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tiff" ContentType="image/tiff"/>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6" r:id="rId2"/>
    <p:sldId id="257" r:id="rId3"/>
    <p:sldId id="310" r:id="rId4"/>
    <p:sldId id="311" r:id="rId5"/>
    <p:sldId id="312" r:id="rId6"/>
    <p:sldId id="313" r:id="rId7"/>
    <p:sldId id="314" r:id="rId8"/>
    <p:sldId id="307" r:id="rId9"/>
    <p:sldId id="308" r:id="rId10"/>
    <p:sldId id="315" r:id="rId11"/>
    <p:sldId id="316" r:id="rId12"/>
    <p:sldId id="317" r:id="rId13"/>
    <p:sldId id="321" r:id="rId14"/>
    <p:sldId id="322" r:id="rId15"/>
    <p:sldId id="323" r:id="rId16"/>
    <p:sldId id="324" r:id="rId17"/>
    <p:sldId id="326" r:id="rId18"/>
    <p:sldId id="327" r:id="rId19"/>
    <p:sldId id="328" r:id="rId20"/>
    <p:sldId id="329" r:id="rId21"/>
    <p:sldId id="330" r:id="rId22"/>
    <p:sldId id="332" r:id="rId23"/>
    <p:sldId id="333" r:id="rId24"/>
    <p:sldId id="331" r:id="rId25"/>
    <p:sldId id="334" r:id="rId26"/>
    <p:sldId id="339" r:id="rId27"/>
    <p:sldId id="335" r:id="rId28"/>
    <p:sldId id="336" r:id="rId29"/>
    <p:sldId id="337" r:id="rId30"/>
    <p:sldId id="325" r:id="rId31"/>
    <p:sldId id="338" r:id="rId32"/>
    <p:sldId id="340" r:id="rId33"/>
    <p:sldId id="341" r:id="rId34"/>
    <p:sldId id="342" r:id="rId35"/>
    <p:sldId id="343" r:id="rId36"/>
    <p:sldId id="344" r:id="rId37"/>
    <p:sldId id="345" r:id="rId38"/>
    <p:sldId id="348" r:id="rId39"/>
    <p:sldId id="349" r:id="rId40"/>
    <p:sldId id="346" r:id="rId41"/>
    <p:sldId id="347" r:id="rId42"/>
    <p:sldId id="350" r:id="rId43"/>
    <p:sldId id="351" r:id="rId44"/>
    <p:sldId id="352" r:id="rId45"/>
    <p:sldId id="353" r:id="rId46"/>
    <p:sldId id="294" r:id="rId47"/>
  </p:sldIdLst>
  <p:sldSz cx="9144000" cy="6858000" type="screen4x3"/>
  <p:notesSz cx="6858000" cy="9144000"/>
  <p:defaultTex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F6FA"/>
    <a:srgbClr val="D9EEEF"/>
    <a:srgbClr val="C4E4E6"/>
    <a:srgbClr val="D9F7FB"/>
    <a:srgbClr val="E0F9FC"/>
    <a:srgbClr val="C3E3C5"/>
    <a:srgbClr val="C5C36F"/>
    <a:srgbClr val="FF99CC"/>
    <a:srgbClr val="FBD5F9"/>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06799F8-075E-4A3A-A7F6-7FBC6576F1A4}" styleName="Estilo temático 2 - Énfasis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8603FDC-E32A-4AB5-989C-0864C3EAD2B8}" styleName="Estilo temático 2 - Énfasis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Estilo temático 2 - Énfasis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85" autoAdjust="0"/>
    <p:restoredTop sz="94624" autoAdjust="0"/>
  </p:normalViewPr>
  <p:slideViewPr>
    <p:cSldViewPr>
      <p:cViewPr varScale="1">
        <p:scale>
          <a:sx n="70" d="100"/>
          <a:sy n="70" d="100"/>
        </p:scale>
        <p:origin x="1428" y="8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97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Hoja_de_c_lculo_de_Microsoft_Excel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s-EC"/>
        </a:p>
      </c:txPr>
    </c:title>
    <c:autoTitleDeleted val="0"/>
    <c:plotArea>
      <c:layout/>
      <c:pieChart>
        <c:varyColors val="1"/>
        <c:ser>
          <c:idx val="0"/>
          <c:order val="0"/>
          <c:tx>
            <c:strRef>
              <c:f>Hoja1!$B$1</c:f>
              <c:strCache>
                <c:ptCount val="1"/>
                <c:pt idx="0">
                  <c:v>Financiamiento</c:v>
                </c:pt>
              </c:strCache>
            </c:strRef>
          </c:tx>
          <c:dPt>
            <c:idx val="0"/>
            <c:bubble3D val="0"/>
            <c:spPr>
              <a:solidFill>
                <a:srgbClr val="D2F6FA"/>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CA82-4C31-9FBD-04F23790D7B8}"/>
              </c:ext>
            </c:extLst>
          </c:dPt>
          <c:dPt>
            <c:idx val="1"/>
            <c:bubble3D val="0"/>
            <c:spPr>
              <a:solidFill>
                <a:schemeClr val="accent2"/>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3-CA82-4C31-9FBD-04F23790D7B8}"/>
              </c:ext>
            </c:extLst>
          </c:dPt>
          <c:dPt>
            <c:idx val="2"/>
            <c:bubble3D val="0"/>
            <c:spPr>
              <a:solidFill>
                <a:schemeClr val="accent3"/>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5-CA82-4C31-9FBD-04F23790D7B8}"/>
              </c:ext>
            </c:extLst>
          </c:dPt>
          <c:dLbls>
            <c:dLbl>
              <c:idx val="0"/>
              <c:layout/>
              <c:tx>
                <c:rich>
                  <a:bodyPr/>
                  <a:lstStyle/>
                  <a:p>
                    <a:r>
                      <a:rPr lang="en-US" baseline="0"/>
                      <a:t>563026; </a:t>
                    </a:r>
                    <a:fld id="{BBBC37EC-9D69-40EA-AF68-B9EB1E03B068}" type="PERCENTAGE">
                      <a:rPr lang="en-US" baseline="0"/>
                      <a:pPr/>
                      <a:t>[PORCENTAJE]</a:t>
                    </a:fld>
                    <a:endParaRPr lang="en-US" baseline="0"/>
                  </a:p>
                </c:rich>
              </c:tx>
              <c:dLblPos val="ctr"/>
              <c:showLegendKey val="0"/>
              <c:showVal val="1"/>
              <c:showCatName val="0"/>
              <c:showSerName val="0"/>
              <c:showPercent val="1"/>
              <c:showBubbleSize val="0"/>
              <c:extLst>
                <c:ext xmlns:c15="http://schemas.microsoft.com/office/drawing/2012/chart" uri="{CE6537A1-D6FC-4f65-9D91-7224C49458BB}">
                  <c15:layout/>
                  <c15:dlblFieldTable/>
                  <c15:showDataLabelsRange val="0"/>
                </c:ext>
              </c:extLst>
            </c:dLbl>
            <c:dLbl>
              <c:idx val="2"/>
              <c:layout>
                <c:manualLayout>
                  <c:x val="4.2492709244677747E-2"/>
                  <c:y val="0.12434914385701787"/>
                </c:manualLayout>
              </c:layout>
              <c:dLblPos val="bestFit"/>
              <c:showLegendKey val="0"/>
              <c:showVal val="1"/>
              <c:showCatName val="0"/>
              <c:showSerName val="0"/>
              <c:showPercent val="1"/>
              <c:showBubbleSize val="0"/>
              <c:extLst>
                <c:ext xmlns:c15="http://schemas.microsoft.com/office/drawing/2012/chart" uri="{CE6537A1-D6FC-4f65-9D91-7224C49458BB}">
                  <c15:layout/>
                </c:ext>
              </c:extLst>
            </c:dLbl>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EC"/>
              </a:p>
            </c:txPr>
            <c:dLblPos val="ct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xmlns:c16r2="http://schemas.microsoft.com/office/drawing/2015/06/chart">
              <c:ext xmlns:c15="http://schemas.microsoft.com/office/drawing/2012/chart" uri="{CE6537A1-D6FC-4f65-9D91-7224C49458BB}">
                <c15:layout/>
              </c:ext>
            </c:extLst>
          </c:dLbls>
          <c:cat>
            <c:strRef>
              <c:f>Hoja1!$A$2:$A$4</c:f>
              <c:strCache>
                <c:ptCount val="3"/>
                <c:pt idx="0">
                  <c:v>Fin. Público</c:v>
                </c:pt>
                <c:pt idx="1">
                  <c:v>Fin. Privado</c:v>
                </c:pt>
                <c:pt idx="2">
                  <c:v>Rendimientos Financieros</c:v>
                </c:pt>
              </c:strCache>
            </c:strRef>
          </c:cat>
          <c:val>
            <c:numRef>
              <c:f>Hoja1!$B$2:$B$4</c:f>
              <c:numCache>
                <c:formatCode>General</c:formatCode>
                <c:ptCount val="3"/>
                <c:pt idx="0">
                  <c:v>533025</c:v>
                </c:pt>
                <c:pt idx="1">
                  <c:v>28000</c:v>
                </c:pt>
                <c:pt idx="2">
                  <c:v>2000</c:v>
                </c:pt>
              </c:numCache>
            </c:numRef>
          </c:val>
          <c:extLst xmlns:c16r2="http://schemas.microsoft.com/office/drawing/2015/06/chart">
            <c:ext xmlns:c16="http://schemas.microsoft.com/office/drawing/2014/chart" uri="{C3380CC4-5D6E-409C-BE32-E72D297353CC}">
              <c16:uniqueId val="{00000006-CA82-4C31-9FBD-04F23790D7B8}"/>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4055099883347921"/>
          <c:y val="0.46101112360954882"/>
          <c:w val="0.27331342875820819"/>
          <c:h val="0.20089426321709786"/>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s-EC"/>
        </a:p>
      </c:txPr>
    </c:legend>
    <c:plotVisOnly val="1"/>
    <c:dispBlanksAs val="gap"/>
    <c:showDLblsOverMax val="0"/>
  </c:chart>
  <c:spPr>
    <a:noFill/>
    <a:ln w="19050" cap="flat" cmpd="sng" algn="ctr">
      <a:solidFill>
        <a:schemeClr val="dk1">
          <a:lumMod val="25000"/>
          <a:lumOff val="75000"/>
        </a:schemeClr>
      </a:solidFill>
      <a:round/>
    </a:ln>
    <a:effectLst/>
  </c:spPr>
  <c:txPr>
    <a:bodyPr/>
    <a:lstStyle/>
    <a:p>
      <a:pPr>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iagrams/_rels/data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13.png"/></Relationships>
</file>

<file path=ppt/diagrams/_rels/drawing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13.png"/></Relationships>
</file>

<file path=ppt/diagrams/colors1.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D05257-71DF-4DE3-A4B2-18332338C04F}" type="doc">
      <dgm:prSet loTypeId="urn:microsoft.com/office/officeart/2005/8/layout/hChevron3" loCatId="process" qsTypeId="urn:microsoft.com/office/officeart/2005/8/quickstyle/simple3" qsCatId="simple" csTypeId="urn:microsoft.com/office/officeart/2005/8/colors/colorful1#2" csCatId="colorful" phldr="1"/>
      <dgm:spPr/>
    </dgm:pt>
    <dgm:pt modelId="{9AAF3135-278D-4DBD-B9A6-2F988EE98E26}">
      <dgm:prSet phldrT="[Texto]" custT="1"/>
      <dgm:spPr/>
      <dgm:t>
        <a:bodyPr/>
        <a:lstStyle/>
        <a:p>
          <a:r>
            <a:rPr lang="es-EC" sz="1400" dirty="0" smtClean="0"/>
            <a:t>Eventos de difusión, análisis y participación </a:t>
          </a:r>
          <a:r>
            <a:rPr lang="es-EC" sz="1400" b="1" dirty="0" smtClean="0"/>
            <a:t> </a:t>
          </a:r>
        </a:p>
      </dgm:t>
    </dgm:pt>
    <dgm:pt modelId="{57B2DB04-1F5D-4A95-9438-315F5AFF6481}" type="parTrans" cxnId="{59336599-DDB9-42B6-8EAD-4D307F610844}">
      <dgm:prSet/>
      <dgm:spPr/>
      <dgm:t>
        <a:bodyPr/>
        <a:lstStyle/>
        <a:p>
          <a:endParaRPr lang="es-EC" sz="2400" b="1" dirty="0">
            <a:solidFill>
              <a:schemeClr val="tx1"/>
            </a:solidFill>
          </a:endParaRPr>
        </a:p>
      </dgm:t>
    </dgm:pt>
    <dgm:pt modelId="{F7BCC3E3-1C74-4225-B0BB-ECB55C9267A3}" type="sibTrans" cxnId="{59336599-DDB9-42B6-8EAD-4D307F610844}">
      <dgm:prSet/>
      <dgm:spPr/>
      <dgm:t>
        <a:bodyPr/>
        <a:lstStyle/>
        <a:p>
          <a:endParaRPr lang="es-EC" sz="2400" b="1" dirty="0">
            <a:solidFill>
              <a:schemeClr val="tx1"/>
            </a:solidFill>
          </a:endParaRPr>
        </a:p>
      </dgm:t>
    </dgm:pt>
    <dgm:pt modelId="{E8D8150A-743F-4570-9937-81747CC693B0}">
      <dgm:prSet phldrT="[Texto]" custT="1"/>
      <dgm:spPr/>
      <dgm:t>
        <a:bodyPr/>
        <a:lstStyle/>
        <a:p>
          <a:r>
            <a:rPr lang="es-EC" sz="1400" dirty="0" smtClean="0"/>
            <a:t>Programas de capacitación </a:t>
          </a:r>
          <a:endParaRPr lang="es-EC" sz="1400" b="1" dirty="0"/>
        </a:p>
      </dgm:t>
    </dgm:pt>
    <dgm:pt modelId="{E8261989-4368-4E03-B4E5-D548F2CB0E6B}" type="parTrans" cxnId="{949933F0-17E2-4768-85E5-667745091791}">
      <dgm:prSet/>
      <dgm:spPr/>
      <dgm:t>
        <a:bodyPr/>
        <a:lstStyle/>
        <a:p>
          <a:endParaRPr lang="es-EC" sz="2400" b="1" dirty="0">
            <a:solidFill>
              <a:schemeClr val="tx1"/>
            </a:solidFill>
          </a:endParaRPr>
        </a:p>
      </dgm:t>
    </dgm:pt>
    <dgm:pt modelId="{E3C6CEBA-7EB8-4E0B-997E-51498B44A3B1}" type="sibTrans" cxnId="{949933F0-17E2-4768-85E5-667745091791}">
      <dgm:prSet/>
      <dgm:spPr/>
      <dgm:t>
        <a:bodyPr/>
        <a:lstStyle/>
        <a:p>
          <a:endParaRPr lang="es-EC" sz="2400" b="1" dirty="0">
            <a:solidFill>
              <a:schemeClr val="tx1"/>
            </a:solidFill>
          </a:endParaRPr>
        </a:p>
      </dgm:t>
    </dgm:pt>
    <dgm:pt modelId="{B8928149-9003-4FF0-982A-34F5927906B6}">
      <dgm:prSet phldrT="[Texto]" custT="1"/>
      <dgm:spPr/>
      <dgm:t>
        <a:bodyPr/>
        <a:lstStyle/>
        <a:p>
          <a:r>
            <a:rPr lang="es-EC" sz="1400" dirty="0" smtClean="0"/>
            <a:t>Masificación de la imagen corporativa </a:t>
          </a:r>
          <a:r>
            <a:rPr lang="es-EC" sz="1400" b="1" dirty="0" smtClean="0"/>
            <a:t> </a:t>
          </a:r>
          <a:endParaRPr lang="es-EC" sz="1400" b="1" dirty="0"/>
        </a:p>
      </dgm:t>
    </dgm:pt>
    <dgm:pt modelId="{27E6E55C-8075-47B9-9AA8-72759C1E3455}" type="parTrans" cxnId="{0CF688DE-8774-49D9-9509-18494E5263AE}">
      <dgm:prSet/>
      <dgm:spPr/>
      <dgm:t>
        <a:bodyPr/>
        <a:lstStyle/>
        <a:p>
          <a:endParaRPr lang="es-EC" sz="2400" b="1" dirty="0">
            <a:solidFill>
              <a:schemeClr val="tx1"/>
            </a:solidFill>
          </a:endParaRPr>
        </a:p>
      </dgm:t>
    </dgm:pt>
    <dgm:pt modelId="{0B2CAE2D-49A1-4679-A619-E41FD6BDC3AC}" type="sibTrans" cxnId="{0CF688DE-8774-49D9-9509-18494E5263AE}">
      <dgm:prSet/>
      <dgm:spPr/>
      <dgm:t>
        <a:bodyPr/>
        <a:lstStyle/>
        <a:p>
          <a:endParaRPr lang="es-EC" sz="2400" b="1" dirty="0">
            <a:solidFill>
              <a:schemeClr val="tx1"/>
            </a:solidFill>
          </a:endParaRPr>
        </a:p>
      </dgm:t>
    </dgm:pt>
    <dgm:pt modelId="{2EBFF5C1-6345-46FD-A16D-FA5E418DB3E6}" type="pres">
      <dgm:prSet presAssocID="{08D05257-71DF-4DE3-A4B2-18332338C04F}" presName="Name0" presStyleCnt="0">
        <dgm:presLayoutVars>
          <dgm:dir/>
          <dgm:resizeHandles val="exact"/>
        </dgm:presLayoutVars>
      </dgm:prSet>
      <dgm:spPr/>
    </dgm:pt>
    <dgm:pt modelId="{581BB82D-B4D9-47A1-8DE4-DD027DDF88AB}" type="pres">
      <dgm:prSet presAssocID="{9AAF3135-278D-4DBD-B9A6-2F988EE98E26}" presName="parTxOnly" presStyleLbl="node1" presStyleIdx="0" presStyleCnt="3">
        <dgm:presLayoutVars>
          <dgm:bulletEnabled val="1"/>
        </dgm:presLayoutVars>
      </dgm:prSet>
      <dgm:spPr/>
      <dgm:t>
        <a:bodyPr/>
        <a:lstStyle/>
        <a:p>
          <a:endParaRPr lang="es-EC"/>
        </a:p>
      </dgm:t>
    </dgm:pt>
    <dgm:pt modelId="{86C75BFA-84AF-4B64-80D5-C769F14747D5}" type="pres">
      <dgm:prSet presAssocID="{F7BCC3E3-1C74-4225-B0BB-ECB55C9267A3}" presName="parSpace" presStyleCnt="0"/>
      <dgm:spPr/>
    </dgm:pt>
    <dgm:pt modelId="{3B9537F3-33D0-45C0-AE38-72EDB39A7AE4}" type="pres">
      <dgm:prSet presAssocID="{E8D8150A-743F-4570-9937-81747CC693B0}" presName="parTxOnly" presStyleLbl="node1" presStyleIdx="1" presStyleCnt="3">
        <dgm:presLayoutVars>
          <dgm:bulletEnabled val="1"/>
        </dgm:presLayoutVars>
      </dgm:prSet>
      <dgm:spPr/>
      <dgm:t>
        <a:bodyPr/>
        <a:lstStyle/>
        <a:p>
          <a:endParaRPr lang="es-EC"/>
        </a:p>
      </dgm:t>
    </dgm:pt>
    <dgm:pt modelId="{290D249E-B72A-430E-B4C7-666E829FA442}" type="pres">
      <dgm:prSet presAssocID="{E3C6CEBA-7EB8-4E0B-997E-51498B44A3B1}" presName="parSpace" presStyleCnt="0"/>
      <dgm:spPr/>
    </dgm:pt>
    <dgm:pt modelId="{0A3FD9C6-105C-47A1-944C-A7CE6E685769}" type="pres">
      <dgm:prSet presAssocID="{B8928149-9003-4FF0-982A-34F5927906B6}" presName="parTxOnly" presStyleLbl="node1" presStyleIdx="2" presStyleCnt="3">
        <dgm:presLayoutVars>
          <dgm:bulletEnabled val="1"/>
        </dgm:presLayoutVars>
      </dgm:prSet>
      <dgm:spPr/>
      <dgm:t>
        <a:bodyPr/>
        <a:lstStyle/>
        <a:p>
          <a:endParaRPr lang="es-EC"/>
        </a:p>
      </dgm:t>
    </dgm:pt>
  </dgm:ptLst>
  <dgm:cxnLst>
    <dgm:cxn modelId="{59336599-DDB9-42B6-8EAD-4D307F610844}" srcId="{08D05257-71DF-4DE3-A4B2-18332338C04F}" destId="{9AAF3135-278D-4DBD-B9A6-2F988EE98E26}" srcOrd="0" destOrd="0" parTransId="{57B2DB04-1F5D-4A95-9438-315F5AFF6481}" sibTransId="{F7BCC3E3-1C74-4225-B0BB-ECB55C9267A3}"/>
    <dgm:cxn modelId="{E530769D-8C7F-478E-84AD-25AF01C046FF}" type="presOf" srcId="{E8D8150A-743F-4570-9937-81747CC693B0}" destId="{3B9537F3-33D0-45C0-AE38-72EDB39A7AE4}" srcOrd="0" destOrd="0" presId="urn:microsoft.com/office/officeart/2005/8/layout/hChevron3"/>
    <dgm:cxn modelId="{949933F0-17E2-4768-85E5-667745091791}" srcId="{08D05257-71DF-4DE3-A4B2-18332338C04F}" destId="{E8D8150A-743F-4570-9937-81747CC693B0}" srcOrd="1" destOrd="0" parTransId="{E8261989-4368-4E03-B4E5-D548F2CB0E6B}" sibTransId="{E3C6CEBA-7EB8-4E0B-997E-51498B44A3B1}"/>
    <dgm:cxn modelId="{0CF688DE-8774-49D9-9509-18494E5263AE}" srcId="{08D05257-71DF-4DE3-A4B2-18332338C04F}" destId="{B8928149-9003-4FF0-982A-34F5927906B6}" srcOrd="2" destOrd="0" parTransId="{27E6E55C-8075-47B9-9AA8-72759C1E3455}" sibTransId="{0B2CAE2D-49A1-4679-A619-E41FD6BDC3AC}"/>
    <dgm:cxn modelId="{63236C37-45F4-441D-BB39-2C4BD15ED770}" type="presOf" srcId="{08D05257-71DF-4DE3-A4B2-18332338C04F}" destId="{2EBFF5C1-6345-46FD-A16D-FA5E418DB3E6}" srcOrd="0" destOrd="0" presId="urn:microsoft.com/office/officeart/2005/8/layout/hChevron3"/>
    <dgm:cxn modelId="{ED30111A-E85B-41C9-9072-B646A9B5388D}" type="presOf" srcId="{B8928149-9003-4FF0-982A-34F5927906B6}" destId="{0A3FD9C6-105C-47A1-944C-A7CE6E685769}" srcOrd="0" destOrd="0" presId="urn:microsoft.com/office/officeart/2005/8/layout/hChevron3"/>
    <dgm:cxn modelId="{A95BB079-4BCC-498C-AB90-073EAB2AD1C2}" type="presOf" srcId="{9AAF3135-278D-4DBD-B9A6-2F988EE98E26}" destId="{581BB82D-B4D9-47A1-8DE4-DD027DDF88AB}" srcOrd="0" destOrd="0" presId="urn:microsoft.com/office/officeart/2005/8/layout/hChevron3"/>
    <dgm:cxn modelId="{D038122A-FB59-40AE-BF93-AEEEE76DFF7D}" type="presParOf" srcId="{2EBFF5C1-6345-46FD-A16D-FA5E418DB3E6}" destId="{581BB82D-B4D9-47A1-8DE4-DD027DDF88AB}" srcOrd="0" destOrd="0" presId="urn:microsoft.com/office/officeart/2005/8/layout/hChevron3"/>
    <dgm:cxn modelId="{BA39082E-47C7-4766-8971-8400B3403D20}" type="presParOf" srcId="{2EBFF5C1-6345-46FD-A16D-FA5E418DB3E6}" destId="{86C75BFA-84AF-4B64-80D5-C769F14747D5}" srcOrd="1" destOrd="0" presId="urn:microsoft.com/office/officeart/2005/8/layout/hChevron3"/>
    <dgm:cxn modelId="{608E9D48-9E79-4447-BC4E-59E7EF4FE4BE}" type="presParOf" srcId="{2EBFF5C1-6345-46FD-A16D-FA5E418DB3E6}" destId="{3B9537F3-33D0-45C0-AE38-72EDB39A7AE4}" srcOrd="2" destOrd="0" presId="urn:microsoft.com/office/officeart/2005/8/layout/hChevron3"/>
    <dgm:cxn modelId="{7995876E-54AB-41DC-ABBD-7E347A176A3C}" type="presParOf" srcId="{2EBFF5C1-6345-46FD-A16D-FA5E418DB3E6}" destId="{290D249E-B72A-430E-B4C7-666E829FA442}" srcOrd="3" destOrd="0" presId="urn:microsoft.com/office/officeart/2005/8/layout/hChevron3"/>
    <dgm:cxn modelId="{AD9FA990-1ABE-461B-B267-AE13BA5B791C}" type="presParOf" srcId="{2EBFF5C1-6345-46FD-A16D-FA5E418DB3E6}" destId="{0A3FD9C6-105C-47A1-944C-A7CE6E685769}" srcOrd="4"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FFD14C2-7BAF-4E80-9A56-177E1372076B}" type="doc">
      <dgm:prSet loTypeId="urn:microsoft.com/office/officeart/2008/layout/VerticalCurvedList" loCatId="list" qsTypeId="urn:microsoft.com/office/officeart/2005/8/quickstyle/simple5" qsCatId="simple" csTypeId="urn:microsoft.com/office/officeart/2005/8/colors/accent1_2" csCatId="accent1" phldr="1"/>
      <dgm:spPr/>
      <dgm:t>
        <a:bodyPr/>
        <a:lstStyle/>
        <a:p>
          <a:endParaRPr lang="es-ES"/>
        </a:p>
      </dgm:t>
    </dgm:pt>
    <dgm:pt modelId="{3638D36D-8DD1-4F32-BA5F-8FF440683E88}">
      <dgm:prSet phldrT="[Texto]" custT="1"/>
      <dgm:spPr/>
      <dgm:t>
        <a:bodyPr/>
        <a:lstStyle/>
        <a:p>
          <a:r>
            <a:rPr lang="es-EC" sz="1300" smtClean="0">
              <a:solidFill>
                <a:schemeClr val="tx2">
                  <a:lumMod val="75000"/>
                  <a:lumOff val="25000"/>
                </a:schemeClr>
              </a:solidFill>
            </a:rPr>
            <a:t>Analizar la información existente en la Planificación Estratégica y bases de datos del IMCG para determinar los indicadores de mayor impacto y riesgo, verificando la calidad y consistencia de los datos a ser utilizados en el modelo analítico.</a:t>
          </a:r>
          <a:endParaRPr lang="es-ES" sz="1300" dirty="0">
            <a:solidFill>
              <a:schemeClr val="tx2">
                <a:lumMod val="75000"/>
                <a:lumOff val="25000"/>
              </a:schemeClr>
            </a:solidFill>
          </a:endParaRPr>
        </a:p>
      </dgm:t>
    </dgm:pt>
    <dgm:pt modelId="{3EFED5A4-7BE0-498C-ACD2-D58569096509}" type="parTrans" cxnId="{787AC083-3F0B-4999-B340-BC3AF4B12D57}">
      <dgm:prSet/>
      <dgm:spPr/>
      <dgm:t>
        <a:bodyPr/>
        <a:lstStyle/>
        <a:p>
          <a:endParaRPr lang="es-ES" sz="1300">
            <a:solidFill>
              <a:schemeClr val="tx2">
                <a:lumMod val="75000"/>
                <a:lumOff val="25000"/>
              </a:schemeClr>
            </a:solidFill>
          </a:endParaRPr>
        </a:p>
      </dgm:t>
    </dgm:pt>
    <dgm:pt modelId="{8EA80201-70B8-4BDB-8DE4-0CF152DFE17A}" type="sibTrans" cxnId="{787AC083-3F0B-4999-B340-BC3AF4B12D57}">
      <dgm:prSet/>
      <dgm:spPr/>
      <dgm:t>
        <a:bodyPr/>
        <a:lstStyle/>
        <a:p>
          <a:endParaRPr lang="es-ES" sz="1300">
            <a:solidFill>
              <a:schemeClr val="tx2">
                <a:lumMod val="75000"/>
                <a:lumOff val="25000"/>
              </a:schemeClr>
            </a:solidFill>
          </a:endParaRPr>
        </a:p>
      </dgm:t>
    </dgm:pt>
    <dgm:pt modelId="{E8F840DD-CDDC-4D82-BC62-07A62F9C8CA6}">
      <dgm:prSet phldrT="[Texto]" custT="1"/>
      <dgm:spPr/>
      <dgm:t>
        <a:bodyPr/>
        <a:lstStyle/>
        <a:p>
          <a:r>
            <a:rPr lang="es-EC" sz="1300" smtClean="0">
              <a:solidFill>
                <a:schemeClr val="tx2">
                  <a:lumMod val="75000"/>
                  <a:lumOff val="25000"/>
                </a:schemeClr>
              </a:solidFill>
            </a:rPr>
            <a:t>Realizar una revisión de literatura para determinar herramientas y metodologías, estableciendo las más adecuadas e idóneas que aporten a la solución del problema planteado.</a:t>
          </a:r>
          <a:endParaRPr lang="es-ES" sz="1300" dirty="0">
            <a:solidFill>
              <a:schemeClr val="tx2">
                <a:lumMod val="75000"/>
                <a:lumOff val="25000"/>
              </a:schemeClr>
            </a:solidFill>
          </a:endParaRPr>
        </a:p>
      </dgm:t>
    </dgm:pt>
    <dgm:pt modelId="{89A0DB89-99A0-47B4-B1EB-C4A17F05B44D}" type="parTrans" cxnId="{8073FE92-74A4-4693-A8C4-4980D5A074B3}">
      <dgm:prSet/>
      <dgm:spPr/>
      <dgm:t>
        <a:bodyPr/>
        <a:lstStyle/>
        <a:p>
          <a:endParaRPr lang="es-ES" sz="1300">
            <a:solidFill>
              <a:schemeClr val="tx2">
                <a:lumMod val="75000"/>
                <a:lumOff val="25000"/>
              </a:schemeClr>
            </a:solidFill>
          </a:endParaRPr>
        </a:p>
      </dgm:t>
    </dgm:pt>
    <dgm:pt modelId="{E5AFC6AE-9C39-46C2-AA91-00B68F624E76}" type="sibTrans" cxnId="{8073FE92-74A4-4693-A8C4-4980D5A074B3}">
      <dgm:prSet/>
      <dgm:spPr/>
      <dgm:t>
        <a:bodyPr/>
        <a:lstStyle/>
        <a:p>
          <a:endParaRPr lang="es-ES" sz="1300">
            <a:solidFill>
              <a:schemeClr val="tx2">
                <a:lumMod val="75000"/>
                <a:lumOff val="25000"/>
              </a:schemeClr>
            </a:solidFill>
          </a:endParaRPr>
        </a:p>
      </dgm:t>
    </dgm:pt>
    <dgm:pt modelId="{51B4F539-51FB-4EED-B0C9-AD4D179831B3}">
      <dgm:prSet phldrT="[Texto]" custT="1"/>
      <dgm:spPr/>
      <dgm:t>
        <a:bodyPr/>
        <a:lstStyle/>
        <a:p>
          <a:r>
            <a:rPr lang="es-EC" sz="1300" smtClean="0">
              <a:solidFill>
                <a:schemeClr val="tx2">
                  <a:lumMod val="75000"/>
                  <a:lumOff val="25000"/>
                </a:schemeClr>
              </a:solidFill>
            </a:rPr>
            <a:t>Implementar el modelo analítico para construir los valores de los indicadores financieros y de gestión seleccionados, que permitirán obtener la información consolidada de las operaciones de la empresa en las cuales se basarán las decisiones de las máximas autoridades.</a:t>
          </a:r>
          <a:endParaRPr lang="es-ES" sz="1300" dirty="0">
            <a:solidFill>
              <a:schemeClr val="tx2">
                <a:lumMod val="75000"/>
                <a:lumOff val="25000"/>
              </a:schemeClr>
            </a:solidFill>
          </a:endParaRPr>
        </a:p>
      </dgm:t>
    </dgm:pt>
    <dgm:pt modelId="{7121C38D-DF31-48AB-B2B9-0267A436614D}" type="parTrans" cxnId="{989D2DD5-9B4E-485C-88C3-A106D34C7C39}">
      <dgm:prSet/>
      <dgm:spPr/>
      <dgm:t>
        <a:bodyPr/>
        <a:lstStyle/>
        <a:p>
          <a:endParaRPr lang="es-ES" sz="1300">
            <a:solidFill>
              <a:schemeClr val="tx2">
                <a:lumMod val="75000"/>
                <a:lumOff val="25000"/>
              </a:schemeClr>
            </a:solidFill>
          </a:endParaRPr>
        </a:p>
      </dgm:t>
    </dgm:pt>
    <dgm:pt modelId="{4EEBE287-466B-47F9-8730-712E4D9CA9BA}" type="sibTrans" cxnId="{989D2DD5-9B4E-485C-88C3-A106D34C7C39}">
      <dgm:prSet/>
      <dgm:spPr/>
      <dgm:t>
        <a:bodyPr/>
        <a:lstStyle/>
        <a:p>
          <a:endParaRPr lang="es-ES" sz="1300">
            <a:solidFill>
              <a:schemeClr val="tx2">
                <a:lumMod val="75000"/>
                <a:lumOff val="25000"/>
              </a:schemeClr>
            </a:solidFill>
          </a:endParaRPr>
        </a:p>
      </dgm:t>
    </dgm:pt>
    <dgm:pt modelId="{A501CF69-8A3C-42B8-ADE6-8406B0829651}">
      <dgm:prSet phldrT="[Texto]" custT="1"/>
      <dgm:spPr/>
      <dgm:t>
        <a:bodyPr/>
        <a:lstStyle/>
        <a:p>
          <a:r>
            <a:rPr lang="es-EC" sz="1300" smtClean="0">
              <a:solidFill>
                <a:schemeClr val="tx2">
                  <a:lumMod val="75000"/>
                  <a:lumOff val="25000"/>
                </a:schemeClr>
              </a:solidFill>
            </a:rPr>
            <a:t>Evaluar el modelo analítico, a través de la metodología cuantitativa, es decir si cumple o no el objetivo; y técnicas de validación de minería de datos que determine el nivel de confianza de los resultados obtenidos.</a:t>
          </a:r>
          <a:endParaRPr lang="es-ES" sz="1300" dirty="0">
            <a:solidFill>
              <a:schemeClr val="tx2">
                <a:lumMod val="75000"/>
                <a:lumOff val="25000"/>
              </a:schemeClr>
            </a:solidFill>
          </a:endParaRPr>
        </a:p>
      </dgm:t>
    </dgm:pt>
    <dgm:pt modelId="{52F6EE1F-7049-4ACB-961E-1AD6F404C63E}" type="parTrans" cxnId="{53F2570A-C984-488A-BE55-FD36ABCDB5B3}">
      <dgm:prSet/>
      <dgm:spPr/>
      <dgm:t>
        <a:bodyPr/>
        <a:lstStyle/>
        <a:p>
          <a:endParaRPr lang="es-ES" sz="1300">
            <a:solidFill>
              <a:schemeClr val="tx2">
                <a:lumMod val="75000"/>
                <a:lumOff val="25000"/>
              </a:schemeClr>
            </a:solidFill>
          </a:endParaRPr>
        </a:p>
      </dgm:t>
    </dgm:pt>
    <dgm:pt modelId="{4C1D9AE6-47E2-4633-ABF0-C50A52A61415}" type="sibTrans" cxnId="{53F2570A-C984-488A-BE55-FD36ABCDB5B3}">
      <dgm:prSet/>
      <dgm:spPr/>
      <dgm:t>
        <a:bodyPr/>
        <a:lstStyle/>
        <a:p>
          <a:endParaRPr lang="es-ES" sz="1300">
            <a:solidFill>
              <a:schemeClr val="tx2">
                <a:lumMod val="75000"/>
                <a:lumOff val="25000"/>
              </a:schemeClr>
            </a:solidFill>
          </a:endParaRPr>
        </a:p>
      </dgm:t>
    </dgm:pt>
    <dgm:pt modelId="{22F68D47-9E66-497E-B1ED-981503A3BACB}" type="pres">
      <dgm:prSet presAssocID="{DFFD14C2-7BAF-4E80-9A56-177E1372076B}" presName="Name0" presStyleCnt="0">
        <dgm:presLayoutVars>
          <dgm:chMax val="7"/>
          <dgm:chPref val="7"/>
          <dgm:dir/>
        </dgm:presLayoutVars>
      </dgm:prSet>
      <dgm:spPr/>
      <dgm:t>
        <a:bodyPr/>
        <a:lstStyle/>
        <a:p>
          <a:endParaRPr lang="es-EC"/>
        </a:p>
      </dgm:t>
    </dgm:pt>
    <dgm:pt modelId="{A54CCDE2-6335-4CEB-B219-278EE12D7037}" type="pres">
      <dgm:prSet presAssocID="{DFFD14C2-7BAF-4E80-9A56-177E1372076B}" presName="Name1" presStyleCnt="0"/>
      <dgm:spPr/>
    </dgm:pt>
    <dgm:pt modelId="{56E9724E-58A3-4B82-9022-D771EDA3DB8D}" type="pres">
      <dgm:prSet presAssocID="{DFFD14C2-7BAF-4E80-9A56-177E1372076B}" presName="cycle" presStyleCnt="0"/>
      <dgm:spPr/>
    </dgm:pt>
    <dgm:pt modelId="{096DDE33-D9EF-4606-8BB0-352F54752CF4}" type="pres">
      <dgm:prSet presAssocID="{DFFD14C2-7BAF-4E80-9A56-177E1372076B}" presName="srcNode" presStyleLbl="node1" presStyleIdx="0" presStyleCnt="4"/>
      <dgm:spPr/>
    </dgm:pt>
    <dgm:pt modelId="{EFEC02F5-5CFC-4767-B8AB-96677DC1AAE7}" type="pres">
      <dgm:prSet presAssocID="{DFFD14C2-7BAF-4E80-9A56-177E1372076B}" presName="conn" presStyleLbl="parChTrans1D2" presStyleIdx="0" presStyleCnt="1"/>
      <dgm:spPr/>
      <dgm:t>
        <a:bodyPr/>
        <a:lstStyle/>
        <a:p>
          <a:endParaRPr lang="es-EC"/>
        </a:p>
      </dgm:t>
    </dgm:pt>
    <dgm:pt modelId="{C0FD8F3B-BBEF-486F-8034-DDC6A7696E1A}" type="pres">
      <dgm:prSet presAssocID="{DFFD14C2-7BAF-4E80-9A56-177E1372076B}" presName="extraNode" presStyleLbl="node1" presStyleIdx="0" presStyleCnt="4"/>
      <dgm:spPr/>
    </dgm:pt>
    <dgm:pt modelId="{B5338B5B-B81B-4A63-BB0C-6DC4E3D6DDA3}" type="pres">
      <dgm:prSet presAssocID="{DFFD14C2-7BAF-4E80-9A56-177E1372076B}" presName="dstNode" presStyleLbl="node1" presStyleIdx="0" presStyleCnt="4"/>
      <dgm:spPr/>
    </dgm:pt>
    <dgm:pt modelId="{F3F710A1-E094-4A35-8F23-468C2AD633D4}" type="pres">
      <dgm:prSet presAssocID="{3638D36D-8DD1-4F32-BA5F-8FF440683E88}" presName="text_1" presStyleLbl="node1" presStyleIdx="0" presStyleCnt="4">
        <dgm:presLayoutVars>
          <dgm:bulletEnabled val="1"/>
        </dgm:presLayoutVars>
      </dgm:prSet>
      <dgm:spPr/>
      <dgm:t>
        <a:bodyPr/>
        <a:lstStyle/>
        <a:p>
          <a:endParaRPr lang="es-ES"/>
        </a:p>
      </dgm:t>
    </dgm:pt>
    <dgm:pt modelId="{40B1A61D-D4E1-4B19-B9D1-3A4D4311D518}" type="pres">
      <dgm:prSet presAssocID="{3638D36D-8DD1-4F32-BA5F-8FF440683E88}" presName="accent_1" presStyleCnt="0"/>
      <dgm:spPr/>
    </dgm:pt>
    <dgm:pt modelId="{92CE0A5C-3257-4032-98E8-854BBECB74E1}" type="pres">
      <dgm:prSet presAssocID="{3638D36D-8DD1-4F32-BA5F-8FF440683E88}" presName="accentRepeatNode" presStyleLbl="solidFgAcc1" presStyleIdx="0" presStyleCnt="4"/>
      <dgm:spPr/>
    </dgm:pt>
    <dgm:pt modelId="{718EBC41-B392-409D-9455-6690242EA785}" type="pres">
      <dgm:prSet presAssocID="{E8F840DD-CDDC-4D82-BC62-07A62F9C8CA6}" presName="text_2" presStyleLbl="node1" presStyleIdx="1" presStyleCnt="4">
        <dgm:presLayoutVars>
          <dgm:bulletEnabled val="1"/>
        </dgm:presLayoutVars>
      </dgm:prSet>
      <dgm:spPr/>
      <dgm:t>
        <a:bodyPr/>
        <a:lstStyle/>
        <a:p>
          <a:endParaRPr lang="es-ES"/>
        </a:p>
      </dgm:t>
    </dgm:pt>
    <dgm:pt modelId="{3EC5EFA1-82A5-476D-8057-A085CB3752DA}" type="pres">
      <dgm:prSet presAssocID="{E8F840DD-CDDC-4D82-BC62-07A62F9C8CA6}" presName="accent_2" presStyleCnt="0"/>
      <dgm:spPr/>
    </dgm:pt>
    <dgm:pt modelId="{6C0E1B60-77C9-460C-AE26-EACDF7FBEEFA}" type="pres">
      <dgm:prSet presAssocID="{E8F840DD-CDDC-4D82-BC62-07A62F9C8CA6}" presName="accentRepeatNode" presStyleLbl="solidFgAcc1" presStyleIdx="1" presStyleCnt="4"/>
      <dgm:spPr/>
    </dgm:pt>
    <dgm:pt modelId="{D3337CA9-2DB6-41C4-858B-91760A06DC96}" type="pres">
      <dgm:prSet presAssocID="{51B4F539-51FB-4EED-B0C9-AD4D179831B3}" presName="text_3" presStyleLbl="node1" presStyleIdx="2" presStyleCnt="4">
        <dgm:presLayoutVars>
          <dgm:bulletEnabled val="1"/>
        </dgm:presLayoutVars>
      </dgm:prSet>
      <dgm:spPr/>
      <dgm:t>
        <a:bodyPr/>
        <a:lstStyle/>
        <a:p>
          <a:endParaRPr lang="es-ES"/>
        </a:p>
      </dgm:t>
    </dgm:pt>
    <dgm:pt modelId="{11E7173F-2965-44E0-9478-8E1FF74E9EBE}" type="pres">
      <dgm:prSet presAssocID="{51B4F539-51FB-4EED-B0C9-AD4D179831B3}" presName="accent_3" presStyleCnt="0"/>
      <dgm:spPr/>
    </dgm:pt>
    <dgm:pt modelId="{75992CC8-F44B-4168-B260-F2862F9AF2E2}" type="pres">
      <dgm:prSet presAssocID="{51B4F539-51FB-4EED-B0C9-AD4D179831B3}" presName="accentRepeatNode" presStyleLbl="solidFgAcc1" presStyleIdx="2" presStyleCnt="4"/>
      <dgm:spPr/>
    </dgm:pt>
    <dgm:pt modelId="{F08ECA60-5F88-4FBF-9BC7-C19E0CBC09DC}" type="pres">
      <dgm:prSet presAssocID="{A501CF69-8A3C-42B8-ADE6-8406B0829651}" presName="text_4" presStyleLbl="node1" presStyleIdx="3" presStyleCnt="4">
        <dgm:presLayoutVars>
          <dgm:bulletEnabled val="1"/>
        </dgm:presLayoutVars>
      </dgm:prSet>
      <dgm:spPr/>
      <dgm:t>
        <a:bodyPr/>
        <a:lstStyle/>
        <a:p>
          <a:endParaRPr lang="es-ES"/>
        </a:p>
      </dgm:t>
    </dgm:pt>
    <dgm:pt modelId="{4D82DF28-8F0B-4BB6-AA15-B4C4E57F9F20}" type="pres">
      <dgm:prSet presAssocID="{A501CF69-8A3C-42B8-ADE6-8406B0829651}" presName="accent_4" presStyleCnt="0"/>
      <dgm:spPr/>
    </dgm:pt>
    <dgm:pt modelId="{512440B0-3FCC-4AE5-82EF-6C3ECE194509}" type="pres">
      <dgm:prSet presAssocID="{A501CF69-8A3C-42B8-ADE6-8406B0829651}" presName="accentRepeatNode" presStyleLbl="solidFgAcc1" presStyleIdx="3" presStyleCnt="4"/>
      <dgm:spPr/>
    </dgm:pt>
  </dgm:ptLst>
  <dgm:cxnLst>
    <dgm:cxn modelId="{2741889E-6E9D-4E1C-A326-2BCD9E37AA59}" type="presOf" srcId="{DFFD14C2-7BAF-4E80-9A56-177E1372076B}" destId="{22F68D47-9E66-497E-B1ED-981503A3BACB}" srcOrd="0" destOrd="0" presId="urn:microsoft.com/office/officeart/2008/layout/VerticalCurvedList"/>
    <dgm:cxn modelId="{787AC083-3F0B-4999-B340-BC3AF4B12D57}" srcId="{DFFD14C2-7BAF-4E80-9A56-177E1372076B}" destId="{3638D36D-8DD1-4F32-BA5F-8FF440683E88}" srcOrd="0" destOrd="0" parTransId="{3EFED5A4-7BE0-498C-ACD2-D58569096509}" sibTransId="{8EA80201-70B8-4BDB-8DE4-0CF152DFE17A}"/>
    <dgm:cxn modelId="{989D2DD5-9B4E-485C-88C3-A106D34C7C39}" srcId="{DFFD14C2-7BAF-4E80-9A56-177E1372076B}" destId="{51B4F539-51FB-4EED-B0C9-AD4D179831B3}" srcOrd="2" destOrd="0" parTransId="{7121C38D-DF31-48AB-B2B9-0267A436614D}" sibTransId="{4EEBE287-466B-47F9-8730-712E4D9CA9BA}"/>
    <dgm:cxn modelId="{53F2570A-C984-488A-BE55-FD36ABCDB5B3}" srcId="{DFFD14C2-7BAF-4E80-9A56-177E1372076B}" destId="{A501CF69-8A3C-42B8-ADE6-8406B0829651}" srcOrd="3" destOrd="0" parTransId="{52F6EE1F-7049-4ACB-961E-1AD6F404C63E}" sibTransId="{4C1D9AE6-47E2-4633-ABF0-C50A52A61415}"/>
    <dgm:cxn modelId="{84FB60AA-C32E-4899-9E18-9ADD9A0FD3EA}" type="presOf" srcId="{8EA80201-70B8-4BDB-8DE4-0CF152DFE17A}" destId="{EFEC02F5-5CFC-4767-B8AB-96677DC1AAE7}" srcOrd="0" destOrd="0" presId="urn:microsoft.com/office/officeart/2008/layout/VerticalCurvedList"/>
    <dgm:cxn modelId="{8073FE92-74A4-4693-A8C4-4980D5A074B3}" srcId="{DFFD14C2-7BAF-4E80-9A56-177E1372076B}" destId="{E8F840DD-CDDC-4D82-BC62-07A62F9C8CA6}" srcOrd="1" destOrd="0" parTransId="{89A0DB89-99A0-47B4-B1EB-C4A17F05B44D}" sibTransId="{E5AFC6AE-9C39-46C2-AA91-00B68F624E76}"/>
    <dgm:cxn modelId="{39A19D6A-5C96-4140-B6C1-8FE2C622DE37}" type="presOf" srcId="{3638D36D-8DD1-4F32-BA5F-8FF440683E88}" destId="{F3F710A1-E094-4A35-8F23-468C2AD633D4}" srcOrd="0" destOrd="0" presId="urn:microsoft.com/office/officeart/2008/layout/VerticalCurvedList"/>
    <dgm:cxn modelId="{28BEE8B9-77B8-4B93-8209-7A4D0E9325C0}" type="presOf" srcId="{A501CF69-8A3C-42B8-ADE6-8406B0829651}" destId="{F08ECA60-5F88-4FBF-9BC7-C19E0CBC09DC}" srcOrd="0" destOrd="0" presId="urn:microsoft.com/office/officeart/2008/layout/VerticalCurvedList"/>
    <dgm:cxn modelId="{D7B00241-B96D-42EB-A475-CEC95D8FC5B0}" type="presOf" srcId="{51B4F539-51FB-4EED-B0C9-AD4D179831B3}" destId="{D3337CA9-2DB6-41C4-858B-91760A06DC96}" srcOrd="0" destOrd="0" presId="urn:microsoft.com/office/officeart/2008/layout/VerticalCurvedList"/>
    <dgm:cxn modelId="{0628E1FA-7639-4A90-AA9A-C29C74032AC3}" type="presOf" srcId="{E8F840DD-CDDC-4D82-BC62-07A62F9C8CA6}" destId="{718EBC41-B392-409D-9455-6690242EA785}" srcOrd="0" destOrd="0" presId="urn:microsoft.com/office/officeart/2008/layout/VerticalCurvedList"/>
    <dgm:cxn modelId="{4F44A94C-5353-4D3A-9601-F80F42C6ABD7}" type="presParOf" srcId="{22F68D47-9E66-497E-B1ED-981503A3BACB}" destId="{A54CCDE2-6335-4CEB-B219-278EE12D7037}" srcOrd="0" destOrd="0" presId="urn:microsoft.com/office/officeart/2008/layout/VerticalCurvedList"/>
    <dgm:cxn modelId="{DC42D045-8403-48FF-BE0C-9D5FA4665C36}" type="presParOf" srcId="{A54CCDE2-6335-4CEB-B219-278EE12D7037}" destId="{56E9724E-58A3-4B82-9022-D771EDA3DB8D}" srcOrd="0" destOrd="0" presId="urn:microsoft.com/office/officeart/2008/layout/VerticalCurvedList"/>
    <dgm:cxn modelId="{FD004B00-CEA9-4204-A2F4-B16FC0BEA7D0}" type="presParOf" srcId="{56E9724E-58A3-4B82-9022-D771EDA3DB8D}" destId="{096DDE33-D9EF-4606-8BB0-352F54752CF4}" srcOrd="0" destOrd="0" presId="urn:microsoft.com/office/officeart/2008/layout/VerticalCurvedList"/>
    <dgm:cxn modelId="{A18550A1-557B-440F-A3FD-3035CD3CD8F1}" type="presParOf" srcId="{56E9724E-58A3-4B82-9022-D771EDA3DB8D}" destId="{EFEC02F5-5CFC-4767-B8AB-96677DC1AAE7}" srcOrd="1" destOrd="0" presId="urn:microsoft.com/office/officeart/2008/layout/VerticalCurvedList"/>
    <dgm:cxn modelId="{AA45D401-B451-4219-A54B-284CD1575329}" type="presParOf" srcId="{56E9724E-58A3-4B82-9022-D771EDA3DB8D}" destId="{C0FD8F3B-BBEF-486F-8034-DDC6A7696E1A}" srcOrd="2" destOrd="0" presId="urn:microsoft.com/office/officeart/2008/layout/VerticalCurvedList"/>
    <dgm:cxn modelId="{E4A60A54-E819-433A-A638-29E686F57293}" type="presParOf" srcId="{56E9724E-58A3-4B82-9022-D771EDA3DB8D}" destId="{B5338B5B-B81B-4A63-BB0C-6DC4E3D6DDA3}" srcOrd="3" destOrd="0" presId="urn:microsoft.com/office/officeart/2008/layout/VerticalCurvedList"/>
    <dgm:cxn modelId="{7BF7C079-88AD-4249-B0CA-3F115D7DF714}" type="presParOf" srcId="{A54CCDE2-6335-4CEB-B219-278EE12D7037}" destId="{F3F710A1-E094-4A35-8F23-468C2AD633D4}" srcOrd="1" destOrd="0" presId="urn:microsoft.com/office/officeart/2008/layout/VerticalCurvedList"/>
    <dgm:cxn modelId="{808E1B93-4CD3-46BF-9BE1-771ABE17DFD2}" type="presParOf" srcId="{A54CCDE2-6335-4CEB-B219-278EE12D7037}" destId="{40B1A61D-D4E1-4B19-B9D1-3A4D4311D518}" srcOrd="2" destOrd="0" presId="urn:microsoft.com/office/officeart/2008/layout/VerticalCurvedList"/>
    <dgm:cxn modelId="{A1381CA0-471D-407C-A872-0B93ACA0D41E}" type="presParOf" srcId="{40B1A61D-D4E1-4B19-B9D1-3A4D4311D518}" destId="{92CE0A5C-3257-4032-98E8-854BBECB74E1}" srcOrd="0" destOrd="0" presId="urn:microsoft.com/office/officeart/2008/layout/VerticalCurvedList"/>
    <dgm:cxn modelId="{16BB9373-4BB5-4C4F-8BD3-49C80F2E5300}" type="presParOf" srcId="{A54CCDE2-6335-4CEB-B219-278EE12D7037}" destId="{718EBC41-B392-409D-9455-6690242EA785}" srcOrd="3" destOrd="0" presId="urn:microsoft.com/office/officeart/2008/layout/VerticalCurvedList"/>
    <dgm:cxn modelId="{D727FE60-E032-4F93-9F37-8A6ED0F1B198}" type="presParOf" srcId="{A54CCDE2-6335-4CEB-B219-278EE12D7037}" destId="{3EC5EFA1-82A5-476D-8057-A085CB3752DA}" srcOrd="4" destOrd="0" presId="urn:microsoft.com/office/officeart/2008/layout/VerticalCurvedList"/>
    <dgm:cxn modelId="{1C0B3C6C-E0E2-4C72-BD69-B3DA9F30EDDA}" type="presParOf" srcId="{3EC5EFA1-82A5-476D-8057-A085CB3752DA}" destId="{6C0E1B60-77C9-460C-AE26-EACDF7FBEEFA}" srcOrd="0" destOrd="0" presId="urn:microsoft.com/office/officeart/2008/layout/VerticalCurvedList"/>
    <dgm:cxn modelId="{AC36F838-6270-4A4E-B433-EBF8046A4FA4}" type="presParOf" srcId="{A54CCDE2-6335-4CEB-B219-278EE12D7037}" destId="{D3337CA9-2DB6-41C4-858B-91760A06DC96}" srcOrd="5" destOrd="0" presId="urn:microsoft.com/office/officeart/2008/layout/VerticalCurvedList"/>
    <dgm:cxn modelId="{D59D2424-5A0A-4912-B1D9-A96C745CB501}" type="presParOf" srcId="{A54CCDE2-6335-4CEB-B219-278EE12D7037}" destId="{11E7173F-2965-44E0-9478-8E1FF74E9EBE}" srcOrd="6" destOrd="0" presId="urn:microsoft.com/office/officeart/2008/layout/VerticalCurvedList"/>
    <dgm:cxn modelId="{BCFB3979-1458-4D86-BA95-361ADFCE59F0}" type="presParOf" srcId="{11E7173F-2965-44E0-9478-8E1FF74E9EBE}" destId="{75992CC8-F44B-4168-B260-F2862F9AF2E2}" srcOrd="0" destOrd="0" presId="urn:microsoft.com/office/officeart/2008/layout/VerticalCurvedList"/>
    <dgm:cxn modelId="{D00E4AC0-D277-4D5B-8B10-5D83A504224B}" type="presParOf" srcId="{A54CCDE2-6335-4CEB-B219-278EE12D7037}" destId="{F08ECA60-5F88-4FBF-9BC7-C19E0CBC09DC}" srcOrd="7" destOrd="0" presId="urn:microsoft.com/office/officeart/2008/layout/VerticalCurvedList"/>
    <dgm:cxn modelId="{8A5D663D-BC20-46B7-99AD-CC4FAEE07A27}" type="presParOf" srcId="{A54CCDE2-6335-4CEB-B219-278EE12D7037}" destId="{4D82DF28-8F0B-4BB6-AA15-B4C4E57F9F20}" srcOrd="8" destOrd="0" presId="urn:microsoft.com/office/officeart/2008/layout/VerticalCurvedList"/>
    <dgm:cxn modelId="{A077CE0F-FCB6-437E-B2A2-62E9BE774078}" type="presParOf" srcId="{4D82DF28-8F0B-4BB6-AA15-B4C4E57F9F20}" destId="{512440B0-3FCC-4AE5-82EF-6C3ECE194509}"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3834784-85BA-4788-81AC-7726E1032C91}" type="doc">
      <dgm:prSet loTypeId="urn:microsoft.com/office/officeart/2005/8/layout/chevron1" loCatId="process" qsTypeId="urn:microsoft.com/office/officeart/2005/8/quickstyle/simple5" qsCatId="simple" csTypeId="urn:microsoft.com/office/officeart/2005/8/colors/colorful4" csCatId="colorful" phldr="1"/>
      <dgm:spPr/>
    </dgm:pt>
    <dgm:pt modelId="{6B558241-FCAF-4D31-9E29-C33C807D92D8}">
      <dgm:prSet phldrT="[Texto]" custT="1"/>
      <dgm:spPr/>
      <dgm:t>
        <a:bodyPr/>
        <a:lstStyle/>
        <a:p>
          <a:r>
            <a:rPr lang="es-EC" sz="1600" dirty="0" smtClean="0"/>
            <a:t>Conocimiento, comprensión de un problema y su solución</a:t>
          </a:r>
          <a:endParaRPr lang="es-EC" sz="1600" dirty="0"/>
        </a:p>
      </dgm:t>
    </dgm:pt>
    <dgm:pt modelId="{9C2A4E55-C581-4C77-84A8-3F6F6C063942}" type="parTrans" cxnId="{3F89813D-FF7A-499E-A5E6-0128D82C040D}">
      <dgm:prSet/>
      <dgm:spPr/>
      <dgm:t>
        <a:bodyPr/>
        <a:lstStyle/>
        <a:p>
          <a:endParaRPr lang="es-EC" sz="1400">
            <a:solidFill>
              <a:schemeClr val="tx2">
                <a:lumMod val="75000"/>
                <a:lumOff val="25000"/>
              </a:schemeClr>
            </a:solidFill>
          </a:endParaRPr>
        </a:p>
      </dgm:t>
    </dgm:pt>
    <dgm:pt modelId="{2D4930C0-1028-4DC4-8207-4DB8584B9B83}" type="sibTrans" cxnId="{3F89813D-FF7A-499E-A5E6-0128D82C040D}">
      <dgm:prSet/>
      <dgm:spPr/>
      <dgm:t>
        <a:bodyPr/>
        <a:lstStyle/>
        <a:p>
          <a:endParaRPr lang="es-EC" sz="1400">
            <a:solidFill>
              <a:schemeClr val="tx2">
                <a:lumMod val="75000"/>
                <a:lumOff val="25000"/>
              </a:schemeClr>
            </a:solidFill>
          </a:endParaRPr>
        </a:p>
      </dgm:t>
    </dgm:pt>
    <dgm:pt modelId="{E6FF53CF-1F52-4819-9204-55D156F4F59D}">
      <dgm:prSet phldrT="[Texto]" custT="1"/>
      <dgm:spPr/>
      <dgm:t>
        <a:bodyPr/>
        <a:lstStyle/>
        <a:p>
          <a:r>
            <a:rPr lang="es-EC" sz="1600" smtClean="0"/>
            <a:t>Aplicación y construcción  de un artefacto</a:t>
          </a:r>
          <a:endParaRPr lang="es-EC" sz="1600" dirty="0"/>
        </a:p>
      </dgm:t>
    </dgm:pt>
    <dgm:pt modelId="{2FF76E34-9F1F-428A-A45A-DAB8BA2716EF}" type="parTrans" cxnId="{0A4DF041-53BC-4688-B1A2-71041A674023}">
      <dgm:prSet/>
      <dgm:spPr/>
      <dgm:t>
        <a:bodyPr/>
        <a:lstStyle/>
        <a:p>
          <a:endParaRPr lang="es-EC" sz="1400">
            <a:solidFill>
              <a:schemeClr val="tx2">
                <a:lumMod val="75000"/>
                <a:lumOff val="25000"/>
              </a:schemeClr>
            </a:solidFill>
          </a:endParaRPr>
        </a:p>
      </dgm:t>
    </dgm:pt>
    <dgm:pt modelId="{96574410-6176-4F48-A136-DFAD1848ACB5}" type="sibTrans" cxnId="{0A4DF041-53BC-4688-B1A2-71041A674023}">
      <dgm:prSet/>
      <dgm:spPr/>
      <dgm:t>
        <a:bodyPr/>
        <a:lstStyle/>
        <a:p>
          <a:endParaRPr lang="es-EC" sz="1400">
            <a:solidFill>
              <a:schemeClr val="tx2">
                <a:lumMod val="75000"/>
                <a:lumOff val="25000"/>
              </a:schemeClr>
            </a:solidFill>
          </a:endParaRPr>
        </a:p>
      </dgm:t>
    </dgm:pt>
    <dgm:pt modelId="{56D7221C-6FEF-4118-8332-85B23EE36E50}">
      <dgm:prSet phldrT="[Texto]" custT="1"/>
      <dgm:spPr/>
      <dgm:t>
        <a:bodyPr/>
        <a:lstStyle/>
        <a:p>
          <a:r>
            <a:rPr lang="en-US" sz="1600" i="1" smtClean="0"/>
            <a:t>Design Science Research Process Mode</a:t>
          </a:r>
          <a:endParaRPr lang="es-EC" sz="1600" dirty="0"/>
        </a:p>
      </dgm:t>
    </dgm:pt>
    <dgm:pt modelId="{6183F993-9E00-49B4-BDFA-DCE43C88343A}" type="parTrans" cxnId="{A0AC4AA4-04E1-45F2-8B3F-68590CA16BFF}">
      <dgm:prSet/>
      <dgm:spPr/>
      <dgm:t>
        <a:bodyPr/>
        <a:lstStyle/>
        <a:p>
          <a:endParaRPr lang="es-ES"/>
        </a:p>
      </dgm:t>
    </dgm:pt>
    <dgm:pt modelId="{20DDA171-FC3F-4B51-A911-63908816B0A0}" type="sibTrans" cxnId="{A0AC4AA4-04E1-45F2-8B3F-68590CA16BFF}">
      <dgm:prSet/>
      <dgm:spPr/>
      <dgm:t>
        <a:bodyPr/>
        <a:lstStyle/>
        <a:p>
          <a:endParaRPr lang="es-ES"/>
        </a:p>
      </dgm:t>
    </dgm:pt>
    <dgm:pt modelId="{11B771BD-12F3-44BA-920A-A6E1AA39EE4D}" type="pres">
      <dgm:prSet presAssocID="{03834784-85BA-4788-81AC-7726E1032C91}" presName="Name0" presStyleCnt="0">
        <dgm:presLayoutVars>
          <dgm:dir/>
          <dgm:animLvl val="lvl"/>
          <dgm:resizeHandles val="exact"/>
        </dgm:presLayoutVars>
      </dgm:prSet>
      <dgm:spPr/>
    </dgm:pt>
    <dgm:pt modelId="{F60BC055-9523-445A-A3B2-620EC54DA124}" type="pres">
      <dgm:prSet presAssocID="{56D7221C-6FEF-4118-8332-85B23EE36E50}" presName="parTxOnly" presStyleLbl="node1" presStyleIdx="0" presStyleCnt="3">
        <dgm:presLayoutVars>
          <dgm:chMax val="0"/>
          <dgm:chPref val="0"/>
          <dgm:bulletEnabled val="1"/>
        </dgm:presLayoutVars>
      </dgm:prSet>
      <dgm:spPr/>
      <dgm:t>
        <a:bodyPr/>
        <a:lstStyle/>
        <a:p>
          <a:endParaRPr lang="es-EC"/>
        </a:p>
      </dgm:t>
    </dgm:pt>
    <dgm:pt modelId="{66129DBB-37B3-4ED6-A1AB-6B30274E5A18}" type="pres">
      <dgm:prSet presAssocID="{20DDA171-FC3F-4B51-A911-63908816B0A0}" presName="parTxOnlySpace" presStyleCnt="0"/>
      <dgm:spPr/>
    </dgm:pt>
    <dgm:pt modelId="{93D4BE71-BA36-417C-BD1B-9D1E67CAC726}" type="pres">
      <dgm:prSet presAssocID="{6B558241-FCAF-4D31-9E29-C33C807D92D8}" presName="parTxOnly" presStyleLbl="node1" presStyleIdx="1" presStyleCnt="3">
        <dgm:presLayoutVars>
          <dgm:chMax val="0"/>
          <dgm:chPref val="0"/>
          <dgm:bulletEnabled val="1"/>
        </dgm:presLayoutVars>
      </dgm:prSet>
      <dgm:spPr/>
      <dgm:t>
        <a:bodyPr/>
        <a:lstStyle/>
        <a:p>
          <a:endParaRPr lang="es-EC"/>
        </a:p>
      </dgm:t>
    </dgm:pt>
    <dgm:pt modelId="{EC16E8AF-BBB8-4EFF-87B0-8823BE91096D}" type="pres">
      <dgm:prSet presAssocID="{2D4930C0-1028-4DC4-8207-4DB8584B9B83}" presName="parTxOnlySpace" presStyleCnt="0"/>
      <dgm:spPr/>
    </dgm:pt>
    <dgm:pt modelId="{8952507C-1593-4981-9221-93EDCD24F98B}" type="pres">
      <dgm:prSet presAssocID="{E6FF53CF-1F52-4819-9204-55D156F4F59D}" presName="parTxOnly" presStyleLbl="node1" presStyleIdx="2" presStyleCnt="3">
        <dgm:presLayoutVars>
          <dgm:chMax val="0"/>
          <dgm:chPref val="0"/>
          <dgm:bulletEnabled val="1"/>
        </dgm:presLayoutVars>
      </dgm:prSet>
      <dgm:spPr/>
      <dgm:t>
        <a:bodyPr/>
        <a:lstStyle/>
        <a:p>
          <a:endParaRPr lang="es-EC"/>
        </a:p>
      </dgm:t>
    </dgm:pt>
  </dgm:ptLst>
  <dgm:cxnLst>
    <dgm:cxn modelId="{9BB212C7-6478-4978-8640-A1C6796B0835}" type="presOf" srcId="{E6FF53CF-1F52-4819-9204-55D156F4F59D}" destId="{8952507C-1593-4981-9221-93EDCD24F98B}" srcOrd="0" destOrd="0" presId="urn:microsoft.com/office/officeart/2005/8/layout/chevron1"/>
    <dgm:cxn modelId="{0A4DF041-53BC-4688-B1A2-71041A674023}" srcId="{03834784-85BA-4788-81AC-7726E1032C91}" destId="{E6FF53CF-1F52-4819-9204-55D156F4F59D}" srcOrd="2" destOrd="0" parTransId="{2FF76E34-9F1F-428A-A45A-DAB8BA2716EF}" sibTransId="{96574410-6176-4F48-A136-DFAD1848ACB5}"/>
    <dgm:cxn modelId="{DF9FF37B-27A0-4C2A-971B-F048845EC62C}" type="presOf" srcId="{56D7221C-6FEF-4118-8332-85B23EE36E50}" destId="{F60BC055-9523-445A-A3B2-620EC54DA124}" srcOrd="0" destOrd="0" presId="urn:microsoft.com/office/officeart/2005/8/layout/chevron1"/>
    <dgm:cxn modelId="{3F89813D-FF7A-499E-A5E6-0128D82C040D}" srcId="{03834784-85BA-4788-81AC-7726E1032C91}" destId="{6B558241-FCAF-4D31-9E29-C33C807D92D8}" srcOrd="1" destOrd="0" parTransId="{9C2A4E55-C581-4C77-84A8-3F6F6C063942}" sibTransId="{2D4930C0-1028-4DC4-8207-4DB8584B9B83}"/>
    <dgm:cxn modelId="{A0AC4AA4-04E1-45F2-8B3F-68590CA16BFF}" srcId="{03834784-85BA-4788-81AC-7726E1032C91}" destId="{56D7221C-6FEF-4118-8332-85B23EE36E50}" srcOrd="0" destOrd="0" parTransId="{6183F993-9E00-49B4-BDFA-DCE43C88343A}" sibTransId="{20DDA171-FC3F-4B51-A911-63908816B0A0}"/>
    <dgm:cxn modelId="{A083D4E3-7B7F-46D5-B0FB-157E30C2FF0D}" type="presOf" srcId="{6B558241-FCAF-4D31-9E29-C33C807D92D8}" destId="{93D4BE71-BA36-417C-BD1B-9D1E67CAC726}" srcOrd="0" destOrd="0" presId="urn:microsoft.com/office/officeart/2005/8/layout/chevron1"/>
    <dgm:cxn modelId="{E1A532A8-6CB8-4608-94F6-11D3391E2258}" type="presOf" srcId="{03834784-85BA-4788-81AC-7726E1032C91}" destId="{11B771BD-12F3-44BA-920A-A6E1AA39EE4D}" srcOrd="0" destOrd="0" presId="urn:microsoft.com/office/officeart/2005/8/layout/chevron1"/>
    <dgm:cxn modelId="{C9CFB5EF-2199-4A10-B40F-3FC3AA4D928F}" type="presParOf" srcId="{11B771BD-12F3-44BA-920A-A6E1AA39EE4D}" destId="{F60BC055-9523-445A-A3B2-620EC54DA124}" srcOrd="0" destOrd="0" presId="urn:microsoft.com/office/officeart/2005/8/layout/chevron1"/>
    <dgm:cxn modelId="{B49EC831-FC2E-47D5-BFE0-1400549A86F0}" type="presParOf" srcId="{11B771BD-12F3-44BA-920A-A6E1AA39EE4D}" destId="{66129DBB-37B3-4ED6-A1AB-6B30274E5A18}" srcOrd="1" destOrd="0" presId="urn:microsoft.com/office/officeart/2005/8/layout/chevron1"/>
    <dgm:cxn modelId="{E31EB150-2CDF-4F85-B2A4-24B483DCE725}" type="presParOf" srcId="{11B771BD-12F3-44BA-920A-A6E1AA39EE4D}" destId="{93D4BE71-BA36-417C-BD1B-9D1E67CAC726}" srcOrd="2" destOrd="0" presId="urn:microsoft.com/office/officeart/2005/8/layout/chevron1"/>
    <dgm:cxn modelId="{2236694F-40C9-4E34-959C-EECC4C04F136}" type="presParOf" srcId="{11B771BD-12F3-44BA-920A-A6E1AA39EE4D}" destId="{EC16E8AF-BBB8-4EFF-87B0-8823BE91096D}" srcOrd="3" destOrd="0" presId="urn:microsoft.com/office/officeart/2005/8/layout/chevron1"/>
    <dgm:cxn modelId="{D39AC264-BB7A-43D4-AEFA-C8FA51DC428B}" type="presParOf" srcId="{11B771BD-12F3-44BA-920A-A6E1AA39EE4D}" destId="{8952507C-1593-4981-9221-93EDCD24F98B}"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A320977-CBD8-4DC1-9643-A70658BE9DB5}" type="doc">
      <dgm:prSet loTypeId="urn:microsoft.com/office/officeart/2005/8/layout/matrix2" loCatId="matrix" qsTypeId="urn:microsoft.com/office/officeart/2005/8/quickstyle/simple3" qsCatId="simple" csTypeId="urn:microsoft.com/office/officeart/2005/8/colors/accent2_3" csCatId="accent2" phldr="1"/>
      <dgm:spPr/>
      <dgm:t>
        <a:bodyPr/>
        <a:lstStyle/>
        <a:p>
          <a:endParaRPr lang="es-EC"/>
        </a:p>
      </dgm:t>
    </dgm:pt>
    <dgm:pt modelId="{7EEE5B4A-B122-4B33-9044-05E43A9BC72E}">
      <dgm:prSet phldrT="[Texto]" custT="1"/>
      <dgm:spPr/>
      <dgm:t>
        <a:bodyPr/>
        <a:lstStyle/>
        <a:p>
          <a:pPr algn="ctr">
            <a:lnSpc>
              <a:spcPct val="100000"/>
            </a:lnSpc>
            <a:spcAft>
              <a:spcPts val="0"/>
            </a:spcAft>
          </a:pPr>
          <a:r>
            <a:rPr lang="es-EC" sz="1050" b="1" u="sng" dirty="0" smtClean="0"/>
            <a:t>Programa de Formación</a:t>
          </a:r>
        </a:p>
        <a:p>
          <a:pPr>
            <a:lnSpc>
              <a:spcPct val="100000"/>
            </a:lnSpc>
            <a:spcAft>
              <a:spcPts val="0"/>
            </a:spcAft>
          </a:pPr>
          <a:endParaRPr lang="es-EC" sz="1050" b="1" u="sng" dirty="0" smtClean="0"/>
        </a:p>
        <a:p>
          <a:pPr algn="ctr"/>
          <a:r>
            <a:rPr lang="es-EC" sz="1050" dirty="0" smtClean="0"/>
            <a:t>*Gastos necesarios para implementar y sostener un centro de formación política.</a:t>
          </a:r>
        </a:p>
        <a:p>
          <a:pPr algn="ctr"/>
          <a:endParaRPr lang="es-EC" sz="1050" dirty="0" smtClean="0"/>
        </a:p>
        <a:p>
          <a:pPr algn="ctr"/>
          <a:r>
            <a:rPr lang="es-EC" sz="1050" dirty="0" smtClean="0"/>
            <a:t>Límite: US$40.000</a:t>
          </a:r>
          <a:endParaRPr lang="es-EC" sz="1050" dirty="0"/>
        </a:p>
      </dgm:t>
    </dgm:pt>
    <dgm:pt modelId="{05D279C2-A64F-4DAC-AB4D-5C9BA9593D0D}" type="parTrans" cxnId="{94022033-9A9B-48FF-B5FF-B79D3C5D015E}">
      <dgm:prSet/>
      <dgm:spPr/>
      <dgm:t>
        <a:bodyPr/>
        <a:lstStyle/>
        <a:p>
          <a:endParaRPr lang="es-EC" sz="2000"/>
        </a:p>
      </dgm:t>
    </dgm:pt>
    <dgm:pt modelId="{F38CAD1E-E293-4B45-84A4-49C913B7EBBA}" type="sibTrans" cxnId="{94022033-9A9B-48FF-B5FF-B79D3C5D015E}">
      <dgm:prSet/>
      <dgm:spPr/>
      <dgm:t>
        <a:bodyPr/>
        <a:lstStyle/>
        <a:p>
          <a:endParaRPr lang="es-EC" sz="2000"/>
        </a:p>
      </dgm:t>
    </dgm:pt>
    <dgm:pt modelId="{FE32583F-9853-48EA-B258-89B7A73D3A83}">
      <dgm:prSet phldrT="[Texto]" custT="1"/>
      <dgm:spPr/>
      <dgm:t>
        <a:bodyPr/>
        <a:lstStyle/>
        <a:p>
          <a:pPr>
            <a:lnSpc>
              <a:spcPct val="100000"/>
            </a:lnSpc>
            <a:spcAft>
              <a:spcPts val="0"/>
            </a:spcAft>
          </a:pPr>
          <a:r>
            <a:rPr lang="es-EC" sz="1050" b="1" i="0" u="sng" dirty="0" smtClean="0"/>
            <a:t>Programa de Capacitación e Investigaciones</a:t>
          </a:r>
        </a:p>
        <a:p>
          <a:pPr>
            <a:lnSpc>
              <a:spcPct val="100000"/>
            </a:lnSpc>
            <a:spcAft>
              <a:spcPts val="0"/>
            </a:spcAft>
          </a:pPr>
          <a:endParaRPr lang="es-EC" sz="1050" b="1" i="0" u="sng" dirty="0" smtClean="0"/>
        </a:p>
        <a:p>
          <a:pPr>
            <a:lnSpc>
              <a:spcPct val="100000"/>
            </a:lnSpc>
            <a:spcAft>
              <a:spcPts val="0"/>
            </a:spcAft>
          </a:pPr>
          <a:r>
            <a:rPr lang="es-EC" sz="1050" b="0" i="0" u="none" dirty="0" smtClean="0"/>
            <a:t>* </a:t>
          </a:r>
          <a:r>
            <a:rPr lang="es-EC" sz="1050" dirty="0" smtClean="0"/>
            <a:t>Gastos destinados a procesos educativos.</a:t>
          </a:r>
        </a:p>
        <a:p>
          <a:pPr>
            <a:lnSpc>
              <a:spcPct val="100000"/>
            </a:lnSpc>
            <a:spcAft>
              <a:spcPts val="0"/>
            </a:spcAft>
          </a:pPr>
          <a:endParaRPr lang="es-EC" sz="1050" b="0" i="0" u="none" dirty="0" smtClean="0"/>
        </a:p>
        <a:p>
          <a:pPr>
            <a:lnSpc>
              <a:spcPct val="100000"/>
            </a:lnSpc>
            <a:spcAft>
              <a:spcPts val="0"/>
            </a:spcAft>
          </a:pPr>
          <a:r>
            <a:rPr lang="es-EC" sz="1050" b="0" i="0" u="none" dirty="0" smtClean="0"/>
            <a:t>Límite: US$160.000</a:t>
          </a:r>
        </a:p>
      </dgm:t>
    </dgm:pt>
    <dgm:pt modelId="{FCB6F110-39D0-4010-AD78-74A17813B4DD}" type="parTrans" cxnId="{BBF678BF-16BB-4689-BBF8-FDF618FC5F78}">
      <dgm:prSet/>
      <dgm:spPr/>
      <dgm:t>
        <a:bodyPr/>
        <a:lstStyle/>
        <a:p>
          <a:endParaRPr lang="es-EC" sz="2000"/>
        </a:p>
      </dgm:t>
    </dgm:pt>
    <dgm:pt modelId="{2EF92DCB-BC07-4582-902B-A000B6037DB1}" type="sibTrans" cxnId="{BBF678BF-16BB-4689-BBF8-FDF618FC5F78}">
      <dgm:prSet/>
      <dgm:spPr/>
      <dgm:t>
        <a:bodyPr/>
        <a:lstStyle/>
        <a:p>
          <a:endParaRPr lang="es-EC" sz="2000"/>
        </a:p>
      </dgm:t>
    </dgm:pt>
    <dgm:pt modelId="{BAD29157-2A93-4A0B-B381-368C262C5F7A}">
      <dgm:prSet phldrT="[Texto]" custT="1"/>
      <dgm:spPr/>
      <dgm:t>
        <a:bodyPr/>
        <a:lstStyle/>
        <a:p>
          <a:r>
            <a:rPr lang="es-EC" sz="1050" b="1" i="0" u="sng" dirty="0" smtClean="0"/>
            <a:t>Programa de Funcionamiento Institucional</a:t>
          </a:r>
        </a:p>
        <a:p>
          <a:endParaRPr lang="es-EC" sz="1050" b="1" i="0" u="sng" dirty="0" smtClean="0"/>
        </a:p>
        <a:p>
          <a:r>
            <a:rPr lang="es-EC" sz="1050" dirty="0" smtClean="0"/>
            <a:t>* Gastos derivados del funcionamiento habitual y permanente, gastos administrativos, arriendo, viáticos, transporte, </a:t>
          </a:r>
          <a:r>
            <a:rPr lang="es-EC" sz="1050" dirty="0" err="1" smtClean="0"/>
            <a:t>etc</a:t>
          </a:r>
          <a:endParaRPr lang="es-EC" sz="1050" dirty="0" smtClean="0"/>
        </a:p>
        <a:p>
          <a:endParaRPr lang="es-EC" sz="1050" dirty="0" smtClean="0"/>
        </a:p>
        <a:p>
          <a:r>
            <a:rPr lang="es-EC" sz="1050" dirty="0" smtClean="0"/>
            <a:t>Límite: US$333.026</a:t>
          </a:r>
          <a:endParaRPr lang="es-EC" sz="1050" dirty="0"/>
        </a:p>
      </dgm:t>
    </dgm:pt>
    <dgm:pt modelId="{76564CE6-F479-4812-B399-13C80F1D526B}" type="parTrans" cxnId="{539AD09D-3379-41BD-9F9C-6390131BC45E}">
      <dgm:prSet/>
      <dgm:spPr/>
      <dgm:t>
        <a:bodyPr/>
        <a:lstStyle/>
        <a:p>
          <a:endParaRPr lang="es-EC" sz="2000"/>
        </a:p>
      </dgm:t>
    </dgm:pt>
    <dgm:pt modelId="{6B263011-A72B-4F21-AF59-A58EC43FC768}" type="sibTrans" cxnId="{539AD09D-3379-41BD-9F9C-6390131BC45E}">
      <dgm:prSet/>
      <dgm:spPr/>
      <dgm:t>
        <a:bodyPr/>
        <a:lstStyle/>
        <a:p>
          <a:endParaRPr lang="es-EC" sz="2000"/>
        </a:p>
      </dgm:t>
    </dgm:pt>
    <dgm:pt modelId="{F660EF54-C270-4F71-9C2F-71E5B6234466}">
      <dgm:prSet phldrT="[Texto]" custT="1"/>
      <dgm:spPr/>
      <dgm:t>
        <a:bodyPr/>
        <a:lstStyle/>
        <a:p>
          <a:pPr>
            <a:lnSpc>
              <a:spcPct val="100000"/>
            </a:lnSpc>
            <a:spcAft>
              <a:spcPts val="0"/>
            </a:spcAft>
          </a:pPr>
          <a:r>
            <a:rPr lang="es-EC" sz="1050" b="1" u="sng" dirty="0" smtClean="0"/>
            <a:t>Programa de Publicaciones</a:t>
          </a:r>
        </a:p>
        <a:p>
          <a:pPr>
            <a:lnSpc>
              <a:spcPct val="100000"/>
            </a:lnSpc>
            <a:spcAft>
              <a:spcPts val="0"/>
            </a:spcAft>
          </a:pPr>
          <a:endParaRPr lang="es-EC" sz="1050" b="0" u="none" dirty="0" smtClean="0"/>
        </a:p>
        <a:p>
          <a:pPr>
            <a:lnSpc>
              <a:spcPct val="100000"/>
            </a:lnSpc>
            <a:spcAft>
              <a:spcPts val="0"/>
            </a:spcAft>
          </a:pPr>
          <a:r>
            <a:rPr lang="es-EC" sz="1050" b="0" u="none" dirty="0" smtClean="0"/>
            <a:t>* </a:t>
          </a:r>
          <a:r>
            <a:rPr lang="es-EC" sz="1050" dirty="0" smtClean="0"/>
            <a:t>Gastos destinados a la publicación de revistas, guías, periódicos, </a:t>
          </a:r>
          <a:r>
            <a:rPr lang="es-EC" sz="1050" dirty="0" err="1" smtClean="0"/>
            <a:t>etc</a:t>
          </a:r>
          <a:endParaRPr lang="es-EC" sz="1050" dirty="0" smtClean="0"/>
        </a:p>
        <a:p>
          <a:pPr>
            <a:lnSpc>
              <a:spcPct val="100000"/>
            </a:lnSpc>
            <a:spcAft>
              <a:spcPts val="0"/>
            </a:spcAft>
          </a:pPr>
          <a:endParaRPr lang="es-EC" sz="1050" b="0" u="none" dirty="0" smtClean="0"/>
        </a:p>
        <a:p>
          <a:pPr>
            <a:lnSpc>
              <a:spcPct val="100000"/>
            </a:lnSpc>
            <a:spcAft>
              <a:spcPts val="0"/>
            </a:spcAft>
          </a:pPr>
          <a:r>
            <a:rPr lang="es-EC" sz="1050" b="0" u="none" dirty="0" smtClean="0"/>
            <a:t>Límite: US$30.000</a:t>
          </a:r>
        </a:p>
      </dgm:t>
    </dgm:pt>
    <dgm:pt modelId="{FAAE0E77-F1CE-43D6-86BD-E5959E789DA6}" type="parTrans" cxnId="{A5318B98-97C5-462D-85BB-69CBA380035F}">
      <dgm:prSet/>
      <dgm:spPr/>
      <dgm:t>
        <a:bodyPr/>
        <a:lstStyle/>
        <a:p>
          <a:endParaRPr lang="es-ES" sz="2000"/>
        </a:p>
      </dgm:t>
    </dgm:pt>
    <dgm:pt modelId="{2284A774-5B17-41FF-99FF-5E9A6680BA08}" type="sibTrans" cxnId="{A5318B98-97C5-462D-85BB-69CBA380035F}">
      <dgm:prSet/>
      <dgm:spPr/>
      <dgm:t>
        <a:bodyPr/>
        <a:lstStyle/>
        <a:p>
          <a:endParaRPr lang="es-ES" sz="2000"/>
        </a:p>
      </dgm:t>
    </dgm:pt>
    <dgm:pt modelId="{535A5C58-FF07-4C38-BE05-561F6EC16865}" type="pres">
      <dgm:prSet presAssocID="{4A320977-CBD8-4DC1-9643-A70658BE9DB5}" presName="matrix" presStyleCnt="0">
        <dgm:presLayoutVars>
          <dgm:chMax val="1"/>
          <dgm:dir/>
          <dgm:resizeHandles val="exact"/>
        </dgm:presLayoutVars>
      </dgm:prSet>
      <dgm:spPr/>
      <dgm:t>
        <a:bodyPr/>
        <a:lstStyle/>
        <a:p>
          <a:endParaRPr lang="es-EC"/>
        </a:p>
      </dgm:t>
    </dgm:pt>
    <dgm:pt modelId="{A3566AB6-267B-43E5-BB71-0225F65C7DC3}" type="pres">
      <dgm:prSet presAssocID="{4A320977-CBD8-4DC1-9643-A70658BE9DB5}" presName="axisShape" presStyleLbl="bgShp" presStyleIdx="0" presStyleCnt="1"/>
      <dgm:spPr/>
      <dgm:t>
        <a:bodyPr/>
        <a:lstStyle/>
        <a:p>
          <a:endParaRPr lang="es-ES"/>
        </a:p>
      </dgm:t>
    </dgm:pt>
    <dgm:pt modelId="{195DD70A-AF78-4589-996A-BF246224FE22}" type="pres">
      <dgm:prSet presAssocID="{4A320977-CBD8-4DC1-9643-A70658BE9DB5}" presName="rect1" presStyleLbl="node1" presStyleIdx="0" presStyleCnt="4">
        <dgm:presLayoutVars>
          <dgm:chMax val="0"/>
          <dgm:chPref val="0"/>
          <dgm:bulletEnabled val="1"/>
        </dgm:presLayoutVars>
      </dgm:prSet>
      <dgm:spPr/>
      <dgm:t>
        <a:bodyPr/>
        <a:lstStyle/>
        <a:p>
          <a:endParaRPr lang="es-EC"/>
        </a:p>
      </dgm:t>
    </dgm:pt>
    <dgm:pt modelId="{A5163A14-74F2-4400-9166-F586D7FCD4E3}" type="pres">
      <dgm:prSet presAssocID="{4A320977-CBD8-4DC1-9643-A70658BE9DB5}" presName="rect2" presStyleLbl="node1" presStyleIdx="1" presStyleCnt="4" custScaleX="97059">
        <dgm:presLayoutVars>
          <dgm:chMax val="0"/>
          <dgm:chPref val="0"/>
          <dgm:bulletEnabled val="1"/>
        </dgm:presLayoutVars>
      </dgm:prSet>
      <dgm:spPr/>
      <dgm:t>
        <a:bodyPr/>
        <a:lstStyle/>
        <a:p>
          <a:endParaRPr lang="es-EC"/>
        </a:p>
      </dgm:t>
    </dgm:pt>
    <dgm:pt modelId="{C7536A92-D9D4-4017-B48A-73279EAC7121}" type="pres">
      <dgm:prSet presAssocID="{4A320977-CBD8-4DC1-9643-A70658BE9DB5}" presName="rect3" presStyleLbl="node1" presStyleIdx="2" presStyleCnt="4">
        <dgm:presLayoutVars>
          <dgm:chMax val="0"/>
          <dgm:chPref val="0"/>
          <dgm:bulletEnabled val="1"/>
        </dgm:presLayoutVars>
      </dgm:prSet>
      <dgm:spPr/>
      <dgm:t>
        <a:bodyPr/>
        <a:lstStyle/>
        <a:p>
          <a:endParaRPr lang="es-EC"/>
        </a:p>
      </dgm:t>
    </dgm:pt>
    <dgm:pt modelId="{46A849D8-D618-4CB1-9424-26FAA1B81B2A}" type="pres">
      <dgm:prSet presAssocID="{4A320977-CBD8-4DC1-9643-A70658BE9DB5}" presName="rect4" presStyleLbl="node1" presStyleIdx="3" presStyleCnt="4">
        <dgm:presLayoutVars>
          <dgm:chMax val="0"/>
          <dgm:chPref val="0"/>
          <dgm:bulletEnabled val="1"/>
        </dgm:presLayoutVars>
      </dgm:prSet>
      <dgm:spPr/>
      <dgm:t>
        <a:bodyPr/>
        <a:lstStyle/>
        <a:p>
          <a:endParaRPr lang="es-EC"/>
        </a:p>
      </dgm:t>
    </dgm:pt>
  </dgm:ptLst>
  <dgm:cxnLst>
    <dgm:cxn modelId="{56CB9A41-B72E-4A36-B058-93252D60FBCE}" type="presOf" srcId="{4A320977-CBD8-4DC1-9643-A70658BE9DB5}" destId="{535A5C58-FF07-4C38-BE05-561F6EC16865}" srcOrd="0" destOrd="0" presId="urn:microsoft.com/office/officeart/2005/8/layout/matrix2"/>
    <dgm:cxn modelId="{94022033-9A9B-48FF-B5FF-B79D3C5D015E}" srcId="{4A320977-CBD8-4DC1-9643-A70658BE9DB5}" destId="{7EEE5B4A-B122-4B33-9044-05E43A9BC72E}" srcOrd="0" destOrd="0" parTransId="{05D279C2-A64F-4DAC-AB4D-5C9BA9593D0D}" sibTransId="{F38CAD1E-E293-4B45-84A4-49C913B7EBBA}"/>
    <dgm:cxn modelId="{00C26BD7-D4B0-4E46-9550-F7CB6AD56B6D}" type="presOf" srcId="{FE32583F-9853-48EA-B258-89B7A73D3A83}" destId="{C7536A92-D9D4-4017-B48A-73279EAC7121}" srcOrd="0" destOrd="0" presId="urn:microsoft.com/office/officeart/2005/8/layout/matrix2"/>
    <dgm:cxn modelId="{7312F06E-F8B1-42D6-8EC9-CE6B0D8B5CFA}" type="presOf" srcId="{7EEE5B4A-B122-4B33-9044-05E43A9BC72E}" destId="{195DD70A-AF78-4589-996A-BF246224FE22}" srcOrd="0" destOrd="0" presId="urn:microsoft.com/office/officeart/2005/8/layout/matrix2"/>
    <dgm:cxn modelId="{A5318B98-97C5-462D-85BB-69CBA380035F}" srcId="{4A320977-CBD8-4DC1-9643-A70658BE9DB5}" destId="{F660EF54-C270-4F71-9C2F-71E5B6234466}" srcOrd="1" destOrd="0" parTransId="{FAAE0E77-F1CE-43D6-86BD-E5959E789DA6}" sibTransId="{2284A774-5B17-41FF-99FF-5E9A6680BA08}"/>
    <dgm:cxn modelId="{5D526097-24C2-4F44-8CC5-D62974E50AC9}" type="presOf" srcId="{F660EF54-C270-4F71-9C2F-71E5B6234466}" destId="{A5163A14-74F2-4400-9166-F586D7FCD4E3}" srcOrd="0" destOrd="0" presId="urn:microsoft.com/office/officeart/2005/8/layout/matrix2"/>
    <dgm:cxn modelId="{4C13D9CF-F3EE-4A39-99F4-01E9F4E42513}" type="presOf" srcId="{BAD29157-2A93-4A0B-B381-368C262C5F7A}" destId="{46A849D8-D618-4CB1-9424-26FAA1B81B2A}" srcOrd="0" destOrd="0" presId="urn:microsoft.com/office/officeart/2005/8/layout/matrix2"/>
    <dgm:cxn modelId="{539AD09D-3379-41BD-9F9C-6390131BC45E}" srcId="{4A320977-CBD8-4DC1-9643-A70658BE9DB5}" destId="{BAD29157-2A93-4A0B-B381-368C262C5F7A}" srcOrd="3" destOrd="0" parTransId="{76564CE6-F479-4812-B399-13C80F1D526B}" sibTransId="{6B263011-A72B-4F21-AF59-A58EC43FC768}"/>
    <dgm:cxn modelId="{BBF678BF-16BB-4689-BBF8-FDF618FC5F78}" srcId="{4A320977-CBD8-4DC1-9643-A70658BE9DB5}" destId="{FE32583F-9853-48EA-B258-89B7A73D3A83}" srcOrd="2" destOrd="0" parTransId="{FCB6F110-39D0-4010-AD78-74A17813B4DD}" sibTransId="{2EF92DCB-BC07-4582-902B-A000B6037DB1}"/>
    <dgm:cxn modelId="{0476A0FC-2734-4AE9-A142-933BCB692C91}" type="presParOf" srcId="{535A5C58-FF07-4C38-BE05-561F6EC16865}" destId="{A3566AB6-267B-43E5-BB71-0225F65C7DC3}" srcOrd="0" destOrd="0" presId="urn:microsoft.com/office/officeart/2005/8/layout/matrix2"/>
    <dgm:cxn modelId="{1D89A1D7-3B2B-4485-8012-90A032FF25DB}" type="presParOf" srcId="{535A5C58-FF07-4C38-BE05-561F6EC16865}" destId="{195DD70A-AF78-4589-996A-BF246224FE22}" srcOrd="1" destOrd="0" presId="urn:microsoft.com/office/officeart/2005/8/layout/matrix2"/>
    <dgm:cxn modelId="{1E345141-22BD-491F-8534-39C855C9EBB9}" type="presParOf" srcId="{535A5C58-FF07-4C38-BE05-561F6EC16865}" destId="{A5163A14-74F2-4400-9166-F586D7FCD4E3}" srcOrd="2" destOrd="0" presId="urn:microsoft.com/office/officeart/2005/8/layout/matrix2"/>
    <dgm:cxn modelId="{44E6C92D-5D3B-4015-A966-F7775CACC8CF}" type="presParOf" srcId="{535A5C58-FF07-4C38-BE05-561F6EC16865}" destId="{C7536A92-D9D4-4017-B48A-73279EAC7121}" srcOrd="3" destOrd="0" presId="urn:microsoft.com/office/officeart/2005/8/layout/matrix2"/>
    <dgm:cxn modelId="{91DCB1A1-7B2F-4BFD-8ED0-B8633D813B8F}" type="presParOf" srcId="{535A5C58-FF07-4C38-BE05-561F6EC16865}" destId="{46A849D8-D618-4CB1-9424-26FAA1B81B2A}" srcOrd="4" destOrd="0" presId="urn:microsoft.com/office/officeart/2005/8/layout/matrix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80A02DC-841D-4109-BC47-3A8F44EB0549}"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s-ES"/>
        </a:p>
      </dgm:t>
    </dgm:pt>
    <dgm:pt modelId="{29796956-9511-456C-A04C-22D57CC0CC31}">
      <dgm:prSet phldrT="[Texto]" custT="1"/>
      <dgm:spPr/>
      <dgm:t>
        <a:bodyPr/>
        <a:lstStyle/>
        <a:p>
          <a:r>
            <a:rPr lang="es-ES" sz="2400" dirty="0" smtClean="0">
              <a:solidFill>
                <a:schemeClr val="tx2">
                  <a:lumMod val="75000"/>
                  <a:lumOff val="25000"/>
                </a:schemeClr>
              </a:solidFill>
            </a:rPr>
            <a:t>	Balance de Comprobación</a:t>
          </a:r>
          <a:endParaRPr lang="es-ES" sz="2400" dirty="0">
            <a:solidFill>
              <a:schemeClr val="tx2">
                <a:lumMod val="75000"/>
                <a:lumOff val="25000"/>
              </a:schemeClr>
            </a:solidFill>
          </a:endParaRPr>
        </a:p>
      </dgm:t>
    </dgm:pt>
    <dgm:pt modelId="{4D982391-C5DA-4ED2-A536-D3FF7DB6A2F9}" type="parTrans" cxnId="{41396702-1872-459D-8B65-B56612B9716C}">
      <dgm:prSet/>
      <dgm:spPr/>
      <dgm:t>
        <a:bodyPr/>
        <a:lstStyle/>
        <a:p>
          <a:endParaRPr lang="es-ES" sz="1200">
            <a:solidFill>
              <a:schemeClr val="tx2">
                <a:lumMod val="75000"/>
                <a:lumOff val="25000"/>
              </a:schemeClr>
            </a:solidFill>
          </a:endParaRPr>
        </a:p>
      </dgm:t>
    </dgm:pt>
    <dgm:pt modelId="{DEC9A4AC-3002-40B2-B971-0BFE9F9BFBD8}" type="sibTrans" cxnId="{41396702-1872-459D-8B65-B56612B9716C}">
      <dgm:prSet/>
      <dgm:spPr/>
      <dgm:t>
        <a:bodyPr/>
        <a:lstStyle/>
        <a:p>
          <a:endParaRPr lang="es-ES" sz="1200">
            <a:solidFill>
              <a:schemeClr val="tx2">
                <a:lumMod val="75000"/>
                <a:lumOff val="25000"/>
              </a:schemeClr>
            </a:solidFill>
          </a:endParaRPr>
        </a:p>
      </dgm:t>
    </dgm:pt>
    <dgm:pt modelId="{C40C3DD3-C646-42D0-B9F8-50162201C768}">
      <dgm:prSet phldrT="[Texto]" custT="1"/>
      <dgm:spPr/>
      <dgm:t>
        <a:bodyPr/>
        <a:lstStyle/>
        <a:p>
          <a:r>
            <a:rPr lang="es-ES" sz="2400" dirty="0" smtClean="0">
              <a:solidFill>
                <a:schemeClr val="tx2">
                  <a:lumMod val="75000"/>
                  <a:lumOff val="25000"/>
                </a:schemeClr>
              </a:solidFill>
            </a:rPr>
            <a:t>	Libro Mayor</a:t>
          </a:r>
          <a:endParaRPr lang="es-ES" sz="2400" dirty="0">
            <a:solidFill>
              <a:schemeClr val="tx2">
                <a:lumMod val="75000"/>
                <a:lumOff val="25000"/>
              </a:schemeClr>
            </a:solidFill>
          </a:endParaRPr>
        </a:p>
      </dgm:t>
    </dgm:pt>
    <dgm:pt modelId="{D7A36060-8BE1-4142-A32C-F5B94FD82023}" type="parTrans" cxnId="{EA385A88-6257-4D51-A88B-C5363324955C}">
      <dgm:prSet/>
      <dgm:spPr/>
      <dgm:t>
        <a:bodyPr/>
        <a:lstStyle/>
        <a:p>
          <a:endParaRPr lang="es-ES" sz="1200">
            <a:solidFill>
              <a:schemeClr val="tx2">
                <a:lumMod val="75000"/>
                <a:lumOff val="25000"/>
              </a:schemeClr>
            </a:solidFill>
          </a:endParaRPr>
        </a:p>
      </dgm:t>
    </dgm:pt>
    <dgm:pt modelId="{08ACB76F-EF50-4E0E-B4EA-AD2D65FA7EA3}" type="sibTrans" cxnId="{EA385A88-6257-4D51-A88B-C5363324955C}">
      <dgm:prSet/>
      <dgm:spPr/>
      <dgm:t>
        <a:bodyPr/>
        <a:lstStyle/>
        <a:p>
          <a:endParaRPr lang="es-ES" sz="1200">
            <a:solidFill>
              <a:schemeClr val="tx2">
                <a:lumMod val="75000"/>
                <a:lumOff val="25000"/>
              </a:schemeClr>
            </a:solidFill>
          </a:endParaRPr>
        </a:p>
      </dgm:t>
    </dgm:pt>
    <dgm:pt modelId="{4FA9DF0D-2158-4639-8102-DFBE2F06543F}">
      <dgm:prSet phldrT="[Texto]" custT="1"/>
      <dgm:spPr/>
      <dgm:t>
        <a:bodyPr/>
        <a:lstStyle/>
        <a:p>
          <a:r>
            <a:rPr lang="es-ES" sz="2400" dirty="0" smtClean="0">
              <a:solidFill>
                <a:schemeClr val="tx2">
                  <a:lumMod val="75000"/>
                  <a:lumOff val="25000"/>
                </a:schemeClr>
              </a:solidFill>
            </a:rPr>
            <a:t>	Plan de cuentas</a:t>
          </a:r>
          <a:endParaRPr lang="es-ES" sz="2400" dirty="0">
            <a:solidFill>
              <a:schemeClr val="tx2">
                <a:lumMod val="75000"/>
                <a:lumOff val="25000"/>
              </a:schemeClr>
            </a:solidFill>
          </a:endParaRPr>
        </a:p>
      </dgm:t>
    </dgm:pt>
    <dgm:pt modelId="{5A41C9AD-702D-499C-A965-E82C36C8968F}" type="parTrans" cxnId="{F29F9FC7-945D-4EB8-A26E-A2C853017CA8}">
      <dgm:prSet/>
      <dgm:spPr/>
      <dgm:t>
        <a:bodyPr/>
        <a:lstStyle/>
        <a:p>
          <a:endParaRPr lang="es-ES" sz="1200">
            <a:solidFill>
              <a:schemeClr val="tx2">
                <a:lumMod val="75000"/>
                <a:lumOff val="25000"/>
              </a:schemeClr>
            </a:solidFill>
          </a:endParaRPr>
        </a:p>
      </dgm:t>
    </dgm:pt>
    <dgm:pt modelId="{4C9B57C2-C4D8-44BB-9DA0-D19846936E39}" type="sibTrans" cxnId="{F29F9FC7-945D-4EB8-A26E-A2C853017CA8}">
      <dgm:prSet/>
      <dgm:spPr/>
      <dgm:t>
        <a:bodyPr/>
        <a:lstStyle/>
        <a:p>
          <a:endParaRPr lang="es-ES" sz="1200">
            <a:solidFill>
              <a:schemeClr val="tx2">
                <a:lumMod val="75000"/>
                <a:lumOff val="25000"/>
              </a:schemeClr>
            </a:solidFill>
          </a:endParaRPr>
        </a:p>
      </dgm:t>
    </dgm:pt>
    <dgm:pt modelId="{4E664402-C658-4B02-811E-95A30781C743}">
      <dgm:prSet phldrT="[Texto]" custT="1"/>
      <dgm:spPr/>
      <dgm:t>
        <a:bodyPr/>
        <a:lstStyle/>
        <a:p>
          <a:r>
            <a:rPr lang="es-ES" sz="2400" dirty="0" smtClean="0">
              <a:solidFill>
                <a:schemeClr val="tx2">
                  <a:lumMod val="75000"/>
                  <a:lumOff val="25000"/>
                </a:schemeClr>
              </a:solidFill>
            </a:rPr>
            <a:t>	Libro Bancos</a:t>
          </a:r>
          <a:endParaRPr lang="es-ES" sz="2400" dirty="0">
            <a:solidFill>
              <a:schemeClr val="tx2">
                <a:lumMod val="75000"/>
                <a:lumOff val="25000"/>
              </a:schemeClr>
            </a:solidFill>
          </a:endParaRPr>
        </a:p>
      </dgm:t>
    </dgm:pt>
    <dgm:pt modelId="{F9754D73-778C-4A59-8F23-3F0C3428F49C}" type="parTrans" cxnId="{A935CF19-27FC-4A49-A637-F1967478C766}">
      <dgm:prSet/>
      <dgm:spPr/>
      <dgm:t>
        <a:bodyPr/>
        <a:lstStyle/>
        <a:p>
          <a:endParaRPr lang="es-ES" sz="1200">
            <a:solidFill>
              <a:schemeClr val="tx2">
                <a:lumMod val="75000"/>
                <a:lumOff val="25000"/>
              </a:schemeClr>
            </a:solidFill>
          </a:endParaRPr>
        </a:p>
      </dgm:t>
    </dgm:pt>
    <dgm:pt modelId="{8C21F4F5-DDF1-4653-863A-C2AFCEAA26CA}" type="sibTrans" cxnId="{A935CF19-27FC-4A49-A637-F1967478C766}">
      <dgm:prSet/>
      <dgm:spPr/>
      <dgm:t>
        <a:bodyPr/>
        <a:lstStyle/>
        <a:p>
          <a:endParaRPr lang="es-ES" sz="1200">
            <a:solidFill>
              <a:schemeClr val="tx2">
                <a:lumMod val="75000"/>
                <a:lumOff val="25000"/>
              </a:schemeClr>
            </a:solidFill>
          </a:endParaRPr>
        </a:p>
      </dgm:t>
    </dgm:pt>
    <dgm:pt modelId="{9ED54BE8-3CCD-4EAA-A460-36C058B75F44}">
      <dgm:prSet phldrT="[Texto]" custT="1"/>
      <dgm:spPr/>
      <dgm:t>
        <a:bodyPr/>
        <a:lstStyle/>
        <a:p>
          <a:r>
            <a:rPr lang="es-ES" sz="2400" dirty="0" smtClean="0">
              <a:solidFill>
                <a:schemeClr val="tx2">
                  <a:lumMod val="75000"/>
                  <a:lumOff val="25000"/>
                </a:schemeClr>
              </a:solidFill>
            </a:rPr>
            <a:t>	Estado de Situación financiera</a:t>
          </a:r>
          <a:endParaRPr lang="es-ES" sz="2400" dirty="0">
            <a:solidFill>
              <a:schemeClr val="tx2">
                <a:lumMod val="75000"/>
                <a:lumOff val="25000"/>
              </a:schemeClr>
            </a:solidFill>
          </a:endParaRPr>
        </a:p>
      </dgm:t>
    </dgm:pt>
    <dgm:pt modelId="{76CCCA9C-28E2-4083-8980-C83013B5E053}" type="parTrans" cxnId="{96B0A507-9621-4155-840A-BAFE7C0DA190}">
      <dgm:prSet/>
      <dgm:spPr/>
      <dgm:t>
        <a:bodyPr/>
        <a:lstStyle/>
        <a:p>
          <a:endParaRPr lang="es-ES" sz="1200">
            <a:solidFill>
              <a:schemeClr val="tx2">
                <a:lumMod val="75000"/>
                <a:lumOff val="25000"/>
              </a:schemeClr>
            </a:solidFill>
          </a:endParaRPr>
        </a:p>
      </dgm:t>
    </dgm:pt>
    <dgm:pt modelId="{17D5A519-854C-4F1A-B29B-4313D9B626DF}" type="sibTrans" cxnId="{96B0A507-9621-4155-840A-BAFE7C0DA190}">
      <dgm:prSet/>
      <dgm:spPr/>
      <dgm:t>
        <a:bodyPr/>
        <a:lstStyle/>
        <a:p>
          <a:endParaRPr lang="es-ES" sz="1200">
            <a:solidFill>
              <a:schemeClr val="tx2">
                <a:lumMod val="75000"/>
                <a:lumOff val="25000"/>
              </a:schemeClr>
            </a:solidFill>
          </a:endParaRPr>
        </a:p>
      </dgm:t>
    </dgm:pt>
    <dgm:pt modelId="{D280B86C-A032-4A8E-9B99-344E3B74F4D1}" type="pres">
      <dgm:prSet presAssocID="{B80A02DC-841D-4109-BC47-3A8F44EB0549}" presName="linear" presStyleCnt="0">
        <dgm:presLayoutVars>
          <dgm:dir/>
          <dgm:resizeHandles val="exact"/>
        </dgm:presLayoutVars>
      </dgm:prSet>
      <dgm:spPr/>
      <dgm:t>
        <a:bodyPr/>
        <a:lstStyle/>
        <a:p>
          <a:endParaRPr lang="es-EC"/>
        </a:p>
      </dgm:t>
    </dgm:pt>
    <dgm:pt modelId="{52CE3468-4ACB-4FB1-85C0-43860F1A8444}" type="pres">
      <dgm:prSet presAssocID="{29796956-9511-456C-A04C-22D57CC0CC31}" presName="comp" presStyleCnt="0"/>
      <dgm:spPr/>
    </dgm:pt>
    <dgm:pt modelId="{2D9EF154-9E23-4EA9-B47A-6571022F25F4}" type="pres">
      <dgm:prSet presAssocID="{29796956-9511-456C-A04C-22D57CC0CC31}" presName="box" presStyleLbl="node1" presStyleIdx="0" presStyleCnt="5"/>
      <dgm:spPr/>
      <dgm:t>
        <a:bodyPr/>
        <a:lstStyle/>
        <a:p>
          <a:endParaRPr lang="es-ES"/>
        </a:p>
      </dgm:t>
    </dgm:pt>
    <dgm:pt modelId="{333C5842-C553-4088-BEB2-ED97DABF6A7D}" type="pres">
      <dgm:prSet presAssocID="{29796956-9511-456C-A04C-22D57CC0CC31}" presName="img" presStyleLbl="fgImgPlace1" presStyleIdx="0" presStyleCnt="5" custScaleX="115242" custScaleY="104816"/>
      <dgm:spPr>
        <a:blipFill rotWithShape="1">
          <a:blip xmlns:r="http://schemas.openxmlformats.org/officeDocument/2006/relationships" r:embed="rId1"/>
          <a:stretch>
            <a:fillRect/>
          </a:stretch>
        </a:blipFill>
      </dgm:spPr>
    </dgm:pt>
    <dgm:pt modelId="{ED4278BE-AC0E-415E-BF68-FF962C924193}" type="pres">
      <dgm:prSet presAssocID="{29796956-9511-456C-A04C-22D57CC0CC31}" presName="text" presStyleLbl="node1" presStyleIdx="0" presStyleCnt="5">
        <dgm:presLayoutVars>
          <dgm:bulletEnabled val="1"/>
        </dgm:presLayoutVars>
      </dgm:prSet>
      <dgm:spPr/>
      <dgm:t>
        <a:bodyPr/>
        <a:lstStyle/>
        <a:p>
          <a:endParaRPr lang="es-ES"/>
        </a:p>
      </dgm:t>
    </dgm:pt>
    <dgm:pt modelId="{906851F9-AA9A-4030-8B99-53C3455D13FA}" type="pres">
      <dgm:prSet presAssocID="{DEC9A4AC-3002-40B2-B971-0BFE9F9BFBD8}" presName="spacer" presStyleCnt="0"/>
      <dgm:spPr/>
    </dgm:pt>
    <dgm:pt modelId="{3103F7F1-F018-4CE9-AA30-70E592823694}" type="pres">
      <dgm:prSet presAssocID="{C40C3DD3-C646-42D0-B9F8-50162201C768}" presName="comp" presStyleCnt="0"/>
      <dgm:spPr/>
    </dgm:pt>
    <dgm:pt modelId="{AA18FFAB-1C6A-4014-AC87-5C587DDC33A5}" type="pres">
      <dgm:prSet presAssocID="{C40C3DD3-C646-42D0-B9F8-50162201C768}" presName="box" presStyleLbl="node1" presStyleIdx="1" presStyleCnt="5"/>
      <dgm:spPr/>
      <dgm:t>
        <a:bodyPr/>
        <a:lstStyle/>
        <a:p>
          <a:endParaRPr lang="es-ES"/>
        </a:p>
      </dgm:t>
    </dgm:pt>
    <dgm:pt modelId="{DC41EE7F-F970-4EBF-83E2-177C861B83A5}" type="pres">
      <dgm:prSet presAssocID="{C40C3DD3-C646-42D0-B9F8-50162201C768}" presName="img" presStyleLbl="fgImgPlace1" presStyleIdx="1" presStyleCnt="5" custScaleX="115242" custScaleY="104816"/>
      <dgm:spPr>
        <a:blipFill rotWithShape="1">
          <a:blip xmlns:r="http://schemas.openxmlformats.org/officeDocument/2006/relationships" r:embed="rId2"/>
          <a:stretch>
            <a:fillRect/>
          </a:stretch>
        </a:blipFill>
      </dgm:spPr>
    </dgm:pt>
    <dgm:pt modelId="{8780F9D9-86F3-4192-95F9-D0407533FD91}" type="pres">
      <dgm:prSet presAssocID="{C40C3DD3-C646-42D0-B9F8-50162201C768}" presName="text" presStyleLbl="node1" presStyleIdx="1" presStyleCnt="5">
        <dgm:presLayoutVars>
          <dgm:bulletEnabled val="1"/>
        </dgm:presLayoutVars>
      </dgm:prSet>
      <dgm:spPr/>
      <dgm:t>
        <a:bodyPr/>
        <a:lstStyle/>
        <a:p>
          <a:endParaRPr lang="es-ES"/>
        </a:p>
      </dgm:t>
    </dgm:pt>
    <dgm:pt modelId="{4CD24224-B080-4D11-A7F6-0B113DFCBA4D}" type="pres">
      <dgm:prSet presAssocID="{08ACB76F-EF50-4E0E-B4EA-AD2D65FA7EA3}" presName="spacer" presStyleCnt="0"/>
      <dgm:spPr/>
    </dgm:pt>
    <dgm:pt modelId="{E4D5F972-1C86-4CC8-9D69-C291303FADE0}" type="pres">
      <dgm:prSet presAssocID="{4FA9DF0D-2158-4639-8102-DFBE2F06543F}" presName="comp" presStyleCnt="0"/>
      <dgm:spPr/>
    </dgm:pt>
    <dgm:pt modelId="{1E059B06-8B6D-4BE4-995B-5E4B64898D81}" type="pres">
      <dgm:prSet presAssocID="{4FA9DF0D-2158-4639-8102-DFBE2F06543F}" presName="box" presStyleLbl="node1" presStyleIdx="2" presStyleCnt="5"/>
      <dgm:spPr/>
      <dgm:t>
        <a:bodyPr/>
        <a:lstStyle/>
        <a:p>
          <a:endParaRPr lang="es-ES"/>
        </a:p>
      </dgm:t>
    </dgm:pt>
    <dgm:pt modelId="{0E743F8B-99B5-433F-86C2-94642D0AF4A9}" type="pres">
      <dgm:prSet presAssocID="{4FA9DF0D-2158-4639-8102-DFBE2F06543F}" presName="img" presStyleLbl="fgImgPlace1" presStyleIdx="2" presStyleCnt="5" custScaleX="115242" custScaleY="104816"/>
      <dgm:spPr>
        <a:blipFill rotWithShape="1">
          <a:blip xmlns:r="http://schemas.openxmlformats.org/officeDocument/2006/relationships" r:embed="rId3"/>
          <a:stretch>
            <a:fillRect/>
          </a:stretch>
        </a:blipFill>
      </dgm:spPr>
    </dgm:pt>
    <dgm:pt modelId="{3E172903-BF9A-4A6C-AAF3-5A71A70FBF1B}" type="pres">
      <dgm:prSet presAssocID="{4FA9DF0D-2158-4639-8102-DFBE2F06543F}" presName="text" presStyleLbl="node1" presStyleIdx="2" presStyleCnt="5">
        <dgm:presLayoutVars>
          <dgm:bulletEnabled val="1"/>
        </dgm:presLayoutVars>
      </dgm:prSet>
      <dgm:spPr/>
      <dgm:t>
        <a:bodyPr/>
        <a:lstStyle/>
        <a:p>
          <a:endParaRPr lang="es-ES"/>
        </a:p>
      </dgm:t>
    </dgm:pt>
    <dgm:pt modelId="{C456C07A-259E-41F7-9AFE-F0BEF697ECD2}" type="pres">
      <dgm:prSet presAssocID="{4C9B57C2-C4D8-44BB-9DA0-D19846936E39}" presName="spacer" presStyleCnt="0"/>
      <dgm:spPr/>
    </dgm:pt>
    <dgm:pt modelId="{835A49DC-32A0-4BE4-9B3F-B5735E510DB6}" type="pres">
      <dgm:prSet presAssocID="{4E664402-C658-4B02-811E-95A30781C743}" presName="comp" presStyleCnt="0"/>
      <dgm:spPr/>
    </dgm:pt>
    <dgm:pt modelId="{13E7C3E6-46BC-4F54-AB2D-05D5FAAA1620}" type="pres">
      <dgm:prSet presAssocID="{4E664402-C658-4B02-811E-95A30781C743}" presName="box" presStyleLbl="node1" presStyleIdx="3" presStyleCnt="5"/>
      <dgm:spPr/>
      <dgm:t>
        <a:bodyPr/>
        <a:lstStyle/>
        <a:p>
          <a:endParaRPr lang="es-EC"/>
        </a:p>
      </dgm:t>
    </dgm:pt>
    <dgm:pt modelId="{1FF3F870-BD1F-4079-96E6-5905F80759D9}" type="pres">
      <dgm:prSet presAssocID="{4E664402-C658-4B02-811E-95A30781C743}" presName="img" presStyleLbl="fgImgPlace1" presStyleIdx="3" presStyleCnt="5" custScaleX="115242" custScaleY="104816"/>
      <dgm:spPr>
        <a:blipFill rotWithShape="1">
          <a:blip xmlns:r="http://schemas.openxmlformats.org/officeDocument/2006/relationships" r:embed="rId4"/>
          <a:stretch>
            <a:fillRect/>
          </a:stretch>
        </a:blipFill>
      </dgm:spPr>
    </dgm:pt>
    <dgm:pt modelId="{4E55E0B3-67E8-4D57-B4DE-CEBB4BEF962D}" type="pres">
      <dgm:prSet presAssocID="{4E664402-C658-4B02-811E-95A30781C743}" presName="text" presStyleLbl="node1" presStyleIdx="3" presStyleCnt="5">
        <dgm:presLayoutVars>
          <dgm:bulletEnabled val="1"/>
        </dgm:presLayoutVars>
      </dgm:prSet>
      <dgm:spPr/>
      <dgm:t>
        <a:bodyPr/>
        <a:lstStyle/>
        <a:p>
          <a:endParaRPr lang="es-EC"/>
        </a:p>
      </dgm:t>
    </dgm:pt>
    <dgm:pt modelId="{480BEA03-B223-4E38-A00F-78476CDD62F5}" type="pres">
      <dgm:prSet presAssocID="{8C21F4F5-DDF1-4653-863A-C2AFCEAA26CA}" presName="spacer" presStyleCnt="0"/>
      <dgm:spPr/>
    </dgm:pt>
    <dgm:pt modelId="{F55B5EAB-32DE-4034-83C5-E4FE9DDDDCA9}" type="pres">
      <dgm:prSet presAssocID="{9ED54BE8-3CCD-4EAA-A460-36C058B75F44}" presName="comp" presStyleCnt="0"/>
      <dgm:spPr/>
    </dgm:pt>
    <dgm:pt modelId="{9094AB29-FB95-48A5-ACCF-E41F6C617C93}" type="pres">
      <dgm:prSet presAssocID="{9ED54BE8-3CCD-4EAA-A460-36C058B75F44}" presName="box" presStyleLbl="node1" presStyleIdx="4" presStyleCnt="5"/>
      <dgm:spPr/>
      <dgm:t>
        <a:bodyPr/>
        <a:lstStyle/>
        <a:p>
          <a:endParaRPr lang="es-ES"/>
        </a:p>
      </dgm:t>
    </dgm:pt>
    <dgm:pt modelId="{9F005380-01E5-4AD0-B6D6-6E96367680E9}" type="pres">
      <dgm:prSet presAssocID="{9ED54BE8-3CCD-4EAA-A460-36C058B75F44}" presName="img" presStyleLbl="fgImgPlace1" presStyleIdx="4" presStyleCnt="5" custScaleX="115242" custScaleY="104816"/>
      <dgm:spPr>
        <a:blipFill rotWithShape="1">
          <a:blip xmlns:r="http://schemas.openxmlformats.org/officeDocument/2006/relationships" r:embed="rId5"/>
          <a:stretch>
            <a:fillRect/>
          </a:stretch>
        </a:blipFill>
      </dgm:spPr>
    </dgm:pt>
    <dgm:pt modelId="{98AC46AC-9970-486E-8623-EE0F18A8F981}" type="pres">
      <dgm:prSet presAssocID="{9ED54BE8-3CCD-4EAA-A460-36C058B75F44}" presName="text" presStyleLbl="node1" presStyleIdx="4" presStyleCnt="5">
        <dgm:presLayoutVars>
          <dgm:bulletEnabled val="1"/>
        </dgm:presLayoutVars>
      </dgm:prSet>
      <dgm:spPr/>
      <dgm:t>
        <a:bodyPr/>
        <a:lstStyle/>
        <a:p>
          <a:endParaRPr lang="es-ES"/>
        </a:p>
      </dgm:t>
    </dgm:pt>
  </dgm:ptLst>
  <dgm:cxnLst>
    <dgm:cxn modelId="{E230BAEB-1C6D-4EDD-BC2F-C3A98CB1B4F6}" type="presOf" srcId="{B80A02DC-841D-4109-BC47-3A8F44EB0549}" destId="{D280B86C-A032-4A8E-9B99-344E3B74F4D1}" srcOrd="0" destOrd="0" presId="urn:microsoft.com/office/officeart/2005/8/layout/vList4"/>
    <dgm:cxn modelId="{6290203B-42F2-4FE1-A16D-8BA77D90FC11}" type="presOf" srcId="{29796956-9511-456C-A04C-22D57CC0CC31}" destId="{ED4278BE-AC0E-415E-BF68-FF962C924193}" srcOrd="1" destOrd="0" presId="urn:microsoft.com/office/officeart/2005/8/layout/vList4"/>
    <dgm:cxn modelId="{C643465E-AACE-4D20-932B-EA7725C86A56}" type="presOf" srcId="{4FA9DF0D-2158-4639-8102-DFBE2F06543F}" destId="{1E059B06-8B6D-4BE4-995B-5E4B64898D81}" srcOrd="0" destOrd="0" presId="urn:microsoft.com/office/officeart/2005/8/layout/vList4"/>
    <dgm:cxn modelId="{29DC210F-A796-49EC-A209-EE77697806C4}" type="presOf" srcId="{29796956-9511-456C-A04C-22D57CC0CC31}" destId="{2D9EF154-9E23-4EA9-B47A-6571022F25F4}" srcOrd="0" destOrd="0" presId="urn:microsoft.com/office/officeart/2005/8/layout/vList4"/>
    <dgm:cxn modelId="{FA52818E-DA53-4E8C-A3D6-8F825EED10DC}" type="presOf" srcId="{4E664402-C658-4B02-811E-95A30781C743}" destId="{4E55E0B3-67E8-4D57-B4DE-CEBB4BEF962D}" srcOrd="1" destOrd="0" presId="urn:microsoft.com/office/officeart/2005/8/layout/vList4"/>
    <dgm:cxn modelId="{777E3A33-8B2B-4824-A1A7-D41C62A4BA08}" type="presOf" srcId="{4E664402-C658-4B02-811E-95A30781C743}" destId="{13E7C3E6-46BC-4F54-AB2D-05D5FAAA1620}" srcOrd="0" destOrd="0" presId="urn:microsoft.com/office/officeart/2005/8/layout/vList4"/>
    <dgm:cxn modelId="{A935CF19-27FC-4A49-A637-F1967478C766}" srcId="{B80A02DC-841D-4109-BC47-3A8F44EB0549}" destId="{4E664402-C658-4B02-811E-95A30781C743}" srcOrd="3" destOrd="0" parTransId="{F9754D73-778C-4A59-8F23-3F0C3428F49C}" sibTransId="{8C21F4F5-DDF1-4653-863A-C2AFCEAA26CA}"/>
    <dgm:cxn modelId="{F29F9FC7-945D-4EB8-A26E-A2C853017CA8}" srcId="{B80A02DC-841D-4109-BC47-3A8F44EB0549}" destId="{4FA9DF0D-2158-4639-8102-DFBE2F06543F}" srcOrd="2" destOrd="0" parTransId="{5A41C9AD-702D-499C-A965-E82C36C8968F}" sibTransId="{4C9B57C2-C4D8-44BB-9DA0-D19846936E39}"/>
    <dgm:cxn modelId="{96B0A507-9621-4155-840A-BAFE7C0DA190}" srcId="{B80A02DC-841D-4109-BC47-3A8F44EB0549}" destId="{9ED54BE8-3CCD-4EAA-A460-36C058B75F44}" srcOrd="4" destOrd="0" parTransId="{76CCCA9C-28E2-4083-8980-C83013B5E053}" sibTransId="{17D5A519-854C-4F1A-B29B-4313D9B626DF}"/>
    <dgm:cxn modelId="{A0D8853F-B0B5-47F1-8752-B0CD0BC44CE5}" type="presOf" srcId="{9ED54BE8-3CCD-4EAA-A460-36C058B75F44}" destId="{9094AB29-FB95-48A5-ACCF-E41F6C617C93}" srcOrd="0" destOrd="0" presId="urn:microsoft.com/office/officeart/2005/8/layout/vList4"/>
    <dgm:cxn modelId="{CC8FC13C-D844-4731-847E-8B6849331085}" type="presOf" srcId="{C40C3DD3-C646-42D0-B9F8-50162201C768}" destId="{AA18FFAB-1C6A-4014-AC87-5C587DDC33A5}" srcOrd="0" destOrd="0" presId="urn:microsoft.com/office/officeart/2005/8/layout/vList4"/>
    <dgm:cxn modelId="{4340C6B6-E95D-49DA-BB9F-664E3FB75137}" type="presOf" srcId="{4FA9DF0D-2158-4639-8102-DFBE2F06543F}" destId="{3E172903-BF9A-4A6C-AAF3-5A71A70FBF1B}" srcOrd="1" destOrd="0" presId="urn:microsoft.com/office/officeart/2005/8/layout/vList4"/>
    <dgm:cxn modelId="{41396702-1872-459D-8B65-B56612B9716C}" srcId="{B80A02DC-841D-4109-BC47-3A8F44EB0549}" destId="{29796956-9511-456C-A04C-22D57CC0CC31}" srcOrd="0" destOrd="0" parTransId="{4D982391-C5DA-4ED2-A536-D3FF7DB6A2F9}" sibTransId="{DEC9A4AC-3002-40B2-B971-0BFE9F9BFBD8}"/>
    <dgm:cxn modelId="{EA385A88-6257-4D51-A88B-C5363324955C}" srcId="{B80A02DC-841D-4109-BC47-3A8F44EB0549}" destId="{C40C3DD3-C646-42D0-B9F8-50162201C768}" srcOrd="1" destOrd="0" parTransId="{D7A36060-8BE1-4142-A32C-F5B94FD82023}" sibTransId="{08ACB76F-EF50-4E0E-B4EA-AD2D65FA7EA3}"/>
    <dgm:cxn modelId="{CEB713C8-633B-4E04-BAF6-E9D3208B18E4}" type="presOf" srcId="{9ED54BE8-3CCD-4EAA-A460-36C058B75F44}" destId="{98AC46AC-9970-486E-8623-EE0F18A8F981}" srcOrd="1" destOrd="0" presId="urn:microsoft.com/office/officeart/2005/8/layout/vList4"/>
    <dgm:cxn modelId="{49DDF94F-39A6-41AB-930D-2091EC495406}" type="presOf" srcId="{C40C3DD3-C646-42D0-B9F8-50162201C768}" destId="{8780F9D9-86F3-4192-95F9-D0407533FD91}" srcOrd="1" destOrd="0" presId="urn:microsoft.com/office/officeart/2005/8/layout/vList4"/>
    <dgm:cxn modelId="{2617F5D7-3023-4259-9847-EE7CC231A935}" type="presParOf" srcId="{D280B86C-A032-4A8E-9B99-344E3B74F4D1}" destId="{52CE3468-4ACB-4FB1-85C0-43860F1A8444}" srcOrd="0" destOrd="0" presId="urn:microsoft.com/office/officeart/2005/8/layout/vList4"/>
    <dgm:cxn modelId="{77EA4F7C-9A41-4999-BE83-94B0BA427FC3}" type="presParOf" srcId="{52CE3468-4ACB-4FB1-85C0-43860F1A8444}" destId="{2D9EF154-9E23-4EA9-B47A-6571022F25F4}" srcOrd="0" destOrd="0" presId="urn:microsoft.com/office/officeart/2005/8/layout/vList4"/>
    <dgm:cxn modelId="{B1560E0C-79A3-48EA-9D7C-A79195934823}" type="presParOf" srcId="{52CE3468-4ACB-4FB1-85C0-43860F1A8444}" destId="{333C5842-C553-4088-BEB2-ED97DABF6A7D}" srcOrd="1" destOrd="0" presId="urn:microsoft.com/office/officeart/2005/8/layout/vList4"/>
    <dgm:cxn modelId="{9C7A86F1-372F-46C8-ABE2-12BEF4DB10FE}" type="presParOf" srcId="{52CE3468-4ACB-4FB1-85C0-43860F1A8444}" destId="{ED4278BE-AC0E-415E-BF68-FF962C924193}" srcOrd="2" destOrd="0" presId="urn:microsoft.com/office/officeart/2005/8/layout/vList4"/>
    <dgm:cxn modelId="{D3146D5D-7782-4384-965C-72790DE5431F}" type="presParOf" srcId="{D280B86C-A032-4A8E-9B99-344E3B74F4D1}" destId="{906851F9-AA9A-4030-8B99-53C3455D13FA}" srcOrd="1" destOrd="0" presId="urn:microsoft.com/office/officeart/2005/8/layout/vList4"/>
    <dgm:cxn modelId="{4896695B-A9F4-43E5-94CA-6B11321E1EAF}" type="presParOf" srcId="{D280B86C-A032-4A8E-9B99-344E3B74F4D1}" destId="{3103F7F1-F018-4CE9-AA30-70E592823694}" srcOrd="2" destOrd="0" presId="urn:microsoft.com/office/officeart/2005/8/layout/vList4"/>
    <dgm:cxn modelId="{CAC1AF02-D13F-4491-83E9-CDC052482726}" type="presParOf" srcId="{3103F7F1-F018-4CE9-AA30-70E592823694}" destId="{AA18FFAB-1C6A-4014-AC87-5C587DDC33A5}" srcOrd="0" destOrd="0" presId="urn:microsoft.com/office/officeart/2005/8/layout/vList4"/>
    <dgm:cxn modelId="{88F6B3DB-83B8-4404-8CAD-1E18BE5BD05F}" type="presParOf" srcId="{3103F7F1-F018-4CE9-AA30-70E592823694}" destId="{DC41EE7F-F970-4EBF-83E2-177C861B83A5}" srcOrd="1" destOrd="0" presId="urn:microsoft.com/office/officeart/2005/8/layout/vList4"/>
    <dgm:cxn modelId="{687129DA-2AA2-4A5F-9008-A21FA84EEBD4}" type="presParOf" srcId="{3103F7F1-F018-4CE9-AA30-70E592823694}" destId="{8780F9D9-86F3-4192-95F9-D0407533FD91}" srcOrd="2" destOrd="0" presId="urn:microsoft.com/office/officeart/2005/8/layout/vList4"/>
    <dgm:cxn modelId="{7A181287-D93E-4466-B032-3476C7664B31}" type="presParOf" srcId="{D280B86C-A032-4A8E-9B99-344E3B74F4D1}" destId="{4CD24224-B080-4D11-A7F6-0B113DFCBA4D}" srcOrd="3" destOrd="0" presId="urn:microsoft.com/office/officeart/2005/8/layout/vList4"/>
    <dgm:cxn modelId="{A0A409EE-BF35-44B3-AE5C-F8D593130A89}" type="presParOf" srcId="{D280B86C-A032-4A8E-9B99-344E3B74F4D1}" destId="{E4D5F972-1C86-4CC8-9D69-C291303FADE0}" srcOrd="4" destOrd="0" presId="urn:microsoft.com/office/officeart/2005/8/layout/vList4"/>
    <dgm:cxn modelId="{E67924A9-781F-4828-BA7D-615B57390EF0}" type="presParOf" srcId="{E4D5F972-1C86-4CC8-9D69-C291303FADE0}" destId="{1E059B06-8B6D-4BE4-995B-5E4B64898D81}" srcOrd="0" destOrd="0" presId="urn:microsoft.com/office/officeart/2005/8/layout/vList4"/>
    <dgm:cxn modelId="{76D9762E-7C98-4E29-8015-43EC051B8E47}" type="presParOf" srcId="{E4D5F972-1C86-4CC8-9D69-C291303FADE0}" destId="{0E743F8B-99B5-433F-86C2-94642D0AF4A9}" srcOrd="1" destOrd="0" presId="urn:microsoft.com/office/officeart/2005/8/layout/vList4"/>
    <dgm:cxn modelId="{2E758237-3E51-47EA-9327-9DD7A3E071C6}" type="presParOf" srcId="{E4D5F972-1C86-4CC8-9D69-C291303FADE0}" destId="{3E172903-BF9A-4A6C-AAF3-5A71A70FBF1B}" srcOrd="2" destOrd="0" presId="urn:microsoft.com/office/officeart/2005/8/layout/vList4"/>
    <dgm:cxn modelId="{065A4D4F-DBAE-457D-B1CF-C389BE99DDF7}" type="presParOf" srcId="{D280B86C-A032-4A8E-9B99-344E3B74F4D1}" destId="{C456C07A-259E-41F7-9AFE-F0BEF697ECD2}" srcOrd="5" destOrd="0" presId="urn:microsoft.com/office/officeart/2005/8/layout/vList4"/>
    <dgm:cxn modelId="{0614640E-AF0B-486A-BA77-27E59362EE52}" type="presParOf" srcId="{D280B86C-A032-4A8E-9B99-344E3B74F4D1}" destId="{835A49DC-32A0-4BE4-9B3F-B5735E510DB6}" srcOrd="6" destOrd="0" presId="urn:microsoft.com/office/officeart/2005/8/layout/vList4"/>
    <dgm:cxn modelId="{D07B104B-71D7-481A-BD44-216F9DE236BC}" type="presParOf" srcId="{835A49DC-32A0-4BE4-9B3F-B5735E510DB6}" destId="{13E7C3E6-46BC-4F54-AB2D-05D5FAAA1620}" srcOrd="0" destOrd="0" presId="urn:microsoft.com/office/officeart/2005/8/layout/vList4"/>
    <dgm:cxn modelId="{7843004F-B1C4-4474-8B53-BE95100791DE}" type="presParOf" srcId="{835A49DC-32A0-4BE4-9B3F-B5735E510DB6}" destId="{1FF3F870-BD1F-4079-96E6-5905F80759D9}" srcOrd="1" destOrd="0" presId="urn:microsoft.com/office/officeart/2005/8/layout/vList4"/>
    <dgm:cxn modelId="{76283A4B-5BA7-433B-9775-36619104D46E}" type="presParOf" srcId="{835A49DC-32A0-4BE4-9B3F-B5735E510DB6}" destId="{4E55E0B3-67E8-4D57-B4DE-CEBB4BEF962D}" srcOrd="2" destOrd="0" presId="urn:microsoft.com/office/officeart/2005/8/layout/vList4"/>
    <dgm:cxn modelId="{FE473F05-8D2F-45E0-8571-2CE5857DD9DD}" type="presParOf" srcId="{D280B86C-A032-4A8E-9B99-344E3B74F4D1}" destId="{480BEA03-B223-4E38-A00F-78476CDD62F5}" srcOrd="7" destOrd="0" presId="urn:microsoft.com/office/officeart/2005/8/layout/vList4"/>
    <dgm:cxn modelId="{86C8382E-2184-45AF-BDB9-2891E0DF4FB5}" type="presParOf" srcId="{D280B86C-A032-4A8E-9B99-344E3B74F4D1}" destId="{F55B5EAB-32DE-4034-83C5-E4FE9DDDDCA9}" srcOrd="8" destOrd="0" presId="urn:microsoft.com/office/officeart/2005/8/layout/vList4"/>
    <dgm:cxn modelId="{A38E16A2-AA2E-492F-BF9B-55863EEC18A4}" type="presParOf" srcId="{F55B5EAB-32DE-4034-83C5-E4FE9DDDDCA9}" destId="{9094AB29-FB95-48A5-ACCF-E41F6C617C93}" srcOrd="0" destOrd="0" presId="urn:microsoft.com/office/officeart/2005/8/layout/vList4"/>
    <dgm:cxn modelId="{838E65C3-7CDA-4332-AB11-7904288F96B3}" type="presParOf" srcId="{F55B5EAB-32DE-4034-83C5-E4FE9DDDDCA9}" destId="{9F005380-01E5-4AD0-B6D6-6E96367680E9}" srcOrd="1" destOrd="0" presId="urn:microsoft.com/office/officeart/2005/8/layout/vList4"/>
    <dgm:cxn modelId="{40A61946-5707-4A65-8A08-F0AF53D506E7}" type="presParOf" srcId="{F55B5EAB-32DE-4034-83C5-E4FE9DDDDCA9}" destId="{98AC46AC-9970-486E-8623-EE0F18A8F981}"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1BB82D-B4D9-47A1-8DE4-DD027DDF88AB}">
      <dsp:nvSpPr>
        <dsp:cNvPr id="0" name=""/>
        <dsp:cNvSpPr/>
      </dsp:nvSpPr>
      <dsp:spPr>
        <a:xfrm>
          <a:off x="2942" y="437198"/>
          <a:ext cx="2573406" cy="1029362"/>
        </a:xfrm>
        <a:prstGeom prst="homePlate">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4676" tIns="37338" rIns="18669" bIns="37338" numCol="1" spcCol="1270" anchor="ctr" anchorCtr="0">
          <a:noAutofit/>
        </a:bodyPr>
        <a:lstStyle/>
        <a:p>
          <a:pPr lvl="0" algn="ctr" defTabSz="622300">
            <a:lnSpc>
              <a:spcPct val="90000"/>
            </a:lnSpc>
            <a:spcBef>
              <a:spcPct val="0"/>
            </a:spcBef>
            <a:spcAft>
              <a:spcPct val="35000"/>
            </a:spcAft>
          </a:pPr>
          <a:r>
            <a:rPr lang="es-EC" sz="1400" kern="1200" dirty="0" smtClean="0"/>
            <a:t>Eventos de difusión, análisis y participación </a:t>
          </a:r>
          <a:r>
            <a:rPr lang="es-EC" sz="1400" b="1" kern="1200" dirty="0" smtClean="0"/>
            <a:t> </a:t>
          </a:r>
        </a:p>
      </dsp:txBody>
      <dsp:txXfrm>
        <a:off x="2942" y="437198"/>
        <a:ext cx="2316066" cy="1029362"/>
      </dsp:txXfrm>
    </dsp:sp>
    <dsp:sp modelId="{3B9537F3-33D0-45C0-AE38-72EDB39A7AE4}">
      <dsp:nvSpPr>
        <dsp:cNvPr id="0" name=""/>
        <dsp:cNvSpPr/>
      </dsp:nvSpPr>
      <dsp:spPr>
        <a:xfrm>
          <a:off x="2061668" y="437198"/>
          <a:ext cx="2573406" cy="1029362"/>
        </a:xfrm>
        <a:prstGeom prst="chevron">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37338" rIns="18669" bIns="37338" numCol="1" spcCol="1270" anchor="ctr" anchorCtr="0">
          <a:noAutofit/>
        </a:bodyPr>
        <a:lstStyle/>
        <a:p>
          <a:pPr lvl="0" algn="ctr" defTabSz="622300">
            <a:lnSpc>
              <a:spcPct val="90000"/>
            </a:lnSpc>
            <a:spcBef>
              <a:spcPct val="0"/>
            </a:spcBef>
            <a:spcAft>
              <a:spcPct val="35000"/>
            </a:spcAft>
          </a:pPr>
          <a:r>
            <a:rPr lang="es-EC" sz="1400" kern="1200" dirty="0" smtClean="0"/>
            <a:t>Programas de capacitación </a:t>
          </a:r>
          <a:endParaRPr lang="es-EC" sz="1400" b="1" kern="1200" dirty="0"/>
        </a:p>
      </dsp:txBody>
      <dsp:txXfrm>
        <a:off x="2576349" y="437198"/>
        <a:ext cx="1544044" cy="1029362"/>
      </dsp:txXfrm>
    </dsp:sp>
    <dsp:sp modelId="{0A3FD9C6-105C-47A1-944C-A7CE6E685769}">
      <dsp:nvSpPr>
        <dsp:cNvPr id="0" name=""/>
        <dsp:cNvSpPr/>
      </dsp:nvSpPr>
      <dsp:spPr>
        <a:xfrm>
          <a:off x="4120394" y="437198"/>
          <a:ext cx="2573406" cy="1029362"/>
        </a:xfrm>
        <a:prstGeom prst="chevron">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37338" rIns="18669" bIns="37338" numCol="1" spcCol="1270" anchor="ctr" anchorCtr="0">
          <a:noAutofit/>
        </a:bodyPr>
        <a:lstStyle/>
        <a:p>
          <a:pPr lvl="0" algn="ctr" defTabSz="622300">
            <a:lnSpc>
              <a:spcPct val="90000"/>
            </a:lnSpc>
            <a:spcBef>
              <a:spcPct val="0"/>
            </a:spcBef>
            <a:spcAft>
              <a:spcPct val="35000"/>
            </a:spcAft>
          </a:pPr>
          <a:r>
            <a:rPr lang="es-EC" sz="1400" kern="1200" dirty="0" smtClean="0"/>
            <a:t>Masificación de la imagen corporativa </a:t>
          </a:r>
          <a:r>
            <a:rPr lang="es-EC" sz="1400" b="1" kern="1200" dirty="0" smtClean="0"/>
            <a:t> </a:t>
          </a:r>
          <a:endParaRPr lang="es-EC" sz="1400" b="1" kern="1200" dirty="0"/>
        </a:p>
      </dsp:txBody>
      <dsp:txXfrm>
        <a:off x="4635075" y="437198"/>
        <a:ext cx="1544044" cy="10293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EC02F5-5CFC-4767-B8AB-96677DC1AAE7}">
      <dsp:nvSpPr>
        <dsp:cNvPr id="0" name=""/>
        <dsp:cNvSpPr/>
      </dsp:nvSpPr>
      <dsp:spPr>
        <a:xfrm>
          <a:off x="-5016467" y="-768583"/>
          <a:ext cx="5974278" cy="5974278"/>
        </a:xfrm>
        <a:prstGeom prst="blockArc">
          <a:avLst>
            <a:gd name="adj1" fmla="val 18900000"/>
            <a:gd name="adj2" fmla="val 2700000"/>
            <a:gd name="adj3" fmla="val 362"/>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3F710A1-E094-4A35-8F23-468C2AD633D4}">
      <dsp:nvSpPr>
        <dsp:cNvPr id="0" name=""/>
        <dsp:cNvSpPr/>
      </dsp:nvSpPr>
      <dsp:spPr>
        <a:xfrm>
          <a:off x="501546" y="341125"/>
          <a:ext cx="6414962" cy="682605"/>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41818" tIns="33020" rIns="33020" bIns="33020" numCol="1" spcCol="1270" anchor="ctr" anchorCtr="0">
          <a:noAutofit/>
        </a:bodyPr>
        <a:lstStyle/>
        <a:p>
          <a:pPr lvl="0" algn="l" defTabSz="577850">
            <a:lnSpc>
              <a:spcPct val="90000"/>
            </a:lnSpc>
            <a:spcBef>
              <a:spcPct val="0"/>
            </a:spcBef>
            <a:spcAft>
              <a:spcPct val="35000"/>
            </a:spcAft>
          </a:pPr>
          <a:r>
            <a:rPr lang="es-EC" sz="1300" kern="1200" smtClean="0">
              <a:solidFill>
                <a:schemeClr val="tx2">
                  <a:lumMod val="75000"/>
                  <a:lumOff val="25000"/>
                </a:schemeClr>
              </a:solidFill>
            </a:rPr>
            <a:t>Analizar la información existente en la Planificación Estratégica y bases de datos del IMCG para determinar los indicadores de mayor impacto y riesgo, verificando la calidad y consistencia de los datos a ser utilizados en el modelo analítico.</a:t>
          </a:r>
          <a:endParaRPr lang="es-ES" sz="1300" kern="1200" dirty="0">
            <a:solidFill>
              <a:schemeClr val="tx2">
                <a:lumMod val="75000"/>
                <a:lumOff val="25000"/>
              </a:schemeClr>
            </a:solidFill>
          </a:endParaRPr>
        </a:p>
      </dsp:txBody>
      <dsp:txXfrm>
        <a:off x="501546" y="341125"/>
        <a:ext cx="6414962" cy="682605"/>
      </dsp:txXfrm>
    </dsp:sp>
    <dsp:sp modelId="{92CE0A5C-3257-4032-98E8-854BBECB74E1}">
      <dsp:nvSpPr>
        <dsp:cNvPr id="0" name=""/>
        <dsp:cNvSpPr/>
      </dsp:nvSpPr>
      <dsp:spPr>
        <a:xfrm>
          <a:off x="74918" y="255799"/>
          <a:ext cx="853256" cy="853256"/>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718EBC41-B392-409D-9455-6690242EA785}">
      <dsp:nvSpPr>
        <dsp:cNvPr id="0" name=""/>
        <dsp:cNvSpPr/>
      </dsp:nvSpPr>
      <dsp:spPr>
        <a:xfrm>
          <a:off x="892899" y="1365210"/>
          <a:ext cx="6023608" cy="682605"/>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41818" tIns="33020" rIns="33020" bIns="33020" numCol="1" spcCol="1270" anchor="ctr" anchorCtr="0">
          <a:noAutofit/>
        </a:bodyPr>
        <a:lstStyle/>
        <a:p>
          <a:pPr lvl="0" algn="l" defTabSz="577850">
            <a:lnSpc>
              <a:spcPct val="90000"/>
            </a:lnSpc>
            <a:spcBef>
              <a:spcPct val="0"/>
            </a:spcBef>
            <a:spcAft>
              <a:spcPct val="35000"/>
            </a:spcAft>
          </a:pPr>
          <a:r>
            <a:rPr lang="es-EC" sz="1300" kern="1200" smtClean="0">
              <a:solidFill>
                <a:schemeClr val="tx2">
                  <a:lumMod val="75000"/>
                  <a:lumOff val="25000"/>
                </a:schemeClr>
              </a:solidFill>
            </a:rPr>
            <a:t>Realizar una revisión de literatura para determinar herramientas y metodologías, estableciendo las más adecuadas e idóneas que aporten a la solución del problema planteado.</a:t>
          </a:r>
          <a:endParaRPr lang="es-ES" sz="1300" kern="1200" dirty="0">
            <a:solidFill>
              <a:schemeClr val="tx2">
                <a:lumMod val="75000"/>
                <a:lumOff val="25000"/>
              </a:schemeClr>
            </a:solidFill>
          </a:endParaRPr>
        </a:p>
      </dsp:txBody>
      <dsp:txXfrm>
        <a:off x="892899" y="1365210"/>
        <a:ext cx="6023608" cy="682605"/>
      </dsp:txXfrm>
    </dsp:sp>
    <dsp:sp modelId="{6C0E1B60-77C9-460C-AE26-EACDF7FBEEFA}">
      <dsp:nvSpPr>
        <dsp:cNvPr id="0" name=""/>
        <dsp:cNvSpPr/>
      </dsp:nvSpPr>
      <dsp:spPr>
        <a:xfrm>
          <a:off x="466271" y="1279884"/>
          <a:ext cx="853256" cy="853256"/>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D3337CA9-2DB6-41C4-858B-91760A06DC96}">
      <dsp:nvSpPr>
        <dsp:cNvPr id="0" name=""/>
        <dsp:cNvSpPr/>
      </dsp:nvSpPr>
      <dsp:spPr>
        <a:xfrm>
          <a:off x="892899" y="2389296"/>
          <a:ext cx="6023608" cy="682605"/>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41818" tIns="33020" rIns="33020" bIns="33020" numCol="1" spcCol="1270" anchor="ctr" anchorCtr="0">
          <a:noAutofit/>
        </a:bodyPr>
        <a:lstStyle/>
        <a:p>
          <a:pPr lvl="0" algn="l" defTabSz="577850">
            <a:lnSpc>
              <a:spcPct val="90000"/>
            </a:lnSpc>
            <a:spcBef>
              <a:spcPct val="0"/>
            </a:spcBef>
            <a:spcAft>
              <a:spcPct val="35000"/>
            </a:spcAft>
          </a:pPr>
          <a:r>
            <a:rPr lang="es-EC" sz="1300" kern="1200" smtClean="0">
              <a:solidFill>
                <a:schemeClr val="tx2">
                  <a:lumMod val="75000"/>
                  <a:lumOff val="25000"/>
                </a:schemeClr>
              </a:solidFill>
            </a:rPr>
            <a:t>Implementar el modelo analítico para construir los valores de los indicadores financieros y de gestión seleccionados, que permitirán obtener la información consolidada de las operaciones de la empresa en las cuales se basarán las decisiones de las máximas autoridades.</a:t>
          </a:r>
          <a:endParaRPr lang="es-ES" sz="1300" kern="1200" dirty="0">
            <a:solidFill>
              <a:schemeClr val="tx2">
                <a:lumMod val="75000"/>
                <a:lumOff val="25000"/>
              </a:schemeClr>
            </a:solidFill>
          </a:endParaRPr>
        </a:p>
      </dsp:txBody>
      <dsp:txXfrm>
        <a:off x="892899" y="2389296"/>
        <a:ext cx="6023608" cy="682605"/>
      </dsp:txXfrm>
    </dsp:sp>
    <dsp:sp modelId="{75992CC8-F44B-4168-B260-F2862F9AF2E2}">
      <dsp:nvSpPr>
        <dsp:cNvPr id="0" name=""/>
        <dsp:cNvSpPr/>
      </dsp:nvSpPr>
      <dsp:spPr>
        <a:xfrm>
          <a:off x="466271" y="2303970"/>
          <a:ext cx="853256" cy="853256"/>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F08ECA60-5F88-4FBF-9BC7-C19E0CBC09DC}">
      <dsp:nvSpPr>
        <dsp:cNvPr id="0" name=""/>
        <dsp:cNvSpPr/>
      </dsp:nvSpPr>
      <dsp:spPr>
        <a:xfrm>
          <a:off x="501546" y="3413381"/>
          <a:ext cx="6414962" cy="682605"/>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41818" tIns="33020" rIns="33020" bIns="33020" numCol="1" spcCol="1270" anchor="ctr" anchorCtr="0">
          <a:noAutofit/>
        </a:bodyPr>
        <a:lstStyle/>
        <a:p>
          <a:pPr lvl="0" algn="l" defTabSz="577850">
            <a:lnSpc>
              <a:spcPct val="90000"/>
            </a:lnSpc>
            <a:spcBef>
              <a:spcPct val="0"/>
            </a:spcBef>
            <a:spcAft>
              <a:spcPct val="35000"/>
            </a:spcAft>
          </a:pPr>
          <a:r>
            <a:rPr lang="es-EC" sz="1300" kern="1200" smtClean="0">
              <a:solidFill>
                <a:schemeClr val="tx2">
                  <a:lumMod val="75000"/>
                  <a:lumOff val="25000"/>
                </a:schemeClr>
              </a:solidFill>
            </a:rPr>
            <a:t>Evaluar el modelo analítico, a través de la metodología cuantitativa, es decir si cumple o no el objetivo; y técnicas de validación de minería de datos que determine el nivel de confianza de los resultados obtenidos.</a:t>
          </a:r>
          <a:endParaRPr lang="es-ES" sz="1300" kern="1200" dirty="0">
            <a:solidFill>
              <a:schemeClr val="tx2">
                <a:lumMod val="75000"/>
                <a:lumOff val="25000"/>
              </a:schemeClr>
            </a:solidFill>
          </a:endParaRPr>
        </a:p>
      </dsp:txBody>
      <dsp:txXfrm>
        <a:off x="501546" y="3413381"/>
        <a:ext cx="6414962" cy="682605"/>
      </dsp:txXfrm>
    </dsp:sp>
    <dsp:sp modelId="{512440B0-3FCC-4AE5-82EF-6C3ECE194509}">
      <dsp:nvSpPr>
        <dsp:cNvPr id="0" name=""/>
        <dsp:cNvSpPr/>
      </dsp:nvSpPr>
      <dsp:spPr>
        <a:xfrm>
          <a:off x="74918" y="3328055"/>
          <a:ext cx="853256" cy="853256"/>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0BC055-9523-445A-A3B2-620EC54DA124}">
      <dsp:nvSpPr>
        <dsp:cNvPr id="0" name=""/>
        <dsp:cNvSpPr/>
      </dsp:nvSpPr>
      <dsp:spPr>
        <a:xfrm>
          <a:off x="2269" y="464580"/>
          <a:ext cx="2765571" cy="1106228"/>
        </a:xfrm>
        <a:prstGeom prst="chevron">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i="1" kern="1200" smtClean="0"/>
            <a:t>Design Science Research Process Mode</a:t>
          </a:r>
          <a:endParaRPr lang="es-EC" sz="1600" kern="1200" dirty="0"/>
        </a:p>
      </dsp:txBody>
      <dsp:txXfrm>
        <a:off x="555383" y="464580"/>
        <a:ext cx="1659343" cy="1106228"/>
      </dsp:txXfrm>
    </dsp:sp>
    <dsp:sp modelId="{93D4BE71-BA36-417C-BD1B-9D1E67CAC726}">
      <dsp:nvSpPr>
        <dsp:cNvPr id="0" name=""/>
        <dsp:cNvSpPr/>
      </dsp:nvSpPr>
      <dsp:spPr>
        <a:xfrm>
          <a:off x="2491283" y="464580"/>
          <a:ext cx="2765571" cy="1106228"/>
        </a:xfrm>
        <a:prstGeom prst="chevron">
          <a:avLst/>
        </a:prstGeom>
        <a:gradFill rotWithShape="0">
          <a:gsLst>
            <a:gs pos="0">
              <a:schemeClr val="accent4">
                <a:hueOff val="5571487"/>
                <a:satOff val="19812"/>
                <a:lumOff val="44804"/>
                <a:alphaOff val="0"/>
                <a:shade val="51000"/>
                <a:satMod val="130000"/>
              </a:schemeClr>
            </a:gs>
            <a:gs pos="80000">
              <a:schemeClr val="accent4">
                <a:hueOff val="5571487"/>
                <a:satOff val="19812"/>
                <a:lumOff val="44804"/>
                <a:alphaOff val="0"/>
                <a:shade val="93000"/>
                <a:satMod val="130000"/>
              </a:schemeClr>
            </a:gs>
            <a:gs pos="100000">
              <a:schemeClr val="accent4">
                <a:hueOff val="5571487"/>
                <a:satOff val="19812"/>
                <a:lumOff val="4480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s-EC" sz="1600" kern="1200" dirty="0" smtClean="0"/>
            <a:t>Conocimiento, comprensión de un problema y su solución</a:t>
          </a:r>
          <a:endParaRPr lang="es-EC" sz="1600" kern="1200" dirty="0"/>
        </a:p>
      </dsp:txBody>
      <dsp:txXfrm>
        <a:off x="3044397" y="464580"/>
        <a:ext cx="1659343" cy="1106228"/>
      </dsp:txXfrm>
    </dsp:sp>
    <dsp:sp modelId="{8952507C-1593-4981-9221-93EDCD24F98B}">
      <dsp:nvSpPr>
        <dsp:cNvPr id="0" name=""/>
        <dsp:cNvSpPr/>
      </dsp:nvSpPr>
      <dsp:spPr>
        <a:xfrm>
          <a:off x="4980297" y="464580"/>
          <a:ext cx="2765571" cy="1106228"/>
        </a:xfrm>
        <a:prstGeom prst="chevron">
          <a:avLst/>
        </a:prstGeom>
        <a:gradFill rotWithShape="0">
          <a:gsLst>
            <a:gs pos="0">
              <a:schemeClr val="accent4">
                <a:hueOff val="11142974"/>
                <a:satOff val="39624"/>
                <a:lumOff val="89608"/>
                <a:alphaOff val="0"/>
                <a:shade val="51000"/>
                <a:satMod val="130000"/>
              </a:schemeClr>
            </a:gs>
            <a:gs pos="80000">
              <a:schemeClr val="accent4">
                <a:hueOff val="11142974"/>
                <a:satOff val="39624"/>
                <a:lumOff val="89608"/>
                <a:alphaOff val="0"/>
                <a:shade val="93000"/>
                <a:satMod val="130000"/>
              </a:schemeClr>
            </a:gs>
            <a:gs pos="100000">
              <a:schemeClr val="accent4">
                <a:hueOff val="11142974"/>
                <a:satOff val="39624"/>
                <a:lumOff val="8960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s-EC" sz="1600" kern="1200" smtClean="0"/>
            <a:t>Aplicación y construcción  de un artefacto</a:t>
          </a:r>
          <a:endParaRPr lang="es-EC" sz="1600" kern="1200" dirty="0"/>
        </a:p>
      </dsp:txBody>
      <dsp:txXfrm>
        <a:off x="5533411" y="464580"/>
        <a:ext cx="1659343" cy="110622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566AB6-267B-43E5-BB71-0225F65C7DC3}">
      <dsp:nvSpPr>
        <dsp:cNvPr id="0" name=""/>
        <dsp:cNvSpPr/>
      </dsp:nvSpPr>
      <dsp:spPr>
        <a:xfrm>
          <a:off x="2047663" y="0"/>
          <a:ext cx="4941168" cy="4941168"/>
        </a:xfrm>
        <a:prstGeom prst="quadArrow">
          <a:avLst>
            <a:gd name="adj1" fmla="val 2000"/>
            <a:gd name="adj2" fmla="val 4000"/>
            <a:gd name="adj3" fmla="val 5000"/>
          </a:avLst>
        </a:prstGeom>
        <a:solidFill>
          <a:schemeClr val="accent2">
            <a:tint val="4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 modelId="{195DD70A-AF78-4589-996A-BF246224FE22}">
      <dsp:nvSpPr>
        <dsp:cNvPr id="0" name=""/>
        <dsp:cNvSpPr/>
      </dsp:nvSpPr>
      <dsp:spPr>
        <a:xfrm>
          <a:off x="2368839" y="321175"/>
          <a:ext cx="1976467" cy="1976467"/>
        </a:xfrm>
        <a:prstGeom prst="roundRect">
          <a:avLst/>
        </a:prstGeom>
        <a:gradFill rotWithShape="0">
          <a:gsLst>
            <a:gs pos="0">
              <a:schemeClr val="accent2">
                <a:shade val="80000"/>
                <a:hueOff val="0"/>
                <a:satOff val="0"/>
                <a:lumOff val="0"/>
                <a:alphaOff val="0"/>
                <a:tint val="50000"/>
                <a:satMod val="300000"/>
              </a:schemeClr>
            </a:gs>
            <a:gs pos="35000">
              <a:schemeClr val="accent2">
                <a:shade val="80000"/>
                <a:hueOff val="0"/>
                <a:satOff val="0"/>
                <a:lumOff val="0"/>
                <a:alphaOff val="0"/>
                <a:tint val="37000"/>
                <a:satMod val="300000"/>
              </a:schemeClr>
            </a:gs>
            <a:gs pos="100000">
              <a:schemeClr val="accent2">
                <a:shade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ctr" defTabSz="466725">
            <a:lnSpc>
              <a:spcPct val="100000"/>
            </a:lnSpc>
            <a:spcBef>
              <a:spcPct val="0"/>
            </a:spcBef>
            <a:spcAft>
              <a:spcPts val="0"/>
            </a:spcAft>
          </a:pPr>
          <a:r>
            <a:rPr lang="es-EC" sz="1050" b="1" u="sng" kern="1200" dirty="0" smtClean="0"/>
            <a:t>Programa de Formación</a:t>
          </a:r>
        </a:p>
        <a:p>
          <a:pPr lvl="0" defTabSz="466725">
            <a:lnSpc>
              <a:spcPct val="100000"/>
            </a:lnSpc>
            <a:spcBef>
              <a:spcPct val="0"/>
            </a:spcBef>
            <a:spcAft>
              <a:spcPts val="0"/>
            </a:spcAft>
          </a:pPr>
          <a:endParaRPr lang="es-EC" sz="1050" b="1" u="sng" kern="1200" dirty="0" smtClean="0"/>
        </a:p>
        <a:p>
          <a:pPr lvl="0" algn="ctr" defTabSz="466725">
            <a:spcBef>
              <a:spcPct val="0"/>
            </a:spcBef>
          </a:pPr>
          <a:r>
            <a:rPr lang="es-EC" sz="1050" kern="1200" dirty="0" smtClean="0"/>
            <a:t>*Gastos necesarios para implementar y sostener un centro de formación política.</a:t>
          </a:r>
        </a:p>
        <a:p>
          <a:pPr lvl="0" algn="ctr" defTabSz="466725">
            <a:spcBef>
              <a:spcPct val="0"/>
            </a:spcBef>
          </a:pPr>
          <a:endParaRPr lang="es-EC" sz="1050" kern="1200" dirty="0" smtClean="0"/>
        </a:p>
        <a:p>
          <a:pPr lvl="0" algn="ctr" defTabSz="466725">
            <a:spcBef>
              <a:spcPct val="0"/>
            </a:spcBef>
          </a:pPr>
          <a:r>
            <a:rPr lang="es-EC" sz="1050" kern="1200" dirty="0" smtClean="0"/>
            <a:t>Límite: US$40.000</a:t>
          </a:r>
          <a:endParaRPr lang="es-EC" sz="1050" kern="1200" dirty="0"/>
        </a:p>
      </dsp:txBody>
      <dsp:txXfrm>
        <a:off x="2465322" y="417658"/>
        <a:ext cx="1783501" cy="1783501"/>
      </dsp:txXfrm>
    </dsp:sp>
    <dsp:sp modelId="{A5163A14-74F2-4400-9166-F586D7FCD4E3}">
      <dsp:nvSpPr>
        <dsp:cNvPr id="0" name=""/>
        <dsp:cNvSpPr/>
      </dsp:nvSpPr>
      <dsp:spPr>
        <a:xfrm>
          <a:off x="4720252" y="321175"/>
          <a:ext cx="1918339" cy="1976467"/>
        </a:xfrm>
        <a:prstGeom prst="roundRect">
          <a:avLst/>
        </a:prstGeom>
        <a:gradFill rotWithShape="0">
          <a:gsLst>
            <a:gs pos="0">
              <a:schemeClr val="accent2">
                <a:shade val="80000"/>
                <a:hueOff val="0"/>
                <a:satOff val="-9340"/>
                <a:lumOff val="10584"/>
                <a:alphaOff val="0"/>
                <a:tint val="50000"/>
                <a:satMod val="300000"/>
              </a:schemeClr>
            </a:gs>
            <a:gs pos="35000">
              <a:schemeClr val="accent2">
                <a:shade val="80000"/>
                <a:hueOff val="0"/>
                <a:satOff val="-9340"/>
                <a:lumOff val="10584"/>
                <a:alphaOff val="0"/>
                <a:tint val="37000"/>
                <a:satMod val="300000"/>
              </a:schemeClr>
            </a:gs>
            <a:gs pos="100000">
              <a:schemeClr val="accent2">
                <a:shade val="80000"/>
                <a:hueOff val="0"/>
                <a:satOff val="-9340"/>
                <a:lumOff val="1058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ctr" defTabSz="466725">
            <a:lnSpc>
              <a:spcPct val="100000"/>
            </a:lnSpc>
            <a:spcBef>
              <a:spcPct val="0"/>
            </a:spcBef>
            <a:spcAft>
              <a:spcPts val="0"/>
            </a:spcAft>
          </a:pPr>
          <a:r>
            <a:rPr lang="es-EC" sz="1050" b="1" u="sng" kern="1200" dirty="0" smtClean="0"/>
            <a:t>Programa de Publicaciones</a:t>
          </a:r>
        </a:p>
        <a:p>
          <a:pPr lvl="0" algn="ctr" defTabSz="466725">
            <a:lnSpc>
              <a:spcPct val="100000"/>
            </a:lnSpc>
            <a:spcBef>
              <a:spcPct val="0"/>
            </a:spcBef>
            <a:spcAft>
              <a:spcPts val="0"/>
            </a:spcAft>
          </a:pPr>
          <a:endParaRPr lang="es-EC" sz="1050" b="0" u="none" kern="1200" dirty="0" smtClean="0"/>
        </a:p>
        <a:p>
          <a:pPr lvl="0" algn="ctr" defTabSz="466725">
            <a:lnSpc>
              <a:spcPct val="100000"/>
            </a:lnSpc>
            <a:spcBef>
              <a:spcPct val="0"/>
            </a:spcBef>
            <a:spcAft>
              <a:spcPts val="0"/>
            </a:spcAft>
          </a:pPr>
          <a:r>
            <a:rPr lang="es-EC" sz="1050" b="0" u="none" kern="1200" dirty="0" smtClean="0"/>
            <a:t>* </a:t>
          </a:r>
          <a:r>
            <a:rPr lang="es-EC" sz="1050" kern="1200" dirty="0" smtClean="0"/>
            <a:t>Gastos destinados a la publicación de revistas, guías, periódicos, </a:t>
          </a:r>
          <a:r>
            <a:rPr lang="es-EC" sz="1050" kern="1200" dirty="0" err="1" smtClean="0"/>
            <a:t>etc</a:t>
          </a:r>
          <a:endParaRPr lang="es-EC" sz="1050" kern="1200" dirty="0" smtClean="0"/>
        </a:p>
        <a:p>
          <a:pPr lvl="0" algn="ctr" defTabSz="466725">
            <a:lnSpc>
              <a:spcPct val="100000"/>
            </a:lnSpc>
            <a:spcBef>
              <a:spcPct val="0"/>
            </a:spcBef>
            <a:spcAft>
              <a:spcPts val="0"/>
            </a:spcAft>
          </a:pPr>
          <a:endParaRPr lang="es-EC" sz="1050" b="0" u="none" kern="1200" dirty="0" smtClean="0"/>
        </a:p>
        <a:p>
          <a:pPr lvl="0" algn="ctr" defTabSz="466725">
            <a:lnSpc>
              <a:spcPct val="100000"/>
            </a:lnSpc>
            <a:spcBef>
              <a:spcPct val="0"/>
            </a:spcBef>
            <a:spcAft>
              <a:spcPts val="0"/>
            </a:spcAft>
          </a:pPr>
          <a:r>
            <a:rPr lang="es-EC" sz="1050" b="0" u="none" kern="1200" dirty="0" smtClean="0"/>
            <a:t>Límite: US$30.000</a:t>
          </a:r>
        </a:p>
      </dsp:txBody>
      <dsp:txXfrm>
        <a:off x="4813898" y="414821"/>
        <a:ext cx="1731047" cy="1789175"/>
      </dsp:txXfrm>
    </dsp:sp>
    <dsp:sp modelId="{C7536A92-D9D4-4017-B48A-73279EAC7121}">
      <dsp:nvSpPr>
        <dsp:cNvPr id="0" name=""/>
        <dsp:cNvSpPr/>
      </dsp:nvSpPr>
      <dsp:spPr>
        <a:xfrm>
          <a:off x="2368839" y="2643524"/>
          <a:ext cx="1976467" cy="1976467"/>
        </a:xfrm>
        <a:prstGeom prst="roundRect">
          <a:avLst/>
        </a:prstGeom>
        <a:gradFill rotWithShape="0">
          <a:gsLst>
            <a:gs pos="0">
              <a:schemeClr val="accent2">
                <a:shade val="80000"/>
                <a:hueOff val="0"/>
                <a:satOff val="-18679"/>
                <a:lumOff val="21168"/>
                <a:alphaOff val="0"/>
                <a:tint val="50000"/>
                <a:satMod val="300000"/>
              </a:schemeClr>
            </a:gs>
            <a:gs pos="35000">
              <a:schemeClr val="accent2">
                <a:shade val="80000"/>
                <a:hueOff val="0"/>
                <a:satOff val="-18679"/>
                <a:lumOff val="21168"/>
                <a:alphaOff val="0"/>
                <a:tint val="37000"/>
                <a:satMod val="300000"/>
              </a:schemeClr>
            </a:gs>
            <a:gs pos="100000">
              <a:schemeClr val="accent2">
                <a:shade val="80000"/>
                <a:hueOff val="0"/>
                <a:satOff val="-18679"/>
                <a:lumOff val="2116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ctr" defTabSz="466725">
            <a:lnSpc>
              <a:spcPct val="100000"/>
            </a:lnSpc>
            <a:spcBef>
              <a:spcPct val="0"/>
            </a:spcBef>
            <a:spcAft>
              <a:spcPts val="0"/>
            </a:spcAft>
          </a:pPr>
          <a:r>
            <a:rPr lang="es-EC" sz="1050" b="1" i="0" u="sng" kern="1200" dirty="0" smtClean="0"/>
            <a:t>Programa de Capacitación e Investigaciones</a:t>
          </a:r>
        </a:p>
        <a:p>
          <a:pPr lvl="0" algn="ctr" defTabSz="466725">
            <a:lnSpc>
              <a:spcPct val="100000"/>
            </a:lnSpc>
            <a:spcBef>
              <a:spcPct val="0"/>
            </a:spcBef>
            <a:spcAft>
              <a:spcPts val="0"/>
            </a:spcAft>
          </a:pPr>
          <a:endParaRPr lang="es-EC" sz="1050" b="1" i="0" u="sng" kern="1200" dirty="0" smtClean="0"/>
        </a:p>
        <a:p>
          <a:pPr lvl="0" algn="ctr" defTabSz="466725">
            <a:lnSpc>
              <a:spcPct val="100000"/>
            </a:lnSpc>
            <a:spcBef>
              <a:spcPct val="0"/>
            </a:spcBef>
            <a:spcAft>
              <a:spcPts val="0"/>
            </a:spcAft>
          </a:pPr>
          <a:r>
            <a:rPr lang="es-EC" sz="1050" b="0" i="0" u="none" kern="1200" dirty="0" smtClean="0"/>
            <a:t>* </a:t>
          </a:r>
          <a:r>
            <a:rPr lang="es-EC" sz="1050" kern="1200" dirty="0" smtClean="0"/>
            <a:t>Gastos destinados a procesos educativos.</a:t>
          </a:r>
        </a:p>
        <a:p>
          <a:pPr lvl="0" algn="ctr" defTabSz="466725">
            <a:lnSpc>
              <a:spcPct val="100000"/>
            </a:lnSpc>
            <a:spcBef>
              <a:spcPct val="0"/>
            </a:spcBef>
            <a:spcAft>
              <a:spcPts val="0"/>
            </a:spcAft>
          </a:pPr>
          <a:endParaRPr lang="es-EC" sz="1050" b="0" i="0" u="none" kern="1200" dirty="0" smtClean="0"/>
        </a:p>
        <a:p>
          <a:pPr lvl="0" algn="ctr" defTabSz="466725">
            <a:lnSpc>
              <a:spcPct val="100000"/>
            </a:lnSpc>
            <a:spcBef>
              <a:spcPct val="0"/>
            </a:spcBef>
            <a:spcAft>
              <a:spcPts val="0"/>
            </a:spcAft>
          </a:pPr>
          <a:r>
            <a:rPr lang="es-EC" sz="1050" b="0" i="0" u="none" kern="1200" dirty="0" smtClean="0"/>
            <a:t>Límite: US$160.000</a:t>
          </a:r>
        </a:p>
      </dsp:txBody>
      <dsp:txXfrm>
        <a:off x="2465322" y="2740007"/>
        <a:ext cx="1783501" cy="1783501"/>
      </dsp:txXfrm>
    </dsp:sp>
    <dsp:sp modelId="{46A849D8-D618-4CB1-9424-26FAA1B81B2A}">
      <dsp:nvSpPr>
        <dsp:cNvPr id="0" name=""/>
        <dsp:cNvSpPr/>
      </dsp:nvSpPr>
      <dsp:spPr>
        <a:xfrm>
          <a:off x="4691188" y="2643524"/>
          <a:ext cx="1976467" cy="1976467"/>
        </a:xfrm>
        <a:prstGeom prst="roundRect">
          <a:avLst/>
        </a:prstGeom>
        <a:gradFill rotWithShape="0">
          <a:gsLst>
            <a:gs pos="0">
              <a:schemeClr val="accent2">
                <a:shade val="80000"/>
                <a:hueOff val="0"/>
                <a:satOff val="-28019"/>
                <a:lumOff val="31752"/>
                <a:alphaOff val="0"/>
                <a:tint val="50000"/>
                <a:satMod val="300000"/>
              </a:schemeClr>
            </a:gs>
            <a:gs pos="35000">
              <a:schemeClr val="accent2">
                <a:shade val="80000"/>
                <a:hueOff val="0"/>
                <a:satOff val="-28019"/>
                <a:lumOff val="31752"/>
                <a:alphaOff val="0"/>
                <a:tint val="37000"/>
                <a:satMod val="300000"/>
              </a:schemeClr>
            </a:gs>
            <a:gs pos="100000">
              <a:schemeClr val="accent2">
                <a:shade val="80000"/>
                <a:hueOff val="0"/>
                <a:satOff val="-28019"/>
                <a:lumOff val="31752"/>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s-EC" sz="1050" b="1" i="0" u="sng" kern="1200" dirty="0" smtClean="0"/>
            <a:t>Programa de Funcionamiento Institucional</a:t>
          </a:r>
        </a:p>
        <a:p>
          <a:pPr lvl="0" algn="ctr" defTabSz="466725">
            <a:lnSpc>
              <a:spcPct val="90000"/>
            </a:lnSpc>
            <a:spcBef>
              <a:spcPct val="0"/>
            </a:spcBef>
            <a:spcAft>
              <a:spcPct val="35000"/>
            </a:spcAft>
          </a:pPr>
          <a:endParaRPr lang="es-EC" sz="1050" b="1" i="0" u="sng" kern="1200" dirty="0" smtClean="0"/>
        </a:p>
        <a:p>
          <a:pPr lvl="0" algn="ctr" defTabSz="466725">
            <a:lnSpc>
              <a:spcPct val="90000"/>
            </a:lnSpc>
            <a:spcBef>
              <a:spcPct val="0"/>
            </a:spcBef>
            <a:spcAft>
              <a:spcPct val="35000"/>
            </a:spcAft>
          </a:pPr>
          <a:r>
            <a:rPr lang="es-EC" sz="1050" kern="1200" dirty="0" smtClean="0"/>
            <a:t>* Gastos derivados del funcionamiento habitual y permanente, gastos administrativos, arriendo, viáticos, transporte, </a:t>
          </a:r>
          <a:r>
            <a:rPr lang="es-EC" sz="1050" kern="1200" dirty="0" err="1" smtClean="0"/>
            <a:t>etc</a:t>
          </a:r>
          <a:endParaRPr lang="es-EC" sz="1050" kern="1200" dirty="0" smtClean="0"/>
        </a:p>
        <a:p>
          <a:pPr lvl="0" algn="ctr" defTabSz="466725">
            <a:lnSpc>
              <a:spcPct val="90000"/>
            </a:lnSpc>
            <a:spcBef>
              <a:spcPct val="0"/>
            </a:spcBef>
            <a:spcAft>
              <a:spcPct val="35000"/>
            </a:spcAft>
          </a:pPr>
          <a:endParaRPr lang="es-EC" sz="1050" kern="1200" dirty="0" smtClean="0"/>
        </a:p>
        <a:p>
          <a:pPr lvl="0" algn="ctr" defTabSz="466725">
            <a:lnSpc>
              <a:spcPct val="90000"/>
            </a:lnSpc>
            <a:spcBef>
              <a:spcPct val="0"/>
            </a:spcBef>
            <a:spcAft>
              <a:spcPct val="35000"/>
            </a:spcAft>
          </a:pPr>
          <a:r>
            <a:rPr lang="es-EC" sz="1050" kern="1200" dirty="0" smtClean="0"/>
            <a:t>Límite: US$333.026</a:t>
          </a:r>
          <a:endParaRPr lang="es-EC" sz="1050" kern="1200" dirty="0"/>
        </a:p>
      </dsp:txBody>
      <dsp:txXfrm>
        <a:off x="4787671" y="2740007"/>
        <a:ext cx="1783501" cy="178350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9EF154-9E23-4EA9-B47A-6571022F25F4}">
      <dsp:nvSpPr>
        <dsp:cNvPr id="0" name=""/>
        <dsp:cNvSpPr/>
      </dsp:nvSpPr>
      <dsp:spPr>
        <a:xfrm>
          <a:off x="15527" y="0"/>
          <a:ext cx="7632848" cy="85284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s-ES" sz="2400" kern="1200" dirty="0" smtClean="0">
              <a:solidFill>
                <a:schemeClr val="tx2">
                  <a:lumMod val="75000"/>
                  <a:lumOff val="25000"/>
                </a:schemeClr>
              </a:solidFill>
            </a:rPr>
            <a:t>	Balance de Comprobación</a:t>
          </a:r>
          <a:endParaRPr lang="es-ES" sz="2400" kern="1200" dirty="0">
            <a:solidFill>
              <a:schemeClr val="tx2">
                <a:lumMod val="75000"/>
                <a:lumOff val="25000"/>
              </a:schemeClr>
            </a:solidFill>
          </a:endParaRPr>
        </a:p>
      </dsp:txBody>
      <dsp:txXfrm>
        <a:off x="1627381" y="0"/>
        <a:ext cx="6020993" cy="852844"/>
      </dsp:txXfrm>
    </dsp:sp>
    <dsp:sp modelId="{333C5842-C553-4088-BEB2-ED97DABF6A7D}">
      <dsp:nvSpPr>
        <dsp:cNvPr id="0" name=""/>
        <dsp:cNvSpPr/>
      </dsp:nvSpPr>
      <dsp:spPr>
        <a:xfrm>
          <a:off x="-15527" y="68855"/>
          <a:ext cx="1759249" cy="715134"/>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A18FFAB-1C6A-4014-AC87-5C587DDC33A5}">
      <dsp:nvSpPr>
        <dsp:cNvPr id="0" name=""/>
        <dsp:cNvSpPr/>
      </dsp:nvSpPr>
      <dsp:spPr>
        <a:xfrm>
          <a:off x="15527" y="938129"/>
          <a:ext cx="7632848" cy="85284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s-ES" sz="2400" kern="1200" dirty="0" smtClean="0">
              <a:solidFill>
                <a:schemeClr val="tx2">
                  <a:lumMod val="75000"/>
                  <a:lumOff val="25000"/>
                </a:schemeClr>
              </a:solidFill>
            </a:rPr>
            <a:t>	Libro Mayor</a:t>
          </a:r>
          <a:endParaRPr lang="es-ES" sz="2400" kern="1200" dirty="0">
            <a:solidFill>
              <a:schemeClr val="tx2">
                <a:lumMod val="75000"/>
                <a:lumOff val="25000"/>
              </a:schemeClr>
            </a:solidFill>
          </a:endParaRPr>
        </a:p>
      </dsp:txBody>
      <dsp:txXfrm>
        <a:off x="1627381" y="938129"/>
        <a:ext cx="6020993" cy="852844"/>
      </dsp:txXfrm>
    </dsp:sp>
    <dsp:sp modelId="{DC41EE7F-F970-4EBF-83E2-177C861B83A5}">
      <dsp:nvSpPr>
        <dsp:cNvPr id="0" name=""/>
        <dsp:cNvSpPr/>
      </dsp:nvSpPr>
      <dsp:spPr>
        <a:xfrm>
          <a:off x="-15527" y="1006984"/>
          <a:ext cx="1759249" cy="715134"/>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E059B06-8B6D-4BE4-995B-5E4B64898D81}">
      <dsp:nvSpPr>
        <dsp:cNvPr id="0" name=""/>
        <dsp:cNvSpPr/>
      </dsp:nvSpPr>
      <dsp:spPr>
        <a:xfrm>
          <a:off x="15527" y="1876258"/>
          <a:ext cx="7632848" cy="85284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s-ES" sz="2400" kern="1200" dirty="0" smtClean="0">
              <a:solidFill>
                <a:schemeClr val="tx2">
                  <a:lumMod val="75000"/>
                  <a:lumOff val="25000"/>
                </a:schemeClr>
              </a:solidFill>
            </a:rPr>
            <a:t>	Plan de cuentas</a:t>
          </a:r>
          <a:endParaRPr lang="es-ES" sz="2400" kern="1200" dirty="0">
            <a:solidFill>
              <a:schemeClr val="tx2">
                <a:lumMod val="75000"/>
                <a:lumOff val="25000"/>
              </a:schemeClr>
            </a:solidFill>
          </a:endParaRPr>
        </a:p>
      </dsp:txBody>
      <dsp:txXfrm>
        <a:off x="1627381" y="1876258"/>
        <a:ext cx="6020993" cy="852844"/>
      </dsp:txXfrm>
    </dsp:sp>
    <dsp:sp modelId="{0E743F8B-99B5-433F-86C2-94642D0AF4A9}">
      <dsp:nvSpPr>
        <dsp:cNvPr id="0" name=""/>
        <dsp:cNvSpPr/>
      </dsp:nvSpPr>
      <dsp:spPr>
        <a:xfrm>
          <a:off x="-15527" y="1945113"/>
          <a:ext cx="1759249" cy="715134"/>
        </a:xfrm>
        <a:prstGeom prst="roundRect">
          <a:avLst>
            <a:gd name="adj" fmla="val 10000"/>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3E7C3E6-46BC-4F54-AB2D-05D5FAAA1620}">
      <dsp:nvSpPr>
        <dsp:cNvPr id="0" name=""/>
        <dsp:cNvSpPr/>
      </dsp:nvSpPr>
      <dsp:spPr>
        <a:xfrm>
          <a:off x="15527" y="2814387"/>
          <a:ext cx="7632848" cy="85284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s-ES" sz="2400" kern="1200" dirty="0" smtClean="0">
              <a:solidFill>
                <a:schemeClr val="tx2">
                  <a:lumMod val="75000"/>
                  <a:lumOff val="25000"/>
                </a:schemeClr>
              </a:solidFill>
            </a:rPr>
            <a:t>	Libro Bancos</a:t>
          </a:r>
          <a:endParaRPr lang="es-ES" sz="2400" kern="1200" dirty="0">
            <a:solidFill>
              <a:schemeClr val="tx2">
                <a:lumMod val="75000"/>
                <a:lumOff val="25000"/>
              </a:schemeClr>
            </a:solidFill>
          </a:endParaRPr>
        </a:p>
      </dsp:txBody>
      <dsp:txXfrm>
        <a:off x="1627381" y="2814387"/>
        <a:ext cx="6020993" cy="852844"/>
      </dsp:txXfrm>
    </dsp:sp>
    <dsp:sp modelId="{1FF3F870-BD1F-4079-96E6-5905F80759D9}">
      <dsp:nvSpPr>
        <dsp:cNvPr id="0" name=""/>
        <dsp:cNvSpPr/>
      </dsp:nvSpPr>
      <dsp:spPr>
        <a:xfrm>
          <a:off x="-15527" y="2883242"/>
          <a:ext cx="1759249" cy="715134"/>
        </a:xfrm>
        <a:prstGeom prst="roundRect">
          <a:avLst>
            <a:gd name="adj" fmla="val 10000"/>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094AB29-FB95-48A5-ACCF-E41F6C617C93}">
      <dsp:nvSpPr>
        <dsp:cNvPr id="0" name=""/>
        <dsp:cNvSpPr/>
      </dsp:nvSpPr>
      <dsp:spPr>
        <a:xfrm>
          <a:off x="15527" y="3752516"/>
          <a:ext cx="7632848" cy="85284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s-ES" sz="2400" kern="1200" dirty="0" smtClean="0">
              <a:solidFill>
                <a:schemeClr val="tx2">
                  <a:lumMod val="75000"/>
                  <a:lumOff val="25000"/>
                </a:schemeClr>
              </a:solidFill>
            </a:rPr>
            <a:t>	Estado de Situación financiera</a:t>
          </a:r>
          <a:endParaRPr lang="es-ES" sz="2400" kern="1200" dirty="0">
            <a:solidFill>
              <a:schemeClr val="tx2">
                <a:lumMod val="75000"/>
                <a:lumOff val="25000"/>
              </a:schemeClr>
            </a:solidFill>
          </a:endParaRPr>
        </a:p>
      </dsp:txBody>
      <dsp:txXfrm>
        <a:off x="1627381" y="3752516"/>
        <a:ext cx="6020993" cy="852844"/>
      </dsp:txXfrm>
    </dsp:sp>
    <dsp:sp modelId="{9F005380-01E5-4AD0-B6D6-6E96367680E9}">
      <dsp:nvSpPr>
        <dsp:cNvPr id="0" name=""/>
        <dsp:cNvSpPr/>
      </dsp:nvSpPr>
      <dsp:spPr>
        <a:xfrm>
          <a:off x="-15527" y="3821372"/>
          <a:ext cx="1759249" cy="715134"/>
        </a:xfrm>
        <a:prstGeom prst="roundRect">
          <a:avLst>
            <a:gd name="adj" fmla="val 10000"/>
          </a:avLst>
        </a:prstGeom>
        <a:blipFill rotWithShape="1">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dirty="0"/>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D7DD371-522E-42EC-BF21-55590888568A}" type="datetimeFigureOut">
              <a:rPr lang="es-EC" smtClean="0"/>
              <a:pPr/>
              <a:t>22/5/2019</a:t>
            </a:fld>
            <a:endParaRPr lang="es-EC" dirty="0"/>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dirty="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dirty="0"/>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33ABB4E-4037-47E1-85D8-1E7429855B2F}" type="slidenum">
              <a:rPr lang="es-EC" smtClean="0"/>
              <a:pPr/>
              <a:t>‹Nº›</a:t>
            </a:fld>
            <a:endParaRPr lang="es-EC" dirty="0"/>
          </a:p>
        </p:txBody>
      </p:sp>
    </p:spTree>
    <p:extLst>
      <p:ext uri="{BB962C8B-B14F-4D97-AF65-F5344CB8AC3E}">
        <p14:creationId xmlns:p14="http://schemas.microsoft.com/office/powerpoint/2010/main" val="6062828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C33ABB4E-4037-47E1-85D8-1E7429855B2F}" type="slidenum">
              <a:rPr lang="es-EC" smtClean="0"/>
              <a:pPr/>
              <a:t>1</a:t>
            </a:fld>
            <a:endParaRPr lang="es-EC" dirty="0"/>
          </a:p>
        </p:txBody>
      </p:sp>
    </p:spTree>
    <p:extLst>
      <p:ext uri="{BB962C8B-B14F-4D97-AF65-F5344CB8AC3E}">
        <p14:creationId xmlns:p14="http://schemas.microsoft.com/office/powerpoint/2010/main" val="27664678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C" dirty="0" smtClean="0"/>
              <a:t>CAPITULO II</a:t>
            </a:r>
            <a:endParaRPr lang="es-EC" dirty="0"/>
          </a:p>
        </p:txBody>
      </p:sp>
      <p:sp>
        <p:nvSpPr>
          <p:cNvPr id="4" name="3 Marcador de número de diapositiva"/>
          <p:cNvSpPr>
            <a:spLocks noGrp="1"/>
          </p:cNvSpPr>
          <p:nvPr>
            <p:ph type="sldNum" sz="quarter" idx="10"/>
          </p:nvPr>
        </p:nvSpPr>
        <p:spPr/>
        <p:txBody>
          <a:bodyPr/>
          <a:lstStyle/>
          <a:p>
            <a:fld id="{C33ABB4E-4037-47E1-85D8-1E7429855B2F}" type="slidenum">
              <a:rPr lang="es-EC" smtClean="0"/>
              <a:pPr/>
              <a:t>4</a:t>
            </a:fld>
            <a:endParaRPr lang="es-EC" dirty="0"/>
          </a:p>
        </p:txBody>
      </p:sp>
    </p:spTree>
    <p:extLst>
      <p:ext uri="{BB962C8B-B14F-4D97-AF65-F5344CB8AC3E}">
        <p14:creationId xmlns:p14="http://schemas.microsoft.com/office/powerpoint/2010/main" val="29864759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C"/>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C"/>
          </a:p>
        </p:txBody>
      </p:sp>
      <p:sp>
        <p:nvSpPr>
          <p:cNvPr id="4" name="Rectangle 4"/>
          <p:cNvSpPr>
            <a:spLocks noGrp="1" noChangeArrowheads="1"/>
          </p:cNvSpPr>
          <p:nvPr>
            <p:ph type="dt" sz="half" idx="10"/>
          </p:nvPr>
        </p:nvSpPr>
        <p:spPr>
          <a:ln/>
        </p:spPr>
        <p:txBody>
          <a:bodyPr/>
          <a:lstStyle>
            <a:lvl1pPr>
              <a:defRPr/>
            </a:lvl1pPr>
          </a:lstStyle>
          <a:p>
            <a:pPr>
              <a:defRPr/>
            </a:pPr>
            <a:endParaRPr lang="es-E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s-ES" dirty="0"/>
          </a:p>
        </p:txBody>
      </p:sp>
      <p:sp>
        <p:nvSpPr>
          <p:cNvPr id="6" name="Rectangle 6"/>
          <p:cNvSpPr>
            <a:spLocks noGrp="1" noChangeArrowheads="1"/>
          </p:cNvSpPr>
          <p:nvPr>
            <p:ph type="sldNum" sz="quarter" idx="12"/>
          </p:nvPr>
        </p:nvSpPr>
        <p:spPr>
          <a:ln/>
        </p:spPr>
        <p:txBody>
          <a:bodyPr/>
          <a:lstStyle>
            <a:lvl1pPr>
              <a:defRPr/>
            </a:lvl1pPr>
          </a:lstStyle>
          <a:p>
            <a:pPr>
              <a:defRPr/>
            </a:pPr>
            <a:fld id="{77008B22-63FF-424F-97BF-5E8AB0741A95}" type="slidenum">
              <a:rPr lang="es-ES"/>
              <a:pPr>
                <a:defRPr/>
              </a:pPr>
              <a:t>‹Nº›</a:t>
            </a:fld>
            <a:endParaRPr lang="es-E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Rectangle 4"/>
          <p:cNvSpPr>
            <a:spLocks noGrp="1" noChangeArrowheads="1"/>
          </p:cNvSpPr>
          <p:nvPr>
            <p:ph type="dt" sz="half" idx="10"/>
          </p:nvPr>
        </p:nvSpPr>
        <p:spPr>
          <a:ln/>
        </p:spPr>
        <p:txBody>
          <a:bodyPr/>
          <a:lstStyle>
            <a:lvl1pPr>
              <a:defRPr/>
            </a:lvl1pPr>
          </a:lstStyle>
          <a:p>
            <a:pPr>
              <a:defRPr/>
            </a:pPr>
            <a:endParaRPr lang="es-E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s-ES" dirty="0"/>
          </a:p>
        </p:txBody>
      </p:sp>
      <p:sp>
        <p:nvSpPr>
          <p:cNvPr id="6" name="Rectangle 6"/>
          <p:cNvSpPr>
            <a:spLocks noGrp="1" noChangeArrowheads="1"/>
          </p:cNvSpPr>
          <p:nvPr>
            <p:ph type="sldNum" sz="quarter" idx="12"/>
          </p:nvPr>
        </p:nvSpPr>
        <p:spPr>
          <a:ln/>
        </p:spPr>
        <p:txBody>
          <a:bodyPr/>
          <a:lstStyle>
            <a:lvl1pPr>
              <a:defRPr/>
            </a:lvl1pPr>
          </a:lstStyle>
          <a:p>
            <a:pPr>
              <a:defRPr/>
            </a:pPr>
            <a:fld id="{227D275A-3767-48DD-BC42-70FD32E2B82E}" type="slidenum">
              <a:rPr lang="es-ES"/>
              <a:pPr>
                <a:defRPr/>
              </a:pPr>
              <a:t>‹Nº›</a:t>
            </a:fld>
            <a:endParaRPr lang="es-E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Rectangle 4"/>
          <p:cNvSpPr>
            <a:spLocks noGrp="1" noChangeArrowheads="1"/>
          </p:cNvSpPr>
          <p:nvPr>
            <p:ph type="dt" sz="half" idx="10"/>
          </p:nvPr>
        </p:nvSpPr>
        <p:spPr>
          <a:ln/>
        </p:spPr>
        <p:txBody>
          <a:bodyPr/>
          <a:lstStyle>
            <a:lvl1pPr>
              <a:defRPr/>
            </a:lvl1pPr>
          </a:lstStyle>
          <a:p>
            <a:pPr>
              <a:defRPr/>
            </a:pPr>
            <a:endParaRPr lang="es-E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s-ES" dirty="0"/>
          </a:p>
        </p:txBody>
      </p:sp>
      <p:sp>
        <p:nvSpPr>
          <p:cNvPr id="6" name="Rectangle 6"/>
          <p:cNvSpPr>
            <a:spLocks noGrp="1" noChangeArrowheads="1"/>
          </p:cNvSpPr>
          <p:nvPr>
            <p:ph type="sldNum" sz="quarter" idx="12"/>
          </p:nvPr>
        </p:nvSpPr>
        <p:spPr>
          <a:ln/>
        </p:spPr>
        <p:txBody>
          <a:bodyPr/>
          <a:lstStyle>
            <a:lvl1pPr>
              <a:defRPr/>
            </a:lvl1pPr>
          </a:lstStyle>
          <a:p>
            <a:pPr>
              <a:defRPr/>
            </a:pPr>
            <a:fld id="{30B102D9-52C4-4E74-A4CF-8F6A44CDADBA}" type="slidenum">
              <a:rPr lang="es-ES"/>
              <a:pPr>
                <a:defRPr/>
              </a:pPr>
              <a:t>‹Nº›</a:t>
            </a:fld>
            <a:endParaRPr lang="es-E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Rectangle 4"/>
          <p:cNvSpPr>
            <a:spLocks noGrp="1" noChangeArrowheads="1"/>
          </p:cNvSpPr>
          <p:nvPr>
            <p:ph type="dt" sz="half" idx="10"/>
          </p:nvPr>
        </p:nvSpPr>
        <p:spPr>
          <a:ln/>
        </p:spPr>
        <p:txBody>
          <a:bodyPr/>
          <a:lstStyle>
            <a:lvl1pPr>
              <a:defRPr/>
            </a:lvl1pPr>
          </a:lstStyle>
          <a:p>
            <a:pPr>
              <a:defRPr/>
            </a:pPr>
            <a:endParaRPr lang="es-E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s-ES" dirty="0"/>
          </a:p>
        </p:txBody>
      </p:sp>
      <p:sp>
        <p:nvSpPr>
          <p:cNvPr id="6" name="Rectangle 6"/>
          <p:cNvSpPr>
            <a:spLocks noGrp="1" noChangeArrowheads="1"/>
          </p:cNvSpPr>
          <p:nvPr>
            <p:ph type="sldNum" sz="quarter" idx="12"/>
          </p:nvPr>
        </p:nvSpPr>
        <p:spPr>
          <a:ln/>
        </p:spPr>
        <p:txBody>
          <a:bodyPr/>
          <a:lstStyle>
            <a:lvl1pPr>
              <a:defRPr/>
            </a:lvl1pPr>
          </a:lstStyle>
          <a:p>
            <a:pPr>
              <a:defRPr/>
            </a:pPr>
            <a:fld id="{E1A7FCE0-6F3A-4A06-BF32-FF43E0364650}" type="slidenum">
              <a:rPr lang="es-ES"/>
              <a:pPr>
                <a:defRPr/>
              </a:pPr>
              <a:t>‹Nº›</a:t>
            </a:fld>
            <a:endParaRPr lang="es-E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s-ES" dirty="0"/>
          </a:p>
        </p:txBody>
      </p:sp>
      <p:sp>
        <p:nvSpPr>
          <p:cNvPr id="6" name="Rectangle 6"/>
          <p:cNvSpPr>
            <a:spLocks noGrp="1" noChangeArrowheads="1"/>
          </p:cNvSpPr>
          <p:nvPr>
            <p:ph type="sldNum" sz="quarter" idx="12"/>
          </p:nvPr>
        </p:nvSpPr>
        <p:spPr>
          <a:ln/>
        </p:spPr>
        <p:txBody>
          <a:bodyPr/>
          <a:lstStyle>
            <a:lvl1pPr>
              <a:defRPr/>
            </a:lvl1pPr>
          </a:lstStyle>
          <a:p>
            <a:pPr>
              <a:defRPr/>
            </a:pPr>
            <a:fld id="{82092A82-62CE-4526-9DA9-AF0DC7A6FB27}" type="slidenum">
              <a:rPr lang="es-ES"/>
              <a:pPr>
                <a:defRPr/>
              </a:pPr>
              <a:t>‹Nº›</a:t>
            </a:fld>
            <a:endParaRPr lang="es-E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Rectangle 4"/>
          <p:cNvSpPr>
            <a:spLocks noGrp="1" noChangeArrowheads="1"/>
          </p:cNvSpPr>
          <p:nvPr>
            <p:ph type="dt" sz="half" idx="10"/>
          </p:nvPr>
        </p:nvSpPr>
        <p:spPr>
          <a:ln/>
        </p:spPr>
        <p:txBody>
          <a:bodyPr/>
          <a:lstStyle>
            <a:lvl1pPr>
              <a:defRPr/>
            </a:lvl1pPr>
          </a:lstStyle>
          <a:p>
            <a:pPr>
              <a:defRPr/>
            </a:pPr>
            <a:endParaRPr lang="es-E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s-ES" dirty="0"/>
          </a:p>
        </p:txBody>
      </p:sp>
      <p:sp>
        <p:nvSpPr>
          <p:cNvPr id="7" name="Rectangle 6"/>
          <p:cNvSpPr>
            <a:spLocks noGrp="1" noChangeArrowheads="1"/>
          </p:cNvSpPr>
          <p:nvPr>
            <p:ph type="sldNum" sz="quarter" idx="12"/>
          </p:nvPr>
        </p:nvSpPr>
        <p:spPr>
          <a:ln/>
        </p:spPr>
        <p:txBody>
          <a:bodyPr/>
          <a:lstStyle>
            <a:lvl1pPr>
              <a:defRPr/>
            </a:lvl1pPr>
          </a:lstStyle>
          <a:p>
            <a:pPr>
              <a:defRPr/>
            </a:pPr>
            <a:fld id="{F1625C98-7EE1-4402-8B77-18F3E76CBE2C}" type="slidenum">
              <a:rPr lang="es-ES"/>
              <a:pPr>
                <a:defRPr/>
              </a:pPr>
              <a:t>‹Nº›</a:t>
            </a:fld>
            <a:endParaRPr lang="es-E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Rectangle 4"/>
          <p:cNvSpPr>
            <a:spLocks noGrp="1" noChangeArrowheads="1"/>
          </p:cNvSpPr>
          <p:nvPr>
            <p:ph type="dt" sz="half" idx="10"/>
          </p:nvPr>
        </p:nvSpPr>
        <p:spPr>
          <a:ln/>
        </p:spPr>
        <p:txBody>
          <a:bodyPr/>
          <a:lstStyle>
            <a:lvl1pPr>
              <a:defRPr/>
            </a:lvl1pPr>
          </a:lstStyle>
          <a:p>
            <a:pPr>
              <a:defRPr/>
            </a:pPr>
            <a:endParaRPr lang="es-E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s-ES" dirty="0"/>
          </a:p>
        </p:txBody>
      </p:sp>
      <p:sp>
        <p:nvSpPr>
          <p:cNvPr id="9" name="Rectangle 6"/>
          <p:cNvSpPr>
            <a:spLocks noGrp="1" noChangeArrowheads="1"/>
          </p:cNvSpPr>
          <p:nvPr>
            <p:ph type="sldNum" sz="quarter" idx="12"/>
          </p:nvPr>
        </p:nvSpPr>
        <p:spPr>
          <a:ln/>
        </p:spPr>
        <p:txBody>
          <a:bodyPr/>
          <a:lstStyle>
            <a:lvl1pPr>
              <a:defRPr/>
            </a:lvl1pPr>
          </a:lstStyle>
          <a:p>
            <a:pPr>
              <a:defRPr/>
            </a:pPr>
            <a:fld id="{8472263C-267C-48A2-85C0-F6CD491AC912}" type="slidenum">
              <a:rPr lang="es-ES"/>
              <a:pPr>
                <a:defRPr/>
              </a:pPr>
              <a:t>‹Nº›</a:t>
            </a:fld>
            <a:endParaRPr lang="es-E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Rectangle 4"/>
          <p:cNvSpPr>
            <a:spLocks noGrp="1" noChangeArrowheads="1"/>
          </p:cNvSpPr>
          <p:nvPr>
            <p:ph type="dt" sz="half" idx="10"/>
          </p:nvPr>
        </p:nvSpPr>
        <p:spPr>
          <a:ln/>
        </p:spPr>
        <p:txBody>
          <a:bodyPr/>
          <a:lstStyle>
            <a:lvl1pPr>
              <a:defRPr/>
            </a:lvl1pPr>
          </a:lstStyle>
          <a:p>
            <a:pPr>
              <a:defRPr/>
            </a:pPr>
            <a:endParaRPr lang="es-E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s-ES" dirty="0"/>
          </a:p>
        </p:txBody>
      </p:sp>
      <p:sp>
        <p:nvSpPr>
          <p:cNvPr id="5" name="Rectangle 6"/>
          <p:cNvSpPr>
            <a:spLocks noGrp="1" noChangeArrowheads="1"/>
          </p:cNvSpPr>
          <p:nvPr>
            <p:ph type="sldNum" sz="quarter" idx="12"/>
          </p:nvPr>
        </p:nvSpPr>
        <p:spPr>
          <a:ln/>
        </p:spPr>
        <p:txBody>
          <a:bodyPr/>
          <a:lstStyle>
            <a:lvl1pPr>
              <a:defRPr/>
            </a:lvl1pPr>
          </a:lstStyle>
          <a:p>
            <a:pPr>
              <a:defRPr/>
            </a:pPr>
            <a:fld id="{F9DA0827-D8F1-49AE-88E1-13B398AE6A39}" type="slidenum">
              <a:rPr lang="es-ES"/>
              <a:pPr>
                <a:defRPr/>
              </a:pPr>
              <a:t>‹Nº›</a:t>
            </a:fld>
            <a:endParaRPr lang="es-E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s-ES" dirty="0"/>
          </a:p>
        </p:txBody>
      </p:sp>
      <p:sp>
        <p:nvSpPr>
          <p:cNvPr id="4" name="Rectangle 6"/>
          <p:cNvSpPr>
            <a:spLocks noGrp="1" noChangeArrowheads="1"/>
          </p:cNvSpPr>
          <p:nvPr>
            <p:ph type="sldNum" sz="quarter" idx="12"/>
          </p:nvPr>
        </p:nvSpPr>
        <p:spPr>
          <a:ln/>
        </p:spPr>
        <p:txBody>
          <a:bodyPr/>
          <a:lstStyle>
            <a:lvl1pPr>
              <a:defRPr/>
            </a:lvl1pPr>
          </a:lstStyle>
          <a:p>
            <a:pPr>
              <a:defRPr/>
            </a:pPr>
            <a:fld id="{4956C2D7-1D27-4C82-97B2-D97C10AE344D}" type="slidenum">
              <a:rPr lang="es-ES"/>
              <a:pPr>
                <a:defRPr/>
              </a:pPr>
              <a:t>‹Nº›</a:t>
            </a:fld>
            <a:endParaRPr lang="es-E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C"/>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s-ES" dirty="0"/>
          </a:p>
        </p:txBody>
      </p:sp>
      <p:sp>
        <p:nvSpPr>
          <p:cNvPr id="7" name="Rectangle 6"/>
          <p:cNvSpPr>
            <a:spLocks noGrp="1" noChangeArrowheads="1"/>
          </p:cNvSpPr>
          <p:nvPr>
            <p:ph type="sldNum" sz="quarter" idx="12"/>
          </p:nvPr>
        </p:nvSpPr>
        <p:spPr>
          <a:ln/>
        </p:spPr>
        <p:txBody>
          <a:bodyPr/>
          <a:lstStyle>
            <a:lvl1pPr>
              <a:defRPr/>
            </a:lvl1pPr>
          </a:lstStyle>
          <a:p>
            <a:pPr>
              <a:defRPr/>
            </a:pPr>
            <a:fld id="{B1E4CDCB-DA7F-4D80-9EEA-6DEFEAABAA88}" type="slidenum">
              <a:rPr lang="es-ES"/>
              <a:pPr>
                <a:defRPr/>
              </a:pPr>
              <a:t>‹Nº›</a:t>
            </a:fld>
            <a:endParaRPr lang="es-E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C"/>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dirty="0" smtClean="0"/>
              <a:t>Haga clic en el icono para agregar una imagen</a:t>
            </a:r>
            <a:endParaRPr lang="es-EC" noProof="0" dirty="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s-ES" dirty="0"/>
          </a:p>
        </p:txBody>
      </p:sp>
      <p:sp>
        <p:nvSpPr>
          <p:cNvPr id="7" name="Rectangle 6"/>
          <p:cNvSpPr>
            <a:spLocks noGrp="1" noChangeArrowheads="1"/>
          </p:cNvSpPr>
          <p:nvPr>
            <p:ph type="sldNum" sz="quarter" idx="12"/>
          </p:nvPr>
        </p:nvSpPr>
        <p:spPr>
          <a:ln/>
        </p:spPr>
        <p:txBody>
          <a:bodyPr/>
          <a:lstStyle>
            <a:lvl1pPr>
              <a:defRPr/>
            </a:lvl1pPr>
          </a:lstStyle>
          <a:p>
            <a:pPr>
              <a:defRPr/>
            </a:pPr>
            <a:fld id="{24267A89-9447-4547-81AC-E9DFC7F69342}" type="slidenum">
              <a:rPr lang="es-ES"/>
              <a:pPr>
                <a:defRPr/>
              </a:pPr>
              <a:t>‹Nº›</a:t>
            </a:fld>
            <a:endParaRPr lang="es-E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s-E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s-E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FDBA122F-BE3D-494A-B16F-6611B454E9ED}" type="slidenum">
              <a:rPr lang="es-ES"/>
              <a:pPr>
                <a:defRPr/>
              </a:pPr>
              <a:t>‹Nº›</a:t>
            </a:fld>
            <a:endParaRPr lang="es-E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7.xml"/><Relationship Id="rId4" Type="http://schemas.openxmlformats.org/officeDocument/2006/relationships/image" Target="../media/image22.emf"/></Relationships>
</file>

<file path=ppt/slides/_rels/slide1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7.xml"/><Relationship Id="rId4" Type="http://schemas.openxmlformats.org/officeDocument/2006/relationships/image" Target="../media/image25.emf"/></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tiff"/><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28.tiff"/><Relationship Id="rId1" Type="http://schemas.openxmlformats.org/officeDocument/2006/relationships/slideLayout" Target="../slideLayouts/slideLayout7.xml"/><Relationship Id="rId4" Type="http://schemas.openxmlformats.org/officeDocument/2006/relationships/image" Target="../media/image33.emf"/></Relationships>
</file>

<file path=ppt/slides/_rels/slide2.xml.rels><?xml version="1.0" encoding="UTF-8" standalone="yes"?>
<Relationships xmlns="http://schemas.openxmlformats.org/package/2006/relationships"><Relationship Id="rId3" Type="http://schemas.openxmlformats.org/officeDocument/2006/relationships/slide" Target="slide5.xml"/><Relationship Id="rId7" Type="http://schemas.openxmlformats.org/officeDocument/2006/relationships/slide" Target="slide28.xml"/><Relationship Id="rId2" Type="http://schemas.openxmlformats.org/officeDocument/2006/relationships/slide" Target="slide4.xml"/><Relationship Id="rId1" Type="http://schemas.openxmlformats.org/officeDocument/2006/relationships/slideLayout" Target="../slideLayouts/slideLayout7.xml"/><Relationship Id="rId6" Type="http://schemas.openxmlformats.org/officeDocument/2006/relationships/slide" Target="slide25.xml"/><Relationship Id="rId5" Type="http://schemas.openxmlformats.org/officeDocument/2006/relationships/slide" Target="slide12.xml"/><Relationship Id="rId4" Type="http://schemas.openxmlformats.org/officeDocument/2006/relationships/slide" Target="slide8.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8.tif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tiff"/><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5.tif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5.tif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5.tiff"/><Relationship Id="rId1" Type="http://schemas.openxmlformats.org/officeDocument/2006/relationships/slideLayout" Target="../slideLayouts/slideLayout7.xml"/><Relationship Id="rId4" Type="http://schemas.openxmlformats.org/officeDocument/2006/relationships/image" Target="../media/image41.emf"/></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5.tif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5.tif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5.tif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5.tif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5.tif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package" Target="../embeddings/Documento_de_Microsoft_Word2.docx"/><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47.emf"/></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8.pn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9.png"/><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6"/>
          <p:cNvSpPr>
            <a:spLocks noGrp="1" noChangeArrowheads="1"/>
          </p:cNvSpPr>
          <p:nvPr>
            <p:ph type="ctrTitle"/>
          </p:nvPr>
        </p:nvSpPr>
        <p:spPr/>
        <p:txBody>
          <a:bodyPr/>
          <a:lstStyle/>
          <a:p>
            <a:pPr eaLnBrk="1" hangingPunct="1"/>
            <a:r>
              <a:rPr lang="es-UY" dirty="0" err="1" smtClean="0"/>
              <a:t>TITLE</a:t>
            </a:r>
            <a:endParaRPr lang="es-ES" dirty="0" smtClean="0"/>
          </a:p>
        </p:txBody>
      </p:sp>
      <p:pic>
        <p:nvPicPr>
          <p:cNvPr id="3" name="Picture 1"/>
          <p:cNvPicPr>
            <a:picLocks noChangeAspect="1" noChangeArrowheads="1"/>
          </p:cNvPicPr>
          <p:nvPr/>
        </p:nvPicPr>
        <p:blipFill>
          <a:blip r:embed="rId3" cstate="print"/>
          <a:srcRect l="33479" t="20297" r="18926" b="15719"/>
          <a:stretch>
            <a:fillRect/>
          </a:stretch>
        </p:blipFill>
        <p:spPr bwMode="auto">
          <a:xfrm>
            <a:off x="0" y="-53163"/>
            <a:ext cx="9144000" cy="6911163"/>
          </a:xfrm>
          <a:prstGeom prst="rect">
            <a:avLst/>
          </a:prstGeom>
          <a:ln w="57150">
            <a:solidFill>
              <a:srgbClr val="0A8604"/>
            </a:solidFill>
          </a:ln>
          <a:effectLst>
            <a:outerShdw blurRad="292100" dist="139700" dir="2700000" algn="tl" rotWithShape="0">
              <a:srgbClr val="333333">
                <a:alpha val="65000"/>
              </a:srgbClr>
            </a:outerShdw>
          </a:effectLst>
        </p:spPr>
      </p:pic>
      <p:sp>
        <p:nvSpPr>
          <p:cNvPr id="4" name="Rectangle 1"/>
          <p:cNvSpPr>
            <a:spLocks noChangeArrowheads="1"/>
          </p:cNvSpPr>
          <p:nvPr/>
        </p:nvSpPr>
        <p:spPr bwMode="auto">
          <a:xfrm>
            <a:off x="899592" y="1585611"/>
            <a:ext cx="8002141" cy="3616375"/>
          </a:xfrm>
          <a:prstGeom prst="rect">
            <a:avLst/>
          </a:prstGeom>
          <a:noFill/>
          <a:ln w="9525">
            <a:noFill/>
            <a:miter lim="800000"/>
            <a:headEnd/>
            <a:tailEnd/>
          </a:ln>
        </p:spPr>
        <p:txBody>
          <a:bodyPr wrap="square" bIns="0" anchor="ctr">
            <a:spAutoFit/>
          </a:bodyPr>
          <a:lstStyle/>
          <a:p>
            <a:pPr algn="ctr">
              <a:spcAft>
                <a:spcPts val="0"/>
              </a:spcAft>
            </a:pPr>
            <a:r>
              <a:rPr lang="es-ES_tradnl" sz="1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s-EC" sz="1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es-ES_tradnl" sz="16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MAESTRÍA </a:t>
            </a:r>
            <a:r>
              <a:rPr lang="es-ES_tradnl" sz="1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EN GESTIÓN DE SISTEMAS DE</a:t>
            </a:r>
            <a:endParaRPr lang="es-EC" sz="1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es-ES_tradnl" sz="1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INFORMACIÓN E INTELIGENCIA DE NEGOCIOS</a:t>
            </a:r>
            <a:endParaRPr lang="es-EC" sz="1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es-ES_tradnl" sz="1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s-EC" sz="1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eaLnBrk="0" hangingPunct="0">
              <a:tabLst>
                <a:tab pos="1962150" algn="l"/>
                <a:tab pos="2879725" algn="ctr"/>
              </a:tabLst>
            </a:pPr>
            <a:endParaRPr lang="es-EC" b="1" dirty="0" smtClean="0">
              <a:latin typeface="Times New Roman" panose="02020603050405020304" pitchFamily="18" charset="0"/>
              <a:cs typeface="Times New Roman" panose="02020603050405020304" pitchFamily="18" charset="0"/>
            </a:endParaRPr>
          </a:p>
          <a:p>
            <a:pPr algn="ctr" eaLnBrk="0" hangingPunct="0">
              <a:tabLst>
                <a:tab pos="1962150" algn="l"/>
                <a:tab pos="2879725" algn="ctr"/>
              </a:tabLst>
            </a:pPr>
            <a:r>
              <a:rPr lang="es-EC" b="1" dirty="0" smtClean="0">
                <a:latin typeface="Times New Roman" panose="02020603050405020304" pitchFamily="18" charset="0"/>
                <a:cs typeface="Times New Roman" panose="02020603050405020304" pitchFamily="18" charset="0"/>
              </a:rPr>
              <a:t>“MANEJO DE  INDICADORES BÁSICOS FINANCIEROS Y DE GESTIÓN MEDIANTE LA APLICACIÓN  DE UN MODELO DE GESTIÓN DE DATOS – CASO DE ESTUDIO INSTITUTO MANUEL CÓRDOVA GALARZA”</a:t>
            </a:r>
          </a:p>
          <a:p>
            <a:pPr algn="ctr" eaLnBrk="0" hangingPunct="0">
              <a:tabLst>
                <a:tab pos="1962150" algn="l"/>
                <a:tab pos="2879725" algn="ctr"/>
              </a:tabLst>
            </a:pPr>
            <a:endParaRPr lang="es-EC" sz="1600" b="1" dirty="0" smtClean="0">
              <a:latin typeface="Times New Roman" panose="02020603050405020304" pitchFamily="18" charset="0"/>
              <a:cs typeface="Times New Roman" panose="02020603050405020304" pitchFamily="18" charset="0"/>
            </a:endParaRPr>
          </a:p>
          <a:p>
            <a:pPr algn="ctr" eaLnBrk="0" hangingPunct="0">
              <a:tabLst>
                <a:tab pos="1962150" algn="l"/>
                <a:tab pos="2879725" algn="ctr"/>
              </a:tabLst>
            </a:pPr>
            <a:endParaRPr lang="es-EC" sz="1600" b="1" dirty="0">
              <a:latin typeface="Times New Roman" panose="02020603050405020304" pitchFamily="18" charset="0"/>
              <a:cs typeface="Times New Roman" panose="02020603050405020304" pitchFamily="18" charset="0"/>
            </a:endParaRPr>
          </a:p>
          <a:p>
            <a:pPr algn="ctr" eaLnBrk="0" hangingPunct="0">
              <a:tabLst>
                <a:tab pos="1962150" algn="l"/>
                <a:tab pos="2879725" algn="ctr"/>
              </a:tabLst>
            </a:pPr>
            <a:r>
              <a:rPr lang="es-EC" sz="1600" b="1" dirty="0">
                <a:latin typeface="Times New Roman" panose="02020603050405020304" pitchFamily="18" charset="0"/>
                <a:ea typeface="Calibri" pitchFamily="34" charset="0"/>
                <a:cs typeface="Times New Roman" panose="02020603050405020304" pitchFamily="18" charset="0"/>
              </a:rPr>
              <a:t>AUTORA: </a:t>
            </a:r>
            <a:r>
              <a:rPr lang="es-EC" sz="1600" b="1" dirty="0" smtClean="0">
                <a:latin typeface="Times New Roman" panose="02020603050405020304" pitchFamily="18" charset="0"/>
                <a:ea typeface="Calibri" pitchFamily="34" charset="0"/>
                <a:cs typeface="Times New Roman" panose="02020603050405020304" pitchFamily="18" charset="0"/>
              </a:rPr>
              <a:t>TATIANA GABRIELA SUNTAXI IMBAQUINGO</a:t>
            </a:r>
            <a:endParaRPr lang="es-EC" sz="1600" b="1" dirty="0">
              <a:latin typeface="Times New Roman" panose="02020603050405020304" pitchFamily="18" charset="0"/>
              <a:ea typeface="Calibri" pitchFamily="34" charset="0"/>
              <a:cs typeface="Times New Roman" panose="02020603050405020304" pitchFamily="18" charset="0"/>
            </a:endParaRPr>
          </a:p>
          <a:p>
            <a:pPr algn="ctr" eaLnBrk="0" hangingPunct="0">
              <a:tabLst>
                <a:tab pos="1962150" algn="l"/>
                <a:tab pos="2879725" algn="ctr"/>
              </a:tabLst>
            </a:pPr>
            <a:r>
              <a:rPr lang="es-EC" sz="1600" b="1" dirty="0" smtClean="0">
                <a:latin typeface="Times New Roman" panose="02020603050405020304" pitchFamily="18" charset="0"/>
                <a:ea typeface="Calibri" pitchFamily="34" charset="0"/>
                <a:cs typeface="Times New Roman" panose="02020603050405020304" pitchFamily="18" charset="0"/>
              </a:rPr>
              <a:t>                                             </a:t>
            </a:r>
            <a:endParaRPr lang="es-EC" sz="1600" b="1" dirty="0">
              <a:latin typeface="Times New Roman" panose="02020603050405020304" pitchFamily="18" charset="0"/>
              <a:cs typeface="Times New Roman" panose="02020603050405020304" pitchFamily="18" charset="0"/>
            </a:endParaRPr>
          </a:p>
          <a:p>
            <a:pPr algn="ctr" eaLnBrk="0" hangingPunct="0">
              <a:tabLst>
                <a:tab pos="1962150" algn="l"/>
                <a:tab pos="2879725" algn="ctr"/>
              </a:tabLst>
            </a:pPr>
            <a:endParaRPr lang="es-EC" sz="1600" b="1" dirty="0">
              <a:latin typeface="Times New Roman" panose="02020603050405020304" pitchFamily="18" charset="0"/>
              <a:cs typeface="Times New Roman" panose="02020603050405020304" pitchFamily="18" charset="0"/>
            </a:endParaRPr>
          </a:p>
          <a:p>
            <a:pPr algn="ctr" eaLnBrk="0" hangingPunct="0">
              <a:tabLst>
                <a:tab pos="1962150" algn="l"/>
                <a:tab pos="2879725" algn="ctr"/>
              </a:tabLst>
            </a:pPr>
            <a:r>
              <a:rPr lang="es-EC" sz="1600" b="1" dirty="0" smtClean="0">
                <a:latin typeface="Times New Roman" panose="02020603050405020304" pitchFamily="18" charset="0"/>
                <a:cs typeface="Times New Roman" panose="02020603050405020304" pitchFamily="18" charset="0"/>
              </a:rPr>
              <a:t>2019</a:t>
            </a:r>
            <a:endParaRPr lang="es-EC" sz="1600" b="1" dirty="0">
              <a:latin typeface="Times New Roman" panose="02020603050405020304" pitchFamily="18" charset="0"/>
              <a:cs typeface="Times New Roman" panose="02020603050405020304" pitchFamily="18" charset="0"/>
            </a:endParaRPr>
          </a:p>
        </p:txBody>
      </p:sp>
      <p:sp>
        <p:nvSpPr>
          <p:cNvPr id="2" name="CuadroTexto 1"/>
          <p:cNvSpPr txBox="1"/>
          <p:nvPr/>
        </p:nvSpPr>
        <p:spPr>
          <a:xfrm>
            <a:off x="3419872" y="260648"/>
            <a:ext cx="5481861" cy="861774"/>
          </a:xfrm>
          <a:prstGeom prst="rect">
            <a:avLst/>
          </a:prstGeom>
          <a:noFill/>
        </p:spPr>
        <p:txBody>
          <a:bodyPr wrap="square" rtlCol="0">
            <a:spAutoFit/>
          </a:bodyPr>
          <a:lstStyle/>
          <a:p>
            <a:pPr algn="ctr">
              <a:spcAft>
                <a:spcPts val="0"/>
              </a:spcAft>
            </a:pPr>
            <a:r>
              <a:rPr lang="es-ES_tradnl" sz="1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VICERRECTORADO DE INVESTIGACIÓN, INNOVACIÓN Y TRANSFERENCIA DE TECNOLÓGÍA</a:t>
            </a:r>
            <a:endParaRPr lang="es-EC" sz="1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es-ES_tradnl" sz="1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CENTRO DE POSGRADOS</a:t>
            </a:r>
            <a:endParaRPr lang="es-EC" sz="1600" dirty="0"/>
          </a:p>
        </p:txBody>
      </p:sp>
    </p:spTree>
  </p:cSld>
  <p:clrMapOvr>
    <a:masterClrMapping/>
  </p:clrMapOvr>
  <p:transition>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AutoShape 4" descr="Resultado de imagen para mision esp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C" dirty="0"/>
          </a:p>
        </p:txBody>
      </p:sp>
      <p:sp>
        <p:nvSpPr>
          <p:cNvPr id="3" name="1 CuadroTexto"/>
          <p:cNvSpPr txBox="1"/>
          <p:nvPr/>
        </p:nvSpPr>
        <p:spPr>
          <a:xfrm>
            <a:off x="2267744" y="332656"/>
            <a:ext cx="4757391" cy="400110"/>
          </a:xfrm>
          <a:prstGeom prst="rect">
            <a:avLst/>
          </a:prstGeom>
          <a:noFill/>
        </p:spPr>
        <p:txBody>
          <a:bodyPr wrap="square" rtlCol="0">
            <a:spAutoFit/>
          </a:bodyPr>
          <a:lstStyle/>
          <a:p>
            <a:pPr algn="ctr"/>
            <a:r>
              <a:rPr lang="es-EC" sz="2000" b="1" dirty="0"/>
              <a:t>2</a:t>
            </a:r>
            <a:r>
              <a:rPr lang="es-EC" sz="2000" b="1" dirty="0" smtClean="0"/>
              <a:t>. SUGERENCIA</a:t>
            </a:r>
            <a:endParaRPr lang="es-EC" sz="2000" b="1" dirty="0"/>
          </a:p>
        </p:txBody>
      </p:sp>
      <p:sp>
        <p:nvSpPr>
          <p:cNvPr id="4" name="1 CuadroTexto"/>
          <p:cNvSpPr txBox="1"/>
          <p:nvPr/>
        </p:nvSpPr>
        <p:spPr>
          <a:xfrm>
            <a:off x="155575" y="908720"/>
            <a:ext cx="4757391" cy="369332"/>
          </a:xfrm>
          <a:prstGeom prst="rect">
            <a:avLst/>
          </a:prstGeom>
          <a:noFill/>
        </p:spPr>
        <p:txBody>
          <a:bodyPr wrap="square" rtlCol="0">
            <a:spAutoFit/>
          </a:bodyPr>
          <a:lstStyle/>
          <a:p>
            <a:r>
              <a:rPr lang="es-EC" b="1" dirty="0" smtClean="0"/>
              <a:t>2.2. PREPARACIÓN DE LOS DATOS</a:t>
            </a:r>
            <a:endParaRPr lang="es-EC" b="1" dirty="0"/>
          </a:p>
        </p:txBody>
      </p:sp>
      <p:pic>
        <p:nvPicPr>
          <p:cNvPr id="5" name="Imagen 4"/>
          <p:cNvPicPr/>
          <p:nvPr/>
        </p:nvPicPr>
        <p:blipFill rotWithShape="1">
          <a:blip r:embed="rId2"/>
          <a:srcRect l="25708" t="14457" r="24776" b="15944"/>
          <a:stretch/>
        </p:blipFill>
        <p:spPr bwMode="auto">
          <a:xfrm>
            <a:off x="155575" y="1700808"/>
            <a:ext cx="4392488" cy="3945741"/>
          </a:xfrm>
          <a:prstGeom prst="rect">
            <a:avLst/>
          </a:prstGeom>
          <a:ln w="19050">
            <a:solidFill>
              <a:schemeClr val="tx1"/>
            </a:solidFill>
          </a:ln>
          <a:extLst>
            <a:ext uri="{53640926-AAD7-44D8-BBD7-CCE9431645EC}">
              <a14:shadowObscured xmlns:a14="http://schemas.microsoft.com/office/drawing/2010/main"/>
            </a:ext>
          </a:extLst>
        </p:spPr>
      </p:pic>
      <p:pic>
        <p:nvPicPr>
          <p:cNvPr id="6" name="Imagen 5"/>
          <p:cNvPicPr/>
          <p:nvPr/>
        </p:nvPicPr>
        <p:blipFill rotWithShape="1">
          <a:blip r:embed="rId3"/>
          <a:srcRect l="29443" t="20947" r="24462" b="26980"/>
          <a:stretch/>
        </p:blipFill>
        <p:spPr bwMode="auto">
          <a:xfrm>
            <a:off x="4716016" y="1666032"/>
            <a:ext cx="4320480" cy="3980517"/>
          </a:xfrm>
          <a:prstGeom prst="rect">
            <a:avLst/>
          </a:prstGeom>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49500903"/>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AutoShape 4" descr="Resultado de imagen para mision esp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C" dirty="0"/>
          </a:p>
        </p:txBody>
      </p:sp>
      <p:sp>
        <p:nvSpPr>
          <p:cNvPr id="3" name="1 CuadroTexto"/>
          <p:cNvSpPr txBox="1"/>
          <p:nvPr/>
        </p:nvSpPr>
        <p:spPr>
          <a:xfrm>
            <a:off x="2267744" y="332656"/>
            <a:ext cx="4757391" cy="400110"/>
          </a:xfrm>
          <a:prstGeom prst="rect">
            <a:avLst/>
          </a:prstGeom>
          <a:noFill/>
        </p:spPr>
        <p:txBody>
          <a:bodyPr wrap="square" rtlCol="0">
            <a:spAutoFit/>
          </a:bodyPr>
          <a:lstStyle/>
          <a:p>
            <a:pPr algn="ctr"/>
            <a:r>
              <a:rPr lang="es-EC" sz="2000" b="1" dirty="0"/>
              <a:t>2</a:t>
            </a:r>
            <a:r>
              <a:rPr lang="es-EC" sz="2000" b="1" dirty="0" smtClean="0"/>
              <a:t>. SUGERENCIA</a:t>
            </a:r>
            <a:endParaRPr lang="es-EC" sz="2000" b="1" dirty="0"/>
          </a:p>
        </p:txBody>
      </p:sp>
      <p:sp>
        <p:nvSpPr>
          <p:cNvPr id="4" name="1 CuadroTexto"/>
          <p:cNvSpPr txBox="1"/>
          <p:nvPr/>
        </p:nvSpPr>
        <p:spPr>
          <a:xfrm>
            <a:off x="155575" y="908720"/>
            <a:ext cx="4757391" cy="369332"/>
          </a:xfrm>
          <a:prstGeom prst="rect">
            <a:avLst/>
          </a:prstGeom>
          <a:noFill/>
        </p:spPr>
        <p:txBody>
          <a:bodyPr wrap="square" rtlCol="0">
            <a:spAutoFit/>
          </a:bodyPr>
          <a:lstStyle/>
          <a:p>
            <a:r>
              <a:rPr lang="es-EC" b="1" dirty="0" smtClean="0"/>
              <a:t>2.3. PROCESO ETL</a:t>
            </a:r>
            <a:endParaRPr lang="es-EC" b="1" dirty="0"/>
          </a:p>
        </p:txBody>
      </p:sp>
      <p:pic>
        <p:nvPicPr>
          <p:cNvPr id="7" name="Imagen 6"/>
          <p:cNvPicPr/>
          <p:nvPr/>
        </p:nvPicPr>
        <p:blipFill>
          <a:blip r:embed="rId2">
            <a:extLst>
              <a:ext uri="{28A0092B-C50C-407E-A947-70E740481C1C}">
                <a14:useLocalDpi xmlns:a14="http://schemas.microsoft.com/office/drawing/2010/main" val="0"/>
              </a:ext>
            </a:extLst>
          </a:blip>
          <a:srcRect/>
          <a:stretch>
            <a:fillRect/>
          </a:stretch>
        </p:blipFill>
        <p:spPr bwMode="auto">
          <a:xfrm>
            <a:off x="611560" y="1700808"/>
            <a:ext cx="5541645" cy="3625850"/>
          </a:xfrm>
          <a:prstGeom prst="rect">
            <a:avLst/>
          </a:prstGeom>
          <a:noFill/>
          <a:ln>
            <a:noFill/>
          </a:ln>
        </p:spPr>
      </p:pic>
      <p:sp>
        <p:nvSpPr>
          <p:cNvPr id="2" name="CuadroTexto 1"/>
          <p:cNvSpPr txBox="1"/>
          <p:nvPr/>
        </p:nvSpPr>
        <p:spPr>
          <a:xfrm>
            <a:off x="6300192" y="2204864"/>
            <a:ext cx="2736304" cy="2862322"/>
          </a:xfrm>
          <a:prstGeom prst="rect">
            <a:avLst/>
          </a:prstGeom>
          <a:noFill/>
        </p:spPr>
        <p:txBody>
          <a:bodyPr wrap="square" rtlCol="0">
            <a:spAutoFit/>
          </a:bodyPr>
          <a:lstStyle/>
          <a:p>
            <a:pPr algn="just"/>
            <a:r>
              <a:rPr lang="es-EC" sz="1200" dirty="0" err="1"/>
              <a:t>Pentaho</a:t>
            </a:r>
            <a:r>
              <a:rPr lang="es-EC" sz="1200" dirty="0"/>
              <a:t> tiene varios atributos comparados con otras herramientas como son: costo, riesgo, su facilidad en el manejo, cuenta con páginas web en las cuales los usuarios pueden encontrar diversas ayuda en la ejecución de la </a:t>
            </a:r>
            <a:r>
              <a:rPr lang="es-EC" sz="1200" dirty="0" smtClean="0"/>
              <a:t>herramienta. </a:t>
            </a:r>
          </a:p>
          <a:p>
            <a:pPr algn="just"/>
            <a:r>
              <a:rPr lang="es-EC" sz="1200" dirty="0"/>
              <a:t>cumple con el requisito indispensable de ser Software libre ya que el Instituto Manuel Córdova Galarza al gestionar los montos asignados a un organismo público con actividades determinadas no puede invertir en software con altos costos de implementación</a:t>
            </a:r>
            <a:endParaRPr lang="es-ES" sz="1200" dirty="0"/>
          </a:p>
        </p:txBody>
      </p:sp>
    </p:spTree>
    <p:extLst>
      <p:ext uri="{BB962C8B-B14F-4D97-AF65-F5344CB8AC3E}">
        <p14:creationId xmlns:p14="http://schemas.microsoft.com/office/powerpoint/2010/main" val="567958522"/>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AutoShape 4" descr="Resultado de imagen para mision esp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C" dirty="0"/>
          </a:p>
        </p:txBody>
      </p:sp>
      <p:sp>
        <p:nvSpPr>
          <p:cNvPr id="3" name="1 CuadroTexto"/>
          <p:cNvSpPr txBox="1"/>
          <p:nvPr/>
        </p:nvSpPr>
        <p:spPr>
          <a:xfrm>
            <a:off x="2267744" y="332656"/>
            <a:ext cx="4757391" cy="400110"/>
          </a:xfrm>
          <a:prstGeom prst="rect">
            <a:avLst/>
          </a:prstGeom>
          <a:noFill/>
        </p:spPr>
        <p:txBody>
          <a:bodyPr wrap="square" rtlCol="0">
            <a:spAutoFit/>
          </a:bodyPr>
          <a:lstStyle/>
          <a:p>
            <a:pPr algn="ctr"/>
            <a:r>
              <a:rPr lang="es-EC" sz="2000" b="1" dirty="0"/>
              <a:t>2</a:t>
            </a:r>
            <a:r>
              <a:rPr lang="es-EC" sz="2000" b="1" dirty="0" smtClean="0"/>
              <a:t>. SUGERENCIA</a:t>
            </a:r>
            <a:endParaRPr lang="es-EC" sz="2000" b="1" dirty="0"/>
          </a:p>
        </p:txBody>
      </p:sp>
      <p:sp>
        <p:nvSpPr>
          <p:cNvPr id="4" name="1 CuadroTexto"/>
          <p:cNvSpPr txBox="1"/>
          <p:nvPr/>
        </p:nvSpPr>
        <p:spPr>
          <a:xfrm>
            <a:off x="155575" y="908720"/>
            <a:ext cx="4757391" cy="369332"/>
          </a:xfrm>
          <a:prstGeom prst="rect">
            <a:avLst/>
          </a:prstGeom>
          <a:noFill/>
        </p:spPr>
        <p:txBody>
          <a:bodyPr wrap="square" rtlCol="0">
            <a:spAutoFit/>
          </a:bodyPr>
          <a:lstStyle/>
          <a:p>
            <a:r>
              <a:rPr lang="es-EC" b="1" dirty="0" smtClean="0"/>
              <a:t>2.4. MODELO DE MINERÍA</a:t>
            </a:r>
            <a:endParaRPr lang="es-EC" b="1" dirty="0"/>
          </a:p>
        </p:txBody>
      </p:sp>
      <p:graphicFrame>
        <p:nvGraphicFramePr>
          <p:cNvPr id="5" name="Tabla 4"/>
          <p:cNvGraphicFramePr>
            <a:graphicFrameLocks noGrp="1"/>
          </p:cNvGraphicFramePr>
          <p:nvPr>
            <p:extLst>
              <p:ext uri="{D42A27DB-BD31-4B8C-83A1-F6EECF244321}">
                <p14:modId xmlns:p14="http://schemas.microsoft.com/office/powerpoint/2010/main" val="3324602434"/>
              </p:ext>
            </p:extLst>
          </p:nvPr>
        </p:nvGraphicFramePr>
        <p:xfrm>
          <a:off x="1259632" y="1484784"/>
          <a:ext cx="6902646" cy="3702880"/>
        </p:xfrm>
        <a:graphic>
          <a:graphicData uri="http://schemas.openxmlformats.org/drawingml/2006/table">
            <a:tbl>
              <a:tblPr>
                <a:tableStyleId>{327F97BB-C833-4FB7-BDE5-3F7075034690}</a:tableStyleId>
              </a:tblPr>
              <a:tblGrid>
                <a:gridCol w="808933"/>
                <a:gridCol w="1953651"/>
                <a:gridCol w="950115"/>
                <a:gridCol w="1587342"/>
                <a:gridCol w="1602605"/>
              </a:tblGrid>
              <a:tr h="472264">
                <a:tc>
                  <a:txBody>
                    <a:bodyPr/>
                    <a:lstStyle/>
                    <a:p>
                      <a:pPr algn="ctr" fontAlgn="ctr"/>
                      <a:r>
                        <a:rPr lang="es-EC" sz="1050" b="1" u="none" strike="noStrike" dirty="0">
                          <a:solidFill>
                            <a:schemeClr val="tx2">
                              <a:lumMod val="75000"/>
                              <a:lumOff val="25000"/>
                            </a:schemeClr>
                          </a:solidFill>
                          <a:effectLst/>
                        </a:rPr>
                        <a:t> </a:t>
                      </a:r>
                      <a:endParaRPr lang="es-ES" sz="1050" b="1" i="0" u="none" strike="noStrike" dirty="0">
                        <a:solidFill>
                          <a:schemeClr val="tx2">
                            <a:lumMod val="75000"/>
                            <a:lumOff val="25000"/>
                          </a:schemeClr>
                        </a:solidFill>
                        <a:effectLst/>
                        <a:latin typeface="Times New Roman" panose="02020603050405020304" pitchFamily="18" charset="0"/>
                      </a:endParaRPr>
                    </a:p>
                  </a:txBody>
                  <a:tcPr marL="9525" marR="9525" marT="9525"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ctr"/>
                      <a:r>
                        <a:rPr lang="es-EC" sz="1050" b="1" u="none" strike="noStrike" dirty="0">
                          <a:solidFill>
                            <a:schemeClr val="tx2">
                              <a:lumMod val="75000"/>
                              <a:lumOff val="25000"/>
                            </a:schemeClr>
                          </a:solidFill>
                          <a:effectLst/>
                        </a:rPr>
                        <a:t>Características</a:t>
                      </a:r>
                      <a:endParaRPr lang="es-ES" sz="1050" b="1" i="0" u="none" strike="noStrike" dirty="0">
                        <a:solidFill>
                          <a:schemeClr val="tx2">
                            <a:lumMod val="75000"/>
                            <a:lumOff val="25000"/>
                          </a:schemeClr>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ctr"/>
                      <a:r>
                        <a:rPr lang="es-EC" sz="1050" b="1" u="none" strike="noStrike" dirty="0">
                          <a:solidFill>
                            <a:schemeClr val="tx2">
                              <a:lumMod val="75000"/>
                              <a:lumOff val="25000"/>
                            </a:schemeClr>
                          </a:solidFill>
                          <a:effectLst/>
                        </a:rPr>
                        <a:t>Lenguaje de programación</a:t>
                      </a:r>
                      <a:endParaRPr lang="es-ES" sz="1050" b="1" i="0" u="none" strike="noStrike" dirty="0">
                        <a:solidFill>
                          <a:schemeClr val="tx2">
                            <a:lumMod val="75000"/>
                            <a:lumOff val="25000"/>
                          </a:schemeClr>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ctr"/>
                      <a:r>
                        <a:rPr lang="es-EC" sz="1050" b="1" u="none" strike="noStrike" dirty="0">
                          <a:solidFill>
                            <a:schemeClr val="tx2">
                              <a:lumMod val="75000"/>
                              <a:lumOff val="25000"/>
                            </a:schemeClr>
                          </a:solidFill>
                          <a:effectLst/>
                        </a:rPr>
                        <a:t>Sistema operativo</a:t>
                      </a:r>
                      <a:endParaRPr lang="es-ES" sz="1050" b="1" i="0" u="none" strike="noStrike" dirty="0">
                        <a:solidFill>
                          <a:schemeClr val="tx2">
                            <a:lumMod val="75000"/>
                            <a:lumOff val="25000"/>
                          </a:schemeClr>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ctr"/>
                      <a:r>
                        <a:rPr lang="es-EC" sz="1050" b="1" u="none" strike="noStrike" dirty="0">
                          <a:solidFill>
                            <a:schemeClr val="tx2">
                              <a:lumMod val="75000"/>
                              <a:lumOff val="25000"/>
                            </a:schemeClr>
                          </a:solidFill>
                          <a:effectLst/>
                        </a:rPr>
                        <a:t>Precio/Licencia</a:t>
                      </a:r>
                      <a:endParaRPr lang="es-ES" sz="1050" b="1" i="0" u="none" strike="noStrike" dirty="0">
                        <a:solidFill>
                          <a:schemeClr val="tx2">
                            <a:lumMod val="75000"/>
                            <a:lumOff val="25000"/>
                          </a:schemeClr>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r>
              <a:tr h="491540">
                <a:tc>
                  <a:txBody>
                    <a:bodyPr/>
                    <a:lstStyle/>
                    <a:p>
                      <a:pPr algn="ctr" fontAlgn="ctr"/>
                      <a:r>
                        <a:rPr lang="es-EC" sz="1050" b="1" u="none" strike="noStrike" dirty="0" err="1">
                          <a:solidFill>
                            <a:schemeClr val="tx2">
                              <a:lumMod val="75000"/>
                              <a:lumOff val="25000"/>
                            </a:schemeClr>
                          </a:solidFill>
                          <a:effectLst/>
                        </a:rPr>
                        <a:t>RapidMiner</a:t>
                      </a:r>
                      <a:endParaRPr lang="es-ES" sz="1050" b="1" i="0" u="none" strike="noStrike" dirty="0">
                        <a:solidFill>
                          <a:schemeClr val="tx2">
                            <a:lumMod val="75000"/>
                            <a:lumOff val="25000"/>
                          </a:schemeClr>
                        </a:solidFill>
                        <a:effectLst/>
                        <a:latin typeface="Times New Roman" panose="02020603050405020304" pitchFamily="18" charset="0"/>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C" sz="1050" u="none" strike="noStrike">
                          <a:solidFill>
                            <a:schemeClr val="tx2">
                              <a:lumMod val="75000"/>
                              <a:lumOff val="25000"/>
                            </a:schemeClr>
                          </a:solidFill>
                          <a:effectLst/>
                        </a:rPr>
                        <a:t>Apto para todos los procesos. Destaca en el análisis predictivo</a:t>
                      </a:r>
                      <a:endParaRPr lang="es-ES" sz="1050" b="0" i="0" u="none" strike="noStrike">
                        <a:solidFill>
                          <a:schemeClr val="tx2">
                            <a:lumMod val="75000"/>
                            <a:lumOff val="25000"/>
                          </a:schemeClr>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C" sz="1050" u="none" strike="noStrike">
                          <a:solidFill>
                            <a:schemeClr val="tx2">
                              <a:lumMod val="75000"/>
                              <a:lumOff val="25000"/>
                            </a:schemeClr>
                          </a:solidFill>
                          <a:effectLst/>
                        </a:rPr>
                        <a:t>Java</a:t>
                      </a:r>
                      <a:endParaRPr lang="es-ES" sz="1050" b="0" i="0" u="none" strike="noStrike">
                        <a:solidFill>
                          <a:schemeClr val="tx2">
                            <a:lumMod val="75000"/>
                            <a:lumOff val="25000"/>
                          </a:schemeClr>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C" sz="1050" u="none" strike="noStrike">
                          <a:solidFill>
                            <a:schemeClr val="tx2">
                              <a:lumMod val="75000"/>
                              <a:lumOff val="25000"/>
                            </a:schemeClr>
                          </a:solidFill>
                          <a:effectLst/>
                        </a:rPr>
                        <a:t>Windows, macOS, Linux</a:t>
                      </a:r>
                      <a:endParaRPr lang="es-ES" sz="1050" b="0" i="0" u="none" strike="noStrike">
                        <a:solidFill>
                          <a:schemeClr val="tx2">
                            <a:lumMod val="75000"/>
                            <a:lumOff val="25000"/>
                          </a:schemeClr>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C" sz="1050" u="none" strike="noStrike">
                          <a:solidFill>
                            <a:schemeClr val="tx2">
                              <a:lumMod val="75000"/>
                              <a:lumOff val="25000"/>
                            </a:schemeClr>
                          </a:solidFill>
                          <a:effectLst/>
                        </a:rPr>
                        <a:t>Freeware, diferentes versiones de pago</a:t>
                      </a:r>
                      <a:endParaRPr lang="es-ES" sz="1050" b="0" i="0" u="none" strike="noStrike">
                        <a:solidFill>
                          <a:schemeClr val="tx2">
                            <a:lumMod val="75000"/>
                            <a:lumOff val="25000"/>
                          </a:schemeClr>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7693">
                <a:tc>
                  <a:txBody>
                    <a:bodyPr/>
                    <a:lstStyle/>
                    <a:p>
                      <a:pPr algn="ctr" fontAlgn="ctr"/>
                      <a:r>
                        <a:rPr lang="es-EC" sz="1050" b="1" u="none" strike="noStrike" dirty="0">
                          <a:solidFill>
                            <a:schemeClr val="tx2">
                              <a:lumMod val="75000"/>
                              <a:lumOff val="25000"/>
                            </a:schemeClr>
                          </a:solidFill>
                          <a:effectLst/>
                        </a:rPr>
                        <a:t>WEKA</a:t>
                      </a:r>
                      <a:endParaRPr lang="es-ES" sz="1050" b="1" i="0" u="none" strike="noStrike" dirty="0">
                        <a:solidFill>
                          <a:schemeClr val="tx2">
                            <a:lumMod val="75000"/>
                            <a:lumOff val="25000"/>
                          </a:schemeClr>
                        </a:solidFill>
                        <a:effectLst/>
                        <a:latin typeface="Times New Roman" panose="02020603050405020304" pitchFamily="18" charset="0"/>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C" sz="1050" u="none" strike="noStrike">
                          <a:solidFill>
                            <a:schemeClr val="tx2">
                              <a:lumMod val="75000"/>
                              <a:lumOff val="25000"/>
                            </a:schemeClr>
                          </a:solidFill>
                          <a:effectLst/>
                        </a:rPr>
                        <a:t>Diversos métodos de clasificación</a:t>
                      </a:r>
                      <a:endParaRPr lang="es-ES" sz="1050" b="0" i="0" u="none" strike="noStrike">
                        <a:solidFill>
                          <a:schemeClr val="tx2">
                            <a:lumMod val="75000"/>
                            <a:lumOff val="25000"/>
                          </a:schemeClr>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C" sz="1050" u="none" strike="noStrike">
                          <a:solidFill>
                            <a:schemeClr val="tx2">
                              <a:lumMod val="75000"/>
                              <a:lumOff val="25000"/>
                            </a:schemeClr>
                          </a:solidFill>
                          <a:effectLst/>
                        </a:rPr>
                        <a:t>Java</a:t>
                      </a:r>
                      <a:endParaRPr lang="es-ES" sz="1050" b="0" i="0" u="none" strike="noStrike">
                        <a:solidFill>
                          <a:schemeClr val="tx2">
                            <a:lumMod val="75000"/>
                            <a:lumOff val="25000"/>
                          </a:schemeClr>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C" sz="1050" u="none" strike="noStrike">
                          <a:solidFill>
                            <a:schemeClr val="tx2">
                              <a:lumMod val="75000"/>
                              <a:lumOff val="25000"/>
                            </a:schemeClr>
                          </a:solidFill>
                          <a:effectLst/>
                        </a:rPr>
                        <a:t>Windows, macOS, Linux</a:t>
                      </a:r>
                      <a:endParaRPr lang="es-ES" sz="1050" b="0" i="0" u="none" strike="noStrike">
                        <a:solidFill>
                          <a:schemeClr val="tx2">
                            <a:lumMod val="75000"/>
                            <a:lumOff val="25000"/>
                          </a:schemeClr>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C" sz="1050" u="none" strike="noStrike">
                          <a:solidFill>
                            <a:schemeClr val="tx2">
                              <a:lumMod val="75000"/>
                              <a:lumOff val="25000"/>
                            </a:schemeClr>
                          </a:solidFill>
                          <a:effectLst/>
                        </a:rPr>
                        <a:t>Software libre (GPL)</a:t>
                      </a:r>
                      <a:endParaRPr lang="es-ES" sz="1050" b="0" i="0" u="none" strike="noStrike">
                        <a:solidFill>
                          <a:schemeClr val="tx2">
                            <a:lumMod val="75000"/>
                            <a:lumOff val="25000"/>
                          </a:schemeClr>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19234">
                <a:tc>
                  <a:txBody>
                    <a:bodyPr/>
                    <a:lstStyle/>
                    <a:p>
                      <a:pPr algn="ctr" fontAlgn="ctr"/>
                      <a:r>
                        <a:rPr lang="es-EC" sz="1050" b="1" u="none" strike="noStrike" dirty="0">
                          <a:solidFill>
                            <a:schemeClr val="tx2">
                              <a:lumMod val="75000"/>
                              <a:lumOff val="25000"/>
                            </a:schemeClr>
                          </a:solidFill>
                          <a:effectLst/>
                        </a:rPr>
                        <a:t>Orange</a:t>
                      </a:r>
                      <a:endParaRPr lang="es-ES" sz="1050" b="1" i="0" u="none" strike="noStrike" dirty="0">
                        <a:solidFill>
                          <a:schemeClr val="tx2">
                            <a:lumMod val="75000"/>
                            <a:lumOff val="25000"/>
                          </a:schemeClr>
                        </a:solidFill>
                        <a:effectLst/>
                        <a:latin typeface="Times New Roman" panose="02020603050405020304" pitchFamily="18" charset="0"/>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C" sz="1050" u="none" strike="noStrike" dirty="0">
                          <a:solidFill>
                            <a:schemeClr val="tx2">
                              <a:lumMod val="75000"/>
                              <a:lumOff val="25000"/>
                            </a:schemeClr>
                          </a:solidFill>
                          <a:effectLst/>
                        </a:rPr>
                        <a:t>Crea una visualización de datos atractiva sin que se requieran muchos conocimientos previos para ello</a:t>
                      </a:r>
                      <a:endParaRPr lang="es-ES" sz="1050" b="0" i="0" u="none" strike="noStrike" dirty="0">
                        <a:solidFill>
                          <a:schemeClr val="tx2">
                            <a:lumMod val="75000"/>
                            <a:lumOff val="25000"/>
                          </a:schemeClr>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C" sz="1050" u="none" strike="noStrike">
                          <a:solidFill>
                            <a:schemeClr val="tx2">
                              <a:lumMod val="75000"/>
                              <a:lumOff val="25000"/>
                            </a:schemeClr>
                          </a:solidFill>
                          <a:effectLst/>
                        </a:rPr>
                        <a:t>Python</a:t>
                      </a:r>
                      <a:endParaRPr lang="es-ES" sz="1050" b="0" i="0" u="none" strike="noStrike">
                        <a:solidFill>
                          <a:schemeClr val="tx2">
                            <a:lumMod val="75000"/>
                            <a:lumOff val="25000"/>
                          </a:schemeClr>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C" sz="1050" u="none" strike="noStrike">
                          <a:solidFill>
                            <a:schemeClr val="tx2">
                              <a:lumMod val="75000"/>
                              <a:lumOff val="25000"/>
                            </a:schemeClr>
                          </a:solidFill>
                          <a:effectLst/>
                        </a:rPr>
                        <a:t>Windows, macos, Linux</a:t>
                      </a:r>
                      <a:endParaRPr lang="es-ES" sz="1050" b="0" i="0" u="none" strike="noStrike">
                        <a:solidFill>
                          <a:schemeClr val="tx2">
                            <a:lumMod val="75000"/>
                            <a:lumOff val="25000"/>
                          </a:schemeClr>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C" sz="1050" u="none" strike="noStrike">
                          <a:solidFill>
                            <a:schemeClr val="tx2">
                              <a:lumMod val="75000"/>
                              <a:lumOff val="25000"/>
                            </a:schemeClr>
                          </a:solidFill>
                          <a:effectLst/>
                        </a:rPr>
                        <a:t>Software libre (GPL)</a:t>
                      </a:r>
                      <a:endParaRPr lang="es-ES" sz="1050" b="0" i="0" u="none" strike="noStrike">
                        <a:solidFill>
                          <a:schemeClr val="tx2">
                            <a:lumMod val="75000"/>
                            <a:lumOff val="25000"/>
                          </a:schemeClr>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55387">
                <a:tc>
                  <a:txBody>
                    <a:bodyPr/>
                    <a:lstStyle/>
                    <a:p>
                      <a:pPr algn="ctr" fontAlgn="ctr"/>
                      <a:r>
                        <a:rPr lang="es-EC" sz="1050" b="1" u="none" strike="noStrike" dirty="0">
                          <a:solidFill>
                            <a:schemeClr val="tx2">
                              <a:lumMod val="75000"/>
                              <a:lumOff val="25000"/>
                            </a:schemeClr>
                          </a:solidFill>
                          <a:effectLst/>
                        </a:rPr>
                        <a:t>KNIME</a:t>
                      </a:r>
                      <a:endParaRPr lang="es-ES" sz="1050" b="1" i="0" u="none" strike="noStrike" dirty="0">
                        <a:solidFill>
                          <a:schemeClr val="tx2">
                            <a:lumMod val="75000"/>
                            <a:lumOff val="25000"/>
                          </a:schemeClr>
                        </a:solidFill>
                        <a:effectLst/>
                        <a:latin typeface="Times New Roman" panose="02020603050405020304" pitchFamily="18" charset="0"/>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C" sz="1050" u="none" strike="noStrike">
                          <a:solidFill>
                            <a:schemeClr val="tx2">
                              <a:lumMod val="75000"/>
                              <a:lumOff val="25000"/>
                            </a:schemeClr>
                          </a:solidFill>
                          <a:effectLst/>
                        </a:rPr>
                        <a:t>Software de código abierto que ha democratizado el acceso a los análisis predictivos</a:t>
                      </a:r>
                      <a:endParaRPr lang="es-ES" sz="1050" b="0" i="0" u="none" strike="noStrike">
                        <a:solidFill>
                          <a:schemeClr val="tx2">
                            <a:lumMod val="75000"/>
                            <a:lumOff val="25000"/>
                          </a:schemeClr>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C" sz="1050" u="none" strike="noStrike">
                          <a:solidFill>
                            <a:schemeClr val="tx2">
                              <a:lumMod val="75000"/>
                              <a:lumOff val="25000"/>
                            </a:schemeClr>
                          </a:solidFill>
                          <a:effectLst/>
                        </a:rPr>
                        <a:t>Java</a:t>
                      </a:r>
                      <a:endParaRPr lang="es-ES" sz="1050" b="0" i="0" u="none" strike="noStrike">
                        <a:solidFill>
                          <a:schemeClr val="tx2">
                            <a:lumMod val="75000"/>
                            <a:lumOff val="25000"/>
                          </a:schemeClr>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C" sz="1050" u="none" strike="noStrike">
                          <a:solidFill>
                            <a:schemeClr val="tx2">
                              <a:lumMod val="75000"/>
                              <a:lumOff val="25000"/>
                            </a:schemeClr>
                          </a:solidFill>
                          <a:effectLst/>
                        </a:rPr>
                        <a:t>Windows, macos, Linux</a:t>
                      </a:r>
                      <a:endParaRPr lang="es-ES" sz="1050" b="0" i="0" u="none" strike="noStrike">
                        <a:solidFill>
                          <a:schemeClr val="tx2">
                            <a:lumMod val="75000"/>
                            <a:lumOff val="25000"/>
                          </a:schemeClr>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C" sz="1050" u="none" strike="noStrike">
                          <a:solidFill>
                            <a:schemeClr val="tx2">
                              <a:lumMod val="75000"/>
                              <a:lumOff val="25000"/>
                            </a:schemeClr>
                          </a:solidFill>
                          <a:effectLst/>
                        </a:rPr>
                        <a:t>Software libre (GPL) (a partir de la versión 2.1)</a:t>
                      </a:r>
                      <a:endParaRPr lang="es-ES" sz="1050" b="0" i="0" u="none" strike="noStrike">
                        <a:solidFill>
                          <a:schemeClr val="tx2">
                            <a:lumMod val="75000"/>
                            <a:lumOff val="25000"/>
                          </a:schemeClr>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34890">
                <a:tc>
                  <a:txBody>
                    <a:bodyPr/>
                    <a:lstStyle/>
                    <a:p>
                      <a:pPr algn="ctr" fontAlgn="ctr"/>
                      <a:r>
                        <a:rPr lang="es-EC" sz="1050" b="1" u="none" strike="noStrike" dirty="0">
                          <a:solidFill>
                            <a:schemeClr val="tx2">
                              <a:lumMod val="75000"/>
                              <a:lumOff val="25000"/>
                            </a:schemeClr>
                          </a:solidFill>
                          <a:effectLst/>
                        </a:rPr>
                        <a:t>SAS</a:t>
                      </a:r>
                      <a:endParaRPr lang="es-ES" sz="1050" b="1" i="0" u="none" strike="noStrike" dirty="0">
                        <a:solidFill>
                          <a:schemeClr val="tx2">
                            <a:lumMod val="75000"/>
                            <a:lumOff val="25000"/>
                          </a:schemeClr>
                        </a:solidFill>
                        <a:effectLst/>
                        <a:latin typeface="Times New Roman" panose="02020603050405020304" pitchFamily="18" charset="0"/>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ctr"/>
                      <a:r>
                        <a:rPr lang="es-EC" sz="1050" u="none" strike="noStrike">
                          <a:solidFill>
                            <a:schemeClr val="tx2">
                              <a:lumMod val="75000"/>
                              <a:lumOff val="25000"/>
                            </a:schemeClr>
                          </a:solidFill>
                          <a:effectLst/>
                        </a:rPr>
                        <a:t>Costoso, pero de gran potencia, orientado a grandes empresas</a:t>
                      </a:r>
                      <a:endParaRPr lang="es-ES" sz="1050" b="0" i="0" u="none" strike="noStrike">
                        <a:solidFill>
                          <a:schemeClr val="tx2">
                            <a:lumMod val="75000"/>
                            <a:lumOff val="25000"/>
                          </a:schemeClr>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ctr"/>
                      <a:r>
                        <a:rPr lang="es-EC" sz="1050" u="none" strike="noStrike">
                          <a:solidFill>
                            <a:schemeClr val="tx2">
                              <a:lumMod val="75000"/>
                              <a:lumOff val="25000"/>
                            </a:schemeClr>
                          </a:solidFill>
                          <a:effectLst/>
                        </a:rPr>
                        <a:t>Lenguaje SAS</a:t>
                      </a:r>
                      <a:endParaRPr lang="es-ES" sz="1050" b="0" i="0" u="none" strike="noStrike">
                        <a:solidFill>
                          <a:schemeClr val="tx2">
                            <a:lumMod val="75000"/>
                            <a:lumOff val="25000"/>
                          </a:schemeClr>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ctr"/>
                      <a:r>
                        <a:rPr lang="es-EC" sz="1050" u="none" strike="noStrike">
                          <a:solidFill>
                            <a:schemeClr val="tx2">
                              <a:lumMod val="75000"/>
                              <a:lumOff val="25000"/>
                            </a:schemeClr>
                          </a:solidFill>
                          <a:effectLst/>
                        </a:rPr>
                        <a:t>Windows, macos, Linux</a:t>
                      </a:r>
                      <a:endParaRPr lang="es-ES" sz="1050" b="0" i="0" u="none" strike="noStrike">
                        <a:solidFill>
                          <a:schemeClr val="tx2">
                            <a:lumMod val="75000"/>
                            <a:lumOff val="25000"/>
                          </a:schemeClr>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ctr"/>
                      <a:r>
                        <a:rPr lang="es-EC" sz="1050" u="none" strike="noStrike" dirty="0" err="1">
                          <a:solidFill>
                            <a:schemeClr val="tx2">
                              <a:lumMod val="75000"/>
                              <a:lumOff val="25000"/>
                            </a:schemeClr>
                          </a:solidFill>
                          <a:effectLst/>
                        </a:rPr>
                        <a:t>Freeware</a:t>
                      </a:r>
                      <a:r>
                        <a:rPr lang="es-EC" sz="1050" u="none" strike="noStrike" dirty="0">
                          <a:solidFill>
                            <a:schemeClr val="tx2">
                              <a:lumMod val="75000"/>
                              <a:lumOff val="25000"/>
                            </a:schemeClr>
                          </a:solidFill>
                          <a:effectLst/>
                        </a:rPr>
                        <a:t> limitado a instituciones públicas, el precio se establece tras solicitud, diferentes modelos disponibles</a:t>
                      </a:r>
                      <a:endParaRPr lang="es-ES" sz="1050" b="0" i="0" u="none" strike="noStrike" dirty="0">
                        <a:solidFill>
                          <a:schemeClr val="tx2">
                            <a:lumMod val="75000"/>
                            <a:lumOff val="25000"/>
                          </a:schemeClr>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r>
            </a:tbl>
          </a:graphicData>
        </a:graphic>
      </p:graphicFrame>
      <p:sp>
        <p:nvSpPr>
          <p:cNvPr id="8" name="CuadroTexto 7"/>
          <p:cNvSpPr txBox="1"/>
          <p:nvPr/>
        </p:nvSpPr>
        <p:spPr>
          <a:xfrm>
            <a:off x="1115616" y="5517232"/>
            <a:ext cx="7272808" cy="1169551"/>
          </a:xfrm>
          <a:prstGeom prst="rect">
            <a:avLst/>
          </a:prstGeom>
          <a:noFill/>
        </p:spPr>
        <p:txBody>
          <a:bodyPr wrap="square" rtlCol="0">
            <a:spAutoFit/>
          </a:bodyPr>
          <a:lstStyle/>
          <a:p>
            <a:pPr algn="just"/>
            <a:r>
              <a:rPr lang="es-EC" sz="1400" dirty="0"/>
              <a:t>La herramienta seleccionada es </a:t>
            </a:r>
            <a:r>
              <a:rPr lang="es-EC" sz="1400" dirty="0" err="1" smtClean="0"/>
              <a:t>RapidMiner</a:t>
            </a:r>
            <a:r>
              <a:rPr lang="es-EC" sz="1400" dirty="0"/>
              <a:t>, por sus diversas ventajas, destacando que es una herramienta que se encuentra  como top en el Cuadrante de </a:t>
            </a:r>
            <a:r>
              <a:rPr lang="es-EC" sz="1400" dirty="0" err="1"/>
              <a:t>Garnter</a:t>
            </a:r>
            <a:r>
              <a:rPr lang="es-EC" sz="1400" dirty="0"/>
              <a:t>, además de su adición </a:t>
            </a:r>
            <a:r>
              <a:rPr lang="es-EC" sz="1400" dirty="0" err="1"/>
              <a:t>Automodel</a:t>
            </a:r>
            <a:r>
              <a:rPr lang="es-EC" sz="1400" dirty="0"/>
              <a:t> que permite la creación de varios modelos en similar tiempo de ejecución.</a:t>
            </a:r>
            <a:endParaRPr lang="es-ES" sz="1400" dirty="0"/>
          </a:p>
          <a:p>
            <a:pPr algn="just"/>
            <a:endParaRPr lang="es-ES" sz="1400" dirty="0"/>
          </a:p>
        </p:txBody>
      </p:sp>
    </p:spTree>
    <p:extLst>
      <p:ext uri="{BB962C8B-B14F-4D97-AF65-F5344CB8AC3E}">
        <p14:creationId xmlns:p14="http://schemas.microsoft.com/office/powerpoint/2010/main" val="2381077719"/>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AutoShape 4" descr="Resultado de imagen para mision esp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C" dirty="0"/>
          </a:p>
        </p:txBody>
      </p:sp>
      <p:sp>
        <p:nvSpPr>
          <p:cNvPr id="3" name="1 CuadroTexto"/>
          <p:cNvSpPr txBox="1"/>
          <p:nvPr/>
        </p:nvSpPr>
        <p:spPr>
          <a:xfrm>
            <a:off x="2267744" y="332656"/>
            <a:ext cx="4757391" cy="400110"/>
          </a:xfrm>
          <a:prstGeom prst="rect">
            <a:avLst/>
          </a:prstGeom>
          <a:noFill/>
        </p:spPr>
        <p:txBody>
          <a:bodyPr wrap="square" rtlCol="0">
            <a:spAutoFit/>
          </a:bodyPr>
          <a:lstStyle/>
          <a:p>
            <a:pPr algn="ctr"/>
            <a:r>
              <a:rPr lang="es-EC" sz="2000" b="1" dirty="0"/>
              <a:t>2</a:t>
            </a:r>
            <a:r>
              <a:rPr lang="es-EC" sz="2000" b="1" dirty="0" smtClean="0"/>
              <a:t>. SUGERENCIA</a:t>
            </a:r>
            <a:endParaRPr lang="es-EC" sz="2000" b="1" dirty="0"/>
          </a:p>
        </p:txBody>
      </p:sp>
      <p:sp>
        <p:nvSpPr>
          <p:cNvPr id="4" name="1 CuadroTexto"/>
          <p:cNvSpPr txBox="1"/>
          <p:nvPr/>
        </p:nvSpPr>
        <p:spPr>
          <a:xfrm>
            <a:off x="155575" y="908720"/>
            <a:ext cx="4757391" cy="369332"/>
          </a:xfrm>
          <a:prstGeom prst="rect">
            <a:avLst/>
          </a:prstGeom>
          <a:noFill/>
        </p:spPr>
        <p:txBody>
          <a:bodyPr wrap="square" rtlCol="0">
            <a:spAutoFit/>
          </a:bodyPr>
          <a:lstStyle/>
          <a:p>
            <a:r>
              <a:rPr lang="es-EC" b="1" dirty="0" smtClean="0"/>
              <a:t>2.5. DASHBOARD</a:t>
            </a:r>
            <a:endParaRPr lang="es-EC" b="1" dirty="0"/>
          </a:p>
        </p:txBody>
      </p:sp>
      <p:pic>
        <p:nvPicPr>
          <p:cNvPr id="2" name="Imagen 1"/>
          <p:cNvPicPr>
            <a:picLocks noChangeAspect="1"/>
          </p:cNvPicPr>
          <p:nvPr/>
        </p:nvPicPr>
        <p:blipFill>
          <a:blip r:embed="rId2"/>
          <a:stretch>
            <a:fillRect/>
          </a:stretch>
        </p:blipFill>
        <p:spPr>
          <a:xfrm>
            <a:off x="460375" y="1481148"/>
            <a:ext cx="8200436" cy="4959726"/>
          </a:xfrm>
          <a:prstGeom prst="rect">
            <a:avLst/>
          </a:prstGeom>
        </p:spPr>
      </p:pic>
    </p:spTree>
    <p:extLst>
      <p:ext uri="{BB962C8B-B14F-4D97-AF65-F5344CB8AC3E}">
        <p14:creationId xmlns:p14="http://schemas.microsoft.com/office/powerpoint/2010/main" val="3115925167"/>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AutoShape 4" descr="Resultado de imagen para mision esp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C" dirty="0"/>
          </a:p>
        </p:txBody>
      </p:sp>
      <p:sp>
        <p:nvSpPr>
          <p:cNvPr id="3" name="1 CuadroTexto"/>
          <p:cNvSpPr txBox="1"/>
          <p:nvPr/>
        </p:nvSpPr>
        <p:spPr>
          <a:xfrm>
            <a:off x="2267744" y="332656"/>
            <a:ext cx="4757391" cy="400110"/>
          </a:xfrm>
          <a:prstGeom prst="rect">
            <a:avLst/>
          </a:prstGeom>
          <a:noFill/>
        </p:spPr>
        <p:txBody>
          <a:bodyPr wrap="square" rtlCol="0">
            <a:spAutoFit/>
          </a:bodyPr>
          <a:lstStyle/>
          <a:p>
            <a:pPr algn="ctr"/>
            <a:r>
              <a:rPr lang="es-EC" sz="2000" b="1" dirty="0" smtClean="0"/>
              <a:t>3. DESARROLLO</a:t>
            </a:r>
            <a:endParaRPr lang="es-EC" sz="2000" b="1" dirty="0"/>
          </a:p>
        </p:txBody>
      </p:sp>
      <p:sp>
        <p:nvSpPr>
          <p:cNvPr id="4" name="1 CuadroTexto"/>
          <p:cNvSpPr txBox="1"/>
          <p:nvPr/>
        </p:nvSpPr>
        <p:spPr>
          <a:xfrm>
            <a:off x="155575" y="908720"/>
            <a:ext cx="4757391" cy="369332"/>
          </a:xfrm>
          <a:prstGeom prst="rect">
            <a:avLst/>
          </a:prstGeom>
          <a:noFill/>
        </p:spPr>
        <p:txBody>
          <a:bodyPr wrap="square" rtlCol="0">
            <a:spAutoFit/>
          </a:bodyPr>
          <a:lstStyle/>
          <a:p>
            <a:r>
              <a:rPr lang="es-EC" b="1" dirty="0" smtClean="0"/>
              <a:t>3.1. PROCESOS ETL</a:t>
            </a:r>
            <a:endParaRPr lang="es-EC" b="1" dirty="0"/>
          </a:p>
        </p:txBody>
      </p:sp>
      <p:sp>
        <p:nvSpPr>
          <p:cNvPr id="7" name="Rectángulo 6">
            <a:extLst>
              <a:ext uri="{FF2B5EF4-FFF2-40B4-BE49-F238E27FC236}">
                <a16:creationId xmlns="" xmlns:a16="http://schemas.microsoft.com/office/drawing/2014/main" id="{CBE9683D-E59B-4443-856C-0DDD9440292A}"/>
              </a:ext>
            </a:extLst>
          </p:cNvPr>
          <p:cNvSpPr/>
          <p:nvPr/>
        </p:nvSpPr>
        <p:spPr>
          <a:xfrm rot="16200000">
            <a:off x="-541148" y="3899223"/>
            <a:ext cx="4207242" cy="461665"/>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r>
              <a:rPr lang="es-EC" sz="2400" b="1" dirty="0">
                <a:latin typeface="Times New Roman" panose="02020603050405020304" pitchFamily="18" charset="0"/>
                <a:ea typeface="Times New Roman" panose="02020603050405020304" pitchFamily="18" charset="0"/>
              </a:rPr>
              <a:t>Proceso ETL dimensión </a:t>
            </a:r>
            <a:r>
              <a:rPr lang="es-EC" sz="2400" b="1" dirty="0" smtClean="0">
                <a:latin typeface="Times New Roman" panose="02020603050405020304" pitchFamily="18" charset="0"/>
                <a:ea typeface="Times New Roman" panose="02020603050405020304" pitchFamily="18" charset="0"/>
              </a:rPr>
              <a:t>fecha</a:t>
            </a:r>
            <a:endParaRPr lang="es-ES_tradnl" sz="2400" dirty="0"/>
          </a:p>
        </p:txBody>
      </p:sp>
      <p:pic>
        <p:nvPicPr>
          <p:cNvPr id="8" name="Imagen 7"/>
          <p:cNvPicPr/>
          <p:nvPr/>
        </p:nvPicPr>
        <p:blipFill rotWithShape="1">
          <a:blip r:embed="rId2">
            <a:extLst>
              <a:ext uri="{28A0092B-C50C-407E-A947-70E740481C1C}">
                <a14:useLocalDpi xmlns:a14="http://schemas.microsoft.com/office/drawing/2010/main" val="0"/>
              </a:ext>
            </a:extLst>
          </a:blip>
          <a:srcRect b="53033"/>
          <a:stretch/>
        </p:blipFill>
        <p:spPr bwMode="auto">
          <a:xfrm>
            <a:off x="2267744" y="1444600"/>
            <a:ext cx="5504572" cy="2344440"/>
          </a:xfrm>
          <a:prstGeom prst="rect">
            <a:avLst/>
          </a:prstGeom>
          <a:noFill/>
          <a:ln>
            <a:noFill/>
          </a:ln>
          <a:extLst>
            <a:ext uri="{53640926-AAD7-44D8-BBD7-CCE9431645EC}">
              <a14:shadowObscured xmlns:a14="http://schemas.microsoft.com/office/drawing/2010/main"/>
            </a:ext>
          </a:extLst>
        </p:spPr>
      </p:pic>
      <p:pic>
        <p:nvPicPr>
          <p:cNvPr id="9" name="Imagen 8"/>
          <p:cNvPicPr/>
          <p:nvPr/>
        </p:nvPicPr>
        <p:blipFill rotWithShape="1">
          <a:blip r:embed="rId2">
            <a:extLst>
              <a:ext uri="{28A0092B-C50C-407E-A947-70E740481C1C}">
                <a14:useLocalDpi xmlns:a14="http://schemas.microsoft.com/office/drawing/2010/main" val="0"/>
              </a:ext>
            </a:extLst>
          </a:blip>
          <a:srcRect l="200" t="52961" r="3492" b="3301"/>
          <a:stretch/>
        </p:blipFill>
        <p:spPr bwMode="auto">
          <a:xfrm>
            <a:off x="2267744" y="3861048"/>
            <a:ext cx="5504572" cy="2760345"/>
          </a:xfrm>
          <a:prstGeom prst="rect">
            <a:avLst/>
          </a:prstGeom>
          <a:noFill/>
          <a:ln w="19050">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48133647"/>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AutoShape 4" descr="Resultado de imagen para mision esp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C" dirty="0"/>
          </a:p>
        </p:txBody>
      </p:sp>
      <p:sp>
        <p:nvSpPr>
          <p:cNvPr id="3" name="1 CuadroTexto"/>
          <p:cNvSpPr txBox="1"/>
          <p:nvPr/>
        </p:nvSpPr>
        <p:spPr>
          <a:xfrm>
            <a:off x="2267744" y="332656"/>
            <a:ext cx="4757391" cy="400110"/>
          </a:xfrm>
          <a:prstGeom prst="rect">
            <a:avLst/>
          </a:prstGeom>
          <a:noFill/>
        </p:spPr>
        <p:txBody>
          <a:bodyPr wrap="square" rtlCol="0">
            <a:spAutoFit/>
          </a:bodyPr>
          <a:lstStyle/>
          <a:p>
            <a:pPr algn="ctr"/>
            <a:r>
              <a:rPr lang="es-EC" sz="2000" b="1" dirty="0" smtClean="0"/>
              <a:t>3. DESARROLLO</a:t>
            </a:r>
            <a:endParaRPr lang="es-EC" sz="2000" b="1" dirty="0"/>
          </a:p>
        </p:txBody>
      </p:sp>
      <p:sp>
        <p:nvSpPr>
          <p:cNvPr id="4" name="1 CuadroTexto"/>
          <p:cNvSpPr txBox="1"/>
          <p:nvPr/>
        </p:nvSpPr>
        <p:spPr>
          <a:xfrm>
            <a:off x="155575" y="908720"/>
            <a:ext cx="4757391" cy="369332"/>
          </a:xfrm>
          <a:prstGeom prst="rect">
            <a:avLst/>
          </a:prstGeom>
          <a:noFill/>
        </p:spPr>
        <p:txBody>
          <a:bodyPr wrap="square" rtlCol="0">
            <a:spAutoFit/>
          </a:bodyPr>
          <a:lstStyle/>
          <a:p>
            <a:r>
              <a:rPr lang="es-EC" b="1" dirty="0" smtClean="0"/>
              <a:t>3.1. PROCESOS ETL</a:t>
            </a:r>
            <a:endParaRPr lang="es-EC" b="1" dirty="0"/>
          </a:p>
        </p:txBody>
      </p:sp>
      <p:sp>
        <p:nvSpPr>
          <p:cNvPr id="7" name="Rectángulo 6">
            <a:extLst>
              <a:ext uri="{FF2B5EF4-FFF2-40B4-BE49-F238E27FC236}">
                <a16:creationId xmlns="" xmlns:a16="http://schemas.microsoft.com/office/drawing/2014/main" id="{CBE9683D-E59B-4443-856C-0DDD9440292A}"/>
              </a:ext>
            </a:extLst>
          </p:cNvPr>
          <p:cNvSpPr/>
          <p:nvPr/>
        </p:nvSpPr>
        <p:spPr>
          <a:xfrm>
            <a:off x="4788024" y="908720"/>
            <a:ext cx="3785573" cy="369332"/>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r>
              <a:rPr lang="es-EC" b="1" dirty="0">
                <a:latin typeface="Times New Roman" panose="02020603050405020304" pitchFamily="18" charset="0"/>
                <a:ea typeface="Times New Roman" panose="02020603050405020304" pitchFamily="18" charset="0"/>
              </a:rPr>
              <a:t>Proceso ETL dimensión </a:t>
            </a:r>
            <a:r>
              <a:rPr lang="es-EC" b="1" dirty="0" smtClean="0">
                <a:latin typeface="Times New Roman" panose="02020603050405020304" pitchFamily="18" charset="0"/>
                <a:ea typeface="Times New Roman" panose="02020603050405020304" pitchFamily="18" charset="0"/>
              </a:rPr>
              <a:t> plan cuenta</a:t>
            </a:r>
            <a:endParaRPr lang="es-ES_tradnl" dirty="0"/>
          </a:p>
        </p:txBody>
      </p:sp>
      <p:pic>
        <p:nvPicPr>
          <p:cNvPr id="10" name="Imagen 9"/>
          <p:cNvPicPr/>
          <p:nvPr/>
        </p:nvPicPr>
        <p:blipFill>
          <a:blip r:embed="rId2">
            <a:extLst>
              <a:ext uri="{28A0092B-C50C-407E-A947-70E740481C1C}">
                <a14:useLocalDpi xmlns:a14="http://schemas.microsoft.com/office/drawing/2010/main" val="0"/>
              </a:ext>
            </a:extLst>
          </a:blip>
          <a:srcRect/>
          <a:stretch>
            <a:fillRect/>
          </a:stretch>
        </p:blipFill>
        <p:spPr bwMode="auto">
          <a:xfrm>
            <a:off x="463823" y="1513267"/>
            <a:ext cx="3666604" cy="2511604"/>
          </a:xfrm>
          <a:prstGeom prst="rect">
            <a:avLst/>
          </a:prstGeom>
          <a:noFill/>
          <a:ln>
            <a:noFill/>
          </a:ln>
        </p:spPr>
      </p:pic>
      <p:pic>
        <p:nvPicPr>
          <p:cNvPr id="11" name="Imagen 10"/>
          <p:cNvPicPr/>
          <p:nvPr/>
        </p:nvPicPr>
        <p:blipFill>
          <a:blip r:embed="rId3">
            <a:extLst>
              <a:ext uri="{28A0092B-C50C-407E-A947-70E740481C1C}">
                <a14:useLocalDpi xmlns:a14="http://schemas.microsoft.com/office/drawing/2010/main" val="0"/>
              </a:ext>
            </a:extLst>
          </a:blip>
          <a:srcRect/>
          <a:stretch>
            <a:fillRect/>
          </a:stretch>
        </p:blipFill>
        <p:spPr bwMode="auto">
          <a:xfrm>
            <a:off x="4716016" y="1513267"/>
            <a:ext cx="4248472" cy="2466477"/>
          </a:xfrm>
          <a:prstGeom prst="rect">
            <a:avLst/>
          </a:prstGeom>
          <a:noFill/>
          <a:ln>
            <a:noFill/>
          </a:ln>
        </p:spPr>
      </p:pic>
      <p:pic>
        <p:nvPicPr>
          <p:cNvPr id="12" name="Imagen 11"/>
          <p:cNvPicPr/>
          <p:nvPr/>
        </p:nvPicPr>
        <p:blipFill>
          <a:blip r:embed="rId4">
            <a:extLst>
              <a:ext uri="{28A0092B-C50C-407E-A947-70E740481C1C}">
                <a14:useLocalDpi xmlns:a14="http://schemas.microsoft.com/office/drawing/2010/main" val="0"/>
              </a:ext>
            </a:extLst>
          </a:blip>
          <a:srcRect/>
          <a:stretch>
            <a:fillRect/>
          </a:stretch>
        </p:blipFill>
        <p:spPr bwMode="auto">
          <a:xfrm>
            <a:off x="2285380" y="4069998"/>
            <a:ext cx="4953457" cy="2822778"/>
          </a:xfrm>
          <a:prstGeom prst="rect">
            <a:avLst/>
          </a:prstGeom>
          <a:noFill/>
          <a:ln>
            <a:noFill/>
          </a:ln>
        </p:spPr>
      </p:pic>
    </p:spTree>
    <p:extLst>
      <p:ext uri="{BB962C8B-B14F-4D97-AF65-F5344CB8AC3E}">
        <p14:creationId xmlns:p14="http://schemas.microsoft.com/office/powerpoint/2010/main" val="2074561238"/>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AutoShape 4" descr="Resultado de imagen para mision esp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C" dirty="0"/>
          </a:p>
        </p:txBody>
      </p:sp>
      <p:sp>
        <p:nvSpPr>
          <p:cNvPr id="3" name="1 CuadroTexto"/>
          <p:cNvSpPr txBox="1"/>
          <p:nvPr/>
        </p:nvSpPr>
        <p:spPr>
          <a:xfrm>
            <a:off x="2267744" y="332656"/>
            <a:ext cx="4757391" cy="400110"/>
          </a:xfrm>
          <a:prstGeom prst="rect">
            <a:avLst/>
          </a:prstGeom>
          <a:noFill/>
        </p:spPr>
        <p:txBody>
          <a:bodyPr wrap="square" rtlCol="0">
            <a:spAutoFit/>
          </a:bodyPr>
          <a:lstStyle/>
          <a:p>
            <a:pPr algn="ctr"/>
            <a:r>
              <a:rPr lang="es-EC" sz="2000" b="1" dirty="0" smtClean="0"/>
              <a:t>3. DESARROLLO</a:t>
            </a:r>
            <a:endParaRPr lang="es-EC" sz="2000" b="1" dirty="0"/>
          </a:p>
        </p:txBody>
      </p:sp>
      <p:sp>
        <p:nvSpPr>
          <p:cNvPr id="4" name="1 CuadroTexto"/>
          <p:cNvSpPr txBox="1"/>
          <p:nvPr/>
        </p:nvSpPr>
        <p:spPr>
          <a:xfrm>
            <a:off x="155575" y="908720"/>
            <a:ext cx="4757391" cy="369332"/>
          </a:xfrm>
          <a:prstGeom prst="rect">
            <a:avLst/>
          </a:prstGeom>
          <a:noFill/>
        </p:spPr>
        <p:txBody>
          <a:bodyPr wrap="square" rtlCol="0">
            <a:spAutoFit/>
          </a:bodyPr>
          <a:lstStyle/>
          <a:p>
            <a:r>
              <a:rPr lang="es-EC" b="1" dirty="0" smtClean="0"/>
              <a:t>3.1. PROCESOS ETL</a:t>
            </a:r>
            <a:endParaRPr lang="es-EC" b="1" dirty="0"/>
          </a:p>
        </p:txBody>
      </p:sp>
      <p:sp>
        <p:nvSpPr>
          <p:cNvPr id="7" name="Rectángulo 6">
            <a:extLst>
              <a:ext uri="{FF2B5EF4-FFF2-40B4-BE49-F238E27FC236}">
                <a16:creationId xmlns="" xmlns:a16="http://schemas.microsoft.com/office/drawing/2014/main" id="{CBE9683D-E59B-4443-856C-0DDD9440292A}"/>
              </a:ext>
            </a:extLst>
          </p:cNvPr>
          <p:cNvSpPr/>
          <p:nvPr/>
        </p:nvSpPr>
        <p:spPr>
          <a:xfrm>
            <a:off x="4788024" y="908720"/>
            <a:ext cx="3785573" cy="369332"/>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r>
              <a:rPr lang="es-EC" b="1" dirty="0">
                <a:latin typeface="Times New Roman" panose="02020603050405020304" pitchFamily="18" charset="0"/>
                <a:ea typeface="Times New Roman" panose="02020603050405020304" pitchFamily="18" charset="0"/>
              </a:rPr>
              <a:t>Proceso </a:t>
            </a:r>
            <a:r>
              <a:rPr lang="es-EC" b="1" dirty="0" smtClean="0">
                <a:latin typeface="Times New Roman" panose="02020603050405020304" pitchFamily="18" charset="0"/>
                <a:ea typeface="Times New Roman" panose="02020603050405020304" pitchFamily="18" charset="0"/>
              </a:rPr>
              <a:t>ETL </a:t>
            </a:r>
            <a:r>
              <a:rPr lang="es-EC" b="1" dirty="0" err="1" smtClean="0">
                <a:latin typeface="Times New Roman" panose="02020603050405020304" pitchFamily="18" charset="0"/>
                <a:ea typeface="Times New Roman" panose="02020603050405020304" pitchFamily="18" charset="0"/>
              </a:rPr>
              <a:t>Fac</a:t>
            </a:r>
            <a:r>
              <a:rPr lang="es-EC" b="1" dirty="0" smtClean="0">
                <a:latin typeface="Times New Roman" panose="02020603050405020304" pitchFamily="18" charset="0"/>
                <a:ea typeface="Times New Roman" panose="02020603050405020304" pitchFamily="18" charset="0"/>
              </a:rPr>
              <a:t> Mayor</a:t>
            </a:r>
            <a:endParaRPr lang="es-ES_tradnl" dirty="0"/>
          </a:p>
        </p:txBody>
      </p:sp>
      <p:pic>
        <p:nvPicPr>
          <p:cNvPr id="9" name="Imagen 8"/>
          <p:cNvPicPr/>
          <p:nvPr/>
        </p:nvPicPr>
        <p:blipFill>
          <a:blip r:embed="rId2">
            <a:extLst>
              <a:ext uri="{28A0092B-C50C-407E-A947-70E740481C1C}">
                <a14:useLocalDpi xmlns:a14="http://schemas.microsoft.com/office/drawing/2010/main" val="0"/>
              </a:ext>
            </a:extLst>
          </a:blip>
          <a:srcRect/>
          <a:stretch>
            <a:fillRect/>
          </a:stretch>
        </p:blipFill>
        <p:spPr bwMode="auto">
          <a:xfrm>
            <a:off x="298351" y="1700808"/>
            <a:ext cx="3696345" cy="2677378"/>
          </a:xfrm>
          <a:prstGeom prst="rect">
            <a:avLst/>
          </a:prstGeom>
          <a:noFill/>
          <a:ln>
            <a:noFill/>
          </a:ln>
        </p:spPr>
      </p:pic>
      <p:pic>
        <p:nvPicPr>
          <p:cNvPr id="13" name="Imagen 12"/>
          <p:cNvPicPr/>
          <p:nvPr/>
        </p:nvPicPr>
        <p:blipFill>
          <a:blip r:embed="rId3">
            <a:extLst>
              <a:ext uri="{28A0092B-C50C-407E-A947-70E740481C1C}">
                <a14:useLocalDpi xmlns:a14="http://schemas.microsoft.com/office/drawing/2010/main" val="0"/>
              </a:ext>
            </a:extLst>
          </a:blip>
          <a:srcRect/>
          <a:stretch>
            <a:fillRect/>
          </a:stretch>
        </p:blipFill>
        <p:spPr bwMode="auto">
          <a:xfrm>
            <a:off x="4211960" y="1693168"/>
            <a:ext cx="4496852" cy="2685018"/>
          </a:xfrm>
          <a:prstGeom prst="rect">
            <a:avLst/>
          </a:prstGeom>
          <a:noFill/>
          <a:ln>
            <a:noFill/>
          </a:ln>
        </p:spPr>
      </p:pic>
      <p:pic>
        <p:nvPicPr>
          <p:cNvPr id="15" name="Imagen 14"/>
          <p:cNvPicPr/>
          <p:nvPr/>
        </p:nvPicPr>
        <p:blipFill>
          <a:blip r:embed="rId4">
            <a:extLst>
              <a:ext uri="{28A0092B-C50C-407E-A947-70E740481C1C}">
                <a14:useLocalDpi xmlns:a14="http://schemas.microsoft.com/office/drawing/2010/main" val="0"/>
              </a:ext>
            </a:extLst>
          </a:blip>
          <a:srcRect/>
          <a:stretch>
            <a:fillRect/>
          </a:stretch>
        </p:blipFill>
        <p:spPr bwMode="auto">
          <a:xfrm>
            <a:off x="2083323" y="4509120"/>
            <a:ext cx="4648917" cy="2226682"/>
          </a:xfrm>
          <a:prstGeom prst="rect">
            <a:avLst/>
          </a:prstGeom>
          <a:noFill/>
          <a:ln>
            <a:noFill/>
          </a:ln>
        </p:spPr>
      </p:pic>
    </p:spTree>
    <p:extLst>
      <p:ext uri="{BB962C8B-B14F-4D97-AF65-F5344CB8AC3E}">
        <p14:creationId xmlns:p14="http://schemas.microsoft.com/office/powerpoint/2010/main" val="2896783292"/>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AutoShape 4" descr="Resultado de imagen para mision esp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C" dirty="0"/>
          </a:p>
        </p:txBody>
      </p:sp>
      <p:sp>
        <p:nvSpPr>
          <p:cNvPr id="3" name="1 CuadroTexto"/>
          <p:cNvSpPr txBox="1"/>
          <p:nvPr/>
        </p:nvSpPr>
        <p:spPr>
          <a:xfrm>
            <a:off x="2267744" y="332656"/>
            <a:ext cx="4757391" cy="400110"/>
          </a:xfrm>
          <a:prstGeom prst="rect">
            <a:avLst/>
          </a:prstGeom>
          <a:noFill/>
        </p:spPr>
        <p:txBody>
          <a:bodyPr wrap="square" rtlCol="0">
            <a:spAutoFit/>
          </a:bodyPr>
          <a:lstStyle/>
          <a:p>
            <a:pPr algn="ctr"/>
            <a:r>
              <a:rPr lang="es-EC" sz="2000" b="1" dirty="0" smtClean="0"/>
              <a:t>3. DESARROLLO</a:t>
            </a:r>
            <a:endParaRPr lang="es-EC" sz="2000" b="1" dirty="0"/>
          </a:p>
        </p:txBody>
      </p:sp>
      <p:sp>
        <p:nvSpPr>
          <p:cNvPr id="4" name="1 CuadroTexto"/>
          <p:cNvSpPr txBox="1"/>
          <p:nvPr/>
        </p:nvSpPr>
        <p:spPr>
          <a:xfrm>
            <a:off x="155575" y="908720"/>
            <a:ext cx="4757391" cy="369332"/>
          </a:xfrm>
          <a:prstGeom prst="rect">
            <a:avLst/>
          </a:prstGeom>
          <a:noFill/>
        </p:spPr>
        <p:txBody>
          <a:bodyPr wrap="square" rtlCol="0">
            <a:spAutoFit/>
          </a:bodyPr>
          <a:lstStyle/>
          <a:p>
            <a:r>
              <a:rPr lang="es-EC" b="1" dirty="0" smtClean="0"/>
              <a:t>3.1. PROCESOS ETL</a:t>
            </a:r>
            <a:endParaRPr lang="es-EC" b="1" dirty="0"/>
          </a:p>
        </p:txBody>
      </p:sp>
      <p:sp>
        <p:nvSpPr>
          <p:cNvPr id="7" name="Rectángulo 6">
            <a:extLst>
              <a:ext uri="{FF2B5EF4-FFF2-40B4-BE49-F238E27FC236}">
                <a16:creationId xmlns="" xmlns:a16="http://schemas.microsoft.com/office/drawing/2014/main" id="{CBE9683D-E59B-4443-856C-0DDD9440292A}"/>
              </a:ext>
            </a:extLst>
          </p:cNvPr>
          <p:cNvSpPr/>
          <p:nvPr/>
        </p:nvSpPr>
        <p:spPr>
          <a:xfrm>
            <a:off x="4788024" y="908720"/>
            <a:ext cx="3785573" cy="369332"/>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r>
              <a:rPr lang="es-EC" b="1" dirty="0">
                <a:latin typeface="Times New Roman" panose="02020603050405020304" pitchFamily="18" charset="0"/>
                <a:ea typeface="Times New Roman" panose="02020603050405020304" pitchFamily="18" charset="0"/>
              </a:rPr>
              <a:t>Proceso </a:t>
            </a:r>
            <a:r>
              <a:rPr lang="es-EC" b="1" dirty="0" smtClean="0">
                <a:latin typeface="Times New Roman" panose="02020603050405020304" pitchFamily="18" charset="0"/>
                <a:ea typeface="Times New Roman" panose="02020603050405020304" pitchFamily="18" charset="0"/>
              </a:rPr>
              <a:t>ETL </a:t>
            </a:r>
            <a:r>
              <a:rPr lang="es-EC" b="1" dirty="0" err="1" smtClean="0">
                <a:latin typeface="Times New Roman" panose="02020603050405020304" pitchFamily="18" charset="0"/>
                <a:ea typeface="Times New Roman" panose="02020603050405020304" pitchFamily="18" charset="0"/>
              </a:rPr>
              <a:t>Fac</a:t>
            </a:r>
            <a:r>
              <a:rPr lang="es-EC" b="1" dirty="0" smtClean="0">
                <a:latin typeface="Times New Roman" panose="02020603050405020304" pitchFamily="18" charset="0"/>
                <a:ea typeface="Times New Roman" panose="02020603050405020304" pitchFamily="18" charset="0"/>
              </a:rPr>
              <a:t> Mayor</a:t>
            </a:r>
            <a:endParaRPr lang="es-ES_tradnl" dirty="0"/>
          </a:p>
        </p:txBody>
      </p:sp>
      <p:sp>
        <p:nvSpPr>
          <p:cNvPr id="2" name="CuadroTexto 1"/>
          <p:cNvSpPr txBox="1"/>
          <p:nvPr/>
        </p:nvSpPr>
        <p:spPr>
          <a:xfrm>
            <a:off x="539552" y="1700808"/>
            <a:ext cx="1800200" cy="369332"/>
          </a:xfrm>
          <a:prstGeom prst="rect">
            <a:avLst/>
          </a:prstGeom>
          <a:noFill/>
        </p:spPr>
        <p:txBody>
          <a:bodyPr wrap="square" rtlCol="0">
            <a:spAutoFit/>
          </a:bodyPr>
          <a:lstStyle/>
          <a:p>
            <a:r>
              <a:rPr lang="es-ES" dirty="0" smtClean="0"/>
              <a:t>Cálculo Monto</a:t>
            </a:r>
            <a:endParaRPr lang="es-ES" dirty="0"/>
          </a:p>
        </p:txBody>
      </p:sp>
      <p:pic>
        <p:nvPicPr>
          <p:cNvPr id="10" name="Imagen 9"/>
          <p:cNvPicPr/>
          <p:nvPr/>
        </p:nvPicPr>
        <p:blipFill rotWithShape="1">
          <a:blip r:embed="rId2"/>
          <a:srcRect l="18285" t="9077" r="702" b="8093"/>
          <a:stretch/>
        </p:blipFill>
        <p:spPr bwMode="auto">
          <a:xfrm>
            <a:off x="460375" y="2263792"/>
            <a:ext cx="4543673" cy="3181432"/>
          </a:xfrm>
          <a:prstGeom prst="rect">
            <a:avLst/>
          </a:prstGeom>
          <a:ln w="19050">
            <a:solidFill>
              <a:schemeClr val="tx1"/>
            </a:solidFill>
          </a:ln>
          <a:extLst>
            <a:ext uri="{53640926-AAD7-44D8-BBD7-CCE9431645EC}">
              <a14:shadowObscured xmlns:a14="http://schemas.microsoft.com/office/drawing/2010/main"/>
            </a:ext>
          </a:extLst>
        </p:spPr>
      </p:pic>
      <p:pic>
        <p:nvPicPr>
          <p:cNvPr id="11" name="Imagen 10"/>
          <p:cNvPicPr/>
          <p:nvPr/>
        </p:nvPicPr>
        <p:blipFill rotWithShape="1">
          <a:blip r:embed="rId3"/>
          <a:srcRect l="19260" t="69546" r="54925" b="7535"/>
          <a:stretch/>
        </p:blipFill>
        <p:spPr bwMode="auto">
          <a:xfrm>
            <a:off x="5508599" y="2272424"/>
            <a:ext cx="3064997" cy="2596736"/>
          </a:xfrm>
          <a:prstGeom prst="rect">
            <a:avLst/>
          </a:prstGeom>
          <a:ln w="6350">
            <a:solidFill>
              <a:schemeClr val="tx1"/>
            </a:solidFill>
          </a:ln>
          <a:extLst>
            <a:ext uri="{53640926-AAD7-44D8-BBD7-CCE9431645EC}">
              <a14:shadowObscured xmlns:a14="http://schemas.microsoft.com/office/drawing/2010/main"/>
            </a:ext>
          </a:extLst>
        </p:spPr>
      </p:pic>
      <p:sp>
        <p:nvSpPr>
          <p:cNvPr id="12" name="CuadroTexto 11"/>
          <p:cNvSpPr txBox="1"/>
          <p:nvPr/>
        </p:nvSpPr>
        <p:spPr>
          <a:xfrm>
            <a:off x="5780710" y="1763440"/>
            <a:ext cx="1800200" cy="369332"/>
          </a:xfrm>
          <a:prstGeom prst="rect">
            <a:avLst/>
          </a:prstGeom>
          <a:noFill/>
        </p:spPr>
        <p:txBody>
          <a:bodyPr wrap="square" rtlCol="0">
            <a:spAutoFit/>
          </a:bodyPr>
          <a:lstStyle/>
          <a:p>
            <a:r>
              <a:rPr lang="es-ES" dirty="0" smtClean="0"/>
              <a:t>Agrupación</a:t>
            </a:r>
            <a:endParaRPr lang="es-ES" dirty="0"/>
          </a:p>
        </p:txBody>
      </p:sp>
    </p:spTree>
    <p:extLst>
      <p:ext uri="{BB962C8B-B14F-4D97-AF65-F5344CB8AC3E}">
        <p14:creationId xmlns:p14="http://schemas.microsoft.com/office/powerpoint/2010/main" val="2664228280"/>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AutoShape 4" descr="Resultado de imagen para mision esp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C" dirty="0"/>
          </a:p>
        </p:txBody>
      </p:sp>
      <p:sp>
        <p:nvSpPr>
          <p:cNvPr id="3" name="1 CuadroTexto"/>
          <p:cNvSpPr txBox="1"/>
          <p:nvPr/>
        </p:nvSpPr>
        <p:spPr>
          <a:xfrm>
            <a:off x="2267744" y="332656"/>
            <a:ext cx="4757391" cy="400110"/>
          </a:xfrm>
          <a:prstGeom prst="rect">
            <a:avLst/>
          </a:prstGeom>
          <a:noFill/>
        </p:spPr>
        <p:txBody>
          <a:bodyPr wrap="square" rtlCol="0">
            <a:spAutoFit/>
          </a:bodyPr>
          <a:lstStyle/>
          <a:p>
            <a:pPr algn="ctr"/>
            <a:r>
              <a:rPr lang="es-EC" sz="2000" b="1" dirty="0" smtClean="0"/>
              <a:t>3. DESARROLLO</a:t>
            </a:r>
            <a:endParaRPr lang="es-EC" sz="2000" b="1" dirty="0"/>
          </a:p>
        </p:txBody>
      </p:sp>
      <p:sp>
        <p:nvSpPr>
          <p:cNvPr id="4" name="1 CuadroTexto"/>
          <p:cNvSpPr txBox="1"/>
          <p:nvPr/>
        </p:nvSpPr>
        <p:spPr>
          <a:xfrm>
            <a:off x="155575" y="908720"/>
            <a:ext cx="4757391" cy="369332"/>
          </a:xfrm>
          <a:prstGeom prst="rect">
            <a:avLst/>
          </a:prstGeom>
          <a:noFill/>
        </p:spPr>
        <p:txBody>
          <a:bodyPr wrap="square" rtlCol="0">
            <a:spAutoFit/>
          </a:bodyPr>
          <a:lstStyle/>
          <a:p>
            <a:r>
              <a:rPr lang="es-EC" b="1" dirty="0" smtClean="0"/>
              <a:t>3.2. BASE DE DATOS</a:t>
            </a:r>
            <a:endParaRPr lang="es-EC" b="1" dirty="0"/>
          </a:p>
        </p:txBody>
      </p:sp>
      <p:sp>
        <p:nvSpPr>
          <p:cNvPr id="2" name="CuadroTexto 1"/>
          <p:cNvSpPr txBox="1"/>
          <p:nvPr/>
        </p:nvSpPr>
        <p:spPr>
          <a:xfrm>
            <a:off x="539552" y="1700808"/>
            <a:ext cx="1800200" cy="369332"/>
          </a:xfrm>
          <a:prstGeom prst="rect">
            <a:avLst/>
          </a:prstGeom>
          <a:noFill/>
        </p:spPr>
        <p:txBody>
          <a:bodyPr wrap="square" rtlCol="0">
            <a:spAutoFit/>
          </a:bodyPr>
          <a:lstStyle/>
          <a:p>
            <a:r>
              <a:rPr lang="es-ES" dirty="0" smtClean="0"/>
              <a:t>Cálculo Monto</a:t>
            </a:r>
            <a:endParaRPr lang="es-ES" dirty="0"/>
          </a:p>
        </p:txBody>
      </p:sp>
      <p:sp>
        <p:nvSpPr>
          <p:cNvPr id="12" name="CuadroTexto 11"/>
          <p:cNvSpPr txBox="1"/>
          <p:nvPr/>
        </p:nvSpPr>
        <p:spPr>
          <a:xfrm>
            <a:off x="5780710" y="1763440"/>
            <a:ext cx="1800200" cy="369332"/>
          </a:xfrm>
          <a:prstGeom prst="rect">
            <a:avLst/>
          </a:prstGeom>
          <a:noFill/>
        </p:spPr>
        <p:txBody>
          <a:bodyPr wrap="square" rtlCol="0">
            <a:spAutoFit/>
          </a:bodyPr>
          <a:lstStyle/>
          <a:p>
            <a:r>
              <a:rPr lang="es-ES" dirty="0" smtClean="0"/>
              <a:t>Agrupación</a:t>
            </a:r>
            <a:endParaRPr lang="es-ES" dirty="0"/>
          </a:p>
        </p:txBody>
      </p:sp>
      <p:pic>
        <p:nvPicPr>
          <p:cNvPr id="13" name="Imagen 12">
            <a:extLst>
              <a:ext uri="{FF2B5EF4-FFF2-40B4-BE49-F238E27FC236}">
                <a16:creationId xmlns="" xmlns:a16="http://schemas.microsoft.com/office/drawing/2014/main" id="{980FC8C8-5660-6248-A81F-8363CA21874D}"/>
              </a:ext>
            </a:extLst>
          </p:cNvPr>
          <p:cNvPicPr>
            <a:picLocks noChangeAspect="1"/>
          </p:cNvPicPr>
          <p:nvPr/>
        </p:nvPicPr>
        <p:blipFill>
          <a:blip r:embed="rId2"/>
          <a:stretch>
            <a:fillRect/>
          </a:stretch>
        </p:blipFill>
        <p:spPr>
          <a:xfrm>
            <a:off x="6680811" y="560931"/>
            <a:ext cx="1995646" cy="831519"/>
          </a:xfrm>
          <a:prstGeom prst="rect">
            <a:avLst/>
          </a:prstGeom>
        </p:spPr>
      </p:pic>
      <p:pic>
        <p:nvPicPr>
          <p:cNvPr id="14" name="Imagen 13"/>
          <p:cNvPicPr/>
          <p:nvPr/>
        </p:nvPicPr>
        <p:blipFill rotWithShape="1">
          <a:blip r:embed="rId3"/>
          <a:srcRect r="50873" b="43505"/>
          <a:stretch/>
        </p:blipFill>
        <p:spPr bwMode="auto">
          <a:xfrm>
            <a:off x="539552" y="2162491"/>
            <a:ext cx="3096344" cy="1914581"/>
          </a:xfrm>
          <a:prstGeom prst="rect">
            <a:avLst/>
          </a:prstGeom>
          <a:ln w="19050">
            <a:solidFill>
              <a:schemeClr val="tx1"/>
            </a:solidFill>
          </a:ln>
          <a:extLst>
            <a:ext uri="{53640926-AAD7-44D8-BBD7-CCE9431645EC}">
              <a14:shadowObscured xmlns:a14="http://schemas.microsoft.com/office/drawing/2010/main"/>
            </a:ext>
          </a:extLst>
        </p:spPr>
      </p:pic>
      <p:pic>
        <p:nvPicPr>
          <p:cNvPr id="15" name="Imagen 14"/>
          <p:cNvPicPr/>
          <p:nvPr/>
        </p:nvPicPr>
        <p:blipFill rotWithShape="1">
          <a:blip r:embed="rId4"/>
          <a:srcRect r="241" b="6369"/>
          <a:stretch/>
        </p:blipFill>
        <p:spPr bwMode="auto">
          <a:xfrm>
            <a:off x="5004049" y="2162491"/>
            <a:ext cx="3484176" cy="1914581"/>
          </a:xfrm>
          <a:prstGeom prst="rect">
            <a:avLst/>
          </a:prstGeom>
          <a:ln w="19050">
            <a:solidFill>
              <a:schemeClr val="tx1"/>
            </a:solidFill>
          </a:ln>
          <a:extLst>
            <a:ext uri="{53640926-AAD7-44D8-BBD7-CCE9431645EC}">
              <a14:shadowObscured xmlns:a14="http://schemas.microsoft.com/office/drawing/2010/main"/>
            </a:ext>
          </a:extLst>
        </p:spPr>
      </p:pic>
      <p:pic>
        <p:nvPicPr>
          <p:cNvPr id="16" name="Imagen 15"/>
          <p:cNvPicPr/>
          <p:nvPr/>
        </p:nvPicPr>
        <p:blipFill rotWithShape="1">
          <a:blip r:embed="rId5"/>
          <a:srcRect b="11280"/>
          <a:stretch/>
        </p:blipFill>
        <p:spPr bwMode="auto">
          <a:xfrm>
            <a:off x="2594211" y="4426677"/>
            <a:ext cx="4104456" cy="2160240"/>
          </a:xfrm>
          <a:prstGeom prst="rect">
            <a:avLst/>
          </a:prstGeom>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11807850"/>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AutoShape 4" descr="Resultado de imagen para mision esp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C" dirty="0"/>
          </a:p>
        </p:txBody>
      </p:sp>
      <p:sp>
        <p:nvSpPr>
          <p:cNvPr id="3" name="1 CuadroTexto"/>
          <p:cNvSpPr txBox="1"/>
          <p:nvPr/>
        </p:nvSpPr>
        <p:spPr>
          <a:xfrm>
            <a:off x="2267744" y="332656"/>
            <a:ext cx="4757391" cy="400110"/>
          </a:xfrm>
          <a:prstGeom prst="rect">
            <a:avLst/>
          </a:prstGeom>
          <a:noFill/>
        </p:spPr>
        <p:txBody>
          <a:bodyPr wrap="square" rtlCol="0">
            <a:spAutoFit/>
          </a:bodyPr>
          <a:lstStyle/>
          <a:p>
            <a:pPr algn="ctr"/>
            <a:r>
              <a:rPr lang="es-EC" sz="2000" b="1" dirty="0" smtClean="0"/>
              <a:t>3. DESARROLLO</a:t>
            </a:r>
            <a:endParaRPr lang="es-EC" sz="2000" b="1" dirty="0"/>
          </a:p>
        </p:txBody>
      </p:sp>
      <p:sp>
        <p:nvSpPr>
          <p:cNvPr id="4" name="1 CuadroTexto"/>
          <p:cNvSpPr txBox="1"/>
          <p:nvPr/>
        </p:nvSpPr>
        <p:spPr>
          <a:xfrm>
            <a:off x="155575" y="908720"/>
            <a:ext cx="4757391" cy="369332"/>
          </a:xfrm>
          <a:prstGeom prst="rect">
            <a:avLst/>
          </a:prstGeom>
          <a:noFill/>
        </p:spPr>
        <p:txBody>
          <a:bodyPr wrap="square" rtlCol="0">
            <a:spAutoFit/>
          </a:bodyPr>
          <a:lstStyle/>
          <a:p>
            <a:r>
              <a:rPr lang="es-EC" b="1" dirty="0" smtClean="0"/>
              <a:t>3.2. BASE DE DATOS</a:t>
            </a:r>
            <a:endParaRPr lang="es-EC" b="1" dirty="0"/>
          </a:p>
        </p:txBody>
      </p:sp>
      <p:sp>
        <p:nvSpPr>
          <p:cNvPr id="2" name="CuadroTexto 1"/>
          <p:cNvSpPr txBox="1"/>
          <p:nvPr/>
        </p:nvSpPr>
        <p:spPr>
          <a:xfrm>
            <a:off x="530734" y="1300099"/>
            <a:ext cx="1800200" cy="369332"/>
          </a:xfrm>
          <a:prstGeom prst="rect">
            <a:avLst/>
          </a:prstGeom>
          <a:noFill/>
        </p:spPr>
        <p:txBody>
          <a:bodyPr wrap="square" rtlCol="0">
            <a:spAutoFit/>
          </a:bodyPr>
          <a:lstStyle/>
          <a:p>
            <a:r>
              <a:rPr lang="es-ES" dirty="0" err="1" smtClean="0"/>
              <a:t>Dim</a:t>
            </a:r>
            <a:r>
              <a:rPr lang="es-ES" dirty="0" smtClean="0"/>
              <a:t> Fecha</a:t>
            </a:r>
            <a:endParaRPr lang="es-ES" dirty="0"/>
          </a:p>
        </p:txBody>
      </p:sp>
      <p:sp>
        <p:nvSpPr>
          <p:cNvPr id="12" name="CuadroTexto 11"/>
          <p:cNvSpPr txBox="1"/>
          <p:nvPr/>
        </p:nvSpPr>
        <p:spPr>
          <a:xfrm>
            <a:off x="5771892" y="1362731"/>
            <a:ext cx="2463698" cy="369332"/>
          </a:xfrm>
          <a:prstGeom prst="rect">
            <a:avLst/>
          </a:prstGeom>
          <a:noFill/>
        </p:spPr>
        <p:txBody>
          <a:bodyPr wrap="square" rtlCol="0">
            <a:spAutoFit/>
          </a:bodyPr>
          <a:lstStyle/>
          <a:p>
            <a:r>
              <a:rPr lang="es-ES" dirty="0" err="1" smtClean="0"/>
              <a:t>Dim</a:t>
            </a:r>
            <a:r>
              <a:rPr lang="es-ES" dirty="0" smtClean="0"/>
              <a:t> Plan de Cuentas</a:t>
            </a:r>
            <a:endParaRPr lang="es-ES" dirty="0"/>
          </a:p>
        </p:txBody>
      </p:sp>
      <p:pic>
        <p:nvPicPr>
          <p:cNvPr id="13" name="Imagen 12">
            <a:extLst>
              <a:ext uri="{FF2B5EF4-FFF2-40B4-BE49-F238E27FC236}">
                <a16:creationId xmlns="" xmlns:a16="http://schemas.microsoft.com/office/drawing/2014/main" id="{980FC8C8-5660-6248-A81F-8363CA21874D}"/>
              </a:ext>
            </a:extLst>
          </p:cNvPr>
          <p:cNvPicPr>
            <a:picLocks noChangeAspect="1"/>
          </p:cNvPicPr>
          <p:nvPr/>
        </p:nvPicPr>
        <p:blipFill>
          <a:blip r:embed="rId2"/>
          <a:stretch>
            <a:fillRect/>
          </a:stretch>
        </p:blipFill>
        <p:spPr>
          <a:xfrm>
            <a:off x="6680811" y="560931"/>
            <a:ext cx="1995646" cy="519263"/>
          </a:xfrm>
          <a:prstGeom prst="rect">
            <a:avLst/>
          </a:prstGeom>
        </p:spPr>
      </p:pic>
      <p:pic>
        <p:nvPicPr>
          <p:cNvPr id="11" name="Imagen 10"/>
          <p:cNvPicPr/>
          <p:nvPr/>
        </p:nvPicPr>
        <p:blipFill rotWithShape="1">
          <a:blip r:embed="rId3">
            <a:extLst>
              <a:ext uri="{28A0092B-C50C-407E-A947-70E740481C1C}">
                <a14:useLocalDpi xmlns:a14="http://schemas.microsoft.com/office/drawing/2010/main" val="0"/>
              </a:ext>
            </a:extLst>
          </a:blip>
          <a:srcRect l="-1" r="-303" b="53340"/>
          <a:stretch/>
        </p:blipFill>
        <p:spPr bwMode="auto">
          <a:xfrm>
            <a:off x="454509" y="1691478"/>
            <a:ext cx="3391545" cy="2116398"/>
          </a:xfrm>
          <a:prstGeom prst="rect">
            <a:avLst/>
          </a:prstGeom>
          <a:noFill/>
          <a:ln>
            <a:noFill/>
          </a:ln>
          <a:extLst>
            <a:ext uri="{53640926-AAD7-44D8-BBD7-CCE9431645EC}">
              <a14:shadowObscured xmlns:a14="http://schemas.microsoft.com/office/drawing/2010/main"/>
            </a:ext>
          </a:extLst>
        </p:spPr>
      </p:pic>
      <p:pic>
        <p:nvPicPr>
          <p:cNvPr id="17" name="Imagen 16"/>
          <p:cNvPicPr/>
          <p:nvPr/>
        </p:nvPicPr>
        <p:blipFill rotWithShape="1">
          <a:blip r:embed="rId3">
            <a:extLst>
              <a:ext uri="{28A0092B-C50C-407E-A947-70E740481C1C}">
                <a14:useLocalDpi xmlns:a14="http://schemas.microsoft.com/office/drawing/2010/main" val="0"/>
              </a:ext>
            </a:extLst>
          </a:blip>
          <a:srcRect l="-255" t="49326" r="448" b="3341"/>
          <a:stretch/>
        </p:blipFill>
        <p:spPr bwMode="auto">
          <a:xfrm>
            <a:off x="5203541" y="1669431"/>
            <a:ext cx="3600400" cy="2116398"/>
          </a:xfrm>
          <a:prstGeom prst="rect">
            <a:avLst/>
          </a:prstGeom>
          <a:noFill/>
          <a:ln>
            <a:noFill/>
          </a:ln>
          <a:extLst>
            <a:ext uri="{53640926-AAD7-44D8-BBD7-CCE9431645EC}">
              <a14:shadowObscured xmlns:a14="http://schemas.microsoft.com/office/drawing/2010/main"/>
            </a:ext>
          </a:extLst>
        </p:spPr>
      </p:pic>
      <p:pic>
        <p:nvPicPr>
          <p:cNvPr id="18" name="Imagen 17"/>
          <p:cNvPicPr/>
          <p:nvPr/>
        </p:nvPicPr>
        <p:blipFill rotWithShape="1">
          <a:blip r:embed="rId4">
            <a:extLst>
              <a:ext uri="{28A0092B-C50C-407E-A947-70E740481C1C}">
                <a14:useLocalDpi xmlns:a14="http://schemas.microsoft.com/office/drawing/2010/main" val="0"/>
              </a:ext>
            </a:extLst>
          </a:blip>
          <a:srcRect b="6250"/>
          <a:stretch/>
        </p:blipFill>
        <p:spPr bwMode="auto">
          <a:xfrm>
            <a:off x="1054612" y="4068366"/>
            <a:ext cx="4715346" cy="2678558"/>
          </a:xfrm>
          <a:prstGeom prst="rect">
            <a:avLst/>
          </a:prstGeom>
          <a:noFill/>
          <a:ln w="19050">
            <a:solidFill>
              <a:schemeClr val="tx1"/>
            </a:solidFill>
          </a:ln>
          <a:extLst>
            <a:ext uri="{53640926-AAD7-44D8-BBD7-CCE9431645EC}">
              <a14:shadowObscured xmlns:a14="http://schemas.microsoft.com/office/drawing/2010/main"/>
            </a:ext>
          </a:extLst>
        </p:spPr>
      </p:pic>
      <p:sp>
        <p:nvSpPr>
          <p:cNvPr id="19" name="CuadroTexto 18"/>
          <p:cNvSpPr txBox="1"/>
          <p:nvPr/>
        </p:nvSpPr>
        <p:spPr>
          <a:xfrm>
            <a:off x="6463494" y="5222979"/>
            <a:ext cx="1800200" cy="369332"/>
          </a:xfrm>
          <a:prstGeom prst="rect">
            <a:avLst/>
          </a:prstGeom>
          <a:noFill/>
        </p:spPr>
        <p:txBody>
          <a:bodyPr wrap="square" rtlCol="0">
            <a:spAutoFit/>
          </a:bodyPr>
          <a:lstStyle/>
          <a:p>
            <a:r>
              <a:rPr lang="es-ES" dirty="0" err="1" smtClean="0"/>
              <a:t>Fac</a:t>
            </a:r>
            <a:r>
              <a:rPr lang="es-ES" dirty="0" smtClean="0"/>
              <a:t> Mayor</a:t>
            </a:r>
            <a:endParaRPr lang="es-ES" dirty="0"/>
          </a:p>
        </p:txBody>
      </p:sp>
    </p:spTree>
    <p:extLst>
      <p:ext uri="{BB962C8B-B14F-4D97-AF65-F5344CB8AC3E}">
        <p14:creationId xmlns:p14="http://schemas.microsoft.com/office/powerpoint/2010/main" val="2149994957"/>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Bisel">
            <a:hlinkClick r:id="rId2" action="ppaction://hlinksldjump"/>
          </p:cNvPr>
          <p:cNvSpPr/>
          <p:nvPr/>
        </p:nvSpPr>
        <p:spPr>
          <a:xfrm>
            <a:off x="1691680" y="1484784"/>
            <a:ext cx="2520280" cy="1296144"/>
          </a:xfrm>
          <a:prstGeom prst="bevel">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MX" b="1" dirty="0" smtClean="0"/>
              <a:t>Antecedentes</a:t>
            </a:r>
          </a:p>
        </p:txBody>
      </p:sp>
      <p:sp>
        <p:nvSpPr>
          <p:cNvPr id="11" name="10 Bisel">
            <a:hlinkClick r:id="rId3" action="ppaction://hlinksldjump"/>
          </p:cNvPr>
          <p:cNvSpPr/>
          <p:nvPr/>
        </p:nvSpPr>
        <p:spPr>
          <a:xfrm>
            <a:off x="5508104" y="1513545"/>
            <a:ext cx="2592288" cy="1296144"/>
          </a:xfrm>
          <a:prstGeom prst="bevel">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MX" b="1" dirty="0" smtClean="0"/>
              <a:t>Problema</a:t>
            </a:r>
          </a:p>
        </p:txBody>
      </p:sp>
      <p:sp>
        <p:nvSpPr>
          <p:cNvPr id="12" name="11 Bisel">
            <a:hlinkClick r:id="rId4" action="ppaction://hlinksldjump"/>
          </p:cNvPr>
          <p:cNvSpPr/>
          <p:nvPr/>
        </p:nvSpPr>
        <p:spPr>
          <a:xfrm>
            <a:off x="1727621" y="3325108"/>
            <a:ext cx="2520405" cy="1296144"/>
          </a:xfrm>
          <a:prstGeom prst="bevel">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MX" b="1" dirty="0" smtClean="0"/>
              <a:t>Objetivos</a:t>
            </a:r>
          </a:p>
        </p:txBody>
      </p:sp>
      <p:sp>
        <p:nvSpPr>
          <p:cNvPr id="13" name="12 Bisel">
            <a:hlinkClick r:id="rId5" action="ppaction://hlinksldjump"/>
          </p:cNvPr>
          <p:cNvSpPr/>
          <p:nvPr/>
        </p:nvSpPr>
        <p:spPr>
          <a:xfrm>
            <a:off x="5508104" y="3325108"/>
            <a:ext cx="2592288" cy="1296144"/>
          </a:xfrm>
          <a:prstGeom prst="bevel">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MX" b="1" dirty="0"/>
              <a:t>Metodología y Desarrollo</a:t>
            </a:r>
          </a:p>
        </p:txBody>
      </p:sp>
      <p:sp>
        <p:nvSpPr>
          <p:cNvPr id="14" name="13 Bisel">
            <a:hlinkClick r:id="rId6" action="ppaction://hlinksldjump"/>
          </p:cNvPr>
          <p:cNvSpPr/>
          <p:nvPr/>
        </p:nvSpPr>
        <p:spPr>
          <a:xfrm>
            <a:off x="1691679" y="5157192"/>
            <a:ext cx="2520279" cy="1296144"/>
          </a:xfrm>
          <a:prstGeom prst="bevel">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MX" b="1" dirty="0" smtClean="0"/>
              <a:t>Conclusiones</a:t>
            </a:r>
          </a:p>
        </p:txBody>
      </p:sp>
      <p:sp>
        <p:nvSpPr>
          <p:cNvPr id="15" name="14 Bisel">
            <a:hlinkClick r:id="rId7" action="ppaction://hlinksldjump"/>
          </p:cNvPr>
          <p:cNvSpPr/>
          <p:nvPr/>
        </p:nvSpPr>
        <p:spPr>
          <a:xfrm>
            <a:off x="5508104" y="5158308"/>
            <a:ext cx="2592288" cy="1296144"/>
          </a:xfrm>
          <a:prstGeom prst="bevel">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MX" b="1" dirty="0" smtClean="0"/>
              <a:t>Recomendaciones</a:t>
            </a:r>
          </a:p>
        </p:txBody>
      </p:sp>
      <p:sp>
        <p:nvSpPr>
          <p:cNvPr id="2" name="CuadroTexto 1"/>
          <p:cNvSpPr txBox="1"/>
          <p:nvPr/>
        </p:nvSpPr>
        <p:spPr>
          <a:xfrm>
            <a:off x="2987824" y="779579"/>
            <a:ext cx="3600400" cy="523220"/>
          </a:xfrm>
          <a:prstGeom prst="rect">
            <a:avLst/>
          </a:prstGeom>
          <a:noFill/>
        </p:spPr>
        <p:txBody>
          <a:bodyPr wrap="square" rtlCol="0">
            <a:spAutoFit/>
          </a:bodyPr>
          <a:lstStyle/>
          <a:p>
            <a:pPr algn="ctr"/>
            <a:r>
              <a:rPr lang="es-ES" sz="2800" dirty="0" smtClean="0">
                <a:solidFill>
                  <a:schemeClr val="accent2">
                    <a:lumMod val="75000"/>
                  </a:schemeClr>
                </a:solidFill>
              </a:rPr>
              <a:t>AGENDA</a:t>
            </a:r>
            <a:endParaRPr lang="es-ES" sz="2800" dirty="0">
              <a:solidFill>
                <a:schemeClr val="accent2">
                  <a:lumMod val="75000"/>
                </a:schemeClr>
              </a:solidFill>
            </a:endParaRPr>
          </a:p>
        </p:txBody>
      </p:sp>
    </p:spTree>
  </p:cSld>
  <p:clrMapOvr>
    <a:masterClrMapping/>
  </p:clrMapOvr>
  <p:transition>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AutoShape 4" descr="Resultado de imagen para mision esp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C" dirty="0"/>
          </a:p>
        </p:txBody>
      </p:sp>
      <p:sp>
        <p:nvSpPr>
          <p:cNvPr id="3" name="1 CuadroTexto"/>
          <p:cNvSpPr txBox="1"/>
          <p:nvPr/>
        </p:nvSpPr>
        <p:spPr>
          <a:xfrm>
            <a:off x="2267744" y="548680"/>
            <a:ext cx="4757391" cy="400110"/>
          </a:xfrm>
          <a:prstGeom prst="rect">
            <a:avLst/>
          </a:prstGeom>
          <a:noFill/>
        </p:spPr>
        <p:txBody>
          <a:bodyPr wrap="square" rtlCol="0">
            <a:spAutoFit/>
          </a:bodyPr>
          <a:lstStyle/>
          <a:p>
            <a:pPr algn="ctr"/>
            <a:r>
              <a:rPr lang="es-EC" sz="2000" b="1" dirty="0" smtClean="0"/>
              <a:t>3. DESARROLLO</a:t>
            </a:r>
            <a:endParaRPr lang="es-EC" sz="2000" b="1" dirty="0"/>
          </a:p>
        </p:txBody>
      </p:sp>
      <p:sp>
        <p:nvSpPr>
          <p:cNvPr id="4" name="1 CuadroTexto"/>
          <p:cNvSpPr txBox="1"/>
          <p:nvPr/>
        </p:nvSpPr>
        <p:spPr>
          <a:xfrm>
            <a:off x="155575" y="1124744"/>
            <a:ext cx="4757391" cy="369332"/>
          </a:xfrm>
          <a:prstGeom prst="rect">
            <a:avLst/>
          </a:prstGeom>
          <a:noFill/>
        </p:spPr>
        <p:txBody>
          <a:bodyPr wrap="square" rtlCol="0">
            <a:spAutoFit/>
          </a:bodyPr>
          <a:lstStyle/>
          <a:p>
            <a:r>
              <a:rPr lang="es-EC" b="1" dirty="0" smtClean="0"/>
              <a:t>3.2. BASE DE DATOS</a:t>
            </a:r>
            <a:endParaRPr lang="es-EC" b="1" dirty="0"/>
          </a:p>
        </p:txBody>
      </p:sp>
      <p:pic>
        <p:nvPicPr>
          <p:cNvPr id="13" name="Imagen 12">
            <a:extLst>
              <a:ext uri="{FF2B5EF4-FFF2-40B4-BE49-F238E27FC236}">
                <a16:creationId xmlns="" xmlns:a16="http://schemas.microsoft.com/office/drawing/2014/main" id="{980FC8C8-5660-6248-A81F-8363CA21874D}"/>
              </a:ext>
            </a:extLst>
          </p:cNvPr>
          <p:cNvPicPr>
            <a:picLocks noChangeAspect="1"/>
          </p:cNvPicPr>
          <p:nvPr/>
        </p:nvPicPr>
        <p:blipFill>
          <a:blip r:embed="rId2"/>
          <a:stretch>
            <a:fillRect/>
          </a:stretch>
        </p:blipFill>
        <p:spPr>
          <a:xfrm>
            <a:off x="6660232" y="1108334"/>
            <a:ext cx="1995646" cy="519263"/>
          </a:xfrm>
          <a:prstGeom prst="rect">
            <a:avLst/>
          </a:prstGeom>
        </p:spPr>
      </p:pic>
      <p:pic>
        <p:nvPicPr>
          <p:cNvPr id="14" name="Imagen 13"/>
          <p:cNvPicPr/>
          <p:nvPr/>
        </p:nvPicPr>
        <p:blipFill rotWithShape="1">
          <a:blip r:embed="rId3"/>
          <a:srcRect b="27777"/>
          <a:stretch/>
        </p:blipFill>
        <p:spPr bwMode="auto">
          <a:xfrm>
            <a:off x="1907704" y="2458482"/>
            <a:ext cx="5711319" cy="3256608"/>
          </a:xfrm>
          <a:prstGeom prst="rect">
            <a:avLst/>
          </a:prstGeom>
          <a:ln w="19050">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91743546"/>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AutoShape 4" descr="Resultado de imagen para mision esp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C" dirty="0"/>
          </a:p>
        </p:txBody>
      </p:sp>
      <p:sp>
        <p:nvSpPr>
          <p:cNvPr id="3" name="1 CuadroTexto"/>
          <p:cNvSpPr txBox="1"/>
          <p:nvPr/>
        </p:nvSpPr>
        <p:spPr>
          <a:xfrm>
            <a:off x="2267744" y="548680"/>
            <a:ext cx="4757391" cy="400110"/>
          </a:xfrm>
          <a:prstGeom prst="rect">
            <a:avLst/>
          </a:prstGeom>
          <a:noFill/>
        </p:spPr>
        <p:txBody>
          <a:bodyPr wrap="square" rtlCol="0">
            <a:spAutoFit/>
          </a:bodyPr>
          <a:lstStyle/>
          <a:p>
            <a:pPr algn="ctr"/>
            <a:r>
              <a:rPr lang="es-EC" sz="2000" b="1" dirty="0" smtClean="0"/>
              <a:t>3. DESARROLLO</a:t>
            </a:r>
            <a:endParaRPr lang="es-EC" sz="2000" b="1" dirty="0"/>
          </a:p>
        </p:txBody>
      </p:sp>
      <p:sp>
        <p:nvSpPr>
          <p:cNvPr id="4" name="1 CuadroTexto"/>
          <p:cNvSpPr txBox="1"/>
          <p:nvPr/>
        </p:nvSpPr>
        <p:spPr>
          <a:xfrm>
            <a:off x="155575" y="1124744"/>
            <a:ext cx="4757391" cy="369332"/>
          </a:xfrm>
          <a:prstGeom prst="rect">
            <a:avLst/>
          </a:prstGeom>
          <a:noFill/>
        </p:spPr>
        <p:txBody>
          <a:bodyPr wrap="square" rtlCol="0">
            <a:spAutoFit/>
          </a:bodyPr>
          <a:lstStyle/>
          <a:p>
            <a:r>
              <a:rPr lang="es-EC" b="1" dirty="0" smtClean="0"/>
              <a:t>3.3. MODELO</a:t>
            </a:r>
            <a:endParaRPr lang="es-EC" b="1" dirty="0"/>
          </a:p>
        </p:txBody>
      </p:sp>
      <p:pic>
        <p:nvPicPr>
          <p:cNvPr id="7" name="Imagen 6">
            <a:extLst>
              <a:ext uri="{FF2B5EF4-FFF2-40B4-BE49-F238E27FC236}">
                <a16:creationId xmlns="" xmlns:a16="http://schemas.microsoft.com/office/drawing/2014/main" id="{E77E7447-D559-3446-A488-20D173E8F9D4}"/>
              </a:ext>
            </a:extLst>
          </p:cNvPr>
          <p:cNvPicPr>
            <a:picLocks noChangeAspect="1"/>
          </p:cNvPicPr>
          <p:nvPr/>
        </p:nvPicPr>
        <p:blipFill rotWithShape="1">
          <a:blip r:embed="rId2"/>
          <a:srcRect l="11214" r="10285" b="8421"/>
          <a:stretch/>
        </p:blipFill>
        <p:spPr>
          <a:xfrm>
            <a:off x="7740352" y="548680"/>
            <a:ext cx="1248089" cy="819006"/>
          </a:xfrm>
          <a:prstGeom prst="rect">
            <a:avLst/>
          </a:prstGeom>
        </p:spPr>
      </p:pic>
      <p:sp>
        <p:nvSpPr>
          <p:cNvPr id="2" name="CuadroTexto 1"/>
          <p:cNvSpPr txBox="1"/>
          <p:nvPr/>
        </p:nvSpPr>
        <p:spPr>
          <a:xfrm>
            <a:off x="307975" y="1628800"/>
            <a:ext cx="3255913" cy="369332"/>
          </a:xfrm>
          <a:prstGeom prst="rect">
            <a:avLst/>
          </a:prstGeom>
          <a:noFill/>
        </p:spPr>
        <p:txBody>
          <a:bodyPr wrap="square" rtlCol="0">
            <a:spAutoFit/>
          </a:bodyPr>
          <a:lstStyle/>
          <a:p>
            <a:r>
              <a:rPr lang="es-ES" dirty="0" smtClean="0"/>
              <a:t>Selección Base de datos</a:t>
            </a:r>
            <a:endParaRPr lang="es-ES" dirty="0"/>
          </a:p>
        </p:txBody>
      </p:sp>
      <p:pic>
        <p:nvPicPr>
          <p:cNvPr id="15" name="Imagen 14"/>
          <p:cNvPicPr/>
          <p:nvPr/>
        </p:nvPicPr>
        <p:blipFill rotWithShape="1">
          <a:blip r:embed="rId3"/>
          <a:srcRect l="8256" t="29126" r="21057" b="14267"/>
          <a:stretch/>
        </p:blipFill>
        <p:spPr bwMode="auto">
          <a:xfrm>
            <a:off x="464690" y="2348880"/>
            <a:ext cx="3819277" cy="2880320"/>
          </a:xfrm>
          <a:prstGeom prst="rect">
            <a:avLst/>
          </a:prstGeom>
          <a:ln w="19050">
            <a:solidFill>
              <a:schemeClr val="tx1"/>
            </a:solidFill>
          </a:ln>
          <a:extLst>
            <a:ext uri="{53640926-AAD7-44D8-BBD7-CCE9431645EC}">
              <a14:shadowObscured xmlns:a14="http://schemas.microsoft.com/office/drawing/2010/main"/>
            </a:ext>
          </a:extLst>
        </p:spPr>
      </p:pic>
      <p:pic>
        <p:nvPicPr>
          <p:cNvPr id="16" name="Imagen 15"/>
          <p:cNvPicPr/>
          <p:nvPr/>
        </p:nvPicPr>
        <p:blipFill rotWithShape="1">
          <a:blip r:embed="rId4"/>
          <a:srcRect l="664" t="11840" r="20484" b="6917"/>
          <a:stretch/>
        </p:blipFill>
        <p:spPr bwMode="auto">
          <a:xfrm>
            <a:off x="4644009" y="2348880"/>
            <a:ext cx="3960440" cy="2880320"/>
          </a:xfrm>
          <a:prstGeom prst="rect">
            <a:avLst/>
          </a:prstGeom>
          <a:ln w="19050">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26747925"/>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AutoShape 4" descr="Resultado de imagen para mision esp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C" dirty="0"/>
          </a:p>
        </p:txBody>
      </p:sp>
      <p:sp>
        <p:nvSpPr>
          <p:cNvPr id="3" name="1 CuadroTexto"/>
          <p:cNvSpPr txBox="1"/>
          <p:nvPr/>
        </p:nvSpPr>
        <p:spPr>
          <a:xfrm>
            <a:off x="2267744" y="548680"/>
            <a:ext cx="4757391" cy="400110"/>
          </a:xfrm>
          <a:prstGeom prst="rect">
            <a:avLst/>
          </a:prstGeom>
          <a:noFill/>
        </p:spPr>
        <p:txBody>
          <a:bodyPr wrap="square" rtlCol="0">
            <a:spAutoFit/>
          </a:bodyPr>
          <a:lstStyle/>
          <a:p>
            <a:pPr algn="ctr"/>
            <a:r>
              <a:rPr lang="es-EC" sz="2000" b="1" dirty="0" smtClean="0"/>
              <a:t>3. DESARROLLO</a:t>
            </a:r>
            <a:endParaRPr lang="es-EC" sz="2000" b="1" dirty="0"/>
          </a:p>
        </p:txBody>
      </p:sp>
      <p:sp>
        <p:nvSpPr>
          <p:cNvPr id="4" name="1 CuadroTexto"/>
          <p:cNvSpPr txBox="1"/>
          <p:nvPr/>
        </p:nvSpPr>
        <p:spPr>
          <a:xfrm>
            <a:off x="155575" y="1124744"/>
            <a:ext cx="4757391" cy="369332"/>
          </a:xfrm>
          <a:prstGeom prst="rect">
            <a:avLst/>
          </a:prstGeom>
          <a:noFill/>
        </p:spPr>
        <p:txBody>
          <a:bodyPr wrap="square" rtlCol="0">
            <a:spAutoFit/>
          </a:bodyPr>
          <a:lstStyle/>
          <a:p>
            <a:r>
              <a:rPr lang="es-EC" b="1" dirty="0" smtClean="0"/>
              <a:t>3.3. MODELO</a:t>
            </a:r>
            <a:endParaRPr lang="es-EC" b="1" dirty="0"/>
          </a:p>
        </p:txBody>
      </p:sp>
      <p:pic>
        <p:nvPicPr>
          <p:cNvPr id="7" name="Imagen 6">
            <a:extLst>
              <a:ext uri="{FF2B5EF4-FFF2-40B4-BE49-F238E27FC236}">
                <a16:creationId xmlns="" xmlns:a16="http://schemas.microsoft.com/office/drawing/2014/main" id="{E77E7447-D559-3446-A488-20D173E8F9D4}"/>
              </a:ext>
            </a:extLst>
          </p:cNvPr>
          <p:cNvPicPr>
            <a:picLocks noChangeAspect="1"/>
          </p:cNvPicPr>
          <p:nvPr/>
        </p:nvPicPr>
        <p:blipFill rotWithShape="1">
          <a:blip r:embed="rId2"/>
          <a:srcRect l="11214" r="10285" b="8421"/>
          <a:stretch/>
        </p:blipFill>
        <p:spPr>
          <a:xfrm>
            <a:off x="7740352" y="548680"/>
            <a:ext cx="1248089" cy="819006"/>
          </a:xfrm>
          <a:prstGeom prst="rect">
            <a:avLst/>
          </a:prstGeom>
        </p:spPr>
      </p:pic>
      <p:sp>
        <p:nvSpPr>
          <p:cNvPr id="2" name="CuadroTexto 1"/>
          <p:cNvSpPr txBox="1"/>
          <p:nvPr/>
        </p:nvSpPr>
        <p:spPr>
          <a:xfrm>
            <a:off x="307975" y="1628800"/>
            <a:ext cx="3831977" cy="369332"/>
          </a:xfrm>
          <a:prstGeom prst="rect">
            <a:avLst/>
          </a:prstGeom>
          <a:noFill/>
        </p:spPr>
        <p:txBody>
          <a:bodyPr wrap="square" rtlCol="0">
            <a:spAutoFit/>
          </a:bodyPr>
          <a:lstStyle/>
          <a:p>
            <a:r>
              <a:rPr lang="es-ES" dirty="0" smtClean="0"/>
              <a:t>Selección el Atributo a predecir</a:t>
            </a:r>
            <a:endParaRPr lang="es-ES" dirty="0"/>
          </a:p>
        </p:txBody>
      </p:sp>
      <p:pic>
        <p:nvPicPr>
          <p:cNvPr id="10" name="Imagen 9"/>
          <p:cNvPicPr/>
          <p:nvPr/>
        </p:nvPicPr>
        <p:blipFill rotWithShape="1">
          <a:blip r:embed="rId3"/>
          <a:srcRect l="408" t="12345" r="5491" b="11401"/>
          <a:stretch/>
        </p:blipFill>
        <p:spPr bwMode="auto">
          <a:xfrm>
            <a:off x="1357452" y="2132856"/>
            <a:ext cx="6577974" cy="4372764"/>
          </a:xfrm>
          <a:prstGeom prst="rect">
            <a:avLst/>
          </a:prstGeom>
          <a:ln w="19050">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71751121"/>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AutoShape 4" descr="Resultado de imagen para mision esp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C" dirty="0"/>
          </a:p>
        </p:txBody>
      </p:sp>
      <p:sp>
        <p:nvSpPr>
          <p:cNvPr id="3" name="1 CuadroTexto"/>
          <p:cNvSpPr txBox="1"/>
          <p:nvPr/>
        </p:nvSpPr>
        <p:spPr>
          <a:xfrm>
            <a:off x="2267744" y="548680"/>
            <a:ext cx="4757391" cy="400110"/>
          </a:xfrm>
          <a:prstGeom prst="rect">
            <a:avLst/>
          </a:prstGeom>
          <a:noFill/>
        </p:spPr>
        <p:txBody>
          <a:bodyPr wrap="square" rtlCol="0">
            <a:spAutoFit/>
          </a:bodyPr>
          <a:lstStyle/>
          <a:p>
            <a:pPr algn="ctr"/>
            <a:r>
              <a:rPr lang="es-EC" sz="2000" b="1" dirty="0" smtClean="0"/>
              <a:t>3. DESARROLLO</a:t>
            </a:r>
            <a:endParaRPr lang="es-EC" sz="2000" b="1" dirty="0"/>
          </a:p>
        </p:txBody>
      </p:sp>
      <p:sp>
        <p:nvSpPr>
          <p:cNvPr id="4" name="1 CuadroTexto"/>
          <p:cNvSpPr txBox="1"/>
          <p:nvPr/>
        </p:nvSpPr>
        <p:spPr>
          <a:xfrm>
            <a:off x="155575" y="1124744"/>
            <a:ext cx="4757391" cy="369332"/>
          </a:xfrm>
          <a:prstGeom prst="rect">
            <a:avLst/>
          </a:prstGeom>
          <a:noFill/>
        </p:spPr>
        <p:txBody>
          <a:bodyPr wrap="square" rtlCol="0">
            <a:spAutoFit/>
          </a:bodyPr>
          <a:lstStyle/>
          <a:p>
            <a:r>
              <a:rPr lang="es-EC" b="1" dirty="0" smtClean="0"/>
              <a:t>3.3. MODELO</a:t>
            </a:r>
            <a:endParaRPr lang="es-EC" b="1" dirty="0"/>
          </a:p>
        </p:txBody>
      </p:sp>
      <p:pic>
        <p:nvPicPr>
          <p:cNvPr id="7" name="Imagen 6">
            <a:extLst>
              <a:ext uri="{FF2B5EF4-FFF2-40B4-BE49-F238E27FC236}">
                <a16:creationId xmlns="" xmlns:a16="http://schemas.microsoft.com/office/drawing/2014/main" id="{E77E7447-D559-3446-A488-20D173E8F9D4}"/>
              </a:ext>
            </a:extLst>
          </p:cNvPr>
          <p:cNvPicPr>
            <a:picLocks noChangeAspect="1"/>
          </p:cNvPicPr>
          <p:nvPr/>
        </p:nvPicPr>
        <p:blipFill rotWithShape="1">
          <a:blip r:embed="rId2"/>
          <a:srcRect l="11214" r="10285" b="8421"/>
          <a:stretch/>
        </p:blipFill>
        <p:spPr>
          <a:xfrm>
            <a:off x="7740352" y="548680"/>
            <a:ext cx="1248089" cy="819006"/>
          </a:xfrm>
          <a:prstGeom prst="rect">
            <a:avLst/>
          </a:prstGeom>
        </p:spPr>
      </p:pic>
      <p:sp>
        <p:nvSpPr>
          <p:cNvPr id="2" name="CuadroTexto 1"/>
          <p:cNvSpPr txBox="1"/>
          <p:nvPr/>
        </p:nvSpPr>
        <p:spPr>
          <a:xfrm>
            <a:off x="307975" y="1628800"/>
            <a:ext cx="3831977" cy="369332"/>
          </a:xfrm>
          <a:prstGeom prst="rect">
            <a:avLst/>
          </a:prstGeom>
          <a:noFill/>
        </p:spPr>
        <p:txBody>
          <a:bodyPr wrap="square" rtlCol="0">
            <a:spAutoFit/>
          </a:bodyPr>
          <a:lstStyle/>
          <a:p>
            <a:r>
              <a:rPr lang="es-ES" dirty="0" smtClean="0"/>
              <a:t>Preparar objetivo</a:t>
            </a:r>
            <a:endParaRPr lang="es-ES" dirty="0"/>
          </a:p>
        </p:txBody>
      </p:sp>
      <p:pic>
        <p:nvPicPr>
          <p:cNvPr id="8" name="Imagen 7"/>
          <p:cNvPicPr/>
          <p:nvPr/>
        </p:nvPicPr>
        <p:blipFill rotWithShape="1">
          <a:blip r:embed="rId3"/>
          <a:srcRect l="409" t="11981" r="26106" b="19389"/>
          <a:stretch/>
        </p:blipFill>
        <p:spPr bwMode="auto">
          <a:xfrm>
            <a:off x="2043365" y="2132856"/>
            <a:ext cx="5696987" cy="3604424"/>
          </a:xfrm>
          <a:prstGeom prst="rect">
            <a:avLst/>
          </a:prstGeom>
          <a:ln w="19050">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31602721"/>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AutoShape 4" descr="Resultado de imagen para mision esp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C" dirty="0"/>
          </a:p>
        </p:txBody>
      </p:sp>
      <p:sp>
        <p:nvSpPr>
          <p:cNvPr id="3" name="1 CuadroTexto"/>
          <p:cNvSpPr txBox="1"/>
          <p:nvPr/>
        </p:nvSpPr>
        <p:spPr>
          <a:xfrm>
            <a:off x="2267744" y="548680"/>
            <a:ext cx="4757391" cy="400110"/>
          </a:xfrm>
          <a:prstGeom prst="rect">
            <a:avLst/>
          </a:prstGeom>
          <a:noFill/>
        </p:spPr>
        <p:txBody>
          <a:bodyPr wrap="square" rtlCol="0">
            <a:spAutoFit/>
          </a:bodyPr>
          <a:lstStyle/>
          <a:p>
            <a:pPr algn="ctr"/>
            <a:r>
              <a:rPr lang="es-EC" sz="2000" b="1" dirty="0" smtClean="0"/>
              <a:t>3. DESARROLLO</a:t>
            </a:r>
            <a:endParaRPr lang="es-EC" sz="2000" b="1" dirty="0"/>
          </a:p>
        </p:txBody>
      </p:sp>
      <p:sp>
        <p:nvSpPr>
          <p:cNvPr id="4" name="1 CuadroTexto"/>
          <p:cNvSpPr txBox="1"/>
          <p:nvPr/>
        </p:nvSpPr>
        <p:spPr>
          <a:xfrm>
            <a:off x="155575" y="1124744"/>
            <a:ext cx="4757391" cy="369332"/>
          </a:xfrm>
          <a:prstGeom prst="rect">
            <a:avLst/>
          </a:prstGeom>
          <a:noFill/>
        </p:spPr>
        <p:txBody>
          <a:bodyPr wrap="square" rtlCol="0">
            <a:spAutoFit/>
          </a:bodyPr>
          <a:lstStyle/>
          <a:p>
            <a:r>
              <a:rPr lang="es-EC" b="1" dirty="0" smtClean="0"/>
              <a:t>3.3. MODELO</a:t>
            </a:r>
            <a:endParaRPr lang="es-EC" b="1" dirty="0"/>
          </a:p>
        </p:txBody>
      </p:sp>
      <p:pic>
        <p:nvPicPr>
          <p:cNvPr id="7" name="Imagen 6">
            <a:extLst>
              <a:ext uri="{FF2B5EF4-FFF2-40B4-BE49-F238E27FC236}">
                <a16:creationId xmlns="" xmlns:a16="http://schemas.microsoft.com/office/drawing/2014/main" id="{E77E7447-D559-3446-A488-20D173E8F9D4}"/>
              </a:ext>
            </a:extLst>
          </p:cNvPr>
          <p:cNvPicPr>
            <a:picLocks noChangeAspect="1"/>
          </p:cNvPicPr>
          <p:nvPr/>
        </p:nvPicPr>
        <p:blipFill rotWithShape="1">
          <a:blip r:embed="rId2"/>
          <a:srcRect l="11214" r="10285" b="8421"/>
          <a:stretch/>
        </p:blipFill>
        <p:spPr>
          <a:xfrm>
            <a:off x="7740352" y="548680"/>
            <a:ext cx="1248089" cy="819006"/>
          </a:xfrm>
          <a:prstGeom prst="rect">
            <a:avLst/>
          </a:prstGeom>
        </p:spPr>
      </p:pic>
      <p:sp>
        <p:nvSpPr>
          <p:cNvPr id="2" name="CuadroTexto 1"/>
          <p:cNvSpPr txBox="1"/>
          <p:nvPr/>
        </p:nvSpPr>
        <p:spPr>
          <a:xfrm>
            <a:off x="307975" y="1628800"/>
            <a:ext cx="3255913" cy="369332"/>
          </a:xfrm>
          <a:prstGeom prst="rect">
            <a:avLst/>
          </a:prstGeom>
          <a:noFill/>
        </p:spPr>
        <p:txBody>
          <a:bodyPr wrap="square" rtlCol="0">
            <a:spAutoFit/>
          </a:bodyPr>
          <a:lstStyle/>
          <a:p>
            <a:r>
              <a:rPr lang="es-ES" dirty="0" smtClean="0"/>
              <a:t>Seleccionar entradas</a:t>
            </a:r>
            <a:endParaRPr lang="es-ES" dirty="0"/>
          </a:p>
        </p:txBody>
      </p:sp>
      <p:pic>
        <p:nvPicPr>
          <p:cNvPr id="9" name="Imagen 8"/>
          <p:cNvPicPr/>
          <p:nvPr/>
        </p:nvPicPr>
        <p:blipFill>
          <a:blip r:embed="rId3">
            <a:extLst>
              <a:ext uri="{28A0092B-C50C-407E-A947-70E740481C1C}">
                <a14:useLocalDpi xmlns:a14="http://schemas.microsoft.com/office/drawing/2010/main" val="0"/>
              </a:ext>
            </a:extLst>
          </a:blip>
          <a:srcRect/>
          <a:stretch>
            <a:fillRect/>
          </a:stretch>
        </p:blipFill>
        <p:spPr bwMode="auto">
          <a:xfrm>
            <a:off x="2662634" y="2091626"/>
            <a:ext cx="3967609" cy="2376264"/>
          </a:xfrm>
          <a:prstGeom prst="rect">
            <a:avLst/>
          </a:prstGeom>
          <a:noFill/>
          <a:ln>
            <a:noFill/>
          </a:ln>
        </p:spPr>
      </p:pic>
      <p:pic>
        <p:nvPicPr>
          <p:cNvPr id="10" name="Imagen 9"/>
          <p:cNvPicPr/>
          <p:nvPr/>
        </p:nvPicPr>
        <p:blipFill>
          <a:blip r:embed="rId4">
            <a:extLst>
              <a:ext uri="{28A0092B-C50C-407E-A947-70E740481C1C}">
                <a14:useLocalDpi xmlns:a14="http://schemas.microsoft.com/office/drawing/2010/main" val="0"/>
              </a:ext>
            </a:extLst>
          </a:blip>
          <a:srcRect/>
          <a:stretch>
            <a:fillRect/>
          </a:stretch>
        </p:blipFill>
        <p:spPr bwMode="auto">
          <a:xfrm>
            <a:off x="1998488" y="5065440"/>
            <a:ext cx="5295900" cy="1567180"/>
          </a:xfrm>
          <a:prstGeom prst="rect">
            <a:avLst/>
          </a:prstGeom>
          <a:noFill/>
          <a:ln>
            <a:noFill/>
          </a:ln>
        </p:spPr>
      </p:pic>
      <p:cxnSp>
        <p:nvCxnSpPr>
          <p:cNvPr id="6" name="Conector recto de flecha 5"/>
          <p:cNvCxnSpPr/>
          <p:nvPr/>
        </p:nvCxnSpPr>
        <p:spPr>
          <a:xfrm>
            <a:off x="4646438" y="4653136"/>
            <a:ext cx="0" cy="28803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397818815"/>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AutoShape 4" descr="Resultado de imagen para mision esp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C" dirty="0"/>
          </a:p>
        </p:txBody>
      </p:sp>
      <p:sp>
        <p:nvSpPr>
          <p:cNvPr id="3" name="1 CuadroTexto"/>
          <p:cNvSpPr txBox="1"/>
          <p:nvPr/>
        </p:nvSpPr>
        <p:spPr>
          <a:xfrm>
            <a:off x="2267744" y="548680"/>
            <a:ext cx="4757391" cy="400110"/>
          </a:xfrm>
          <a:prstGeom prst="rect">
            <a:avLst/>
          </a:prstGeom>
          <a:noFill/>
        </p:spPr>
        <p:txBody>
          <a:bodyPr wrap="square" rtlCol="0">
            <a:spAutoFit/>
          </a:bodyPr>
          <a:lstStyle/>
          <a:p>
            <a:pPr algn="ctr"/>
            <a:r>
              <a:rPr lang="es-EC" sz="2000" b="1" dirty="0" smtClean="0"/>
              <a:t>3. DESARROLLO</a:t>
            </a:r>
            <a:endParaRPr lang="es-EC" sz="2000" b="1" dirty="0"/>
          </a:p>
        </p:txBody>
      </p:sp>
      <p:sp>
        <p:nvSpPr>
          <p:cNvPr id="4" name="1 CuadroTexto"/>
          <p:cNvSpPr txBox="1"/>
          <p:nvPr/>
        </p:nvSpPr>
        <p:spPr>
          <a:xfrm>
            <a:off x="155575" y="1124744"/>
            <a:ext cx="4757391" cy="369332"/>
          </a:xfrm>
          <a:prstGeom prst="rect">
            <a:avLst/>
          </a:prstGeom>
          <a:noFill/>
        </p:spPr>
        <p:txBody>
          <a:bodyPr wrap="square" rtlCol="0">
            <a:spAutoFit/>
          </a:bodyPr>
          <a:lstStyle/>
          <a:p>
            <a:r>
              <a:rPr lang="es-EC" b="1" dirty="0" smtClean="0"/>
              <a:t>3.3. MODELO</a:t>
            </a:r>
            <a:endParaRPr lang="es-EC" b="1" dirty="0"/>
          </a:p>
        </p:txBody>
      </p:sp>
      <p:pic>
        <p:nvPicPr>
          <p:cNvPr id="7" name="Imagen 6">
            <a:extLst>
              <a:ext uri="{FF2B5EF4-FFF2-40B4-BE49-F238E27FC236}">
                <a16:creationId xmlns="" xmlns:a16="http://schemas.microsoft.com/office/drawing/2014/main" id="{E77E7447-D559-3446-A488-20D173E8F9D4}"/>
              </a:ext>
            </a:extLst>
          </p:cNvPr>
          <p:cNvPicPr>
            <a:picLocks noChangeAspect="1"/>
          </p:cNvPicPr>
          <p:nvPr/>
        </p:nvPicPr>
        <p:blipFill rotWithShape="1">
          <a:blip r:embed="rId2"/>
          <a:srcRect l="11214" r="10285" b="8421"/>
          <a:stretch/>
        </p:blipFill>
        <p:spPr>
          <a:xfrm>
            <a:off x="7740352" y="548680"/>
            <a:ext cx="1248089" cy="819006"/>
          </a:xfrm>
          <a:prstGeom prst="rect">
            <a:avLst/>
          </a:prstGeom>
        </p:spPr>
      </p:pic>
      <p:sp>
        <p:nvSpPr>
          <p:cNvPr id="2" name="CuadroTexto 1"/>
          <p:cNvSpPr txBox="1"/>
          <p:nvPr/>
        </p:nvSpPr>
        <p:spPr>
          <a:xfrm>
            <a:off x="307975" y="1628800"/>
            <a:ext cx="3255913" cy="369332"/>
          </a:xfrm>
          <a:prstGeom prst="rect">
            <a:avLst/>
          </a:prstGeom>
          <a:noFill/>
        </p:spPr>
        <p:txBody>
          <a:bodyPr wrap="square" rtlCol="0">
            <a:spAutoFit/>
          </a:bodyPr>
          <a:lstStyle/>
          <a:p>
            <a:r>
              <a:rPr lang="es-ES" dirty="0" smtClean="0"/>
              <a:t>Selección de modelos</a:t>
            </a:r>
            <a:endParaRPr lang="es-ES" dirty="0"/>
          </a:p>
        </p:txBody>
      </p:sp>
      <p:pic>
        <p:nvPicPr>
          <p:cNvPr id="11" name="Imagen 10"/>
          <p:cNvPicPr/>
          <p:nvPr/>
        </p:nvPicPr>
        <p:blipFill rotWithShape="1">
          <a:blip r:embed="rId3"/>
          <a:srcRect l="817" t="12346" r="4673" b="8499"/>
          <a:stretch/>
        </p:blipFill>
        <p:spPr bwMode="auto">
          <a:xfrm>
            <a:off x="1615448" y="2488322"/>
            <a:ext cx="6061982" cy="3515841"/>
          </a:xfrm>
          <a:prstGeom prst="rect">
            <a:avLst/>
          </a:prstGeom>
          <a:ln w="19050">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69726238"/>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AutoShape 4" descr="Resultado de imagen para mision esp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C" dirty="0"/>
          </a:p>
        </p:txBody>
      </p:sp>
      <p:sp>
        <p:nvSpPr>
          <p:cNvPr id="3" name="1 CuadroTexto"/>
          <p:cNvSpPr txBox="1"/>
          <p:nvPr/>
        </p:nvSpPr>
        <p:spPr>
          <a:xfrm>
            <a:off x="2267744" y="548680"/>
            <a:ext cx="4757391" cy="400110"/>
          </a:xfrm>
          <a:prstGeom prst="rect">
            <a:avLst/>
          </a:prstGeom>
          <a:noFill/>
        </p:spPr>
        <p:txBody>
          <a:bodyPr wrap="square" rtlCol="0">
            <a:spAutoFit/>
          </a:bodyPr>
          <a:lstStyle/>
          <a:p>
            <a:pPr algn="ctr"/>
            <a:r>
              <a:rPr lang="es-EC" sz="2000" b="1" dirty="0" smtClean="0"/>
              <a:t>3. DESARROLLO</a:t>
            </a:r>
            <a:endParaRPr lang="es-EC" sz="2000" b="1" dirty="0"/>
          </a:p>
        </p:txBody>
      </p:sp>
      <p:sp>
        <p:nvSpPr>
          <p:cNvPr id="4" name="1 CuadroTexto"/>
          <p:cNvSpPr txBox="1"/>
          <p:nvPr/>
        </p:nvSpPr>
        <p:spPr>
          <a:xfrm>
            <a:off x="155575" y="1124744"/>
            <a:ext cx="4757391" cy="369332"/>
          </a:xfrm>
          <a:prstGeom prst="rect">
            <a:avLst/>
          </a:prstGeom>
          <a:noFill/>
        </p:spPr>
        <p:txBody>
          <a:bodyPr wrap="square" rtlCol="0">
            <a:spAutoFit/>
          </a:bodyPr>
          <a:lstStyle/>
          <a:p>
            <a:r>
              <a:rPr lang="es-EC" b="1" dirty="0" smtClean="0"/>
              <a:t>3.3. MODELO</a:t>
            </a:r>
            <a:endParaRPr lang="es-EC" b="1" dirty="0"/>
          </a:p>
        </p:txBody>
      </p:sp>
      <p:pic>
        <p:nvPicPr>
          <p:cNvPr id="7" name="Imagen 6">
            <a:extLst>
              <a:ext uri="{FF2B5EF4-FFF2-40B4-BE49-F238E27FC236}">
                <a16:creationId xmlns="" xmlns:a16="http://schemas.microsoft.com/office/drawing/2014/main" id="{E77E7447-D559-3446-A488-20D173E8F9D4}"/>
              </a:ext>
            </a:extLst>
          </p:cNvPr>
          <p:cNvPicPr>
            <a:picLocks noChangeAspect="1"/>
          </p:cNvPicPr>
          <p:nvPr/>
        </p:nvPicPr>
        <p:blipFill rotWithShape="1">
          <a:blip r:embed="rId2"/>
          <a:srcRect l="11214" r="10285" b="8421"/>
          <a:stretch/>
        </p:blipFill>
        <p:spPr>
          <a:xfrm>
            <a:off x="7740352" y="548680"/>
            <a:ext cx="1248089" cy="819006"/>
          </a:xfrm>
          <a:prstGeom prst="rect">
            <a:avLst/>
          </a:prstGeom>
        </p:spPr>
      </p:pic>
      <p:sp>
        <p:nvSpPr>
          <p:cNvPr id="2" name="CuadroTexto 1"/>
          <p:cNvSpPr txBox="1"/>
          <p:nvPr/>
        </p:nvSpPr>
        <p:spPr>
          <a:xfrm>
            <a:off x="307975" y="1628800"/>
            <a:ext cx="4264025" cy="369332"/>
          </a:xfrm>
          <a:prstGeom prst="rect">
            <a:avLst/>
          </a:prstGeom>
          <a:noFill/>
        </p:spPr>
        <p:txBody>
          <a:bodyPr wrap="square" rtlCol="0">
            <a:spAutoFit/>
          </a:bodyPr>
          <a:lstStyle/>
          <a:p>
            <a:r>
              <a:rPr lang="es-ES" dirty="0" smtClean="0"/>
              <a:t>Proceso creado por la herramienta</a:t>
            </a:r>
            <a:endParaRPr lang="es-ES" dirty="0"/>
          </a:p>
        </p:txBody>
      </p:sp>
      <p:pic>
        <p:nvPicPr>
          <p:cNvPr id="8" name="Imagen 7"/>
          <p:cNvPicPr/>
          <p:nvPr/>
        </p:nvPicPr>
        <p:blipFill rotWithShape="1">
          <a:blip r:embed="rId3"/>
          <a:srcRect l="21210" t="13048" r="23453" b="8945"/>
          <a:stretch/>
        </p:blipFill>
        <p:spPr bwMode="auto">
          <a:xfrm>
            <a:off x="1824301" y="2458482"/>
            <a:ext cx="5644276" cy="3960450"/>
          </a:xfrm>
          <a:prstGeom prst="rect">
            <a:avLst/>
          </a:prstGeom>
          <a:ln w="19050">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34396839"/>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AutoShape 4" descr="Resultado de imagen para mision esp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C" dirty="0"/>
          </a:p>
        </p:txBody>
      </p:sp>
      <p:sp>
        <p:nvSpPr>
          <p:cNvPr id="3" name="1 CuadroTexto"/>
          <p:cNvSpPr txBox="1"/>
          <p:nvPr/>
        </p:nvSpPr>
        <p:spPr>
          <a:xfrm>
            <a:off x="2267744" y="548680"/>
            <a:ext cx="4757391" cy="400110"/>
          </a:xfrm>
          <a:prstGeom prst="rect">
            <a:avLst/>
          </a:prstGeom>
          <a:noFill/>
        </p:spPr>
        <p:txBody>
          <a:bodyPr wrap="square" rtlCol="0">
            <a:spAutoFit/>
          </a:bodyPr>
          <a:lstStyle/>
          <a:p>
            <a:pPr algn="ctr"/>
            <a:r>
              <a:rPr lang="es-EC" sz="2000" b="1" dirty="0" smtClean="0"/>
              <a:t>3. DESARROLLO</a:t>
            </a:r>
            <a:endParaRPr lang="es-EC" sz="2000" b="1" dirty="0"/>
          </a:p>
        </p:txBody>
      </p:sp>
      <p:sp>
        <p:nvSpPr>
          <p:cNvPr id="4" name="1 CuadroTexto"/>
          <p:cNvSpPr txBox="1"/>
          <p:nvPr/>
        </p:nvSpPr>
        <p:spPr>
          <a:xfrm>
            <a:off x="155575" y="1124744"/>
            <a:ext cx="4757391" cy="369332"/>
          </a:xfrm>
          <a:prstGeom prst="rect">
            <a:avLst/>
          </a:prstGeom>
          <a:noFill/>
        </p:spPr>
        <p:txBody>
          <a:bodyPr wrap="square" rtlCol="0">
            <a:spAutoFit/>
          </a:bodyPr>
          <a:lstStyle/>
          <a:p>
            <a:r>
              <a:rPr lang="es-EC" b="1" dirty="0" smtClean="0"/>
              <a:t>3.3. MODELO</a:t>
            </a:r>
            <a:endParaRPr lang="es-EC" b="1" dirty="0"/>
          </a:p>
        </p:txBody>
      </p:sp>
      <p:pic>
        <p:nvPicPr>
          <p:cNvPr id="7" name="Imagen 6">
            <a:extLst>
              <a:ext uri="{FF2B5EF4-FFF2-40B4-BE49-F238E27FC236}">
                <a16:creationId xmlns="" xmlns:a16="http://schemas.microsoft.com/office/drawing/2014/main" id="{E77E7447-D559-3446-A488-20D173E8F9D4}"/>
              </a:ext>
            </a:extLst>
          </p:cNvPr>
          <p:cNvPicPr>
            <a:picLocks noChangeAspect="1"/>
          </p:cNvPicPr>
          <p:nvPr/>
        </p:nvPicPr>
        <p:blipFill rotWithShape="1">
          <a:blip r:embed="rId2"/>
          <a:srcRect l="11214" r="10285" b="8421"/>
          <a:stretch/>
        </p:blipFill>
        <p:spPr>
          <a:xfrm>
            <a:off x="7740352" y="548680"/>
            <a:ext cx="1248089" cy="819006"/>
          </a:xfrm>
          <a:prstGeom prst="rect">
            <a:avLst/>
          </a:prstGeom>
        </p:spPr>
      </p:pic>
      <p:sp>
        <p:nvSpPr>
          <p:cNvPr id="2" name="CuadroTexto 1"/>
          <p:cNvSpPr txBox="1"/>
          <p:nvPr/>
        </p:nvSpPr>
        <p:spPr>
          <a:xfrm>
            <a:off x="307975" y="1628800"/>
            <a:ext cx="4192017" cy="369332"/>
          </a:xfrm>
          <a:prstGeom prst="rect">
            <a:avLst/>
          </a:prstGeom>
          <a:noFill/>
        </p:spPr>
        <p:txBody>
          <a:bodyPr wrap="square" rtlCol="0">
            <a:spAutoFit/>
          </a:bodyPr>
          <a:lstStyle/>
          <a:p>
            <a:r>
              <a:rPr lang="es-ES" dirty="0" smtClean="0"/>
              <a:t>Selección de modelos - </a:t>
            </a:r>
            <a:r>
              <a:rPr lang="es-EC" i="1" dirty="0" err="1"/>
              <a:t>Naive</a:t>
            </a:r>
            <a:r>
              <a:rPr lang="es-EC" i="1" dirty="0"/>
              <a:t> </a:t>
            </a:r>
            <a:r>
              <a:rPr lang="es-EC" i="1" dirty="0" err="1"/>
              <a:t>Bayes</a:t>
            </a:r>
            <a:endParaRPr lang="es-ES" dirty="0"/>
          </a:p>
        </p:txBody>
      </p:sp>
      <p:pic>
        <p:nvPicPr>
          <p:cNvPr id="8" name="Imagen 7"/>
          <p:cNvPicPr/>
          <p:nvPr/>
        </p:nvPicPr>
        <p:blipFill rotWithShape="1">
          <a:blip r:embed="rId3"/>
          <a:srcRect t="12347" r="796" b="8139"/>
          <a:stretch/>
        </p:blipFill>
        <p:spPr bwMode="auto">
          <a:xfrm>
            <a:off x="485651" y="2145928"/>
            <a:ext cx="5958557" cy="4019376"/>
          </a:xfrm>
          <a:prstGeom prst="rect">
            <a:avLst/>
          </a:prstGeom>
          <a:ln w="19050" cap="flat" cmpd="sng" algn="ctr">
            <a:solidFill>
              <a:schemeClr val="tx1"/>
            </a:solidFill>
            <a:prstDash val="solid"/>
            <a:round/>
            <a:headEnd type="none" w="med" len="med"/>
            <a:tailEnd type="none" w="med" len="med"/>
          </a:ln>
          <a:extLst>
            <a:ext uri="{53640926-AAD7-44D8-BBD7-CCE9431645EC}">
              <a14:shadowObscured xmlns:a14="http://schemas.microsoft.com/office/drawing/2010/main"/>
            </a:ext>
          </a:extLst>
        </p:spPr>
      </p:pic>
      <p:sp>
        <p:nvSpPr>
          <p:cNvPr id="5" name="CuadroTexto 4"/>
          <p:cNvSpPr txBox="1"/>
          <p:nvPr/>
        </p:nvSpPr>
        <p:spPr>
          <a:xfrm>
            <a:off x="6840252" y="2780928"/>
            <a:ext cx="1800200" cy="3077766"/>
          </a:xfrm>
          <a:prstGeom prst="rect">
            <a:avLst/>
          </a:prstGeom>
          <a:noFill/>
        </p:spPr>
        <p:txBody>
          <a:bodyPr wrap="square" rtlCol="0">
            <a:spAutoFit/>
          </a:bodyPr>
          <a:lstStyle/>
          <a:p>
            <a:pPr algn="just"/>
            <a:r>
              <a:rPr lang="es-EC" sz="1600" dirty="0"/>
              <a:t>Algoritmo </a:t>
            </a:r>
            <a:r>
              <a:rPr lang="es-EC" sz="1600" dirty="0" err="1"/>
              <a:t>Naive</a:t>
            </a:r>
            <a:r>
              <a:rPr lang="es-EC" sz="1600" dirty="0"/>
              <a:t> </a:t>
            </a:r>
            <a:r>
              <a:rPr lang="es-EC" sz="1600" dirty="0" err="1"/>
              <a:t>Bayes</a:t>
            </a:r>
            <a:r>
              <a:rPr lang="es-EC" sz="1600" dirty="0"/>
              <a:t>: es un clasificador, en el cual asume que características determinadas no se relacionan con la presencia o ausencia de cualquier otra característica.</a:t>
            </a:r>
            <a:endParaRPr lang="es-ES" sz="1600" dirty="0"/>
          </a:p>
          <a:p>
            <a:pPr algn="just"/>
            <a:endParaRPr lang="es-ES" sz="1600" dirty="0"/>
          </a:p>
        </p:txBody>
      </p:sp>
    </p:spTree>
    <p:extLst>
      <p:ext uri="{BB962C8B-B14F-4D97-AF65-F5344CB8AC3E}">
        <p14:creationId xmlns:p14="http://schemas.microsoft.com/office/powerpoint/2010/main" val="147184288"/>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AutoShape 4" descr="Resultado de imagen para mision esp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C" dirty="0"/>
          </a:p>
        </p:txBody>
      </p:sp>
      <p:sp>
        <p:nvSpPr>
          <p:cNvPr id="3" name="1 CuadroTexto"/>
          <p:cNvSpPr txBox="1"/>
          <p:nvPr/>
        </p:nvSpPr>
        <p:spPr>
          <a:xfrm>
            <a:off x="2267744" y="548680"/>
            <a:ext cx="4757391" cy="400110"/>
          </a:xfrm>
          <a:prstGeom prst="rect">
            <a:avLst/>
          </a:prstGeom>
          <a:noFill/>
        </p:spPr>
        <p:txBody>
          <a:bodyPr wrap="square" rtlCol="0">
            <a:spAutoFit/>
          </a:bodyPr>
          <a:lstStyle/>
          <a:p>
            <a:pPr algn="ctr"/>
            <a:r>
              <a:rPr lang="es-EC" sz="2000" b="1" dirty="0" smtClean="0"/>
              <a:t>3. DESARROLLO</a:t>
            </a:r>
            <a:endParaRPr lang="es-EC" sz="2000" b="1" dirty="0"/>
          </a:p>
        </p:txBody>
      </p:sp>
      <p:sp>
        <p:nvSpPr>
          <p:cNvPr id="4" name="1 CuadroTexto"/>
          <p:cNvSpPr txBox="1"/>
          <p:nvPr/>
        </p:nvSpPr>
        <p:spPr>
          <a:xfrm>
            <a:off x="155575" y="1124744"/>
            <a:ext cx="4757391" cy="369332"/>
          </a:xfrm>
          <a:prstGeom prst="rect">
            <a:avLst/>
          </a:prstGeom>
          <a:noFill/>
        </p:spPr>
        <p:txBody>
          <a:bodyPr wrap="square" rtlCol="0">
            <a:spAutoFit/>
          </a:bodyPr>
          <a:lstStyle/>
          <a:p>
            <a:r>
              <a:rPr lang="es-EC" b="1" dirty="0" smtClean="0"/>
              <a:t>3.3. MODELO</a:t>
            </a:r>
            <a:endParaRPr lang="es-EC" b="1" dirty="0"/>
          </a:p>
        </p:txBody>
      </p:sp>
      <p:pic>
        <p:nvPicPr>
          <p:cNvPr id="7" name="Imagen 6">
            <a:extLst>
              <a:ext uri="{FF2B5EF4-FFF2-40B4-BE49-F238E27FC236}">
                <a16:creationId xmlns="" xmlns:a16="http://schemas.microsoft.com/office/drawing/2014/main" id="{E77E7447-D559-3446-A488-20D173E8F9D4}"/>
              </a:ext>
            </a:extLst>
          </p:cNvPr>
          <p:cNvPicPr>
            <a:picLocks noChangeAspect="1"/>
          </p:cNvPicPr>
          <p:nvPr/>
        </p:nvPicPr>
        <p:blipFill rotWithShape="1">
          <a:blip r:embed="rId2"/>
          <a:srcRect l="11214" r="10285" b="8421"/>
          <a:stretch/>
        </p:blipFill>
        <p:spPr>
          <a:xfrm>
            <a:off x="7740352" y="548680"/>
            <a:ext cx="1248089" cy="819006"/>
          </a:xfrm>
          <a:prstGeom prst="rect">
            <a:avLst/>
          </a:prstGeom>
        </p:spPr>
      </p:pic>
      <p:sp>
        <p:nvSpPr>
          <p:cNvPr id="2" name="CuadroTexto 1"/>
          <p:cNvSpPr txBox="1"/>
          <p:nvPr/>
        </p:nvSpPr>
        <p:spPr>
          <a:xfrm>
            <a:off x="307975" y="1628800"/>
            <a:ext cx="4192017" cy="369332"/>
          </a:xfrm>
          <a:prstGeom prst="rect">
            <a:avLst/>
          </a:prstGeom>
          <a:noFill/>
        </p:spPr>
        <p:txBody>
          <a:bodyPr wrap="square" rtlCol="0">
            <a:spAutoFit/>
          </a:bodyPr>
          <a:lstStyle/>
          <a:p>
            <a:r>
              <a:rPr lang="es-ES" dirty="0" smtClean="0"/>
              <a:t>Selección de modelos - </a:t>
            </a:r>
            <a:r>
              <a:rPr lang="es-EC" i="1" dirty="0" err="1"/>
              <a:t>Naive</a:t>
            </a:r>
            <a:r>
              <a:rPr lang="es-EC" i="1" dirty="0"/>
              <a:t> </a:t>
            </a:r>
            <a:r>
              <a:rPr lang="es-EC" i="1" dirty="0" err="1"/>
              <a:t>Bayes</a:t>
            </a:r>
            <a:endParaRPr lang="es-ES" dirty="0"/>
          </a:p>
        </p:txBody>
      </p:sp>
      <p:pic>
        <p:nvPicPr>
          <p:cNvPr id="9" name="Imagen 8"/>
          <p:cNvPicPr/>
          <p:nvPr/>
        </p:nvPicPr>
        <p:blipFill rotWithShape="1">
          <a:blip r:embed="rId3"/>
          <a:srcRect l="9390" t="30499" r="19983" b="8136"/>
          <a:stretch/>
        </p:blipFill>
        <p:spPr bwMode="auto">
          <a:xfrm>
            <a:off x="435347" y="2441838"/>
            <a:ext cx="6149672" cy="3626391"/>
          </a:xfrm>
          <a:prstGeom prst="rect">
            <a:avLst/>
          </a:prstGeom>
          <a:ln w="19050">
            <a:solidFill>
              <a:schemeClr val="tx1"/>
            </a:solidFill>
          </a:ln>
          <a:extLst>
            <a:ext uri="{53640926-AAD7-44D8-BBD7-CCE9431645EC}">
              <a14:shadowObscured xmlns:a14="http://schemas.microsoft.com/office/drawing/2010/main"/>
            </a:ext>
          </a:extLst>
        </p:spPr>
      </p:pic>
      <p:sp>
        <p:nvSpPr>
          <p:cNvPr id="10" name="CuadroTexto 9"/>
          <p:cNvSpPr txBox="1"/>
          <p:nvPr/>
        </p:nvSpPr>
        <p:spPr>
          <a:xfrm>
            <a:off x="6840252" y="2441837"/>
            <a:ext cx="2052228" cy="3093154"/>
          </a:xfrm>
          <a:prstGeom prst="rect">
            <a:avLst/>
          </a:prstGeom>
          <a:noFill/>
        </p:spPr>
        <p:txBody>
          <a:bodyPr wrap="square" rtlCol="0">
            <a:spAutoFit/>
          </a:bodyPr>
          <a:lstStyle/>
          <a:p>
            <a:pPr algn="just"/>
            <a:r>
              <a:rPr lang="es-EC" sz="1300" dirty="0"/>
              <a:t>L</a:t>
            </a:r>
            <a:r>
              <a:rPr lang="es-EC" sz="1300" dirty="0" smtClean="0"/>
              <a:t>os </a:t>
            </a:r>
            <a:r>
              <a:rPr lang="es-EC" sz="1300" dirty="0"/>
              <a:t>gastos por publicaciones son los que alcanzan el mayor porcentaje de consumo en las partidas presupuestarias tanto en el año 2018 (100%), como en el 2019 (85.70%), y en contraste los gastos por capacitación e investigación son los que menor consumo tienen en el año 2018 (99%) y el año 2019 (19,26%).</a:t>
            </a:r>
            <a:endParaRPr lang="es-ES" sz="1300" dirty="0"/>
          </a:p>
        </p:txBody>
      </p:sp>
    </p:spTree>
    <p:extLst>
      <p:ext uri="{BB962C8B-B14F-4D97-AF65-F5344CB8AC3E}">
        <p14:creationId xmlns:p14="http://schemas.microsoft.com/office/powerpoint/2010/main" val="1684529076"/>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AutoShape 4" descr="Resultado de imagen para mision esp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C" dirty="0"/>
          </a:p>
        </p:txBody>
      </p:sp>
      <p:sp>
        <p:nvSpPr>
          <p:cNvPr id="3" name="1 CuadroTexto"/>
          <p:cNvSpPr txBox="1"/>
          <p:nvPr/>
        </p:nvSpPr>
        <p:spPr>
          <a:xfrm>
            <a:off x="2267744" y="548680"/>
            <a:ext cx="4757391" cy="400110"/>
          </a:xfrm>
          <a:prstGeom prst="rect">
            <a:avLst/>
          </a:prstGeom>
          <a:noFill/>
        </p:spPr>
        <p:txBody>
          <a:bodyPr wrap="square" rtlCol="0">
            <a:spAutoFit/>
          </a:bodyPr>
          <a:lstStyle/>
          <a:p>
            <a:pPr algn="ctr"/>
            <a:r>
              <a:rPr lang="es-EC" sz="2000" b="1" dirty="0" smtClean="0"/>
              <a:t>3. DESARROLLO</a:t>
            </a:r>
            <a:endParaRPr lang="es-EC" sz="2000" b="1" dirty="0"/>
          </a:p>
        </p:txBody>
      </p:sp>
      <p:sp>
        <p:nvSpPr>
          <p:cNvPr id="4" name="1 CuadroTexto"/>
          <p:cNvSpPr txBox="1"/>
          <p:nvPr/>
        </p:nvSpPr>
        <p:spPr>
          <a:xfrm>
            <a:off x="155575" y="1124744"/>
            <a:ext cx="4757391" cy="369332"/>
          </a:xfrm>
          <a:prstGeom prst="rect">
            <a:avLst/>
          </a:prstGeom>
          <a:noFill/>
        </p:spPr>
        <p:txBody>
          <a:bodyPr wrap="square" rtlCol="0">
            <a:spAutoFit/>
          </a:bodyPr>
          <a:lstStyle/>
          <a:p>
            <a:r>
              <a:rPr lang="es-EC" b="1" dirty="0" smtClean="0"/>
              <a:t>3.3. MODELO</a:t>
            </a:r>
            <a:endParaRPr lang="es-EC" b="1" dirty="0"/>
          </a:p>
        </p:txBody>
      </p:sp>
      <p:pic>
        <p:nvPicPr>
          <p:cNvPr id="7" name="Imagen 6">
            <a:extLst>
              <a:ext uri="{FF2B5EF4-FFF2-40B4-BE49-F238E27FC236}">
                <a16:creationId xmlns="" xmlns:a16="http://schemas.microsoft.com/office/drawing/2014/main" id="{E77E7447-D559-3446-A488-20D173E8F9D4}"/>
              </a:ext>
            </a:extLst>
          </p:cNvPr>
          <p:cNvPicPr>
            <a:picLocks noChangeAspect="1"/>
          </p:cNvPicPr>
          <p:nvPr/>
        </p:nvPicPr>
        <p:blipFill rotWithShape="1">
          <a:blip r:embed="rId2"/>
          <a:srcRect l="11214" r="10285" b="8421"/>
          <a:stretch/>
        </p:blipFill>
        <p:spPr>
          <a:xfrm>
            <a:off x="7740352" y="548680"/>
            <a:ext cx="1248089" cy="819006"/>
          </a:xfrm>
          <a:prstGeom prst="rect">
            <a:avLst/>
          </a:prstGeom>
        </p:spPr>
      </p:pic>
      <p:sp>
        <p:nvSpPr>
          <p:cNvPr id="2" name="CuadroTexto 1"/>
          <p:cNvSpPr txBox="1"/>
          <p:nvPr/>
        </p:nvSpPr>
        <p:spPr>
          <a:xfrm>
            <a:off x="307975" y="1628800"/>
            <a:ext cx="4192017" cy="369332"/>
          </a:xfrm>
          <a:prstGeom prst="rect">
            <a:avLst/>
          </a:prstGeom>
          <a:noFill/>
        </p:spPr>
        <p:txBody>
          <a:bodyPr wrap="square" rtlCol="0">
            <a:spAutoFit/>
          </a:bodyPr>
          <a:lstStyle/>
          <a:p>
            <a:r>
              <a:rPr lang="es-ES" dirty="0" smtClean="0"/>
              <a:t>Selección de modelos - </a:t>
            </a:r>
            <a:r>
              <a:rPr lang="es-EC" dirty="0" err="1"/>
              <a:t>Decision</a:t>
            </a:r>
            <a:r>
              <a:rPr lang="es-EC" dirty="0"/>
              <a:t> </a:t>
            </a:r>
            <a:r>
              <a:rPr lang="es-EC" dirty="0" err="1"/>
              <a:t>Tree</a:t>
            </a:r>
            <a:r>
              <a:rPr lang="es-EC" dirty="0"/>
              <a:t> </a:t>
            </a:r>
            <a:endParaRPr lang="es-ES" dirty="0"/>
          </a:p>
        </p:txBody>
      </p:sp>
      <p:sp>
        <p:nvSpPr>
          <p:cNvPr id="5" name="CuadroTexto 4"/>
          <p:cNvSpPr txBox="1"/>
          <p:nvPr/>
        </p:nvSpPr>
        <p:spPr>
          <a:xfrm>
            <a:off x="6606226" y="2707352"/>
            <a:ext cx="2268252" cy="3293209"/>
          </a:xfrm>
          <a:prstGeom prst="rect">
            <a:avLst/>
          </a:prstGeom>
          <a:noFill/>
        </p:spPr>
        <p:txBody>
          <a:bodyPr wrap="square" rtlCol="0">
            <a:spAutoFit/>
          </a:bodyPr>
          <a:lstStyle/>
          <a:p>
            <a:pPr algn="just"/>
            <a:r>
              <a:rPr lang="es-EC" sz="1600" dirty="0"/>
              <a:t>Un árbol de decisión es un mapa de los posibles resultados de una serie de decisiones relacionadas. Permite que un individuo o una organización comparen posibles acciones entre sí según sus costos, probabilidades y beneficios</a:t>
            </a:r>
            <a:endParaRPr lang="es-ES" sz="1600" dirty="0"/>
          </a:p>
        </p:txBody>
      </p:sp>
      <p:pic>
        <p:nvPicPr>
          <p:cNvPr id="9" name="Imagen 8"/>
          <p:cNvPicPr/>
          <p:nvPr/>
        </p:nvPicPr>
        <p:blipFill rotWithShape="1">
          <a:blip r:embed="rId3"/>
          <a:srcRect l="756" t="16810" r="9089" b="9228"/>
          <a:stretch/>
        </p:blipFill>
        <p:spPr bwMode="auto">
          <a:xfrm>
            <a:off x="307975" y="2348880"/>
            <a:ext cx="6012870" cy="3900552"/>
          </a:xfrm>
          <a:prstGeom prst="rect">
            <a:avLst/>
          </a:prstGeom>
          <a:ln w="19050">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08785663"/>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
          <p:cNvSpPr>
            <a:spLocks noChangeArrowheads="1"/>
          </p:cNvSpPr>
          <p:nvPr/>
        </p:nvSpPr>
        <p:spPr bwMode="auto">
          <a:xfrm>
            <a:off x="827584" y="630560"/>
            <a:ext cx="7558736"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sz="20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ANTECEDENTES</a:t>
            </a:r>
            <a:endParaRPr kumimoji="0" lang="es-EC" sz="32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sp>
        <p:nvSpPr>
          <p:cNvPr id="3" name="2 Rectángulo"/>
          <p:cNvSpPr/>
          <p:nvPr/>
        </p:nvSpPr>
        <p:spPr>
          <a:xfrm>
            <a:off x="92206" y="1342258"/>
            <a:ext cx="1601986" cy="830997"/>
          </a:xfrm>
          <a:prstGeom prst="rect">
            <a:avLst/>
          </a:prstGeom>
          <a:noFill/>
        </p:spPr>
        <p:txBody>
          <a:bodyPr wrap="square" lIns="91440" tIns="45720" rIns="91440" bIns="45720">
            <a:spAutoFit/>
          </a:bodyPr>
          <a:lstStyle/>
          <a:p>
            <a:pPr algn="ctr"/>
            <a:r>
              <a:rPr lang="es-ES" sz="1600" b="1" cap="none" spc="0" dirty="0" smtClean="0">
                <a:ln w="1905">
                  <a:solidFill>
                    <a:srgbClr val="00B0F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Inst. Manuel Córdova Galarza</a:t>
            </a:r>
            <a:endParaRPr lang="es-ES" sz="1600" b="1" cap="none" spc="0" dirty="0">
              <a:ln w="1905">
                <a:solidFill>
                  <a:srgbClr val="00B0F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cxnSp>
        <p:nvCxnSpPr>
          <p:cNvPr id="4" name="3 Conector recto de flecha"/>
          <p:cNvCxnSpPr/>
          <p:nvPr/>
        </p:nvCxnSpPr>
        <p:spPr>
          <a:xfrm>
            <a:off x="1784566" y="1817240"/>
            <a:ext cx="36004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5" name="4 Rectángulo"/>
          <p:cNvSpPr/>
          <p:nvPr/>
        </p:nvSpPr>
        <p:spPr>
          <a:xfrm>
            <a:off x="2195736" y="1340768"/>
            <a:ext cx="1512168" cy="89371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C" sz="1400" dirty="0" smtClean="0"/>
              <a:t>Gestiona las transacciones económicas</a:t>
            </a:r>
            <a:endParaRPr lang="es-EC" sz="1400" dirty="0"/>
          </a:p>
        </p:txBody>
      </p:sp>
      <p:cxnSp>
        <p:nvCxnSpPr>
          <p:cNvPr id="6" name="5 Conector recto de flecha"/>
          <p:cNvCxnSpPr/>
          <p:nvPr/>
        </p:nvCxnSpPr>
        <p:spPr>
          <a:xfrm>
            <a:off x="3779912" y="1844824"/>
            <a:ext cx="36004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7" name="6 Rectángulo"/>
          <p:cNvSpPr/>
          <p:nvPr/>
        </p:nvSpPr>
        <p:spPr>
          <a:xfrm>
            <a:off x="4139952" y="1412776"/>
            <a:ext cx="2520280" cy="72008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s-EC" sz="1400" dirty="0"/>
              <a:t>Generar la participación de los ciudadanos en la toma de decisiones </a:t>
            </a:r>
            <a:r>
              <a:rPr lang="es-EC" sz="1400" dirty="0" smtClean="0"/>
              <a:t>políticas</a:t>
            </a:r>
            <a:endParaRPr lang="es-EC" sz="1400" dirty="0"/>
          </a:p>
        </p:txBody>
      </p:sp>
      <p:graphicFrame>
        <p:nvGraphicFramePr>
          <p:cNvPr id="8" name="7 Diagrama"/>
          <p:cNvGraphicFramePr/>
          <p:nvPr>
            <p:extLst>
              <p:ext uri="{D42A27DB-BD31-4B8C-83A1-F6EECF244321}">
                <p14:modId xmlns:p14="http://schemas.microsoft.com/office/powerpoint/2010/main" val="2522293323"/>
              </p:ext>
            </p:extLst>
          </p:nvPr>
        </p:nvGraphicFramePr>
        <p:xfrm>
          <a:off x="1691680" y="1988840"/>
          <a:ext cx="6696744" cy="19037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0" name="9 Conector recto de flecha"/>
          <p:cNvCxnSpPr/>
          <p:nvPr/>
        </p:nvCxnSpPr>
        <p:spPr>
          <a:xfrm>
            <a:off x="5004048" y="2132856"/>
            <a:ext cx="0" cy="3600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2" name="11 Conector recto de flecha"/>
          <p:cNvCxnSpPr/>
          <p:nvPr/>
        </p:nvCxnSpPr>
        <p:spPr>
          <a:xfrm>
            <a:off x="4932040" y="3284984"/>
            <a:ext cx="0" cy="3600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3" name="12 Rectángulo"/>
          <p:cNvSpPr/>
          <p:nvPr/>
        </p:nvSpPr>
        <p:spPr>
          <a:xfrm>
            <a:off x="3887924" y="3645024"/>
            <a:ext cx="2088232" cy="96572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EC" sz="1400" dirty="0" smtClean="0"/>
              <a:t>Presupuesto compuesto con recursos públicos y privados</a:t>
            </a:r>
            <a:endParaRPr lang="es-EC" sz="1400" dirty="0"/>
          </a:p>
        </p:txBody>
      </p:sp>
      <p:cxnSp>
        <p:nvCxnSpPr>
          <p:cNvPr id="14" name="13 Conector recto de flecha"/>
          <p:cNvCxnSpPr/>
          <p:nvPr/>
        </p:nvCxnSpPr>
        <p:spPr>
          <a:xfrm>
            <a:off x="971600" y="2276872"/>
            <a:ext cx="0" cy="244827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1" name="20 Conector recto de flecha"/>
          <p:cNvCxnSpPr/>
          <p:nvPr/>
        </p:nvCxnSpPr>
        <p:spPr>
          <a:xfrm>
            <a:off x="1604546" y="5301208"/>
            <a:ext cx="36004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2" name="21 Rectángulo"/>
          <p:cNvSpPr/>
          <p:nvPr/>
        </p:nvSpPr>
        <p:spPr>
          <a:xfrm>
            <a:off x="2064582" y="4970784"/>
            <a:ext cx="1091820" cy="666163"/>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s-EC" sz="1400" smtClean="0"/>
              <a:t>Formación </a:t>
            </a:r>
            <a:endParaRPr lang="es-EC" sz="1400" dirty="0"/>
          </a:p>
        </p:txBody>
      </p:sp>
      <p:cxnSp>
        <p:nvCxnSpPr>
          <p:cNvPr id="23" name="22 Conector recto de flecha"/>
          <p:cNvCxnSpPr/>
          <p:nvPr/>
        </p:nvCxnSpPr>
        <p:spPr>
          <a:xfrm>
            <a:off x="3156402" y="5309158"/>
            <a:ext cx="36004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4" name="23 Rectángulo"/>
          <p:cNvSpPr/>
          <p:nvPr/>
        </p:nvSpPr>
        <p:spPr>
          <a:xfrm>
            <a:off x="3553074" y="4970784"/>
            <a:ext cx="1306958" cy="666164"/>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s-EC" sz="1400" dirty="0" smtClean="0"/>
              <a:t>Publicaciones</a:t>
            </a:r>
            <a:endParaRPr lang="es-EC" sz="1400" dirty="0"/>
          </a:p>
        </p:txBody>
      </p:sp>
      <p:cxnSp>
        <p:nvCxnSpPr>
          <p:cNvPr id="25" name="24 Conector recto de flecha"/>
          <p:cNvCxnSpPr/>
          <p:nvPr/>
        </p:nvCxnSpPr>
        <p:spPr>
          <a:xfrm>
            <a:off x="4860032" y="5301208"/>
            <a:ext cx="36004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6" name="25 Rectángulo"/>
          <p:cNvSpPr/>
          <p:nvPr/>
        </p:nvSpPr>
        <p:spPr>
          <a:xfrm>
            <a:off x="5228959" y="4976452"/>
            <a:ext cx="1270326" cy="665409"/>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s-EC" sz="1400" dirty="0" smtClean="0"/>
              <a:t>Capacitación e Investigación</a:t>
            </a:r>
            <a:endParaRPr lang="es-EC" sz="1400" dirty="0"/>
          </a:p>
        </p:txBody>
      </p:sp>
      <p:pic>
        <p:nvPicPr>
          <p:cNvPr id="2" name="Imagen 1"/>
          <p:cNvPicPr>
            <a:picLocks noChangeAspect="1"/>
          </p:cNvPicPr>
          <p:nvPr/>
        </p:nvPicPr>
        <p:blipFill>
          <a:blip r:embed="rId7"/>
          <a:stretch>
            <a:fillRect/>
          </a:stretch>
        </p:blipFill>
        <p:spPr>
          <a:xfrm>
            <a:off x="462682" y="4869160"/>
            <a:ext cx="1017835" cy="848197"/>
          </a:xfrm>
          <a:prstGeom prst="rect">
            <a:avLst/>
          </a:prstGeom>
        </p:spPr>
      </p:pic>
      <p:sp>
        <p:nvSpPr>
          <p:cNvPr id="27" name="21 Rectángulo"/>
          <p:cNvSpPr/>
          <p:nvPr/>
        </p:nvSpPr>
        <p:spPr>
          <a:xfrm>
            <a:off x="7009240" y="4996826"/>
            <a:ext cx="1562602" cy="640122"/>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s-EC" sz="1400" dirty="0" smtClean="0"/>
              <a:t>Funcionamiento Institucional </a:t>
            </a:r>
            <a:endParaRPr lang="es-EC" sz="1400" dirty="0"/>
          </a:p>
        </p:txBody>
      </p:sp>
      <p:cxnSp>
        <p:nvCxnSpPr>
          <p:cNvPr id="28" name="24 Conector recto de flecha"/>
          <p:cNvCxnSpPr/>
          <p:nvPr/>
        </p:nvCxnSpPr>
        <p:spPr>
          <a:xfrm>
            <a:off x="6499285" y="5309156"/>
            <a:ext cx="36004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67854168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AutoShape 4" descr="Resultado de imagen para mision esp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C" dirty="0"/>
          </a:p>
        </p:txBody>
      </p:sp>
      <p:sp>
        <p:nvSpPr>
          <p:cNvPr id="6" name="Rectangle 2"/>
          <p:cNvSpPr>
            <a:spLocks noChangeArrowheads="1"/>
          </p:cNvSpPr>
          <p:nvPr/>
        </p:nvSpPr>
        <p:spPr bwMode="auto">
          <a:xfrm>
            <a:off x="0" y="0"/>
            <a:ext cx="11079496"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graphicFrame>
        <p:nvGraphicFramePr>
          <p:cNvPr id="7" name="Objeto 6"/>
          <p:cNvGraphicFramePr>
            <a:graphicFrameLocks noChangeAspect="1"/>
          </p:cNvGraphicFramePr>
          <p:nvPr>
            <p:extLst>
              <p:ext uri="{D42A27DB-BD31-4B8C-83A1-F6EECF244321}">
                <p14:modId xmlns:p14="http://schemas.microsoft.com/office/powerpoint/2010/main" val="1077721417"/>
              </p:ext>
            </p:extLst>
          </p:nvPr>
        </p:nvGraphicFramePr>
        <p:xfrm>
          <a:off x="460374" y="163662"/>
          <a:ext cx="8216081" cy="6491138"/>
        </p:xfrm>
        <a:graphic>
          <a:graphicData uri="http://schemas.openxmlformats.org/presentationml/2006/ole">
            <mc:AlternateContent xmlns:mc="http://schemas.openxmlformats.org/markup-compatibility/2006">
              <mc:Choice xmlns:v="urn:schemas-microsoft-com:vml" Requires="v">
                <p:oleObj spid="_x0000_s7223" name="Documento" r:id="rId3" imgW="5968187" imgH="7477027" progId="Word.Document.12">
                  <p:embed/>
                </p:oleObj>
              </mc:Choice>
              <mc:Fallback>
                <p:oleObj name="Documento" r:id="rId3" imgW="5968187" imgH="7477027" progId="Word.Document.12">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4" y="163662"/>
                        <a:ext cx="8216081" cy="6491138"/>
                      </a:xfrm>
                      <a:prstGeom prst="rect">
                        <a:avLst/>
                      </a:prstGeom>
                      <a:noFill/>
                    </p:spPr>
                  </p:pic>
                </p:oleObj>
              </mc:Fallback>
            </mc:AlternateContent>
          </a:graphicData>
        </a:graphic>
      </p:graphicFrame>
    </p:spTree>
    <p:extLst>
      <p:ext uri="{BB962C8B-B14F-4D97-AF65-F5344CB8AC3E}">
        <p14:creationId xmlns:p14="http://schemas.microsoft.com/office/powerpoint/2010/main" val="1717751149"/>
      </p:ext>
    </p:extLst>
  </p:cSld>
  <p:clrMapOvr>
    <a:masterClrMapping/>
  </p:clrMapOvr>
  <p:transition>
    <p:wipe dir="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AutoShape 4" descr="Resultado de imagen para mision esp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C" dirty="0"/>
          </a:p>
        </p:txBody>
      </p:sp>
      <p:sp>
        <p:nvSpPr>
          <p:cNvPr id="3" name="1 CuadroTexto"/>
          <p:cNvSpPr txBox="1"/>
          <p:nvPr/>
        </p:nvSpPr>
        <p:spPr>
          <a:xfrm>
            <a:off x="2267744" y="548680"/>
            <a:ext cx="4757391" cy="400110"/>
          </a:xfrm>
          <a:prstGeom prst="rect">
            <a:avLst/>
          </a:prstGeom>
          <a:noFill/>
        </p:spPr>
        <p:txBody>
          <a:bodyPr wrap="square" rtlCol="0">
            <a:spAutoFit/>
          </a:bodyPr>
          <a:lstStyle/>
          <a:p>
            <a:pPr algn="ctr"/>
            <a:r>
              <a:rPr lang="es-EC" sz="2000" b="1" dirty="0" smtClean="0"/>
              <a:t>3. DESARROLLO</a:t>
            </a:r>
            <a:endParaRPr lang="es-EC" sz="2000" b="1" dirty="0"/>
          </a:p>
        </p:txBody>
      </p:sp>
      <p:sp>
        <p:nvSpPr>
          <p:cNvPr id="4" name="1 CuadroTexto"/>
          <p:cNvSpPr txBox="1"/>
          <p:nvPr/>
        </p:nvSpPr>
        <p:spPr>
          <a:xfrm>
            <a:off x="155575" y="1124744"/>
            <a:ext cx="4757391" cy="369332"/>
          </a:xfrm>
          <a:prstGeom prst="rect">
            <a:avLst/>
          </a:prstGeom>
          <a:noFill/>
        </p:spPr>
        <p:txBody>
          <a:bodyPr wrap="square" rtlCol="0">
            <a:spAutoFit/>
          </a:bodyPr>
          <a:lstStyle/>
          <a:p>
            <a:r>
              <a:rPr lang="es-EC" b="1" dirty="0" smtClean="0"/>
              <a:t>3.4. DASHBOARD</a:t>
            </a:r>
            <a:endParaRPr lang="es-EC" b="1" dirty="0"/>
          </a:p>
        </p:txBody>
      </p:sp>
      <p:sp>
        <p:nvSpPr>
          <p:cNvPr id="2" name="CuadroTexto 1"/>
          <p:cNvSpPr txBox="1"/>
          <p:nvPr/>
        </p:nvSpPr>
        <p:spPr>
          <a:xfrm>
            <a:off x="307975" y="1628801"/>
            <a:ext cx="7936433" cy="646331"/>
          </a:xfrm>
          <a:prstGeom prst="rect">
            <a:avLst/>
          </a:prstGeom>
          <a:noFill/>
        </p:spPr>
        <p:txBody>
          <a:bodyPr wrap="square" rtlCol="0">
            <a:spAutoFit/>
          </a:bodyPr>
          <a:lstStyle/>
          <a:p>
            <a:pPr algn="just"/>
            <a:r>
              <a:rPr lang="es-EC" dirty="0"/>
              <a:t>V</a:t>
            </a:r>
            <a:r>
              <a:rPr lang="es-EC" dirty="0" smtClean="0"/>
              <a:t>isualizar </a:t>
            </a:r>
            <a:r>
              <a:rPr lang="es-EC" dirty="0"/>
              <a:t>la información relevante de manera gráfica para poder entenderla e interpretarla adecuadamente, ya que en esta se basa las decisiones</a:t>
            </a:r>
            <a:endParaRPr lang="es-ES" dirty="0"/>
          </a:p>
        </p:txBody>
      </p:sp>
      <p:pic>
        <p:nvPicPr>
          <p:cNvPr id="10" name="Imagen 9"/>
          <p:cNvPicPr/>
          <p:nvPr/>
        </p:nvPicPr>
        <p:blipFill>
          <a:blip r:embed="rId2"/>
          <a:stretch>
            <a:fillRect/>
          </a:stretch>
        </p:blipFill>
        <p:spPr>
          <a:xfrm>
            <a:off x="687016" y="2955143"/>
            <a:ext cx="4229398" cy="2952328"/>
          </a:xfrm>
          <a:prstGeom prst="rect">
            <a:avLst/>
          </a:prstGeom>
        </p:spPr>
      </p:pic>
      <p:sp>
        <p:nvSpPr>
          <p:cNvPr id="11" name="CuadroTexto 10"/>
          <p:cNvSpPr txBox="1"/>
          <p:nvPr/>
        </p:nvSpPr>
        <p:spPr>
          <a:xfrm>
            <a:off x="5653866" y="2988679"/>
            <a:ext cx="2742538" cy="2677656"/>
          </a:xfrm>
          <a:prstGeom prst="rect">
            <a:avLst/>
          </a:prstGeom>
          <a:noFill/>
        </p:spPr>
        <p:txBody>
          <a:bodyPr wrap="square" rtlCol="0">
            <a:spAutoFit/>
          </a:bodyPr>
          <a:lstStyle/>
          <a:p>
            <a:pPr algn="just"/>
            <a:r>
              <a:rPr lang="es-EC" sz="1400" dirty="0" err="1"/>
              <a:t>Power</a:t>
            </a:r>
            <a:r>
              <a:rPr lang="es-EC" sz="1400" dirty="0"/>
              <a:t> BI, es una herramienta de análisis de la información detallada que permite tomar decisiones rápidas e </a:t>
            </a:r>
            <a:r>
              <a:rPr lang="es-EC" sz="1400" dirty="0" smtClean="0"/>
              <a:t>informadas, además </a:t>
            </a:r>
            <a:r>
              <a:rPr lang="es-EC" sz="1400" dirty="0"/>
              <a:t>cuenta </a:t>
            </a:r>
            <a:r>
              <a:rPr lang="es-EC" sz="1400" dirty="0" err="1"/>
              <a:t>Power</a:t>
            </a:r>
            <a:r>
              <a:rPr lang="es-EC" sz="1400" dirty="0"/>
              <a:t> BI Desktop, que permite una descarga gratuita del programa, característica importante ya que no existe un monto destinado a la inversión en software por parte de la organización.</a:t>
            </a:r>
            <a:endParaRPr lang="es-ES" sz="1400" dirty="0"/>
          </a:p>
        </p:txBody>
      </p:sp>
    </p:spTree>
    <p:extLst>
      <p:ext uri="{BB962C8B-B14F-4D97-AF65-F5344CB8AC3E}">
        <p14:creationId xmlns:p14="http://schemas.microsoft.com/office/powerpoint/2010/main" val="575181551"/>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AutoShape 4" descr="Resultado de imagen para mision esp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C" dirty="0"/>
          </a:p>
        </p:txBody>
      </p:sp>
      <p:sp>
        <p:nvSpPr>
          <p:cNvPr id="3" name="1 CuadroTexto"/>
          <p:cNvSpPr txBox="1"/>
          <p:nvPr/>
        </p:nvSpPr>
        <p:spPr>
          <a:xfrm>
            <a:off x="2267744" y="548680"/>
            <a:ext cx="4757391" cy="400110"/>
          </a:xfrm>
          <a:prstGeom prst="rect">
            <a:avLst/>
          </a:prstGeom>
          <a:noFill/>
        </p:spPr>
        <p:txBody>
          <a:bodyPr wrap="square" rtlCol="0">
            <a:spAutoFit/>
          </a:bodyPr>
          <a:lstStyle/>
          <a:p>
            <a:pPr algn="ctr"/>
            <a:r>
              <a:rPr lang="es-EC" sz="2000" b="1" dirty="0" smtClean="0"/>
              <a:t>3. DESARROLLO</a:t>
            </a:r>
            <a:endParaRPr lang="es-EC" sz="2000" b="1" dirty="0"/>
          </a:p>
        </p:txBody>
      </p:sp>
      <p:sp>
        <p:nvSpPr>
          <p:cNvPr id="4" name="1 CuadroTexto"/>
          <p:cNvSpPr txBox="1"/>
          <p:nvPr/>
        </p:nvSpPr>
        <p:spPr>
          <a:xfrm>
            <a:off x="155575" y="1124744"/>
            <a:ext cx="4757391" cy="369332"/>
          </a:xfrm>
          <a:prstGeom prst="rect">
            <a:avLst/>
          </a:prstGeom>
          <a:noFill/>
        </p:spPr>
        <p:txBody>
          <a:bodyPr wrap="square" rtlCol="0">
            <a:spAutoFit/>
          </a:bodyPr>
          <a:lstStyle/>
          <a:p>
            <a:r>
              <a:rPr lang="es-EC" b="1" dirty="0" smtClean="0"/>
              <a:t>3.4. DASHBOARD</a:t>
            </a:r>
            <a:endParaRPr lang="es-EC" b="1" dirty="0"/>
          </a:p>
        </p:txBody>
      </p:sp>
      <p:sp>
        <p:nvSpPr>
          <p:cNvPr id="9" name="CuadroTexto 8"/>
          <p:cNvSpPr txBox="1"/>
          <p:nvPr/>
        </p:nvSpPr>
        <p:spPr>
          <a:xfrm>
            <a:off x="307975" y="1628800"/>
            <a:ext cx="4192017" cy="369332"/>
          </a:xfrm>
          <a:prstGeom prst="rect">
            <a:avLst/>
          </a:prstGeom>
          <a:noFill/>
        </p:spPr>
        <p:txBody>
          <a:bodyPr wrap="square" rtlCol="0">
            <a:spAutoFit/>
          </a:bodyPr>
          <a:lstStyle/>
          <a:p>
            <a:r>
              <a:rPr lang="es-ES" dirty="0" smtClean="0"/>
              <a:t>Carga de base de datos</a:t>
            </a:r>
            <a:endParaRPr lang="es-ES" dirty="0"/>
          </a:p>
        </p:txBody>
      </p:sp>
      <p:pic>
        <p:nvPicPr>
          <p:cNvPr id="12" name="Imagen 11"/>
          <p:cNvPicPr/>
          <p:nvPr/>
        </p:nvPicPr>
        <p:blipFill rotWithShape="1">
          <a:blip r:embed="rId2"/>
          <a:srcRect l="9453" r="10598" b="7883"/>
          <a:stretch/>
        </p:blipFill>
        <p:spPr bwMode="auto">
          <a:xfrm>
            <a:off x="159271" y="2458481"/>
            <a:ext cx="4124697" cy="3004205"/>
          </a:xfrm>
          <a:prstGeom prst="rect">
            <a:avLst/>
          </a:prstGeom>
          <a:ln w="19050">
            <a:solidFill>
              <a:schemeClr val="tx1"/>
            </a:solidFill>
          </a:ln>
          <a:extLst>
            <a:ext uri="{53640926-AAD7-44D8-BBD7-CCE9431645EC}">
              <a14:shadowObscured xmlns:a14="http://schemas.microsoft.com/office/drawing/2010/main"/>
            </a:ext>
          </a:extLst>
        </p:spPr>
      </p:pic>
      <p:pic>
        <p:nvPicPr>
          <p:cNvPr id="13" name="Imagen 12"/>
          <p:cNvPicPr/>
          <p:nvPr/>
        </p:nvPicPr>
        <p:blipFill rotWithShape="1">
          <a:blip r:embed="rId3"/>
          <a:srcRect l="1135" t="2354" r="1340" b="7548"/>
          <a:stretch/>
        </p:blipFill>
        <p:spPr bwMode="auto">
          <a:xfrm>
            <a:off x="4526012" y="2438266"/>
            <a:ext cx="4351953" cy="3024421"/>
          </a:xfrm>
          <a:prstGeom prst="rect">
            <a:avLst/>
          </a:prstGeom>
          <a:ln w="19050">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762273"/>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AutoShape 4" descr="Resultado de imagen para mision esp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C" dirty="0"/>
          </a:p>
        </p:txBody>
      </p:sp>
      <p:sp>
        <p:nvSpPr>
          <p:cNvPr id="3" name="1 CuadroTexto"/>
          <p:cNvSpPr txBox="1"/>
          <p:nvPr/>
        </p:nvSpPr>
        <p:spPr>
          <a:xfrm>
            <a:off x="2267744" y="548680"/>
            <a:ext cx="4757391" cy="400110"/>
          </a:xfrm>
          <a:prstGeom prst="rect">
            <a:avLst/>
          </a:prstGeom>
          <a:noFill/>
        </p:spPr>
        <p:txBody>
          <a:bodyPr wrap="square" rtlCol="0">
            <a:spAutoFit/>
          </a:bodyPr>
          <a:lstStyle/>
          <a:p>
            <a:pPr algn="ctr"/>
            <a:r>
              <a:rPr lang="es-EC" sz="2000" b="1" dirty="0" smtClean="0"/>
              <a:t>3. DESARROLLO</a:t>
            </a:r>
            <a:endParaRPr lang="es-EC" sz="2000" b="1" dirty="0"/>
          </a:p>
        </p:txBody>
      </p:sp>
      <p:sp>
        <p:nvSpPr>
          <p:cNvPr id="4" name="1 CuadroTexto"/>
          <p:cNvSpPr txBox="1"/>
          <p:nvPr/>
        </p:nvSpPr>
        <p:spPr>
          <a:xfrm>
            <a:off x="155575" y="1124744"/>
            <a:ext cx="4757391" cy="369332"/>
          </a:xfrm>
          <a:prstGeom prst="rect">
            <a:avLst/>
          </a:prstGeom>
          <a:noFill/>
        </p:spPr>
        <p:txBody>
          <a:bodyPr wrap="square" rtlCol="0">
            <a:spAutoFit/>
          </a:bodyPr>
          <a:lstStyle/>
          <a:p>
            <a:r>
              <a:rPr lang="es-EC" b="1" dirty="0" smtClean="0"/>
              <a:t>3.4. DASHBOARD</a:t>
            </a:r>
            <a:endParaRPr lang="es-EC" b="1" dirty="0"/>
          </a:p>
        </p:txBody>
      </p:sp>
      <p:sp>
        <p:nvSpPr>
          <p:cNvPr id="9" name="CuadroTexto 8"/>
          <p:cNvSpPr txBox="1"/>
          <p:nvPr/>
        </p:nvSpPr>
        <p:spPr>
          <a:xfrm>
            <a:off x="307975" y="1628800"/>
            <a:ext cx="5200129" cy="369332"/>
          </a:xfrm>
          <a:prstGeom prst="rect">
            <a:avLst/>
          </a:prstGeom>
          <a:noFill/>
        </p:spPr>
        <p:txBody>
          <a:bodyPr wrap="square" rtlCol="0">
            <a:spAutoFit/>
          </a:bodyPr>
          <a:lstStyle/>
          <a:p>
            <a:r>
              <a:rPr lang="es-EC" dirty="0"/>
              <a:t>Asignación de montos a incurrir por cada </a:t>
            </a:r>
            <a:r>
              <a:rPr lang="es-EC" dirty="0" smtClean="0"/>
              <a:t>gasto:</a:t>
            </a:r>
            <a:endParaRPr lang="es-ES" dirty="0"/>
          </a:p>
        </p:txBody>
      </p:sp>
      <p:pic>
        <p:nvPicPr>
          <p:cNvPr id="8" name="Imagen 7"/>
          <p:cNvPicPr/>
          <p:nvPr/>
        </p:nvPicPr>
        <p:blipFill rotWithShape="1">
          <a:blip r:embed="rId2"/>
          <a:srcRect l="9073" t="26562" r="46306" b="24674"/>
          <a:stretch/>
        </p:blipFill>
        <p:spPr bwMode="auto">
          <a:xfrm>
            <a:off x="1532488" y="2348880"/>
            <a:ext cx="6227901" cy="4262209"/>
          </a:xfrm>
          <a:prstGeom prst="rect">
            <a:avLst/>
          </a:prstGeom>
          <a:ln w="19050">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92118501"/>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AutoShape 4" descr="Resultado de imagen para mision esp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C" dirty="0"/>
          </a:p>
        </p:txBody>
      </p:sp>
      <p:sp>
        <p:nvSpPr>
          <p:cNvPr id="3" name="1 CuadroTexto"/>
          <p:cNvSpPr txBox="1"/>
          <p:nvPr/>
        </p:nvSpPr>
        <p:spPr>
          <a:xfrm>
            <a:off x="2267744" y="548680"/>
            <a:ext cx="4757391" cy="400110"/>
          </a:xfrm>
          <a:prstGeom prst="rect">
            <a:avLst/>
          </a:prstGeom>
          <a:noFill/>
        </p:spPr>
        <p:txBody>
          <a:bodyPr wrap="square" rtlCol="0">
            <a:spAutoFit/>
          </a:bodyPr>
          <a:lstStyle/>
          <a:p>
            <a:pPr algn="ctr"/>
            <a:r>
              <a:rPr lang="es-EC" sz="2000" b="1" dirty="0" smtClean="0"/>
              <a:t>3. DESARROLLO</a:t>
            </a:r>
            <a:endParaRPr lang="es-EC" sz="2000" b="1" dirty="0"/>
          </a:p>
        </p:txBody>
      </p:sp>
      <p:sp>
        <p:nvSpPr>
          <p:cNvPr id="4" name="1 CuadroTexto"/>
          <p:cNvSpPr txBox="1"/>
          <p:nvPr/>
        </p:nvSpPr>
        <p:spPr>
          <a:xfrm>
            <a:off x="155575" y="1124744"/>
            <a:ext cx="4757391" cy="369332"/>
          </a:xfrm>
          <a:prstGeom prst="rect">
            <a:avLst/>
          </a:prstGeom>
          <a:noFill/>
        </p:spPr>
        <p:txBody>
          <a:bodyPr wrap="square" rtlCol="0">
            <a:spAutoFit/>
          </a:bodyPr>
          <a:lstStyle/>
          <a:p>
            <a:r>
              <a:rPr lang="es-EC" b="1" dirty="0" smtClean="0"/>
              <a:t>3.4. DASHBOARD</a:t>
            </a:r>
            <a:endParaRPr lang="es-EC" b="1" dirty="0"/>
          </a:p>
        </p:txBody>
      </p:sp>
      <p:sp>
        <p:nvSpPr>
          <p:cNvPr id="9" name="CuadroTexto 8"/>
          <p:cNvSpPr txBox="1"/>
          <p:nvPr/>
        </p:nvSpPr>
        <p:spPr>
          <a:xfrm>
            <a:off x="307975" y="1628800"/>
            <a:ext cx="6208241" cy="369332"/>
          </a:xfrm>
          <a:prstGeom prst="rect">
            <a:avLst/>
          </a:prstGeom>
          <a:noFill/>
        </p:spPr>
        <p:txBody>
          <a:bodyPr wrap="square" rtlCol="0">
            <a:spAutoFit/>
          </a:bodyPr>
          <a:lstStyle/>
          <a:p>
            <a:pPr lvl="0"/>
            <a:r>
              <a:rPr lang="es-EC" dirty="0" smtClean="0"/>
              <a:t>Alertas presupuestarias - Capacitación </a:t>
            </a:r>
            <a:r>
              <a:rPr lang="es-EC" dirty="0"/>
              <a:t>e Investigación</a:t>
            </a:r>
            <a:endParaRPr lang="es-ES" dirty="0"/>
          </a:p>
        </p:txBody>
      </p:sp>
      <p:pic>
        <p:nvPicPr>
          <p:cNvPr id="7" name="Imagen 6"/>
          <p:cNvPicPr/>
          <p:nvPr/>
        </p:nvPicPr>
        <p:blipFill rotWithShape="1">
          <a:blip r:embed="rId2"/>
          <a:srcRect l="4784" t="19857" r="48810" b="21426"/>
          <a:stretch/>
        </p:blipFill>
        <p:spPr bwMode="auto">
          <a:xfrm>
            <a:off x="307974" y="2348880"/>
            <a:ext cx="5848201" cy="4320480"/>
          </a:xfrm>
          <a:prstGeom prst="rect">
            <a:avLst/>
          </a:prstGeom>
          <a:ln>
            <a:solidFill>
              <a:schemeClr val="tx1"/>
            </a:solidFill>
          </a:ln>
          <a:extLst>
            <a:ext uri="{53640926-AAD7-44D8-BBD7-CCE9431645EC}">
              <a14:shadowObscured xmlns:a14="http://schemas.microsoft.com/office/drawing/2010/main"/>
            </a:ext>
          </a:extLst>
        </p:spPr>
      </p:pic>
      <p:sp>
        <p:nvSpPr>
          <p:cNvPr id="2" name="CuadroTexto 1"/>
          <p:cNvSpPr txBox="1"/>
          <p:nvPr/>
        </p:nvSpPr>
        <p:spPr>
          <a:xfrm>
            <a:off x="6516216" y="3645024"/>
            <a:ext cx="2016224" cy="1354217"/>
          </a:xfrm>
          <a:prstGeom prst="rect">
            <a:avLst/>
          </a:prstGeom>
          <a:noFill/>
        </p:spPr>
        <p:txBody>
          <a:bodyPr wrap="square" rtlCol="0">
            <a:spAutoFit/>
          </a:bodyPr>
          <a:lstStyle/>
          <a:p>
            <a:pPr algn="just"/>
            <a:r>
              <a:rPr lang="es-EC" sz="1600" dirty="0"/>
              <a:t>E</a:t>
            </a:r>
            <a:r>
              <a:rPr lang="es-EC" sz="1600" dirty="0" smtClean="0"/>
              <a:t>n </a:t>
            </a:r>
            <a:r>
              <a:rPr lang="es-EC" sz="1600" dirty="0"/>
              <a:t>el </a:t>
            </a:r>
            <a:r>
              <a:rPr lang="es-EC" sz="1600" dirty="0" smtClean="0"/>
              <a:t>2018 </a:t>
            </a:r>
            <a:r>
              <a:rPr lang="es-EC" sz="1600" dirty="0"/>
              <a:t>esta partida tuvo un saldo a favor de 0,93%.</a:t>
            </a:r>
            <a:endParaRPr lang="es-ES" sz="1600" dirty="0"/>
          </a:p>
          <a:p>
            <a:pPr algn="just"/>
            <a:endParaRPr lang="es-ES" sz="1600" dirty="0"/>
          </a:p>
        </p:txBody>
      </p:sp>
    </p:spTree>
    <p:extLst>
      <p:ext uri="{BB962C8B-B14F-4D97-AF65-F5344CB8AC3E}">
        <p14:creationId xmlns:p14="http://schemas.microsoft.com/office/powerpoint/2010/main" val="3257902242"/>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AutoShape 4" descr="Resultado de imagen para mision esp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C" dirty="0"/>
          </a:p>
        </p:txBody>
      </p:sp>
      <p:sp>
        <p:nvSpPr>
          <p:cNvPr id="3" name="1 CuadroTexto"/>
          <p:cNvSpPr txBox="1"/>
          <p:nvPr/>
        </p:nvSpPr>
        <p:spPr>
          <a:xfrm>
            <a:off x="2267744" y="548680"/>
            <a:ext cx="4757391" cy="400110"/>
          </a:xfrm>
          <a:prstGeom prst="rect">
            <a:avLst/>
          </a:prstGeom>
          <a:noFill/>
        </p:spPr>
        <p:txBody>
          <a:bodyPr wrap="square" rtlCol="0">
            <a:spAutoFit/>
          </a:bodyPr>
          <a:lstStyle/>
          <a:p>
            <a:pPr algn="ctr"/>
            <a:r>
              <a:rPr lang="es-EC" sz="2000" b="1" dirty="0" smtClean="0"/>
              <a:t>3. DESARROLLO</a:t>
            </a:r>
            <a:endParaRPr lang="es-EC" sz="2000" b="1" dirty="0"/>
          </a:p>
        </p:txBody>
      </p:sp>
      <p:sp>
        <p:nvSpPr>
          <p:cNvPr id="4" name="1 CuadroTexto"/>
          <p:cNvSpPr txBox="1"/>
          <p:nvPr/>
        </p:nvSpPr>
        <p:spPr>
          <a:xfrm>
            <a:off x="155575" y="1124744"/>
            <a:ext cx="4757391" cy="369332"/>
          </a:xfrm>
          <a:prstGeom prst="rect">
            <a:avLst/>
          </a:prstGeom>
          <a:noFill/>
        </p:spPr>
        <p:txBody>
          <a:bodyPr wrap="square" rtlCol="0">
            <a:spAutoFit/>
          </a:bodyPr>
          <a:lstStyle/>
          <a:p>
            <a:r>
              <a:rPr lang="es-EC" b="1" dirty="0" smtClean="0"/>
              <a:t>3.4. DASHBOARD</a:t>
            </a:r>
            <a:endParaRPr lang="es-EC" b="1" dirty="0"/>
          </a:p>
        </p:txBody>
      </p:sp>
      <p:sp>
        <p:nvSpPr>
          <p:cNvPr id="9" name="CuadroTexto 8"/>
          <p:cNvSpPr txBox="1"/>
          <p:nvPr/>
        </p:nvSpPr>
        <p:spPr>
          <a:xfrm>
            <a:off x="307975" y="1628800"/>
            <a:ext cx="6208241" cy="369332"/>
          </a:xfrm>
          <a:prstGeom prst="rect">
            <a:avLst/>
          </a:prstGeom>
          <a:noFill/>
        </p:spPr>
        <p:txBody>
          <a:bodyPr wrap="square" rtlCol="0">
            <a:spAutoFit/>
          </a:bodyPr>
          <a:lstStyle/>
          <a:p>
            <a:pPr lvl="0"/>
            <a:r>
              <a:rPr lang="es-EC" dirty="0" smtClean="0"/>
              <a:t>Alertas presupuestarias - </a:t>
            </a:r>
            <a:r>
              <a:rPr lang="es-EC" dirty="0"/>
              <a:t>Funcionamiento Institucional</a:t>
            </a:r>
            <a:endParaRPr lang="es-ES" dirty="0"/>
          </a:p>
        </p:txBody>
      </p:sp>
      <p:sp>
        <p:nvSpPr>
          <p:cNvPr id="2" name="CuadroTexto 1"/>
          <p:cNvSpPr txBox="1"/>
          <p:nvPr/>
        </p:nvSpPr>
        <p:spPr>
          <a:xfrm>
            <a:off x="6516216" y="3645024"/>
            <a:ext cx="2016224" cy="1077218"/>
          </a:xfrm>
          <a:prstGeom prst="rect">
            <a:avLst/>
          </a:prstGeom>
          <a:noFill/>
        </p:spPr>
        <p:txBody>
          <a:bodyPr wrap="square" rtlCol="0">
            <a:spAutoFit/>
          </a:bodyPr>
          <a:lstStyle/>
          <a:p>
            <a:r>
              <a:rPr lang="es-EC" sz="1600" dirty="0"/>
              <a:t>S</a:t>
            </a:r>
            <a:r>
              <a:rPr lang="es-EC" sz="1600" dirty="0" smtClean="0"/>
              <a:t>e </a:t>
            </a:r>
            <a:r>
              <a:rPr lang="es-EC" sz="1600" dirty="0"/>
              <a:t>observa que esta partida finalizo el año 2018 con un saldo </a:t>
            </a:r>
            <a:r>
              <a:rPr lang="es-EC" sz="1600"/>
              <a:t>del </a:t>
            </a:r>
            <a:r>
              <a:rPr lang="es-EC" sz="1600" smtClean="0"/>
              <a:t>0,81%.</a:t>
            </a:r>
            <a:endParaRPr lang="es-ES" sz="1600" dirty="0"/>
          </a:p>
        </p:txBody>
      </p:sp>
      <p:pic>
        <p:nvPicPr>
          <p:cNvPr id="8" name="Imagen 7"/>
          <p:cNvPicPr/>
          <p:nvPr/>
        </p:nvPicPr>
        <p:blipFill rotWithShape="1">
          <a:blip r:embed="rId2"/>
          <a:srcRect l="4784" t="19289" r="48331" b="22277"/>
          <a:stretch/>
        </p:blipFill>
        <p:spPr bwMode="auto">
          <a:xfrm>
            <a:off x="155575" y="2132856"/>
            <a:ext cx="6142355" cy="4521726"/>
          </a:xfrm>
          <a:prstGeom prst="rect">
            <a:avLst/>
          </a:prstGeom>
          <a:ln w="19050">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44072312"/>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AutoShape 4" descr="Resultado de imagen para mision esp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C" dirty="0"/>
          </a:p>
        </p:txBody>
      </p:sp>
      <p:sp>
        <p:nvSpPr>
          <p:cNvPr id="3" name="1 CuadroTexto"/>
          <p:cNvSpPr txBox="1"/>
          <p:nvPr/>
        </p:nvSpPr>
        <p:spPr>
          <a:xfrm>
            <a:off x="2267744" y="548680"/>
            <a:ext cx="4757391" cy="400110"/>
          </a:xfrm>
          <a:prstGeom prst="rect">
            <a:avLst/>
          </a:prstGeom>
          <a:noFill/>
        </p:spPr>
        <p:txBody>
          <a:bodyPr wrap="square" rtlCol="0">
            <a:spAutoFit/>
          </a:bodyPr>
          <a:lstStyle/>
          <a:p>
            <a:pPr algn="ctr"/>
            <a:r>
              <a:rPr lang="es-EC" sz="2000" b="1" dirty="0" smtClean="0"/>
              <a:t>3. DESARROLLO</a:t>
            </a:r>
            <a:endParaRPr lang="es-EC" sz="2000" b="1" dirty="0"/>
          </a:p>
        </p:txBody>
      </p:sp>
      <p:sp>
        <p:nvSpPr>
          <p:cNvPr id="4" name="1 CuadroTexto"/>
          <p:cNvSpPr txBox="1"/>
          <p:nvPr/>
        </p:nvSpPr>
        <p:spPr>
          <a:xfrm>
            <a:off x="155575" y="1124744"/>
            <a:ext cx="4757391" cy="369332"/>
          </a:xfrm>
          <a:prstGeom prst="rect">
            <a:avLst/>
          </a:prstGeom>
          <a:noFill/>
        </p:spPr>
        <p:txBody>
          <a:bodyPr wrap="square" rtlCol="0">
            <a:spAutoFit/>
          </a:bodyPr>
          <a:lstStyle/>
          <a:p>
            <a:r>
              <a:rPr lang="es-EC" b="1" dirty="0" smtClean="0"/>
              <a:t>3.4. DASHBOARD</a:t>
            </a:r>
            <a:endParaRPr lang="es-EC" b="1" dirty="0"/>
          </a:p>
        </p:txBody>
      </p:sp>
      <p:sp>
        <p:nvSpPr>
          <p:cNvPr id="9" name="CuadroTexto 8"/>
          <p:cNvSpPr txBox="1"/>
          <p:nvPr/>
        </p:nvSpPr>
        <p:spPr>
          <a:xfrm>
            <a:off x="307975" y="1628800"/>
            <a:ext cx="6208241" cy="369332"/>
          </a:xfrm>
          <a:prstGeom prst="rect">
            <a:avLst/>
          </a:prstGeom>
          <a:noFill/>
        </p:spPr>
        <p:txBody>
          <a:bodyPr wrap="square" rtlCol="0">
            <a:spAutoFit/>
          </a:bodyPr>
          <a:lstStyle/>
          <a:p>
            <a:pPr lvl="0"/>
            <a:r>
              <a:rPr lang="es-EC" dirty="0" smtClean="0"/>
              <a:t>Alertas presupuestarias - Formación</a:t>
            </a:r>
            <a:endParaRPr lang="es-ES" dirty="0"/>
          </a:p>
        </p:txBody>
      </p:sp>
      <p:sp>
        <p:nvSpPr>
          <p:cNvPr id="2" name="CuadroTexto 1"/>
          <p:cNvSpPr txBox="1"/>
          <p:nvPr/>
        </p:nvSpPr>
        <p:spPr>
          <a:xfrm>
            <a:off x="6516216" y="3501008"/>
            <a:ext cx="2232248" cy="1569660"/>
          </a:xfrm>
          <a:prstGeom prst="rect">
            <a:avLst/>
          </a:prstGeom>
          <a:noFill/>
        </p:spPr>
        <p:txBody>
          <a:bodyPr wrap="square" rtlCol="0">
            <a:spAutoFit/>
          </a:bodyPr>
          <a:lstStyle/>
          <a:p>
            <a:pPr algn="just"/>
            <a:r>
              <a:rPr lang="es-EC" sz="1600" dirty="0" smtClean="0"/>
              <a:t>La </a:t>
            </a:r>
            <a:r>
              <a:rPr lang="es-EC" sz="1600" dirty="0"/>
              <a:t>partida formación no fue consumida en su totalidad, quedando el 0,32% de la misma, en términos monetarios US$1.280</a:t>
            </a:r>
            <a:endParaRPr lang="es-ES" sz="1600" dirty="0"/>
          </a:p>
        </p:txBody>
      </p:sp>
      <p:pic>
        <p:nvPicPr>
          <p:cNvPr id="10" name="Imagen 9"/>
          <p:cNvPicPr/>
          <p:nvPr/>
        </p:nvPicPr>
        <p:blipFill rotWithShape="1">
          <a:blip r:embed="rId2"/>
          <a:srcRect l="4784" t="19289" r="48331" b="23412"/>
          <a:stretch/>
        </p:blipFill>
        <p:spPr bwMode="auto">
          <a:xfrm>
            <a:off x="307975" y="2188274"/>
            <a:ext cx="6122352" cy="4373012"/>
          </a:xfrm>
          <a:prstGeom prst="rect">
            <a:avLst/>
          </a:prstGeom>
          <a:ln w="19050">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43924067"/>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AutoShape 4" descr="Resultado de imagen para mision esp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C" dirty="0"/>
          </a:p>
        </p:txBody>
      </p:sp>
      <p:sp>
        <p:nvSpPr>
          <p:cNvPr id="3" name="1 CuadroTexto"/>
          <p:cNvSpPr txBox="1"/>
          <p:nvPr/>
        </p:nvSpPr>
        <p:spPr>
          <a:xfrm>
            <a:off x="2267744" y="548680"/>
            <a:ext cx="4757391" cy="400110"/>
          </a:xfrm>
          <a:prstGeom prst="rect">
            <a:avLst/>
          </a:prstGeom>
          <a:noFill/>
        </p:spPr>
        <p:txBody>
          <a:bodyPr wrap="square" rtlCol="0">
            <a:spAutoFit/>
          </a:bodyPr>
          <a:lstStyle/>
          <a:p>
            <a:pPr algn="ctr"/>
            <a:r>
              <a:rPr lang="es-EC" sz="2000" b="1" dirty="0" smtClean="0"/>
              <a:t>3. DESARROLLO</a:t>
            </a:r>
            <a:endParaRPr lang="es-EC" sz="2000" b="1" dirty="0"/>
          </a:p>
        </p:txBody>
      </p:sp>
      <p:sp>
        <p:nvSpPr>
          <p:cNvPr id="4" name="1 CuadroTexto"/>
          <p:cNvSpPr txBox="1"/>
          <p:nvPr/>
        </p:nvSpPr>
        <p:spPr>
          <a:xfrm>
            <a:off x="155575" y="1124744"/>
            <a:ext cx="4757391" cy="369332"/>
          </a:xfrm>
          <a:prstGeom prst="rect">
            <a:avLst/>
          </a:prstGeom>
          <a:noFill/>
        </p:spPr>
        <p:txBody>
          <a:bodyPr wrap="square" rtlCol="0">
            <a:spAutoFit/>
          </a:bodyPr>
          <a:lstStyle/>
          <a:p>
            <a:r>
              <a:rPr lang="es-EC" b="1" dirty="0" smtClean="0"/>
              <a:t>3.4. DASHBOARD</a:t>
            </a:r>
            <a:endParaRPr lang="es-EC" b="1" dirty="0"/>
          </a:p>
        </p:txBody>
      </p:sp>
      <p:sp>
        <p:nvSpPr>
          <p:cNvPr id="9" name="CuadroTexto 8"/>
          <p:cNvSpPr txBox="1"/>
          <p:nvPr/>
        </p:nvSpPr>
        <p:spPr>
          <a:xfrm>
            <a:off x="307975" y="1628800"/>
            <a:ext cx="6208241" cy="369332"/>
          </a:xfrm>
          <a:prstGeom prst="rect">
            <a:avLst/>
          </a:prstGeom>
          <a:noFill/>
        </p:spPr>
        <p:txBody>
          <a:bodyPr wrap="square" rtlCol="0">
            <a:spAutoFit/>
          </a:bodyPr>
          <a:lstStyle/>
          <a:p>
            <a:pPr lvl="0"/>
            <a:r>
              <a:rPr lang="es-EC" dirty="0" smtClean="0"/>
              <a:t>Alertas presupuestarias - Publicaciones</a:t>
            </a:r>
            <a:endParaRPr lang="es-ES" dirty="0"/>
          </a:p>
        </p:txBody>
      </p:sp>
      <p:sp>
        <p:nvSpPr>
          <p:cNvPr id="2" name="CuadroTexto 1"/>
          <p:cNvSpPr txBox="1"/>
          <p:nvPr/>
        </p:nvSpPr>
        <p:spPr>
          <a:xfrm>
            <a:off x="6228184" y="3212976"/>
            <a:ext cx="2664296" cy="2308324"/>
          </a:xfrm>
          <a:prstGeom prst="rect">
            <a:avLst/>
          </a:prstGeom>
          <a:noFill/>
        </p:spPr>
        <p:txBody>
          <a:bodyPr wrap="square" rtlCol="0">
            <a:spAutoFit/>
          </a:bodyPr>
          <a:lstStyle/>
          <a:p>
            <a:pPr algn="just"/>
            <a:r>
              <a:rPr lang="es-EC" sz="1600" dirty="0"/>
              <a:t>S</a:t>
            </a:r>
            <a:r>
              <a:rPr lang="es-EC" sz="1600" dirty="0" smtClean="0"/>
              <a:t>e </a:t>
            </a:r>
            <a:r>
              <a:rPr lang="es-EC" sz="1600" dirty="0"/>
              <a:t>puede observar cómo funcionan las alertas presupuestarias en la herramienta, ya que en la partida de Publicaciones se sobrepasó el presupuestos en 0,45%, </a:t>
            </a:r>
            <a:r>
              <a:rPr lang="es-EC" sz="1600" dirty="0" err="1"/>
              <a:t>Power</a:t>
            </a:r>
            <a:r>
              <a:rPr lang="es-EC" sz="1600" dirty="0"/>
              <a:t> BI arroja el resultado en rojo en señal de desviación.</a:t>
            </a:r>
            <a:endParaRPr lang="es-ES" sz="1600" dirty="0"/>
          </a:p>
        </p:txBody>
      </p:sp>
      <p:pic>
        <p:nvPicPr>
          <p:cNvPr id="8" name="Imagen 7"/>
          <p:cNvPicPr/>
          <p:nvPr/>
        </p:nvPicPr>
        <p:blipFill rotWithShape="1">
          <a:blip r:embed="rId2"/>
          <a:srcRect l="4625" t="19572" r="51361" b="22277"/>
          <a:stretch/>
        </p:blipFill>
        <p:spPr bwMode="auto">
          <a:xfrm>
            <a:off x="155575" y="2215073"/>
            <a:ext cx="5784577" cy="4382279"/>
          </a:xfrm>
          <a:prstGeom prst="rect">
            <a:avLst/>
          </a:prstGeom>
          <a:ln w="19050">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19658830"/>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AutoShape 4" descr="Resultado de imagen para mision esp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C" dirty="0"/>
          </a:p>
        </p:txBody>
      </p:sp>
      <p:sp>
        <p:nvSpPr>
          <p:cNvPr id="3" name="1 CuadroTexto"/>
          <p:cNvSpPr txBox="1"/>
          <p:nvPr/>
        </p:nvSpPr>
        <p:spPr>
          <a:xfrm>
            <a:off x="2267744" y="548680"/>
            <a:ext cx="4757391" cy="400110"/>
          </a:xfrm>
          <a:prstGeom prst="rect">
            <a:avLst/>
          </a:prstGeom>
          <a:noFill/>
        </p:spPr>
        <p:txBody>
          <a:bodyPr wrap="square" rtlCol="0">
            <a:spAutoFit/>
          </a:bodyPr>
          <a:lstStyle/>
          <a:p>
            <a:pPr algn="ctr"/>
            <a:r>
              <a:rPr lang="es-EC" sz="2000" b="1" dirty="0" smtClean="0"/>
              <a:t>3. DESARROLLO</a:t>
            </a:r>
            <a:endParaRPr lang="es-EC" sz="2000" b="1" dirty="0"/>
          </a:p>
        </p:txBody>
      </p:sp>
      <p:sp>
        <p:nvSpPr>
          <p:cNvPr id="4" name="1 CuadroTexto"/>
          <p:cNvSpPr txBox="1"/>
          <p:nvPr/>
        </p:nvSpPr>
        <p:spPr>
          <a:xfrm>
            <a:off x="155575" y="1124744"/>
            <a:ext cx="4757391" cy="369332"/>
          </a:xfrm>
          <a:prstGeom prst="rect">
            <a:avLst/>
          </a:prstGeom>
          <a:noFill/>
        </p:spPr>
        <p:txBody>
          <a:bodyPr wrap="square" rtlCol="0">
            <a:spAutoFit/>
          </a:bodyPr>
          <a:lstStyle/>
          <a:p>
            <a:r>
              <a:rPr lang="es-EC" b="1" dirty="0" smtClean="0"/>
              <a:t>3.4. DASHBOARD</a:t>
            </a:r>
            <a:endParaRPr lang="es-EC" b="1" dirty="0"/>
          </a:p>
        </p:txBody>
      </p:sp>
      <p:sp>
        <p:nvSpPr>
          <p:cNvPr id="9" name="CuadroTexto 8"/>
          <p:cNvSpPr txBox="1"/>
          <p:nvPr/>
        </p:nvSpPr>
        <p:spPr>
          <a:xfrm>
            <a:off x="307975" y="1628800"/>
            <a:ext cx="6208241" cy="369332"/>
          </a:xfrm>
          <a:prstGeom prst="rect">
            <a:avLst/>
          </a:prstGeom>
          <a:noFill/>
        </p:spPr>
        <p:txBody>
          <a:bodyPr wrap="square" rtlCol="0">
            <a:spAutoFit/>
          </a:bodyPr>
          <a:lstStyle/>
          <a:p>
            <a:pPr lvl="0"/>
            <a:r>
              <a:rPr lang="es-EC" dirty="0"/>
              <a:t>Comparación de gastos </a:t>
            </a:r>
            <a:endParaRPr lang="es-ES" dirty="0"/>
          </a:p>
        </p:txBody>
      </p:sp>
      <p:sp>
        <p:nvSpPr>
          <p:cNvPr id="2" name="CuadroTexto 1"/>
          <p:cNvSpPr txBox="1"/>
          <p:nvPr/>
        </p:nvSpPr>
        <p:spPr>
          <a:xfrm>
            <a:off x="6372200" y="2665318"/>
            <a:ext cx="2664296" cy="3539430"/>
          </a:xfrm>
          <a:prstGeom prst="rect">
            <a:avLst/>
          </a:prstGeom>
          <a:noFill/>
        </p:spPr>
        <p:txBody>
          <a:bodyPr wrap="square" rtlCol="0">
            <a:spAutoFit/>
          </a:bodyPr>
          <a:lstStyle/>
          <a:p>
            <a:pPr algn="just"/>
            <a:r>
              <a:rPr lang="es-EC" sz="1600" dirty="0"/>
              <a:t>E</a:t>
            </a:r>
            <a:r>
              <a:rPr lang="es-EC" sz="1600" dirty="0" smtClean="0"/>
              <a:t>n </a:t>
            </a:r>
            <a:r>
              <a:rPr lang="es-EC" sz="1600" dirty="0"/>
              <a:t>el año 2018 los gastos de mayor monto son los de funcionamiento institucional seguidos de los gastos de capacitación e investigación, mientras en el año 2019 se mantienen los gastos de funcionamiento institucional como los de montos más altos sin embargo en segundo lugar tenemos los gastos por publicaciones </a:t>
            </a:r>
            <a:endParaRPr lang="es-ES" sz="1600" dirty="0"/>
          </a:p>
        </p:txBody>
      </p:sp>
      <p:pic>
        <p:nvPicPr>
          <p:cNvPr id="10" name="Imagen 9"/>
          <p:cNvPicPr/>
          <p:nvPr/>
        </p:nvPicPr>
        <p:blipFill rotWithShape="1">
          <a:blip r:embed="rId2"/>
          <a:srcRect l="4114" t="22764" r="52472" b="17086"/>
          <a:stretch/>
        </p:blipFill>
        <p:spPr bwMode="auto">
          <a:xfrm>
            <a:off x="278259" y="2276872"/>
            <a:ext cx="5805909" cy="4392488"/>
          </a:xfrm>
          <a:prstGeom prst="rect">
            <a:avLst/>
          </a:prstGeom>
          <a:ln w="19050">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45577140"/>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AutoShape 4" descr="Resultado de imagen para mision esp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C" dirty="0"/>
          </a:p>
        </p:txBody>
      </p:sp>
      <p:sp>
        <p:nvSpPr>
          <p:cNvPr id="3" name="1 CuadroTexto"/>
          <p:cNvSpPr txBox="1"/>
          <p:nvPr/>
        </p:nvSpPr>
        <p:spPr>
          <a:xfrm>
            <a:off x="2267744" y="548680"/>
            <a:ext cx="4757391" cy="400110"/>
          </a:xfrm>
          <a:prstGeom prst="rect">
            <a:avLst/>
          </a:prstGeom>
          <a:noFill/>
        </p:spPr>
        <p:txBody>
          <a:bodyPr wrap="square" rtlCol="0">
            <a:spAutoFit/>
          </a:bodyPr>
          <a:lstStyle/>
          <a:p>
            <a:pPr algn="ctr"/>
            <a:r>
              <a:rPr lang="es-EC" sz="2000" b="1" dirty="0" smtClean="0"/>
              <a:t>3. DESARROLLO</a:t>
            </a:r>
            <a:endParaRPr lang="es-EC" sz="2000" b="1" dirty="0"/>
          </a:p>
        </p:txBody>
      </p:sp>
      <p:sp>
        <p:nvSpPr>
          <p:cNvPr id="4" name="1 CuadroTexto"/>
          <p:cNvSpPr txBox="1"/>
          <p:nvPr/>
        </p:nvSpPr>
        <p:spPr>
          <a:xfrm>
            <a:off x="155575" y="1124744"/>
            <a:ext cx="4757391" cy="369332"/>
          </a:xfrm>
          <a:prstGeom prst="rect">
            <a:avLst/>
          </a:prstGeom>
          <a:noFill/>
        </p:spPr>
        <p:txBody>
          <a:bodyPr wrap="square" rtlCol="0">
            <a:spAutoFit/>
          </a:bodyPr>
          <a:lstStyle/>
          <a:p>
            <a:r>
              <a:rPr lang="es-EC" b="1" dirty="0" smtClean="0"/>
              <a:t>3.4. DASHBOARD</a:t>
            </a:r>
            <a:endParaRPr lang="es-EC" b="1" dirty="0"/>
          </a:p>
        </p:txBody>
      </p:sp>
      <p:sp>
        <p:nvSpPr>
          <p:cNvPr id="9" name="CuadroTexto 8"/>
          <p:cNvSpPr txBox="1"/>
          <p:nvPr/>
        </p:nvSpPr>
        <p:spPr>
          <a:xfrm>
            <a:off x="307975" y="1628800"/>
            <a:ext cx="6208241" cy="369332"/>
          </a:xfrm>
          <a:prstGeom prst="rect">
            <a:avLst/>
          </a:prstGeom>
          <a:noFill/>
        </p:spPr>
        <p:txBody>
          <a:bodyPr wrap="square" rtlCol="0">
            <a:spAutoFit/>
          </a:bodyPr>
          <a:lstStyle/>
          <a:p>
            <a:pPr lvl="0"/>
            <a:r>
              <a:rPr lang="es-EC" dirty="0"/>
              <a:t>Análisis de proveedores </a:t>
            </a:r>
            <a:r>
              <a:rPr lang="es-EC" i="1" dirty="0"/>
              <a:t>- </a:t>
            </a:r>
            <a:r>
              <a:rPr lang="es-EC" dirty="0"/>
              <a:t>Publicaciones</a:t>
            </a:r>
            <a:endParaRPr lang="es-ES" dirty="0"/>
          </a:p>
        </p:txBody>
      </p:sp>
      <p:sp>
        <p:nvSpPr>
          <p:cNvPr id="2" name="CuadroTexto 1"/>
          <p:cNvSpPr txBox="1"/>
          <p:nvPr/>
        </p:nvSpPr>
        <p:spPr>
          <a:xfrm>
            <a:off x="6459860" y="3150428"/>
            <a:ext cx="2664296" cy="2031325"/>
          </a:xfrm>
          <a:prstGeom prst="rect">
            <a:avLst/>
          </a:prstGeom>
          <a:noFill/>
        </p:spPr>
        <p:txBody>
          <a:bodyPr wrap="square" rtlCol="0">
            <a:spAutoFit/>
          </a:bodyPr>
          <a:lstStyle/>
          <a:p>
            <a:pPr algn="just"/>
            <a:r>
              <a:rPr lang="es-EC" sz="1400" dirty="0"/>
              <a:t>E</a:t>
            </a:r>
            <a:r>
              <a:rPr lang="es-EC" sz="1400" dirty="0" smtClean="0"/>
              <a:t>l </a:t>
            </a:r>
            <a:r>
              <a:rPr lang="es-EC" sz="1400" dirty="0"/>
              <a:t>proveedor con el que la organización trabaja en su mayoría es Mosaico Soluciones Gráficas en el 2018 y 2019, en el 2018 el proveedor con menor contratación fue Lucas Rene y en el 2019 </a:t>
            </a:r>
            <a:r>
              <a:rPr lang="es-EC" sz="1400" dirty="0" err="1"/>
              <a:t>Colocastro</a:t>
            </a:r>
            <a:r>
              <a:rPr lang="es-EC" sz="1400" dirty="0"/>
              <a:t> &amp; Publicidad S.A.</a:t>
            </a:r>
            <a:endParaRPr lang="es-ES" sz="1400" dirty="0"/>
          </a:p>
        </p:txBody>
      </p:sp>
      <p:pic>
        <p:nvPicPr>
          <p:cNvPr id="8" name="Imagen 7"/>
          <p:cNvPicPr/>
          <p:nvPr/>
        </p:nvPicPr>
        <p:blipFill rotWithShape="1">
          <a:blip r:embed="rId2"/>
          <a:srcRect l="3349" t="18438" r="27121" b="14902"/>
          <a:stretch/>
        </p:blipFill>
        <p:spPr bwMode="auto">
          <a:xfrm>
            <a:off x="134243" y="2454910"/>
            <a:ext cx="6165949" cy="3422362"/>
          </a:xfrm>
          <a:prstGeom prst="rect">
            <a:avLst/>
          </a:prstGeom>
          <a:ln w="19050">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98669531"/>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redondeado"/>
          <p:cNvSpPr/>
          <p:nvPr/>
        </p:nvSpPr>
        <p:spPr>
          <a:xfrm>
            <a:off x="251520" y="4869160"/>
            <a:ext cx="2987824" cy="1650388"/>
          </a:xfrm>
          <a:prstGeom prst="roundRect">
            <a:avLst/>
          </a:prstGeom>
          <a:solidFill>
            <a:srgbClr val="FFF3F9"/>
          </a:solidFill>
          <a:ln>
            <a:solidFill>
              <a:srgbClr val="4242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sz="1400" dirty="0">
                <a:solidFill>
                  <a:schemeClr val="tx1"/>
                </a:solidFill>
              </a:rPr>
              <a:t>La normativa a la que se rige “</a:t>
            </a:r>
            <a:r>
              <a:rPr lang="es-EC" sz="1400" i="1" dirty="0">
                <a:solidFill>
                  <a:schemeClr val="tx1"/>
                </a:solidFill>
              </a:rPr>
              <a:t>Reglamento de Fondo partidario permanente CNE- Resolución PLE-CNE-3-3-2018”</a:t>
            </a:r>
            <a:r>
              <a:rPr lang="es-EC" sz="1400" dirty="0">
                <a:solidFill>
                  <a:schemeClr val="tx1"/>
                </a:solidFill>
              </a:rPr>
              <a:t>, </a:t>
            </a:r>
          </a:p>
        </p:txBody>
      </p:sp>
      <p:sp>
        <p:nvSpPr>
          <p:cNvPr id="3" name="2 Rectángulo redondeado"/>
          <p:cNvSpPr/>
          <p:nvPr/>
        </p:nvSpPr>
        <p:spPr>
          <a:xfrm>
            <a:off x="5868144" y="50420"/>
            <a:ext cx="3234176" cy="1722396"/>
          </a:xfrm>
          <a:prstGeom prst="roundRect">
            <a:avLst/>
          </a:prstGeom>
          <a:solidFill>
            <a:srgbClr val="FFF5D5"/>
          </a:solidFill>
          <a:ln>
            <a:solidFill>
              <a:srgbClr val="4242F8"/>
            </a:solidFill>
          </a:ln>
        </p:spPr>
        <p:style>
          <a:lnRef idx="2">
            <a:schemeClr val="accent5"/>
          </a:lnRef>
          <a:fillRef idx="1">
            <a:schemeClr val="lt1"/>
          </a:fillRef>
          <a:effectRef idx="0">
            <a:schemeClr val="accent5"/>
          </a:effectRef>
          <a:fontRef idx="minor">
            <a:schemeClr val="dk1"/>
          </a:fontRef>
        </p:style>
        <p:txBody>
          <a:bodyPr rtlCol="0" anchor="ctr"/>
          <a:lstStyle/>
          <a:p>
            <a:pPr marL="285750" lvl="0" indent="-285750" algn="just">
              <a:buFont typeface="Wingdings" panose="05000000000000000000" pitchFamily="2" charset="2"/>
              <a:buChar char="§"/>
            </a:pPr>
            <a:r>
              <a:rPr lang="es-EC" sz="1400" dirty="0"/>
              <a:t>Estructura orgánico </a:t>
            </a:r>
            <a:r>
              <a:rPr lang="es-EC" sz="1400" dirty="0" smtClean="0"/>
              <a:t>funcional</a:t>
            </a:r>
          </a:p>
          <a:p>
            <a:pPr marL="285750" lvl="0" indent="-285750" algn="just">
              <a:buFont typeface="Wingdings" panose="05000000000000000000" pitchFamily="2" charset="2"/>
              <a:buChar char="§"/>
            </a:pPr>
            <a:endParaRPr lang="es-EC" sz="1400" dirty="0"/>
          </a:p>
          <a:p>
            <a:pPr marL="285750" lvl="0" indent="-285750" algn="just">
              <a:buFont typeface="Wingdings" panose="05000000000000000000" pitchFamily="2" charset="2"/>
              <a:buChar char="§"/>
            </a:pPr>
            <a:r>
              <a:rPr lang="es-EC" sz="1400" dirty="0"/>
              <a:t>Planificación estratégica </a:t>
            </a:r>
          </a:p>
          <a:p>
            <a:pPr marL="285750" lvl="0" indent="-285750" algn="just">
              <a:buFont typeface="Wingdings" panose="05000000000000000000" pitchFamily="2" charset="2"/>
              <a:buChar char="§"/>
            </a:pPr>
            <a:endParaRPr lang="es-EC" sz="1400" dirty="0" smtClean="0"/>
          </a:p>
          <a:p>
            <a:pPr marL="285750" lvl="0" indent="-285750" algn="just">
              <a:buFont typeface="Wingdings" panose="05000000000000000000" pitchFamily="2" charset="2"/>
              <a:buChar char="§"/>
            </a:pPr>
            <a:r>
              <a:rPr lang="es-EC" sz="1400" dirty="0" smtClean="0"/>
              <a:t>Asignación </a:t>
            </a:r>
            <a:r>
              <a:rPr lang="es-EC" sz="1400" dirty="0"/>
              <a:t>presupuestaria</a:t>
            </a:r>
          </a:p>
        </p:txBody>
      </p:sp>
      <p:sp>
        <p:nvSpPr>
          <p:cNvPr id="5" name="4 CuadroTexto"/>
          <p:cNvSpPr txBox="1"/>
          <p:nvPr/>
        </p:nvSpPr>
        <p:spPr>
          <a:xfrm>
            <a:off x="6948264" y="1763524"/>
            <a:ext cx="1152128" cy="369332"/>
          </a:xfrm>
          <a:prstGeom prst="rect">
            <a:avLst/>
          </a:prstGeom>
          <a:noFill/>
        </p:spPr>
        <p:txBody>
          <a:bodyPr wrap="square" rtlCol="0">
            <a:spAutoFit/>
          </a:bodyPr>
          <a:lstStyle/>
          <a:p>
            <a:pPr algn="ctr"/>
            <a:endParaRPr lang="es-EC" b="1" dirty="0"/>
          </a:p>
        </p:txBody>
      </p:sp>
      <p:sp>
        <p:nvSpPr>
          <p:cNvPr id="6" name="5 Flecha arriba"/>
          <p:cNvSpPr/>
          <p:nvPr/>
        </p:nvSpPr>
        <p:spPr>
          <a:xfrm rot="2613577">
            <a:off x="3052446" y="1199644"/>
            <a:ext cx="3024336" cy="4228644"/>
          </a:xfrm>
          <a:prstGeom prst="upArrow">
            <a:avLst>
              <a:gd name="adj1" fmla="val 57173"/>
              <a:gd name="adj2" fmla="val 50501"/>
            </a:avLst>
          </a:prstGeom>
          <a:solidFill>
            <a:srgbClr val="EFE5F7"/>
          </a:solidFill>
          <a:ln>
            <a:solidFill>
              <a:srgbClr val="2D62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6 CuadroTexto"/>
          <p:cNvSpPr txBox="1"/>
          <p:nvPr/>
        </p:nvSpPr>
        <p:spPr>
          <a:xfrm rot="18803280">
            <a:off x="2375114" y="2983392"/>
            <a:ext cx="1800200" cy="369332"/>
          </a:xfrm>
          <a:prstGeom prst="rect">
            <a:avLst/>
          </a:prstGeom>
          <a:noFill/>
        </p:spPr>
        <p:txBody>
          <a:bodyPr wrap="square" rtlCol="0">
            <a:spAutoFit/>
          </a:bodyPr>
          <a:lstStyle/>
          <a:p>
            <a:pPr algn="ctr"/>
            <a:endParaRPr lang="es-EC" b="1" dirty="0"/>
          </a:p>
        </p:txBody>
      </p:sp>
      <p:sp>
        <p:nvSpPr>
          <p:cNvPr id="10" name="9 CuadroTexto"/>
          <p:cNvSpPr txBox="1"/>
          <p:nvPr/>
        </p:nvSpPr>
        <p:spPr>
          <a:xfrm rot="18777500">
            <a:off x="2999803" y="3097888"/>
            <a:ext cx="2681283" cy="954107"/>
          </a:xfrm>
          <a:prstGeom prst="rect">
            <a:avLst/>
          </a:prstGeom>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s-EC" sz="1400" dirty="0"/>
              <a:t>El Partido Político Izquierda Democrática mediante la gestión del Instituto Manuel Córdova Galarza</a:t>
            </a:r>
          </a:p>
        </p:txBody>
      </p:sp>
      <p:sp>
        <p:nvSpPr>
          <p:cNvPr id="4" name="3 CuadroTexto"/>
          <p:cNvSpPr txBox="1"/>
          <p:nvPr/>
        </p:nvSpPr>
        <p:spPr>
          <a:xfrm rot="18822184">
            <a:off x="3595592" y="4583867"/>
            <a:ext cx="2738477" cy="276999"/>
          </a:xfrm>
          <a:prstGeom prst="rect">
            <a:avLst/>
          </a:prstGeom>
          <a:noFill/>
        </p:spPr>
        <p:txBody>
          <a:bodyPr wrap="square" rtlCol="0">
            <a:spAutoFit/>
          </a:bodyPr>
          <a:lstStyle/>
          <a:p>
            <a:endParaRPr lang="es-EC" sz="1200" dirty="0"/>
          </a:p>
        </p:txBody>
      </p:sp>
      <p:sp>
        <p:nvSpPr>
          <p:cNvPr id="14" name="13 CuadroTexto"/>
          <p:cNvSpPr txBox="1"/>
          <p:nvPr/>
        </p:nvSpPr>
        <p:spPr>
          <a:xfrm rot="18803280">
            <a:off x="4620823" y="4623761"/>
            <a:ext cx="1465471" cy="369332"/>
          </a:xfrm>
          <a:prstGeom prst="rect">
            <a:avLst/>
          </a:prstGeom>
          <a:noFill/>
        </p:spPr>
        <p:txBody>
          <a:bodyPr wrap="square" rtlCol="0">
            <a:spAutoFit/>
          </a:bodyPr>
          <a:lstStyle/>
          <a:p>
            <a:pPr algn="ctr"/>
            <a:endParaRPr lang="es-EC" b="1" dirty="0"/>
          </a:p>
        </p:txBody>
      </p:sp>
      <p:sp>
        <p:nvSpPr>
          <p:cNvPr id="16" name="15 Rectángulo redondeado"/>
          <p:cNvSpPr/>
          <p:nvPr/>
        </p:nvSpPr>
        <p:spPr>
          <a:xfrm>
            <a:off x="467544" y="986524"/>
            <a:ext cx="2987824" cy="1650388"/>
          </a:xfrm>
          <a:prstGeom prst="roundRect">
            <a:avLst/>
          </a:prstGeom>
          <a:solidFill>
            <a:srgbClr val="ECF5FE"/>
          </a:solidFill>
          <a:ln>
            <a:solidFill>
              <a:srgbClr val="FFC000"/>
            </a:solidFill>
          </a:ln>
        </p:spPr>
        <p:style>
          <a:lnRef idx="2">
            <a:schemeClr val="accent2"/>
          </a:lnRef>
          <a:fillRef idx="1">
            <a:schemeClr val="lt1"/>
          </a:fillRef>
          <a:effectRef idx="0">
            <a:schemeClr val="accent2"/>
          </a:effectRef>
          <a:fontRef idx="minor">
            <a:schemeClr val="dk1"/>
          </a:fontRef>
        </p:style>
        <p:txBody>
          <a:bodyPr rtlCol="0" anchor="ctr"/>
          <a:lstStyle/>
          <a:p>
            <a:r>
              <a:rPr lang="es-EC" sz="1400" dirty="0" smtClean="0"/>
              <a:t> </a:t>
            </a:r>
          </a:p>
          <a:p>
            <a:pPr marL="171450" indent="-171450">
              <a:buFont typeface="Arial" panose="020B0604020202020204" pitchFamily="34" charset="0"/>
              <a:buChar char="•"/>
            </a:pPr>
            <a:r>
              <a:rPr lang="es-EC" sz="1400" dirty="0"/>
              <a:t>Organismos de control público (CNE)</a:t>
            </a:r>
            <a:endParaRPr lang="es-ES" sz="1400" dirty="0"/>
          </a:p>
          <a:p>
            <a:r>
              <a:rPr lang="es-EC" sz="1400" dirty="0" smtClean="0"/>
              <a:t> </a:t>
            </a:r>
          </a:p>
          <a:p>
            <a:pPr marL="171450" indent="-171450">
              <a:buFont typeface="Arial" panose="020B0604020202020204" pitchFamily="34" charset="0"/>
              <a:buChar char="•"/>
            </a:pPr>
            <a:r>
              <a:rPr lang="es-EC" sz="1400" dirty="0" smtClean="0"/>
              <a:t>Entidades de tipo privado nacional</a:t>
            </a:r>
          </a:p>
          <a:p>
            <a:r>
              <a:rPr lang="es-EC" sz="1400" dirty="0" smtClean="0"/>
              <a:t> </a:t>
            </a:r>
          </a:p>
          <a:p>
            <a:pPr marL="171450" indent="-171450">
              <a:buFont typeface="Arial" panose="020B0604020202020204" pitchFamily="34" charset="0"/>
              <a:buChar char="•"/>
            </a:pPr>
            <a:r>
              <a:rPr lang="es-EC" sz="1400" dirty="0" smtClean="0"/>
              <a:t>Entidades </a:t>
            </a:r>
            <a:r>
              <a:rPr lang="es-EC" sz="1400" dirty="0"/>
              <a:t>de tipo privado internacional</a:t>
            </a:r>
            <a:endParaRPr lang="es-ES" sz="1400" dirty="0"/>
          </a:p>
          <a:p>
            <a:pPr algn="just"/>
            <a:endParaRPr lang="es-EC" sz="1400" dirty="0">
              <a:solidFill>
                <a:schemeClr val="tx1"/>
              </a:solidFill>
            </a:endParaRPr>
          </a:p>
        </p:txBody>
      </p:sp>
      <p:sp>
        <p:nvSpPr>
          <p:cNvPr id="17" name="16 Rectángulo redondeado"/>
          <p:cNvSpPr/>
          <p:nvPr/>
        </p:nvSpPr>
        <p:spPr>
          <a:xfrm>
            <a:off x="6141825" y="3996850"/>
            <a:ext cx="2761874" cy="872310"/>
          </a:xfrm>
          <a:prstGeom prst="roundRect">
            <a:avLst/>
          </a:prstGeom>
          <a:solidFill>
            <a:srgbClr val="DDF6FF"/>
          </a:solidFill>
          <a:ln>
            <a:solidFill>
              <a:srgbClr val="DE1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ctr">
              <a:buFont typeface="Arial" panose="020B0604020202020204" pitchFamily="34" charset="0"/>
              <a:buChar char="•"/>
            </a:pPr>
            <a:r>
              <a:rPr lang="es-EC" sz="1400" dirty="0">
                <a:solidFill>
                  <a:schemeClr val="tx2">
                    <a:lumMod val="75000"/>
                    <a:lumOff val="25000"/>
                  </a:schemeClr>
                </a:solidFill>
              </a:rPr>
              <a:t>L</a:t>
            </a:r>
            <a:r>
              <a:rPr lang="es-EC" sz="1400" dirty="0" smtClean="0">
                <a:solidFill>
                  <a:schemeClr val="tx2">
                    <a:lumMod val="75000"/>
                    <a:lumOff val="25000"/>
                  </a:schemeClr>
                </a:solidFill>
              </a:rPr>
              <a:t>lamados </a:t>
            </a:r>
            <a:r>
              <a:rPr lang="es-EC" sz="1400" dirty="0">
                <a:solidFill>
                  <a:schemeClr val="tx2">
                    <a:lumMod val="75000"/>
                    <a:lumOff val="25000"/>
                  </a:schemeClr>
                </a:solidFill>
              </a:rPr>
              <a:t>la </a:t>
            </a:r>
            <a:r>
              <a:rPr lang="es-EC" sz="1400" dirty="0" smtClean="0">
                <a:solidFill>
                  <a:schemeClr val="tx2">
                    <a:lumMod val="75000"/>
                    <a:lumOff val="25000"/>
                  </a:schemeClr>
                </a:solidFill>
              </a:rPr>
              <a:t>atención</a:t>
            </a:r>
          </a:p>
          <a:p>
            <a:pPr marL="171450" indent="-171450" algn="ctr">
              <a:buFont typeface="Arial" panose="020B0604020202020204" pitchFamily="34" charset="0"/>
              <a:buChar char="•"/>
            </a:pPr>
            <a:r>
              <a:rPr lang="es-EC" sz="1400" dirty="0" smtClean="0">
                <a:solidFill>
                  <a:schemeClr val="tx2">
                    <a:lumMod val="75000"/>
                    <a:lumOff val="25000"/>
                  </a:schemeClr>
                </a:solidFill>
              </a:rPr>
              <a:t>Ser </a:t>
            </a:r>
            <a:r>
              <a:rPr lang="es-EC" sz="1400" dirty="0">
                <a:solidFill>
                  <a:schemeClr val="tx2">
                    <a:lumMod val="75000"/>
                    <a:lumOff val="25000"/>
                  </a:schemeClr>
                </a:solidFill>
              </a:rPr>
              <a:t>observados </a:t>
            </a:r>
            <a:r>
              <a:rPr lang="es-EC" sz="1400" dirty="0" smtClean="0">
                <a:solidFill>
                  <a:schemeClr val="tx2">
                    <a:lumMod val="75000"/>
                    <a:lumOff val="25000"/>
                  </a:schemeClr>
                </a:solidFill>
              </a:rPr>
              <a:t>y,</a:t>
            </a:r>
          </a:p>
          <a:p>
            <a:pPr marL="171450" indent="-171450" algn="ctr">
              <a:buFont typeface="Arial" panose="020B0604020202020204" pitchFamily="34" charset="0"/>
              <a:buChar char="•"/>
            </a:pPr>
            <a:r>
              <a:rPr lang="es-EC" sz="1400" dirty="0" smtClean="0">
                <a:solidFill>
                  <a:schemeClr val="tx2">
                    <a:lumMod val="75000"/>
                    <a:lumOff val="25000"/>
                  </a:schemeClr>
                </a:solidFill>
              </a:rPr>
              <a:t>Posteriormente </a:t>
            </a:r>
            <a:r>
              <a:rPr lang="es-EC" sz="1400" dirty="0">
                <a:solidFill>
                  <a:schemeClr val="tx2">
                    <a:lumMod val="75000"/>
                    <a:lumOff val="25000"/>
                  </a:schemeClr>
                </a:solidFill>
              </a:rPr>
              <a:t>suspendidos</a:t>
            </a:r>
          </a:p>
        </p:txBody>
      </p:sp>
      <p:sp>
        <p:nvSpPr>
          <p:cNvPr id="18" name="17 CuadroTexto"/>
          <p:cNvSpPr txBox="1"/>
          <p:nvPr/>
        </p:nvSpPr>
        <p:spPr>
          <a:xfrm>
            <a:off x="6580087" y="3267478"/>
            <a:ext cx="1681495" cy="369332"/>
          </a:xfrm>
          <a:prstGeom prst="rect">
            <a:avLst/>
          </a:prstGeom>
          <a:noFill/>
        </p:spPr>
        <p:txBody>
          <a:bodyPr wrap="square" rtlCol="0">
            <a:spAutoFit/>
          </a:bodyPr>
          <a:lstStyle/>
          <a:p>
            <a:pPr algn="ctr"/>
            <a:r>
              <a:rPr lang="es-EC" b="1" dirty="0" smtClean="0"/>
              <a:t>SANCIONES</a:t>
            </a:r>
            <a:endParaRPr lang="es-EC" b="1" dirty="0"/>
          </a:p>
        </p:txBody>
      </p:sp>
      <p:sp>
        <p:nvSpPr>
          <p:cNvPr id="19" name="18 CuadroTexto"/>
          <p:cNvSpPr txBox="1"/>
          <p:nvPr/>
        </p:nvSpPr>
        <p:spPr>
          <a:xfrm>
            <a:off x="971600" y="301465"/>
            <a:ext cx="1959801" cy="646331"/>
          </a:xfrm>
          <a:prstGeom prst="rect">
            <a:avLst/>
          </a:prstGeom>
          <a:noFill/>
        </p:spPr>
        <p:txBody>
          <a:bodyPr wrap="square" rtlCol="0">
            <a:spAutoFit/>
          </a:bodyPr>
          <a:lstStyle/>
          <a:p>
            <a:pPr algn="ctr"/>
            <a:r>
              <a:rPr lang="es-EC" dirty="0"/>
              <a:t>E</a:t>
            </a:r>
            <a:r>
              <a:rPr lang="es-EC" dirty="0" smtClean="0"/>
              <a:t>ntidades </a:t>
            </a:r>
            <a:r>
              <a:rPr lang="es-EC" dirty="0"/>
              <a:t>regulatorias </a:t>
            </a:r>
            <a:endParaRPr lang="es-EC" b="1" dirty="0"/>
          </a:p>
        </p:txBody>
      </p:sp>
      <p:sp>
        <p:nvSpPr>
          <p:cNvPr id="21" name="16 Rectángulo redondeado"/>
          <p:cNvSpPr/>
          <p:nvPr/>
        </p:nvSpPr>
        <p:spPr>
          <a:xfrm>
            <a:off x="6141825" y="5283338"/>
            <a:ext cx="2761874" cy="1348312"/>
          </a:xfrm>
          <a:prstGeom prst="roundRect">
            <a:avLst/>
          </a:prstGeom>
          <a:solidFill>
            <a:srgbClr val="DDF6FF"/>
          </a:solidFill>
          <a:ln>
            <a:solidFill>
              <a:srgbClr val="DE1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solidFill>
                  <a:schemeClr val="tx2">
                    <a:lumMod val="75000"/>
                    <a:lumOff val="25000"/>
                  </a:schemeClr>
                </a:solidFill>
              </a:rPr>
              <a:t>D</a:t>
            </a:r>
            <a:r>
              <a:rPr lang="es-EC" sz="1400" dirty="0" smtClean="0">
                <a:solidFill>
                  <a:schemeClr val="tx2">
                    <a:lumMod val="75000"/>
                    <a:lumOff val="25000"/>
                  </a:schemeClr>
                </a:solidFill>
              </a:rPr>
              <a:t>esmedro </a:t>
            </a:r>
            <a:r>
              <a:rPr lang="es-EC" sz="1400" dirty="0">
                <a:solidFill>
                  <a:schemeClr val="tx2">
                    <a:lumMod val="75000"/>
                    <a:lumOff val="25000"/>
                  </a:schemeClr>
                </a:solidFill>
              </a:rPr>
              <a:t>de la </a:t>
            </a:r>
            <a:r>
              <a:rPr lang="es-EC" sz="1400" dirty="0" smtClean="0">
                <a:solidFill>
                  <a:schemeClr val="tx2">
                    <a:lumMod val="75000"/>
                    <a:lumOff val="25000"/>
                  </a:schemeClr>
                </a:solidFill>
              </a:rPr>
              <a:t>credibilidad</a:t>
            </a:r>
          </a:p>
          <a:p>
            <a:pPr algn="ctr"/>
            <a:r>
              <a:rPr lang="es-EC" sz="1400" dirty="0">
                <a:solidFill>
                  <a:schemeClr val="tx2">
                    <a:lumMod val="75000"/>
                    <a:lumOff val="25000"/>
                  </a:schemeClr>
                </a:solidFill>
              </a:rPr>
              <a:t>R</a:t>
            </a:r>
            <a:r>
              <a:rPr lang="es-EC" sz="1400" dirty="0" smtClean="0">
                <a:solidFill>
                  <a:schemeClr val="tx2">
                    <a:lumMod val="75000"/>
                    <a:lumOff val="25000"/>
                  </a:schemeClr>
                </a:solidFill>
              </a:rPr>
              <a:t>iego de </a:t>
            </a:r>
            <a:r>
              <a:rPr lang="es-EC" sz="1400" dirty="0">
                <a:solidFill>
                  <a:schemeClr val="tx2">
                    <a:lumMod val="75000"/>
                    <a:lumOff val="25000"/>
                  </a:schemeClr>
                </a:solidFill>
              </a:rPr>
              <a:t>permanencia </a:t>
            </a:r>
            <a:r>
              <a:rPr lang="es-EC" sz="1400" dirty="0" smtClean="0">
                <a:solidFill>
                  <a:schemeClr val="tx2">
                    <a:lumMod val="75000"/>
                    <a:lumOff val="25000"/>
                  </a:schemeClr>
                </a:solidFill>
              </a:rPr>
              <a:t>local</a:t>
            </a:r>
          </a:p>
          <a:p>
            <a:pPr algn="ctr"/>
            <a:r>
              <a:rPr lang="es-EC" sz="1400" dirty="0">
                <a:solidFill>
                  <a:schemeClr val="tx2">
                    <a:lumMod val="75000"/>
                    <a:lumOff val="25000"/>
                  </a:schemeClr>
                </a:solidFill>
              </a:rPr>
              <a:t>D</a:t>
            </a:r>
            <a:r>
              <a:rPr lang="es-EC" sz="1400" dirty="0" smtClean="0">
                <a:solidFill>
                  <a:schemeClr val="tx2">
                    <a:lumMod val="75000"/>
                    <a:lumOff val="25000"/>
                  </a:schemeClr>
                </a:solidFill>
              </a:rPr>
              <a:t>isminuir </a:t>
            </a:r>
            <a:r>
              <a:rPr lang="es-EC" sz="1400" dirty="0">
                <a:solidFill>
                  <a:schemeClr val="tx2">
                    <a:lumMod val="75000"/>
                    <a:lumOff val="25000"/>
                  </a:schemeClr>
                </a:solidFill>
              </a:rPr>
              <a:t>el presupuesto que se asigna en cada periodo </a:t>
            </a:r>
            <a:endParaRPr lang="es-EC" sz="1400" dirty="0" smtClean="0">
              <a:solidFill>
                <a:schemeClr val="tx2">
                  <a:lumMod val="75000"/>
                  <a:lumOff val="25000"/>
                </a:schemeClr>
              </a:solidFill>
            </a:endParaRPr>
          </a:p>
          <a:p>
            <a:pPr algn="ctr"/>
            <a:r>
              <a:rPr lang="es-EC" sz="1400" dirty="0">
                <a:solidFill>
                  <a:schemeClr val="tx2">
                    <a:lumMod val="75000"/>
                    <a:lumOff val="25000"/>
                  </a:schemeClr>
                </a:solidFill>
              </a:rPr>
              <a:t>limitando la ejecución de las actividades planificadas </a:t>
            </a:r>
          </a:p>
        </p:txBody>
      </p:sp>
      <p:cxnSp>
        <p:nvCxnSpPr>
          <p:cNvPr id="15" name="Conector recto de flecha 14"/>
          <p:cNvCxnSpPr>
            <a:stCxn id="17" idx="2"/>
          </p:cNvCxnSpPr>
          <p:nvPr/>
        </p:nvCxnSpPr>
        <p:spPr>
          <a:xfrm flipH="1">
            <a:off x="7522579" y="4869160"/>
            <a:ext cx="183" cy="21602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24" name="Imagen 23"/>
          <p:cNvPicPr>
            <a:picLocks noChangeAspect="1"/>
          </p:cNvPicPr>
          <p:nvPr/>
        </p:nvPicPr>
        <p:blipFill>
          <a:blip r:embed="rId3"/>
          <a:stretch>
            <a:fillRect/>
          </a:stretch>
        </p:blipFill>
        <p:spPr>
          <a:xfrm>
            <a:off x="3918669" y="5395310"/>
            <a:ext cx="1528206" cy="1105612"/>
          </a:xfrm>
          <a:prstGeom prst="rect">
            <a:avLst/>
          </a:prstGeom>
        </p:spPr>
      </p:pic>
      <p:pic>
        <p:nvPicPr>
          <p:cNvPr id="26" name="Imagen 25"/>
          <p:cNvPicPr>
            <a:picLocks noChangeAspect="1"/>
          </p:cNvPicPr>
          <p:nvPr/>
        </p:nvPicPr>
        <p:blipFill>
          <a:blip r:embed="rId4"/>
          <a:stretch>
            <a:fillRect/>
          </a:stretch>
        </p:blipFill>
        <p:spPr>
          <a:xfrm>
            <a:off x="825596" y="3201607"/>
            <a:ext cx="1627746" cy="911538"/>
          </a:xfrm>
          <a:prstGeom prst="rect">
            <a:avLst/>
          </a:prstGeom>
        </p:spPr>
      </p:pic>
      <p:pic>
        <p:nvPicPr>
          <p:cNvPr id="27" name="Imagen 26"/>
          <p:cNvPicPr>
            <a:picLocks noChangeAspect="1"/>
          </p:cNvPicPr>
          <p:nvPr/>
        </p:nvPicPr>
        <p:blipFill>
          <a:blip r:embed="rId5"/>
          <a:stretch>
            <a:fillRect/>
          </a:stretch>
        </p:blipFill>
        <p:spPr>
          <a:xfrm>
            <a:off x="6632341" y="2021664"/>
            <a:ext cx="1872079" cy="1098968"/>
          </a:xfrm>
          <a:prstGeom prst="rect">
            <a:avLst/>
          </a:prstGeom>
        </p:spPr>
      </p:pic>
      <p:pic>
        <p:nvPicPr>
          <p:cNvPr id="28" name="Imagen 27"/>
          <p:cNvPicPr>
            <a:picLocks noChangeAspect="1"/>
          </p:cNvPicPr>
          <p:nvPr/>
        </p:nvPicPr>
        <p:blipFill>
          <a:blip r:embed="rId6"/>
          <a:stretch>
            <a:fillRect/>
          </a:stretch>
        </p:blipFill>
        <p:spPr>
          <a:xfrm>
            <a:off x="4081862" y="428837"/>
            <a:ext cx="1388094" cy="881095"/>
          </a:xfrm>
          <a:prstGeom prst="rect">
            <a:avLst/>
          </a:prstGeom>
        </p:spPr>
      </p:pic>
    </p:spTree>
    <p:extLst>
      <p:ext uri="{BB962C8B-B14F-4D97-AF65-F5344CB8AC3E}">
        <p14:creationId xmlns:p14="http://schemas.microsoft.com/office/powerpoint/2010/main" val="2527394864"/>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AutoShape 4" descr="Resultado de imagen para mision esp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C" dirty="0"/>
          </a:p>
        </p:txBody>
      </p:sp>
      <p:sp>
        <p:nvSpPr>
          <p:cNvPr id="3" name="1 CuadroTexto"/>
          <p:cNvSpPr txBox="1"/>
          <p:nvPr/>
        </p:nvSpPr>
        <p:spPr>
          <a:xfrm>
            <a:off x="2267744" y="548680"/>
            <a:ext cx="4757391" cy="400110"/>
          </a:xfrm>
          <a:prstGeom prst="rect">
            <a:avLst/>
          </a:prstGeom>
          <a:noFill/>
        </p:spPr>
        <p:txBody>
          <a:bodyPr wrap="square" rtlCol="0">
            <a:spAutoFit/>
          </a:bodyPr>
          <a:lstStyle/>
          <a:p>
            <a:pPr algn="ctr"/>
            <a:r>
              <a:rPr lang="es-EC" sz="2000" b="1" dirty="0" smtClean="0"/>
              <a:t>3. DESARROLLO</a:t>
            </a:r>
            <a:endParaRPr lang="es-EC" sz="2000" b="1" dirty="0"/>
          </a:p>
        </p:txBody>
      </p:sp>
      <p:sp>
        <p:nvSpPr>
          <p:cNvPr id="4" name="1 CuadroTexto"/>
          <p:cNvSpPr txBox="1"/>
          <p:nvPr/>
        </p:nvSpPr>
        <p:spPr>
          <a:xfrm>
            <a:off x="132507" y="1011796"/>
            <a:ext cx="4757391" cy="369332"/>
          </a:xfrm>
          <a:prstGeom prst="rect">
            <a:avLst/>
          </a:prstGeom>
          <a:noFill/>
        </p:spPr>
        <p:txBody>
          <a:bodyPr wrap="square" rtlCol="0">
            <a:spAutoFit/>
          </a:bodyPr>
          <a:lstStyle/>
          <a:p>
            <a:r>
              <a:rPr lang="es-EC" b="1" dirty="0" smtClean="0"/>
              <a:t>3.4. DASHBOARD</a:t>
            </a:r>
            <a:endParaRPr lang="es-EC" b="1" dirty="0"/>
          </a:p>
        </p:txBody>
      </p:sp>
      <p:pic>
        <p:nvPicPr>
          <p:cNvPr id="12" name="Imagen 11"/>
          <p:cNvPicPr/>
          <p:nvPr/>
        </p:nvPicPr>
        <p:blipFill rotWithShape="1">
          <a:blip r:embed="rId2"/>
          <a:srcRect l="5263" t="21275" r="32543" b="15185"/>
          <a:stretch/>
        </p:blipFill>
        <p:spPr bwMode="auto">
          <a:xfrm>
            <a:off x="307975" y="1700808"/>
            <a:ext cx="5766435" cy="4940300"/>
          </a:xfrm>
          <a:prstGeom prst="rect">
            <a:avLst/>
          </a:prstGeom>
          <a:ln w="19050">
            <a:solidFill>
              <a:schemeClr val="tx1"/>
            </a:solidFill>
          </a:ln>
          <a:extLst>
            <a:ext uri="{53640926-AAD7-44D8-BBD7-CCE9431645EC}">
              <a14:shadowObscured xmlns:a14="http://schemas.microsoft.com/office/drawing/2010/main"/>
            </a:ext>
          </a:extLst>
        </p:spPr>
      </p:pic>
      <p:sp>
        <p:nvSpPr>
          <p:cNvPr id="5" name="CuadroTexto 4"/>
          <p:cNvSpPr txBox="1"/>
          <p:nvPr/>
        </p:nvSpPr>
        <p:spPr>
          <a:xfrm>
            <a:off x="6588224" y="3001407"/>
            <a:ext cx="2304256" cy="2339102"/>
          </a:xfrm>
          <a:prstGeom prst="rect">
            <a:avLst/>
          </a:prstGeom>
          <a:noFill/>
        </p:spPr>
        <p:txBody>
          <a:bodyPr wrap="square" rtlCol="0">
            <a:spAutoFit/>
          </a:bodyPr>
          <a:lstStyle/>
          <a:p>
            <a:pPr algn="just"/>
            <a:r>
              <a:rPr lang="es-EC" sz="1600" dirty="0"/>
              <a:t>L</a:t>
            </a:r>
            <a:r>
              <a:rPr lang="es-EC" sz="1600" dirty="0" smtClean="0"/>
              <a:t>os </a:t>
            </a:r>
            <a:r>
              <a:rPr lang="es-EC" sz="1600" dirty="0"/>
              <a:t>pagos al SRI representan la mayor parte de los pasivos que tiene la organización, de igual forma resaltan los beneficios que se paga  a los trabajadores.</a:t>
            </a:r>
            <a:endParaRPr lang="es-ES" sz="1600" dirty="0"/>
          </a:p>
          <a:p>
            <a:pPr algn="just"/>
            <a:endParaRPr lang="es-ES" sz="1600" dirty="0"/>
          </a:p>
        </p:txBody>
      </p:sp>
    </p:spTree>
    <p:extLst>
      <p:ext uri="{BB962C8B-B14F-4D97-AF65-F5344CB8AC3E}">
        <p14:creationId xmlns:p14="http://schemas.microsoft.com/office/powerpoint/2010/main" val="3292145587"/>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AutoShape 4" descr="Resultado de imagen para mision esp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C" dirty="0"/>
          </a:p>
        </p:txBody>
      </p:sp>
      <p:sp>
        <p:nvSpPr>
          <p:cNvPr id="3" name="1 CuadroTexto"/>
          <p:cNvSpPr txBox="1"/>
          <p:nvPr/>
        </p:nvSpPr>
        <p:spPr>
          <a:xfrm>
            <a:off x="2267744" y="548680"/>
            <a:ext cx="4757391" cy="400110"/>
          </a:xfrm>
          <a:prstGeom prst="rect">
            <a:avLst/>
          </a:prstGeom>
          <a:noFill/>
        </p:spPr>
        <p:txBody>
          <a:bodyPr wrap="square" rtlCol="0">
            <a:spAutoFit/>
          </a:bodyPr>
          <a:lstStyle/>
          <a:p>
            <a:pPr algn="ctr"/>
            <a:r>
              <a:rPr lang="es-EC" sz="2000" b="1" dirty="0" smtClean="0"/>
              <a:t>3. DESARROLLO</a:t>
            </a:r>
            <a:endParaRPr lang="es-EC" sz="2000" b="1" dirty="0"/>
          </a:p>
        </p:txBody>
      </p:sp>
      <p:sp>
        <p:nvSpPr>
          <p:cNvPr id="4" name="1 CuadroTexto"/>
          <p:cNvSpPr txBox="1"/>
          <p:nvPr/>
        </p:nvSpPr>
        <p:spPr>
          <a:xfrm>
            <a:off x="132507" y="1011796"/>
            <a:ext cx="4757391" cy="369332"/>
          </a:xfrm>
          <a:prstGeom prst="rect">
            <a:avLst/>
          </a:prstGeom>
          <a:noFill/>
        </p:spPr>
        <p:txBody>
          <a:bodyPr wrap="square" rtlCol="0">
            <a:spAutoFit/>
          </a:bodyPr>
          <a:lstStyle/>
          <a:p>
            <a:r>
              <a:rPr lang="es-EC" b="1" dirty="0" smtClean="0"/>
              <a:t>3.4. DASHBOARD</a:t>
            </a:r>
            <a:endParaRPr lang="es-EC" b="1" dirty="0"/>
          </a:p>
        </p:txBody>
      </p:sp>
      <p:sp>
        <p:nvSpPr>
          <p:cNvPr id="9" name="CuadroTexto 8"/>
          <p:cNvSpPr txBox="1"/>
          <p:nvPr/>
        </p:nvSpPr>
        <p:spPr>
          <a:xfrm>
            <a:off x="5382518" y="1027158"/>
            <a:ext cx="3615953" cy="369332"/>
          </a:xfrm>
          <a:prstGeom prst="rect">
            <a:avLst/>
          </a:prstGeom>
          <a:noFill/>
        </p:spPr>
        <p:txBody>
          <a:bodyPr wrap="square" rtlCol="0">
            <a:spAutoFit/>
          </a:bodyPr>
          <a:lstStyle/>
          <a:p>
            <a:pPr lvl="0" algn="r"/>
            <a:r>
              <a:rPr lang="es-EC" dirty="0" smtClean="0"/>
              <a:t>Funcionamiento Institucional</a:t>
            </a:r>
            <a:endParaRPr lang="es-ES" dirty="0"/>
          </a:p>
        </p:txBody>
      </p:sp>
      <p:pic>
        <p:nvPicPr>
          <p:cNvPr id="10" name="Imagen 9"/>
          <p:cNvPicPr/>
          <p:nvPr/>
        </p:nvPicPr>
        <p:blipFill rotWithShape="1">
          <a:blip r:embed="rId2"/>
          <a:srcRect l="4944" t="21842" r="34616" b="15186"/>
          <a:stretch/>
        </p:blipFill>
        <p:spPr bwMode="auto">
          <a:xfrm>
            <a:off x="4499992" y="1800248"/>
            <a:ext cx="4498479" cy="4652176"/>
          </a:xfrm>
          <a:prstGeom prst="rect">
            <a:avLst/>
          </a:prstGeom>
          <a:ln w="19050">
            <a:solidFill>
              <a:schemeClr val="tx1"/>
            </a:solidFill>
          </a:ln>
          <a:extLst>
            <a:ext uri="{53640926-AAD7-44D8-BBD7-CCE9431645EC}">
              <a14:shadowObscured xmlns:a14="http://schemas.microsoft.com/office/drawing/2010/main"/>
            </a:ext>
          </a:extLst>
        </p:spPr>
      </p:pic>
      <p:pic>
        <p:nvPicPr>
          <p:cNvPr id="11" name="Imagen 10"/>
          <p:cNvPicPr/>
          <p:nvPr/>
        </p:nvPicPr>
        <p:blipFill rotWithShape="1">
          <a:blip r:embed="rId3"/>
          <a:srcRect l="5103" t="22410" r="27919" b="14618"/>
          <a:stretch/>
        </p:blipFill>
        <p:spPr bwMode="auto">
          <a:xfrm>
            <a:off x="132507" y="1800248"/>
            <a:ext cx="4367485" cy="465217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4740631"/>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AutoShape 4" descr="Resultado de imagen para mision esp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C" dirty="0"/>
          </a:p>
        </p:txBody>
      </p:sp>
      <p:sp>
        <p:nvSpPr>
          <p:cNvPr id="3" name="1 CuadroTexto"/>
          <p:cNvSpPr txBox="1"/>
          <p:nvPr/>
        </p:nvSpPr>
        <p:spPr>
          <a:xfrm>
            <a:off x="2267744" y="548680"/>
            <a:ext cx="4757391" cy="400110"/>
          </a:xfrm>
          <a:prstGeom prst="rect">
            <a:avLst/>
          </a:prstGeom>
          <a:noFill/>
        </p:spPr>
        <p:txBody>
          <a:bodyPr wrap="square" rtlCol="0">
            <a:spAutoFit/>
          </a:bodyPr>
          <a:lstStyle/>
          <a:p>
            <a:pPr algn="ctr"/>
            <a:r>
              <a:rPr lang="es-EC" sz="2000" b="1" dirty="0" smtClean="0"/>
              <a:t>4. EVALUACIÓN</a:t>
            </a:r>
            <a:endParaRPr lang="es-EC" sz="2000" b="1" dirty="0"/>
          </a:p>
        </p:txBody>
      </p:sp>
      <p:sp>
        <p:nvSpPr>
          <p:cNvPr id="4" name="1 CuadroTexto"/>
          <p:cNvSpPr txBox="1"/>
          <p:nvPr/>
        </p:nvSpPr>
        <p:spPr>
          <a:xfrm>
            <a:off x="365919" y="1268760"/>
            <a:ext cx="8424936" cy="923330"/>
          </a:xfrm>
          <a:prstGeom prst="rect">
            <a:avLst/>
          </a:prstGeom>
          <a:noFill/>
        </p:spPr>
        <p:txBody>
          <a:bodyPr wrap="square" rtlCol="0">
            <a:spAutoFit/>
          </a:bodyPr>
          <a:lstStyle/>
          <a:p>
            <a:pPr algn="just"/>
            <a:r>
              <a:rPr lang="es-EC" dirty="0" smtClean="0"/>
              <a:t>El </a:t>
            </a:r>
            <a:r>
              <a:rPr lang="es-EC" dirty="0"/>
              <a:t>modelo fue evaluado a través del operador performance, bondad que </a:t>
            </a:r>
            <a:r>
              <a:rPr lang="es-EC" dirty="0" err="1"/>
              <a:t>RapidMiner</a:t>
            </a:r>
            <a:r>
              <a:rPr lang="es-EC" dirty="0"/>
              <a:t> ofrece, el cual determinó un nivel de confianza del 100% aceptado dentro del resultado obtenido</a:t>
            </a:r>
          </a:p>
        </p:txBody>
      </p:sp>
      <p:pic>
        <p:nvPicPr>
          <p:cNvPr id="8" name="Imagen 7"/>
          <p:cNvPicPr/>
          <p:nvPr/>
        </p:nvPicPr>
        <p:blipFill rotWithShape="1">
          <a:blip r:embed="rId2"/>
          <a:srcRect l="20253" t="23827" r="5114" b="25681"/>
          <a:stretch/>
        </p:blipFill>
        <p:spPr bwMode="auto">
          <a:xfrm>
            <a:off x="1831256" y="4365104"/>
            <a:ext cx="5597036" cy="2216719"/>
          </a:xfrm>
          <a:prstGeom prst="rect">
            <a:avLst/>
          </a:prstGeom>
          <a:ln w="19050">
            <a:solidFill>
              <a:schemeClr val="tx1"/>
            </a:solidFill>
          </a:ln>
          <a:extLst>
            <a:ext uri="{53640926-AAD7-44D8-BBD7-CCE9431645EC}">
              <a14:shadowObscured xmlns:a14="http://schemas.microsoft.com/office/drawing/2010/main"/>
            </a:ext>
          </a:extLst>
        </p:spPr>
      </p:pic>
      <p:pic>
        <p:nvPicPr>
          <p:cNvPr id="12" name="Imagen 11"/>
          <p:cNvPicPr/>
          <p:nvPr/>
        </p:nvPicPr>
        <p:blipFill rotWithShape="1">
          <a:blip r:embed="rId3"/>
          <a:srcRect l="38592" t="32054" r="21061" b="30786"/>
          <a:stretch/>
        </p:blipFill>
        <p:spPr bwMode="auto">
          <a:xfrm>
            <a:off x="1869026" y="2192090"/>
            <a:ext cx="5563706" cy="2021582"/>
          </a:xfrm>
          <a:prstGeom prst="rect">
            <a:avLst/>
          </a:prstGeom>
          <a:ln w="19050">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90984836"/>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AutoShape 4" descr="Resultado de imagen para mision esp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C" dirty="0"/>
          </a:p>
        </p:txBody>
      </p:sp>
      <p:sp>
        <p:nvSpPr>
          <p:cNvPr id="6" name="Título 5"/>
          <p:cNvSpPr>
            <a:spLocks noGrp="1"/>
          </p:cNvSpPr>
          <p:nvPr>
            <p:ph type="title"/>
          </p:nvPr>
        </p:nvSpPr>
        <p:spPr/>
        <p:txBody>
          <a:bodyPr/>
          <a:lstStyle/>
          <a:p>
            <a:r>
              <a:rPr lang="es-ES" dirty="0" smtClean="0">
                <a:solidFill>
                  <a:schemeClr val="accent6">
                    <a:lumMod val="60000"/>
                    <a:lumOff val="40000"/>
                  </a:schemeClr>
                </a:solidFill>
              </a:rPr>
              <a:t>Conclusiones</a:t>
            </a:r>
            <a:endParaRPr lang="es-ES" dirty="0">
              <a:solidFill>
                <a:schemeClr val="accent6">
                  <a:lumMod val="60000"/>
                  <a:lumOff val="40000"/>
                </a:schemeClr>
              </a:solidFill>
            </a:endParaRPr>
          </a:p>
        </p:txBody>
      </p:sp>
      <p:sp>
        <p:nvSpPr>
          <p:cNvPr id="7" name="Marcador de contenido 6"/>
          <p:cNvSpPr>
            <a:spLocks noGrp="1"/>
          </p:cNvSpPr>
          <p:nvPr>
            <p:ph idx="1"/>
          </p:nvPr>
        </p:nvSpPr>
        <p:spPr/>
        <p:txBody>
          <a:bodyPr/>
          <a:lstStyle/>
          <a:p>
            <a:pPr algn="just">
              <a:buFont typeface="Wingdings" panose="05000000000000000000" pitchFamily="2" charset="2"/>
              <a:buChar char="q"/>
            </a:pPr>
            <a:r>
              <a:rPr lang="es-EC" sz="1400" dirty="0"/>
              <a:t>En la selección de la herramienta ETL, se realizó un estudio comparativo que determino que la más adecuada para el diseño de la bodega de datos es Data </a:t>
            </a:r>
            <a:r>
              <a:rPr lang="es-EC" sz="1400" dirty="0" err="1"/>
              <a:t>Integration</a:t>
            </a:r>
            <a:r>
              <a:rPr lang="es-EC" sz="1400" dirty="0"/>
              <a:t> </a:t>
            </a:r>
            <a:r>
              <a:rPr lang="es-EC" sz="1400" dirty="0" err="1"/>
              <a:t>Pentaho</a:t>
            </a:r>
            <a:r>
              <a:rPr lang="es-EC" sz="1400" dirty="0"/>
              <a:t>, con esta herramienta se creó las 2 dimensiones y 1 tabla de hechos que permitieron armar el modelo multidimensional propuesto, obtenido datos óptimos y organizados; ya que esto es fundamental importancia para las predicciones y determinación de resultados.</a:t>
            </a:r>
            <a:endParaRPr lang="es-ES" sz="1400" dirty="0"/>
          </a:p>
          <a:p>
            <a:pPr algn="just">
              <a:buFont typeface="Wingdings" panose="05000000000000000000" pitchFamily="2" charset="2"/>
              <a:buChar char="q"/>
            </a:pPr>
            <a:r>
              <a:rPr lang="es-EC" sz="1400" dirty="0"/>
              <a:t>El modelo creado a través de la herramienta </a:t>
            </a:r>
            <a:r>
              <a:rPr lang="es-EC" sz="1400" dirty="0" err="1"/>
              <a:t>RapidMiner</a:t>
            </a:r>
            <a:r>
              <a:rPr lang="es-EC" sz="1400" dirty="0"/>
              <a:t>, permitió explorar los datos, de manera automática mediante </a:t>
            </a:r>
            <a:r>
              <a:rPr lang="es-EC" sz="1400" dirty="0" err="1"/>
              <a:t>Automodel</a:t>
            </a:r>
            <a:r>
              <a:rPr lang="es-EC" sz="1400" dirty="0"/>
              <a:t>, un complemento de dicha herramienta, una vez que los modelos fueron procesados, se seleccionó  DECISION TREE, debido a la facilidad de visualización, presentando un resultado comprensible para los miembros de la organización, no únicamente para los expertos en la materia. Con este modelo se determinó la tendencia que tienen los gastos en los cuales incurre el partido y se  determinó posibles desviaciones o cambios que afecten el curso de la institución.</a:t>
            </a:r>
            <a:endParaRPr lang="es-ES" sz="1400" dirty="0"/>
          </a:p>
          <a:p>
            <a:pPr algn="just">
              <a:buFont typeface="Wingdings" panose="05000000000000000000" pitchFamily="2" charset="2"/>
              <a:buChar char="q"/>
            </a:pPr>
            <a:r>
              <a:rPr lang="es-EC" sz="1400" dirty="0"/>
              <a:t>La evaluación del modelo se realizó a través de </a:t>
            </a:r>
            <a:r>
              <a:rPr lang="es-EC" sz="1400" dirty="0" err="1"/>
              <a:t>Automodel</a:t>
            </a:r>
            <a:r>
              <a:rPr lang="es-EC" sz="1400" dirty="0"/>
              <a:t> de </a:t>
            </a:r>
            <a:r>
              <a:rPr lang="es-EC" sz="1400" dirty="0" err="1"/>
              <a:t>RapidMiner</a:t>
            </a:r>
            <a:r>
              <a:rPr lang="es-EC" sz="1400" dirty="0"/>
              <a:t> que cuenta con el operador Performance como parte de sus bondades.</a:t>
            </a:r>
            <a:endParaRPr lang="es-ES" sz="1400" dirty="0"/>
          </a:p>
          <a:p>
            <a:pPr algn="just">
              <a:buFont typeface="Wingdings" panose="05000000000000000000" pitchFamily="2" charset="2"/>
              <a:buChar char="q"/>
            </a:pPr>
            <a:r>
              <a:rPr lang="es-EC" sz="1400" dirty="0"/>
              <a:t>Como paso final se crearon los </a:t>
            </a:r>
            <a:r>
              <a:rPr lang="es-EC" sz="1400" dirty="0" err="1"/>
              <a:t>dashboard</a:t>
            </a:r>
            <a:r>
              <a:rPr lang="es-EC" sz="1400" dirty="0"/>
              <a:t>, en la herramienta </a:t>
            </a:r>
            <a:r>
              <a:rPr lang="es-EC" sz="1400" dirty="0" err="1"/>
              <a:t>Power</a:t>
            </a:r>
            <a:r>
              <a:rPr lang="es-EC" sz="1400" dirty="0"/>
              <a:t> BI, se seleccionó la herramienta debido a la familiaridad que tiene con los usuarios ya que su manejo es similar a un archivo Excel, por lo que no es necesario incurrir en gastos de uso tecnológico y/o capacitación para las personas que manejen la herramienta. Con </a:t>
            </a:r>
            <a:r>
              <a:rPr lang="es-EC" sz="1400" dirty="0" err="1"/>
              <a:t>Power</a:t>
            </a:r>
            <a:r>
              <a:rPr lang="es-EC" sz="1400" dirty="0"/>
              <a:t> BI las organizaciones pueden conectar los datos, combinarlos y darles forma mediante la creación de informes que pueden se compartirlos con cada uno de sus miembros.</a:t>
            </a:r>
            <a:endParaRPr lang="es-ES" sz="1400" dirty="0"/>
          </a:p>
          <a:p>
            <a:endParaRPr lang="es-ES" dirty="0"/>
          </a:p>
        </p:txBody>
      </p:sp>
    </p:spTree>
    <p:extLst>
      <p:ext uri="{BB962C8B-B14F-4D97-AF65-F5344CB8AC3E}">
        <p14:creationId xmlns:p14="http://schemas.microsoft.com/office/powerpoint/2010/main" val="4118075481"/>
      </p:ext>
    </p:extLst>
  </p:cSld>
  <p:clrMapOvr>
    <a:masterClrMapping/>
  </p:clrMapOvr>
  <p:transition>
    <p:wipe dir="d"/>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AutoShape 4" descr="Resultado de imagen para mision esp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C" dirty="0"/>
          </a:p>
        </p:txBody>
      </p:sp>
      <p:sp>
        <p:nvSpPr>
          <p:cNvPr id="6" name="Título 5"/>
          <p:cNvSpPr>
            <a:spLocks noGrp="1"/>
          </p:cNvSpPr>
          <p:nvPr>
            <p:ph type="title"/>
          </p:nvPr>
        </p:nvSpPr>
        <p:spPr/>
        <p:txBody>
          <a:bodyPr/>
          <a:lstStyle/>
          <a:p>
            <a:r>
              <a:rPr lang="es-ES" dirty="0" smtClean="0">
                <a:solidFill>
                  <a:schemeClr val="accent6">
                    <a:lumMod val="60000"/>
                    <a:lumOff val="40000"/>
                  </a:schemeClr>
                </a:solidFill>
              </a:rPr>
              <a:t>Conclusiones</a:t>
            </a:r>
            <a:endParaRPr lang="es-ES" dirty="0">
              <a:solidFill>
                <a:schemeClr val="accent6">
                  <a:lumMod val="60000"/>
                  <a:lumOff val="40000"/>
                </a:schemeClr>
              </a:solidFill>
            </a:endParaRPr>
          </a:p>
        </p:txBody>
      </p:sp>
      <p:sp>
        <p:nvSpPr>
          <p:cNvPr id="7" name="Marcador de contenido 6"/>
          <p:cNvSpPr>
            <a:spLocks noGrp="1"/>
          </p:cNvSpPr>
          <p:nvPr>
            <p:ph idx="1"/>
          </p:nvPr>
        </p:nvSpPr>
        <p:spPr>
          <a:xfrm>
            <a:off x="457200" y="1988840"/>
            <a:ext cx="8229600" cy="2548880"/>
          </a:xfrm>
        </p:spPr>
        <p:txBody>
          <a:bodyPr/>
          <a:lstStyle/>
          <a:p>
            <a:pPr>
              <a:buFont typeface="Wingdings" panose="05000000000000000000" pitchFamily="2" charset="2"/>
              <a:buChar char="q"/>
            </a:pPr>
            <a:r>
              <a:rPr lang="es-EC" sz="1400" dirty="0"/>
              <a:t>Las principales alertas que se crearon son para los grupos de gastos: Formación, Publicaciones, Capacitación e Investigación y Funcionamiento Institucional, en las cuales se determina el límite de cada una de las partidas presupuestarias, que son los montos reales incurridos de acuerdo a los registros contables, y en cuantos puntos porcentuales se ha cumplido o se ha sobrepasado, este informe es indispensable para la toma de decisiones ya que lleva un control continuo y pueden tomar decisiones oportunas</a:t>
            </a:r>
            <a:r>
              <a:rPr lang="es-EC" sz="1400" dirty="0" smtClean="0"/>
              <a:t>.</a:t>
            </a:r>
          </a:p>
          <a:p>
            <a:pPr>
              <a:buFont typeface="Wingdings" panose="05000000000000000000" pitchFamily="2" charset="2"/>
              <a:buChar char="q"/>
            </a:pPr>
            <a:endParaRPr lang="es-ES" sz="1400" dirty="0"/>
          </a:p>
          <a:p>
            <a:pPr>
              <a:buFont typeface="Wingdings" panose="05000000000000000000" pitchFamily="2" charset="2"/>
              <a:buChar char="q"/>
            </a:pPr>
            <a:r>
              <a:rPr lang="es-EC" sz="1400" dirty="0"/>
              <a:t>Adicional a las alertas con la herramienta se pueden realizar diversos análisis en los cuales se determinaron los proveedores top de los grupos de gastos, proveedores con los que no se ha realizados negociaciones continuas, tipo de gastos que se realizan en mayor y menor monto, etc</a:t>
            </a:r>
            <a:r>
              <a:rPr lang="es-EC" sz="1400" dirty="0" smtClean="0"/>
              <a:t>.</a:t>
            </a:r>
            <a:endParaRPr lang="es-ES" sz="1400" dirty="0"/>
          </a:p>
        </p:txBody>
      </p:sp>
    </p:spTree>
    <p:extLst>
      <p:ext uri="{BB962C8B-B14F-4D97-AF65-F5344CB8AC3E}">
        <p14:creationId xmlns:p14="http://schemas.microsoft.com/office/powerpoint/2010/main" val="81366782"/>
      </p:ext>
    </p:extLst>
  </p:cSld>
  <p:clrMapOvr>
    <a:masterClrMapping/>
  </p:clrMapOvr>
  <p:transition>
    <p:wipe dir="d"/>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AutoShape 4" descr="Resultado de imagen para mision esp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C" dirty="0"/>
          </a:p>
        </p:txBody>
      </p:sp>
      <p:sp>
        <p:nvSpPr>
          <p:cNvPr id="6" name="Título 5"/>
          <p:cNvSpPr>
            <a:spLocks noGrp="1"/>
          </p:cNvSpPr>
          <p:nvPr>
            <p:ph type="title"/>
          </p:nvPr>
        </p:nvSpPr>
        <p:spPr/>
        <p:txBody>
          <a:bodyPr/>
          <a:lstStyle/>
          <a:p>
            <a:r>
              <a:rPr lang="es-ES" dirty="0" smtClean="0">
                <a:solidFill>
                  <a:schemeClr val="accent6">
                    <a:lumMod val="60000"/>
                    <a:lumOff val="40000"/>
                  </a:schemeClr>
                </a:solidFill>
              </a:rPr>
              <a:t>Recomendaciones</a:t>
            </a:r>
            <a:endParaRPr lang="es-ES" dirty="0">
              <a:solidFill>
                <a:schemeClr val="accent6">
                  <a:lumMod val="60000"/>
                  <a:lumOff val="40000"/>
                </a:schemeClr>
              </a:solidFill>
            </a:endParaRPr>
          </a:p>
        </p:txBody>
      </p:sp>
      <p:sp>
        <p:nvSpPr>
          <p:cNvPr id="7" name="Marcador de contenido 6"/>
          <p:cNvSpPr>
            <a:spLocks noGrp="1"/>
          </p:cNvSpPr>
          <p:nvPr>
            <p:ph idx="1"/>
          </p:nvPr>
        </p:nvSpPr>
        <p:spPr>
          <a:xfrm>
            <a:off x="457200" y="1417638"/>
            <a:ext cx="8229600" cy="4963690"/>
          </a:xfrm>
        </p:spPr>
        <p:txBody>
          <a:bodyPr/>
          <a:lstStyle/>
          <a:p>
            <a:pPr algn="just">
              <a:buFont typeface="Wingdings" panose="05000000000000000000" pitchFamily="2" charset="2"/>
              <a:buChar char="q"/>
            </a:pPr>
            <a:r>
              <a:rPr lang="es-EC" sz="1400" dirty="0"/>
              <a:t>Es importante para el desarrollo de la solución el conocimiento y comprensión del negocio u organización mantener una relación cordial con los miembros de la organización para obtener la información necesaria e identificar áreas críticas.</a:t>
            </a:r>
            <a:endParaRPr lang="es-ES" sz="1400" dirty="0"/>
          </a:p>
          <a:p>
            <a:pPr algn="just">
              <a:buFont typeface="Wingdings" panose="05000000000000000000" pitchFamily="2" charset="2"/>
              <a:buChar char="q"/>
            </a:pPr>
            <a:r>
              <a:rPr lang="es-EC" sz="1400" dirty="0"/>
              <a:t>Al iniciar el proyecto es importante definir los recursos y la información que se dispone, para determinar el alcance y desarrollo de la solución.</a:t>
            </a:r>
            <a:endParaRPr lang="es-ES" sz="1400" dirty="0"/>
          </a:p>
          <a:p>
            <a:pPr algn="just">
              <a:buFont typeface="Wingdings" panose="05000000000000000000" pitchFamily="2" charset="2"/>
              <a:buChar char="q"/>
            </a:pPr>
            <a:r>
              <a:rPr lang="es-EC" sz="1400" dirty="0"/>
              <a:t>Las herramientas utilizadas fueron seleccionadas por sus diversas cualidades, destacando entre ellas su bajo costo, por lo que servirán como referentes para que organizaciones de similar actividad económica que permitan reducir tiempos de análisis en la obtención de indicadores, basar en este sus mejoras y tomar decisiones de acuerdo a sus necesidades.</a:t>
            </a:r>
            <a:endParaRPr lang="es-ES" sz="1400" dirty="0"/>
          </a:p>
          <a:p>
            <a:pPr algn="just">
              <a:buFont typeface="Wingdings" panose="05000000000000000000" pitchFamily="2" charset="2"/>
              <a:buChar char="q"/>
            </a:pPr>
            <a:r>
              <a:rPr lang="es-EC" sz="1400" dirty="0"/>
              <a:t>Para el correcto análisis es importante mantener una comunicación adecuada y constante con los miembros de la organización, que permitan identificar cambios o adiciones en la información entregada en primer lugar que afecten la carga inicial y por consecuencia los resultados en los cuales se basan las decisiones.</a:t>
            </a:r>
            <a:endParaRPr lang="es-ES" sz="1400" dirty="0"/>
          </a:p>
          <a:p>
            <a:pPr algn="just">
              <a:buFont typeface="Wingdings" panose="05000000000000000000" pitchFamily="2" charset="2"/>
              <a:buChar char="q"/>
            </a:pPr>
            <a:r>
              <a:rPr lang="es-EC" sz="1400" dirty="0"/>
              <a:t>Las bondades del análisis en las herramientas propuestas deben ser llevadas conjuntamente con la persona responsable de la parte operativa, alimentar las bases y ejecutar los análisis, ya que si las herramientas no son correctamente utilizadas no se cumplirán con el objetivo de control continuo</a:t>
            </a:r>
            <a:r>
              <a:rPr lang="es-EC" sz="1400" dirty="0" smtClean="0"/>
              <a:t>.</a:t>
            </a:r>
            <a:endParaRPr lang="es-ES" sz="1400" dirty="0"/>
          </a:p>
        </p:txBody>
      </p:sp>
    </p:spTree>
    <p:extLst>
      <p:ext uri="{BB962C8B-B14F-4D97-AF65-F5344CB8AC3E}">
        <p14:creationId xmlns:p14="http://schemas.microsoft.com/office/powerpoint/2010/main" val="3406721443"/>
      </p:ext>
    </p:extLst>
  </p:cSld>
  <p:clrMapOvr>
    <a:masterClrMapping/>
  </p:clrMapOvr>
  <p:transition>
    <p:wipe dir="d"/>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rot="20845512">
            <a:off x="666305" y="2176433"/>
            <a:ext cx="7920880" cy="2215991"/>
          </a:xfrm>
          <a:prstGeom prst="rect">
            <a:avLst/>
          </a:prstGeom>
          <a:noFill/>
        </p:spPr>
        <p:txBody>
          <a:bodyPr wrap="square" rtlCol="0">
            <a:spAutoFit/>
          </a:bodyPr>
          <a:lstStyle/>
          <a:p>
            <a:r>
              <a:rPr lang="es-MX" sz="13800" dirty="0" smtClean="0">
                <a:latin typeface="Forte" pitchFamily="66" charset="0"/>
              </a:rPr>
              <a:t>GRACIAS</a:t>
            </a:r>
            <a:endParaRPr lang="es-ES" sz="13800" dirty="0">
              <a:latin typeface="Forte"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17086" y="233213"/>
            <a:ext cx="2088232" cy="400110"/>
          </a:xfrm>
          <a:prstGeom prst="rect">
            <a:avLst/>
          </a:prstGeom>
          <a:noFill/>
        </p:spPr>
        <p:txBody>
          <a:bodyPr wrap="square" lIns="91440" tIns="45720" rIns="91440" bIns="45720">
            <a:spAutoFit/>
          </a:bodyPr>
          <a:lstStyle/>
          <a:p>
            <a:pPr algn="ctr"/>
            <a:r>
              <a:rPr lang="es-ES" sz="2000" b="1" cap="none" spc="0" dirty="0" smtClean="0">
                <a:ln w="1905">
                  <a:solidFill>
                    <a:srgbClr val="00B0F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Objetivos</a:t>
            </a:r>
            <a:endParaRPr lang="es-ES" sz="2000" b="1" cap="none" spc="0" dirty="0">
              <a:ln w="1905">
                <a:solidFill>
                  <a:srgbClr val="00B0F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cxnSp>
        <p:nvCxnSpPr>
          <p:cNvPr id="6" name="5 Conector recto de flecha"/>
          <p:cNvCxnSpPr/>
          <p:nvPr/>
        </p:nvCxnSpPr>
        <p:spPr>
          <a:xfrm>
            <a:off x="919018" y="694416"/>
            <a:ext cx="0" cy="144016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9" name="8 Conector recto de flecha"/>
          <p:cNvCxnSpPr/>
          <p:nvPr/>
        </p:nvCxnSpPr>
        <p:spPr>
          <a:xfrm>
            <a:off x="2339752" y="449237"/>
            <a:ext cx="432048"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0" name="9 Rectángulo"/>
          <p:cNvSpPr/>
          <p:nvPr/>
        </p:nvSpPr>
        <p:spPr>
          <a:xfrm>
            <a:off x="2987824" y="267603"/>
            <a:ext cx="998991" cy="353943"/>
          </a:xfrm>
          <a:prstGeom prst="rect">
            <a:avLst/>
          </a:prstGeom>
          <a:noFill/>
        </p:spPr>
        <p:txBody>
          <a:bodyPr wrap="none" lIns="91440" tIns="45720" rIns="91440" bIns="45720">
            <a:spAutoFit/>
          </a:bodyPr>
          <a:lstStyle/>
          <a:p>
            <a:pPr algn="ctr"/>
            <a:r>
              <a:rPr lang="es-ES" sz="17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General</a:t>
            </a:r>
            <a:endParaRPr lang="es-ES" sz="17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p:txBody>
      </p:sp>
      <p:sp>
        <p:nvSpPr>
          <p:cNvPr id="11" name="10 Rectángulo"/>
          <p:cNvSpPr/>
          <p:nvPr/>
        </p:nvSpPr>
        <p:spPr>
          <a:xfrm>
            <a:off x="251520" y="2924944"/>
            <a:ext cx="1399742" cy="353943"/>
          </a:xfrm>
          <a:prstGeom prst="rect">
            <a:avLst/>
          </a:prstGeom>
          <a:noFill/>
        </p:spPr>
        <p:txBody>
          <a:bodyPr wrap="none" lIns="91440" tIns="45720" rIns="91440" bIns="45720">
            <a:spAutoFit/>
          </a:bodyPr>
          <a:lstStyle/>
          <a:p>
            <a:pPr algn="ctr"/>
            <a:r>
              <a:rPr lang="es-ES" sz="17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Específicos</a:t>
            </a:r>
            <a:endParaRPr lang="es-ES" sz="17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p:txBody>
      </p:sp>
      <p:sp>
        <p:nvSpPr>
          <p:cNvPr id="12" name="11 Rectángulo redondeado"/>
          <p:cNvSpPr/>
          <p:nvPr/>
        </p:nvSpPr>
        <p:spPr>
          <a:xfrm>
            <a:off x="1835696" y="839292"/>
            <a:ext cx="6729683" cy="1150408"/>
          </a:xfrm>
          <a:prstGeom prst="roundRect">
            <a:avLst/>
          </a:prstGeom>
          <a:solidFill>
            <a:srgbClr val="E0F9FC"/>
          </a:solidFill>
          <a:ln/>
        </p:spPr>
        <p:style>
          <a:lnRef idx="1">
            <a:schemeClr val="accent2"/>
          </a:lnRef>
          <a:fillRef idx="2">
            <a:schemeClr val="accent2"/>
          </a:fillRef>
          <a:effectRef idx="1">
            <a:schemeClr val="accent2"/>
          </a:effectRef>
          <a:fontRef idx="minor">
            <a:schemeClr val="dk1"/>
          </a:fontRef>
        </p:style>
        <p:txBody>
          <a:bodyPr rtlCol="0" anchor="ctr"/>
          <a:lstStyle/>
          <a:p>
            <a:r>
              <a:rPr lang="es-EC" sz="1400" dirty="0"/>
              <a:t>Implementar un modelo de datos mediante técnicas de minería de datos para cumplir con los requerimientos institucionales internos y externos, de los organismos de control a través del uso aplicativo de indicadores dentro de los Sistemas de Información para la organización.</a:t>
            </a:r>
            <a:endParaRPr lang="es-ES" sz="1400" dirty="0"/>
          </a:p>
        </p:txBody>
      </p:sp>
      <p:graphicFrame>
        <p:nvGraphicFramePr>
          <p:cNvPr id="2" name="Diagrama 1"/>
          <p:cNvGraphicFramePr/>
          <p:nvPr>
            <p:extLst>
              <p:ext uri="{D42A27DB-BD31-4B8C-83A1-F6EECF244321}">
                <p14:modId xmlns:p14="http://schemas.microsoft.com/office/powerpoint/2010/main" val="3896197157"/>
              </p:ext>
            </p:extLst>
          </p:nvPr>
        </p:nvGraphicFramePr>
        <p:xfrm>
          <a:off x="1587791" y="2379754"/>
          <a:ext cx="6977588" cy="44371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n 3"/>
          <p:cNvPicPr>
            <a:picLocks noChangeAspect="1"/>
          </p:cNvPicPr>
          <p:nvPr/>
        </p:nvPicPr>
        <p:blipFill>
          <a:blip r:embed="rId7"/>
          <a:stretch>
            <a:fillRect/>
          </a:stretch>
        </p:blipFill>
        <p:spPr>
          <a:xfrm>
            <a:off x="159172" y="4281321"/>
            <a:ext cx="1735715" cy="935925"/>
          </a:xfrm>
          <a:prstGeom prst="rect">
            <a:avLst/>
          </a:prstGeom>
        </p:spPr>
      </p:pic>
    </p:spTree>
    <p:extLst>
      <p:ext uri="{BB962C8B-B14F-4D97-AF65-F5344CB8AC3E}">
        <p14:creationId xmlns:p14="http://schemas.microsoft.com/office/powerpoint/2010/main" val="419764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115616" y="287071"/>
            <a:ext cx="7558736"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s-EC"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METODOLOGÍA</a:t>
            </a:r>
            <a:endParaRPr kumimoji="0" lang="es-EC" sz="40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graphicFrame>
        <p:nvGraphicFramePr>
          <p:cNvPr id="3" name="2 Diagrama"/>
          <p:cNvGraphicFramePr/>
          <p:nvPr>
            <p:extLst>
              <p:ext uri="{D42A27DB-BD31-4B8C-83A1-F6EECF244321}">
                <p14:modId xmlns:p14="http://schemas.microsoft.com/office/powerpoint/2010/main" val="1545037643"/>
              </p:ext>
            </p:extLst>
          </p:nvPr>
        </p:nvGraphicFramePr>
        <p:xfrm>
          <a:off x="755576" y="548681"/>
          <a:ext cx="7748139" cy="20353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p:cNvPicPr/>
          <p:nvPr/>
        </p:nvPicPr>
        <p:blipFill rotWithShape="1">
          <a:blip r:embed="rId7"/>
          <a:srcRect l="33871" t="44480" r="35031" b="15919"/>
          <a:stretch/>
        </p:blipFill>
        <p:spPr bwMode="auto">
          <a:xfrm>
            <a:off x="2552345" y="2708920"/>
            <a:ext cx="4685277" cy="3744416"/>
          </a:xfrm>
          <a:prstGeom prst="rect">
            <a:avLst/>
          </a:prstGeom>
          <a:ln w="19050" cap="flat" cmpd="sng" algn="ctr">
            <a:solidFill>
              <a:schemeClr val="tx1"/>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56913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strips(downLeft)">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3"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267744" y="332656"/>
            <a:ext cx="4757391" cy="400110"/>
          </a:xfrm>
          <a:prstGeom prst="rect">
            <a:avLst/>
          </a:prstGeom>
          <a:noFill/>
        </p:spPr>
        <p:txBody>
          <a:bodyPr wrap="square" rtlCol="0">
            <a:spAutoFit/>
          </a:bodyPr>
          <a:lstStyle/>
          <a:p>
            <a:pPr algn="ctr"/>
            <a:r>
              <a:rPr lang="es-EC" sz="2000" b="1" dirty="0" smtClean="0"/>
              <a:t>1. CONOCIMIENTO DEL PROBLEMA</a:t>
            </a:r>
            <a:endParaRPr lang="es-EC" sz="2000" b="1" dirty="0"/>
          </a:p>
        </p:txBody>
      </p:sp>
      <p:sp>
        <p:nvSpPr>
          <p:cNvPr id="3" name="2 Esquina doblada"/>
          <p:cNvSpPr/>
          <p:nvPr/>
        </p:nvSpPr>
        <p:spPr>
          <a:xfrm>
            <a:off x="1763688" y="980728"/>
            <a:ext cx="6048672" cy="1368152"/>
          </a:xfrm>
          <a:prstGeom prst="foldedCorner">
            <a:avLst/>
          </a:prstGeom>
        </p:spPr>
        <p:style>
          <a:lnRef idx="1">
            <a:schemeClr val="accent1"/>
          </a:lnRef>
          <a:fillRef idx="2">
            <a:schemeClr val="accent1"/>
          </a:fillRef>
          <a:effectRef idx="1">
            <a:schemeClr val="accent1"/>
          </a:effectRef>
          <a:fontRef idx="minor">
            <a:schemeClr val="dk1"/>
          </a:fontRef>
        </p:style>
        <p:txBody>
          <a:bodyPr rtlCol="0" anchor="ctr"/>
          <a:lstStyle/>
          <a:p>
            <a:pPr lvl="0"/>
            <a:r>
              <a:rPr lang="es-EC" sz="1400" dirty="0" smtClean="0"/>
              <a:t>Ley </a:t>
            </a:r>
            <a:r>
              <a:rPr lang="es-EC" sz="1400" dirty="0"/>
              <a:t>Orgánica de Control del gasto electoral y de la propaganda electoral</a:t>
            </a:r>
            <a:endParaRPr lang="es-ES" sz="1400" dirty="0"/>
          </a:p>
          <a:p>
            <a:pPr lvl="0"/>
            <a:r>
              <a:rPr lang="es-EC" sz="1400" dirty="0"/>
              <a:t>Ley Orgánica Electoral y de Organizaciones Públicas – Código de la democracia</a:t>
            </a:r>
            <a:endParaRPr lang="es-ES" sz="1400" dirty="0"/>
          </a:p>
          <a:p>
            <a:pPr lvl="0"/>
            <a:r>
              <a:rPr lang="es-EC" sz="1400" dirty="0"/>
              <a:t>Reglamento de Fondo Partidario Permanente de Organizaciones Políticas</a:t>
            </a:r>
            <a:endParaRPr lang="es-ES" sz="1400" dirty="0"/>
          </a:p>
          <a:p>
            <a:pPr lvl="0"/>
            <a:r>
              <a:rPr lang="es-EC" sz="1400" dirty="0"/>
              <a:t>Reglamento Interno para la utilización del fondo Partidario Permanente</a:t>
            </a:r>
            <a:endParaRPr lang="es-ES" sz="1400" dirty="0"/>
          </a:p>
        </p:txBody>
      </p:sp>
      <p:graphicFrame>
        <p:nvGraphicFramePr>
          <p:cNvPr id="6" name="Gráfico 5"/>
          <p:cNvGraphicFramePr/>
          <p:nvPr>
            <p:extLst>
              <p:ext uri="{D42A27DB-BD31-4B8C-83A1-F6EECF244321}">
                <p14:modId xmlns:p14="http://schemas.microsoft.com/office/powerpoint/2010/main" val="847785190"/>
              </p:ext>
            </p:extLst>
          </p:nvPr>
        </p:nvGraphicFramePr>
        <p:xfrm>
          <a:off x="971600" y="2852936"/>
          <a:ext cx="4876800" cy="3162300"/>
        </p:xfrm>
        <a:graphic>
          <a:graphicData uri="http://schemas.openxmlformats.org/drawingml/2006/chart">
            <c:chart xmlns:c="http://schemas.openxmlformats.org/drawingml/2006/chart" xmlns:r="http://schemas.openxmlformats.org/officeDocument/2006/relationships" r:id="rId2"/>
          </a:graphicData>
        </a:graphic>
      </p:graphicFrame>
      <p:sp>
        <p:nvSpPr>
          <p:cNvPr id="4" name="CuadroTexto 3"/>
          <p:cNvSpPr txBox="1"/>
          <p:nvPr/>
        </p:nvSpPr>
        <p:spPr>
          <a:xfrm>
            <a:off x="6084168" y="3861048"/>
            <a:ext cx="2880320" cy="1446550"/>
          </a:xfrm>
          <a:prstGeom prst="rect">
            <a:avLst/>
          </a:prstGeom>
          <a:noFill/>
        </p:spPr>
        <p:txBody>
          <a:bodyPr wrap="square" rtlCol="0">
            <a:spAutoFit/>
          </a:bodyPr>
          <a:lstStyle/>
          <a:p>
            <a:r>
              <a:rPr lang="es-EC" sz="1400" dirty="0"/>
              <a:t>La organización se rige al Código de la </a:t>
            </a:r>
            <a:r>
              <a:rPr lang="es-EC" sz="1400" dirty="0" smtClean="0"/>
              <a:t>Democracia </a:t>
            </a:r>
            <a:r>
              <a:rPr lang="es-EC" sz="1400" dirty="0"/>
              <a:t>– Art. 353, el cual estipula </a:t>
            </a:r>
            <a:r>
              <a:rPr lang="es-EC" sz="1400" i="1" dirty="0"/>
              <a:t>“Las organizaciones políticas reciben financiamiento público y privado”.</a:t>
            </a:r>
            <a:endParaRPr lang="es-ES" sz="1400" dirty="0"/>
          </a:p>
          <a:p>
            <a:endParaRPr lang="es-ES" dirty="0"/>
          </a:p>
        </p:txBody>
      </p:sp>
    </p:spTree>
    <p:extLst>
      <p:ext uri="{BB962C8B-B14F-4D97-AF65-F5344CB8AC3E}">
        <p14:creationId xmlns:p14="http://schemas.microsoft.com/office/powerpoint/2010/main" val="3320493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AutoShape 4" descr="Resultado de imagen para mision esp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C" dirty="0"/>
          </a:p>
        </p:txBody>
      </p:sp>
      <p:graphicFrame>
        <p:nvGraphicFramePr>
          <p:cNvPr id="3" name="1 Diagrama"/>
          <p:cNvGraphicFramePr/>
          <p:nvPr>
            <p:extLst>
              <p:ext uri="{D42A27DB-BD31-4B8C-83A1-F6EECF244321}">
                <p14:modId xmlns:p14="http://schemas.microsoft.com/office/powerpoint/2010/main" val="1189457388"/>
              </p:ext>
            </p:extLst>
          </p:nvPr>
        </p:nvGraphicFramePr>
        <p:xfrm>
          <a:off x="0" y="1916832"/>
          <a:ext cx="9036495" cy="49411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2 Esquina doblada"/>
          <p:cNvSpPr/>
          <p:nvPr/>
        </p:nvSpPr>
        <p:spPr>
          <a:xfrm>
            <a:off x="1403648" y="692696"/>
            <a:ext cx="6696744" cy="1368152"/>
          </a:xfrm>
          <a:prstGeom prst="foldedCorner">
            <a:avLst/>
          </a:prstGeom>
        </p:spPr>
        <p:style>
          <a:lnRef idx="1">
            <a:schemeClr val="accent1"/>
          </a:lnRef>
          <a:fillRef idx="2">
            <a:schemeClr val="accent1"/>
          </a:fillRef>
          <a:effectRef idx="1">
            <a:schemeClr val="accent1"/>
          </a:effectRef>
          <a:fontRef idx="minor">
            <a:schemeClr val="dk1"/>
          </a:fontRef>
        </p:style>
        <p:txBody>
          <a:bodyPr rtlCol="0" anchor="ctr"/>
          <a:lstStyle/>
          <a:p>
            <a:pPr lvl="0"/>
            <a:r>
              <a:rPr lang="es-EC" sz="1400" dirty="0"/>
              <a:t>La normativa legal que rige al partido dictamina </a:t>
            </a:r>
            <a:r>
              <a:rPr lang="es-EC" sz="1400" i="1" dirty="0"/>
              <a:t>“El fondo partidario permanente entregado por el Consejo Nacional Electoral, será utilizado exclusivamente para propiciar actividades de formación, publicaciones, capacitación e investigación, así como para el funcionamiento institucional de las organizaciones políticas beneficiarias de estos recursos públicos”</a:t>
            </a:r>
            <a:endParaRPr lang="es-ES" sz="1400" dirty="0"/>
          </a:p>
        </p:txBody>
      </p:sp>
    </p:spTree>
    <p:extLst>
      <p:ext uri="{BB962C8B-B14F-4D97-AF65-F5344CB8AC3E}">
        <p14:creationId xmlns:p14="http://schemas.microsoft.com/office/powerpoint/2010/main" val="1551861166"/>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AutoShape 4" descr="Resultado de imagen para mision esp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C" dirty="0"/>
          </a:p>
        </p:txBody>
      </p:sp>
      <p:sp>
        <p:nvSpPr>
          <p:cNvPr id="3" name="1 CuadroTexto"/>
          <p:cNvSpPr txBox="1"/>
          <p:nvPr/>
        </p:nvSpPr>
        <p:spPr>
          <a:xfrm>
            <a:off x="2267744" y="332656"/>
            <a:ext cx="4757391" cy="400110"/>
          </a:xfrm>
          <a:prstGeom prst="rect">
            <a:avLst/>
          </a:prstGeom>
          <a:noFill/>
        </p:spPr>
        <p:txBody>
          <a:bodyPr wrap="square" rtlCol="0">
            <a:spAutoFit/>
          </a:bodyPr>
          <a:lstStyle/>
          <a:p>
            <a:pPr algn="ctr"/>
            <a:r>
              <a:rPr lang="es-EC" sz="2000" b="1" dirty="0"/>
              <a:t>2</a:t>
            </a:r>
            <a:r>
              <a:rPr lang="es-EC" sz="2000" b="1" dirty="0" smtClean="0"/>
              <a:t>. SUGERENCIA</a:t>
            </a:r>
            <a:endParaRPr lang="es-EC" sz="2000" b="1" dirty="0"/>
          </a:p>
        </p:txBody>
      </p:sp>
      <p:sp>
        <p:nvSpPr>
          <p:cNvPr id="4" name="1 CuadroTexto"/>
          <p:cNvSpPr txBox="1"/>
          <p:nvPr/>
        </p:nvSpPr>
        <p:spPr>
          <a:xfrm>
            <a:off x="155575" y="908720"/>
            <a:ext cx="4757391" cy="369332"/>
          </a:xfrm>
          <a:prstGeom prst="rect">
            <a:avLst/>
          </a:prstGeom>
          <a:noFill/>
        </p:spPr>
        <p:txBody>
          <a:bodyPr wrap="square" rtlCol="0">
            <a:spAutoFit/>
          </a:bodyPr>
          <a:lstStyle/>
          <a:p>
            <a:r>
              <a:rPr lang="es-EC" b="1" dirty="0" smtClean="0"/>
              <a:t>2.1. ANÁLISIS Y SELECCIÓN DE DATOS</a:t>
            </a:r>
            <a:endParaRPr lang="es-EC" b="1" dirty="0"/>
          </a:p>
        </p:txBody>
      </p:sp>
      <p:graphicFrame>
        <p:nvGraphicFramePr>
          <p:cNvPr id="2" name="Diagrama 1"/>
          <p:cNvGraphicFramePr/>
          <p:nvPr>
            <p:extLst>
              <p:ext uri="{D42A27DB-BD31-4B8C-83A1-F6EECF244321}">
                <p14:modId xmlns:p14="http://schemas.microsoft.com/office/powerpoint/2010/main" val="2874041079"/>
              </p:ext>
            </p:extLst>
          </p:nvPr>
        </p:nvGraphicFramePr>
        <p:xfrm>
          <a:off x="827584" y="1412776"/>
          <a:ext cx="7632848" cy="46085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57092961"/>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410">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410</Template>
  <TotalTime>3649</TotalTime>
  <Words>2273</Words>
  <Application>Microsoft Office PowerPoint</Application>
  <PresentationFormat>Presentación en pantalla (4:3)</PresentationFormat>
  <Paragraphs>262</Paragraphs>
  <Slides>46</Slides>
  <Notes>2</Notes>
  <HiddenSlides>0</HiddenSlides>
  <MMClips>0</MMClips>
  <ScaleCrop>false</ScaleCrop>
  <HeadingPairs>
    <vt:vector size="8" baseType="variant">
      <vt:variant>
        <vt:lpstr>Fuentes usadas</vt:lpstr>
      </vt:variant>
      <vt:variant>
        <vt:i4>5</vt:i4>
      </vt:variant>
      <vt:variant>
        <vt:lpstr>Tema</vt:lpstr>
      </vt:variant>
      <vt:variant>
        <vt:i4>1</vt:i4>
      </vt:variant>
      <vt:variant>
        <vt:lpstr>Servidores OLE incrustados</vt:lpstr>
      </vt:variant>
      <vt:variant>
        <vt:i4>1</vt:i4>
      </vt:variant>
      <vt:variant>
        <vt:lpstr>Títulos de diapositiva</vt:lpstr>
      </vt:variant>
      <vt:variant>
        <vt:i4>46</vt:i4>
      </vt:variant>
    </vt:vector>
  </HeadingPairs>
  <TitlesOfParts>
    <vt:vector size="53" baseType="lpstr">
      <vt:lpstr>Arial</vt:lpstr>
      <vt:lpstr>Calibri</vt:lpstr>
      <vt:lpstr>Forte</vt:lpstr>
      <vt:lpstr>Times New Roman</vt:lpstr>
      <vt:lpstr>Wingdings</vt:lpstr>
      <vt:lpstr>410</vt:lpstr>
      <vt:lpstr>Documento</vt:lpstr>
      <vt:lpstr>TITLE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Conclusiones</vt:lpstr>
      <vt:lpstr>Conclusiones</vt:lpstr>
      <vt:lpstr>Recomendaciones</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Tatiana Suntaxi</dc:creator>
  <cp:lastModifiedBy>Tati´s Suntaxi</cp:lastModifiedBy>
  <cp:revision>317</cp:revision>
  <dcterms:created xsi:type="dcterms:W3CDTF">2015-04-15T18:25:04Z</dcterms:created>
  <dcterms:modified xsi:type="dcterms:W3CDTF">2019-05-23T13:48:55Z</dcterms:modified>
</cp:coreProperties>
</file>