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68"/>
  </p:notesMasterIdLst>
  <p:sldIdLst>
    <p:sldId id="256" r:id="rId2"/>
    <p:sldId id="261" r:id="rId3"/>
    <p:sldId id="257" r:id="rId4"/>
    <p:sldId id="286" r:id="rId5"/>
    <p:sldId id="271" r:id="rId6"/>
    <p:sldId id="287" r:id="rId7"/>
    <p:sldId id="289" r:id="rId8"/>
    <p:sldId id="260" r:id="rId9"/>
    <p:sldId id="266" r:id="rId10"/>
    <p:sldId id="290" r:id="rId11"/>
    <p:sldId id="292" r:id="rId12"/>
    <p:sldId id="294" r:id="rId13"/>
    <p:sldId id="293" r:id="rId14"/>
    <p:sldId id="295" r:id="rId15"/>
    <p:sldId id="298" r:id="rId16"/>
    <p:sldId id="297" r:id="rId17"/>
    <p:sldId id="299" r:id="rId18"/>
    <p:sldId id="300" r:id="rId19"/>
    <p:sldId id="262" r:id="rId20"/>
    <p:sldId id="301" r:id="rId21"/>
    <p:sldId id="264" r:id="rId22"/>
    <p:sldId id="259" r:id="rId23"/>
    <p:sldId id="302" r:id="rId24"/>
    <p:sldId id="263" r:id="rId25"/>
    <p:sldId id="303" r:id="rId26"/>
    <p:sldId id="304" r:id="rId27"/>
    <p:sldId id="305" r:id="rId28"/>
    <p:sldId id="306" r:id="rId29"/>
    <p:sldId id="275" r:id="rId30"/>
    <p:sldId id="307" r:id="rId31"/>
    <p:sldId id="267" r:id="rId32"/>
    <p:sldId id="265" r:id="rId33"/>
    <p:sldId id="311" r:id="rId34"/>
    <p:sldId id="312" r:id="rId35"/>
    <p:sldId id="310" r:id="rId36"/>
    <p:sldId id="314" r:id="rId37"/>
    <p:sldId id="313" r:id="rId38"/>
    <p:sldId id="315" r:id="rId39"/>
    <p:sldId id="316" r:id="rId40"/>
    <p:sldId id="317" r:id="rId41"/>
    <p:sldId id="319" r:id="rId42"/>
    <p:sldId id="318" r:id="rId43"/>
    <p:sldId id="268" r:id="rId44"/>
    <p:sldId id="269" r:id="rId45"/>
    <p:sldId id="320" r:id="rId46"/>
    <p:sldId id="321" r:id="rId47"/>
    <p:sldId id="322" r:id="rId48"/>
    <p:sldId id="272" r:id="rId49"/>
    <p:sldId id="323" r:id="rId50"/>
    <p:sldId id="27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40" r:id="rId67"/>
  </p:sldIdLst>
  <p:sldSz cx="9144000" cy="5143500" type="screen16x9"/>
  <p:notesSz cx="6858000" cy="9144000"/>
  <p:embeddedFontLst>
    <p:embeddedFont>
      <p:font typeface="Calibri" panose="020F0502020204030204" pitchFamily="34" charset="0"/>
      <p:regular r:id="rId69"/>
      <p:bold r:id="rId70"/>
      <p:italic r:id="rId71"/>
      <p:boldItalic r:id="rId72"/>
    </p:embeddedFont>
    <p:embeddedFont>
      <p:font typeface="Cambria Math" panose="02040503050406030204" pitchFamily="18" charset="0"/>
      <p:regular r:id="rId73"/>
    </p:embeddedFont>
    <p:embeddedFont>
      <p:font typeface="Georgia" panose="02040502050405020303" pitchFamily="18" charset="0"/>
      <p:regular r:id="rId74"/>
      <p:bold r:id="rId75"/>
      <p:italic r:id="rId76"/>
      <p:boldItalic r:id="rId77"/>
    </p:embeddedFont>
    <p:embeddedFont>
      <p:font typeface="Nunito Sans" panose="020B060402020202020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8BAB42"/>
    <a:srgbClr val="F67031"/>
    <a:srgbClr val="57A7B5"/>
    <a:srgbClr val="D89F39"/>
    <a:srgbClr val="3A81BA"/>
    <a:srgbClr val="F2497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E3E3A0-83E5-4B07-886A-1DA3C8DDD132}">
  <a:tblStyle styleId="{7EE3E3A0-83E5-4B07-886A-1DA3C8DDD13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p:cViewPr varScale="1">
        <p:scale>
          <a:sx n="85" d="100"/>
          <a:sy n="85" d="100"/>
        </p:scale>
        <p:origin x="8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49422-BF43-4E4D-8DE3-FB795D1032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0C37507E-EFA5-4542-8D08-A80290293F28}">
      <dgm:prSet phldrT="[Texto]" custT="1"/>
      <dgm:spPr/>
      <dgm:t>
        <a:bodyPr/>
        <a:lstStyle/>
        <a:p>
          <a:r>
            <a:rPr lang="es-ES" sz="1500" b="1" i="0" dirty="0">
              <a:latin typeface="Nunito Sans" panose="020B0604020202020204" charset="0"/>
            </a:rPr>
            <a:t>Enfoque: Cuantitativo</a:t>
          </a:r>
        </a:p>
      </dgm:t>
    </dgm:pt>
    <dgm:pt modelId="{2059CE97-A190-4A40-B0D8-0F2A458160C8}" type="parTrans" cxnId="{A7B2ED06-81D9-4ED0-B037-61E39B4B418B}">
      <dgm:prSet/>
      <dgm:spPr/>
      <dgm:t>
        <a:bodyPr/>
        <a:lstStyle/>
        <a:p>
          <a:endParaRPr lang="es-ES" sz="1500">
            <a:solidFill>
              <a:schemeClr val="tx1"/>
            </a:solidFill>
            <a:latin typeface="Nunito Sans" panose="020B0604020202020204" charset="0"/>
          </a:endParaRPr>
        </a:p>
      </dgm:t>
    </dgm:pt>
    <dgm:pt modelId="{DF503328-B695-44E3-9121-F670A6A855F1}" type="sibTrans" cxnId="{A7B2ED06-81D9-4ED0-B037-61E39B4B418B}">
      <dgm:prSet custT="1"/>
      <dgm:spPr/>
      <dgm:t>
        <a:bodyPr/>
        <a:lstStyle/>
        <a:p>
          <a:endParaRPr lang="es-ES" sz="1500" dirty="0">
            <a:solidFill>
              <a:schemeClr val="tx1"/>
            </a:solidFill>
            <a:latin typeface="Nunito Sans" panose="020B0604020202020204" charset="0"/>
          </a:endParaRPr>
        </a:p>
      </dgm:t>
    </dgm:pt>
    <dgm:pt modelId="{D4A55E28-8F53-4AC2-9089-FA900ADACEC6}">
      <dgm:prSet phldrT="[Texto]" custT="1"/>
      <dgm:spPr/>
      <dgm:t>
        <a:bodyPr/>
        <a:lstStyle/>
        <a:p>
          <a:r>
            <a:rPr lang="es-EC" sz="1500" b="1" i="0" dirty="0">
              <a:latin typeface="Nunito Sans" panose="020B0604020202020204" charset="0"/>
            </a:rPr>
            <a:t>Finalidad: Aplicada</a:t>
          </a:r>
          <a:endParaRPr lang="es-ES" sz="1500" b="1" i="0" dirty="0">
            <a:latin typeface="Nunito Sans" panose="020B0604020202020204" charset="0"/>
          </a:endParaRPr>
        </a:p>
      </dgm:t>
    </dgm:pt>
    <dgm:pt modelId="{F8857857-D772-40F1-B79E-445700DA9833}" type="parTrans" cxnId="{6CF8F1F4-7950-4D27-8B31-E704C2951A0F}">
      <dgm:prSet/>
      <dgm:spPr/>
      <dgm:t>
        <a:bodyPr/>
        <a:lstStyle/>
        <a:p>
          <a:endParaRPr lang="es-ES" sz="1500">
            <a:solidFill>
              <a:schemeClr val="tx1"/>
            </a:solidFill>
            <a:latin typeface="Nunito Sans" panose="020B0604020202020204" charset="0"/>
          </a:endParaRPr>
        </a:p>
      </dgm:t>
    </dgm:pt>
    <dgm:pt modelId="{E05EEFD3-719B-4A48-9123-7E95E443B625}" type="sibTrans" cxnId="{6CF8F1F4-7950-4D27-8B31-E704C2951A0F}">
      <dgm:prSet custT="1"/>
      <dgm:spPr/>
      <dgm:t>
        <a:bodyPr/>
        <a:lstStyle/>
        <a:p>
          <a:endParaRPr lang="es-ES" sz="1500" dirty="0">
            <a:solidFill>
              <a:schemeClr val="tx1"/>
            </a:solidFill>
            <a:latin typeface="Nunito Sans" panose="020B0604020202020204" charset="0"/>
          </a:endParaRPr>
        </a:p>
      </dgm:t>
    </dgm:pt>
    <dgm:pt modelId="{1BAA72E9-5D69-43AF-8931-B401811DAA47}">
      <dgm:prSet phldrT="[Texto]" custT="1"/>
      <dgm:spPr/>
      <dgm:t>
        <a:bodyPr/>
        <a:lstStyle/>
        <a:p>
          <a:r>
            <a:rPr lang="es-EC" sz="1500" b="1" i="0" dirty="0">
              <a:latin typeface="Nunito Sans" panose="020B0604020202020204" charset="0"/>
            </a:rPr>
            <a:t>Control de las variables: No experimental</a:t>
          </a:r>
          <a:endParaRPr lang="es-ES" sz="1500" b="1" i="0" dirty="0">
            <a:latin typeface="Nunito Sans" panose="020B0604020202020204" charset="0"/>
          </a:endParaRPr>
        </a:p>
      </dgm:t>
    </dgm:pt>
    <dgm:pt modelId="{10B916F5-9641-4F5B-B956-8FDB422ABD06}" type="parTrans" cxnId="{32FB242B-22C0-49DB-9929-7563D04741CB}">
      <dgm:prSet/>
      <dgm:spPr/>
      <dgm:t>
        <a:bodyPr/>
        <a:lstStyle/>
        <a:p>
          <a:endParaRPr lang="es-ES" sz="1500">
            <a:solidFill>
              <a:schemeClr val="tx1"/>
            </a:solidFill>
            <a:latin typeface="Nunito Sans" panose="020B0604020202020204" charset="0"/>
          </a:endParaRPr>
        </a:p>
      </dgm:t>
    </dgm:pt>
    <dgm:pt modelId="{630CCEAC-76E1-4E10-A09A-36D76759897A}" type="sibTrans" cxnId="{32FB242B-22C0-49DB-9929-7563D04741CB}">
      <dgm:prSet custT="1"/>
      <dgm:spPr/>
      <dgm:t>
        <a:bodyPr/>
        <a:lstStyle/>
        <a:p>
          <a:endParaRPr lang="es-ES" sz="1500" dirty="0">
            <a:solidFill>
              <a:schemeClr val="tx1"/>
            </a:solidFill>
            <a:latin typeface="Nunito Sans" panose="020B0604020202020204" charset="0"/>
          </a:endParaRPr>
        </a:p>
      </dgm:t>
    </dgm:pt>
    <dgm:pt modelId="{536103D7-2BFF-4A36-8B12-DFB493D2255C}">
      <dgm:prSet phldrT="[Texto]" custT="1"/>
      <dgm:spPr/>
      <dgm:t>
        <a:bodyPr/>
        <a:lstStyle/>
        <a:p>
          <a:r>
            <a:rPr lang="es-EC" sz="1500" b="1" i="0" dirty="0">
              <a:latin typeface="Nunito Sans" panose="020B0604020202020204" charset="0"/>
            </a:rPr>
            <a:t>Alcance: Correlacional</a:t>
          </a:r>
          <a:endParaRPr lang="es-ES" sz="1500" b="1" i="0" dirty="0">
            <a:latin typeface="Nunito Sans" panose="020B0604020202020204" charset="0"/>
          </a:endParaRPr>
        </a:p>
      </dgm:t>
    </dgm:pt>
    <dgm:pt modelId="{08F645BB-B82E-4845-AFC1-33666E0A2002}" type="parTrans" cxnId="{94904C4B-EE6F-4BA1-B2D4-472C569C84A1}">
      <dgm:prSet/>
      <dgm:spPr/>
      <dgm:t>
        <a:bodyPr/>
        <a:lstStyle/>
        <a:p>
          <a:endParaRPr lang="es-ES" sz="1500">
            <a:solidFill>
              <a:schemeClr val="tx1"/>
            </a:solidFill>
            <a:latin typeface="Nunito Sans" panose="020B0604020202020204" charset="0"/>
          </a:endParaRPr>
        </a:p>
      </dgm:t>
    </dgm:pt>
    <dgm:pt modelId="{4C50A774-C74F-4D04-8014-C3076D0E8EC4}" type="sibTrans" cxnId="{94904C4B-EE6F-4BA1-B2D4-472C569C84A1}">
      <dgm:prSet/>
      <dgm:spPr/>
      <dgm:t>
        <a:bodyPr/>
        <a:lstStyle/>
        <a:p>
          <a:endParaRPr lang="es-ES" sz="1500">
            <a:solidFill>
              <a:schemeClr val="tx1"/>
            </a:solidFill>
            <a:latin typeface="Nunito Sans" panose="020B0604020202020204" charset="0"/>
          </a:endParaRPr>
        </a:p>
      </dgm:t>
    </dgm:pt>
    <dgm:pt modelId="{6ABF2E11-FB70-4122-AC79-93586E8A22A4}">
      <dgm:prSet phldrT="[Texto]" custT="1"/>
      <dgm:spPr/>
      <dgm:t>
        <a:bodyPr/>
        <a:lstStyle/>
        <a:p>
          <a:r>
            <a:rPr lang="es-ES" sz="1500" b="1" i="0" dirty="0">
              <a:latin typeface="Nunito Sans" panose="020B0604020202020204" charset="0"/>
            </a:rPr>
            <a:t>Unidades de análisis: In situ</a:t>
          </a:r>
        </a:p>
      </dgm:t>
    </dgm:pt>
    <dgm:pt modelId="{939E54D4-6F6F-4DE3-9CC2-B9B9B1833B42}" type="parTrans" cxnId="{C1D051AC-B881-4C78-8628-2AD5C39471ED}">
      <dgm:prSet/>
      <dgm:spPr/>
      <dgm:t>
        <a:bodyPr/>
        <a:lstStyle/>
        <a:p>
          <a:endParaRPr lang="es-EC" sz="1500">
            <a:latin typeface="Nunito Sans" panose="020B0604020202020204" charset="0"/>
          </a:endParaRPr>
        </a:p>
      </dgm:t>
    </dgm:pt>
    <dgm:pt modelId="{14B9C685-30BC-4B30-9304-A83C81D47676}" type="sibTrans" cxnId="{C1D051AC-B881-4C78-8628-2AD5C39471ED}">
      <dgm:prSet custT="1"/>
      <dgm:spPr/>
      <dgm:t>
        <a:bodyPr/>
        <a:lstStyle/>
        <a:p>
          <a:endParaRPr lang="es-EC" sz="1500">
            <a:latin typeface="Nunito Sans" panose="020B0604020202020204" charset="0"/>
          </a:endParaRPr>
        </a:p>
      </dgm:t>
    </dgm:pt>
    <dgm:pt modelId="{04D3A806-A611-42A3-A73A-9B38FD0CCAA2}" type="pres">
      <dgm:prSet presAssocID="{45D49422-BF43-4E4D-8DE3-FB795D103281}" presName="outerComposite" presStyleCnt="0">
        <dgm:presLayoutVars>
          <dgm:chMax val="5"/>
          <dgm:dir/>
          <dgm:resizeHandles val="exact"/>
        </dgm:presLayoutVars>
      </dgm:prSet>
      <dgm:spPr/>
    </dgm:pt>
    <dgm:pt modelId="{C79283EF-351C-4B00-AB3F-1A262B050FE5}" type="pres">
      <dgm:prSet presAssocID="{45D49422-BF43-4E4D-8DE3-FB795D103281}" presName="dummyMaxCanvas" presStyleCnt="0">
        <dgm:presLayoutVars/>
      </dgm:prSet>
      <dgm:spPr/>
    </dgm:pt>
    <dgm:pt modelId="{3489578C-1F96-47D6-A684-68EEB97DA9BD}" type="pres">
      <dgm:prSet presAssocID="{45D49422-BF43-4E4D-8DE3-FB795D103281}" presName="FiveNodes_1" presStyleLbl="node1" presStyleIdx="0" presStyleCnt="5">
        <dgm:presLayoutVars>
          <dgm:bulletEnabled val="1"/>
        </dgm:presLayoutVars>
      </dgm:prSet>
      <dgm:spPr/>
    </dgm:pt>
    <dgm:pt modelId="{FF1C9437-0080-49D1-8B0D-26769FE94C15}" type="pres">
      <dgm:prSet presAssocID="{45D49422-BF43-4E4D-8DE3-FB795D103281}" presName="FiveNodes_2" presStyleLbl="node1" presStyleIdx="1" presStyleCnt="5">
        <dgm:presLayoutVars>
          <dgm:bulletEnabled val="1"/>
        </dgm:presLayoutVars>
      </dgm:prSet>
      <dgm:spPr/>
    </dgm:pt>
    <dgm:pt modelId="{1E27CCC2-D518-4D06-B399-335286F29050}" type="pres">
      <dgm:prSet presAssocID="{45D49422-BF43-4E4D-8DE3-FB795D103281}" presName="FiveNodes_3" presStyleLbl="node1" presStyleIdx="2" presStyleCnt="5">
        <dgm:presLayoutVars>
          <dgm:bulletEnabled val="1"/>
        </dgm:presLayoutVars>
      </dgm:prSet>
      <dgm:spPr/>
    </dgm:pt>
    <dgm:pt modelId="{B174A2BA-F490-4498-B3F1-D06C58BA65AC}" type="pres">
      <dgm:prSet presAssocID="{45D49422-BF43-4E4D-8DE3-FB795D103281}" presName="FiveNodes_4" presStyleLbl="node1" presStyleIdx="3" presStyleCnt="5" custScaleY="100888">
        <dgm:presLayoutVars>
          <dgm:bulletEnabled val="1"/>
        </dgm:presLayoutVars>
      </dgm:prSet>
      <dgm:spPr/>
    </dgm:pt>
    <dgm:pt modelId="{8BC3EED5-CE69-40CB-9669-4EB049F8AE41}" type="pres">
      <dgm:prSet presAssocID="{45D49422-BF43-4E4D-8DE3-FB795D103281}" presName="FiveNodes_5" presStyleLbl="node1" presStyleIdx="4" presStyleCnt="5">
        <dgm:presLayoutVars>
          <dgm:bulletEnabled val="1"/>
        </dgm:presLayoutVars>
      </dgm:prSet>
      <dgm:spPr/>
    </dgm:pt>
    <dgm:pt modelId="{A235F646-4B1A-4F40-8C07-3619384BCF9C}" type="pres">
      <dgm:prSet presAssocID="{45D49422-BF43-4E4D-8DE3-FB795D103281}" presName="FiveConn_1-2" presStyleLbl="fgAccFollowNode1" presStyleIdx="0" presStyleCnt="4">
        <dgm:presLayoutVars>
          <dgm:bulletEnabled val="1"/>
        </dgm:presLayoutVars>
      </dgm:prSet>
      <dgm:spPr/>
    </dgm:pt>
    <dgm:pt modelId="{05687961-F604-41B6-99D2-29DE436F4227}" type="pres">
      <dgm:prSet presAssocID="{45D49422-BF43-4E4D-8DE3-FB795D103281}" presName="FiveConn_2-3" presStyleLbl="fgAccFollowNode1" presStyleIdx="1" presStyleCnt="4">
        <dgm:presLayoutVars>
          <dgm:bulletEnabled val="1"/>
        </dgm:presLayoutVars>
      </dgm:prSet>
      <dgm:spPr/>
    </dgm:pt>
    <dgm:pt modelId="{539E1FBF-95C3-49FE-B673-0BAC776FAD98}" type="pres">
      <dgm:prSet presAssocID="{45D49422-BF43-4E4D-8DE3-FB795D103281}" presName="FiveConn_3-4" presStyleLbl="fgAccFollowNode1" presStyleIdx="2" presStyleCnt="4">
        <dgm:presLayoutVars>
          <dgm:bulletEnabled val="1"/>
        </dgm:presLayoutVars>
      </dgm:prSet>
      <dgm:spPr/>
    </dgm:pt>
    <dgm:pt modelId="{8A51D90C-3FCD-4516-8F7C-4F6D477E8B33}" type="pres">
      <dgm:prSet presAssocID="{45D49422-BF43-4E4D-8DE3-FB795D103281}" presName="FiveConn_4-5" presStyleLbl="fgAccFollowNode1" presStyleIdx="3" presStyleCnt="4">
        <dgm:presLayoutVars>
          <dgm:bulletEnabled val="1"/>
        </dgm:presLayoutVars>
      </dgm:prSet>
      <dgm:spPr/>
    </dgm:pt>
    <dgm:pt modelId="{26CAE478-E71F-4E9C-A299-0B0C1E9AF00B}" type="pres">
      <dgm:prSet presAssocID="{45D49422-BF43-4E4D-8DE3-FB795D103281}" presName="FiveNodes_1_text" presStyleLbl="node1" presStyleIdx="4" presStyleCnt="5">
        <dgm:presLayoutVars>
          <dgm:bulletEnabled val="1"/>
        </dgm:presLayoutVars>
      </dgm:prSet>
      <dgm:spPr/>
    </dgm:pt>
    <dgm:pt modelId="{069BFBD3-6FDF-4451-BF1B-E79E1091ED99}" type="pres">
      <dgm:prSet presAssocID="{45D49422-BF43-4E4D-8DE3-FB795D103281}" presName="FiveNodes_2_text" presStyleLbl="node1" presStyleIdx="4" presStyleCnt="5">
        <dgm:presLayoutVars>
          <dgm:bulletEnabled val="1"/>
        </dgm:presLayoutVars>
      </dgm:prSet>
      <dgm:spPr/>
    </dgm:pt>
    <dgm:pt modelId="{7DD5C117-A33E-49AA-8C51-EF03477EF241}" type="pres">
      <dgm:prSet presAssocID="{45D49422-BF43-4E4D-8DE3-FB795D103281}" presName="FiveNodes_3_text" presStyleLbl="node1" presStyleIdx="4" presStyleCnt="5">
        <dgm:presLayoutVars>
          <dgm:bulletEnabled val="1"/>
        </dgm:presLayoutVars>
      </dgm:prSet>
      <dgm:spPr/>
    </dgm:pt>
    <dgm:pt modelId="{1165782B-BA98-482A-994A-89D1C2CCA3AA}" type="pres">
      <dgm:prSet presAssocID="{45D49422-BF43-4E4D-8DE3-FB795D103281}" presName="FiveNodes_4_text" presStyleLbl="node1" presStyleIdx="4" presStyleCnt="5">
        <dgm:presLayoutVars>
          <dgm:bulletEnabled val="1"/>
        </dgm:presLayoutVars>
      </dgm:prSet>
      <dgm:spPr/>
    </dgm:pt>
    <dgm:pt modelId="{A78B6AC4-172A-4518-8BD8-15B6528870C7}" type="pres">
      <dgm:prSet presAssocID="{45D49422-BF43-4E4D-8DE3-FB795D103281}" presName="FiveNodes_5_text" presStyleLbl="node1" presStyleIdx="4" presStyleCnt="5">
        <dgm:presLayoutVars>
          <dgm:bulletEnabled val="1"/>
        </dgm:presLayoutVars>
      </dgm:prSet>
      <dgm:spPr/>
    </dgm:pt>
  </dgm:ptLst>
  <dgm:cxnLst>
    <dgm:cxn modelId="{A7B2ED06-81D9-4ED0-B037-61E39B4B418B}" srcId="{45D49422-BF43-4E4D-8DE3-FB795D103281}" destId="{0C37507E-EFA5-4542-8D08-A80290293F28}" srcOrd="0" destOrd="0" parTransId="{2059CE97-A190-4A40-B0D8-0F2A458160C8}" sibTransId="{DF503328-B695-44E3-9121-F670A6A855F1}"/>
    <dgm:cxn modelId="{C7C2850B-5982-4CAC-BADC-0F545CACD493}" type="presOf" srcId="{14B9C685-30BC-4B30-9304-A83C81D47676}" destId="{539E1FBF-95C3-49FE-B673-0BAC776FAD98}" srcOrd="0" destOrd="0" presId="urn:microsoft.com/office/officeart/2005/8/layout/vProcess5"/>
    <dgm:cxn modelId="{A7818D23-3AFC-4C4D-9FE0-006F36CDA354}" type="presOf" srcId="{0C37507E-EFA5-4542-8D08-A80290293F28}" destId="{3489578C-1F96-47D6-A684-68EEB97DA9BD}" srcOrd="0" destOrd="0" presId="urn:microsoft.com/office/officeart/2005/8/layout/vProcess5"/>
    <dgm:cxn modelId="{32FB242B-22C0-49DB-9929-7563D04741CB}" srcId="{45D49422-BF43-4E4D-8DE3-FB795D103281}" destId="{1BAA72E9-5D69-43AF-8931-B401811DAA47}" srcOrd="3" destOrd="0" parTransId="{10B916F5-9641-4F5B-B956-8FDB422ABD06}" sibTransId="{630CCEAC-76E1-4E10-A09A-36D76759897A}"/>
    <dgm:cxn modelId="{CAADD630-E43A-40C9-BAB3-8568D639A464}" type="presOf" srcId="{D4A55E28-8F53-4AC2-9089-FA900ADACEC6}" destId="{FF1C9437-0080-49D1-8B0D-26769FE94C15}" srcOrd="0" destOrd="0" presId="urn:microsoft.com/office/officeart/2005/8/layout/vProcess5"/>
    <dgm:cxn modelId="{BDB2705F-D8D9-4748-BB6E-D3033DC9092B}" type="presOf" srcId="{6ABF2E11-FB70-4122-AC79-93586E8A22A4}" destId="{1E27CCC2-D518-4D06-B399-335286F29050}" srcOrd="0" destOrd="0" presId="urn:microsoft.com/office/officeart/2005/8/layout/vProcess5"/>
    <dgm:cxn modelId="{94904C4B-EE6F-4BA1-B2D4-472C569C84A1}" srcId="{45D49422-BF43-4E4D-8DE3-FB795D103281}" destId="{536103D7-2BFF-4A36-8B12-DFB493D2255C}" srcOrd="4" destOrd="0" parTransId="{08F645BB-B82E-4845-AFC1-33666E0A2002}" sibTransId="{4C50A774-C74F-4D04-8014-C3076D0E8EC4}"/>
    <dgm:cxn modelId="{1D994E6E-04F3-427D-8C59-8D5EA5081D02}" type="presOf" srcId="{0C37507E-EFA5-4542-8D08-A80290293F28}" destId="{26CAE478-E71F-4E9C-A299-0B0C1E9AF00B}" srcOrd="1" destOrd="0" presId="urn:microsoft.com/office/officeart/2005/8/layout/vProcess5"/>
    <dgm:cxn modelId="{872BAF76-2841-4D6F-AC0A-AFDA3D4F5410}" type="presOf" srcId="{45D49422-BF43-4E4D-8DE3-FB795D103281}" destId="{04D3A806-A611-42A3-A73A-9B38FD0CCAA2}" srcOrd="0" destOrd="0" presId="urn:microsoft.com/office/officeart/2005/8/layout/vProcess5"/>
    <dgm:cxn modelId="{79336C57-0A0E-4401-97FB-BD15D7855BB5}" type="presOf" srcId="{1BAA72E9-5D69-43AF-8931-B401811DAA47}" destId="{1165782B-BA98-482A-994A-89D1C2CCA3AA}" srcOrd="1" destOrd="0" presId="urn:microsoft.com/office/officeart/2005/8/layout/vProcess5"/>
    <dgm:cxn modelId="{A1CC5786-FD95-4E3D-9A54-B897B259D7A2}" type="presOf" srcId="{630CCEAC-76E1-4E10-A09A-36D76759897A}" destId="{8A51D90C-3FCD-4516-8F7C-4F6D477E8B33}" srcOrd="0" destOrd="0" presId="urn:microsoft.com/office/officeart/2005/8/layout/vProcess5"/>
    <dgm:cxn modelId="{BE29708B-7E93-45DB-8608-06E1AB0ECBB4}" type="presOf" srcId="{536103D7-2BFF-4A36-8B12-DFB493D2255C}" destId="{8BC3EED5-CE69-40CB-9669-4EB049F8AE41}" srcOrd="0" destOrd="0" presId="urn:microsoft.com/office/officeart/2005/8/layout/vProcess5"/>
    <dgm:cxn modelId="{826F4B90-26B7-4065-A211-ED9629FC7B42}" type="presOf" srcId="{D4A55E28-8F53-4AC2-9089-FA900ADACEC6}" destId="{069BFBD3-6FDF-4451-BF1B-E79E1091ED99}" srcOrd="1" destOrd="0" presId="urn:microsoft.com/office/officeart/2005/8/layout/vProcess5"/>
    <dgm:cxn modelId="{C1D051AC-B881-4C78-8628-2AD5C39471ED}" srcId="{45D49422-BF43-4E4D-8DE3-FB795D103281}" destId="{6ABF2E11-FB70-4122-AC79-93586E8A22A4}" srcOrd="2" destOrd="0" parTransId="{939E54D4-6F6F-4DE3-9CC2-B9B9B1833B42}" sibTransId="{14B9C685-30BC-4B30-9304-A83C81D47676}"/>
    <dgm:cxn modelId="{E03EAFB4-34AA-4232-8E5A-CCD54A58845E}" type="presOf" srcId="{1BAA72E9-5D69-43AF-8931-B401811DAA47}" destId="{B174A2BA-F490-4498-B3F1-D06C58BA65AC}" srcOrd="0" destOrd="0" presId="urn:microsoft.com/office/officeart/2005/8/layout/vProcess5"/>
    <dgm:cxn modelId="{7D5272B9-0F24-4637-9A4F-3F8B3DD966D2}" type="presOf" srcId="{E05EEFD3-719B-4A48-9123-7E95E443B625}" destId="{05687961-F604-41B6-99D2-29DE436F4227}" srcOrd="0" destOrd="0" presId="urn:microsoft.com/office/officeart/2005/8/layout/vProcess5"/>
    <dgm:cxn modelId="{C236D1DA-AA2D-432D-8320-93C6C850F248}" type="presOf" srcId="{536103D7-2BFF-4A36-8B12-DFB493D2255C}" destId="{A78B6AC4-172A-4518-8BD8-15B6528870C7}" srcOrd="1" destOrd="0" presId="urn:microsoft.com/office/officeart/2005/8/layout/vProcess5"/>
    <dgm:cxn modelId="{2E8FD1E6-C6A4-4EA2-A53E-F40AD9E904C4}" type="presOf" srcId="{DF503328-B695-44E3-9121-F670A6A855F1}" destId="{A235F646-4B1A-4F40-8C07-3619384BCF9C}" srcOrd="0" destOrd="0" presId="urn:microsoft.com/office/officeart/2005/8/layout/vProcess5"/>
    <dgm:cxn modelId="{6CF8F1F4-7950-4D27-8B31-E704C2951A0F}" srcId="{45D49422-BF43-4E4D-8DE3-FB795D103281}" destId="{D4A55E28-8F53-4AC2-9089-FA900ADACEC6}" srcOrd="1" destOrd="0" parTransId="{F8857857-D772-40F1-B79E-445700DA9833}" sibTransId="{E05EEFD3-719B-4A48-9123-7E95E443B625}"/>
    <dgm:cxn modelId="{97F8F7F7-D727-441D-B289-5D6DBD05A96A}" type="presOf" srcId="{6ABF2E11-FB70-4122-AC79-93586E8A22A4}" destId="{7DD5C117-A33E-49AA-8C51-EF03477EF241}" srcOrd="1" destOrd="0" presId="urn:microsoft.com/office/officeart/2005/8/layout/vProcess5"/>
    <dgm:cxn modelId="{EFBE3807-EB8E-4C94-9CC5-04E985957E46}" type="presParOf" srcId="{04D3A806-A611-42A3-A73A-9B38FD0CCAA2}" destId="{C79283EF-351C-4B00-AB3F-1A262B050FE5}" srcOrd="0" destOrd="0" presId="urn:microsoft.com/office/officeart/2005/8/layout/vProcess5"/>
    <dgm:cxn modelId="{FAD3ABA5-2EAF-499D-ACB0-632B4FFDE8A6}" type="presParOf" srcId="{04D3A806-A611-42A3-A73A-9B38FD0CCAA2}" destId="{3489578C-1F96-47D6-A684-68EEB97DA9BD}" srcOrd="1" destOrd="0" presId="urn:microsoft.com/office/officeart/2005/8/layout/vProcess5"/>
    <dgm:cxn modelId="{93C824A7-DA77-43E5-B3F1-C7B612484C52}" type="presParOf" srcId="{04D3A806-A611-42A3-A73A-9B38FD0CCAA2}" destId="{FF1C9437-0080-49D1-8B0D-26769FE94C15}" srcOrd="2" destOrd="0" presId="urn:microsoft.com/office/officeart/2005/8/layout/vProcess5"/>
    <dgm:cxn modelId="{770FF294-2FD9-4642-A451-F86A2729AC0B}" type="presParOf" srcId="{04D3A806-A611-42A3-A73A-9B38FD0CCAA2}" destId="{1E27CCC2-D518-4D06-B399-335286F29050}" srcOrd="3" destOrd="0" presId="urn:microsoft.com/office/officeart/2005/8/layout/vProcess5"/>
    <dgm:cxn modelId="{CFD49F98-0B6E-41E1-9A28-4B202904C28F}" type="presParOf" srcId="{04D3A806-A611-42A3-A73A-9B38FD0CCAA2}" destId="{B174A2BA-F490-4498-B3F1-D06C58BA65AC}" srcOrd="4" destOrd="0" presId="urn:microsoft.com/office/officeart/2005/8/layout/vProcess5"/>
    <dgm:cxn modelId="{D419D18F-D143-4F09-8608-914557CF245F}" type="presParOf" srcId="{04D3A806-A611-42A3-A73A-9B38FD0CCAA2}" destId="{8BC3EED5-CE69-40CB-9669-4EB049F8AE41}" srcOrd="5" destOrd="0" presId="urn:microsoft.com/office/officeart/2005/8/layout/vProcess5"/>
    <dgm:cxn modelId="{F6BA5021-91D5-4501-96B9-167F863E47A2}" type="presParOf" srcId="{04D3A806-A611-42A3-A73A-9B38FD0CCAA2}" destId="{A235F646-4B1A-4F40-8C07-3619384BCF9C}" srcOrd="6" destOrd="0" presId="urn:microsoft.com/office/officeart/2005/8/layout/vProcess5"/>
    <dgm:cxn modelId="{64C2FF07-5902-4D5F-A986-C9B477456620}" type="presParOf" srcId="{04D3A806-A611-42A3-A73A-9B38FD0CCAA2}" destId="{05687961-F604-41B6-99D2-29DE436F4227}" srcOrd="7" destOrd="0" presId="urn:microsoft.com/office/officeart/2005/8/layout/vProcess5"/>
    <dgm:cxn modelId="{801258A4-0E78-4D84-8AD1-B0D84692EAB4}" type="presParOf" srcId="{04D3A806-A611-42A3-A73A-9B38FD0CCAA2}" destId="{539E1FBF-95C3-49FE-B673-0BAC776FAD98}" srcOrd="8" destOrd="0" presId="urn:microsoft.com/office/officeart/2005/8/layout/vProcess5"/>
    <dgm:cxn modelId="{EFED1F05-962E-49C2-AD81-1935DD6A131F}" type="presParOf" srcId="{04D3A806-A611-42A3-A73A-9B38FD0CCAA2}" destId="{8A51D90C-3FCD-4516-8F7C-4F6D477E8B33}" srcOrd="9" destOrd="0" presId="urn:microsoft.com/office/officeart/2005/8/layout/vProcess5"/>
    <dgm:cxn modelId="{5F51730D-BD5E-4A84-A68F-C854F21CEEFD}" type="presParOf" srcId="{04D3A806-A611-42A3-A73A-9B38FD0CCAA2}" destId="{26CAE478-E71F-4E9C-A299-0B0C1E9AF00B}" srcOrd="10" destOrd="0" presId="urn:microsoft.com/office/officeart/2005/8/layout/vProcess5"/>
    <dgm:cxn modelId="{0DB4496F-9A89-41BC-8E6E-95D5AC355992}" type="presParOf" srcId="{04D3A806-A611-42A3-A73A-9B38FD0CCAA2}" destId="{069BFBD3-6FDF-4451-BF1B-E79E1091ED99}" srcOrd="11" destOrd="0" presId="urn:microsoft.com/office/officeart/2005/8/layout/vProcess5"/>
    <dgm:cxn modelId="{2E186306-BE03-4C23-AE9D-A9258C1A9F65}" type="presParOf" srcId="{04D3A806-A611-42A3-A73A-9B38FD0CCAA2}" destId="{7DD5C117-A33E-49AA-8C51-EF03477EF241}" srcOrd="12" destOrd="0" presId="urn:microsoft.com/office/officeart/2005/8/layout/vProcess5"/>
    <dgm:cxn modelId="{AB4EF905-F34F-453B-A2E5-8E1F13B60FB1}" type="presParOf" srcId="{04D3A806-A611-42A3-A73A-9B38FD0CCAA2}" destId="{1165782B-BA98-482A-994A-89D1C2CCA3AA}" srcOrd="13" destOrd="0" presId="urn:microsoft.com/office/officeart/2005/8/layout/vProcess5"/>
    <dgm:cxn modelId="{81CD9AA3-940F-4BA2-99CE-80EF37410FA6}" type="presParOf" srcId="{04D3A806-A611-42A3-A73A-9B38FD0CCAA2}" destId="{A78B6AC4-172A-4518-8BD8-15B6528870C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FFC65-1349-499F-96FA-AEC06B454979}" type="doc">
      <dgm:prSet loTypeId="urn:microsoft.com/office/officeart/2005/8/layout/process2" loCatId="process" qsTypeId="urn:microsoft.com/office/officeart/2005/8/quickstyle/simple1" qsCatId="simple" csTypeId="urn:microsoft.com/office/officeart/2005/8/colors/colorful1" csCatId="colorful" phldr="1"/>
      <dgm:spPr/>
    </dgm:pt>
    <dgm:pt modelId="{C32EB8A0-DBF3-48D5-95D3-ACBE1F8479FE}">
      <dgm:prSet phldrT="[Texto]" custT="1"/>
      <dgm:spPr/>
      <dgm:t>
        <a:bodyPr/>
        <a:lstStyle/>
        <a:p>
          <a:r>
            <a:rPr lang="es-EC" sz="1100" dirty="0">
              <a:latin typeface="Nunito Sans" panose="020B0604020202020204" charset="0"/>
            </a:rPr>
            <a:t>Universo: 2.202.000 cuentas de ahorros </a:t>
          </a:r>
        </a:p>
      </dgm:t>
    </dgm:pt>
    <dgm:pt modelId="{D10D2F70-DA78-4970-B9F7-1BCEA0976A6C}" type="parTrans" cxnId="{A86D054C-BF51-4FFB-9C55-DCF12B7A226B}">
      <dgm:prSet/>
      <dgm:spPr/>
      <dgm:t>
        <a:bodyPr/>
        <a:lstStyle/>
        <a:p>
          <a:endParaRPr lang="es-EC" sz="1100">
            <a:latin typeface="Nunito Sans" panose="020B0604020202020204" charset="0"/>
          </a:endParaRPr>
        </a:p>
      </dgm:t>
    </dgm:pt>
    <dgm:pt modelId="{0F519B57-D27D-49F3-AF9D-15F3BE357C31}" type="sibTrans" cxnId="{A86D054C-BF51-4FFB-9C55-DCF12B7A226B}">
      <dgm:prSet custT="1"/>
      <dgm:spPr/>
      <dgm:t>
        <a:bodyPr/>
        <a:lstStyle/>
        <a:p>
          <a:endParaRPr lang="es-EC" sz="1100">
            <a:latin typeface="Nunito Sans" panose="020B0604020202020204" charset="0"/>
          </a:endParaRPr>
        </a:p>
      </dgm:t>
    </dgm:pt>
    <dgm:pt modelId="{6033E951-4AA3-4E9F-B117-A827516D2BAB}">
      <dgm:prSet phldrT="[Texto]" custT="1"/>
      <dgm:spPr/>
      <dgm:t>
        <a:bodyPr/>
        <a:lstStyle/>
        <a:p>
          <a:r>
            <a:rPr lang="es-EC" sz="1100" dirty="0">
              <a:latin typeface="Nunito Sans" panose="020B0604020202020204" charset="0"/>
            </a:rPr>
            <a:t>Unidad de muestreo: Clientes de cada banco del segmento 1 (se excluye a Diners Club).</a:t>
          </a:r>
        </a:p>
      </dgm:t>
    </dgm:pt>
    <dgm:pt modelId="{B90B7261-43BD-4989-BC2F-D3905BD49827}" type="parTrans" cxnId="{09E3765B-46A2-4308-A4DB-113B30953457}">
      <dgm:prSet/>
      <dgm:spPr/>
      <dgm:t>
        <a:bodyPr/>
        <a:lstStyle/>
        <a:p>
          <a:endParaRPr lang="es-EC" sz="1100">
            <a:latin typeface="Nunito Sans" panose="020B0604020202020204" charset="0"/>
          </a:endParaRPr>
        </a:p>
      </dgm:t>
    </dgm:pt>
    <dgm:pt modelId="{D70F2891-C762-473E-A588-2BF07EC567F3}" type="sibTrans" cxnId="{09E3765B-46A2-4308-A4DB-113B30953457}">
      <dgm:prSet custT="1"/>
      <dgm:spPr/>
      <dgm:t>
        <a:bodyPr/>
        <a:lstStyle/>
        <a:p>
          <a:endParaRPr lang="es-EC" sz="1100">
            <a:latin typeface="Nunito Sans" panose="020B0604020202020204" charset="0"/>
          </a:endParaRPr>
        </a:p>
      </dgm:t>
    </dgm:pt>
    <dgm:pt modelId="{4221DBFA-1E9A-4518-8DEA-108198D554AB}">
      <dgm:prSet phldrT="[Texto]" custT="1"/>
      <dgm:spPr/>
      <dgm:t>
        <a:bodyPr/>
        <a:lstStyle/>
        <a:p>
          <a:r>
            <a:rPr lang="es-EC" sz="1100" dirty="0">
              <a:latin typeface="Nunito Sans" panose="020B0604020202020204" charset="0"/>
            </a:rPr>
            <a:t>Unidad de análisis: Hombres y mujeres de 16 años en adelante</a:t>
          </a:r>
        </a:p>
      </dgm:t>
    </dgm:pt>
    <dgm:pt modelId="{33F97D9B-B349-4BE5-A961-DA6C6F4697FE}" type="parTrans" cxnId="{7B4878B8-9073-46D3-8DFB-66D1C5D12021}">
      <dgm:prSet/>
      <dgm:spPr/>
      <dgm:t>
        <a:bodyPr/>
        <a:lstStyle/>
        <a:p>
          <a:endParaRPr lang="es-EC" sz="1100">
            <a:latin typeface="Nunito Sans" panose="020B0604020202020204" charset="0"/>
          </a:endParaRPr>
        </a:p>
      </dgm:t>
    </dgm:pt>
    <dgm:pt modelId="{A5E4041D-4396-4F67-8AFB-4ABCCD2E5E24}" type="sibTrans" cxnId="{7B4878B8-9073-46D3-8DFB-66D1C5D12021}">
      <dgm:prSet custT="1"/>
      <dgm:spPr/>
      <dgm:t>
        <a:bodyPr/>
        <a:lstStyle/>
        <a:p>
          <a:endParaRPr lang="es-EC" sz="1100">
            <a:latin typeface="Nunito Sans" panose="020B0604020202020204" charset="0"/>
          </a:endParaRPr>
        </a:p>
      </dgm:t>
    </dgm:pt>
    <dgm:pt modelId="{BFD0D766-49BC-410C-AA3E-038E8ABB70C0}">
      <dgm:prSet phldrT="[Texto]" custT="1"/>
      <dgm:spPr/>
      <dgm:t>
        <a:bodyPr/>
        <a:lstStyle/>
        <a:p>
          <a:r>
            <a:rPr lang="es-EC" sz="1100" dirty="0">
              <a:latin typeface="Nunito Sans" panose="020B0604020202020204" charset="0"/>
            </a:rPr>
            <a:t>Muestra: 385 cuenta ahorristas</a:t>
          </a:r>
        </a:p>
      </dgm:t>
    </dgm:pt>
    <dgm:pt modelId="{D8DA679A-293A-47E2-BFFA-1F9C2C940ABD}" type="parTrans" cxnId="{95618B15-97A3-46C2-88AB-0AA0B2F44C60}">
      <dgm:prSet/>
      <dgm:spPr/>
      <dgm:t>
        <a:bodyPr/>
        <a:lstStyle/>
        <a:p>
          <a:endParaRPr lang="es-EC" sz="1100">
            <a:latin typeface="Nunito Sans" panose="020B0604020202020204" charset="0"/>
          </a:endParaRPr>
        </a:p>
      </dgm:t>
    </dgm:pt>
    <dgm:pt modelId="{CA7EC2DE-2BB1-4997-8E56-5A21188FF7ED}" type="sibTrans" cxnId="{95618B15-97A3-46C2-88AB-0AA0B2F44C60}">
      <dgm:prSet/>
      <dgm:spPr/>
      <dgm:t>
        <a:bodyPr/>
        <a:lstStyle/>
        <a:p>
          <a:endParaRPr lang="es-EC" sz="1100">
            <a:latin typeface="Nunito Sans" panose="020B0604020202020204" charset="0"/>
          </a:endParaRPr>
        </a:p>
      </dgm:t>
    </dgm:pt>
    <dgm:pt modelId="{D89B1513-477F-4F66-8F50-525971A898D5}">
      <dgm:prSet phldrT="[Texto]" custT="1"/>
      <dgm:spPr/>
      <dgm:t>
        <a:bodyPr/>
        <a:lstStyle/>
        <a:p>
          <a:r>
            <a:rPr lang="es-EC" sz="1100" dirty="0">
              <a:latin typeface="Nunito Sans" panose="020B0604020202020204" charset="0"/>
            </a:rPr>
            <a:t>Tipo de muestreo: No probabilístico por cuotas</a:t>
          </a:r>
        </a:p>
      </dgm:t>
    </dgm:pt>
    <dgm:pt modelId="{8A286BAF-9D84-4408-8E8A-73873D0970E1}" type="parTrans" cxnId="{DD2DE04C-05C1-43BE-A649-F8D84E3070F1}">
      <dgm:prSet/>
      <dgm:spPr/>
      <dgm:t>
        <a:bodyPr/>
        <a:lstStyle/>
        <a:p>
          <a:endParaRPr lang="es-EC"/>
        </a:p>
      </dgm:t>
    </dgm:pt>
    <dgm:pt modelId="{E3F4A2BC-B031-4A45-89B3-CD163413947B}" type="sibTrans" cxnId="{DD2DE04C-05C1-43BE-A649-F8D84E3070F1}">
      <dgm:prSet/>
      <dgm:spPr/>
      <dgm:t>
        <a:bodyPr/>
        <a:lstStyle/>
        <a:p>
          <a:endParaRPr lang="es-EC"/>
        </a:p>
      </dgm:t>
    </dgm:pt>
    <dgm:pt modelId="{19908BFA-6D6D-40A1-B956-639B1EC3CC3F}" type="pres">
      <dgm:prSet presAssocID="{7B4FFC65-1349-499F-96FA-AEC06B454979}" presName="linearFlow" presStyleCnt="0">
        <dgm:presLayoutVars>
          <dgm:resizeHandles val="exact"/>
        </dgm:presLayoutVars>
      </dgm:prSet>
      <dgm:spPr/>
    </dgm:pt>
    <dgm:pt modelId="{BFE95B52-3A1D-4B74-A9AE-99526C330FD2}" type="pres">
      <dgm:prSet presAssocID="{C32EB8A0-DBF3-48D5-95D3-ACBE1F8479FE}" presName="node" presStyleLbl="node1" presStyleIdx="0" presStyleCnt="5">
        <dgm:presLayoutVars>
          <dgm:bulletEnabled val="1"/>
        </dgm:presLayoutVars>
      </dgm:prSet>
      <dgm:spPr/>
    </dgm:pt>
    <dgm:pt modelId="{F2A2068A-F31A-48F3-94A6-7AD2B1A1556F}" type="pres">
      <dgm:prSet presAssocID="{0F519B57-D27D-49F3-AF9D-15F3BE357C31}" presName="sibTrans" presStyleLbl="sibTrans2D1" presStyleIdx="0" presStyleCnt="4"/>
      <dgm:spPr/>
    </dgm:pt>
    <dgm:pt modelId="{FA6F7293-742F-4D1F-83D4-14F6F7BC3E87}" type="pres">
      <dgm:prSet presAssocID="{0F519B57-D27D-49F3-AF9D-15F3BE357C31}" presName="connectorText" presStyleLbl="sibTrans2D1" presStyleIdx="0" presStyleCnt="4"/>
      <dgm:spPr/>
    </dgm:pt>
    <dgm:pt modelId="{83177A5C-B42B-4D2B-AA7D-1E5520903CB9}" type="pres">
      <dgm:prSet presAssocID="{6033E951-4AA3-4E9F-B117-A827516D2BAB}" presName="node" presStyleLbl="node1" presStyleIdx="1" presStyleCnt="5">
        <dgm:presLayoutVars>
          <dgm:bulletEnabled val="1"/>
        </dgm:presLayoutVars>
      </dgm:prSet>
      <dgm:spPr/>
    </dgm:pt>
    <dgm:pt modelId="{963A6B13-13BA-4A56-9734-102FB72FD119}" type="pres">
      <dgm:prSet presAssocID="{D70F2891-C762-473E-A588-2BF07EC567F3}" presName="sibTrans" presStyleLbl="sibTrans2D1" presStyleIdx="1" presStyleCnt="4"/>
      <dgm:spPr/>
    </dgm:pt>
    <dgm:pt modelId="{B7D7CDB8-EE43-48F0-BD10-1F185AA579CE}" type="pres">
      <dgm:prSet presAssocID="{D70F2891-C762-473E-A588-2BF07EC567F3}" presName="connectorText" presStyleLbl="sibTrans2D1" presStyleIdx="1" presStyleCnt="4"/>
      <dgm:spPr/>
    </dgm:pt>
    <dgm:pt modelId="{D13CD870-FF45-4F2E-9E64-2AC56B014BA7}" type="pres">
      <dgm:prSet presAssocID="{4221DBFA-1E9A-4518-8DEA-108198D554AB}" presName="node" presStyleLbl="node1" presStyleIdx="2" presStyleCnt="5">
        <dgm:presLayoutVars>
          <dgm:bulletEnabled val="1"/>
        </dgm:presLayoutVars>
      </dgm:prSet>
      <dgm:spPr/>
    </dgm:pt>
    <dgm:pt modelId="{D91B05CC-0F3A-42FD-A5BD-34811693A054}" type="pres">
      <dgm:prSet presAssocID="{A5E4041D-4396-4F67-8AFB-4ABCCD2E5E24}" presName="sibTrans" presStyleLbl="sibTrans2D1" presStyleIdx="2" presStyleCnt="4"/>
      <dgm:spPr/>
    </dgm:pt>
    <dgm:pt modelId="{B1E18B8E-AEB6-4BDA-9254-3FAED880C494}" type="pres">
      <dgm:prSet presAssocID="{A5E4041D-4396-4F67-8AFB-4ABCCD2E5E24}" presName="connectorText" presStyleLbl="sibTrans2D1" presStyleIdx="2" presStyleCnt="4"/>
      <dgm:spPr/>
    </dgm:pt>
    <dgm:pt modelId="{3CD32CA3-2A95-4CBF-97A7-6F616556D9D1}" type="pres">
      <dgm:prSet presAssocID="{BFD0D766-49BC-410C-AA3E-038E8ABB70C0}" presName="node" presStyleLbl="node1" presStyleIdx="3" presStyleCnt="5">
        <dgm:presLayoutVars>
          <dgm:bulletEnabled val="1"/>
        </dgm:presLayoutVars>
      </dgm:prSet>
      <dgm:spPr/>
    </dgm:pt>
    <dgm:pt modelId="{C719DE63-D2E5-4817-A9F8-A3CD37897CD5}" type="pres">
      <dgm:prSet presAssocID="{CA7EC2DE-2BB1-4997-8E56-5A21188FF7ED}" presName="sibTrans" presStyleLbl="sibTrans2D1" presStyleIdx="3" presStyleCnt="4"/>
      <dgm:spPr/>
    </dgm:pt>
    <dgm:pt modelId="{762EE25F-F8B7-4B2B-9268-8B6799C11D8F}" type="pres">
      <dgm:prSet presAssocID="{CA7EC2DE-2BB1-4997-8E56-5A21188FF7ED}" presName="connectorText" presStyleLbl="sibTrans2D1" presStyleIdx="3" presStyleCnt="4"/>
      <dgm:spPr/>
    </dgm:pt>
    <dgm:pt modelId="{66E933D0-5709-4B95-8DE6-6E3E38D44A99}" type="pres">
      <dgm:prSet presAssocID="{D89B1513-477F-4F66-8F50-525971A898D5}" presName="node" presStyleLbl="node1" presStyleIdx="4" presStyleCnt="5">
        <dgm:presLayoutVars>
          <dgm:bulletEnabled val="1"/>
        </dgm:presLayoutVars>
      </dgm:prSet>
      <dgm:spPr/>
    </dgm:pt>
  </dgm:ptLst>
  <dgm:cxnLst>
    <dgm:cxn modelId="{51E4EA01-87A3-4784-B677-F2D38F3953B5}" type="presOf" srcId="{D89B1513-477F-4F66-8F50-525971A898D5}" destId="{66E933D0-5709-4B95-8DE6-6E3E38D44A99}" srcOrd="0" destOrd="0" presId="urn:microsoft.com/office/officeart/2005/8/layout/process2"/>
    <dgm:cxn modelId="{D641B90F-2B03-4274-BEFD-28A06EF62EEF}" type="presOf" srcId="{CA7EC2DE-2BB1-4997-8E56-5A21188FF7ED}" destId="{762EE25F-F8B7-4B2B-9268-8B6799C11D8F}" srcOrd="1" destOrd="0" presId="urn:microsoft.com/office/officeart/2005/8/layout/process2"/>
    <dgm:cxn modelId="{C7717013-DF41-42D5-B245-B78DAC754EDE}" type="presOf" srcId="{C32EB8A0-DBF3-48D5-95D3-ACBE1F8479FE}" destId="{BFE95B52-3A1D-4B74-A9AE-99526C330FD2}" srcOrd="0" destOrd="0" presId="urn:microsoft.com/office/officeart/2005/8/layout/process2"/>
    <dgm:cxn modelId="{AE088E13-B326-43C7-9559-950077548922}" type="presOf" srcId="{CA7EC2DE-2BB1-4997-8E56-5A21188FF7ED}" destId="{C719DE63-D2E5-4817-A9F8-A3CD37897CD5}" srcOrd="0" destOrd="0" presId="urn:microsoft.com/office/officeart/2005/8/layout/process2"/>
    <dgm:cxn modelId="{95618B15-97A3-46C2-88AB-0AA0B2F44C60}" srcId="{7B4FFC65-1349-499F-96FA-AEC06B454979}" destId="{BFD0D766-49BC-410C-AA3E-038E8ABB70C0}" srcOrd="3" destOrd="0" parTransId="{D8DA679A-293A-47E2-BFFA-1F9C2C940ABD}" sibTransId="{CA7EC2DE-2BB1-4997-8E56-5A21188FF7ED}"/>
    <dgm:cxn modelId="{8116C52B-AEA4-4BF7-8448-23F8FB5EAB67}" type="presOf" srcId="{A5E4041D-4396-4F67-8AFB-4ABCCD2E5E24}" destId="{B1E18B8E-AEB6-4BDA-9254-3FAED880C494}" srcOrd="1" destOrd="0" presId="urn:microsoft.com/office/officeart/2005/8/layout/process2"/>
    <dgm:cxn modelId="{D1A14D31-9F60-4B80-874B-97E5B38F61B7}" type="presOf" srcId="{BFD0D766-49BC-410C-AA3E-038E8ABB70C0}" destId="{3CD32CA3-2A95-4CBF-97A7-6F616556D9D1}" srcOrd="0" destOrd="0" presId="urn:microsoft.com/office/officeart/2005/8/layout/process2"/>
    <dgm:cxn modelId="{09E3765B-46A2-4308-A4DB-113B30953457}" srcId="{7B4FFC65-1349-499F-96FA-AEC06B454979}" destId="{6033E951-4AA3-4E9F-B117-A827516D2BAB}" srcOrd="1" destOrd="0" parTransId="{B90B7261-43BD-4989-BC2F-D3905BD49827}" sibTransId="{D70F2891-C762-473E-A588-2BF07EC567F3}"/>
    <dgm:cxn modelId="{FA34015D-E69F-449E-BAC7-30FF164B6AB1}" type="presOf" srcId="{A5E4041D-4396-4F67-8AFB-4ABCCD2E5E24}" destId="{D91B05CC-0F3A-42FD-A5BD-34811693A054}" srcOrd="0" destOrd="0" presId="urn:microsoft.com/office/officeart/2005/8/layout/process2"/>
    <dgm:cxn modelId="{DC000441-7AB7-4EAF-AEF4-7762E1214958}" type="presOf" srcId="{7B4FFC65-1349-499F-96FA-AEC06B454979}" destId="{19908BFA-6D6D-40A1-B956-639B1EC3CC3F}" srcOrd="0" destOrd="0" presId="urn:microsoft.com/office/officeart/2005/8/layout/process2"/>
    <dgm:cxn modelId="{1239F662-70EC-49B4-BC49-3732F5B153FE}" type="presOf" srcId="{4221DBFA-1E9A-4518-8DEA-108198D554AB}" destId="{D13CD870-FF45-4F2E-9E64-2AC56B014BA7}" srcOrd="0" destOrd="0" presId="urn:microsoft.com/office/officeart/2005/8/layout/process2"/>
    <dgm:cxn modelId="{769FDD49-1621-4FD8-B423-AF197175444C}" type="presOf" srcId="{0F519B57-D27D-49F3-AF9D-15F3BE357C31}" destId="{FA6F7293-742F-4D1F-83D4-14F6F7BC3E87}" srcOrd="1" destOrd="0" presId="urn:microsoft.com/office/officeart/2005/8/layout/process2"/>
    <dgm:cxn modelId="{A86D054C-BF51-4FFB-9C55-DCF12B7A226B}" srcId="{7B4FFC65-1349-499F-96FA-AEC06B454979}" destId="{C32EB8A0-DBF3-48D5-95D3-ACBE1F8479FE}" srcOrd="0" destOrd="0" parTransId="{D10D2F70-DA78-4970-B9F7-1BCEA0976A6C}" sibTransId="{0F519B57-D27D-49F3-AF9D-15F3BE357C31}"/>
    <dgm:cxn modelId="{DD2DE04C-05C1-43BE-A649-F8D84E3070F1}" srcId="{7B4FFC65-1349-499F-96FA-AEC06B454979}" destId="{D89B1513-477F-4F66-8F50-525971A898D5}" srcOrd="4" destOrd="0" parTransId="{8A286BAF-9D84-4408-8E8A-73873D0970E1}" sibTransId="{E3F4A2BC-B031-4A45-89B3-CD163413947B}"/>
    <dgm:cxn modelId="{AFA19F52-B1FA-4781-A4EF-169CD3AB8126}" type="presOf" srcId="{6033E951-4AA3-4E9F-B117-A827516D2BAB}" destId="{83177A5C-B42B-4D2B-AA7D-1E5520903CB9}" srcOrd="0" destOrd="0" presId="urn:microsoft.com/office/officeart/2005/8/layout/process2"/>
    <dgm:cxn modelId="{215EB884-96BF-4255-A149-2709BF06EF2B}" type="presOf" srcId="{D70F2891-C762-473E-A588-2BF07EC567F3}" destId="{963A6B13-13BA-4A56-9734-102FB72FD119}" srcOrd="0" destOrd="0" presId="urn:microsoft.com/office/officeart/2005/8/layout/process2"/>
    <dgm:cxn modelId="{33460D94-1794-4EFA-8FFB-B961BC196CD5}" type="presOf" srcId="{0F519B57-D27D-49F3-AF9D-15F3BE357C31}" destId="{F2A2068A-F31A-48F3-94A6-7AD2B1A1556F}" srcOrd="0" destOrd="0" presId="urn:microsoft.com/office/officeart/2005/8/layout/process2"/>
    <dgm:cxn modelId="{7B4878B8-9073-46D3-8DFB-66D1C5D12021}" srcId="{7B4FFC65-1349-499F-96FA-AEC06B454979}" destId="{4221DBFA-1E9A-4518-8DEA-108198D554AB}" srcOrd="2" destOrd="0" parTransId="{33F97D9B-B349-4BE5-A961-DA6C6F4697FE}" sibTransId="{A5E4041D-4396-4F67-8AFB-4ABCCD2E5E24}"/>
    <dgm:cxn modelId="{FF681AD6-F5C0-4737-B140-FB7F12D690D4}" type="presOf" srcId="{D70F2891-C762-473E-A588-2BF07EC567F3}" destId="{B7D7CDB8-EE43-48F0-BD10-1F185AA579CE}" srcOrd="1" destOrd="0" presId="urn:microsoft.com/office/officeart/2005/8/layout/process2"/>
    <dgm:cxn modelId="{062D6507-0057-4656-86FD-7C60140C57BF}" type="presParOf" srcId="{19908BFA-6D6D-40A1-B956-639B1EC3CC3F}" destId="{BFE95B52-3A1D-4B74-A9AE-99526C330FD2}" srcOrd="0" destOrd="0" presId="urn:microsoft.com/office/officeart/2005/8/layout/process2"/>
    <dgm:cxn modelId="{EE70C6ED-5A42-4CB1-9395-F892EC830888}" type="presParOf" srcId="{19908BFA-6D6D-40A1-B956-639B1EC3CC3F}" destId="{F2A2068A-F31A-48F3-94A6-7AD2B1A1556F}" srcOrd="1" destOrd="0" presId="urn:microsoft.com/office/officeart/2005/8/layout/process2"/>
    <dgm:cxn modelId="{6A042234-228F-4B8B-B9FC-04D152196F61}" type="presParOf" srcId="{F2A2068A-F31A-48F3-94A6-7AD2B1A1556F}" destId="{FA6F7293-742F-4D1F-83D4-14F6F7BC3E87}" srcOrd="0" destOrd="0" presId="urn:microsoft.com/office/officeart/2005/8/layout/process2"/>
    <dgm:cxn modelId="{1CD1EE6F-DB09-4B79-9FE3-81BFCC4388AF}" type="presParOf" srcId="{19908BFA-6D6D-40A1-B956-639B1EC3CC3F}" destId="{83177A5C-B42B-4D2B-AA7D-1E5520903CB9}" srcOrd="2" destOrd="0" presId="urn:microsoft.com/office/officeart/2005/8/layout/process2"/>
    <dgm:cxn modelId="{6EF0A83D-E10B-49DC-A054-E5083442ED15}" type="presParOf" srcId="{19908BFA-6D6D-40A1-B956-639B1EC3CC3F}" destId="{963A6B13-13BA-4A56-9734-102FB72FD119}" srcOrd="3" destOrd="0" presId="urn:microsoft.com/office/officeart/2005/8/layout/process2"/>
    <dgm:cxn modelId="{33EAF23A-FF53-4AE0-9A1B-8884D4B93B14}" type="presParOf" srcId="{963A6B13-13BA-4A56-9734-102FB72FD119}" destId="{B7D7CDB8-EE43-48F0-BD10-1F185AA579CE}" srcOrd="0" destOrd="0" presId="urn:microsoft.com/office/officeart/2005/8/layout/process2"/>
    <dgm:cxn modelId="{440E45AF-E9EA-4F9C-A765-B93AAB2D6806}" type="presParOf" srcId="{19908BFA-6D6D-40A1-B956-639B1EC3CC3F}" destId="{D13CD870-FF45-4F2E-9E64-2AC56B014BA7}" srcOrd="4" destOrd="0" presId="urn:microsoft.com/office/officeart/2005/8/layout/process2"/>
    <dgm:cxn modelId="{308B8923-7008-4D5C-B488-6D669C538896}" type="presParOf" srcId="{19908BFA-6D6D-40A1-B956-639B1EC3CC3F}" destId="{D91B05CC-0F3A-42FD-A5BD-34811693A054}" srcOrd="5" destOrd="0" presId="urn:microsoft.com/office/officeart/2005/8/layout/process2"/>
    <dgm:cxn modelId="{9E21235A-158F-4BDE-9BF4-6BE24FB71F7E}" type="presParOf" srcId="{D91B05CC-0F3A-42FD-A5BD-34811693A054}" destId="{B1E18B8E-AEB6-4BDA-9254-3FAED880C494}" srcOrd="0" destOrd="0" presId="urn:microsoft.com/office/officeart/2005/8/layout/process2"/>
    <dgm:cxn modelId="{E9612F41-4DF5-4662-8362-891E08B159C8}" type="presParOf" srcId="{19908BFA-6D6D-40A1-B956-639B1EC3CC3F}" destId="{3CD32CA3-2A95-4CBF-97A7-6F616556D9D1}" srcOrd="6" destOrd="0" presId="urn:microsoft.com/office/officeart/2005/8/layout/process2"/>
    <dgm:cxn modelId="{DBF4F405-7267-4CBE-9E0A-96552A01B553}" type="presParOf" srcId="{19908BFA-6D6D-40A1-B956-639B1EC3CC3F}" destId="{C719DE63-D2E5-4817-A9F8-A3CD37897CD5}" srcOrd="7" destOrd="0" presId="urn:microsoft.com/office/officeart/2005/8/layout/process2"/>
    <dgm:cxn modelId="{8DF3415A-6415-49E6-BD24-8C2754B2B464}" type="presParOf" srcId="{C719DE63-D2E5-4817-A9F8-A3CD37897CD5}" destId="{762EE25F-F8B7-4B2B-9268-8B6799C11D8F}" srcOrd="0" destOrd="0" presId="urn:microsoft.com/office/officeart/2005/8/layout/process2"/>
    <dgm:cxn modelId="{162B9550-05C9-454F-BB74-6D285F4465D9}" type="presParOf" srcId="{19908BFA-6D6D-40A1-B956-639B1EC3CC3F}" destId="{66E933D0-5709-4B95-8DE6-6E3E38D44A99}"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9578C-1F96-47D6-A684-68EEB97DA9BD}">
      <dsp:nvSpPr>
        <dsp:cNvPr id="0" name=""/>
        <dsp:cNvSpPr/>
      </dsp:nvSpPr>
      <dsp:spPr>
        <a:xfrm>
          <a:off x="0" y="0"/>
          <a:ext cx="4628619" cy="8183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i="0" kern="1200" dirty="0">
              <a:latin typeface="Nunito Sans" panose="020B0604020202020204" charset="0"/>
            </a:rPr>
            <a:t>Enfoque: Cuantitativo</a:t>
          </a:r>
        </a:p>
      </dsp:txBody>
      <dsp:txXfrm>
        <a:off x="23969" y="23969"/>
        <a:ext cx="3649813" cy="770407"/>
      </dsp:txXfrm>
    </dsp:sp>
    <dsp:sp modelId="{FF1C9437-0080-49D1-8B0D-26769FE94C15}">
      <dsp:nvSpPr>
        <dsp:cNvPr id="0" name=""/>
        <dsp:cNvSpPr/>
      </dsp:nvSpPr>
      <dsp:spPr>
        <a:xfrm>
          <a:off x="345643" y="932004"/>
          <a:ext cx="4628619" cy="8183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b="1" i="0" kern="1200" dirty="0">
              <a:latin typeface="Nunito Sans" panose="020B0604020202020204" charset="0"/>
            </a:rPr>
            <a:t>Finalidad: Aplicada</a:t>
          </a:r>
          <a:endParaRPr lang="es-ES" sz="1500" b="1" i="0" kern="1200" dirty="0">
            <a:latin typeface="Nunito Sans" panose="020B0604020202020204" charset="0"/>
          </a:endParaRPr>
        </a:p>
      </dsp:txBody>
      <dsp:txXfrm>
        <a:off x="369612" y="955973"/>
        <a:ext cx="3703113" cy="770407"/>
      </dsp:txXfrm>
    </dsp:sp>
    <dsp:sp modelId="{1E27CCC2-D518-4D06-B399-335286F29050}">
      <dsp:nvSpPr>
        <dsp:cNvPr id="0" name=""/>
        <dsp:cNvSpPr/>
      </dsp:nvSpPr>
      <dsp:spPr>
        <a:xfrm>
          <a:off x="691287" y="1864008"/>
          <a:ext cx="4628619" cy="8183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i="0" kern="1200" dirty="0">
              <a:latin typeface="Nunito Sans" panose="020B0604020202020204" charset="0"/>
            </a:rPr>
            <a:t>Unidades de análisis: In situ</a:t>
          </a:r>
        </a:p>
      </dsp:txBody>
      <dsp:txXfrm>
        <a:off x="715256" y="1887977"/>
        <a:ext cx="3703113" cy="770407"/>
      </dsp:txXfrm>
    </dsp:sp>
    <dsp:sp modelId="{B174A2BA-F490-4498-B3F1-D06C58BA65AC}">
      <dsp:nvSpPr>
        <dsp:cNvPr id="0" name=""/>
        <dsp:cNvSpPr/>
      </dsp:nvSpPr>
      <dsp:spPr>
        <a:xfrm>
          <a:off x="1036930" y="2792379"/>
          <a:ext cx="4628619" cy="8256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b="1" i="0" kern="1200" dirty="0">
              <a:latin typeface="Nunito Sans" panose="020B0604020202020204" charset="0"/>
            </a:rPr>
            <a:t>Control de las variables: No experimental</a:t>
          </a:r>
          <a:endParaRPr lang="es-ES" sz="1500" b="1" i="0" kern="1200" dirty="0">
            <a:latin typeface="Nunito Sans" panose="020B0604020202020204" charset="0"/>
          </a:endParaRPr>
        </a:p>
      </dsp:txBody>
      <dsp:txXfrm>
        <a:off x="1061111" y="2816560"/>
        <a:ext cx="3702689" cy="777250"/>
      </dsp:txXfrm>
    </dsp:sp>
    <dsp:sp modelId="{8BC3EED5-CE69-40CB-9669-4EB049F8AE41}">
      <dsp:nvSpPr>
        <dsp:cNvPr id="0" name=""/>
        <dsp:cNvSpPr/>
      </dsp:nvSpPr>
      <dsp:spPr>
        <a:xfrm>
          <a:off x="1382574" y="3728016"/>
          <a:ext cx="4628619" cy="8183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b="1" i="0" kern="1200" dirty="0">
              <a:latin typeface="Nunito Sans" panose="020B0604020202020204" charset="0"/>
            </a:rPr>
            <a:t>Alcance: Correlacional</a:t>
          </a:r>
          <a:endParaRPr lang="es-ES" sz="1500" b="1" i="0" kern="1200" dirty="0">
            <a:latin typeface="Nunito Sans" panose="020B0604020202020204" charset="0"/>
          </a:endParaRPr>
        </a:p>
      </dsp:txBody>
      <dsp:txXfrm>
        <a:off x="1406543" y="3751985"/>
        <a:ext cx="3703113" cy="770407"/>
      </dsp:txXfrm>
    </dsp:sp>
    <dsp:sp modelId="{A235F646-4B1A-4F40-8C07-3619384BCF9C}">
      <dsp:nvSpPr>
        <dsp:cNvPr id="0" name=""/>
        <dsp:cNvSpPr/>
      </dsp:nvSpPr>
      <dsp:spPr>
        <a:xfrm>
          <a:off x="4096695" y="597846"/>
          <a:ext cx="531924" cy="53192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S" sz="1500" kern="1200" dirty="0">
            <a:solidFill>
              <a:schemeClr val="tx1"/>
            </a:solidFill>
            <a:latin typeface="Nunito Sans" panose="020B0604020202020204" charset="0"/>
          </a:endParaRPr>
        </a:p>
      </dsp:txBody>
      <dsp:txXfrm>
        <a:off x="4216378" y="597846"/>
        <a:ext cx="292558" cy="400273"/>
      </dsp:txXfrm>
    </dsp:sp>
    <dsp:sp modelId="{05687961-F604-41B6-99D2-29DE436F4227}">
      <dsp:nvSpPr>
        <dsp:cNvPr id="0" name=""/>
        <dsp:cNvSpPr/>
      </dsp:nvSpPr>
      <dsp:spPr>
        <a:xfrm>
          <a:off x="4442338" y="1529850"/>
          <a:ext cx="531924" cy="53192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S" sz="1500" kern="1200" dirty="0">
            <a:solidFill>
              <a:schemeClr val="tx1"/>
            </a:solidFill>
            <a:latin typeface="Nunito Sans" panose="020B0604020202020204" charset="0"/>
          </a:endParaRPr>
        </a:p>
      </dsp:txBody>
      <dsp:txXfrm>
        <a:off x="4562021" y="1529850"/>
        <a:ext cx="292558" cy="400273"/>
      </dsp:txXfrm>
    </dsp:sp>
    <dsp:sp modelId="{539E1FBF-95C3-49FE-B673-0BAC776FAD98}">
      <dsp:nvSpPr>
        <dsp:cNvPr id="0" name=""/>
        <dsp:cNvSpPr/>
      </dsp:nvSpPr>
      <dsp:spPr>
        <a:xfrm>
          <a:off x="4787982" y="2448215"/>
          <a:ext cx="531924" cy="53192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C" sz="1500" kern="1200">
            <a:latin typeface="Nunito Sans" panose="020B0604020202020204" charset="0"/>
          </a:endParaRPr>
        </a:p>
      </dsp:txBody>
      <dsp:txXfrm>
        <a:off x="4907665" y="2448215"/>
        <a:ext cx="292558" cy="400273"/>
      </dsp:txXfrm>
    </dsp:sp>
    <dsp:sp modelId="{8A51D90C-3FCD-4516-8F7C-4F6D477E8B33}">
      <dsp:nvSpPr>
        <dsp:cNvPr id="0" name=""/>
        <dsp:cNvSpPr/>
      </dsp:nvSpPr>
      <dsp:spPr>
        <a:xfrm>
          <a:off x="5133625" y="3389312"/>
          <a:ext cx="531924" cy="53192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S" sz="1500" kern="1200" dirty="0">
            <a:solidFill>
              <a:schemeClr val="tx1"/>
            </a:solidFill>
            <a:latin typeface="Nunito Sans" panose="020B0604020202020204" charset="0"/>
          </a:endParaRPr>
        </a:p>
      </dsp:txBody>
      <dsp:txXfrm>
        <a:off x="5253308" y="3389312"/>
        <a:ext cx="292558" cy="400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95B52-3A1D-4B74-A9AE-99526C330FD2}">
      <dsp:nvSpPr>
        <dsp:cNvPr id="0" name=""/>
        <dsp:cNvSpPr/>
      </dsp:nvSpPr>
      <dsp:spPr>
        <a:xfrm>
          <a:off x="0" y="2423"/>
          <a:ext cx="1982702" cy="5666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Nunito Sans" panose="020B0604020202020204" charset="0"/>
            </a:rPr>
            <a:t>Universo: 2.202.000 cuentas de ahorros </a:t>
          </a:r>
        </a:p>
      </dsp:txBody>
      <dsp:txXfrm>
        <a:off x="16597" y="19020"/>
        <a:ext cx="1949508" cy="533457"/>
      </dsp:txXfrm>
    </dsp:sp>
    <dsp:sp modelId="{F2A2068A-F31A-48F3-94A6-7AD2B1A1556F}">
      <dsp:nvSpPr>
        <dsp:cNvPr id="0" name=""/>
        <dsp:cNvSpPr/>
      </dsp:nvSpPr>
      <dsp:spPr>
        <a:xfrm rot="5400000">
          <a:off x="885103" y="583241"/>
          <a:ext cx="212494" cy="2549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Nunito Sans" panose="020B0604020202020204" charset="0"/>
          </a:endParaRPr>
        </a:p>
      </dsp:txBody>
      <dsp:txXfrm rot="-5400000">
        <a:off x="914853" y="604490"/>
        <a:ext cx="152995" cy="148746"/>
      </dsp:txXfrm>
    </dsp:sp>
    <dsp:sp modelId="{83177A5C-B42B-4D2B-AA7D-1E5520903CB9}">
      <dsp:nvSpPr>
        <dsp:cNvPr id="0" name=""/>
        <dsp:cNvSpPr/>
      </dsp:nvSpPr>
      <dsp:spPr>
        <a:xfrm>
          <a:off x="0" y="852401"/>
          <a:ext cx="1982702" cy="5666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Nunito Sans" panose="020B0604020202020204" charset="0"/>
            </a:rPr>
            <a:t>Unidad de muestreo: Clientes de cada banco del segmento 1 (se excluye a Diners Club).</a:t>
          </a:r>
        </a:p>
      </dsp:txBody>
      <dsp:txXfrm>
        <a:off x="16597" y="868998"/>
        <a:ext cx="1949508" cy="533457"/>
      </dsp:txXfrm>
    </dsp:sp>
    <dsp:sp modelId="{963A6B13-13BA-4A56-9734-102FB72FD119}">
      <dsp:nvSpPr>
        <dsp:cNvPr id="0" name=""/>
        <dsp:cNvSpPr/>
      </dsp:nvSpPr>
      <dsp:spPr>
        <a:xfrm rot="5400000">
          <a:off x="885103" y="1433219"/>
          <a:ext cx="212494" cy="2549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Nunito Sans" panose="020B0604020202020204" charset="0"/>
          </a:endParaRPr>
        </a:p>
      </dsp:txBody>
      <dsp:txXfrm rot="-5400000">
        <a:off x="914853" y="1454468"/>
        <a:ext cx="152995" cy="148746"/>
      </dsp:txXfrm>
    </dsp:sp>
    <dsp:sp modelId="{D13CD870-FF45-4F2E-9E64-2AC56B014BA7}">
      <dsp:nvSpPr>
        <dsp:cNvPr id="0" name=""/>
        <dsp:cNvSpPr/>
      </dsp:nvSpPr>
      <dsp:spPr>
        <a:xfrm>
          <a:off x="0" y="1702378"/>
          <a:ext cx="1982702" cy="56665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Nunito Sans" panose="020B0604020202020204" charset="0"/>
            </a:rPr>
            <a:t>Unidad de análisis: Hombres y mujeres de 16 años en adelante</a:t>
          </a:r>
        </a:p>
      </dsp:txBody>
      <dsp:txXfrm>
        <a:off x="16597" y="1718975"/>
        <a:ext cx="1949508" cy="533457"/>
      </dsp:txXfrm>
    </dsp:sp>
    <dsp:sp modelId="{D91B05CC-0F3A-42FD-A5BD-34811693A054}">
      <dsp:nvSpPr>
        <dsp:cNvPr id="0" name=""/>
        <dsp:cNvSpPr/>
      </dsp:nvSpPr>
      <dsp:spPr>
        <a:xfrm rot="5400000">
          <a:off x="885103" y="2283196"/>
          <a:ext cx="212494" cy="2549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Nunito Sans" panose="020B0604020202020204" charset="0"/>
          </a:endParaRPr>
        </a:p>
      </dsp:txBody>
      <dsp:txXfrm rot="-5400000">
        <a:off x="914853" y="2304445"/>
        <a:ext cx="152995" cy="148746"/>
      </dsp:txXfrm>
    </dsp:sp>
    <dsp:sp modelId="{3CD32CA3-2A95-4CBF-97A7-6F616556D9D1}">
      <dsp:nvSpPr>
        <dsp:cNvPr id="0" name=""/>
        <dsp:cNvSpPr/>
      </dsp:nvSpPr>
      <dsp:spPr>
        <a:xfrm>
          <a:off x="0" y="2552356"/>
          <a:ext cx="1982702" cy="5666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Nunito Sans" panose="020B0604020202020204" charset="0"/>
            </a:rPr>
            <a:t>Muestra: 385 cuenta ahorristas</a:t>
          </a:r>
        </a:p>
      </dsp:txBody>
      <dsp:txXfrm>
        <a:off x="16597" y="2568953"/>
        <a:ext cx="1949508" cy="533457"/>
      </dsp:txXfrm>
    </dsp:sp>
    <dsp:sp modelId="{C719DE63-D2E5-4817-A9F8-A3CD37897CD5}">
      <dsp:nvSpPr>
        <dsp:cNvPr id="0" name=""/>
        <dsp:cNvSpPr/>
      </dsp:nvSpPr>
      <dsp:spPr>
        <a:xfrm rot="5400000">
          <a:off x="885103" y="3133174"/>
          <a:ext cx="212494" cy="25499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latin typeface="Nunito Sans" panose="020B0604020202020204" charset="0"/>
          </a:endParaRPr>
        </a:p>
      </dsp:txBody>
      <dsp:txXfrm rot="-5400000">
        <a:off x="914853" y="3154423"/>
        <a:ext cx="152995" cy="148746"/>
      </dsp:txXfrm>
    </dsp:sp>
    <dsp:sp modelId="{66E933D0-5709-4B95-8DE6-6E3E38D44A99}">
      <dsp:nvSpPr>
        <dsp:cNvPr id="0" name=""/>
        <dsp:cNvSpPr/>
      </dsp:nvSpPr>
      <dsp:spPr>
        <a:xfrm>
          <a:off x="0" y="3402333"/>
          <a:ext cx="1982702" cy="56665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Nunito Sans" panose="020B0604020202020204" charset="0"/>
            </a:rPr>
            <a:t>Tipo de muestreo: No probabilístico por cuotas</a:t>
          </a:r>
        </a:p>
      </dsp:txBody>
      <dsp:txXfrm>
        <a:off x="16597" y="3418930"/>
        <a:ext cx="1949508" cy="5334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62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61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761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037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635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48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204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640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002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455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95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08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72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271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2958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68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082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588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424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433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40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122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91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368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367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85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747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0191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5489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3801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19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722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586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845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99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11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30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948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737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03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2704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914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434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1389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489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493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7771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98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49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F67031"/>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9"/>
          <p:cNvSpPr txBox="1">
            <a:spLocks noGrp="1"/>
          </p:cNvSpPr>
          <p:nvPr>
            <p:ph type="title"/>
          </p:nvPr>
        </p:nvSpPr>
        <p:spPr>
          <a:xfrm>
            <a:off x="234450" y="575500"/>
            <a:ext cx="2046300" cy="13641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57" name="Google Shape;57;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
        <p:nvSpPr>
          <p:cNvPr id="58" name="Google Shape;58;p9"/>
          <p:cNvSpPr txBox="1">
            <a:spLocks noGrp="1"/>
          </p:cNvSpPr>
          <p:nvPr>
            <p:ph type="body" idx="1"/>
          </p:nvPr>
        </p:nvSpPr>
        <p:spPr>
          <a:xfrm>
            <a:off x="234450" y="2004325"/>
            <a:ext cx="2046300" cy="25521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2"/>
        <p:cNvGrpSpPr/>
        <p:nvPr/>
      </p:nvGrpSpPr>
      <p:grpSpPr>
        <a:xfrm>
          <a:off x="0" y="0"/>
          <a:ext cx="0" cy="0"/>
          <a:chOff x="0" y="0"/>
          <a:chExt cx="0" cy="0"/>
        </a:xfrm>
      </p:grpSpPr>
      <p:sp>
        <p:nvSpPr>
          <p:cNvPr id="73" name="Google Shape;73;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 name="Google Shape;74;p12"/>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6" name="Google Shape;76;p12"/>
          <p:cNvSpPr txBox="1">
            <a:spLocks noGrp="1"/>
          </p:cNvSpPr>
          <p:nvPr>
            <p:ph type="body" idx="1"/>
          </p:nvPr>
        </p:nvSpPr>
        <p:spPr>
          <a:xfrm>
            <a:off x="3069325" y="575500"/>
            <a:ext cx="1789800" cy="3981000"/>
          </a:xfrm>
          <a:prstGeom prst="rect">
            <a:avLst/>
          </a:prstGeom>
        </p:spPr>
        <p:txBody>
          <a:bodyPr spcFirstLastPara="1" wrap="square" lIns="91425" tIns="91425" rIns="91425" bIns="91425" anchor="t" anchorCtr="0"/>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7" name="Google Shape;77;p12"/>
          <p:cNvSpPr txBox="1">
            <a:spLocks noGrp="1"/>
          </p:cNvSpPr>
          <p:nvPr>
            <p:ph type="body" idx="2"/>
          </p:nvPr>
        </p:nvSpPr>
        <p:spPr>
          <a:xfrm>
            <a:off x="4951006" y="575500"/>
            <a:ext cx="1789800" cy="3981000"/>
          </a:xfrm>
          <a:prstGeom prst="rect">
            <a:avLst/>
          </a:prstGeom>
        </p:spPr>
        <p:txBody>
          <a:bodyPr spcFirstLastPara="1" wrap="square" lIns="91425" tIns="91425" rIns="91425" bIns="91425" anchor="t" anchorCtr="0"/>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8" name="Google Shape;78;p12"/>
          <p:cNvSpPr txBox="1">
            <a:spLocks noGrp="1"/>
          </p:cNvSpPr>
          <p:nvPr>
            <p:ph type="body" idx="3"/>
          </p:nvPr>
        </p:nvSpPr>
        <p:spPr>
          <a:xfrm>
            <a:off x="6832686" y="575500"/>
            <a:ext cx="1789800" cy="3981000"/>
          </a:xfrm>
          <a:prstGeom prst="rect">
            <a:avLst/>
          </a:prstGeom>
        </p:spPr>
        <p:txBody>
          <a:bodyPr spcFirstLastPara="1" wrap="square" lIns="91425" tIns="91425" rIns="91425" bIns="91425" anchor="t" anchorCtr="0"/>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9" name="Google Shape;79;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6703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 id="2147483659"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1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80.png"/><Relationship Id="rId7" Type="http://schemas.openxmlformats.org/officeDocument/2006/relationships/diagramData" Target="../diagrams/data2.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1.png"/><Relationship Id="rId11" Type="http://schemas.microsoft.com/office/2007/relationships/diagramDrawing" Target="../diagrams/drawing2.xml"/><Relationship Id="rId5" Type="http://schemas.openxmlformats.org/officeDocument/2006/relationships/image" Target="../media/image50.png"/><Relationship Id="rId10" Type="http://schemas.openxmlformats.org/officeDocument/2006/relationships/diagramColors" Target="../diagrams/colors2.xml"/><Relationship Id="rId4" Type="http://schemas.openxmlformats.org/officeDocument/2006/relationships/image" Target="../media/image49.png"/><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56.emf"/></Relationships>
</file>

<file path=ppt/slides/_rels/slide5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a:stretch>
        </a:blip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468925" y="1349087"/>
            <a:ext cx="3636600" cy="3584419"/>
          </a:xfrm>
          <a:prstGeom prst="rect">
            <a:avLst/>
          </a:prstGeom>
        </p:spPr>
        <p:txBody>
          <a:bodyPr spcFirstLastPara="1" wrap="square" lIns="91425" tIns="91425" rIns="91425" bIns="91425" anchor="ctr" anchorCtr="0">
            <a:noAutofit/>
          </a:bodyPr>
          <a:lstStyle/>
          <a:p>
            <a:pPr algn="ctr"/>
            <a:r>
              <a:rPr lang="es-ES" sz="1200" dirty="0">
                <a:solidFill>
                  <a:schemeClr val="tx1"/>
                </a:solidFill>
                <a:latin typeface="Nunito Sans" panose="020B0604020202020204" charset="0"/>
                <a:cs typeface="Arial" panose="020B0604020202020204" pitchFamily="34" charset="0"/>
              </a:rPr>
              <a:t>DEPARTAMENTO DE CIENCIAS ECONÓMICAS, </a:t>
            </a:r>
            <a:br>
              <a:rPr lang="es-ES" sz="1200" dirty="0">
                <a:solidFill>
                  <a:schemeClr val="tx1"/>
                </a:solidFill>
                <a:latin typeface="Nunito Sans" panose="020B0604020202020204" charset="0"/>
                <a:cs typeface="Arial" panose="020B0604020202020204" pitchFamily="34" charset="0"/>
              </a:rPr>
            </a:br>
            <a:r>
              <a:rPr lang="es-ES" sz="1200" dirty="0">
                <a:solidFill>
                  <a:schemeClr val="tx1"/>
                </a:solidFill>
                <a:latin typeface="Nunito Sans" panose="020B0604020202020204" charset="0"/>
                <a:cs typeface="Arial" panose="020B0604020202020204" pitchFamily="34" charset="0"/>
              </a:rPr>
              <a:t>ADMINISTRATIVAS Y DE COMERCIO – CEAC</a:t>
            </a:r>
            <a:br>
              <a:rPr lang="es-ES" sz="1200" dirty="0">
                <a:solidFill>
                  <a:schemeClr val="tx1"/>
                </a:solidFill>
                <a:latin typeface="Nunito Sans" panose="020B0604020202020204" charset="0"/>
                <a:cs typeface="Arial" panose="020B0604020202020204" pitchFamily="34" charset="0"/>
              </a:rPr>
            </a:br>
            <a:br>
              <a:rPr lang="es-ES" sz="1200" dirty="0">
                <a:solidFill>
                  <a:schemeClr val="tx1"/>
                </a:solidFill>
                <a:latin typeface="Nunito Sans" panose="020B0604020202020204" charset="0"/>
                <a:cs typeface="Arial" panose="020B0604020202020204" pitchFamily="34" charset="0"/>
              </a:rPr>
            </a:br>
            <a:br>
              <a:rPr lang="es-ES" sz="1200" dirty="0">
                <a:solidFill>
                  <a:schemeClr val="tx1"/>
                </a:solidFill>
                <a:latin typeface="Nunito Sans" panose="020B0604020202020204" charset="0"/>
                <a:cs typeface="Arial" panose="020B0604020202020204" pitchFamily="34" charset="0"/>
              </a:rPr>
            </a:br>
            <a:r>
              <a:rPr lang="es-EC" sz="1200" dirty="0">
                <a:solidFill>
                  <a:schemeClr val="tx1"/>
                </a:solidFill>
                <a:latin typeface="Nunito Sans" panose="020B0604020202020204" charset="0"/>
              </a:rPr>
              <a:t>CARRERA DE INGENIERÍA MERCADOTECNIA</a:t>
            </a:r>
            <a:br>
              <a:rPr lang="es-EC" sz="1200" dirty="0">
                <a:solidFill>
                  <a:schemeClr val="tx1"/>
                </a:solidFill>
                <a:latin typeface="Nunito Sans" panose="020B0604020202020204" charset="0"/>
              </a:rPr>
            </a:br>
            <a:br>
              <a:rPr lang="es-EC" sz="1200" dirty="0">
                <a:solidFill>
                  <a:schemeClr val="tx1"/>
                </a:solidFill>
                <a:latin typeface="Nunito Sans" panose="020B0604020202020204" charset="0"/>
              </a:rPr>
            </a:br>
            <a:br>
              <a:rPr lang="es-EC" sz="1200" dirty="0">
                <a:solidFill>
                  <a:schemeClr val="tx1"/>
                </a:solidFill>
                <a:latin typeface="Nunito Sans" panose="020B0604020202020204" charset="0"/>
              </a:rPr>
            </a:br>
            <a:r>
              <a:rPr lang="es-EC" sz="1200" dirty="0">
                <a:solidFill>
                  <a:schemeClr val="tx1"/>
                </a:solidFill>
                <a:latin typeface="Nunito Sans" panose="020B0604020202020204" charset="0"/>
              </a:rPr>
              <a:t>TEMA: “INFLUENCIA DE LA IMAGEN CORPORATIVA EN EL COMPORTAMIENTO DE LOS CLIENTES DEL SEGMENTO PERSONAS, DE LA BANCA PRIVADA DEL DMQ”</a:t>
            </a:r>
            <a:br>
              <a:rPr lang="es-EC" sz="1200" dirty="0">
                <a:solidFill>
                  <a:schemeClr val="tx1"/>
                </a:solidFill>
                <a:latin typeface="Nunito Sans" panose="020B0604020202020204" charset="0"/>
              </a:rPr>
            </a:br>
            <a:br>
              <a:rPr lang="es-EC" sz="1200" dirty="0">
                <a:solidFill>
                  <a:schemeClr val="tx1"/>
                </a:solidFill>
                <a:latin typeface="Nunito Sans" panose="020B0604020202020204" charset="0"/>
              </a:rPr>
            </a:br>
            <a:r>
              <a:rPr lang="es-EC" sz="1200" dirty="0">
                <a:solidFill>
                  <a:schemeClr val="tx1"/>
                </a:solidFill>
                <a:latin typeface="Nunito Sans" panose="020B0604020202020204" charset="0"/>
              </a:rPr>
              <a:t> </a:t>
            </a:r>
            <a:br>
              <a:rPr lang="es-EC" sz="1200" dirty="0">
                <a:solidFill>
                  <a:schemeClr val="tx1"/>
                </a:solidFill>
                <a:latin typeface="Nunito Sans" panose="020B0604020202020204" charset="0"/>
              </a:rPr>
            </a:br>
            <a:r>
              <a:rPr lang="es-EC" sz="1200" dirty="0">
                <a:solidFill>
                  <a:schemeClr val="tx1"/>
                </a:solidFill>
                <a:latin typeface="Nunito Sans" panose="020B0604020202020204" charset="0"/>
              </a:rPr>
              <a:t>AUTOR: </a:t>
            </a:r>
            <a:br>
              <a:rPr lang="es-EC" sz="1200" dirty="0">
                <a:solidFill>
                  <a:schemeClr val="tx1"/>
                </a:solidFill>
                <a:latin typeface="Nunito Sans" panose="020B0604020202020204" charset="0"/>
              </a:rPr>
            </a:br>
            <a:r>
              <a:rPr lang="es-EC" sz="1200" dirty="0">
                <a:solidFill>
                  <a:schemeClr val="tx1"/>
                </a:solidFill>
                <a:latin typeface="Nunito Sans" panose="020B0604020202020204" charset="0"/>
              </a:rPr>
              <a:t>ORTIZ TAMAYO KEVIN ALEXANDER</a:t>
            </a:r>
            <a:br>
              <a:rPr lang="es-EC" sz="1200" dirty="0">
                <a:solidFill>
                  <a:schemeClr val="tx1"/>
                </a:solidFill>
                <a:latin typeface="Nunito Sans" panose="020B0604020202020204" charset="0"/>
              </a:rPr>
            </a:br>
            <a:br>
              <a:rPr lang="es-EC" sz="1200" dirty="0">
                <a:solidFill>
                  <a:schemeClr val="tx1"/>
                </a:solidFill>
                <a:latin typeface="Nunito Sans" panose="020B0604020202020204" charset="0"/>
              </a:rPr>
            </a:br>
            <a:br>
              <a:rPr lang="es-EC" sz="1200" dirty="0">
                <a:solidFill>
                  <a:schemeClr val="tx1"/>
                </a:solidFill>
                <a:latin typeface="Nunito Sans" panose="020B0604020202020204" charset="0"/>
              </a:rPr>
            </a:br>
            <a:r>
              <a:rPr lang="es-EC" sz="1200" dirty="0">
                <a:solidFill>
                  <a:schemeClr val="tx1"/>
                </a:solidFill>
                <a:latin typeface="Nunito Sans" panose="020B0604020202020204" charset="0"/>
              </a:rPr>
              <a:t>SANGOLQUÍ, 2019</a:t>
            </a:r>
            <a:endParaRPr lang="es-VE" sz="1200" dirty="0">
              <a:solidFill>
                <a:schemeClr val="tx1"/>
              </a:solidFill>
              <a:latin typeface="Nunito Sans" panose="020B0604020202020204" charset="0"/>
              <a:cs typeface="Arial" panose="020B0604020202020204" pitchFamily="34" charset="0"/>
            </a:endParaRPr>
          </a:p>
        </p:txBody>
      </p:sp>
      <p:pic>
        <p:nvPicPr>
          <p:cNvPr id="11" name="Imagen 10" descr="Resultado de imagen para LOGO ESPE">
            <a:extLst>
              <a:ext uri="{FF2B5EF4-FFF2-40B4-BE49-F238E27FC236}">
                <a16:creationId xmlns:a16="http://schemas.microsoft.com/office/drawing/2014/main" id="{FAD022F4-7B65-48BC-9D89-74C6B0AD20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25" y="497250"/>
            <a:ext cx="3636600" cy="8518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50" y="575500"/>
            <a:ext cx="2076872"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imagen corporativa</a:t>
            </a:r>
            <a:endParaRPr dirty="0"/>
          </a:p>
        </p:txBody>
      </p:sp>
      <p:sp>
        <p:nvSpPr>
          <p:cNvPr id="212" name="Google Shape;212;p25"/>
          <p:cNvSpPr txBox="1">
            <a:spLocks noGrp="1"/>
          </p:cNvSpPr>
          <p:nvPr>
            <p:ph type="body" idx="1"/>
          </p:nvPr>
        </p:nvSpPr>
        <p:spPr>
          <a:xfrm>
            <a:off x="2597584" y="543820"/>
            <a:ext cx="2076872" cy="2027930"/>
          </a:xfrm>
          <a:prstGeom prst="rect">
            <a:avLst/>
          </a:prstGeom>
        </p:spPr>
        <p:txBody>
          <a:bodyPr spcFirstLastPara="1" wrap="square" lIns="91425" tIns="91425" rIns="91425" bIns="91425" anchor="t" anchorCtr="0">
            <a:noAutofit/>
          </a:bodyPr>
          <a:lstStyle/>
          <a:p>
            <a:pPr marL="171450" indent="-171450" algn="just">
              <a:buClr>
                <a:srgbClr val="F67031"/>
              </a:buClr>
              <a:buSzPct val="100000"/>
              <a:buFont typeface="Courier New" panose="02070309020205020404" pitchFamily="49" charset="0"/>
              <a:buChar char="o"/>
            </a:pPr>
            <a:r>
              <a:rPr lang="es-EC" sz="1100" dirty="0"/>
              <a:t>Interrelación de cuatro asociaciones: realidad, identidad, imagen y comunicación organizacional (Chaves, 2005). </a:t>
            </a:r>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6" name="Imagen 25">
            <a:extLst>
              <a:ext uri="{FF2B5EF4-FFF2-40B4-BE49-F238E27FC236}">
                <a16:creationId xmlns:a16="http://schemas.microsoft.com/office/drawing/2014/main" id="{8DDE442B-A51C-4C25-B898-CEFE54AEEF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7520" y="2761073"/>
            <a:ext cx="3730578" cy="1582529"/>
          </a:xfrm>
          <a:prstGeom prst="rect">
            <a:avLst/>
          </a:prstGeom>
          <a:noFill/>
        </p:spPr>
      </p:pic>
      <p:sp>
        <p:nvSpPr>
          <p:cNvPr id="28" name="Google Shape;212;p25">
            <a:extLst>
              <a:ext uri="{FF2B5EF4-FFF2-40B4-BE49-F238E27FC236}">
                <a16:creationId xmlns:a16="http://schemas.microsoft.com/office/drawing/2014/main" id="{B3AD78B3-4F97-4DDE-B9D9-58CDAC45448D}"/>
              </a:ext>
            </a:extLst>
          </p:cNvPr>
          <p:cNvSpPr txBox="1">
            <a:spLocks/>
          </p:cNvSpPr>
          <p:nvPr/>
        </p:nvSpPr>
        <p:spPr>
          <a:xfrm>
            <a:off x="4550572" y="543819"/>
            <a:ext cx="2329111" cy="20279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just">
              <a:buClr>
                <a:srgbClr val="0070C0"/>
              </a:buClr>
              <a:buSzPct val="100000"/>
              <a:buFont typeface="Courier New" panose="02070309020205020404" pitchFamily="49" charset="0"/>
              <a:buChar char="o"/>
            </a:pPr>
            <a:r>
              <a:rPr lang="es-EC" sz="1100" dirty="0"/>
              <a:t>Rowden (2003) explica que, “toda identidad es una mentira debido a que la identidad es una máscara que elegimos usar, o es una máscara que elegimos ver. Como tal, aparece como una imagen fija dentro de un mundo en movimiento” (p.1)</a:t>
            </a:r>
          </a:p>
        </p:txBody>
      </p:sp>
      <p:sp>
        <p:nvSpPr>
          <p:cNvPr id="29" name="Google Shape;212;p25">
            <a:extLst>
              <a:ext uri="{FF2B5EF4-FFF2-40B4-BE49-F238E27FC236}">
                <a16:creationId xmlns:a16="http://schemas.microsoft.com/office/drawing/2014/main" id="{B81016B2-169B-4ACC-B565-2C986149551F}"/>
              </a:ext>
            </a:extLst>
          </p:cNvPr>
          <p:cNvSpPr txBox="1">
            <a:spLocks/>
          </p:cNvSpPr>
          <p:nvPr/>
        </p:nvSpPr>
        <p:spPr>
          <a:xfrm>
            <a:off x="6718910" y="543820"/>
            <a:ext cx="2329111" cy="15825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just">
              <a:buClr>
                <a:srgbClr val="C00000"/>
              </a:buClr>
              <a:buSzPct val="100000"/>
              <a:buFont typeface="Courier New" panose="02070309020205020404" pitchFamily="49" charset="0"/>
              <a:buChar char="o"/>
            </a:pPr>
            <a:r>
              <a:rPr lang="es-EC" sz="1100" dirty="0"/>
              <a:t>La imagen es un objeto que al imprimirse en el subconsciente de los individuos solo se modifica a grandes escalas, dificultando la eficacia en la gestión y la dirección, por lo que para alcanzar los efectos deseados se debe diseñar una estrategia adecuada (Valls, 1992).</a:t>
            </a:r>
          </a:p>
          <a:p>
            <a:pPr marL="0" indent="0" algn="just">
              <a:buFont typeface="Nunito Sans"/>
              <a:buNone/>
            </a:pPr>
            <a:endParaRPr lang="es-EC" sz="1100" dirty="0"/>
          </a:p>
        </p:txBody>
      </p:sp>
      <p:sp>
        <p:nvSpPr>
          <p:cNvPr id="8" name="Google Shape;136;p20">
            <a:extLst>
              <a:ext uri="{FF2B5EF4-FFF2-40B4-BE49-F238E27FC236}">
                <a16:creationId xmlns:a16="http://schemas.microsoft.com/office/drawing/2014/main" id="{C616FEEF-D969-4EA9-8DCB-E478F6D91629}"/>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319831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5" y="543820"/>
            <a:ext cx="4121326" cy="1395395"/>
          </a:xfrm>
          <a:prstGeom prst="rect">
            <a:avLst/>
          </a:prstGeom>
        </p:spPr>
        <p:txBody>
          <a:bodyPr spcFirstLastPara="1" wrap="square" lIns="91425" tIns="91425" rIns="91425" bIns="91425" anchor="t" anchorCtr="0">
            <a:noAutofit/>
          </a:bodyPr>
          <a:lstStyle/>
          <a:p>
            <a:pPr marL="0" indent="0" algn="just">
              <a:buNone/>
            </a:pPr>
            <a:r>
              <a:rPr lang="es-EC" sz="1100" dirty="0"/>
              <a:t>(Betanzos Díaz, Andrade Palos, &amp; Paz Rodríguez, 2006):</a:t>
            </a:r>
          </a:p>
          <a:p>
            <a:pPr marL="171450" indent="-171450" algn="just">
              <a:buClr>
                <a:srgbClr val="F67031"/>
              </a:buClr>
              <a:buSzPct val="100000"/>
              <a:buFont typeface="Courier New" panose="02070309020205020404" pitchFamily="49" charset="0"/>
              <a:buChar char="o"/>
            </a:pPr>
            <a:r>
              <a:rPr lang="es-EC" sz="1100" dirty="0"/>
              <a:t>Lealtad en la intención de continuar en la organización.</a:t>
            </a:r>
          </a:p>
          <a:p>
            <a:pPr marL="171450" indent="-171450" algn="just">
              <a:buClr>
                <a:srgbClr val="0070C0"/>
              </a:buClr>
              <a:buSzPct val="100000"/>
              <a:buFont typeface="Courier New" panose="02070309020205020404" pitchFamily="49" charset="0"/>
              <a:buChar char="o"/>
            </a:pPr>
            <a:r>
              <a:rPr lang="es-EC" sz="1100" dirty="0"/>
              <a:t>Identificación a través de la implicación con el trabajo.</a:t>
            </a:r>
          </a:p>
          <a:p>
            <a:pPr marL="171450" indent="-171450" algn="just">
              <a:buClr>
                <a:srgbClr val="C00000"/>
              </a:buClr>
              <a:buSzPct val="100000"/>
              <a:buFont typeface="Courier New" panose="02070309020205020404" pitchFamily="49" charset="0"/>
              <a:buChar char="o"/>
            </a:pPr>
            <a:r>
              <a:rPr lang="es-EC" sz="1100" dirty="0"/>
              <a:t>Compenetración afectiva con la organización </a:t>
            </a:r>
          </a:p>
          <a:p>
            <a:pPr marL="171450" indent="-171450" algn="just">
              <a:buClr>
                <a:srgbClr val="F67031"/>
              </a:buClr>
              <a:buSzPct val="100000"/>
              <a:buFont typeface="Courier New" panose="02070309020205020404" pitchFamily="49" charset="0"/>
              <a:buChar char="o"/>
            </a:pPr>
            <a:r>
              <a:rPr lang="es-EC" sz="1100" dirty="0"/>
              <a:t>Compromiso normativo a través del “</a:t>
            </a:r>
            <a:r>
              <a:rPr lang="es-EC" sz="1100" i="1" dirty="0"/>
              <a:t>deber ser”</a:t>
            </a:r>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9" name="Google Shape;212;p25">
            <a:extLst>
              <a:ext uri="{FF2B5EF4-FFF2-40B4-BE49-F238E27FC236}">
                <a16:creationId xmlns:a16="http://schemas.microsoft.com/office/drawing/2014/main" id="{B81016B2-169B-4ACC-B565-2C986149551F}"/>
              </a:ext>
            </a:extLst>
          </p:cNvPr>
          <p:cNvSpPr txBox="1">
            <a:spLocks/>
          </p:cNvSpPr>
          <p:nvPr/>
        </p:nvSpPr>
        <p:spPr>
          <a:xfrm>
            <a:off x="6402692" y="522229"/>
            <a:ext cx="2329111" cy="2027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just">
              <a:buClr>
                <a:srgbClr val="0070C0"/>
              </a:buClr>
              <a:buSzPct val="100000"/>
              <a:buFont typeface="Courier New" panose="02070309020205020404" pitchFamily="49" charset="0"/>
              <a:buChar char="o"/>
            </a:pPr>
            <a:r>
              <a:rPr lang="es-EC" sz="1100" dirty="0"/>
              <a:t>Un factor determinante es el clima laboral en la organización, ya que esto influye directamente en la productividad y la satisfacción del personal, consiguiendo así un compromiso diario con las actividades de trabajo (García </a:t>
            </a:r>
            <a:r>
              <a:rPr lang="es-EC" sz="1100" dirty="0" err="1"/>
              <a:t>Ramirez</a:t>
            </a:r>
            <a:r>
              <a:rPr lang="es-EC" sz="1100" dirty="0"/>
              <a:t> &amp; Ibarra </a:t>
            </a:r>
            <a:r>
              <a:rPr lang="es-EC" sz="1100" dirty="0" err="1"/>
              <a:t>Velazquez</a:t>
            </a:r>
            <a:r>
              <a:rPr lang="es-EC" sz="1100" dirty="0"/>
              <a:t>, 2012). </a:t>
            </a:r>
          </a:p>
          <a:p>
            <a:pPr marL="171450" indent="-171450" algn="just"/>
            <a:endParaRPr lang="es-EC" sz="1100"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Compromiso organizacional</a:t>
            </a:r>
          </a:p>
        </p:txBody>
      </p:sp>
      <p:pic>
        <p:nvPicPr>
          <p:cNvPr id="10" name="Imagen 9">
            <a:extLst>
              <a:ext uri="{FF2B5EF4-FFF2-40B4-BE49-F238E27FC236}">
                <a16:creationId xmlns:a16="http://schemas.microsoft.com/office/drawing/2014/main" id="{1139F913-F3D8-4755-965B-45C042231C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165" y="2978325"/>
            <a:ext cx="4325724" cy="1395395"/>
          </a:xfrm>
          <a:prstGeom prst="rect">
            <a:avLst/>
          </a:prstGeom>
          <a:noFill/>
        </p:spPr>
      </p:pic>
      <p:sp>
        <p:nvSpPr>
          <p:cNvPr id="13" name="Google Shape;136;p20">
            <a:extLst>
              <a:ext uri="{FF2B5EF4-FFF2-40B4-BE49-F238E27FC236}">
                <a16:creationId xmlns:a16="http://schemas.microsoft.com/office/drawing/2014/main" id="{A69DE5F5-344E-48DA-9B2C-37A1ECCD49C6}"/>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426665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6" y="543820"/>
            <a:ext cx="3694002" cy="1395395"/>
          </a:xfrm>
          <a:prstGeom prst="rect">
            <a:avLst/>
          </a:prstGeom>
        </p:spPr>
        <p:txBody>
          <a:bodyPr spcFirstLastPara="1" wrap="square" lIns="91425" tIns="91425" rIns="91425" bIns="91425" anchor="t" anchorCtr="0">
            <a:noAutofit/>
          </a:bodyPr>
          <a:lstStyle/>
          <a:p>
            <a:pPr marL="0" indent="0" algn="just">
              <a:buNone/>
            </a:pPr>
            <a:r>
              <a:rPr lang="es-EC" sz="1100" dirty="0"/>
              <a:t>(Matilla, 2008):</a:t>
            </a:r>
          </a:p>
          <a:p>
            <a:pPr marL="171450" indent="-171450" algn="just">
              <a:buClr>
                <a:srgbClr val="F67031"/>
              </a:buClr>
              <a:buSzPct val="100000"/>
              <a:buFont typeface="Courier New" panose="02070309020205020404" pitchFamily="49" charset="0"/>
              <a:buChar char="o"/>
            </a:pPr>
            <a:r>
              <a:rPr lang="es-EC" sz="1100" dirty="0"/>
              <a:t>Organización como red de relaciones, donde la estructura es el sustento de la red y, la jerarquización su eje central.</a:t>
            </a:r>
          </a:p>
          <a:p>
            <a:pPr marL="171450" indent="-171450" algn="just">
              <a:buClr>
                <a:srgbClr val="0070C0"/>
              </a:buClr>
              <a:buSzPct val="100000"/>
              <a:buFont typeface="Courier New" panose="02070309020205020404" pitchFamily="49" charset="0"/>
              <a:buChar char="o"/>
            </a:pPr>
            <a:r>
              <a:rPr lang="es-EC" sz="1100" dirty="0"/>
              <a:t>Ser humano considerado como un recurso eficaz si el puesto esta bien diseñado y, el puesto representa la maximización de ingresos.</a:t>
            </a:r>
          </a:p>
          <a:p>
            <a:pPr marL="171450" indent="-171450" algn="just">
              <a:buClr>
                <a:srgbClr val="C00000"/>
              </a:buClr>
              <a:buSzPct val="100000"/>
              <a:buFont typeface="Courier New" panose="02070309020205020404" pitchFamily="49" charset="0"/>
              <a:buChar char="o"/>
            </a:pPr>
            <a:r>
              <a:rPr lang="es-EC" sz="1100" dirty="0"/>
              <a:t>El único factor motivacional para el personal es el dinero </a:t>
            </a:r>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9" name="Google Shape;212;p25">
            <a:extLst>
              <a:ext uri="{FF2B5EF4-FFF2-40B4-BE49-F238E27FC236}">
                <a16:creationId xmlns:a16="http://schemas.microsoft.com/office/drawing/2014/main" id="{B81016B2-169B-4ACC-B565-2C986149551F}"/>
              </a:ext>
            </a:extLst>
          </p:cNvPr>
          <p:cNvSpPr txBox="1">
            <a:spLocks/>
          </p:cNvSpPr>
          <p:nvPr/>
        </p:nvSpPr>
        <p:spPr>
          <a:xfrm>
            <a:off x="6424189" y="821252"/>
            <a:ext cx="2329111" cy="2027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just">
              <a:buClr>
                <a:srgbClr val="F67031"/>
              </a:buClr>
              <a:buSzPct val="100000"/>
              <a:buFont typeface="Courier New" panose="02070309020205020404" pitchFamily="49" charset="0"/>
              <a:buChar char="o"/>
            </a:pPr>
            <a:r>
              <a:rPr lang="es-EC" sz="1100" dirty="0"/>
              <a:t>Sistematización de las actividades como método para alcanzar el funcionamiento óptimo, estableciendo una secuencia ordenada para las tareas, generando la industrialización (</a:t>
            </a:r>
            <a:r>
              <a:rPr lang="es-EC" sz="1100" dirty="0" err="1"/>
              <a:t>Bartoli</a:t>
            </a:r>
            <a:r>
              <a:rPr lang="es-EC" sz="1100" dirty="0"/>
              <a:t>, 1992).</a:t>
            </a:r>
          </a:p>
          <a:p>
            <a:pPr marL="171450" indent="-171450" algn="just"/>
            <a:endParaRPr lang="es-EC" sz="1100"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Teoría clásica organizacional </a:t>
            </a:r>
          </a:p>
        </p:txBody>
      </p:sp>
      <p:pic>
        <p:nvPicPr>
          <p:cNvPr id="11" name="Imagen 10">
            <a:extLst>
              <a:ext uri="{FF2B5EF4-FFF2-40B4-BE49-F238E27FC236}">
                <a16:creationId xmlns:a16="http://schemas.microsoft.com/office/drawing/2014/main" id="{CEE0DBB2-53CA-449E-AB9F-CB39D198884A}"/>
              </a:ext>
            </a:extLst>
          </p:cNvPr>
          <p:cNvPicPr/>
          <p:nvPr/>
        </p:nvPicPr>
        <p:blipFill rotWithShape="1">
          <a:blip r:embed="rId3">
            <a:extLst>
              <a:ext uri="{28A0092B-C50C-407E-A947-70E740481C1C}">
                <a14:useLocalDpi xmlns:a14="http://schemas.microsoft.com/office/drawing/2010/main" val="0"/>
              </a:ext>
            </a:extLst>
          </a:blip>
          <a:srcRect t="2975"/>
          <a:stretch/>
        </p:blipFill>
        <p:spPr bwMode="auto">
          <a:xfrm>
            <a:off x="4463173" y="2692392"/>
            <a:ext cx="2748116" cy="1729010"/>
          </a:xfrm>
          <a:prstGeom prst="rect">
            <a:avLst/>
          </a:prstGeom>
          <a:noFill/>
          <a:ln>
            <a:noFill/>
          </a:ln>
          <a:extLst>
            <a:ext uri="{53640926-AAD7-44D8-BBD7-CCE9431645EC}">
              <a14:shadowObscured xmlns:a14="http://schemas.microsoft.com/office/drawing/2010/main"/>
            </a:ext>
          </a:extLst>
        </p:spPr>
      </p:pic>
      <p:sp>
        <p:nvSpPr>
          <p:cNvPr id="10" name="Google Shape;136;p20">
            <a:extLst>
              <a:ext uri="{FF2B5EF4-FFF2-40B4-BE49-F238E27FC236}">
                <a16:creationId xmlns:a16="http://schemas.microsoft.com/office/drawing/2014/main" id="{51F9F408-6C75-4EA3-AFF7-F8F31C74B22E}"/>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357842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6" y="543819"/>
            <a:ext cx="2736058" cy="2751641"/>
          </a:xfrm>
          <a:prstGeom prst="rect">
            <a:avLst/>
          </a:prstGeom>
        </p:spPr>
        <p:txBody>
          <a:bodyPr spcFirstLastPara="1" wrap="square" lIns="91425" tIns="91425" rIns="91425" bIns="91425" anchor="t" anchorCtr="0">
            <a:noAutofit/>
          </a:bodyPr>
          <a:lstStyle/>
          <a:p>
            <a:pPr marL="0" indent="0" algn="just">
              <a:buNone/>
            </a:pPr>
            <a:r>
              <a:rPr lang="es-EC" sz="1100" dirty="0"/>
              <a:t>(</a:t>
            </a:r>
            <a:r>
              <a:rPr lang="es-EC" sz="1100" dirty="0" err="1"/>
              <a:t>Bartoli</a:t>
            </a:r>
            <a:r>
              <a:rPr lang="es-EC" sz="1100" dirty="0"/>
              <a:t>, 1992; </a:t>
            </a:r>
            <a:r>
              <a:rPr lang="es-EC" sz="1100" dirty="0" err="1"/>
              <a:t>Peiro</a:t>
            </a:r>
            <a:r>
              <a:rPr lang="es-EC" sz="1100" dirty="0"/>
              <a:t> &amp; Rodríguez, 2008):</a:t>
            </a:r>
          </a:p>
          <a:p>
            <a:pPr marL="171450" indent="-171450" algn="just">
              <a:buClr>
                <a:srgbClr val="F67031"/>
              </a:buClr>
              <a:buSzPct val="100000"/>
              <a:buFont typeface="Courier New" panose="02070309020205020404" pitchFamily="49" charset="0"/>
              <a:buChar char="o"/>
            </a:pPr>
            <a:r>
              <a:rPr lang="es-EC" sz="1100" dirty="0"/>
              <a:t>No existe relación entre la eficacia laboral y las condiciones de trabajo expuestas por la teoría  clásica organizacional.</a:t>
            </a:r>
          </a:p>
          <a:p>
            <a:pPr marL="171450" indent="-171450" algn="just">
              <a:buClr>
                <a:srgbClr val="0070C0"/>
              </a:buClr>
              <a:buSzPct val="100000"/>
              <a:buFont typeface="Courier New" panose="02070309020205020404" pitchFamily="49" charset="0"/>
              <a:buChar char="o"/>
            </a:pPr>
            <a:r>
              <a:rPr lang="es-EC" sz="1100" dirty="0"/>
              <a:t>La eficacia laboral se logra por la motivación laboral, que a su vez se logra mediante condiciones y aspectos humanísticos, con el fin de mejorar la productividad de la organización.</a:t>
            </a:r>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Teoría humanística </a:t>
            </a:r>
          </a:p>
        </p:txBody>
      </p:sp>
      <p:pic>
        <p:nvPicPr>
          <p:cNvPr id="12" name="Imagen 11">
            <a:extLst>
              <a:ext uri="{FF2B5EF4-FFF2-40B4-BE49-F238E27FC236}">
                <a16:creationId xmlns:a16="http://schemas.microsoft.com/office/drawing/2014/main" id="{89B95F16-2692-417E-B7D7-18FC45CA77CE}"/>
              </a:ext>
            </a:extLst>
          </p:cNvPr>
          <p:cNvPicPr/>
          <p:nvPr/>
        </p:nvPicPr>
        <p:blipFill rotWithShape="1">
          <a:blip r:embed="rId3" cstate="print">
            <a:extLst>
              <a:ext uri="{28A0092B-C50C-407E-A947-70E740481C1C}">
                <a14:useLocalDpi xmlns:a14="http://schemas.microsoft.com/office/drawing/2010/main" val="0"/>
              </a:ext>
            </a:extLst>
          </a:blip>
          <a:srcRect l="20554" r="20713"/>
          <a:stretch/>
        </p:blipFill>
        <p:spPr bwMode="auto">
          <a:xfrm>
            <a:off x="5614378" y="731969"/>
            <a:ext cx="3138922" cy="3064936"/>
          </a:xfrm>
          <a:prstGeom prst="rect">
            <a:avLst/>
          </a:prstGeom>
          <a:noFill/>
          <a:ln>
            <a:noFill/>
          </a:ln>
          <a:extLst>
            <a:ext uri="{53640926-AAD7-44D8-BBD7-CCE9431645EC}">
              <a14:shadowObscured xmlns:a14="http://schemas.microsoft.com/office/drawing/2010/main"/>
            </a:ext>
          </a:extLst>
        </p:spPr>
      </p:pic>
      <p:sp>
        <p:nvSpPr>
          <p:cNvPr id="13" name="Google Shape;136;p20">
            <a:extLst>
              <a:ext uri="{FF2B5EF4-FFF2-40B4-BE49-F238E27FC236}">
                <a16:creationId xmlns:a16="http://schemas.microsoft.com/office/drawing/2014/main" id="{ED202F59-2868-493A-9613-81831BB76C76}"/>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285881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5" y="543820"/>
            <a:ext cx="3039292" cy="1918724"/>
          </a:xfrm>
          <a:prstGeom prst="rect">
            <a:avLst/>
          </a:prstGeom>
        </p:spPr>
        <p:txBody>
          <a:bodyPr spcFirstLastPara="1" wrap="square" lIns="91425" tIns="91425" rIns="91425" bIns="91425" anchor="t" anchorCtr="0">
            <a:noAutofit/>
          </a:bodyPr>
          <a:lstStyle/>
          <a:p>
            <a:pPr marL="171450" indent="-171450" algn="just">
              <a:buClr>
                <a:srgbClr val="F67031"/>
              </a:buClr>
              <a:buSzPct val="100000"/>
              <a:buFont typeface="Courier New" panose="02070309020205020404" pitchFamily="49" charset="0"/>
              <a:buChar char="o"/>
            </a:pPr>
            <a:r>
              <a:rPr lang="es-EC" sz="1100" dirty="0" err="1"/>
              <a:t>Hodgetts</a:t>
            </a:r>
            <a:r>
              <a:rPr lang="es-EC" sz="1100" dirty="0"/>
              <a:t> &amp; Altman (1981) mencionan que la teoría clásica no es equívoca, solamente carece de perspectiva y dimensión humana en la administración organizacional</a:t>
            </a:r>
          </a:p>
          <a:p>
            <a:pPr marL="171450" indent="-171450" algn="just">
              <a:buClr>
                <a:srgbClr val="F67031"/>
              </a:buClr>
              <a:buSzPct val="100000"/>
              <a:buFont typeface="Courier New" panose="02070309020205020404" pitchFamily="49" charset="0"/>
              <a:buChar char="o"/>
            </a:pPr>
            <a:r>
              <a:rPr lang="es-EC" sz="1100" dirty="0"/>
              <a:t>Las personas desean un trato humano, quieren atención personal y la oportunidad del sentimiento de importancia en la organización.</a:t>
            </a:r>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Teoría humanística </a:t>
            </a:r>
          </a:p>
        </p:txBody>
      </p:sp>
      <p:sp>
        <p:nvSpPr>
          <p:cNvPr id="8" name="Google Shape;212;p25">
            <a:extLst>
              <a:ext uri="{FF2B5EF4-FFF2-40B4-BE49-F238E27FC236}">
                <a16:creationId xmlns:a16="http://schemas.microsoft.com/office/drawing/2014/main" id="{13CBEA8B-9AA6-47AC-A900-ECB8D46CED0A}"/>
              </a:ext>
            </a:extLst>
          </p:cNvPr>
          <p:cNvSpPr txBox="1">
            <a:spLocks/>
          </p:cNvSpPr>
          <p:nvPr/>
        </p:nvSpPr>
        <p:spPr>
          <a:xfrm>
            <a:off x="5843748" y="522229"/>
            <a:ext cx="2888055" cy="2027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just">
              <a:buClr>
                <a:srgbClr val="0070C0"/>
              </a:buClr>
              <a:buSzPct val="100000"/>
              <a:buFont typeface="Courier New" panose="02070309020205020404" pitchFamily="49" charset="0"/>
              <a:buChar char="o"/>
            </a:pPr>
            <a:r>
              <a:rPr lang="es-EC" sz="1100" dirty="0"/>
              <a:t>La teoría humanística incluye la participación del personal de niveles bajos en la toma de decisiones, a través la comunicación abierta y, el flujo libre de la comunicación por varios niveles y canales de interacción, para generar confianza entre todos los miembros de la organización.</a:t>
            </a:r>
          </a:p>
          <a:p>
            <a:pPr marL="171450" indent="-171450" algn="just">
              <a:buClr>
                <a:srgbClr val="0070C0"/>
              </a:buClr>
              <a:buSzPct val="100000"/>
              <a:buFont typeface="Courier New" panose="02070309020205020404" pitchFamily="49" charset="0"/>
              <a:buChar char="o"/>
            </a:pPr>
            <a:endParaRPr lang="es-EC" sz="1100" dirty="0"/>
          </a:p>
        </p:txBody>
      </p:sp>
      <p:pic>
        <p:nvPicPr>
          <p:cNvPr id="10" name="Imagen 9">
            <a:extLst>
              <a:ext uri="{FF2B5EF4-FFF2-40B4-BE49-F238E27FC236}">
                <a16:creationId xmlns:a16="http://schemas.microsoft.com/office/drawing/2014/main" id="{1DC9CFC6-70B2-4819-944F-F39472D535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25137" y="2724140"/>
            <a:ext cx="2746800" cy="1728000"/>
          </a:xfrm>
          <a:prstGeom prst="rect">
            <a:avLst/>
          </a:prstGeom>
          <a:noFill/>
        </p:spPr>
      </p:pic>
      <p:sp>
        <p:nvSpPr>
          <p:cNvPr id="11" name="Google Shape;136;p20">
            <a:extLst>
              <a:ext uri="{FF2B5EF4-FFF2-40B4-BE49-F238E27FC236}">
                <a16:creationId xmlns:a16="http://schemas.microsoft.com/office/drawing/2014/main" id="{528767C6-D772-4A89-AD62-30F56E332516}"/>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180088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5" y="543819"/>
            <a:ext cx="4850616" cy="2751641"/>
          </a:xfrm>
          <a:prstGeom prst="rect">
            <a:avLst/>
          </a:prstGeom>
        </p:spPr>
        <p:txBody>
          <a:bodyPr spcFirstLastPara="1" wrap="square" lIns="91425" tIns="91425" rIns="91425" bIns="91425" anchor="t" anchorCtr="0">
            <a:noAutofit/>
          </a:bodyPr>
          <a:lstStyle/>
          <a:p>
            <a:pPr marL="0" indent="0" algn="just">
              <a:buNone/>
            </a:pPr>
            <a:r>
              <a:rPr lang="es-EC" sz="1100" dirty="0"/>
              <a:t>(</a:t>
            </a:r>
            <a:r>
              <a:rPr lang="es-EC" sz="1100" dirty="0" err="1"/>
              <a:t>Huse</a:t>
            </a:r>
            <a:r>
              <a:rPr lang="es-EC" sz="1100" dirty="0"/>
              <a:t> &amp; Bowditch, 1980):</a:t>
            </a:r>
          </a:p>
          <a:p>
            <a:pPr marL="171450" indent="-171450" algn="just">
              <a:buClr>
                <a:srgbClr val="F67031"/>
              </a:buClr>
              <a:buSzPct val="100000"/>
              <a:buFont typeface="Courier New" panose="02070309020205020404" pitchFamily="49" charset="0"/>
              <a:buChar char="o"/>
            </a:pPr>
            <a:r>
              <a:rPr lang="es-EC" sz="1100" dirty="0"/>
              <a:t>Sistema integral, compuesto por varios subsistemas que son los departamentos de la organización..</a:t>
            </a:r>
          </a:p>
          <a:p>
            <a:pPr marL="171450" indent="-171450" algn="just">
              <a:buClr>
                <a:srgbClr val="0070C0"/>
              </a:buClr>
              <a:buSzPct val="100000"/>
              <a:buFont typeface="Courier New" panose="02070309020205020404" pitchFamily="49" charset="0"/>
              <a:buChar char="o"/>
            </a:pPr>
            <a:r>
              <a:rPr lang="es-EC" sz="1100" dirty="0"/>
              <a:t>Los subsistemas están interrelacionados e interactúan entre sí, dado que si un suceso ocurre en cualquier subsistema, afectará al resto del sistema.</a:t>
            </a:r>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Teoría de sistemas</a:t>
            </a:r>
          </a:p>
        </p:txBody>
      </p:sp>
      <p:pic>
        <p:nvPicPr>
          <p:cNvPr id="8" name="Imagen 7">
            <a:extLst>
              <a:ext uri="{FF2B5EF4-FFF2-40B4-BE49-F238E27FC236}">
                <a16:creationId xmlns:a16="http://schemas.microsoft.com/office/drawing/2014/main" id="{0CFB7A6B-E408-426B-9B8A-E7BD2AA61C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30082" y="2222624"/>
            <a:ext cx="3878394" cy="2145672"/>
          </a:xfrm>
          <a:prstGeom prst="rect">
            <a:avLst/>
          </a:prstGeom>
          <a:noFill/>
        </p:spPr>
      </p:pic>
      <p:sp>
        <p:nvSpPr>
          <p:cNvPr id="11" name="Google Shape;136;p20">
            <a:extLst>
              <a:ext uri="{FF2B5EF4-FFF2-40B4-BE49-F238E27FC236}">
                <a16:creationId xmlns:a16="http://schemas.microsoft.com/office/drawing/2014/main" id="{ADA58FD8-8300-41EB-BECB-776954168BAE}"/>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151121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comunicación organizacional</a:t>
            </a:r>
            <a:endParaRPr dirty="0"/>
          </a:p>
        </p:txBody>
      </p:sp>
      <p:sp>
        <p:nvSpPr>
          <p:cNvPr id="212" name="Google Shape;212;p25"/>
          <p:cNvSpPr txBox="1">
            <a:spLocks noGrp="1"/>
          </p:cNvSpPr>
          <p:nvPr>
            <p:ph type="body" idx="1"/>
          </p:nvPr>
        </p:nvSpPr>
        <p:spPr>
          <a:xfrm>
            <a:off x="2602296" y="543819"/>
            <a:ext cx="2736058" cy="3625921"/>
          </a:xfrm>
          <a:prstGeom prst="rect">
            <a:avLst/>
          </a:prstGeom>
        </p:spPr>
        <p:txBody>
          <a:bodyPr spcFirstLastPara="1" wrap="square" lIns="91425" tIns="91425" rIns="91425" bIns="91425" anchor="t" anchorCtr="0">
            <a:noAutofit/>
          </a:bodyPr>
          <a:lstStyle/>
          <a:p>
            <a:pPr marL="171450" indent="-171450" algn="just">
              <a:buClr>
                <a:srgbClr val="F67031"/>
              </a:buClr>
              <a:buSzPct val="100000"/>
              <a:buFont typeface="Courier New" panose="02070309020205020404" pitchFamily="49" charset="0"/>
              <a:buChar char="o"/>
            </a:pPr>
            <a:r>
              <a:rPr lang="es-EC" sz="1100" dirty="0"/>
              <a:t>Cualquier modo de organización es contingente de otro, tomando como única consideración la capacidad de respuesta de cada modelo ante problemas propios de una situación (</a:t>
            </a:r>
            <a:r>
              <a:rPr lang="es-EC" sz="1100" dirty="0" err="1"/>
              <a:t>Bartoli</a:t>
            </a:r>
            <a:r>
              <a:rPr lang="es-EC" sz="1100" dirty="0"/>
              <a:t>, 1992)</a:t>
            </a:r>
          </a:p>
          <a:p>
            <a:pPr marL="171450" indent="-171450" algn="just">
              <a:buClr>
                <a:srgbClr val="0070C0"/>
              </a:buClr>
              <a:buSzPct val="100000"/>
              <a:buFont typeface="Courier New" panose="02070309020205020404" pitchFamily="49" charset="0"/>
              <a:buChar char="o"/>
            </a:pPr>
            <a:r>
              <a:rPr lang="es-EC" sz="1100" dirty="0"/>
              <a:t>La organización debe establecerse de acuerdo a las características propias y, la interacción con su entorno, ya que las organizaciones más efectivas son las que más se adaptan a las exigencias del entorno, por lo tanto no existe una mejor forma de planificar una organización (</a:t>
            </a:r>
            <a:r>
              <a:rPr lang="es-EC" sz="1100" dirty="0" err="1"/>
              <a:t>Huse</a:t>
            </a:r>
            <a:r>
              <a:rPr lang="es-EC" sz="1100" dirty="0"/>
              <a:t> &amp; Bowditch, 1980) </a:t>
            </a:r>
          </a:p>
          <a:p>
            <a:pPr marL="171450" indent="-171450" algn="just">
              <a:buClr>
                <a:srgbClr val="C00000"/>
              </a:buClr>
              <a:buSzPct val="100000"/>
              <a:buFont typeface="Courier New" panose="02070309020205020404" pitchFamily="49" charset="0"/>
              <a:buChar char="o"/>
            </a:pPr>
            <a:r>
              <a:rPr lang="es-EC" sz="1100" dirty="0"/>
              <a:t>No existe un método mejor que los demás (</a:t>
            </a:r>
            <a:r>
              <a:rPr lang="es-EC" sz="1100" dirty="0" err="1"/>
              <a:t>Goldhaber</a:t>
            </a:r>
            <a:r>
              <a:rPr lang="es-EC" sz="1100" dirty="0"/>
              <a:t>, 1984)</a:t>
            </a:r>
          </a:p>
          <a:p>
            <a:pPr marL="171450" indent="-171450" algn="just">
              <a:buClr>
                <a:srgbClr val="0070C0"/>
              </a:buClr>
              <a:buSzPct val="100000"/>
              <a:buFont typeface="Courier New" panose="02070309020205020404" pitchFamily="49" charset="0"/>
              <a:buChar char="o"/>
            </a:pPr>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Teoría contingente</a:t>
            </a:r>
          </a:p>
        </p:txBody>
      </p:sp>
      <p:pic>
        <p:nvPicPr>
          <p:cNvPr id="10" name="Imagen 9">
            <a:extLst>
              <a:ext uri="{FF2B5EF4-FFF2-40B4-BE49-F238E27FC236}">
                <a16:creationId xmlns:a16="http://schemas.microsoft.com/office/drawing/2014/main" id="{956949DB-6E87-46BE-8692-B4146FAD1C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41689" y="728059"/>
            <a:ext cx="3139200" cy="3063600"/>
          </a:xfrm>
          <a:prstGeom prst="rect">
            <a:avLst/>
          </a:prstGeom>
          <a:noFill/>
        </p:spPr>
      </p:pic>
      <p:sp>
        <p:nvSpPr>
          <p:cNvPr id="11" name="Google Shape;136;p20">
            <a:extLst>
              <a:ext uri="{FF2B5EF4-FFF2-40B4-BE49-F238E27FC236}">
                <a16:creationId xmlns:a16="http://schemas.microsoft.com/office/drawing/2014/main" id="{6CAD35C4-41CA-48D9-A424-0177431FBECF}"/>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399509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semiótica visual</a:t>
            </a:r>
            <a:endParaRPr dirty="0"/>
          </a:p>
        </p:txBody>
      </p:sp>
      <p:sp>
        <p:nvSpPr>
          <p:cNvPr id="212" name="Google Shape;212;p25"/>
          <p:cNvSpPr txBox="1">
            <a:spLocks noGrp="1"/>
          </p:cNvSpPr>
          <p:nvPr>
            <p:ph type="body" idx="1"/>
          </p:nvPr>
        </p:nvSpPr>
        <p:spPr>
          <a:xfrm>
            <a:off x="2602296" y="543819"/>
            <a:ext cx="2736058" cy="3625921"/>
          </a:xfrm>
          <a:prstGeom prst="rect">
            <a:avLst/>
          </a:prstGeom>
        </p:spPr>
        <p:txBody>
          <a:bodyPr spcFirstLastPara="1" wrap="square" lIns="91425" tIns="91425" rIns="91425" bIns="91425" anchor="t" anchorCtr="0">
            <a:noAutofit/>
          </a:bodyPr>
          <a:lstStyle/>
          <a:p>
            <a:pPr marL="171450" indent="-171450" algn="just">
              <a:buClr>
                <a:srgbClr val="F67031"/>
              </a:buClr>
              <a:buSzPct val="100000"/>
              <a:buFont typeface="Courier New" panose="02070309020205020404" pitchFamily="49" charset="0"/>
              <a:buChar char="o"/>
            </a:pPr>
            <a:r>
              <a:rPr lang="es-EC" sz="1100" dirty="0"/>
              <a:t>Semiótica = Teoría de los signos</a:t>
            </a:r>
          </a:p>
          <a:p>
            <a:pPr marL="0" indent="0" algn="just">
              <a:buClr>
                <a:srgbClr val="F67031"/>
              </a:buClr>
              <a:buSzPct val="100000"/>
              <a:buNone/>
            </a:pPr>
            <a:r>
              <a:rPr lang="es-EC" sz="1100" dirty="0"/>
              <a:t>(Magariños de Morentin, 2001):</a:t>
            </a:r>
          </a:p>
          <a:p>
            <a:pPr marL="171450" indent="-171450" algn="just">
              <a:buClr>
                <a:srgbClr val="0070C0"/>
              </a:buClr>
              <a:buSzPct val="100000"/>
              <a:buFont typeface="Courier New" panose="02070309020205020404" pitchFamily="49" charset="0"/>
              <a:buChar char="o"/>
            </a:pPr>
            <a:r>
              <a:rPr lang="es-EC" sz="1100" dirty="0"/>
              <a:t>La semióticas se relacionan entre sí dentro de una imagen visual constituyendo con signo específico de comunicación</a:t>
            </a:r>
          </a:p>
          <a:p>
            <a:pPr marL="171450" indent="-171450" algn="just">
              <a:buClr>
                <a:srgbClr val="0070C0"/>
              </a:buClr>
              <a:buSzPct val="100000"/>
              <a:buFont typeface="Courier New" panose="02070309020205020404" pitchFamily="49" charset="0"/>
              <a:buChar char="o"/>
            </a:pPr>
            <a:r>
              <a:rPr lang="es-EC" sz="1100" dirty="0"/>
              <a:t>Un objeto tiene la capacidad de sustituir o representar a otro que no se está percibiendo pero que tiene relación</a:t>
            </a:r>
          </a:p>
          <a:p>
            <a:pPr marL="171450" indent="-171450" algn="just">
              <a:buClr>
                <a:srgbClr val="0070C0"/>
              </a:buClr>
              <a:buSzPct val="100000"/>
              <a:buFont typeface="Courier New" panose="02070309020205020404" pitchFamily="49" charset="0"/>
              <a:buChar char="o"/>
            </a:pPr>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 name="Imagen 2">
            <a:extLst>
              <a:ext uri="{FF2B5EF4-FFF2-40B4-BE49-F238E27FC236}">
                <a16:creationId xmlns:a16="http://schemas.microsoft.com/office/drawing/2014/main" id="{55E203E9-4183-48BD-83E0-4551D3A1ED75}"/>
              </a:ext>
            </a:extLst>
          </p:cNvPr>
          <p:cNvPicPr>
            <a:picLocks noChangeAspect="1"/>
          </p:cNvPicPr>
          <p:nvPr/>
        </p:nvPicPr>
        <p:blipFill>
          <a:blip r:embed="rId3"/>
          <a:stretch>
            <a:fillRect/>
          </a:stretch>
        </p:blipFill>
        <p:spPr>
          <a:xfrm>
            <a:off x="6159338" y="2809300"/>
            <a:ext cx="2037726" cy="2037726"/>
          </a:xfrm>
          <a:prstGeom prst="rect">
            <a:avLst/>
          </a:prstGeom>
        </p:spPr>
      </p:pic>
      <p:sp>
        <p:nvSpPr>
          <p:cNvPr id="54" name="Google Shape;136;p20">
            <a:extLst>
              <a:ext uri="{FF2B5EF4-FFF2-40B4-BE49-F238E27FC236}">
                <a16:creationId xmlns:a16="http://schemas.microsoft.com/office/drawing/2014/main" id="{615D2EB4-D8F4-4708-B626-45AB80B58271}"/>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pic>
        <p:nvPicPr>
          <p:cNvPr id="2" name="Imagen 1">
            <a:extLst>
              <a:ext uri="{FF2B5EF4-FFF2-40B4-BE49-F238E27FC236}">
                <a16:creationId xmlns:a16="http://schemas.microsoft.com/office/drawing/2014/main" id="{C0AC5568-BC2C-426E-A20C-8EE1AD6F37AF}"/>
              </a:ext>
            </a:extLst>
          </p:cNvPr>
          <p:cNvPicPr>
            <a:picLocks noChangeAspect="1"/>
          </p:cNvPicPr>
          <p:nvPr/>
        </p:nvPicPr>
        <p:blipFill rotWithShape="1">
          <a:blip r:embed="rId4"/>
          <a:srcRect l="30182" t="15566" r="48272" b="53911"/>
          <a:stretch/>
        </p:blipFill>
        <p:spPr>
          <a:xfrm>
            <a:off x="6279362" y="925020"/>
            <a:ext cx="1797678" cy="1431759"/>
          </a:xfrm>
          <a:prstGeom prst="rect">
            <a:avLst/>
          </a:prstGeom>
        </p:spPr>
      </p:pic>
    </p:spTree>
    <p:extLst>
      <p:ext uri="{BB962C8B-B14F-4D97-AF65-F5344CB8AC3E}">
        <p14:creationId xmlns:p14="http://schemas.microsoft.com/office/powerpoint/2010/main" val="338376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49" y="575500"/>
            <a:ext cx="2165685"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 de la </a:t>
            </a:r>
            <a:br>
              <a:rPr lang="es-EC" dirty="0"/>
            </a:br>
            <a:r>
              <a:rPr lang="es-EC" dirty="0"/>
              <a:t>semiótica visual</a:t>
            </a:r>
            <a:endParaRPr dirty="0"/>
          </a:p>
        </p:txBody>
      </p:sp>
      <p:sp>
        <p:nvSpPr>
          <p:cNvPr id="212" name="Google Shape;212;p25"/>
          <p:cNvSpPr txBox="1">
            <a:spLocks noGrp="1"/>
          </p:cNvSpPr>
          <p:nvPr>
            <p:ph type="body" idx="1"/>
          </p:nvPr>
        </p:nvSpPr>
        <p:spPr>
          <a:xfrm>
            <a:off x="2685275" y="1892115"/>
            <a:ext cx="1431302" cy="1037241"/>
          </a:xfrm>
          <a:prstGeom prst="rect">
            <a:avLst/>
          </a:prstGeom>
        </p:spPr>
        <p:txBody>
          <a:bodyPr spcFirstLastPara="1" wrap="square" lIns="91425" tIns="91425" rIns="91425" bIns="91425" anchor="t" anchorCtr="0">
            <a:noAutofit/>
          </a:bodyPr>
          <a:lstStyle/>
          <a:p>
            <a:pPr marL="171450" indent="-171450" algn="ctr">
              <a:buClr>
                <a:schemeClr val="accent2">
                  <a:lumMod val="50000"/>
                </a:schemeClr>
              </a:buClr>
              <a:buSzPct val="100000"/>
              <a:buFont typeface="Courier New" panose="02070309020205020404" pitchFamily="49" charset="0"/>
              <a:buChar char="o"/>
            </a:pPr>
            <a:r>
              <a:rPr lang="es-EC" sz="1100" dirty="0"/>
              <a:t>Utiliza un objeto físico para manifestarse</a:t>
            </a:r>
          </a:p>
          <a:p>
            <a:pPr marL="171450" indent="-171450" algn="ctr">
              <a:buClr>
                <a:srgbClr val="0070C0"/>
              </a:buClr>
              <a:buSzPct val="100000"/>
              <a:buFont typeface="Courier New" panose="02070309020205020404" pitchFamily="49" charset="0"/>
              <a:buChar char="o"/>
            </a:pP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0" indent="0" algn="ctr">
              <a:buNone/>
            </a:pPr>
            <a:endParaRPr lang="es-EC" sz="1100"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5669279" y="176644"/>
            <a:ext cx="3084021"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Tipos de imágenes</a:t>
            </a:r>
          </a:p>
        </p:txBody>
      </p:sp>
      <p:grpSp>
        <p:nvGrpSpPr>
          <p:cNvPr id="7" name="Grupo 6">
            <a:extLst>
              <a:ext uri="{FF2B5EF4-FFF2-40B4-BE49-F238E27FC236}">
                <a16:creationId xmlns:a16="http://schemas.microsoft.com/office/drawing/2014/main" id="{230D4BA5-41E1-4091-872E-EDC25BC454B2}"/>
              </a:ext>
            </a:extLst>
          </p:cNvPr>
          <p:cNvGrpSpPr/>
          <p:nvPr/>
        </p:nvGrpSpPr>
        <p:grpSpPr>
          <a:xfrm>
            <a:off x="2864596" y="668442"/>
            <a:ext cx="5888704" cy="1223674"/>
            <a:chOff x="3036619" y="539978"/>
            <a:chExt cx="5888704" cy="1223674"/>
          </a:xfrm>
        </p:grpSpPr>
        <p:grpSp>
          <p:nvGrpSpPr>
            <p:cNvPr id="4" name="Grupo 3">
              <a:extLst>
                <a:ext uri="{FF2B5EF4-FFF2-40B4-BE49-F238E27FC236}">
                  <a16:creationId xmlns:a16="http://schemas.microsoft.com/office/drawing/2014/main" id="{C6A8B3A3-746D-44F2-A4BF-B7FDE350B9A7}"/>
                </a:ext>
              </a:extLst>
            </p:cNvPr>
            <p:cNvGrpSpPr/>
            <p:nvPr/>
          </p:nvGrpSpPr>
          <p:grpSpPr>
            <a:xfrm>
              <a:off x="3036619" y="539978"/>
              <a:ext cx="5888704" cy="1223674"/>
              <a:chOff x="-374134" y="370084"/>
              <a:chExt cx="9214073" cy="1907505"/>
            </a:xfrm>
            <a:noFill/>
          </p:grpSpPr>
          <p:sp>
            <p:nvSpPr>
              <p:cNvPr id="42" name="Elipse 41">
                <a:extLst>
                  <a:ext uri="{FF2B5EF4-FFF2-40B4-BE49-F238E27FC236}">
                    <a16:creationId xmlns:a16="http://schemas.microsoft.com/office/drawing/2014/main" id="{B580A3FB-6B0B-4120-B8E9-531A280938EB}"/>
                  </a:ext>
                </a:extLst>
              </p:cNvPr>
              <p:cNvSpPr/>
              <p:nvPr/>
            </p:nvSpPr>
            <p:spPr>
              <a:xfrm>
                <a:off x="-374134" y="370086"/>
                <a:ext cx="1907503" cy="1907502"/>
              </a:xfrm>
              <a:prstGeom prst="ellips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200" dirty="0">
                    <a:solidFill>
                      <a:schemeClr val="tx1"/>
                    </a:solidFill>
                  </a:rPr>
                  <a:t>1 Material Visual</a:t>
                </a:r>
              </a:p>
            </p:txBody>
          </p:sp>
          <p:sp>
            <p:nvSpPr>
              <p:cNvPr id="41" name="Elipse 40">
                <a:extLst>
                  <a:ext uri="{FF2B5EF4-FFF2-40B4-BE49-F238E27FC236}">
                    <a16:creationId xmlns:a16="http://schemas.microsoft.com/office/drawing/2014/main" id="{B9430323-4F4A-4539-B7E2-ED8AC8412401}"/>
                  </a:ext>
                </a:extLst>
              </p:cNvPr>
              <p:cNvSpPr/>
              <p:nvPr/>
            </p:nvSpPr>
            <p:spPr>
              <a:xfrm>
                <a:off x="4499676" y="370084"/>
                <a:ext cx="1907503" cy="1907503"/>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1200" dirty="0">
                  <a:solidFill>
                    <a:schemeClr val="tx1"/>
                  </a:solidFill>
                </a:endParaRPr>
              </a:p>
            </p:txBody>
          </p:sp>
          <p:sp>
            <p:nvSpPr>
              <p:cNvPr id="45" name="Elipse 44">
                <a:extLst>
                  <a:ext uri="{FF2B5EF4-FFF2-40B4-BE49-F238E27FC236}">
                    <a16:creationId xmlns:a16="http://schemas.microsoft.com/office/drawing/2014/main" id="{DA70515E-59A2-459A-A661-E8E374218473}"/>
                  </a:ext>
                </a:extLst>
              </p:cNvPr>
              <p:cNvSpPr/>
              <p:nvPr/>
            </p:nvSpPr>
            <p:spPr>
              <a:xfrm>
                <a:off x="2062091" y="370086"/>
                <a:ext cx="1907503" cy="1907503"/>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200" dirty="0">
                    <a:solidFill>
                      <a:schemeClr val="tx1"/>
                    </a:solidFill>
                  </a:rPr>
                  <a:t>2 Sensorial</a:t>
                </a:r>
              </a:p>
            </p:txBody>
          </p:sp>
          <p:sp>
            <p:nvSpPr>
              <p:cNvPr id="46" name="Elipse 45">
                <a:extLst>
                  <a:ext uri="{FF2B5EF4-FFF2-40B4-BE49-F238E27FC236}">
                    <a16:creationId xmlns:a16="http://schemas.microsoft.com/office/drawing/2014/main" id="{A9A2FC39-0FBF-4D43-867E-80682C22D356}"/>
                  </a:ext>
                </a:extLst>
              </p:cNvPr>
              <p:cNvSpPr/>
              <p:nvPr/>
            </p:nvSpPr>
            <p:spPr>
              <a:xfrm>
                <a:off x="6932436" y="370087"/>
                <a:ext cx="1907503" cy="1907500"/>
              </a:xfrm>
              <a:prstGeom prst="ellips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200" dirty="0">
                    <a:solidFill>
                      <a:schemeClr val="tx1"/>
                    </a:solidFill>
                  </a:rPr>
                  <a:t>4 </a:t>
                </a:r>
              </a:p>
              <a:p>
                <a:pPr algn="ctr"/>
                <a:r>
                  <a:rPr lang="es-EC" sz="1200" dirty="0">
                    <a:solidFill>
                      <a:schemeClr val="tx1"/>
                    </a:solidFill>
                  </a:rPr>
                  <a:t>Mental</a:t>
                </a:r>
              </a:p>
            </p:txBody>
          </p:sp>
        </p:grpSp>
        <p:sp>
          <p:nvSpPr>
            <p:cNvPr id="6" name="Rectángulo 5">
              <a:extLst>
                <a:ext uri="{FF2B5EF4-FFF2-40B4-BE49-F238E27FC236}">
                  <a16:creationId xmlns:a16="http://schemas.microsoft.com/office/drawing/2014/main" id="{6DF0F9EA-01AE-43ED-AAA0-5C6BA492983E}"/>
                </a:ext>
              </a:extLst>
            </p:cNvPr>
            <p:cNvSpPr/>
            <p:nvPr/>
          </p:nvSpPr>
          <p:spPr>
            <a:xfrm>
              <a:off x="6290480" y="858468"/>
              <a:ext cx="936581" cy="5866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dirty="0">
                  <a:solidFill>
                    <a:schemeClr val="tx1"/>
                  </a:solidFill>
                </a:rPr>
                <a:t>3 </a:t>
              </a:r>
            </a:p>
            <a:p>
              <a:pPr algn="ctr"/>
              <a:r>
                <a:rPr lang="es-EC" sz="1200" dirty="0">
                  <a:solidFill>
                    <a:schemeClr val="tx1"/>
                  </a:solidFill>
                </a:rPr>
                <a:t>Perceptual</a:t>
              </a:r>
            </a:p>
          </p:txBody>
        </p:sp>
      </p:grpSp>
      <p:sp>
        <p:nvSpPr>
          <p:cNvPr id="16" name="Google Shape;212;p25">
            <a:extLst>
              <a:ext uri="{FF2B5EF4-FFF2-40B4-BE49-F238E27FC236}">
                <a16:creationId xmlns:a16="http://schemas.microsoft.com/office/drawing/2014/main" id="{97CE95CF-2F5B-4041-B80D-49C663BE80B6}"/>
              </a:ext>
            </a:extLst>
          </p:cNvPr>
          <p:cNvSpPr txBox="1">
            <a:spLocks/>
          </p:cNvSpPr>
          <p:nvPr/>
        </p:nvSpPr>
        <p:spPr>
          <a:xfrm>
            <a:off x="4311774" y="1892114"/>
            <a:ext cx="1431302" cy="1037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ctr">
              <a:buClr>
                <a:schemeClr val="accent1">
                  <a:lumMod val="50000"/>
                </a:schemeClr>
              </a:buClr>
              <a:buSzPct val="100000"/>
              <a:buFont typeface="Courier New" panose="02070309020205020404" pitchFamily="49" charset="0"/>
              <a:buChar char="o"/>
            </a:pPr>
            <a:r>
              <a:rPr lang="es-EC" sz="1100" dirty="0"/>
              <a:t>Sensaciones receptadas por los sentidos</a:t>
            </a:r>
          </a:p>
          <a:p>
            <a:pPr marL="171450" indent="-171450" algn="ctr">
              <a:buClr>
                <a:srgbClr val="0070C0"/>
              </a:buClr>
              <a:buSzPct val="100000"/>
              <a:buFont typeface="Courier New" panose="02070309020205020404" pitchFamily="49" charset="0"/>
              <a:buChar char="o"/>
            </a:pP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0" indent="0" algn="ctr">
              <a:buFont typeface="Nunito Sans"/>
              <a:buNone/>
            </a:pPr>
            <a:endParaRPr lang="es-EC" sz="1100" dirty="0"/>
          </a:p>
        </p:txBody>
      </p:sp>
      <p:sp>
        <p:nvSpPr>
          <p:cNvPr id="17" name="Google Shape;212;p25">
            <a:extLst>
              <a:ext uri="{FF2B5EF4-FFF2-40B4-BE49-F238E27FC236}">
                <a16:creationId xmlns:a16="http://schemas.microsoft.com/office/drawing/2014/main" id="{40B97468-CDC9-4899-9CDC-1D47C50A90BF}"/>
              </a:ext>
            </a:extLst>
          </p:cNvPr>
          <p:cNvSpPr txBox="1">
            <a:spLocks/>
          </p:cNvSpPr>
          <p:nvPr/>
        </p:nvSpPr>
        <p:spPr>
          <a:xfrm>
            <a:off x="5871096" y="1892113"/>
            <a:ext cx="1431302" cy="1037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ctr">
              <a:buClr>
                <a:schemeClr val="accent6">
                  <a:lumMod val="50000"/>
                </a:schemeClr>
              </a:buClr>
              <a:buSzPct val="100000"/>
              <a:buFont typeface="Courier New" panose="02070309020205020404" pitchFamily="49" charset="0"/>
              <a:buChar char="o"/>
            </a:pPr>
            <a:r>
              <a:rPr lang="es-EC" sz="1100" dirty="0"/>
              <a:t>Interpretación cognitiva</a:t>
            </a:r>
          </a:p>
          <a:p>
            <a:pPr marL="171450" indent="-171450" algn="ctr">
              <a:buClr>
                <a:srgbClr val="0070C0"/>
              </a:buClr>
              <a:buSzPct val="100000"/>
              <a:buFont typeface="Courier New" panose="02070309020205020404" pitchFamily="49" charset="0"/>
              <a:buChar char="o"/>
            </a:pP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0" indent="0" algn="ctr">
              <a:buFont typeface="Nunito Sans"/>
              <a:buNone/>
            </a:pPr>
            <a:endParaRPr lang="es-EC" sz="1100" dirty="0"/>
          </a:p>
        </p:txBody>
      </p:sp>
      <p:sp>
        <p:nvSpPr>
          <p:cNvPr id="18" name="Google Shape;212;p25">
            <a:extLst>
              <a:ext uri="{FF2B5EF4-FFF2-40B4-BE49-F238E27FC236}">
                <a16:creationId xmlns:a16="http://schemas.microsoft.com/office/drawing/2014/main" id="{021C4103-08A2-43B6-B1D3-5F2EE70A2B84}"/>
              </a:ext>
            </a:extLst>
          </p:cNvPr>
          <p:cNvSpPr txBox="1">
            <a:spLocks/>
          </p:cNvSpPr>
          <p:nvPr/>
        </p:nvSpPr>
        <p:spPr>
          <a:xfrm>
            <a:off x="7430418" y="1892113"/>
            <a:ext cx="1431302" cy="1037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171450" indent="-171450" algn="ctr">
              <a:buClr>
                <a:schemeClr val="accent5">
                  <a:lumMod val="50000"/>
                </a:schemeClr>
              </a:buClr>
              <a:buSzPct val="100000"/>
              <a:buFont typeface="Courier New" panose="02070309020205020404" pitchFamily="49" charset="0"/>
              <a:buChar char="o"/>
            </a:pPr>
            <a:r>
              <a:rPr lang="es-EC" sz="1100" dirty="0"/>
              <a:t>Metáforas, asociaciones mentales</a:t>
            </a:r>
          </a:p>
          <a:p>
            <a:pPr marL="171450" indent="-171450" algn="ctr">
              <a:buClr>
                <a:srgbClr val="0070C0"/>
              </a:buClr>
              <a:buSzPct val="100000"/>
              <a:buFont typeface="Courier New" panose="02070309020205020404" pitchFamily="49" charset="0"/>
              <a:buChar char="o"/>
            </a:pP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171450" indent="-171450" algn="ctr"/>
            <a:endParaRPr lang="es-EC" sz="1100" dirty="0"/>
          </a:p>
          <a:p>
            <a:pPr marL="0" indent="0" algn="ctr">
              <a:buFont typeface="Nunito Sans"/>
              <a:buNone/>
            </a:pPr>
            <a:endParaRPr lang="es-EC" sz="1100" dirty="0"/>
          </a:p>
        </p:txBody>
      </p:sp>
      <p:pic>
        <p:nvPicPr>
          <p:cNvPr id="19" name="Picture 2" descr="Resultado de imagen para agencia bancaria">
            <a:extLst>
              <a:ext uri="{FF2B5EF4-FFF2-40B4-BE49-F238E27FC236}">
                <a16:creationId xmlns:a16="http://schemas.microsoft.com/office/drawing/2014/main" id="{81E9DEAF-B4E0-43D0-900C-A34970393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12"/>
          <a:stretch/>
        </p:blipFill>
        <p:spPr bwMode="auto">
          <a:xfrm>
            <a:off x="2643004" y="3115785"/>
            <a:ext cx="1662265" cy="13527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 name="Picture 6" descr="Imagen relacionada">
            <a:extLst>
              <a:ext uri="{FF2B5EF4-FFF2-40B4-BE49-F238E27FC236}">
                <a16:creationId xmlns:a16="http://schemas.microsoft.com/office/drawing/2014/main" id="{43566D3B-D980-4F37-A09F-832729AF572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21585" y="3115785"/>
            <a:ext cx="1247694" cy="13527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1" name="Picture 8" descr="Imagen relacionada">
            <a:extLst>
              <a:ext uri="{FF2B5EF4-FFF2-40B4-BE49-F238E27FC236}">
                <a16:creationId xmlns:a16="http://schemas.microsoft.com/office/drawing/2014/main" id="{D6E7403E-BA53-4058-8C50-654DD175DE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16" t="6187" r="10343" b="11166"/>
          <a:stretch/>
        </p:blipFill>
        <p:spPr bwMode="auto">
          <a:xfrm>
            <a:off x="5812468" y="3115786"/>
            <a:ext cx="1548557" cy="135277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2" name="Picture 10" descr="Resultado de imagen para persona pensando">
            <a:extLst>
              <a:ext uri="{FF2B5EF4-FFF2-40B4-BE49-F238E27FC236}">
                <a16:creationId xmlns:a16="http://schemas.microsoft.com/office/drawing/2014/main" id="{51833E6C-651B-4E23-B2BB-9897CB0AAF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723" t="6662" r="33791"/>
          <a:stretch/>
        </p:blipFill>
        <p:spPr bwMode="auto">
          <a:xfrm>
            <a:off x="7682013" y="3122278"/>
            <a:ext cx="923490" cy="13527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3" name="Google Shape;136;p20">
            <a:extLst>
              <a:ext uri="{FF2B5EF4-FFF2-40B4-BE49-F238E27FC236}">
                <a16:creationId xmlns:a16="http://schemas.microsoft.com/office/drawing/2014/main" id="{9EF181DA-0741-40C1-9EBD-42370BECE6A6}"/>
              </a:ext>
            </a:extLst>
          </p:cNvPr>
          <p:cNvSpPr txBox="1">
            <a:spLocks/>
          </p:cNvSpPr>
          <p:nvPr/>
        </p:nvSpPr>
        <p:spPr>
          <a:xfrm>
            <a:off x="682982" y="478011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extLst>
      <p:ext uri="{BB962C8B-B14F-4D97-AF65-F5344CB8AC3E}">
        <p14:creationId xmlns:p14="http://schemas.microsoft.com/office/powerpoint/2010/main" val="40321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42"/>
        <p:cNvGrpSpPr/>
        <p:nvPr/>
      </p:nvGrpSpPr>
      <p:grpSpPr>
        <a:xfrm>
          <a:off x="0" y="0"/>
          <a:ext cx="0" cy="0"/>
          <a:chOff x="0" y="0"/>
          <a:chExt cx="0" cy="0"/>
        </a:xfrm>
      </p:grpSpPr>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Rectángulo 1">
            <a:extLst>
              <a:ext uri="{FF2B5EF4-FFF2-40B4-BE49-F238E27FC236}">
                <a16:creationId xmlns:a16="http://schemas.microsoft.com/office/drawing/2014/main" id="{AE00A6F8-082E-430D-BE05-71004D397C89}"/>
              </a:ext>
            </a:extLst>
          </p:cNvPr>
          <p:cNvSpPr/>
          <p:nvPr/>
        </p:nvSpPr>
        <p:spPr>
          <a:xfrm>
            <a:off x="3739081" y="289711"/>
            <a:ext cx="1539089" cy="6156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Google Shape;211;p25">
            <a:extLst>
              <a:ext uri="{FF2B5EF4-FFF2-40B4-BE49-F238E27FC236}">
                <a16:creationId xmlns:a16="http://schemas.microsoft.com/office/drawing/2014/main" id="{A0EC49A7-4C7E-45E3-9735-8263D6679376}"/>
              </a:ext>
            </a:extLst>
          </p:cNvPr>
          <p:cNvSpPr txBox="1">
            <a:spLocks/>
          </p:cNvSpPr>
          <p:nvPr/>
        </p:nvSpPr>
        <p:spPr>
          <a:xfrm>
            <a:off x="442679" y="289711"/>
            <a:ext cx="3902985" cy="7973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400" dirty="0">
                <a:solidFill>
                  <a:schemeClr val="bg1"/>
                </a:solidFill>
                <a:latin typeface="Nunito Sans" panose="020B0604020202020204" charset="0"/>
              </a:rPr>
              <a:t>Teoría de la </a:t>
            </a:r>
            <a:br>
              <a:rPr lang="es-EC" sz="2400" dirty="0">
                <a:solidFill>
                  <a:schemeClr val="bg1"/>
                </a:solidFill>
                <a:latin typeface="Nunito Sans" panose="020B0604020202020204" charset="0"/>
              </a:rPr>
            </a:br>
            <a:r>
              <a:rPr lang="es-EC" sz="2400" dirty="0">
                <a:solidFill>
                  <a:schemeClr val="bg1"/>
                </a:solidFill>
                <a:latin typeface="Nunito Sans" panose="020B0604020202020204" charset="0"/>
              </a:rPr>
              <a:t>semiótica visual</a:t>
            </a:r>
          </a:p>
        </p:txBody>
      </p:sp>
      <p:grpSp>
        <p:nvGrpSpPr>
          <p:cNvPr id="9" name="Grupo 8">
            <a:extLst>
              <a:ext uri="{FF2B5EF4-FFF2-40B4-BE49-F238E27FC236}">
                <a16:creationId xmlns:a16="http://schemas.microsoft.com/office/drawing/2014/main" id="{BA1509E0-1E49-451A-AA82-232481F9FE67}"/>
              </a:ext>
            </a:extLst>
          </p:cNvPr>
          <p:cNvGrpSpPr/>
          <p:nvPr/>
        </p:nvGrpSpPr>
        <p:grpSpPr>
          <a:xfrm>
            <a:off x="1389707" y="1531205"/>
            <a:ext cx="6364586" cy="3431320"/>
            <a:chOff x="-40193" y="-1"/>
            <a:chExt cx="6298565" cy="2793441"/>
          </a:xfrm>
        </p:grpSpPr>
        <p:sp>
          <p:nvSpPr>
            <p:cNvPr id="10" name="Flecha: a la derecha 9">
              <a:extLst>
                <a:ext uri="{FF2B5EF4-FFF2-40B4-BE49-F238E27FC236}">
                  <a16:creationId xmlns:a16="http://schemas.microsoft.com/office/drawing/2014/main" id="{24BA729D-6916-4004-B7F3-1D2C8341111B}"/>
                </a:ext>
              </a:extLst>
            </p:cNvPr>
            <p:cNvSpPr/>
            <p:nvPr/>
          </p:nvSpPr>
          <p:spPr>
            <a:xfrm>
              <a:off x="1477108" y="1185706"/>
              <a:ext cx="318770" cy="3187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1" name="Imagen 10">
              <a:extLst>
                <a:ext uri="{FF2B5EF4-FFF2-40B4-BE49-F238E27FC236}">
                  <a16:creationId xmlns:a16="http://schemas.microsoft.com/office/drawing/2014/main" id="{B0E0D6A6-840D-4E31-B023-75D7ACEF2A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849" y="-1"/>
              <a:ext cx="4419523" cy="2793441"/>
            </a:xfrm>
            <a:prstGeom prst="rect">
              <a:avLst/>
            </a:prstGeom>
            <a:noFill/>
          </p:spPr>
        </p:pic>
        <p:pic>
          <p:nvPicPr>
            <p:cNvPr id="12" name="Imagen 11">
              <a:extLst>
                <a:ext uri="{FF2B5EF4-FFF2-40B4-BE49-F238E27FC236}">
                  <a16:creationId xmlns:a16="http://schemas.microsoft.com/office/drawing/2014/main" id="{5F817217-4AC7-4387-A43E-518DD4CF9E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3" y="612932"/>
              <a:ext cx="1499654" cy="1499636"/>
            </a:xfrm>
            <a:prstGeom prst="rect">
              <a:avLst/>
            </a:prstGeom>
            <a:noFill/>
          </p:spPr>
        </p:pic>
      </p:grpSp>
      <p:sp>
        <p:nvSpPr>
          <p:cNvPr id="13" name="Google Shape;136;p20">
            <a:extLst>
              <a:ext uri="{FF2B5EF4-FFF2-40B4-BE49-F238E27FC236}">
                <a16:creationId xmlns:a16="http://schemas.microsoft.com/office/drawing/2014/main" id="{205B5458-C57A-494C-9F1F-CAFFB904A0E1}"/>
              </a:ext>
            </a:extLst>
          </p:cNvPr>
          <p:cNvSpPr txBox="1">
            <a:spLocks/>
          </p:cNvSpPr>
          <p:nvPr/>
        </p:nvSpPr>
        <p:spPr>
          <a:xfrm>
            <a:off x="7067128" y="781939"/>
            <a:ext cx="2076872"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200" dirty="0">
                <a:solidFill>
                  <a:schemeClr val="bg1"/>
                </a:solidFill>
              </a:rPr>
              <a:t>IMAGEN CORPORATIVA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8000" r="-8000"/>
          </a:stretch>
        </a:blip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ctrTitle"/>
          </p:nvPr>
        </p:nvSpPr>
        <p:spPr>
          <a:xfrm>
            <a:off x="277100" y="1465451"/>
            <a:ext cx="2521184" cy="3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solidFill>
                  <a:srgbClr val="C00000"/>
                </a:solidFill>
              </a:rPr>
              <a:t>1.</a:t>
            </a:r>
            <a:endParaRPr sz="4000" b="1" dirty="0">
              <a:solidFill>
                <a:srgbClr val="C00000"/>
              </a:solidFill>
            </a:endParaRPr>
          </a:p>
          <a:p>
            <a:pPr marL="0" lvl="0" indent="0" algn="l" rtl="0">
              <a:spcBef>
                <a:spcPts val="0"/>
              </a:spcBef>
              <a:spcAft>
                <a:spcPts val="0"/>
              </a:spcAft>
              <a:buNone/>
            </a:pPr>
            <a:r>
              <a:rPr lang="es-EC" sz="2000" dirty="0">
                <a:solidFill>
                  <a:srgbClr val="C00000"/>
                </a:solidFill>
              </a:rPr>
              <a:t>PROBLEMA DE INVESTIGACIÓN</a:t>
            </a:r>
            <a:endParaRPr sz="2000" dirty="0">
              <a:solidFill>
                <a:srgbClr val="C00000"/>
              </a:solidFill>
            </a:endParaRPr>
          </a:p>
        </p:txBody>
      </p:sp>
      <p:sp>
        <p:nvSpPr>
          <p:cNvPr id="138" name="Google Shape;13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pic>
        <p:nvPicPr>
          <p:cNvPr id="37" name="Picture 4" descr="Resultado de imagen para pacificard cinemark">
            <a:extLst>
              <a:ext uri="{FF2B5EF4-FFF2-40B4-BE49-F238E27FC236}">
                <a16:creationId xmlns:a16="http://schemas.microsoft.com/office/drawing/2014/main" id="{CE16CEB4-F676-4DCA-9DE4-FCE2534F9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111" y="2567050"/>
            <a:ext cx="2173742" cy="102851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6" name="Picture 2" descr="Resultado de imagen para miercoles tasty diners">
            <a:extLst>
              <a:ext uri="{FF2B5EF4-FFF2-40B4-BE49-F238E27FC236}">
                <a16:creationId xmlns:a16="http://schemas.microsoft.com/office/drawing/2014/main" id="{2F9087B2-2CBA-4161-935C-D3305DD1C0E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33619" y="3524096"/>
            <a:ext cx="1845234" cy="158072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5" name="Picture 4" descr="Resultado de imagen para cliente utiliza tarjeta debito">
            <a:extLst>
              <a:ext uri="{FF2B5EF4-FFF2-40B4-BE49-F238E27FC236}">
                <a16:creationId xmlns:a16="http://schemas.microsoft.com/office/drawing/2014/main" id="{065E246D-C257-46EC-B025-5859984A565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09253" y="3911812"/>
            <a:ext cx="2091822" cy="132073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4" name="Picture 2" descr="Resultado de imagen para cliente utiliza tarjeta debito">
            <a:extLst>
              <a:ext uri="{FF2B5EF4-FFF2-40B4-BE49-F238E27FC236}">
                <a16:creationId xmlns:a16="http://schemas.microsoft.com/office/drawing/2014/main" id="{83A7B300-216D-4DC6-BFE2-88FBD9372C5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13534" y="3024144"/>
            <a:ext cx="1464951" cy="12016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3" name="Picture 8" descr="Resultado de imagen para socializar fiestas">
            <a:extLst>
              <a:ext uri="{FF2B5EF4-FFF2-40B4-BE49-F238E27FC236}">
                <a16:creationId xmlns:a16="http://schemas.microsoft.com/office/drawing/2014/main" id="{FDE0701B-DA46-4E3D-B1C0-B21C560E6BB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433209">
            <a:off x="7307529" y="174187"/>
            <a:ext cx="1770377" cy="1180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2" name="Picture 10" descr="Resultado de imagen para deportes extremos">
            <a:extLst>
              <a:ext uri="{FF2B5EF4-FFF2-40B4-BE49-F238E27FC236}">
                <a16:creationId xmlns:a16="http://schemas.microsoft.com/office/drawing/2014/main" id="{31F81116-A068-4265-8DE7-2BD1D5D0903B}"/>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9359" r="16588"/>
          <a:stretch/>
        </p:blipFill>
        <p:spPr bwMode="auto">
          <a:xfrm rot="318016">
            <a:off x="7533297" y="1043029"/>
            <a:ext cx="1565236" cy="10568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1" name="Picture 2" descr="Imagen relacionada">
            <a:extLst>
              <a:ext uri="{FF2B5EF4-FFF2-40B4-BE49-F238E27FC236}">
                <a16:creationId xmlns:a16="http://schemas.microsoft.com/office/drawing/2014/main" id="{5A645A9D-85A2-4994-BF4C-F801B17FA459}"/>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191323">
            <a:off x="2946136" y="1640605"/>
            <a:ext cx="1208545" cy="7761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n relacionada">
            <a:extLst>
              <a:ext uri="{FF2B5EF4-FFF2-40B4-BE49-F238E27FC236}">
                <a16:creationId xmlns:a16="http://schemas.microsoft.com/office/drawing/2014/main" id="{2196FED9-E018-4BB0-A79E-BD581D4B7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54" r="10940"/>
          <a:stretch/>
        </p:blipFill>
        <p:spPr bwMode="auto">
          <a:xfrm rot="20797155">
            <a:off x="3071500" y="133722"/>
            <a:ext cx="1352550" cy="167854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11" name="Google Shape;211;p25"/>
          <p:cNvSpPr txBox="1">
            <a:spLocks noGrp="1"/>
          </p:cNvSpPr>
          <p:nvPr>
            <p:ph type="title"/>
          </p:nvPr>
        </p:nvSpPr>
        <p:spPr>
          <a:xfrm>
            <a:off x="150695" y="575500"/>
            <a:ext cx="24516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Teorías del comportamiento del cliente</a:t>
            </a:r>
            <a:endParaRPr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22" name="Grupo 21">
            <a:extLst>
              <a:ext uri="{FF2B5EF4-FFF2-40B4-BE49-F238E27FC236}">
                <a16:creationId xmlns:a16="http://schemas.microsoft.com/office/drawing/2014/main" id="{E69EB8EB-7ADB-46E6-8DFD-DCCDEDEEA9E6}"/>
              </a:ext>
            </a:extLst>
          </p:cNvPr>
          <p:cNvGrpSpPr/>
          <p:nvPr/>
        </p:nvGrpSpPr>
        <p:grpSpPr>
          <a:xfrm>
            <a:off x="3847675" y="443275"/>
            <a:ext cx="3913500" cy="4256750"/>
            <a:chOff x="3847675" y="443275"/>
            <a:chExt cx="3913500" cy="4256750"/>
          </a:xfrm>
        </p:grpSpPr>
        <p:grpSp>
          <p:nvGrpSpPr>
            <p:cNvPr id="23" name="Google Shape;250;p28">
              <a:extLst>
                <a:ext uri="{FF2B5EF4-FFF2-40B4-BE49-F238E27FC236}">
                  <a16:creationId xmlns:a16="http://schemas.microsoft.com/office/drawing/2014/main" id="{D79A1AB8-C37B-4272-AFF8-9C7B678570AB}"/>
                </a:ext>
              </a:extLst>
            </p:cNvPr>
            <p:cNvGrpSpPr/>
            <p:nvPr/>
          </p:nvGrpSpPr>
          <p:grpSpPr>
            <a:xfrm>
              <a:off x="3847675" y="443275"/>
              <a:ext cx="3913500" cy="4256750"/>
              <a:chOff x="3847675" y="537100"/>
              <a:chExt cx="3913500" cy="4256750"/>
            </a:xfrm>
          </p:grpSpPr>
          <p:sp>
            <p:nvSpPr>
              <p:cNvPr id="26" name="Google Shape;251;p28">
                <a:extLst>
                  <a:ext uri="{FF2B5EF4-FFF2-40B4-BE49-F238E27FC236}">
                    <a16:creationId xmlns:a16="http://schemas.microsoft.com/office/drawing/2014/main" id="{F48F21B1-0CC5-44EB-8AFE-2E414A9285B6}"/>
                  </a:ext>
                </a:extLst>
              </p:cNvPr>
              <p:cNvSpPr/>
              <p:nvPr/>
            </p:nvSpPr>
            <p:spPr>
              <a:xfrm>
                <a:off x="3886650" y="537100"/>
                <a:ext cx="1906800" cy="1906800"/>
              </a:xfrm>
              <a:prstGeom prst="ellipse">
                <a:avLst/>
              </a:prstGeom>
              <a:solidFill>
                <a:srgbClr val="FF99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s-EC" sz="1500" dirty="0">
                    <a:solidFill>
                      <a:srgbClr val="FFFFFF"/>
                    </a:solidFill>
                    <a:latin typeface="Nunito Sans"/>
                    <a:ea typeface="Nunito Sans"/>
                    <a:cs typeface="Nunito Sans"/>
                    <a:sym typeface="Nunito Sans"/>
                  </a:rPr>
                  <a:t>Teoría racional económica</a:t>
                </a:r>
                <a:endParaRPr sz="1500" dirty="0">
                  <a:solidFill>
                    <a:srgbClr val="FFFFFF"/>
                  </a:solidFill>
                  <a:latin typeface="Nunito Sans"/>
                  <a:ea typeface="Nunito Sans"/>
                  <a:cs typeface="Nunito Sans"/>
                  <a:sym typeface="Nunito Sans"/>
                </a:endParaRPr>
              </a:p>
            </p:txBody>
          </p:sp>
          <p:sp>
            <p:nvSpPr>
              <p:cNvPr id="27" name="Google Shape;252;p28">
                <a:extLst>
                  <a:ext uri="{FF2B5EF4-FFF2-40B4-BE49-F238E27FC236}">
                    <a16:creationId xmlns:a16="http://schemas.microsoft.com/office/drawing/2014/main" id="{81570CC6-9FC4-4777-B70B-4C94368F407C}"/>
                  </a:ext>
                </a:extLst>
              </p:cNvPr>
              <p:cNvSpPr/>
              <p:nvPr/>
            </p:nvSpPr>
            <p:spPr>
              <a:xfrm>
                <a:off x="5854375" y="537100"/>
                <a:ext cx="1906800" cy="1906800"/>
              </a:xfrm>
              <a:prstGeom prst="ellipse">
                <a:avLst/>
              </a:prstGeom>
              <a:solidFill>
                <a:srgbClr val="F6703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5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s-EC" sz="1500" dirty="0">
                    <a:solidFill>
                      <a:srgbClr val="FFFFFF"/>
                    </a:solidFill>
                    <a:latin typeface="Nunito Sans"/>
                    <a:ea typeface="Nunito Sans"/>
                    <a:cs typeface="Nunito Sans"/>
                    <a:sym typeface="Nunito Sans"/>
                  </a:rPr>
                  <a:t>Teoría psicoanalítica</a:t>
                </a:r>
                <a:endParaRPr sz="1500" dirty="0">
                  <a:solidFill>
                    <a:srgbClr val="FFFFFF"/>
                  </a:solidFill>
                  <a:latin typeface="Nunito Sans"/>
                  <a:ea typeface="Nunito Sans"/>
                  <a:cs typeface="Nunito Sans"/>
                  <a:sym typeface="Nunito Sans"/>
                </a:endParaRPr>
              </a:p>
            </p:txBody>
          </p:sp>
          <p:sp>
            <p:nvSpPr>
              <p:cNvPr id="28" name="Google Shape;253;p28">
                <a:extLst>
                  <a:ext uri="{FF2B5EF4-FFF2-40B4-BE49-F238E27FC236}">
                    <a16:creationId xmlns:a16="http://schemas.microsoft.com/office/drawing/2014/main" id="{9689E3CF-DF36-4B18-907F-558D75164FEB}"/>
                  </a:ext>
                </a:extLst>
              </p:cNvPr>
              <p:cNvSpPr/>
              <p:nvPr/>
            </p:nvSpPr>
            <p:spPr>
              <a:xfrm>
                <a:off x="3847675" y="2802116"/>
                <a:ext cx="1906800" cy="1906800"/>
              </a:xfrm>
              <a:prstGeom prst="ellipse">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lang="es-EC"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s-EC" sz="1500" dirty="0">
                    <a:solidFill>
                      <a:srgbClr val="FFFFFF"/>
                    </a:solidFill>
                    <a:latin typeface="Nunito Sans"/>
                    <a:ea typeface="Nunito Sans"/>
                    <a:cs typeface="Nunito Sans"/>
                    <a:sym typeface="Nunito Sans"/>
                  </a:rPr>
                  <a:t>Teoría del aprendizaje</a:t>
                </a:r>
                <a:endParaRPr sz="1500" dirty="0">
                  <a:solidFill>
                    <a:srgbClr val="FFFFFF"/>
                  </a:solidFill>
                  <a:latin typeface="Nunito Sans"/>
                  <a:ea typeface="Nunito Sans"/>
                  <a:cs typeface="Nunito Sans"/>
                  <a:sym typeface="Nunito Sans"/>
                </a:endParaRPr>
              </a:p>
            </p:txBody>
          </p:sp>
          <p:sp>
            <p:nvSpPr>
              <p:cNvPr id="29" name="Google Shape;254;p28">
                <a:extLst>
                  <a:ext uri="{FF2B5EF4-FFF2-40B4-BE49-F238E27FC236}">
                    <a16:creationId xmlns:a16="http://schemas.microsoft.com/office/drawing/2014/main" id="{6631375B-EEBE-43E3-9774-C3BEA5C79255}"/>
                  </a:ext>
                </a:extLst>
              </p:cNvPr>
              <p:cNvSpPr/>
              <p:nvPr/>
            </p:nvSpPr>
            <p:spPr>
              <a:xfrm>
                <a:off x="5854375"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s-EC" sz="1500" dirty="0">
                    <a:solidFill>
                      <a:srgbClr val="FFFFFF"/>
                    </a:solidFill>
                    <a:latin typeface="Nunito Sans"/>
                    <a:ea typeface="Nunito Sans"/>
                    <a:cs typeface="Nunito Sans"/>
                    <a:sym typeface="Nunito Sans"/>
                  </a:rPr>
                  <a:t>Teoría social</a:t>
                </a:r>
                <a:endParaRPr sz="1500" dirty="0">
                  <a:solidFill>
                    <a:srgbClr val="FFFFFF"/>
                  </a:solidFill>
                  <a:latin typeface="Nunito Sans"/>
                  <a:ea typeface="Nunito Sans"/>
                  <a:cs typeface="Nunito Sans"/>
                  <a:sym typeface="Nunito Sans"/>
                </a:endParaRPr>
              </a:p>
            </p:txBody>
          </p:sp>
        </p:grpSp>
        <p:sp>
          <p:nvSpPr>
            <p:cNvPr id="24" name="Google Shape;255;p28">
              <a:extLst>
                <a:ext uri="{FF2B5EF4-FFF2-40B4-BE49-F238E27FC236}">
                  <a16:creationId xmlns:a16="http://schemas.microsoft.com/office/drawing/2014/main" id="{22CDC7D1-9F5E-4899-A8BE-FA0AB0DCD093}"/>
                </a:ext>
              </a:extLst>
            </p:cNvPr>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666666"/>
                  </a:solidFill>
                  <a:latin typeface="Nunito Sans"/>
                  <a:ea typeface="Nunito Sans"/>
                  <a:cs typeface="Nunito Sans"/>
                  <a:sym typeface="Nunito Sans"/>
                </a:rPr>
                <a:t>CLIENTES</a:t>
              </a:r>
              <a:endParaRPr dirty="0">
                <a:solidFill>
                  <a:srgbClr val="666666"/>
                </a:solidFill>
                <a:latin typeface="Nunito Sans"/>
                <a:ea typeface="Nunito Sans"/>
                <a:cs typeface="Nunito Sans"/>
                <a:sym typeface="Nunito Sans"/>
              </a:endParaRPr>
            </a:p>
          </p:txBody>
        </p:sp>
        <p:sp>
          <p:nvSpPr>
            <p:cNvPr id="25" name="Google Shape;256;p28">
              <a:extLst>
                <a:ext uri="{FF2B5EF4-FFF2-40B4-BE49-F238E27FC236}">
                  <a16:creationId xmlns:a16="http://schemas.microsoft.com/office/drawing/2014/main" id="{BFE7A1E8-D7FE-4E61-9AF4-CC4E90F74583}"/>
                </a:ext>
              </a:extLst>
            </p:cNvPr>
            <p:cNvSpPr/>
            <p:nvPr/>
          </p:nvSpPr>
          <p:spPr>
            <a:xfrm>
              <a:off x="4840050" y="1651475"/>
              <a:ext cx="1829100" cy="1829100"/>
            </a:xfrm>
            <a:prstGeom prst="donut">
              <a:avLst>
                <a:gd name="adj" fmla="val 11468"/>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260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685800" y="3313440"/>
            <a:ext cx="7772400" cy="6489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4500" b="1" dirty="0"/>
              <a:t>VARIABLES </a:t>
            </a:r>
            <a:endParaRPr sz="4500" b="1" dirty="0"/>
          </a:p>
        </p:txBody>
      </p:sp>
      <p:sp>
        <p:nvSpPr>
          <p:cNvPr id="162" name="Google Shape;162;p23"/>
          <p:cNvSpPr txBox="1">
            <a:spLocks noGrp="1"/>
          </p:cNvSpPr>
          <p:nvPr>
            <p:ph type="subTitle" idx="4294967295"/>
          </p:nvPr>
        </p:nvSpPr>
        <p:spPr>
          <a:xfrm>
            <a:off x="685800" y="3868754"/>
            <a:ext cx="7772400" cy="56145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C" sz="2500" dirty="0">
                <a:solidFill>
                  <a:srgbClr val="FFFFFF"/>
                </a:solidFill>
              </a:rPr>
              <a:t>Y Dimensiones</a:t>
            </a:r>
            <a:endParaRPr sz="2500" dirty="0">
              <a:solidFill>
                <a:srgbClr val="FFFFFF"/>
              </a:solidFill>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8753" y="1851401"/>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10281" y="713293"/>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176" name="Google Shape;176;p23"/>
          <p:cNvSpPr/>
          <p:nvPr/>
        </p:nvSpPr>
        <p:spPr>
          <a:xfrm>
            <a:off x="1635350" y="1665933"/>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grpSp>
        <p:nvGrpSpPr>
          <p:cNvPr id="18" name="Google Shape;552;p43">
            <a:extLst>
              <a:ext uri="{FF2B5EF4-FFF2-40B4-BE49-F238E27FC236}">
                <a16:creationId xmlns:a16="http://schemas.microsoft.com/office/drawing/2014/main" id="{54193406-7115-4F41-A58E-66D5E54AE525}"/>
              </a:ext>
            </a:extLst>
          </p:cNvPr>
          <p:cNvGrpSpPr/>
          <p:nvPr/>
        </p:nvGrpSpPr>
        <p:grpSpPr>
          <a:xfrm>
            <a:off x="4825607" y="907732"/>
            <a:ext cx="433992" cy="422729"/>
            <a:chOff x="5916675" y="927975"/>
            <a:chExt cx="516350" cy="502950"/>
          </a:xfrm>
        </p:grpSpPr>
        <p:sp>
          <p:nvSpPr>
            <p:cNvPr id="19" name="Google Shape;553;p43">
              <a:extLst>
                <a:ext uri="{FF2B5EF4-FFF2-40B4-BE49-F238E27FC236}">
                  <a16:creationId xmlns:a16="http://schemas.microsoft.com/office/drawing/2014/main" id="{34A582A7-85BE-4093-BA52-B9861CB4EF5A}"/>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4;p43">
              <a:extLst>
                <a:ext uri="{FF2B5EF4-FFF2-40B4-BE49-F238E27FC236}">
                  <a16:creationId xmlns:a16="http://schemas.microsoft.com/office/drawing/2014/main" id="{7C67988E-6FA8-44F1-96CE-D1BDDAD11974}"/>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46550" y="1173514"/>
            <a:ext cx="3246900" cy="5126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Imagen corporativa</a:t>
            </a:r>
            <a:endParaRPr dirty="0"/>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124" name="Google Shape;124;p18"/>
          <p:cNvSpPr txBox="1">
            <a:spLocks noGrp="1"/>
          </p:cNvSpPr>
          <p:nvPr>
            <p:ph type="subTitle" idx="1"/>
          </p:nvPr>
        </p:nvSpPr>
        <p:spPr>
          <a:xfrm>
            <a:off x="874011" y="1686205"/>
            <a:ext cx="2791975" cy="2628619"/>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rabicPeriod"/>
            </a:pPr>
            <a:r>
              <a:rPr lang="es-EC" dirty="0"/>
              <a:t>Localización</a:t>
            </a:r>
          </a:p>
          <a:p>
            <a:pPr marL="342900" lvl="0" indent="-342900" algn="l" rtl="0">
              <a:spcBef>
                <a:spcPts val="0"/>
              </a:spcBef>
              <a:spcAft>
                <a:spcPts val="0"/>
              </a:spcAft>
              <a:buFont typeface="+mj-lt"/>
              <a:buAutoNum type="arabicPeriod"/>
            </a:pPr>
            <a:r>
              <a:rPr lang="es-EC" dirty="0"/>
              <a:t>Personal</a:t>
            </a:r>
          </a:p>
          <a:p>
            <a:pPr marL="342900" lvl="0" indent="-342900" algn="l" rtl="0">
              <a:spcBef>
                <a:spcPts val="0"/>
              </a:spcBef>
              <a:spcAft>
                <a:spcPts val="0"/>
              </a:spcAft>
              <a:buFont typeface="+mj-lt"/>
              <a:buAutoNum type="arabicPeriod"/>
            </a:pPr>
            <a:r>
              <a:rPr lang="es-EC" dirty="0"/>
              <a:t>Actitud y Comportamiento</a:t>
            </a:r>
          </a:p>
          <a:p>
            <a:pPr marL="342900" lvl="0" indent="-342900" algn="l" rtl="0">
              <a:spcBef>
                <a:spcPts val="0"/>
              </a:spcBef>
              <a:spcAft>
                <a:spcPts val="0"/>
              </a:spcAft>
              <a:buFont typeface="+mj-lt"/>
              <a:buAutoNum type="arabicPeriod"/>
            </a:pPr>
            <a:r>
              <a:rPr lang="es-EC" dirty="0"/>
              <a:t>Percepción de justicia en precios</a:t>
            </a:r>
          </a:p>
          <a:p>
            <a:pPr marL="342900" lvl="0" indent="-342900" algn="l" rtl="0">
              <a:spcBef>
                <a:spcPts val="0"/>
              </a:spcBef>
              <a:spcAft>
                <a:spcPts val="0"/>
              </a:spcAft>
              <a:buFont typeface="+mj-lt"/>
              <a:buAutoNum type="arabicPeriod"/>
            </a:pPr>
            <a:r>
              <a:rPr lang="es-EC" dirty="0"/>
              <a:t>Sentimientos Positivos</a:t>
            </a:r>
          </a:p>
          <a:p>
            <a:pPr marL="342900" lvl="0" indent="-342900" algn="l" rtl="0">
              <a:spcBef>
                <a:spcPts val="0"/>
              </a:spcBef>
              <a:spcAft>
                <a:spcPts val="0"/>
              </a:spcAft>
              <a:buFont typeface="+mj-lt"/>
              <a:buAutoNum type="arabicPeriod"/>
            </a:pPr>
            <a:r>
              <a:rPr lang="es-EC" dirty="0"/>
              <a:t>Expresión visual</a:t>
            </a:r>
          </a:p>
          <a:p>
            <a:pPr marL="342900" lvl="0" indent="-342900" algn="l" rtl="0">
              <a:spcBef>
                <a:spcPts val="0"/>
              </a:spcBef>
              <a:spcAft>
                <a:spcPts val="0"/>
              </a:spcAft>
              <a:buFont typeface="+mj-lt"/>
              <a:buAutoNum type="arabicPeriod"/>
            </a:pPr>
            <a:r>
              <a:rPr lang="es-EC" dirty="0"/>
              <a:t>Expresión del ambiente</a:t>
            </a:r>
          </a:p>
          <a:p>
            <a:pPr marL="342900" lvl="0" indent="-342900" algn="l" rtl="0">
              <a:spcBef>
                <a:spcPts val="0"/>
              </a:spcBef>
              <a:spcAft>
                <a:spcPts val="0"/>
              </a:spcAft>
              <a:buFont typeface="+mj-lt"/>
              <a:buAutoNum type="arabicPeriod"/>
            </a:pPr>
            <a:r>
              <a:rPr lang="es-EC" dirty="0"/>
              <a:t>Apariencia online</a:t>
            </a:r>
          </a:p>
          <a:p>
            <a:pPr marL="342900" lvl="0" indent="-342900" algn="l" rtl="0">
              <a:spcBef>
                <a:spcPts val="0"/>
              </a:spcBef>
              <a:spcAft>
                <a:spcPts val="0"/>
              </a:spcAft>
              <a:buFont typeface="+mj-lt"/>
              <a:buAutoNum type="arabicPeriod"/>
            </a:pPr>
            <a:r>
              <a:rPr lang="es-EC" dirty="0"/>
              <a:t>Comunicación externa</a:t>
            </a:r>
            <a:endParaRPr dirty="0"/>
          </a:p>
        </p:txBody>
      </p:sp>
      <p:grpSp>
        <p:nvGrpSpPr>
          <p:cNvPr id="6" name="Google Shape;552;p43">
            <a:extLst>
              <a:ext uri="{FF2B5EF4-FFF2-40B4-BE49-F238E27FC236}">
                <a16:creationId xmlns:a16="http://schemas.microsoft.com/office/drawing/2014/main" id="{607AB19D-5EF6-46E9-975B-17CE7E44F754}"/>
              </a:ext>
            </a:extLst>
          </p:cNvPr>
          <p:cNvGrpSpPr/>
          <p:nvPr/>
        </p:nvGrpSpPr>
        <p:grpSpPr>
          <a:xfrm>
            <a:off x="1877688" y="409256"/>
            <a:ext cx="784619" cy="764257"/>
            <a:chOff x="5916675" y="927975"/>
            <a:chExt cx="516350" cy="502950"/>
          </a:xfrm>
        </p:grpSpPr>
        <p:sp>
          <p:nvSpPr>
            <p:cNvPr id="7" name="Google Shape;553;p43">
              <a:extLst>
                <a:ext uri="{FF2B5EF4-FFF2-40B4-BE49-F238E27FC236}">
                  <a16:creationId xmlns:a16="http://schemas.microsoft.com/office/drawing/2014/main" id="{7F428CB5-2F36-4C4B-9961-8C60A00797CA}"/>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4;p43">
              <a:extLst>
                <a:ext uri="{FF2B5EF4-FFF2-40B4-BE49-F238E27FC236}">
                  <a16:creationId xmlns:a16="http://schemas.microsoft.com/office/drawing/2014/main" id="{9130FDA8-BE15-4D8C-95F8-9953735695DE}"/>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713;p43">
            <a:extLst>
              <a:ext uri="{FF2B5EF4-FFF2-40B4-BE49-F238E27FC236}">
                <a16:creationId xmlns:a16="http://schemas.microsoft.com/office/drawing/2014/main" id="{6B9B15A6-A980-4F2A-BEB8-DF1EB6D984F5}"/>
              </a:ext>
            </a:extLst>
          </p:cNvPr>
          <p:cNvGrpSpPr/>
          <p:nvPr/>
        </p:nvGrpSpPr>
        <p:grpSpPr>
          <a:xfrm>
            <a:off x="4737165" y="780453"/>
            <a:ext cx="393060" cy="393060"/>
            <a:chOff x="5941025" y="3634400"/>
            <a:chExt cx="467650" cy="467650"/>
          </a:xfrm>
        </p:grpSpPr>
        <p:sp>
          <p:nvSpPr>
            <p:cNvPr id="10" name="Google Shape;714;p43">
              <a:extLst>
                <a:ext uri="{FF2B5EF4-FFF2-40B4-BE49-F238E27FC236}">
                  <a16:creationId xmlns:a16="http://schemas.microsoft.com/office/drawing/2014/main" id="{B77BCD2E-A779-4011-8446-C328278CFCB1}"/>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5;p43">
              <a:extLst>
                <a:ext uri="{FF2B5EF4-FFF2-40B4-BE49-F238E27FC236}">
                  <a16:creationId xmlns:a16="http://schemas.microsoft.com/office/drawing/2014/main" id="{E7C15C76-8C94-4855-AE6F-F6D932B588F5}"/>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6;p43">
              <a:extLst>
                <a:ext uri="{FF2B5EF4-FFF2-40B4-BE49-F238E27FC236}">
                  <a16:creationId xmlns:a16="http://schemas.microsoft.com/office/drawing/2014/main" id="{4D099ABD-D021-46ED-BE7B-EF9C37FECD10}"/>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7;p43">
              <a:extLst>
                <a:ext uri="{FF2B5EF4-FFF2-40B4-BE49-F238E27FC236}">
                  <a16:creationId xmlns:a16="http://schemas.microsoft.com/office/drawing/2014/main" id="{F6A6DE66-E75F-4762-A455-5AF13C95CEB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8;p43">
              <a:extLst>
                <a:ext uri="{FF2B5EF4-FFF2-40B4-BE49-F238E27FC236}">
                  <a16:creationId xmlns:a16="http://schemas.microsoft.com/office/drawing/2014/main" id="{575E5D94-80CC-4ACF-B0C3-8ACB856ECC9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9;p43">
              <a:extLst>
                <a:ext uri="{FF2B5EF4-FFF2-40B4-BE49-F238E27FC236}">
                  <a16:creationId xmlns:a16="http://schemas.microsoft.com/office/drawing/2014/main" id="{F3A57F5F-D255-471A-9E1F-2547C202EA5A}"/>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21;p18">
            <a:extLst>
              <a:ext uri="{FF2B5EF4-FFF2-40B4-BE49-F238E27FC236}">
                <a16:creationId xmlns:a16="http://schemas.microsoft.com/office/drawing/2014/main" id="{0F83657E-0C54-4969-A8C7-03E90EAAC2B0}"/>
              </a:ext>
            </a:extLst>
          </p:cNvPr>
          <p:cNvSpPr txBox="1">
            <a:spLocks/>
          </p:cNvSpPr>
          <p:nvPr/>
        </p:nvSpPr>
        <p:spPr>
          <a:xfrm>
            <a:off x="4897124" y="1166274"/>
            <a:ext cx="3949988" cy="5126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dirty="0">
                <a:solidFill>
                  <a:srgbClr val="666666"/>
                </a:solidFill>
              </a:rPr>
              <a:t>Comportamiento del cliente</a:t>
            </a:r>
          </a:p>
        </p:txBody>
      </p:sp>
      <p:sp>
        <p:nvSpPr>
          <p:cNvPr id="19" name="Google Shape;124;p18">
            <a:extLst>
              <a:ext uri="{FF2B5EF4-FFF2-40B4-BE49-F238E27FC236}">
                <a16:creationId xmlns:a16="http://schemas.microsoft.com/office/drawing/2014/main" id="{E3D87616-2ABE-4598-BC92-D4F1DCB53024}"/>
              </a:ext>
            </a:extLst>
          </p:cNvPr>
          <p:cNvSpPr txBox="1">
            <a:spLocks/>
          </p:cNvSpPr>
          <p:nvPr/>
        </p:nvSpPr>
        <p:spPr>
          <a:xfrm>
            <a:off x="4981310" y="1692233"/>
            <a:ext cx="2791975" cy="11846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Georgia"/>
              <a:buNone/>
              <a:defRPr sz="1400" b="0" i="1" u="none" strike="noStrike" cap="none">
                <a:solidFill>
                  <a:srgbClr val="FFFFFF"/>
                </a:solidFill>
                <a:latin typeface="Georgia"/>
                <a:ea typeface="Georgia"/>
                <a:cs typeface="Georgia"/>
                <a:sym typeface="Georgia"/>
              </a:defRPr>
            </a:lvl1pPr>
            <a:lvl2pPr marL="914400" marR="0" lvl="1"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2pPr>
            <a:lvl3pPr marL="1371600" marR="0" lvl="2"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3pPr>
            <a:lvl4pPr marL="1828800" marR="0" lvl="3"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4pPr>
            <a:lvl5pPr marL="2286000" marR="0" lvl="4"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5pPr>
            <a:lvl6pPr marL="2743200" marR="0" lvl="5"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6pPr>
            <a:lvl7pPr marL="3200400" marR="0" lvl="6"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7pPr>
            <a:lvl8pPr marL="3657600" marR="0" lvl="7"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8pPr>
            <a:lvl9pPr marL="4114800" marR="0" lvl="8" indent="-317500" algn="l" rtl="0">
              <a:lnSpc>
                <a:spcPct val="115000"/>
              </a:lnSpc>
              <a:spcBef>
                <a:spcPts val="0"/>
              </a:spcBef>
              <a:spcAft>
                <a:spcPts val="0"/>
              </a:spcAft>
              <a:buClr>
                <a:srgbClr val="FFFFFF"/>
              </a:buClr>
              <a:buSzPts val="3000"/>
              <a:buFont typeface="Georgia"/>
              <a:buNone/>
              <a:defRPr sz="3000" b="0" i="1" u="none" strike="noStrike" cap="none">
                <a:solidFill>
                  <a:srgbClr val="FFFFFF"/>
                </a:solidFill>
                <a:latin typeface="Georgia"/>
                <a:ea typeface="Georgia"/>
                <a:cs typeface="Georgia"/>
                <a:sym typeface="Georgia"/>
              </a:defRPr>
            </a:lvl9pPr>
          </a:lstStyle>
          <a:p>
            <a:pPr marL="0" indent="0"/>
            <a:r>
              <a:rPr lang="es-EC" dirty="0">
                <a:solidFill>
                  <a:srgbClr val="666666"/>
                </a:solidFill>
              </a:rPr>
              <a:t>1.    Satisfacción</a:t>
            </a:r>
          </a:p>
          <a:p>
            <a:pPr marL="0" indent="0"/>
            <a:r>
              <a:rPr lang="es-EC" dirty="0">
                <a:solidFill>
                  <a:srgbClr val="666666"/>
                </a:solidFill>
              </a:rPr>
              <a:t>2.   Confianza</a:t>
            </a:r>
          </a:p>
          <a:p>
            <a:pPr marL="0" indent="0"/>
            <a:r>
              <a:rPr lang="es-EC" dirty="0">
                <a:solidFill>
                  <a:srgbClr val="666666"/>
                </a:solidFill>
              </a:rPr>
              <a:t>3.   Compromiso</a:t>
            </a:r>
          </a:p>
          <a:p>
            <a:pPr marL="0" indent="0"/>
            <a:r>
              <a:rPr lang="es-EC" dirty="0">
                <a:solidFill>
                  <a:srgbClr val="666666"/>
                </a:solidFill>
              </a:rPr>
              <a:t>4.   Lealtad</a:t>
            </a:r>
          </a:p>
        </p:txBody>
      </p:sp>
      <p:grpSp>
        <p:nvGrpSpPr>
          <p:cNvPr id="20" name="Google Shape;713;p43">
            <a:extLst>
              <a:ext uri="{FF2B5EF4-FFF2-40B4-BE49-F238E27FC236}">
                <a16:creationId xmlns:a16="http://schemas.microsoft.com/office/drawing/2014/main" id="{EE865029-FBA7-423A-AA22-F461899783DC}"/>
              </a:ext>
            </a:extLst>
          </p:cNvPr>
          <p:cNvGrpSpPr/>
          <p:nvPr/>
        </p:nvGrpSpPr>
        <p:grpSpPr>
          <a:xfrm>
            <a:off x="6481695" y="410313"/>
            <a:ext cx="784800" cy="763200"/>
            <a:chOff x="5941025" y="3634400"/>
            <a:chExt cx="467650" cy="467650"/>
          </a:xfrm>
          <a:solidFill>
            <a:srgbClr val="0070C0"/>
          </a:solidFill>
        </p:grpSpPr>
        <p:sp>
          <p:nvSpPr>
            <p:cNvPr id="21" name="Google Shape;714;p43">
              <a:extLst>
                <a:ext uri="{FF2B5EF4-FFF2-40B4-BE49-F238E27FC236}">
                  <a16:creationId xmlns:a16="http://schemas.microsoft.com/office/drawing/2014/main" id="{136B6EF5-1456-4CF0-AA13-79D3BDDCC1DE}"/>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5;p43">
              <a:extLst>
                <a:ext uri="{FF2B5EF4-FFF2-40B4-BE49-F238E27FC236}">
                  <a16:creationId xmlns:a16="http://schemas.microsoft.com/office/drawing/2014/main" id="{F3A65448-4764-4B47-AE43-8F261B596008}"/>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6;p43">
              <a:extLst>
                <a:ext uri="{FF2B5EF4-FFF2-40B4-BE49-F238E27FC236}">
                  <a16:creationId xmlns:a16="http://schemas.microsoft.com/office/drawing/2014/main" id="{CB929F9F-FE56-4EF6-A8FB-1727BCACDA49}"/>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17;p43">
              <a:extLst>
                <a:ext uri="{FF2B5EF4-FFF2-40B4-BE49-F238E27FC236}">
                  <a16:creationId xmlns:a16="http://schemas.microsoft.com/office/drawing/2014/main" id="{95F48B06-3D2A-4C23-B18E-4AA58A143614}"/>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8;p43">
              <a:extLst>
                <a:ext uri="{FF2B5EF4-FFF2-40B4-BE49-F238E27FC236}">
                  <a16:creationId xmlns:a16="http://schemas.microsoft.com/office/drawing/2014/main" id="{4AFD9ABF-686D-4545-8B2D-9F6839443D52}"/>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9;p43">
              <a:extLst>
                <a:ext uri="{FF2B5EF4-FFF2-40B4-BE49-F238E27FC236}">
                  <a16:creationId xmlns:a16="http://schemas.microsoft.com/office/drawing/2014/main" id="{48BC0CD6-7889-4A87-8335-CC4156E43A76}"/>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270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36;p20">
            <a:extLst>
              <a:ext uri="{FF2B5EF4-FFF2-40B4-BE49-F238E27FC236}">
                <a16:creationId xmlns:a16="http://schemas.microsoft.com/office/drawing/2014/main" id="{337F6EEB-D040-46E9-89F4-1AB0FD76819F}"/>
              </a:ext>
            </a:extLst>
          </p:cNvPr>
          <p:cNvSpPr txBox="1">
            <a:spLocks/>
          </p:cNvSpPr>
          <p:nvPr/>
        </p:nvSpPr>
        <p:spPr>
          <a:xfrm>
            <a:off x="646547" y="4386519"/>
            <a:ext cx="3246900" cy="363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200" dirty="0">
                <a:latin typeface="Georgia" panose="02040502050405020303" pitchFamily="18" charset="0"/>
              </a:rPr>
              <a:t>(</a:t>
            </a:r>
            <a:r>
              <a:rPr lang="es-EC" sz="1200" dirty="0" err="1">
                <a:latin typeface="Georgia" panose="02040502050405020303" pitchFamily="18" charset="0"/>
              </a:rPr>
              <a:t>An</a:t>
            </a:r>
            <a:r>
              <a:rPr lang="es-EC" sz="1200" dirty="0">
                <a:latin typeface="Georgia" panose="02040502050405020303" pitchFamily="18" charset="0"/>
              </a:rPr>
              <a:t> Tran, Nguyen, </a:t>
            </a:r>
            <a:r>
              <a:rPr lang="es-EC" sz="1200" dirty="0" err="1">
                <a:latin typeface="Georgia" panose="02040502050405020303" pitchFamily="18" charset="0"/>
              </a:rPr>
              <a:t>Melewar</a:t>
            </a:r>
            <a:r>
              <a:rPr lang="es-EC" sz="1200" dirty="0">
                <a:latin typeface="Georgia" panose="02040502050405020303" pitchFamily="18" charset="0"/>
              </a:rPr>
              <a:t>, &amp; </a:t>
            </a:r>
            <a:r>
              <a:rPr lang="es-EC" sz="1200" dirty="0" err="1">
                <a:latin typeface="Georgia" panose="02040502050405020303" pitchFamily="18" charset="0"/>
              </a:rPr>
              <a:t>Bodoh</a:t>
            </a:r>
            <a:r>
              <a:rPr lang="es-EC" sz="1200" dirty="0">
                <a:latin typeface="Georgia" panose="02040502050405020303" pitchFamily="18" charset="0"/>
              </a:rPr>
              <a:t>, 2015; Bravo, Matute, &amp; Pina, 2011)</a:t>
            </a:r>
            <a:endParaRPr lang="es-EC" sz="1200" dirty="0">
              <a:solidFill>
                <a:schemeClr val="bg1"/>
              </a:solidFill>
              <a:latin typeface="Georgia" panose="02040502050405020303" pitchFamily="18" charset="0"/>
            </a:endParaRPr>
          </a:p>
        </p:txBody>
      </p:sp>
      <p:sp>
        <p:nvSpPr>
          <p:cNvPr id="30" name="Google Shape;136;p20">
            <a:extLst>
              <a:ext uri="{FF2B5EF4-FFF2-40B4-BE49-F238E27FC236}">
                <a16:creationId xmlns:a16="http://schemas.microsoft.com/office/drawing/2014/main" id="{AC6F0D60-451F-4AF1-817A-8201B82AC2EE}"/>
              </a:ext>
            </a:extLst>
          </p:cNvPr>
          <p:cNvSpPr txBox="1">
            <a:spLocks/>
          </p:cNvSpPr>
          <p:nvPr/>
        </p:nvSpPr>
        <p:spPr>
          <a:xfrm>
            <a:off x="4894003" y="2667167"/>
            <a:ext cx="3949988" cy="6666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200" dirty="0">
                <a:solidFill>
                  <a:srgbClr val="666666"/>
                </a:solidFill>
                <a:latin typeface="Georgia" panose="02040502050405020303" pitchFamily="18" charset="0"/>
              </a:rPr>
              <a:t>(Pérez Villarreal, Martínez Ruiz , &amp; Lagunes Pérez , 2014; Bravo, Matute, &amp; Pina, 2011))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Shape 128"/>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9" name="Google Shape;136;p20">
            <a:extLst>
              <a:ext uri="{FF2B5EF4-FFF2-40B4-BE49-F238E27FC236}">
                <a16:creationId xmlns:a16="http://schemas.microsoft.com/office/drawing/2014/main" id="{A7DD10FB-5A46-4976-BF90-4528DB957DC3}"/>
              </a:ext>
            </a:extLst>
          </p:cNvPr>
          <p:cNvSpPr txBox="1">
            <a:spLocks noGrp="1"/>
          </p:cNvSpPr>
          <p:nvPr>
            <p:ph type="ctrTitle"/>
          </p:nvPr>
        </p:nvSpPr>
        <p:spPr>
          <a:xfrm>
            <a:off x="360489" y="3624549"/>
            <a:ext cx="2521184" cy="13638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ln>
                  <a:solidFill>
                    <a:srgbClr val="00B050"/>
                  </a:solidFill>
                </a:ln>
                <a:solidFill>
                  <a:srgbClr val="00B050"/>
                </a:solidFill>
              </a:rPr>
              <a:t>3.</a:t>
            </a:r>
          </a:p>
          <a:p>
            <a:pPr marL="0" lvl="0" indent="0" algn="l" rtl="0">
              <a:spcBef>
                <a:spcPts val="0"/>
              </a:spcBef>
              <a:spcAft>
                <a:spcPts val="0"/>
              </a:spcAft>
              <a:buNone/>
            </a:pPr>
            <a:r>
              <a:rPr lang="es-EC" sz="2000" dirty="0">
                <a:ln>
                  <a:solidFill>
                    <a:srgbClr val="00B050"/>
                  </a:solidFill>
                </a:ln>
                <a:solidFill>
                  <a:srgbClr val="00B050"/>
                </a:solidFill>
              </a:rPr>
              <a:t>ANÁLISIS CONTEXTUAL</a:t>
            </a:r>
          </a:p>
        </p:txBody>
      </p:sp>
    </p:spTree>
    <p:extLst>
      <p:ext uri="{BB962C8B-B14F-4D97-AF65-F5344CB8AC3E}">
        <p14:creationId xmlns:p14="http://schemas.microsoft.com/office/powerpoint/2010/main" val="199970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MACRO</a:t>
            </a:r>
            <a:br>
              <a:rPr lang="es-EC" dirty="0"/>
            </a:br>
            <a:r>
              <a:rPr lang="es-EC" dirty="0"/>
              <a:t>AMBIENTE</a:t>
            </a:r>
            <a:endParaRPr dirty="0"/>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10" name="Google Shape;212;p25">
            <a:extLst>
              <a:ext uri="{FF2B5EF4-FFF2-40B4-BE49-F238E27FC236}">
                <a16:creationId xmlns:a16="http://schemas.microsoft.com/office/drawing/2014/main" id="{5C5C627A-10BC-4107-A598-76C74F44B339}"/>
              </a:ext>
            </a:extLst>
          </p:cNvPr>
          <p:cNvSpPr txBox="1">
            <a:spLocks noGrp="1"/>
          </p:cNvSpPr>
          <p:nvPr>
            <p:ph type="body" idx="1"/>
          </p:nvPr>
        </p:nvSpPr>
        <p:spPr>
          <a:xfrm>
            <a:off x="2602296" y="543820"/>
            <a:ext cx="3610110" cy="2380134"/>
          </a:xfrm>
          <a:prstGeom prst="rect">
            <a:avLst/>
          </a:prstGeom>
        </p:spPr>
        <p:txBody>
          <a:bodyPr spcFirstLastPara="1" wrap="square" lIns="91425" tIns="91425" rIns="91425" bIns="91425" anchor="t" anchorCtr="0">
            <a:noAutofit/>
          </a:bodyPr>
          <a:lstStyle/>
          <a:p>
            <a:pPr marL="0" indent="0" algn="just">
              <a:buClr>
                <a:srgbClr val="F67031"/>
              </a:buClr>
              <a:buSzPct val="100000"/>
              <a:buNone/>
            </a:pPr>
            <a:r>
              <a:rPr lang="es-EC" sz="1100" b="1" dirty="0"/>
              <a:t>Factor Económico:</a:t>
            </a:r>
          </a:p>
          <a:p>
            <a:pPr marL="171450" indent="-171450" algn="just">
              <a:buClr>
                <a:srgbClr val="F67031"/>
              </a:buClr>
              <a:buSzPct val="100000"/>
              <a:buFont typeface="Courier New" panose="02070309020205020404" pitchFamily="49" charset="0"/>
              <a:buChar char="o"/>
            </a:pPr>
            <a:r>
              <a:rPr lang="es-EC" sz="1100" dirty="0"/>
              <a:t>PIB ecuatoriano en 2018 es positivo pero inferior al 2017</a:t>
            </a:r>
          </a:p>
          <a:p>
            <a:pPr marL="171450" indent="-171450" algn="just">
              <a:buClr>
                <a:srgbClr val="F67031"/>
              </a:buClr>
              <a:buSzPct val="100000"/>
              <a:buFont typeface="Courier New" panose="02070309020205020404" pitchFamily="49" charset="0"/>
              <a:buChar char="o"/>
            </a:pPr>
            <a:r>
              <a:rPr lang="es-EC" sz="1100" dirty="0"/>
              <a:t>El 80% de las remesas provienen de  </a:t>
            </a:r>
          </a:p>
          <a:p>
            <a:pPr marL="171450" indent="-171450" algn="just">
              <a:buClr>
                <a:srgbClr val="F67031"/>
              </a:buClr>
              <a:buSzPct val="100000"/>
              <a:buFont typeface="Courier New" panose="02070309020205020404" pitchFamily="49" charset="0"/>
              <a:buChar char="o"/>
            </a:pPr>
            <a:r>
              <a:rPr lang="es-EC" sz="1100" dirty="0"/>
              <a:t>Decrecimiento de 2.9 puntos en la variación de la captación monetaria </a:t>
            </a:r>
          </a:p>
          <a:p>
            <a:pPr marL="171450" indent="-171450" algn="just">
              <a:buClr>
                <a:srgbClr val="F67031"/>
              </a:buClr>
              <a:buSzPct val="100000"/>
              <a:buFont typeface="Courier New" panose="02070309020205020404" pitchFamily="49" charset="0"/>
              <a:buChar char="o"/>
            </a:pPr>
            <a:r>
              <a:rPr lang="es-EC" sz="1100" dirty="0"/>
              <a:t>Decrecimiento de 1.85 puntos en la variación de la demanda de créditos.</a:t>
            </a:r>
          </a:p>
          <a:p>
            <a:pPr marL="171450" indent="-171450" algn="just">
              <a:buClr>
                <a:srgbClr val="F67031"/>
              </a:buClr>
              <a:buSzPct val="100000"/>
              <a:buFont typeface="Courier New" panose="02070309020205020404" pitchFamily="49" charset="0"/>
              <a:buChar char="o"/>
            </a:pPr>
            <a:r>
              <a:rPr lang="es-EC" sz="1100" dirty="0"/>
              <a:t>Banco Central incentivó el flujo de recursos monetarios a través de las tasas de interés. </a:t>
            </a:r>
          </a:p>
          <a:p>
            <a:pPr marL="171450" indent="-171450" algn="just"/>
            <a:endParaRPr lang="es-EC" sz="1100" dirty="0"/>
          </a:p>
          <a:p>
            <a:pPr marL="171450" indent="-171450" algn="just"/>
            <a:endParaRPr lang="es-EC" sz="1100" dirty="0"/>
          </a:p>
          <a:p>
            <a:pPr marL="171450" indent="-171450" algn="just"/>
            <a:endParaRPr lang="es-EC" sz="1100" dirty="0"/>
          </a:p>
          <a:p>
            <a:pPr marL="0" indent="0" algn="just">
              <a:buNone/>
            </a:pPr>
            <a:endParaRPr lang="es-EC" sz="1100" dirty="0"/>
          </a:p>
        </p:txBody>
      </p:sp>
      <p:sp>
        <p:nvSpPr>
          <p:cNvPr id="11" name="Google Shape;212;p25">
            <a:extLst>
              <a:ext uri="{FF2B5EF4-FFF2-40B4-BE49-F238E27FC236}">
                <a16:creationId xmlns:a16="http://schemas.microsoft.com/office/drawing/2014/main" id="{0526DB4C-0065-4FB5-BB05-B6CC422F6B7F}"/>
              </a:ext>
            </a:extLst>
          </p:cNvPr>
          <p:cNvSpPr txBox="1">
            <a:spLocks/>
          </p:cNvSpPr>
          <p:nvPr/>
        </p:nvSpPr>
        <p:spPr>
          <a:xfrm>
            <a:off x="6212406" y="543820"/>
            <a:ext cx="2697034" cy="2380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Factor Político Legal:</a:t>
            </a:r>
          </a:p>
          <a:p>
            <a:pPr marL="171450" indent="-171450" algn="just">
              <a:buClr>
                <a:srgbClr val="F67031"/>
              </a:buClr>
              <a:buSzPct val="100000"/>
              <a:buFont typeface="Courier New" panose="02070309020205020404" pitchFamily="49" charset="0"/>
              <a:buChar char="o"/>
            </a:pPr>
            <a:endParaRPr lang="es-EC" sz="1100" dirty="0"/>
          </a:p>
          <a:p>
            <a:pPr marL="171450" indent="-171450" algn="just"/>
            <a:endParaRPr lang="es-EC" sz="1100" dirty="0"/>
          </a:p>
          <a:p>
            <a:pPr marL="171450" indent="-171450" algn="just"/>
            <a:endParaRPr lang="es-EC" sz="1100" dirty="0"/>
          </a:p>
          <a:p>
            <a:pPr marL="171450" indent="-171450" algn="just"/>
            <a:endParaRPr lang="es-EC" sz="1100" dirty="0"/>
          </a:p>
          <a:p>
            <a:pPr marL="0" indent="0" algn="just">
              <a:buFont typeface="Nunito Sans"/>
              <a:buNone/>
            </a:pPr>
            <a:endParaRPr lang="es-EC" sz="1100" dirty="0"/>
          </a:p>
        </p:txBody>
      </p:sp>
      <p:pic>
        <p:nvPicPr>
          <p:cNvPr id="12" name="Imagen 11">
            <a:extLst>
              <a:ext uri="{FF2B5EF4-FFF2-40B4-BE49-F238E27FC236}">
                <a16:creationId xmlns:a16="http://schemas.microsoft.com/office/drawing/2014/main" id="{E8D989A3-7153-4A9B-AD4E-B458A0D7BC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7307" y="944142"/>
            <a:ext cx="2616828" cy="1979811"/>
          </a:xfrm>
          <a:prstGeom prst="rect">
            <a:avLst/>
          </a:prstGeom>
          <a:noFill/>
        </p:spPr>
      </p:pic>
      <p:sp>
        <p:nvSpPr>
          <p:cNvPr id="13" name="Triángulo isósceles 12">
            <a:extLst>
              <a:ext uri="{FF2B5EF4-FFF2-40B4-BE49-F238E27FC236}">
                <a16:creationId xmlns:a16="http://schemas.microsoft.com/office/drawing/2014/main" id="{61EC1810-4199-4FCE-8498-D7F3E5585F4F}"/>
              </a:ext>
            </a:extLst>
          </p:cNvPr>
          <p:cNvSpPr/>
          <p:nvPr/>
        </p:nvSpPr>
        <p:spPr>
          <a:xfrm flipV="1">
            <a:off x="2679087" y="1766301"/>
            <a:ext cx="118110" cy="101600"/>
          </a:xfrm>
          <a:prstGeom prst="triangl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Triángulo isósceles 13">
            <a:extLst>
              <a:ext uri="{FF2B5EF4-FFF2-40B4-BE49-F238E27FC236}">
                <a16:creationId xmlns:a16="http://schemas.microsoft.com/office/drawing/2014/main" id="{90C3B3D6-D7B2-4909-876F-D7B75AB6C529}"/>
              </a:ext>
            </a:extLst>
          </p:cNvPr>
          <p:cNvSpPr/>
          <p:nvPr/>
        </p:nvSpPr>
        <p:spPr>
          <a:xfrm flipV="1">
            <a:off x="2679087" y="2209575"/>
            <a:ext cx="118110" cy="101600"/>
          </a:xfrm>
          <a:prstGeom prst="triangl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6" name="Picture 6" descr="BANDERA DE ITALIA">
            <a:extLst>
              <a:ext uri="{FF2B5EF4-FFF2-40B4-BE49-F238E27FC236}">
                <a16:creationId xmlns:a16="http://schemas.microsoft.com/office/drawing/2014/main" id="{B278E08A-F9C4-4455-A662-45CDDFE785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7815" y="134167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BANDERA DE ESTADOS UNIDOS">
            <a:extLst>
              <a:ext uri="{FF2B5EF4-FFF2-40B4-BE49-F238E27FC236}">
                <a16:creationId xmlns:a16="http://schemas.microsoft.com/office/drawing/2014/main" id="{4C5E765D-2291-4A9A-B2E5-21D1D63ED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372" y="134167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NDERA DE ESPAÃA">
            <a:extLst>
              <a:ext uri="{FF2B5EF4-FFF2-40B4-BE49-F238E27FC236}">
                <a16:creationId xmlns:a16="http://schemas.microsoft.com/office/drawing/2014/main" id="{491056E4-3F22-4652-89C7-7BEE7167C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593" y="1341671"/>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212;p25">
            <a:extLst>
              <a:ext uri="{FF2B5EF4-FFF2-40B4-BE49-F238E27FC236}">
                <a16:creationId xmlns:a16="http://schemas.microsoft.com/office/drawing/2014/main" id="{ECC83E77-A975-4A33-B372-FFA45C5FD431}"/>
              </a:ext>
            </a:extLst>
          </p:cNvPr>
          <p:cNvSpPr txBox="1">
            <a:spLocks/>
          </p:cNvSpPr>
          <p:nvPr/>
        </p:nvSpPr>
        <p:spPr>
          <a:xfrm>
            <a:off x="2602296" y="2925244"/>
            <a:ext cx="3610110" cy="18258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Factor Demográfico:</a:t>
            </a:r>
          </a:p>
          <a:p>
            <a:pPr marL="171450" indent="-171450" algn="just">
              <a:buClr>
                <a:srgbClr val="0070C0"/>
              </a:buClr>
              <a:buSzPct val="100000"/>
              <a:buFont typeface="Courier New" panose="02070309020205020404" pitchFamily="49" charset="0"/>
              <a:buChar char="o"/>
            </a:pPr>
            <a:r>
              <a:rPr lang="es-EC" sz="1100" dirty="0"/>
              <a:t>La mayoría de los clientes de la banca privada están entre los 15 y 44 años de edad</a:t>
            </a:r>
          </a:p>
          <a:p>
            <a:pPr marL="171450" indent="-171450" algn="just">
              <a:buClr>
                <a:srgbClr val="0070C0"/>
              </a:buClr>
              <a:buSzPct val="100000"/>
              <a:buFont typeface="Courier New" panose="02070309020205020404" pitchFamily="49" charset="0"/>
              <a:buChar char="o"/>
            </a:pPr>
            <a:r>
              <a:rPr lang="es-EC" sz="1100" dirty="0"/>
              <a:t>El target de mayor crecimiento es el de adultos mayores </a:t>
            </a:r>
          </a:p>
          <a:p>
            <a:pPr marL="171450" indent="-171450" algn="just">
              <a:buClr>
                <a:srgbClr val="0070C0"/>
              </a:buClr>
              <a:buSzPct val="100000"/>
              <a:buFont typeface="Courier New" panose="02070309020205020404" pitchFamily="49" charset="0"/>
              <a:buChar char="o"/>
            </a:pPr>
            <a:r>
              <a:rPr lang="es-EC" sz="1100" dirty="0"/>
              <a:t>Siempre existirá una mayor proporción de clientes mujeres.   </a:t>
            </a:r>
          </a:p>
          <a:p>
            <a:pPr marL="171450" indent="-171450" algn="just">
              <a:buClr>
                <a:srgbClr val="F67031"/>
              </a:buClr>
              <a:buSzPct val="100000"/>
              <a:buFont typeface="Courier New" panose="02070309020205020404" pitchFamily="49" charset="0"/>
              <a:buChar char="o"/>
            </a:pPr>
            <a:endParaRPr lang="es-EC" sz="1100" dirty="0"/>
          </a:p>
          <a:p>
            <a:pPr marL="171450" indent="-171450" algn="just"/>
            <a:endParaRPr lang="es-EC" sz="1100" dirty="0"/>
          </a:p>
          <a:p>
            <a:pPr marL="171450" indent="-171450" algn="just"/>
            <a:endParaRPr lang="es-EC" sz="1100" dirty="0"/>
          </a:p>
          <a:p>
            <a:pPr marL="0" indent="0" algn="just">
              <a:buFont typeface="Nunito Sans"/>
              <a:buNone/>
            </a:pPr>
            <a:endParaRPr lang="es-EC"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MACRO</a:t>
            </a:r>
            <a:br>
              <a:rPr lang="es-EC" dirty="0"/>
            </a:br>
            <a:r>
              <a:rPr lang="es-EC" dirty="0"/>
              <a:t>AMBIENTE</a:t>
            </a:r>
            <a:endParaRPr dirty="0"/>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10" name="Google Shape;212;p25">
            <a:extLst>
              <a:ext uri="{FF2B5EF4-FFF2-40B4-BE49-F238E27FC236}">
                <a16:creationId xmlns:a16="http://schemas.microsoft.com/office/drawing/2014/main" id="{5C5C627A-10BC-4107-A598-76C74F44B339}"/>
              </a:ext>
            </a:extLst>
          </p:cNvPr>
          <p:cNvSpPr txBox="1">
            <a:spLocks noGrp="1"/>
          </p:cNvSpPr>
          <p:nvPr>
            <p:ph type="body" idx="1"/>
          </p:nvPr>
        </p:nvSpPr>
        <p:spPr>
          <a:xfrm>
            <a:off x="2602296" y="543819"/>
            <a:ext cx="3610110" cy="2994139"/>
          </a:xfrm>
          <a:prstGeom prst="rect">
            <a:avLst/>
          </a:prstGeom>
        </p:spPr>
        <p:txBody>
          <a:bodyPr spcFirstLastPara="1" wrap="square" lIns="91425" tIns="91425" rIns="91425" bIns="91425" anchor="t" anchorCtr="0">
            <a:noAutofit/>
          </a:bodyPr>
          <a:lstStyle/>
          <a:p>
            <a:pPr marL="0" indent="0" algn="just">
              <a:buClr>
                <a:srgbClr val="F67031"/>
              </a:buClr>
              <a:buSzPct val="100000"/>
              <a:buNone/>
            </a:pPr>
            <a:r>
              <a:rPr lang="es-EC" sz="1100" b="1" dirty="0"/>
              <a:t>Factor Sociocultural:</a:t>
            </a:r>
          </a:p>
          <a:p>
            <a:pPr marL="171450" indent="-171450" algn="just">
              <a:buClr>
                <a:srgbClr val="F67031"/>
              </a:buClr>
              <a:buSzPct val="100000"/>
              <a:buFont typeface="Courier New" panose="02070309020205020404" pitchFamily="49" charset="0"/>
              <a:buChar char="o"/>
            </a:pPr>
            <a:r>
              <a:rPr lang="es-EC" sz="1100" dirty="0"/>
              <a:t>No se puede configurar una sola cultura nacional por la gran composición racial y cultural. La construcción cultural se da por regiones y zonas, provocando regionalismo.</a:t>
            </a:r>
          </a:p>
          <a:p>
            <a:pPr marL="171450" indent="-171450" algn="just">
              <a:buClr>
                <a:srgbClr val="F67031"/>
              </a:buClr>
              <a:buSzPct val="100000"/>
              <a:buFont typeface="Courier New" panose="02070309020205020404" pitchFamily="49" charset="0"/>
              <a:buChar char="o"/>
            </a:pPr>
            <a:r>
              <a:rPr lang="es-EC" sz="1100" dirty="0"/>
              <a:t>El hombre alcanza los objetivos realizando varias actividades de forma individual. La sociedad le ha atribuido a la mujer el rol de madre, esposa e hija.</a:t>
            </a:r>
          </a:p>
          <a:p>
            <a:pPr marL="171450" indent="-171450" algn="just">
              <a:buClr>
                <a:srgbClr val="F67031"/>
              </a:buClr>
              <a:buSzPct val="100000"/>
              <a:buFont typeface="Courier New" panose="02070309020205020404" pitchFamily="49" charset="0"/>
              <a:buChar char="o"/>
            </a:pPr>
            <a:r>
              <a:rPr lang="es-EC" sz="1100" dirty="0"/>
              <a:t>El pueblo ecuatoriano es hacendoso, afanoso, tranquilo, poco planificador, muy predecible y con espíritu cálido. </a:t>
            </a:r>
          </a:p>
          <a:p>
            <a:pPr marL="171450" indent="-171450" algn="just"/>
            <a:endParaRPr lang="es-EC" sz="1100" dirty="0"/>
          </a:p>
          <a:p>
            <a:pPr marL="0" indent="0" algn="just">
              <a:buNone/>
            </a:pPr>
            <a:endParaRPr lang="es-EC" sz="1100" dirty="0"/>
          </a:p>
        </p:txBody>
      </p:sp>
      <p:sp>
        <p:nvSpPr>
          <p:cNvPr id="23" name="Google Shape;212;p25">
            <a:extLst>
              <a:ext uri="{FF2B5EF4-FFF2-40B4-BE49-F238E27FC236}">
                <a16:creationId xmlns:a16="http://schemas.microsoft.com/office/drawing/2014/main" id="{ECC83E77-A975-4A33-B372-FFA45C5FD431}"/>
              </a:ext>
            </a:extLst>
          </p:cNvPr>
          <p:cNvSpPr txBox="1">
            <a:spLocks/>
          </p:cNvSpPr>
          <p:nvPr/>
        </p:nvSpPr>
        <p:spPr>
          <a:xfrm>
            <a:off x="2602296" y="2925244"/>
            <a:ext cx="3610110" cy="18258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Factor Ambiental:</a:t>
            </a:r>
          </a:p>
          <a:p>
            <a:pPr marL="171450" indent="-171450" algn="just">
              <a:buClr>
                <a:srgbClr val="0070C0"/>
              </a:buClr>
              <a:buSzPct val="100000"/>
              <a:buFont typeface="Courier New" panose="02070309020205020404" pitchFamily="49" charset="0"/>
              <a:buChar char="o"/>
            </a:pPr>
            <a:r>
              <a:rPr lang="es-EC" sz="1100" dirty="0"/>
              <a:t>El 50% de las instituciones bancarias utilizan SARAS.</a:t>
            </a:r>
          </a:p>
          <a:p>
            <a:pPr marL="171450" indent="-171450" algn="just">
              <a:buClr>
                <a:srgbClr val="0070C0"/>
              </a:buClr>
              <a:buSzPct val="100000"/>
              <a:buFont typeface="Courier New" panose="02070309020205020404" pitchFamily="49" charset="0"/>
              <a:buChar char="o"/>
            </a:pPr>
            <a:r>
              <a:rPr lang="es-EC" sz="1100" dirty="0"/>
              <a:t>El 61% de la banca comercializará productos verdes, el 18% ya lo ha hecho y, el 21% no lo hará. Los créditos verdes componen menos del 2% de la cartera de créditos. </a:t>
            </a:r>
          </a:p>
          <a:p>
            <a:pPr marL="171450" indent="-171450" algn="just">
              <a:buClr>
                <a:srgbClr val="0070C0"/>
              </a:buClr>
              <a:buSzPct val="100000"/>
              <a:buFont typeface="Courier New" panose="02070309020205020404" pitchFamily="49" charset="0"/>
              <a:buChar char="o"/>
            </a:pPr>
            <a:r>
              <a:rPr lang="es-EC" sz="1100" dirty="0"/>
              <a:t>Falta de conocimiento para promover mercados verdes y prácticas ambientales.</a:t>
            </a:r>
          </a:p>
          <a:p>
            <a:pPr marL="171450" indent="-171450" algn="just">
              <a:buClr>
                <a:srgbClr val="0070C0"/>
              </a:buClr>
              <a:buSzPct val="100000"/>
              <a:buFont typeface="Courier New" panose="02070309020205020404" pitchFamily="49" charset="0"/>
              <a:buChar char="o"/>
            </a:pPr>
            <a:endParaRPr lang="es-EC" sz="1100" dirty="0"/>
          </a:p>
          <a:p>
            <a:pPr marL="171450" indent="-171450" algn="just">
              <a:buClr>
                <a:srgbClr val="F67031"/>
              </a:buClr>
              <a:buSzPct val="100000"/>
              <a:buFont typeface="Courier New" panose="02070309020205020404" pitchFamily="49" charset="0"/>
              <a:buChar char="o"/>
            </a:pPr>
            <a:endParaRPr lang="es-EC" sz="1100" dirty="0"/>
          </a:p>
          <a:p>
            <a:pPr marL="171450" indent="-171450" algn="just"/>
            <a:endParaRPr lang="es-EC" sz="1100" dirty="0"/>
          </a:p>
          <a:p>
            <a:pPr marL="171450" indent="-171450" algn="just"/>
            <a:endParaRPr lang="es-EC" sz="1100" dirty="0"/>
          </a:p>
          <a:p>
            <a:pPr marL="0" indent="0" algn="just">
              <a:buFont typeface="Nunito Sans"/>
              <a:buNone/>
            </a:pPr>
            <a:endParaRPr lang="es-EC" sz="1100" dirty="0"/>
          </a:p>
        </p:txBody>
      </p:sp>
      <p:sp>
        <p:nvSpPr>
          <p:cNvPr id="15" name="Google Shape;212;p25">
            <a:extLst>
              <a:ext uri="{FF2B5EF4-FFF2-40B4-BE49-F238E27FC236}">
                <a16:creationId xmlns:a16="http://schemas.microsoft.com/office/drawing/2014/main" id="{634DC8F4-9DB2-4D75-8420-B231AE5AA286}"/>
              </a:ext>
            </a:extLst>
          </p:cNvPr>
          <p:cNvSpPr txBox="1">
            <a:spLocks/>
          </p:cNvSpPr>
          <p:nvPr/>
        </p:nvSpPr>
        <p:spPr>
          <a:xfrm>
            <a:off x="6212406" y="543818"/>
            <a:ext cx="2697034" cy="2994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Factor Tecnológico:</a:t>
            </a:r>
          </a:p>
          <a:p>
            <a:pPr marL="171450" indent="-171450" algn="just">
              <a:buClr>
                <a:srgbClr val="C00000"/>
              </a:buClr>
              <a:buSzPct val="100000"/>
              <a:buFont typeface="Courier New" panose="02070309020205020404" pitchFamily="49" charset="0"/>
              <a:buChar char="o"/>
            </a:pPr>
            <a:r>
              <a:rPr lang="es-EC" sz="1100" dirty="0"/>
              <a:t>Banca ecuatoriana con problemas de competitividad en la innovación tecnológica. </a:t>
            </a:r>
          </a:p>
          <a:p>
            <a:pPr marL="171450" indent="-171450" algn="just">
              <a:buClr>
                <a:srgbClr val="C00000"/>
              </a:buClr>
              <a:buSzPct val="100000"/>
              <a:buFont typeface="Courier New" panose="02070309020205020404" pitchFamily="49" charset="0"/>
              <a:buChar char="o"/>
            </a:pPr>
            <a:r>
              <a:rPr lang="es-EC" sz="1100" dirty="0"/>
              <a:t>Servicios bancarios con disponibilidad 24 horas, esto exige el desarrollo de canales digitales con personalización, buena experiencia de usuario y, con simplicidad en la contratación de servicios.</a:t>
            </a:r>
          </a:p>
          <a:p>
            <a:pPr marL="171450" indent="-171450" algn="just">
              <a:buClr>
                <a:srgbClr val="C00000"/>
              </a:buClr>
              <a:buSzPct val="100000"/>
              <a:buFont typeface="Courier New" panose="02070309020205020404" pitchFamily="49" charset="0"/>
              <a:buChar char="o"/>
            </a:pPr>
            <a:r>
              <a:rPr lang="es-EC" sz="1100" dirty="0"/>
              <a:t>La </a:t>
            </a:r>
            <a:r>
              <a:rPr lang="es-EC" sz="1100" dirty="0" err="1"/>
              <a:t>omnicanalidad</a:t>
            </a:r>
            <a:r>
              <a:rPr lang="es-EC" sz="1100" dirty="0"/>
              <a:t> utiliza redes sociales como canales multiuso.</a:t>
            </a:r>
          </a:p>
          <a:p>
            <a:pPr marL="171450" indent="-171450" algn="just">
              <a:buClr>
                <a:srgbClr val="C00000"/>
              </a:buClr>
              <a:buSzPct val="100000"/>
              <a:buFont typeface="Courier New" panose="02070309020205020404" pitchFamily="49" charset="0"/>
              <a:buChar char="o"/>
            </a:pPr>
            <a:r>
              <a:rPr lang="es-EC" sz="1100" dirty="0"/>
              <a:t>Cambio de paradigma en la contratación del personal, priorizando la experiencia y especialización en habilidades tecnológicas.</a:t>
            </a:r>
          </a:p>
          <a:p>
            <a:pPr marL="171450" indent="-171450" algn="just">
              <a:buClr>
                <a:srgbClr val="C00000"/>
              </a:buClr>
              <a:buSzPct val="100000"/>
              <a:buFont typeface="Courier New" panose="02070309020205020404" pitchFamily="49" charset="0"/>
              <a:buChar char="o"/>
            </a:pPr>
            <a:endParaRPr lang="es-EC" sz="1100" dirty="0"/>
          </a:p>
          <a:p>
            <a:pPr marL="0" indent="0" algn="just">
              <a:buFont typeface="Nunito Sans"/>
              <a:buNone/>
            </a:pPr>
            <a:endParaRPr lang="es-EC" sz="1100" dirty="0"/>
          </a:p>
        </p:txBody>
      </p:sp>
    </p:spTree>
    <p:extLst>
      <p:ext uri="{BB962C8B-B14F-4D97-AF65-F5344CB8AC3E}">
        <p14:creationId xmlns:p14="http://schemas.microsoft.com/office/powerpoint/2010/main" val="226527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MICRO</a:t>
            </a:r>
            <a:br>
              <a:rPr lang="es-EC" dirty="0"/>
            </a:br>
            <a:r>
              <a:rPr lang="es-EC" dirty="0"/>
              <a:t>AMBIENTE</a:t>
            </a:r>
            <a:endParaRPr dirty="0"/>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10" name="Google Shape;212;p25">
            <a:extLst>
              <a:ext uri="{FF2B5EF4-FFF2-40B4-BE49-F238E27FC236}">
                <a16:creationId xmlns:a16="http://schemas.microsoft.com/office/drawing/2014/main" id="{5C5C627A-10BC-4107-A598-76C74F44B339}"/>
              </a:ext>
            </a:extLst>
          </p:cNvPr>
          <p:cNvSpPr txBox="1">
            <a:spLocks noGrp="1"/>
          </p:cNvSpPr>
          <p:nvPr>
            <p:ph type="body" idx="1"/>
          </p:nvPr>
        </p:nvSpPr>
        <p:spPr>
          <a:xfrm>
            <a:off x="2602296" y="543819"/>
            <a:ext cx="3610110" cy="3981000"/>
          </a:xfrm>
          <a:prstGeom prst="rect">
            <a:avLst/>
          </a:prstGeom>
        </p:spPr>
        <p:txBody>
          <a:bodyPr spcFirstLastPara="1" wrap="square" lIns="91425" tIns="91425" rIns="91425" bIns="91425" anchor="t" anchorCtr="0">
            <a:noAutofit/>
          </a:bodyPr>
          <a:lstStyle/>
          <a:p>
            <a:pPr marL="0" indent="0" algn="just">
              <a:buClr>
                <a:srgbClr val="F67031"/>
              </a:buClr>
              <a:buSzPct val="100000"/>
              <a:buNone/>
            </a:pPr>
            <a:r>
              <a:rPr lang="es-EC" sz="1100" b="1" dirty="0"/>
              <a:t>Productos y Servicios:</a:t>
            </a:r>
          </a:p>
          <a:p>
            <a:pPr marL="171450" indent="-171450" algn="just">
              <a:buClr>
                <a:srgbClr val="F67031"/>
              </a:buClr>
              <a:buSzPct val="100000"/>
              <a:buFont typeface="Courier New" panose="02070309020205020404" pitchFamily="49" charset="0"/>
              <a:buChar char="o"/>
            </a:pPr>
            <a:r>
              <a:rPr lang="es-EC" sz="1100" dirty="0"/>
              <a:t>Inclusión financiera es la acción de incluir a un ciudadano que posee una remuneración monetaria, en el sistema financiero mediante el ahorro y el crédito.</a:t>
            </a:r>
          </a:p>
          <a:p>
            <a:pPr marL="171450" indent="-171450" algn="just">
              <a:buClr>
                <a:srgbClr val="F67031"/>
              </a:buClr>
              <a:buSzPct val="100000"/>
              <a:buFont typeface="Courier New" panose="02070309020205020404" pitchFamily="49" charset="0"/>
              <a:buChar char="o"/>
            </a:pPr>
            <a:r>
              <a:rPr lang="es-EC" sz="1100" dirty="0"/>
              <a:t>Productos del activo: </a:t>
            </a:r>
          </a:p>
          <a:p>
            <a:pPr marL="685800" lvl="1" indent="-228600" algn="just">
              <a:buClr>
                <a:srgbClr val="F67031"/>
              </a:buClr>
              <a:buSzPct val="100000"/>
              <a:buFont typeface="+mj-lt"/>
              <a:buAutoNum type="arabicPeriod"/>
            </a:pPr>
            <a:r>
              <a:rPr lang="es-EC" sz="1100" dirty="0"/>
              <a:t>Créditos 60.89% </a:t>
            </a:r>
          </a:p>
          <a:p>
            <a:pPr marL="685800" lvl="1" indent="-228600" algn="just">
              <a:buClr>
                <a:srgbClr val="F67031"/>
              </a:buClr>
              <a:buSzPct val="100000"/>
              <a:buFont typeface="+mj-lt"/>
              <a:buAutoNum type="arabicPeriod"/>
            </a:pPr>
            <a:r>
              <a:rPr lang="es-EC" sz="1100" dirty="0"/>
              <a:t>Tarjetas de crédito 32.63%</a:t>
            </a:r>
          </a:p>
          <a:p>
            <a:pPr marL="685800" lvl="1" indent="-228600" algn="just">
              <a:buClr>
                <a:srgbClr val="F67031"/>
              </a:buClr>
              <a:buSzPct val="100000"/>
              <a:buFont typeface="+mj-lt"/>
              <a:buAutoNum type="arabicPeriod"/>
            </a:pPr>
            <a:r>
              <a:rPr lang="es-EC" sz="1100" dirty="0"/>
              <a:t>Microcréditos 6.48% </a:t>
            </a:r>
          </a:p>
          <a:p>
            <a:pPr marL="171450" indent="-171450" algn="just">
              <a:buClr>
                <a:srgbClr val="F67031"/>
              </a:buClr>
              <a:buSzPct val="100000"/>
              <a:buFont typeface="Courier New" panose="02070309020205020404" pitchFamily="49" charset="0"/>
              <a:buChar char="o"/>
            </a:pPr>
            <a:r>
              <a:rPr lang="es-EC" sz="1100" dirty="0"/>
              <a:t>Productos del pasivo: </a:t>
            </a:r>
          </a:p>
          <a:p>
            <a:pPr marL="685800" lvl="1" indent="-228600" algn="just">
              <a:buClr>
                <a:srgbClr val="F67031"/>
              </a:buClr>
              <a:buSzPct val="100000"/>
              <a:buFont typeface="+mj-lt"/>
              <a:buAutoNum type="arabicPeriod"/>
            </a:pPr>
            <a:r>
              <a:rPr lang="es-EC" sz="1100" dirty="0"/>
              <a:t>Depósitos ahorro 95.65% </a:t>
            </a:r>
          </a:p>
          <a:p>
            <a:pPr marL="685800" lvl="1" indent="-228600" algn="just">
              <a:buClr>
                <a:srgbClr val="F67031"/>
              </a:buClr>
              <a:buSzPct val="100000"/>
              <a:buFont typeface="+mj-lt"/>
              <a:buAutoNum type="arabicPeriod"/>
            </a:pPr>
            <a:r>
              <a:rPr lang="es-EC" sz="1100" dirty="0"/>
              <a:t>Depósitos a plazo 2.30%</a:t>
            </a:r>
          </a:p>
          <a:p>
            <a:pPr marL="685800" lvl="1" indent="-228600" algn="just">
              <a:buClr>
                <a:srgbClr val="F67031"/>
              </a:buClr>
              <a:buSzPct val="100000"/>
              <a:buFont typeface="+mj-lt"/>
              <a:buAutoNum type="arabicPeriod"/>
            </a:pPr>
            <a:r>
              <a:rPr lang="es-EC" sz="1100" dirty="0"/>
              <a:t>Depósitos de cuenta básica 2.16%</a:t>
            </a:r>
          </a:p>
          <a:p>
            <a:pPr marL="171450" indent="-171450" algn="just">
              <a:buClr>
                <a:srgbClr val="F67031"/>
              </a:buClr>
              <a:buSzPct val="100000"/>
              <a:buFont typeface="Courier New" panose="02070309020205020404" pitchFamily="49" charset="0"/>
              <a:buChar char="o"/>
            </a:pPr>
            <a:r>
              <a:rPr lang="es-EC" sz="1100" dirty="0"/>
              <a:t>EL 50,50% de las remesas a Ecuador, se receptan por servicios bancarios.</a:t>
            </a:r>
          </a:p>
          <a:p>
            <a:pPr marL="171450" indent="-171450" algn="just">
              <a:buClr>
                <a:srgbClr val="F67031"/>
              </a:buClr>
              <a:buSzPct val="100000"/>
              <a:buFont typeface="Courier New" panose="02070309020205020404" pitchFamily="49" charset="0"/>
              <a:buChar char="o"/>
            </a:pPr>
            <a:r>
              <a:rPr lang="es-EC" sz="1100" dirty="0"/>
              <a:t>En el DMQ. Una persona tiene entre una y dos tarjetas de crédito.</a:t>
            </a:r>
          </a:p>
          <a:p>
            <a:pPr marL="171450" indent="-171450" algn="just">
              <a:buClr>
                <a:srgbClr val="F67031"/>
              </a:buClr>
              <a:buSzPct val="100000"/>
              <a:buFont typeface="Courier New" panose="02070309020205020404" pitchFamily="49" charset="0"/>
              <a:buChar char="o"/>
            </a:pPr>
            <a:endParaRPr lang="es-EC" sz="1100" dirty="0"/>
          </a:p>
          <a:p>
            <a:pPr marL="171450" indent="-171450" algn="just"/>
            <a:endParaRPr lang="es-EC" sz="1100" dirty="0"/>
          </a:p>
          <a:p>
            <a:pPr marL="0" indent="0" algn="just">
              <a:buNone/>
            </a:pPr>
            <a:endParaRPr lang="es-EC" sz="1100" dirty="0"/>
          </a:p>
        </p:txBody>
      </p:sp>
      <p:sp>
        <p:nvSpPr>
          <p:cNvPr id="15" name="Google Shape;212;p25">
            <a:extLst>
              <a:ext uri="{FF2B5EF4-FFF2-40B4-BE49-F238E27FC236}">
                <a16:creationId xmlns:a16="http://schemas.microsoft.com/office/drawing/2014/main" id="{634DC8F4-9DB2-4D75-8420-B231AE5AA286}"/>
              </a:ext>
            </a:extLst>
          </p:cNvPr>
          <p:cNvSpPr txBox="1">
            <a:spLocks/>
          </p:cNvSpPr>
          <p:nvPr/>
        </p:nvSpPr>
        <p:spPr>
          <a:xfrm>
            <a:off x="6212406" y="543818"/>
            <a:ext cx="2697034" cy="470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Clientes:</a:t>
            </a:r>
          </a:p>
          <a:p>
            <a:pPr marL="171450" indent="-171450" algn="just">
              <a:buClr>
                <a:srgbClr val="C00000"/>
              </a:buClr>
              <a:buSzPct val="100000"/>
              <a:buFont typeface="Courier New" panose="02070309020205020404" pitchFamily="49" charset="0"/>
              <a:buChar char="o"/>
            </a:pPr>
            <a:endParaRPr lang="es-EC" sz="1100" dirty="0"/>
          </a:p>
          <a:p>
            <a:pPr marL="0" indent="0" algn="just">
              <a:buFont typeface="Nunito Sans"/>
              <a:buNone/>
            </a:pPr>
            <a:endParaRPr lang="es-EC" sz="1100" dirty="0"/>
          </a:p>
          <a:p>
            <a:pPr marL="0" indent="0" algn="just">
              <a:buFont typeface="Nunito Sans"/>
              <a:buNone/>
            </a:pPr>
            <a:endParaRPr lang="es-EC" sz="1100" dirty="0"/>
          </a:p>
          <a:p>
            <a:pPr marL="0" indent="0" algn="just">
              <a:buFont typeface="Nunito Sans"/>
              <a:buNone/>
            </a:pPr>
            <a:endParaRPr lang="es-EC" sz="1100" dirty="0"/>
          </a:p>
          <a:p>
            <a:pPr marL="0" indent="0" algn="just">
              <a:buFont typeface="Nunito Sans"/>
              <a:buNone/>
            </a:pPr>
            <a:endParaRPr lang="es-EC" sz="1100" dirty="0"/>
          </a:p>
          <a:p>
            <a:pPr marL="0" indent="0">
              <a:buClr>
                <a:srgbClr val="C00000"/>
              </a:buClr>
              <a:buSzPct val="100000"/>
              <a:buNone/>
            </a:pPr>
            <a:endParaRPr lang="es-EC" sz="1000" dirty="0"/>
          </a:p>
          <a:p>
            <a:pPr marL="0" indent="0">
              <a:buClr>
                <a:srgbClr val="C00000"/>
              </a:buClr>
              <a:buSzPct val="100000"/>
              <a:buNone/>
            </a:pPr>
            <a:r>
              <a:rPr lang="es-EC" sz="1000" dirty="0"/>
              <a:t>El nivel transaccional promedio mensual por habitante:  </a:t>
            </a:r>
          </a:p>
          <a:p>
            <a:pPr marL="179388" indent="-179388">
              <a:buClr>
                <a:srgbClr val="C00000"/>
              </a:buClr>
              <a:buSzPct val="100000"/>
              <a:buFont typeface="Courier New" panose="02070309020205020404" pitchFamily="49" charset="0"/>
              <a:buChar char="o"/>
            </a:pPr>
            <a:r>
              <a:rPr lang="es-EC" sz="1000" dirty="0"/>
              <a:t>Cartera bruta $ 1,450.34</a:t>
            </a:r>
          </a:p>
          <a:p>
            <a:pPr marL="179388" indent="-179388">
              <a:buClr>
                <a:srgbClr val="C00000"/>
              </a:buClr>
              <a:buSzPct val="100000"/>
              <a:buFont typeface="Courier New" panose="02070309020205020404" pitchFamily="49" charset="0"/>
              <a:buChar char="o"/>
            </a:pPr>
            <a:r>
              <a:rPr lang="es-EC" sz="1000" dirty="0"/>
              <a:t>Crédito $ 1,200 </a:t>
            </a:r>
          </a:p>
          <a:p>
            <a:pPr marL="179388" indent="-179388">
              <a:buClr>
                <a:srgbClr val="C00000"/>
              </a:buClr>
              <a:buSzPct val="100000"/>
              <a:buFont typeface="Courier New" panose="02070309020205020404" pitchFamily="49" charset="0"/>
              <a:buChar char="o"/>
            </a:pPr>
            <a:r>
              <a:rPr lang="es-EC" sz="1000" dirty="0"/>
              <a:t>Crédito de consumo $ 100 </a:t>
            </a:r>
          </a:p>
          <a:p>
            <a:pPr marL="179388" indent="-179388">
              <a:buClr>
                <a:srgbClr val="C00000"/>
              </a:buClr>
              <a:buSzPct val="100000"/>
              <a:buFont typeface="Courier New" panose="02070309020205020404" pitchFamily="49" charset="0"/>
              <a:buChar char="o"/>
            </a:pPr>
            <a:r>
              <a:rPr lang="es-EC" sz="1000" dirty="0"/>
              <a:t>Crédito en tarjeta de crédito $ 200</a:t>
            </a:r>
          </a:p>
          <a:p>
            <a:pPr marL="179388" indent="-179388">
              <a:buClr>
                <a:srgbClr val="C00000"/>
              </a:buClr>
              <a:buSzPct val="100000"/>
              <a:buFont typeface="Courier New" panose="02070309020205020404" pitchFamily="49" charset="0"/>
              <a:buChar char="o"/>
            </a:pPr>
            <a:r>
              <a:rPr lang="es-EC" sz="1000" dirty="0"/>
              <a:t>Microcrédito $ 150 </a:t>
            </a:r>
          </a:p>
          <a:p>
            <a:pPr marL="179388" indent="-179388">
              <a:buClr>
                <a:srgbClr val="C00000"/>
              </a:buClr>
              <a:buSzPct val="100000"/>
              <a:buFont typeface="Courier New" panose="02070309020205020404" pitchFamily="49" charset="0"/>
              <a:buChar char="o"/>
            </a:pPr>
            <a:r>
              <a:rPr lang="es-EC" sz="1000" dirty="0"/>
              <a:t>Crédito inmobiliario $ 1,100 dólares </a:t>
            </a:r>
          </a:p>
          <a:p>
            <a:pPr marL="179388" indent="-179388">
              <a:buClr>
                <a:srgbClr val="C00000"/>
              </a:buClr>
              <a:buSzPct val="100000"/>
              <a:buFont typeface="Courier New" panose="02070309020205020404" pitchFamily="49" charset="0"/>
              <a:buChar char="o"/>
            </a:pPr>
            <a:r>
              <a:rPr lang="es-EC" sz="1000" dirty="0"/>
              <a:t>Crédito educativo: $ 200 dólares </a:t>
            </a:r>
          </a:p>
          <a:p>
            <a:pPr marL="179388" indent="-179388">
              <a:buClr>
                <a:srgbClr val="C00000"/>
              </a:buClr>
              <a:buSzPct val="100000"/>
              <a:buFont typeface="Courier New" panose="02070309020205020404" pitchFamily="49" charset="0"/>
              <a:buChar char="o"/>
            </a:pPr>
            <a:r>
              <a:rPr lang="es-EC" sz="1000" dirty="0"/>
              <a:t>Saldo de cuentas $ 1,612.33 dólares</a:t>
            </a:r>
          </a:p>
          <a:p>
            <a:pPr marL="0" indent="0" algn="just">
              <a:buFont typeface="Nunito Sans"/>
              <a:buNone/>
            </a:pPr>
            <a:endParaRPr lang="es-EC" sz="1100" dirty="0"/>
          </a:p>
        </p:txBody>
      </p:sp>
      <p:sp>
        <p:nvSpPr>
          <p:cNvPr id="4" name="Rectángulo 3">
            <a:extLst>
              <a:ext uri="{FF2B5EF4-FFF2-40B4-BE49-F238E27FC236}">
                <a16:creationId xmlns:a16="http://schemas.microsoft.com/office/drawing/2014/main" id="{8EC4777B-611E-4281-81E3-0C34CD82159C}"/>
              </a:ext>
            </a:extLst>
          </p:cNvPr>
          <p:cNvSpPr/>
          <p:nvPr/>
        </p:nvSpPr>
        <p:spPr>
          <a:xfrm>
            <a:off x="6212406" y="2094690"/>
            <a:ext cx="2786315" cy="338554"/>
          </a:xfrm>
          <a:prstGeom prst="rect">
            <a:avLst/>
          </a:prstGeom>
        </p:spPr>
        <p:txBody>
          <a:bodyPr wrap="square">
            <a:spAutoFit/>
          </a:bodyPr>
          <a:lstStyle/>
          <a:p>
            <a:r>
              <a:rPr lang="es-EC" sz="800" i="1" dirty="0">
                <a:solidFill>
                  <a:srgbClr val="666666"/>
                </a:solidFill>
                <a:latin typeface="Nunito Sans" panose="020B0604020202020204" charset="0"/>
                <a:ea typeface="Calibri" panose="020F0502020204030204" pitchFamily="34" charset="0"/>
              </a:rPr>
              <a:t>Nota: </a:t>
            </a:r>
            <a:r>
              <a:rPr lang="es-EC" sz="800" dirty="0">
                <a:solidFill>
                  <a:srgbClr val="666666"/>
                </a:solidFill>
                <a:latin typeface="Nunito Sans" panose="020B0604020202020204" charset="0"/>
                <a:ea typeface="Calibri" panose="020F0502020204030204" pitchFamily="34" charset="0"/>
              </a:rPr>
              <a:t>Fuente: (INEC, 2017; Superintendencia de Bancos, 2017)</a:t>
            </a:r>
          </a:p>
        </p:txBody>
      </p:sp>
      <p:graphicFrame>
        <p:nvGraphicFramePr>
          <p:cNvPr id="5" name="Tabla 4">
            <a:extLst>
              <a:ext uri="{FF2B5EF4-FFF2-40B4-BE49-F238E27FC236}">
                <a16:creationId xmlns:a16="http://schemas.microsoft.com/office/drawing/2014/main" id="{04928D1B-294C-436D-9F3B-0C7BFADC149E}"/>
              </a:ext>
            </a:extLst>
          </p:cNvPr>
          <p:cNvGraphicFramePr>
            <a:graphicFrameLocks noGrp="1"/>
          </p:cNvGraphicFramePr>
          <p:nvPr>
            <p:extLst>
              <p:ext uri="{D42A27DB-BD31-4B8C-83A1-F6EECF244321}">
                <p14:modId xmlns:p14="http://schemas.microsoft.com/office/powerpoint/2010/main" val="2824214238"/>
              </p:ext>
            </p:extLst>
          </p:nvPr>
        </p:nvGraphicFramePr>
        <p:xfrm>
          <a:off x="6249999" y="1027889"/>
          <a:ext cx="2621848" cy="1066800"/>
        </p:xfrm>
        <a:graphic>
          <a:graphicData uri="http://schemas.openxmlformats.org/drawingml/2006/table">
            <a:tbl>
              <a:tblPr firstRow="1" firstCol="1" bandRow="1">
                <a:tableStyleId>{10A1B5D5-9B99-4C35-A422-299274C87663}</a:tableStyleId>
              </a:tblPr>
              <a:tblGrid>
                <a:gridCol w="1481561">
                  <a:extLst>
                    <a:ext uri="{9D8B030D-6E8A-4147-A177-3AD203B41FA5}">
                      <a16:colId xmlns:a16="http://schemas.microsoft.com/office/drawing/2014/main" val="1244704180"/>
                    </a:ext>
                  </a:extLst>
                </a:gridCol>
                <a:gridCol w="628619">
                  <a:extLst>
                    <a:ext uri="{9D8B030D-6E8A-4147-A177-3AD203B41FA5}">
                      <a16:colId xmlns:a16="http://schemas.microsoft.com/office/drawing/2014/main" val="3181737381"/>
                    </a:ext>
                  </a:extLst>
                </a:gridCol>
                <a:gridCol w="511668">
                  <a:extLst>
                    <a:ext uri="{9D8B030D-6E8A-4147-A177-3AD203B41FA5}">
                      <a16:colId xmlns:a16="http://schemas.microsoft.com/office/drawing/2014/main" val="3730331158"/>
                    </a:ext>
                  </a:extLst>
                </a:gridCol>
              </a:tblGrid>
              <a:tr h="184785">
                <a:tc>
                  <a:txBody>
                    <a:bodyPr/>
                    <a:lstStyle/>
                    <a:p>
                      <a:pPr>
                        <a:lnSpc>
                          <a:spcPct val="200000"/>
                        </a:lnSpc>
                        <a:spcAft>
                          <a:spcPts val="0"/>
                        </a:spcAft>
                      </a:pPr>
                      <a:r>
                        <a:rPr lang="es-EC" sz="800">
                          <a:effectLst/>
                          <a:latin typeface="Nunito Sans" panose="020B0604020202020204" charset="0"/>
                        </a:rPr>
                        <a:t>Población DMQ</a:t>
                      </a:r>
                      <a:endParaRPr lang="es-EC" sz="800">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0"/>
                        </a:spcAft>
                      </a:pPr>
                      <a:r>
                        <a:rPr lang="es-EC" sz="800">
                          <a:effectLst/>
                          <a:latin typeface="Nunito Sans" panose="020B0604020202020204" charset="0"/>
                        </a:rPr>
                        <a:t>2,644,145</a:t>
                      </a:r>
                      <a:endParaRPr lang="es-EC" sz="800">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b"/>
                </a:tc>
                <a:tc>
                  <a:txBody>
                    <a:bodyPr/>
                    <a:lstStyle/>
                    <a:p>
                      <a:pPr indent="270510" algn="just">
                        <a:lnSpc>
                          <a:spcPct val="200000"/>
                        </a:lnSpc>
                        <a:spcAft>
                          <a:spcPts val="0"/>
                        </a:spcAft>
                      </a:pPr>
                      <a:r>
                        <a:rPr lang="es-EC" sz="800">
                          <a:effectLst/>
                          <a:latin typeface="Nunito Sans" panose="020B0604020202020204" charset="0"/>
                        </a:rPr>
                        <a:t> </a:t>
                      </a:r>
                      <a:endParaRPr lang="es-EC" sz="800">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8533631"/>
                  </a:ext>
                </a:extLst>
              </a:tr>
              <a:tr h="108585">
                <a:tc>
                  <a:txBody>
                    <a:bodyPr/>
                    <a:lstStyle/>
                    <a:p>
                      <a:pPr>
                        <a:lnSpc>
                          <a:spcPct val="200000"/>
                        </a:lnSpc>
                        <a:spcAft>
                          <a:spcPts val="0"/>
                        </a:spcAft>
                      </a:pPr>
                      <a:r>
                        <a:rPr lang="es-EC" sz="800">
                          <a:solidFill>
                            <a:srgbClr val="666666"/>
                          </a:solidFill>
                          <a:effectLst/>
                          <a:latin typeface="Nunito Sans" panose="020B0604020202020204" charset="0"/>
                        </a:rPr>
                        <a:t>Población Bancarizada DMQ</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a:solidFill>
                            <a:srgbClr val="666666"/>
                          </a:solidFill>
                          <a:effectLst/>
                          <a:latin typeface="Nunito Sans" panose="020B0604020202020204" charset="0"/>
                        </a:rPr>
                        <a:t>1,331,591</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dirty="0">
                          <a:solidFill>
                            <a:srgbClr val="666666"/>
                          </a:solidFill>
                          <a:effectLst/>
                          <a:latin typeface="Nunito Sans" panose="020B0604020202020204" charset="0"/>
                        </a:rPr>
                        <a:t>50,36%</a:t>
                      </a:r>
                      <a:endParaRPr lang="es-EC" sz="8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8165830"/>
                  </a:ext>
                </a:extLst>
              </a:tr>
              <a:tr h="194945">
                <a:tc>
                  <a:txBody>
                    <a:bodyPr/>
                    <a:lstStyle/>
                    <a:p>
                      <a:pPr>
                        <a:lnSpc>
                          <a:spcPct val="200000"/>
                        </a:lnSpc>
                        <a:spcAft>
                          <a:spcPts val="0"/>
                        </a:spcAft>
                      </a:pPr>
                      <a:r>
                        <a:rPr lang="es-EC" sz="800" dirty="0">
                          <a:solidFill>
                            <a:srgbClr val="666666"/>
                          </a:solidFill>
                          <a:effectLst/>
                          <a:latin typeface="Nunito Sans" panose="020B0604020202020204" charset="0"/>
                        </a:rPr>
                        <a:t>Población Pleno Empleo DMQ</a:t>
                      </a:r>
                      <a:endParaRPr lang="es-EC" sz="8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dirty="0">
                          <a:solidFill>
                            <a:srgbClr val="666666"/>
                          </a:solidFill>
                          <a:effectLst/>
                          <a:latin typeface="Nunito Sans" panose="020B0604020202020204" charset="0"/>
                        </a:rPr>
                        <a:t>785,639</a:t>
                      </a:r>
                      <a:endParaRPr lang="es-EC" sz="8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a:solidFill>
                            <a:srgbClr val="666666"/>
                          </a:solidFill>
                          <a:effectLst/>
                          <a:latin typeface="Nunito Sans" panose="020B0604020202020204" charset="0"/>
                        </a:rPr>
                        <a:t>59%</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9649945"/>
                  </a:ext>
                </a:extLst>
              </a:tr>
              <a:tr h="190500">
                <a:tc>
                  <a:txBody>
                    <a:bodyPr/>
                    <a:lstStyle/>
                    <a:p>
                      <a:pPr>
                        <a:lnSpc>
                          <a:spcPct val="200000"/>
                        </a:lnSpc>
                        <a:spcAft>
                          <a:spcPts val="0"/>
                        </a:spcAft>
                      </a:pPr>
                      <a:r>
                        <a:rPr lang="es-EC" sz="800">
                          <a:solidFill>
                            <a:srgbClr val="666666"/>
                          </a:solidFill>
                          <a:effectLst/>
                          <a:latin typeface="Nunito Sans" panose="020B0604020202020204" charset="0"/>
                        </a:rPr>
                        <a:t>Población Bono DMQ</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a:solidFill>
                            <a:srgbClr val="666666"/>
                          </a:solidFill>
                          <a:effectLst/>
                          <a:latin typeface="Nunito Sans" panose="020B0604020202020204" charset="0"/>
                        </a:rPr>
                        <a:t>199,738</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a:solidFill>
                            <a:srgbClr val="666666"/>
                          </a:solidFill>
                          <a:effectLst/>
                          <a:latin typeface="Nunito Sans" panose="020B0604020202020204" charset="0"/>
                        </a:rPr>
                        <a:t>15%</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2650433"/>
                  </a:ext>
                </a:extLst>
              </a:tr>
              <a:tr h="191135">
                <a:tc>
                  <a:txBody>
                    <a:bodyPr/>
                    <a:lstStyle/>
                    <a:p>
                      <a:pPr>
                        <a:lnSpc>
                          <a:spcPct val="200000"/>
                        </a:lnSpc>
                        <a:spcAft>
                          <a:spcPts val="0"/>
                        </a:spcAft>
                      </a:pPr>
                      <a:r>
                        <a:rPr lang="es-EC" sz="800">
                          <a:solidFill>
                            <a:srgbClr val="666666"/>
                          </a:solidFill>
                          <a:effectLst/>
                          <a:latin typeface="Nunito Sans" panose="020B0604020202020204" charset="0"/>
                        </a:rPr>
                        <a:t>Población Jubilada DMQ</a:t>
                      </a:r>
                      <a:endParaRPr lang="es-EC" sz="8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dirty="0">
                          <a:solidFill>
                            <a:srgbClr val="666666"/>
                          </a:solidFill>
                          <a:effectLst/>
                          <a:latin typeface="Nunito Sans" panose="020B0604020202020204" charset="0"/>
                        </a:rPr>
                        <a:t>346,214</a:t>
                      </a:r>
                      <a:endParaRPr lang="es-EC" sz="8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200000"/>
                        </a:lnSpc>
                        <a:spcAft>
                          <a:spcPts val="0"/>
                        </a:spcAft>
                      </a:pPr>
                      <a:r>
                        <a:rPr lang="es-EC" sz="800" dirty="0">
                          <a:solidFill>
                            <a:srgbClr val="666666"/>
                          </a:solidFill>
                          <a:effectLst/>
                          <a:latin typeface="Nunito Sans" panose="020B0604020202020204" charset="0"/>
                        </a:rPr>
                        <a:t>26%</a:t>
                      </a:r>
                      <a:endParaRPr lang="es-EC" sz="8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77915076"/>
                  </a:ext>
                </a:extLst>
              </a:tr>
            </a:tbl>
          </a:graphicData>
        </a:graphic>
      </p:graphicFrame>
    </p:spTree>
    <p:extLst>
      <p:ext uri="{BB962C8B-B14F-4D97-AF65-F5344CB8AC3E}">
        <p14:creationId xmlns:p14="http://schemas.microsoft.com/office/powerpoint/2010/main" val="189406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MICRO</a:t>
            </a:r>
            <a:br>
              <a:rPr lang="es-EC" dirty="0"/>
            </a:br>
            <a:r>
              <a:rPr lang="es-EC" dirty="0"/>
              <a:t>AMBIENTE</a:t>
            </a:r>
            <a:endParaRPr dirty="0"/>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10" name="Google Shape;212;p25">
            <a:extLst>
              <a:ext uri="{FF2B5EF4-FFF2-40B4-BE49-F238E27FC236}">
                <a16:creationId xmlns:a16="http://schemas.microsoft.com/office/drawing/2014/main" id="{5C5C627A-10BC-4107-A598-76C74F44B339}"/>
              </a:ext>
            </a:extLst>
          </p:cNvPr>
          <p:cNvSpPr txBox="1">
            <a:spLocks noGrp="1"/>
          </p:cNvSpPr>
          <p:nvPr>
            <p:ph type="body" idx="1"/>
          </p:nvPr>
        </p:nvSpPr>
        <p:spPr>
          <a:xfrm>
            <a:off x="2602296" y="543819"/>
            <a:ext cx="3610110" cy="3981000"/>
          </a:xfrm>
          <a:prstGeom prst="rect">
            <a:avLst/>
          </a:prstGeom>
        </p:spPr>
        <p:txBody>
          <a:bodyPr spcFirstLastPara="1" wrap="square" lIns="91425" tIns="91425" rIns="91425" bIns="91425" anchor="t" anchorCtr="0">
            <a:noAutofit/>
          </a:bodyPr>
          <a:lstStyle/>
          <a:p>
            <a:pPr marL="0" indent="0" algn="just">
              <a:buClr>
                <a:srgbClr val="F67031"/>
              </a:buClr>
              <a:buSzPct val="100000"/>
              <a:buNone/>
            </a:pPr>
            <a:r>
              <a:rPr lang="es-EC" sz="1100" b="1" dirty="0"/>
              <a:t>Competencia:</a:t>
            </a:r>
          </a:p>
          <a:p>
            <a:pPr marL="171450" indent="-171450" algn="just">
              <a:buClr>
                <a:srgbClr val="F67031"/>
              </a:buClr>
              <a:buSzPct val="100000"/>
              <a:buFont typeface="Courier New" panose="02070309020205020404" pitchFamily="49" charset="0"/>
              <a:buChar char="o"/>
            </a:pPr>
            <a:r>
              <a:rPr lang="es-EC" sz="1100" dirty="0"/>
              <a:t>Segmentación de la banca privada propuesta         por el Ranking Financiero 2017 de la revista </a:t>
            </a:r>
            <a:r>
              <a:rPr lang="es-EC" sz="1100" dirty="0" err="1"/>
              <a:t>Ekos</a:t>
            </a:r>
            <a:r>
              <a:rPr lang="es-EC" sz="1100" dirty="0"/>
              <a:t>.</a:t>
            </a:r>
          </a:p>
          <a:p>
            <a:pPr marL="0" indent="0" algn="just">
              <a:buNone/>
            </a:pPr>
            <a:endParaRPr lang="es-EC" sz="1100" dirty="0"/>
          </a:p>
          <a:p>
            <a:pPr marL="0" indent="0" algn="just">
              <a:buNone/>
            </a:pPr>
            <a:endParaRPr lang="es-EC" sz="1100" dirty="0"/>
          </a:p>
          <a:p>
            <a:pPr marL="0" indent="0" algn="just">
              <a:buNone/>
            </a:pPr>
            <a:endParaRPr lang="es-EC" sz="1100" dirty="0"/>
          </a:p>
          <a:p>
            <a:pPr marL="0" indent="0" algn="just">
              <a:buNone/>
            </a:pPr>
            <a:endParaRPr lang="es-EC" sz="1100" dirty="0"/>
          </a:p>
          <a:p>
            <a:pPr marL="171450" indent="-171450" algn="just">
              <a:buClr>
                <a:srgbClr val="F67031"/>
              </a:buClr>
              <a:buSzPct val="100000"/>
              <a:buFont typeface="Courier New" panose="02070309020205020404" pitchFamily="49" charset="0"/>
              <a:buChar char="o"/>
            </a:pPr>
            <a:r>
              <a:rPr lang="es-EC" sz="1100" dirty="0"/>
              <a:t>Bancos que pertenecen al segmento 1</a:t>
            </a:r>
          </a:p>
        </p:txBody>
      </p:sp>
      <p:sp>
        <p:nvSpPr>
          <p:cNvPr id="15" name="Google Shape;212;p25">
            <a:extLst>
              <a:ext uri="{FF2B5EF4-FFF2-40B4-BE49-F238E27FC236}">
                <a16:creationId xmlns:a16="http://schemas.microsoft.com/office/drawing/2014/main" id="{634DC8F4-9DB2-4D75-8420-B231AE5AA286}"/>
              </a:ext>
            </a:extLst>
          </p:cNvPr>
          <p:cNvSpPr txBox="1">
            <a:spLocks/>
          </p:cNvSpPr>
          <p:nvPr/>
        </p:nvSpPr>
        <p:spPr>
          <a:xfrm>
            <a:off x="6212406" y="543818"/>
            <a:ext cx="2697034" cy="470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Intermediarios:</a:t>
            </a:r>
          </a:p>
          <a:p>
            <a:pPr marL="171450" indent="-171450" algn="just">
              <a:buClr>
                <a:srgbClr val="0070C0"/>
              </a:buClr>
              <a:buSzPct val="100000"/>
              <a:buFont typeface="Courier New" panose="02070309020205020404" pitchFamily="49" charset="0"/>
              <a:buChar char="o"/>
            </a:pPr>
            <a:r>
              <a:rPr lang="es-EC" sz="1100" dirty="0"/>
              <a:t>Canales Físicos a nivel nacional</a:t>
            </a:r>
          </a:p>
          <a:p>
            <a:pPr marL="171450" indent="-171450" algn="just">
              <a:buClr>
                <a:srgbClr val="C00000"/>
              </a:buClr>
              <a:buSzPct val="100000"/>
              <a:buFont typeface="Courier New" panose="02070309020205020404" pitchFamily="49" charset="0"/>
              <a:buChar char="o"/>
            </a:pPr>
            <a:endParaRPr lang="es-EC" sz="1100" dirty="0"/>
          </a:p>
          <a:p>
            <a:pPr marL="171450" indent="-171450" algn="just">
              <a:buClr>
                <a:srgbClr val="C00000"/>
              </a:buClr>
              <a:buSzPct val="100000"/>
              <a:buFont typeface="Courier New" panose="02070309020205020404" pitchFamily="49" charset="0"/>
              <a:buChar char="o"/>
            </a:pPr>
            <a:endParaRPr lang="es-EC" sz="1100" dirty="0"/>
          </a:p>
          <a:p>
            <a:pPr marL="171450" indent="-171450" algn="just">
              <a:buClr>
                <a:srgbClr val="C00000"/>
              </a:buClr>
              <a:buSzPct val="100000"/>
              <a:buFont typeface="Courier New" panose="02070309020205020404" pitchFamily="49" charset="0"/>
              <a:buChar char="o"/>
            </a:pPr>
            <a:endParaRPr lang="es-EC" sz="1100" dirty="0"/>
          </a:p>
          <a:p>
            <a:pPr marL="0" indent="0" algn="just">
              <a:buFont typeface="Nunito Sans"/>
              <a:buNone/>
            </a:pPr>
            <a:endParaRPr lang="es-EC" sz="1100" dirty="0"/>
          </a:p>
          <a:p>
            <a:pPr marL="0" indent="0">
              <a:buClr>
                <a:srgbClr val="C00000"/>
              </a:buClr>
              <a:buSzPct val="100000"/>
              <a:buNone/>
            </a:pPr>
            <a:endParaRPr lang="es-EC" sz="1100" dirty="0"/>
          </a:p>
          <a:p>
            <a:pPr marL="171450" indent="-171450">
              <a:buClr>
                <a:srgbClr val="0070C0"/>
              </a:buClr>
              <a:buSzPct val="100000"/>
              <a:buFont typeface="Courier New" panose="02070309020205020404" pitchFamily="49" charset="0"/>
              <a:buChar char="o"/>
            </a:pPr>
            <a:r>
              <a:rPr lang="es-EC" sz="1100" dirty="0"/>
              <a:t>Canales Físicos por cada 100.000</a:t>
            </a:r>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r>
              <a:rPr lang="es-EC" sz="1100" dirty="0"/>
              <a:t>Canales Electrónicos</a:t>
            </a:r>
          </a:p>
          <a:p>
            <a:pPr marL="171450" indent="-171450">
              <a:buClr>
                <a:srgbClr val="0070C0"/>
              </a:buClr>
              <a:buSzPct val="100000"/>
              <a:buFont typeface="Courier New" panose="02070309020205020404" pitchFamily="49" charset="0"/>
              <a:buChar char="o"/>
            </a:pPr>
            <a:endParaRPr lang="es-EC" sz="1100" dirty="0"/>
          </a:p>
          <a:p>
            <a:pPr marL="0" indent="0">
              <a:buClr>
                <a:srgbClr val="C00000"/>
              </a:buClr>
              <a:buSzPct val="100000"/>
              <a:buNone/>
            </a:pPr>
            <a:endParaRPr lang="es-EC" sz="1100" dirty="0"/>
          </a:p>
          <a:p>
            <a:pPr marL="0" indent="0" algn="just">
              <a:buFont typeface="Nunito Sans"/>
              <a:buNone/>
            </a:pPr>
            <a:endParaRPr lang="es-EC" sz="1100" dirty="0"/>
          </a:p>
        </p:txBody>
      </p:sp>
      <p:sp>
        <p:nvSpPr>
          <p:cNvPr id="9" name="Rectángulo 8">
            <a:extLst>
              <a:ext uri="{FF2B5EF4-FFF2-40B4-BE49-F238E27FC236}">
                <a16:creationId xmlns:a16="http://schemas.microsoft.com/office/drawing/2014/main" id="{8B71348F-0FEF-4485-A17A-8BB060927B17}"/>
              </a:ext>
            </a:extLst>
          </p:cNvPr>
          <p:cNvSpPr/>
          <p:nvPr/>
        </p:nvSpPr>
        <p:spPr>
          <a:xfrm>
            <a:off x="2802906" y="2191587"/>
            <a:ext cx="3391459" cy="215444"/>
          </a:xfrm>
          <a:prstGeom prst="rect">
            <a:avLst/>
          </a:prstGeom>
        </p:spPr>
        <p:txBody>
          <a:bodyPr wrap="square">
            <a:spAutoFit/>
          </a:bodyPr>
          <a:lstStyle/>
          <a:p>
            <a:r>
              <a:rPr lang="es-EC" sz="800" i="1" dirty="0">
                <a:solidFill>
                  <a:srgbClr val="666666"/>
                </a:solidFill>
                <a:latin typeface="Nunito Sans" panose="020B0604020202020204" charset="0"/>
              </a:rPr>
              <a:t>Nota: </a:t>
            </a:r>
            <a:r>
              <a:rPr lang="es-EC" sz="800" dirty="0">
                <a:solidFill>
                  <a:srgbClr val="666666"/>
                </a:solidFill>
                <a:latin typeface="Nunito Sans" panose="020B0604020202020204" charset="0"/>
              </a:rPr>
              <a:t>Fuente: (</a:t>
            </a:r>
            <a:r>
              <a:rPr lang="es-EC" sz="800" dirty="0" err="1">
                <a:solidFill>
                  <a:srgbClr val="666666"/>
                </a:solidFill>
                <a:latin typeface="Nunito Sans" panose="020B0604020202020204" charset="0"/>
              </a:rPr>
              <a:t>Ekos</a:t>
            </a:r>
            <a:r>
              <a:rPr lang="es-EC" sz="800" dirty="0">
                <a:solidFill>
                  <a:srgbClr val="666666"/>
                </a:solidFill>
                <a:latin typeface="Nunito Sans" panose="020B0604020202020204" charset="0"/>
              </a:rPr>
              <a:t> Negocios, 2017)</a:t>
            </a:r>
            <a:endParaRPr lang="es-EC" sz="800" dirty="0">
              <a:solidFill>
                <a:srgbClr val="666666"/>
              </a:solidFill>
              <a:latin typeface="Nunito Sans" panose="020B0604020202020204" charset="0"/>
              <a:ea typeface="Calibri" panose="020F0502020204030204" pitchFamily="34" charset="0"/>
            </a:endParaRPr>
          </a:p>
        </p:txBody>
      </p:sp>
      <p:sp>
        <p:nvSpPr>
          <p:cNvPr id="12" name="Rectángulo 11">
            <a:extLst>
              <a:ext uri="{FF2B5EF4-FFF2-40B4-BE49-F238E27FC236}">
                <a16:creationId xmlns:a16="http://schemas.microsoft.com/office/drawing/2014/main" id="{90D1CD52-21E5-4930-ADDB-65AA46998D4F}"/>
              </a:ext>
            </a:extLst>
          </p:cNvPr>
          <p:cNvSpPr/>
          <p:nvPr/>
        </p:nvSpPr>
        <p:spPr>
          <a:xfrm>
            <a:off x="2832250" y="4201654"/>
            <a:ext cx="3391459" cy="215444"/>
          </a:xfrm>
          <a:prstGeom prst="rect">
            <a:avLst/>
          </a:prstGeom>
        </p:spPr>
        <p:txBody>
          <a:bodyPr wrap="square">
            <a:spAutoFit/>
          </a:bodyPr>
          <a:lstStyle/>
          <a:p>
            <a:r>
              <a:rPr lang="es-EC" sz="800" i="1" dirty="0">
                <a:solidFill>
                  <a:srgbClr val="666666"/>
                </a:solidFill>
                <a:latin typeface="Nunito Sans" panose="020B0604020202020204" charset="0"/>
              </a:rPr>
              <a:t>Nota:</a:t>
            </a:r>
            <a:r>
              <a:rPr lang="es-EC" sz="800" dirty="0">
                <a:solidFill>
                  <a:srgbClr val="666666"/>
                </a:solidFill>
                <a:latin typeface="Nunito Sans" panose="020B0604020202020204" charset="0"/>
              </a:rPr>
              <a:t> Fuente: (Catastro Superintendencia de Bancos, 2018).</a:t>
            </a:r>
            <a:endParaRPr lang="es-EC" sz="800" dirty="0">
              <a:solidFill>
                <a:srgbClr val="666666"/>
              </a:solidFill>
              <a:latin typeface="Nunito Sans" panose="020B0604020202020204" charset="0"/>
              <a:ea typeface="Calibri" panose="020F0502020204030204" pitchFamily="34" charset="0"/>
            </a:endParaRPr>
          </a:p>
        </p:txBody>
      </p:sp>
      <p:grpSp>
        <p:nvGrpSpPr>
          <p:cNvPr id="41" name="Grupo 40">
            <a:extLst>
              <a:ext uri="{FF2B5EF4-FFF2-40B4-BE49-F238E27FC236}">
                <a16:creationId xmlns:a16="http://schemas.microsoft.com/office/drawing/2014/main" id="{F67332D9-BED4-4329-96FA-90928F3ED12B}"/>
              </a:ext>
            </a:extLst>
          </p:cNvPr>
          <p:cNvGrpSpPr/>
          <p:nvPr/>
        </p:nvGrpSpPr>
        <p:grpSpPr>
          <a:xfrm>
            <a:off x="6212406" y="1151427"/>
            <a:ext cx="2247935" cy="1382892"/>
            <a:chOff x="6235013" y="766016"/>
            <a:chExt cx="2247935" cy="1382892"/>
          </a:xfrm>
        </p:grpSpPr>
        <p:sp>
          <p:nvSpPr>
            <p:cNvPr id="7" name="Elipse 6">
              <a:extLst>
                <a:ext uri="{FF2B5EF4-FFF2-40B4-BE49-F238E27FC236}">
                  <a16:creationId xmlns:a16="http://schemas.microsoft.com/office/drawing/2014/main" id="{CCB9368D-F7C6-481B-B63A-D523381134FC}"/>
                </a:ext>
              </a:extLst>
            </p:cNvPr>
            <p:cNvSpPr/>
            <p:nvPr/>
          </p:nvSpPr>
          <p:spPr>
            <a:xfrm>
              <a:off x="6235013" y="974407"/>
              <a:ext cx="1066088" cy="1066088"/>
            </a:xfrm>
            <a:prstGeom prst="ellipse">
              <a:avLst/>
            </a:prstGeom>
            <a:solidFill>
              <a:srgbClr val="F67031"/>
            </a:solidFill>
            <a:ln>
              <a:solidFill>
                <a:srgbClr val="F67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29.801 puntos</a:t>
              </a:r>
            </a:p>
          </p:txBody>
        </p:sp>
        <p:sp>
          <p:nvSpPr>
            <p:cNvPr id="17" name="Rectángulo 16">
              <a:extLst>
                <a:ext uri="{FF2B5EF4-FFF2-40B4-BE49-F238E27FC236}">
                  <a16:creationId xmlns:a16="http://schemas.microsoft.com/office/drawing/2014/main" id="{CB351AC5-B56D-4863-BA58-479EF04D721C}"/>
                </a:ext>
              </a:extLst>
            </p:cNvPr>
            <p:cNvSpPr/>
            <p:nvPr/>
          </p:nvSpPr>
          <p:spPr>
            <a:xfrm>
              <a:off x="7053418" y="766016"/>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dirty="0">
                  <a:solidFill>
                    <a:srgbClr val="666666"/>
                  </a:solidFill>
                </a:rPr>
                <a:t>82.44% CNB</a:t>
              </a:r>
            </a:p>
          </p:txBody>
        </p:sp>
        <p:sp>
          <p:nvSpPr>
            <p:cNvPr id="23" name="Rectángulo 22">
              <a:extLst>
                <a:ext uri="{FF2B5EF4-FFF2-40B4-BE49-F238E27FC236}">
                  <a16:creationId xmlns:a16="http://schemas.microsoft.com/office/drawing/2014/main" id="{07695325-0F37-41C3-80EA-127575F65AA6}"/>
                </a:ext>
              </a:extLst>
            </p:cNvPr>
            <p:cNvSpPr/>
            <p:nvPr/>
          </p:nvSpPr>
          <p:spPr>
            <a:xfrm>
              <a:off x="7216206" y="1048742"/>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200" dirty="0">
                  <a:solidFill>
                    <a:srgbClr val="666666"/>
                  </a:solidFill>
                </a:rPr>
                <a:t>13.23% ATM</a:t>
              </a:r>
            </a:p>
          </p:txBody>
        </p:sp>
        <p:sp>
          <p:nvSpPr>
            <p:cNvPr id="29" name="Rectángulo 28">
              <a:extLst>
                <a:ext uri="{FF2B5EF4-FFF2-40B4-BE49-F238E27FC236}">
                  <a16:creationId xmlns:a16="http://schemas.microsoft.com/office/drawing/2014/main" id="{E1812587-2280-4631-A93D-2594B2F6323F}"/>
                </a:ext>
              </a:extLst>
            </p:cNvPr>
            <p:cNvSpPr/>
            <p:nvPr/>
          </p:nvSpPr>
          <p:spPr>
            <a:xfrm>
              <a:off x="7263383" y="1363816"/>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100" dirty="0">
                  <a:solidFill>
                    <a:srgbClr val="666666"/>
                  </a:solidFill>
                </a:rPr>
                <a:t>2,96% Agencias</a:t>
              </a:r>
            </a:p>
          </p:txBody>
        </p:sp>
        <p:sp>
          <p:nvSpPr>
            <p:cNvPr id="32" name="Rectángulo 31">
              <a:extLst>
                <a:ext uri="{FF2B5EF4-FFF2-40B4-BE49-F238E27FC236}">
                  <a16:creationId xmlns:a16="http://schemas.microsoft.com/office/drawing/2014/main" id="{D9BE5737-60DF-4237-93E7-355F9EBFE956}"/>
                </a:ext>
              </a:extLst>
            </p:cNvPr>
            <p:cNvSpPr/>
            <p:nvPr/>
          </p:nvSpPr>
          <p:spPr>
            <a:xfrm>
              <a:off x="7119792" y="1678889"/>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100" dirty="0">
                  <a:solidFill>
                    <a:srgbClr val="666666"/>
                  </a:solidFill>
                </a:rPr>
                <a:t>1,38% Agencias</a:t>
              </a:r>
            </a:p>
          </p:txBody>
        </p:sp>
      </p:grpSp>
      <p:grpSp>
        <p:nvGrpSpPr>
          <p:cNvPr id="44" name="Grupo 43">
            <a:extLst>
              <a:ext uri="{FF2B5EF4-FFF2-40B4-BE49-F238E27FC236}">
                <a16:creationId xmlns:a16="http://schemas.microsoft.com/office/drawing/2014/main" id="{E1F6D27E-3547-4E35-999E-7E8364C7CFB9}"/>
              </a:ext>
            </a:extLst>
          </p:cNvPr>
          <p:cNvGrpSpPr/>
          <p:nvPr/>
        </p:nvGrpSpPr>
        <p:grpSpPr>
          <a:xfrm>
            <a:off x="6235012" y="2740980"/>
            <a:ext cx="2247935" cy="1467108"/>
            <a:chOff x="6235013" y="766016"/>
            <a:chExt cx="2247935" cy="1467108"/>
          </a:xfrm>
        </p:grpSpPr>
        <p:sp>
          <p:nvSpPr>
            <p:cNvPr id="45" name="Elipse 44">
              <a:extLst>
                <a:ext uri="{FF2B5EF4-FFF2-40B4-BE49-F238E27FC236}">
                  <a16:creationId xmlns:a16="http://schemas.microsoft.com/office/drawing/2014/main" id="{04E93893-7495-4071-9CAF-5FCB84C7585B}"/>
                </a:ext>
              </a:extLst>
            </p:cNvPr>
            <p:cNvSpPr/>
            <p:nvPr/>
          </p:nvSpPr>
          <p:spPr>
            <a:xfrm>
              <a:off x="6235013" y="974407"/>
              <a:ext cx="1066088" cy="1066088"/>
            </a:xfrm>
            <a:prstGeom prst="ellipse">
              <a:avLst/>
            </a:prstGeom>
            <a:solidFill>
              <a:srgbClr val="F24970"/>
            </a:solidFill>
            <a:ln>
              <a:solidFill>
                <a:srgbClr val="F249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250 </a:t>
              </a:r>
              <a:r>
                <a:rPr lang="es-EC" sz="1200" dirty="0">
                  <a:solidFill>
                    <a:schemeClr val="bg1"/>
                  </a:solidFill>
                </a:rPr>
                <a:t>puntos </a:t>
              </a:r>
              <a:r>
                <a:rPr lang="es-EC" sz="1000" dirty="0">
                  <a:solidFill>
                    <a:schemeClr val="bg1"/>
                  </a:solidFill>
                </a:rPr>
                <a:t>*nacional</a:t>
              </a:r>
            </a:p>
          </p:txBody>
        </p:sp>
        <p:sp>
          <p:nvSpPr>
            <p:cNvPr id="46" name="Rectángulo 45">
              <a:extLst>
                <a:ext uri="{FF2B5EF4-FFF2-40B4-BE49-F238E27FC236}">
                  <a16:creationId xmlns:a16="http://schemas.microsoft.com/office/drawing/2014/main" id="{5F86524E-256C-40E0-B2D4-09F3B5B4FD05}"/>
                </a:ext>
              </a:extLst>
            </p:cNvPr>
            <p:cNvSpPr/>
            <p:nvPr/>
          </p:nvSpPr>
          <p:spPr>
            <a:xfrm>
              <a:off x="7053418" y="766016"/>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dirty="0">
                  <a:solidFill>
                    <a:srgbClr val="666666"/>
                  </a:solidFill>
                </a:rPr>
                <a:t>247 CNB </a:t>
              </a:r>
              <a:r>
                <a:rPr lang="es-EC" sz="600" dirty="0">
                  <a:solidFill>
                    <a:srgbClr val="666666"/>
                  </a:solidFill>
                </a:rPr>
                <a:t>*DMQ</a:t>
              </a:r>
            </a:p>
          </p:txBody>
        </p:sp>
        <p:sp>
          <p:nvSpPr>
            <p:cNvPr id="47" name="Rectángulo 46">
              <a:extLst>
                <a:ext uri="{FF2B5EF4-FFF2-40B4-BE49-F238E27FC236}">
                  <a16:creationId xmlns:a16="http://schemas.microsoft.com/office/drawing/2014/main" id="{88609335-2049-44CE-B39C-00E6B92CEE71}"/>
                </a:ext>
              </a:extLst>
            </p:cNvPr>
            <p:cNvSpPr/>
            <p:nvPr/>
          </p:nvSpPr>
          <p:spPr>
            <a:xfrm>
              <a:off x="7216206" y="1048742"/>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200" dirty="0">
                  <a:solidFill>
                    <a:srgbClr val="666666"/>
                  </a:solidFill>
                </a:rPr>
                <a:t>34 ATM</a:t>
              </a:r>
            </a:p>
          </p:txBody>
        </p:sp>
        <p:sp>
          <p:nvSpPr>
            <p:cNvPr id="48" name="Rectángulo 47">
              <a:extLst>
                <a:ext uri="{FF2B5EF4-FFF2-40B4-BE49-F238E27FC236}">
                  <a16:creationId xmlns:a16="http://schemas.microsoft.com/office/drawing/2014/main" id="{12A4002C-AE91-41D9-8773-8B490CA1E37B}"/>
                </a:ext>
              </a:extLst>
            </p:cNvPr>
            <p:cNvSpPr/>
            <p:nvPr/>
          </p:nvSpPr>
          <p:spPr>
            <a:xfrm>
              <a:off x="7263383" y="1363816"/>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100" dirty="0">
                  <a:solidFill>
                    <a:srgbClr val="666666"/>
                  </a:solidFill>
                </a:rPr>
                <a:t>7 Agencias</a:t>
              </a:r>
            </a:p>
          </p:txBody>
        </p:sp>
        <p:sp>
          <p:nvSpPr>
            <p:cNvPr id="49" name="Rectángulo 48">
              <a:extLst>
                <a:ext uri="{FF2B5EF4-FFF2-40B4-BE49-F238E27FC236}">
                  <a16:creationId xmlns:a16="http://schemas.microsoft.com/office/drawing/2014/main" id="{4BED771F-80DA-4BC4-8F0B-711A3ADABFC2}"/>
                </a:ext>
              </a:extLst>
            </p:cNvPr>
            <p:cNvSpPr/>
            <p:nvPr/>
          </p:nvSpPr>
          <p:spPr>
            <a:xfrm>
              <a:off x="7109906" y="1763105"/>
              <a:ext cx="1219565" cy="47001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sz="1000" dirty="0">
                  <a:solidFill>
                    <a:srgbClr val="666666"/>
                  </a:solidFill>
                  <a:latin typeface="Nunito Sans" panose="020B0604020202020204" charset="0"/>
                </a:rPr>
                <a:t>2 Ventanillas de extensión</a:t>
              </a:r>
            </a:p>
          </p:txBody>
        </p:sp>
      </p:grpSp>
      <p:sp>
        <p:nvSpPr>
          <p:cNvPr id="57" name="Google Shape;361;p33">
            <a:extLst>
              <a:ext uri="{FF2B5EF4-FFF2-40B4-BE49-F238E27FC236}">
                <a16:creationId xmlns:a16="http://schemas.microsoft.com/office/drawing/2014/main" id="{3F571079-6F3A-42C8-8547-172CE8772936}"/>
              </a:ext>
            </a:extLst>
          </p:cNvPr>
          <p:cNvSpPr/>
          <p:nvPr/>
        </p:nvSpPr>
        <p:spPr>
          <a:xfrm>
            <a:off x="7640593" y="4193989"/>
            <a:ext cx="1148255" cy="803602"/>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FFFF"/>
                </a:solidFill>
                <a:latin typeface="Nunito Sans"/>
                <a:ea typeface="Nunito Sans"/>
                <a:cs typeface="Nunito Sans"/>
                <a:sym typeface="Nunito Sans"/>
              </a:rPr>
              <a:t>74,43%</a:t>
            </a:r>
            <a:endParaRPr sz="1000" b="1" dirty="0">
              <a:solidFill>
                <a:srgbClr val="FFFFFF"/>
              </a:solidFill>
              <a:latin typeface="Nunito Sans"/>
              <a:ea typeface="Nunito Sans"/>
              <a:cs typeface="Nunito Sans"/>
              <a:sym typeface="Nunito Sans"/>
            </a:endParaRPr>
          </a:p>
        </p:txBody>
      </p:sp>
      <p:graphicFrame>
        <p:nvGraphicFramePr>
          <p:cNvPr id="43" name="Tabla 42">
            <a:extLst>
              <a:ext uri="{FF2B5EF4-FFF2-40B4-BE49-F238E27FC236}">
                <a16:creationId xmlns:a16="http://schemas.microsoft.com/office/drawing/2014/main" id="{9CEC3B6A-98D3-47CD-9A40-EB00207F8A4E}"/>
              </a:ext>
            </a:extLst>
          </p:cNvPr>
          <p:cNvGraphicFramePr>
            <a:graphicFrameLocks noGrp="1"/>
          </p:cNvGraphicFramePr>
          <p:nvPr>
            <p:extLst>
              <p:ext uri="{D42A27DB-BD31-4B8C-83A1-F6EECF244321}">
                <p14:modId xmlns:p14="http://schemas.microsoft.com/office/powerpoint/2010/main" val="2946188862"/>
              </p:ext>
            </p:extLst>
          </p:nvPr>
        </p:nvGraphicFramePr>
        <p:xfrm>
          <a:off x="2871163" y="1388979"/>
          <a:ext cx="3090698" cy="852469"/>
        </p:xfrm>
        <a:graphic>
          <a:graphicData uri="http://schemas.openxmlformats.org/drawingml/2006/table">
            <a:tbl>
              <a:tblPr firstRow="1" firstCol="1" bandRow="1">
                <a:tableStyleId>{21E4AEA4-8DFA-4A89-87EB-49C32662AFE0}</a:tableStyleId>
              </a:tblPr>
              <a:tblGrid>
                <a:gridCol w="1000085">
                  <a:extLst>
                    <a:ext uri="{9D8B030D-6E8A-4147-A177-3AD203B41FA5}">
                      <a16:colId xmlns:a16="http://schemas.microsoft.com/office/drawing/2014/main" val="3218801052"/>
                    </a:ext>
                  </a:extLst>
                </a:gridCol>
                <a:gridCol w="2090613">
                  <a:extLst>
                    <a:ext uri="{9D8B030D-6E8A-4147-A177-3AD203B41FA5}">
                      <a16:colId xmlns:a16="http://schemas.microsoft.com/office/drawing/2014/main" val="3034375781"/>
                    </a:ext>
                  </a:extLst>
                </a:gridCol>
              </a:tblGrid>
              <a:tr h="138950">
                <a:tc>
                  <a:txBody>
                    <a:bodyPr/>
                    <a:lstStyle/>
                    <a:p>
                      <a:pPr>
                        <a:lnSpc>
                          <a:spcPct val="107000"/>
                        </a:lnSpc>
                        <a:spcAft>
                          <a:spcPts val="0"/>
                        </a:spcAft>
                      </a:pPr>
                      <a:r>
                        <a:rPr lang="es-EC" sz="1000">
                          <a:effectLst/>
                          <a:latin typeface="Nunito Sans" panose="020B0604020202020204" charset="0"/>
                        </a:rPr>
                        <a:t>Segmento</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nSpc>
                          <a:spcPct val="107000"/>
                        </a:lnSpc>
                        <a:spcAft>
                          <a:spcPts val="0"/>
                        </a:spcAft>
                      </a:pPr>
                      <a:r>
                        <a:rPr lang="es-EC" sz="1000" dirty="0">
                          <a:effectLst/>
                          <a:latin typeface="Nunito Sans" panose="020B0604020202020204" charset="0"/>
                        </a:rPr>
                        <a:t>Activos</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4503900"/>
                  </a:ext>
                </a:extLst>
              </a:tr>
              <a:tr h="138950">
                <a:tc>
                  <a:txBody>
                    <a:bodyPr/>
                    <a:lstStyle/>
                    <a:p>
                      <a:pPr>
                        <a:lnSpc>
                          <a:spcPct val="107000"/>
                        </a:lnSpc>
                        <a:spcAft>
                          <a:spcPts val="0"/>
                        </a:spcAft>
                      </a:pPr>
                      <a:r>
                        <a:rPr lang="es-EC" sz="1000">
                          <a:effectLst/>
                          <a:latin typeface="Nunito Sans" panose="020B0604020202020204" charset="0"/>
                        </a:rPr>
                        <a:t>Segmento 1</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nSpc>
                          <a:spcPct val="107000"/>
                        </a:lnSpc>
                        <a:spcAft>
                          <a:spcPts val="0"/>
                        </a:spcAft>
                      </a:pPr>
                      <a:r>
                        <a:rPr lang="es-EC" sz="1000" dirty="0">
                          <a:solidFill>
                            <a:srgbClr val="666666"/>
                          </a:solidFill>
                          <a:effectLst/>
                          <a:latin typeface="Nunito Sans" panose="020B0604020202020204" charset="0"/>
                        </a:rPr>
                        <a:t>Superior a $ 1000 millones</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9890048"/>
                  </a:ext>
                </a:extLst>
              </a:tr>
              <a:tr h="202821">
                <a:tc>
                  <a:txBody>
                    <a:bodyPr/>
                    <a:lstStyle/>
                    <a:p>
                      <a:pPr>
                        <a:lnSpc>
                          <a:spcPct val="107000"/>
                        </a:lnSpc>
                        <a:spcAft>
                          <a:spcPts val="0"/>
                        </a:spcAft>
                      </a:pPr>
                      <a:r>
                        <a:rPr lang="es-EC" sz="1000" dirty="0">
                          <a:effectLst/>
                          <a:latin typeface="Nunito Sans" panose="020B0604020202020204" charset="0"/>
                        </a:rPr>
                        <a:t>Segmento 2</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nSpc>
                          <a:spcPct val="107000"/>
                        </a:lnSpc>
                        <a:spcAft>
                          <a:spcPts val="0"/>
                        </a:spcAft>
                      </a:pPr>
                      <a:r>
                        <a:rPr lang="es-EC" sz="1000" dirty="0">
                          <a:solidFill>
                            <a:srgbClr val="666666"/>
                          </a:solidFill>
                          <a:effectLst/>
                          <a:latin typeface="Nunito Sans" panose="020B0604020202020204" charset="0"/>
                        </a:rPr>
                        <a:t>Entre $ 200 y $ 1000 millones</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595234"/>
                  </a:ext>
                </a:extLst>
              </a:tr>
              <a:tr h="156069">
                <a:tc>
                  <a:txBody>
                    <a:bodyPr/>
                    <a:lstStyle/>
                    <a:p>
                      <a:pPr>
                        <a:lnSpc>
                          <a:spcPct val="107000"/>
                        </a:lnSpc>
                        <a:spcAft>
                          <a:spcPts val="0"/>
                        </a:spcAft>
                      </a:pPr>
                      <a:r>
                        <a:rPr lang="es-EC" sz="1000" dirty="0">
                          <a:effectLst/>
                          <a:latin typeface="Nunito Sans" panose="020B0604020202020204" charset="0"/>
                        </a:rPr>
                        <a:t>Segmento 3</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nSpc>
                          <a:spcPct val="107000"/>
                        </a:lnSpc>
                        <a:spcAft>
                          <a:spcPts val="0"/>
                        </a:spcAft>
                      </a:pPr>
                      <a:r>
                        <a:rPr lang="es-EC" sz="1000" dirty="0">
                          <a:solidFill>
                            <a:srgbClr val="666666"/>
                          </a:solidFill>
                          <a:effectLst/>
                          <a:latin typeface="Nunito Sans" panose="020B0604020202020204" charset="0"/>
                        </a:rPr>
                        <a:t>Entre $ 160 y $ 199 millones</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0595265"/>
                  </a:ext>
                </a:extLst>
              </a:tr>
              <a:tr h="168445">
                <a:tc>
                  <a:txBody>
                    <a:bodyPr/>
                    <a:lstStyle/>
                    <a:p>
                      <a:pPr>
                        <a:lnSpc>
                          <a:spcPct val="107000"/>
                        </a:lnSpc>
                        <a:spcAft>
                          <a:spcPts val="0"/>
                        </a:spcAft>
                      </a:pPr>
                      <a:r>
                        <a:rPr lang="es-EC" sz="1000" dirty="0">
                          <a:effectLst/>
                          <a:latin typeface="Nunito Sans" panose="020B0604020202020204" charset="0"/>
                        </a:rPr>
                        <a:t>Segmento 4</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indent="3175">
                        <a:lnSpc>
                          <a:spcPct val="107000"/>
                        </a:lnSpc>
                        <a:spcAft>
                          <a:spcPts val="0"/>
                        </a:spcAft>
                      </a:pPr>
                      <a:r>
                        <a:rPr lang="es-EC" sz="1000" dirty="0">
                          <a:solidFill>
                            <a:srgbClr val="666666"/>
                          </a:solidFill>
                          <a:effectLst/>
                          <a:latin typeface="Nunito Sans" panose="020B0604020202020204" charset="0"/>
                        </a:rPr>
                        <a:t>Inferior a $ 160 millones</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710303"/>
                  </a:ext>
                </a:extLst>
              </a:tr>
            </a:tbl>
          </a:graphicData>
        </a:graphic>
      </p:graphicFrame>
      <p:graphicFrame>
        <p:nvGraphicFramePr>
          <p:cNvPr id="59" name="Tabla 58">
            <a:extLst>
              <a:ext uri="{FF2B5EF4-FFF2-40B4-BE49-F238E27FC236}">
                <a16:creationId xmlns:a16="http://schemas.microsoft.com/office/drawing/2014/main" id="{2F119A28-0839-4356-A556-BD173449C656}"/>
              </a:ext>
            </a:extLst>
          </p:cNvPr>
          <p:cNvGraphicFramePr>
            <a:graphicFrameLocks noGrp="1"/>
          </p:cNvGraphicFramePr>
          <p:nvPr>
            <p:extLst>
              <p:ext uri="{D42A27DB-BD31-4B8C-83A1-F6EECF244321}">
                <p14:modId xmlns:p14="http://schemas.microsoft.com/office/powerpoint/2010/main" val="85589195"/>
              </p:ext>
            </p:extLst>
          </p:nvPr>
        </p:nvGraphicFramePr>
        <p:xfrm>
          <a:off x="2871589" y="2740980"/>
          <a:ext cx="3090271" cy="1464183"/>
        </p:xfrm>
        <a:graphic>
          <a:graphicData uri="http://schemas.openxmlformats.org/drawingml/2006/table">
            <a:tbl>
              <a:tblPr firstRow="1" firstCol="1" bandRow="1">
                <a:tableStyleId>{21E4AEA4-8DFA-4A89-87EB-49C32662AFE0}</a:tableStyleId>
              </a:tblPr>
              <a:tblGrid>
                <a:gridCol w="823532">
                  <a:extLst>
                    <a:ext uri="{9D8B030D-6E8A-4147-A177-3AD203B41FA5}">
                      <a16:colId xmlns:a16="http://schemas.microsoft.com/office/drawing/2014/main" val="4256738143"/>
                    </a:ext>
                  </a:extLst>
                </a:gridCol>
                <a:gridCol w="2266739">
                  <a:extLst>
                    <a:ext uri="{9D8B030D-6E8A-4147-A177-3AD203B41FA5}">
                      <a16:colId xmlns:a16="http://schemas.microsoft.com/office/drawing/2014/main" val="3247064547"/>
                    </a:ext>
                  </a:extLst>
                </a:gridCol>
              </a:tblGrid>
              <a:tr h="0">
                <a:tc>
                  <a:txBody>
                    <a:bodyPr/>
                    <a:lstStyle/>
                    <a:p>
                      <a:pPr>
                        <a:lnSpc>
                          <a:spcPct val="107000"/>
                        </a:lnSpc>
                        <a:spcAft>
                          <a:spcPts val="0"/>
                        </a:spcAft>
                      </a:pPr>
                      <a:r>
                        <a:rPr lang="es-EC" sz="1000">
                          <a:effectLst/>
                          <a:latin typeface="Nunito Sans" panose="020B0604020202020204" charset="0"/>
                        </a:rPr>
                        <a:t>Segmento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000">
                          <a:effectLst/>
                          <a:latin typeface="Nunito Sans" panose="020B0604020202020204" charset="0"/>
                        </a:rPr>
                        <a:t>Bancos Privados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713245"/>
                  </a:ext>
                </a:extLst>
              </a:tr>
              <a:tr h="102235">
                <a:tc rowSpan="8">
                  <a:txBody>
                    <a:bodyPr/>
                    <a:lstStyle/>
                    <a:p>
                      <a:pPr>
                        <a:lnSpc>
                          <a:spcPct val="107000"/>
                        </a:lnSpc>
                        <a:spcAft>
                          <a:spcPts val="0"/>
                        </a:spcAft>
                      </a:pPr>
                      <a:r>
                        <a:rPr lang="es-EC" sz="1000" dirty="0">
                          <a:effectLst/>
                          <a:latin typeface="Nunito Sans" panose="020B0604020202020204" charset="0"/>
                        </a:rPr>
                        <a:t>Segmento 1</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000" dirty="0">
                          <a:solidFill>
                            <a:srgbClr val="666666"/>
                          </a:solidFill>
                          <a:effectLst/>
                          <a:latin typeface="Nunito Sans" panose="020B0604020202020204" charset="0"/>
                        </a:rPr>
                        <a:t>Banco del Austro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28022"/>
                  </a:ext>
                </a:extLst>
              </a:tr>
              <a:tr h="120015">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Bolivariano C.A.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3502366"/>
                  </a:ext>
                </a:extLst>
              </a:tr>
              <a:tr h="86995">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Diners Club del Ecuador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8819760"/>
                  </a:ext>
                </a:extLst>
              </a:tr>
              <a:tr h="50800">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Guayaquil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467343"/>
                  </a:ext>
                </a:extLst>
              </a:tr>
              <a:tr h="180975">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Internacional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806628"/>
                  </a:ext>
                </a:extLst>
              </a:tr>
              <a:tr h="50800">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del Pacífico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3423643"/>
                  </a:ext>
                </a:extLst>
              </a:tr>
              <a:tr h="50800">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Banco Pichincha C.A.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1814989"/>
                  </a:ext>
                </a:extLst>
              </a:tr>
              <a:tr h="50800">
                <a:tc vMerge="1">
                  <a:txBody>
                    <a:bodyPr/>
                    <a:lstStyle/>
                    <a:p>
                      <a:endParaRPr lang="es-EC"/>
                    </a:p>
                  </a:txBody>
                  <a:tcPr/>
                </a:tc>
                <a:tc>
                  <a:txBody>
                    <a:bodyPr/>
                    <a:lstStyle/>
                    <a:p>
                      <a:pPr>
                        <a:lnSpc>
                          <a:spcPct val="107000"/>
                        </a:lnSpc>
                        <a:spcAft>
                          <a:spcPts val="0"/>
                        </a:spcAft>
                      </a:pPr>
                      <a:r>
                        <a:rPr lang="es-EC" sz="1000" dirty="0">
                          <a:solidFill>
                            <a:srgbClr val="666666"/>
                          </a:solidFill>
                          <a:effectLst/>
                          <a:latin typeface="Nunito Sans" panose="020B0604020202020204" charset="0"/>
                        </a:rPr>
                        <a:t>Produbanco S.A.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7228135"/>
                  </a:ext>
                </a:extLst>
              </a:tr>
            </a:tbl>
          </a:graphicData>
        </a:graphic>
      </p:graphicFrame>
    </p:spTree>
    <p:extLst>
      <p:ext uri="{BB962C8B-B14F-4D97-AF65-F5344CB8AC3E}">
        <p14:creationId xmlns:p14="http://schemas.microsoft.com/office/powerpoint/2010/main" val="3831260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MICRO</a:t>
            </a:r>
            <a:br>
              <a:rPr lang="es-EC" dirty="0"/>
            </a:br>
            <a:r>
              <a:rPr lang="es-EC" dirty="0"/>
              <a:t>AMBIENTE</a:t>
            </a:r>
            <a:endParaRPr dirty="0"/>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15" name="Google Shape;212;p25">
            <a:extLst>
              <a:ext uri="{FF2B5EF4-FFF2-40B4-BE49-F238E27FC236}">
                <a16:creationId xmlns:a16="http://schemas.microsoft.com/office/drawing/2014/main" id="{634DC8F4-9DB2-4D75-8420-B231AE5AA286}"/>
              </a:ext>
            </a:extLst>
          </p:cNvPr>
          <p:cNvSpPr txBox="1">
            <a:spLocks/>
          </p:cNvSpPr>
          <p:nvPr/>
        </p:nvSpPr>
        <p:spPr>
          <a:xfrm>
            <a:off x="6212406" y="543818"/>
            <a:ext cx="2697034" cy="4438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Públicos:</a:t>
            </a:r>
          </a:p>
          <a:p>
            <a:pPr marL="0" indent="0" algn="just">
              <a:buClr>
                <a:srgbClr val="F67031"/>
              </a:buClr>
              <a:buSzPct val="100000"/>
              <a:buFont typeface="Nunito Sans"/>
              <a:buNone/>
            </a:pPr>
            <a:endParaRPr lang="es-EC" sz="1100" b="1" dirty="0"/>
          </a:p>
          <a:p>
            <a:pPr marL="0" indent="0" algn="just">
              <a:buClr>
                <a:srgbClr val="F67031"/>
              </a:buClr>
              <a:buSzPct val="100000"/>
              <a:buFont typeface="Nunito Sans"/>
              <a:buNone/>
            </a:pPr>
            <a:endParaRPr lang="es-EC" sz="1100" b="1" dirty="0"/>
          </a:p>
          <a:p>
            <a:pPr marL="171450" indent="-171450" algn="just">
              <a:buClr>
                <a:srgbClr val="C00000"/>
              </a:buClr>
              <a:buSzPct val="100000"/>
              <a:buFont typeface="Courier New" panose="02070309020205020404" pitchFamily="49" charset="0"/>
              <a:buChar char="o"/>
            </a:pPr>
            <a:endParaRPr lang="es-EC" sz="1100" dirty="0"/>
          </a:p>
          <a:p>
            <a:pPr marL="0" indent="0" algn="just">
              <a:buClr>
                <a:srgbClr val="C00000"/>
              </a:buClr>
              <a:buSzPct val="100000"/>
              <a:buNone/>
            </a:pPr>
            <a:r>
              <a:rPr lang="es-EC" sz="1100" dirty="0"/>
              <a:t>Los objetivos de </a:t>
            </a:r>
            <a:r>
              <a:rPr lang="es-EC" sz="1100" dirty="0" err="1"/>
              <a:t>Asobanca</a:t>
            </a:r>
            <a:r>
              <a:rPr lang="es-EC" sz="1100" dirty="0"/>
              <a:t> en relación a la imagen corporativa bancaria son:</a:t>
            </a:r>
          </a:p>
          <a:p>
            <a:pPr marL="179388" lvl="0" indent="-179388" algn="just">
              <a:buClr>
                <a:srgbClr val="C00000"/>
              </a:buClr>
              <a:buSzPct val="100000"/>
              <a:buFont typeface="Courier New" panose="02070309020205020404" pitchFamily="49" charset="0"/>
              <a:buChar char="o"/>
            </a:pPr>
            <a:r>
              <a:rPr lang="es-EC" sz="1100" dirty="0"/>
              <a:t>Promover y mantener la confianza del público en el sistema </a:t>
            </a:r>
            <a:r>
              <a:rPr lang="es-EC" sz="1100" dirty="0" err="1"/>
              <a:t>ﬁnanciero</a:t>
            </a:r>
            <a:r>
              <a:rPr lang="es-EC" sz="1100" dirty="0"/>
              <a:t>.</a:t>
            </a:r>
          </a:p>
          <a:p>
            <a:pPr marL="179388" lvl="0" indent="-179388" algn="just">
              <a:buClr>
                <a:srgbClr val="C00000"/>
              </a:buClr>
              <a:buSzPct val="100000"/>
              <a:buFont typeface="Courier New" panose="02070309020205020404" pitchFamily="49" charset="0"/>
              <a:buChar char="o"/>
            </a:pPr>
            <a:r>
              <a:rPr lang="es-EC" sz="1100" dirty="0"/>
              <a:t>Impulsar políticas, leyes, programas, proyectos, medidas y acciones que favorezcan la solidez, la transparencia, la modernización y la responsabilidad social en las instituciones bancarias.</a:t>
            </a:r>
          </a:p>
          <a:p>
            <a:pPr marL="179388" lvl="0" indent="-179388" algn="just">
              <a:buClr>
                <a:srgbClr val="C00000"/>
              </a:buClr>
              <a:buSzPct val="100000"/>
              <a:buFont typeface="Courier New" panose="02070309020205020404" pitchFamily="49" charset="0"/>
              <a:buChar char="o"/>
            </a:pPr>
            <a:r>
              <a:rPr lang="es-EC" sz="1100" dirty="0"/>
              <a:t>Proteger la imagen bancaria.</a:t>
            </a:r>
          </a:p>
          <a:p>
            <a:pPr marL="179388" lvl="0" indent="-179388" algn="just">
              <a:buClr>
                <a:srgbClr val="C00000"/>
              </a:buClr>
              <a:buSzPct val="100000"/>
              <a:buFont typeface="Courier New" panose="02070309020205020404" pitchFamily="49" charset="0"/>
              <a:buChar char="o"/>
            </a:pPr>
            <a:r>
              <a:rPr lang="es-EC" sz="1100" dirty="0"/>
              <a:t>Proteger el buen nombre de las instituciones bancarias y difundir su aporte al progreso de las actividades productivas del Ecuador.</a:t>
            </a:r>
          </a:p>
          <a:p>
            <a:pPr marL="0" indent="0" algn="just">
              <a:buFont typeface="Nunito Sans"/>
              <a:buNone/>
            </a:pPr>
            <a:endParaRPr lang="es-EC" sz="1100" dirty="0"/>
          </a:p>
          <a:p>
            <a:pPr marL="0" indent="0">
              <a:buClr>
                <a:srgbClr val="C00000"/>
              </a:buClr>
              <a:buSzPct val="100000"/>
              <a:buNone/>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0" indent="0">
              <a:buClr>
                <a:srgbClr val="0070C0"/>
              </a:buClr>
              <a:buSzPct val="100000"/>
              <a:buNone/>
            </a:pPr>
            <a:endParaRPr lang="es-EC" sz="1100" dirty="0"/>
          </a:p>
          <a:p>
            <a:pPr marL="0" indent="0">
              <a:buClr>
                <a:srgbClr val="C00000"/>
              </a:buClr>
              <a:buSzPct val="100000"/>
              <a:buNone/>
            </a:pPr>
            <a:endParaRPr lang="es-EC" sz="1100" dirty="0"/>
          </a:p>
          <a:p>
            <a:pPr marL="0" indent="0" algn="just">
              <a:buFont typeface="Nunito Sans"/>
              <a:buNone/>
            </a:pPr>
            <a:endParaRPr lang="es-EC" sz="1100" dirty="0"/>
          </a:p>
        </p:txBody>
      </p:sp>
      <p:sp>
        <p:nvSpPr>
          <p:cNvPr id="27" name="Google Shape;212;p25">
            <a:extLst>
              <a:ext uri="{FF2B5EF4-FFF2-40B4-BE49-F238E27FC236}">
                <a16:creationId xmlns:a16="http://schemas.microsoft.com/office/drawing/2014/main" id="{38B4B7B9-CFF4-449A-AD3D-DE5643C8427B}"/>
              </a:ext>
            </a:extLst>
          </p:cNvPr>
          <p:cNvSpPr txBox="1">
            <a:spLocks/>
          </p:cNvSpPr>
          <p:nvPr/>
        </p:nvSpPr>
        <p:spPr>
          <a:xfrm>
            <a:off x="2587360" y="543818"/>
            <a:ext cx="3173981" cy="470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0" indent="0" algn="just">
              <a:buClr>
                <a:srgbClr val="F67031"/>
              </a:buClr>
              <a:buSzPct val="100000"/>
              <a:buFont typeface="Nunito Sans"/>
              <a:buNone/>
            </a:pPr>
            <a:r>
              <a:rPr lang="es-EC" sz="1100" b="1" dirty="0"/>
              <a:t>Proveedores:</a:t>
            </a:r>
          </a:p>
          <a:p>
            <a:pPr marL="171450" indent="-171450" algn="just">
              <a:buClr>
                <a:srgbClr val="0070C0"/>
              </a:buClr>
              <a:buSzPct val="100000"/>
              <a:buFont typeface="Courier New" panose="02070309020205020404" pitchFamily="49" charset="0"/>
              <a:buChar char="o"/>
            </a:pPr>
            <a:r>
              <a:rPr lang="es-EC" sz="1100" dirty="0"/>
              <a:t>Contratación: Todos los proveedores deben cumplir con los procesos internos y con políticas, certificaciones y procesos estipulados por los bancos.</a:t>
            </a:r>
          </a:p>
          <a:p>
            <a:pPr marL="0" indent="0" algn="just">
              <a:buClr>
                <a:srgbClr val="0070C0"/>
              </a:buClr>
              <a:buSzPct val="100000"/>
              <a:buNone/>
            </a:pPr>
            <a:endParaRPr lang="es-EC" sz="1100" dirty="0"/>
          </a:p>
          <a:p>
            <a:pPr marL="171450" indent="-171450">
              <a:buClr>
                <a:srgbClr val="0070C0"/>
              </a:buClr>
              <a:buSzPct val="100000"/>
              <a:buFont typeface="Courier New" panose="02070309020205020404" pitchFamily="49" charset="0"/>
              <a:buChar char="o"/>
            </a:pPr>
            <a:r>
              <a:rPr lang="es-EC" sz="1100" dirty="0"/>
              <a:t>Proveedores que son nacionales: </a:t>
            </a:r>
          </a:p>
          <a:p>
            <a:pPr marL="415925" lvl="1" indent="-228600">
              <a:buClr>
                <a:srgbClr val="0070C0"/>
              </a:buClr>
              <a:buSzPct val="100000"/>
              <a:buFont typeface="+mj-lt"/>
              <a:buAutoNum type="arabicPeriod"/>
            </a:pPr>
            <a:r>
              <a:rPr lang="es-EC" sz="1100" dirty="0"/>
              <a:t>Produbanco: 97%</a:t>
            </a:r>
          </a:p>
          <a:p>
            <a:pPr marL="415925" lvl="1" indent="-228600">
              <a:buClr>
                <a:srgbClr val="0070C0"/>
              </a:buClr>
              <a:buSzPct val="100000"/>
              <a:buFont typeface="+mj-lt"/>
              <a:buAutoNum type="arabicPeriod"/>
            </a:pPr>
            <a:r>
              <a:rPr lang="es-EC" sz="1100" dirty="0"/>
              <a:t>Banco Pichincha: 94,63%</a:t>
            </a:r>
          </a:p>
          <a:p>
            <a:pPr marL="415925" lvl="1" indent="-228600">
              <a:buClr>
                <a:srgbClr val="0070C0"/>
              </a:buClr>
              <a:buSzPct val="100000"/>
              <a:buFont typeface="+mj-lt"/>
              <a:buAutoNum type="arabicPeriod"/>
            </a:pPr>
            <a:r>
              <a:rPr lang="es-EC" sz="1100" dirty="0"/>
              <a:t>Banco Guayaquil 94%</a:t>
            </a:r>
          </a:p>
          <a:p>
            <a:pPr marL="415925" lvl="1" indent="-228600">
              <a:buClr>
                <a:srgbClr val="0070C0"/>
              </a:buClr>
              <a:buSzPct val="100000"/>
              <a:buFont typeface="+mj-lt"/>
              <a:buAutoNum type="arabicPeriod"/>
            </a:pPr>
            <a:r>
              <a:rPr lang="es-EC" sz="1100" dirty="0"/>
              <a:t>Banco del Pacífico 85%</a:t>
            </a:r>
          </a:p>
          <a:p>
            <a:pPr marL="187325" lvl="1" indent="0">
              <a:buClr>
                <a:srgbClr val="0070C0"/>
              </a:buClr>
              <a:buSzPct val="100000"/>
              <a:buNone/>
            </a:pPr>
            <a:endParaRPr lang="es-EC" sz="1100" dirty="0"/>
          </a:p>
          <a:p>
            <a:pPr marL="171450" indent="-171450">
              <a:buClr>
                <a:srgbClr val="0070C0"/>
              </a:buClr>
              <a:buSzPct val="100000"/>
              <a:buFont typeface="Courier New" panose="02070309020205020404" pitchFamily="49" charset="0"/>
              <a:buChar char="o"/>
            </a:pPr>
            <a:r>
              <a:rPr lang="es-EC" sz="1100" dirty="0"/>
              <a:t>Gasto en proveedores y porcentaje del gasto:</a:t>
            </a:r>
          </a:p>
          <a:p>
            <a:pPr marL="415925" lvl="1" indent="-228600">
              <a:buClr>
                <a:srgbClr val="0070C0"/>
              </a:buClr>
              <a:buSzPct val="100000"/>
              <a:buFont typeface="+mj-lt"/>
              <a:buAutoNum type="arabicPeriod"/>
            </a:pPr>
            <a:r>
              <a:rPr lang="es-EC" sz="1100" dirty="0"/>
              <a:t>Banco Pichincha: $ 306 millones, 28,5%</a:t>
            </a:r>
          </a:p>
          <a:p>
            <a:pPr marL="415925" lvl="1" indent="-228600">
              <a:buClr>
                <a:srgbClr val="0070C0"/>
              </a:buClr>
              <a:buSzPct val="100000"/>
              <a:buFont typeface="+mj-lt"/>
              <a:buAutoNum type="arabicPeriod"/>
            </a:pPr>
            <a:r>
              <a:rPr lang="es-EC" sz="1100" dirty="0"/>
              <a:t>Produbanco: $ 60 millones, 64,77%</a:t>
            </a:r>
          </a:p>
          <a:p>
            <a:pPr marL="415925" lvl="1" indent="-228600">
              <a:buClr>
                <a:srgbClr val="0070C0"/>
              </a:buClr>
              <a:buSzPct val="100000"/>
              <a:buFont typeface="+mj-lt"/>
              <a:buAutoNum type="arabicPeriod"/>
            </a:pPr>
            <a:r>
              <a:rPr lang="es-EC" sz="1100" dirty="0"/>
              <a:t>Banco Guayaquil:$ 79 millones, 18%</a:t>
            </a:r>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endParaRPr lang="es-EC" sz="1100" dirty="0"/>
          </a:p>
          <a:p>
            <a:pPr marL="171450" indent="-171450">
              <a:buClr>
                <a:srgbClr val="0070C0"/>
              </a:buClr>
              <a:buSzPct val="100000"/>
              <a:buFont typeface="Courier New" panose="02070309020205020404" pitchFamily="49" charset="0"/>
              <a:buChar char="o"/>
            </a:pPr>
            <a:r>
              <a:rPr lang="es-EC" sz="1100" dirty="0"/>
              <a:t>Canales Electrónicos</a:t>
            </a:r>
          </a:p>
          <a:p>
            <a:pPr marL="171450" indent="-171450">
              <a:buClr>
                <a:srgbClr val="0070C0"/>
              </a:buClr>
              <a:buSzPct val="100000"/>
              <a:buFont typeface="Courier New" panose="02070309020205020404" pitchFamily="49" charset="0"/>
              <a:buChar char="o"/>
            </a:pPr>
            <a:endParaRPr lang="es-EC" sz="1100" dirty="0"/>
          </a:p>
          <a:p>
            <a:pPr marL="0" indent="0">
              <a:buClr>
                <a:srgbClr val="C00000"/>
              </a:buClr>
              <a:buSzPct val="100000"/>
              <a:buNone/>
            </a:pPr>
            <a:endParaRPr lang="es-EC" sz="1100" dirty="0"/>
          </a:p>
          <a:p>
            <a:pPr marL="0" indent="0" algn="just">
              <a:buFont typeface="Nunito Sans"/>
              <a:buNone/>
            </a:pPr>
            <a:endParaRPr lang="es-EC" sz="1100" dirty="0"/>
          </a:p>
        </p:txBody>
      </p:sp>
      <p:pic>
        <p:nvPicPr>
          <p:cNvPr id="5122" name="Picture 2" descr="Imagen relacionada">
            <a:extLst>
              <a:ext uri="{FF2B5EF4-FFF2-40B4-BE49-F238E27FC236}">
                <a16:creationId xmlns:a16="http://schemas.microsoft.com/office/drawing/2014/main" id="{033328CE-883E-4236-9993-2AEAC6F1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406" y="890335"/>
            <a:ext cx="2697034" cy="81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9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68"/>
        <p:cNvGrpSpPr/>
        <p:nvPr/>
      </p:nvGrpSpPr>
      <p:grpSpPr>
        <a:xfrm>
          <a:off x="0" y="0"/>
          <a:ext cx="0" cy="0"/>
          <a:chOff x="0" y="0"/>
          <a:chExt cx="0" cy="0"/>
        </a:xfrm>
      </p:grpSpPr>
      <p:sp>
        <p:nvSpPr>
          <p:cNvPr id="369" name="Google Shape;369;p34"/>
          <p:cNvSpPr/>
          <p:nvPr/>
        </p:nvSpPr>
        <p:spPr>
          <a:xfrm>
            <a:off x="5183313" y="632610"/>
            <a:ext cx="472800" cy="472800"/>
          </a:xfrm>
          <a:prstGeom prst="ellipse">
            <a:avLst/>
          </a:pr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7063350" y="632610"/>
            <a:ext cx="472800" cy="47280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4335600" y="3060329"/>
            <a:ext cx="472800" cy="472800"/>
          </a:xfrm>
          <a:prstGeom prst="ellips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6215638" y="3060329"/>
            <a:ext cx="472800" cy="472800"/>
          </a:xfrm>
          <a:prstGeom prst="ellips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3303275" y="632610"/>
            <a:ext cx="472800" cy="4728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INTERNO</a:t>
            </a:r>
            <a:endParaRPr dirty="0"/>
          </a:p>
        </p:txBody>
      </p:sp>
      <p:sp>
        <p:nvSpPr>
          <p:cNvPr id="376" name="Google Shape;376;p34"/>
          <p:cNvSpPr txBox="1">
            <a:spLocks noGrp="1"/>
          </p:cNvSpPr>
          <p:nvPr>
            <p:ph type="body" idx="1"/>
          </p:nvPr>
        </p:nvSpPr>
        <p:spPr>
          <a:xfrm>
            <a:off x="3089670" y="1133231"/>
            <a:ext cx="1789800" cy="13209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EC" b="1" dirty="0"/>
              <a:t>Estrategia organizacional</a:t>
            </a:r>
            <a:endParaRPr b="1" dirty="0"/>
          </a:p>
          <a:p>
            <a:pPr marL="171450" indent="-171450" algn="just">
              <a:buClr>
                <a:srgbClr val="FFC000"/>
              </a:buClr>
              <a:buFont typeface="Courier New" panose="02070309020205020404" pitchFamily="49" charset="0"/>
              <a:buChar char="o"/>
            </a:pPr>
            <a:r>
              <a:rPr lang="es-EC" dirty="0"/>
              <a:t>Cliente como núcleo central.</a:t>
            </a:r>
          </a:p>
          <a:p>
            <a:pPr marL="171450" indent="-171450" algn="just">
              <a:buClr>
                <a:srgbClr val="FFC000"/>
              </a:buClr>
              <a:buFont typeface="Courier New" panose="02070309020205020404" pitchFamily="49" charset="0"/>
              <a:buChar char="o"/>
            </a:pPr>
            <a:r>
              <a:rPr lang="es-EC" dirty="0"/>
              <a:t>Responsabilidad y/u optimización de recursos.</a:t>
            </a:r>
          </a:p>
          <a:p>
            <a:pPr marL="171450" indent="-171450" algn="just">
              <a:buClr>
                <a:srgbClr val="FFC000"/>
              </a:buClr>
              <a:buFont typeface="Courier New" panose="02070309020205020404" pitchFamily="49" charset="0"/>
              <a:buChar char="o"/>
            </a:pPr>
            <a:r>
              <a:rPr lang="es-EC" dirty="0"/>
              <a:t>Innovación, tecnología y seguridad.</a:t>
            </a:r>
          </a:p>
          <a:p>
            <a:pPr marL="171450" indent="-171450" algn="just">
              <a:buClr>
                <a:srgbClr val="FFC000"/>
              </a:buClr>
              <a:buFont typeface="Courier New" panose="02070309020205020404" pitchFamily="49" charset="0"/>
              <a:buChar char="o"/>
            </a:pPr>
            <a:r>
              <a:rPr lang="es-EC" dirty="0"/>
              <a:t>Marca e imagen.</a:t>
            </a:r>
          </a:p>
          <a:p>
            <a:pPr marL="171450" indent="-171450" algn="just"/>
            <a:endParaRPr dirty="0"/>
          </a:p>
        </p:txBody>
      </p:sp>
      <p:sp>
        <p:nvSpPr>
          <p:cNvPr id="377" name="Google Shape;377;p34"/>
          <p:cNvSpPr txBox="1">
            <a:spLocks noGrp="1"/>
          </p:cNvSpPr>
          <p:nvPr>
            <p:ph type="body" idx="2"/>
          </p:nvPr>
        </p:nvSpPr>
        <p:spPr>
          <a:xfrm>
            <a:off x="4971346" y="1133231"/>
            <a:ext cx="1907309" cy="167415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Comportamiento organizacional</a:t>
            </a:r>
          </a:p>
          <a:p>
            <a:pPr marL="0" lvl="0" indent="0" algn="l" rtl="0">
              <a:spcBef>
                <a:spcPts val="600"/>
              </a:spcBef>
              <a:spcAft>
                <a:spcPts val="0"/>
              </a:spcAft>
              <a:buNone/>
            </a:pPr>
            <a:r>
              <a:rPr lang="en" b="1" dirty="0"/>
              <a:t>Valores</a:t>
            </a:r>
            <a:endParaRPr b="1" dirty="0"/>
          </a:p>
          <a:p>
            <a:pPr marL="171450" indent="-171450">
              <a:buClr>
                <a:srgbClr val="F67031"/>
              </a:buClr>
              <a:buFont typeface="Courier New" panose="02070309020205020404" pitchFamily="49" charset="0"/>
              <a:buChar char="o"/>
            </a:pPr>
            <a:r>
              <a:rPr lang="es-EC" dirty="0"/>
              <a:t>Eficiencia.</a:t>
            </a:r>
          </a:p>
          <a:p>
            <a:pPr marL="171450" indent="-171450">
              <a:buClr>
                <a:srgbClr val="F67031"/>
              </a:buClr>
              <a:buFont typeface="Courier New" panose="02070309020205020404" pitchFamily="49" charset="0"/>
              <a:buChar char="o"/>
            </a:pPr>
            <a:r>
              <a:rPr lang="es-EC" dirty="0"/>
              <a:t>Integridad.</a:t>
            </a:r>
          </a:p>
          <a:p>
            <a:pPr marL="171450" indent="-171450">
              <a:buClr>
                <a:srgbClr val="F67031"/>
              </a:buClr>
              <a:buFont typeface="Courier New" panose="02070309020205020404" pitchFamily="49" charset="0"/>
              <a:buChar char="o"/>
            </a:pPr>
            <a:r>
              <a:rPr lang="es-EC" dirty="0"/>
              <a:t>Prudencia.</a:t>
            </a:r>
          </a:p>
          <a:p>
            <a:pPr marL="171450" indent="-171450">
              <a:buClr>
                <a:srgbClr val="F67031"/>
              </a:buClr>
              <a:buFont typeface="Courier New" panose="02070309020205020404" pitchFamily="49" charset="0"/>
              <a:buChar char="o"/>
            </a:pPr>
            <a:r>
              <a:rPr lang="es-EC" dirty="0"/>
              <a:t>Responsabilidad.</a:t>
            </a:r>
          </a:p>
          <a:p>
            <a:pPr marL="171450" indent="-171450">
              <a:buClr>
                <a:srgbClr val="F67031"/>
              </a:buClr>
              <a:buFont typeface="Courier New" panose="02070309020205020404" pitchFamily="49" charset="0"/>
              <a:buChar char="o"/>
            </a:pPr>
            <a:r>
              <a:rPr lang="es-EC" dirty="0"/>
              <a:t>Transparencia.</a:t>
            </a:r>
            <a:endParaRPr dirty="0"/>
          </a:p>
        </p:txBody>
      </p:sp>
      <p:sp>
        <p:nvSpPr>
          <p:cNvPr id="378" name="Google Shape;378;p34"/>
          <p:cNvSpPr txBox="1">
            <a:spLocks noGrp="1"/>
          </p:cNvSpPr>
          <p:nvPr>
            <p:ph type="body" idx="3"/>
          </p:nvPr>
        </p:nvSpPr>
        <p:spPr>
          <a:xfrm>
            <a:off x="6853023" y="1133231"/>
            <a:ext cx="1907309" cy="1320900"/>
          </a:xfrm>
          <a:prstGeom prst="rect">
            <a:avLst/>
          </a:prstGeom>
        </p:spPr>
        <p:txBody>
          <a:bodyPr spcFirstLastPara="1" wrap="square" lIns="91425" tIns="91425" rIns="91425" bIns="91425" anchor="t" anchorCtr="0">
            <a:noAutofit/>
          </a:bodyPr>
          <a:lstStyle/>
          <a:p>
            <a:pPr marL="0" indent="0">
              <a:buNone/>
            </a:pPr>
            <a:r>
              <a:rPr lang="en" b="1" dirty="0"/>
              <a:t>Comportamiento organizacional</a:t>
            </a:r>
          </a:p>
          <a:p>
            <a:pPr marL="0" lvl="0" indent="0" algn="l" rtl="0">
              <a:spcBef>
                <a:spcPts val="600"/>
              </a:spcBef>
              <a:spcAft>
                <a:spcPts val="0"/>
              </a:spcAft>
              <a:buNone/>
            </a:pPr>
            <a:r>
              <a:rPr lang="es-EC" b="1" dirty="0"/>
              <a:t>Principios éticos </a:t>
            </a:r>
            <a:endParaRPr lang="en" b="1" dirty="0"/>
          </a:p>
          <a:p>
            <a:pPr marL="171450" indent="-171450" algn="just">
              <a:buClr>
                <a:srgbClr val="C00000"/>
              </a:buClr>
              <a:buFont typeface="Courier New" panose="02070309020205020404" pitchFamily="49" charset="0"/>
              <a:buChar char="o"/>
            </a:pPr>
            <a:r>
              <a:rPr lang="es-EC" dirty="0"/>
              <a:t>Prevención lavado de activos, conflicto de interés, corrupción, extorsión, soborno y, riesgos laborales.</a:t>
            </a:r>
          </a:p>
          <a:p>
            <a:pPr marL="171450" indent="-171450">
              <a:buClr>
                <a:srgbClr val="C00000"/>
              </a:buClr>
              <a:buFont typeface="Courier New" panose="02070309020205020404" pitchFamily="49" charset="0"/>
              <a:buChar char="o"/>
            </a:pPr>
            <a:r>
              <a:rPr lang="es-EC" dirty="0"/>
              <a:t>No discriminación, trabajo forzoso o bajo coacción</a:t>
            </a:r>
          </a:p>
          <a:p>
            <a:pPr marL="171450" indent="-171450"/>
            <a:endParaRPr dirty="0"/>
          </a:p>
          <a:p>
            <a:pPr marL="0" lvl="0" indent="0" algn="l" rtl="0">
              <a:spcBef>
                <a:spcPts val="600"/>
              </a:spcBef>
              <a:spcAft>
                <a:spcPts val="0"/>
              </a:spcAft>
              <a:buNone/>
            </a:pPr>
            <a:endParaRPr dirty="0"/>
          </a:p>
        </p:txBody>
      </p:sp>
      <p:sp>
        <p:nvSpPr>
          <p:cNvPr id="379" name="Google Shape;379;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80" name="Google Shape;380;p34"/>
          <p:cNvSpPr txBox="1">
            <a:spLocks noGrp="1"/>
          </p:cNvSpPr>
          <p:nvPr>
            <p:ph type="body" idx="1"/>
          </p:nvPr>
        </p:nvSpPr>
        <p:spPr>
          <a:xfrm>
            <a:off x="3776075" y="3529256"/>
            <a:ext cx="2115375" cy="132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Cultura organizaiconal</a:t>
            </a:r>
          </a:p>
          <a:p>
            <a:pPr marL="171450" indent="-171450" algn="just">
              <a:buClr>
                <a:srgbClr val="C68E78"/>
              </a:buClr>
              <a:buFont typeface="Courier New" panose="02070309020205020404" pitchFamily="49" charset="0"/>
              <a:buChar char="o"/>
            </a:pPr>
            <a:r>
              <a:rPr lang="en" dirty="0"/>
              <a:t>Desarrollo personal y profesional</a:t>
            </a:r>
          </a:p>
          <a:p>
            <a:pPr marL="171450" indent="-171450" algn="just">
              <a:buClr>
                <a:srgbClr val="C68E78"/>
              </a:buClr>
              <a:buFont typeface="Courier New" panose="02070309020205020404" pitchFamily="49" charset="0"/>
              <a:buChar char="o"/>
            </a:pPr>
            <a:r>
              <a:rPr lang="en" dirty="0"/>
              <a:t>Equidad de género</a:t>
            </a:r>
          </a:p>
          <a:p>
            <a:pPr marL="171450" indent="-171450" algn="just">
              <a:buClr>
                <a:srgbClr val="C68E78"/>
              </a:buClr>
              <a:buFont typeface="Courier New" panose="02070309020205020404" pitchFamily="49" charset="0"/>
              <a:buChar char="o"/>
            </a:pPr>
            <a:r>
              <a:rPr lang="en" dirty="0"/>
              <a:t>Mejora continua, innovación y diferenciación</a:t>
            </a:r>
          </a:p>
          <a:p>
            <a:pPr marL="171450" indent="-171450" algn="just">
              <a:buClr>
                <a:srgbClr val="C68E78"/>
              </a:buClr>
              <a:buFont typeface="Courier New" panose="02070309020205020404" pitchFamily="49" charset="0"/>
              <a:buChar char="o"/>
            </a:pPr>
            <a:r>
              <a:rPr lang="en" dirty="0"/>
              <a:t>Servicio con calidad</a:t>
            </a:r>
            <a:endParaRPr dirty="0"/>
          </a:p>
        </p:txBody>
      </p:sp>
      <p:sp>
        <p:nvSpPr>
          <p:cNvPr id="381" name="Google Shape;381;p34"/>
          <p:cNvSpPr txBox="1">
            <a:spLocks noGrp="1"/>
          </p:cNvSpPr>
          <p:nvPr>
            <p:ph type="body" idx="2"/>
          </p:nvPr>
        </p:nvSpPr>
        <p:spPr>
          <a:xfrm>
            <a:off x="5968131" y="3529256"/>
            <a:ext cx="2190437" cy="132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Actitud organizacional con el personal</a:t>
            </a:r>
          </a:p>
          <a:p>
            <a:pPr marL="171450" indent="-171450">
              <a:buClr>
                <a:schemeClr val="accent6">
                  <a:lumMod val="40000"/>
                  <a:lumOff val="60000"/>
                </a:schemeClr>
              </a:buClr>
              <a:buFont typeface="Courier New" panose="02070309020205020404" pitchFamily="49" charset="0"/>
              <a:buChar char="o"/>
            </a:pPr>
            <a:r>
              <a:rPr lang="en" dirty="0"/>
              <a:t>Equidad de oportunidades</a:t>
            </a:r>
          </a:p>
          <a:p>
            <a:pPr marL="171450" indent="-171450">
              <a:buClr>
                <a:schemeClr val="accent6">
                  <a:lumMod val="40000"/>
                  <a:lumOff val="60000"/>
                </a:schemeClr>
              </a:buClr>
              <a:buFont typeface="Courier New" panose="02070309020205020404" pitchFamily="49" charset="0"/>
              <a:buChar char="o"/>
            </a:pPr>
            <a:r>
              <a:rPr lang="en" dirty="0"/>
              <a:t>Salud ocupacional y seguridad organizacional</a:t>
            </a:r>
          </a:p>
          <a:p>
            <a:pPr marL="171450" indent="-171450">
              <a:buClr>
                <a:schemeClr val="accent6">
                  <a:lumMod val="40000"/>
                  <a:lumOff val="60000"/>
                </a:schemeClr>
              </a:buClr>
              <a:buFont typeface="Courier New" panose="02070309020205020404" pitchFamily="49" charset="0"/>
              <a:buChar char="o"/>
            </a:pPr>
            <a:r>
              <a:rPr lang="en" dirty="0"/>
              <a:t>Equilibrio entre el negocio y la relación c</a:t>
            </a:r>
            <a:r>
              <a:rPr lang="es-EC" dirty="0" err="1"/>
              <a:t>on</a:t>
            </a:r>
            <a:r>
              <a:rPr lang="es-EC" dirty="0"/>
              <a:t> el cliente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Problema de investigación</a:t>
            </a:r>
            <a:endParaRPr dirty="0"/>
          </a:p>
        </p:txBody>
      </p:sp>
      <p:sp>
        <p:nvSpPr>
          <p:cNvPr id="105" name="Google Shape;105;p16"/>
          <p:cNvSpPr txBox="1">
            <a:spLocks noGrp="1"/>
          </p:cNvSpPr>
          <p:nvPr>
            <p:ph type="body" idx="2"/>
          </p:nvPr>
        </p:nvSpPr>
        <p:spPr>
          <a:xfrm>
            <a:off x="3090625" y="575500"/>
            <a:ext cx="2626200" cy="3165900"/>
          </a:xfrm>
          <a:prstGeom prst="rect">
            <a:avLst/>
          </a:prstGeom>
        </p:spPr>
        <p:txBody>
          <a:bodyPr spcFirstLastPara="1" wrap="square" lIns="91425" tIns="91425" rIns="91425" bIns="91425" anchor="t" anchorCtr="0">
            <a:noAutofit/>
          </a:bodyPr>
          <a:lstStyle/>
          <a:p>
            <a:pPr marL="0" lvl="0" indent="0">
              <a:buClr>
                <a:schemeClr val="dk1"/>
              </a:buClr>
              <a:buNone/>
            </a:pPr>
            <a:r>
              <a:rPr lang="es-EC" b="1" dirty="0">
                <a:solidFill>
                  <a:srgbClr val="C00000"/>
                </a:solidFill>
              </a:rPr>
              <a:t>HISTORIA</a:t>
            </a:r>
            <a:endParaRPr lang="es-EC" dirty="0">
              <a:solidFill>
                <a:srgbClr val="C00000"/>
              </a:solidFill>
            </a:endParaRPr>
          </a:p>
          <a:p>
            <a:pPr marL="0" lvl="0" indent="0" algn="just" rtl="0">
              <a:spcBef>
                <a:spcPts val="600"/>
              </a:spcBef>
              <a:spcAft>
                <a:spcPts val="0"/>
              </a:spcAft>
              <a:buClr>
                <a:schemeClr val="dk1"/>
              </a:buClr>
              <a:buSzPts val="1100"/>
              <a:buFont typeface="Arial"/>
              <a:buNone/>
            </a:pPr>
            <a:r>
              <a:rPr lang="es-EC" dirty="0"/>
              <a:t>Las imágenes son abstracciones que un individuo realiza de su entorno y, a través de sus percepciones formula significados y realiza asociaciones mentales (</a:t>
            </a:r>
            <a:r>
              <a:rPr lang="es-EC" dirty="0" err="1"/>
              <a:t>Currás</a:t>
            </a:r>
            <a:r>
              <a:rPr lang="es-EC" dirty="0"/>
              <a:t> Pérez, 2010)</a:t>
            </a:r>
          </a:p>
          <a:p>
            <a:pPr marL="0" lvl="0" indent="0" algn="l" rtl="0">
              <a:spcBef>
                <a:spcPts val="600"/>
              </a:spcBef>
              <a:spcAft>
                <a:spcPts val="0"/>
              </a:spcAft>
              <a:buNone/>
            </a:pPr>
            <a:endParaRPr dirty="0"/>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08" name="Google Shape;108;p16"/>
          <p:cNvSpPr txBox="1">
            <a:spLocks noGrp="1"/>
          </p:cNvSpPr>
          <p:nvPr>
            <p:ph type="body" idx="3"/>
          </p:nvPr>
        </p:nvSpPr>
        <p:spPr>
          <a:xfrm>
            <a:off x="5970725" y="575499"/>
            <a:ext cx="2715900" cy="4313591"/>
          </a:xfrm>
          <a:prstGeom prst="rect">
            <a:avLst/>
          </a:prstGeom>
        </p:spPr>
        <p:txBody>
          <a:bodyPr spcFirstLastPara="1" wrap="square" lIns="91425" tIns="91425" rIns="91425" bIns="91425" anchor="t" anchorCtr="0">
            <a:noAutofit/>
          </a:bodyPr>
          <a:lstStyle/>
          <a:p>
            <a:pPr marL="0" indent="0">
              <a:buClr>
                <a:schemeClr val="dk1"/>
              </a:buClr>
              <a:buNone/>
            </a:pPr>
            <a:r>
              <a:rPr lang="es-EC" b="1" dirty="0"/>
              <a:t>GESTIÓN – </a:t>
            </a:r>
            <a:r>
              <a:rPr lang="es-EC" b="1" dirty="0">
                <a:solidFill>
                  <a:srgbClr val="C00000"/>
                </a:solidFill>
              </a:rPr>
              <a:t>RELACIÓN COMERCIAL</a:t>
            </a:r>
            <a:endParaRPr dirty="0">
              <a:solidFill>
                <a:srgbClr val="C00000"/>
              </a:solidFill>
            </a:endParaRPr>
          </a:p>
          <a:p>
            <a:pPr marL="0" lvl="0" indent="0" algn="l" rtl="0">
              <a:spcBef>
                <a:spcPts val="600"/>
              </a:spcBef>
              <a:spcAft>
                <a:spcPts val="0"/>
              </a:spcAft>
              <a:buClr>
                <a:schemeClr val="dk1"/>
              </a:buClr>
              <a:buSzPts val="1100"/>
              <a:buFont typeface="Arial"/>
              <a:buNone/>
            </a:pPr>
            <a:r>
              <a:rPr lang="es-EC" dirty="0"/>
              <a:t>El entorno visual y organizacional es diseñado, planificado y ejecutado desde  </a:t>
            </a:r>
            <a:r>
              <a:rPr lang="en" dirty="0"/>
              <a:t>.</a:t>
            </a:r>
            <a:r>
              <a:rPr lang="es-EC" dirty="0"/>
              <a:t>la gestión organizacional para: </a:t>
            </a:r>
          </a:p>
          <a:p>
            <a:pPr marL="171450" indent="-171450">
              <a:buClr>
                <a:schemeClr val="dk1"/>
              </a:buClr>
            </a:pPr>
            <a:r>
              <a:rPr lang="es-EC" dirty="0"/>
              <a:t>Determinar nivel de interacción e involucramiento del cliente con los productos y servicios;</a:t>
            </a:r>
          </a:p>
          <a:p>
            <a:pPr marL="171450" indent="-171450">
              <a:buClr>
                <a:schemeClr val="dk1"/>
              </a:buClr>
            </a:pPr>
            <a:r>
              <a:rPr lang="es-EC" dirty="0"/>
              <a:t>Gestionar recompensas y beneficios;</a:t>
            </a:r>
          </a:p>
          <a:p>
            <a:pPr marL="171450" indent="-171450">
              <a:buClr>
                <a:schemeClr val="dk1"/>
              </a:buClr>
            </a:pPr>
            <a:r>
              <a:rPr lang="es-EC" dirty="0"/>
              <a:t>Gestionar experiencia de usuario;</a:t>
            </a:r>
            <a:endParaRPr dirty="0"/>
          </a:p>
          <a:p>
            <a:pPr marL="0" indent="0" algn="just">
              <a:buNone/>
            </a:pPr>
            <a:r>
              <a:rPr lang="es-EC" dirty="0"/>
              <a:t>La buena relación comercial con el cliente asegura la repetición de compra (</a:t>
            </a:r>
            <a:r>
              <a:rPr lang="es-EC" dirty="0" err="1"/>
              <a:t>Schiffman</a:t>
            </a:r>
            <a:r>
              <a:rPr lang="es-EC" dirty="0"/>
              <a:t> &amp; Lazar </a:t>
            </a:r>
            <a:r>
              <a:rPr lang="es-EC" dirty="0" err="1"/>
              <a:t>Kanuk</a:t>
            </a:r>
            <a:r>
              <a:rPr lang="es-EC" dirty="0"/>
              <a:t>, 2010; Solomon, 2013; Rivas &amp; Grande Esteban, 2013)</a:t>
            </a:r>
          </a:p>
          <a:p>
            <a:pPr marL="0" indent="0" algn="just">
              <a:buNone/>
            </a:pPr>
            <a:r>
              <a:rPr lang="es-EC" dirty="0"/>
              <a:t>El cliente y su imagen buscan acoplarse a productos, marcas u organizaciones que sean concordantes con su propia imagen; (</a:t>
            </a:r>
            <a:r>
              <a:rPr lang="es-EC" dirty="0" err="1"/>
              <a:t>Schiffman</a:t>
            </a:r>
            <a:r>
              <a:rPr lang="es-EC" dirty="0"/>
              <a:t> &amp; Lazar </a:t>
            </a:r>
            <a:r>
              <a:rPr lang="es-EC" dirty="0" err="1"/>
              <a:t>Kanuk</a:t>
            </a:r>
            <a:r>
              <a:rPr lang="es-EC" dirty="0"/>
              <a:t>, 2010; Solomon, 2013).</a:t>
            </a:r>
          </a:p>
          <a:p>
            <a:pPr marL="0" lvl="0" indent="0" algn="l" rtl="0">
              <a:spcBef>
                <a:spcPts val="600"/>
              </a:spcBef>
              <a:spcAft>
                <a:spcPts val="0"/>
              </a:spcAft>
              <a:buNone/>
            </a:pPr>
            <a:endParaRPr dirty="0"/>
          </a:p>
        </p:txBody>
      </p:sp>
      <p:sp>
        <p:nvSpPr>
          <p:cNvPr id="7" name="Título 1">
            <a:extLst>
              <a:ext uri="{FF2B5EF4-FFF2-40B4-BE49-F238E27FC236}">
                <a16:creationId xmlns:a16="http://schemas.microsoft.com/office/drawing/2014/main" id="{D6F823A4-0376-4487-9D7F-1AE293B64D2C}"/>
              </a:ext>
            </a:extLst>
          </p:cNvPr>
          <p:cNvSpPr txBox="1">
            <a:spLocks/>
          </p:cNvSpPr>
          <p:nvPr/>
        </p:nvSpPr>
        <p:spPr>
          <a:xfrm>
            <a:off x="7388584" y="176644"/>
            <a:ext cx="1442550" cy="3988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400" b="1" dirty="0">
                <a:solidFill>
                  <a:schemeClr val="tx1"/>
                </a:solidFill>
                <a:latin typeface="Nunito Sans" panose="020B0604020202020204" charset="0"/>
                <a:cs typeface="Times New Roman" panose="02020603050405020304" pitchFamily="18" charset="0"/>
              </a:rPr>
              <a:t>Antecedentes</a:t>
            </a:r>
          </a:p>
        </p:txBody>
      </p:sp>
      <p:grpSp>
        <p:nvGrpSpPr>
          <p:cNvPr id="2" name="Grupo 1">
            <a:extLst>
              <a:ext uri="{FF2B5EF4-FFF2-40B4-BE49-F238E27FC236}">
                <a16:creationId xmlns:a16="http://schemas.microsoft.com/office/drawing/2014/main" id="{9ED75441-6D65-481D-806B-00A6839B78DC}"/>
              </a:ext>
            </a:extLst>
          </p:cNvPr>
          <p:cNvGrpSpPr/>
          <p:nvPr/>
        </p:nvGrpSpPr>
        <p:grpSpPr>
          <a:xfrm>
            <a:off x="3381398" y="2060960"/>
            <a:ext cx="2032860" cy="2932503"/>
            <a:chOff x="3414873" y="2012303"/>
            <a:chExt cx="1983034" cy="2932503"/>
          </a:xfrm>
        </p:grpSpPr>
        <p:pic>
          <p:nvPicPr>
            <p:cNvPr id="8" name="Imagen 7">
              <a:extLst>
                <a:ext uri="{FF2B5EF4-FFF2-40B4-BE49-F238E27FC236}">
                  <a16:creationId xmlns:a16="http://schemas.microsoft.com/office/drawing/2014/main" id="{E0BE2FBA-C821-4FEB-9CCC-A0E93F7A90A4}"/>
                </a:ext>
              </a:extLst>
            </p:cNvPr>
            <p:cNvPicPr>
              <a:picLocks noChangeAspect="1"/>
            </p:cNvPicPr>
            <p:nvPr/>
          </p:nvPicPr>
          <p:blipFill>
            <a:blip r:embed="rId3"/>
            <a:stretch>
              <a:fillRect/>
            </a:stretch>
          </p:blipFill>
          <p:spPr>
            <a:xfrm>
              <a:off x="3414873" y="2012303"/>
              <a:ext cx="1983033" cy="1107394"/>
            </a:xfrm>
            <a:prstGeom prst="rect">
              <a:avLst/>
            </a:prstGeom>
            <a:effectLst>
              <a:softEdge rad="31750"/>
            </a:effectLst>
          </p:spPr>
        </p:pic>
        <p:pic>
          <p:nvPicPr>
            <p:cNvPr id="9" name="Imagen 8">
              <a:extLst>
                <a:ext uri="{FF2B5EF4-FFF2-40B4-BE49-F238E27FC236}">
                  <a16:creationId xmlns:a16="http://schemas.microsoft.com/office/drawing/2014/main" id="{B810864B-7923-4681-A7D0-9E6C812F1FA2}"/>
                </a:ext>
              </a:extLst>
            </p:cNvPr>
            <p:cNvPicPr>
              <a:picLocks noChangeAspect="1"/>
            </p:cNvPicPr>
            <p:nvPr/>
          </p:nvPicPr>
          <p:blipFill>
            <a:blip r:embed="rId4"/>
            <a:stretch>
              <a:fillRect/>
            </a:stretch>
          </p:blipFill>
          <p:spPr>
            <a:xfrm>
              <a:off x="3414874" y="3119697"/>
              <a:ext cx="1983033" cy="939569"/>
            </a:xfrm>
            <a:prstGeom prst="rect">
              <a:avLst/>
            </a:prstGeom>
            <a:effectLst>
              <a:softEdge rad="31750"/>
            </a:effectLst>
          </p:spPr>
        </p:pic>
        <p:pic>
          <p:nvPicPr>
            <p:cNvPr id="10" name="Picture 2" descr="Michelangelo - Creation of Adam (cropped).jpg">
              <a:extLst>
                <a:ext uri="{FF2B5EF4-FFF2-40B4-BE49-F238E27FC236}">
                  <a16:creationId xmlns:a16="http://schemas.microsoft.com/office/drawing/2014/main" id="{A355023E-E9C6-4478-8C18-9133E8D297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14874" y="4093880"/>
              <a:ext cx="1983033" cy="85092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pSp>
      <p:sp>
        <p:nvSpPr>
          <p:cNvPr id="6" name="Rectángulo 5">
            <a:extLst>
              <a:ext uri="{FF2B5EF4-FFF2-40B4-BE49-F238E27FC236}">
                <a16:creationId xmlns:a16="http://schemas.microsoft.com/office/drawing/2014/main" id="{3978234C-3D6A-4686-BF6F-24D2D311D8B5}"/>
              </a:ext>
            </a:extLst>
          </p:cNvPr>
          <p:cNvSpPr/>
          <p:nvPr/>
        </p:nvSpPr>
        <p:spPr>
          <a:xfrm>
            <a:off x="3090624" y="2429333"/>
            <a:ext cx="324128" cy="307777"/>
          </a:xfrm>
          <a:prstGeom prst="rect">
            <a:avLst/>
          </a:prstGeom>
        </p:spPr>
        <p:txBody>
          <a:bodyPr wrap="none">
            <a:spAutoFit/>
          </a:bodyPr>
          <a:lstStyle/>
          <a:p>
            <a:pPr lvl="0">
              <a:buClr>
                <a:schemeClr val="dk1"/>
              </a:buClr>
            </a:pPr>
            <a:r>
              <a:rPr lang="es-EC" b="1" dirty="0">
                <a:solidFill>
                  <a:srgbClr val="C00000"/>
                </a:solidFill>
              </a:rPr>
              <a:t>O</a:t>
            </a:r>
            <a:endParaRPr lang="es-EC" dirty="0">
              <a:solidFill>
                <a:srgbClr val="C00000"/>
              </a:solidFill>
            </a:endParaRPr>
          </a:p>
        </p:txBody>
      </p:sp>
      <p:sp>
        <p:nvSpPr>
          <p:cNvPr id="32" name="Rectángulo 31">
            <a:extLst>
              <a:ext uri="{FF2B5EF4-FFF2-40B4-BE49-F238E27FC236}">
                <a16:creationId xmlns:a16="http://schemas.microsoft.com/office/drawing/2014/main" id="{B3C2E0CD-9E1A-4B18-AF90-C496A0D5AE16}"/>
              </a:ext>
            </a:extLst>
          </p:cNvPr>
          <p:cNvSpPr/>
          <p:nvPr/>
        </p:nvSpPr>
        <p:spPr>
          <a:xfrm>
            <a:off x="3090624" y="3436730"/>
            <a:ext cx="324128" cy="307777"/>
          </a:xfrm>
          <a:prstGeom prst="rect">
            <a:avLst/>
          </a:prstGeom>
        </p:spPr>
        <p:txBody>
          <a:bodyPr wrap="none">
            <a:spAutoFit/>
          </a:bodyPr>
          <a:lstStyle/>
          <a:p>
            <a:pPr lvl="0">
              <a:buClr>
                <a:schemeClr val="dk1"/>
              </a:buClr>
            </a:pPr>
            <a:r>
              <a:rPr lang="es-EC" b="1" dirty="0">
                <a:solidFill>
                  <a:srgbClr val="C00000"/>
                </a:solidFill>
              </a:rPr>
              <a:t>O</a:t>
            </a:r>
            <a:endParaRPr lang="es-EC" dirty="0">
              <a:solidFill>
                <a:srgbClr val="C00000"/>
              </a:solidFill>
            </a:endParaRPr>
          </a:p>
        </p:txBody>
      </p:sp>
      <p:sp>
        <p:nvSpPr>
          <p:cNvPr id="33" name="Rectángulo 32">
            <a:extLst>
              <a:ext uri="{FF2B5EF4-FFF2-40B4-BE49-F238E27FC236}">
                <a16:creationId xmlns:a16="http://schemas.microsoft.com/office/drawing/2014/main" id="{C19E6404-51D6-4AA0-9D5F-242C836B48E1}"/>
              </a:ext>
            </a:extLst>
          </p:cNvPr>
          <p:cNvSpPr/>
          <p:nvPr/>
        </p:nvSpPr>
        <p:spPr>
          <a:xfrm>
            <a:off x="3090624" y="4376299"/>
            <a:ext cx="324128" cy="307777"/>
          </a:xfrm>
          <a:prstGeom prst="rect">
            <a:avLst/>
          </a:prstGeom>
        </p:spPr>
        <p:txBody>
          <a:bodyPr wrap="none">
            <a:spAutoFit/>
          </a:bodyPr>
          <a:lstStyle/>
          <a:p>
            <a:pPr lvl="0">
              <a:buClr>
                <a:schemeClr val="dk1"/>
              </a:buClr>
            </a:pPr>
            <a:r>
              <a:rPr lang="es-EC" b="1" dirty="0">
                <a:solidFill>
                  <a:srgbClr val="C00000"/>
                </a:solidFill>
              </a:rPr>
              <a:t>O</a:t>
            </a:r>
            <a:endParaRPr lang="es-EC"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68"/>
        <p:cNvGrpSpPr/>
        <p:nvPr/>
      </p:nvGrpSpPr>
      <p:grpSpPr>
        <a:xfrm>
          <a:off x="0" y="0"/>
          <a:ext cx="0" cy="0"/>
          <a:chOff x="0" y="0"/>
          <a:chExt cx="0" cy="0"/>
        </a:xfrm>
      </p:grpSpPr>
      <p:sp>
        <p:nvSpPr>
          <p:cNvPr id="370" name="Google Shape;370;p34"/>
          <p:cNvSpPr/>
          <p:nvPr/>
        </p:nvSpPr>
        <p:spPr>
          <a:xfrm>
            <a:off x="5985071" y="2889184"/>
            <a:ext cx="472800" cy="47280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34"/>
          <p:cNvSpPr/>
          <p:nvPr/>
        </p:nvSpPr>
        <p:spPr>
          <a:xfrm>
            <a:off x="5967913" y="339100"/>
            <a:ext cx="472800" cy="4728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4"/>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INTERNO</a:t>
            </a:r>
            <a:endParaRPr dirty="0"/>
          </a:p>
        </p:txBody>
      </p:sp>
      <p:sp>
        <p:nvSpPr>
          <p:cNvPr id="377" name="Google Shape;377;p34"/>
          <p:cNvSpPr txBox="1">
            <a:spLocks noGrp="1"/>
          </p:cNvSpPr>
          <p:nvPr>
            <p:ph type="body" idx="2"/>
          </p:nvPr>
        </p:nvSpPr>
        <p:spPr>
          <a:xfrm>
            <a:off x="6440714" y="364810"/>
            <a:ext cx="2284544" cy="220694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EC" b="1" dirty="0"/>
              <a:t>Toma de decisiones .imagen corporativa</a:t>
            </a:r>
          </a:p>
          <a:p>
            <a:pPr marL="0" indent="0" algn="just">
              <a:buNone/>
            </a:pPr>
            <a:r>
              <a:rPr lang="es-EC" dirty="0">
                <a:latin typeface="Nunito Sans" panose="020B0604020202020204" charset="0"/>
              </a:rPr>
              <a:t>Primera instancia es vertical</a:t>
            </a:r>
          </a:p>
          <a:p>
            <a:pPr marL="228600" indent="-228600" algn="just">
              <a:buClr>
                <a:srgbClr val="FFC000"/>
              </a:buClr>
              <a:buFont typeface="+mj-lt"/>
              <a:buAutoNum type="arabicPeriod"/>
            </a:pPr>
            <a:r>
              <a:rPr lang="es-EC" dirty="0">
                <a:latin typeface="Nunito Sans" panose="020B0604020202020204" charset="0"/>
              </a:rPr>
              <a:t>Presidencia ejecutiva o gerencia general</a:t>
            </a:r>
          </a:p>
          <a:p>
            <a:pPr marL="228600" indent="-228600" algn="just">
              <a:buClr>
                <a:srgbClr val="FFC000"/>
              </a:buClr>
              <a:buFont typeface="+mj-lt"/>
              <a:buAutoNum type="arabicPeriod"/>
            </a:pPr>
            <a:r>
              <a:rPr lang="es-EC" dirty="0">
                <a:latin typeface="Nunito Sans" panose="020B0604020202020204" charset="0"/>
              </a:rPr>
              <a:t>Vicepresidencia ejecutiva de negocios/comercial</a:t>
            </a:r>
          </a:p>
          <a:p>
            <a:pPr marL="0" indent="0" algn="just">
              <a:buNone/>
            </a:pPr>
            <a:r>
              <a:rPr lang="es-EC" dirty="0">
                <a:latin typeface="Nunito Sans" panose="020B0604020202020204" charset="0"/>
              </a:rPr>
              <a:t>Segunda instancia es horizontal y vertical</a:t>
            </a:r>
          </a:p>
          <a:p>
            <a:pPr marL="171450" indent="-171450" algn="just">
              <a:buClr>
                <a:srgbClr val="FFC000"/>
              </a:buClr>
              <a:buFont typeface="Courier New" panose="02070309020205020404" pitchFamily="49" charset="0"/>
              <a:buChar char="o"/>
            </a:pPr>
            <a:r>
              <a:rPr lang="es-EC" dirty="0">
                <a:latin typeface="Nunito Sans" panose="020B0604020202020204" charset="0"/>
              </a:rPr>
              <a:t>Vicepresidencia de mercadeo</a:t>
            </a:r>
          </a:p>
          <a:p>
            <a:pPr marL="171450" indent="-171450" algn="just">
              <a:buClr>
                <a:srgbClr val="FFC000"/>
              </a:buClr>
              <a:buFont typeface="Courier New" panose="02070309020205020404" pitchFamily="49" charset="0"/>
              <a:buChar char="o"/>
            </a:pPr>
            <a:r>
              <a:rPr lang="es-EC" dirty="0">
                <a:latin typeface="Nunito Sans" panose="020B0604020202020204" charset="0"/>
              </a:rPr>
              <a:t>Gerencia de marca y comunicación </a:t>
            </a:r>
          </a:p>
          <a:p>
            <a:pPr marL="171450" indent="-171450" algn="just">
              <a:buClr>
                <a:srgbClr val="FFC000"/>
              </a:buClr>
              <a:buFont typeface="Courier New" panose="02070309020205020404" pitchFamily="49" charset="0"/>
              <a:buChar char="o"/>
            </a:pPr>
            <a:r>
              <a:rPr lang="es-EC" dirty="0">
                <a:latin typeface="Nunito Sans" panose="020B0604020202020204" charset="0"/>
              </a:rPr>
              <a:t>Gerencia de relaciones públicas</a:t>
            </a:r>
            <a:endParaRPr b="1" dirty="0"/>
          </a:p>
        </p:txBody>
      </p:sp>
      <p:sp>
        <p:nvSpPr>
          <p:cNvPr id="378" name="Google Shape;378;p34"/>
          <p:cNvSpPr txBox="1">
            <a:spLocks noGrp="1"/>
          </p:cNvSpPr>
          <p:nvPr>
            <p:ph type="body" idx="3"/>
          </p:nvPr>
        </p:nvSpPr>
        <p:spPr>
          <a:xfrm>
            <a:off x="6440714" y="2889184"/>
            <a:ext cx="2284544" cy="1962960"/>
          </a:xfrm>
          <a:prstGeom prst="rect">
            <a:avLst/>
          </a:prstGeom>
        </p:spPr>
        <p:txBody>
          <a:bodyPr spcFirstLastPara="1" wrap="square" lIns="91425" tIns="91425" rIns="91425" bIns="91425" anchor="t" anchorCtr="0">
            <a:noAutofit/>
          </a:bodyPr>
          <a:lstStyle/>
          <a:p>
            <a:pPr marL="0" indent="0" algn="just">
              <a:buNone/>
            </a:pPr>
            <a:r>
              <a:rPr lang="es-EC" b="1" dirty="0"/>
              <a:t>Canales de comunicación interna</a:t>
            </a:r>
            <a:endParaRPr lang="en" b="1" dirty="0"/>
          </a:p>
          <a:p>
            <a:pPr marL="171450" indent="-171450" algn="just">
              <a:buClr>
                <a:srgbClr val="C00000"/>
              </a:buClr>
              <a:buFont typeface="Courier New" panose="02070309020205020404" pitchFamily="49" charset="0"/>
              <a:buChar char="o"/>
            </a:pPr>
            <a:r>
              <a:rPr lang="es-EC" dirty="0"/>
              <a:t>Nivel estratégico: Intranet, resúmenes e informes.</a:t>
            </a:r>
          </a:p>
          <a:p>
            <a:pPr marL="171450" indent="-171450" algn="just">
              <a:buClr>
                <a:srgbClr val="C00000"/>
              </a:buClr>
              <a:buFont typeface="Courier New" panose="02070309020205020404" pitchFamily="49" charset="0"/>
              <a:buChar char="o"/>
            </a:pPr>
            <a:r>
              <a:rPr lang="es-EC" dirty="0"/>
              <a:t>Personal: Comités, intranet, email interno, revista funcional, canal de denuncias, grupos focales y encuestas.</a:t>
            </a:r>
          </a:p>
          <a:p>
            <a:pPr marL="171450" indent="-171450" algn="just">
              <a:buClr>
                <a:srgbClr val="C00000"/>
              </a:buClr>
              <a:buFont typeface="Courier New" panose="02070309020205020404" pitchFamily="49" charset="0"/>
              <a:buChar char="o"/>
            </a:pPr>
            <a:r>
              <a:rPr lang="es-EC" dirty="0"/>
              <a:t>Proveedores: Comités, comités paritarios y boletín digital de noticias.</a:t>
            </a:r>
          </a:p>
          <a:p>
            <a:pPr marL="171450" indent="-171450" algn="just"/>
            <a:endParaRPr dirty="0"/>
          </a:p>
          <a:p>
            <a:pPr marL="0" lvl="0" indent="0" algn="just" rtl="0">
              <a:spcBef>
                <a:spcPts val="600"/>
              </a:spcBef>
              <a:spcAft>
                <a:spcPts val="0"/>
              </a:spcAft>
              <a:buNone/>
            </a:pPr>
            <a:endParaRPr dirty="0"/>
          </a:p>
        </p:txBody>
      </p:sp>
      <p:sp>
        <p:nvSpPr>
          <p:cNvPr id="379" name="Google Shape;379;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20" name="Imagen 19">
            <a:extLst>
              <a:ext uri="{FF2B5EF4-FFF2-40B4-BE49-F238E27FC236}">
                <a16:creationId xmlns:a16="http://schemas.microsoft.com/office/drawing/2014/main" id="{1F9DE988-BD65-4717-A2C4-FEDFED9516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32249" y="700756"/>
            <a:ext cx="2974343" cy="3555050"/>
          </a:xfrm>
          <a:prstGeom prst="rect">
            <a:avLst/>
          </a:prstGeom>
          <a:noFill/>
        </p:spPr>
      </p:pic>
    </p:spTree>
    <p:extLst>
      <p:ext uri="{BB962C8B-B14F-4D97-AF65-F5344CB8AC3E}">
        <p14:creationId xmlns:p14="http://schemas.microsoft.com/office/powerpoint/2010/main" val="367327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5" name="Google Shape;235;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31</a:t>
            </a:fld>
            <a:endParaRPr>
              <a:solidFill>
                <a:srgbClr val="FFFFFF"/>
              </a:solidFill>
            </a:endParaRPr>
          </a:p>
        </p:txBody>
      </p:sp>
      <p:sp>
        <p:nvSpPr>
          <p:cNvPr id="5" name="Google Shape;136;p20">
            <a:extLst>
              <a:ext uri="{FF2B5EF4-FFF2-40B4-BE49-F238E27FC236}">
                <a16:creationId xmlns:a16="http://schemas.microsoft.com/office/drawing/2014/main" id="{7622A461-6AEF-4301-A71E-39A6014F5628}"/>
              </a:ext>
            </a:extLst>
          </p:cNvPr>
          <p:cNvSpPr txBox="1">
            <a:spLocks/>
          </p:cNvSpPr>
          <p:nvPr/>
        </p:nvSpPr>
        <p:spPr>
          <a:xfrm>
            <a:off x="360489" y="3624549"/>
            <a:ext cx="2521184" cy="13638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1pPr>
            <a:lvl2pPr marR="0" lvl="1"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2pPr>
            <a:lvl3pPr marR="0" lvl="2"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3pPr>
            <a:lvl4pPr marR="0" lvl="3"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4pPr>
            <a:lvl5pPr marR="0" lvl="4"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5pPr>
            <a:lvl6pPr marR="0" lvl="5"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6pPr>
            <a:lvl7pPr marR="0" lvl="6"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7pPr>
            <a:lvl8pPr marR="0" lvl="7"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8pPr>
            <a:lvl9pPr marR="0" lvl="8" algn="l" rtl="0">
              <a:lnSpc>
                <a:spcPct val="100000"/>
              </a:lnSpc>
              <a:spcBef>
                <a:spcPts val="0"/>
              </a:spcBef>
              <a:spcAft>
                <a:spcPts val="0"/>
              </a:spcAft>
              <a:buClr>
                <a:srgbClr val="F67031"/>
              </a:buClr>
              <a:buSzPts val="2400"/>
              <a:buFont typeface="Nunito Sans"/>
              <a:buNone/>
              <a:defRPr sz="2400" b="0" i="0" u="none" strike="noStrike" cap="none">
                <a:solidFill>
                  <a:srgbClr val="F67031"/>
                </a:solidFill>
                <a:latin typeface="Nunito Sans"/>
                <a:ea typeface="Nunito Sans"/>
                <a:cs typeface="Nunito Sans"/>
                <a:sym typeface="Nunito Sans"/>
              </a:defRPr>
            </a:lvl9pPr>
          </a:lstStyle>
          <a:p>
            <a:r>
              <a:rPr lang="en" sz="4000" b="1">
                <a:ln>
                  <a:solidFill>
                    <a:srgbClr val="F67031"/>
                  </a:solidFill>
                </a:ln>
              </a:rPr>
              <a:t>4.</a:t>
            </a:r>
          </a:p>
          <a:p>
            <a:r>
              <a:rPr lang="es-EC" sz="2000">
                <a:ln>
                  <a:solidFill>
                    <a:srgbClr val="F67031"/>
                  </a:solidFill>
                </a:ln>
              </a:rPr>
              <a:t>METODOLOGÍA</a:t>
            </a:r>
            <a:endParaRPr lang="es-EC" sz="2000" dirty="0">
              <a:ln>
                <a:solidFill>
                  <a:srgbClr val="F67031"/>
                </a:solidFill>
              </a:l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4" name="Diagrama 33">
            <a:extLst>
              <a:ext uri="{FF2B5EF4-FFF2-40B4-BE49-F238E27FC236}">
                <a16:creationId xmlns:a16="http://schemas.microsoft.com/office/drawing/2014/main" id="{65D26CF1-74FC-4585-84EF-207549F0D812}"/>
              </a:ext>
            </a:extLst>
          </p:cNvPr>
          <p:cNvGraphicFramePr/>
          <p:nvPr>
            <p:extLst>
              <p:ext uri="{D42A27DB-BD31-4B8C-83A1-F6EECF244321}">
                <p14:modId xmlns:p14="http://schemas.microsoft.com/office/powerpoint/2010/main" val="1346890394"/>
              </p:ext>
            </p:extLst>
          </p:nvPr>
        </p:nvGraphicFramePr>
        <p:xfrm>
          <a:off x="2731154" y="299104"/>
          <a:ext cx="6011194" cy="454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Imagen 12">
            <a:extLst>
              <a:ext uri="{FF2B5EF4-FFF2-40B4-BE49-F238E27FC236}">
                <a16:creationId xmlns:a16="http://schemas.microsoft.com/office/drawing/2014/main" id="{FCB45249-04AB-4E69-A274-B5688C8BF8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2999" y="945201"/>
            <a:ext cx="2933791" cy="2557099"/>
          </a:xfrm>
          <a:prstGeom prst="rect">
            <a:avLst/>
          </a:prstGeom>
          <a:noFill/>
        </p:spPr>
      </p:pic>
      <p:sp>
        <p:nvSpPr>
          <p:cNvPr id="2" name="Rectángulo 1">
            <a:extLst>
              <a:ext uri="{FF2B5EF4-FFF2-40B4-BE49-F238E27FC236}">
                <a16:creationId xmlns:a16="http://schemas.microsoft.com/office/drawing/2014/main" id="{CCB39A24-A2FF-4B4E-A1EE-CE2C01A868C6}"/>
              </a:ext>
            </a:extLst>
          </p:cNvPr>
          <p:cNvSpPr/>
          <p:nvPr/>
        </p:nvSpPr>
        <p:spPr>
          <a:xfrm>
            <a:off x="2581359" y="3567093"/>
            <a:ext cx="2995431" cy="1015663"/>
          </a:xfrm>
          <a:prstGeom prst="rect">
            <a:avLst/>
          </a:prstGeom>
        </p:spPr>
        <p:txBody>
          <a:bodyPr wrap="square">
            <a:spAutoFit/>
          </a:bodyPr>
          <a:lstStyle/>
          <a:p>
            <a:pPr algn="just"/>
            <a:r>
              <a:rPr lang="es-EC" sz="1000" dirty="0">
                <a:solidFill>
                  <a:srgbClr val="666666"/>
                </a:solidFill>
                <a:latin typeface="Nunito Sans" panose="020B0604020202020204" charset="0"/>
                <a:ea typeface="Calibri" panose="020F0502020204030204" pitchFamily="34" charset="0"/>
              </a:rPr>
              <a:t>Modelo correlacional entre las dimensiones de imagen corporativa y comportamiento de los clientes. Fuente: (</a:t>
            </a:r>
            <a:r>
              <a:rPr lang="es-EC" sz="1000" dirty="0" err="1">
                <a:solidFill>
                  <a:srgbClr val="666666"/>
                </a:solidFill>
                <a:latin typeface="Nunito Sans" panose="020B0604020202020204" charset="0"/>
              </a:rPr>
              <a:t>An</a:t>
            </a:r>
            <a:r>
              <a:rPr lang="es-EC" sz="1000" dirty="0">
                <a:solidFill>
                  <a:srgbClr val="666666"/>
                </a:solidFill>
                <a:latin typeface="Nunito Sans" panose="020B0604020202020204" charset="0"/>
              </a:rPr>
              <a:t> Tran, Nguyen, </a:t>
            </a:r>
            <a:r>
              <a:rPr lang="es-EC" sz="1000" dirty="0" err="1">
                <a:solidFill>
                  <a:srgbClr val="666666"/>
                </a:solidFill>
                <a:latin typeface="Nunito Sans" panose="020B0604020202020204" charset="0"/>
              </a:rPr>
              <a:t>Melewar</a:t>
            </a:r>
            <a:r>
              <a:rPr lang="es-EC" sz="1000" dirty="0">
                <a:solidFill>
                  <a:srgbClr val="666666"/>
                </a:solidFill>
                <a:latin typeface="Nunito Sans" panose="020B0604020202020204" charset="0"/>
              </a:rPr>
              <a:t>, &amp; </a:t>
            </a:r>
            <a:r>
              <a:rPr lang="es-EC" sz="1000" dirty="0" err="1">
                <a:solidFill>
                  <a:srgbClr val="666666"/>
                </a:solidFill>
                <a:latin typeface="Nunito Sans" panose="020B0604020202020204" charset="0"/>
              </a:rPr>
              <a:t>Bodoh</a:t>
            </a:r>
            <a:r>
              <a:rPr lang="es-EC" sz="1000" dirty="0">
                <a:solidFill>
                  <a:srgbClr val="666666"/>
                </a:solidFill>
                <a:latin typeface="Nunito Sans" panose="020B0604020202020204" charset="0"/>
              </a:rPr>
              <a:t>, 2015</a:t>
            </a:r>
            <a:r>
              <a:rPr lang="es-EC" sz="1000" dirty="0">
                <a:solidFill>
                  <a:srgbClr val="666666"/>
                </a:solidFill>
                <a:latin typeface="Nunito Sans" panose="020B0604020202020204" charset="0"/>
                <a:ea typeface="Calibri" panose="020F0502020204030204" pitchFamily="34" charset="0"/>
              </a:rPr>
              <a:t>, 2015; </a:t>
            </a:r>
            <a:r>
              <a:rPr lang="es-EC" sz="1000" dirty="0">
                <a:solidFill>
                  <a:srgbClr val="666666"/>
                </a:solidFill>
                <a:latin typeface="Nunito Sans" panose="020B0604020202020204" charset="0"/>
              </a:rPr>
              <a:t>Pérez Villarreal, Martínez Ruiz , &amp; Lagunes Pérez , 2014; Bravo, Matute, &amp; Pina, 2011</a:t>
            </a:r>
            <a:r>
              <a:rPr lang="es-EC" sz="1000" dirty="0">
                <a:solidFill>
                  <a:srgbClr val="666666"/>
                </a:solidFill>
                <a:latin typeface="Nunito Sans" panose="020B0604020202020204" charset="0"/>
                <a:ea typeface="Calibri" panose="020F0502020204030204" pitchFamily="34" charset="0"/>
              </a:rPr>
              <a:t>).</a:t>
            </a:r>
            <a:endParaRPr lang="es-EC" sz="1000" dirty="0">
              <a:solidFill>
                <a:srgbClr val="666666"/>
              </a:solidFill>
              <a:latin typeface="Nunito Sans" panose="020B0604020202020204" charset="0"/>
            </a:endParaRPr>
          </a:p>
        </p:txBody>
      </p:sp>
      <p:sp>
        <p:nvSpPr>
          <p:cNvPr id="3" name="Rectángulo: esquinas redondeadas 2">
            <a:extLst>
              <a:ext uri="{FF2B5EF4-FFF2-40B4-BE49-F238E27FC236}">
                <a16:creationId xmlns:a16="http://schemas.microsoft.com/office/drawing/2014/main" id="{DC62D8A2-2781-4746-85DD-737091437E40}"/>
              </a:ext>
            </a:extLst>
          </p:cNvPr>
          <p:cNvSpPr/>
          <p:nvPr/>
        </p:nvSpPr>
        <p:spPr>
          <a:xfrm>
            <a:off x="5644444" y="575499"/>
            <a:ext cx="3265107" cy="18944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100" b="1" dirty="0">
                <a:latin typeface="Nunito Sans" panose="020B0604020202020204" charset="0"/>
              </a:rPr>
              <a:t>HO.1:</a:t>
            </a:r>
            <a:r>
              <a:rPr lang="es-EC" sz="1100" dirty="0">
                <a:latin typeface="Nunito Sans" panose="020B0604020202020204" charset="0"/>
              </a:rPr>
              <a:t> Las dimensiones de la imagen corporativa: localización (L), personal (P), actitud y comportamiento (AC), percepción de justicia en precios (JP), sentimientos positivos (SP), expresión visual (EV), expresión del ambiente (EA), apariencia online (O) y, la comunicación externa (CE), no tienen influencia sobre la satisfacción (S) de los clientes.</a:t>
            </a:r>
          </a:p>
        </p:txBody>
      </p:sp>
      <p:sp>
        <p:nvSpPr>
          <p:cNvPr id="16" name="Rectángulo: esquinas redondeadas 15">
            <a:extLst>
              <a:ext uri="{FF2B5EF4-FFF2-40B4-BE49-F238E27FC236}">
                <a16:creationId xmlns:a16="http://schemas.microsoft.com/office/drawing/2014/main" id="{A66CC89E-ECCA-46B7-BC04-A691ABB8BA0B}"/>
              </a:ext>
            </a:extLst>
          </p:cNvPr>
          <p:cNvSpPr/>
          <p:nvPr/>
        </p:nvSpPr>
        <p:spPr>
          <a:xfrm>
            <a:off x="5667519" y="2615392"/>
            <a:ext cx="3242032" cy="18944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100" b="1" dirty="0">
                <a:latin typeface="Nunito Sans" panose="020B0604020202020204" charset="0"/>
              </a:rPr>
              <a:t>HO.2:</a:t>
            </a:r>
            <a:r>
              <a:rPr lang="es-EC" sz="1100" dirty="0">
                <a:latin typeface="Nunito Sans" panose="020B0604020202020204" charset="0"/>
              </a:rPr>
              <a:t> Las dimensiones de la imagen corporativa: localización (L), personal (P), actitud y comportamiento (AC), percepción de justicia en precios (JP), sentimientos positivos (SP), expresión visual (EV), expresión del ambiente (EA), apariencia online (O) y, la comunicación externa (CE), no tienen influencia sobre la confianza (CF) de los clientes. </a:t>
            </a:r>
          </a:p>
        </p:txBody>
      </p:sp>
      <p:sp>
        <p:nvSpPr>
          <p:cNvPr id="17" name="Título 1">
            <a:extLst>
              <a:ext uri="{FF2B5EF4-FFF2-40B4-BE49-F238E27FC236}">
                <a16:creationId xmlns:a16="http://schemas.microsoft.com/office/drawing/2014/main" id="{242827C9-0E68-4B56-8BDF-CDB6525BBD79}"/>
              </a:ext>
            </a:extLst>
          </p:cNvPr>
          <p:cNvSpPr txBox="1">
            <a:spLocks/>
          </p:cNvSpPr>
          <p:nvPr/>
        </p:nvSpPr>
        <p:spPr>
          <a:xfrm>
            <a:off x="4790485" y="176644"/>
            <a:ext cx="3962815"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Modelo correlacional e hipótesis</a:t>
            </a:r>
          </a:p>
        </p:txBody>
      </p:sp>
    </p:spTree>
    <p:extLst>
      <p:ext uri="{BB962C8B-B14F-4D97-AF65-F5344CB8AC3E}">
        <p14:creationId xmlns:p14="http://schemas.microsoft.com/office/powerpoint/2010/main" val="348306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Imagen 12">
            <a:extLst>
              <a:ext uri="{FF2B5EF4-FFF2-40B4-BE49-F238E27FC236}">
                <a16:creationId xmlns:a16="http://schemas.microsoft.com/office/drawing/2014/main" id="{FCB45249-04AB-4E69-A274-B5688C8BF8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2999" y="945201"/>
            <a:ext cx="2933791" cy="2557099"/>
          </a:xfrm>
          <a:prstGeom prst="rect">
            <a:avLst/>
          </a:prstGeom>
          <a:noFill/>
        </p:spPr>
      </p:pic>
      <p:sp>
        <p:nvSpPr>
          <p:cNvPr id="2" name="Rectángulo 1">
            <a:extLst>
              <a:ext uri="{FF2B5EF4-FFF2-40B4-BE49-F238E27FC236}">
                <a16:creationId xmlns:a16="http://schemas.microsoft.com/office/drawing/2014/main" id="{CCB39A24-A2FF-4B4E-A1EE-CE2C01A868C6}"/>
              </a:ext>
            </a:extLst>
          </p:cNvPr>
          <p:cNvSpPr/>
          <p:nvPr/>
        </p:nvSpPr>
        <p:spPr>
          <a:xfrm>
            <a:off x="2581359" y="3567093"/>
            <a:ext cx="2995431" cy="707886"/>
          </a:xfrm>
          <a:prstGeom prst="rect">
            <a:avLst/>
          </a:prstGeom>
        </p:spPr>
        <p:txBody>
          <a:bodyPr wrap="square">
            <a:spAutoFit/>
          </a:bodyPr>
          <a:lstStyle/>
          <a:p>
            <a:pPr algn="ctr"/>
            <a:r>
              <a:rPr lang="es-EC" sz="1000" dirty="0">
                <a:solidFill>
                  <a:srgbClr val="666666"/>
                </a:solidFill>
                <a:latin typeface="Nunito Sans" panose="020B0604020202020204" charset="0"/>
                <a:ea typeface="Calibri" panose="020F0502020204030204" pitchFamily="34" charset="0"/>
              </a:rPr>
              <a:t>Modelo correlacional entre las dimensiones de imagen corporativa y comportamiento de los clientes. Fuente: (</a:t>
            </a:r>
            <a:r>
              <a:rPr lang="es-EC" sz="1000" dirty="0" err="1">
                <a:solidFill>
                  <a:srgbClr val="666666"/>
                </a:solidFill>
                <a:latin typeface="Nunito Sans" panose="020B0604020202020204" charset="0"/>
                <a:ea typeface="Calibri" panose="020F0502020204030204" pitchFamily="34" charset="0"/>
              </a:rPr>
              <a:t>An</a:t>
            </a:r>
            <a:r>
              <a:rPr lang="es-EC" sz="1000" dirty="0">
                <a:solidFill>
                  <a:srgbClr val="666666"/>
                </a:solidFill>
                <a:latin typeface="Nunito Sans" panose="020B0604020202020204" charset="0"/>
                <a:ea typeface="Calibri" panose="020F0502020204030204" pitchFamily="34" charset="0"/>
              </a:rPr>
              <a:t> Tran et al., 2015; Pérez Villarreal et al., 2014; Bravo et al, 2011).</a:t>
            </a:r>
            <a:endParaRPr lang="es-EC" sz="1000" dirty="0">
              <a:solidFill>
                <a:srgbClr val="666666"/>
              </a:solidFill>
              <a:latin typeface="Nunito Sans" panose="020B0604020202020204" charset="0"/>
            </a:endParaRPr>
          </a:p>
        </p:txBody>
      </p:sp>
      <p:sp>
        <p:nvSpPr>
          <p:cNvPr id="3" name="Rectángulo: esquinas redondeadas 2">
            <a:extLst>
              <a:ext uri="{FF2B5EF4-FFF2-40B4-BE49-F238E27FC236}">
                <a16:creationId xmlns:a16="http://schemas.microsoft.com/office/drawing/2014/main" id="{DC62D8A2-2781-4746-85DD-737091437E40}"/>
              </a:ext>
            </a:extLst>
          </p:cNvPr>
          <p:cNvSpPr/>
          <p:nvPr/>
        </p:nvSpPr>
        <p:spPr>
          <a:xfrm>
            <a:off x="5667519" y="575499"/>
            <a:ext cx="3242032" cy="18944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100" b="1" dirty="0">
                <a:latin typeface="Nunito Sans" panose="020B0604020202020204" charset="0"/>
              </a:rPr>
              <a:t>HO.3:</a:t>
            </a:r>
            <a:r>
              <a:rPr lang="es-EC" sz="1100" dirty="0">
                <a:latin typeface="Nunito Sans" panose="020B0604020202020204" charset="0"/>
              </a:rPr>
              <a:t> Las dimensiones de la imagen corporativa: localización (L), personal (P), actitud y comportamiento (AC), percepción de justicia en precios (JP), sentimientos positivos (SP), expresión visual (EV), expresión del ambiente (EA), apariencia online (O) y, la comunicación externa (CE), no tienen influencia sobre el compromiso (CP) de los clientes.</a:t>
            </a:r>
          </a:p>
        </p:txBody>
      </p:sp>
      <p:sp>
        <p:nvSpPr>
          <p:cNvPr id="16" name="Rectángulo: esquinas redondeadas 15">
            <a:extLst>
              <a:ext uri="{FF2B5EF4-FFF2-40B4-BE49-F238E27FC236}">
                <a16:creationId xmlns:a16="http://schemas.microsoft.com/office/drawing/2014/main" id="{A66CC89E-ECCA-46B7-BC04-A691ABB8BA0B}"/>
              </a:ext>
            </a:extLst>
          </p:cNvPr>
          <p:cNvSpPr/>
          <p:nvPr/>
        </p:nvSpPr>
        <p:spPr>
          <a:xfrm>
            <a:off x="5667519" y="2615392"/>
            <a:ext cx="3242032" cy="18944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1100" b="1" dirty="0">
                <a:latin typeface="Nunito Sans" panose="020B0604020202020204" charset="0"/>
              </a:rPr>
              <a:t>HO.4:</a:t>
            </a:r>
            <a:r>
              <a:rPr lang="es-EC" sz="1100" dirty="0">
                <a:latin typeface="Nunito Sans" panose="020B0604020202020204" charset="0"/>
              </a:rPr>
              <a:t> Las dimensiones de la imagen corporativa: localización (L), personal (P), actitud y comportamiento (AC), percepción de justicia en precios (JP), sentimientos positivos (SP), expresión visual (EV), expresión del ambiente (EA), apariencia online (O) y, la comunicación externa (CE), no tienen influencia sobre la lealtad (LT) de los clientes. </a:t>
            </a:r>
          </a:p>
        </p:txBody>
      </p:sp>
      <p:sp>
        <p:nvSpPr>
          <p:cNvPr id="17" name="Título 1">
            <a:extLst>
              <a:ext uri="{FF2B5EF4-FFF2-40B4-BE49-F238E27FC236}">
                <a16:creationId xmlns:a16="http://schemas.microsoft.com/office/drawing/2014/main" id="{227C9D28-A95F-432C-B117-98E5B1A52A45}"/>
              </a:ext>
            </a:extLst>
          </p:cNvPr>
          <p:cNvSpPr txBox="1">
            <a:spLocks/>
          </p:cNvSpPr>
          <p:nvPr/>
        </p:nvSpPr>
        <p:spPr>
          <a:xfrm>
            <a:off x="4790485" y="176644"/>
            <a:ext cx="3962815"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Modelo correlacional e hipótesis</a:t>
            </a:r>
          </a:p>
        </p:txBody>
      </p:sp>
    </p:spTree>
    <p:extLst>
      <p:ext uri="{BB962C8B-B14F-4D97-AF65-F5344CB8AC3E}">
        <p14:creationId xmlns:p14="http://schemas.microsoft.com/office/powerpoint/2010/main" val="278974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3962815"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Población y muestra</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B83DB1C2-E3F1-4F92-B961-5FC220F1E7E1}"/>
                  </a:ext>
                </a:extLst>
              </p:cNvPr>
              <p:cNvSpPr/>
              <p:nvPr/>
            </p:nvSpPr>
            <p:spPr>
              <a:xfrm>
                <a:off x="2423834" y="3200026"/>
                <a:ext cx="2335450" cy="6551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800" b="1" i="1">
                          <a:latin typeface="Cambria Math" panose="02040503050406030204" pitchFamily="18" charset="0"/>
                        </a:rPr>
                        <m:t>𝒏</m:t>
                      </m:r>
                      <m:r>
                        <a:rPr lang="es-EC" sz="1800" b="1">
                          <a:latin typeface="Cambria Math" panose="02040503050406030204" pitchFamily="18" charset="0"/>
                        </a:rPr>
                        <m:t>=</m:t>
                      </m:r>
                      <m:f>
                        <m:fPr>
                          <m:ctrlPr>
                            <a:rPr lang="es-EC" sz="1800" b="1" i="1">
                              <a:latin typeface="Cambria Math" panose="02040503050406030204" pitchFamily="18" charset="0"/>
                            </a:rPr>
                          </m:ctrlPr>
                        </m:fPr>
                        <m:num>
                          <m:sSup>
                            <m:sSupPr>
                              <m:ctrlPr>
                                <a:rPr lang="es-EC" sz="1800" b="1" i="1">
                                  <a:latin typeface="Cambria Math" panose="02040503050406030204" pitchFamily="18" charset="0"/>
                                </a:rPr>
                              </m:ctrlPr>
                            </m:sSupPr>
                            <m:e>
                              <m:r>
                                <a:rPr lang="es-EC" sz="1800" b="1" i="1">
                                  <a:latin typeface="Cambria Math" panose="02040503050406030204" pitchFamily="18" charset="0"/>
                                </a:rPr>
                                <m:t>𝒛</m:t>
                              </m:r>
                            </m:e>
                            <m:sup>
                              <m:r>
                                <a:rPr lang="es-EC" sz="1800" b="1" i="1">
                                  <a:latin typeface="Cambria Math" panose="02040503050406030204" pitchFamily="18" charset="0"/>
                                </a:rPr>
                                <m:t>𝟐</m:t>
                              </m:r>
                            </m:sup>
                          </m:sSup>
                          <m:r>
                            <a:rPr lang="es-EC" sz="1800" b="1">
                              <a:latin typeface="Cambria Math" panose="02040503050406030204" pitchFamily="18" charset="0"/>
                            </a:rPr>
                            <m:t>∗</m:t>
                          </m:r>
                          <m:r>
                            <a:rPr lang="es-EC" sz="1800" b="1" i="1">
                              <a:latin typeface="Cambria Math" panose="02040503050406030204" pitchFamily="18" charset="0"/>
                            </a:rPr>
                            <m:t>𝒑</m:t>
                          </m:r>
                          <m:r>
                            <a:rPr lang="es-EC" sz="1800" b="1">
                              <a:latin typeface="Cambria Math" panose="02040503050406030204" pitchFamily="18" charset="0"/>
                            </a:rPr>
                            <m:t>∗</m:t>
                          </m:r>
                          <m:r>
                            <a:rPr lang="es-EC" sz="1800" b="1" i="1">
                              <a:latin typeface="Cambria Math" panose="02040503050406030204" pitchFamily="18" charset="0"/>
                            </a:rPr>
                            <m:t>𝒒</m:t>
                          </m:r>
                        </m:num>
                        <m:den>
                          <m:sSup>
                            <m:sSupPr>
                              <m:ctrlPr>
                                <a:rPr lang="es-EC" sz="1800" b="1" i="1">
                                  <a:latin typeface="Cambria Math" panose="02040503050406030204" pitchFamily="18" charset="0"/>
                                </a:rPr>
                              </m:ctrlPr>
                            </m:sSupPr>
                            <m:e>
                              <m:r>
                                <a:rPr lang="es-EC" sz="1800" b="1" i="1">
                                  <a:latin typeface="Cambria Math" panose="02040503050406030204" pitchFamily="18" charset="0"/>
                                </a:rPr>
                                <m:t>𝒆</m:t>
                              </m:r>
                            </m:e>
                            <m:sup>
                              <m:r>
                                <a:rPr lang="es-EC" sz="1800" b="1" i="1">
                                  <a:latin typeface="Cambria Math" panose="02040503050406030204" pitchFamily="18" charset="0"/>
                                </a:rPr>
                                <m:t>𝟐</m:t>
                              </m:r>
                            </m:sup>
                          </m:sSup>
                        </m:den>
                      </m:f>
                    </m:oMath>
                  </m:oMathPara>
                </a14:m>
                <a:endParaRPr lang="es-EC" sz="1800" b="1" dirty="0">
                  <a:latin typeface="Nunito Sans" panose="020B0604020202020204" charset="0"/>
                </a:endParaRPr>
              </a:p>
            </p:txBody>
          </p:sp>
        </mc:Choice>
        <mc:Fallback xmlns="">
          <p:sp>
            <p:nvSpPr>
              <p:cNvPr id="2" name="Rectángulo 1">
                <a:extLst>
                  <a:ext uri="{FF2B5EF4-FFF2-40B4-BE49-F238E27FC236}">
                    <a16:creationId xmlns:a16="http://schemas.microsoft.com/office/drawing/2014/main" id="{B83DB1C2-E3F1-4F92-B961-5FC220F1E7E1}"/>
                  </a:ext>
                </a:extLst>
              </p:cNvPr>
              <p:cNvSpPr>
                <a:spLocks noRot="1" noChangeAspect="1" noMove="1" noResize="1" noEditPoints="1" noAdjustHandles="1" noChangeArrowheads="1" noChangeShapeType="1" noTextEdit="1"/>
              </p:cNvSpPr>
              <p:nvPr/>
            </p:nvSpPr>
            <p:spPr>
              <a:xfrm>
                <a:off x="2423834" y="3200026"/>
                <a:ext cx="2335450" cy="655179"/>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F3F75D07-CD41-42C2-BA09-D4306C10A95D}"/>
                  </a:ext>
                </a:extLst>
              </p:cNvPr>
              <p:cNvSpPr/>
              <p:nvPr/>
            </p:nvSpPr>
            <p:spPr>
              <a:xfrm>
                <a:off x="4572000" y="3250103"/>
                <a:ext cx="2143984"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a:latin typeface="Cambria Math" panose="02040503050406030204" pitchFamily="18" charset="0"/>
                                    </a:rPr>
                                    <m:t>1,96</m:t>
                                  </m:r>
                                </m:e>
                              </m:d>
                            </m:e>
                            <m:sup>
                              <m:r>
                                <a:rPr lang="es-EC">
                                  <a:latin typeface="Cambria Math" panose="02040503050406030204" pitchFamily="18" charset="0"/>
                                </a:rPr>
                                <m:t>2</m:t>
                              </m:r>
                            </m:sup>
                          </m:sSup>
                          <m:r>
                            <a:rPr lang="es-EC">
                              <a:latin typeface="Cambria Math" panose="02040503050406030204" pitchFamily="18" charset="0"/>
                            </a:rPr>
                            <m:t>∗0,50∗0,50</m:t>
                          </m:r>
                        </m:num>
                        <m:den>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a:latin typeface="Cambria Math" panose="02040503050406030204" pitchFamily="18" charset="0"/>
                                    </a:rPr>
                                    <m:t>0,05</m:t>
                                  </m:r>
                                </m:e>
                              </m:d>
                            </m:e>
                            <m:sup>
                              <m:r>
                                <a:rPr lang="es-EC">
                                  <a:latin typeface="Cambria Math" panose="02040503050406030204" pitchFamily="18" charset="0"/>
                                </a:rPr>
                                <m:t>2</m:t>
                              </m:r>
                            </m:sup>
                          </m:sSup>
                        </m:den>
                      </m:f>
                    </m:oMath>
                  </m:oMathPara>
                </a14:m>
                <a:endParaRPr lang="es-EC" dirty="0"/>
              </a:p>
            </p:txBody>
          </p:sp>
        </mc:Choice>
        <mc:Fallback xmlns="">
          <p:sp>
            <p:nvSpPr>
              <p:cNvPr id="3" name="Rectángulo 2">
                <a:extLst>
                  <a:ext uri="{FF2B5EF4-FFF2-40B4-BE49-F238E27FC236}">
                    <a16:creationId xmlns:a16="http://schemas.microsoft.com/office/drawing/2014/main" id="{F3F75D07-CD41-42C2-BA09-D4306C10A95D}"/>
                  </a:ext>
                </a:extLst>
              </p:cNvPr>
              <p:cNvSpPr>
                <a:spLocks noRot="1" noChangeAspect="1" noMove="1" noResize="1" noEditPoints="1" noAdjustHandles="1" noChangeArrowheads="1" noChangeShapeType="1" noTextEdit="1"/>
              </p:cNvSpPr>
              <p:nvPr/>
            </p:nvSpPr>
            <p:spPr>
              <a:xfrm>
                <a:off x="4572000" y="3250103"/>
                <a:ext cx="2143984" cy="555024"/>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9FCA9698-2725-4726-AE0F-9C164502DB21}"/>
                  </a:ext>
                </a:extLst>
              </p:cNvPr>
              <p:cNvSpPr/>
              <p:nvPr/>
            </p:nvSpPr>
            <p:spPr>
              <a:xfrm>
                <a:off x="3052279" y="4363841"/>
                <a:ext cx="110825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=384.16</m:t>
                      </m:r>
                    </m:oMath>
                  </m:oMathPara>
                </a14:m>
                <a:endParaRPr lang="es-EC" dirty="0"/>
              </a:p>
            </p:txBody>
          </p:sp>
        </mc:Choice>
        <mc:Fallback xmlns="">
          <p:sp>
            <p:nvSpPr>
              <p:cNvPr id="4" name="Rectángulo 3">
                <a:extLst>
                  <a:ext uri="{FF2B5EF4-FFF2-40B4-BE49-F238E27FC236}">
                    <a16:creationId xmlns:a16="http://schemas.microsoft.com/office/drawing/2014/main" id="{9FCA9698-2725-4726-AE0F-9C164502DB21}"/>
                  </a:ext>
                </a:extLst>
              </p:cNvPr>
              <p:cNvSpPr>
                <a:spLocks noRot="1" noChangeAspect="1" noMove="1" noResize="1" noEditPoints="1" noAdjustHandles="1" noChangeArrowheads="1" noChangeShapeType="1" noTextEdit="1"/>
              </p:cNvSpPr>
              <p:nvPr/>
            </p:nvSpPr>
            <p:spPr>
              <a:xfrm>
                <a:off x="3052279" y="4363841"/>
                <a:ext cx="1108252" cy="307777"/>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4B58BC9F-B93D-4FD4-AC28-6F572595F41D}"/>
                  </a:ext>
                </a:extLst>
              </p:cNvPr>
              <p:cNvSpPr/>
              <p:nvPr/>
            </p:nvSpPr>
            <p:spPr>
              <a:xfrm>
                <a:off x="5207687" y="4363840"/>
                <a:ext cx="87261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=385</m:t>
                      </m:r>
                    </m:oMath>
                  </m:oMathPara>
                </a14:m>
                <a:endParaRPr lang="es-EC" dirty="0"/>
              </a:p>
            </p:txBody>
          </p:sp>
        </mc:Choice>
        <mc:Fallback xmlns="">
          <p:sp>
            <p:nvSpPr>
              <p:cNvPr id="5" name="Rectángulo 4">
                <a:extLst>
                  <a:ext uri="{FF2B5EF4-FFF2-40B4-BE49-F238E27FC236}">
                    <a16:creationId xmlns:a16="http://schemas.microsoft.com/office/drawing/2014/main" id="{4B58BC9F-B93D-4FD4-AC28-6F572595F41D}"/>
                  </a:ext>
                </a:extLst>
              </p:cNvPr>
              <p:cNvSpPr>
                <a:spLocks noRot="1" noChangeAspect="1" noMove="1" noResize="1" noEditPoints="1" noAdjustHandles="1" noChangeArrowheads="1" noChangeShapeType="1" noTextEdit="1"/>
              </p:cNvSpPr>
              <p:nvPr/>
            </p:nvSpPr>
            <p:spPr>
              <a:xfrm>
                <a:off x="5207687" y="4363840"/>
                <a:ext cx="872610" cy="307777"/>
              </a:xfrm>
              <a:prstGeom prst="rect">
                <a:avLst/>
              </a:prstGeom>
              <a:blipFill>
                <a:blip r:embed="rId6"/>
                <a:stretch>
                  <a:fillRect/>
                </a:stretch>
              </a:blipFill>
            </p:spPr>
            <p:txBody>
              <a:bodyPr/>
              <a:lstStyle/>
              <a:p>
                <a:r>
                  <a:rPr lang="es-EC">
                    <a:noFill/>
                  </a:rPr>
                  <a:t> </a:t>
                </a:r>
              </a:p>
            </p:txBody>
          </p:sp>
        </mc:Fallback>
      </mc:AlternateContent>
      <p:graphicFrame>
        <p:nvGraphicFramePr>
          <p:cNvPr id="6" name="Tabla 5">
            <a:extLst>
              <a:ext uri="{FF2B5EF4-FFF2-40B4-BE49-F238E27FC236}">
                <a16:creationId xmlns:a16="http://schemas.microsoft.com/office/drawing/2014/main" id="{E57AB8F6-9327-4825-87FD-DFE74A00A291}"/>
              </a:ext>
            </a:extLst>
          </p:cNvPr>
          <p:cNvGraphicFramePr>
            <a:graphicFrameLocks noGrp="1"/>
          </p:cNvGraphicFramePr>
          <p:nvPr>
            <p:extLst>
              <p:ext uri="{D42A27DB-BD31-4B8C-83A1-F6EECF244321}">
                <p14:modId xmlns:p14="http://schemas.microsoft.com/office/powerpoint/2010/main" val="4254612950"/>
              </p:ext>
            </p:extLst>
          </p:nvPr>
        </p:nvGraphicFramePr>
        <p:xfrm>
          <a:off x="2718046" y="694051"/>
          <a:ext cx="4079446" cy="2115890"/>
        </p:xfrm>
        <a:graphic>
          <a:graphicData uri="http://schemas.openxmlformats.org/drawingml/2006/table">
            <a:tbl>
              <a:tblPr firstRow="1" firstCol="1" bandRow="1">
                <a:tableStyleId>{9DCAF9ED-07DC-4A11-8D7F-57B35C25682E}</a:tableStyleId>
              </a:tblPr>
              <a:tblGrid>
                <a:gridCol w="2680651">
                  <a:extLst>
                    <a:ext uri="{9D8B030D-6E8A-4147-A177-3AD203B41FA5}">
                      <a16:colId xmlns:a16="http://schemas.microsoft.com/office/drawing/2014/main" val="3070947002"/>
                    </a:ext>
                  </a:extLst>
                </a:gridCol>
                <a:gridCol w="773850">
                  <a:extLst>
                    <a:ext uri="{9D8B030D-6E8A-4147-A177-3AD203B41FA5}">
                      <a16:colId xmlns:a16="http://schemas.microsoft.com/office/drawing/2014/main" val="2957409231"/>
                    </a:ext>
                  </a:extLst>
                </a:gridCol>
                <a:gridCol w="624945">
                  <a:extLst>
                    <a:ext uri="{9D8B030D-6E8A-4147-A177-3AD203B41FA5}">
                      <a16:colId xmlns:a16="http://schemas.microsoft.com/office/drawing/2014/main" val="3765863550"/>
                    </a:ext>
                  </a:extLst>
                </a:gridCol>
              </a:tblGrid>
              <a:tr h="211589">
                <a:tc>
                  <a:txBody>
                    <a:bodyPr/>
                    <a:lstStyle/>
                    <a:p>
                      <a:pPr>
                        <a:lnSpc>
                          <a:spcPct val="107000"/>
                        </a:lnSpc>
                        <a:spcAft>
                          <a:spcPts val="0"/>
                        </a:spcAft>
                      </a:pPr>
                      <a:r>
                        <a:rPr lang="es-EC" sz="1100" dirty="0">
                          <a:effectLst/>
                        </a:rPr>
                        <a:t>Bancos Privados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effectLst/>
                        </a:rPr>
                        <a:t>Clientes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effectLst/>
                        </a:rPr>
                        <a:t>%</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0115599"/>
                  </a:ext>
                </a:extLst>
              </a:tr>
              <a:tr h="211589">
                <a:tc>
                  <a:txBody>
                    <a:bodyPr/>
                    <a:lstStyle/>
                    <a:p>
                      <a:pPr>
                        <a:lnSpc>
                          <a:spcPct val="107000"/>
                        </a:lnSpc>
                        <a:spcAft>
                          <a:spcPts val="0"/>
                        </a:spcAft>
                      </a:pPr>
                      <a:r>
                        <a:rPr lang="es-EC" sz="1100" dirty="0">
                          <a:solidFill>
                            <a:srgbClr val="666666"/>
                          </a:solidFill>
                          <a:effectLst/>
                        </a:rPr>
                        <a:t>Banco Austro S.A.</a:t>
                      </a:r>
                      <a:endParaRPr lang="es-EC" sz="11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73.400</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3,33%</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2295588"/>
                  </a:ext>
                </a:extLst>
              </a:tr>
              <a:tr h="211589">
                <a:tc>
                  <a:txBody>
                    <a:bodyPr/>
                    <a:lstStyle/>
                    <a:p>
                      <a:pPr>
                        <a:lnSpc>
                          <a:spcPct val="107000"/>
                        </a:lnSpc>
                        <a:spcAft>
                          <a:spcPts val="0"/>
                        </a:spcAft>
                      </a:pPr>
                      <a:r>
                        <a:rPr lang="es-EC" sz="1100">
                          <a:solidFill>
                            <a:srgbClr val="666666"/>
                          </a:solidFill>
                          <a:effectLst/>
                        </a:rPr>
                        <a:t>Banco Bolivariano C.A.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50.336</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2,29%</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7295066"/>
                  </a:ext>
                </a:extLst>
              </a:tr>
              <a:tr h="211589">
                <a:tc>
                  <a:txBody>
                    <a:bodyPr/>
                    <a:lstStyle/>
                    <a:p>
                      <a:pPr>
                        <a:lnSpc>
                          <a:spcPct val="107000"/>
                        </a:lnSpc>
                        <a:spcAft>
                          <a:spcPts val="0"/>
                        </a:spcAft>
                      </a:pPr>
                      <a:r>
                        <a:rPr lang="es-EC" sz="1100">
                          <a:solidFill>
                            <a:srgbClr val="666666"/>
                          </a:solidFill>
                          <a:effectLst/>
                        </a:rPr>
                        <a:t>Banco Diners Club del Ecuador S.A.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0</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0,00%</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2580572"/>
                  </a:ext>
                </a:extLst>
              </a:tr>
              <a:tr h="211589">
                <a:tc>
                  <a:txBody>
                    <a:bodyPr/>
                    <a:lstStyle/>
                    <a:p>
                      <a:pPr>
                        <a:lnSpc>
                          <a:spcPct val="107000"/>
                        </a:lnSpc>
                        <a:spcAft>
                          <a:spcPts val="0"/>
                        </a:spcAft>
                      </a:pPr>
                      <a:r>
                        <a:rPr lang="es-EC" sz="1100">
                          <a:solidFill>
                            <a:srgbClr val="666666"/>
                          </a:solidFill>
                          <a:effectLst/>
                        </a:rPr>
                        <a:t>Banco Guayaquil S.A.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105.007</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4,77%</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9530026"/>
                  </a:ext>
                </a:extLst>
              </a:tr>
              <a:tr h="211589">
                <a:tc>
                  <a:txBody>
                    <a:bodyPr/>
                    <a:lstStyle/>
                    <a:p>
                      <a:pPr>
                        <a:lnSpc>
                          <a:spcPct val="107000"/>
                        </a:lnSpc>
                        <a:spcAft>
                          <a:spcPts val="0"/>
                        </a:spcAft>
                      </a:pPr>
                      <a:r>
                        <a:rPr lang="es-EC" sz="1100">
                          <a:solidFill>
                            <a:srgbClr val="666666"/>
                          </a:solidFill>
                          <a:effectLst/>
                        </a:rPr>
                        <a:t>Banco Internacional S.A.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211.253</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9,59%</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8808803"/>
                  </a:ext>
                </a:extLst>
              </a:tr>
              <a:tr h="211589">
                <a:tc>
                  <a:txBody>
                    <a:bodyPr/>
                    <a:lstStyle/>
                    <a:p>
                      <a:pPr>
                        <a:lnSpc>
                          <a:spcPct val="107000"/>
                        </a:lnSpc>
                        <a:spcAft>
                          <a:spcPts val="0"/>
                        </a:spcAft>
                      </a:pPr>
                      <a:r>
                        <a:rPr lang="es-EC" sz="1100">
                          <a:solidFill>
                            <a:srgbClr val="666666"/>
                          </a:solidFill>
                          <a:effectLst/>
                        </a:rPr>
                        <a:t>Banco del Pacífico S.A.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233.764</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10,62%</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054984"/>
                  </a:ext>
                </a:extLst>
              </a:tr>
              <a:tr h="211589">
                <a:tc>
                  <a:txBody>
                    <a:bodyPr/>
                    <a:lstStyle/>
                    <a:p>
                      <a:pPr>
                        <a:lnSpc>
                          <a:spcPct val="107000"/>
                        </a:lnSpc>
                        <a:spcAft>
                          <a:spcPts val="0"/>
                        </a:spcAft>
                      </a:pPr>
                      <a:r>
                        <a:rPr lang="es-EC" sz="1100" dirty="0">
                          <a:solidFill>
                            <a:srgbClr val="666666"/>
                          </a:solidFill>
                          <a:effectLst/>
                        </a:rPr>
                        <a:t>Banco Pichincha C.A.</a:t>
                      </a:r>
                      <a:endParaRPr lang="es-EC" sz="11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999.999</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45,41%</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4871982"/>
                  </a:ext>
                </a:extLst>
              </a:tr>
              <a:tr h="211589">
                <a:tc>
                  <a:txBody>
                    <a:bodyPr/>
                    <a:lstStyle/>
                    <a:p>
                      <a:pPr>
                        <a:lnSpc>
                          <a:spcPct val="107000"/>
                        </a:lnSpc>
                        <a:spcAft>
                          <a:spcPts val="0"/>
                        </a:spcAft>
                      </a:pPr>
                      <a:r>
                        <a:rPr lang="es-EC" sz="1100">
                          <a:solidFill>
                            <a:srgbClr val="666666"/>
                          </a:solidFill>
                          <a:effectLst/>
                        </a:rPr>
                        <a:t>Banco de la Producción S.A.</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528.241</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23,99%</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044139"/>
                  </a:ext>
                </a:extLst>
              </a:tr>
              <a:tr h="211589">
                <a:tc>
                  <a:txBody>
                    <a:bodyPr/>
                    <a:lstStyle/>
                    <a:p>
                      <a:pPr>
                        <a:lnSpc>
                          <a:spcPct val="107000"/>
                        </a:lnSpc>
                        <a:spcAft>
                          <a:spcPts val="0"/>
                        </a:spcAft>
                      </a:pPr>
                      <a:r>
                        <a:rPr lang="es-EC" sz="1100" dirty="0">
                          <a:solidFill>
                            <a:srgbClr val="666666"/>
                          </a:solidFill>
                          <a:effectLst/>
                        </a:rPr>
                        <a:t>TOTAL</a:t>
                      </a:r>
                      <a:endParaRPr lang="es-EC" sz="11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a:solidFill>
                            <a:srgbClr val="666666"/>
                          </a:solidFill>
                          <a:effectLst/>
                        </a:rPr>
                        <a:t>2.202.000</a:t>
                      </a:r>
                      <a:endParaRPr lang="es-EC" sz="11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dirty="0">
                          <a:solidFill>
                            <a:srgbClr val="666666"/>
                          </a:solidFill>
                          <a:effectLst/>
                        </a:rPr>
                        <a:t>100%</a:t>
                      </a:r>
                      <a:endParaRPr lang="es-EC" sz="11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1376764"/>
                  </a:ext>
                </a:extLst>
              </a:tr>
            </a:tbl>
          </a:graphicData>
        </a:graphic>
      </p:graphicFrame>
      <p:graphicFrame>
        <p:nvGraphicFramePr>
          <p:cNvPr id="7" name="Diagrama 6">
            <a:extLst>
              <a:ext uri="{FF2B5EF4-FFF2-40B4-BE49-F238E27FC236}">
                <a16:creationId xmlns:a16="http://schemas.microsoft.com/office/drawing/2014/main" id="{5E0D7736-76E2-47AF-A590-5002098C8F76}"/>
              </a:ext>
            </a:extLst>
          </p:cNvPr>
          <p:cNvGraphicFramePr/>
          <p:nvPr>
            <p:extLst>
              <p:ext uri="{D42A27DB-BD31-4B8C-83A1-F6EECF244321}">
                <p14:modId xmlns:p14="http://schemas.microsoft.com/office/powerpoint/2010/main" val="155369858"/>
              </p:ext>
            </p:extLst>
          </p:nvPr>
        </p:nvGraphicFramePr>
        <p:xfrm>
          <a:off x="6942352" y="694051"/>
          <a:ext cx="1982702" cy="3971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595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3962815"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Distribución de la muestra</a:t>
            </a:r>
          </a:p>
        </p:txBody>
      </p:sp>
      <p:graphicFrame>
        <p:nvGraphicFramePr>
          <p:cNvPr id="10" name="Tabla 9">
            <a:extLst>
              <a:ext uri="{FF2B5EF4-FFF2-40B4-BE49-F238E27FC236}">
                <a16:creationId xmlns:a16="http://schemas.microsoft.com/office/drawing/2014/main" id="{B9ADB407-D2BE-4CEF-A116-5DE05AA08302}"/>
              </a:ext>
            </a:extLst>
          </p:cNvPr>
          <p:cNvGraphicFramePr>
            <a:graphicFrameLocks noGrp="1"/>
          </p:cNvGraphicFramePr>
          <p:nvPr>
            <p:extLst>
              <p:ext uri="{D42A27DB-BD31-4B8C-83A1-F6EECF244321}">
                <p14:modId xmlns:p14="http://schemas.microsoft.com/office/powerpoint/2010/main" val="4085069780"/>
              </p:ext>
            </p:extLst>
          </p:nvPr>
        </p:nvGraphicFramePr>
        <p:xfrm>
          <a:off x="3271165" y="1227685"/>
          <a:ext cx="5124450" cy="2345309"/>
        </p:xfrm>
        <a:graphic>
          <a:graphicData uri="http://schemas.openxmlformats.org/drawingml/2006/table">
            <a:tbl>
              <a:tblPr firstRow="1" firstCol="1" bandRow="1">
                <a:tableStyleId>{10A1B5D5-9B99-4C35-A422-299274C87663}</a:tableStyleId>
              </a:tblPr>
              <a:tblGrid>
                <a:gridCol w="2240998">
                  <a:extLst>
                    <a:ext uri="{9D8B030D-6E8A-4147-A177-3AD203B41FA5}">
                      <a16:colId xmlns:a16="http://schemas.microsoft.com/office/drawing/2014/main" val="3658952057"/>
                    </a:ext>
                  </a:extLst>
                </a:gridCol>
                <a:gridCol w="658894">
                  <a:extLst>
                    <a:ext uri="{9D8B030D-6E8A-4147-A177-3AD203B41FA5}">
                      <a16:colId xmlns:a16="http://schemas.microsoft.com/office/drawing/2014/main" val="715236484"/>
                    </a:ext>
                  </a:extLst>
                </a:gridCol>
                <a:gridCol w="733510">
                  <a:extLst>
                    <a:ext uri="{9D8B030D-6E8A-4147-A177-3AD203B41FA5}">
                      <a16:colId xmlns:a16="http://schemas.microsoft.com/office/drawing/2014/main" val="1811406557"/>
                    </a:ext>
                  </a:extLst>
                </a:gridCol>
                <a:gridCol w="745524">
                  <a:extLst>
                    <a:ext uri="{9D8B030D-6E8A-4147-A177-3AD203B41FA5}">
                      <a16:colId xmlns:a16="http://schemas.microsoft.com/office/drawing/2014/main" val="3678180825"/>
                    </a:ext>
                  </a:extLst>
                </a:gridCol>
                <a:gridCol w="745524">
                  <a:extLst>
                    <a:ext uri="{9D8B030D-6E8A-4147-A177-3AD203B41FA5}">
                      <a16:colId xmlns:a16="http://schemas.microsoft.com/office/drawing/2014/main" val="3248471627"/>
                    </a:ext>
                  </a:extLst>
                </a:gridCol>
              </a:tblGrid>
              <a:tr h="73025">
                <a:tc gridSpan="5">
                  <a:txBody>
                    <a:bodyPr/>
                    <a:lstStyle/>
                    <a:p>
                      <a:pPr marL="23495" algn="ctr">
                        <a:lnSpc>
                          <a:spcPct val="107000"/>
                        </a:lnSpc>
                        <a:spcAft>
                          <a:spcPts val="0"/>
                        </a:spcAft>
                      </a:pPr>
                      <a:r>
                        <a:rPr lang="es-EC" sz="1000">
                          <a:effectLst/>
                          <a:latin typeface="Nunito Sans" panose="020B0604020202020204" charset="0"/>
                        </a:rPr>
                        <a:t>Distribución de la muestra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79697486"/>
                  </a:ext>
                </a:extLst>
              </a:tr>
              <a:tr h="48596">
                <a:tc>
                  <a:txBody>
                    <a:bodyPr/>
                    <a:lstStyle/>
                    <a:p>
                      <a:pPr marL="23495">
                        <a:lnSpc>
                          <a:spcPct val="107000"/>
                        </a:lnSpc>
                        <a:spcAft>
                          <a:spcPts val="0"/>
                        </a:spcAft>
                      </a:pPr>
                      <a:r>
                        <a:rPr lang="es-EC" sz="1000">
                          <a:solidFill>
                            <a:srgbClr val="666666"/>
                          </a:solidFill>
                          <a:effectLst/>
                          <a:latin typeface="Nunito Sans" panose="020B0604020202020204" charset="0"/>
                        </a:rPr>
                        <a:t>Bancos Privados</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Cuota</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dirty="0">
                          <a:solidFill>
                            <a:srgbClr val="666666"/>
                          </a:solidFill>
                          <a:effectLst/>
                          <a:latin typeface="Nunito Sans" panose="020B0604020202020204" charset="0"/>
                        </a:rPr>
                        <a:t>Total (100%)</a:t>
                      </a:r>
                    </a:p>
                    <a:p>
                      <a:pPr marL="23495"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EC" sz="1000" dirty="0">
                          <a:solidFill>
                            <a:srgbClr val="666666"/>
                          </a:solidFill>
                          <a:effectLst/>
                          <a:latin typeface="Nunito Sans" panose="020B0604020202020204" charset="0"/>
                        </a:rPr>
                        <a:t>(n = 385)</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EC" sz="1000" dirty="0">
                          <a:solidFill>
                            <a:srgbClr val="666666"/>
                          </a:solidFill>
                          <a:effectLst/>
                          <a:latin typeface="Nunito Sans" panose="020B0604020202020204" charset="0"/>
                        </a:rPr>
                        <a:t>Hombres (48.3%) (n = 187)</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dirty="0">
                          <a:solidFill>
                            <a:srgbClr val="666666"/>
                          </a:solidFill>
                          <a:effectLst/>
                          <a:latin typeface="Nunito Sans" panose="020B0604020202020204" charset="0"/>
                        </a:rPr>
                        <a:t>Mujeres (51.7%)</a:t>
                      </a:r>
                    </a:p>
                    <a:p>
                      <a:pPr marL="23495"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EC" sz="1000" dirty="0">
                          <a:solidFill>
                            <a:srgbClr val="666666"/>
                          </a:solidFill>
                          <a:effectLst/>
                          <a:latin typeface="Nunito Sans" panose="020B0604020202020204" charset="0"/>
                        </a:rPr>
                        <a:t>(n = 198)</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0640718"/>
                  </a:ext>
                </a:extLst>
              </a:tr>
              <a:tr h="28575">
                <a:tc>
                  <a:txBody>
                    <a:bodyPr/>
                    <a:lstStyle/>
                    <a:p>
                      <a:pPr marL="23495">
                        <a:lnSpc>
                          <a:spcPct val="107000"/>
                        </a:lnSpc>
                        <a:spcAft>
                          <a:spcPts val="0"/>
                        </a:spcAft>
                      </a:pPr>
                      <a:r>
                        <a:rPr lang="es-EC" sz="1000">
                          <a:solidFill>
                            <a:srgbClr val="666666"/>
                          </a:solidFill>
                          <a:effectLst/>
                          <a:latin typeface="Nunito Sans" panose="020B0604020202020204" charset="0"/>
                        </a:rPr>
                        <a:t>Banco Austro S.A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3.33%</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13</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6</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7</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6329348"/>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Bolivariano C.A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2.29%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4</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5</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7101910"/>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Diners Club del Ecuador S.A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0.00%</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dirty="0">
                          <a:solidFill>
                            <a:srgbClr val="666666"/>
                          </a:solidFill>
                          <a:effectLst/>
                          <a:latin typeface="Nunito Sans" panose="020B0604020202020204" charset="0"/>
                        </a:rPr>
                        <a:t>0</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0</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0</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419782"/>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Guayaquil S.A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4.77%</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18</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10</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0510376"/>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Internacional S.A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9.59%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37</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18</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9953305"/>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del Pacífico S.A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10.62%</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41</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20</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21</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2397237"/>
                  </a:ext>
                </a:extLst>
              </a:tr>
              <a:tr h="219710">
                <a:tc>
                  <a:txBody>
                    <a:bodyPr/>
                    <a:lstStyle/>
                    <a:p>
                      <a:pPr marL="23495">
                        <a:lnSpc>
                          <a:spcPct val="107000"/>
                        </a:lnSpc>
                        <a:spcAft>
                          <a:spcPts val="0"/>
                        </a:spcAft>
                      </a:pPr>
                      <a:r>
                        <a:rPr lang="es-EC" sz="1000">
                          <a:solidFill>
                            <a:srgbClr val="666666"/>
                          </a:solidFill>
                          <a:effectLst/>
                          <a:latin typeface="Nunito Sans" panose="020B0604020202020204" charset="0"/>
                        </a:rPr>
                        <a:t>Banco Pichincha C.A                  </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45.41%</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175</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85</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89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913598"/>
                  </a:ext>
                </a:extLst>
              </a:tr>
              <a:tr h="219710">
                <a:tc>
                  <a:txBody>
                    <a:bodyPr/>
                    <a:lstStyle/>
                    <a:p>
                      <a:pPr marL="23495">
                        <a:lnSpc>
                          <a:spcPct val="107000"/>
                        </a:lnSpc>
                        <a:spcAft>
                          <a:spcPts val="0"/>
                        </a:spcAft>
                      </a:pPr>
                      <a:r>
                        <a:rPr lang="es-EC" sz="1000" dirty="0">
                          <a:solidFill>
                            <a:srgbClr val="666666"/>
                          </a:solidFill>
                          <a:effectLst/>
                          <a:latin typeface="Nunito Sans" panose="020B0604020202020204" charset="0"/>
                        </a:rPr>
                        <a:t>Banco de la Producción S. A</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23.99%</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a:solidFill>
                            <a:srgbClr val="666666"/>
                          </a:solidFill>
                          <a:effectLst/>
                          <a:latin typeface="Nunito Sans" panose="020B0604020202020204" charset="0"/>
                        </a:rPr>
                        <a:t>92</a:t>
                      </a:r>
                      <a:endParaRPr lang="es-EC" sz="100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dirty="0">
                          <a:solidFill>
                            <a:srgbClr val="666666"/>
                          </a:solidFill>
                          <a:effectLst/>
                          <a:latin typeface="Nunito Sans" panose="020B0604020202020204" charset="0"/>
                        </a:rPr>
                        <a:t>45</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3495">
                        <a:lnSpc>
                          <a:spcPct val="107000"/>
                        </a:lnSpc>
                        <a:spcAft>
                          <a:spcPts val="0"/>
                        </a:spcAft>
                      </a:pPr>
                      <a:r>
                        <a:rPr lang="es-EC" sz="1000" dirty="0">
                          <a:solidFill>
                            <a:srgbClr val="666666"/>
                          </a:solidFill>
                          <a:effectLst/>
                          <a:latin typeface="Nunito Sans" panose="020B0604020202020204" charset="0"/>
                        </a:rPr>
                        <a:t>47</a:t>
                      </a:r>
                      <a:endParaRPr lang="es-EC" sz="1000" dirty="0">
                        <a:solidFill>
                          <a:srgbClr val="666666"/>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720413"/>
                  </a:ext>
                </a:extLst>
              </a:tr>
            </a:tbl>
          </a:graphicData>
        </a:graphic>
      </p:graphicFrame>
    </p:spTree>
    <p:extLst>
      <p:ext uri="{BB962C8B-B14F-4D97-AF65-F5344CB8AC3E}">
        <p14:creationId xmlns:p14="http://schemas.microsoft.com/office/powerpoint/2010/main" val="392933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Instrumento</a:t>
            </a:r>
          </a:p>
        </p:txBody>
      </p:sp>
      <p:graphicFrame>
        <p:nvGraphicFramePr>
          <p:cNvPr id="20" name="Tabla 19">
            <a:extLst>
              <a:ext uri="{FF2B5EF4-FFF2-40B4-BE49-F238E27FC236}">
                <a16:creationId xmlns:a16="http://schemas.microsoft.com/office/drawing/2014/main" id="{6ACCFFAA-E78A-4ACF-A3EA-939947AE257E}"/>
              </a:ext>
            </a:extLst>
          </p:cNvPr>
          <p:cNvGraphicFramePr>
            <a:graphicFrameLocks noGrp="1"/>
          </p:cNvGraphicFramePr>
          <p:nvPr>
            <p:extLst>
              <p:ext uri="{D42A27DB-BD31-4B8C-83A1-F6EECF244321}">
                <p14:modId xmlns:p14="http://schemas.microsoft.com/office/powerpoint/2010/main" val="3710116837"/>
              </p:ext>
            </p:extLst>
          </p:nvPr>
        </p:nvGraphicFramePr>
        <p:xfrm>
          <a:off x="2818319" y="575500"/>
          <a:ext cx="6012815" cy="3812558"/>
        </p:xfrm>
        <a:graphic>
          <a:graphicData uri="http://schemas.openxmlformats.org/drawingml/2006/table">
            <a:tbl>
              <a:tblPr firstRow="1" firstCol="1" bandRow="1">
                <a:tableStyleId>{72833802-FEF1-4C79-8D5D-14CF1EAF98D9}</a:tableStyleId>
              </a:tblPr>
              <a:tblGrid>
                <a:gridCol w="902794">
                  <a:extLst>
                    <a:ext uri="{9D8B030D-6E8A-4147-A177-3AD203B41FA5}">
                      <a16:colId xmlns:a16="http://schemas.microsoft.com/office/drawing/2014/main" val="2564224367"/>
                    </a:ext>
                  </a:extLst>
                </a:gridCol>
                <a:gridCol w="918243">
                  <a:extLst>
                    <a:ext uri="{9D8B030D-6E8A-4147-A177-3AD203B41FA5}">
                      <a16:colId xmlns:a16="http://schemas.microsoft.com/office/drawing/2014/main" val="1967143782"/>
                    </a:ext>
                  </a:extLst>
                </a:gridCol>
                <a:gridCol w="369402">
                  <a:extLst>
                    <a:ext uri="{9D8B030D-6E8A-4147-A177-3AD203B41FA5}">
                      <a16:colId xmlns:a16="http://schemas.microsoft.com/office/drawing/2014/main" val="3914745017"/>
                    </a:ext>
                  </a:extLst>
                </a:gridCol>
                <a:gridCol w="3822376">
                  <a:extLst>
                    <a:ext uri="{9D8B030D-6E8A-4147-A177-3AD203B41FA5}">
                      <a16:colId xmlns:a16="http://schemas.microsoft.com/office/drawing/2014/main" val="4231451728"/>
                    </a:ext>
                  </a:extLst>
                </a:gridCol>
              </a:tblGrid>
              <a:tr h="413402">
                <a:tc>
                  <a:txBody>
                    <a:bodyPr/>
                    <a:lstStyle/>
                    <a:p>
                      <a:pPr>
                        <a:lnSpc>
                          <a:spcPct val="150000"/>
                        </a:lnSpc>
                        <a:spcAft>
                          <a:spcPts val="0"/>
                        </a:spcAft>
                      </a:pPr>
                      <a:r>
                        <a:rPr lang="es-EC" sz="1100">
                          <a:effectLst/>
                          <a:latin typeface="Nunito Sans" panose="020B0604020202020204" charset="0"/>
                        </a:rPr>
                        <a:t>Variable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Dimensión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Ind</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Ítem</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92126823"/>
                  </a:ext>
                </a:extLst>
              </a:tr>
              <a:tr h="303849">
                <a:tc rowSpan="3">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rowSpan="3">
                  <a:txBody>
                    <a:bodyPr/>
                    <a:lstStyle/>
                    <a:p>
                      <a:pPr>
                        <a:lnSpc>
                          <a:spcPct val="107000"/>
                        </a:lnSpc>
                        <a:spcAft>
                          <a:spcPts val="0"/>
                        </a:spcAft>
                      </a:pPr>
                      <a:r>
                        <a:rPr lang="es-EC" sz="1100">
                          <a:effectLst/>
                          <a:latin typeface="Nunito Sans" panose="020B0604020202020204" charset="0"/>
                        </a:rPr>
                        <a:t>Localización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En mi localidad, el banco tiene suficientes puntos de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512645628"/>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L2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Los puntos de servicio del banco, están cerca de mis sitios y lugares habituales.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758858249"/>
                  </a:ext>
                </a:extLst>
              </a:tr>
              <a:tr h="148073">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L3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Es fácil el acceso a los puntos de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133390182"/>
                  </a:ext>
                </a:extLst>
              </a:tr>
              <a:tr h="303849">
                <a:tc rowSpan="4">
                  <a:txBody>
                    <a:bodyPr/>
                    <a:lstStyle/>
                    <a:p>
                      <a:pPr>
                        <a:lnSpc>
                          <a:spcPct val="107000"/>
                        </a:lnSpc>
                        <a:spcAft>
                          <a:spcPts val="0"/>
                        </a:spcAft>
                      </a:pPr>
                      <a:r>
                        <a:rPr lang="es-EC" sz="1100" dirty="0">
                          <a:effectLst/>
                          <a:latin typeface="Nunito Sans" panose="020B0604020202020204" charset="0"/>
                        </a:rPr>
                        <a:t>Imagen corporativa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B w="12700" cap="flat" cmpd="sng" algn="ctr">
                      <a:solidFill>
                        <a:schemeClr val="accent2"/>
                      </a:solidFill>
                      <a:prstDash val="solid"/>
                      <a:round/>
                      <a:headEnd type="none" w="med" len="med"/>
                      <a:tailEnd type="none" w="med" len="med"/>
                    </a:lnB>
                  </a:tcPr>
                </a:tc>
                <a:tc rowSpan="4">
                  <a:txBody>
                    <a:bodyPr/>
                    <a:lstStyle/>
                    <a:p>
                      <a:pPr>
                        <a:lnSpc>
                          <a:spcPct val="107000"/>
                        </a:lnSpc>
                        <a:spcAft>
                          <a:spcPts val="0"/>
                        </a:spcAft>
                      </a:pPr>
                      <a:r>
                        <a:rPr lang="es-EC" sz="1100" dirty="0">
                          <a:effectLst/>
                          <a:latin typeface="Nunito Sans" panose="020B0604020202020204" charset="0"/>
                        </a:rPr>
                        <a:t>Personal</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B w="12700" cap="flat" cmpd="sng" algn="ctr">
                      <a:solidFill>
                        <a:schemeClr val="accent2"/>
                      </a:solidFill>
                      <a:prstDash val="solid"/>
                      <a:round/>
                      <a:headEnd type="none" w="med" len="med"/>
                      <a:tailEnd type="none" w="med" len="med"/>
                    </a:lnB>
                  </a:tcPr>
                </a:tc>
                <a:tc>
                  <a:txBody>
                    <a:bodyPr/>
                    <a:lstStyle/>
                    <a:p>
                      <a:pPr>
                        <a:lnSpc>
                          <a:spcPct val="107000"/>
                        </a:lnSpc>
                        <a:spcAft>
                          <a:spcPts val="0"/>
                        </a:spcAft>
                      </a:pPr>
                      <a:r>
                        <a:rPr lang="es-EC" sz="1100">
                          <a:effectLst/>
                          <a:latin typeface="Nunito Sans" panose="020B0604020202020204" charset="0"/>
                        </a:rPr>
                        <a:t>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En el banco hay suficiente personal disponible para la atención al público.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2425314361"/>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P2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Me agrada la presencia y la vestimenta del personal.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575876182"/>
                  </a:ext>
                </a:extLst>
              </a:tr>
              <a:tr h="32271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El personal del banco tiene una actitud agradable, amable y dispuesta al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478434736"/>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P4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B w="12700" cap="flat" cmpd="sng" algn="ctr">
                      <a:solidFill>
                        <a:schemeClr val="accent2"/>
                      </a:solidFill>
                      <a:prstDash val="solid"/>
                      <a:round/>
                      <a:headEnd type="none" w="med" len="med"/>
                      <a:tailEnd type="none" w="med" len="med"/>
                    </a:lnB>
                  </a:tcPr>
                </a:tc>
                <a:tc>
                  <a:txBody>
                    <a:bodyPr/>
                    <a:lstStyle/>
                    <a:p>
                      <a:pPr>
                        <a:lnSpc>
                          <a:spcPct val="107000"/>
                        </a:lnSpc>
                        <a:spcAft>
                          <a:spcPts val="0"/>
                        </a:spcAft>
                      </a:pPr>
                      <a:r>
                        <a:rPr lang="es-EC" sz="1100">
                          <a:effectLst/>
                          <a:latin typeface="Nunito Sans" panose="020B0604020202020204" charset="0"/>
                        </a:rPr>
                        <a:t>Pienso que el personal está calificado para asesorar en productos y servicios.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2528758328"/>
                  </a:ext>
                </a:extLst>
              </a:tr>
              <a:tr h="459626">
                <a:tc rowSpan="3">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T w="12700" cap="flat" cmpd="sng" algn="ctr">
                      <a:solidFill>
                        <a:schemeClr val="accent2"/>
                      </a:solidFill>
                      <a:prstDash val="solid"/>
                      <a:round/>
                      <a:headEnd type="none" w="med" len="med"/>
                      <a:tailEnd type="none" w="med" len="med"/>
                    </a:lnT>
                  </a:tcPr>
                </a:tc>
                <a:tc rowSpan="3">
                  <a:txBody>
                    <a:bodyPr/>
                    <a:lstStyle/>
                    <a:p>
                      <a:pPr>
                        <a:lnSpc>
                          <a:spcPct val="107000"/>
                        </a:lnSpc>
                        <a:spcAft>
                          <a:spcPts val="0"/>
                        </a:spcAft>
                      </a:pPr>
                      <a:r>
                        <a:rPr lang="es-EC" sz="1100" dirty="0">
                          <a:effectLst/>
                          <a:latin typeface="Nunito Sans" panose="020B0604020202020204" charset="0"/>
                        </a:rPr>
                        <a:t>Actitud y Comporta-miento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T w="12700" cap="flat" cmpd="sng" algn="ctr">
                      <a:solidFill>
                        <a:schemeClr val="accent2"/>
                      </a:solidFill>
                      <a:prstDash val="solid"/>
                      <a:round/>
                      <a:headEnd type="none" w="med" len="med"/>
                      <a:tailEnd type="none" w="med" len="med"/>
                    </a:lnT>
                  </a:tcPr>
                </a:tc>
                <a:tc>
                  <a:txBody>
                    <a:bodyPr/>
                    <a:lstStyle/>
                    <a:p>
                      <a:pPr>
                        <a:lnSpc>
                          <a:spcPct val="107000"/>
                        </a:lnSpc>
                        <a:spcAft>
                          <a:spcPts val="0"/>
                        </a:spcAft>
                      </a:pPr>
                      <a:r>
                        <a:rPr lang="es-EC" sz="1100">
                          <a:effectLst/>
                          <a:latin typeface="Nunito Sans" panose="020B0604020202020204" charset="0"/>
                        </a:rPr>
                        <a:t>AC1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T w="12700" cap="flat" cmpd="sng" algn="ctr">
                      <a:solidFill>
                        <a:schemeClr val="accent2"/>
                      </a:solidFill>
                      <a:prstDash val="solid"/>
                      <a:round/>
                      <a:headEnd type="none" w="med" len="med"/>
                      <a:tailEnd type="none" w="med" len="med"/>
                    </a:lnT>
                  </a:tcPr>
                </a:tc>
                <a:tc>
                  <a:txBody>
                    <a:bodyPr/>
                    <a:lstStyle/>
                    <a:p>
                      <a:pPr>
                        <a:lnSpc>
                          <a:spcPct val="107000"/>
                        </a:lnSpc>
                        <a:spcAft>
                          <a:spcPts val="0"/>
                        </a:spcAft>
                      </a:pPr>
                      <a:r>
                        <a:rPr lang="es-EC" sz="1100">
                          <a:effectLst/>
                          <a:latin typeface="Nunito Sans" panose="020B0604020202020204" charset="0"/>
                        </a:rPr>
                        <a:t>Creo que el banco tiene un comportamiento ético en todas las acciones que realiza.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4008455753"/>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AC2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Creo que el banco respeta los derechos del cliente.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533705639"/>
                  </a:ext>
                </a:extLst>
              </a:tr>
              <a:tr h="376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AC3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dirty="0">
                          <a:effectLst/>
                          <a:latin typeface="Nunito Sans" panose="020B0604020202020204" charset="0"/>
                        </a:rPr>
                        <a:t>Percibo los valores del banco, y creo que lo identifican adecuadamente.</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2770168461"/>
                  </a:ext>
                </a:extLst>
              </a:tr>
            </a:tbl>
          </a:graphicData>
        </a:graphic>
      </p:graphicFrame>
    </p:spTree>
    <p:extLst>
      <p:ext uri="{BB962C8B-B14F-4D97-AF65-F5344CB8AC3E}">
        <p14:creationId xmlns:p14="http://schemas.microsoft.com/office/powerpoint/2010/main" val="2657143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Instrumento</a:t>
            </a:r>
          </a:p>
        </p:txBody>
      </p:sp>
      <p:graphicFrame>
        <p:nvGraphicFramePr>
          <p:cNvPr id="2" name="Tabla 1">
            <a:extLst>
              <a:ext uri="{FF2B5EF4-FFF2-40B4-BE49-F238E27FC236}">
                <a16:creationId xmlns:a16="http://schemas.microsoft.com/office/drawing/2014/main" id="{16EDC333-7A0F-48F7-81B8-5FE358F1BECC}"/>
              </a:ext>
            </a:extLst>
          </p:cNvPr>
          <p:cNvGraphicFramePr>
            <a:graphicFrameLocks noGrp="1"/>
          </p:cNvGraphicFramePr>
          <p:nvPr>
            <p:extLst>
              <p:ext uri="{D42A27DB-BD31-4B8C-83A1-F6EECF244321}">
                <p14:modId xmlns:p14="http://schemas.microsoft.com/office/powerpoint/2010/main" val="207650586"/>
              </p:ext>
            </p:extLst>
          </p:nvPr>
        </p:nvGraphicFramePr>
        <p:xfrm>
          <a:off x="2818320" y="633376"/>
          <a:ext cx="6012814" cy="4119348"/>
        </p:xfrm>
        <a:graphic>
          <a:graphicData uri="http://schemas.openxmlformats.org/drawingml/2006/table">
            <a:tbl>
              <a:tblPr firstRow="1" firstCol="1" bandRow="1">
                <a:tableStyleId>{72833802-FEF1-4C79-8D5D-14CF1EAF98D9}</a:tableStyleId>
              </a:tblPr>
              <a:tblGrid>
                <a:gridCol w="966348">
                  <a:extLst>
                    <a:ext uri="{9D8B030D-6E8A-4147-A177-3AD203B41FA5}">
                      <a16:colId xmlns:a16="http://schemas.microsoft.com/office/drawing/2014/main" val="2385776043"/>
                    </a:ext>
                  </a:extLst>
                </a:gridCol>
                <a:gridCol w="958248">
                  <a:extLst>
                    <a:ext uri="{9D8B030D-6E8A-4147-A177-3AD203B41FA5}">
                      <a16:colId xmlns:a16="http://schemas.microsoft.com/office/drawing/2014/main" val="3363010478"/>
                    </a:ext>
                  </a:extLst>
                </a:gridCol>
                <a:gridCol w="367469">
                  <a:extLst>
                    <a:ext uri="{9D8B030D-6E8A-4147-A177-3AD203B41FA5}">
                      <a16:colId xmlns:a16="http://schemas.microsoft.com/office/drawing/2014/main" val="1975547219"/>
                    </a:ext>
                  </a:extLst>
                </a:gridCol>
                <a:gridCol w="3720749">
                  <a:extLst>
                    <a:ext uri="{9D8B030D-6E8A-4147-A177-3AD203B41FA5}">
                      <a16:colId xmlns:a16="http://schemas.microsoft.com/office/drawing/2014/main" val="3258338127"/>
                    </a:ext>
                  </a:extLst>
                </a:gridCol>
              </a:tblGrid>
              <a:tr h="401503">
                <a:tc>
                  <a:txBody>
                    <a:bodyPr/>
                    <a:lstStyle/>
                    <a:p>
                      <a:pPr>
                        <a:lnSpc>
                          <a:spcPct val="150000"/>
                        </a:lnSpc>
                        <a:spcAft>
                          <a:spcPts val="0"/>
                        </a:spcAft>
                      </a:pPr>
                      <a:r>
                        <a:rPr lang="es-EC" sz="1100">
                          <a:effectLst/>
                          <a:latin typeface="Nunito Sans" panose="020B0604020202020204" charset="0"/>
                        </a:rPr>
                        <a:t>Variable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50000"/>
                        </a:lnSpc>
                        <a:spcAft>
                          <a:spcPts val="0"/>
                        </a:spcAft>
                      </a:pPr>
                      <a:r>
                        <a:rPr lang="es-EC" sz="1100" dirty="0">
                          <a:effectLst/>
                          <a:latin typeface="Nunito Sans" panose="020B0604020202020204" charset="0"/>
                        </a:rPr>
                        <a:t>Dimensión</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50000"/>
                        </a:lnSpc>
                        <a:spcAft>
                          <a:spcPts val="0"/>
                        </a:spcAft>
                      </a:pPr>
                      <a:r>
                        <a:rPr lang="es-EC" sz="1100">
                          <a:effectLst/>
                          <a:latin typeface="Nunito Sans" panose="020B0604020202020204" charset="0"/>
                        </a:rPr>
                        <a:t>Ind</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50000"/>
                        </a:lnSpc>
                        <a:spcAft>
                          <a:spcPts val="0"/>
                        </a:spcAft>
                      </a:pPr>
                      <a:r>
                        <a:rPr lang="es-EC" sz="1100">
                          <a:effectLst/>
                          <a:latin typeface="Nunito Sans" panose="020B0604020202020204" charset="0"/>
                        </a:rPr>
                        <a:t>Ítem</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1385518576"/>
                  </a:ext>
                </a:extLst>
              </a:tr>
              <a:tr h="597689">
                <a:tc rowSpan="3">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rowSpan="3">
                  <a:txBody>
                    <a:bodyPr/>
                    <a:lstStyle/>
                    <a:p>
                      <a:pPr>
                        <a:lnSpc>
                          <a:spcPct val="107000"/>
                        </a:lnSpc>
                        <a:spcAft>
                          <a:spcPts val="0"/>
                        </a:spcAft>
                      </a:pPr>
                      <a:r>
                        <a:rPr lang="es-EC" sz="1100" dirty="0">
                          <a:effectLst/>
                          <a:latin typeface="Nunito Sans" panose="020B0604020202020204" charset="0"/>
                        </a:rPr>
                        <a:t>Percepción de justicia en precios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JP1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Son justos o razonables los intereses, costos y comisiones que pago por: créditos, tarjetas de créditos, retiro de dinero y transferencias.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144651893"/>
                  </a:ext>
                </a:extLst>
              </a:tr>
              <a:tr h="29510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JP2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Son justos o razonables los intereses que recibo por mis cuentas bancarias.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475456708"/>
                  </a:ext>
                </a:extLst>
              </a:tr>
              <a:tr h="4463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JP3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Los intereses, costos y comisiones que cobra el banco, están dentro de los parámetros legales.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1315944736"/>
                  </a:ext>
                </a:extLst>
              </a:tr>
              <a:tr h="446396">
                <a:tc rowSpan="6">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rowSpan="6">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SP1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Estoy de acuerdo en la ayuda que brinda el banco, a diversas causas y proyectos sociales, y ambientales.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3150304511"/>
                  </a:ext>
                </a:extLst>
              </a:tr>
              <a:tr h="29510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SP2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Me agrada el prestigio que posee la marca del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2003895367"/>
                  </a:ext>
                </a:extLst>
              </a:tr>
              <a:tr h="29510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SP3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dirty="0">
                          <a:effectLst/>
                          <a:latin typeface="Nunito Sans" panose="020B0604020202020204" charset="0"/>
                        </a:rPr>
                        <a:t>Es buena la calidad del servicio y los productos que contrato.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1518746522"/>
                  </a:ext>
                </a:extLst>
              </a:tr>
              <a:tr h="4463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SP4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Me llena de orgullo la historia del banco, su marca, su prestigio, y las acciones que realiza.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1331072138"/>
                  </a:ext>
                </a:extLst>
              </a:tr>
              <a:tr h="15848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SP5</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a:effectLst/>
                          <a:latin typeface="Nunito Sans" panose="020B0604020202020204" charset="0"/>
                        </a:rPr>
                        <a:t>Me siento respaldado por 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2791895109"/>
                  </a:ext>
                </a:extLst>
              </a:tr>
              <a:tr h="59768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dirty="0">
                          <a:effectLst/>
                          <a:latin typeface="Nunito Sans" panose="020B0604020202020204" charset="0"/>
                        </a:rPr>
                        <a:t>SP6</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tc>
                  <a:txBody>
                    <a:bodyPr/>
                    <a:lstStyle/>
                    <a:p>
                      <a:pPr>
                        <a:lnSpc>
                          <a:spcPct val="107000"/>
                        </a:lnSpc>
                        <a:spcAft>
                          <a:spcPts val="0"/>
                        </a:spcAft>
                      </a:pPr>
                      <a:r>
                        <a:rPr lang="es-EC" sz="1100" dirty="0">
                          <a:effectLst/>
                          <a:latin typeface="Nunito Sans" panose="020B0604020202020204" charset="0"/>
                        </a:rPr>
                        <a:t>De las personas que conozco y que no son clientes del banco, me gusta escuchar su opinión sobre el banco.</a:t>
                      </a:r>
                    </a:p>
                    <a:p>
                      <a:pPr>
                        <a:lnSpc>
                          <a:spcPct val="107000"/>
                        </a:lnSpc>
                        <a:spcAft>
                          <a:spcPts val="0"/>
                        </a:spcAft>
                      </a:pPr>
                      <a:r>
                        <a:rPr lang="es-EC" sz="1100" dirty="0">
                          <a:effectLst/>
                          <a:latin typeface="Nunito Sans" panose="020B0604020202020204" charset="0"/>
                        </a:rPr>
                        <a:t> </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1240" marR="41240" marT="0" marB="0" anchor="ctr"/>
                </a:tc>
                <a:extLst>
                  <a:ext uri="{0D108BD9-81ED-4DB2-BD59-A6C34878D82A}">
                    <a16:rowId xmlns:a16="http://schemas.microsoft.com/office/drawing/2014/main" val="67639649"/>
                  </a:ext>
                </a:extLst>
              </a:tr>
            </a:tbl>
          </a:graphicData>
        </a:graphic>
      </p:graphicFrame>
    </p:spTree>
    <p:extLst>
      <p:ext uri="{BB962C8B-B14F-4D97-AF65-F5344CB8AC3E}">
        <p14:creationId xmlns:p14="http://schemas.microsoft.com/office/powerpoint/2010/main" val="223401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Instrumento</a:t>
            </a:r>
          </a:p>
        </p:txBody>
      </p:sp>
      <p:graphicFrame>
        <p:nvGraphicFramePr>
          <p:cNvPr id="2" name="Tabla 1">
            <a:extLst>
              <a:ext uri="{FF2B5EF4-FFF2-40B4-BE49-F238E27FC236}">
                <a16:creationId xmlns:a16="http://schemas.microsoft.com/office/drawing/2014/main" id="{092C7C18-4CEF-47A7-8598-9C54E012DA1C}"/>
              </a:ext>
            </a:extLst>
          </p:cNvPr>
          <p:cNvGraphicFramePr>
            <a:graphicFrameLocks noGrp="1"/>
          </p:cNvGraphicFramePr>
          <p:nvPr>
            <p:extLst>
              <p:ext uri="{D42A27DB-BD31-4B8C-83A1-F6EECF244321}">
                <p14:modId xmlns:p14="http://schemas.microsoft.com/office/powerpoint/2010/main" val="3083091124"/>
              </p:ext>
            </p:extLst>
          </p:nvPr>
        </p:nvGraphicFramePr>
        <p:xfrm>
          <a:off x="2818319" y="580386"/>
          <a:ext cx="6012815" cy="3779093"/>
        </p:xfrm>
        <a:graphic>
          <a:graphicData uri="http://schemas.openxmlformats.org/drawingml/2006/table">
            <a:tbl>
              <a:tblPr firstRow="1" firstCol="1" bandRow="1">
                <a:tableStyleId>{72833802-FEF1-4C79-8D5D-14CF1EAF98D9}</a:tableStyleId>
              </a:tblPr>
              <a:tblGrid>
                <a:gridCol w="975264">
                  <a:extLst>
                    <a:ext uri="{9D8B030D-6E8A-4147-A177-3AD203B41FA5}">
                      <a16:colId xmlns:a16="http://schemas.microsoft.com/office/drawing/2014/main" val="676167206"/>
                    </a:ext>
                  </a:extLst>
                </a:gridCol>
                <a:gridCol w="821146">
                  <a:extLst>
                    <a:ext uri="{9D8B030D-6E8A-4147-A177-3AD203B41FA5}">
                      <a16:colId xmlns:a16="http://schemas.microsoft.com/office/drawing/2014/main" val="3722094627"/>
                    </a:ext>
                  </a:extLst>
                </a:gridCol>
                <a:gridCol w="410198">
                  <a:extLst>
                    <a:ext uri="{9D8B030D-6E8A-4147-A177-3AD203B41FA5}">
                      <a16:colId xmlns:a16="http://schemas.microsoft.com/office/drawing/2014/main" val="188051212"/>
                    </a:ext>
                  </a:extLst>
                </a:gridCol>
                <a:gridCol w="3806207">
                  <a:extLst>
                    <a:ext uri="{9D8B030D-6E8A-4147-A177-3AD203B41FA5}">
                      <a16:colId xmlns:a16="http://schemas.microsoft.com/office/drawing/2014/main" val="4268601366"/>
                    </a:ext>
                  </a:extLst>
                </a:gridCol>
              </a:tblGrid>
              <a:tr h="413402">
                <a:tc>
                  <a:txBody>
                    <a:bodyPr/>
                    <a:lstStyle/>
                    <a:p>
                      <a:pPr>
                        <a:lnSpc>
                          <a:spcPct val="150000"/>
                        </a:lnSpc>
                        <a:spcAft>
                          <a:spcPts val="0"/>
                        </a:spcAft>
                      </a:pPr>
                      <a:r>
                        <a:rPr lang="es-EC" sz="1100">
                          <a:effectLst/>
                          <a:latin typeface="Nunito Sans" panose="020B0604020202020204" charset="0"/>
                        </a:rPr>
                        <a:t>Variable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dirty="0">
                          <a:effectLst/>
                          <a:latin typeface="Nunito Sans" panose="020B0604020202020204" charset="0"/>
                        </a:rPr>
                        <a:t>Dimensión</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dirty="0" err="1">
                          <a:effectLst/>
                          <a:latin typeface="Nunito Sans" panose="020B0604020202020204" charset="0"/>
                        </a:rPr>
                        <a:t>Ind</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Ítem</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488598471"/>
                  </a:ext>
                </a:extLst>
              </a:tr>
              <a:tr h="303849">
                <a:tc rowSpan="4">
                  <a:txBody>
                    <a:bodyPr/>
                    <a:lstStyle/>
                    <a:p>
                      <a:pPr>
                        <a:lnSpc>
                          <a:spcPct val="107000"/>
                        </a:lnSpc>
                        <a:spcAft>
                          <a:spcPts val="0"/>
                        </a:spcAft>
                      </a:pPr>
                      <a:r>
                        <a:rPr lang="es-EC" sz="1100" dirty="0">
                          <a:effectLst/>
                          <a:latin typeface="Nunito Sans" panose="020B0604020202020204" charset="0"/>
                        </a:rPr>
                        <a:t>Imagen corporativa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B w="12700" cap="flat" cmpd="sng" algn="ctr">
                      <a:solidFill>
                        <a:srgbClr val="D89F39"/>
                      </a:solidFill>
                      <a:prstDash val="solid"/>
                      <a:round/>
                      <a:headEnd type="none" w="med" len="med"/>
                      <a:tailEnd type="none" w="med" len="med"/>
                    </a:lnB>
                  </a:tcPr>
                </a:tc>
                <a:tc rowSpan="4">
                  <a:txBody>
                    <a:bodyPr/>
                    <a:lstStyle/>
                    <a:p>
                      <a:pPr>
                        <a:lnSpc>
                          <a:spcPct val="107000"/>
                        </a:lnSpc>
                        <a:spcAft>
                          <a:spcPts val="0"/>
                        </a:spcAft>
                      </a:pPr>
                      <a:r>
                        <a:rPr lang="es-EC" sz="1100">
                          <a:effectLst/>
                          <a:latin typeface="Nunito Sans" panose="020B0604020202020204" charset="0"/>
                        </a:rPr>
                        <a:t>Expresión Visual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B w="12700" cap="flat" cmpd="sng" algn="ctr">
                      <a:solidFill>
                        <a:srgbClr val="D89F39"/>
                      </a:solidFill>
                      <a:prstDash val="solid"/>
                      <a:round/>
                      <a:headEnd type="none" w="med" len="med"/>
                      <a:tailEnd type="none" w="med" len="med"/>
                    </a:lnB>
                  </a:tcPr>
                </a:tc>
                <a:tc>
                  <a:txBody>
                    <a:bodyPr/>
                    <a:lstStyle/>
                    <a:p>
                      <a:pPr>
                        <a:lnSpc>
                          <a:spcPct val="107000"/>
                        </a:lnSpc>
                        <a:spcAft>
                          <a:spcPts val="0"/>
                        </a:spcAft>
                      </a:pPr>
                      <a:r>
                        <a:rPr lang="es-EC" sz="1100">
                          <a:effectLst/>
                          <a:latin typeface="Nunito Sans" panose="020B0604020202020204" charset="0"/>
                        </a:rPr>
                        <a:t>EV1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El logo y el lema (eslogan), son atractivos y comunican el propósito del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61504007"/>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EV2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El tipo de letra en anuncios, carteles y letreros del banco, permite que estos sean fáciles de entender y recordar.</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585656076"/>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EV3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Los gráficos y las imágenes del banco, identifican su esencia organizacional.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620434130"/>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EV4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dirty="0">
                          <a:effectLst/>
                          <a:latin typeface="Nunito Sans" panose="020B0604020202020204" charset="0"/>
                        </a:rPr>
                        <a:t>El color que utiliza el banco, lo diferencia de la competencia.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644689864"/>
                  </a:ext>
                </a:extLst>
              </a:tr>
              <a:tr h="303849">
                <a:tc rowSpan="4">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T w="12700" cap="flat" cmpd="sng" algn="ctr">
                      <a:solidFill>
                        <a:srgbClr val="D89F39"/>
                      </a:solidFill>
                      <a:prstDash val="solid"/>
                      <a:round/>
                      <a:headEnd type="none" w="med" len="med"/>
                      <a:tailEnd type="none" w="med" len="med"/>
                    </a:lnT>
                  </a:tcPr>
                </a:tc>
                <a:tc rowSpan="4">
                  <a:txBody>
                    <a:bodyPr/>
                    <a:lstStyle/>
                    <a:p>
                      <a:pPr>
                        <a:lnSpc>
                          <a:spcPct val="107000"/>
                        </a:lnSpc>
                        <a:spcAft>
                          <a:spcPts val="0"/>
                        </a:spcAft>
                      </a:pPr>
                      <a:r>
                        <a:rPr lang="es-EC" sz="1100">
                          <a:effectLst/>
                          <a:latin typeface="Nunito Sans" panose="020B0604020202020204" charset="0"/>
                        </a:rPr>
                        <a:t>Expresión del Ambiente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lnT w="12700" cap="flat" cmpd="sng" algn="ctr">
                      <a:solidFill>
                        <a:srgbClr val="D89F39"/>
                      </a:solidFill>
                      <a:prstDash val="solid"/>
                      <a:round/>
                      <a:headEnd type="none" w="med" len="med"/>
                      <a:tailEnd type="none" w="med" len="med"/>
                    </a:lnT>
                  </a:tcPr>
                </a:tc>
                <a:tc>
                  <a:txBody>
                    <a:bodyPr/>
                    <a:lstStyle/>
                    <a:p>
                      <a:pPr>
                        <a:lnSpc>
                          <a:spcPct val="107000"/>
                        </a:lnSpc>
                        <a:spcAft>
                          <a:spcPts val="0"/>
                        </a:spcAft>
                      </a:pPr>
                      <a:r>
                        <a:rPr lang="es-EC" sz="1100">
                          <a:effectLst/>
                          <a:latin typeface="Nunito Sans" panose="020B0604020202020204" charset="0"/>
                        </a:rPr>
                        <a:t>EA1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La fachada externa de los puntos de servicio, lo identifican como marca.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814620053"/>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EA2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La fachada externa de los puntos de servicio, comunican el nivel de servicio que brinda 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552263847"/>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EA3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En las agencias, la señalética, la decoración y la distribución de espacios, identifican su marca.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709004477"/>
                  </a:ext>
                </a:extLst>
              </a:tr>
              <a:tr h="61540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EA4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dirty="0">
                          <a:effectLst/>
                          <a:latin typeface="Nunito Sans" panose="020B0604020202020204" charset="0"/>
                        </a:rPr>
                        <a:t>En las agencias, la señalética, la decoración y la distribución de espacios, expresan la preocupación del banco por brindar un buen servicio.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994359275"/>
                  </a:ext>
                </a:extLst>
              </a:tr>
            </a:tbl>
          </a:graphicData>
        </a:graphic>
      </p:graphicFrame>
    </p:spTree>
    <p:extLst>
      <p:ext uri="{BB962C8B-B14F-4D97-AF65-F5344CB8AC3E}">
        <p14:creationId xmlns:p14="http://schemas.microsoft.com/office/powerpoint/2010/main" val="246857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Problema de investigación</a:t>
            </a:r>
            <a:endParaRPr dirty="0"/>
          </a:p>
        </p:txBody>
      </p:sp>
      <p:sp>
        <p:nvSpPr>
          <p:cNvPr id="105" name="Google Shape;105;p16"/>
          <p:cNvSpPr txBox="1">
            <a:spLocks noGrp="1"/>
          </p:cNvSpPr>
          <p:nvPr>
            <p:ph type="body" idx="2"/>
          </p:nvPr>
        </p:nvSpPr>
        <p:spPr>
          <a:xfrm>
            <a:off x="3090625" y="575500"/>
            <a:ext cx="2626200" cy="479009"/>
          </a:xfrm>
          <a:prstGeom prst="rect">
            <a:avLst/>
          </a:prstGeom>
        </p:spPr>
        <p:txBody>
          <a:bodyPr spcFirstLastPara="1" wrap="square" lIns="91425" tIns="91425" rIns="91425" bIns="91425" anchor="t" anchorCtr="0">
            <a:noAutofit/>
          </a:bodyPr>
          <a:lstStyle/>
          <a:p>
            <a:pPr marL="0" indent="0">
              <a:buClr>
                <a:schemeClr val="dk1"/>
              </a:buClr>
              <a:buNone/>
            </a:pPr>
            <a:r>
              <a:rPr lang="es-EC" b="1" dirty="0"/>
              <a:t>GESTIÓN – </a:t>
            </a:r>
            <a:r>
              <a:rPr lang="es-EC" b="1" dirty="0">
                <a:solidFill>
                  <a:srgbClr val="C00000"/>
                </a:solidFill>
              </a:rPr>
              <a:t>IMAGEN CORPORATIVA</a:t>
            </a:r>
            <a:endParaRPr lang="es-EC" dirty="0">
              <a:solidFill>
                <a:srgbClr val="C00000"/>
              </a:solidFill>
            </a:endParaRPr>
          </a:p>
          <a:p>
            <a:pPr marL="0" lvl="0" indent="0" algn="l" rtl="0">
              <a:spcBef>
                <a:spcPts val="600"/>
              </a:spcBef>
              <a:spcAft>
                <a:spcPts val="0"/>
              </a:spcAft>
              <a:buNone/>
            </a:pPr>
            <a:endParaRPr dirty="0"/>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8" name="Google Shape;108;p16"/>
          <p:cNvSpPr txBox="1">
            <a:spLocks noGrp="1"/>
          </p:cNvSpPr>
          <p:nvPr>
            <p:ph type="body" idx="3"/>
          </p:nvPr>
        </p:nvSpPr>
        <p:spPr>
          <a:xfrm>
            <a:off x="5970725" y="575500"/>
            <a:ext cx="2715900" cy="3714278"/>
          </a:xfrm>
          <a:prstGeom prst="rect">
            <a:avLst/>
          </a:prstGeom>
        </p:spPr>
        <p:txBody>
          <a:bodyPr spcFirstLastPara="1" wrap="square" lIns="91425" tIns="91425" rIns="91425" bIns="91425" anchor="t" anchorCtr="0">
            <a:noAutofit/>
          </a:bodyPr>
          <a:lstStyle/>
          <a:p>
            <a:pPr marL="0" indent="0">
              <a:buClr>
                <a:schemeClr val="dk1"/>
              </a:buClr>
              <a:buNone/>
            </a:pPr>
            <a:r>
              <a:rPr lang="es-EC" b="1" dirty="0"/>
              <a:t>IMAGEN CORPORATIVA </a:t>
            </a:r>
            <a:r>
              <a:rPr lang="es-EC" b="1" dirty="0">
                <a:solidFill>
                  <a:srgbClr val="C00000"/>
                </a:solidFill>
              </a:rPr>
              <a:t>BANCARIA</a:t>
            </a:r>
          </a:p>
          <a:p>
            <a:pPr marL="0" indent="0" algn="just">
              <a:buClr>
                <a:schemeClr val="dk1"/>
              </a:buClr>
              <a:buNone/>
            </a:pPr>
            <a:r>
              <a:rPr lang="es-EC" dirty="0"/>
              <a:t>El sector bancario es un aliado de desarrollo, crecimiento, solidez y solvencia de una economía nacional.</a:t>
            </a:r>
          </a:p>
          <a:p>
            <a:pPr marL="0" indent="0" algn="just">
              <a:buClr>
                <a:schemeClr val="dk1"/>
              </a:buClr>
              <a:buNone/>
            </a:pPr>
            <a:endParaRPr lang="es-EC" dirty="0"/>
          </a:p>
          <a:p>
            <a:pPr marL="0" indent="0" algn="just">
              <a:buClr>
                <a:schemeClr val="dk1"/>
              </a:buClr>
              <a:buNone/>
            </a:pPr>
            <a:endParaRPr lang="es-EC" dirty="0"/>
          </a:p>
          <a:p>
            <a:pPr marL="0" indent="0" algn="just">
              <a:buClr>
                <a:schemeClr val="dk1"/>
              </a:buClr>
              <a:buNone/>
            </a:pPr>
            <a:r>
              <a:rPr lang="es-EC" dirty="0"/>
              <a:t>El enfoque bancario a nivel mundial ha desarrollado </a:t>
            </a:r>
          </a:p>
          <a:p>
            <a:pPr marL="171450" indent="-171450" algn="just">
              <a:buClr>
                <a:srgbClr val="C00000"/>
              </a:buClr>
              <a:buFont typeface="Courier New" panose="02070309020205020404" pitchFamily="49" charset="0"/>
              <a:buChar char="o"/>
            </a:pPr>
            <a:r>
              <a:rPr lang="es-EC" dirty="0"/>
              <a:t>Modelos de negocio bancario super centrados en el cliente</a:t>
            </a:r>
          </a:p>
          <a:p>
            <a:pPr marL="171450" indent="-171450" algn="just">
              <a:buClr>
                <a:srgbClr val="C00000"/>
              </a:buClr>
              <a:buFont typeface="Courier New" panose="02070309020205020404" pitchFamily="49" charset="0"/>
              <a:buChar char="o"/>
            </a:pPr>
            <a:r>
              <a:rPr lang="es-EC" dirty="0"/>
              <a:t>Optimización de la captación y distribución de recursos monetarios</a:t>
            </a:r>
          </a:p>
          <a:p>
            <a:pPr marL="171450" indent="-171450" algn="just">
              <a:buClr>
                <a:srgbClr val="C00000"/>
              </a:buClr>
              <a:buFont typeface="Courier New" panose="02070309020205020404" pitchFamily="49" charset="0"/>
              <a:buChar char="o"/>
            </a:pPr>
            <a:r>
              <a:rPr lang="es-EC" dirty="0"/>
              <a:t>La experiencia, la innovación y el entendimiento de la información que genera el cliente. </a:t>
            </a:r>
          </a:p>
          <a:p>
            <a:pPr marL="0" lvl="0" indent="0" algn="l" rtl="0">
              <a:spcBef>
                <a:spcPts val="600"/>
              </a:spcBef>
              <a:spcAft>
                <a:spcPts val="0"/>
              </a:spcAft>
              <a:buNone/>
            </a:pPr>
            <a:endParaRPr dirty="0"/>
          </a:p>
        </p:txBody>
      </p:sp>
      <p:sp>
        <p:nvSpPr>
          <p:cNvPr id="7" name="Título 1">
            <a:extLst>
              <a:ext uri="{FF2B5EF4-FFF2-40B4-BE49-F238E27FC236}">
                <a16:creationId xmlns:a16="http://schemas.microsoft.com/office/drawing/2014/main" id="{D6F823A4-0376-4487-9D7F-1AE293B64D2C}"/>
              </a:ext>
            </a:extLst>
          </p:cNvPr>
          <p:cNvSpPr txBox="1">
            <a:spLocks/>
          </p:cNvSpPr>
          <p:nvPr/>
        </p:nvSpPr>
        <p:spPr>
          <a:xfrm>
            <a:off x="7388584" y="176644"/>
            <a:ext cx="1442550" cy="3988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400" b="1" dirty="0">
                <a:solidFill>
                  <a:schemeClr val="tx1"/>
                </a:solidFill>
                <a:latin typeface="Nunito Sans" panose="020B0604020202020204" charset="0"/>
                <a:cs typeface="Times New Roman" panose="02020603050405020304" pitchFamily="18" charset="0"/>
              </a:rPr>
              <a:t>Antecedentes</a:t>
            </a:r>
          </a:p>
        </p:txBody>
      </p:sp>
      <p:grpSp>
        <p:nvGrpSpPr>
          <p:cNvPr id="18" name="Grupo 17">
            <a:extLst>
              <a:ext uri="{FF2B5EF4-FFF2-40B4-BE49-F238E27FC236}">
                <a16:creationId xmlns:a16="http://schemas.microsoft.com/office/drawing/2014/main" id="{E14345C2-6769-42FE-9BF6-47F1511B3DEA}"/>
              </a:ext>
            </a:extLst>
          </p:cNvPr>
          <p:cNvGrpSpPr/>
          <p:nvPr/>
        </p:nvGrpSpPr>
        <p:grpSpPr>
          <a:xfrm>
            <a:off x="2880639" y="1054509"/>
            <a:ext cx="2891643" cy="2735513"/>
            <a:chOff x="4291784" y="1437144"/>
            <a:chExt cx="3417063" cy="3232565"/>
          </a:xfrm>
        </p:grpSpPr>
        <p:sp>
          <p:nvSpPr>
            <p:cNvPr id="19" name="Google Shape;152;p22">
              <a:extLst>
                <a:ext uri="{FF2B5EF4-FFF2-40B4-BE49-F238E27FC236}">
                  <a16:creationId xmlns:a16="http://schemas.microsoft.com/office/drawing/2014/main" id="{969A1534-ADE6-42A8-9E03-355F4B71522C}"/>
                </a:ext>
              </a:extLst>
            </p:cNvPr>
            <p:cNvSpPr/>
            <p:nvPr/>
          </p:nvSpPr>
          <p:spPr>
            <a:xfrm>
              <a:off x="6048048" y="1437144"/>
              <a:ext cx="1660799" cy="1660800"/>
            </a:xfrm>
            <a:prstGeom prst="ellipse">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dirty="0">
                  <a:solidFill>
                    <a:srgbClr val="FFFFFF"/>
                  </a:solidFill>
                  <a:latin typeface="Nunito Sans"/>
                  <a:ea typeface="Nunito Sans"/>
                  <a:cs typeface="Nunito Sans"/>
                  <a:sym typeface="Nunito Sans"/>
                </a:rPr>
                <a:t>Ventaja competitiva</a:t>
              </a:r>
              <a:endParaRPr sz="1100" b="1" dirty="0">
                <a:solidFill>
                  <a:srgbClr val="FFFFFF"/>
                </a:solidFill>
                <a:latin typeface="Nunito Sans"/>
                <a:ea typeface="Nunito Sans"/>
                <a:cs typeface="Nunito Sans"/>
                <a:sym typeface="Nunito Sans"/>
              </a:endParaRPr>
            </a:p>
          </p:txBody>
        </p:sp>
        <p:sp>
          <p:nvSpPr>
            <p:cNvPr id="20" name="Google Shape;153;p22">
              <a:extLst>
                <a:ext uri="{FF2B5EF4-FFF2-40B4-BE49-F238E27FC236}">
                  <a16:creationId xmlns:a16="http://schemas.microsoft.com/office/drawing/2014/main" id="{D869CEB5-8C77-4B3B-A59C-545F52C1AAF9}"/>
                </a:ext>
              </a:extLst>
            </p:cNvPr>
            <p:cNvSpPr/>
            <p:nvPr/>
          </p:nvSpPr>
          <p:spPr>
            <a:xfrm>
              <a:off x="5100397" y="3008909"/>
              <a:ext cx="1660800" cy="1660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dirty="0">
                  <a:solidFill>
                    <a:srgbClr val="FFFFFF"/>
                  </a:solidFill>
                  <a:latin typeface="Nunito Sans"/>
                  <a:ea typeface="Nunito Sans"/>
                  <a:cs typeface="Nunito Sans"/>
                  <a:sym typeface="Nunito Sans"/>
                </a:rPr>
                <a:t>Desarrollo de mejores relaciones comerciales</a:t>
              </a:r>
              <a:endParaRPr sz="1100" b="1" dirty="0">
                <a:solidFill>
                  <a:srgbClr val="FFFFFF"/>
                </a:solidFill>
                <a:latin typeface="Nunito Sans"/>
                <a:ea typeface="Nunito Sans"/>
                <a:cs typeface="Nunito Sans"/>
                <a:sym typeface="Nunito Sans"/>
              </a:endParaRPr>
            </a:p>
          </p:txBody>
        </p:sp>
        <p:sp>
          <p:nvSpPr>
            <p:cNvPr id="21" name="Google Shape;154;p22">
              <a:extLst>
                <a:ext uri="{FF2B5EF4-FFF2-40B4-BE49-F238E27FC236}">
                  <a16:creationId xmlns:a16="http://schemas.microsoft.com/office/drawing/2014/main" id="{542D96B1-343A-487C-A34E-E0D92A30914A}"/>
                </a:ext>
              </a:extLst>
            </p:cNvPr>
            <p:cNvSpPr/>
            <p:nvPr/>
          </p:nvSpPr>
          <p:spPr>
            <a:xfrm>
              <a:off x="4291784" y="1437144"/>
              <a:ext cx="1660798" cy="1660800"/>
            </a:xfrm>
            <a:prstGeom prst="ellipse">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dirty="0">
                  <a:solidFill>
                    <a:srgbClr val="FFFFFF"/>
                  </a:solidFill>
                  <a:latin typeface="Nunito Sans"/>
                  <a:ea typeface="Nunito Sans"/>
                  <a:cs typeface="Nunito Sans"/>
                  <a:sym typeface="Nunito Sans"/>
                </a:rPr>
                <a:t>Gestión de la imagen corporativa</a:t>
              </a:r>
              <a:endParaRPr sz="1100" b="1" dirty="0">
                <a:solidFill>
                  <a:srgbClr val="FFFFFF"/>
                </a:solidFill>
                <a:latin typeface="Nunito Sans"/>
                <a:ea typeface="Nunito Sans"/>
                <a:cs typeface="Nunito Sans"/>
                <a:sym typeface="Nunito Sans"/>
              </a:endParaRPr>
            </a:p>
          </p:txBody>
        </p:sp>
        <p:cxnSp>
          <p:nvCxnSpPr>
            <p:cNvPr id="22" name="Google Shape;155;p22">
              <a:extLst>
                <a:ext uri="{FF2B5EF4-FFF2-40B4-BE49-F238E27FC236}">
                  <a16:creationId xmlns:a16="http://schemas.microsoft.com/office/drawing/2014/main" id="{926E805C-43A3-4B3A-8CC9-1212739665B2}"/>
                </a:ext>
              </a:extLst>
            </p:cNvPr>
            <p:cNvCxnSpPr>
              <a:cxnSpLocks/>
            </p:cNvCxnSpPr>
            <p:nvPr/>
          </p:nvCxnSpPr>
          <p:spPr>
            <a:xfrm>
              <a:off x="5725107" y="2267544"/>
              <a:ext cx="550415" cy="0"/>
            </a:xfrm>
            <a:prstGeom prst="straightConnector1">
              <a:avLst/>
            </a:prstGeom>
            <a:noFill/>
            <a:ln w="19050" cap="flat" cmpd="sng">
              <a:solidFill>
                <a:srgbClr val="FFFFFF"/>
              </a:solidFill>
              <a:prstDash val="solid"/>
              <a:round/>
              <a:headEnd type="oval" w="sm" len="sm"/>
              <a:tailEnd type="triangle" w="sm" len="sm"/>
            </a:ln>
          </p:spPr>
        </p:cxnSp>
        <p:cxnSp>
          <p:nvCxnSpPr>
            <p:cNvPr id="23" name="Google Shape;156;p22">
              <a:extLst>
                <a:ext uri="{FF2B5EF4-FFF2-40B4-BE49-F238E27FC236}">
                  <a16:creationId xmlns:a16="http://schemas.microsoft.com/office/drawing/2014/main" id="{33380C88-2164-4B36-B5B6-4CA460B4F3D1}"/>
                </a:ext>
              </a:extLst>
            </p:cNvPr>
            <p:cNvCxnSpPr>
              <a:cxnSpLocks/>
            </p:cNvCxnSpPr>
            <p:nvPr/>
          </p:nvCxnSpPr>
          <p:spPr>
            <a:xfrm>
              <a:off x="5375963" y="2828804"/>
              <a:ext cx="349144" cy="485510"/>
            </a:xfrm>
            <a:prstGeom prst="straightConnector1">
              <a:avLst/>
            </a:prstGeom>
            <a:noFill/>
            <a:ln w="19050" cap="flat" cmpd="sng">
              <a:solidFill>
                <a:srgbClr val="FFFFFF"/>
              </a:solidFill>
              <a:prstDash val="solid"/>
              <a:round/>
              <a:headEnd type="oval" w="sm" len="sm"/>
              <a:tailEnd type="triangle" w="sm" len="sm"/>
            </a:ln>
          </p:spPr>
        </p:cxnSp>
      </p:grpSp>
      <p:cxnSp>
        <p:nvCxnSpPr>
          <p:cNvPr id="26" name="Google Shape;156;p22">
            <a:extLst>
              <a:ext uri="{FF2B5EF4-FFF2-40B4-BE49-F238E27FC236}">
                <a16:creationId xmlns:a16="http://schemas.microsoft.com/office/drawing/2014/main" id="{ABD0C0B4-3232-4CE9-B623-59B22E021F8D}"/>
              </a:ext>
            </a:extLst>
          </p:cNvPr>
          <p:cNvCxnSpPr>
            <a:cxnSpLocks/>
          </p:cNvCxnSpPr>
          <p:nvPr/>
        </p:nvCxnSpPr>
        <p:spPr>
          <a:xfrm flipV="1">
            <a:off x="4473833" y="2232182"/>
            <a:ext cx="304014" cy="398837"/>
          </a:xfrm>
          <a:prstGeom prst="straightConnector1">
            <a:avLst/>
          </a:prstGeom>
          <a:noFill/>
          <a:ln w="19050" cap="flat" cmpd="sng">
            <a:solidFill>
              <a:srgbClr val="FFFFFF"/>
            </a:solidFill>
            <a:prstDash val="solid"/>
            <a:round/>
            <a:headEnd type="oval" w="sm" len="sm"/>
            <a:tailEnd type="triangle" w="sm" len="sm"/>
          </a:ln>
        </p:spPr>
      </p:cxnSp>
    </p:spTree>
    <p:extLst>
      <p:ext uri="{BB962C8B-B14F-4D97-AF65-F5344CB8AC3E}">
        <p14:creationId xmlns:p14="http://schemas.microsoft.com/office/powerpoint/2010/main" val="249790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Instrumento</a:t>
            </a:r>
          </a:p>
        </p:txBody>
      </p:sp>
      <p:graphicFrame>
        <p:nvGraphicFramePr>
          <p:cNvPr id="3" name="Tabla 2">
            <a:extLst>
              <a:ext uri="{FF2B5EF4-FFF2-40B4-BE49-F238E27FC236}">
                <a16:creationId xmlns:a16="http://schemas.microsoft.com/office/drawing/2014/main" id="{145F48F6-37BC-4EB8-9BC7-6807D2C83F4F}"/>
              </a:ext>
            </a:extLst>
          </p:cNvPr>
          <p:cNvGraphicFramePr>
            <a:graphicFrameLocks noGrp="1"/>
          </p:cNvGraphicFramePr>
          <p:nvPr>
            <p:extLst>
              <p:ext uri="{D42A27DB-BD31-4B8C-83A1-F6EECF244321}">
                <p14:modId xmlns:p14="http://schemas.microsoft.com/office/powerpoint/2010/main" val="2552863558"/>
              </p:ext>
            </p:extLst>
          </p:nvPr>
        </p:nvGraphicFramePr>
        <p:xfrm>
          <a:off x="2818319" y="575500"/>
          <a:ext cx="6012815" cy="3979171"/>
        </p:xfrm>
        <a:graphic>
          <a:graphicData uri="http://schemas.openxmlformats.org/drawingml/2006/table">
            <a:tbl>
              <a:tblPr firstRow="1" firstCol="1" bandRow="1">
                <a:tableStyleId>{72833802-FEF1-4C79-8D5D-14CF1EAF98D9}</a:tableStyleId>
              </a:tblPr>
              <a:tblGrid>
                <a:gridCol w="1001651">
                  <a:extLst>
                    <a:ext uri="{9D8B030D-6E8A-4147-A177-3AD203B41FA5}">
                      <a16:colId xmlns:a16="http://schemas.microsoft.com/office/drawing/2014/main" val="22349793"/>
                    </a:ext>
                  </a:extLst>
                </a:gridCol>
                <a:gridCol w="803305">
                  <a:extLst>
                    <a:ext uri="{9D8B030D-6E8A-4147-A177-3AD203B41FA5}">
                      <a16:colId xmlns:a16="http://schemas.microsoft.com/office/drawing/2014/main" val="630368699"/>
                    </a:ext>
                  </a:extLst>
                </a:gridCol>
                <a:gridCol w="384561">
                  <a:extLst>
                    <a:ext uri="{9D8B030D-6E8A-4147-A177-3AD203B41FA5}">
                      <a16:colId xmlns:a16="http://schemas.microsoft.com/office/drawing/2014/main" val="79917092"/>
                    </a:ext>
                  </a:extLst>
                </a:gridCol>
                <a:gridCol w="3823298">
                  <a:extLst>
                    <a:ext uri="{9D8B030D-6E8A-4147-A177-3AD203B41FA5}">
                      <a16:colId xmlns:a16="http://schemas.microsoft.com/office/drawing/2014/main" val="418918300"/>
                    </a:ext>
                  </a:extLst>
                </a:gridCol>
              </a:tblGrid>
              <a:tr h="413402">
                <a:tc>
                  <a:txBody>
                    <a:bodyPr/>
                    <a:lstStyle/>
                    <a:p>
                      <a:pPr>
                        <a:lnSpc>
                          <a:spcPct val="150000"/>
                        </a:lnSpc>
                        <a:spcAft>
                          <a:spcPts val="0"/>
                        </a:spcAft>
                      </a:pPr>
                      <a:r>
                        <a:rPr lang="es-EC" sz="1100" dirty="0">
                          <a:effectLst/>
                          <a:latin typeface="Nunito Sans" panose="020B0604020202020204" charset="0"/>
                        </a:rPr>
                        <a:t>Variable</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dirty="0">
                          <a:effectLst/>
                          <a:latin typeface="Nunito Sans" panose="020B0604020202020204" charset="0"/>
                        </a:rPr>
                        <a:t>Dimensión</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Ind</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50000"/>
                        </a:lnSpc>
                        <a:spcAft>
                          <a:spcPts val="0"/>
                        </a:spcAft>
                      </a:pPr>
                      <a:r>
                        <a:rPr lang="es-EC" sz="1100">
                          <a:effectLst/>
                          <a:latin typeface="Nunito Sans" panose="020B0604020202020204" charset="0"/>
                        </a:rPr>
                        <a:t>Ítem</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488624225"/>
                  </a:ext>
                </a:extLst>
              </a:tr>
              <a:tr h="303849">
                <a:tc rowSpan="3">
                  <a:txBody>
                    <a:bodyPr/>
                    <a:lstStyle/>
                    <a:p>
                      <a:pPr>
                        <a:lnSpc>
                          <a:spcPct val="107000"/>
                        </a:lnSpc>
                        <a:spcAft>
                          <a:spcPts val="0"/>
                        </a:spcAft>
                      </a:pPr>
                      <a:r>
                        <a:rPr lang="es-EC" sz="1100" dirty="0">
                          <a:effectLst/>
                          <a:latin typeface="Nunito Sans" panose="020B0604020202020204" charset="0"/>
                        </a:rPr>
                        <a:t>Imagen corporativa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rowSpan="3">
                  <a:txBody>
                    <a:bodyPr/>
                    <a:lstStyle/>
                    <a:p>
                      <a:pPr>
                        <a:lnSpc>
                          <a:spcPct val="107000"/>
                        </a:lnSpc>
                        <a:spcAft>
                          <a:spcPts val="0"/>
                        </a:spcAft>
                      </a:pPr>
                      <a:r>
                        <a:rPr lang="es-EC" sz="1100">
                          <a:effectLst/>
                          <a:latin typeface="Nunito Sans" panose="020B0604020202020204" charset="0"/>
                        </a:rPr>
                        <a:t>Apariencia Online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O1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La apariencia de los canales digitales tiene relación con la apariencia del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943952324"/>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O2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En los canales digitales, la distribución de espacios y contenidos, me permiten un manejo cómodo.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554155299"/>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O3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Cuando navego por los canales digitales, es fácil escoger y usar los servicios del banco.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263491201"/>
                  </a:ext>
                </a:extLst>
              </a:tr>
              <a:tr h="303849">
                <a:tc rowSpan="6">
                  <a:txBody>
                    <a:bodyPr/>
                    <a:lstStyle/>
                    <a:p>
                      <a:pPr>
                        <a:lnSpc>
                          <a:spcPct val="107000"/>
                        </a:lnSpc>
                        <a:spcAft>
                          <a:spcPts val="0"/>
                        </a:spcAft>
                      </a:pPr>
                      <a:r>
                        <a:rPr lang="es-EC" sz="1100">
                          <a:effectLst/>
                          <a:latin typeface="Nunito Sans" panose="020B0604020202020204" charset="0"/>
                        </a:rPr>
                        <a:t>Imagen corporativa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rowSpan="6">
                  <a:txBody>
                    <a:bodyPr/>
                    <a:lstStyle/>
                    <a:p>
                      <a:pPr>
                        <a:lnSpc>
                          <a:spcPct val="107000"/>
                        </a:lnSpc>
                        <a:spcAft>
                          <a:spcPts val="0"/>
                        </a:spcAft>
                      </a:pPr>
                      <a:r>
                        <a:rPr lang="es-EC" sz="1100" dirty="0">
                          <a:effectLst/>
                          <a:latin typeface="Nunito Sans" panose="020B0604020202020204" charset="0"/>
                        </a:rPr>
                        <a:t>Comunica-</a:t>
                      </a:r>
                      <a:r>
                        <a:rPr lang="es-EC" sz="1100" dirty="0" err="1">
                          <a:effectLst/>
                          <a:latin typeface="Nunito Sans" panose="020B0604020202020204" charset="0"/>
                        </a:rPr>
                        <a:t>ción</a:t>
                      </a:r>
                      <a:r>
                        <a:rPr lang="es-EC" sz="1100" dirty="0">
                          <a:effectLst/>
                          <a:latin typeface="Nunito Sans" panose="020B0604020202020204" charset="0"/>
                        </a:rPr>
                        <a:t> Externa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CE1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Es fácil recordar la dirección web o URL del banco (URL: www.banco.com).</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3881693487"/>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CE2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Los mensajes del banco, que recibo por canales digitales, son fáciles de recordar.</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268358299"/>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CE3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Los mensajes del banco, que recibo por canales digitales, me mantienen informado.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602821885"/>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CE4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La publicidad del banco es agradable, clara y honesta.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547748563"/>
                  </a:ext>
                </a:extLst>
              </a:tr>
              <a:tr h="30384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CE5</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a:effectLst/>
                          <a:latin typeface="Nunito Sans" panose="020B0604020202020204" charset="0"/>
                        </a:rPr>
                        <a:t>En general, los mensajes que recibo del banco, son agradables, claros y honestos.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1964582082"/>
                  </a:ext>
                </a:extLst>
              </a:tr>
              <a:tr h="45962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100">
                          <a:effectLst/>
                          <a:latin typeface="Nunito Sans" panose="020B0604020202020204" charset="0"/>
                        </a:rPr>
                        <a:t>CE6</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tc>
                  <a:txBody>
                    <a:bodyPr/>
                    <a:lstStyle/>
                    <a:p>
                      <a:pPr>
                        <a:lnSpc>
                          <a:spcPct val="107000"/>
                        </a:lnSpc>
                        <a:spcAft>
                          <a:spcPts val="0"/>
                        </a:spcAft>
                      </a:pPr>
                      <a:r>
                        <a:rPr lang="es-EC" sz="1100" dirty="0">
                          <a:effectLst/>
                          <a:latin typeface="Nunito Sans" panose="020B0604020202020204" charset="0"/>
                        </a:rPr>
                        <a:t>La historia organizacional del banco y el legado de su marca, motivarían a personas que no son clientes, a serlo.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2462" marR="42462" marT="0" marB="0" anchor="ctr"/>
                </a:tc>
                <a:extLst>
                  <a:ext uri="{0D108BD9-81ED-4DB2-BD59-A6C34878D82A}">
                    <a16:rowId xmlns:a16="http://schemas.microsoft.com/office/drawing/2014/main" val="261485332"/>
                  </a:ext>
                </a:extLst>
              </a:tr>
            </a:tbl>
          </a:graphicData>
        </a:graphic>
      </p:graphicFrame>
    </p:spTree>
    <p:extLst>
      <p:ext uri="{BB962C8B-B14F-4D97-AF65-F5344CB8AC3E}">
        <p14:creationId xmlns:p14="http://schemas.microsoft.com/office/powerpoint/2010/main" val="2979543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Instrumento</a:t>
            </a:r>
          </a:p>
        </p:txBody>
      </p:sp>
      <p:graphicFrame>
        <p:nvGraphicFramePr>
          <p:cNvPr id="2" name="Tabla 1">
            <a:extLst>
              <a:ext uri="{FF2B5EF4-FFF2-40B4-BE49-F238E27FC236}">
                <a16:creationId xmlns:a16="http://schemas.microsoft.com/office/drawing/2014/main" id="{70C6B208-C7C0-4432-B994-50B29951D6E1}"/>
              </a:ext>
            </a:extLst>
          </p:cNvPr>
          <p:cNvGraphicFramePr>
            <a:graphicFrameLocks noGrp="1"/>
          </p:cNvGraphicFramePr>
          <p:nvPr/>
        </p:nvGraphicFramePr>
        <p:xfrm>
          <a:off x="2818318" y="659625"/>
          <a:ext cx="6012816" cy="3982875"/>
        </p:xfrm>
        <a:graphic>
          <a:graphicData uri="http://schemas.openxmlformats.org/drawingml/2006/table">
            <a:tbl>
              <a:tblPr firstRow="1" firstCol="1" bandRow="1">
                <a:tableStyleId>{69012ECD-51FC-41F1-AA8D-1B2483CD663E}</a:tableStyleId>
              </a:tblPr>
              <a:tblGrid>
                <a:gridCol w="1155475">
                  <a:extLst>
                    <a:ext uri="{9D8B030D-6E8A-4147-A177-3AD203B41FA5}">
                      <a16:colId xmlns:a16="http://schemas.microsoft.com/office/drawing/2014/main" val="1691471722"/>
                    </a:ext>
                  </a:extLst>
                </a:gridCol>
                <a:gridCol w="811851">
                  <a:extLst>
                    <a:ext uri="{9D8B030D-6E8A-4147-A177-3AD203B41FA5}">
                      <a16:colId xmlns:a16="http://schemas.microsoft.com/office/drawing/2014/main" val="2278034133"/>
                    </a:ext>
                  </a:extLst>
                </a:gridCol>
                <a:gridCol w="368295">
                  <a:extLst>
                    <a:ext uri="{9D8B030D-6E8A-4147-A177-3AD203B41FA5}">
                      <a16:colId xmlns:a16="http://schemas.microsoft.com/office/drawing/2014/main" val="336338846"/>
                    </a:ext>
                  </a:extLst>
                </a:gridCol>
                <a:gridCol w="3603324">
                  <a:extLst>
                    <a:ext uri="{9D8B030D-6E8A-4147-A177-3AD203B41FA5}">
                      <a16:colId xmlns:a16="http://schemas.microsoft.com/office/drawing/2014/main" val="1904895496"/>
                    </a:ext>
                  </a:extLst>
                </a:gridCol>
                <a:gridCol w="73871">
                  <a:extLst>
                    <a:ext uri="{9D8B030D-6E8A-4147-A177-3AD203B41FA5}">
                      <a16:colId xmlns:a16="http://schemas.microsoft.com/office/drawing/2014/main" val="2072790889"/>
                    </a:ext>
                  </a:extLst>
                </a:gridCol>
              </a:tblGrid>
              <a:tr h="360012">
                <a:tc>
                  <a:txBody>
                    <a:bodyPr/>
                    <a:lstStyle/>
                    <a:p>
                      <a:pPr>
                        <a:lnSpc>
                          <a:spcPct val="150000"/>
                        </a:lnSpc>
                        <a:spcAft>
                          <a:spcPts val="0"/>
                        </a:spcAft>
                      </a:pPr>
                      <a:r>
                        <a:rPr lang="es-EC" sz="900" dirty="0">
                          <a:effectLst/>
                          <a:latin typeface="Nunito Sans" panose="020B0604020202020204" charset="0"/>
                        </a:rPr>
                        <a:t>Variable</a:t>
                      </a:r>
                      <a:endParaRPr lang="es-EC" sz="900" dirty="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50000"/>
                        </a:lnSpc>
                        <a:spcAft>
                          <a:spcPts val="0"/>
                        </a:spcAft>
                      </a:pPr>
                      <a:r>
                        <a:rPr lang="es-EC" sz="900" dirty="0">
                          <a:effectLst/>
                          <a:latin typeface="Nunito Sans" panose="020B0604020202020204" charset="0"/>
                        </a:rPr>
                        <a:t>Dimensión</a:t>
                      </a:r>
                      <a:endParaRPr lang="es-EC" sz="900" dirty="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50000"/>
                        </a:lnSpc>
                        <a:spcAft>
                          <a:spcPts val="0"/>
                        </a:spcAft>
                      </a:pPr>
                      <a:r>
                        <a:rPr lang="es-EC" sz="900">
                          <a:effectLst/>
                          <a:latin typeface="Nunito Sans" panose="020B0604020202020204" charset="0"/>
                        </a:rPr>
                        <a:t>Ind</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50000"/>
                        </a:lnSpc>
                        <a:spcAft>
                          <a:spcPts val="0"/>
                        </a:spcAft>
                      </a:pPr>
                      <a:r>
                        <a:rPr lang="es-EC" sz="900">
                          <a:effectLst/>
                          <a:latin typeface="Nunito Sans" panose="020B0604020202020204" charset="0"/>
                        </a:rPr>
                        <a:t>Ítem</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07000"/>
                        </a:lnSpc>
                        <a:spcAft>
                          <a:spcPts val="800"/>
                        </a:spcAft>
                      </a:pPr>
                      <a:r>
                        <a:rPr lang="es-EC" sz="900">
                          <a:effectLst/>
                          <a:latin typeface="Nunito Sans" panose="020B0604020202020204" charset="0"/>
                        </a:rPr>
                        <a:t> </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0934714"/>
                  </a:ext>
                </a:extLst>
              </a:tr>
              <a:tr h="293220">
                <a:tc rowSpan="3">
                  <a:txBody>
                    <a:bodyPr/>
                    <a:lstStyle/>
                    <a:p>
                      <a:pPr>
                        <a:lnSpc>
                          <a:spcPct val="107000"/>
                        </a:lnSpc>
                        <a:spcAft>
                          <a:spcPts val="0"/>
                        </a:spcAft>
                      </a:pPr>
                      <a:r>
                        <a:rPr lang="es-EC" sz="900">
                          <a:effectLst/>
                          <a:latin typeface="Nunito Sans" panose="020B0604020202020204" charset="0"/>
                        </a:rPr>
                        <a:t>Comportamiento del cliente</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rowSpan="3">
                  <a:txBody>
                    <a:bodyPr/>
                    <a:lstStyle/>
                    <a:p>
                      <a:pPr>
                        <a:lnSpc>
                          <a:spcPct val="107000"/>
                        </a:lnSpc>
                        <a:spcAft>
                          <a:spcPts val="0"/>
                        </a:spcAft>
                      </a:pPr>
                      <a:r>
                        <a:rPr lang="es-EC" sz="900">
                          <a:effectLst/>
                          <a:latin typeface="Nunito Sans" panose="020B0604020202020204" charset="0"/>
                        </a:rPr>
                        <a:t>Satisfacción</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07000"/>
                        </a:lnSpc>
                        <a:spcAft>
                          <a:spcPts val="0"/>
                        </a:spcAft>
                      </a:pPr>
                      <a:r>
                        <a:rPr lang="es-EC" sz="900">
                          <a:effectLst/>
                          <a:latin typeface="Nunito Sans" panose="020B0604020202020204" charset="0"/>
                        </a:rPr>
                        <a:t>S1</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Los servicios y productos que brinda el banco, cumplen mis expectativas.</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852049726"/>
                  </a:ext>
                </a:extLst>
              </a:tr>
              <a:tr h="30323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dirty="0">
                          <a:effectLst/>
                          <a:latin typeface="Nunito Sans" panose="020B0604020202020204" charset="0"/>
                        </a:rPr>
                        <a:t>S2</a:t>
                      </a:r>
                      <a:endParaRPr lang="es-EC" sz="900" dirty="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Estoy satisfecho con la experiencia obtenida, en el uso de servicios y productos del banco.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3722770487"/>
                  </a:ext>
                </a:extLst>
              </a:tr>
              <a:tr h="29322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S3</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Tengo la intención de tener una relación duradera con el banco, ya que el nivel de servicio que brinda cumple mis expectativas.</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4124249690"/>
                  </a:ext>
                </a:extLst>
              </a:tr>
              <a:tr h="142893">
                <a:tc rowSpan="3">
                  <a:txBody>
                    <a:bodyPr/>
                    <a:lstStyle/>
                    <a:p>
                      <a:pPr>
                        <a:lnSpc>
                          <a:spcPct val="107000"/>
                        </a:lnSpc>
                        <a:spcAft>
                          <a:spcPts val="0"/>
                        </a:spcAft>
                      </a:pPr>
                      <a:r>
                        <a:rPr lang="es-EC" sz="900">
                          <a:effectLst/>
                          <a:latin typeface="Nunito Sans" panose="020B0604020202020204" charset="0"/>
                        </a:rPr>
                        <a:t>Comportamiento del cliente</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rowSpan="3">
                  <a:txBody>
                    <a:bodyPr/>
                    <a:lstStyle/>
                    <a:p>
                      <a:pPr>
                        <a:lnSpc>
                          <a:spcPct val="107000"/>
                        </a:lnSpc>
                        <a:spcAft>
                          <a:spcPts val="0"/>
                        </a:spcAft>
                      </a:pPr>
                      <a:r>
                        <a:rPr lang="es-EC" sz="900">
                          <a:effectLst/>
                          <a:latin typeface="Nunito Sans" panose="020B0604020202020204" charset="0"/>
                        </a:rPr>
                        <a:t>Confianza</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07000"/>
                        </a:lnSpc>
                        <a:spcAft>
                          <a:spcPts val="0"/>
                        </a:spcAft>
                      </a:pPr>
                      <a:r>
                        <a:rPr lang="es-EC" sz="900">
                          <a:effectLst/>
                          <a:latin typeface="Nunito Sans" panose="020B0604020202020204" charset="0"/>
                        </a:rPr>
                        <a:t>CF1</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Creo que este banco cumple sus promesas.</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2097743931"/>
                  </a:ext>
                </a:extLst>
              </a:tr>
              <a:tr h="18966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CF2</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Creo que el banco tiene intenciones positivas, y beneficios hacia mí.</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959476453"/>
                  </a:ext>
                </a:extLst>
              </a:tr>
              <a:tr h="15981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CF3</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Confío en el banco, por la reputación que tiene.</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5312014"/>
                  </a:ext>
                </a:extLst>
              </a:tr>
              <a:tr h="330157">
                <a:tc rowSpan="3">
                  <a:txBody>
                    <a:bodyPr/>
                    <a:lstStyle/>
                    <a:p>
                      <a:pPr>
                        <a:lnSpc>
                          <a:spcPct val="107000"/>
                        </a:lnSpc>
                        <a:spcAft>
                          <a:spcPts val="0"/>
                        </a:spcAft>
                      </a:pPr>
                      <a:r>
                        <a:rPr lang="es-EC" sz="900">
                          <a:effectLst/>
                          <a:latin typeface="Nunito Sans" panose="020B0604020202020204" charset="0"/>
                        </a:rPr>
                        <a:t>Comportamiento del cliente</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rowSpan="3">
                  <a:txBody>
                    <a:bodyPr/>
                    <a:lstStyle/>
                    <a:p>
                      <a:pPr>
                        <a:lnSpc>
                          <a:spcPct val="107000"/>
                        </a:lnSpc>
                        <a:spcAft>
                          <a:spcPts val="0"/>
                        </a:spcAft>
                      </a:pPr>
                      <a:r>
                        <a:rPr lang="es-EC" sz="900">
                          <a:effectLst/>
                          <a:latin typeface="Nunito Sans" panose="020B0604020202020204" charset="0"/>
                        </a:rPr>
                        <a:t>Compromiso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07000"/>
                        </a:lnSpc>
                        <a:spcAft>
                          <a:spcPts val="0"/>
                        </a:spcAft>
                      </a:pPr>
                      <a:r>
                        <a:rPr lang="es-EC" sz="900">
                          <a:effectLst/>
                          <a:latin typeface="Nunito Sans" panose="020B0604020202020204" charset="0"/>
                        </a:rPr>
                        <a:t>CP1</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Sin sentirme obligado por ningún motivo, tengo la intención de seguir siendo cliente del banco, y de su marca.</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169303691"/>
                  </a:ext>
                </a:extLst>
              </a:tr>
              <a:tr h="29322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CP2</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Tengo la intención de seguir siendo cliente del banco, porque la competencia no brinda los mismos servicios.</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2476983946"/>
                  </a:ext>
                </a:extLst>
              </a:tr>
              <a:tr h="39455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CP3</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Tengo la intención de seguir utilizando los servicios del banco, como una retribución por los beneficios que recibo.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876480375"/>
                  </a:ext>
                </a:extLst>
              </a:tr>
              <a:tr h="162152">
                <a:tc rowSpan="5">
                  <a:txBody>
                    <a:bodyPr/>
                    <a:lstStyle/>
                    <a:p>
                      <a:pPr>
                        <a:lnSpc>
                          <a:spcPct val="107000"/>
                        </a:lnSpc>
                        <a:spcAft>
                          <a:spcPts val="0"/>
                        </a:spcAft>
                      </a:pPr>
                      <a:r>
                        <a:rPr lang="es-EC" sz="900">
                          <a:effectLst/>
                          <a:latin typeface="Nunito Sans" panose="020B0604020202020204" charset="0"/>
                        </a:rPr>
                        <a:t>Comportamiento del cliente</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rowSpan="5">
                  <a:txBody>
                    <a:bodyPr/>
                    <a:lstStyle/>
                    <a:p>
                      <a:pPr>
                        <a:lnSpc>
                          <a:spcPct val="107000"/>
                        </a:lnSpc>
                        <a:spcAft>
                          <a:spcPts val="0"/>
                        </a:spcAft>
                      </a:pPr>
                      <a:r>
                        <a:rPr lang="es-EC" sz="900">
                          <a:effectLst/>
                          <a:latin typeface="Nunito Sans" panose="020B0604020202020204" charset="0"/>
                        </a:rPr>
                        <a:t>Lealtad</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a:txBody>
                    <a:bodyPr/>
                    <a:lstStyle/>
                    <a:p>
                      <a:pPr>
                        <a:lnSpc>
                          <a:spcPct val="107000"/>
                        </a:lnSpc>
                        <a:spcAft>
                          <a:spcPts val="0"/>
                        </a:spcAft>
                      </a:pPr>
                      <a:r>
                        <a:rPr lang="es-EC" sz="900">
                          <a:effectLst/>
                          <a:latin typeface="Nunito Sans" panose="020B0604020202020204" charset="0"/>
                        </a:rPr>
                        <a:t>LT1</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Mi intención es seguir utilizando los servicios del banco.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830489404"/>
                  </a:ext>
                </a:extLst>
              </a:tr>
              <a:tr h="142893">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LT2</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Me interesa aumentar el uso de los servicios y productos del banco.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224417064"/>
                  </a:ext>
                </a:extLst>
              </a:tr>
              <a:tr h="29322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LT3</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Permanezco en el banco porque tiene los mejores beneficios económicos, en comparación a la competencia.</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4108264748"/>
                  </a:ext>
                </a:extLst>
              </a:tr>
              <a:tr h="29322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LT4</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a:effectLst/>
                          <a:latin typeface="Nunito Sans" panose="020B0604020202020204" charset="0"/>
                        </a:rPr>
                        <a:t>En una conversación con personas que no son clientes del banco, recomendaría sus servicios.</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633461523"/>
                  </a:ext>
                </a:extLst>
              </a:tr>
              <a:tr h="328401">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latin typeface="Nunito Sans" panose="020B0604020202020204" charset="0"/>
                        </a:rPr>
                        <a:t>LT5</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gridSpan="2">
                  <a:txBody>
                    <a:bodyPr/>
                    <a:lstStyle/>
                    <a:p>
                      <a:pPr>
                        <a:lnSpc>
                          <a:spcPct val="107000"/>
                        </a:lnSpc>
                        <a:spcAft>
                          <a:spcPts val="0"/>
                        </a:spcAft>
                      </a:pPr>
                      <a:r>
                        <a:rPr lang="es-EC" sz="900" dirty="0">
                          <a:effectLst/>
                          <a:latin typeface="Nunito Sans" panose="020B0604020202020204" charset="0"/>
                        </a:rPr>
                        <a:t>En una conversación con cualquier persona, defendería la marca del banco si me dijeran opiniones negativas.</a:t>
                      </a:r>
                      <a:endParaRPr lang="es-EC" sz="900" dirty="0">
                        <a:effectLst/>
                        <a:latin typeface="Nunito Sans" panose="020B0604020202020204" charset="0"/>
                        <a:ea typeface="Calibri" panose="020F0502020204030204" pitchFamily="34" charset="0"/>
                        <a:cs typeface="Times New Roman" panose="02020603050405020304" pitchFamily="18" charset="0"/>
                      </a:endParaRPr>
                    </a:p>
                  </a:txBody>
                  <a:tcPr marL="40977" marR="40977" marT="0" marB="0" anchor="ctr"/>
                </a:tc>
                <a:tc hMerge="1">
                  <a:txBody>
                    <a:bodyPr/>
                    <a:lstStyle/>
                    <a:p>
                      <a:endParaRPr lang="es-EC"/>
                    </a:p>
                  </a:txBody>
                  <a:tcPr/>
                </a:tc>
                <a:extLst>
                  <a:ext uri="{0D108BD9-81ED-4DB2-BD59-A6C34878D82A}">
                    <a16:rowId xmlns:a16="http://schemas.microsoft.com/office/drawing/2014/main" val="1830791612"/>
                  </a:ext>
                </a:extLst>
              </a:tr>
            </a:tbl>
          </a:graphicData>
        </a:graphic>
      </p:graphicFrame>
    </p:spTree>
    <p:extLst>
      <p:ext uri="{BB962C8B-B14F-4D97-AF65-F5344CB8AC3E}">
        <p14:creationId xmlns:p14="http://schemas.microsoft.com/office/powerpoint/2010/main" val="2877712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4"/>
          <p:cNvSpPr txBox="1">
            <a:spLocks noGrp="1"/>
          </p:cNvSpPr>
          <p:nvPr>
            <p:ph type="title"/>
          </p:nvPr>
        </p:nvSpPr>
        <p:spPr>
          <a:xfrm>
            <a:off x="234449" y="575500"/>
            <a:ext cx="240636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200" dirty="0"/>
              <a:t>METODOLOGÍA</a:t>
            </a:r>
            <a:endParaRPr sz="2200"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F8AE8062-F78E-4148-A1BE-677904A2E4E6}"/>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Validación Instrumento</a:t>
            </a:r>
          </a:p>
        </p:txBody>
      </p:sp>
      <p:sp>
        <p:nvSpPr>
          <p:cNvPr id="17" name="Google Shape;363;p33">
            <a:extLst>
              <a:ext uri="{FF2B5EF4-FFF2-40B4-BE49-F238E27FC236}">
                <a16:creationId xmlns:a16="http://schemas.microsoft.com/office/drawing/2014/main" id="{41AA343F-289B-4651-A308-CCDB905E2552}"/>
              </a:ext>
            </a:extLst>
          </p:cNvPr>
          <p:cNvSpPr/>
          <p:nvPr/>
        </p:nvSpPr>
        <p:spPr>
          <a:xfrm>
            <a:off x="2640810" y="3178472"/>
            <a:ext cx="1788722" cy="1496799"/>
          </a:xfrm>
          <a:prstGeom prst="chevron">
            <a:avLst>
              <a:gd name="adj" fmla="val 21860"/>
            </a:avLst>
          </a:prstGeom>
          <a:solidFill>
            <a:srgbClr val="3A81B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FFFFFF"/>
                </a:solidFill>
                <a:latin typeface="Nunito Sans"/>
                <a:ea typeface="Nunito Sans"/>
                <a:cs typeface="Nunito Sans"/>
                <a:sym typeface="Nunito Sans"/>
              </a:rPr>
              <a:t>Estadística</a:t>
            </a:r>
            <a:endParaRPr dirty="0">
              <a:solidFill>
                <a:srgbClr val="FFFFFF"/>
              </a:solidFill>
              <a:latin typeface="Nunito Sans"/>
              <a:ea typeface="Nunito Sans"/>
              <a:cs typeface="Nunito Sans"/>
              <a:sym typeface="Nunito Sans"/>
            </a:endParaRPr>
          </a:p>
        </p:txBody>
      </p:sp>
      <p:sp>
        <p:nvSpPr>
          <p:cNvPr id="18" name="Google Shape;364;p33">
            <a:extLst>
              <a:ext uri="{FF2B5EF4-FFF2-40B4-BE49-F238E27FC236}">
                <a16:creationId xmlns:a16="http://schemas.microsoft.com/office/drawing/2014/main" id="{787A37E6-BC32-4872-AED1-136BD0EFEE94}"/>
              </a:ext>
            </a:extLst>
          </p:cNvPr>
          <p:cNvSpPr/>
          <p:nvPr/>
        </p:nvSpPr>
        <p:spPr>
          <a:xfrm>
            <a:off x="2640810" y="1013946"/>
            <a:ext cx="1685000" cy="920891"/>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FFFFFF"/>
                </a:solidFill>
                <a:latin typeface="Nunito Sans"/>
                <a:ea typeface="Nunito Sans"/>
                <a:cs typeface="Nunito Sans"/>
                <a:sym typeface="Nunito Sans"/>
              </a:rPr>
              <a:t>Expertos</a:t>
            </a:r>
            <a:endParaRPr dirty="0">
              <a:solidFill>
                <a:srgbClr val="FFFFFF"/>
              </a:solidFill>
              <a:latin typeface="Nunito Sans"/>
              <a:ea typeface="Nunito Sans"/>
              <a:cs typeface="Nunito Sans"/>
              <a:sym typeface="Nunito Sans"/>
            </a:endParaRPr>
          </a:p>
        </p:txBody>
      </p:sp>
      <p:graphicFrame>
        <p:nvGraphicFramePr>
          <p:cNvPr id="4" name="Tabla 3">
            <a:extLst>
              <a:ext uri="{FF2B5EF4-FFF2-40B4-BE49-F238E27FC236}">
                <a16:creationId xmlns:a16="http://schemas.microsoft.com/office/drawing/2014/main" id="{74E64249-FA75-4E42-8718-DAFA3D83D227}"/>
              </a:ext>
            </a:extLst>
          </p:cNvPr>
          <p:cNvGraphicFramePr>
            <a:graphicFrameLocks noGrp="1"/>
          </p:cNvGraphicFramePr>
          <p:nvPr>
            <p:extLst>
              <p:ext uri="{D42A27DB-BD31-4B8C-83A1-F6EECF244321}">
                <p14:modId xmlns:p14="http://schemas.microsoft.com/office/powerpoint/2010/main" val="813916565"/>
              </p:ext>
            </p:extLst>
          </p:nvPr>
        </p:nvGraphicFramePr>
        <p:xfrm>
          <a:off x="4353516" y="561135"/>
          <a:ext cx="4746340" cy="1747647"/>
        </p:xfrm>
        <a:graphic>
          <a:graphicData uri="http://schemas.openxmlformats.org/drawingml/2006/table">
            <a:tbl>
              <a:tblPr firstRow="1" firstCol="1" bandRow="1">
                <a:tableStyleId>{72833802-FEF1-4C79-8D5D-14CF1EAF98D9}</a:tableStyleId>
              </a:tblPr>
              <a:tblGrid>
                <a:gridCol w="945047">
                  <a:extLst>
                    <a:ext uri="{9D8B030D-6E8A-4147-A177-3AD203B41FA5}">
                      <a16:colId xmlns:a16="http://schemas.microsoft.com/office/drawing/2014/main" val="777378424"/>
                    </a:ext>
                  </a:extLst>
                </a:gridCol>
                <a:gridCol w="387659">
                  <a:extLst>
                    <a:ext uri="{9D8B030D-6E8A-4147-A177-3AD203B41FA5}">
                      <a16:colId xmlns:a16="http://schemas.microsoft.com/office/drawing/2014/main" val="1333125496"/>
                    </a:ext>
                  </a:extLst>
                </a:gridCol>
                <a:gridCol w="817586">
                  <a:extLst>
                    <a:ext uri="{9D8B030D-6E8A-4147-A177-3AD203B41FA5}">
                      <a16:colId xmlns:a16="http://schemas.microsoft.com/office/drawing/2014/main" val="4109672884"/>
                    </a:ext>
                  </a:extLst>
                </a:gridCol>
                <a:gridCol w="1747571">
                  <a:extLst>
                    <a:ext uri="{9D8B030D-6E8A-4147-A177-3AD203B41FA5}">
                      <a16:colId xmlns:a16="http://schemas.microsoft.com/office/drawing/2014/main" val="215686660"/>
                    </a:ext>
                  </a:extLst>
                </a:gridCol>
                <a:gridCol w="848477">
                  <a:extLst>
                    <a:ext uri="{9D8B030D-6E8A-4147-A177-3AD203B41FA5}">
                      <a16:colId xmlns:a16="http://schemas.microsoft.com/office/drawing/2014/main" val="3114576336"/>
                    </a:ext>
                  </a:extLst>
                </a:gridCol>
              </a:tblGrid>
              <a:tr h="252730">
                <a:tc>
                  <a:txBody>
                    <a:bodyPr/>
                    <a:lstStyle/>
                    <a:p>
                      <a:pPr marL="23495">
                        <a:lnSpc>
                          <a:spcPct val="107000"/>
                        </a:lnSpc>
                        <a:spcAft>
                          <a:spcPts val="800"/>
                        </a:spcAft>
                      </a:pPr>
                      <a:r>
                        <a:rPr lang="es-EC" sz="1000">
                          <a:effectLst/>
                          <a:latin typeface="Nunito Sans" panose="020B0604020202020204" charset="0"/>
                        </a:rPr>
                        <a:t>Variable</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dirty="0">
                          <a:effectLst/>
                          <a:latin typeface="Nunito Sans" panose="020B0604020202020204" charset="0"/>
                        </a:rPr>
                        <a:t>No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dirty="0">
                          <a:effectLst/>
                          <a:latin typeface="Nunito Sans" panose="020B0604020202020204" charset="0"/>
                        </a:rPr>
                        <a:t>Género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dirty="0">
                          <a:effectLst/>
                          <a:latin typeface="Nunito Sans" panose="020B0604020202020204" charset="0"/>
                        </a:rPr>
                        <a:t>Ocupación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Nivel de estudios</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1882151"/>
                  </a:ext>
                </a:extLst>
              </a:tr>
              <a:tr h="47625">
                <a:tc rowSpan="3">
                  <a:txBody>
                    <a:bodyPr/>
                    <a:lstStyle/>
                    <a:p>
                      <a:pPr>
                        <a:lnSpc>
                          <a:spcPct val="107000"/>
                        </a:lnSpc>
                        <a:spcAft>
                          <a:spcPts val="800"/>
                        </a:spcAft>
                      </a:pPr>
                      <a:r>
                        <a:rPr lang="es-EC" sz="1000" dirty="0">
                          <a:effectLst/>
                          <a:latin typeface="Nunito Sans" panose="020B0604020202020204" charset="0"/>
                        </a:rPr>
                        <a:t>Imagen corporativa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1</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000" dirty="0">
                          <a:effectLst/>
                          <a:latin typeface="Nunito Sans" panose="020B0604020202020204" charset="0"/>
                        </a:rPr>
                        <a:t>Masculino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Coordinador de marca y comunicación bancaria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000">
                          <a:effectLst/>
                          <a:latin typeface="Nunito Sans" panose="020B0604020202020204" charset="0"/>
                        </a:rPr>
                        <a:t>Diplomado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735181"/>
                  </a:ext>
                </a:extLst>
              </a:tr>
              <a:tr h="194310">
                <a:tc vMerge="1">
                  <a:txBody>
                    <a:bodyPr/>
                    <a:lstStyle/>
                    <a:p>
                      <a:endParaRPr lang="es-EC"/>
                    </a:p>
                  </a:txBody>
                  <a:tcPr/>
                </a:tc>
                <a:tc>
                  <a:txBody>
                    <a:bodyPr/>
                    <a:lstStyle/>
                    <a:p>
                      <a:pPr>
                        <a:lnSpc>
                          <a:spcPct val="107000"/>
                        </a:lnSpc>
                        <a:spcAft>
                          <a:spcPts val="800"/>
                        </a:spcAft>
                      </a:pPr>
                      <a:r>
                        <a:rPr lang="es-EC" sz="1000">
                          <a:effectLst/>
                          <a:latin typeface="Nunito Sans" panose="020B0604020202020204" charset="0"/>
                        </a:rPr>
                        <a:t>2</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Femenino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Coordinadora de marca y comunicación bancaria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Maestría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3908031"/>
                  </a:ext>
                </a:extLst>
              </a:tr>
              <a:tr h="194310">
                <a:tc vMerge="1">
                  <a:txBody>
                    <a:bodyPr/>
                    <a:lstStyle/>
                    <a:p>
                      <a:endParaRPr lang="es-EC"/>
                    </a:p>
                  </a:txBody>
                  <a:tcPr/>
                </a:tc>
                <a:tc>
                  <a:txBody>
                    <a:bodyPr/>
                    <a:lstStyle/>
                    <a:p>
                      <a:pPr>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Masculino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Docente universitario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Maestría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888931"/>
                  </a:ext>
                </a:extLst>
              </a:tr>
              <a:tr h="194310">
                <a:tc rowSpan="3">
                  <a:txBody>
                    <a:bodyPr/>
                    <a:lstStyle/>
                    <a:p>
                      <a:pPr>
                        <a:lnSpc>
                          <a:spcPct val="107000"/>
                        </a:lnSpc>
                        <a:spcAft>
                          <a:spcPts val="800"/>
                        </a:spcAft>
                      </a:pPr>
                      <a:r>
                        <a:rPr lang="es-EC" sz="1000" dirty="0">
                          <a:effectLst/>
                          <a:latin typeface="Nunito Sans" panose="020B0604020202020204" charset="0"/>
                        </a:rPr>
                        <a:t>Comporta-miento del cliente</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1</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Femenino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Docente universitaria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Maestría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664222"/>
                  </a:ext>
                </a:extLst>
              </a:tr>
              <a:tr h="194310">
                <a:tc vMerge="1">
                  <a:txBody>
                    <a:bodyPr/>
                    <a:lstStyle/>
                    <a:p>
                      <a:endParaRPr lang="es-EC"/>
                    </a:p>
                  </a:txBody>
                  <a:tcPr/>
                </a:tc>
                <a:tc>
                  <a:txBody>
                    <a:bodyPr/>
                    <a:lstStyle/>
                    <a:p>
                      <a:pPr>
                        <a:lnSpc>
                          <a:spcPct val="107000"/>
                        </a:lnSpc>
                        <a:spcAft>
                          <a:spcPts val="800"/>
                        </a:spcAft>
                      </a:pPr>
                      <a:r>
                        <a:rPr lang="es-EC" sz="1000">
                          <a:effectLst/>
                          <a:latin typeface="Nunito Sans" panose="020B0604020202020204" charset="0"/>
                        </a:rPr>
                        <a:t>2</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Femenino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Docente universitaria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Maestría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7501723"/>
                  </a:ext>
                </a:extLst>
              </a:tr>
              <a:tr h="194310">
                <a:tc vMerge="1">
                  <a:txBody>
                    <a:bodyPr/>
                    <a:lstStyle/>
                    <a:p>
                      <a:endParaRPr lang="es-EC"/>
                    </a:p>
                  </a:txBody>
                  <a:tcPr/>
                </a:tc>
                <a:tc>
                  <a:txBody>
                    <a:bodyPr/>
                    <a:lstStyle/>
                    <a:p>
                      <a:pPr>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a:effectLst/>
                          <a:latin typeface="Nunito Sans" panose="020B0604020202020204" charset="0"/>
                        </a:rPr>
                        <a:t>Masculino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dirty="0">
                          <a:effectLst/>
                          <a:latin typeface="Nunito Sans" panose="020B0604020202020204" charset="0"/>
                        </a:rPr>
                        <a:t>Docente universitario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C" sz="1000" dirty="0">
                          <a:effectLst/>
                          <a:latin typeface="Nunito Sans" panose="020B0604020202020204" charset="0"/>
                        </a:rPr>
                        <a:t>Doctorado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7518384"/>
                  </a:ext>
                </a:extLst>
              </a:tr>
            </a:tbl>
          </a:graphicData>
        </a:graphic>
      </p:graphicFrame>
      <p:graphicFrame>
        <p:nvGraphicFramePr>
          <p:cNvPr id="7" name="Tabla 6">
            <a:extLst>
              <a:ext uri="{FF2B5EF4-FFF2-40B4-BE49-F238E27FC236}">
                <a16:creationId xmlns:a16="http://schemas.microsoft.com/office/drawing/2014/main" id="{A1230431-4288-42D9-B04D-9D298D64CB43}"/>
              </a:ext>
            </a:extLst>
          </p:cNvPr>
          <p:cNvGraphicFramePr>
            <a:graphicFrameLocks noGrp="1"/>
          </p:cNvGraphicFramePr>
          <p:nvPr>
            <p:extLst>
              <p:ext uri="{D42A27DB-BD31-4B8C-83A1-F6EECF244321}">
                <p14:modId xmlns:p14="http://schemas.microsoft.com/office/powerpoint/2010/main" val="2012929158"/>
              </p:ext>
            </p:extLst>
          </p:nvPr>
        </p:nvGraphicFramePr>
        <p:xfrm>
          <a:off x="5759865" y="2378879"/>
          <a:ext cx="3339988" cy="2562185"/>
        </p:xfrm>
        <a:graphic>
          <a:graphicData uri="http://schemas.openxmlformats.org/drawingml/2006/table">
            <a:tbl>
              <a:tblPr firstRow="1" firstCol="1" bandRow="1">
                <a:tableStyleId>{17292A2E-F333-43FB-9621-5CBBE7FDCDCB}</a:tableStyleId>
              </a:tblPr>
              <a:tblGrid>
                <a:gridCol w="1547707">
                  <a:extLst>
                    <a:ext uri="{9D8B030D-6E8A-4147-A177-3AD203B41FA5}">
                      <a16:colId xmlns:a16="http://schemas.microsoft.com/office/drawing/2014/main" val="4133746126"/>
                    </a:ext>
                  </a:extLst>
                </a:gridCol>
                <a:gridCol w="440563">
                  <a:extLst>
                    <a:ext uri="{9D8B030D-6E8A-4147-A177-3AD203B41FA5}">
                      <a16:colId xmlns:a16="http://schemas.microsoft.com/office/drawing/2014/main" val="2744007181"/>
                    </a:ext>
                  </a:extLst>
                </a:gridCol>
                <a:gridCol w="668950">
                  <a:extLst>
                    <a:ext uri="{9D8B030D-6E8A-4147-A177-3AD203B41FA5}">
                      <a16:colId xmlns:a16="http://schemas.microsoft.com/office/drawing/2014/main" val="2454494872"/>
                    </a:ext>
                  </a:extLst>
                </a:gridCol>
                <a:gridCol w="682768">
                  <a:extLst>
                    <a:ext uri="{9D8B030D-6E8A-4147-A177-3AD203B41FA5}">
                      <a16:colId xmlns:a16="http://schemas.microsoft.com/office/drawing/2014/main" val="2945747599"/>
                    </a:ext>
                  </a:extLst>
                </a:gridCol>
              </a:tblGrid>
              <a:tr h="476972">
                <a:tc>
                  <a:txBody>
                    <a:bodyPr/>
                    <a:lstStyle/>
                    <a:p>
                      <a:pPr marL="26035">
                        <a:lnSpc>
                          <a:spcPct val="107000"/>
                        </a:lnSpc>
                        <a:spcAft>
                          <a:spcPts val="800"/>
                        </a:spcAft>
                      </a:pPr>
                      <a:r>
                        <a:rPr lang="es-EC" sz="900" dirty="0">
                          <a:effectLst/>
                          <a:latin typeface="Nunito Sans" panose="020B0604020202020204" charset="0"/>
                        </a:rPr>
                        <a:t>Dimensión</a:t>
                      </a:r>
                      <a:endParaRPr lang="es-EC" sz="9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900">
                          <a:effectLst/>
                          <a:latin typeface="Nunito Sans" panose="020B0604020202020204" charset="0"/>
                        </a:rPr>
                        <a:t>KMO</a:t>
                      </a:r>
                      <a:endParaRPr lang="es-EC" sz="9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800" dirty="0">
                          <a:effectLst/>
                          <a:latin typeface="Nunito Sans" panose="020B0604020202020204" charset="0"/>
                        </a:rPr>
                        <a:t>No. de elementos</a:t>
                      </a:r>
                      <a:endParaRPr lang="es-EC" sz="8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800" dirty="0">
                          <a:effectLst/>
                          <a:latin typeface="Nunito Sans" panose="020B0604020202020204" charset="0"/>
                        </a:rPr>
                        <a:t>No. de encuestas</a:t>
                      </a:r>
                      <a:endParaRPr lang="es-EC" sz="8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8035452"/>
                  </a:ext>
                </a:extLst>
              </a:tr>
              <a:tr h="41275">
                <a:tc>
                  <a:txBody>
                    <a:bodyPr/>
                    <a:lstStyle/>
                    <a:p>
                      <a:pPr marL="26035">
                        <a:lnSpc>
                          <a:spcPct val="107000"/>
                        </a:lnSpc>
                        <a:spcAft>
                          <a:spcPts val="800"/>
                        </a:spcAft>
                      </a:pPr>
                      <a:r>
                        <a:rPr lang="es-EC" sz="1000">
                          <a:effectLst/>
                          <a:latin typeface="Nunito Sans" panose="020B0604020202020204" charset="0"/>
                        </a:rPr>
                        <a:t>Localización</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.647</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5830658"/>
                  </a:ext>
                </a:extLst>
              </a:tr>
              <a:tr h="47625">
                <a:tc>
                  <a:txBody>
                    <a:bodyPr/>
                    <a:lstStyle/>
                    <a:p>
                      <a:pPr marL="26035">
                        <a:lnSpc>
                          <a:spcPct val="107000"/>
                        </a:lnSpc>
                        <a:spcAft>
                          <a:spcPts val="800"/>
                        </a:spcAft>
                      </a:pPr>
                      <a:r>
                        <a:rPr lang="es-EC" sz="1000">
                          <a:effectLst/>
                          <a:latin typeface="Nunito Sans" panose="020B0604020202020204" charset="0"/>
                        </a:rPr>
                        <a:t>Personal</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.773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4</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5424563"/>
                  </a:ext>
                </a:extLst>
              </a:tr>
              <a:tr h="154305">
                <a:tc>
                  <a:txBody>
                    <a:bodyPr/>
                    <a:lstStyle/>
                    <a:p>
                      <a:pPr marL="26035">
                        <a:lnSpc>
                          <a:spcPct val="107000"/>
                        </a:lnSpc>
                        <a:spcAft>
                          <a:spcPts val="800"/>
                        </a:spcAft>
                      </a:pPr>
                      <a:r>
                        <a:rPr lang="es-EC" sz="1000" dirty="0">
                          <a:effectLst/>
                          <a:latin typeface="Nunito Sans" panose="020B0604020202020204" charset="0"/>
                        </a:rPr>
                        <a:t>Actitud y </a:t>
                      </a:r>
                      <a:r>
                        <a:rPr lang="es-EC" sz="1000" dirty="0" err="1">
                          <a:effectLst/>
                          <a:latin typeface="Nunito Sans" panose="020B0604020202020204" charset="0"/>
                        </a:rPr>
                        <a:t>comp.</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.680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335478"/>
                  </a:ext>
                </a:extLst>
              </a:tr>
              <a:tr h="47625">
                <a:tc>
                  <a:txBody>
                    <a:bodyPr/>
                    <a:lstStyle/>
                    <a:p>
                      <a:pPr marL="26035">
                        <a:lnSpc>
                          <a:spcPct val="107000"/>
                        </a:lnSpc>
                        <a:spcAft>
                          <a:spcPts val="800"/>
                        </a:spcAft>
                      </a:pPr>
                      <a:r>
                        <a:rPr lang="es-EC" sz="1000">
                          <a:effectLst/>
                          <a:latin typeface="Nunito Sans" panose="020B0604020202020204" charset="0"/>
                        </a:rPr>
                        <a:t>Justicia en precios</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.673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8372583"/>
                  </a:ext>
                </a:extLst>
              </a:tr>
              <a:tr h="47625">
                <a:tc>
                  <a:txBody>
                    <a:bodyPr/>
                    <a:lstStyle/>
                    <a:p>
                      <a:pPr marL="26035">
                        <a:lnSpc>
                          <a:spcPct val="107000"/>
                        </a:lnSpc>
                        <a:spcAft>
                          <a:spcPts val="800"/>
                        </a:spcAft>
                      </a:pPr>
                      <a:r>
                        <a:rPr lang="es-EC" sz="1000">
                          <a:effectLst/>
                          <a:latin typeface="Nunito Sans" panose="020B0604020202020204" charset="0"/>
                        </a:rPr>
                        <a:t>Sentimientos positivos</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.744</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6</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dirty="0">
                          <a:effectLst/>
                          <a:latin typeface="Nunito Sans" panose="020B0604020202020204" charset="0"/>
                        </a:rPr>
                        <a:t>39</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109852"/>
                  </a:ext>
                </a:extLst>
              </a:tr>
              <a:tr h="47625">
                <a:tc>
                  <a:txBody>
                    <a:bodyPr/>
                    <a:lstStyle/>
                    <a:p>
                      <a:pPr marL="26035">
                        <a:lnSpc>
                          <a:spcPct val="107000"/>
                        </a:lnSpc>
                        <a:spcAft>
                          <a:spcPts val="800"/>
                        </a:spcAft>
                      </a:pPr>
                      <a:r>
                        <a:rPr lang="es-EC" sz="1000">
                          <a:effectLst/>
                          <a:latin typeface="Nunito Sans" panose="020B0604020202020204" charset="0"/>
                        </a:rPr>
                        <a:t>Expresión visual</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.631</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4</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814601"/>
                  </a:ext>
                </a:extLst>
              </a:tr>
              <a:tr h="47625">
                <a:tc>
                  <a:txBody>
                    <a:bodyPr/>
                    <a:lstStyle/>
                    <a:p>
                      <a:pPr marL="26035">
                        <a:lnSpc>
                          <a:spcPct val="107000"/>
                        </a:lnSpc>
                        <a:spcAft>
                          <a:spcPts val="800"/>
                        </a:spcAft>
                      </a:pPr>
                      <a:r>
                        <a:rPr lang="es-EC" sz="1000">
                          <a:effectLst/>
                          <a:latin typeface="Nunito Sans" panose="020B0604020202020204" charset="0"/>
                        </a:rPr>
                        <a:t>Expresión del ambiente</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.732</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4</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860556"/>
                  </a:ext>
                </a:extLst>
              </a:tr>
              <a:tr h="47625">
                <a:tc>
                  <a:txBody>
                    <a:bodyPr/>
                    <a:lstStyle/>
                    <a:p>
                      <a:pPr marL="26035">
                        <a:lnSpc>
                          <a:spcPct val="107000"/>
                        </a:lnSpc>
                        <a:spcAft>
                          <a:spcPts val="800"/>
                        </a:spcAft>
                      </a:pPr>
                      <a:r>
                        <a:rPr lang="es-EC" sz="1000">
                          <a:effectLst/>
                          <a:latin typeface="Nunito Sans" panose="020B0604020202020204" charset="0"/>
                        </a:rPr>
                        <a:t>Apariencia online</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.595</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737465"/>
                  </a:ext>
                </a:extLst>
              </a:tr>
              <a:tr h="47625">
                <a:tc>
                  <a:txBody>
                    <a:bodyPr/>
                    <a:lstStyle/>
                    <a:p>
                      <a:pPr marL="26035">
                        <a:lnSpc>
                          <a:spcPct val="107000"/>
                        </a:lnSpc>
                        <a:spcAft>
                          <a:spcPts val="800"/>
                        </a:spcAft>
                      </a:pPr>
                      <a:r>
                        <a:rPr lang="es-EC" sz="1000">
                          <a:effectLst/>
                          <a:latin typeface="Nunito Sans" panose="020B0604020202020204" charset="0"/>
                        </a:rPr>
                        <a:t>Comunicación externa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.785</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6</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465729"/>
                  </a:ext>
                </a:extLst>
              </a:tr>
              <a:tr h="68580">
                <a:tc>
                  <a:txBody>
                    <a:bodyPr/>
                    <a:lstStyle/>
                    <a:p>
                      <a:pPr marL="26035">
                        <a:lnSpc>
                          <a:spcPct val="107000"/>
                        </a:lnSpc>
                        <a:spcAft>
                          <a:spcPts val="800"/>
                        </a:spcAft>
                      </a:pPr>
                      <a:r>
                        <a:rPr lang="es-EC" sz="1000">
                          <a:effectLst/>
                          <a:latin typeface="Nunito Sans" panose="020B0604020202020204" charset="0"/>
                        </a:rPr>
                        <a:t>Satisfacción</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.767</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756390"/>
                  </a:ext>
                </a:extLst>
              </a:tr>
              <a:tr h="38100">
                <a:tc>
                  <a:txBody>
                    <a:bodyPr/>
                    <a:lstStyle/>
                    <a:p>
                      <a:pPr marL="26035">
                        <a:lnSpc>
                          <a:spcPct val="107000"/>
                        </a:lnSpc>
                        <a:spcAft>
                          <a:spcPts val="800"/>
                        </a:spcAft>
                      </a:pPr>
                      <a:r>
                        <a:rPr lang="es-EC" sz="1000">
                          <a:effectLst/>
                          <a:latin typeface="Nunito Sans" panose="020B0604020202020204" charset="0"/>
                        </a:rPr>
                        <a:t>Confianza</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.733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2757658"/>
                  </a:ext>
                </a:extLst>
              </a:tr>
              <a:tr h="38100">
                <a:tc>
                  <a:txBody>
                    <a:bodyPr/>
                    <a:lstStyle/>
                    <a:p>
                      <a:pPr marL="26035">
                        <a:lnSpc>
                          <a:spcPct val="107000"/>
                        </a:lnSpc>
                        <a:spcAft>
                          <a:spcPts val="800"/>
                        </a:spcAft>
                      </a:pPr>
                      <a:r>
                        <a:rPr lang="es-EC" sz="1000">
                          <a:effectLst/>
                          <a:latin typeface="Nunito Sans" panose="020B0604020202020204" charset="0"/>
                        </a:rPr>
                        <a:t>Compromiso</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.692</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39</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820169"/>
                  </a:ext>
                </a:extLst>
              </a:tr>
              <a:tr h="38100">
                <a:tc>
                  <a:txBody>
                    <a:bodyPr/>
                    <a:lstStyle/>
                    <a:p>
                      <a:pPr marL="26035">
                        <a:lnSpc>
                          <a:spcPct val="107000"/>
                        </a:lnSpc>
                        <a:spcAft>
                          <a:spcPts val="800"/>
                        </a:spcAft>
                      </a:pPr>
                      <a:r>
                        <a:rPr lang="es-EC" sz="1000">
                          <a:effectLst/>
                          <a:latin typeface="Nunito Sans" panose="020B0604020202020204" charset="0"/>
                        </a:rPr>
                        <a:t>Lealtad</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.820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a:effectLst/>
                          <a:latin typeface="Nunito Sans" panose="020B0604020202020204" charset="0"/>
                        </a:rPr>
                        <a:t>5</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6035">
                        <a:lnSpc>
                          <a:spcPct val="107000"/>
                        </a:lnSpc>
                        <a:spcAft>
                          <a:spcPts val="800"/>
                        </a:spcAft>
                      </a:pPr>
                      <a:r>
                        <a:rPr lang="es-EC" sz="1000" dirty="0">
                          <a:effectLst/>
                          <a:latin typeface="Nunito Sans" panose="020B0604020202020204" charset="0"/>
                        </a:rPr>
                        <a:t>39</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463775"/>
                  </a:ext>
                </a:extLst>
              </a:tr>
            </a:tbl>
          </a:graphicData>
        </a:graphic>
      </p:graphicFrame>
      <p:graphicFrame>
        <p:nvGraphicFramePr>
          <p:cNvPr id="8" name="Tabla 7">
            <a:extLst>
              <a:ext uri="{FF2B5EF4-FFF2-40B4-BE49-F238E27FC236}">
                <a16:creationId xmlns:a16="http://schemas.microsoft.com/office/drawing/2014/main" id="{A6BA319E-AEDE-4BB9-A183-81FD0C307C25}"/>
              </a:ext>
            </a:extLst>
          </p:cNvPr>
          <p:cNvGraphicFramePr>
            <a:graphicFrameLocks noGrp="1"/>
          </p:cNvGraphicFramePr>
          <p:nvPr>
            <p:extLst>
              <p:ext uri="{D42A27DB-BD31-4B8C-83A1-F6EECF244321}">
                <p14:modId xmlns:p14="http://schemas.microsoft.com/office/powerpoint/2010/main" val="2104665267"/>
              </p:ext>
            </p:extLst>
          </p:nvPr>
        </p:nvGraphicFramePr>
        <p:xfrm>
          <a:off x="4480807" y="3302321"/>
          <a:ext cx="1227783" cy="1161310"/>
        </p:xfrm>
        <a:graphic>
          <a:graphicData uri="http://schemas.openxmlformats.org/drawingml/2006/table">
            <a:tbl>
              <a:tblPr firstRow="1" firstCol="1" bandRow="1">
                <a:tableStyleId>{5C22544A-7EE6-4342-B048-85BDC9FD1C3A}</a:tableStyleId>
              </a:tblPr>
              <a:tblGrid>
                <a:gridCol w="797047">
                  <a:extLst>
                    <a:ext uri="{9D8B030D-6E8A-4147-A177-3AD203B41FA5}">
                      <a16:colId xmlns:a16="http://schemas.microsoft.com/office/drawing/2014/main" val="111513783"/>
                    </a:ext>
                  </a:extLst>
                </a:gridCol>
                <a:gridCol w="430736">
                  <a:extLst>
                    <a:ext uri="{9D8B030D-6E8A-4147-A177-3AD203B41FA5}">
                      <a16:colId xmlns:a16="http://schemas.microsoft.com/office/drawing/2014/main" val="2597428628"/>
                    </a:ext>
                  </a:extLst>
                </a:gridCol>
              </a:tblGrid>
              <a:tr h="472956">
                <a:tc>
                  <a:txBody>
                    <a:bodyPr/>
                    <a:lstStyle/>
                    <a:p>
                      <a:pPr marL="26035">
                        <a:lnSpc>
                          <a:spcPct val="107000"/>
                        </a:lnSpc>
                        <a:spcAft>
                          <a:spcPts val="800"/>
                        </a:spcAft>
                      </a:pPr>
                      <a:r>
                        <a:rPr lang="es-EC" sz="1000" dirty="0">
                          <a:effectLst/>
                          <a:latin typeface="Nunito Sans" panose="020B0604020202020204" charset="0"/>
                        </a:rPr>
                        <a:t>Alfa de Cronbach</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dirty="0">
                          <a:effectLst/>
                          <a:latin typeface="Nunito Sans" panose="020B0604020202020204" charset="0"/>
                        </a:rPr>
                        <a:t>.968</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9560694"/>
                  </a:ext>
                </a:extLst>
              </a:tr>
              <a:tr h="344177">
                <a:tc>
                  <a:txBody>
                    <a:bodyPr/>
                    <a:lstStyle/>
                    <a:p>
                      <a:pPr marL="26035">
                        <a:lnSpc>
                          <a:spcPct val="107000"/>
                        </a:lnSpc>
                        <a:spcAft>
                          <a:spcPts val="800"/>
                        </a:spcAft>
                      </a:pPr>
                      <a:r>
                        <a:rPr lang="es-EC" sz="1000" dirty="0">
                          <a:effectLst/>
                          <a:latin typeface="Nunito Sans" panose="020B0604020202020204" charset="0"/>
                        </a:rPr>
                        <a:t>No. elementos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dirty="0">
                          <a:effectLst/>
                          <a:latin typeface="Nunito Sans" panose="020B0604020202020204" charset="0"/>
                        </a:rPr>
                        <a:t>50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4794614"/>
                  </a:ext>
                </a:extLst>
              </a:tr>
              <a:tr h="344177">
                <a:tc>
                  <a:txBody>
                    <a:bodyPr/>
                    <a:lstStyle/>
                    <a:p>
                      <a:pPr marL="26035">
                        <a:lnSpc>
                          <a:spcPct val="107000"/>
                        </a:lnSpc>
                        <a:spcAft>
                          <a:spcPts val="800"/>
                        </a:spcAft>
                      </a:pPr>
                      <a:r>
                        <a:rPr lang="es-EC" sz="1000" dirty="0">
                          <a:effectLst/>
                          <a:latin typeface="Nunito Sans" panose="020B0604020202020204" charset="0"/>
                        </a:rPr>
                        <a:t>No. encuestas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marL="26035">
                        <a:lnSpc>
                          <a:spcPct val="107000"/>
                        </a:lnSpc>
                        <a:spcAft>
                          <a:spcPts val="800"/>
                        </a:spcAft>
                      </a:pPr>
                      <a:r>
                        <a:rPr lang="es-EC" sz="1000" dirty="0">
                          <a:effectLst/>
                          <a:latin typeface="Nunito Sans" panose="020B0604020202020204" charset="0"/>
                        </a:rPr>
                        <a:t>39</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09776"/>
                  </a:ext>
                </a:extLst>
              </a:tr>
            </a:tbl>
          </a:graphicData>
        </a:graphic>
      </p:graphicFrame>
    </p:spTree>
    <p:extLst>
      <p:ext uri="{BB962C8B-B14F-4D97-AF65-F5344CB8AC3E}">
        <p14:creationId xmlns:p14="http://schemas.microsoft.com/office/powerpoint/2010/main" val="1004199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240"/>
        <p:cNvGrpSpPr/>
        <p:nvPr/>
      </p:nvGrpSpPr>
      <p:grpSpPr>
        <a:xfrm>
          <a:off x="0" y="0"/>
          <a:ext cx="0" cy="0"/>
          <a:chOff x="0" y="0"/>
          <a:chExt cx="0" cy="0"/>
        </a:xfrm>
      </p:grpSpPr>
      <p:pic>
        <p:nvPicPr>
          <p:cNvPr id="241" name="Google Shape;241;p27" descr="aoc7tslb1o8-lauren-mancke.jpg"/>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2" name="Google Shape;242;p27"/>
          <p:cNvSpPr txBox="1">
            <a:spLocks noGrp="1"/>
          </p:cNvSpPr>
          <p:nvPr>
            <p:ph type="title" idx="4294967295"/>
          </p:nvPr>
        </p:nvSpPr>
        <p:spPr>
          <a:xfrm>
            <a:off x="617225" y="100"/>
            <a:ext cx="79095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500" b="1" dirty="0"/>
              <a:t>RESULTADOS</a:t>
            </a:r>
            <a:endParaRPr sz="3500" b="1" dirty="0"/>
          </a:p>
        </p:txBody>
      </p:sp>
      <p:sp>
        <p:nvSpPr>
          <p:cNvPr id="243" name="Google Shape;24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7"/>
        <p:cNvGrpSpPr/>
        <p:nvPr/>
      </p:nvGrpSpPr>
      <p:grpSpPr>
        <a:xfrm>
          <a:off x="0" y="0"/>
          <a:ext cx="0" cy="0"/>
          <a:chOff x="0" y="0"/>
          <a:chExt cx="0" cy="0"/>
        </a:xfrm>
      </p:grpSpPr>
      <p:pic>
        <p:nvPicPr>
          <p:cNvPr id="14342" name="Picture 6" descr="Imagen relacionada">
            <a:extLst>
              <a:ext uri="{FF2B5EF4-FFF2-40B4-BE49-F238E27FC236}">
                <a16:creationId xmlns:a16="http://schemas.microsoft.com/office/drawing/2014/main" id="{9CED1108-41F8-4EF9-9594-7EB58296E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1" r="8092"/>
          <a:stretch/>
        </p:blipFill>
        <p:spPr bwMode="auto">
          <a:xfrm>
            <a:off x="6975683" y="599006"/>
            <a:ext cx="2129801" cy="1361769"/>
          </a:xfrm>
          <a:prstGeom prst="rect">
            <a:avLst/>
          </a:prstGeom>
          <a:noFill/>
          <a:extLst>
            <a:ext uri="{909E8E84-426E-40DD-AFC4-6F175D3DCCD1}">
              <a14:hiddenFill xmlns:a14="http://schemas.microsoft.com/office/drawing/2010/main">
                <a:solidFill>
                  <a:srgbClr val="FFFFFF"/>
                </a:solidFill>
              </a14:hiddenFill>
            </a:ext>
          </a:extLst>
        </p:spPr>
      </p:pic>
      <p:sp>
        <p:nvSpPr>
          <p:cNvPr id="248" name="Google Shape;248;p2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Bivariado</a:t>
            </a:r>
            <a:endParaRPr dirty="0"/>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ítulo 1">
            <a:extLst>
              <a:ext uri="{FF2B5EF4-FFF2-40B4-BE49-F238E27FC236}">
                <a16:creationId xmlns:a16="http://schemas.microsoft.com/office/drawing/2014/main" id="{161424EC-A5FE-4A30-888B-6C168A8369AC}"/>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HIPÓTESIS NULA 1</a:t>
            </a:r>
          </a:p>
        </p:txBody>
      </p:sp>
      <p:graphicFrame>
        <p:nvGraphicFramePr>
          <p:cNvPr id="4" name="Tabla 3">
            <a:extLst>
              <a:ext uri="{FF2B5EF4-FFF2-40B4-BE49-F238E27FC236}">
                <a16:creationId xmlns:a16="http://schemas.microsoft.com/office/drawing/2014/main" id="{7B227588-D1F8-45A1-B3BF-E6B45DD08261}"/>
              </a:ext>
            </a:extLst>
          </p:cNvPr>
          <p:cNvGraphicFramePr>
            <a:graphicFrameLocks noGrp="1"/>
          </p:cNvGraphicFramePr>
          <p:nvPr>
            <p:extLst>
              <p:ext uri="{D42A27DB-BD31-4B8C-83A1-F6EECF244321}">
                <p14:modId xmlns:p14="http://schemas.microsoft.com/office/powerpoint/2010/main" val="1164190392"/>
              </p:ext>
            </p:extLst>
          </p:nvPr>
        </p:nvGraphicFramePr>
        <p:xfrm>
          <a:off x="2650235" y="645084"/>
          <a:ext cx="4170146" cy="3956356"/>
        </p:xfrm>
        <a:graphic>
          <a:graphicData uri="http://schemas.openxmlformats.org/drawingml/2006/table">
            <a:tbl>
              <a:tblPr firstRow="1" firstCol="1" bandRow="1">
                <a:tableStyleId>{72833802-FEF1-4C79-8D5D-14CF1EAF98D9}</a:tableStyleId>
              </a:tblPr>
              <a:tblGrid>
                <a:gridCol w="1528445">
                  <a:extLst>
                    <a:ext uri="{9D8B030D-6E8A-4147-A177-3AD203B41FA5}">
                      <a16:colId xmlns:a16="http://schemas.microsoft.com/office/drawing/2014/main" val="842316157"/>
                    </a:ext>
                  </a:extLst>
                </a:gridCol>
                <a:gridCol w="912034">
                  <a:extLst>
                    <a:ext uri="{9D8B030D-6E8A-4147-A177-3AD203B41FA5}">
                      <a16:colId xmlns:a16="http://schemas.microsoft.com/office/drawing/2014/main" val="3811009156"/>
                    </a:ext>
                  </a:extLst>
                </a:gridCol>
                <a:gridCol w="474133">
                  <a:extLst>
                    <a:ext uri="{9D8B030D-6E8A-4147-A177-3AD203B41FA5}">
                      <a16:colId xmlns:a16="http://schemas.microsoft.com/office/drawing/2014/main" val="3524505660"/>
                    </a:ext>
                  </a:extLst>
                </a:gridCol>
                <a:gridCol w="639480">
                  <a:extLst>
                    <a:ext uri="{9D8B030D-6E8A-4147-A177-3AD203B41FA5}">
                      <a16:colId xmlns:a16="http://schemas.microsoft.com/office/drawing/2014/main" val="2692223189"/>
                    </a:ext>
                  </a:extLst>
                </a:gridCol>
                <a:gridCol w="616054">
                  <a:extLst>
                    <a:ext uri="{9D8B030D-6E8A-4147-A177-3AD203B41FA5}">
                      <a16:colId xmlns:a16="http://schemas.microsoft.com/office/drawing/2014/main" val="1290826257"/>
                    </a:ext>
                  </a:extLst>
                </a:gridCol>
              </a:tblGrid>
              <a:tr h="150656">
                <a:tc rowSpan="2">
                  <a:txBody>
                    <a:bodyPr/>
                    <a:lstStyle/>
                    <a:p>
                      <a:pPr algn="ctr">
                        <a:lnSpc>
                          <a:spcPct val="107000"/>
                        </a:lnSpc>
                        <a:spcAft>
                          <a:spcPts val="0"/>
                        </a:spcAft>
                      </a:pPr>
                      <a:r>
                        <a:rPr lang="es-EC" sz="1000" dirty="0">
                          <a:effectLst/>
                          <a:latin typeface="Nunito Sans" panose="020B0604020202020204" charset="0"/>
                        </a:rPr>
                        <a:t>Dimensiones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Chi cuadrado X </a:t>
                      </a:r>
                      <a:r>
                        <a:rPr lang="es-EC" sz="1000" baseline="30000" dirty="0">
                          <a:effectLst/>
                          <a:latin typeface="Nunito Sans" panose="020B0604020202020204" charset="0"/>
                        </a:rPr>
                        <a:t>2</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Valor p</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000">
                          <a:effectLst/>
                          <a:latin typeface="Nunito Sans" panose="020B0604020202020204" charset="0"/>
                        </a:rPr>
                        <a:t>H</a:t>
                      </a:r>
                      <a:r>
                        <a:rPr lang="es-EC" sz="1000" baseline="-25000">
                          <a:effectLst/>
                          <a:latin typeface="Nunito Sans" panose="020B0604020202020204" charset="0"/>
                        </a:rPr>
                        <a:t>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763543687"/>
                  </a:ext>
                </a:extLst>
              </a:tr>
              <a:tr h="30632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dirty="0">
                          <a:solidFill>
                            <a:schemeClr val="bg1"/>
                          </a:solidFill>
                          <a:effectLst/>
                          <a:latin typeface="Nunito Sans" panose="020B0604020202020204" charset="0"/>
                        </a:rPr>
                        <a:t>Se rechaza</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EC" sz="1000" dirty="0">
                          <a:solidFill>
                            <a:schemeClr val="bg1"/>
                          </a:solidFill>
                          <a:effectLst/>
                          <a:latin typeface="Nunito Sans" panose="020B0604020202020204" charset="0"/>
                        </a:rPr>
                        <a:t>Se acepta </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2344737669"/>
                  </a:ext>
                </a:extLst>
              </a:tr>
              <a:tr h="303816">
                <a:tc>
                  <a:txBody>
                    <a:bodyPr/>
                    <a:lstStyle/>
                    <a:p>
                      <a:pPr>
                        <a:lnSpc>
                          <a:spcPct val="107000"/>
                        </a:lnSpc>
                        <a:spcAft>
                          <a:spcPts val="0"/>
                        </a:spcAft>
                      </a:pPr>
                      <a:r>
                        <a:rPr lang="es-EC" sz="1000">
                          <a:effectLst/>
                          <a:latin typeface="Nunito Sans" panose="020B0604020202020204" charset="0"/>
                        </a:rPr>
                        <a:t>Localización y Satisfacción</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&gt;71.760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389708"/>
                  </a:ext>
                </a:extLst>
              </a:tr>
              <a:tr h="287258">
                <a:tc>
                  <a:txBody>
                    <a:bodyPr/>
                    <a:lstStyle/>
                    <a:p>
                      <a:pPr>
                        <a:lnSpc>
                          <a:spcPct val="107000"/>
                        </a:lnSpc>
                        <a:spcAft>
                          <a:spcPts val="0"/>
                        </a:spcAft>
                      </a:pPr>
                      <a:r>
                        <a:rPr lang="es-EC" sz="1000" dirty="0">
                          <a:effectLst/>
                          <a:latin typeface="Nunito Sans" panose="020B0604020202020204" charset="0"/>
                        </a:rPr>
                        <a:t>Personal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&gt;91.780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X</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9345180"/>
                  </a:ext>
                </a:extLst>
              </a:tr>
              <a:tr h="432071">
                <a:tc>
                  <a:txBody>
                    <a:bodyPr/>
                    <a:lstStyle/>
                    <a:p>
                      <a:pPr>
                        <a:lnSpc>
                          <a:spcPct val="107000"/>
                        </a:lnSpc>
                        <a:spcAft>
                          <a:spcPts val="0"/>
                        </a:spcAft>
                      </a:pPr>
                      <a:r>
                        <a:rPr lang="es-EC" sz="1000" dirty="0">
                          <a:effectLst/>
                          <a:latin typeface="Nunito Sans" panose="020B0604020202020204" charset="0"/>
                        </a:rPr>
                        <a:t>Actitud comportamiento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&gt;149.980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02484"/>
                  </a:ext>
                </a:extLst>
              </a:tr>
              <a:tr h="432071">
                <a:tc>
                  <a:txBody>
                    <a:bodyPr/>
                    <a:lstStyle/>
                    <a:p>
                      <a:pPr>
                        <a:lnSpc>
                          <a:spcPct val="107000"/>
                        </a:lnSpc>
                        <a:spcAft>
                          <a:spcPts val="0"/>
                        </a:spcAft>
                      </a:pPr>
                      <a:r>
                        <a:rPr lang="es-EC" sz="1000" i="1" dirty="0">
                          <a:effectLst/>
                          <a:latin typeface="Nunito Sans" panose="020B0604020202020204" charset="0"/>
                        </a:rPr>
                        <a:t>Justicia en Precios y Satisfacción</a:t>
                      </a:r>
                      <a:endParaRPr lang="es-EC" sz="1000" i="1"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&gt;71.990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607841"/>
                  </a:ext>
                </a:extLst>
              </a:tr>
              <a:tr h="432071">
                <a:tc>
                  <a:txBody>
                    <a:bodyPr/>
                    <a:lstStyle/>
                    <a:p>
                      <a:pPr>
                        <a:lnSpc>
                          <a:spcPct val="107000"/>
                        </a:lnSpc>
                        <a:spcAft>
                          <a:spcPts val="0"/>
                        </a:spcAft>
                      </a:pPr>
                      <a:r>
                        <a:rPr lang="es-EC" sz="1000" dirty="0">
                          <a:effectLst/>
                          <a:latin typeface="Nunito Sans" panose="020B0604020202020204" charset="0"/>
                        </a:rPr>
                        <a:t> Sentimientos positivos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&gt;99.600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058197"/>
                  </a:ext>
                </a:extLst>
              </a:tr>
              <a:tr h="303816">
                <a:tc>
                  <a:txBody>
                    <a:bodyPr/>
                    <a:lstStyle/>
                    <a:p>
                      <a:pPr>
                        <a:lnSpc>
                          <a:spcPct val="107000"/>
                        </a:lnSpc>
                        <a:spcAft>
                          <a:spcPts val="0"/>
                        </a:spcAft>
                      </a:pPr>
                      <a:r>
                        <a:rPr lang="es-EC" sz="1000" dirty="0">
                          <a:effectLst/>
                          <a:latin typeface="Nunito Sans" panose="020B0604020202020204" charset="0"/>
                        </a:rPr>
                        <a:t> Expresión visual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&gt;119.980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41152"/>
                  </a:ext>
                </a:extLst>
              </a:tr>
              <a:tr h="432071">
                <a:tc>
                  <a:txBody>
                    <a:bodyPr/>
                    <a:lstStyle/>
                    <a:p>
                      <a:pPr>
                        <a:lnSpc>
                          <a:spcPct val="107000"/>
                        </a:lnSpc>
                        <a:spcAft>
                          <a:spcPts val="0"/>
                        </a:spcAft>
                      </a:pPr>
                      <a:r>
                        <a:rPr lang="es-EC" sz="1000" dirty="0">
                          <a:effectLst/>
                          <a:latin typeface="Nunito Sans" panose="020B0604020202020204" charset="0"/>
                        </a:rPr>
                        <a:t> Expresión del ambiente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&gt;160.670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510523"/>
                  </a:ext>
                </a:extLst>
              </a:tr>
              <a:tr h="432071">
                <a:tc>
                  <a:txBody>
                    <a:bodyPr/>
                    <a:lstStyle/>
                    <a:p>
                      <a:pPr>
                        <a:lnSpc>
                          <a:spcPct val="107000"/>
                        </a:lnSpc>
                        <a:spcAft>
                          <a:spcPts val="0"/>
                        </a:spcAft>
                      </a:pPr>
                      <a:r>
                        <a:rPr lang="es-EC" sz="1000" dirty="0">
                          <a:effectLst/>
                          <a:latin typeface="Nunito Sans" panose="020B0604020202020204" charset="0"/>
                        </a:rPr>
                        <a:t> Apariencia online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&gt;161.550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081805"/>
                  </a:ext>
                </a:extLst>
              </a:tr>
              <a:tr h="287258">
                <a:tc>
                  <a:txBody>
                    <a:bodyPr/>
                    <a:lstStyle/>
                    <a:p>
                      <a:pPr>
                        <a:lnSpc>
                          <a:spcPct val="107000"/>
                        </a:lnSpc>
                        <a:spcAft>
                          <a:spcPts val="0"/>
                        </a:spcAft>
                      </a:pPr>
                      <a:r>
                        <a:rPr lang="es-EC" sz="1000" dirty="0">
                          <a:effectLst/>
                          <a:latin typeface="Nunito Sans" panose="020B0604020202020204" charset="0"/>
                        </a:rPr>
                        <a:t> Comunicación externa y Satisfacción</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&gt;168.210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0461522"/>
                  </a:ext>
                </a:extLst>
              </a:tr>
            </a:tbl>
          </a:graphicData>
        </a:graphic>
      </p:graphicFrame>
      <p:cxnSp>
        <p:nvCxnSpPr>
          <p:cNvPr id="6" name="Conector recto 5">
            <a:extLst>
              <a:ext uri="{FF2B5EF4-FFF2-40B4-BE49-F238E27FC236}">
                <a16:creationId xmlns:a16="http://schemas.microsoft.com/office/drawing/2014/main" id="{49C0893C-43FA-4BB6-BB86-899124C1471E}"/>
              </a:ext>
            </a:extLst>
          </p:cNvPr>
          <p:cNvCxnSpPr/>
          <p:nvPr/>
        </p:nvCxnSpPr>
        <p:spPr>
          <a:xfrm>
            <a:off x="8277779" y="1111177"/>
            <a:ext cx="0" cy="90018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7" name="Rectángulo 6">
            <a:extLst>
              <a:ext uri="{FF2B5EF4-FFF2-40B4-BE49-F238E27FC236}">
                <a16:creationId xmlns:a16="http://schemas.microsoft.com/office/drawing/2014/main" id="{C24DEC04-ACFC-4CFB-8BDB-E5370E304C34}"/>
              </a:ext>
            </a:extLst>
          </p:cNvPr>
          <p:cNvSpPr/>
          <p:nvPr/>
        </p:nvSpPr>
        <p:spPr>
          <a:xfrm>
            <a:off x="7757652" y="2011363"/>
            <a:ext cx="1073482" cy="393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solidFill>
                <a:srgbClr val="F67031"/>
              </a:solidFill>
            </a:endParaRPr>
          </a:p>
        </p:txBody>
      </p:sp>
      <p:sp>
        <p:nvSpPr>
          <p:cNvPr id="8" name="Rectángulo 7">
            <a:extLst>
              <a:ext uri="{FF2B5EF4-FFF2-40B4-BE49-F238E27FC236}">
                <a16:creationId xmlns:a16="http://schemas.microsoft.com/office/drawing/2014/main" id="{BC4FEF9E-7846-45B5-8AC7-45C9367DD132}"/>
              </a:ext>
            </a:extLst>
          </p:cNvPr>
          <p:cNvSpPr/>
          <p:nvPr/>
        </p:nvSpPr>
        <p:spPr>
          <a:xfrm>
            <a:off x="7679411" y="783833"/>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dirty="0">
                <a:solidFill>
                  <a:srgbClr val="FF0000"/>
                </a:solidFill>
                <a:latin typeface="Nunito Sans" panose="020B0604020202020204" charset="0"/>
              </a:rPr>
              <a:t>X</a:t>
            </a:r>
            <a:r>
              <a:rPr lang="es-EC" baseline="30000" dirty="0">
                <a:solidFill>
                  <a:srgbClr val="FF0000"/>
                </a:solidFill>
                <a:latin typeface="Nunito Sans" panose="020B0604020202020204" charset="0"/>
              </a:rPr>
              <a:t>2</a:t>
            </a:r>
            <a:r>
              <a:rPr lang="es-EC" dirty="0">
                <a:solidFill>
                  <a:srgbClr val="FF0000"/>
                </a:solidFill>
                <a:latin typeface="Nunito Sans" panose="020B0604020202020204" charset="0"/>
              </a:rPr>
              <a:t>= 26.2962</a:t>
            </a:r>
            <a:endParaRPr lang="es-EC" baseline="30000" dirty="0">
              <a:solidFill>
                <a:srgbClr val="FF0000"/>
              </a:solidFill>
              <a:latin typeface="Nunito Sans" panose="020B0604020202020204" charset="0"/>
            </a:endParaRPr>
          </a:p>
        </p:txBody>
      </p:sp>
      <p:cxnSp>
        <p:nvCxnSpPr>
          <p:cNvPr id="12" name="Conector recto 11">
            <a:extLst>
              <a:ext uri="{FF2B5EF4-FFF2-40B4-BE49-F238E27FC236}">
                <a16:creationId xmlns:a16="http://schemas.microsoft.com/office/drawing/2014/main" id="{68BDF13C-4C8D-4539-9512-78EA3A1AFECB}"/>
              </a:ext>
            </a:extLst>
          </p:cNvPr>
          <p:cNvCxnSpPr>
            <a:cxnSpLocks/>
          </p:cNvCxnSpPr>
          <p:nvPr/>
        </p:nvCxnSpPr>
        <p:spPr>
          <a:xfrm flipV="1">
            <a:off x="7334480" y="812446"/>
            <a:ext cx="199941" cy="199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5FC35A0F-7470-4090-8733-EB0C02DC3416}"/>
              </a:ext>
            </a:extLst>
          </p:cNvPr>
          <p:cNvCxnSpPr>
            <a:cxnSpLocks/>
          </p:cNvCxnSpPr>
          <p:nvPr/>
        </p:nvCxnSpPr>
        <p:spPr>
          <a:xfrm flipV="1">
            <a:off x="7292745" y="874967"/>
            <a:ext cx="284377" cy="278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A5B3B7D6-03DB-42C7-B7DF-881C87BB51FD}"/>
              </a:ext>
            </a:extLst>
          </p:cNvPr>
          <p:cNvCxnSpPr>
            <a:cxnSpLocks/>
          </p:cNvCxnSpPr>
          <p:nvPr/>
        </p:nvCxnSpPr>
        <p:spPr>
          <a:xfrm flipV="1">
            <a:off x="7247438" y="953875"/>
            <a:ext cx="396623" cy="370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F2BA144-E538-4E45-B8C0-A5C55B128BE2}"/>
              </a:ext>
            </a:extLst>
          </p:cNvPr>
          <p:cNvCxnSpPr>
            <a:cxnSpLocks/>
          </p:cNvCxnSpPr>
          <p:nvPr/>
        </p:nvCxnSpPr>
        <p:spPr>
          <a:xfrm flipV="1">
            <a:off x="7214794" y="1021409"/>
            <a:ext cx="472733" cy="454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021B20C0-D4B0-47CD-AC47-1B8B0AA4DA5A}"/>
              </a:ext>
            </a:extLst>
          </p:cNvPr>
          <p:cNvCxnSpPr>
            <a:cxnSpLocks/>
          </p:cNvCxnSpPr>
          <p:nvPr/>
        </p:nvCxnSpPr>
        <p:spPr>
          <a:xfrm flipV="1">
            <a:off x="7188071" y="1101230"/>
            <a:ext cx="532214" cy="49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D7BD210F-891D-4359-BDDB-AFEBEE6ECAD8}"/>
              </a:ext>
            </a:extLst>
          </p:cNvPr>
          <p:cNvCxnSpPr>
            <a:cxnSpLocks/>
          </p:cNvCxnSpPr>
          <p:nvPr/>
        </p:nvCxnSpPr>
        <p:spPr>
          <a:xfrm flipV="1">
            <a:off x="7141514" y="1170800"/>
            <a:ext cx="626337" cy="56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B3292AED-2395-49AE-B350-5764C257CCFD}"/>
              </a:ext>
            </a:extLst>
          </p:cNvPr>
          <p:cNvCxnSpPr>
            <a:cxnSpLocks/>
          </p:cNvCxnSpPr>
          <p:nvPr/>
        </p:nvCxnSpPr>
        <p:spPr>
          <a:xfrm flipV="1">
            <a:off x="7074401" y="1244320"/>
            <a:ext cx="727217" cy="64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527C69CE-5248-4100-88DC-7107CC3CE8AC}"/>
              </a:ext>
            </a:extLst>
          </p:cNvPr>
          <p:cNvCxnSpPr>
            <a:cxnSpLocks/>
          </p:cNvCxnSpPr>
          <p:nvPr/>
        </p:nvCxnSpPr>
        <p:spPr>
          <a:xfrm flipV="1">
            <a:off x="7127287" y="1298482"/>
            <a:ext cx="707089" cy="626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7C0CBFCF-8AE7-49EE-8C5B-C597B26D8244}"/>
              </a:ext>
            </a:extLst>
          </p:cNvPr>
          <p:cNvCxnSpPr>
            <a:cxnSpLocks/>
          </p:cNvCxnSpPr>
          <p:nvPr/>
        </p:nvCxnSpPr>
        <p:spPr>
          <a:xfrm flipV="1">
            <a:off x="7268232" y="1363978"/>
            <a:ext cx="598337" cy="565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DC6F998E-757C-4C02-B1BF-FDE434162D62}"/>
              </a:ext>
            </a:extLst>
          </p:cNvPr>
          <p:cNvCxnSpPr>
            <a:cxnSpLocks/>
          </p:cNvCxnSpPr>
          <p:nvPr/>
        </p:nvCxnSpPr>
        <p:spPr>
          <a:xfrm flipV="1">
            <a:off x="7409095" y="1455375"/>
            <a:ext cx="514058" cy="4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8BDBD5D2-FF35-4C99-9DA0-950D269E76B2}"/>
              </a:ext>
            </a:extLst>
          </p:cNvPr>
          <p:cNvCxnSpPr>
            <a:cxnSpLocks/>
          </p:cNvCxnSpPr>
          <p:nvPr/>
        </p:nvCxnSpPr>
        <p:spPr>
          <a:xfrm flipV="1">
            <a:off x="7542089" y="1515744"/>
            <a:ext cx="440032" cy="418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F5F322E-245F-4DDD-9AB4-F0D5C9470167}"/>
              </a:ext>
            </a:extLst>
          </p:cNvPr>
          <p:cNvCxnSpPr>
            <a:cxnSpLocks/>
          </p:cNvCxnSpPr>
          <p:nvPr/>
        </p:nvCxnSpPr>
        <p:spPr>
          <a:xfrm flipV="1">
            <a:off x="7664232" y="1594450"/>
            <a:ext cx="368641" cy="33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83D66B99-D38B-4724-BEB4-77F796C3CAC6}"/>
              </a:ext>
            </a:extLst>
          </p:cNvPr>
          <p:cNvCxnSpPr>
            <a:cxnSpLocks/>
          </p:cNvCxnSpPr>
          <p:nvPr/>
        </p:nvCxnSpPr>
        <p:spPr>
          <a:xfrm flipV="1">
            <a:off x="7790040" y="1646495"/>
            <a:ext cx="292860" cy="27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8BF02C9F-A3AE-4A73-A387-E9AD2D176D99}"/>
              </a:ext>
            </a:extLst>
          </p:cNvPr>
          <p:cNvCxnSpPr>
            <a:cxnSpLocks/>
          </p:cNvCxnSpPr>
          <p:nvPr/>
        </p:nvCxnSpPr>
        <p:spPr>
          <a:xfrm flipV="1">
            <a:off x="7923153" y="1701414"/>
            <a:ext cx="214270" cy="23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A596E40C-784D-44C7-B652-579873A11E3F}"/>
              </a:ext>
            </a:extLst>
          </p:cNvPr>
          <p:cNvCxnSpPr>
            <a:cxnSpLocks/>
          </p:cNvCxnSpPr>
          <p:nvPr/>
        </p:nvCxnSpPr>
        <p:spPr>
          <a:xfrm flipV="1">
            <a:off x="8061223" y="1758679"/>
            <a:ext cx="147485" cy="166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548EC01B-E38E-409B-AEA8-CE6CC980129D}"/>
              </a:ext>
            </a:extLst>
          </p:cNvPr>
          <p:cNvCxnSpPr>
            <a:cxnSpLocks/>
          </p:cNvCxnSpPr>
          <p:nvPr/>
        </p:nvCxnSpPr>
        <p:spPr>
          <a:xfrm flipV="1">
            <a:off x="8134965" y="1785849"/>
            <a:ext cx="125903" cy="142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AED65B15-2414-4CF7-92F9-1EBC7C98E816}"/>
              </a:ext>
            </a:extLst>
          </p:cNvPr>
          <p:cNvCxnSpPr>
            <a:cxnSpLocks/>
          </p:cNvCxnSpPr>
          <p:nvPr/>
        </p:nvCxnSpPr>
        <p:spPr>
          <a:xfrm flipV="1">
            <a:off x="8208708" y="1841941"/>
            <a:ext cx="68406" cy="8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2" name="Conector recto de flecha 14351">
            <a:extLst>
              <a:ext uri="{FF2B5EF4-FFF2-40B4-BE49-F238E27FC236}">
                <a16:creationId xmlns:a16="http://schemas.microsoft.com/office/drawing/2014/main" id="{6F8970F0-F2F5-4BBF-9B39-7AA1650D724C}"/>
              </a:ext>
            </a:extLst>
          </p:cNvPr>
          <p:cNvCxnSpPr>
            <a:cxnSpLocks/>
          </p:cNvCxnSpPr>
          <p:nvPr/>
        </p:nvCxnSpPr>
        <p:spPr>
          <a:xfrm flipH="1">
            <a:off x="7008200" y="1998009"/>
            <a:ext cx="1234711" cy="1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ángulo 122">
            <a:extLst>
              <a:ext uri="{FF2B5EF4-FFF2-40B4-BE49-F238E27FC236}">
                <a16:creationId xmlns:a16="http://schemas.microsoft.com/office/drawing/2014/main" id="{59499737-E3C9-45C6-8BB9-CF8828007BD1}"/>
              </a:ext>
            </a:extLst>
          </p:cNvPr>
          <p:cNvSpPr/>
          <p:nvPr/>
        </p:nvSpPr>
        <p:spPr>
          <a:xfrm>
            <a:off x="6989005" y="1883958"/>
            <a:ext cx="1304202"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solidFill>
                  <a:schemeClr val="accent1"/>
                </a:solidFill>
                <a:effectLst>
                  <a:outerShdw blurRad="38100" dist="25400" dir="5400000" algn="ctr" rotWithShape="0">
                    <a:srgbClr val="6E747A">
                      <a:alpha val="43000"/>
                    </a:srgbClr>
                  </a:outerShdw>
                </a:effectLst>
                <a:latin typeface="Nunito Sans" panose="020B0604020202020204" charset="0"/>
              </a:rPr>
              <a:t>Se acepta Ho</a:t>
            </a:r>
            <a:endParaRPr lang="es-EC" sz="9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cxnSp>
        <p:nvCxnSpPr>
          <p:cNvPr id="124" name="Conector recto de flecha 123">
            <a:extLst>
              <a:ext uri="{FF2B5EF4-FFF2-40B4-BE49-F238E27FC236}">
                <a16:creationId xmlns:a16="http://schemas.microsoft.com/office/drawing/2014/main" id="{E125A414-7BF0-4A53-80BE-25212B3F8491}"/>
              </a:ext>
            </a:extLst>
          </p:cNvPr>
          <p:cNvCxnSpPr>
            <a:cxnSpLocks/>
          </p:cNvCxnSpPr>
          <p:nvPr/>
        </p:nvCxnSpPr>
        <p:spPr>
          <a:xfrm flipV="1">
            <a:off x="8306529" y="1987972"/>
            <a:ext cx="798955" cy="78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0" name="Rectángulo 129">
            <a:extLst>
              <a:ext uri="{FF2B5EF4-FFF2-40B4-BE49-F238E27FC236}">
                <a16:creationId xmlns:a16="http://schemas.microsoft.com/office/drawing/2014/main" id="{B0882DDC-45D3-472A-9616-75C3899ABCFC}"/>
              </a:ext>
            </a:extLst>
          </p:cNvPr>
          <p:cNvSpPr/>
          <p:nvPr/>
        </p:nvSpPr>
        <p:spPr>
          <a:xfrm>
            <a:off x="8134965" y="1923056"/>
            <a:ext cx="1119491"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effectLst>
                  <a:outerShdw blurRad="38100" dist="25400" dir="5400000" algn="ctr" rotWithShape="0">
                    <a:srgbClr val="6E747A">
                      <a:alpha val="43000"/>
                    </a:srgbClr>
                  </a:outerShdw>
                </a:effectLst>
                <a:latin typeface="Nunito Sans" panose="020B0604020202020204" charset="0"/>
              </a:rPr>
              <a:t>Se rechaza Ho y se acepta Hi</a:t>
            </a:r>
            <a:endParaRPr lang="es-EC" sz="900" baseline="30000" dirty="0">
              <a:ln w="0"/>
              <a:effectLst>
                <a:outerShdw blurRad="38100" dist="25400" dir="5400000" algn="ctr" rotWithShape="0">
                  <a:srgbClr val="6E747A">
                    <a:alpha val="43000"/>
                  </a:srgbClr>
                </a:outerShdw>
              </a:effectLst>
              <a:latin typeface="Nunito Sans" panose="020B0604020202020204" charset="0"/>
            </a:endParaRPr>
          </a:p>
        </p:txBody>
      </p:sp>
      <p:sp>
        <p:nvSpPr>
          <p:cNvPr id="131" name="Rectángulo 130">
            <a:extLst>
              <a:ext uri="{FF2B5EF4-FFF2-40B4-BE49-F238E27FC236}">
                <a16:creationId xmlns:a16="http://schemas.microsoft.com/office/drawing/2014/main" id="{C34A1BAF-481E-439A-B77A-118BEADD6054}"/>
              </a:ext>
            </a:extLst>
          </p:cNvPr>
          <p:cNvSpPr/>
          <p:nvPr/>
        </p:nvSpPr>
        <p:spPr>
          <a:xfrm>
            <a:off x="6913802" y="2228363"/>
            <a:ext cx="1427690"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100" dirty="0">
                <a:ln w="0"/>
                <a:solidFill>
                  <a:schemeClr val="accent1"/>
                </a:solidFill>
                <a:effectLst>
                  <a:outerShdw blurRad="38100" dist="25400" dir="5400000" algn="ctr" rotWithShape="0">
                    <a:srgbClr val="6E747A">
                      <a:alpha val="43000"/>
                    </a:srgbClr>
                  </a:outerShdw>
                </a:effectLst>
                <a:latin typeface="Nunito Sans" panose="020B0604020202020204" charset="0"/>
              </a:rPr>
              <a:t>NO EXISTE RELACIÓN DE LAS DIMENSIONES</a:t>
            </a:r>
            <a:endParaRPr lang="es-EC" sz="11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sp>
        <p:nvSpPr>
          <p:cNvPr id="132" name="Rectángulo 131">
            <a:extLst>
              <a:ext uri="{FF2B5EF4-FFF2-40B4-BE49-F238E27FC236}">
                <a16:creationId xmlns:a16="http://schemas.microsoft.com/office/drawing/2014/main" id="{837C2E7B-604C-4FB0-A2F4-A34BD36CB0A8}"/>
              </a:ext>
            </a:extLst>
          </p:cNvPr>
          <p:cNvSpPr/>
          <p:nvPr/>
        </p:nvSpPr>
        <p:spPr>
          <a:xfrm>
            <a:off x="7757651" y="2880766"/>
            <a:ext cx="1398043"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s-EC" sz="1100" dirty="0">
                <a:ln w="0"/>
                <a:effectLst>
                  <a:outerShdw blurRad="38100" dist="25400" dir="5400000" algn="ctr" rotWithShape="0">
                    <a:srgbClr val="6E747A">
                      <a:alpha val="43000"/>
                    </a:srgbClr>
                  </a:outerShdw>
                </a:effectLst>
                <a:latin typeface="Nunito Sans" panose="020B0604020202020204" charset="0"/>
              </a:rPr>
              <a:t>EXISTE RELACIÓN DE LAS DIMENSIONES</a:t>
            </a:r>
            <a:endParaRPr lang="es-EC" sz="1100" baseline="30000" dirty="0">
              <a:ln w="0"/>
              <a:effectLst>
                <a:outerShdw blurRad="38100" dist="25400" dir="5400000" algn="ctr" rotWithShape="0">
                  <a:srgbClr val="6E747A">
                    <a:alpha val="43000"/>
                  </a:srgbClr>
                </a:outerShdw>
              </a:effectLst>
              <a:latin typeface="Nunito Sans" panose="020B0604020202020204" charset="0"/>
            </a:endParaRPr>
          </a:p>
        </p:txBody>
      </p:sp>
      <p:sp>
        <p:nvSpPr>
          <p:cNvPr id="133" name="Google Shape;376;p34">
            <a:extLst>
              <a:ext uri="{FF2B5EF4-FFF2-40B4-BE49-F238E27FC236}">
                <a16:creationId xmlns:a16="http://schemas.microsoft.com/office/drawing/2014/main" id="{D8737D0E-ACDB-4360-BEE8-287B13DA9147}"/>
              </a:ext>
            </a:extLst>
          </p:cNvPr>
          <p:cNvSpPr txBox="1">
            <a:spLocks/>
          </p:cNvSpPr>
          <p:nvPr/>
        </p:nvSpPr>
        <p:spPr>
          <a:xfrm>
            <a:off x="6987380" y="3223276"/>
            <a:ext cx="1616280" cy="14388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s-EC" sz="900" b="1" dirty="0">
                <a:latin typeface="Nunito Sans" panose="020B0604020202020204" charset="0"/>
              </a:rPr>
              <a:t>Reglas de decisión</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Grados de libertad: 16</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α = .05</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valor crítico = 26.2962</a:t>
            </a:r>
          </a:p>
          <a:p>
            <a:pPr lvl="0"/>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dirty="0">
                <a:latin typeface="Nunito Sans" panose="020B0604020202020204" charset="0"/>
              </a:rPr>
              <a:t>&gt; 26.2962 se rechaza la hipótesis nula y se acepta la hipótesis alternativa.</a:t>
            </a:r>
          </a:p>
          <a:p>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b="1" dirty="0">
                <a:latin typeface="Nunito Sans" panose="020B0604020202020204" charset="0"/>
              </a:rPr>
              <a:t>≤</a:t>
            </a:r>
            <a:r>
              <a:rPr lang="es-EC" sz="900" dirty="0">
                <a:latin typeface="Nunito Sans" panose="020B0604020202020204" charset="0"/>
              </a:rPr>
              <a:t> 26.2962 se acepta la hipótesis nula.</a:t>
            </a:r>
          </a:p>
          <a:p>
            <a:pPr marL="171450" indent="-171450" algn="just"/>
            <a:endParaRPr lang="es-EC" sz="900" dirty="0">
              <a:latin typeface="Nunito Sans" panose="020B0604020202020204" charset="0"/>
            </a:endParaRPr>
          </a:p>
        </p:txBody>
      </p:sp>
      <p:sp>
        <p:nvSpPr>
          <p:cNvPr id="134" name="Rectángulo 133">
            <a:extLst>
              <a:ext uri="{FF2B5EF4-FFF2-40B4-BE49-F238E27FC236}">
                <a16:creationId xmlns:a16="http://schemas.microsoft.com/office/drawing/2014/main" id="{A01F9BA1-C69E-479D-8FEF-73D2B918BC8B}"/>
              </a:ext>
            </a:extLst>
          </p:cNvPr>
          <p:cNvSpPr/>
          <p:nvPr/>
        </p:nvSpPr>
        <p:spPr>
          <a:xfrm>
            <a:off x="7359036" y="896944"/>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700" dirty="0">
                <a:solidFill>
                  <a:srgbClr val="FF0000"/>
                </a:solidFill>
                <a:latin typeface="Nunito Sans" panose="020B0604020202020204" charset="0"/>
              </a:rPr>
              <a:t>tabla</a:t>
            </a:r>
            <a:endParaRPr lang="es-EC" sz="700" baseline="30000" dirty="0">
              <a:solidFill>
                <a:srgbClr val="FF0000"/>
              </a:solidFill>
              <a:latin typeface="Nunito Sans" panose="020B060402020202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7"/>
        <p:cNvGrpSpPr/>
        <p:nvPr/>
      </p:nvGrpSpPr>
      <p:grpSpPr>
        <a:xfrm>
          <a:off x="0" y="0"/>
          <a:ext cx="0" cy="0"/>
          <a:chOff x="0" y="0"/>
          <a:chExt cx="0" cy="0"/>
        </a:xfrm>
      </p:grpSpPr>
      <p:pic>
        <p:nvPicPr>
          <p:cNvPr id="14342" name="Picture 6" descr="Imagen relacionada">
            <a:extLst>
              <a:ext uri="{FF2B5EF4-FFF2-40B4-BE49-F238E27FC236}">
                <a16:creationId xmlns:a16="http://schemas.microsoft.com/office/drawing/2014/main" id="{9CED1108-41F8-4EF9-9594-7EB58296E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1" r="8092"/>
          <a:stretch/>
        </p:blipFill>
        <p:spPr bwMode="auto">
          <a:xfrm>
            <a:off x="6975683" y="599006"/>
            <a:ext cx="2129801" cy="1361769"/>
          </a:xfrm>
          <a:prstGeom prst="rect">
            <a:avLst/>
          </a:prstGeom>
          <a:noFill/>
          <a:extLst>
            <a:ext uri="{909E8E84-426E-40DD-AFC4-6F175D3DCCD1}">
              <a14:hiddenFill xmlns:a14="http://schemas.microsoft.com/office/drawing/2010/main">
                <a:solidFill>
                  <a:srgbClr val="FFFFFF"/>
                </a:solidFill>
              </a14:hiddenFill>
            </a:ext>
          </a:extLst>
        </p:spPr>
      </p:pic>
      <p:sp>
        <p:nvSpPr>
          <p:cNvPr id="248" name="Google Shape;248;p2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Bivariado</a:t>
            </a:r>
            <a:endParaRPr dirty="0"/>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ítulo 1">
            <a:extLst>
              <a:ext uri="{FF2B5EF4-FFF2-40B4-BE49-F238E27FC236}">
                <a16:creationId xmlns:a16="http://schemas.microsoft.com/office/drawing/2014/main" id="{161424EC-A5FE-4A30-888B-6C168A8369AC}"/>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HIPÓTESIS NULA 2</a:t>
            </a:r>
          </a:p>
        </p:txBody>
      </p:sp>
      <p:graphicFrame>
        <p:nvGraphicFramePr>
          <p:cNvPr id="4" name="Tabla 3">
            <a:extLst>
              <a:ext uri="{FF2B5EF4-FFF2-40B4-BE49-F238E27FC236}">
                <a16:creationId xmlns:a16="http://schemas.microsoft.com/office/drawing/2014/main" id="{7B227588-D1F8-45A1-B3BF-E6B45DD08261}"/>
              </a:ext>
            </a:extLst>
          </p:cNvPr>
          <p:cNvGraphicFramePr>
            <a:graphicFrameLocks noGrp="1"/>
          </p:cNvGraphicFramePr>
          <p:nvPr>
            <p:extLst>
              <p:ext uri="{D42A27DB-BD31-4B8C-83A1-F6EECF244321}">
                <p14:modId xmlns:p14="http://schemas.microsoft.com/office/powerpoint/2010/main" val="3381536314"/>
              </p:ext>
            </p:extLst>
          </p:nvPr>
        </p:nvGraphicFramePr>
        <p:xfrm>
          <a:off x="2650235" y="645084"/>
          <a:ext cx="4170146" cy="3956356"/>
        </p:xfrm>
        <a:graphic>
          <a:graphicData uri="http://schemas.openxmlformats.org/drawingml/2006/table">
            <a:tbl>
              <a:tblPr firstRow="1" firstCol="1" bandRow="1">
                <a:tableStyleId>{69012ECD-51FC-41F1-AA8D-1B2483CD663E}</a:tableStyleId>
              </a:tblPr>
              <a:tblGrid>
                <a:gridCol w="1528445">
                  <a:extLst>
                    <a:ext uri="{9D8B030D-6E8A-4147-A177-3AD203B41FA5}">
                      <a16:colId xmlns:a16="http://schemas.microsoft.com/office/drawing/2014/main" val="842316157"/>
                    </a:ext>
                  </a:extLst>
                </a:gridCol>
                <a:gridCol w="912034">
                  <a:extLst>
                    <a:ext uri="{9D8B030D-6E8A-4147-A177-3AD203B41FA5}">
                      <a16:colId xmlns:a16="http://schemas.microsoft.com/office/drawing/2014/main" val="3811009156"/>
                    </a:ext>
                  </a:extLst>
                </a:gridCol>
                <a:gridCol w="474133">
                  <a:extLst>
                    <a:ext uri="{9D8B030D-6E8A-4147-A177-3AD203B41FA5}">
                      <a16:colId xmlns:a16="http://schemas.microsoft.com/office/drawing/2014/main" val="3524505660"/>
                    </a:ext>
                  </a:extLst>
                </a:gridCol>
                <a:gridCol w="639480">
                  <a:extLst>
                    <a:ext uri="{9D8B030D-6E8A-4147-A177-3AD203B41FA5}">
                      <a16:colId xmlns:a16="http://schemas.microsoft.com/office/drawing/2014/main" val="2692223189"/>
                    </a:ext>
                  </a:extLst>
                </a:gridCol>
                <a:gridCol w="616054">
                  <a:extLst>
                    <a:ext uri="{9D8B030D-6E8A-4147-A177-3AD203B41FA5}">
                      <a16:colId xmlns:a16="http://schemas.microsoft.com/office/drawing/2014/main" val="1290826257"/>
                    </a:ext>
                  </a:extLst>
                </a:gridCol>
              </a:tblGrid>
              <a:tr h="150656">
                <a:tc rowSpan="2">
                  <a:txBody>
                    <a:bodyPr/>
                    <a:lstStyle/>
                    <a:p>
                      <a:pPr algn="ctr">
                        <a:lnSpc>
                          <a:spcPct val="107000"/>
                        </a:lnSpc>
                        <a:spcAft>
                          <a:spcPts val="0"/>
                        </a:spcAft>
                      </a:pPr>
                      <a:r>
                        <a:rPr lang="es-EC" sz="1000" dirty="0">
                          <a:effectLst/>
                          <a:latin typeface="Nunito Sans" panose="020B0604020202020204" charset="0"/>
                        </a:rPr>
                        <a:t>Dimensiones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Chi cuadrado X </a:t>
                      </a:r>
                      <a:r>
                        <a:rPr lang="es-EC" sz="1000" baseline="30000" dirty="0">
                          <a:effectLst/>
                          <a:latin typeface="Nunito Sans" panose="020B0604020202020204" charset="0"/>
                        </a:rPr>
                        <a:t>2</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Valor p</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000">
                          <a:effectLst/>
                          <a:latin typeface="Nunito Sans" panose="020B0604020202020204" charset="0"/>
                        </a:rPr>
                        <a:t>H</a:t>
                      </a:r>
                      <a:r>
                        <a:rPr lang="es-EC" sz="1000" baseline="-25000">
                          <a:effectLst/>
                          <a:latin typeface="Nunito Sans" panose="020B0604020202020204" charset="0"/>
                        </a:rPr>
                        <a:t>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763543687"/>
                  </a:ext>
                </a:extLst>
              </a:tr>
              <a:tr h="30632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dirty="0">
                          <a:solidFill>
                            <a:schemeClr val="bg1"/>
                          </a:solidFill>
                          <a:effectLst/>
                          <a:latin typeface="Nunito Sans" panose="020B0604020202020204" charset="0"/>
                        </a:rPr>
                        <a:t>Se rechaza</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3A81BA"/>
                    </a:solidFill>
                  </a:tcPr>
                </a:tc>
                <a:tc>
                  <a:txBody>
                    <a:bodyPr/>
                    <a:lstStyle/>
                    <a:p>
                      <a:pPr algn="ctr">
                        <a:lnSpc>
                          <a:spcPct val="107000"/>
                        </a:lnSpc>
                        <a:spcAft>
                          <a:spcPts val="0"/>
                        </a:spcAft>
                      </a:pPr>
                      <a:r>
                        <a:rPr lang="es-EC" sz="1000" dirty="0">
                          <a:solidFill>
                            <a:schemeClr val="bg1"/>
                          </a:solidFill>
                          <a:effectLst/>
                          <a:latin typeface="Nunito Sans" panose="020B0604020202020204" charset="0"/>
                        </a:rPr>
                        <a:t>Se acepta </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3A81BA"/>
                    </a:solidFill>
                  </a:tcPr>
                </a:tc>
                <a:extLst>
                  <a:ext uri="{0D108BD9-81ED-4DB2-BD59-A6C34878D82A}">
                    <a16:rowId xmlns:a16="http://schemas.microsoft.com/office/drawing/2014/main" val="2344737669"/>
                  </a:ext>
                </a:extLst>
              </a:tr>
              <a:tr h="303816">
                <a:tc>
                  <a:txBody>
                    <a:bodyPr/>
                    <a:lstStyle/>
                    <a:p>
                      <a:pPr>
                        <a:lnSpc>
                          <a:spcPct val="107000"/>
                        </a:lnSpc>
                        <a:spcAft>
                          <a:spcPts val="0"/>
                        </a:spcAft>
                      </a:pPr>
                      <a:r>
                        <a:rPr lang="es-EC" sz="1000" dirty="0">
                          <a:effectLst/>
                          <a:latin typeface="Nunito Sans" panose="020B0604020202020204" charset="0"/>
                        </a:rPr>
                        <a:t>Localización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&gt;52.870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389708"/>
                  </a:ext>
                </a:extLst>
              </a:tr>
              <a:tr h="287258">
                <a:tc>
                  <a:txBody>
                    <a:bodyPr/>
                    <a:lstStyle/>
                    <a:p>
                      <a:pPr>
                        <a:lnSpc>
                          <a:spcPct val="107000"/>
                        </a:lnSpc>
                        <a:spcAft>
                          <a:spcPts val="0"/>
                        </a:spcAft>
                      </a:pPr>
                      <a:r>
                        <a:rPr lang="es-EC" sz="1000" dirty="0">
                          <a:effectLst/>
                          <a:latin typeface="Nunito Sans" panose="020B0604020202020204" charset="0"/>
                        </a:rPr>
                        <a:t>Personal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&gt;72.340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X</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9345180"/>
                  </a:ext>
                </a:extLst>
              </a:tr>
              <a:tr h="432071">
                <a:tc>
                  <a:txBody>
                    <a:bodyPr/>
                    <a:lstStyle/>
                    <a:p>
                      <a:pPr>
                        <a:lnSpc>
                          <a:spcPct val="107000"/>
                        </a:lnSpc>
                        <a:spcAft>
                          <a:spcPts val="0"/>
                        </a:spcAft>
                      </a:pPr>
                      <a:r>
                        <a:rPr lang="es-EC" sz="1000" dirty="0">
                          <a:effectLst/>
                          <a:latin typeface="Nunito Sans" panose="020B0604020202020204" charset="0"/>
                        </a:rPr>
                        <a:t>Actitud comportamiento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&gt;172,230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02484"/>
                  </a:ext>
                </a:extLst>
              </a:tr>
              <a:tr h="432071">
                <a:tc>
                  <a:txBody>
                    <a:bodyPr/>
                    <a:lstStyle/>
                    <a:p>
                      <a:pPr>
                        <a:lnSpc>
                          <a:spcPct val="107000"/>
                        </a:lnSpc>
                        <a:spcAft>
                          <a:spcPts val="0"/>
                        </a:spcAft>
                      </a:pPr>
                      <a:r>
                        <a:rPr lang="es-EC" sz="1000" dirty="0">
                          <a:effectLst/>
                          <a:latin typeface="Nunito Sans" panose="020B0604020202020204" charset="0"/>
                        </a:rPr>
                        <a:t>Justicia en Precios y Confianza</a:t>
                      </a:r>
                      <a:endParaRPr lang="es-EC" sz="1000" i="1"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&gt;57.545</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607841"/>
                  </a:ext>
                </a:extLst>
              </a:tr>
              <a:tr h="432071">
                <a:tc>
                  <a:txBody>
                    <a:bodyPr/>
                    <a:lstStyle/>
                    <a:p>
                      <a:pPr>
                        <a:lnSpc>
                          <a:spcPct val="107000"/>
                        </a:lnSpc>
                        <a:spcAft>
                          <a:spcPts val="0"/>
                        </a:spcAft>
                      </a:pPr>
                      <a:r>
                        <a:rPr lang="es-EC" sz="1000" dirty="0">
                          <a:effectLst/>
                          <a:latin typeface="Nunito Sans" panose="020B0604020202020204" charset="0"/>
                        </a:rPr>
                        <a:t> Sentimientos positivos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&gt;98.620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058197"/>
                  </a:ext>
                </a:extLst>
              </a:tr>
              <a:tr h="303816">
                <a:tc>
                  <a:txBody>
                    <a:bodyPr/>
                    <a:lstStyle/>
                    <a:p>
                      <a:pPr>
                        <a:lnSpc>
                          <a:spcPct val="107000"/>
                        </a:lnSpc>
                        <a:spcAft>
                          <a:spcPts val="0"/>
                        </a:spcAft>
                      </a:pPr>
                      <a:r>
                        <a:rPr lang="es-EC" sz="1000" dirty="0">
                          <a:effectLst/>
                          <a:latin typeface="Nunito Sans" panose="020B0604020202020204" charset="0"/>
                        </a:rPr>
                        <a:t> Expresión visual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&gt;111.138</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41152"/>
                  </a:ext>
                </a:extLst>
              </a:tr>
              <a:tr h="432071">
                <a:tc>
                  <a:txBody>
                    <a:bodyPr/>
                    <a:lstStyle/>
                    <a:p>
                      <a:pPr>
                        <a:lnSpc>
                          <a:spcPct val="107000"/>
                        </a:lnSpc>
                        <a:spcAft>
                          <a:spcPts val="0"/>
                        </a:spcAft>
                      </a:pPr>
                      <a:r>
                        <a:rPr lang="es-EC" sz="1000" dirty="0">
                          <a:effectLst/>
                          <a:latin typeface="Nunito Sans" panose="020B0604020202020204" charset="0"/>
                        </a:rPr>
                        <a:t> Expresión del ambiente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&gt;133.480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510523"/>
                  </a:ext>
                </a:extLst>
              </a:tr>
              <a:tr h="432071">
                <a:tc>
                  <a:txBody>
                    <a:bodyPr/>
                    <a:lstStyle/>
                    <a:p>
                      <a:pPr>
                        <a:lnSpc>
                          <a:spcPct val="107000"/>
                        </a:lnSpc>
                        <a:spcAft>
                          <a:spcPts val="0"/>
                        </a:spcAft>
                      </a:pPr>
                      <a:r>
                        <a:rPr lang="es-EC" sz="1000" dirty="0">
                          <a:effectLst/>
                          <a:latin typeface="Nunito Sans" panose="020B0604020202020204" charset="0"/>
                        </a:rPr>
                        <a:t> Apariencia online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&gt;100.480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081805"/>
                  </a:ext>
                </a:extLst>
              </a:tr>
              <a:tr h="287258">
                <a:tc>
                  <a:txBody>
                    <a:bodyPr/>
                    <a:lstStyle/>
                    <a:p>
                      <a:pPr>
                        <a:lnSpc>
                          <a:spcPct val="107000"/>
                        </a:lnSpc>
                        <a:spcAft>
                          <a:spcPts val="0"/>
                        </a:spcAft>
                      </a:pPr>
                      <a:r>
                        <a:rPr lang="es-EC" sz="1000" dirty="0">
                          <a:effectLst/>
                          <a:latin typeface="Nunito Sans" panose="020B0604020202020204" charset="0"/>
                        </a:rPr>
                        <a:t> Comunicación externa y Confianza</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&gt;129.440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0461522"/>
                  </a:ext>
                </a:extLst>
              </a:tr>
            </a:tbl>
          </a:graphicData>
        </a:graphic>
      </p:graphicFrame>
      <p:cxnSp>
        <p:nvCxnSpPr>
          <p:cNvPr id="6" name="Conector recto 5">
            <a:extLst>
              <a:ext uri="{FF2B5EF4-FFF2-40B4-BE49-F238E27FC236}">
                <a16:creationId xmlns:a16="http://schemas.microsoft.com/office/drawing/2014/main" id="{49C0893C-43FA-4BB6-BB86-899124C1471E}"/>
              </a:ext>
            </a:extLst>
          </p:cNvPr>
          <p:cNvCxnSpPr/>
          <p:nvPr/>
        </p:nvCxnSpPr>
        <p:spPr>
          <a:xfrm>
            <a:off x="8277779" y="1111177"/>
            <a:ext cx="0" cy="90018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7" name="Rectángulo 6">
            <a:extLst>
              <a:ext uri="{FF2B5EF4-FFF2-40B4-BE49-F238E27FC236}">
                <a16:creationId xmlns:a16="http://schemas.microsoft.com/office/drawing/2014/main" id="{C24DEC04-ACFC-4CFB-8BDB-E5370E304C34}"/>
              </a:ext>
            </a:extLst>
          </p:cNvPr>
          <p:cNvSpPr/>
          <p:nvPr/>
        </p:nvSpPr>
        <p:spPr>
          <a:xfrm>
            <a:off x="7757652" y="2011363"/>
            <a:ext cx="1073482" cy="393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solidFill>
                <a:srgbClr val="F67031"/>
              </a:solidFill>
            </a:endParaRPr>
          </a:p>
        </p:txBody>
      </p:sp>
      <p:sp>
        <p:nvSpPr>
          <p:cNvPr id="8" name="Rectángulo 7">
            <a:extLst>
              <a:ext uri="{FF2B5EF4-FFF2-40B4-BE49-F238E27FC236}">
                <a16:creationId xmlns:a16="http://schemas.microsoft.com/office/drawing/2014/main" id="{BC4FEF9E-7846-45B5-8AC7-45C9367DD132}"/>
              </a:ext>
            </a:extLst>
          </p:cNvPr>
          <p:cNvSpPr/>
          <p:nvPr/>
        </p:nvSpPr>
        <p:spPr>
          <a:xfrm>
            <a:off x="7679411" y="783833"/>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dirty="0">
                <a:solidFill>
                  <a:srgbClr val="FF0000"/>
                </a:solidFill>
                <a:latin typeface="Nunito Sans" panose="020B0604020202020204" charset="0"/>
              </a:rPr>
              <a:t>X</a:t>
            </a:r>
            <a:r>
              <a:rPr lang="es-EC" baseline="30000" dirty="0">
                <a:solidFill>
                  <a:srgbClr val="FF0000"/>
                </a:solidFill>
                <a:latin typeface="Nunito Sans" panose="020B0604020202020204" charset="0"/>
              </a:rPr>
              <a:t>2</a:t>
            </a:r>
            <a:r>
              <a:rPr lang="es-EC" dirty="0">
                <a:solidFill>
                  <a:srgbClr val="FF0000"/>
                </a:solidFill>
                <a:latin typeface="Nunito Sans" panose="020B0604020202020204" charset="0"/>
              </a:rPr>
              <a:t>= 26.2962</a:t>
            </a:r>
            <a:endParaRPr lang="es-EC" baseline="30000" dirty="0">
              <a:solidFill>
                <a:srgbClr val="FF0000"/>
              </a:solidFill>
              <a:latin typeface="Nunito Sans" panose="020B0604020202020204" charset="0"/>
            </a:endParaRPr>
          </a:p>
        </p:txBody>
      </p:sp>
      <p:cxnSp>
        <p:nvCxnSpPr>
          <p:cNvPr id="12" name="Conector recto 11">
            <a:extLst>
              <a:ext uri="{FF2B5EF4-FFF2-40B4-BE49-F238E27FC236}">
                <a16:creationId xmlns:a16="http://schemas.microsoft.com/office/drawing/2014/main" id="{68BDF13C-4C8D-4539-9512-78EA3A1AFECB}"/>
              </a:ext>
            </a:extLst>
          </p:cNvPr>
          <p:cNvCxnSpPr>
            <a:cxnSpLocks/>
          </p:cNvCxnSpPr>
          <p:nvPr/>
        </p:nvCxnSpPr>
        <p:spPr>
          <a:xfrm flipV="1">
            <a:off x="7334480" y="812446"/>
            <a:ext cx="199941" cy="199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5FC35A0F-7470-4090-8733-EB0C02DC3416}"/>
              </a:ext>
            </a:extLst>
          </p:cNvPr>
          <p:cNvCxnSpPr>
            <a:cxnSpLocks/>
          </p:cNvCxnSpPr>
          <p:nvPr/>
        </p:nvCxnSpPr>
        <p:spPr>
          <a:xfrm flipV="1">
            <a:off x="7292745" y="874967"/>
            <a:ext cx="284377" cy="278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A5B3B7D6-03DB-42C7-B7DF-881C87BB51FD}"/>
              </a:ext>
            </a:extLst>
          </p:cNvPr>
          <p:cNvCxnSpPr>
            <a:cxnSpLocks/>
          </p:cNvCxnSpPr>
          <p:nvPr/>
        </p:nvCxnSpPr>
        <p:spPr>
          <a:xfrm flipV="1">
            <a:off x="7247438" y="953875"/>
            <a:ext cx="396623" cy="370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F2BA144-E538-4E45-B8C0-A5C55B128BE2}"/>
              </a:ext>
            </a:extLst>
          </p:cNvPr>
          <p:cNvCxnSpPr>
            <a:cxnSpLocks/>
          </p:cNvCxnSpPr>
          <p:nvPr/>
        </p:nvCxnSpPr>
        <p:spPr>
          <a:xfrm flipV="1">
            <a:off x="7214794" y="1021409"/>
            <a:ext cx="472733" cy="454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021B20C0-D4B0-47CD-AC47-1B8B0AA4DA5A}"/>
              </a:ext>
            </a:extLst>
          </p:cNvPr>
          <p:cNvCxnSpPr>
            <a:cxnSpLocks/>
          </p:cNvCxnSpPr>
          <p:nvPr/>
        </p:nvCxnSpPr>
        <p:spPr>
          <a:xfrm flipV="1">
            <a:off x="7188071" y="1101230"/>
            <a:ext cx="532214" cy="49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D7BD210F-891D-4359-BDDB-AFEBEE6ECAD8}"/>
              </a:ext>
            </a:extLst>
          </p:cNvPr>
          <p:cNvCxnSpPr>
            <a:cxnSpLocks/>
          </p:cNvCxnSpPr>
          <p:nvPr/>
        </p:nvCxnSpPr>
        <p:spPr>
          <a:xfrm flipV="1">
            <a:off x="7141514" y="1170800"/>
            <a:ext cx="626337" cy="56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B3292AED-2395-49AE-B350-5764C257CCFD}"/>
              </a:ext>
            </a:extLst>
          </p:cNvPr>
          <p:cNvCxnSpPr>
            <a:cxnSpLocks/>
          </p:cNvCxnSpPr>
          <p:nvPr/>
        </p:nvCxnSpPr>
        <p:spPr>
          <a:xfrm flipV="1">
            <a:off x="7074401" y="1244320"/>
            <a:ext cx="727217" cy="64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527C69CE-5248-4100-88DC-7107CC3CE8AC}"/>
              </a:ext>
            </a:extLst>
          </p:cNvPr>
          <p:cNvCxnSpPr>
            <a:cxnSpLocks/>
          </p:cNvCxnSpPr>
          <p:nvPr/>
        </p:nvCxnSpPr>
        <p:spPr>
          <a:xfrm flipV="1">
            <a:off x="7127287" y="1298482"/>
            <a:ext cx="707089" cy="626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7C0CBFCF-8AE7-49EE-8C5B-C597B26D8244}"/>
              </a:ext>
            </a:extLst>
          </p:cNvPr>
          <p:cNvCxnSpPr>
            <a:cxnSpLocks/>
          </p:cNvCxnSpPr>
          <p:nvPr/>
        </p:nvCxnSpPr>
        <p:spPr>
          <a:xfrm flipV="1">
            <a:off x="7268232" y="1363978"/>
            <a:ext cx="598337" cy="565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DC6F998E-757C-4C02-B1BF-FDE434162D62}"/>
              </a:ext>
            </a:extLst>
          </p:cNvPr>
          <p:cNvCxnSpPr>
            <a:cxnSpLocks/>
          </p:cNvCxnSpPr>
          <p:nvPr/>
        </p:nvCxnSpPr>
        <p:spPr>
          <a:xfrm flipV="1">
            <a:off x="7409095" y="1455375"/>
            <a:ext cx="514058" cy="4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8BDBD5D2-FF35-4C99-9DA0-950D269E76B2}"/>
              </a:ext>
            </a:extLst>
          </p:cNvPr>
          <p:cNvCxnSpPr>
            <a:cxnSpLocks/>
          </p:cNvCxnSpPr>
          <p:nvPr/>
        </p:nvCxnSpPr>
        <p:spPr>
          <a:xfrm flipV="1">
            <a:off x="7542089" y="1515744"/>
            <a:ext cx="440032" cy="418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F5F322E-245F-4DDD-9AB4-F0D5C9470167}"/>
              </a:ext>
            </a:extLst>
          </p:cNvPr>
          <p:cNvCxnSpPr>
            <a:cxnSpLocks/>
          </p:cNvCxnSpPr>
          <p:nvPr/>
        </p:nvCxnSpPr>
        <p:spPr>
          <a:xfrm flipV="1">
            <a:off x="7664232" y="1594450"/>
            <a:ext cx="368641" cy="33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83D66B99-D38B-4724-BEB4-77F796C3CAC6}"/>
              </a:ext>
            </a:extLst>
          </p:cNvPr>
          <p:cNvCxnSpPr>
            <a:cxnSpLocks/>
          </p:cNvCxnSpPr>
          <p:nvPr/>
        </p:nvCxnSpPr>
        <p:spPr>
          <a:xfrm flipV="1">
            <a:off x="7790040" y="1646495"/>
            <a:ext cx="292860" cy="27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8BF02C9F-A3AE-4A73-A387-E9AD2D176D99}"/>
              </a:ext>
            </a:extLst>
          </p:cNvPr>
          <p:cNvCxnSpPr>
            <a:cxnSpLocks/>
          </p:cNvCxnSpPr>
          <p:nvPr/>
        </p:nvCxnSpPr>
        <p:spPr>
          <a:xfrm flipV="1">
            <a:off x="7923153" y="1701414"/>
            <a:ext cx="214270" cy="23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A596E40C-784D-44C7-B652-579873A11E3F}"/>
              </a:ext>
            </a:extLst>
          </p:cNvPr>
          <p:cNvCxnSpPr>
            <a:cxnSpLocks/>
          </p:cNvCxnSpPr>
          <p:nvPr/>
        </p:nvCxnSpPr>
        <p:spPr>
          <a:xfrm flipV="1">
            <a:off x="8061223" y="1758679"/>
            <a:ext cx="147485" cy="166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548EC01B-E38E-409B-AEA8-CE6CC980129D}"/>
              </a:ext>
            </a:extLst>
          </p:cNvPr>
          <p:cNvCxnSpPr>
            <a:cxnSpLocks/>
          </p:cNvCxnSpPr>
          <p:nvPr/>
        </p:nvCxnSpPr>
        <p:spPr>
          <a:xfrm flipV="1">
            <a:off x="8134965" y="1785849"/>
            <a:ext cx="125903" cy="142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AED65B15-2414-4CF7-92F9-1EBC7C98E816}"/>
              </a:ext>
            </a:extLst>
          </p:cNvPr>
          <p:cNvCxnSpPr>
            <a:cxnSpLocks/>
          </p:cNvCxnSpPr>
          <p:nvPr/>
        </p:nvCxnSpPr>
        <p:spPr>
          <a:xfrm flipV="1">
            <a:off x="8208708" y="1841941"/>
            <a:ext cx="68406" cy="8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2" name="Conector recto de flecha 14351">
            <a:extLst>
              <a:ext uri="{FF2B5EF4-FFF2-40B4-BE49-F238E27FC236}">
                <a16:creationId xmlns:a16="http://schemas.microsoft.com/office/drawing/2014/main" id="{6F8970F0-F2F5-4BBF-9B39-7AA1650D724C}"/>
              </a:ext>
            </a:extLst>
          </p:cNvPr>
          <p:cNvCxnSpPr>
            <a:cxnSpLocks/>
          </p:cNvCxnSpPr>
          <p:nvPr/>
        </p:nvCxnSpPr>
        <p:spPr>
          <a:xfrm flipH="1">
            <a:off x="7008200" y="1998009"/>
            <a:ext cx="1234711" cy="1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ángulo 122">
            <a:extLst>
              <a:ext uri="{FF2B5EF4-FFF2-40B4-BE49-F238E27FC236}">
                <a16:creationId xmlns:a16="http://schemas.microsoft.com/office/drawing/2014/main" id="{59499737-E3C9-45C6-8BB9-CF8828007BD1}"/>
              </a:ext>
            </a:extLst>
          </p:cNvPr>
          <p:cNvSpPr/>
          <p:nvPr/>
        </p:nvSpPr>
        <p:spPr>
          <a:xfrm>
            <a:off x="6989005" y="1883958"/>
            <a:ext cx="1304202"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solidFill>
                  <a:schemeClr val="accent1"/>
                </a:solidFill>
                <a:effectLst>
                  <a:outerShdw blurRad="38100" dist="25400" dir="5400000" algn="ctr" rotWithShape="0">
                    <a:srgbClr val="6E747A">
                      <a:alpha val="43000"/>
                    </a:srgbClr>
                  </a:outerShdw>
                </a:effectLst>
                <a:latin typeface="Nunito Sans" panose="020B0604020202020204" charset="0"/>
              </a:rPr>
              <a:t>Se acepta Ho</a:t>
            </a:r>
            <a:endParaRPr lang="es-EC" sz="9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cxnSp>
        <p:nvCxnSpPr>
          <p:cNvPr id="124" name="Conector recto de flecha 123">
            <a:extLst>
              <a:ext uri="{FF2B5EF4-FFF2-40B4-BE49-F238E27FC236}">
                <a16:creationId xmlns:a16="http://schemas.microsoft.com/office/drawing/2014/main" id="{E125A414-7BF0-4A53-80BE-25212B3F8491}"/>
              </a:ext>
            </a:extLst>
          </p:cNvPr>
          <p:cNvCxnSpPr>
            <a:cxnSpLocks/>
          </p:cNvCxnSpPr>
          <p:nvPr/>
        </p:nvCxnSpPr>
        <p:spPr>
          <a:xfrm flipV="1">
            <a:off x="8306529" y="1987972"/>
            <a:ext cx="798955" cy="78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1" name="Rectángulo 130">
            <a:extLst>
              <a:ext uri="{FF2B5EF4-FFF2-40B4-BE49-F238E27FC236}">
                <a16:creationId xmlns:a16="http://schemas.microsoft.com/office/drawing/2014/main" id="{C34A1BAF-481E-439A-B77A-118BEADD6054}"/>
              </a:ext>
            </a:extLst>
          </p:cNvPr>
          <p:cNvSpPr/>
          <p:nvPr/>
        </p:nvSpPr>
        <p:spPr>
          <a:xfrm>
            <a:off x="6913802" y="2228363"/>
            <a:ext cx="1427690"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100" dirty="0">
                <a:ln w="0"/>
                <a:solidFill>
                  <a:schemeClr val="accent1"/>
                </a:solidFill>
                <a:effectLst>
                  <a:outerShdw blurRad="38100" dist="25400" dir="5400000" algn="ctr" rotWithShape="0">
                    <a:srgbClr val="6E747A">
                      <a:alpha val="43000"/>
                    </a:srgbClr>
                  </a:outerShdw>
                </a:effectLst>
                <a:latin typeface="Nunito Sans" panose="020B0604020202020204" charset="0"/>
              </a:rPr>
              <a:t>NO EXISTE RELACIÓN DE LAS DIMENSIONES</a:t>
            </a:r>
            <a:endParaRPr lang="es-EC" sz="11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sp>
        <p:nvSpPr>
          <p:cNvPr id="132" name="Rectángulo 131">
            <a:extLst>
              <a:ext uri="{FF2B5EF4-FFF2-40B4-BE49-F238E27FC236}">
                <a16:creationId xmlns:a16="http://schemas.microsoft.com/office/drawing/2014/main" id="{837C2E7B-604C-4FB0-A2F4-A34BD36CB0A8}"/>
              </a:ext>
            </a:extLst>
          </p:cNvPr>
          <p:cNvSpPr/>
          <p:nvPr/>
        </p:nvSpPr>
        <p:spPr>
          <a:xfrm>
            <a:off x="7757651" y="2880766"/>
            <a:ext cx="1398043"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s-EC" sz="1100" dirty="0">
                <a:ln w="0"/>
                <a:effectLst>
                  <a:outerShdw blurRad="38100" dist="25400" dir="5400000" algn="ctr" rotWithShape="0">
                    <a:srgbClr val="6E747A">
                      <a:alpha val="43000"/>
                    </a:srgbClr>
                  </a:outerShdw>
                </a:effectLst>
                <a:latin typeface="Nunito Sans" panose="020B0604020202020204" charset="0"/>
              </a:rPr>
              <a:t>EXISTE RELACIÓN DE LAS DIMENSIONES</a:t>
            </a:r>
            <a:endParaRPr lang="es-EC" sz="1100" baseline="30000" dirty="0">
              <a:ln w="0"/>
              <a:effectLst>
                <a:outerShdw blurRad="38100" dist="25400" dir="5400000" algn="ctr" rotWithShape="0">
                  <a:srgbClr val="6E747A">
                    <a:alpha val="43000"/>
                  </a:srgbClr>
                </a:outerShdw>
              </a:effectLst>
              <a:latin typeface="Nunito Sans" panose="020B0604020202020204" charset="0"/>
            </a:endParaRPr>
          </a:p>
        </p:txBody>
      </p:sp>
      <p:sp>
        <p:nvSpPr>
          <p:cNvPr id="133" name="Google Shape;376;p34">
            <a:extLst>
              <a:ext uri="{FF2B5EF4-FFF2-40B4-BE49-F238E27FC236}">
                <a16:creationId xmlns:a16="http://schemas.microsoft.com/office/drawing/2014/main" id="{D8737D0E-ACDB-4360-BEE8-287B13DA9147}"/>
              </a:ext>
            </a:extLst>
          </p:cNvPr>
          <p:cNvSpPr txBox="1">
            <a:spLocks/>
          </p:cNvSpPr>
          <p:nvPr/>
        </p:nvSpPr>
        <p:spPr>
          <a:xfrm>
            <a:off x="6987380" y="3223276"/>
            <a:ext cx="1616280" cy="14388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s-EC" sz="900" b="1" dirty="0">
                <a:latin typeface="Nunito Sans" panose="020B0604020202020204" charset="0"/>
              </a:rPr>
              <a:t>Reglas de decisión</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Grados de libertad: 16</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α = .05</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valor crítico = 26.2962</a:t>
            </a:r>
          </a:p>
          <a:p>
            <a:pPr lvl="0"/>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dirty="0">
                <a:latin typeface="Nunito Sans" panose="020B0604020202020204" charset="0"/>
              </a:rPr>
              <a:t>&gt; 26.2962 se rechaza la hipótesis nula y se acepta la hipótesis alternativa.</a:t>
            </a:r>
          </a:p>
          <a:p>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b="1" dirty="0">
                <a:latin typeface="Nunito Sans" panose="020B0604020202020204" charset="0"/>
              </a:rPr>
              <a:t>≤</a:t>
            </a:r>
            <a:r>
              <a:rPr lang="es-EC" sz="900" dirty="0">
                <a:latin typeface="Nunito Sans" panose="020B0604020202020204" charset="0"/>
              </a:rPr>
              <a:t> 26.2962 se acepta la hipótesis nula.</a:t>
            </a:r>
          </a:p>
          <a:p>
            <a:pPr marL="171450" indent="-171450" algn="just"/>
            <a:endParaRPr lang="es-EC" sz="900" dirty="0">
              <a:latin typeface="Nunito Sans" panose="020B0604020202020204" charset="0"/>
            </a:endParaRPr>
          </a:p>
        </p:txBody>
      </p:sp>
      <p:sp>
        <p:nvSpPr>
          <p:cNvPr id="134" name="Rectángulo 133">
            <a:extLst>
              <a:ext uri="{FF2B5EF4-FFF2-40B4-BE49-F238E27FC236}">
                <a16:creationId xmlns:a16="http://schemas.microsoft.com/office/drawing/2014/main" id="{A01F9BA1-C69E-479D-8FEF-73D2B918BC8B}"/>
              </a:ext>
            </a:extLst>
          </p:cNvPr>
          <p:cNvSpPr/>
          <p:nvPr/>
        </p:nvSpPr>
        <p:spPr>
          <a:xfrm>
            <a:off x="7359036" y="896944"/>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700" dirty="0">
                <a:solidFill>
                  <a:srgbClr val="FF0000"/>
                </a:solidFill>
                <a:latin typeface="Nunito Sans" panose="020B0604020202020204" charset="0"/>
              </a:rPr>
              <a:t>tabla</a:t>
            </a:r>
            <a:endParaRPr lang="es-EC" sz="700" baseline="30000" dirty="0">
              <a:solidFill>
                <a:srgbClr val="FF0000"/>
              </a:solidFill>
              <a:latin typeface="Nunito Sans" panose="020B0604020202020204" charset="0"/>
            </a:endParaRPr>
          </a:p>
        </p:txBody>
      </p:sp>
      <p:sp>
        <p:nvSpPr>
          <p:cNvPr id="81" name="Rectángulo 80">
            <a:extLst>
              <a:ext uri="{FF2B5EF4-FFF2-40B4-BE49-F238E27FC236}">
                <a16:creationId xmlns:a16="http://schemas.microsoft.com/office/drawing/2014/main" id="{4B9A6635-30D9-439D-8A73-260CB23A643D}"/>
              </a:ext>
            </a:extLst>
          </p:cNvPr>
          <p:cNvSpPr/>
          <p:nvPr/>
        </p:nvSpPr>
        <p:spPr>
          <a:xfrm>
            <a:off x="8134965" y="1923056"/>
            <a:ext cx="1119491"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effectLst>
                  <a:outerShdw blurRad="38100" dist="25400" dir="5400000" algn="ctr" rotWithShape="0">
                    <a:srgbClr val="6E747A">
                      <a:alpha val="43000"/>
                    </a:srgbClr>
                  </a:outerShdw>
                </a:effectLst>
                <a:latin typeface="Nunito Sans" panose="020B0604020202020204" charset="0"/>
              </a:rPr>
              <a:t>Se rechaza Ho y se acepta Hi</a:t>
            </a:r>
            <a:endParaRPr lang="es-EC" sz="900" baseline="30000" dirty="0">
              <a:ln w="0"/>
              <a:effectLst>
                <a:outerShdw blurRad="38100" dist="25400" dir="5400000" algn="ctr" rotWithShape="0">
                  <a:srgbClr val="6E747A">
                    <a:alpha val="43000"/>
                  </a:srgbClr>
                </a:outerShdw>
              </a:effectLst>
              <a:latin typeface="Nunito Sans" panose="020B0604020202020204" charset="0"/>
            </a:endParaRPr>
          </a:p>
        </p:txBody>
      </p:sp>
    </p:spTree>
    <p:extLst>
      <p:ext uri="{BB962C8B-B14F-4D97-AF65-F5344CB8AC3E}">
        <p14:creationId xmlns:p14="http://schemas.microsoft.com/office/powerpoint/2010/main" val="4217198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7"/>
        <p:cNvGrpSpPr/>
        <p:nvPr/>
      </p:nvGrpSpPr>
      <p:grpSpPr>
        <a:xfrm>
          <a:off x="0" y="0"/>
          <a:ext cx="0" cy="0"/>
          <a:chOff x="0" y="0"/>
          <a:chExt cx="0" cy="0"/>
        </a:xfrm>
      </p:grpSpPr>
      <p:pic>
        <p:nvPicPr>
          <p:cNvPr id="14342" name="Picture 6" descr="Imagen relacionada">
            <a:extLst>
              <a:ext uri="{FF2B5EF4-FFF2-40B4-BE49-F238E27FC236}">
                <a16:creationId xmlns:a16="http://schemas.microsoft.com/office/drawing/2014/main" id="{9CED1108-41F8-4EF9-9594-7EB58296E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1" r="8092"/>
          <a:stretch/>
        </p:blipFill>
        <p:spPr bwMode="auto">
          <a:xfrm>
            <a:off x="6975683" y="599006"/>
            <a:ext cx="2129801" cy="1361769"/>
          </a:xfrm>
          <a:prstGeom prst="rect">
            <a:avLst/>
          </a:prstGeom>
          <a:noFill/>
          <a:extLst>
            <a:ext uri="{909E8E84-426E-40DD-AFC4-6F175D3DCCD1}">
              <a14:hiddenFill xmlns:a14="http://schemas.microsoft.com/office/drawing/2010/main">
                <a:solidFill>
                  <a:srgbClr val="FFFFFF"/>
                </a:solidFill>
              </a14:hiddenFill>
            </a:ext>
          </a:extLst>
        </p:spPr>
      </p:pic>
      <p:sp>
        <p:nvSpPr>
          <p:cNvPr id="248" name="Google Shape;248;p2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Bivariado</a:t>
            </a:r>
            <a:endParaRPr dirty="0"/>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ítulo 1">
            <a:extLst>
              <a:ext uri="{FF2B5EF4-FFF2-40B4-BE49-F238E27FC236}">
                <a16:creationId xmlns:a16="http://schemas.microsoft.com/office/drawing/2014/main" id="{161424EC-A5FE-4A30-888B-6C168A8369AC}"/>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HIPÓTESIS NULA 3</a:t>
            </a:r>
          </a:p>
        </p:txBody>
      </p:sp>
      <p:graphicFrame>
        <p:nvGraphicFramePr>
          <p:cNvPr id="4" name="Tabla 3">
            <a:extLst>
              <a:ext uri="{FF2B5EF4-FFF2-40B4-BE49-F238E27FC236}">
                <a16:creationId xmlns:a16="http://schemas.microsoft.com/office/drawing/2014/main" id="{7B227588-D1F8-45A1-B3BF-E6B45DD08261}"/>
              </a:ext>
            </a:extLst>
          </p:cNvPr>
          <p:cNvGraphicFramePr>
            <a:graphicFrameLocks noGrp="1"/>
          </p:cNvGraphicFramePr>
          <p:nvPr>
            <p:extLst>
              <p:ext uri="{D42A27DB-BD31-4B8C-83A1-F6EECF244321}">
                <p14:modId xmlns:p14="http://schemas.microsoft.com/office/powerpoint/2010/main" val="3006965511"/>
              </p:ext>
            </p:extLst>
          </p:nvPr>
        </p:nvGraphicFramePr>
        <p:xfrm>
          <a:off x="2650235" y="645084"/>
          <a:ext cx="4170146" cy="4047033"/>
        </p:xfrm>
        <a:graphic>
          <a:graphicData uri="http://schemas.openxmlformats.org/drawingml/2006/table">
            <a:tbl>
              <a:tblPr firstRow="1" firstCol="1" bandRow="1">
                <a:tableStyleId>{17292A2E-F333-43FB-9621-5CBBE7FDCDCB}</a:tableStyleId>
              </a:tblPr>
              <a:tblGrid>
                <a:gridCol w="1528445">
                  <a:extLst>
                    <a:ext uri="{9D8B030D-6E8A-4147-A177-3AD203B41FA5}">
                      <a16:colId xmlns:a16="http://schemas.microsoft.com/office/drawing/2014/main" val="842316157"/>
                    </a:ext>
                  </a:extLst>
                </a:gridCol>
                <a:gridCol w="912034">
                  <a:extLst>
                    <a:ext uri="{9D8B030D-6E8A-4147-A177-3AD203B41FA5}">
                      <a16:colId xmlns:a16="http://schemas.microsoft.com/office/drawing/2014/main" val="3811009156"/>
                    </a:ext>
                  </a:extLst>
                </a:gridCol>
                <a:gridCol w="474133">
                  <a:extLst>
                    <a:ext uri="{9D8B030D-6E8A-4147-A177-3AD203B41FA5}">
                      <a16:colId xmlns:a16="http://schemas.microsoft.com/office/drawing/2014/main" val="3524505660"/>
                    </a:ext>
                  </a:extLst>
                </a:gridCol>
                <a:gridCol w="639480">
                  <a:extLst>
                    <a:ext uri="{9D8B030D-6E8A-4147-A177-3AD203B41FA5}">
                      <a16:colId xmlns:a16="http://schemas.microsoft.com/office/drawing/2014/main" val="2692223189"/>
                    </a:ext>
                  </a:extLst>
                </a:gridCol>
                <a:gridCol w="616054">
                  <a:extLst>
                    <a:ext uri="{9D8B030D-6E8A-4147-A177-3AD203B41FA5}">
                      <a16:colId xmlns:a16="http://schemas.microsoft.com/office/drawing/2014/main" val="1290826257"/>
                    </a:ext>
                  </a:extLst>
                </a:gridCol>
              </a:tblGrid>
              <a:tr h="150656">
                <a:tc rowSpan="2">
                  <a:txBody>
                    <a:bodyPr/>
                    <a:lstStyle/>
                    <a:p>
                      <a:pPr algn="ctr">
                        <a:lnSpc>
                          <a:spcPct val="107000"/>
                        </a:lnSpc>
                        <a:spcAft>
                          <a:spcPts val="0"/>
                        </a:spcAft>
                      </a:pPr>
                      <a:r>
                        <a:rPr lang="es-EC" sz="1000" dirty="0">
                          <a:effectLst/>
                          <a:latin typeface="Nunito Sans" panose="020B0604020202020204" charset="0"/>
                        </a:rPr>
                        <a:t>Dimensiones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Chi cuadrado X </a:t>
                      </a:r>
                      <a:r>
                        <a:rPr lang="es-EC" sz="1000" baseline="30000" dirty="0">
                          <a:effectLst/>
                          <a:latin typeface="Nunito Sans" panose="020B0604020202020204" charset="0"/>
                        </a:rPr>
                        <a:t>2</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latin typeface="Nunito Sans" panose="020B0604020202020204" charset="0"/>
                        </a:rPr>
                        <a:t>Valor p</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000">
                          <a:effectLst/>
                          <a:latin typeface="Nunito Sans" panose="020B0604020202020204" charset="0"/>
                        </a:rPr>
                        <a:t>H</a:t>
                      </a:r>
                      <a:r>
                        <a:rPr lang="es-EC" sz="1000" baseline="-25000">
                          <a:effectLst/>
                          <a:latin typeface="Nunito Sans" panose="020B0604020202020204" charset="0"/>
                        </a:rPr>
                        <a:t>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763543687"/>
                  </a:ext>
                </a:extLst>
              </a:tr>
              <a:tr h="30632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dirty="0">
                          <a:solidFill>
                            <a:schemeClr val="bg1"/>
                          </a:solidFill>
                          <a:effectLst/>
                          <a:latin typeface="Nunito Sans" panose="020B0604020202020204" charset="0"/>
                        </a:rPr>
                        <a:t>Se rechaza</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57A7B5"/>
                    </a:solidFill>
                  </a:tcPr>
                </a:tc>
                <a:tc>
                  <a:txBody>
                    <a:bodyPr/>
                    <a:lstStyle/>
                    <a:p>
                      <a:pPr algn="ctr">
                        <a:lnSpc>
                          <a:spcPct val="107000"/>
                        </a:lnSpc>
                        <a:spcAft>
                          <a:spcPts val="0"/>
                        </a:spcAft>
                      </a:pPr>
                      <a:r>
                        <a:rPr lang="es-EC" sz="1000" dirty="0">
                          <a:solidFill>
                            <a:schemeClr val="bg1"/>
                          </a:solidFill>
                          <a:effectLst/>
                          <a:latin typeface="Nunito Sans" panose="020B0604020202020204" charset="0"/>
                        </a:rPr>
                        <a:t>Se acepta </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57A7B5"/>
                    </a:solidFill>
                  </a:tcPr>
                </a:tc>
                <a:extLst>
                  <a:ext uri="{0D108BD9-81ED-4DB2-BD59-A6C34878D82A}">
                    <a16:rowId xmlns:a16="http://schemas.microsoft.com/office/drawing/2014/main" val="2344737669"/>
                  </a:ext>
                </a:extLst>
              </a:tr>
              <a:tr h="303816">
                <a:tc>
                  <a:txBody>
                    <a:bodyPr/>
                    <a:lstStyle/>
                    <a:p>
                      <a:pPr>
                        <a:lnSpc>
                          <a:spcPct val="107000"/>
                        </a:lnSpc>
                        <a:spcAft>
                          <a:spcPts val="0"/>
                        </a:spcAft>
                      </a:pPr>
                      <a:r>
                        <a:rPr lang="es-EC" sz="1000" dirty="0">
                          <a:effectLst/>
                          <a:latin typeface="Nunito Sans" panose="020B0604020202020204" charset="0"/>
                        </a:rPr>
                        <a:t>Localización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&gt;39.560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389708"/>
                  </a:ext>
                </a:extLst>
              </a:tr>
              <a:tr h="287258">
                <a:tc>
                  <a:txBody>
                    <a:bodyPr/>
                    <a:lstStyle/>
                    <a:p>
                      <a:pPr>
                        <a:lnSpc>
                          <a:spcPct val="107000"/>
                        </a:lnSpc>
                        <a:spcAft>
                          <a:spcPts val="0"/>
                        </a:spcAft>
                      </a:pPr>
                      <a:r>
                        <a:rPr lang="es-EC" sz="1000" dirty="0">
                          <a:effectLst/>
                          <a:latin typeface="Nunito Sans" panose="020B0604020202020204" charset="0"/>
                        </a:rPr>
                        <a:t>Personal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&gt;79.101</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X</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9345180"/>
                  </a:ext>
                </a:extLst>
              </a:tr>
              <a:tr h="432071">
                <a:tc>
                  <a:txBody>
                    <a:bodyPr/>
                    <a:lstStyle/>
                    <a:p>
                      <a:pPr>
                        <a:lnSpc>
                          <a:spcPct val="107000"/>
                        </a:lnSpc>
                        <a:spcAft>
                          <a:spcPts val="0"/>
                        </a:spcAft>
                      </a:pPr>
                      <a:r>
                        <a:rPr lang="es-EC" sz="1000" dirty="0">
                          <a:effectLst/>
                          <a:latin typeface="Nunito Sans" panose="020B0604020202020204" charset="0"/>
                        </a:rPr>
                        <a:t>Actitud comportamiento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&gt;123,650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02484"/>
                  </a:ext>
                </a:extLst>
              </a:tr>
              <a:tr h="432071">
                <a:tc>
                  <a:txBody>
                    <a:bodyPr/>
                    <a:lstStyle/>
                    <a:p>
                      <a:pPr>
                        <a:lnSpc>
                          <a:spcPct val="107000"/>
                        </a:lnSpc>
                        <a:spcAft>
                          <a:spcPts val="0"/>
                        </a:spcAft>
                      </a:pPr>
                      <a:r>
                        <a:rPr lang="es-EC" sz="1000" dirty="0">
                          <a:effectLst/>
                          <a:latin typeface="Nunito Sans" panose="020B0604020202020204" charset="0"/>
                        </a:rPr>
                        <a:t>Justicia en Precios y Compromiso</a:t>
                      </a:r>
                      <a:endParaRPr lang="es-EC" sz="1000" i="1"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&gt;69.110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607841"/>
                  </a:ext>
                </a:extLst>
              </a:tr>
              <a:tr h="432071">
                <a:tc>
                  <a:txBody>
                    <a:bodyPr/>
                    <a:lstStyle/>
                    <a:p>
                      <a:pPr>
                        <a:lnSpc>
                          <a:spcPct val="107000"/>
                        </a:lnSpc>
                        <a:spcAft>
                          <a:spcPts val="0"/>
                        </a:spcAft>
                      </a:pPr>
                      <a:r>
                        <a:rPr lang="es-EC" sz="1000" dirty="0">
                          <a:effectLst/>
                          <a:latin typeface="Nunito Sans" panose="020B0604020202020204" charset="0"/>
                        </a:rPr>
                        <a:t> Sentimientos positivos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&gt;68.218</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058197"/>
                  </a:ext>
                </a:extLst>
              </a:tr>
              <a:tr h="303816">
                <a:tc>
                  <a:txBody>
                    <a:bodyPr/>
                    <a:lstStyle/>
                    <a:p>
                      <a:pPr>
                        <a:lnSpc>
                          <a:spcPct val="107000"/>
                        </a:lnSpc>
                        <a:spcAft>
                          <a:spcPts val="0"/>
                        </a:spcAft>
                      </a:pPr>
                      <a:r>
                        <a:rPr lang="es-EC" sz="1000" dirty="0">
                          <a:effectLst/>
                          <a:latin typeface="Nunito Sans" panose="020B0604020202020204" charset="0"/>
                        </a:rPr>
                        <a:t> Expresión visual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&gt;87.024</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41152"/>
                  </a:ext>
                </a:extLst>
              </a:tr>
              <a:tr h="432071">
                <a:tc>
                  <a:txBody>
                    <a:bodyPr/>
                    <a:lstStyle/>
                    <a:p>
                      <a:pPr>
                        <a:lnSpc>
                          <a:spcPct val="107000"/>
                        </a:lnSpc>
                        <a:spcAft>
                          <a:spcPts val="0"/>
                        </a:spcAft>
                      </a:pPr>
                      <a:r>
                        <a:rPr lang="es-EC" sz="1000" dirty="0">
                          <a:effectLst/>
                          <a:latin typeface="Nunito Sans" panose="020B0604020202020204" charset="0"/>
                        </a:rPr>
                        <a:t> Expresión del ambiente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&gt;124.230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510523"/>
                  </a:ext>
                </a:extLst>
              </a:tr>
              <a:tr h="432071">
                <a:tc>
                  <a:txBody>
                    <a:bodyPr/>
                    <a:lstStyle/>
                    <a:p>
                      <a:pPr>
                        <a:lnSpc>
                          <a:spcPct val="107000"/>
                        </a:lnSpc>
                        <a:spcAft>
                          <a:spcPts val="0"/>
                        </a:spcAft>
                      </a:pPr>
                      <a:r>
                        <a:rPr lang="es-EC" sz="1000" dirty="0">
                          <a:effectLst/>
                          <a:latin typeface="Nunito Sans" panose="020B0604020202020204" charset="0"/>
                        </a:rPr>
                        <a:t> Apariencia online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&gt;135.240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081805"/>
                  </a:ext>
                </a:extLst>
              </a:tr>
              <a:tr h="287258">
                <a:tc>
                  <a:txBody>
                    <a:bodyPr/>
                    <a:lstStyle/>
                    <a:p>
                      <a:pPr>
                        <a:lnSpc>
                          <a:spcPct val="107000"/>
                        </a:lnSpc>
                        <a:spcAft>
                          <a:spcPts val="0"/>
                        </a:spcAft>
                      </a:pPr>
                      <a:r>
                        <a:rPr lang="es-EC" sz="1000" dirty="0">
                          <a:effectLst/>
                          <a:latin typeface="Nunito Sans" panose="020B0604020202020204" charset="0"/>
                        </a:rPr>
                        <a:t> Comunicación externa y Compromiso</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&gt;113.620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latin typeface="Nunito Sans" panose="020B0604020202020204" charset="0"/>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latin typeface="Nunito Sans" panose="020B0604020202020204" charset="0"/>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0461522"/>
                  </a:ext>
                </a:extLst>
              </a:tr>
            </a:tbl>
          </a:graphicData>
        </a:graphic>
      </p:graphicFrame>
      <p:cxnSp>
        <p:nvCxnSpPr>
          <p:cNvPr id="6" name="Conector recto 5">
            <a:extLst>
              <a:ext uri="{FF2B5EF4-FFF2-40B4-BE49-F238E27FC236}">
                <a16:creationId xmlns:a16="http://schemas.microsoft.com/office/drawing/2014/main" id="{49C0893C-43FA-4BB6-BB86-899124C1471E}"/>
              </a:ext>
            </a:extLst>
          </p:cNvPr>
          <p:cNvCxnSpPr/>
          <p:nvPr/>
        </p:nvCxnSpPr>
        <p:spPr>
          <a:xfrm>
            <a:off x="8277779" y="1111177"/>
            <a:ext cx="0" cy="90018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7" name="Rectángulo 6">
            <a:extLst>
              <a:ext uri="{FF2B5EF4-FFF2-40B4-BE49-F238E27FC236}">
                <a16:creationId xmlns:a16="http://schemas.microsoft.com/office/drawing/2014/main" id="{C24DEC04-ACFC-4CFB-8BDB-E5370E304C34}"/>
              </a:ext>
            </a:extLst>
          </p:cNvPr>
          <p:cNvSpPr/>
          <p:nvPr/>
        </p:nvSpPr>
        <p:spPr>
          <a:xfrm>
            <a:off x="7757652" y="2011363"/>
            <a:ext cx="1073482" cy="393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solidFill>
                <a:srgbClr val="F67031"/>
              </a:solidFill>
            </a:endParaRPr>
          </a:p>
        </p:txBody>
      </p:sp>
      <p:sp>
        <p:nvSpPr>
          <p:cNvPr id="8" name="Rectángulo 7">
            <a:extLst>
              <a:ext uri="{FF2B5EF4-FFF2-40B4-BE49-F238E27FC236}">
                <a16:creationId xmlns:a16="http://schemas.microsoft.com/office/drawing/2014/main" id="{BC4FEF9E-7846-45B5-8AC7-45C9367DD132}"/>
              </a:ext>
            </a:extLst>
          </p:cNvPr>
          <p:cNvSpPr/>
          <p:nvPr/>
        </p:nvSpPr>
        <p:spPr>
          <a:xfrm>
            <a:off x="7679411" y="783833"/>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dirty="0">
                <a:solidFill>
                  <a:srgbClr val="FF0000"/>
                </a:solidFill>
                <a:latin typeface="Nunito Sans" panose="020B0604020202020204" charset="0"/>
              </a:rPr>
              <a:t>X</a:t>
            </a:r>
            <a:r>
              <a:rPr lang="es-EC" baseline="30000" dirty="0">
                <a:solidFill>
                  <a:srgbClr val="FF0000"/>
                </a:solidFill>
                <a:latin typeface="Nunito Sans" panose="020B0604020202020204" charset="0"/>
              </a:rPr>
              <a:t>2</a:t>
            </a:r>
            <a:r>
              <a:rPr lang="es-EC" dirty="0">
                <a:solidFill>
                  <a:srgbClr val="FF0000"/>
                </a:solidFill>
                <a:latin typeface="Nunito Sans" panose="020B0604020202020204" charset="0"/>
              </a:rPr>
              <a:t>= 26.2962</a:t>
            </a:r>
            <a:endParaRPr lang="es-EC" baseline="30000" dirty="0">
              <a:solidFill>
                <a:srgbClr val="FF0000"/>
              </a:solidFill>
              <a:latin typeface="Nunito Sans" panose="020B0604020202020204" charset="0"/>
            </a:endParaRPr>
          </a:p>
        </p:txBody>
      </p:sp>
      <p:cxnSp>
        <p:nvCxnSpPr>
          <p:cNvPr id="12" name="Conector recto 11">
            <a:extLst>
              <a:ext uri="{FF2B5EF4-FFF2-40B4-BE49-F238E27FC236}">
                <a16:creationId xmlns:a16="http://schemas.microsoft.com/office/drawing/2014/main" id="{68BDF13C-4C8D-4539-9512-78EA3A1AFECB}"/>
              </a:ext>
            </a:extLst>
          </p:cNvPr>
          <p:cNvCxnSpPr>
            <a:cxnSpLocks/>
          </p:cNvCxnSpPr>
          <p:nvPr/>
        </p:nvCxnSpPr>
        <p:spPr>
          <a:xfrm flipV="1">
            <a:off x="7334480" y="812446"/>
            <a:ext cx="199941" cy="199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5FC35A0F-7470-4090-8733-EB0C02DC3416}"/>
              </a:ext>
            </a:extLst>
          </p:cNvPr>
          <p:cNvCxnSpPr>
            <a:cxnSpLocks/>
          </p:cNvCxnSpPr>
          <p:nvPr/>
        </p:nvCxnSpPr>
        <p:spPr>
          <a:xfrm flipV="1">
            <a:off x="7292745" y="874967"/>
            <a:ext cx="284377" cy="278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A5B3B7D6-03DB-42C7-B7DF-881C87BB51FD}"/>
              </a:ext>
            </a:extLst>
          </p:cNvPr>
          <p:cNvCxnSpPr>
            <a:cxnSpLocks/>
          </p:cNvCxnSpPr>
          <p:nvPr/>
        </p:nvCxnSpPr>
        <p:spPr>
          <a:xfrm flipV="1">
            <a:off x="7247438" y="953875"/>
            <a:ext cx="396623" cy="370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F2BA144-E538-4E45-B8C0-A5C55B128BE2}"/>
              </a:ext>
            </a:extLst>
          </p:cNvPr>
          <p:cNvCxnSpPr>
            <a:cxnSpLocks/>
          </p:cNvCxnSpPr>
          <p:nvPr/>
        </p:nvCxnSpPr>
        <p:spPr>
          <a:xfrm flipV="1">
            <a:off x="7214794" y="1021409"/>
            <a:ext cx="472733" cy="454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021B20C0-D4B0-47CD-AC47-1B8B0AA4DA5A}"/>
              </a:ext>
            </a:extLst>
          </p:cNvPr>
          <p:cNvCxnSpPr>
            <a:cxnSpLocks/>
          </p:cNvCxnSpPr>
          <p:nvPr/>
        </p:nvCxnSpPr>
        <p:spPr>
          <a:xfrm flipV="1">
            <a:off x="7188071" y="1101230"/>
            <a:ext cx="532214" cy="49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D7BD210F-891D-4359-BDDB-AFEBEE6ECAD8}"/>
              </a:ext>
            </a:extLst>
          </p:cNvPr>
          <p:cNvCxnSpPr>
            <a:cxnSpLocks/>
          </p:cNvCxnSpPr>
          <p:nvPr/>
        </p:nvCxnSpPr>
        <p:spPr>
          <a:xfrm flipV="1">
            <a:off x="7141514" y="1170800"/>
            <a:ext cx="626337" cy="56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B3292AED-2395-49AE-B350-5764C257CCFD}"/>
              </a:ext>
            </a:extLst>
          </p:cNvPr>
          <p:cNvCxnSpPr>
            <a:cxnSpLocks/>
          </p:cNvCxnSpPr>
          <p:nvPr/>
        </p:nvCxnSpPr>
        <p:spPr>
          <a:xfrm flipV="1">
            <a:off x="7074401" y="1244320"/>
            <a:ext cx="727217" cy="64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527C69CE-5248-4100-88DC-7107CC3CE8AC}"/>
              </a:ext>
            </a:extLst>
          </p:cNvPr>
          <p:cNvCxnSpPr>
            <a:cxnSpLocks/>
          </p:cNvCxnSpPr>
          <p:nvPr/>
        </p:nvCxnSpPr>
        <p:spPr>
          <a:xfrm flipV="1">
            <a:off x="7127287" y="1298482"/>
            <a:ext cx="707089" cy="626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7C0CBFCF-8AE7-49EE-8C5B-C597B26D8244}"/>
              </a:ext>
            </a:extLst>
          </p:cNvPr>
          <p:cNvCxnSpPr>
            <a:cxnSpLocks/>
          </p:cNvCxnSpPr>
          <p:nvPr/>
        </p:nvCxnSpPr>
        <p:spPr>
          <a:xfrm flipV="1">
            <a:off x="7268232" y="1363978"/>
            <a:ext cx="598337" cy="565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DC6F998E-757C-4C02-B1BF-FDE434162D62}"/>
              </a:ext>
            </a:extLst>
          </p:cNvPr>
          <p:cNvCxnSpPr>
            <a:cxnSpLocks/>
          </p:cNvCxnSpPr>
          <p:nvPr/>
        </p:nvCxnSpPr>
        <p:spPr>
          <a:xfrm flipV="1">
            <a:off x="7409095" y="1455375"/>
            <a:ext cx="514058" cy="4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8BDBD5D2-FF35-4C99-9DA0-950D269E76B2}"/>
              </a:ext>
            </a:extLst>
          </p:cNvPr>
          <p:cNvCxnSpPr>
            <a:cxnSpLocks/>
          </p:cNvCxnSpPr>
          <p:nvPr/>
        </p:nvCxnSpPr>
        <p:spPr>
          <a:xfrm flipV="1">
            <a:off x="7542089" y="1515744"/>
            <a:ext cx="440032" cy="418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F5F322E-245F-4DDD-9AB4-F0D5C9470167}"/>
              </a:ext>
            </a:extLst>
          </p:cNvPr>
          <p:cNvCxnSpPr>
            <a:cxnSpLocks/>
          </p:cNvCxnSpPr>
          <p:nvPr/>
        </p:nvCxnSpPr>
        <p:spPr>
          <a:xfrm flipV="1">
            <a:off x="7664232" y="1594450"/>
            <a:ext cx="368641" cy="33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83D66B99-D38B-4724-BEB4-77F796C3CAC6}"/>
              </a:ext>
            </a:extLst>
          </p:cNvPr>
          <p:cNvCxnSpPr>
            <a:cxnSpLocks/>
          </p:cNvCxnSpPr>
          <p:nvPr/>
        </p:nvCxnSpPr>
        <p:spPr>
          <a:xfrm flipV="1">
            <a:off x="7790040" y="1646495"/>
            <a:ext cx="292860" cy="27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8BF02C9F-A3AE-4A73-A387-E9AD2D176D99}"/>
              </a:ext>
            </a:extLst>
          </p:cNvPr>
          <p:cNvCxnSpPr>
            <a:cxnSpLocks/>
          </p:cNvCxnSpPr>
          <p:nvPr/>
        </p:nvCxnSpPr>
        <p:spPr>
          <a:xfrm flipV="1">
            <a:off x="7923153" y="1701414"/>
            <a:ext cx="214270" cy="23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A596E40C-784D-44C7-B652-579873A11E3F}"/>
              </a:ext>
            </a:extLst>
          </p:cNvPr>
          <p:cNvCxnSpPr>
            <a:cxnSpLocks/>
          </p:cNvCxnSpPr>
          <p:nvPr/>
        </p:nvCxnSpPr>
        <p:spPr>
          <a:xfrm flipV="1">
            <a:off x="8061223" y="1758679"/>
            <a:ext cx="147485" cy="166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548EC01B-E38E-409B-AEA8-CE6CC980129D}"/>
              </a:ext>
            </a:extLst>
          </p:cNvPr>
          <p:cNvCxnSpPr>
            <a:cxnSpLocks/>
          </p:cNvCxnSpPr>
          <p:nvPr/>
        </p:nvCxnSpPr>
        <p:spPr>
          <a:xfrm flipV="1">
            <a:off x="8134965" y="1785849"/>
            <a:ext cx="125903" cy="142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AED65B15-2414-4CF7-92F9-1EBC7C98E816}"/>
              </a:ext>
            </a:extLst>
          </p:cNvPr>
          <p:cNvCxnSpPr>
            <a:cxnSpLocks/>
          </p:cNvCxnSpPr>
          <p:nvPr/>
        </p:nvCxnSpPr>
        <p:spPr>
          <a:xfrm flipV="1">
            <a:off x="8208708" y="1841941"/>
            <a:ext cx="68406" cy="8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2" name="Conector recto de flecha 14351">
            <a:extLst>
              <a:ext uri="{FF2B5EF4-FFF2-40B4-BE49-F238E27FC236}">
                <a16:creationId xmlns:a16="http://schemas.microsoft.com/office/drawing/2014/main" id="{6F8970F0-F2F5-4BBF-9B39-7AA1650D724C}"/>
              </a:ext>
            </a:extLst>
          </p:cNvPr>
          <p:cNvCxnSpPr>
            <a:cxnSpLocks/>
          </p:cNvCxnSpPr>
          <p:nvPr/>
        </p:nvCxnSpPr>
        <p:spPr>
          <a:xfrm flipH="1">
            <a:off x="7008200" y="1998009"/>
            <a:ext cx="1234711" cy="1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ángulo 122">
            <a:extLst>
              <a:ext uri="{FF2B5EF4-FFF2-40B4-BE49-F238E27FC236}">
                <a16:creationId xmlns:a16="http://schemas.microsoft.com/office/drawing/2014/main" id="{59499737-E3C9-45C6-8BB9-CF8828007BD1}"/>
              </a:ext>
            </a:extLst>
          </p:cNvPr>
          <p:cNvSpPr/>
          <p:nvPr/>
        </p:nvSpPr>
        <p:spPr>
          <a:xfrm>
            <a:off x="6989005" y="1883958"/>
            <a:ext cx="1304202"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solidFill>
                  <a:schemeClr val="accent1"/>
                </a:solidFill>
                <a:effectLst>
                  <a:outerShdw blurRad="38100" dist="25400" dir="5400000" algn="ctr" rotWithShape="0">
                    <a:srgbClr val="6E747A">
                      <a:alpha val="43000"/>
                    </a:srgbClr>
                  </a:outerShdw>
                </a:effectLst>
                <a:latin typeface="Nunito Sans" panose="020B0604020202020204" charset="0"/>
              </a:rPr>
              <a:t>Se acepta Ho</a:t>
            </a:r>
            <a:endParaRPr lang="es-EC" sz="9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cxnSp>
        <p:nvCxnSpPr>
          <p:cNvPr id="124" name="Conector recto de flecha 123">
            <a:extLst>
              <a:ext uri="{FF2B5EF4-FFF2-40B4-BE49-F238E27FC236}">
                <a16:creationId xmlns:a16="http://schemas.microsoft.com/office/drawing/2014/main" id="{E125A414-7BF0-4A53-80BE-25212B3F8491}"/>
              </a:ext>
            </a:extLst>
          </p:cNvPr>
          <p:cNvCxnSpPr>
            <a:cxnSpLocks/>
          </p:cNvCxnSpPr>
          <p:nvPr/>
        </p:nvCxnSpPr>
        <p:spPr>
          <a:xfrm flipV="1">
            <a:off x="8306529" y="1987972"/>
            <a:ext cx="798955" cy="78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1" name="Rectángulo 130">
            <a:extLst>
              <a:ext uri="{FF2B5EF4-FFF2-40B4-BE49-F238E27FC236}">
                <a16:creationId xmlns:a16="http://schemas.microsoft.com/office/drawing/2014/main" id="{C34A1BAF-481E-439A-B77A-118BEADD6054}"/>
              </a:ext>
            </a:extLst>
          </p:cNvPr>
          <p:cNvSpPr/>
          <p:nvPr/>
        </p:nvSpPr>
        <p:spPr>
          <a:xfrm>
            <a:off x="6913802" y="2228363"/>
            <a:ext cx="1427690"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100" dirty="0">
                <a:ln w="0"/>
                <a:solidFill>
                  <a:schemeClr val="accent1"/>
                </a:solidFill>
                <a:effectLst>
                  <a:outerShdw blurRad="38100" dist="25400" dir="5400000" algn="ctr" rotWithShape="0">
                    <a:srgbClr val="6E747A">
                      <a:alpha val="43000"/>
                    </a:srgbClr>
                  </a:outerShdw>
                </a:effectLst>
                <a:latin typeface="Nunito Sans" panose="020B0604020202020204" charset="0"/>
              </a:rPr>
              <a:t>NO EXISTE RELACIÓN DE LAS DIMENSIONES</a:t>
            </a:r>
            <a:endParaRPr lang="es-EC" sz="11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sp>
        <p:nvSpPr>
          <p:cNvPr id="132" name="Rectángulo 131">
            <a:extLst>
              <a:ext uri="{FF2B5EF4-FFF2-40B4-BE49-F238E27FC236}">
                <a16:creationId xmlns:a16="http://schemas.microsoft.com/office/drawing/2014/main" id="{837C2E7B-604C-4FB0-A2F4-A34BD36CB0A8}"/>
              </a:ext>
            </a:extLst>
          </p:cNvPr>
          <p:cNvSpPr/>
          <p:nvPr/>
        </p:nvSpPr>
        <p:spPr>
          <a:xfrm>
            <a:off x="7757651" y="2880766"/>
            <a:ext cx="1398043"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s-EC" sz="1100" dirty="0">
                <a:ln w="0"/>
                <a:effectLst>
                  <a:outerShdw blurRad="38100" dist="25400" dir="5400000" algn="ctr" rotWithShape="0">
                    <a:srgbClr val="6E747A">
                      <a:alpha val="43000"/>
                    </a:srgbClr>
                  </a:outerShdw>
                </a:effectLst>
                <a:latin typeface="Nunito Sans" panose="020B0604020202020204" charset="0"/>
              </a:rPr>
              <a:t>EXISTE RELACIÓN DE LAS DIMENSIONES</a:t>
            </a:r>
            <a:endParaRPr lang="es-EC" sz="1100" baseline="30000" dirty="0">
              <a:ln w="0"/>
              <a:effectLst>
                <a:outerShdw blurRad="38100" dist="25400" dir="5400000" algn="ctr" rotWithShape="0">
                  <a:srgbClr val="6E747A">
                    <a:alpha val="43000"/>
                  </a:srgbClr>
                </a:outerShdw>
              </a:effectLst>
              <a:latin typeface="Nunito Sans" panose="020B0604020202020204" charset="0"/>
            </a:endParaRPr>
          </a:p>
        </p:txBody>
      </p:sp>
      <p:sp>
        <p:nvSpPr>
          <p:cNvPr id="133" name="Google Shape;376;p34">
            <a:extLst>
              <a:ext uri="{FF2B5EF4-FFF2-40B4-BE49-F238E27FC236}">
                <a16:creationId xmlns:a16="http://schemas.microsoft.com/office/drawing/2014/main" id="{D8737D0E-ACDB-4360-BEE8-287B13DA9147}"/>
              </a:ext>
            </a:extLst>
          </p:cNvPr>
          <p:cNvSpPr txBox="1">
            <a:spLocks/>
          </p:cNvSpPr>
          <p:nvPr/>
        </p:nvSpPr>
        <p:spPr>
          <a:xfrm>
            <a:off x="6987380" y="3223276"/>
            <a:ext cx="1616280" cy="14388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s-EC" sz="900" b="1" dirty="0">
                <a:latin typeface="Nunito Sans" panose="020B0604020202020204" charset="0"/>
              </a:rPr>
              <a:t>Reglas de decisión</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Grados de libertad: 16</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α = .05</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valor crítico = 26.2962</a:t>
            </a:r>
          </a:p>
          <a:p>
            <a:pPr lvl="0"/>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dirty="0">
                <a:latin typeface="Nunito Sans" panose="020B0604020202020204" charset="0"/>
              </a:rPr>
              <a:t>&gt; 26.2962 se rechaza la hipótesis nula y se acepta la hipótesis alternativa.</a:t>
            </a:r>
          </a:p>
          <a:p>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b="1" dirty="0">
                <a:latin typeface="Nunito Sans" panose="020B0604020202020204" charset="0"/>
              </a:rPr>
              <a:t>≤</a:t>
            </a:r>
            <a:r>
              <a:rPr lang="es-EC" sz="900" dirty="0">
                <a:latin typeface="Nunito Sans" panose="020B0604020202020204" charset="0"/>
              </a:rPr>
              <a:t> 26.2962 se acepta la hipótesis nula.</a:t>
            </a:r>
          </a:p>
          <a:p>
            <a:pPr marL="171450" indent="-171450" algn="just"/>
            <a:endParaRPr lang="es-EC" sz="900" dirty="0">
              <a:latin typeface="Nunito Sans" panose="020B0604020202020204" charset="0"/>
            </a:endParaRPr>
          </a:p>
        </p:txBody>
      </p:sp>
      <p:sp>
        <p:nvSpPr>
          <p:cNvPr id="134" name="Rectángulo 133">
            <a:extLst>
              <a:ext uri="{FF2B5EF4-FFF2-40B4-BE49-F238E27FC236}">
                <a16:creationId xmlns:a16="http://schemas.microsoft.com/office/drawing/2014/main" id="{A01F9BA1-C69E-479D-8FEF-73D2B918BC8B}"/>
              </a:ext>
            </a:extLst>
          </p:cNvPr>
          <p:cNvSpPr/>
          <p:nvPr/>
        </p:nvSpPr>
        <p:spPr>
          <a:xfrm>
            <a:off x="7359036" y="896944"/>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700" dirty="0">
                <a:solidFill>
                  <a:srgbClr val="FF0000"/>
                </a:solidFill>
                <a:latin typeface="Nunito Sans" panose="020B0604020202020204" charset="0"/>
              </a:rPr>
              <a:t>tabla</a:t>
            </a:r>
            <a:endParaRPr lang="es-EC" sz="700" baseline="30000" dirty="0">
              <a:solidFill>
                <a:srgbClr val="FF0000"/>
              </a:solidFill>
              <a:latin typeface="Nunito Sans" panose="020B0604020202020204" charset="0"/>
            </a:endParaRPr>
          </a:p>
        </p:txBody>
      </p:sp>
      <p:sp>
        <p:nvSpPr>
          <p:cNvPr id="81" name="Rectángulo 80">
            <a:extLst>
              <a:ext uri="{FF2B5EF4-FFF2-40B4-BE49-F238E27FC236}">
                <a16:creationId xmlns:a16="http://schemas.microsoft.com/office/drawing/2014/main" id="{D0BECDD5-3FCD-45D8-BD01-AF3F7E904878}"/>
              </a:ext>
            </a:extLst>
          </p:cNvPr>
          <p:cNvSpPr/>
          <p:nvPr/>
        </p:nvSpPr>
        <p:spPr>
          <a:xfrm>
            <a:off x="8134965" y="1923056"/>
            <a:ext cx="1119491"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effectLst>
                  <a:outerShdw blurRad="38100" dist="25400" dir="5400000" algn="ctr" rotWithShape="0">
                    <a:srgbClr val="6E747A">
                      <a:alpha val="43000"/>
                    </a:srgbClr>
                  </a:outerShdw>
                </a:effectLst>
                <a:latin typeface="Nunito Sans" panose="020B0604020202020204" charset="0"/>
              </a:rPr>
              <a:t>Se rechaza Ho y se acepta Hi</a:t>
            </a:r>
            <a:endParaRPr lang="es-EC" sz="900" baseline="30000" dirty="0">
              <a:ln w="0"/>
              <a:effectLst>
                <a:outerShdw blurRad="38100" dist="25400" dir="5400000" algn="ctr" rotWithShape="0">
                  <a:srgbClr val="6E747A">
                    <a:alpha val="43000"/>
                  </a:srgbClr>
                </a:outerShdw>
              </a:effectLst>
              <a:latin typeface="Nunito Sans" panose="020B0604020202020204" charset="0"/>
            </a:endParaRPr>
          </a:p>
        </p:txBody>
      </p:sp>
    </p:spTree>
    <p:extLst>
      <p:ext uri="{BB962C8B-B14F-4D97-AF65-F5344CB8AC3E}">
        <p14:creationId xmlns:p14="http://schemas.microsoft.com/office/powerpoint/2010/main" val="117034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7"/>
        <p:cNvGrpSpPr/>
        <p:nvPr/>
      </p:nvGrpSpPr>
      <p:grpSpPr>
        <a:xfrm>
          <a:off x="0" y="0"/>
          <a:ext cx="0" cy="0"/>
          <a:chOff x="0" y="0"/>
          <a:chExt cx="0" cy="0"/>
        </a:xfrm>
      </p:grpSpPr>
      <p:pic>
        <p:nvPicPr>
          <p:cNvPr id="14342" name="Picture 6" descr="Imagen relacionada">
            <a:extLst>
              <a:ext uri="{FF2B5EF4-FFF2-40B4-BE49-F238E27FC236}">
                <a16:creationId xmlns:a16="http://schemas.microsoft.com/office/drawing/2014/main" id="{9CED1108-41F8-4EF9-9594-7EB58296E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1" r="8092"/>
          <a:stretch/>
        </p:blipFill>
        <p:spPr bwMode="auto">
          <a:xfrm>
            <a:off x="6975683" y="599006"/>
            <a:ext cx="2129801" cy="1361769"/>
          </a:xfrm>
          <a:prstGeom prst="rect">
            <a:avLst/>
          </a:prstGeom>
          <a:noFill/>
          <a:extLst>
            <a:ext uri="{909E8E84-426E-40DD-AFC4-6F175D3DCCD1}">
              <a14:hiddenFill xmlns:a14="http://schemas.microsoft.com/office/drawing/2010/main">
                <a:solidFill>
                  <a:srgbClr val="FFFFFF"/>
                </a:solidFill>
              </a14:hiddenFill>
            </a:ext>
          </a:extLst>
        </p:spPr>
      </p:pic>
      <p:sp>
        <p:nvSpPr>
          <p:cNvPr id="248" name="Google Shape;248;p2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Análisis Bivariado</a:t>
            </a:r>
            <a:endParaRPr dirty="0"/>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ítulo 1">
            <a:extLst>
              <a:ext uri="{FF2B5EF4-FFF2-40B4-BE49-F238E27FC236}">
                <a16:creationId xmlns:a16="http://schemas.microsoft.com/office/drawing/2014/main" id="{161424EC-A5FE-4A30-888B-6C168A8369AC}"/>
              </a:ext>
            </a:extLst>
          </p:cNvPr>
          <p:cNvSpPr txBox="1">
            <a:spLocks/>
          </p:cNvSpPr>
          <p:nvPr/>
        </p:nvSpPr>
        <p:spPr>
          <a:xfrm>
            <a:off x="4790485" y="176644"/>
            <a:ext cx="4040649"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HIPÓTESIS NULA 4</a:t>
            </a:r>
          </a:p>
        </p:txBody>
      </p:sp>
      <p:graphicFrame>
        <p:nvGraphicFramePr>
          <p:cNvPr id="4" name="Tabla 3">
            <a:extLst>
              <a:ext uri="{FF2B5EF4-FFF2-40B4-BE49-F238E27FC236}">
                <a16:creationId xmlns:a16="http://schemas.microsoft.com/office/drawing/2014/main" id="{7B227588-D1F8-45A1-B3BF-E6B45DD08261}"/>
              </a:ext>
            </a:extLst>
          </p:cNvPr>
          <p:cNvGraphicFramePr>
            <a:graphicFrameLocks noGrp="1"/>
          </p:cNvGraphicFramePr>
          <p:nvPr>
            <p:extLst>
              <p:ext uri="{D42A27DB-BD31-4B8C-83A1-F6EECF244321}">
                <p14:modId xmlns:p14="http://schemas.microsoft.com/office/powerpoint/2010/main" val="1365609945"/>
              </p:ext>
            </p:extLst>
          </p:nvPr>
        </p:nvGraphicFramePr>
        <p:xfrm>
          <a:off x="2650235" y="645084"/>
          <a:ext cx="4170146" cy="3930673"/>
        </p:xfrm>
        <a:graphic>
          <a:graphicData uri="http://schemas.openxmlformats.org/drawingml/2006/table">
            <a:tbl>
              <a:tblPr firstRow="1" firstCol="1" bandRow="1">
                <a:tableStyleId>{72833802-FEF1-4C79-8D5D-14CF1EAF98D9}</a:tableStyleId>
              </a:tblPr>
              <a:tblGrid>
                <a:gridCol w="1528445">
                  <a:extLst>
                    <a:ext uri="{9D8B030D-6E8A-4147-A177-3AD203B41FA5}">
                      <a16:colId xmlns:a16="http://schemas.microsoft.com/office/drawing/2014/main" val="842316157"/>
                    </a:ext>
                  </a:extLst>
                </a:gridCol>
                <a:gridCol w="912034">
                  <a:extLst>
                    <a:ext uri="{9D8B030D-6E8A-4147-A177-3AD203B41FA5}">
                      <a16:colId xmlns:a16="http://schemas.microsoft.com/office/drawing/2014/main" val="3811009156"/>
                    </a:ext>
                  </a:extLst>
                </a:gridCol>
                <a:gridCol w="474133">
                  <a:extLst>
                    <a:ext uri="{9D8B030D-6E8A-4147-A177-3AD203B41FA5}">
                      <a16:colId xmlns:a16="http://schemas.microsoft.com/office/drawing/2014/main" val="3524505660"/>
                    </a:ext>
                  </a:extLst>
                </a:gridCol>
                <a:gridCol w="639480">
                  <a:extLst>
                    <a:ext uri="{9D8B030D-6E8A-4147-A177-3AD203B41FA5}">
                      <a16:colId xmlns:a16="http://schemas.microsoft.com/office/drawing/2014/main" val="2692223189"/>
                    </a:ext>
                  </a:extLst>
                </a:gridCol>
                <a:gridCol w="616054">
                  <a:extLst>
                    <a:ext uri="{9D8B030D-6E8A-4147-A177-3AD203B41FA5}">
                      <a16:colId xmlns:a16="http://schemas.microsoft.com/office/drawing/2014/main" val="1290826257"/>
                    </a:ext>
                  </a:extLst>
                </a:gridCol>
              </a:tblGrid>
              <a:tr h="150656">
                <a:tc rowSpan="2">
                  <a:txBody>
                    <a:bodyPr/>
                    <a:lstStyle/>
                    <a:p>
                      <a:pPr algn="ctr">
                        <a:lnSpc>
                          <a:spcPct val="107000"/>
                        </a:lnSpc>
                        <a:spcAft>
                          <a:spcPts val="0"/>
                        </a:spcAft>
                      </a:pPr>
                      <a:r>
                        <a:rPr lang="es-EC" sz="1000" dirty="0">
                          <a:effectLst/>
                        </a:rPr>
                        <a:t>Dimensiones</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rPr>
                        <a:t>Chi cuadrado X </a:t>
                      </a:r>
                      <a:r>
                        <a:rPr lang="es-EC" sz="1000" baseline="30000" dirty="0">
                          <a:effectLst/>
                        </a:rPr>
                        <a:t>2</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000" dirty="0">
                          <a:effectLst/>
                        </a:rPr>
                        <a:t>Valor p</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000">
                          <a:effectLst/>
                        </a:rPr>
                        <a:t>H</a:t>
                      </a:r>
                      <a:r>
                        <a:rPr lang="es-EC" sz="1000" baseline="-25000">
                          <a:effectLst/>
                        </a:rPr>
                        <a:t>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763543687"/>
                  </a:ext>
                </a:extLst>
              </a:tr>
              <a:tr h="30632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dirty="0">
                          <a:solidFill>
                            <a:schemeClr val="bg1"/>
                          </a:solidFill>
                          <a:effectLst/>
                        </a:rPr>
                        <a:t>Se rechaza</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D89F39"/>
                    </a:solidFill>
                  </a:tcPr>
                </a:tc>
                <a:tc>
                  <a:txBody>
                    <a:bodyPr/>
                    <a:lstStyle/>
                    <a:p>
                      <a:pPr algn="ctr">
                        <a:lnSpc>
                          <a:spcPct val="107000"/>
                        </a:lnSpc>
                        <a:spcAft>
                          <a:spcPts val="0"/>
                        </a:spcAft>
                      </a:pPr>
                      <a:r>
                        <a:rPr lang="es-EC" sz="1000" dirty="0">
                          <a:solidFill>
                            <a:schemeClr val="bg1"/>
                          </a:solidFill>
                          <a:effectLst/>
                        </a:rPr>
                        <a:t>Se acepta </a:t>
                      </a:r>
                      <a:endParaRPr lang="es-EC" sz="10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solidFill>
                      <a:srgbClr val="D89F39"/>
                    </a:solidFill>
                  </a:tcPr>
                </a:tc>
                <a:extLst>
                  <a:ext uri="{0D108BD9-81ED-4DB2-BD59-A6C34878D82A}">
                    <a16:rowId xmlns:a16="http://schemas.microsoft.com/office/drawing/2014/main" val="2344737669"/>
                  </a:ext>
                </a:extLst>
              </a:tr>
              <a:tr h="303816">
                <a:tc>
                  <a:txBody>
                    <a:bodyPr/>
                    <a:lstStyle/>
                    <a:p>
                      <a:pPr>
                        <a:lnSpc>
                          <a:spcPct val="107000"/>
                        </a:lnSpc>
                        <a:spcAft>
                          <a:spcPts val="0"/>
                        </a:spcAft>
                      </a:pPr>
                      <a:r>
                        <a:rPr lang="es-EC" sz="1000" dirty="0">
                          <a:effectLst/>
                        </a:rPr>
                        <a:t>Localización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&gt;35.105</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389708"/>
                  </a:ext>
                </a:extLst>
              </a:tr>
              <a:tr h="287258">
                <a:tc>
                  <a:txBody>
                    <a:bodyPr/>
                    <a:lstStyle/>
                    <a:p>
                      <a:pPr>
                        <a:lnSpc>
                          <a:spcPct val="107000"/>
                        </a:lnSpc>
                        <a:spcAft>
                          <a:spcPts val="0"/>
                        </a:spcAft>
                      </a:pPr>
                      <a:r>
                        <a:rPr lang="es-EC" sz="1000" dirty="0">
                          <a:effectLst/>
                        </a:rPr>
                        <a:t>Personal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&gt;64.720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X</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9345180"/>
                  </a:ext>
                </a:extLst>
              </a:tr>
              <a:tr h="432071">
                <a:tc>
                  <a:txBody>
                    <a:bodyPr/>
                    <a:lstStyle/>
                    <a:p>
                      <a:pPr>
                        <a:lnSpc>
                          <a:spcPct val="107000"/>
                        </a:lnSpc>
                        <a:spcAft>
                          <a:spcPts val="0"/>
                        </a:spcAft>
                      </a:pPr>
                      <a:r>
                        <a:rPr lang="es-EC" sz="1000" dirty="0">
                          <a:effectLst/>
                        </a:rPr>
                        <a:t>Actitud comportamiento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&gt;125,720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02484"/>
                  </a:ext>
                </a:extLst>
              </a:tr>
              <a:tr h="432071">
                <a:tc>
                  <a:txBody>
                    <a:bodyPr/>
                    <a:lstStyle/>
                    <a:p>
                      <a:pPr>
                        <a:lnSpc>
                          <a:spcPct val="107000"/>
                        </a:lnSpc>
                        <a:spcAft>
                          <a:spcPts val="0"/>
                        </a:spcAft>
                      </a:pPr>
                      <a:r>
                        <a:rPr lang="es-EC" sz="1000" dirty="0">
                          <a:effectLst/>
                        </a:rPr>
                        <a:t>Justicia en Precios y Lealtad</a:t>
                      </a:r>
                      <a:endParaRPr lang="es-EC" sz="1000" i="1"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&gt;71.480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607841"/>
                  </a:ext>
                </a:extLst>
              </a:tr>
              <a:tr h="432071">
                <a:tc>
                  <a:txBody>
                    <a:bodyPr/>
                    <a:lstStyle/>
                    <a:p>
                      <a:pPr>
                        <a:lnSpc>
                          <a:spcPct val="107000"/>
                        </a:lnSpc>
                        <a:spcAft>
                          <a:spcPts val="0"/>
                        </a:spcAft>
                      </a:pPr>
                      <a:r>
                        <a:rPr lang="es-EC" sz="1000" dirty="0">
                          <a:effectLst/>
                        </a:rPr>
                        <a:t> Sentimientos positivos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&gt;56.855</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.000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058197"/>
                  </a:ext>
                </a:extLst>
              </a:tr>
              <a:tr h="303816">
                <a:tc>
                  <a:txBody>
                    <a:bodyPr/>
                    <a:lstStyle/>
                    <a:p>
                      <a:pPr>
                        <a:lnSpc>
                          <a:spcPct val="107000"/>
                        </a:lnSpc>
                        <a:spcAft>
                          <a:spcPts val="0"/>
                        </a:spcAft>
                      </a:pPr>
                      <a:r>
                        <a:rPr lang="es-EC" sz="1000" dirty="0">
                          <a:effectLst/>
                        </a:rPr>
                        <a:t> Expresión visual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&gt;76.085</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41152"/>
                  </a:ext>
                </a:extLst>
              </a:tr>
              <a:tr h="432071">
                <a:tc>
                  <a:txBody>
                    <a:bodyPr/>
                    <a:lstStyle/>
                    <a:p>
                      <a:pPr>
                        <a:lnSpc>
                          <a:spcPct val="107000"/>
                        </a:lnSpc>
                        <a:spcAft>
                          <a:spcPts val="0"/>
                        </a:spcAft>
                      </a:pPr>
                      <a:r>
                        <a:rPr lang="es-EC" sz="1000" dirty="0">
                          <a:effectLst/>
                        </a:rPr>
                        <a:t> Expresión del ambiente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&gt;79.120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 </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510523"/>
                  </a:ext>
                </a:extLst>
              </a:tr>
              <a:tr h="432071">
                <a:tc>
                  <a:txBody>
                    <a:bodyPr/>
                    <a:lstStyle/>
                    <a:p>
                      <a:pPr>
                        <a:lnSpc>
                          <a:spcPct val="107000"/>
                        </a:lnSpc>
                        <a:spcAft>
                          <a:spcPts val="0"/>
                        </a:spcAft>
                      </a:pPr>
                      <a:r>
                        <a:rPr lang="es-EC" sz="1000" dirty="0">
                          <a:effectLst/>
                        </a:rPr>
                        <a:t> Apariencia online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&gt;71.483</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081805"/>
                  </a:ext>
                </a:extLst>
              </a:tr>
              <a:tr h="287258">
                <a:tc>
                  <a:txBody>
                    <a:bodyPr/>
                    <a:lstStyle/>
                    <a:p>
                      <a:pPr>
                        <a:lnSpc>
                          <a:spcPct val="107000"/>
                        </a:lnSpc>
                        <a:spcAft>
                          <a:spcPts val="0"/>
                        </a:spcAft>
                      </a:pPr>
                      <a:r>
                        <a:rPr lang="es-EC" sz="1000" dirty="0">
                          <a:effectLst/>
                        </a:rPr>
                        <a:t> Comunicación externa y Lealtad</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&gt;83.430</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.000</a:t>
                      </a:r>
                      <a:endParaRPr lang="es-EC" sz="100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X</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 </a:t>
                      </a:r>
                      <a:endParaRPr lang="es-EC" sz="1000" dirty="0">
                        <a:effectLst/>
                        <a:latin typeface="Nunito Sans" panose="020B060402020202020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0461522"/>
                  </a:ext>
                </a:extLst>
              </a:tr>
            </a:tbl>
          </a:graphicData>
        </a:graphic>
      </p:graphicFrame>
      <p:cxnSp>
        <p:nvCxnSpPr>
          <p:cNvPr id="6" name="Conector recto 5">
            <a:extLst>
              <a:ext uri="{FF2B5EF4-FFF2-40B4-BE49-F238E27FC236}">
                <a16:creationId xmlns:a16="http://schemas.microsoft.com/office/drawing/2014/main" id="{49C0893C-43FA-4BB6-BB86-899124C1471E}"/>
              </a:ext>
            </a:extLst>
          </p:cNvPr>
          <p:cNvCxnSpPr/>
          <p:nvPr/>
        </p:nvCxnSpPr>
        <p:spPr>
          <a:xfrm>
            <a:off x="8277779" y="1111177"/>
            <a:ext cx="0" cy="90018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7" name="Rectángulo 6">
            <a:extLst>
              <a:ext uri="{FF2B5EF4-FFF2-40B4-BE49-F238E27FC236}">
                <a16:creationId xmlns:a16="http://schemas.microsoft.com/office/drawing/2014/main" id="{C24DEC04-ACFC-4CFB-8BDB-E5370E304C34}"/>
              </a:ext>
            </a:extLst>
          </p:cNvPr>
          <p:cNvSpPr/>
          <p:nvPr/>
        </p:nvSpPr>
        <p:spPr>
          <a:xfrm>
            <a:off x="7757652" y="2011363"/>
            <a:ext cx="1073482" cy="393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solidFill>
                <a:srgbClr val="F67031"/>
              </a:solidFill>
            </a:endParaRPr>
          </a:p>
        </p:txBody>
      </p:sp>
      <p:sp>
        <p:nvSpPr>
          <p:cNvPr id="8" name="Rectángulo 7">
            <a:extLst>
              <a:ext uri="{FF2B5EF4-FFF2-40B4-BE49-F238E27FC236}">
                <a16:creationId xmlns:a16="http://schemas.microsoft.com/office/drawing/2014/main" id="{BC4FEF9E-7846-45B5-8AC7-45C9367DD132}"/>
              </a:ext>
            </a:extLst>
          </p:cNvPr>
          <p:cNvSpPr/>
          <p:nvPr/>
        </p:nvSpPr>
        <p:spPr>
          <a:xfrm>
            <a:off x="7679411" y="783833"/>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dirty="0">
                <a:solidFill>
                  <a:srgbClr val="FF0000"/>
                </a:solidFill>
                <a:latin typeface="Nunito Sans" panose="020B0604020202020204" charset="0"/>
              </a:rPr>
              <a:t>X</a:t>
            </a:r>
            <a:r>
              <a:rPr lang="es-EC" baseline="30000" dirty="0">
                <a:solidFill>
                  <a:srgbClr val="FF0000"/>
                </a:solidFill>
                <a:latin typeface="Nunito Sans" panose="020B0604020202020204" charset="0"/>
              </a:rPr>
              <a:t>2</a:t>
            </a:r>
            <a:r>
              <a:rPr lang="es-EC" dirty="0">
                <a:solidFill>
                  <a:srgbClr val="FF0000"/>
                </a:solidFill>
                <a:latin typeface="Nunito Sans" panose="020B0604020202020204" charset="0"/>
              </a:rPr>
              <a:t>= 26.2962</a:t>
            </a:r>
            <a:endParaRPr lang="es-EC" baseline="30000" dirty="0">
              <a:solidFill>
                <a:srgbClr val="FF0000"/>
              </a:solidFill>
              <a:latin typeface="Nunito Sans" panose="020B0604020202020204" charset="0"/>
            </a:endParaRPr>
          </a:p>
        </p:txBody>
      </p:sp>
      <p:cxnSp>
        <p:nvCxnSpPr>
          <p:cNvPr id="12" name="Conector recto 11">
            <a:extLst>
              <a:ext uri="{FF2B5EF4-FFF2-40B4-BE49-F238E27FC236}">
                <a16:creationId xmlns:a16="http://schemas.microsoft.com/office/drawing/2014/main" id="{68BDF13C-4C8D-4539-9512-78EA3A1AFECB}"/>
              </a:ext>
            </a:extLst>
          </p:cNvPr>
          <p:cNvCxnSpPr>
            <a:cxnSpLocks/>
          </p:cNvCxnSpPr>
          <p:nvPr/>
        </p:nvCxnSpPr>
        <p:spPr>
          <a:xfrm flipV="1">
            <a:off x="7334480" y="812446"/>
            <a:ext cx="199941" cy="199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5FC35A0F-7470-4090-8733-EB0C02DC3416}"/>
              </a:ext>
            </a:extLst>
          </p:cNvPr>
          <p:cNvCxnSpPr>
            <a:cxnSpLocks/>
          </p:cNvCxnSpPr>
          <p:nvPr/>
        </p:nvCxnSpPr>
        <p:spPr>
          <a:xfrm flipV="1">
            <a:off x="7292745" y="874967"/>
            <a:ext cx="284377" cy="278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A5B3B7D6-03DB-42C7-B7DF-881C87BB51FD}"/>
              </a:ext>
            </a:extLst>
          </p:cNvPr>
          <p:cNvCxnSpPr>
            <a:cxnSpLocks/>
          </p:cNvCxnSpPr>
          <p:nvPr/>
        </p:nvCxnSpPr>
        <p:spPr>
          <a:xfrm flipV="1">
            <a:off x="7247438" y="953875"/>
            <a:ext cx="396623" cy="370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F2BA144-E538-4E45-B8C0-A5C55B128BE2}"/>
              </a:ext>
            </a:extLst>
          </p:cNvPr>
          <p:cNvCxnSpPr>
            <a:cxnSpLocks/>
          </p:cNvCxnSpPr>
          <p:nvPr/>
        </p:nvCxnSpPr>
        <p:spPr>
          <a:xfrm flipV="1">
            <a:off x="7214794" y="1021409"/>
            <a:ext cx="472733" cy="454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021B20C0-D4B0-47CD-AC47-1B8B0AA4DA5A}"/>
              </a:ext>
            </a:extLst>
          </p:cNvPr>
          <p:cNvCxnSpPr>
            <a:cxnSpLocks/>
          </p:cNvCxnSpPr>
          <p:nvPr/>
        </p:nvCxnSpPr>
        <p:spPr>
          <a:xfrm flipV="1">
            <a:off x="7188071" y="1101230"/>
            <a:ext cx="532214" cy="49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D7BD210F-891D-4359-BDDB-AFEBEE6ECAD8}"/>
              </a:ext>
            </a:extLst>
          </p:cNvPr>
          <p:cNvCxnSpPr>
            <a:cxnSpLocks/>
          </p:cNvCxnSpPr>
          <p:nvPr/>
        </p:nvCxnSpPr>
        <p:spPr>
          <a:xfrm flipV="1">
            <a:off x="7141514" y="1170800"/>
            <a:ext cx="626337" cy="56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B3292AED-2395-49AE-B350-5764C257CCFD}"/>
              </a:ext>
            </a:extLst>
          </p:cNvPr>
          <p:cNvCxnSpPr>
            <a:cxnSpLocks/>
          </p:cNvCxnSpPr>
          <p:nvPr/>
        </p:nvCxnSpPr>
        <p:spPr>
          <a:xfrm flipV="1">
            <a:off x="7074401" y="1244320"/>
            <a:ext cx="727217" cy="64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527C69CE-5248-4100-88DC-7107CC3CE8AC}"/>
              </a:ext>
            </a:extLst>
          </p:cNvPr>
          <p:cNvCxnSpPr>
            <a:cxnSpLocks/>
          </p:cNvCxnSpPr>
          <p:nvPr/>
        </p:nvCxnSpPr>
        <p:spPr>
          <a:xfrm flipV="1">
            <a:off x="7127287" y="1298482"/>
            <a:ext cx="707089" cy="626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7C0CBFCF-8AE7-49EE-8C5B-C597B26D8244}"/>
              </a:ext>
            </a:extLst>
          </p:cNvPr>
          <p:cNvCxnSpPr>
            <a:cxnSpLocks/>
          </p:cNvCxnSpPr>
          <p:nvPr/>
        </p:nvCxnSpPr>
        <p:spPr>
          <a:xfrm flipV="1">
            <a:off x="7268232" y="1363978"/>
            <a:ext cx="598337" cy="565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DC6F998E-757C-4C02-B1BF-FDE434162D62}"/>
              </a:ext>
            </a:extLst>
          </p:cNvPr>
          <p:cNvCxnSpPr>
            <a:cxnSpLocks/>
          </p:cNvCxnSpPr>
          <p:nvPr/>
        </p:nvCxnSpPr>
        <p:spPr>
          <a:xfrm flipV="1">
            <a:off x="7409095" y="1455375"/>
            <a:ext cx="514058" cy="48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8BDBD5D2-FF35-4C99-9DA0-950D269E76B2}"/>
              </a:ext>
            </a:extLst>
          </p:cNvPr>
          <p:cNvCxnSpPr>
            <a:cxnSpLocks/>
          </p:cNvCxnSpPr>
          <p:nvPr/>
        </p:nvCxnSpPr>
        <p:spPr>
          <a:xfrm flipV="1">
            <a:off x="7542089" y="1515744"/>
            <a:ext cx="440032" cy="418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F5F322E-245F-4DDD-9AB4-F0D5C9470167}"/>
              </a:ext>
            </a:extLst>
          </p:cNvPr>
          <p:cNvCxnSpPr>
            <a:cxnSpLocks/>
          </p:cNvCxnSpPr>
          <p:nvPr/>
        </p:nvCxnSpPr>
        <p:spPr>
          <a:xfrm flipV="1">
            <a:off x="7664232" y="1594450"/>
            <a:ext cx="368641" cy="33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83D66B99-D38B-4724-BEB4-77F796C3CAC6}"/>
              </a:ext>
            </a:extLst>
          </p:cNvPr>
          <p:cNvCxnSpPr>
            <a:cxnSpLocks/>
          </p:cNvCxnSpPr>
          <p:nvPr/>
        </p:nvCxnSpPr>
        <p:spPr>
          <a:xfrm flipV="1">
            <a:off x="7790040" y="1646495"/>
            <a:ext cx="292860" cy="27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8BF02C9F-A3AE-4A73-A387-E9AD2D176D99}"/>
              </a:ext>
            </a:extLst>
          </p:cNvPr>
          <p:cNvCxnSpPr>
            <a:cxnSpLocks/>
          </p:cNvCxnSpPr>
          <p:nvPr/>
        </p:nvCxnSpPr>
        <p:spPr>
          <a:xfrm flipV="1">
            <a:off x="7923153" y="1701414"/>
            <a:ext cx="214270" cy="23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A596E40C-784D-44C7-B652-579873A11E3F}"/>
              </a:ext>
            </a:extLst>
          </p:cNvPr>
          <p:cNvCxnSpPr>
            <a:cxnSpLocks/>
          </p:cNvCxnSpPr>
          <p:nvPr/>
        </p:nvCxnSpPr>
        <p:spPr>
          <a:xfrm flipV="1">
            <a:off x="8061223" y="1758679"/>
            <a:ext cx="147485" cy="166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548EC01B-E38E-409B-AEA8-CE6CC980129D}"/>
              </a:ext>
            </a:extLst>
          </p:cNvPr>
          <p:cNvCxnSpPr>
            <a:cxnSpLocks/>
          </p:cNvCxnSpPr>
          <p:nvPr/>
        </p:nvCxnSpPr>
        <p:spPr>
          <a:xfrm flipV="1">
            <a:off x="8134965" y="1785849"/>
            <a:ext cx="125903" cy="142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AED65B15-2414-4CF7-92F9-1EBC7C98E816}"/>
              </a:ext>
            </a:extLst>
          </p:cNvPr>
          <p:cNvCxnSpPr>
            <a:cxnSpLocks/>
          </p:cNvCxnSpPr>
          <p:nvPr/>
        </p:nvCxnSpPr>
        <p:spPr>
          <a:xfrm flipV="1">
            <a:off x="8208708" y="1841941"/>
            <a:ext cx="68406" cy="8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2" name="Conector recto de flecha 14351">
            <a:extLst>
              <a:ext uri="{FF2B5EF4-FFF2-40B4-BE49-F238E27FC236}">
                <a16:creationId xmlns:a16="http://schemas.microsoft.com/office/drawing/2014/main" id="{6F8970F0-F2F5-4BBF-9B39-7AA1650D724C}"/>
              </a:ext>
            </a:extLst>
          </p:cNvPr>
          <p:cNvCxnSpPr>
            <a:cxnSpLocks/>
          </p:cNvCxnSpPr>
          <p:nvPr/>
        </p:nvCxnSpPr>
        <p:spPr>
          <a:xfrm flipH="1">
            <a:off x="7008200" y="1998009"/>
            <a:ext cx="1234711" cy="1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ángulo 122">
            <a:extLst>
              <a:ext uri="{FF2B5EF4-FFF2-40B4-BE49-F238E27FC236}">
                <a16:creationId xmlns:a16="http://schemas.microsoft.com/office/drawing/2014/main" id="{59499737-E3C9-45C6-8BB9-CF8828007BD1}"/>
              </a:ext>
            </a:extLst>
          </p:cNvPr>
          <p:cNvSpPr/>
          <p:nvPr/>
        </p:nvSpPr>
        <p:spPr>
          <a:xfrm>
            <a:off x="6989005" y="1883958"/>
            <a:ext cx="1304202"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solidFill>
                  <a:schemeClr val="accent1"/>
                </a:solidFill>
                <a:effectLst>
                  <a:outerShdw blurRad="38100" dist="25400" dir="5400000" algn="ctr" rotWithShape="0">
                    <a:srgbClr val="6E747A">
                      <a:alpha val="43000"/>
                    </a:srgbClr>
                  </a:outerShdw>
                </a:effectLst>
                <a:latin typeface="Nunito Sans" panose="020B0604020202020204" charset="0"/>
              </a:rPr>
              <a:t>Se acepta Ho</a:t>
            </a:r>
            <a:endParaRPr lang="es-EC" sz="9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cxnSp>
        <p:nvCxnSpPr>
          <p:cNvPr id="124" name="Conector recto de flecha 123">
            <a:extLst>
              <a:ext uri="{FF2B5EF4-FFF2-40B4-BE49-F238E27FC236}">
                <a16:creationId xmlns:a16="http://schemas.microsoft.com/office/drawing/2014/main" id="{E125A414-7BF0-4A53-80BE-25212B3F8491}"/>
              </a:ext>
            </a:extLst>
          </p:cNvPr>
          <p:cNvCxnSpPr>
            <a:cxnSpLocks/>
          </p:cNvCxnSpPr>
          <p:nvPr/>
        </p:nvCxnSpPr>
        <p:spPr>
          <a:xfrm flipV="1">
            <a:off x="8306529" y="1987972"/>
            <a:ext cx="798955" cy="78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1" name="Rectángulo 130">
            <a:extLst>
              <a:ext uri="{FF2B5EF4-FFF2-40B4-BE49-F238E27FC236}">
                <a16:creationId xmlns:a16="http://schemas.microsoft.com/office/drawing/2014/main" id="{C34A1BAF-481E-439A-B77A-118BEADD6054}"/>
              </a:ext>
            </a:extLst>
          </p:cNvPr>
          <p:cNvSpPr/>
          <p:nvPr/>
        </p:nvSpPr>
        <p:spPr>
          <a:xfrm>
            <a:off x="6913802" y="2228363"/>
            <a:ext cx="1427690"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1100" dirty="0">
                <a:ln w="0"/>
                <a:solidFill>
                  <a:schemeClr val="accent1"/>
                </a:solidFill>
                <a:effectLst>
                  <a:outerShdw blurRad="38100" dist="25400" dir="5400000" algn="ctr" rotWithShape="0">
                    <a:srgbClr val="6E747A">
                      <a:alpha val="43000"/>
                    </a:srgbClr>
                  </a:outerShdw>
                </a:effectLst>
                <a:latin typeface="Nunito Sans" panose="020B0604020202020204" charset="0"/>
              </a:rPr>
              <a:t>NO EXISTE RELACIÓN DE LAS DIMENSIONES</a:t>
            </a:r>
            <a:endParaRPr lang="es-EC" sz="1100" baseline="30000" dirty="0">
              <a:ln w="0"/>
              <a:solidFill>
                <a:schemeClr val="accent1"/>
              </a:solidFill>
              <a:effectLst>
                <a:outerShdw blurRad="38100" dist="25400" dir="5400000" algn="ctr" rotWithShape="0">
                  <a:srgbClr val="6E747A">
                    <a:alpha val="43000"/>
                  </a:srgbClr>
                </a:outerShdw>
              </a:effectLst>
              <a:latin typeface="Nunito Sans" panose="020B0604020202020204" charset="0"/>
            </a:endParaRPr>
          </a:p>
        </p:txBody>
      </p:sp>
      <p:sp>
        <p:nvSpPr>
          <p:cNvPr id="132" name="Rectángulo 131">
            <a:extLst>
              <a:ext uri="{FF2B5EF4-FFF2-40B4-BE49-F238E27FC236}">
                <a16:creationId xmlns:a16="http://schemas.microsoft.com/office/drawing/2014/main" id="{837C2E7B-604C-4FB0-A2F4-A34BD36CB0A8}"/>
              </a:ext>
            </a:extLst>
          </p:cNvPr>
          <p:cNvSpPr/>
          <p:nvPr/>
        </p:nvSpPr>
        <p:spPr>
          <a:xfrm>
            <a:off x="7757651" y="2880766"/>
            <a:ext cx="1398043" cy="55122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s-EC" sz="1100" dirty="0">
                <a:ln w="0"/>
                <a:effectLst>
                  <a:outerShdw blurRad="38100" dist="25400" dir="5400000" algn="ctr" rotWithShape="0">
                    <a:srgbClr val="6E747A">
                      <a:alpha val="43000"/>
                    </a:srgbClr>
                  </a:outerShdw>
                </a:effectLst>
                <a:latin typeface="Nunito Sans" panose="020B0604020202020204" charset="0"/>
              </a:rPr>
              <a:t>EXISTE RELACIÓN DE LAS DIMENSIONES</a:t>
            </a:r>
            <a:endParaRPr lang="es-EC" sz="1100" baseline="30000" dirty="0">
              <a:ln w="0"/>
              <a:effectLst>
                <a:outerShdw blurRad="38100" dist="25400" dir="5400000" algn="ctr" rotWithShape="0">
                  <a:srgbClr val="6E747A">
                    <a:alpha val="43000"/>
                  </a:srgbClr>
                </a:outerShdw>
              </a:effectLst>
              <a:latin typeface="Nunito Sans" panose="020B0604020202020204" charset="0"/>
            </a:endParaRPr>
          </a:p>
        </p:txBody>
      </p:sp>
      <p:sp>
        <p:nvSpPr>
          <p:cNvPr id="133" name="Google Shape;376;p34">
            <a:extLst>
              <a:ext uri="{FF2B5EF4-FFF2-40B4-BE49-F238E27FC236}">
                <a16:creationId xmlns:a16="http://schemas.microsoft.com/office/drawing/2014/main" id="{D8737D0E-ACDB-4360-BEE8-287B13DA9147}"/>
              </a:ext>
            </a:extLst>
          </p:cNvPr>
          <p:cNvSpPr txBox="1">
            <a:spLocks/>
          </p:cNvSpPr>
          <p:nvPr/>
        </p:nvSpPr>
        <p:spPr>
          <a:xfrm>
            <a:off x="6987380" y="3223276"/>
            <a:ext cx="1616280" cy="14388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s-EC" sz="900" b="1" dirty="0">
                <a:latin typeface="Nunito Sans" panose="020B0604020202020204" charset="0"/>
              </a:rPr>
              <a:t>Reglas de decisión</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Grados de libertad: 16</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α = .05</a:t>
            </a:r>
          </a:p>
          <a:p>
            <a:pPr marL="171450" indent="-171450" algn="just">
              <a:buClr>
                <a:srgbClr val="FFC000"/>
              </a:buClr>
              <a:buFont typeface="Courier New" panose="02070309020205020404" pitchFamily="49" charset="0"/>
              <a:buChar char="o"/>
            </a:pPr>
            <a:r>
              <a:rPr lang="es-EC" sz="900" dirty="0">
                <a:latin typeface="Nunito Sans" panose="020B0604020202020204" charset="0"/>
              </a:rPr>
              <a:t>valor crítico = 26.2962</a:t>
            </a:r>
          </a:p>
          <a:p>
            <a:pPr lvl="0"/>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dirty="0">
                <a:latin typeface="Nunito Sans" panose="020B0604020202020204" charset="0"/>
              </a:rPr>
              <a:t>&gt; 26.2962 se rechaza la hipótesis nula y se acepta la hipótesis alternativa.</a:t>
            </a:r>
          </a:p>
          <a:p>
            <a:r>
              <a:rPr lang="es-EC" sz="900" dirty="0">
                <a:latin typeface="Nunito Sans" panose="020B0604020202020204" charset="0"/>
              </a:rPr>
              <a:t>Si </a:t>
            </a:r>
            <a:r>
              <a:rPr lang="es-EC" sz="900" b="1" i="1" dirty="0">
                <a:latin typeface="Nunito Sans" panose="020B0604020202020204" charset="0"/>
              </a:rPr>
              <a:t>X </a:t>
            </a:r>
            <a:r>
              <a:rPr lang="es-EC" sz="900" b="1" baseline="30000" dirty="0">
                <a:latin typeface="Nunito Sans" panose="020B0604020202020204" charset="0"/>
              </a:rPr>
              <a:t>2  </a:t>
            </a:r>
            <a:r>
              <a:rPr lang="es-EC" sz="900" b="1" dirty="0">
                <a:latin typeface="Nunito Sans" panose="020B0604020202020204" charset="0"/>
              </a:rPr>
              <a:t>≤</a:t>
            </a:r>
            <a:r>
              <a:rPr lang="es-EC" sz="900" dirty="0">
                <a:latin typeface="Nunito Sans" panose="020B0604020202020204" charset="0"/>
              </a:rPr>
              <a:t> 26.2962 se acepta la hipótesis nula.</a:t>
            </a:r>
          </a:p>
          <a:p>
            <a:pPr marL="171450" indent="-171450" algn="just"/>
            <a:endParaRPr lang="es-EC" sz="900" dirty="0">
              <a:latin typeface="Nunito Sans" panose="020B0604020202020204" charset="0"/>
            </a:endParaRPr>
          </a:p>
        </p:txBody>
      </p:sp>
      <p:sp>
        <p:nvSpPr>
          <p:cNvPr id="134" name="Rectángulo 133">
            <a:extLst>
              <a:ext uri="{FF2B5EF4-FFF2-40B4-BE49-F238E27FC236}">
                <a16:creationId xmlns:a16="http://schemas.microsoft.com/office/drawing/2014/main" id="{A01F9BA1-C69E-479D-8FEF-73D2B918BC8B}"/>
              </a:ext>
            </a:extLst>
          </p:cNvPr>
          <p:cNvSpPr/>
          <p:nvPr/>
        </p:nvSpPr>
        <p:spPr>
          <a:xfrm>
            <a:off x="7359036" y="896944"/>
            <a:ext cx="1234210"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700" dirty="0">
                <a:solidFill>
                  <a:srgbClr val="FF0000"/>
                </a:solidFill>
                <a:latin typeface="Nunito Sans" panose="020B0604020202020204" charset="0"/>
              </a:rPr>
              <a:t>tabla</a:t>
            </a:r>
            <a:endParaRPr lang="es-EC" sz="700" baseline="30000" dirty="0">
              <a:solidFill>
                <a:srgbClr val="FF0000"/>
              </a:solidFill>
              <a:latin typeface="Nunito Sans" panose="020B0604020202020204" charset="0"/>
            </a:endParaRPr>
          </a:p>
        </p:txBody>
      </p:sp>
      <p:sp>
        <p:nvSpPr>
          <p:cNvPr id="81" name="Rectángulo 80">
            <a:extLst>
              <a:ext uri="{FF2B5EF4-FFF2-40B4-BE49-F238E27FC236}">
                <a16:creationId xmlns:a16="http://schemas.microsoft.com/office/drawing/2014/main" id="{DA5A81EE-C0A7-4631-94E2-B2F26E3820B7}"/>
              </a:ext>
            </a:extLst>
          </p:cNvPr>
          <p:cNvSpPr/>
          <p:nvPr/>
        </p:nvSpPr>
        <p:spPr>
          <a:xfrm>
            <a:off x="8134965" y="1923056"/>
            <a:ext cx="1119491" cy="4479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900" dirty="0">
                <a:ln w="0"/>
                <a:effectLst>
                  <a:outerShdw blurRad="38100" dist="25400" dir="5400000" algn="ctr" rotWithShape="0">
                    <a:srgbClr val="6E747A">
                      <a:alpha val="43000"/>
                    </a:srgbClr>
                  </a:outerShdw>
                </a:effectLst>
                <a:latin typeface="Nunito Sans" panose="020B0604020202020204" charset="0"/>
              </a:rPr>
              <a:t>Se rechaza Ho y se acepta Hi</a:t>
            </a:r>
            <a:endParaRPr lang="es-EC" sz="900" baseline="30000" dirty="0">
              <a:ln w="0"/>
              <a:effectLst>
                <a:outerShdw blurRad="38100" dist="25400" dir="5400000" algn="ctr" rotWithShape="0">
                  <a:srgbClr val="6E747A">
                    <a:alpha val="43000"/>
                  </a:srgbClr>
                </a:outerShdw>
              </a:effectLst>
              <a:latin typeface="Nunito Sans" panose="020B0604020202020204" charset="0"/>
            </a:endParaRPr>
          </a:p>
        </p:txBody>
      </p:sp>
    </p:spTree>
    <p:extLst>
      <p:ext uri="{BB962C8B-B14F-4D97-AF65-F5344CB8AC3E}">
        <p14:creationId xmlns:p14="http://schemas.microsoft.com/office/powerpoint/2010/main" val="2197446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ctrTitle" idx="4294967295"/>
          </p:nvPr>
        </p:nvSpPr>
        <p:spPr>
          <a:xfrm>
            <a:off x="650371" y="19643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6000" b="1" dirty="0"/>
              <a:t>PROPUESTA</a:t>
            </a:r>
            <a:endParaRPr sz="6000" b="1" dirty="0"/>
          </a:p>
        </p:txBody>
      </p:sp>
      <p:sp>
        <p:nvSpPr>
          <p:cNvPr id="332" name="Google Shape;332;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grpSp>
        <p:nvGrpSpPr>
          <p:cNvPr id="11" name="Google Shape;705;p43">
            <a:extLst>
              <a:ext uri="{FF2B5EF4-FFF2-40B4-BE49-F238E27FC236}">
                <a16:creationId xmlns:a16="http://schemas.microsoft.com/office/drawing/2014/main" id="{D34E2597-3756-44D2-9E97-28531D36EA49}"/>
              </a:ext>
            </a:extLst>
          </p:cNvPr>
          <p:cNvGrpSpPr/>
          <p:nvPr/>
        </p:nvGrpSpPr>
        <p:grpSpPr>
          <a:xfrm>
            <a:off x="3960691" y="878127"/>
            <a:ext cx="1222618" cy="1086215"/>
            <a:chOff x="5292575" y="3681900"/>
            <a:chExt cx="420150" cy="373275"/>
          </a:xfrm>
        </p:grpSpPr>
        <p:sp>
          <p:nvSpPr>
            <p:cNvPr id="12" name="Google Shape;706;p43">
              <a:extLst>
                <a:ext uri="{FF2B5EF4-FFF2-40B4-BE49-F238E27FC236}">
                  <a16:creationId xmlns:a16="http://schemas.microsoft.com/office/drawing/2014/main" id="{B8AB5BD3-3ECD-42F1-8A91-E4B1FB8B28F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07;p43">
              <a:extLst>
                <a:ext uri="{FF2B5EF4-FFF2-40B4-BE49-F238E27FC236}">
                  <a16:creationId xmlns:a16="http://schemas.microsoft.com/office/drawing/2014/main" id="{CA3A3462-3A5B-47E8-A9EA-6F52CCFA7C9E}"/>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08;p43">
              <a:extLst>
                <a:ext uri="{FF2B5EF4-FFF2-40B4-BE49-F238E27FC236}">
                  <a16:creationId xmlns:a16="http://schemas.microsoft.com/office/drawing/2014/main" id="{20E58209-BEF6-4F90-87AC-1599F9E7EE34}"/>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09;p43">
              <a:extLst>
                <a:ext uri="{FF2B5EF4-FFF2-40B4-BE49-F238E27FC236}">
                  <a16:creationId xmlns:a16="http://schemas.microsoft.com/office/drawing/2014/main" id="{84396832-0029-465C-8E31-969B1D428D32}"/>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0;p43">
              <a:extLst>
                <a:ext uri="{FF2B5EF4-FFF2-40B4-BE49-F238E27FC236}">
                  <a16:creationId xmlns:a16="http://schemas.microsoft.com/office/drawing/2014/main" id="{FA528587-CEB6-44A4-B037-A79D54D3503D}"/>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1;p43">
              <a:extLst>
                <a:ext uri="{FF2B5EF4-FFF2-40B4-BE49-F238E27FC236}">
                  <a16:creationId xmlns:a16="http://schemas.microsoft.com/office/drawing/2014/main" id="{47F259EC-0AA5-42B0-9D59-8EDAB320B51C}"/>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2;p43">
              <a:extLst>
                <a:ext uri="{FF2B5EF4-FFF2-40B4-BE49-F238E27FC236}">
                  <a16:creationId xmlns:a16="http://schemas.microsoft.com/office/drawing/2014/main" id="{73E8D215-0C19-437D-84D0-CBE3633FD083}"/>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Elipse 1">
            <a:extLst>
              <a:ext uri="{FF2B5EF4-FFF2-40B4-BE49-F238E27FC236}">
                <a16:creationId xmlns:a16="http://schemas.microsoft.com/office/drawing/2014/main" id="{5A5E06CF-047F-4B57-B4C6-9B4CAE636809}"/>
              </a:ext>
            </a:extLst>
          </p:cNvPr>
          <p:cNvSpPr/>
          <p:nvPr/>
        </p:nvSpPr>
        <p:spPr>
          <a:xfrm>
            <a:off x="3400746" y="2958957"/>
            <a:ext cx="585627" cy="58562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20" name="Elipse 19">
            <a:extLst>
              <a:ext uri="{FF2B5EF4-FFF2-40B4-BE49-F238E27FC236}">
                <a16:creationId xmlns:a16="http://schemas.microsoft.com/office/drawing/2014/main" id="{C05F1800-9447-4181-A6B6-349343C7E68B}"/>
              </a:ext>
            </a:extLst>
          </p:cNvPr>
          <p:cNvSpPr/>
          <p:nvPr/>
        </p:nvSpPr>
        <p:spPr>
          <a:xfrm>
            <a:off x="4279185" y="2958956"/>
            <a:ext cx="585627" cy="58562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21" name="Elipse 20">
            <a:extLst>
              <a:ext uri="{FF2B5EF4-FFF2-40B4-BE49-F238E27FC236}">
                <a16:creationId xmlns:a16="http://schemas.microsoft.com/office/drawing/2014/main" id="{A522B33C-6ACB-42D7-BB76-D940F71B0D45}"/>
              </a:ext>
            </a:extLst>
          </p:cNvPr>
          <p:cNvSpPr/>
          <p:nvPr/>
        </p:nvSpPr>
        <p:spPr>
          <a:xfrm>
            <a:off x="5157624" y="2958955"/>
            <a:ext cx="585627" cy="58562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Objetivo General</a:t>
            </a:r>
            <a:endParaRPr dirty="0"/>
          </a:p>
        </p:txBody>
      </p:sp>
      <p:sp>
        <p:nvSpPr>
          <p:cNvPr id="122" name="Google Shape;122;p18"/>
          <p:cNvSpPr txBox="1">
            <a:spLocks noGrp="1"/>
          </p:cNvSpPr>
          <p:nvPr>
            <p:ph type="body" idx="2"/>
          </p:nvPr>
        </p:nvSpPr>
        <p:spPr>
          <a:xfrm>
            <a:off x="4699571" y="704824"/>
            <a:ext cx="3952725" cy="3733851"/>
          </a:xfrm>
          <a:prstGeom prst="rect">
            <a:avLst/>
          </a:prstGeom>
        </p:spPr>
        <p:txBody>
          <a:bodyPr spcFirstLastPara="1" wrap="square" lIns="91425" tIns="91425" rIns="91425" bIns="91425" anchor="ctr" anchorCtr="0">
            <a:noAutofit/>
          </a:bodyPr>
          <a:lstStyle/>
          <a:p>
            <a:pPr lvl="0" algn="just"/>
            <a:r>
              <a:rPr lang="es-EC" sz="1100" dirty="0"/>
              <a:t>Clasificar los elementos medibles de cada dimensión de imagen corporativa, de acuerdo al impacto organizacional que involucra su gestión, para establecer indicadores de la percepción de los clientes, en cada perspectiva organizacional. </a:t>
            </a:r>
          </a:p>
          <a:p>
            <a:pPr lvl="0" algn="just"/>
            <a:endParaRPr lang="es-EC" sz="1100" dirty="0"/>
          </a:p>
          <a:p>
            <a:pPr lvl="0" algn="just"/>
            <a:r>
              <a:rPr lang="es-EC" sz="1100" dirty="0"/>
              <a:t>Desarrollar un prototipo de </a:t>
            </a:r>
            <a:r>
              <a:rPr lang="es-EC" sz="1100" dirty="0" err="1"/>
              <a:t>balanced</a:t>
            </a:r>
            <a:r>
              <a:rPr lang="es-EC" sz="1100" dirty="0"/>
              <a:t> </a:t>
            </a:r>
            <a:r>
              <a:rPr lang="es-EC" sz="1100" dirty="0" err="1"/>
              <a:t>scorecard</a:t>
            </a:r>
            <a:r>
              <a:rPr lang="es-EC" sz="1100" dirty="0"/>
              <a:t> mediante la medición de la percepción de los clientes sobre la imagen corporativa, para que sea implementado en las instituciones bancarias.</a:t>
            </a:r>
          </a:p>
          <a:p>
            <a:pPr lvl="0" algn="just"/>
            <a:endParaRPr lang="es-EC" sz="1100" dirty="0"/>
          </a:p>
          <a:p>
            <a:pPr lvl="0" algn="just"/>
            <a:r>
              <a:rPr lang="es-EC" sz="1100" dirty="0"/>
              <a:t>Establecer un mapa estratégico a través de la relación de causalidad entre los indicadores de la imagen corporativa, para identificar las posibles rutas que permitan transformar la imagen corporativa bancaria.</a:t>
            </a:r>
            <a:endParaRPr sz="1100" dirty="0"/>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
        <p:nvSpPr>
          <p:cNvPr id="124" name="Google Shape;124;p18"/>
          <p:cNvSpPr txBox="1">
            <a:spLocks noGrp="1"/>
          </p:cNvSpPr>
          <p:nvPr>
            <p:ph type="subTitle" idx="1"/>
          </p:nvPr>
        </p:nvSpPr>
        <p:spPr>
          <a:xfrm>
            <a:off x="646550" y="1684700"/>
            <a:ext cx="3246900" cy="2126400"/>
          </a:xfrm>
          <a:prstGeom prst="rect">
            <a:avLst/>
          </a:prstGeom>
        </p:spPr>
        <p:txBody>
          <a:bodyPr spcFirstLastPara="1" wrap="square" lIns="91425" tIns="91425" rIns="91425" bIns="91425" anchor="t" anchorCtr="0">
            <a:noAutofit/>
          </a:bodyPr>
          <a:lstStyle/>
          <a:p>
            <a:pPr marL="0" indent="0" algn="just"/>
            <a:r>
              <a:rPr lang="es-EC" dirty="0"/>
              <a:t>Cambiar la mala imagen corporativa y reputación, a través de la medición continua de las percepciones y experiencias del cliente en relación a las acciones ejecutadas en la imagen corporativa de cada institución bancaria, para evaluar, corregir y controlar de forma periódica la imagen percibida por los clientes. </a:t>
            </a:r>
          </a:p>
        </p:txBody>
      </p:sp>
      <p:sp>
        <p:nvSpPr>
          <p:cNvPr id="6" name="Título 1">
            <a:extLst>
              <a:ext uri="{FF2B5EF4-FFF2-40B4-BE49-F238E27FC236}">
                <a16:creationId xmlns:a16="http://schemas.microsoft.com/office/drawing/2014/main" id="{574DB74B-D988-48A5-B490-D67E29A8891F}"/>
              </a:ext>
            </a:extLst>
          </p:cNvPr>
          <p:cNvSpPr txBox="1">
            <a:spLocks/>
          </p:cNvSpPr>
          <p:nvPr/>
        </p:nvSpPr>
        <p:spPr>
          <a:xfrm>
            <a:off x="6838950" y="176643"/>
            <a:ext cx="1914350" cy="46153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400" b="1" dirty="0">
                <a:solidFill>
                  <a:schemeClr val="tx1"/>
                </a:solidFill>
                <a:latin typeface="Nunito Sans" panose="020B0604020202020204" charset="0"/>
                <a:cs typeface="Times New Roman" panose="02020603050405020304" pitchFamily="18" charset="0"/>
              </a:rPr>
              <a:t>Objetivos Específicos</a:t>
            </a:r>
          </a:p>
        </p:txBody>
      </p:sp>
    </p:spTree>
    <p:extLst>
      <p:ext uri="{BB962C8B-B14F-4D97-AF65-F5344CB8AC3E}">
        <p14:creationId xmlns:p14="http://schemas.microsoft.com/office/powerpoint/2010/main" val="369962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14"/>
        <p:cNvGrpSpPr/>
        <p:nvPr/>
      </p:nvGrpSpPr>
      <p:grpSpPr>
        <a:xfrm>
          <a:off x="0" y="0"/>
          <a:ext cx="0" cy="0"/>
          <a:chOff x="0" y="0"/>
          <a:chExt cx="0" cy="0"/>
        </a:xfrm>
      </p:grpSpPr>
      <p:sp>
        <p:nvSpPr>
          <p:cNvPr id="315" name="Google Shape;315;p30"/>
          <p:cNvSpPr/>
          <p:nvPr/>
        </p:nvSpPr>
        <p:spPr>
          <a:xfrm>
            <a:off x="2806425" y="1079310"/>
            <a:ext cx="6265783" cy="298488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txBox="1">
            <a:spLocks noGrp="1"/>
          </p:cNvSpPr>
          <p:nvPr>
            <p:ph type="title"/>
          </p:nvPr>
        </p:nvSpPr>
        <p:spPr>
          <a:xfrm>
            <a:off x="234450" y="575500"/>
            <a:ext cx="2046300" cy="136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dirty="0">
                <a:solidFill>
                  <a:srgbClr val="C00000"/>
                </a:solidFill>
              </a:rPr>
              <a:t>Gestión a nivel mundial</a:t>
            </a:r>
            <a:endParaRPr dirty="0">
              <a:solidFill>
                <a:srgbClr val="C00000"/>
              </a:solidFill>
            </a:endParaRPr>
          </a:p>
        </p:txBody>
      </p:sp>
      <p:sp>
        <p:nvSpPr>
          <p:cNvPr id="318" name="Google Shape;31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5</a:t>
            </a:fld>
            <a:endParaRPr>
              <a:solidFill>
                <a:srgbClr val="FFFFFF"/>
              </a:solidFill>
            </a:endParaRPr>
          </a:p>
        </p:txBody>
      </p:sp>
      <p:sp>
        <p:nvSpPr>
          <p:cNvPr id="319" name="Google Shape;319;p30"/>
          <p:cNvSpPr txBox="1">
            <a:spLocks noGrp="1"/>
          </p:cNvSpPr>
          <p:nvPr>
            <p:ph type="body" idx="1"/>
          </p:nvPr>
        </p:nvSpPr>
        <p:spPr>
          <a:xfrm>
            <a:off x="234450" y="2004325"/>
            <a:ext cx="2046300" cy="2552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C" dirty="0" err="1"/>
              <a:t>Keiretsu</a:t>
            </a:r>
            <a:r>
              <a:rPr lang="es-EC" dirty="0"/>
              <a:t>: Grupo Mitsubishi</a:t>
            </a:r>
          </a:p>
          <a:p>
            <a:pPr marL="0" lvl="0" indent="0" algn="l" rtl="0">
              <a:spcBef>
                <a:spcPts val="600"/>
              </a:spcBef>
              <a:spcAft>
                <a:spcPts val="0"/>
              </a:spcAft>
              <a:buNone/>
            </a:pPr>
            <a:r>
              <a:rPr lang="es-EC" dirty="0" err="1"/>
              <a:t>Chaebol</a:t>
            </a:r>
            <a:r>
              <a:rPr lang="es-EC" dirty="0"/>
              <a:t>: Samsung</a:t>
            </a:r>
          </a:p>
          <a:p>
            <a:pPr marL="0" lvl="0" indent="0" algn="l" rtl="0">
              <a:spcBef>
                <a:spcPts val="600"/>
              </a:spcBef>
              <a:spcAft>
                <a:spcPts val="0"/>
              </a:spcAft>
              <a:buNone/>
            </a:pPr>
            <a:r>
              <a:rPr lang="es-EC" dirty="0" err="1"/>
              <a:t>Mittelstand</a:t>
            </a:r>
            <a:r>
              <a:rPr lang="es-EC" dirty="0"/>
              <a:t>: </a:t>
            </a:r>
            <a:r>
              <a:rPr lang="es-EC" dirty="0" err="1"/>
              <a:t>Staedtler</a:t>
            </a:r>
            <a:endParaRPr lang="es-EC" dirty="0"/>
          </a:p>
          <a:p>
            <a:pPr marL="0" lvl="0" indent="0" algn="l" rtl="0">
              <a:spcBef>
                <a:spcPts val="600"/>
              </a:spcBef>
              <a:spcAft>
                <a:spcPts val="0"/>
              </a:spcAft>
              <a:buNone/>
            </a:pPr>
            <a:r>
              <a:rPr lang="es-EC" dirty="0"/>
              <a:t>Individual: Citibank</a:t>
            </a:r>
          </a:p>
        </p:txBody>
      </p:sp>
      <p:pic>
        <p:nvPicPr>
          <p:cNvPr id="13" name="Picture 2" descr="Resultado de imagen para bandera japon">
            <a:extLst>
              <a:ext uri="{FF2B5EF4-FFF2-40B4-BE49-F238E27FC236}">
                <a16:creationId xmlns:a16="http://schemas.microsoft.com/office/drawing/2014/main" id="{4043C430-98E7-4A0C-9C78-044FDBDD8C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8067" y="183244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n relacionada">
            <a:extLst>
              <a:ext uri="{FF2B5EF4-FFF2-40B4-BE49-F238E27FC236}">
                <a16:creationId xmlns:a16="http://schemas.microsoft.com/office/drawing/2014/main" id="{C2E68A77-DEDA-42B9-8A8D-BA321759242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4545" y="1681560"/>
            <a:ext cx="360000"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0F1ACC36-1174-47AC-8143-66EBEC97E442}"/>
              </a:ext>
            </a:extLst>
          </p:cNvPr>
          <p:cNvGrpSpPr/>
          <p:nvPr/>
        </p:nvGrpSpPr>
        <p:grpSpPr>
          <a:xfrm>
            <a:off x="5483100" y="1446626"/>
            <a:ext cx="623522" cy="634514"/>
            <a:chOff x="5483100" y="1446626"/>
            <a:chExt cx="623522" cy="634514"/>
          </a:xfrm>
        </p:grpSpPr>
        <p:pic>
          <p:nvPicPr>
            <p:cNvPr id="17" name="Picture 6" descr="BANDERA DE ITALIA">
              <a:extLst>
                <a:ext uri="{FF2B5EF4-FFF2-40B4-BE49-F238E27FC236}">
                  <a16:creationId xmlns:a16="http://schemas.microsoft.com/office/drawing/2014/main" id="{209CBC44-49CD-4344-8BBF-52E856D17A5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3100" y="17211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ANDERA DE ALEMANIA">
              <a:extLst>
                <a:ext uri="{FF2B5EF4-FFF2-40B4-BE49-F238E27FC236}">
                  <a16:creationId xmlns:a16="http://schemas.microsoft.com/office/drawing/2014/main" id="{0C2F6F5F-8466-4EB1-8AB5-6C48854FAEF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81618" y="144662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BANDERA DE SUIZA">
              <a:extLst>
                <a:ext uri="{FF2B5EF4-FFF2-40B4-BE49-F238E27FC236}">
                  <a16:creationId xmlns:a16="http://schemas.microsoft.com/office/drawing/2014/main" id="{D4F13E6D-916B-448A-8AE8-58BCF2C4FF6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46622" y="1659060"/>
              <a:ext cx="36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Google Shape;317;p30">
            <a:extLst>
              <a:ext uri="{FF2B5EF4-FFF2-40B4-BE49-F238E27FC236}">
                <a16:creationId xmlns:a16="http://schemas.microsoft.com/office/drawing/2014/main" id="{D76FD399-1427-400F-B422-A913D040E239}"/>
              </a:ext>
            </a:extLst>
          </p:cNvPr>
          <p:cNvSpPr/>
          <p:nvPr/>
        </p:nvSpPr>
        <p:spPr>
          <a:xfrm>
            <a:off x="8090937" y="1629819"/>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err="1">
                <a:solidFill>
                  <a:srgbClr val="FFFFFF"/>
                </a:solidFill>
                <a:latin typeface="Nunito Sans"/>
                <a:ea typeface="Nunito Sans"/>
                <a:cs typeface="Nunito Sans"/>
                <a:sym typeface="Nunito Sans"/>
              </a:rPr>
              <a:t>Keiretsu</a:t>
            </a:r>
            <a:endParaRPr sz="800" dirty="0">
              <a:solidFill>
                <a:srgbClr val="FFFFFF"/>
              </a:solidFill>
              <a:latin typeface="Nunito Sans"/>
              <a:ea typeface="Nunito Sans"/>
              <a:cs typeface="Nunito Sans"/>
              <a:sym typeface="Nunito Sans"/>
            </a:endParaRPr>
          </a:p>
        </p:txBody>
      </p:sp>
      <p:sp>
        <p:nvSpPr>
          <p:cNvPr id="22" name="Google Shape;317;p30">
            <a:extLst>
              <a:ext uri="{FF2B5EF4-FFF2-40B4-BE49-F238E27FC236}">
                <a16:creationId xmlns:a16="http://schemas.microsoft.com/office/drawing/2014/main" id="{B3E6D5DA-1838-4F0B-8AD4-1E07B12ADC24}"/>
              </a:ext>
            </a:extLst>
          </p:cNvPr>
          <p:cNvSpPr/>
          <p:nvPr/>
        </p:nvSpPr>
        <p:spPr>
          <a:xfrm>
            <a:off x="7578867" y="1462010"/>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err="1">
                <a:solidFill>
                  <a:srgbClr val="FFFFFF"/>
                </a:solidFill>
                <a:latin typeface="Nunito Sans"/>
                <a:ea typeface="Nunito Sans"/>
                <a:cs typeface="Nunito Sans"/>
                <a:sym typeface="Nunito Sans"/>
              </a:rPr>
              <a:t>Chaebol</a:t>
            </a:r>
            <a:endParaRPr sz="800" dirty="0">
              <a:solidFill>
                <a:srgbClr val="FFFFFF"/>
              </a:solidFill>
              <a:latin typeface="Nunito Sans"/>
              <a:ea typeface="Nunito Sans"/>
              <a:cs typeface="Nunito Sans"/>
              <a:sym typeface="Nunito Sans"/>
            </a:endParaRPr>
          </a:p>
        </p:txBody>
      </p:sp>
      <p:sp>
        <p:nvSpPr>
          <p:cNvPr id="24" name="Google Shape;317;p30">
            <a:extLst>
              <a:ext uri="{FF2B5EF4-FFF2-40B4-BE49-F238E27FC236}">
                <a16:creationId xmlns:a16="http://schemas.microsoft.com/office/drawing/2014/main" id="{2700BA17-054A-443C-89E2-72A383AD9842}"/>
              </a:ext>
            </a:extLst>
          </p:cNvPr>
          <p:cNvSpPr/>
          <p:nvPr/>
        </p:nvSpPr>
        <p:spPr>
          <a:xfrm>
            <a:off x="5659376" y="1306206"/>
            <a:ext cx="71757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err="1">
                <a:solidFill>
                  <a:srgbClr val="FFFFFF"/>
                </a:solidFill>
                <a:latin typeface="Nunito Sans"/>
                <a:ea typeface="Nunito Sans"/>
                <a:cs typeface="Nunito Sans"/>
                <a:sym typeface="Nunito Sans"/>
              </a:rPr>
              <a:t>Mittelstand</a:t>
            </a:r>
            <a:endParaRPr sz="800" dirty="0">
              <a:solidFill>
                <a:srgbClr val="FFFFFF"/>
              </a:solidFill>
              <a:latin typeface="Nunito Sans"/>
              <a:ea typeface="Nunito Sans"/>
              <a:cs typeface="Nunito Sans"/>
              <a:sym typeface="Nunito Sans"/>
            </a:endParaRPr>
          </a:p>
        </p:txBody>
      </p:sp>
      <p:pic>
        <p:nvPicPr>
          <p:cNvPr id="25" name="Picture 12" descr="BANDERA DE GRAN BRETAÃA">
            <a:extLst>
              <a:ext uri="{FF2B5EF4-FFF2-40B4-BE49-F238E27FC236}">
                <a16:creationId xmlns:a16="http://schemas.microsoft.com/office/drawing/2014/main" id="{308E3DA4-9410-4FE0-A590-1FE867C83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714" y="118451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BANDERA DE CANADA">
            <a:extLst>
              <a:ext uri="{FF2B5EF4-FFF2-40B4-BE49-F238E27FC236}">
                <a16:creationId xmlns:a16="http://schemas.microsoft.com/office/drawing/2014/main" id="{7ABB4EFC-A04F-4298-A3C2-3DCF4ED9DD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49373" y="168156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BANDERA DE ESTADOS UNIDOS">
            <a:extLst>
              <a:ext uri="{FF2B5EF4-FFF2-40B4-BE49-F238E27FC236}">
                <a16:creationId xmlns:a16="http://schemas.microsoft.com/office/drawing/2014/main" id="{31F88A5E-D00B-4179-955C-4BB3DC5074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228" y="168156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BANDERA DE AUSTRALIA">
            <a:extLst>
              <a:ext uri="{FF2B5EF4-FFF2-40B4-BE49-F238E27FC236}">
                <a16:creationId xmlns:a16="http://schemas.microsoft.com/office/drawing/2014/main" id="{F5AE65F1-3E1A-4CA8-A817-7F9F4612EE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067" y="3265875"/>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317;p30">
            <a:extLst>
              <a:ext uri="{FF2B5EF4-FFF2-40B4-BE49-F238E27FC236}">
                <a16:creationId xmlns:a16="http://schemas.microsoft.com/office/drawing/2014/main" id="{DE941715-3DF4-4F4E-87A8-D31058BDFD4A}"/>
              </a:ext>
            </a:extLst>
          </p:cNvPr>
          <p:cNvSpPr/>
          <p:nvPr/>
        </p:nvSpPr>
        <p:spPr>
          <a:xfrm>
            <a:off x="5299105" y="990258"/>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a:solidFill>
                  <a:srgbClr val="FFFFFF"/>
                </a:solidFill>
                <a:latin typeface="Nunito Sans"/>
                <a:ea typeface="Nunito Sans"/>
                <a:cs typeface="Nunito Sans"/>
                <a:sym typeface="Nunito Sans"/>
              </a:rPr>
              <a:t>Individual</a:t>
            </a:r>
            <a:endParaRPr sz="800" dirty="0">
              <a:solidFill>
                <a:srgbClr val="FFFFFF"/>
              </a:solidFill>
              <a:latin typeface="Nunito Sans"/>
              <a:ea typeface="Nunito Sans"/>
              <a:cs typeface="Nunito Sans"/>
              <a:sym typeface="Nunito Sans"/>
            </a:endParaRPr>
          </a:p>
        </p:txBody>
      </p:sp>
      <p:sp>
        <p:nvSpPr>
          <p:cNvPr id="30" name="Google Shape;317;p30">
            <a:extLst>
              <a:ext uri="{FF2B5EF4-FFF2-40B4-BE49-F238E27FC236}">
                <a16:creationId xmlns:a16="http://schemas.microsoft.com/office/drawing/2014/main" id="{A28FA04B-296E-4803-A8AE-E03094933D9F}"/>
              </a:ext>
            </a:extLst>
          </p:cNvPr>
          <p:cNvSpPr/>
          <p:nvPr/>
        </p:nvSpPr>
        <p:spPr>
          <a:xfrm>
            <a:off x="3591518" y="1461120"/>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a:solidFill>
                  <a:srgbClr val="FFFFFF"/>
                </a:solidFill>
                <a:latin typeface="Nunito Sans"/>
                <a:ea typeface="Nunito Sans"/>
                <a:cs typeface="Nunito Sans"/>
                <a:sym typeface="Nunito Sans"/>
              </a:rPr>
              <a:t>Individual</a:t>
            </a:r>
            <a:endParaRPr sz="800" dirty="0">
              <a:solidFill>
                <a:srgbClr val="FFFFFF"/>
              </a:solidFill>
              <a:latin typeface="Nunito Sans"/>
              <a:ea typeface="Nunito Sans"/>
              <a:cs typeface="Nunito Sans"/>
              <a:sym typeface="Nunito Sans"/>
            </a:endParaRPr>
          </a:p>
        </p:txBody>
      </p:sp>
      <p:sp>
        <p:nvSpPr>
          <p:cNvPr id="31" name="Google Shape;317;p30">
            <a:extLst>
              <a:ext uri="{FF2B5EF4-FFF2-40B4-BE49-F238E27FC236}">
                <a16:creationId xmlns:a16="http://schemas.microsoft.com/office/drawing/2014/main" id="{BF98F164-8171-423C-A9B1-8CAF355C6D81}"/>
              </a:ext>
            </a:extLst>
          </p:cNvPr>
          <p:cNvSpPr/>
          <p:nvPr/>
        </p:nvSpPr>
        <p:spPr>
          <a:xfrm>
            <a:off x="8070577" y="3063375"/>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a:solidFill>
                  <a:srgbClr val="FFFFFF"/>
                </a:solidFill>
                <a:latin typeface="Nunito Sans"/>
                <a:ea typeface="Nunito Sans"/>
                <a:cs typeface="Nunito Sans"/>
                <a:sym typeface="Nunito Sans"/>
              </a:rPr>
              <a:t>Individual</a:t>
            </a:r>
            <a:endParaRPr sz="800" dirty="0">
              <a:solidFill>
                <a:srgbClr val="FFFFFF"/>
              </a:solidFill>
              <a:latin typeface="Nunito Sans"/>
              <a:ea typeface="Nunito Sans"/>
              <a:cs typeface="Nunito Sans"/>
              <a:sym typeface="Nunito Sans"/>
            </a:endParaRPr>
          </a:p>
        </p:txBody>
      </p:sp>
      <p:pic>
        <p:nvPicPr>
          <p:cNvPr id="32" name="Picture 2" descr="BANDERA DE ECUADOR">
            <a:extLst>
              <a:ext uri="{FF2B5EF4-FFF2-40B4-BE49-F238E27FC236}">
                <a16:creationId xmlns:a16="http://schemas.microsoft.com/office/drawing/2014/main" id="{29C2728A-6103-42BB-8020-18F873A140D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29373" y="2703375"/>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317;p30">
            <a:extLst>
              <a:ext uri="{FF2B5EF4-FFF2-40B4-BE49-F238E27FC236}">
                <a16:creationId xmlns:a16="http://schemas.microsoft.com/office/drawing/2014/main" id="{E99682C1-C515-41CC-BB2B-CF652526B39A}"/>
              </a:ext>
            </a:extLst>
          </p:cNvPr>
          <p:cNvSpPr/>
          <p:nvPr/>
        </p:nvSpPr>
        <p:spPr>
          <a:xfrm>
            <a:off x="3929373" y="2470500"/>
            <a:ext cx="649200" cy="202500"/>
          </a:xfrm>
          <a:prstGeom prst="wedgeRectCallout">
            <a:avLst>
              <a:gd name="adj1" fmla="val -21428"/>
              <a:gd name="adj2" fmla="val 8428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800" dirty="0">
                <a:solidFill>
                  <a:srgbClr val="FFFFFF"/>
                </a:solidFill>
                <a:latin typeface="Nunito Sans"/>
                <a:ea typeface="Nunito Sans"/>
                <a:cs typeface="Nunito Sans"/>
                <a:sym typeface="Nunito Sans"/>
              </a:rPr>
              <a:t>Individual</a:t>
            </a:r>
            <a:endParaRPr sz="800" dirty="0">
              <a:solidFill>
                <a:srgbClr val="FFFFFF"/>
              </a:solidFill>
              <a:latin typeface="Nunito Sans"/>
              <a:ea typeface="Nunito Sans"/>
              <a:cs typeface="Nunito Sans"/>
              <a:sym typeface="Nunito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50</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Perspectivas organizacionales</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Imagen 15">
            <a:extLst>
              <a:ext uri="{FF2B5EF4-FFF2-40B4-BE49-F238E27FC236}">
                <a16:creationId xmlns:a16="http://schemas.microsoft.com/office/drawing/2014/main" id="{C4700FD5-8479-45BB-9A8D-177FDFECB0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09216" y="1309367"/>
            <a:ext cx="3759311" cy="1885805"/>
          </a:xfrm>
          <a:prstGeom prst="rect">
            <a:avLst/>
          </a:prstGeom>
          <a:noFill/>
        </p:spPr>
      </p:pic>
      <p:sp>
        <p:nvSpPr>
          <p:cNvPr id="19" name="Google Shape;105;p16">
            <a:extLst>
              <a:ext uri="{FF2B5EF4-FFF2-40B4-BE49-F238E27FC236}">
                <a16:creationId xmlns:a16="http://schemas.microsoft.com/office/drawing/2014/main" id="{DD6ABDE4-FFC8-42D0-B815-F61BE4482933}"/>
              </a:ext>
            </a:extLst>
          </p:cNvPr>
          <p:cNvSpPr txBox="1">
            <a:spLocks/>
          </p:cNvSpPr>
          <p:nvPr/>
        </p:nvSpPr>
        <p:spPr>
          <a:xfrm>
            <a:off x="5962650" y="3256910"/>
            <a:ext cx="3008276" cy="18914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pPr>
            <a:r>
              <a:rPr lang="es-EC" sz="1000" b="1" dirty="0">
                <a:solidFill>
                  <a:srgbClr val="C00000"/>
                </a:solidFill>
                <a:latin typeface="Nunito Sans" panose="020B0604020202020204" charset="0"/>
              </a:rPr>
              <a:t>Perspectiva de aprendizaje y crecimiento</a:t>
            </a:r>
            <a:endParaRPr lang="es-EC" sz="1000" dirty="0">
              <a:solidFill>
                <a:srgbClr val="C00000"/>
              </a:solidFill>
              <a:latin typeface="Nunito Sans" panose="020B0604020202020204" charset="0"/>
            </a:endParaRPr>
          </a:p>
          <a:p>
            <a:pPr algn="just">
              <a:spcBef>
                <a:spcPts val="600"/>
              </a:spcBef>
              <a:buClr>
                <a:schemeClr val="dk1"/>
              </a:buClr>
              <a:buSzPts val="1100"/>
            </a:pPr>
            <a:r>
              <a:rPr lang="es-EC" sz="1000" dirty="0">
                <a:solidFill>
                  <a:srgbClr val="666666"/>
                </a:solidFill>
                <a:latin typeface="Nunito Sans" panose="020B0604020202020204" charset="0"/>
              </a:rPr>
              <a:t>Permitir la innovación y crecimiento de la imagen corporativa a través del desempeño del personal y, la actualización informativa y tecnológica.</a:t>
            </a:r>
          </a:p>
        </p:txBody>
      </p:sp>
      <p:sp>
        <p:nvSpPr>
          <p:cNvPr id="20" name="Google Shape;105;p16">
            <a:extLst>
              <a:ext uri="{FF2B5EF4-FFF2-40B4-BE49-F238E27FC236}">
                <a16:creationId xmlns:a16="http://schemas.microsoft.com/office/drawing/2014/main" id="{31B5C737-6159-45AD-9A6B-C871BE254B16}"/>
              </a:ext>
            </a:extLst>
          </p:cNvPr>
          <p:cNvSpPr txBox="1">
            <a:spLocks/>
          </p:cNvSpPr>
          <p:nvPr/>
        </p:nvSpPr>
        <p:spPr>
          <a:xfrm>
            <a:off x="2753034" y="3219305"/>
            <a:ext cx="3008276" cy="18914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pPr>
            <a:r>
              <a:rPr lang="es-EC" sz="1000" b="1" dirty="0">
                <a:solidFill>
                  <a:srgbClr val="C00000"/>
                </a:solidFill>
                <a:latin typeface="Nunito Sans" panose="020B0604020202020204" charset="0"/>
              </a:rPr>
              <a:t>Perspectiva de procesos internos</a:t>
            </a:r>
            <a:endParaRPr lang="es-EC" sz="1000" dirty="0">
              <a:solidFill>
                <a:srgbClr val="C00000"/>
              </a:solidFill>
              <a:latin typeface="Nunito Sans" panose="020B0604020202020204" charset="0"/>
            </a:endParaRPr>
          </a:p>
          <a:p>
            <a:pPr algn="just">
              <a:spcBef>
                <a:spcPts val="600"/>
              </a:spcBef>
              <a:buClr>
                <a:schemeClr val="dk1"/>
              </a:buClr>
              <a:buSzPts val="1100"/>
            </a:pPr>
            <a:r>
              <a:rPr lang="es-EC" sz="1000" dirty="0">
                <a:solidFill>
                  <a:srgbClr val="666666"/>
                </a:solidFill>
                <a:latin typeface="Nunito Sans" panose="020B0604020202020204" charset="0"/>
              </a:rPr>
              <a:t>Permitir que la imagen corporativa genere satisfacción y confianza en clientes, en el personal y en accionistas, generando un desempeño mayor y superior a la competencia.</a:t>
            </a:r>
          </a:p>
        </p:txBody>
      </p:sp>
      <p:sp>
        <p:nvSpPr>
          <p:cNvPr id="21" name="Google Shape;105;p16">
            <a:extLst>
              <a:ext uri="{FF2B5EF4-FFF2-40B4-BE49-F238E27FC236}">
                <a16:creationId xmlns:a16="http://schemas.microsoft.com/office/drawing/2014/main" id="{BCE0E411-C137-41D7-BFDF-1AB43B7B1900}"/>
              </a:ext>
            </a:extLst>
          </p:cNvPr>
          <p:cNvSpPr txBox="1">
            <a:spLocks/>
          </p:cNvSpPr>
          <p:nvPr/>
        </p:nvSpPr>
        <p:spPr>
          <a:xfrm>
            <a:off x="5962650" y="350466"/>
            <a:ext cx="3008276" cy="13114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pPr>
            <a:r>
              <a:rPr lang="es-EC" sz="1000" b="1" dirty="0">
                <a:solidFill>
                  <a:srgbClr val="C00000"/>
                </a:solidFill>
                <a:latin typeface="Nunito Sans" panose="020B0604020202020204" charset="0"/>
              </a:rPr>
              <a:t>Perspectiva de cliente</a:t>
            </a:r>
            <a:endParaRPr lang="es-EC" sz="1000" dirty="0">
              <a:solidFill>
                <a:srgbClr val="C00000"/>
              </a:solidFill>
              <a:latin typeface="Nunito Sans" panose="020B0604020202020204" charset="0"/>
            </a:endParaRPr>
          </a:p>
          <a:p>
            <a:pPr algn="just">
              <a:spcBef>
                <a:spcPts val="600"/>
              </a:spcBef>
              <a:buClr>
                <a:schemeClr val="dk1"/>
              </a:buClr>
              <a:buSzPts val="1100"/>
            </a:pPr>
            <a:r>
              <a:rPr lang="es-EC" sz="1000" dirty="0">
                <a:solidFill>
                  <a:srgbClr val="666666"/>
                </a:solidFill>
                <a:latin typeface="Nunito Sans" panose="020B0604020202020204" charset="0"/>
              </a:rPr>
              <a:t>Permitir la creación de valor a través del entorno o donde el cliente percibe las características de la organización a través de la experiencia de usuario.</a:t>
            </a:r>
          </a:p>
        </p:txBody>
      </p:sp>
      <p:sp>
        <p:nvSpPr>
          <p:cNvPr id="22" name="Google Shape;105;p16">
            <a:extLst>
              <a:ext uri="{FF2B5EF4-FFF2-40B4-BE49-F238E27FC236}">
                <a16:creationId xmlns:a16="http://schemas.microsoft.com/office/drawing/2014/main" id="{69AC3C22-1F1B-4CD0-B066-3CEBCC8E5F1A}"/>
              </a:ext>
            </a:extLst>
          </p:cNvPr>
          <p:cNvSpPr txBox="1">
            <a:spLocks/>
          </p:cNvSpPr>
          <p:nvPr/>
        </p:nvSpPr>
        <p:spPr>
          <a:xfrm>
            <a:off x="2752991" y="347555"/>
            <a:ext cx="3008276" cy="18914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pPr>
            <a:r>
              <a:rPr lang="es-EC" sz="1000" b="1" dirty="0">
                <a:solidFill>
                  <a:srgbClr val="C00000"/>
                </a:solidFill>
                <a:latin typeface="Nunito Sans" panose="020B0604020202020204" charset="0"/>
              </a:rPr>
              <a:t>Perspectiva de aspectos redituables</a:t>
            </a:r>
            <a:endParaRPr lang="es-EC" sz="1000" dirty="0">
              <a:solidFill>
                <a:srgbClr val="C00000"/>
              </a:solidFill>
              <a:latin typeface="Nunito Sans" panose="020B0604020202020204" charset="0"/>
            </a:endParaRPr>
          </a:p>
          <a:p>
            <a:pPr algn="just">
              <a:spcBef>
                <a:spcPts val="600"/>
              </a:spcBef>
              <a:buClr>
                <a:schemeClr val="dk1"/>
              </a:buClr>
              <a:buSzPts val="1100"/>
            </a:pPr>
            <a:r>
              <a:rPr lang="es-EC" sz="1000" dirty="0">
                <a:latin typeface="Nunito Sans" panose="020B0604020202020204" charset="0"/>
              </a:rPr>
              <a:t>La organización debe contemplar los beneficios económicos, psicológicos, sociales y, medioambientales que el cliente va a obtener.</a:t>
            </a:r>
            <a:endParaRPr lang="es-EC" sz="1000" dirty="0">
              <a:solidFill>
                <a:srgbClr val="666666"/>
              </a:solidFill>
              <a:latin typeface="Nunito Sans" panose="020B06040202020202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51</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1</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Indicadores y dimensiones de la imagen corporativa por perspectiva</a:t>
            </a:r>
          </a:p>
        </p:txBody>
      </p:sp>
      <p:graphicFrame>
        <p:nvGraphicFramePr>
          <p:cNvPr id="2" name="Tabla 1">
            <a:extLst>
              <a:ext uri="{FF2B5EF4-FFF2-40B4-BE49-F238E27FC236}">
                <a16:creationId xmlns:a16="http://schemas.microsoft.com/office/drawing/2014/main" id="{36267E5E-7717-481F-951C-4C9EC4C35B62}"/>
              </a:ext>
            </a:extLst>
          </p:cNvPr>
          <p:cNvGraphicFramePr>
            <a:graphicFrameLocks noGrp="1"/>
          </p:cNvGraphicFramePr>
          <p:nvPr>
            <p:extLst>
              <p:ext uri="{D42A27DB-BD31-4B8C-83A1-F6EECF244321}">
                <p14:modId xmlns:p14="http://schemas.microsoft.com/office/powerpoint/2010/main" val="3076578359"/>
              </p:ext>
            </p:extLst>
          </p:nvPr>
        </p:nvGraphicFramePr>
        <p:xfrm>
          <a:off x="3083847" y="1120197"/>
          <a:ext cx="5595936" cy="2267615"/>
        </p:xfrm>
        <a:graphic>
          <a:graphicData uri="http://schemas.openxmlformats.org/drawingml/2006/table">
            <a:tbl>
              <a:tblPr firstRow="1" firstCol="1" bandRow="1">
                <a:tableStyleId>{72833802-FEF1-4C79-8D5D-14CF1EAF98D9}</a:tableStyleId>
              </a:tblPr>
              <a:tblGrid>
                <a:gridCol w="1587641">
                  <a:extLst>
                    <a:ext uri="{9D8B030D-6E8A-4147-A177-3AD203B41FA5}">
                      <a16:colId xmlns:a16="http://schemas.microsoft.com/office/drawing/2014/main" val="2824384449"/>
                    </a:ext>
                  </a:extLst>
                </a:gridCol>
                <a:gridCol w="3439059">
                  <a:extLst>
                    <a:ext uri="{9D8B030D-6E8A-4147-A177-3AD203B41FA5}">
                      <a16:colId xmlns:a16="http://schemas.microsoft.com/office/drawing/2014/main" val="485080494"/>
                    </a:ext>
                  </a:extLst>
                </a:gridCol>
                <a:gridCol w="569236">
                  <a:extLst>
                    <a:ext uri="{9D8B030D-6E8A-4147-A177-3AD203B41FA5}">
                      <a16:colId xmlns:a16="http://schemas.microsoft.com/office/drawing/2014/main" val="2402918389"/>
                    </a:ext>
                  </a:extLst>
                </a:gridCol>
              </a:tblGrid>
              <a:tr h="186635">
                <a:tc gridSpan="3">
                  <a:txBody>
                    <a:bodyPr/>
                    <a:lstStyle/>
                    <a:p>
                      <a:pPr algn="ctr">
                        <a:lnSpc>
                          <a:spcPct val="107000"/>
                        </a:lnSpc>
                        <a:spcAft>
                          <a:spcPts val="0"/>
                        </a:spcAft>
                      </a:pPr>
                      <a:r>
                        <a:rPr lang="es-EC" sz="1100">
                          <a:effectLst/>
                          <a:latin typeface="Nunito Sans" panose="020B0604020202020204" charset="0"/>
                        </a:rPr>
                        <a:t>Aprendizaje &amp; Crecimiento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11316545"/>
                  </a:ext>
                </a:extLst>
              </a:tr>
              <a:tr h="186635">
                <a:tc>
                  <a:txBody>
                    <a:bodyPr/>
                    <a:lstStyle/>
                    <a:p>
                      <a:pPr algn="l">
                        <a:lnSpc>
                          <a:spcPct val="107000"/>
                        </a:lnSpc>
                        <a:spcAft>
                          <a:spcPts val="0"/>
                        </a:spcAft>
                      </a:pPr>
                      <a:r>
                        <a:rPr lang="es-EC" sz="1100" b="1">
                          <a:solidFill>
                            <a:schemeClr val="bg1"/>
                          </a:solidFill>
                          <a:effectLst/>
                          <a:latin typeface="Nunito Sans" panose="020B0604020202020204" charset="0"/>
                        </a:rPr>
                        <a:t>Dimensión</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solidFill>
                      <a:srgbClr val="D89F39"/>
                    </a:solidFill>
                  </a:tcPr>
                </a:tc>
                <a:tc>
                  <a:txBody>
                    <a:bodyPr/>
                    <a:lstStyle/>
                    <a:p>
                      <a:pPr algn="l">
                        <a:lnSpc>
                          <a:spcPct val="107000"/>
                        </a:lnSpc>
                        <a:spcAft>
                          <a:spcPts val="0"/>
                        </a:spcAft>
                      </a:pPr>
                      <a:r>
                        <a:rPr lang="es-EC" sz="1100" b="1">
                          <a:solidFill>
                            <a:schemeClr val="bg1"/>
                          </a:solidFill>
                          <a:effectLst/>
                          <a:latin typeface="Nunito Sans" panose="020B0604020202020204" charset="0"/>
                        </a:rPr>
                        <a:t>Elemento medible</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solidFill>
                      <a:srgbClr val="D89F39"/>
                    </a:solidFill>
                  </a:tcPr>
                </a:tc>
                <a:tc>
                  <a:txBody>
                    <a:bodyPr/>
                    <a:lstStyle/>
                    <a:p>
                      <a:pPr algn="l">
                        <a:lnSpc>
                          <a:spcPct val="107000"/>
                        </a:lnSpc>
                        <a:spcAft>
                          <a:spcPts val="0"/>
                        </a:spcAft>
                      </a:pPr>
                      <a:r>
                        <a:rPr lang="es-EC" sz="1100" b="1" dirty="0">
                          <a:solidFill>
                            <a:schemeClr val="bg1"/>
                          </a:solidFill>
                          <a:effectLst/>
                          <a:latin typeface="Nunito Sans" panose="020B0604020202020204" charset="0"/>
                        </a:rPr>
                        <a:t>Cod</a:t>
                      </a:r>
                      <a:endParaRPr lang="es-EC" sz="1100" b="1"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solidFill>
                      <a:srgbClr val="D89F39"/>
                    </a:solidFill>
                  </a:tcPr>
                </a:tc>
                <a:extLst>
                  <a:ext uri="{0D108BD9-81ED-4DB2-BD59-A6C34878D82A}">
                    <a16:rowId xmlns:a16="http://schemas.microsoft.com/office/drawing/2014/main" val="2944950886"/>
                  </a:ext>
                </a:extLst>
              </a:tr>
              <a:tr h="186635">
                <a:tc>
                  <a:txBody>
                    <a:bodyPr/>
                    <a:lstStyle/>
                    <a:p>
                      <a:pPr>
                        <a:lnSpc>
                          <a:spcPct val="107000"/>
                        </a:lnSpc>
                        <a:spcAft>
                          <a:spcPts val="0"/>
                        </a:spcAft>
                      </a:pPr>
                      <a:r>
                        <a:rPr lang="es-EC" sz="1100">
                          <a:effectLst/>
                          <a:latin typeface="Nunito Sans" panose="020B0604020202020204" charset="0"/>
                        </a:rPr>
                        <a:t>Personal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Apariencia física y vestimenta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dirty="0">
                          <a:effectLst/>
                          <a:latin typeface="Nunito Sans" panose="020B0604020202020204" charset="0"/>
                        </a:rPr>
                        <a:t>P2</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3053512380"/>
                  </a:ext>
                </a:extLst>
              </a:tr>
              <a:tr h="186635">
                <a:tc>
                  <a:txBody>
                    <a:bodyPr/>
                    <a:lstStyle/>
                    <a:p>
                      <a:pPr>
                        <a:lnSpc>
                          <a:spcPct val="107000"/>
                        </a:lnSpc>
                        <a:spcAft>
                          <a:spcPts val="0"/>
                        </a:spcAft>
                      </a:pPr>
                      <a:r>
                        <a:rPr lang="es-EC" sz="1100" dirty="0">
                          <a:effectLst/>
                          <a:latin typeface="Nunito Sans" panose="020B0604020202020204" charset="0"/>
                        </a:rPr>
                        <a:t>Personal</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Actitud del personal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1630033559"/>
                  </a:ext>
                </a:extLst>
              </a:tr>
              <a:tr h="186635">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Opinión de no clientes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SP6</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3163029250"/>
                  </a:ext>
                </a:extLst>
              </a:tr>
              <a:tr h="186635">
                <a:tc>
                  <a:txBody>
                    <a:bodyPr/>
                    <a:lstStyle/>
                    <a:p>
                      <a:pPr>
                        <a:lnSpc>
                          <a:spcPct val="107000"/>
                        </a:lnSpc>
                        <a:spcAft>
                          <a:spcPts val="0"/>
                        </a:spcAft>
                      </a:pPr>
                      <a:r>
                        <a:rPr lang="es-EC" sz="1100">
                          <a:effectLst/>
                          <a:latin typeface="Nunito Sans" panose="020B0604020202020204" charset="0"/>
                        </a:rPr>
                        <a:t>Expresión visual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Logotipo y lema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EV1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2902893538"/>
                  </a:ext>
                </a:extLst>
              </a:tr>
              <a:tr h="186635">
                <a:tc>
                  <a:txBody>
                    <a:bodyPr/>
                    <a:lstStyle/>
                    <a:p>
                      <a:pPr>
                        <a:lnSpc>
                          <a:spcPct val="107000"/>
                        </a:lnSpc>
                        <a:spcAft>
                          <a:spcPts val="0"/>
                        </a:spcAft>
                      </a:pPr>
                      <a:r>
                        <a:rPr lang="es-EC" sz="1100">
                          <a:effectLst/>
                          <a:latin typeface="Nunito Sans" panose="020B0604020202020204" charset="0"/>
                        </a:rPr>
                        <a:t>Expresión visual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Tipografía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EV2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3957921856"/>
                  </a:ext>
                </a:extLst>
              </a:tr>
              <a:tr h="186635">
                <a:tc>
                  <a:txBody>
                    <a:bodyPr/>
                    <a:lstStyle/>
                    <a:p>
                      <a:pPr>
                        <a:lnSpc>
                          <a:spcPct val="107000"/>
                        </a:lnSpc>
                        <a:spcAft>
                          <a:spcPts val="0"/>
                        </a:spcAft>
                      </a:pPr>
                      <a:r>
                        <a:rPr lang="es-EC" sz="1100">
                          <a:effectLst/>
                          <a:latin typeface="Nunito Sans" panose="020B0604020202020204" charset="0"/>
                        </a:rPr>
                        <a:t>Expresión visual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Gráfico e imágenes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EV3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3704874970"/>
                  </a:ext>
                </a:extLst>
              </a:tr>
              <a:tr h="186635">
                <a:tc>
                  <a:txBody>
                    <a:bodyPr/>
                    <a:lstStyle/>
                    <a:p>
                      <a:pPr>
                        <a:lnSpc>
                          <a:spcPct val="107000"/>
                        </a:lnSpc>
                        <a:spcAft>
                          <a:spcPts val="0"/>
                        </a:spcAft>
                      </a:pPr>
                      <a:r>
                        <a:rPr lang="es-EC" sz="1100">
                          <a:effectLst/>
                          <a:latin typeface="Nunito Sans" panose="020B0604020202020204" charset="0"/>
                        </a:rPr>
                        <a:t>Expresión visual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Color institucional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EV4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3947382860"/>
                  </a:ext>
                </a:extLst>
              </a:tr>
              <a:tr h="186635">
                <a:tc>
                  <a:txBody>
                    <a:bodyPr/>
                    <a:lstStyle/>
                    <a:p>
                      <a:pPr>
                        <a:lnSpc>
                          <a:spcPct val="107000"/>
                        </a:lnSpc>
                        <a:spcAft>
                          <a:spcPts val="0"/>
                        </a:spcAft>
                      </a:pPr>
                      <a:r>
                        <a:rPr lang="es-EC" sz="1100">
                          <a:effectLst/>
                          <a:latin typeface="Nunito Sans" panose="020B0604020202020204" charset="0"/>
                        </a:rPr>
                        <a:t>Apariencia online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Apariencia de los canales digitales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O1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2122246866"/>
                  </a:ext>
                </a:extLst>
              </a:tr>
              <a:tr h="186635">
                <a:tc>
                  <a:txBody>
                    <a:bodyPr/>
                    <a:lstStyle/>
                    <a:p>
                      <a:pPr>
                        <a:lnSpc>
                          <a:spcPct val="107000"/>
                        </a:lnSpc>
                        <a:spcAft>
                          <a:spcPts val="0"/>
                        </a:spcAft>
                      </a:pPr>
                      <a:r>
                        <a:rPr lang="es-EC" sz="1100">
                          <a:effectLst/>
                          <a:latin typeface="Nunito Sans" panose="020B0604020202020204" charset="0"/>
                        </a:rPr>
                        <a:t>Comunicación externa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Sensaciones percibidas en publicidad</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tc>
                  <a:txBody>
                    <a:bodyPr/>
                    <a:lstStyle/>
                    <a:p>
                      <a:pPr>
                        <a:lnSpc>
                          <a:spcPct val="107000"/>
                        </a:lnSpc>
                        <a:spcAft>
                          <a:spcPts val="0"/>
                        </a:spcAft>
                      </a:pPr>
                      <a:r>
                        <a:rPr lang="es-EC" sz="1100">
                          <a:effectLst/>
                          <a:latin typeface="Nunito Sans" panose="020B0604020202020204" charset="0"/>
                        </a:rPr>
                        <a:t>CE4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b"/>
                </a:tc>
                <a:extLst>
                  <a:ext uri="{0D108BD9-81ED-4DB2-BD59-A6C34878D82A}">
                    <a16:rowId xmlns:a16="http://schemas.microsoft.com/office/drawing/2014/main" val="100668256"/>
                  </a:ext>
                </a:extLst>
              </a:tr>
              <a:tr h="214630">
                <a:tc>
                  <a:txBody>
                    <a:bodyPr/>
                    <a:lstStyle/>
                    <a:p>
                      <a:pPr>
                        <a:lnSpc>
                          <a:spcPct val="107000"/>
                        </a:lnSpc>
                        <a:spcAft>
                          <a:spcPts val="0"/>
                        </a:spcAft>
                      </a:pPr>
                      <a:r>
                        <a:rPr lang="es-EC" sz="1100">
                          <a:effectLst/>
                          <a:latin typeface="Nunito Sans" panose="020B0604020202020204" charset="0"/>
                        </a:rPr>
                        <a:t>Comunicación externa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ctr"/>
                </a:tc>
                <a:tc>
                  <a:txBody>
                    <a:bodyPr/>
                    <a:lstStyle/>
                    <a:p>
                      <a:pPr>
                        <a:lnSpc>
                          <a:spcPct val="107000"/>
                        </a:lnSpc>
                        <a:spcAft>
                          <a:spcPts val="0"/>
                        </a:spcAft>
                      </a:pPr>
                      <a:r>
                        <a:rPr lang="es-EC" sz="1100">
                          <a:effectLst/>
                          <a:latin typeface="Nunito Sans" panose="020B0604020202020204" charset="0"/>
                        </a:rPr>
                        <a:t>Sensaciones percibidas en mensajes generales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ctr"/>
                </a:tc>
                <a:tc>
                  <a:txBody>
                    <a:bodyPr/>
                    <a:lstStyle/>
                    <a:p>
                      <a:pPr>
                        <a:lnSpc>
                          <a:spcPct val="107000"/>
                        </a:lnSpc>
                        <a:spcAft>
                          <a:spcPts val="0"/>
                        </a:spcAft>
                      </a:pPr>
                      <a:r>
                        <a:rPr lang="es-EC" sz="1100" dirty="0">
                          <a:effectLst/>
                          <a:latin typeface="Nunito Sans" panose="020B0604020202020204" charset="0"/>
                        </a:rPr>
                        <a:t>CE5</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548" marR="43548" marT="0" marB="0" anchor="ctr"/>
                </a:tc>
                <a:extLst>
                  <a:ext uri="{0D108BD9-81ED-4DB2-BD59-A6C34878D82A}">
                    <a16:rowId xmlns:a16="http://schemas.microsoft.com/office/drawing/2014/main" val="2229862562"/>
                  </a:ext>
                </a:extLst>
              </a:tr>
            </a:tbl>
          </a:graphicData>
        </a:graphic>
      </p:graphicFrame>
    </p:spTree>
    <p:extLst>
      <p:ext uri="{BB962C8B-B14F-4D97-AF65-F5344CB8AC3E}">
        <p14:creationId xmlns:p14="http://schemas.microsoft.com/office/powerpoint/2010/main" val="2414207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52</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1</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Indicadores y dimensiones de la imagen corporativa por perspectiva</a:t>
            </a:r>
          </a:p>
        </p:txBody>
      </p:sp>
      <p:graphicFrame>
        <p:nvGraphicFramePr>
          <p:cNvPr id="3" name="Tabla 2">
            <a:extLst>
              <a:ext uri="{FF2B5EF4-FFF2-40B4-BE49-F238E27FC236}">
                <a16:creationId xmlns:a16="http://schemas.microsoft.com/office/drawing/2014/main" id="{531A1C0F-8EC0-4EBC-B79D-4C00E8E7B48B}"/>
              </a:ext>
            </a:extLst>
          </p:cNvPr>
          <p:cNvGraphicFramePr>
            <a:graphicFrameLocks noGrp="1"/>
          </p:cNvGraphicFramePr>
          <p:nvPr>
            <p:extLst>
              <p:ext uri="{D42A27DB-BD31-4B8C-83A1-F6EECF244321}">
                <p14:modId xmlns:p14="http://schemas.microsoft.com/office/powerpoint/2010/main" val="737729330"/>
              </p:ext>
            </p:extLst>
          </p:nvPr>
        </p:nvGraphicFramePr>
        <p:xfrm>
          <a:off x="3083519" y="877693"/>
          <a:ext cx="5596591" cy="3273334"/>
        </p:xfrm>
        <a:graphic>
          <a:graphicData uri="http://schemas.openxmlformats.org/drawingml/2006/table">
            <a:tbl>
              <a:tblPr firstRow="1" firstCol="1" bandRow="1">
                <a:tableStyleId>{17292A2E-F333-43FB-9621-5CBBE7FDCDCB}</a:tableStyleId>
              </a:tblPr>
              <a:tblGrid>
                <a:gridCol w="1971366">
                  <a:extLst>
                    <a:ext uri="{9D8B030D-6E8A-4147-A177-3AD203B41FA5}">
                      <a16:colId xmlns:a16="http://schemas.microsoft.com/office/drawing/2014/main" val="1093485000"/>
                    </a:ext>
                  </a:extLst>
                </a:gridCol>
                <a:gridCol w="3057988">
                  <a:extLst>
                    <a:ext uri="{9D8B030D-6E8A-4147-A177-3AD203B41FA5}">
                      <a16:colId xmlns:a16="http://schemas.microsoft.com/office/drawing/2014/main" val="3972772015"/>
                    </a:ext>
                  </a:extLst>
                </a:gridCol>
                <a:gridCol w="498531">
                  <a:extLst>
                    <a:ext uri="{9D8B030D-6E8A-4147-A177-3AD203B41FA5}">
                      <a16:colId xmlns:a16="http://schemas.microsoft.com/office/drawing/2014/main" val="3626223419"/>
                    </a:ext>
                  </a:extLst>
                </a:gridCol>
                <a:gridCol w="68706">
                  <a:extLst>
                    <a:ext uri="{9D8B030D-6E8A-4147-A177-3AD203B41FA5}">
                      <a16:colId xmlns:a16="http://schemas.microsoft.com/office/drawing/2014/main" val="2841332333"/>
                    </a:ext>
                  </a:extLst>
                </a:gridCol>
              </a:tblGrid>
              <a:tr h="185598">
                <a:tc gridSpan="4">
                  <a:txBody>
                    <a:bodyPr/>
                    <a:lstStyle/>
                    <a:p>
                      <a:pPr algn="ctr">
                        <a:lnSpc>
                          <a:spcPct val="107000"/>
                        </a:lnSpc>
                        <a:spcAft>
                          <a:spcPts val="0"/>
                        </a:spcAft>
                      </a:pPr>
                      <a:r>
                        <a:rPr lang="es-EC" sz="1100" dirty="0">
                          <a:effectLst/>
                          <a:latin typeface="Nunito Sans" panose="020B0604020202020204" charset="0"/>
                        </a:rPr>
                        <a:t>Procesos Internos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96503328"/>
                  </a:ext>
                </a:extLst>
              </a:tr>
              <a:tr h="185598">
                <a:tc>
                  <a:txBody>
                    <a:bodyPr/>
                    <a:lstStyle/>
                    <a:p>
                      <a:pPr>
                        <a:lnSpc>
                          <a:spcPct val="107000"/>
                        </a:lnSpc>
                        <a:spcAft>
                          <a:spcPts val="0"/>
                        </a:spcAft>
                      </a:pPr>
                      <a:r>
                        <a:rPr lang="es-EC" sz="1100" b="1">
                          <a:solidFill>
                            <a:schemeClr val="bg1"/>
                          </a:solidFill>
                          <a:effectLst/>
                          <a:latin typeface="Nunito Sans" panose="020B0604020202020204" charset="0"/>
                        </a:rPr>
                        <a:t>Dimensión</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solidFill>
                      <a:srgbClr val="57A7B5"/>
                    </a:solidFill>
                  </a:tcPr>
                </a:tc>
                <a:tc>
                  <a:txBody>
                    <a:bodyPr/>
                    <a:lstStyle/>
                    <a:p>
                      <a:pPr>
                        <a:lnSpc>
                          <a:spcPct val="107000"/>
                        </a:lnSpc>
                        <a:spcAft>
                          <a:spcPts val="0"/>
                        </a:spcAft>
                      </a:pPr>
                      <a:r>
                        <a:rPr lang="es-EC" sz="1100" b="1">
                          <a:solidFill>
                            <a:schemeClr val="bg1"/>
                          </a:solidFill>
                          <a:effectLst/>
                          <a:latin typeface="Nunito Sans" panose="020B0604020202020204" charset="0"/>
                        </a:rPr>
                        <a:t>Elemento medible</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solidFill>
                      <a:srgbClr val="57A7B5"/>
                    </a:solidFill>
                  </a:tcPr>
                </a:tc>
                <a:tc>
                  <a:txBody>
                    <a:bodyPr/>
                    <a:lstStyle/>
                    <a:p>
                      <a:pPr>
                        <a:lnSpc>
                          <a:spcPct val="107000"/>
                        </a:lnSpc>
                        <a:spcAft>
                          <a:spcPts val="0"/>
                        </a:spcAft>
                      </a:pPr>
                      <a:r>
                        <a:rPr lang="es-EC" sz="1100" b="1" dirty="0">
                          <a:solidFill>
                            <a:schemeClr val="bg1"/>
                          </a:solidFill>
                          <a:effectLst/>
                          <a:latin typeface="Nunito Sans" panose="020B0604020202020204" charset="0"/>
                        </a:rPr>
                        <a:t>Cod</a:t>
                      </a:r>
                      <a:endParaRPr lang="es-EC" sz="1100" b="1"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solidFill>
                      <a:srgbClr val="57A7B5"/>
                    </a:solidFill>
                  </a:tcPr>
                </a:tc>
                <a:tc>
                  <a:txBody>
                    <a:bodyPr/>
                    <a:lstStyle/>
                    <a:p>
                      <a:pPr>
                        <a:lnSpc>
                          <a:spcPct val="107000"/>
                        </a:lnSpc>
                        <a:spcAft>
                          <a:spcPts val="800"/>
                        </a:spcAft>
                      </a:pPr>
                      <a:r>
                        <a:rPr lang="es-EC" sz="1100" dirty="0">
                          <a:effectLst/>
                          <a:latin typeface="Nunito Sans" panose="020B0604020202020204" charset="0"/>
                        </a:rPr>
                        <a:t> </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solidFill>
                      <a:srgbClr val="57A7B5"/>
                    </a:solidFill>
                  </a:tcPr>
                </a:tc>
                <a:extLst>
                  <a:ext uri="{0D108BD9-81ED-4DB2-BD59-A6C34878D82A}">
                    <a16:rowId xmlns:a16="http://schemas.microsoft.com/office/drawing/2014/main" val="2445626329"/>
                  </a:ext>
                </a:extLst>
              </a:tr>
              <a:tr h="185598">
                <a:tc>
                  <a:txBody>
                    <a:bodyPr/>
                    <a:lstStyle/>
                    <a:p>
                      <a:pPr>
                        <a:lnSpc>
                          <a:spcPct val="107000"/>
                        </a:lnSpc>
                        <a:spcAft>
                          <a:spcPts val="0"/>
                        </a:spcAft>
                      </a:pPr>
                      <a:r>
                        <a:rPr lang="es-EC" sz="1100">
                          <a:effectLst/>
                          <a:latin typeface="Nunito Sans" panose="020B0604020202020204" charset="0"/>
                        </a:rPr>
                        <a:t>Actitud y comportamiento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Comportamiento ético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AC1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10509362"/>
                  </a:ext>
                </a:extLst>
              </a:tr>
              <a:tr h="185598">
                <a:tc>
                  <a:txBody>
                    <a:bodyPr/>
                    <a:lstStyle/>
                    <a:p>
                      <a:pPr>
                        <a:lnSpc>
                          <a:spcPct val="107000"/>
                        </a:lnSpc>
                        <a:spcAft>
                          <a:spcPts val="0"/>
                        </a:spcAft>
                      </a:pPr>
                      <a:r>
                        <a:rPr lang="es-EC" sz="1100">
                          <a:effectLst/>
                          <a:latin typeface="Nunito Sans" panose="020B0604020202020204" charset="0"/>
                        </a:rPr>
                        <a:t>Actitud y comportamiento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Respeto por los derechos del cliente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AC2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20074122"/>
                  </a:ext>
                </a:extLst>
              </a:tr>
              <a:tr h="185598">
                <a:tc>
                  <a:txBody>
                    <a:bodyPr/>
                    <a:lstStyle/>
                    <a:p>
                      <a:pPr>
                        <a:lnSpc>
                          <a:spcPct val="107000"/>
                        </a:lnSpc>
                        <a:spcAft>
                          <a:spcPts val="0"/>
                        </a:spcAft>
                      </a:pPr>
                      <a:r>
                        <a:rPr lang="es-EC" sz="1100">
                          <a:effectLst/>
                          <a:latin typeface="Nunito Sans" panose="020B0604020202020204" charset="0"/>
                        </a:rPr>
                        <a:t>Actitud y comportamiento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Valores corporativos identifican a la organización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AC3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5140880"/>
                  </a:ext>
                </a:extLst>
              </a:tr>
              <a:tr h="185598">
                <a:tc>
                  <a:txBody>
                    <a:bodyPr/>
                    <a:lstStyle/>
                    <a:p>
                      <a:pPr>
                        <a:lnSpc>
                          <a:spcPct val="107000"/>
                        </a:lnSpc>
                        <a:spcAft>
                          <a:spcPts val="0"/>
                        </a:spcAft>
                      </a:pPr>
                      <a:r>
                        <a:rPr lang="es-EC" sz="1100" dirty="0">
                          <a:effectLst/>
                          <a:latin typeface="Nunito Sans" panose="020B0604020202020204" charset="0"/>
                        </a:rPr>
                        <a:t>Justicia en precios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dirty="0">
                          <a:effectLst/>
                          <a:latin typeface="Nunito Sans" panose="020B0604020202020204" charset="0"/>
                        </a:rPr>
                        <a:t>Intereses, costos y comisiones justos por productos activos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JP1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6145817"/>
                  </a:ext>
                </a:extLst>
              </a:tr>
              <a:tr h="185598">
                <a:tc>
                  <a:txBody>
                    <a:bodyPr/>
                    <a:lstStyle/>
                    <a:p>
                      <a:pPr>
                        <a:lnSpc>
                          <a:spcPct val="107000"/>
                        </a:lnSpc>
                        <a:spcAft>
                          <a:spcPts val="0"/>
                        </a:spcAft>
                      </a:pPr>
                      <a:r>
                        <a:rPr lang="es-EC" sz="1100">
                          <a:effectLst/>
                          <a:latin typeface="Nunito Sans" panose="020B0604020202020204" charset="0"/>
                        </a:rPr>
                        <a:t>Justicia en precios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Intereses o costos justos por productos y servicios pasivos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JP2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0445826"/>
                  </a:ext>
                </a:extLst>
              </a:tr>
              <a:tr h="185598">
                <a:tc>
                  <a:txBody>
                    <a:bodyPr/>
                    <a:lstStyle/>
                    <a:p>
                      <a:pPr>
                        <a:lnSpc>
                          <a:spcPct val="107000"/>
                        </a:lnSpc>
                        <a:spcAft>
                          <a:spcPts val="0"/>
                        </a:spcAft>
                      </a:pPr>
                      <a:r>
                        <a:rPr lang="es-EC" sz="1100" dirty="0">
                          <a:effectLst/>
                          <a:latin typeface="Nunito Sans" panose="020B0604020202020204" charset="0"/>
                        </a:rPr>
                        <a:t>Justicia en precios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Intereses, costos y comisiones dentro de parámetros legales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JP3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7471246"/>
                  </a:ext>
                </a:extLst>
              </a:tr>
              <a:tr h="185598">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RSC y apoyo a causas sociales y ambientales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SP1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39095909"/>
                  </a:ext>
                </a:extLst>
              </a:tr>
              <a:tr h="185598">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Calidad de productos y servicios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SP3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0851449"/>
                  </a:ext>
                </a:extLst>
              </a:tr>
              <a:tr h="185598">
                <a:tc>
                  <a:txBody>
                    <a:bodyPr/>
                    <a:lstStyle/>
                    <a:p>
                      <a:pPr>
                        <a:lnSpc>
                          <a:spcPct val="107000"/>
                        </a:lnSpc>
                        <a:spcAft>
                          <a:spcPts val="0"/>
                        </a:spcAft>
                      </a:pPr>
                      <a:r>
                        <a:rPr lang="es-EC" sz="1100">
                          <a:effectLst/>
                          <a:latin typeface="Nunito Sans" panose="020B0604020202020204" charset="0"/>
                        </a:rPr>
                        <a:t>Expresión del ambiente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Fachada Externa vs identidad de marca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EA1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62435751"/>
                  </a:ext>
                </a:extLst>
              </a:tr>
              <a:tr h="194878">
                <a:tc>
                  <a:txBody>
                    <a:bodyPr/>
                    <a:lstStyle/>
                    <a:p>
                      <a:pPr>
                        <a:lnSpc>
                          <a:spcPct val="107000"/>
                        </a:lnSpc>
                        <a:spcAft>
                          <a:spcPts val="0"/>
                        </a:spcAft>
                      </a:pPr>
                      <a:r>
                        <a:rPr lang="es-EC" sz="1100">
                          <a:effectLst/>
                          <a:latin typeface="Nunito Sans" panose="020B0604020202020204" charset="0"/>
                        </a:rPr>
                        <a:t>Expresión del ambiente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a:effectLst/>
                          <a:latin typeface="Nunito Sans" panose="020B0604020202020204" charset="0"/>
                        </a:rPr>
                        <a:t>Señalética, decoración y dist espacios vs identidad de marca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EA3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5700100"/>
                  </a:ext>
                </a:extLst>
              </a:tr>
              <a:tr h="194878">
                <a:tc>
                  <a:txBody>
                    <a:bodyPr/>
                    <a:lstStyle/>
                    <a:p>
                      <a:pPr>
                        <a:lnSpc>
                          <a:spcPct val="107000"/>
                        </a:lnSpc>
                        <a:spcAft>
                          <a:spcPts val="0"/>
                        </a:spcAft>
                      </a:pPr>
                      <a:r>
                        <a:rPr lang="es-EC" sz="1100" dirty="0">
                          <a:effectLst/>
                          <a:latin typeface="Nunito Sans" panose="020B0604020202020204" charset="0"/>
                        </a:rPr>
                        <a:t>Apariencia online</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ctr"/>
                </a:tc>
                <a:tc>
                  <a:txBody>
                    <a:bodyPr/>
                    <a:lstStyle/>
                    <a:p>
                      <a:pPr>
                        <a:lnSpc>
                          <a:spcPct val="107000"/>
                        </a:lnSpc>
                        <a:spcAft>
                          <a:spcPts val="0"/>
                        </a:spcAft>
                      </a:pPr>
                      <a:r>
                        <a:rPr lang="es-EC" sz="1100" dirty="0">
                          <a:effectLst/>
                          <a:latin typeface="Nunito Sans" panose="020B0604020202020204" charset="0"/>
                        </a:rPr>
                        <a:t>Funcionalidad de espacios en canales digitales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0"/>
                        </a:spcAft>
                      </a:pPr>
                      <a:r>
                        <a:rPr lang="es-EC" sz="1100">
                          <a:effectLst/>
                          <a:latin typeface="Nunito Sans" panose="020B0604020202020204" charset="0"/>
                        </a:rPr>
                        <a:t>O3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06" marR="43306" marT="0" marB="0" anchor="b"/>
                </a:tc>
                <a:tc>
                  <a:txBody>
                    <a:bodyPr/>
                    <a:lstStyle/>
                    <a:p>
                      <a:pPr>
                        <a:lnSpc>
                          <a:spcPct val="107000"/>
                        </a:lnSpc>
                        <a:spcAft>
                          <a:spcPts val="800"/>
                        </a:spcAft>
                      </a:pPr>
                      <a:r>
                        <a:rPr lang="es-EC" sz="1100" dirty="0">
                          <a:effectLst/>
                          <a:latin typeface="Nunito Sans" panose="020B0604020202020204" charset="0"/>
                        </a:rPr>
                        <a:t> </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3154155"/>
                  </a:ext>
                </a:extLst>
              </a:tr>
            </a:tbl>
          </a:graphicData>
        </a:graphic>
      </p:graphicFrame>
    </p:spTree>
    <p:extLst>
      <p:ext uri="{BB962C8B-B14F-4D97-AF65-F5344CB8AC3E}">
        <p14:creationId xmlns:p14="http://schemas.microsoft.com/office/powerpoint/2010/main" val="3838579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53</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1</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Indicadores y dimensiones de la imagen corporativa por perspectiva</a:t>
            </a:r>
          </a:p>
        </p:txBody>
      </p:sp>
      <p:graphicFrame>
        <p:nvGraphicFramePr>
          <p:cNvPr id="2" name="Tabla 1">
            <a:extLst>
              <a:ext uri="{FF2B5EF4-FFF2-40B4-BE49-F238E27FC236}">
                <a16:creationId xmlns:a16="http://schemas.microsoft.com/office/drawing/2014/main" id="{1F277967-737D-4C44-B347-5DC38BC0C079}"/>
              </a:ext>
            </a:extLst>
          </p:cNvPr>
          <p:cNvGraphicFramePr>
            <a:graphicFrameLocks noGrp="1"/>
          </p:cNvGraphicFramePr>
          <p:nvPr>
            <p:extLst>
              <p:ext uri="{D42A27DB-BD31-4B8C-83A1-F6EECF244321}">
                <p14:modId xmlns:p14="http://schemas.microsoft.com/office/powerpoint/2010/main" val="2849365279"/>
              </p:ext>
            </p:extLst>
          </p:nvPr>
        </p:nvGraphicFramePr>
        <p:xfrm>
          <a:off x="3083846" y="1044216"/>
          <a:ext cx="5595937" cy="2399753"/>
        </p:xfrm>
        <a:graphic>
          <a:graphicData uri="http://schemas.openxmlformats.org/drawingml/2006/table">
            <a:tbl>
              <a:tblPr firstRow="1" firstCol="1" bandRow="1">
                <a:tableStyleId>{72833802-FEF1-4C79-8D5D-14CF1EAF98D9}</a:tableStyleId>
              </a:tblPr>
              <a:tblGrid>
                <a:gridCol w="1668562">
                  <a:extLst>
                    <a:ext uri="{9D8B030D-6E8A-4147-A177-3AD203B41FA5}">
                      <a16:colId xmlns:a16="http://schemas.microsoft.com/office/drawing/2014/main" val="3798905797"/>
                    </a:ext>
                  </a:extLst>
                </a:gridCol>
                <a:gridCol w="3423834">
                  <a:extLst>
                    <a:ext uri="{9D8B030D-6E8A-4147-A177-3AD203B41FA5}">
                      <a16:colId xmlns:a16="http://schemas.microsoft.com/office/drawing/2014/main" val="4174380311"/>
                    </a:ext>
                  </a:extLst>
                </a:gridCol>
                <a:gridCol w="503541">
                  <a:extLst>
                    <a:ext uri="{9D8B030D-6E8A-4147-A177-3AD203B41FA5}">
                      <a16:colId xmlns:a16="http://schemas.microsoft.com/office/drawing/2014/main" val="927094413"/>
                    </a:ext>
                  </a:extLst>
                </a:gridCol>
              </a:tblGrid>
              <a:tr h="185809">
                <a:tc gridSpan="3">
                  <a:txBody>
                    <a:bodyPr/>
                    <a:lstStyle/>
                    <a:p>
                      <a:pPr algn="ctr">
                        <a:lnSpc>
                          <a:spcPct val="107000"/>
                        </a:lnSpc>
                        <a:spcAft>
                          <a:spcPts val="0"/>
                        </a:spcAft>
                      </a:pPr>
                      <a:r>
                        <a:rPr lang="es-EC" sz="1100" dirty="0">
                          <a:effectLst/>
                          <a:latin typeface="Nunito Sans" panose="020B0604020202020204" charset="0"/>
                        </a:rPr>
                        <a:t>Clientes</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solidFill>
                      <a:srgbClr val="F6703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11921446"/>
                  </a:ext>
                </a:extLst>
              </a:tr>
              <a:tr h="185809">
                <a:tc>
                  <a:txBody>
                    <a:bodyPr/>
                    <a:lstStyle/>
                    <a:p>
                      <a:pPr>
                        <a:lnSpc>
                          <a:spcPct val="107000"/>
                        </a:lnSpc>
                        <a:spcAft>
                          <a:spcPts val="0"/>
                        </a:spcAft>
                      </a:pPr>
                      <a:r>
                        <a:rPr lang="es-EC" sz="1100" b="1">
                          <a:solidFill>
                            <a:schemeClr val="bg1"/>
                          </a:solidFill>
                          <a:effectLst/>
                          <a:latin typeface="Nunito Sans" panose="020B0604020202020204" charset="0"/>
                        </a:rPr>
                        <a:t>Dimensión</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solidFill>
                      <a:srgbClr val="F67031"/>
                    </a:solidFill>
                  </a:tcPr>
                </a:tc>
                <a:tc>
                  <a:txBody>
                    <a:bodyPr/>
                    <a:lstStyle/>
                    <a:p>
                      <a:pPr>
                        <a:lnSpc>
                          <a:spcPct val="107000"/>
                        </a:lnSpc>
                        <a:spcAft>
                          <a:spcPts val="0"/>
                        </a:spcAft>
                      </a:pPr>
                      <a:r>
                        <a:rPr lang="es-EC" sz="1100" b="1">
                          <a:solidFill>
                            <a:schemeClr val="bg1"/>
                          </a:solidFill>
                          <a:effectLst/>
                          <a:latin typeface="Nunito Sans" panose="020B0604020202020204" charset="0"/>
                        </a:rPr>
                        <a:t>Elemento medible</a:t>
                      </a:r>
                      <a:endParaRPr lang="es-EC" sz="1100" b="1">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solidFill>
                      <a:srgbClr val="F67031"/>
                    </a:solidFill>
                  </a:tcPr>
                </a:tc>
                <a:tc>
                  <a:txBody>
                    <a:bodyPr/>
                    <a:lstStyle/>
                    <a:p>
                      <a:pPr>
                        <a:lnSpc>
                          <a:spcPct val="107000"/>
                        </a:lnSpc>
                        <a:spcAft>
                          <a:spcPts val="0"/>
                        </a:spcAft>
                      </a:pPr>
                      <a:r>
                        <a:rPr lang="es-EC" sz="1100" b="1" dirty="0">
                          <a:solidFill>
                            <a:schemeClr val="bg1"/>
                          </a:solidFill>
                          <a:effectLst/>
                          <a:latin typeface="Nunito Sans" panose="020B0604020202020204" charset="0"/>
                        </a:rPr>
                        <a:t>Cod</a:t>
                      </a:r>
                      <a:endParaRPr lang="es-EC" sz="1100" b="1"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solidFill>
                      <a:srgbClr val="F67031"/>
                    </a:solidFill>
                  </a:tcPr>
                </a:tc>
                <a:extLst>
                  <a:ext uri="{0D108BD9-81ED-4DB2-BD59-A6C34878D82A}">
                    <a16:rowId xmlns:a16="http://schemas.microsoft.com/office/drawing/2014/main" val="3291868933"/>
                  </a:ext>
                </a:extLst>
              </a:tr>
              <a:tr h="185809">
                <a:tc>
                  <a:txBody>
                    <a:bodyPr/>
                    <a:lstStyle/>
                    <a:p>
                      <a:pPr>
                        <a:lnSpc>
                          <a:spcPct val="107000"/>
                        </a:lnSpc>
                        <a:spcAft>
                          <a:spcPts val="0"/>
                        </a:spcAft>
                      </a:pPr>
                      <a:r>
                        <a:rPr lang="es-EC" sz="1100">
                          <a:effectLst/>
                          <a:latin typeface="Nunito Sans" panose="020B0604020202020204" charset="0"/>
                        </a:rPr>
                        <a:t>Localización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Cantidad suficiente de puntos de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L1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3406735515"/>
                  </a:ext>
                </a:extLst>
              </a:tr>
              <a:tr h="185809">
                <a:tc>
                  <a:txBody>
                    <a:bodyPr/>
                    <a:lstStyle/>
                    <a:p>
                      <a:pPr>
                        <a:lnSpc>
                          <a:spcPct val="107000"/>
                        </a:lnSpc>
                        <a:spcAft>
                          <a:spcPts val="0"/>
                        </a:spcAft>
                      </a:pPr>
                      <a:r>
                        <a:rPr lang="es-EC" sz="1100">
                          <a:effectLst/>
                          <a:latin typeface="Nunito Sans" panose="020B0604020202020204" charset="0"/>
                        </a:rPr>
                        <a:t>Localización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dirty="0">
                          <a:effectLst/>
                          <a:latin typeface="Nunito Sans" panose="020B0604020202020204" charset="0"/>
                        </a:rPr>
                        <a:t>Cercanía a los puntos de servicio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L2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1385085843"/>
                  </a:ext>
                </a:extLst>
              </a:tr>
              <a:tr h="185809">
                <a:tc>
                  <a:txBody>
                    <a:bodyPr/>
                    <a:lstStyle/>
                    <a:p>
                      <a:pPr>
                        <a:lnSpc>
                          <a:spcPct val="107000"/>
                        </a:lnSpc>
                        <a:spcAft>
                          <a:spcPts val="0"/>
                        </a:spcAft>
                      </a:pPr>
                      <a:r>
                        <a:rPr lang="es-EC" sz="1100">
                          <a:effectLst/>
                          <a:latin typeface="Nunito Sans" panose="020B0604020202020204" charset="0"/>
                        </a:rPr>
                        <a:t>Localización</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Fácil acceso a los puntos de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L3</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997147368"/>
                  </a:ext>
                </a:extLst>
              </a:tr>
              <a:tr h="185809">
                <a:tc>
                  <a:txBody>
                    <a:bodyPr/>
                    <a:lstStyle/>
                    <a:p>
                      <a:pPr>
                        <a:lnSpc>
                          <a:spcPct val="107000"/>
                        </a:lnSpc>
                        <a:spcAft>
                          <a:spcPts val="0"/>
                        </a:spcAft>
                      </a:pPr>
                      <a:r>
                        <a:rPr lang="es-EC" sz="1100">
                          <a:effectLst/>
                          <a:latin typeface="Nunito Sans" panose="020B0604020202020204" charset="0"/>
                        </a:rPr>
                        <a:t>Personal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Cantidad de personal disponible en atención al público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P1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2013711339"/>
                  </a:ext>
                </a:extLst>
              </a:tr>
              <a:tr h="185809">
                <a:tc>
                  <a:txBody>
                    <a:bodyPr/>
                    <a:lstStyle/>
                    <a:p>
                      <a:pPr>
                        <a:lnSpc>
                          <a:spcPct val="107000"/>
                        </a:lnSpc>
                        <a:spcAft>
                          <a:spcPts val="0"/>
                        </a:spcAft>
                      </a:pPr>
                      <a:r>
                        <a:rPr lang="es-EC" sz="1100">
                          <a:effectLst/>
                          <a:latin typeface="Nunito Sans" panose="020B0604020202020204" charset="0"/>
                        </a:rPr>
                        <a:t>Expresión del ambiente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dirty="0">
                          <a:effectLst/>
                          <a:latin typeface="Nunito Sans" panose="020B0604020202020204" charset="0"/>
                        </a:rPr>
                        <a:t>Fachada Externa vs servicio</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EA2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3027968746"/>
                  </a:ext>
                </a:extLst>
              </a:tr>
              <a:tr h="185809">
                <a:tc>
                  <a:txBody>
                    <a:bodyPr/>
                    <a:lstStyle/>
                    <a:p>
                      <a:pPr>
                        <a:lnSpc>
                          <a:spcPct val="107000"/>
                        </a:lnSpc>
                        <a:spcAft>
                          <a:spcPts val="0"/>
                        </a:spcAft>
                      </a:pPr>
                      <a:r>
                        <a:rPr lang="es-EC" sz="1100">
                          <a:effectLst/>
                          <a:latin typeface="Nunito Sans" panose="020B0604020202020204" charset="0"/>
                        </a:rPr>
                        <a:t>Expresión del ambiente</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Señalética, decoración y dist espacios vs servicio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EA4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1856068960"/>
                  </a:ext>
                </a:extLst>
              </a:tr>
              <a:tr h="185809">
                <a:tc>
                  <a:txBody>
                    <a:bodyPr/>
                    <a:lstStyle/>
                    <a:p>
                      <a:pPr>
                        <a:lnSpc>
                          <a:spcPct val="107000"/>
                        </a:lnSpc>
                        <a:spcAft>
                          <a:spcPts val="0"/>
                        </a:spcAft>
                      </a:pPr>
                      <a:r>
                        <a:rPr lang="es-EC" sz="1100" dirty="0">
                          <a:effectLst/>
                          <a:latin typeface="Nunito Sans" panose="020B0604020202020204" charset="0"/>
                        </a:rPr>
                        <a:t>Apariencia online</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Distribución de espacios y contenido digital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O2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1006840714"/>
                  </a:ext>
                </a:extLst>
              </a:tr>
              <a:tr h="185809">
                <a:tc>
                  <a:txBody>
                    <a:bodyPr/>
                    <a:lstStyle/>
                    <a:p>
                      <a:pPr>
                        <a:lnSpc>
                          <a:spcPct val="107000"/>
                        </a:lnSpc>
                        <a:spcAft>
                          <a:spcPts val="0"/>
                        </a:spcAft>
                      </a:pPr>
                      <a:r>
                        <a:rPr lang="es-EC" sz="1100">
                          <a:effectLst/>
                          <a:latin typeface="Nunito Sans" panose="020B0604020202020204" charset="0"/>
                        </a:rPr>
                        <a:t>Comunicación externa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dirty="0">
                          <a:effectLst/>
                          <a:latin typeface="Nunito Sans" panose="020B0604020202020204" charset="0"/>
                        </a:rPr>
                        <a:t>URL fácil de recordar</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CE1</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619798319"/>
                  </a:ext>
                </a:extLst>
              </a:tr>
              <a:tr h="185809">
                <a:tc>
                  <a:txBody>
                    <a:bodyPr/>
                    <a:lstStyle/>
                    <a:p>
                      <a:pPr>
                        <a:lnSpc>
                          <a:spcPct val="107000"/>
                        </a:lnSpc>
                        <a:spcAft>
                          <a:spcPts val="0"/>
                        </a:spcAft>
                      </a:pPr>
                      <a:r>
                        <a:rPr lang="es-EC" sz="1100">
                          <a:effectLst/>
                          <a:latin typeface="Nunito Sans" panose="020B0604020202020204" charset="0"/>
                        </a:rPr>
                        <a:t>Comunicación externa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Comunicación digital recordable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b"/>
                </a:tc>
                <a:tc>
                  <a:txBody>
                    <a:bodyPr/>
                    <a:lstStyle/>
                    <a:p>
                      <a:pPr>
                        <a:lnSpc>
                          <a:spcPct val="107000"/>
                        </a:lnSpc>
                        <a:spcAft>
                          <a:spcPts val="0"/>
                        </a:spcAft>
                      </a:pPr>
                      <a:r>
                        <a:rPr lang="es-EC" sz="1100">
                          <a:effectLst/>
                          <a:latin typeface="Nunito Sans" panose="020B0604020202020204" charset="0"/>
                        </a:rPr>
                        <a:t>CE2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2723907911"/>
                  </a:ext>
                </a:extLst>
              </a:tr>
              <a:tr h="185809">
                <a:tc>
                  <a:txBody>
                    <a:bodyPr/>
                    <a:lstStyle/>
                    <a:p>
                      <a:pPr>
                        <a:lnSpc>
                          <a:spcPct val="107000"/>
                        </a:lnSpc>
                        <a:spcAft>
                          <a:spcPts val="0"/>
                        </a:spcAft>
                      </a:pPr>
                      <a:r>
                        <a:rPr lang="es-EC" sz="1100" dirty="0">
                          <a:effectLst/>
                          <a:latin typeface="Nunito Sans" panose="020B0604020202020204" charset="0"/>
                        </a:rPr>
                        <a:t>Comunicación externa</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a:effectLst/>
                          <a:latin typeface="Nunito Sans" panose="020B0604020202020204" charset="0"/>
                        </a:rPr>
                        <a:t>Comunicación digital informativa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tc>
                  <a:txBody>
                    <a:bodyPr/>
                    <a:lstStyle/>
                    <a:p>
                      <a:pPr>
                        <a:lnSpc>
                          <a:spcPct val="107000"/>
                        </a:lnSpc>
                        <a:spcAft>
                          <a:spcPts val="0"/>
                        </a:spcAft>
                      </a:pPr>
                      <a:r>
                        <a:rPr lang="es-EC" sz="1100" dirty="0">
                          <a:effectLst/>
                          <a:latin typeface="Nunito Sans" panose="020B0604020202020204" charset="0"/>
                        </a:rPr>
                        <a:t>CE3</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355" marR="43355" marT="0" marB="0" anchor="ctr"/>
                </a:tc>
                <a:extLst>
                  <a:ext uri="{0D108BD9-81ED-4DB2-BD59-A6C34878D82A}">
                    <a16:rowId xmlns:a16="http://schemas.microsoft.com/office/drawing/2014/main" val="2052574326"/>
                  </a:ext>
                </a:extLst>
              </a:tr>
            </a:tbl>
          </a:graphicData>
        </a:graphic>
      </p:graphicFrame>
    </p:spTree>
    <p:extLst>
      <p:ext uri="{BB962C8B-B14F-4D97-AF65-F5344CB8AC3E}">
        <p14:creationId xmlns:p14="http://schemas.microsoft.com/office/powerpoint/2010/main" val="3156557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54</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1</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Indicadores y dimensiones de la imagen corporativa por perspectiva</a:t>
            </a:r>
          </a:p>
        </p:txBody>
      </p:sp>
      <p:graphicFrame>
        <p:nvGraphicFramePr>
          <p:cNvPr id="3" name="Tabla 2">
            <a:extLst>
              <a:ext uri="{FF2B5EF4-FFF2-40B4-BE49-F238E27FC236}">
                <a16:creationId xmlns:a16="http://schemas.microsoft.com/office/drawing/2014/main" id="{B73FDB8B-D89A-4320-A94F-06E6B9ECA457}"/>
              </a:ext>
            </a:extLst>
          </p:cNvPr>
          <p:cNvGraphicFramePr>
            <a:graphicFrameLocks noGrp="1"/>
          </p:cNvGraphicFramePr>
          <p:nvPr>
            <p:extLst>
              <p:ext uri="{D42A27DB-BD31-4B8C-83A1-F6EECF244321}">
                <p14:modId xmlns:p14="http://schemas.microsoft.com/office/powerpoint/2010/main" val="3460145263"/>
              </p:ext>
            </p:extLst>
          </p:nvPr>
        </p:nvGraphicFramePr>
        <p:xfrm>
          <a:off x="3083450" y="1407392"/>
          <a:ext cx="5596729" cy="1621251"/>
        </p:xfrm>
        <a:graphic>
          <a:graphicData uri="http://schemas.openxmlformats.org/drawingml/2006/table">
            <a:tbl>
              <a:tblPr firstRow="1" firstCol="1" bandRow="1">
                <a:tableStyleId>{F2DE63D5-997A-4646-A377-4702673A728D}</a:tableStyleId>
              </a:tblPr>
              <a:tblGrid>
                <a:gridCol w="1488805">
                  <a:extLst>
                    <a:ext uri="{9D8B030D-6E8A-4147-A177-3AD203B41FA5}">
                      <a16:colId xmlns:a16="http://schemas.microsoft.com/office/drawing/2014/main" val="2733980289"/>
                    </a:ext>
                  </a:extLst>
                </a:gridCol>
                <a:gridCol w="3575592">
                  <a:extLst>
                    <a:ext uri="{9D8B030D-6E8A-4147-A177-3AD203B41FA5}">
                      <a16:colId xmlns:a16="http://schemas.microsoft.com/office/drawing/2014/main" val="3631897765"/>
                    </a:ext>
                  </a:extLst>
                </a:gridCol>
                <a:gridCol w="68465">
                  <a:extLst>
                    <a:ext uri="{9D8B030D-6E8A-4147-A177-3AD203B41FA5}">
                      <a16:colId xmlns:a16="http://schemas.microsoft.com/office/drawing/2014/main" val="1775939677"/>
                    </a:ext>
                  </a:extLst>
                </a:gridCol>
                <a:gridCol w="463867">
                  <a:extLst>
                    <a:ext uri="{9D8B030D-6E8A-4147-A177-3AD203B41FA5}">
                      <a16:colId xmlns:a16="http://schemas.microsoft.com/office/drawing/2014/main" val="1234027832"/>
                    </a:ext>
                  </a:extLst>
                </a:gridCol>
              </a:tblGrid>
              <a:tr h="184563">
                <a:tc gridSpan="3">
                  <a:txBody>
                    <a:bodyPr/>
                    <a:lstStyle/>
                    <a:p>
                      <a:pPr algn="ctr">
                        <a:lnSpc>
                          <a:spcPct val="107000"/>
                        </a:lnSpc>
                        <a:spcAft>
                          <a:spcPts val="0"/>
                        </a:spcAft>
                      </a:pPr>
                      <a:r>
                        <a:rPr lang="es-EC" sz="1100">
                          <a:effectLst/>
                          <a:latin typeface="Nunito Sans" panose="020B0604020202020204" charset="0"/>
                        </a:rPr>
                        <a:t>Aspectos redituables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b"/>
                </a:tc>
                <a:tc hMerge="1">
                  <a:txBody>
                    <a:bodyPr/>
                    <a:lstStyle/>
                    <a:p>
                      <a:endParaRPr lang="es-EC"/>
                    </a:p>
                  </a:txBody>
                  <a:tcPr/>
                </a:tc>
                <a:tc hMerge="1">
                  <a:txBody>
                    <a:bodyPr/>
                    <a:lstStyle/>
                    <a:p>
                      <a:endParaRPr lang="es-EC"/>
                    </a:p>
                  </a:txBody>
                  <a:tcPr/>
                </a:tc>
                <a:tc>
                  <a:txBody>
                    <a:bodyPr/>
                    <a:lstStyle/>
                    <a:p>
                      <a:pPr>
                        <a:lnSpc>
                          <a:spcPct val="107000"/>
                        </a:lnSpc>
                        <a:spcAft>
                          <a:spcPts val="800"/>
                        </a:spcAft>
                      </a:pPr>
                      <a:r>
                        <a:rPr lang="es-EC" sz="1100">
                          <a:effectLst/>
                          <a:latin typeface="Nunito Sans" panose="020B0604020202020204" charset="0"/>
                        </a:rPr>
                        <a:t>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09986589"/>
                  </a:ext>
                </a:extLst>
              </a:tr>
              <a:tr h="184563">
                <a:tc>
                  <a:txBody>
                    <a:bodyPr/>
                    <a:lstStyle/>
                    <a:p>
                      <a:pPr>
                        <a:lnSpc>
                          <a:spcPct val="107000"/>
                        </a:lnSpc>
                        <a:spcAft>
                          <a:spcPts val="0"/>
                        </a:spcAft>
                      </a:pPr>
                      <a:r>
                        <a:rPr lang="es-EC" sz="1100">
                          <a:solidFill>
                            <a:schemeClr val="bg1"/>
                          </a:solidFill>
                          <a:effectLst/>
                          <a:latin typeface="Nunito Sans" panose="020B0604020202020204" charset="0"/>
                        </a:rPr>
                        <a:t>Dimensión</a:t>
                      </a:r>
                      <a:endParaRPr lang="es-EC" sz="110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b">
                    <a:solidFill>
                      <a:srgbClr val="8BAB42"/>
                    </a:solidFill>
                  </a:tcPr>
                </a:tc>
                <a:tc>
                  <a:txBody>
                    <a:bodyPr/>
                    <a:lstStyle/>
                    <a:p>
                      <a:pPr>
                        <a:lnSpc>
                          <a:spcPct val="107000"/>
                        </a:lnSpc>
                        <a:spcAft>
                          <a:spcPts val="0"/>
                        </a:spcAft>
                      </a:pPr>
                      <a:r>
                        <a:rPr lang="es-EC" sz="1100">
                          <a:solidFill>
                            <a:schemeClr val="bg1"/>
                          </a:solidFill>
                          <a:effectLst/>
                          <a:latin typeface="Nunito Sans" panose="020B0604020202020204" charset="0"/>
                        </a:rPr>
                        <a:t>Elemento medible</a:t>
                      </a:r>
                      <a:endParaRPr lang="es-EC" sz="110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b">
                    <a:solidFill>
                      <a:srgbClr val="8BAB42"/>
                    </a:solidFill>
                  </a:tcPr>
                </a:tc>
                <a:tc gridSpan="2">
                  <a:txBody>
                    <a:bodyPr/>
                    <a:lstStyle/>
                    <a:p>
                      <a:pPr>
                        <a:lnSpc>
                          <a:spcPct val="107000"/>
                        </a:lnSpc>
                        <a:spcAft>
                          <a:spcPts val="0"/>
                        </a:spcAft>
                      </a:pPr>
                      <a:r>
                        <a:rPr lang="es-EC" sz="1100" dirty="0">
                          <a:solidFill>
                            <a:schemeClr val="bg1"/>
                          </a:solidFill>
                          <a:effectLst/>
                          <a:latin typeface="Nunito Sans" panose="020B0604020202020204" charset="0"/>
                        </a:rPr>
                        <a:t>Cod</a:t>
                      </a:r>
                      <a:endParaRPr lang="es-EC" sz="1100" dirty="0">
                        <a:solidFill>
                          <a:schemeClr val="bg1"/>
                        </a:solidFill>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b">
                    <a:solidFill>
                      <a:srgbClr val="8BAB42"/>
                    </a:solidFill>
                  </a:tcPr>
                </a:tc>
                <a:tc hMerge="1">
                  <a:txBody>
                    <a:bodyPr/>
                    <a:lstStyle/>
                    <a:p>
                      <a:endParaRPr lang="es-EC"/>
                    </a:p>
                  </a:txBody>
                  <a:tcPr/>
                </a:tc>
                <a:extLst>
                  <a:ext uri="{0D108BD9-81ED-4DB2-BD59-A6C34878D82A}">
                    <a16:rowId xmlns:a16="http://schemas.microsoft.com/office/drawing/2014/main" val="1487698325"/>
                  </a:ext>
                </a:extLst>
              </a:tr>
              <a:tr h="184563">
                <a:tc>
                  <a:txBody>
                    <a:bodyPr/>
                    <a:lstStyle/>
                    <a:p>
                      <a:pPr>
                        <a:lnSpc>
                          <a:spcPct val="107000"/>
                        </a:lnSpc>
                        <a:spcAft>
                          <a:spcPts val="0"/>
                        </a:spcAft>
                      </a:pPr>
                      <a:r>
                        <a:rPr lang="es-EC" sz="1100">
                          <a:effectLst/>
                          <a:latin typeface="Nunito Sans" panose="020B0604020202020204" charset="0"/>
                        </a:rPr>
                        <a:t>Personal</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a:txBody>
                    <a:bodyPr/>
                    <a:lstStyle/>
                    <a:p>
                      <a:pPr>
                        <a:lnSpc>
                          <a:spcPct val="107000"/>
                        </a:lnSpc>
                        <a:spcAft>
                          <a:spcPts val="0"/>
                        </a:spcAft>
                      </a:pPr>
                      <a:r>
                        <a:rPr lang="es-EC" sz="1100">
                          <a:effectLst/>
                          <a:latin typeface="Nunito Sans" panose="020B0604020202020204" charset="0"/>
                        </a:rPr>
                        <a:t>Personal calificado y profesional </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gridSpan="2">
                  <a:txBody>
                    <a:bodyPr/>
                    <a:lstStyle/>
                    <a:p>
                      <a:pPr>
                        <a:lnSpc>
                          <a:spcPct val="107000"/>
                        </a:lnSpc>
                        <a:spcAft>
                          <a:spcPts val="0"/>
                        </a:spcAft>
                      </a:pPr>
                      <a:r>
                        <a:rPr lang="es-EC" sz="1100">
                          <a:effectLst/>
                          <a:latin typeface="Nunito Sans" panose="020B0604020202020204" charset="0"/>
                        </a:rPr>
                        <a:t>P4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hMerge="1">
                  <a:txBody>
                    <a:bodyPr/>
                    <a:lstStyle/>
                    <a:p>
                      <a:endParaRPr lang="es-EC"/>
                    </a:p>
                  </a:txBody>
                  <a:tcPr/>
                </a:tc>
                <a:extLst>
                  <a:ext uri="{0D108BD9-81ED-4DB2-BD59-A6C34878D82A}">
                    <a16:rowId xmlns:a16="http://schemas.microsoft.com/office/drawing/2014/main" val="3178121401"/>
                  </a:ext>
                </a:extLst>
              </a:tr>
              <a:tr h="184563">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a:txBody>
                    <a:bodyPr/>
                    <a:lstStyle/>
                    <a:p>
                      <a:pPr>
                        <a:lnSpc>
                          <a:spcPct val="107000"/>
                        </a:lnSpc>
                        <a:spcAft>
                          <a:spcPts val="0"/>
                        </a:spcAft>
                      </a:pPr>
                      <a:r>
                        <a:rPr lang="es-EC" sz="1100">
                          <a:effectLst/>
                          <a:latin typeface="Nunito Sans" panose="020B0604020202020204" charset="0"/>
                        </a:rPr>
                        <a:t>Prestigio de la marca</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gridSpan="2">
                  <a:txBody>
                    <a:bodyPr/>
                    <a:lstStyle/>
                    <a:p>
                      <a:pPr>
                        <a:lnSpc>
                          <a:spcPct val="107000"/>
                        </a:lnSpc>
                        <a:spcAft>
                          <a:spcPts val="0"/>
                        </a:spcAft>
                      </a:pPr>
                      <a:r>
                        <a:rPr lang="es-EC" sz="1100">
                          <a:effectLst/>
                          <a:latin typeface="Nunito Sans" panose="020B0604020202020204" charset="0"/>
                        </a:rPr>
                        <a:t>SP2</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hMerge="1">
                  <a:txBody>
                    <a:bodyPr/>
                    <a:lstStyle/>
                    <a:p>
                      <a:endParaRPr lang="es-EC"/>
                    </a:p>
                  </a:txBody>
                  <a:tcPr/>
                </a:tc>
                <a:extLst>
                  <a:ext uri="{0D108BD9-81ED-4DB2-BD59-A6C34878D82A}">
                    <a16:rowId xmlns:a16="http://schemas.microsoft.com/office/drawing/2014/main" val="3985915991"/>
                  </a:ext>
                </a:extLst>
              </a:tr>
              <a:tr h="184563">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a:txBody>
                    <a:bodyPr/>
                    <a:lstStyle/>
                    <a:p>
                      <a:pPr>
                        <a:lnSpc>
                          <a:spcPct val="107000"/>
                        </a:lnSpc>
                        <a:spcAft>
                          <a:spcPts val="0"/>
                        </a:spcAft>
                      </a:pPr>
                      <a:r>
                        <a:rPr lang="es-EC" sz="1100">
                          <a:effectLst/>
                          <a:latin typeface="Nunito Sans" panose="020B0604020202020204" charset="0"/>
                        </a:rPr>
                        <a:t>Identificación y enorgullecimiento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gridSpan="2">
                  <a:txBody>
                    <a:bodyPr/>
                    <a:lstStyle/>
                    <a:p>
                      <a:pPr>
                        <a:lnSpc>
                          <a:spcPct val="107000"/>
                        </a:lnSpc>
                        <a:spcAft>
                          <a:spcPts val="0"/>
                        </a:spcAft>
                      </a:pPr>
                      <a:r>
                        <a:rPr lang="es-EC" sz="1100">
                          <a:effectLst/>
                          <a:latin typeface="Nunito Sans" panose="020B0604020202020204" charset="0"/>
                        </a:rPr>
                        <a:t>SP4</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hMerge="1">
                  <a:txBody>
                    <a:bodyPr/>
                    <a:lstStyle/>
                    <a:p>
                      <a:endParaRPr lang="es-EC"/>
                    </a:p>
                  </a:txBody>
                  <a:tcPr/>
                </a:tc>
                <a:extLst>
                  <a:ext uri="{0D108BD9-81ED-4DB2-BD59-A6C34878D82A}">
                    <a16:rowId xmlns:a16="http://schemas.microsoft.com/office/drawing/2014/main" val="2101006353"/>
                  </a:ext>
                </a:extLst>
              </a:tr>
              <a:tr h="184563">
                <a:tc>
                  <a:txBody>
                    <a:bodyPr/>
                    <a:lstStyle/>
                    <a:p>
                      <a:pPr>
                        <a:lnSpc>
                          <a:spcPct val="107000"/>
                        </a:lnSpc>
                        <a:spcAft>
                          <a:spcPts val="0"/>
                        </a:spcAft>
                      </a:pPr>
                      <a:r>
                        <a:rPr lang="es-EC" sz="1100">
                          <a:effectLst/>
                          <a:latin typeface="Nunito Sans" panose="020B0604020202020204" charset="0"/>
                        </a:rPr>
                        <a:t>Sentimientos positivos</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a:txBody>
                    <a:bodyPr/>
                    <a:lstStyle/>
                    <a:p>
                      <a:pPr>
                        <a:lnSpc>
                          <a:spcPct val="107000"/>
                        </a:lnSpc>
                        <a:spcAft>
                          <a:spcPts val="0"/>
                        </a:spcAft>
                      </a:pPr>
                      <a:r>
                        <a:rPr lang="es-EC" sz="1100">
                          <a:effectLst/>
                          <a:latin typeface="Nunito Sans" panose="020B0604020202020204" charset="0"/>
                        </a:rPr>
                        <a:t>Sensación de respaldo</a:t>
                      </a:r>
                      <a:endParaRPr lang="es-EC" sz="110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gridSpan="2">
                  <a:txBody>
                    <a:bodyPr/>
                    <a:lstStyle/>
                    <a:p>
                      <a:pPr>
                        <a:lnSpc>
                          <a:spcPct val="107000"/>
                        </a:lnSpc>
                        <a:spcAft>
                          <a:spcPts val="0"/>
                        </a:spcAft>
                      </a:pPr>
                      <a:r>
                        <a:rPr lang="es-EC" sz="1100" dirty="0">
                          <a:effectLst/>
                          <a:latin typeface="Nunito Sans" panose="020B0604020202020204" charset="0"/>
                        </a:rPr>
                        <a:t>SP5</a:t>
                      </a:r>
                      <a:endParaRPr lang="es-EC" sz="1100" dirty="0">
                        <a:effectLst/>
                        <a:latin typeface="Nunito Sans" panose="020B0604020202020204" charset="0"/>
                        <a:ea typeface="Calibri" panose="020F0502020204030204" pitchFamily="34" charset="0"/>
                        <a:cs typeface="Times New Roman" panose="02020603050405020304" pitchFamily="18" charset="0"/>
                      </a:endParaRPr>
                    </a:p>
                  </a:txBody>
                  <a:tcPr marL="43065" marR="43065" marT="0" marB="0" anchor="ctr"/>
                </a:tc>
                <a:tc hMerge="1">
                  <a:txBody>
                    <a:bodyPr/>
                    <a:lstStyle/>
                    <a:p>
                      <a:endParaRPr lang="es-EC"/>
                    </a:p>
                  </a:txBody>
                  <a:tcPr/>
                </a:tc>
                <a:extLst>
                  <a:ext uri="{0D108BD9-81ED-4DB2-BD59-A6C34878D82A}">
                    <a16:rowId xmlns:a16="http://schemas.microsoft.com/office/drawing/2014/main" val="3545512546"/>
                  </a:ext>
                </a:extLst>
              </a:tr>
            </a:tbl>
          </a:graphicData>
        </a:graphic>
      </p:graphicFrame>
    </p:spTree>
    <p:extLst>
      <p:ext uri="{BB962C8B-B14F-4D97-AF65-F5344CB8AC3E}">
        <p14:creationId xmlns:p14="http://schemas.microsoft.com/office/powerpoint/2010/main" val="102805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55</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2</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Cuadro de mando integral para la imagen corporativa bancaria</a:t>
            </a:r>
          </a:p>
        </p:txBody>
      </p:sp>
      <p:grpSp>
        <p:nvGrpSpPr>
          <p:cNvPr id="2" name="Grupo 1">
            <a:extLst>
              <a:ext uri="{FF2B5EF4-FFF2-40B4-BE49-F238E27FC236}">
                <a16:creationId xmlns:a16="http://schemas.microsoft.com/office/drawing/2014/main" id="{7028C4C3-A2DA-4B5B-BDC7-36D12FD0A6AA}"/>
              </a:ext>
            </a:extLst>
          </p:cNvPr>
          <p:cNvGrpSpPr/>
          <p:nvPr/>
        </p:nvGrpSpPr>
        <p:grpSpPr>
          <a:xfrm>
            <a:off x="2762655" y="638174"/>
            <a:ext cx="5990647" cy="4293081"/>
            <a:chOff x="3184224" y="516398"/>
            <a:chExt cx="5395181" cy="4293081"/>
          </a:xfrm>
        </p:grpSpPr>
        <p:pic>
          <p:nvPicPr>
            <p:cNvPr id="14" name="Imagen 13">
              <a:extLst>
                <a:ext uri="{FF2B5EF4-FFF2-40B4-BE49-F238E27FC236}">
                  <a16:creationId xmlns:a16="http://schemas.microsoft.com/office/drawing/2014/main" id="{66D17028-0746-4F02-BBC0-16ADA37E68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84224" y="516398"/>
              <a:ext cx="5395181" cy="1676770"/>
            </a:xfrm>
            <a:prstGeom prst="rect">
              <a:avLst/>
            </a:prstGeom>
            <a:noFill/>
            <a:ln>
              <a:noFill/>
            </a:ln>
          </p:spPr>
        </p:pic>
        <p:pic>
          <p:nvPicPr>
            <p:cNvPr id="15" name="Imagen 14">
              <a:extLst>
                <a:ext uri="{FF2B5EF4-FFF2-40B4-BE49-F238E27FC236}">
                  <a16:creationId xmlns:a16="http://schemas.microsoft.com/office/drawing/2014/main" id="{D54E94D2-D958-4C64-905D-11FE1466CE88}"/>
                </a:ext>
              </a:extLst>
            </p:cNvPr>
            <p:cNvPicPr/>
            <p:nvPr/>
          </p:nvPicPr>
          <p:blipFill rotWithShape="1">
            <a:blip r:embed="rId4">
              <a:extLst>
                <a:ext uri="{28A0092B-C50C-407E-A947-70E740481C1C}">
                  <a14:useLocalDpi xmlns:a14="http://schemas.microsoft.com/office/drawing/2010/main" val="0"/>
                </a:ext>
              </a:extLst>
            </a:blip>
            <a:srcRect t="16389" b="-1"/>
            <a:stretch/>
          </p:blipFill>
          <p:spPr bwMode="auto">
            <a:xfrm>
              <a:off x="3184224" y="2183449"/>
              <a:ext cx="5395181" cy="2626030"/>
            </a:xfrm>
            <a:prstGeom prst="rect">
              <a:avLst/>
            </a:prstGeom>
            <a:noFill/>
            <a:ln>
              <a:noFill/>
            </a:ln>
          </p:spPr>
        </p:pic>
      </p:grpSp>
    </p:spTree>
    <p:extLst>
      <p:ext uri="{BB962C8B-B14F-4D97-AF65-F5344CB8AC3E}">
        <p14:creationId xmlns:p14="http://schemas.microsoft.com/office/powerpoint/2010/main" val="2192141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56</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2</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Cuadro de mando integral para la imagen corporativa bancaria</a:t>
            </a:r>
          </a:p>
        </p:txBody>
      </p:sp>
      <p:pic>
        <p:nvPicPr>
          <p:cNvPr id="16" name="Imagen 15">
            <a:extLst>
              <a:ext uri="{FF2B5EF4-FFF2-40B4-BE49-F238E27FC236}">
                <a16:creationId xmlns:a16="http://schemas.microsoft.com/office/drawing/2014/main" id="{64761B4A-7430-40D5-93A2-B09BFA5656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73234" y="633082"/>
            <a:ext cx="6057900" cy="3504215"/>
          </a:xfrm>
          <a:prstGeom prst="rect">
            <a:avLst/>
          </a:prstGeom>
          <a:noFill/>
          <a:ln>
            <a:noFill/>
          </a:ln>
        </p:spPr>
      </p:pic>
    </p:spTree>
    <p:extLst>
      <p:ext uri="{BB962C8B-B14F-4D97-AF65-F5344CB8AC3E}">
        <p14:creationId xmlns:p14="http://schemas.microsoft.com/office/powerpoint/2010/main" val="3896330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57</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2</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Cuadro de mando integral para la imagen corporativa bancaria</a:t>
            </a:r>
          </a:p>
        </p:txBody>
      </p:sp>
      <p:pic>
        <p:nvPicPr>
          <p:cNvPr id="17" name="Imagen 16">
            <a:extLst>
              <a:ext uri="{FF2B5EF4-FFF2-40B4-BE49-F238E27FC236}">
                <a16:creationId xmlns:a16="http://schemas.microsoft.com/office/drawing/2014/main" id="{4E219173-DE5F-4825-BAB5-A1FBEFBA0B13}"/>
              </a:ext>
            </a:extLst>
          </p:cNvPr>
          <p:cNvPicPr/>
          <p:nvPr/>
        </p:nvPicPr>
        <p:blipFill rotWithShape="1">
          <a:blip r:embed="rId3">
            <a:extLst>
              <a:ext uri="{28A0092B-C50C-407E-A947-70E740481C1C}">
                <a14:useLocalDpi xmlns:a14="http://schemas.microsoft.com/office/drawing/2010/main" val="0"/>
              </a:ext>
            </a:extLst>
          </a:blip>
          <a:srcRect t="-2331"/>
          <a:stretch/>
        </p:blipFill>
        <p:spPr bwMode="auto">
          <a:xfrm>
            <a:off x="2781300" y="781049"/>
            <a:ext cx="6128251" cy="3421599"/>
          </a:xfrm>
          <a:prstGeom prst="rect">
            <a:avLst/>
          </a:prstGeom>
          <a:noFill/>
          <a:ln>
            <a:noFill/>
          </a:ln>
        </p:spPr>
      </p:pic>
    </p:spTree>
    <p:extLst>
      <p:ext uri="{BB962C8B-B14F-4D97-AF65-F5344CB8AC3E}">
        <p14:creationId xmlns:p14="http://schemas.microsoft.com/office/powerpoint/2010/main" val="426231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58</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OBJETIVO 3</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ítulo 1">
            <a:extLst>
              <a:ext uri="{FF2B5EF4-FFF2-40B4-BE49-F238E27FC236}">
                <a16:creationId xmlns:a16="http://schemas.microsoft.com/office/drawing/2014/main" id="{BD7BE17E-D5E0-415F-90F4-FD287F7A23C1}"/>
              </a:ext>
            </a:extLst>
          </p:cNvPr>
          <p:cNvSpPr txBox="1">
            <a:spLocks/>
          </p:cNvSpPr>
          <p:nvPr/>
        </p:nvSpPr>
        <p:spPr>
          <a:xfrm>
            <a:off x="3010328" y="176643"/>
            <a:ext cx="5742974" cy="461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Mapa estratégico para la imagen corporativa bancaria</a:t>
            </a:r>
          </a:p>
        </p:txBody>
      </p:sp>
      <p:pic>
        <p:nvPicPr>
          <p:cNvPr id="14" name="Imagen 13">
            <a:extLst>
              <a:ext uri="{FF2B5EF4-FFF2-40B4-BE49-F238E27FC236}">
                <a16:creationId xmlns:a16="http://schemas.microsoft.com/office/drawing/2014/main" id="{5E47C71F-C0BF-4AD2-8941-5E80F2A549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7009" y="575500"/>
            <a:ext cx="4749612" cy="4491800"/>
          </a:xfrm>
          <a:prstGeom prst="rect">
            <a:avLst/>
          </a:prstGeom>
          <a:noFill/>
          <a:ln>
            <a:noFill/>
          </a:ln>
        </p:spPr>
      </p:pic>
    </p:spTree>
    <p:extLst>
      <p:ext uri="{BB962C8B-B14F-4D97-AF65-F5344CB8AC3E}">
        <p14:creationId xmlns:p14="http://schemas.microsoft.com/office/powerpoint/2010/main" val="4021957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59</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PRESUPUESTO DE GASTOS</a:t>
            </a:r>
            <a:endParaRPr sz="2000"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Imagen 14">
            <a:extLst>
              <a:ext uri="{FF2B5EF4-FFF2-40B4-BE49-F238E27FC236}">
                <a16:creationId xmlns:a16="http://schemas.microsoft.com/office/drawing/2014/main" id="{A6CF0376-B095-405A-92D0-C77F7C86DF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45307" y="575500"/>
            <a:ext cx="5985827" cy="3981000"/>
          </a:xfrm>
          <a:prstGeom prst="rect">
            <a:avLst/>
          </a:prstGeom>
          <a:noFill/>
          <a:ln>
            <a:noFill/>
          </a:ln>
        </p:spPr>
      </p:pic>
    </p:spTree>
    <p:extLst>
      <p:ext uri="{BB962C8B-B14F-4D97-AF65-F5344CB8AC3E}">
        <p14:creationId xmlns:p14="http://schemas.microsoft.com/office/powerpoint/2010/main" val="994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Problema de investigación</a:t>
            </a:r>
            <a:endParaRPr dirty="0"/>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7" name="Título 1">
            <a:extLst>
              <a:ext uri="{FF2B5EF4-FFF2-40B4-BE49-F238E27FC236}">
                <a16:creationId xmlns:a16="http://schemas.microsoft.com/office/drawing/2014/main" id="{D6F823A4-0376-4487-9D7F-1AE293B64D2C}"/>
              </a:ext>
            </a:extLst>
          </p:cNvPr>
          <p:cNvSpPr txBox="1">
            <a:spLocks/>
          </p:cNvSpPr>
          <p:nvPr/>
        </p:nvSpPr>
        <p:spPr>
          <a:xfrm>
            <a:off x="6924675" y="176644"/>
            <a:ext cx="1828625" cy="3988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400" b="1" dirty="0">
                <a:solidFill>
                  <a:schemeClr val="tx1"/>
                </a:solidFill>
                <a:latin typeface="Nunito Sans" panose="020B0604020202020204" charset="0"/>
                <a:cs typeface="Times New Roman" panose="02020603050405020304" pitchFamily="18" charset="0"/>
              </a:rPr>
              <a:t>Árbol de problemas</a:t>
            </a:r>
          </a:p>
        </p:txBody>
      </p:sp>
      <p:cxnSp>
        <p:nvCxnSpPr>
          <p:cNvPr id="26" name="Google Shape;156;p22">
            <a:extLst>
              <a:ext uri="{FF2B5EF4-FFF2-40B4-BE49-F238E27FC236}">
                <a16:creationId xmlns:a16="http://schemas.microsoft.com/office/drawing/2014/main" id="{ABD0C0B4-3232-4CE9-B623-59B22E021F8D}"/>
              </a:ext>
            </a:extLst>
          </p:cNvPr>
          <p:cNvCxnSpPr>
            <a:cxnSpLocks/>
          </p:cNvCxnSpPr>
          <p:nvPr/>
        </p:nvCxnSpPr>
        <p:spPr>
          <a:xfrm flipV="1">
            <a:off x="4473833" y="2232182"/>
            <a:ext cx="304014" cy="398837"/>
          </a:xfrm>
          <a:prstGeom prst="straightConnector1">
            <a:avLst/>
          </a:prstGeom>
          <a:noFill/>
          <a:ln w="19050" cap="flat" cmpd="sng">
            <a:solidFill>
              <a:srgbClr val="FFFFFF"/>
            </a:solidFill>
            <a:prstDash val="solid"/>
            <a:round/>
            <a:headEnd type="oval" w="sm" len="sm"/>
            <a:tailEnd type="triangle" w="sm" len="sm"/>
          </a:ln>
        </p:spPr>
      </p:cxnSp>
      <p:pic>
        <p:nvPicPr>
          <p:cNvPr id="24" name="Imagen 23">
            <a:extLst>
              <a:ext uri="{FF2B5EF4-FFF2-40B4-BE49-F238E27FC236}">
                <a16:creationId xmlns:a16="http://schemas.microsoft.com/office/drawing/2014/main" id="{9AB7ABA2-9E9E-45EE-9C5B-ABEF76086B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56310" y="546925"/>
            <a:ext cx="5200474" cy="4174351"/>
          </a:xfrm>
          <a:prstGeom prst="rect">
            <a:avLst/>
          </a:prstGeom>
          <a:noFill/>
        </p:spPr>
      </p:pic>
    </p:spTree>
    <p:extLst>
      <p:ext uri="{BB962C8B-B14F-4D97-AF65-F5344CB8AC3E}">
        <p14:creationId xmlns:p14="http://schemas.microsoft.com/office/powerpoint/2010/main" val="1836965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60</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b="1" dirty="0"/>
              <a:t>CONCLUSIONES</a:t>
            </a:r>
            <a:endParaRPr sz="20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0" indent="-171450" algn="just">
              <a:buClr>
                <a:srgbClr val="F67031"/>
              </a:buClr>
              <a:buFont typeface="Courier New" panose="02070309020205020404" pitchFamily="49" charset="0"/>
              <a:buChar char="o"/>
            </a:pPr>
            <a:r>
              <a:rPr lang="es-EC" sz="1100" dirty="0">
                <a:solidFill>
                  <a:srgbClr val="666666"/>
                </a:solidFill>
                <a:latin typeface="Nunito Sans" panose="020B0604020202020204" charset="0"/>
              </a:rPr>
              <a:t>Las dimensiones de la imagen corporativa son el entorno donde se desarrolla la interacción entre el cliente y el banco, son responsables de las experiencias que se generan en el cliente a través de la percepción y, crean la impresión que se almacena en la memoria del individuo, convirtiéndose en un factor de decisión para mantener una relación de largo plazo; este entorno es el resultado de la gestión organizacional en: estrategia, comportamiento, cultura, actitud y estructura organizacional, además es el resultado del tipo de comunicación interna que se maneje dentro de la organización; por lo que se sigue los lineamientos de (Balmer, 2001) y (</a:t>
            </a:r>
            <a:r>
              <a:rPr lang="es-EC" sz="1100" dirty="0" err="1">
                <a:solidFill>
                  <a:srgbClr val="666666"/>
                </a:solidFill>
                <a:latin typeface="Nunito Sans" panose="020B0604020202020204" charset="0"/>
              </a:rPr>
              <a:t>Currás</a:t>
            </a:r>
            <a:r>
              <a:rPr lang="es-EC" sz="1100" dirty="0">
                <a:solidFill>
                  <a:srgbClr val="666666"/>
                </a:solidFill>
                <a:latin typeface="Nunito Sans" panose="020B0604020202020204" charset="0"/>
              </a:rPr>
              <a:t> </a:t>
            </a:r>
            <a:r>
              <a:rPr lang="es-EC" sz="1100" dirty="0" err="1">
                <a:solidFill>
                  <a:srgbClr val="666666"/>
                </a:solidFill>
                <a:latin typeface="Nunito Sans" panose="020B0604020202020204" charset="0"/>
              </a:rPr>
              <a:t>Perez</a:t>
            </a:r>
            <a:r>
              <a:rPr lang="es-EC" sz="1100" dirty="0">
                <a:solidFill>
                  <a:srgbClr val="666666"/>
                </a:solidFill>
                <a:latin typeface="Nunito Sans" panose="020B0604020202020204" charset="0"/>
              </a:rPr>
              <a:t>, 2010) en que la identidad corporativa es la estrategia de comercialización en ejecución y, los puntos reales de interacción entre el cliente y la organización, moldeado y gestionado desde la identidad organizacional.</a:t>
            </a: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marL="171450" indent="-171450" algn="just">
              <a:buClr>
                <a:srgbClr val="0070C0"/>
              </a:buClr>
              <a:buFont typeface="Courier New" panose="02070309020205020404" pitchFamily="49" charset="0"/>
              <a:buChar char="o"/>
            </a:pPr>
            <a:r>
              <a:rPr lang="es-EC" sz="1100" dirty="0">
                <a:solidFill>
                  <a:srgbClr val="666666"/>
                </a:solidFill>
                <a:latin typeface="Nunito Sans" panose="020B0604020202020204" charset="0"/>
              </a:rPr>
              <a:t>Las dimensiones de imagen corporativa: (a) localización, (b) personal, (c) actitud y comportamiento, (d) justicia en precios, (e) sentimientos positivos, (f) expresión visual, (g) expresión del ambiente, (h) apariencia online y, (i) comunicación externa, tienen influencia sobre las dimensiones del comportamiento de los clientes: (a) satisfacción, (b) confianza, (c) compromiso y, (d) lealtad. La influencia se produce a través de los estímulos generados en las nueve dimensiones de imagen corporativa, estos generan ideas y sensaciones que establecen experiencias; las concepciones mentales propias de cada individuo ordenan las experiencias para establecer imágenes mentales; la relación e interacción entre imágenes mentales configura el significado que se imprime en la memoria y guía el comportamiento de los clientes.</a:t>
            </a: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3944972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61</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b="1" dirty="0"/>
              <a:t>CONCLUSIONES</a:t>
            </a:r>
            <a:endParaRPr sz="20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lvl="0" indent="-180975" algn="just">
              <a:buClr>
                <a:srgbClr val="FFC000"/>
              </a:buClr>
              <a:buFont typeface="Courier New" panose="02070309020205020404" pitchFamily="49" charset="0"/>
              <a:buChar char="o"/>
            </a:pPr>
            <a:r>
              <a:rPr lang="es-EC" sz="1100" dirty="0">
                <a:latin typeface="Nunito Sans" panose="020B0604020202020204" charset="0"/>
              </a:rPr>
              <a:t>Las instituciones bancarias priorizan la dimensión personal para la ejecución de la imagen corporativa, a través de la gestión de la comunicación interna, las actividades organizacionales y los beneficios, ya que consideran que, moldeando el comportamiento y actitud del personal, entenderán, expresarán y plasmarán lo que la organización espera que comuniquen, para construir experiencias y sensaciones en los clientes.</a:t>
            </a: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marL="180975" lvl="0" indent="-180975" algn="just">
              <a:buClr>
                <a:srgbClr val="0070C0"/>
              </a:buClr>
              <a:buFont typeface="Courier New" panose="02070309020205020404" pitchFamily="49" charset="0"/>
              <a:buChar char="o"/>
            </a:pPr>
            <a:r>
              <a:rPr lang="es-EC" sz="1100" dirty="0">
                <a:latin typeface="Nunito Sans" panose="020B0604020202020204" charset="0"/>
              </a:rPr>
              <a:t>Las instituciones bancarias consideran a la imagen corporativa como una estrategia comunicacional que va dentro de la gestión de marca, en algunos casos separan la imagen y marca de la institución bancaria, de la imagen y marca de las tarjetas de crédito, por lo que en ocasiones son imágenes corporativas, marcas y estrategias comunicacionales distintas. Además, las instituciones bancarias utilizan la marca organizacional como marca paraguas para reforzar la confianza de las marcas de tarjetas de crédito en los segmentos que se enfocan.</a:t>
            </a:r>
          </a:p>
          <a:p>
            <a:pPr marL="180975" lvl="0" indent="-180975" algn="just">
              <a:buClr>
                <a:srgbClr val="0070C0"/>
              </a:buClr>
              <a:buFont typeface="Courier New" panose="02070309020205020404" pitchFamily="49" charset="0"/>
              <a:buChar char="o"/>
            </a:pPr>
            <a:endParaRPr lang="es-EC" sz="1100" dirty="0">
              <a:latin typeface="Nunito Sans" panose="020B0604020202020204" charset="0"/>
            </a:endParaRPr>
          </a:p>
          <a:p>
            <a:pPr marL="180975" indent="-180975" algn="just">
              <a:buClr>
                <a:srgbClr val="C00000"/>
              </a:buClr>
              <a:buFont typeface="Courier New" panose="02070309020205020404" pitchFamily="49" charset="0"/>
              <a:buChar char="o"/>
            </a:pPr>
            <a:r>
              <a:rPr lang="es-EC" sz="1100" dirty="0">
                <a:latin typeface="Nunito Sans" panose="020B0604020202020204" charset="0"/>
              </a:rPr>
              <a:t>La toma de decisiones de la imagen corporativa bancaria se realiza de forma estratégica, convoca a diversos departamentos que se comunican de forma vertical y horizontal; primerio la presidencia ejecutiva o gerencia general establece la dirección que debe tomar y, junto a la vicepresidencia ejecutiva de negocios/comercial plantean la estrategia; luego las decisiones se toman en conjunto entre la vicepresidencia de mercadeo/marketing y, las gerencias de marca, comunicación y relaciones públicas, los cuales se encargan de la aplicación de la estrategia. </a:t>
            </a:r>
          </a:p>
          <a:p>
            <a:pPr marL="180975" lvl="0" indent="-180975" algn="just">
              <a:buClr>
                <a:srgbClr val="0070C0"/>
              </a:buClr>
              <a:buFont typeface="Courier New" panose="02070309020205020404" pitchFamily="49" charset="0"/>
              <a:buChar char="o"/>
            </a:pPr>
            <a:endParaRPr lang="es-EC" sz="1100" dirty="0">
              <a:latin typeface="Nunito Sans" panose="020B0604020202020204" charset="0"/>
            </a:endParaRP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1930146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62</a:t>
            </a:fld>
            <a:endParaRPr>
              <a:solidFill>
                <a:srgbClr val="CCCCCC"/>
              </a:solidFill>
            </a:endParaRPr>
          </a:p>
        </p:txBody>
      </p:sp>
      <p:sp>
        <p:nvSpPr>
          <p:cNvPr id="344" name="Google Shape;344;p32"/>
          <p:cNvSpPr txBox="1">
            <a:spLocks noGrp="1"/>
          </p:cNvSpPr>
          <p:nvPr>
            <p:ph type="title"/>
          </p:nvPr>
        </p:nvSpPr>
        <p:spPr>
          <a:xfrm>
            <a:off x="234449" y="575500"/>
            <a:ext cx="219025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b="1" dirty="0"/>
              <a:t>CONCLUSIONES</a:t>
            </a:r>
            <a:endParaRPr sz="20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lvl="0" indent="-180975" algn="just">
              <a:buClr>
                <a:srgbClr val="FFC000"/>
              </a:buClr>
              <a:buFont typeface="Courier New" panose="02070309020205020404" pitchFamily="49" charset="0"/>
              <a:buChar char="o"/>
            </a:pPr>
            <a:r>
              <a:rPr lang="es-EC" sz="1100" dirty="0">
                <a:latin typeface="Nunito Sans" panose="020B0604020202020204" charset="0"/>
              </a:rPr>
              <a:t>Una persona puede mantener varias cuentas en diferentes bancos y, su nivel transaccional promedio mensual, se establece en: (a) cartera bruta $ 1,450.34 dólares; (b) volumen de crédito $ 1,200 dólares; (c) volumen crédito de consumo $ 100 dólares; (d) volumen crédito en tarjeta de crédito $ 200 dólares; (e) volumen microcrédito $ 150 dólares; (f) crédito inmobiliario $ 1,100 dólares; (g) crédito educativo: $ 200 dólares; (h) saldo de cuentas $ 1,612.33 dólares, además puede poseer entre una o dos tarjetas de crédito.</a:t>
            </a: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marL="180975" indent="-180975" algn="just">
              <a:buClr>
                <a:srgbClr val="0070C0"/>
              </a:buClr>
              <a:buFont typeface="Courier New" panose="02070309020205020404" pitchFamily="49" charset="0"/>
              <a:buChar char="o"/>
            </a:pPr>
            <a:r>
              <a:rPr lang="es-EC" sz="1100" dirty="0">
                <a:latin typeface="Nunito Sans" panose="020B0604020202020204" charset="0"/>
              </a:rPr>
              <a:t>Los factores que influyen en el uso de productos y servicios de la banca son: (a) recepción de remesas 40%; (b) ahorro e inversión 30%; (c) pago de servicios básicos 20%; (d) pago de tarjetas de crédito o cheque 10%; tarjetas de crédito con marca principal la de la institución bancaria, menos del 10%. El 80% de los clientes prefiere mantener sus depósitos en ahorro, el 8% en depósitos en cuenta corriente y, el 7% en depósitos en cuenta básica.</a:t>
            </a:r>
          </a:p>
          <a:p>
            <a:pPr marL="180975" lvl="0" indent="-180975" algn="just">
              <a:buClr>
                <a:srgbClr val="0070C0"/>
              </a:buClr>
              <a:buFont typeface="Courier New" panose="02070309020205020404" pitchFamily="49" charset="0"/>
              <a:buChar char="o"/>
            </a:pPr>
            <a:endParaRPr lang="es-EC" sz="1100" dirty="0">
              <a:latin typeface="Nunito Sans" panose="020B0604020202020204" charset="0"/>
            </a:endParaRP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3086541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63</a:t>
            </a:fld>
            <a:endParaRPr>
              <a:solidFill>
                <a:srgbClr val="CCCCCC"/>
              </a:solidFill>
            </a:endParaRPr>
          </a:p>
        </p:txBody>
      </p:sp>
      <p:sp>
        <p:nvSpPr>
          <p:cNvPr id="344" name="Google Shape;344;p32"/>
          <p:cNvSpPr txBox="1">
            <a:spLocks noGrp="1"/>
          </p:cNvSpPr>
          <p:nvPr>
            <p:ph type="title"/>
          </p:nvPr>
        </p:nvSpPr>
        <p:spPr>
          <a:xfrm>
            <a:off x="82995" y="587001"/>
            <a:ext cx="279450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1800" b="1" dirty="0"/>
              <a:t>RECOMENDACIONES</a:t>
            </a:r>
            <a:endParaRPr sz="18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indent="-180975" algn="just">
              <a:buClr>
                <a:srgbClr val="FFC000"/>
              </a:buClr>
              <a:buFont typeface="Courier New" panose="02070309020205020404" pitchFamily="49" charset="0"/>
              <a:buChar char="o"/>
            </a:pPr>
            <a:r>
              <a:rPr lang="es-EC" sz="1100" dirty="0">
                <a:latin typeface="Nunito Sans" panose="020B0604020202020204" charset="0"/>
              </a:rPr>
              <a:t>Se recomienda utilizar la propuesta </a:t>
            </a:r>
            <a:r>
              <a:rPr lang="es-EC" sz="1100" dirty="0" err="1">
                <a:latin typeface="Nunito Sans" panose="020B0604020202020204" charset="0"/>
              </a:rPr>
              <a:t>balanced</a:t>
            </a:r>
            <a:r>
              <a:rPr lang="es-EC" sz="1100" dirty="0">
                <a:latin typeface="Nunito Sans" panose="020B0604020202020204" charset="0"/>
              </a:rPr>
              <a:t> </a:t>
            </a:r>
            <a:r>
              <a:rPr lang="es-EC" sz="1100" dirty="0" err="1">
                <a:latin typeface="Nunito Sans" panose="020B0604020202020204" charset="0"/>
              </a:rPr>
              <a:t>scorecard</a:t>
            </a:r>
            <a:r>
              <a:rPr lang="es-EC" sz="1100" dirty="0">
                <a:latin typeface="Nunito Sans" panose="020B0604020202020204" charset="0"/>
              </a:rPr>
              <a:t> para la medición continua de la percepción de las dimensiones de imagen corporativa, ya que es indispensable evaluar de forma continua si las acciones desarrolladas desde la organización son efectivas en la percepción de los clientes y, si estas percepciones generan las experiencias que la organización desea provocar. Con la medición continua se busca conocer la situación actual, medir la estrategia planteada y, evaluar el resultado de la gestión organizacional en términos de la imagen corporativa, para asegurar la relación de largo plazo.  además se recomienda que cada plantee sus propias rutas, desde las rutas genéricas planteadas en el cuadro de mando, ya que la visión, estrategia y composición de la imagen corporativa es diferente en cada institución.</a:t>
            </a:r>
          </a:p>
          <a:p>
            <a:pPr marL="180975" lvl="0" indent="-180975" algn="just">
              <a:buClr>
                <a:srgbClr val="FFC000"/>
              </a:buClr>
              <a:buFont typeface="Courier New" panose="02070309020205020404" pitchFamily="49" charset="0"/>
              <a:buChar char="o"/>
            </a:pPr>
            <a:endParaRPr lang="es-EC" sz="1100" dirty="0">
              <a:solidFill>
                <a:srgbClr val="666666"/>
              </a:solidFill>
              <a:latin typeface="Nunito Sans" panose="020B0604020202020204" charset="0"/>
            </a:endParaRPr>
          </a:p>
          <a:p>
            <a:pPr marL="180975" indent="-180975" algn="just">
              <a:buClr>
                <a:srgbClr val="0070C0"/>
              </a:buClr>
              <a:buFont typeface="Courier New" panose="02070309020205020404" pitchFamily="49" charset="0"/>
              <a:buChar char="o"/>
            </a:pPr>
            <a:r>
              <a:rPr lang="es-EC" sz="1100" dirty="0">
                <a:latin typeface="Nunito Sans" panose="020B0604020202020204" charset="0"/>
              </a:rPr>
              <a:t>Se recomienda desarrollar una gestión integral de imagen corporativa bajo una estrategia organizacional, no bajo una estrategia comunicacional, ya que las dimensiones localización, personal, actitud y comportamiento y, justicia en precios, no pueden plantear objetivos estratégicos y ejecutar acciones desde una estrategia comunicacional; se debe incluir más factores en la imagen corporativa actual, ya que solo se considera a la expresión visual (identidad visual), expresión del ambiente (fachada externa de los puntos de servicio), apariencia online y comunicación externa; la imagen corporativa debe evaluar continuamente los sentimientos que generan las acciones de la organización.  </a:t>
            </a:r>
          </a:p>
          <a:p>
            <a:pPr marL="180975" indent="-180975" algn="just">
              <a:buClr>
                <a:srgbClr val="0070C0"/>
              </a:buClr>
              <a:buFont typeface="Courier New" panose="02070309020205020404" pitchFamily="49" charset="0"/>
              <a:buChar char="o"/>
            </a:pPr>
            <a:endParaRPr lang="es-EC" sz="1100" dirty="0">
              <a:latin typeface="Nunito Sans" panose="020B0604020202020204" charset="0"/>
            </a:endParaRP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643024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64</a:t>
            </a:fld>
            <a:endParaRPr>
              <a:solidFill>
                <a:srgbClr val="CCCCCC"/>
              </a:solidFill>
            </a:endParaRPr>
          </a:p>
        </p:txBody>
      </p:sp>
      <p:sp>
        <p:nvSpPr>
          <p:cNvPr id="344" name="Google Shape;344;p32"/>
          <p:cNvSpPr txBox="1">
            <a:spLocks noGrp="1"/>
          </p:cNvSpPr>
          <p:nvPr>
            <p:ph type="title"/>
          </p:nvPr>
        </p:nvSpPr>
        <p:spPr>
          <a:xfrm>
            <a:off x="82995" y="587001"/>
            <a:ext cx="279450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1800" b="1" dirty="0"/>
              <a:t>RECOMENDACIONES</a:t>
            </a:r>
            <a:endParaRPr sz="18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indent="-180975" algn="just">
              <a:buClr>
                <a:srgbClr val="FFC000"/>
              </a:buClr>
              <a:buFont typeface="Courier New" panose="02070309020205020404" pitchFamily="49" charset="0"/>
              <a:buChar char="o"/>
            </a:pPr>
            <a:r>
              <a:rPr lang="es-EC" sz="1100" dirty="0">
                <a:latin typeface="Nunito Sans" panose="020B0604020202020204" charset="0"/>
              </a:rPr>
              <a:t>Se recomienda incluir en la toma de decisiones de la imagen corporativa bancaria a la vicepresidencia de recursos humanos o talento humano y, sus dependencias, ya que el desarrollo de la imagen corporativa tiene dependencia directa de la identidad organizacional, la estructura, compromiso, comportamiento y cultura organizacional.</a:t>
            </a:r>
          </a:p>
          <a:p>
            <a:pPr marL="180975" indent="-180975" algn="just">
              <a:buClr>
                <a:srgbClr val="FFC000"/>
              </a:buClr>
              <a:buFont typeface="Courier New" panose="02070309020205020404" pitchFamily="49" charset="0"/>
              <a:buChar char="o"/>
            </a:pPr>
            <a:endParaRPr lang="es-EC" sz="1100" dirty="0">
              <a:latin typeface="Nunito Sans" panose="020B0604020202020204" charset="0"/>
            </a:endParaRPr>
          </a:p>
          <a:p>
            <a:pPr marL="180975" indent="-180975" algn="just">
              <a:buClr>
                <a:srgbClr val="0070C0"/>
              </a:buClr>
              <a:buFont typeface="Courier New" panose="02070309020205020404" pitchFamily="49" charset="0"/>
              <a:buChar char="o"/>
            </a:pPr>
            <a:r>
              <a:rPr lang="es-EC" sz="1100" dirty="0">
                <a:latin typeface="Nunito Sans" panose="020B0604020202020204" charset="0"/>
              </a:rPr>
              <a:t>Se recomienda estructurar la imagen corporativa de la institución bancaria como una imagen fuerte con perspectivas a ser el soporte estratégico de la imagen corporativa de tarjetas de crédito, ya que las tarjetas de crédito separan su imagen de la institución bancaria, pudiendo provocar cierta dicotomía de imágenes en la percepción del cliente y su preferencia, pudiendo crear conflicto o dificultades en el proceso de creación de la imagen corporativa organizacional.</a:t>
            </a:r>
          </a:p>
          <a:p>
            <a:pPr marL="180975" indent="-180975" algn="just">
              <a:buClr>
                <a:srgbClr val="0070C0"/>
              </a:buClr>
              <a:buFont typeface="Courier New" panose="02070309020205020404" pitchFamily="49" charset="0"/>
              <a:buChar char="o"/>
            </a:pPr>
            <a:endParaRPr lang="es-EC" sz="1100" dirty="0">
              <a:latin typeface="Nunito Sans" panose="020B0604020202020204" charset="0"/>
            </a:endParaRPr>
          </a:p>
          <a:p>
            <a:pPr marL="180975" indent="-180975" algn="just">
              <a:buClr>
                <a:srgbClr val="C00000"/>
              </a:buClr>
              <a:buFont typeface="Courier New" panose="02070309020205020404" pitchFamily="49" charset="0"/>
              <a:buChar char="o"/>
            </a:pPr>
            <a:r>
              <a:rPr lang="es-EC" sz="1100" dirty="0">
                <a:latin typeface="Nunito Sans" panose="020B0604020202020204" charset="0"/>
              </a:rPr>
              <a:t>Se recomienda que las instituciones bancarias implementen canales de comunicación ascendentes, para incluir al personal operativo en la dirección de la imagen corporativa y la toma de decisiones, a través de conferencias, encuestas, grupos focales, buzón de sugerencias y email interno, ya que el personal de nivel operativo, es el personal que está en permanente contacto con el cliente y, conoce la percepción del mismo, pudiendo establecerse como opinión de referencia para implementar las mejoras que en la imagen corporativa.</a:t>
            </a:r>
          </a:p>
          <a:p>
            <a:pPr marL="180975" indent="-180975" algn="just">
              <a:buClr>
                <a:srgbClr val="0070C0"/>
              </a:buClr>
              <a:buFont typeface="Courier New" panose="02070309020205020404" pitchFamily="49" charset="0"/>
              <a:buChar char="o"/>
            </a:pPr>
            <a:endParaRPr lang="es-EC" sz="1100" dirty="0">
              <a:latin typeface="Nunito Sans" panose="020B0604020202020204" charset="0"/>
            </a:endParaRPr>
          </a:p>
          <a:p>
            <a:pPr marL="180975" indent="-180975" algn="just">
              <a:buClr>
                <a:srgbClr val="0070C0"/>
              </a:buClr>
              <a:buFont typeface="Courier New" panose="02070309020205020404" pitchFamily="49" charset="0"/>
              <a:buChar char="o"/>
            </a:pPr>
            <a:endParaRPr lang="es-EC" sz="1100" dirty="0">
              <a:latin typeface="Nunito Sans" panose="020B0604020202020204" charset="0"/>
            </a:endParaRP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212672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65</a:t>
            </a:fld>
            <a:endParaRPr>
              <a:solidFill>
                <a:srgbClr val="CCCCCC"/>
              </a:solidFill>
            </a:endParaRPr>
          </a:p>
        </p:txBody>
      </p:sp>
      <p:sp>
        <p:nvSpPr>
          <p:cNvPr id="344" name="Google Shape;344;p32"/>
          <p:cNvSpPr txBox="1">
            <a:spLocks noGrp="1"/>
          </p:cNvSpPr>
          <p:nvPr>
            <p:ph type="title"/>
          </p:nvPr>
        </p:nvSpPr>
        <p:spPr>
          <a:xfrm>
            <a:off x="82995" y="587001"/>
            <a:ext cx="2794501"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1800" b="1" dirty="0"/>
              <a:t>RECOMENDACIONES</a:t>
            </a:r>
            <a:endParaRPr sz="1800" b="1" dirty="0"/>
          </a:p>
        </p:txBody>
      </p:sp>
      <p:sp>
        <p:nvSpPr>
          <p:cNvPr id="348" name="Google Shape;348;p32"/>
          <p:cNvSpPr/>
          <p:nvPr/>
        </p:nvSpPr>
        <p:spPr>
          <a:xfrm>
            <a:off x="7479934" y="2252270"/>
            <a:ext cx="539172" cy="56845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8;p16">
            <a:extLst>
              <a:ext uri="{FF2B5EF4-FFF2-40B4-BE49-F238E27FC236}">
                <a16:creationId xmlns:a16="http://schemas.microsoft.com/office/drawing/2014/main" id="{4991B7CD-8D42-4862-91F3-806CA45B97D1}"/>
              </a:ext>
            </a:extLst>
          </p:cNvPr>
          <p:cNvSpPr txBox="1">
            <a:spLocks/>
          </p:cNvSpPr>
          <p:nvPr/>
        </p:nvSpPr>
        <p:spPr>
          <a:xfrm>
            <a:off x="2628900" y="575499"/>
            <a:ext cx="6057725" cy="39809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indent="-180975" algn="just">
              <a:buClr>
                <a:srgbClr val="FFC000"/>
              </a:buClr>
              <a:buFont typeface="Courier New" panose="02070309020205020404" pitchFamily="49" charset="0"/>
              <a:buChar char="o"/>
            </a:pPr>
            <a:r>
              <a:rPr lang="es-EC" sz="1100" dirty="0">
                <a:latin typeface="Nunito Sans" panose="020B0604020202020204" charset="0"/>
              </a:rPr>
              <a:t>Se recomienda que las instituciones bancarias implementen en su oferta bancaria y en la cartera de créditos los denominados productos verdes, para aumentar la demanda de productos y servicios bancarios y, aumentar el promedio transaccional por cliente. Además, se recomienda implementar sistemas SARAS y, promover conciencia ecológica en los clientes internos y externos, ya que se concuerda con (</a:t>
            </a:r>
            <a:r>
              <a:rPr lang="es-EC" sz="1100" dirty="0" err="1">
                <a:latin typeface="Nunito Sans" panose="020B0604020202020204" charset="0"/>
              </a:rPr>
              <a:t>Yadav</a:t>
            </a:r>
            <a:r>
              <a:rPr lang="es-EC" sz="1100" dirty="0">
                <a:latin typeface="Nunito Sans" panose="020B0604020202020204" charset="0"/>
              </a:rPr>
              <a:t> et al., 2016) en que la incursión en las prácticas ecológicas desarrollan imágenes ecológicas que mejoran la imagen corporativa.</a:t>
            </a:r>
          </a:p>
          <a:p>
            <a:pPr marL="180975" indent="-180975" algn="just">
              <a:buClr>
                <a:srgbClr val="FFC000"/>
              </a:buClr>
              <a:buFont typeface="Courier New" panose="02070309020205020404" pitchFamily="49" charset="0"/>
              <a:buChar char="o"/>
            </a:pPr>
            <a:endParaRPr lang="es-EC" sz="1100" dirty="0">
              <a:latin typeface="Nunito Sans" panose="020B0604020202020204" charset="0"/>
            </a:endParaRPr>
          </a:p>
          <a:p>
            <a:pPr marL="180975" indent="-180975" algn="just">
              <a:buClr>
                <a:srgbClr val="0070C0"/>
              </a:buClr>
              <a:buFont typeface="Courier New" panose="02070309020205020404" pitchFamily="49" charset="0"/>
              <a:buChar char="o"/>
            </a:pPr>
            <a:r>
              <a:rPr lang="es-EC" sz="1100" dirty="0">
                <a:latin typeface="Nunito Sans" panose="020B0604020202020204" charset="0"/>
              </a:rPr>
              <a:t>Se recomienda evaluar las percepciones que se generan en los clientes, en los canales y servicios de: recepción de remesas, ahorro e inversión y pago de servicios básicos, ya que constituyen el 90% de la preferencia de uso. Además, se recomienda evaluar los beneficios que recibe el cliente por mantener sus ahorros, ya que esta modalidad de depósito representa el 80% de la preferencia de los clientes, pudiendo generar percepciones positivas de imagen corporativa por la presencia de beneficios atractivos de acuerdo al tipo de cliente.</a:t>
            </a:r>
          </a:p>
          <a:p>
            <a:pPr algn="just">
              <a:buClr>
                <a:srgbClr val="0070C0"/>
              </a:buClr>
            </a:pPr>
            <a:endParaRPr lang="es-EC" sz="1100" dirty="0">
              <a:latin typeface="Nunito Sans" panose="020B0604020202020204" charset="0"/>
            </a:endParaRPr>
          </a:p>
          <a:p>
            <a:pPr marL="180975" indent="-180975" algn="just">
              <a:buClr>
                <a:srgbClr val="0070C0"/>
              </a:buClr>
              <a:buFont typeface="Courier New" panose="02070309020205020404" pitchFamily="49" charset="0"/>
              <a:buChar char="o"/>
            </a:pPr>
            <a:endParaRPr lang="es-EC" sz="1100" dirty="0">
              <a:latin typeface="Nunito Sans" panose="020B0604020202020204" charset="0"/>
            </a:endParaRPr>
          </a:p>
          <a:p>
            <a:pPr marL="171450" lvl="0" indent="-171450" algn="just">
              <a:buClr>
                <a:srgbClr val="F67031"/>
              </a:buClr>
              <a:buFont typeface="Courier New" panose="02070309020205020404" pitchFamily="49" charset="0"/>
              <a:buChar char="o"/>
            </a:pPr>
            <a:endParaRPr lang="es-EC" sz="1100" dirty="0">
              <a:solidFill>
                <a:srgbClr val="666666"/>
              </a:solidFill>
              <a:latin typeface="Nunito Sans" panose="020B0604020202020204" charset="0"/>
            </a:endParaRPr>
          </a:p>
          <a:p>
            <a:pPr algn="just">
              <a:spcBef>
                <a:spcPts val="600"/>
              </a:spcBef>
            </a:pPr>
            <a:endParaRPr lang="es-EC" sz="1100" dirty="0">
              <a:solidFill>
                <a:srgbClr val="666666"/>
              </a:solidFill>
              <a:latin typeface="Nunito Sans" panose="020B0604020202020204" charset="0"/>
            </a:endParaRPr>
          </a:p>
        </p:txBody>
      </p:sp>
    </p:spTree>
    <p:extLst>
      <p:ext uri="{BB962C8B-B14F-4D97-AF65-F5344CB8AC3E}">
        <p14:creationId xmlns:p14="http://schemas.microsoft.com/office/powerpoint/2010/main" val="648271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7" descr="aoc7tslb1o8-lauren-mancke.jpg"/>
          <p:cNvPicPr preferRelativeResize="0"/>
          <p:nvPr/>
        </p:nvPicPr>
        <p:blipFill>
          <a:blip r:embed="rId3">
            <a:alphaModFix amt="29000"/>
          </a:blip>
          <a:stretch>
            <a:fillRect/>
          </a:stretch>
        </p:blipFill>
        <p:spPr>
          <a:xfrm>
            <a:off x="0" y="161929"/>
            <a:ext cx="9144000" cy="5143496"/>
          </a:xfrm>
          <a:prstGeom prst="rect">
            <a:avLst/>
          </a:prstGeom>
          <a:noFill/>
          <a:ln>
            <a:noFill/>
          </a:ln>
        </p:spPr>
      </p:pic>
      <p:sp>
        <p:nvSpPr>
          <p:cNvPr id="242" name="Google Shape;242;p27"/>
          <p:cNvSpPr txBox="1">
            <a:spLocks noGrp="1"/>
          </p:cNvSpPr>
          <p:nvPr>
            <p:ph type="title" idx="4294967295"/>
          </p:nvPr>
        </p:nvSpPr>
        <p:spPr>
          <a:xfrm>
            <a:off x="617225" y="100"/>
            <a:ext cx="79095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500" b="1" dirty="0"/>
              <a:t>GRACIAS</a:t>
            </a:r>
            <a:endParaRPr sz="3500" b="1" dirty="0"/>
          </a:p>
        </p:txBody>
      </p:sp>
      <p:sp>
        <p:nvSpPr>
          <p:cNvPr id="243" name="Google Shape;24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extLst>
      <p:ext uri="{BB962C8B-B14F-4D97-AF65-F5344CB8AC3E}">
        <p14:creationId xmlns:p14="http://schemas.microsoft.com/office/powerpoint/2010/main" val="358911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Objetivo General</a:t>
            </a:r>
            <a:endParaRPr dirty="0"/>
          </a:p>
        </p:txBody>
      </p:sp>
      <p:sp>
        <p:nvSpPr>
          <p:cNvPr id="122" name="Google Shape;122;p18"/>
          <p:cNvSpPr txBox="1">
            <a:spLocks noGrp="1"/>
          </p:cNvSpPr>
          <p:nvPr>
            <p:ph type="body" idx="2"/>
          </p:nvPr>
        </p:nvSpPr>
        <p:spPr>
          <a:xfrm>
            <a:off x="4648200" y="638174"/>
            <a:ext cx="3952725" cy="3733851"/>
          </a:xfrm>
          <a:prstGeom prst="rect">
            <a:avLst/>
          </a:prstGeom>
        </p:spPr>
        <p:txBody>
          <a:bodyPr spcFirstLastPara="1" wrap="square" lIns="91425" tIns="91425" rIns="91425" bIns="91425" anchor="t" anchorCtr="0">
            <a:noAutofit/>
          </a:bodyPr>
          <a:lstStyle/>
          <a:p>
            <a:pPr algn="just"/>
            <a:r>
              <a:rPr lang="es-EC" sz="1000" dirty="0"/>
              <a:t>Determinar las características de los clientes del segmento personas de acuerdo a su nivel transaccional mensual, con el fin de obtener el promedio transaccional del segmento personas.</a:t>
            </a:r>
          </a:p>
          <a:p>
            <a:pPr lvl="0" algn="just">
              <a:spcBef>
                <a:spcPts val="1000"/>
              </a:spcBef>
            </a:pPr>
            <a:r>
              <a:rPr lang="es-EC" sz="1000" dirty="0"/>
              <a:t>Identificar los factores que influyeron en los clientes, en su decisión de utilizar los productos y servicios bancarios, para conocer el nivel de uso.</a:t>
            </a:r>
          </a:p>
          <a:p>
            <a:pPr lvl="0" algn="just">
              <a:spcBef>
                <a:spcPts val="1000"/>
              </a:spcBef>
            </a:pPr>
            <a:r>
              <a:rPr lang="es-EC" sz="1000" dirty="0"/>
              <a:t>Establecer la realidad macro ambiental, micro ambiental y el análisis interno de la banca privada, en la intermediación financiera con el segmento personas, para establecer la situación contextual de interacción entre banca y cliente.</a:t>
            </a:r>
          </a:p>
          <a:p>
            <a:pPr lvl="0" algn="just">
              <a:spcBef>
                <a:spcPts val="1000"/>
              </a:spcBef>
              <a:spcAft>
                <a:spcPts val="1000"/>
              </a:spcAft>
            </a:pPr>
            <a:r>
              <a:rPr lang="es-EC" sz="1000" dirty="0"/>
              <a:t>Conocer el proceso de toma de decisiones en la banca privada respecto a la imagen corporativa, con el fin identificar los departamentos y áreas que intervienen en su gestión.</a:t>
            </a:r>
          </a:p>
          <a:p>
            <a:pPr lvl="0" algn="just">
              <a:spcBef>
                <a:spcPts val="1000"/>
              </a:spcBef>
              <a:spcAft>
                <a:spcPts val="1000"/>
              </a:spcAft>
            </a:pPr>
            <a:r>
              <a:rPr lang="es-EC" sz="1000" dirty="0"/>
              <a:t>Establecer la relación entre las dimensiones de la imagen corporativa y las dimensiones del comportamiento de los clientes, a través del análisis estadístico de los datos recolectados, para determinar la existencia de influencia.</a:t>
            </a:r>
          </a:p>
          <a:p>
            <a:pPr marL="0" indent="0">
              <a:buNone/>
            </a:pPr>
            <a:r>
              <a:rPr lang="es-EC" sz="1000" dirty="0"/>
              <a:t>.</a:t>
            </a:r>
          </a:p>
          <a:p>
            <a:pPr marL="114300" lvl="0" indent="0">
              <a:spcBef>
                <a:spcPts val="1000"/>
              </a:spcBef>
              <a:spcAft>
                <a:spcPts val="1000"/>
              </a:spcAft>
              <a:buNone/>
            </a:pPr>
            <a:endParaRPr sz="1000" dirty="0"/>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4" name="Google Shape;124;p18"/>
          <p:cNvSpPr txBox="1">
            <a:spLocks noGrp="1"/>
          </p:cNvSpPr>
          <p:nvPr>
            <p:ph type="subTitle" idx="1"/>
          </p:nvPr>
        </p:nvSpPr>
        <p:spPr>
          <a:xfrm>
            <a:off x="646550" y="1684700"/>
            <a:ext cx="3246900" cy="2126400"/>
          </a:xfrm>
          <a:prstGeom prst="rect">
            <a:avLst/>
          </a:prstGeom>
        </p:spPr>
        <p:txBody>
          <a:bodyPr spcFirstLastPara="1" wrap="square" lIns="91425" tIns="91425" rIns="91425" bIns="91425" anchor="t" anchorCtr="0">
            <a:noAutofit/>
          </a:bodyPr>
          <a:lstStyle/>
          <a:p>
            <a:pPr marL="0" indent="0" algn="just"/>
            <a:r>
              <a:rPr lang="es-EC" dirty="0"/>
              <a:t>Conocer la influencia que ejercen las dimensiones de imagen corporativa en el comportamiento de los clientes del segmento personas, de los bancos privados que prestan servicios en el DMQ, con el fin de aportar los factores de imagen que deben ser considerados en la gestión organizacional.</a:t>
            </a:r>
          </a:p>
        </p:txBody>
      </p:sp>
      <p:sp>
        <p:nvSpPr>
          <p:cNvPr id="6" name="Título 1">
            <a:extLst>
              <a:ext uri="{FF2B5EF4-FFF2-40B4-BE49-F238E27FC236}">
                <a16:creationId xmlns:a16="http://schemas.microsoft.com/office/drawing/2014/main" id="{574DB74B-D988-48A5-B490-D67E29A8891F}"/>
              </a:ext>
            </a:extLst>
          </p:cNvPr>
          <p:cNvSpPr txBox="1">
            <a:spLocks/>
          </p:cNvSpPr>
          <p:nvPr/>
        </p:nvSpPr>
        <p:spPr>
          <a:xfrm>
            <a:off x="6838950" y="176643"/>
            <a:ext cx="1914350" cy="46153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1400" b="1" dirty="0">
                <a:solidFill>
                  <a:schemeClr val="tx1"/>
                </a:solidFill>
                <a:latin typeface="Nunito Sans" panose="020B0604020202020204" charset="0"/>
                <a:cs typeface="Times New Roman" panose="02020603050405020304" pitchFamily="18" charset="0"/>
              </a:rPr>
              <a:t>Objetivos Específicos</a:t>
            </a:r>
          </a:p>
        </p:txBody>
      </p:sp>
    </p:spTree>
    <p:extLst>
      <p:ext uri="{BB962C8B-B14F-4D97-AF65-F5344CB8AC3E}">
        <p14:creationId xmlns:p14="http://schemas.microsoft.com/office/powerpoint/2010/main" val="185868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9" name="Google Shape;136;p20">
            <a:extLst>
              <a:ext uri="{FF2B5EF4-FFF2-40B4-BE49-F238E27FC236}">
                <a16:creationId xmlns:a16="http://schemas.microsoft.com/office/drawing/2014/main" id="{A7DD10FB-5A46-4976-BF90-4528DB957DC3}"/>
              </a:ext>
            </a:extLst>
          </p:cNvPr>
          <p:cNvSpPr txBox="1">
            <a:spLocks noGrp="1"/>
          </p:cNvSpPr>
          <p:nvPr>
            <p:ph type="ctrTitle"/>
          </p:nvPr>
        </p:nvSpPr>
        <p:spPr>
          <a:xfrm>
            <a:off x="360489" y="1310365"/>
            <a:ext cx="2521184" cy="3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ln>
                  <a:solidFill>
                    <a:srgbClr val="0070C0"/>
                  </a:solidFill>
                </a:ln>
                <a:solidFill>
                  <a:srgbClr val="0070C0"/>
                </a:solidFill>
              </a:rPr>
              <a:t>2.</a:t>
            </a:r>
            <a:endParaRPr sz="4000" b="1" dirty="0">
              <a:ln>
                <a:solidFill>
                  <a:srgbClr val="0070C0"/>
                </a:solidFill>
              </a:ln>
              <a:solidFill>
                <a:srgbClr val="0070C0"/>
              </a:solidFill>
            </a:endParaRPr>
          </a:p>
          <a:p>
            <a:pPr marL="0" lvl="0" indent="0" algn="l" rtl="0">
              <a:spcBef>
                <a:spcPts val="0"/>
              </a:spcBef>
              <a:spcAft>
                <a:spcPts val="0"/>
              </a:spcAft>
              <a:buNone/>
            </a:pPr>
            <a:r>
              <a:rPr lang="es-EC" sz="2000" dirty="0">
                <a:ln>
                  <a:solidFill>
                    <a:srgbClr val="0070C0"/>
                  </a:solidFill>
                </a:ln>
                <a:solidFill>
                  <a:srgbClr val="0070C0"/>
                </a:solidFill>
              </a:rPr>
              <a:t>MARCO TEÓRICO</a:t>
            </a:r>
            <a:endParaRPr sz="2000" dirty="0">
              <a:ln>
                <a:solidFill>
                  <a:srgbClr val="0070C0"/>
                </a:solidFill>
              </a:ln>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Marco Referencial</a:t>
            </a:r>
            <a:endParaRPr dirty="0"/>
          </a:p>
        </p:txBody>
      </p:sp>
      <p:sp>
        <p:nvSpPr>
          <p:cNvPr id="212" name="Google Shape;212;p25"/>
          <p:cNvSpPr txBox="1">
            <a:spLocks noGrp="1"/>
          </p:cNvSpPr>
          <p:nvPr>
            <p:ph type="body" idx="1"/>
          </p:nvPr>
        </p:nvSpPr>
        <p:spPr>
          <a:xfrm>
            <a:off x="3069325" y="1126450"/>
            <a:ext cx="1789800" cy="335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a:t>
            </a:r>
            <a:r>
              <a:rPr lang="es-EC" b="1" dirty="0"/>
              <a:t>Bravo, Matute &amp; Pina, 2011)</a:t>
            </a:r>
            <a:endParaRPr b="1" dirty="0"/>
          </a:p>
          <a:p>
            <a:pPr marL="0" indent="0" algn="just">
              <a:buNone/>
            </a:pPr>
            <a:endParaRPr lang="es-EC" dirty="0"/>
          </a:p>
          <a:p>
            <a:pPr marL="0" indent="0" algn="just">
              <a:buNone/>
            </a:pPr>
            <a:r>
              <a:rPr lang="es-EC" dirty="0"/>
              <a:t>La satisfacción del consumidor se genera a través del personal</a:t>
            </a:r>
          </a:p>
          <a:p>
            <a:pPr marL="0" indent="0" algn="just">
              <a:buNone/>
            </a:pPr>
            <a:r>
              <a:rPr lang="es-EC" dirty="0"/>
              <a:t>La satisfacción genera compromiso y confianza. </a:t>
            </a:r>
          </a:p>
          <a:p>
            <a:pPr marL="0" indent="0" algn="just">
              <a:buNone/>
            </a:pPr>
            <a:r>
              <a:rPr lang="es-EC" dirty="0"/>
              <a:t>El compromiso se genera mediante la percepción de justicia en precios y la estrategia de RSC. </a:t>
            </a:r>
          </a:p>
          <a:p>
            <a:pPr marL="0" indent="0" algn="just">
              <a:buNone/>
            </a:pPr>
            <a:r>
              <a:rPr lang="es-EC" dirty="0"/>
              <a:t>El personal es la única dimensión que influye en la lealtad, por el contrario, la percepción de justicia en precios no influye. </a:t>
            </a:r>
          </a:p>
          <a:p>
            <a:pPr marL="0" indent="0" algn="just">
              <a:buNone/>
            </a:pPr>
            <a:r>
              <a:rPr lang="es-EC" dirty="0"/>
              <a:t>La lealtad es una consecuencia de lograr satisfacción y compromiso. </a:t>
            </a:r>
          </a:p>
          <a:p>
            <a:pPr marL="0" lvl="0" indent="0" algn="l" rtl="0">
              <a:spcBef>
                <a:spcPts val="600"/>
              </a:spcBef>
              <a:spcAft>
                <a:spcPts val="0"/>
              </a:spcAft>
              <a:buNone/>
            </a:pPr>
            <a:endParaRPr dirty="0"/>
          </a:p>
        </p:txBody>
      </p:sp>
      <p:sp>
        <p:nvSpPr>
          <p:cNvPr id="213" name="Google Shape;213;p25"/>
          <p:cNvSpPr txBox="1">
            <a:spLocks noGrp="1"/>
          </p:cNvSpPr>
          <p:nvPr>
            <p:ph type="body" idx="2"/>
          </p:nvPr>
        </p:nvSpPr>
        <p:spPr>
          <a:xfrm>
            <a:off x="4951002" y="1126450"/>
            <a:ext cx="1789800" cy="3353700"/>
          </a:xfrm>
          <a:prstGeom prst="rect">
            <a:avLst/>
          </a:prstGeom>
        </p:spPr>
        <p:txBody>
          <a:bodyPr spcFirstLastPara="1" wrap="square" lIns="91425" tIns="91425" rIns="91425" bIns="91425" anchor="t" anchorCtr="0">
            <a:noAutofit/>
          </a:bodyPr>
          <a:lstStyle/>
          <a:p>
            <a:pPr marL="0" indent="0">
              <a:buNone/>
            </a:pPr>
            <a:r>
              <a:rPr lang="es-EC" b="1" dirty="0"/>
              <a:t>(</a:t>
            </a:r>
            <a:r>
              <a:rPr lang="es-EC" b="1" dirty="0" err="1"/>
              <a:t>Zameer</a:t>
            </a:r>
            <a:r>
              <a:rPr lang="es-EC" b="1" dirty="0"/>
              <a:t>, Tara, </a:t>
            </a:r>
            <a:r>
              <a:rPr lang="es-EC" b="1" dirty="0" err="1"/>
              <a:t>Kausar</a:t>
            </a:r>
            <a:r>
              <a:rPr lang="es-EC" b="1" dirty="0"/>
              <a:t> &amp; </a:t>
            </a:r>
            <a:r>
              <a:rPr lang="es-EC" b="1" dirty="0" err="1"/>
              <a:t>Mohsin</a:t>
            </a:r>
            <a:r>
              <a:rPr lang="es-EC" b="1" dirty="0"/>
              <a:t>, 2015)</a:t>
            </a:r>
          </a:p>
          <a:p>
            <a:pPr marL="0" indent="0" algn="just">
              <a:buNone/>
            </a:pPr>
            <a:r>
              <a:rPr lang="es-EC" dirty="0"/>
              <a:t>Aumento en la calidad del servicio aumenta el nivel de satisfacción. </a:t>
            </a:r>
          </a:p>
          <a:p>
            <a:pPr marL="0" indent="0" algn="just">
              <a:buNone/>
            </a:pPr>
            <a:r>
              <a:rPr lang="es-EC" dirty="0"/>
              <a:t>Los clientes prefieren servicios de gran calidad y satisfacción a través del personal, esto junto a la comunicación de información clave, objetivos y la misión organizacional, construyen una imagen corporativa sólida. </a:t>
            </a:r>
          </a:p>
          <a:p>
            <a:pPr marL="0" indent="0" algn="just">
              <a:buNone/>
            </a:pPr>
            <a:r>
              <a:rPr lang="es-EC" dirty="0"/>
              <a:t>Influir en el valor percibido del cliente permite un cambio en la percepción del banco y su oferta comercial. </a:t>
            </a:r>
          </a:p>
          <a:p>
            <a:pPr marL="0" indent="0" algn="just">
              <a:buNone/>
            </a:pPr>
            <a:r>
              <a:rPr lang="es-EC" dirty="0"/>
              <a:t>El énfasis en servicios online o móviles, como banca móvil, generan mayor satisfacción. </a:t>
            </a:r>
          </a:p>
          <a:p>
            <a:pPr marL="0" lvl="0" indent="0" algn="just" rtl="0">
              <a:spcBef>
                <a:spcPts val="600"/>
              </a:spcBef>
              <a:spcAft>
                <a:spcPts val="0"/>
              </a:spcAft>
              <a:buNone/>
            </a:pPr>
            <a:endParaRPr lang="en-US" dirty="0"/>
          </a:p>
        </p:txBody>
      </p:sp>
      <p:sp>
        <p:nvSpPr>
          <p:cNvPr id="214" name="Google Shape;214;p25"/>
          <p:cNvSpPr txBox="1">
            <a:spLocks noGrp="1"/>
          </p:cNvSpPr>
          <p:nvPr>
            <p:ph type="body" idx="3"/>
          </p:nvPr>
        </p:nvSpPr>
        <p:spPr>
          <a:xfrm>
            <a:off x="6832679" y="1126450"/>
            <a:ext cx="1789800" cy="3353700"/>
          </a:xfrm>
          <a:prstGeom prst="rect">
            <a:avLst/>
          </a:prstGeom>
        </p:spPr>
        <p:txBody>
          <a:bodyPr spcFirstLastPara="1" wrap="square" lIns="91425" tIns="91425" rIns="91425" bIns="91425" anchor="t" anchorCtr="0">
            <a:noAutofit/>
          </a:bodyPr>
          <a:lstStyle/>
          <a:p>
            <a:pPr marL="0" indent="0">
              <a:buNone/>
            </a:pPr>
            <a:r>
              <a:rPr lang="es-EC" b="1" dirty="0"/>
              <a:t>(</a:t>
            </a:r>
            <a:r>
              <a:rPr lang="es-EC" b="1" dirty="0" err="1"/>
              <a:t>Zevilla</a:t>
            </a:r>
            <a:r>
              <a:rPr lang="es-EC" b="1" dirty="0"/>
              <a:t> &amp; Toaquiza, 2016)</a:t>
            </a:r>
          </a:p>
          <a:p>
            <a:pPr marL="0" indent="0">
              <a:buNone/>
            </a:pPr>
            <a:endParaRPr lang="es-EC" b="1" dirty="0"/>
          </a:p>
          <a:p>
            <a:pPr marL="0" indent="0" algn="just">
              <a:buNone/>
            </a:pPr>
            <a:r>
              <a:rPr lang="es-EC" dirty="0"/>
              <a:t>La imagen corporativa está relacionada y asociada a la satisfacción, compromiso y lealtad. </a:t>
            </a:r>
          </a:p>
          <a:p>
            <a:pPr marL="0" indent="0" algn="just">
              <a:buNone/>
            </a:pPr>
            <a:r>
              <a:rPr lang="es-EC" dirty="0"/>
              <a:t>Para el cliente, la apariencia de la organización, el comportamiento del personal, y la comunicación hacia el público, son fundamentales para la construcción de imagen corporativa. </a:t>
            </a:r>
          </a:p>
          <a:p>
            <a:pPr marL="0" indent="0" algn="just">
              <a:buNone/>
            </a:pPr>
            <a:r>
              <a:rPr lang="es-EC" dirty="0"/>
              <a:t>Los clientes asocian la imagen corporativa con el entorno o ambiente organizacional, y, la infraestructura.</a:t>
            </a:r>
          </a:p>
          <a:p>
            <a:pPr marL="0" lvl="0" indent="0" algn="l" rtl="0">
              <a:spcBef>
                <a:spcPts val="600"/>
              </a:spcBef>
              <a:spcAft>
                <a:spcPts val="0"/>
              </a:spcAft>
              <a:buNone/>
            </a:pPr>
            <a:endParaRPr dirty="0"/>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216" name="Google Shape;216;p25"/>
          <p:cNvGrpSpPr/>
          <p:nvPr/>
        </p:nvGrpSpPr>
        <p:grpSpPr>
          <a:xfrm>
            <a:off x="3187982" y="708506"/>
            <a:ext cx="433992" cy="422729"/>
            <a:chOff x="5916675" y="927975"/>
            <a:chExt cx="516350" cy="502950"/>
          </a:xfrm>
        </p:grpSpPr>
        <p:sp>
          <p:nvSpPr>
            <p:cNvPr id="217" name="Google Shape;217;p25"/>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25"/>
          <p:cNvGrpSpPr/>
          <p:nvPr/>
        </p:nvGrpSpPr>
        <p:grpSpPr>
          <a:xfrm>
            <a:off x="5030798" y="738175"/>
            <a:ext cx="393060" cy="393060"/>
            <a:chOff x="5941025" y="3634400"/>
            <a:chExt cx="467650" cy="467650"/>
          </a:xfrm>
        </p:grpSpPr>
        <p:sp>
          <p:nvSpPr>
            <p:cNvPr id="220" name="Google Shape;220;p2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5"/>
          <p:cNvGrpSpPr/>
          <p:nvPr/>
        </p:nvGrpSpPr>
        <p:grpSpPr>
          <a:xfrm>
            <a:off x="6929141" y="696907"/>
            <a:ext cx="364776" cy="434328"/>
            <a:chOff x="3968275" y="4980625"/>
            <a:chExt cx="379975" cy="452425"/>
          </a:xfrm>
        </p:grpSpPr>
        <p:sp>
          <p:nvSpPr>
            <p:cNvPr id="227" name="Google Shape;227;p25"/>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ítulo 1">
            <a:extLst>
              <a:ext uri="{FF2B5EF4-FFF2-40B4-BE49-F238E27FC236}">
                <a16:creationId xmlns:a16="http://schemas.microsoft.com/office/drawing/2014/main" id="{9CA93274-9541-423F-BDC0-C3D5E5E48F10}"/>
              </a:ext>
            </a:extLst>
          </p:cNvPr>
          <p:cNvSpPr txBox="1">
            <a:spLocks/>
          </p:cNvSpPr>
          <p:nvPr/>
        </p:nvSpPr>
        <p:spPr>
          <a:xfrm>
            <a:off x="4500438" y="176644"/>
            <a:ext cx="4252863" cy="398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400" b="1" dirty="0">
                <a:solidFill>
                  <a:schemeClr val="tx1"/>
                </a:solidFill>
                <a:latin typeface="Nunito Sans" panose="020B0604020202020204" charset="0"/>
                <a:cs typeface="Times New Roman" panose="02020603050405020304" pitchFamily="18" charset="0"/>
              </a:rPr>
              <a:t>Imagen Corporativa y Comportamiento del cliente</a:t>
            </a:r>
          </a:p>
        </p:txBody>
      </p:sp>
    </p:spTree>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7202</Words>
  <Application>Microsoft Office PowerPoint</Application>
  <PresentationFormat>Presentación en pantalla (16:9)</PresentationFormat>
  <Paragraphs>1320</Paragraphs>
  <Slides>66</Slides>
  <Notes>66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66</vt:i4>
      </vt:variant>
    </vt:vector>
  </HeadingPairs>
  <TitlesOfParts>
    <vt:vector size="73" baseType="lpstr">
      <vt:lpstr>Nunito Sans</vt:lpstr>
      <vt:lpstr>Calibri</vt:lpstr>
      <vt:lpstr>Courier New</vt:lpstr>
      <vt:lpstr>Arial</vt:lpstr>
      <vt:lpstr>Cambria Math</vt:lpstr>
      <vt:lpstr>Georgia</vt:lpstr>
      <vt:lpstr>Ulysses template</vt:lpstr>
      <vt:lpstr>DEPARTAMENTO DE CIENCIAS ECONÓMICAS,  ADMINISTRATIVAS Y DE COMERCIO – CEAC   CARRERA DE INGENIERÍA MERCADOTECNIA   TEMA: “INFLUENCIA DE LA IMAGEN CORPORATIVA EN EL COMPORTAMIENTO DE LOS CLIENTES DEL SEGMENTO PERSONAS, DE LA BANCA PRIVADA DEL DMQ”    AUTOR:  ORTIZ TAMAYO KEVIN ALEXANDER   SANGOLQUÍ, 2019</vt:lpstr>
      <vt:lpstr>1. PROBLEMA DE INVESTIGACIÓN</vt:lpstr>
      <vt:lpstr>Problema de investigación</vt:lpstr>
      <vt:lpstr>Problema de investigación</vt:lpstr>
      <vt:lpstr>Gestión a nivel mundial</vt:lpstr>
      <vt:lpstr>Problema de investigación</vt:lpstr>
      <vt:lpstr>Objetivo General</vt:lpstr>
      <vt:lpstr>2. MARCO TEÓRICO</vt:lpstr>
      <vt:lpstr>Marco Referencial</vt:lpstr>
      <vt:lpstr>Teoría de la  imagen corporativa</vt:lpstr>
      <vt:lpstr>Teoría de la  comunicación organizacional</vt:lpstr>
      <vt:lpstr>Teoría de la  comunicación organizacional</vt:lpstr>
      <vt:lpstr>Teoría de la  comunicación organizacional</vt:lpstr>
      <vt:lpstr>Teoría de la  comunicación organizacional</vt:lpstr>
      <vt:lpstr>Teoría de la  comunicación organizacional</vt:lpstr>
      <vt:lpstr>Teoría de la  comunicación organizacional</vt:lpstr>
      <vt:lpstr>Teoría de la  semiótica visual</vt:lpstr>
      <vt:lpstr>Teoría de la  semiótica visual</vt:lpstr>
      <vt:lpstr>Presentación de PowerPoint</vt:lpstr>
      <vt:lpstr>Teorías del comportamiento del cliente</vt:lpstr>
      <vt:lpstr>VARIABLES </vt:lpstr>
      <vt:lpstr>Imagen corporativa</vt:lpstr>
      <vt:lpstr>3. ANÁLISIS CONTEXTUAL</vt:lpstr>
      <vt:lpstr>MACRO AMBIENTE</vt:lpstr>
      <vt:lpstr>MACRO AMBIENTE</vt:lpstr>
      <vt:lpstr>MICRO AMBIENTE</vt:lpstr>
      <vt:lpstr>MICRO AMBIENTE</vt:lpstr>
      <vt:lpstr>MICRO AMBIENTE</vt:lpstr>
      <vt:lpstr>ANÁLISIS INTERNO</vt:lpstr>
      <vt:lpstr>ANÁLISIS INTERNO</vt:lpstr>
      <vt:lpstr>Presentación de PowerPoint</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RESULTADOS</vt:lpstr>
      <vt:lpstr>Análisis Bivariado</vt:lpstr>
      <vt:lpstr>Análisis Bivariado</vt:lpstr>
      <vt:lpstr>Análisis Bivariado</vt:lpstr>
      <vt:lpstr>Análisis Bivariado</vt:lpstr>
      <vt:lpstr>PROPUESTA</vt:lpstr>
      <vt:lpstr>Objetivo General</vt:lpstr>
      <vt:lpstr>Perspectivas organizacionales</vt:lpstr>
      <vt:lpstr>OBJETIVO 1</vt:lpstr>
      <vt:lpstr>OBJETIVO 1</vt:lpstr>
      <vt:lpstr>OBJETIVO 1</vt:lpstr>
      <vt:lpstr>OBJETIVO 1</vt:lpstr>
      <vt:lpstr>OBJETIVO 2</vt:lpstr>
      <vt:lpstr>OBJETIVO 2</vt:lpstr>
      <vt:lpstr>OBJETIVO 2</vt:lpstr>
      <vt:lpstr>OBJETIVO 3</vt:lpstr>
      <vt:lpstr>PRESUPUESTO DE GASTOS</vt:lpstr>
      <vt:lpstr>CONCLUSIONES</vt:lpstr>
      <vt:lpstr>CONCLUSIONES</vt:lpstr>
      <vt:lpstr>CONCLUSIONES</vt:lpstr>
      <vt:lpstr>RECOMENDACIONES</vt:lpstr>
      <vt:lpstr>RECOMENDACIONES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 CEAC  CARRERA DE INGENIERÍA MERCADOTECNIA  TEMA: “INFLUENCIA DE LA IMAGEN CORPORATIVA EN EL COMPORTAMIENTO DE LOS CLIENTES DEL SEGMENTO PERSONAS, DE LA BANCA PRIVADA DEL DMQ”   AUTOR:  ORTIZ TAMAYO KEVIN ALEXANDER  SANGOLQUÍ, 2019</dc:title>
  <cp:lastModifiedBy>Kevin Ortiz</cp:lastModifiedBy>
  <cp:revision>99</cp:revision>
  <dcterms:modified xsi:type="dcterms:W3CDTF">2019-05-15T20:51:54Z</dcterms:modified>
</cp:coreProperties>
</file>