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3" r:id="rId1"/>
  </p:sldMasterIdLst>
  <p:notesMasterIdLst>
    <p:notesMasterId r:id="rId39"/>
  </p:notesMasterIdLst>
  <p:sldIdLst>
    <p:sldId id="259" r:id="rId2"/>
    <p:sldId id="260" r:id="rId3"/>
    <p:sldId id="297" r:id="rId4"/>
    <p:sldId id="263" r:id="rId5"/>
    <p:sldId id="261" r:id="rId6"/>
    <p:sldId id="262" r:id="rId7"/>
    <p:sldId id="264" r:id="rId8"/>
    <p:sldId id="265" r:id="rId9"/>
    <p:sldId id="275" r:id="rId10"/>
    <p:sldId id="266" r:id="rId11"/>
    <p:sldId id="267" r:id="rId12"/>
    <p:sldId id="276" r:id="rId13"/>
    <p:sldId id="277" r:id="rId14"/>
    <p:sldId id="278" r:id="rId15"/>
    <p:sldId id="268" r:id="rId16"/>
    <p:sldId id="269" r:id="rId17"/>
    <p:sldId id="284" r:id="rId18"/>
    <p:sldId id="281" r:id="rId19"/>
    <p:sldId id="279" r:id="rId20"/>
    <p:sldId id="282" r:id="rId21"/>
    <p:sldId id="283" r:id="rId22"/>
    <p:sldId id="289" r:id="rId23"/>
    <p:sldId id="288" r:id="rId24"/>
    <p:sldId id="287" r:id="rId25"/>
    <p:sldId id="286" r:id="rId26"/>
    <p:sldId id="285" r:id="rId27"/>
    <p:sldId id="290" r:id="rId28"/>
    <p:sldId id="291" r:id="rId29"/>
    <p:sldId id="295" r:id="rId30"/>
    <p:sldId id="294" r:id="rId31"/>
    <p:sldId id="293" r:id="rId32"/>
    <p:sldId id="292" r:id="rId33"/>
    <p:sldId id="296" r:id="rId34"/>
    <p:sldId id="298" r:id="rId35"/>
    <p:sldId id="299" r:id="rId36"/>
    <p:sldId id="300" r:id="rId37"/>
    <p:sldId id="274" r:id="rId38"/>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44" autoAdjust="0"/>
    <p:restoredTop sz="94660"/>
  </p:normalViewPr>
  <p:slideViewPr>
    <p:cSldViewPr snapToGrid="0">
      <p:cViewPr>
        <p:scale>
          <a:sx n="76" d="100"/>
          <a:sy n="76" d="100"/>
        </p:scale>
        <p:origin x="-10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2168B2-EECD-4214-8B6B-379E7A03C106}" type="datetimeFigureOut">
              <a:rPr lang="es-EC" smtClean="0"/>
              <a:t>21/04/2019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E892B-FAC8-49D0-91F1-A1AF15877ED6}" type="slidenum">
              <a:rPr lang="es-EC" smtClean="0"/>
              <a:t>‹Nº›</a:t>
            </a:fld>
            <a:endParaRPr lang="es-EC"/>
          </a:p>
        </p:txBody>
      </p:sp>
    </p:spTree>
    <p:extLst>
      <p:ext uri="{BB962C8B-B14F-4D97-AF65-F5344CB8AC3E}">
        <p14:creationId xmlns:p14="http://schemas.microsoft.com/office/powerpoint/2010/main" val="4220320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ED2641-7CED-4E0A-9948-6209C666B6F5}" type="slidenum">
              <a:rPr lang="es-ES">
                <a:solidFill>
                  <a:prstClr val="black"/>
                </a:solidFill>
              </a:rPr>
              <a:pPr/>
              <a:t>2</a:t>
            </a:fld>
            <a:endParaRPr lang="es-ES">
              <a:solidFill>
                <a:prstClr val="black"/>
              </a:solidFill>
            </a:endParaRPr>
          </a:p>
        </p:txBody>
      </p:sp>
      <p:sp>
        <p:nvSpPr>
          <p:cNvPr id="927746" name="Rectangle 2"/>
          <p:cNvSpPr>
            <a:spLocks noGrp="1" noRot="1" noChangeAspect="1" noChangeArrowheads="1" noTextEdit="1"/>
          </p:cNvSpPr>
          <p:nvPr>
            <p:ph type="sldImg"/>
          </p:nvPr>
        </p:nvSpPr>
        <p:spPr>
          <a:xfrm>
            <a:off x="142875" y="769938"/>
            <a:ext cx="6818313" cy="3835400"/>
          </a:xfrm>
          <a:ln/>
        </p:spPr>
      </p:sp>
      <p:sp>
        <p:nvSpPr>
          <p:cNvPr id="927747" name="Rectangle 3"/>
          <p:cNvSpPr>
            <a:spLocks noGrp="1" noChangeArrowheads="1"/>
          </p:cNvSpPr>
          <p:nvPr>
            <p:ph type="body" idx="1"/>
          </p:nvPr>
        </p:nvSpPr>
        <p:spPr>
          <a:xfrm>
            <a:off x="946997" y="4861443"/>
            <a:ext cx="5208482" cy="4603800"/>
          </a:xfrm>
        </p:spPr>
        <p:txBody>
          <a:bodyPr/>
          <a:lstStyle/>
          <a:p>
            <a:endParaRPr lang="es-MX"/>
          </a:p>
        </p:txBody>
      </p:sp>
    </p:spTree>
    <p:extLst>
      <p:ext uri="{BB962C8B-B14F-4D97-AF65-F5344CB8AC3E}">
        <p14:creationId xmlns:p14="http://schemas.microsoft.com/office/powerpoint/2010/main" val="2627304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ED2641-7CED-4E0A-9948-6209C666B6F5}" type="slidenum">
              <a:rPr lang="es-ES">
                <a:solidFill>
                  <a:prstClr val="black"/>
                </a:solidFill>
              </a:rPr>
              <a:pPr/>
              <a:t>3</a:t>
            </a:fld>
            <a:endParaRPr lang="es-ES">
              <a:solidFill>
                <a:prstClr val="black"/>
              </a:solidFill>
            </a:endParaRPr>
          </a:p>
        </p:txBody>
      </p:sp>
      <p:sp>
        <p:nvSpPr>
          <p:cNvPr id="927746" name="Rectangle 2"/>
          <p:cNvSpPr>
            <a:spLocks noGrp="1" noRot="1" noChangeAspect="1" noChangeArrowheads="1" noTextEdit="1"/>
          </p:cNvSpPr>
          <p:nvPr>
            <p:ph type="sldImg"/>
          </p:nvPr>
        </p:nvSpPr>
        <p:spPr>
          <a:xfrm>
            <a:off x="142875" y="769938"/>
            <a:ext cx="6818313" cy="3835400"/>
          </a:xfrm>
          <a:ln/>
        </p:spPr>
      </p:sp>
      <p:sp>
        <p:nvSpPr>
          <p:cNvPr id="927747" name="Rectangle 3"/>
          <p:cNvSpPr>
            <a:spLocks noGrp="1" noChangeArrowheads="1"/>
          </p:cNvSpPr>
          <p:nvPr>
            <p:ph type="body" idx="1"/>
          </p:nvPr>
        </p:nvSpPr>
        <p:spPr>
          <a:xfrm>
            <a:off x="946997" y="4861443"/>
            <a:ext cx="5208482" cy="4603800"/>
          </a:xfrm>
        </p:spPr>
        <p:txBody>
          <a:bodyPr/>
          <a:lstStyle/>
          <a:p>
            <a:endParaRPr lang="es-MX"/>
          </a:p>
        </p:txBody>
      </p:sp>
    </p:spTree>
    <p:extLst>
      <p:ext uri="{BB962C8B-B14F-4D97-AF65-F5344CB8AC3E}">
        <p14:creationId xmlns:p14="http://schemas.microsoft.com/office/powerpoint/2010/main" val="2775196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5B6149-89AF-4464-BD1F-C4AC442E37D2}"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444286334"/>
      </p:ext>
    </p:extLst>
  </p:cSld>
  <p:clrMapOvr>
    <a:masterClrMapping/>
  </p:clrMapOvr>
  <p:transition spd="slow">
    <p:wheel spokes="2"/>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13A898-5003-4322-A9FA-266D6A9F9F1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90090426"/>
      </p:ext>
    </p:extLst>
  </p:cSld>
  <p:clrMapOvr>
    <a:masterClrMapping/>
  </p:clrMapOvr>
  <p:transition spd="slow">
    <p:wheel spokes="2"/>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EFD70D-DA4D-42D4-B664-5DF78EA57F3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593067206"/>
      </p:ext>
    </p:extLst>
  </p:cSld>
  <p:clrMapOvr>
    <a:masterClrMapping/>
  </p:clrMapOvr>
  <p:transition spd="slow">
    <p:wheel spokes="2"/>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639"/>
            <a:ext cx="10972800" cy="585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373F2F-AE56-4457-829D-15DC676FF43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983630077"/>
      </p:ext>
    </p:extLst>
  </p:cSld>
  <p:clrMapOvr>
    <a:masterClrMapping/>
  </p:clrMapOvr>
  <p:transition spd="slow">
    <p:wheel spokes="2"/>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DD5B47-C1ED-4BB1-9768-0FFB0FE0D910}"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629668292"/>
      </p:ext>
    </p:extLst>
  </p:cSld>
  <p:clrMapOvr>
    <a:masterClrMapping/>
  </p:clrMapOvr>
  <p:transition spd="slow">
    <p:wheel spokes="2"/>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4A2192-DDF9-48DC-A8D1-A326378B905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670947081"/>
      </p:ext>
    </p:extLst>
  </p:cSld>
  <p:clrMapOvr>
    <a:masterClrMapping/>
  </p:clrMapOvr>
  <p:transition spd="slow">
    <p:wheel spokes="2"/>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8A8678-147E-48F7-B1EF-779E26C7CF5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119588729"/>
      </p:ext>
    </p:extLst>
  </p:cSld>
  <p:clrMapOvr>
    <a:masterClrMapping/>
  </p:clrMapOvr>
  <p:transition spd="slow">
    <p:wheel spokes="2"/>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218E4E-6178-402A-9AAB-2ED19B9979B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136824495"/>
      </p:ext>
    </p:extLst>
  </p:cSld>
  <p:clrMapOvr>
    <a:masterClrMapping/>
  </p:clrMapOvr>
  <p:transition spd="slow">
    <p:wheel spokes="2"/>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Rectángulo"/>
          <p:cNvSpPr/>
          <p:nvPr userDrawn="1"/>
        </p:nvSpPr>
        <p:spPr>
          <a:xfrm>
            <a:off x="9710392" y="6457890"/>
            <a:ext cx="2481609" cy="40011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2000" b="1" dirty="0">
                <a:ln w="11430"/>
                <a:solidFill>
                  <a:srgbClr val="C00000"/>
                </a:solidFill>
                <a:effectLst>
                  <a:outerShdw blurRad="50800" dist="39000" dir="5460000" algn="tl">
                    <a:srgbClr val="000000">
                      <a:alpha val="38000"/>
                    </a:srgbClr>
                  </a:outerShdw>
                </a:effectLst>
                <a:cs typeface="Arial" charset="0"/>
              </a:rPr>
              <a:t>COAAS 2011</a:t>
            </a:r>
          </a:p>
        </p:txBody>
      </p:sp>
      <p:sp>
        <p:nvSpPr>
          <p:cNvPr id="2" name="1 Título"/>
          <p:cNvSpPr>
            <a:spLocks noGrp="1"/>
          </p:cNvSpPr>
          <p:nvPr>
            <p:ph type="title"/>
          </p:nvPr>
        </p:nvSpPr>
        <p:spPr/>
        <p:txBody>
          <a:bodyPr/>
          <a:lstStyle/>
          <a:p>
            <a:r>
              <a:rPr lang="es-ES"/>
              <a:t>Haga clic para modificar el estilo de título del patrón</a:t>
            </a:r>
          </a:p>
        </p:txBody>
      </p:sp>
      <p:sp>
        <p:nvSpPr>
          <p:cNvPr id="4" name="2 Marcador de fecha"/>
          <p:cNvSpPr>
            <a:spLocks noGrp="1"/>
          </p:cNvSpPr>
          <p:nvPr>
            <p:ph type="dt" sz="half" idx="10"/>
          </p:nvPr>
        </p:nvSpPr>
        <p:spPr/>
        <p:txBody>
          <a:bodyPr/>
          <a:lstStyle>
            <a:lvl1pPr>
              <a:defRPr/>
            </a:lvl1pPr>
          </a:lstStyle>
          <a:p>
            <a:pPr>
              <a:defRPr/>
            </a:pPr>
            <a:endParaRPr lang="es-ES">
              <a:solidFill>
                <a:srgbClr val="000000"/>
              </a:solidFill>
            </a:endParaRPr>
          </a:p>
        </p:txBody>
      </p:sp>
      <p:sp>
        <p:nvSpPr>
          <p:cNvPr id="5" name="3 Marcador de pie de página"/>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6" name="4 Marcador de número de diapositiva"/>
          <p:cNvSpPr>
            <a:spLocks noGrp="1"/>
          </p:cNvSpPr>
          <p:nvPr>
            <p:ph type="sldNum" sz="quarter" idx="12"/>
          </p:nvPr>
        </p:nvSpPr>
        <p:spPr/>
        <p:txBody>
          <a:bodyPr/>
          <a:lstStyle>
            <a:lvl1pPr>
              <a:defRPr/>
            </a:lvl1pPr>
          </a:lstStyle>
          <a:p>
            <a:pPr>
              <a:defRPr/>
            </a:pPr>
            <a:fld id="{B27B8CE4-8008-41CA-B2F9-46731625A5A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31723978"/>
      </p:ext>
    </p:extLst>
  </p:cSld>
  <p:clrMapOvr>
    <a:masterClrMapping/>
  </p:clrMapOvr>
  <p:transition spd="slow">
    <p:wheel spokes="2"/>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Rectángulo"/>
          <p:cNvSpPr/>
          <p:nvPr userDrawn="1"/>
        </p:nvSpPr>
        <p:spPr>
          <a:xfrm>
            <a:off x="9710392" y="6457890"/>
            <a:ext cx="2481609" cy="40011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2000" b="1" dirty="0">
                <a:ln w="11430"/>
                <a:solidFill>
                  <a:srgbClr val="C00000"/>
                </a:solidFill>
                <a:effectLst>
                  <a:outerShdw blurRad="50800" dist="39000" dir="5460000" algn="tl">
                    <a:srgbClr val="000000">
                      <a:alpha val="38000"/>
                    </a:srgbClr>
                  </a:outerShdw>
                </a:effectLst>
                <a:cs typeface="Arial" charset="0"/>
              </a:rPr>
              <a:t>COAAS 2011</a:t>
            </a:r>
          </a:p>
        </p:txBody>
      </p:sp>
    </p:spTree>
    <p:extLst>
      <p:ext uri="{BB962C8B-B14F-4D97-AF65-F5344CB8AC3E}">
        <p14:creationId xmlns:p14="http://schemas.microsoft.com/office/powerpoint/2010/main" val="2674209501"/>
      </p:ext>
    </p:extLst>
  </p:cSld>
  <p:clrMapOvr>
    <a:masterClrMapping/>
  </p:clrMapOvr>
  <p:transition spd="slow">
    <p:wheel spokes="2"/>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E16372-06A8-419E-9AC8-C0680A58CE5A}"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840970182"/>
      </p:ext>
    </p:extLst>
  </p:cSld>
  <p:clrMapOvr>
    <a:masterClrMapping/>
  </p:clrMapOvr>
  <p:transition spd="slow">
    <p:wheel spokes="2"/>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586312-475A-402A-82B2-E36D4A1824E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326584980"/>
      </p:ext>
    </p:extLst>
  </p:cSld>
  <p:clrMapOvr>
    <a:masterClrMapping/>
  </p:clrMapOvr>
  <p:transition spd="slow">
    <p:wheel spokes="2"/>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48D9CA21-AC56-44A3-880C-293B3D8EEB20}" type="slidenum">
              <a:rPr lang="es-ES">
                <a:solidFill>
                  <a:srgbClr val="000000"/>
                </a:solidFill>
              </a:rPr>
              <a:pPr fontAlgn="base">
                <a:spcBef>
                  <a:spcPct val="0"/>
                </a:spcBef>
                <a:spcAft>
                  <a:spcPct val="0"/>
                </a:spcAft>
                <a:defRPr/>
              </a:pPr>
              <a:t>‹Nº›</a:t>
            </a:fld>
            <a:endParaRPr lang="es-ES">
              <a:solidFill>
                <a:srgbClr val="000000"/>
              </a:solidFill>
            </a:endParaRPr>
          </a:p>
        </p:txBody>
      </p:sp>
      <p:sp>
        <p:nvSpPr>
          <p:cNvPr id="7" name="6 Rectángulo"/>
          <p:cNvSpPr/>
          <p:nvPr userDrawn="1"/>
        </p:nvSpPr>
        <p:spPr>
          <a:xfrm>
            <a:off x="9710392" y="6457890"/>
            <a:ext cx="2481609" cy="40011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2000" b="1" dirty="0">
                <a:ln w="11430"/>
                <a:solidFill>
                  <a:srgbClr val="C00000"/>
                </a:solidFill>
                <a:effectLst>
                  <a:outerShdw blurRad="50800" dist="39000" dir="5460000" algn="tl">
                    <a:srgbClr val="000000">
                      <a:alpha val="38000"/>
                    </a:srgbClr>
                  </a:outerShdw>
                </a:effectLst>
                <a:cs typeface="Arial" charset="0"/>
              </a:rPr>
              <a:t>COAAS 2011</a:t>
            </a:r>
          </a:p>
        </p:txBody>
      </p:sp>
    </p:spTree>
    <p:extLst>
      <p:ext uri="{BB962C8B-B14F-4D97-AF65-F5344CB8AC3E}">
        <p14:creationId xmlns:p14="http://schemas.microsoft.com/office/powerpoint/2010/main" val="346615683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slow">
    <p:wheel spokes="2"/>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0.emf"/><Relationship Id="rId4" Type="http://schemas.openxmlformats.org/officeDocument/2006/relationships/hyperlink" Target="Diccionario%20de%20competencias%20consolidado%2020.jul/2.%20CABALLER&#205;A%20BLINDADA,%20E.E.%20-%202017-05.xlsx"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5.png"/><Relationship Id="rId3" Type="http://schemas.openxmlformats.org/officeDocument/2006/relationships/image" Target="../media/image11.png"/><Relationship Id="rId7" Type="http://schemas.openxmlformats.org/officeDocument/2006/relationships/image" Target="../media/image13.jpeg"/><Relationship Id="rId12" Type="http://schemas.openxmlformats.org/officeDocument/2006/relationships/image" Target="../media/image18.gif"/><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gif"/><Relationship Id="rId5" Type="http://schemas.openxmlformats.org/officeDocument/2006/relationships/image" Target="../media/image8.png"/><Relationship Id="rId10" Type="http://schemas.openxmlformats.org/officeDocument/2006/relationships/image" Target="../media/image16.jpeg"/><Relationship Id="rId4" Type="http://schemas.openxmlformats.org/officeDocument/2006/relationships/image" Target="../media/image4.gif"/><Relationship Id="rId9"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gi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4.gif"/></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gi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gif"/></Relationships>
</file>

<file path=ppt/slides/_rels/slide2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gi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gi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gi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gi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gi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gi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gi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gi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1559496" y="1398758"/>
            <a:ext cx="9001000"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600" b="1" dirty="0">
                <a:ln w="11430"/>
                <a:solidFill>
                  <a:srgbClr val="FFFF00"/>
                </a:solidFill>
                <a:cs typeface="Arial" charset="0"/>
              </a:rPr>
              <a:t>UNIVERSIDAD DE LAS FUERZAS ARMADAS (ESPE)</a:t>
            </a:r>
          </a:p>
        </p:txBody>
      </p:sp>
      <p:pic>
        <p:nvPicPr>
          <p:cNvPr id="6" name="Picture 24" descr="BARRA02"/>
          <p:cNvPicPr>
            <a:picLocks noChangeAspect="1" noChangeArrowheads="1" noCrop="1"/>
          </p:cNvPicPr>
          <p:nvPr/>
        </p:nvPicPr>
        <p:blipFill>
          <a:blip r:embed="rId3" cstate="print"/>
          <a:srcRect/>
          <a:stretch>
            <a:fillRect/>
          </a:stretch>
        </p:blipFill>
        <p:spPr bwMode="auto">
          <a:xfrm>
            <a:off x="1631504" y="1897713"/>
            <a:ext cx="8856984" cy="152483"/>
          </a:xfrm>
          <a:prstGeom prst="rect">
            <a:avLst/>
          </a:prstGeom>
          <a:noFill/>
          <a:ln w="9525">
            <a:noFill/>
            <a:miter lim="800000"/>
            <a:headEnd/>
            <a:tailEnd/>
          </a:ln>
        </p:spPr>
      </p:pic>
      <p:pic>
        <p:nvPicPr>
          <p:cNvPr id="7" name="Picture 11" descr="4 Estrellas"/>
          <p:cNvPicPr>
            <a:picLocks noChangeAspect="1" noChangeArrowheads="1" noCrop="1"/>
          </p:cNvPicPr>
          <p:nvPr/>
        </p:nvPicPr>
        <p:blipFill>
          <a:blip r:embed="rId4" cstate="print"/>
          <a:srcRect/>
          <a:stretch>
            <a:fillRect/>
          </a:stretch>
        </p:blipFill>
        <p:spPr bwMode="auto">
          <a:xfrm>
            <a:off x="4610136" y="831701"/>
            <a:ext cx="822945" cy="769920"/>
          </a:xfrm>
          <a:prstGeom prst="rect">
            <a:avLst/>
          </a:prstGeom>
          <a:noFill/>
          <a:ln w="9525">
            <a:noFill/>
            <a:miter lim="800000"/>
            <a:headEnd/>
            <a:tailEnd/>
          </a:ln>
        </p:spPr>
      </p:pic>
      <p:sp>
        <p:nvSpPr>
          <p:cNvPr id="8" name="7 CuadroTexto"/>
          <p:cNvSpPr txBox="1"/>
          <p:nvPr/>
        </p:nvSpPr>
        <p:spPr>
          <a:xfrm>
            <a:off x="1883532" y="3513911"/>
            <a:ext cx="8352928" cy="1384995"/>
          </a:xfrm>
          <a:prstGeom prst="rect">
            <a:avLst/>
          </a:prstGeom>
          <a:noFill/>
        </p:spPr>
        <p:txBody>
          <a:bodyPr wrap="square">
            <a:spAutoFit/>
          </a:bodyPr>
          <a:lstStyle/>
          <a:p>
            <a:pPr algn="ctr">
              <a:defRPr/>
            </a:pPr>
            <a:r>
              <a:rPr lang="es-ES" sz="2800" dirty="0">
                <a:solidFill>
                  <a:srgbClr val="FFFF00"/>
                </a:solidFill>
              </a:rPr>
              <a:t>Análisis de las competencias actuales del personal del arma de Caballería Blindada en apoyo a la gestión de riesgo y ayuda humanitaria</a:t>
            </a:r>
            <a:endParaRPr lang="es-EC" sz="2800" b="1" dirty="0">
              <a:solidFill>
                <a:srgbClr val="FFFF00"/>
              </a:solidFill>
              <a:latin typeface="Arial Black" pitchFamily="34" charset="0"/>
            </a:endParaRPr>
          </a:p>
        </p:txBody>
      </p:sp>
      <p:sp>
        <p:nvSpPr>
          <p:cNvPr id="11" name="10 Rectángulo redondeado"/>
          <p:cNvSpPr/>
          <p:nvPr/>
        </p:nvSpPr>
        <p:spPr>
          <a:xfrm>
            <a:off x="3773742" y="5081003"/>
            <a:ext cx="4392488" cy="839946"/>
          </a:xfrm>
          <a:prstGeom prst="roundRect">
            <a:avLst/>
          </a:prstGeom>
          <a:solidFill>
            <a:srgbClr val="000000">
              <a:alpha val="50196"/>
            </a:srgbClr>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FF"/>
                </a:solidFill>
                <a:effectLst>
                  <a:outerShdw blurRad="50800" dist="39000" dir="5460000" algn="tl">
                    <a:srgbClr val="000000">
                      <a:alpha val="38000"/>
                    </a:srgbClr>
                  </a:outerShdw>
                </a:effectLst>
                <a:cs typeface="Arial" charset="0"/>
              </a:rPr>
              <a:t>TCRN. DE E.M MARCO BENÍTEZ</a:t>
            </a:r>
          </a:p>
          <a:p>
            <a:pPr algn="ctr" fontAlgn="base">
              <a:spcBef>
                <a:spcPts val="200"/>
              </a:spcBef>
              <a:spcAft>
                <a:spcPts val="200"/>
              </a:spcAft>
              <a:defRPr/>
            </a:pPr>
            <a:r>
              <a:rPr lang="es-ES" sz="2000" b="1" dirty="0">
                <a:ln w="11430"/>
                <a:solidFill>
                  <a:srgbClr val="FFFFFF"/>
                </a:solidFill>
                <a:effectLst>
                  <a:outerShdw blurRad="50800" dist="39000" dir="5460000" algn="tl">
                    <a:srgbClr val="000000">
                      <a:alpha val="38000"/>
                    </a:srgbClr>
                  </a:outerShdw>
                </a:effectLst>
                <a:cs typeface="Arial" charset="0"/>
              </a:rPr>
              <a:t>TCRN. DE E.M BYRON VACA</a:t>
            </a:r>
          </a:p>
        </p:txBody>
      </p:sp>
      <p:sp>
        <p:nvSpPr>
          <p:cNvPr id="10" name="10 Rectángulo redondeado"/>
          <p:cNvSpPr/>
          <p:nvPr/>
        </p:nvSpPr>
        <p:spPr>
          <a:xfrm>
            <a:off x="9090212" y="5636575"/>
            <a:ext cx="3007659" cy="1123712"/>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MAESTRÍA EN ESTRATEGIA MILITAR TERRESTRE</a:t>
            </a:r>
          </a:p>
        </p:txBody>
      </p:sp>
      <p:sp>
        <p:nvSpPr>
          <p:cNvPr id="12" name="7 CuadroTexto"/>
          <p:cNvSpPr txBox="1"/>
          <p:nvPr/>
        </p:nvSpPr>
        <p:spPr>
          <a:xfrm>
            <a:off x="3169388" y="2736592"/>
            <a:ext cx="5781216" cy="584775"/>
          </a:xfrm>
          <a:prstGeom prst="rect">
            <a:avLst/>
          </a:prstGeom>
          <a:noFill/>
        </p:spPr>
        <p:txBody>
          <a:bodyPr wrap="square">
            <a:spAutoFit/>
          </a:bodyPr>
          <a:lstStyle/>
          <a:p>
            <a:pPr algn="ctr">
              <a:defRPr/>
            </a:pPr>
            <a:r>
              <a:rPr lang="es-EC" sz="3200" dirty="0">
                <a:solidFill>
                  <a:srgbClr val="FFFF00"/>
                </a:solidFill>
                <a:latin typeface="Arial Black" pitchFamily="34" charset="0"/>
              </a:rPr>
              <a:t>Tesis</a:t>
            </a:r>
          </a:p>
        </p:txBody>
      </p:sp>
      <p:pic>
        <p:nvPicPr>
          <p:cNvPr id="9" name="Picture 11" descr="4 Estrellas"/>
          <p:cNvPicPr>
            <a:picLocks noChangeAspect="1" noChangeArrowheads="1" noCrop="1"/>
          </p:cNvPicPr>
          <p:nvPr/>
        </p:nvPicPr>
        <p:blipFill>
          <a:blip r:embed="rId4" cstate="print"/>
          <a:srcRect/>
          <a:stretch>
            <a:fillRect/>
          </a:stretch>
        </p:blipFill>
        <p:spPr bwMode="auto">
          <a:xfrm>
            <a:off x="10182568" y="4706490"/>
            <a:ext cx="822945" cy="769920"/>
          </a:xfrm>
          <a:prstGeom prst="rect">
            <a:avLst/>
          </a:prstGeom>
          <a:noFill/>
          <a:ln w="9525">
            <a:noFill/>
            <a:miter lim="800000"/>
            <a:headEnd/>
            <a:tailEnd/>
          </a:ln>
        </p:spPr>
      </p:pic>
      <p:pic>
        <p:nvPicPr>
          <p:cNvPr id="8194" name="Picture 2" descr="Resultado de imagen para UNIVERSIDAD DE LAS FUERZAS ARMAD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982700"/>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animBg="1"/>
      <p:bldP spid="10"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0" y="1114817"/>
            <a:ext cx="5708232" cy="58477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ANTECEDENTES INVESTIGATIVOS</a:t>
            </a:r>
          </a:p>
        </p:txBody>
      </p:sp>
      <p:pic>
        <p:nvPicPr>
          <p:cNvPr id="3" name="Picture 24" descr="BARRA02"/>
          <p:cNvPicPr>
            <a:picLocks noChangeAspect="1" noChangeArrowheads="1" noCrop="1"/>
          </p:cNvPicPr>
          <p:nvPr/>
        </p:nvPicPr>
        <p:blipFill>
          <a:blip r:embed="rId2" cstate="print"/>
          <a:srcRect/>
          <a:stretch>
            <a:fillRect/>
          </a:stretch>
        </p:blipFill>
        <p:spPr bwMode="auto">
          <a:xfrm>
            <a:off x="86042" y="1576618"/>
            <a:ext cx="5760852" cy="111456"/>
          </a:xfrm>
          <a:prstGeom prst="rect">
            <a:avLst/>
          </a:prstGeom>
          <a:noFill/>
          <a:ln w="9525">
            <a:noFill/>
            <a:miter lim="800000"/>
            <a:headEnd/>
            <a:tailEnd/>
          </a:ln>
        </p:spPr>
      </p:pic>
      <p:sp>
        <p:nvSpPr>
          <p:cNvPr id="4" name="10 Rectángulo redondeado"/>
          <p:cNvSpPr/>
          <p:nvPr/>
        </p:nvSpPr>
        <p:spPr>
          <a:xfrm>
            <a:off x="9968489" y="6415326"/>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5" name="Picture 11" descr="4 Estrellas"/>
          <p:cNvPicPr>
            <a:picLocks noChangeAspect="1" noChangeArrowheads="1" noCrop="1"/>
          </p:cNvPicPr>
          <p:nvPr/>
        </p:nvPicPr>
        <p:blipFill>
          <a:blip r:embed="rId3" cstate="print"/>
          <a:srcRect/>
          <a:stretch>
            <a:fillRect/>
          </a:stretch>
        </p:blipFill>
        <p:spPr bwMode="auto">
          <a:xfrm>
            <a:off x="8915811" y="6316535"/>
            <a:ext cx="822945" cy="442674"/>
          </a:xfrm>
          <a:prstGeom prst="rect">
            <a:avLst/>
          </a:prstGeom>
          <a:noFill/>
          <a:ln w="9525">
            <a:noFill/>
            <a:miter lim="800000"/>
            <a:headEnd/>
            <a:tailEnd/>
          </a:ln>
        </p:spPr>
      </p:pic>
      <p:sp>
        <p:nvSpPr>
          <p:cNvPr id="6" name="Elipse 5"/>
          <p:cNvSpPr/>
          <p:nvPr/>
        </p:nvSpPr>
        <p:spPr>
          <a:xfrm>
            <a:off x="86042" y="1940326"/>
            <a:ext cx="1020260" cy="4952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2008</a:t>
            </a:r>
          </a:p>
        </p:txBody>
      </p:sp>
      <p:sp>
        <p:nvSpPr>
          <p:cNvPr id="7" name="Rectángulo redondeado 6"/>
          <p:cNvSpPr/>
          <p:nvPr/>
        </p:nvSpPr>
        <p:spPr>
          <a:xfrm>
            <a:off x="1212013" y="1782229"/>
            <a:ext cx="2778859" cy="79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Constitución de la República el Ecuador</a:t>
            </a:r>
          </a:p>
        </p:txBody>
      </p:sp>
      <p:sp>
        <p:nvSpPr>
          <p:cNvPr id="10" name="Elipse 9"/>
          <p:cNvSpPr/>
          <p:nvPr/>
        </p:nvSpPr>
        <p:spPr>
          <a:xfrm>
            <a:off x="86042" y="2843785"/>
            <a:ext cx="1020260" cy="4952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2011</a:t>
            </a:r>
          </a:p>
        </p:txBody>
      </p:sp>
      <p:sp>
        <p:nvSpPr>
          <p:cNvPr id="11" name="Rectángulo redondeado 10"/>
          <p:cNvSpPr/>
          <p:nvPr/>
        </p:nvSpPr>
        <p:spPr>
          <a:xfrm>
            <a:off x="4089906" y="1714858"/>
            <a:ext cx="7987320" cy="94069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latin typeface="+mj-lt"/>
                <a:cs typeface="Calibri" panose="020F0502020204030204" pitchFamily="34" charset="0"/>
              </a:rPr>
              <a:t>Formula y orienta el desarrollo de las ins­tituciones nacionales. La misión y mandatos para las Fuerzas Armadas, inciden y obligan a realizar cambios trascendentales en su formación integral.</a:t>
            </a:r>
            <a:endParaRPr lang="es-EC" dirty="0">
              <a:latin typeface="+mj-lt"/>
              <a:cs typeface="Calibri" panose="020F0502020204030204" pitchFamily="34" charset="0"/>
            </a:endParaRPr>
          </a:p>
        </p:txBody>
      </p:sp>
      <p:sp>
        <p:nvSpPr>
          <p:cNvPr id="12" name="Rectángulo redondeado 11"/>
          <p:cNvSpPr/>
          <p:nvPr/>
        </p:nvSpPr>
        <p:spPr>
          <a:xfrm>
            <a:off x="4083224" y="2855844"/>
            <a:ext cx="7993999" cy="58479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t>Se impulsa una evaluación integral del Modelo Educativo de las Fuer­zas Armadas basado en el enfoque por competencias </a:t>
            </a:r>
            <a:endParaRPr lang="es-EC" dirty="0">
              <a:latin typeface="+mj-lt"/>
              <a:cs typeface="Calibri" panose="020F0502020204030204" pitchFamily="34" charset="0"/>
            </a:endParaRPr>
          </a:p>
        </p:txBody>
      </p:sp>
      <p:sp>
        <p:nvSpPr>
          <p:cNvPr id="13" name="Rectángulo redondeado 12"/>
          <p:cNvSpPr/>
          <p:nvPr/>
        </p:nvSpPr>
        <p:spPr>
          <a:xfrm>
            <a:off x="1212013" y="2685768"/>
            <a:ext cx="2778859" cy="80070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Arial" panose="020B0604020202020204" pitchFamily="34" charset="0"/>
                <a:ea typeface="Times New Roman" panose="02020603050405020304" pitchFamily="18" charset="0"/>
              </a:rPr>
              <a:t>Modelo Educativo de las Fuerzas Armadas del Ecuador</a:t>
            </a:r>
            <a:endParaRPr lang="es-EC" b="1" dirty="0">
              <a:solidFill>
                <a:schemeClr val="tx1"/>
              </a:solidFill>
            </a:endParaRPr>
          </a:p>
        </p:txBody>
      </p:sp>
      <p:sp>
        <p:nvSpPr>
          <p:cNvPr id="14" name="Elipse 13"/>
          <p:cNvSpPr/>
          <p:nvPr/>
        </p:nvSpPr>
        <p:spPr>
          <a:xfrm>
            <a:off x="92720" y="3735744"/>
            <a:ext cx="1020260" cy="4952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2014</a:t>
            </a:r>
          </a:p>
        </p:txBody>
      </p:sp>
      <p:sp>
        <p:nvSpPr>
          <p:cNvPr id="16" name="Rectángulo redondeado 15"/>
          <p:cNvSpPr/>
          <p:nvPr/>
        </p:nvSpPr>
        <p:spPr>
          <a:xfrm>
            <a:off x="1212013" y="3710795"/>
            <a:ext cx="2778860" cy="54107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Arial" panose="020B0604020202020204" pitchFamily="34" charset="0"/>
                <a:ea typeface="Times New Roman" panose="02020603050405020304" pitchFamily="18" charset="0"/>
              </a:rPr>
              <a:t>DIEDMIL (Evaluación)</a:t>
            </a:r>
            <a:endParaRPr lang="es-EC" b="1" dirty="0">
              <a:solidFill>
                <a:schemeClr val="tx1"/>
              </a:solidFill>
            </a:endParaRPr>
          </a:p>
        </p:txBody>
      </p:sp>
      <p:sp>
        <p:nvSpPr>
          <p:cNvPr id="17" name="Rectángulo redondeado 16"/>
          <p:cNvSpPr/>
          <p:nvPr/>
        </p:nvSpPr>
        <p:spPr>
          <a:xfrm>
            <a:off x="4089906" y="3700818"/>
            <a:ext cx="7993999" cy="59969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t>Establecer el nivel de implementación y operacionalización del Modelo Educativo de las Fuerzas Armadas </a:t>
            </a:r>
            <a:endParaRPr lang="es-EC" dirty="0">
              <a:latin typeface="+mj-lt"/>
              <a:cs typeface="Calibri" panose="020F0502020204030204" pitchFamily="34" charset="0"/>
            </a:endParaRPr>
          </a:p>
        </p:txBody>
      </p:sp>
      <p:sp>
        <p:nvSpPr>
          <p:cNvPr id="18" name="Elipse 17"/>
          <p:cNvSpPr/>
          <p:nvPr/>
        </p:nvSpPr>
        <p:spPr>
          <a:xfrm>
            <a:off x="86042" y="4628899"/>
            <a:ext cx="1020260" cy="4952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2016</a:t>
            </a:r>
          </a:p>
        </p:txBody>
      </p:sp>
      <p:sp>
        <p:nvSpPr>
          <p:cNvPr id="19" name="Rectángulo redondeado 18"/>
          <p:cNvSpPr/>
          <p:nvPr/>
        </p:nvSpPr>
        <p:spPr>
          <a:xfrm>
            <a:off x="1212013" y="4505581"/>
            <a:ext cx="2778860" cy="73645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Arial" panose="020B0604020202020204" pitchFamily="34" charset="0"/>
              </a:rPr>
              <a:t>FF.AA (Diseño del Modelo Educativo)</a:t>
            </a:r>
            <a:endParaRPr lang="es-EC" b="1" dirty="0">
              <a:solidFill>
                <a:schemeClr val="tx1"/>
              </a:solidFill>
            </a:endParaRPr>
          </a:p>
        </p:txBody>
      </p:sp>
      <p:sp>
        <p:nvSpPr>
          <p:cNvPr id="20" name="Rectángulo redondeado 19"/>
          <p:cNvSpPr/>
          <p:nvPr/>
        </p:nvSpPr>
        <p:spPr>
          <a:xfrm>
            <a:off x="4083224" y="4511257"/>
            <a:ext cx="7993999" cy="59969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t>Lineamientos filosófico-metodológicos para la elaboración, ejecución y evaluación de los diseños curriculares de las carreras, programas y cursos.</a:t>
            </a:r>
            <a:endParaRPr lang="es-EC" dirty="0">
              <a:latin typeface="+mj-lt"/>
              <a:cs typeface="Calibri" panose="020F0502020204030204" pitchFamily="34" charset="0"/>
            </a:endParaRPr>
          </a:p>
        </p:txBody>
      </p:sp>
      <p:sp>
        <p:nvSpPr>
          <p:cNvPr id="21" name="CuadroTexto 20"/>
          <p:cNvSpPr txBox="1"/>
          <p:nvPr/>
        </p:nvSpPr>
        <p:spPr>
          <a:xfrm>
            <a:off x="166995" y="6400085"/>
            <a:ext cx="5860855" cy="369332"/>
          </a:xfrm>
          <a:prstGeom prst="rect">
            <a:avLst/>
          </a:prstGeom>
          <a:solidFill>
            <a:srgbClr val="FFFF00"/>
          </a:solidFill>
        </p:spPr>
        <p:txBody>
          <a:bodyPr wrap="square" rtlCol="0">
            <a:spAutoFit/>
          </a:bodyPr>
          <a:lstStyle/>
          <a:p>
            <a:pPr algn="just"/>
            <a:r>
              <a:rPr lang="es-EC" dirty="0"/>
              <a:t>Diccionario de Competencias (genéricas y específicas)</a:t>
            </a:r>
          </a:p>
        </p:txBody>
      </p:sp>
      <p:sp>
        <p:nvSpPr>
          <p:cNvPr id="22" name="CuadroTexto 21"/>
          <p:cNvSpPr txBox="1"/>
          <p:nvPr/>
        </p:nvSpPr>
        <p:spPr>
          <a:xfrm>
            <a:off x="6307756" y="6124370"/>
            <a:ext cx="510988" cy="707886"/>
          </a:xfrm>
          <a:prstGeom prst="rect">
            <a:avLst/>
          </a:prstGeom>
          <a:noFill/>
        </p:spPr>
        <p:txBody>
          <a:bodyPr wrap="square" rtlCol="0">
            <a:spAutoFit/>
          </a:bodyPr>
          <a:lstStyle/>
          <a:p>
            <a:r>
              <a:rPr lang="es-EC" sz="4000" b="1" dirty="0">
                <a:solidFill>
                  <a:srgbClr val="FFFF00"/>
                </a:solidFill>
              </a:rPr>
              <a:t>?</a:t>
            </a:r>
          </a:p>
        </p:txBody>
      </p:sp>
      <p:pic>
        <p:nvPicPr>
          <p:cNvPr id="23" name="Picture 2" descr="Resultado de imagen para UNIVERSIDAD DE LAS FUERZAS ARM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
        <p:nvSpPr>
          <p:cNvPr id="25" name="Rectángulo redondeado 24"/>
          <p:cNvSpPr/>
          <p:nvPr/>
        </p:nvSpPr>
        <p:spPr>
          <a:xfrm>
            <a:off x="4083224" y="5345774"/>
            <a:ext cx="7993999" cy="89771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a:t>Es una norma conceptual y metodológica que permite articular los procesos educativos en el Sistema de Educación Militar, en cumplimiento a la misión constitucional y las misiones de apoyo a la gestión del Estado.</a:t>
            </a:r>
            <a:endParaRPr lang="es-EC" dirty="0">
              <a:latin typeface="+mj-lt"/>
              <a:cs typeface="Calibri" panose="020F0502020204030204" pitchFamily="34" charset="0"/>
            </a:endParaRPr>
          </a:p>
        </p:txBody>
      </p:sp>
      <p:sp>
        <p:nvSpPr>
          <p:cNvPr id="26" name="Rectángulo redondeado 25"/>
          <p:cNvSpPr/>
          <p:nvPr/>
        </p:nvSpPr>
        <p:spPr>
          <a:xfrm>
            <a:off x="1212013" y="5404002"/>
            <a:ext cx="2778859" cy="80070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Arial" panose="020B0604020202020204" pitchFamily="34" charset="0"/>
                <a:ea typeface="Times New Roman" panose="02020603050405020304" pitchFamily="18" charset="0"/>
              </a:rPr>
              <a:t>Modelo Educativo de las Fuerzas Armadas del Ecuador</a:t>
            </a:r>
            <a:endParaRPr lang="es-EC" b="1" dirty="0">
              <a:solidFill>
                <a:schemeClr val="tx1"/>
              </a:solidFill>
            </a:endParaRPr>
          </a:p>
        </p:txBody>
      </p:sp>
      <p:sp>
        <p:nvSpPr>
          <p:cNvPr id="27" name="Elipse 26"/>
          <p:cNvSpPr/>
          <p:nvPr/>
        </p:nvSpPr>
        <p:spPr>
          <a:xfrm>
            <a:off x="86042" y="5556750"/>
            <a:ext cx="1020260" cy="4952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2018</a:t>
            </a:r>
          </a:p>
        </p:txBody>
      </p:sp>
    </p:spTree>
    <p:extLst>
      <p:ext uri="{BB962C8B-B14F-4D97-AF65-F5344CB8AC3E}">
        <p14:creationId xmlns:p14="http://schemas.microsoft.com/office/powerpoint/2010/main" val="106897170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471950" y="1927674"/>
            <a:ext cx="5903155"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FUNDAMENTACIÓN CONCEPTUAL</a:t>
            </a:r>
          </a:p>
        </p:txBody>
      </p:sp>
      <p:pic>
        <p:nvPicPr>
          <p:cNvPr id="3" name="Picture 24" descr="BARRA02"/>
          <p:cNvPicPr>
            <a:picLocks noChangeAspect="1" noChangeArrowheads="1" noCrop="1"/>
          </p:cNvPicPr>
          <p:nvPr/>
        </p:nvPicPr>
        <p:blipFill>
          <a:blip r:embed="rId2" cstate="print"/>
          <a:srcRect/>
          <a:stretch>
            <a:fillRect/>
          </a:stretch>
        </p:blipFill>
        <p:spPr bwMode="auto">
          <a:xfrm>
            <a:off x="543102" y="2400993"/>
            <a:ext cx="5760852" cy="111456"/>
          </a:xfrm>
          <a:prstGeom prst="rect">
            <a:avLst/>
          </a:prstGeom>
          <a:noFill/>
          <a:ln w="9525">
            <a:noFill/>
            <a:miter lim="800000"/>
            <a:headEnd/>
            <a:tailEnd/>
          </a:ln>
        </p:spPr>
      </p:pic>
      <p:sp>
        <p:nvSpPr>
          <p:cNvPr id="4" name="Oval 4">
            <a:hlinkClick r:id="" action="ppaction://hlinkshowjump?jump=nextslide"/>
          </p:cNvPr>
          <p:cNvSpPr>
            <a:spLocks noChangeArrowheads="1"/>
          </p:cNvSpPr>
          <p:nvPr/>
        </p:nvSpPr>
        <p:spPr bwMode="auto">
          <a:xfrm flipH="1">
            <a:off x="543102" y="3152267"/>
            <a:ext cx="654104" cy="433946"/>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alpha val="80000"/>
              </a:sysClr>
            </a:outerShdw>
          </a:effectLst>
          <a:scene3d>
            <a:camera prst="orthographicFront"/>
            <a:lightRig rig="threePt" dir="t"/>
          </a:scene3d>
          <a:sp3d>
            <a:bevelT/>
          </a:sp3d>
        </p:spPr>
        <p:txBody>
          <a:bodyPr anchor="ctr"/>
          <a:lstStyle/>
          <a:p>
            <a:pPr algn="just" defTabSz="685800" fontAlgn="base">
              <a:spcBef>
                <a:spcPct val="0"/>
              </a:spcBef>
              <a:spcAft>
                <a:spcPct val="0"/>
              </a:spcAft>
              <a:defRPr/>
            </a:pPr>
            <a:r>
              <a:rPr lang="en-US" sz="2000" b="1" kern="0" dirty="0">
                <a:solidFill>
                  <a:srgbClr val="FFFF00"/>
                </a:solidFill>
                <a:effectLst>
                  <a:outerShdw blurRad="38100" dist="38100" dir="2700000" algn="tl">
                    <a:srgbClr val="000000">
                      <a:alpha val="43137"/>
                    </a:srgbClr>
                  </a:outerShdw>
                </a:effectLst>
              </a:rPr>
              <a:t> 1</a:t>
            </a:r>
          </a:p>
        </p:txBody>
      </p:sp>
      <p:sp>
        <p:nvSpPr>
          <p:cNvPr id="5" name="Oval 4">
            <a:hlinkClick r:id="" action="ppaction://hlinkshowjump?jump=nextslide"/>
          </p:cNvPr>
          <p:cNvSpPr>
            <a:spLocks noChangeArrowheads="1"/>
          </p:cNvSpPr>
          <p:nvPr/>
        </p:nvSpPr>
        <p:spPr bwMode="auto">
          <a:xfrm flipH="1">
            <a:off x="543102" y="4175277"/>
            <a:ext cx="654104" cy="433946"/>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alpha val="80000"/>
              </a:sysClr>
            </a:outerShdw>
          </a:effectLst>
          <a:scene3d>
            <a:camera prst="orthographicFront"/>
            <a:lightRig rig="threePt" dir="t"/>
          </a:scene3d>
          <a:sp3d>
            <a:bevelT/>
          </a:sp3d>
        </p:spPr>
        <p:txBody>
          <a:bodyPr anchor="ctr"/>
          <a:lstStyle/>
          <a:p>
            <a:pPr algn="just" defTabSz="685800" fontAlgn="base">
              <a:spcBef>
                <a:spcPct val="0"/>
              </a:spcBef>
              <a:spcAft>
                <a:spcPct val="0"/>
              </a:spcAft>
              <a:defRPr/>
            </a:pPr>
            <a:r>
              <a:rPr lang="en-US" sz="2000" b="1" kern="0" dirty="0">
                <a:solidFill>
                  <a:srgbClr val="FFFF00"/>
                </a:solidFill>
                <a:effectLst>
                  <a:outerShdw blurRad="38100" dist="38100" dir="2700000" algn="tl">
                    <a:srgbClr val="000000">
                      <a:alpha val="43137"/>
                    </a:srgbClr>
                  </a:outerShdw>
                </a:effectLst>
              </a:rPr>
              <a:t> 2</a:t>
            </a:r>
          </a:p>
        </p:txBody>
      </p:sp>
      <p:sp>
        <p:nvSpPr>
          <p:cNvPr id="6" name="Oval 4">
            <a:hlinkClick r:id="" action="ppaction://hlinkshowjump?jump=nextslide"/>
          </p:cNvPr>
          <p:cNvSpPr>
            <a:spLocks noChangeArrowheads="1"/>
          </p:cNvSpPr>
          <p:nvPr/>
        </p:nvSpPr>
        <p:spPr bwMode="auto">
          <a:xfrm flipH="1">
            <a:off x="543102" y="5198287"/>
            <a:ext cx="654104" cy="433946"/>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alpha val="80000"/>
              </a:sysClr>
            </a:outerShdw>
          </a:effectLst>
          <a:scene3d>
            <a:camera prst="orthographicFront"/>
            <a:lightRig rig="threePt" dir="t"/>
          </a:scene3d>
          <a:sp3d>
            <a:bevelT/>
          </a:sp3d>
        </p:spPr>
        <p:txBody>
          <a:bodyPr anchor="ctr"/>
          <a:lstStyle/>
          <a:p>
            <a:pPr algn="just" defTabSz="685800" fontAlgn="base">
              <a:spcBef>
                <a:spcPct val="0"/>
              </a:spcBef>
              <a:spcAft>
                <a:spcPct val="0"/>
              </a:spcAft>
              <a:defRPr/>
            </a:pPr>
            <a:r>
              <a:rPr lang="en-US" sz="2000" b="1" kern="0" dirty="0">
                <a:solidFill>
                  <a:srgbClr val="FFFF00"/>
                </a:solidFill>
                <a:effectLst>
                  <a:outerShdw blurRad="38100" dist="38100" dir="2700000" algn="tl">
                    <a:srgbClr val="000000">
                      <a:alpha val="43137"/>
                    </a:srgbClr>
                  </a:outerShdw>
                </a:effectLst>
              </a:rPr>
              <a:t> 3</a:t>
            </a:r>
          </a:p>
        </p:txBody>
      </p:sp>
      <p:sp>
        <p:nvSpPr>
          <p:cNvPr id="7" name="Rectángulo 6"/>
          <p:cNvSpPr/>
          <p:nvPr/>
        </p:nvSpPr>
        <p:spPr>
          <a:xfrm>
            <a:off x="1355596" y="3152267"/>
            <a:ext cx="9695422" cy="461665"/>
          </a:xfrm>
          <a:prstGeom prst="rect">
            <a:avLst/>
          </a:prstGeom>
          <a:noFill/>
          <a:ln w="57150" algn="ctr">
            <a:noFill/>
            <a:miter lim="800000"/>
            <a:headEnd/>
            <a:tailEnd/>
          </a:ln>
          <a:effectLst>
            <a:outerShdw blurRad="50800" dist="12700" dir="6600000" algn="ctr" rotWithShape="0">
              <a:sysClr val="windowText" lastClr="000000"/>
            </a:outerShdw>
          </a:effectLst>
        </p:spPr>
        <p:txBody>
          <a:bodyPr wrap="square">
            <a:spAutoFit/>
          </a:bodyPr>
          <a:lstStyle/>
          <a:p>
            <a:pPr algn="just" eaLnBrk="0" fontAlgn="base" hangingPunct="0">
              <a:spcBef>
                <a:spcPct val="0"/>
              </a:spcBef>
              <a:spcAft>
                <a:spcPct val="0"/>
              </a:spcAft>
            </a:pPr>
            <a:r>
              <a:rPr lang="es-EC" sz="2400" b="1" kern="0" dirty="0">
                <a:ln w="11430">
                  <a:noFill/>
                </a:ln>
                <a:solidFill>
                  <a:srgbClr val="FFFF00"/>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COMPETENCIAS PROFESIONALES DEL PERSONAL DE C.B</a:t>
            </a:r>
          </a:p>
        </p:txBody>
      </p:sp>
      <p:sp>
        <p:nvSpPr>
          <p:cNvPr id="9" name="Rectángulo 8"/>
          <p:cNvSpPr/>
          <p:nvPr/>
        </p:nvSpPr>
        <p:spPr>
          <a:xfrm>
            <a:off x="1355596" y="4147558"/>
            <a:ext cx="9695422" cy="461665"/>
          </a:xfrm>
          <a:prstGeom prst="rect">
            <a:avLst/>
          </a:prstGeom>
          <a:noFill/>
          <a:ln w="57150" algn="ctr">
            <a:noFill/>
            <a:miter lim="800000"/>
            <a:headEnd/>
            <a:tailEnd/>
          </a:ln>
          <a:effectLst>
            <a:outerShdw blurRad="50800" dist="12700" dir="6600000" algn="ctr" rotWithShape="0">
              <a:sysClr val="windowText" lastClr="000000"/>
            </a:outerShdw>
          </a:effectLst>
        </p:spPr>
        <p:txBody>
          <a:bodyPr wrap="square">
            <a:spAutoFit/>
          </a:bodyPr>
          <a:lstStyle/>
          <a:p>
            <a:pPr algn="just" eaLnBrk="0" fontAlgn="base" hangingPunct="0">
              <a:spcBef>
                <a:spcPct val="0"/>
              </a:spcBef>
              <a:spcAft>
                <a:spcPct val="0"/>
              </a:spcAft>
            </a:pPr>
            <a:r>
              <a:rPr lang="es-EC" sz="2400" b="1" kern="0" dirty="0">
                <a:ln w="11430">
                  <a:noFill/>
                </a:ln>
                <a:solidFill>
                  <a:srgbClr val="FFFF00"/>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APOYO A LA GESTIÓN DE RIESGO Y AYUDA HUMANITARIA</a:t>
            </a:r>
          </a:p>
        </p:txBody>
      </p:sp>
      <p:sp>
        <p:nvSpPr>
          <p:cNvPr id="10" name="Rectángulo 9"/>
          <p:cNvSpPr/>
          <p:nvPr/>
        </p:nvSpPr>
        <p:spPr>
          <a:xfrm>
            <a:off x="1355596" y="5215205"/>
            <a:ext cx="9695422" cy="1200329"/>
          </a:xfrm>
          <a:prstGeom prst="rect">
            <a:avLst/>
          </a:prstGeom>
          <a:noFill/>
          <a:ln w="57150" algn="ctr">
            <a:noFill/>
            <a:miter lim="800000"/>
            <a:headEnd/>
            <a:tailEnd/>
          </a:ln>
          <a:effectLst>
            <a:outerShdw blurRad="50800" dist="12700" dir="6600000" algn="ctr" rotWithShape="0">
              <a:sysClr val="windowText" lastClr="000000"/>
            </a:outerShdw>
          </a:effectLst>
        </p:spPr>
        <p:txBody>
          <a:bodyPr wrap="square">
            <a:spAutoFit/>
          </a:bodyPr>
          <a:lstStyle/>
          <a:p>
            <a:pPr algn="just" eaLnBrk="0" fontAlgn="base" hangingPunct="0">
              <a:spcBef>
                <a:spcPct val="0"/>
              </a:spcBef>
              <a:spcAft>
                <a:spcPct val="0"/>
              </a:spcAft>
            </a:pPr>
            <a:r>
              <a:rPr lang="es-EC" sz="2400" b="1" kern="0" dirty="0">
                <a:ln w="11430">
                  <a:noFill/>
                </a:ln>
                <a:solidFill>
                  <a:srgbClr val="FFFF00"/>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INCIDENCIA DE LAS COMPETENCIAS PROFESIONALES DEL PERSONAL DEL ARMA DE CABALLERÍA BLINDADA EN APOYO A LA GESTIÓN DE RIESGOS Y AYUDA HUMANITARIA.</a:t>
            </a:r>
          </a:p>
        </p:txBody>
      </p:sp>
      <p:sp>
        <p:nvSpPr>
          <p:cNvPr id="11" name="10 Rectángulo redondeado"/>
          <p:cNvSpPr/>
          <p:nvPr/>
        </p:nvSpPr>
        <p:spPr>
          <a:xfrm>
            <a:off x="9968489" y="6400085"/>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12" name="Picture 11" descr="4 Estrellas"/>
          <p:cNvPicPr>
            <a:picLocks noChangeAspect="1" noChangeArrowheads="1" noCrop="1"/>
          </p:cNvPicPr>
          <p:nvPr/>
        </p:nvPicPr>
        <p:blipFill>
          <a:blip r:embed="rId3" cstate="print"/>
          <a:srcRect/>
          <a:stretch>
            <a:fillRect/>
          </a:stretch>
        </p:blipFill>
        <p:spPr bwMode="auto">
          <a:xfrm>
            <a:off x="10958599" y="5569148"/>
            <a:ext cx="822945" cy="769920"/>
          </a:xfrm>
          <a:prstGeom prst="rect">
            <a:avLst/>
          </a:prstGeom>
          <a:noFill/>
          <a:ln w="9525">
            <a:noFill/>
            <a:miter lim="800000"/>
            <a:headEnd/>
            <a:tailEnd/>
          </a:ln>
        </p:spPr>
      </p:pic>
      <p:pic>
        <p:nvPicPr>
          <p:cNvPr id="13" name="Picture 2" descr="Resultado de imagen para UNIVERSIDAD DE LAS FUERZAS ARM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218367654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4">
            <a:hlinkClick r:id="" action="ppaction://hlinkshowjump?jump=nextslide"/>
          </p:cNvPr>
          <p:cNvSpPr>
            <a:spLocks noChangeArrowheads="1"/>
          </p:cNvSpPr>
          <p:nvPr/>
        </p:nvSpPr>
        <p:spPr bwMode="auto">
          <a:xfrm flipH="1">
            <a:off x="114742" y="2359772"/>
            <a:ext cx="654104" cy="433946"/>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alpha val="80000"/>
              </a:sysClr>
            </a:outerShdw>
          </a:effectLst>
          <a:scene3d>
            <a:camera prst="orthographicFront"/>
            <a:lightRig rig="threePt" dir="t"/>
          </a:scene3d>
          <a:sp3d>
            <a:bevelT/>
          </a:sp3d>
        </p:spPr>
        <p:txBody>
          <a:bodyPr anchor="ctr"/>
          <a:lstStyle/>
          <a:p>
            <a:pPr algn="just" defTabSz="685800" fontAlgn="base">
              <a:spcBef>
                <a:spcPct val="0"/>
              </a:spcBef>
              <a:spcAft>
                <a:spcPct val="0"/>
              </a:spcAft>
              <a:defRPr/>
            </a:pPr>
            <a:r>
              <a:rPr lang="en-US" sz="2000" b="1" kern="0" dirty="0">
                <a:solidFill>
                  <a:srgbClr val="FFFF00"/>
                </a:solidFill>
                <a:effectLst>
                  <a:outerShdw blurRad="38100" dist="38100" dir="2700000" algn="tl">
                    <a:srgbClr val="000000">
                      <a:alpha val="43137"/>
                    </a:srgbClr>
                  </a:outerShdw>
                </a:effectLst>
              </a:rPr>
              <a:t> 1</a:t>
            </a:r>
          </a:p>
        </p:txBody>
      </p:sp>
      <p:sp>
        <p:nvSpPr>
          <p:cNvPr id="3" name="Rectángulo 2"/>
          <p:cNvSpPr/>
          <p:nvPr/>
        </p:nvSpPr>
        <p:spPr>
          <a:xfrm>
            <a:off x="768846" y="2189870"/>
            <a:ext cx="5055278" cy="830997"/>
          </a:xfrm>
          <a:prstGeom prst="rect">
            <a:avLst/>
          </a:prstGeom>
          <a:noFill/>
          <a:ln w="57150" algn="ctr">
            <a:noFill/>
            <a:miter lim="800000"/>
            <a:headEnd/>
            <a:tailEnd/>
          </a:ln>
          <a:effectLst>
            <a:outerShdw blurRad="50800" dist="12700" dir="6600000" algn="ctr" rotWithShape="0">
              <a:sysClr val="windowText" lastClr="000000"/>
            </a:outerShdw>
          </a:effectLst>
        </p:spPr>
        <p:txBody>
          <a:bodyPr wrap="square">
            <a:spAutoFit/>
          </a:bodyPr>
          <a:lstStyle/>
          <a:p>
            <a:pPr algn="just" eaLnBrk="0" fontAlgn="base" hangingPunct="0">
              <a:spcBef>
                <a:spcPct val="0"/>
              </a:spcBef>
              <a:spcAft>
                <a:spcPct val="0"/>
              </a:spcAft>
            </a:pPr>
            <a:r>
              <a:rPr lang="es-EC" sz="2400" b="1" kern="0" dirty="0">
                <a:ln w="11430">
                  <a:noFill/>
                </a:ln>
                <a:solidFill>
                  <a:srgbClr val="FFFF00"/>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COMPETENCIAS PROFESIONALES DEL</a:t>
            </a:r>
          </a:p>
          <a:p>
            <a:pPr algn="just" eaLnBrk="0" fontAlgn="base" hangingPunct="0">
              <a:spcBef>
                <a:spcPct val="0"/>
              </a:spcBef>
              <a:spcAft>
                <a:spcPct val="0"/>
              </a:spcAft>
            </a:pPr>
            <a:r>
              <a:rPr lang="es-EC" sz="2400" b="1" kern="0" dirty="0">
                <a:ln w="11430">
                  <a:noFill/>
                </a:ln>
                <a:solidFill>
                  <a:srgbClr val="FFFF00"/>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PERSONAL DE C.B</a:t>
            </a:r>
          </a:p>
        </p:txBody>
      </p:sp>
      <p:sp>
        <p:nvSpPr>
          <p:cNvPr id="4" name="5 Rectángulo"/>
          <p:cNvSpPr/>
          <p:nvPr/>
        </p:nvSpPr>
        <p:spPr>
          <a:xfrm>
            <a:off x="153159" y="1346528"/>
            <a:ext cx="5903155"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FUNDAMENTACIÓN CONCEPTUAL</a:t>
            </a:r>
          </a:p>
        </p:txBody>
      </p:sp>
      <p:pic>
        <p:nvPicPr>
          <p:cNvPr id="5" name="Picture 24" descr="BARRA02"/>
          <p:cNvPicPr>
            <a:picLocks noChangeAspect="1" noChangeArrowheads="1" noCrop="1"/>
          </p:cNvPicPr>
          <p:nvPr/>
        </p:nvPicPr>
        <p:blipFill>
          <a:blip r:embed="rId2" cstate="print"/>
          <a:srcRect/>
          <a:stretch>
            <a:fillRect/>
          </a:stretch>
        </p:blipFill>
        <p:spPr bwMode="auto">
          <a:xfrm>
            <a:off x="220001" y="1840201"/>
            <a:ext cx="5760852" cy="111456"/>
          </a:xfrm>
          <a:prstGeom prst="rect">
            <a:avLst/>
          </a:prstGeom>
          <a:noFill/>
          <a:ln w="9525">
            <a:noFill/>
            <a:miter lim="800000"/>
            <a:headEnd/>
            <a:tailEnd/>
          </a:ln>
        </p:spPr>
      </p:pic>
      <p:sp>
        <p:nvSpPr>
          <p:cNvPr id="7" name="Rectángulo redondeado 6"/>
          <p:cNvSpPr/>
          <p:nvPr/>
        </p:nvSpPr>
        <p:spPr>
          <a:xfrm>
            <a:off x="220898" y="4367179"/>
            <a:ext cx="2629878" cy="74270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mj-lt"/>
                <a:cs typeface="Calibri" panose="020F0502020204030204" pitchFamily="34" charset="0"/>
              </a:rPr>
              <a:t>Sistema de Educación Militar de las FF.AA</a:t>
            </a:r>
            <a:endParaRPr lang="es-EC" dirty="0">
              <a:latin typeface="+mj-lt"/>
              <a:cs typeface="Calibri" panose="020F0502020204030204" pitchFamily="34" charset="0"/>
            </a:endParaRPr>
          </a:p>
        </p:txBody>
      </p:sp>
      <p:sp>
        <p:nvSpPr>
          <p:cNvPr id="9" name="Rectángulo redondeado 8"/>
          <p:cNvSpPr/>
          <p:nvPr/>
        </p:nvSpPr>
        <p:spPr>
          <a:xfrm>
            <a:off x="4002082" y="4438228"/>
            <a:ext cx="2982463" cy="79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0000"/>
                </a:solidFill>
                <a:latin typeface="Arial" panose="020B0604020202020204" pitchFamily="34" charset="0"/>
                <a:ea typeface="Times New Roman" panose="02020603050405020304" pitchFamily="18" charset="0"/>
              </a:rPr>
              <a:t>Personal capacitados en las competencias genéricas y específicas</a:t>
            </a:r>
            <a:endParaRPr lang="es-EC" dirty="0"/>
          </a:p>
        </p:txBody>
      </p:sp>
      <p:sp>
        <p:nvSpPr>
          <p:cNvPr id="10" name="Flecha derecha 9"/>
          <p:cNvSpPr/>
          <p:nvPr/>
        </p:nvSpPr>
        <p:spPr>
          <a:xfrm>
            <a:off x="2850776" y="4496215"/>
            <a:ext cx="1167042"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ENTREGA</a:t>
            </a:r>
          </a:p>
        </p:txBody>
      </p:sp>
      <p:sp>
        <p:nvSpPr>
          <p:cNvPr id="11" name="CuadroTexto 10"/>
          <p:cNvSpPr txBox="1"/>
          <p:nvPr/>
        </p:nvSpPr>
        <p:spPr>
          <a:xfrm>
            <a:off x="8689157" y="3761128"/>
            <a:ext cx="3052499" cy="2031325"/>
          </a:xfrm>
          <a:prstGeom prst="rect">
            <a:avLst/>
          </a:prstGeom>
          <a:solidFill>
            <a:srgbClr val="FFFF00"/>
          </a:solidFill>
        </p:spPr>
        <p:txBody>
          <a:bodyPr wrap="square" rtlCol="0">
            <a:spAutoFit/>
          </a:bodyPr>
          <a:lstStyle/>
          <a:p>
            <a:pPr algn="just"/>
            <a:r>
              <a:rPr lang="es-ES" dirty="0"/>
              <a:t>Capacidades para desempeñarse con eficiencia, eficacia y efectividad, tanto en el campo militar como en apoyo a los requerimientos de la sociedad</a:t>
            </a:r>
            <a:endParaRPr lang="es-EC" dirty="0"/>
          </a:p>
        </p:txBody>
      </p:sp>
      <p:sp>
        <p:nvSpPr>
          <p:cNvPr id="12" name="Flecha derecha 11"/>
          <p:cNvSpPr/>
          <p:nvPr/>
        </p:nvSpPr>
        <p:spPr>
          <a:xfrm>
            <a:off x="7362990" y="4595578"/>
            <a:ext cx="1167042"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TENGAN</a:t>
            </a:r>
          </a:p>
        </p:txBody>
      </p:sp>
      <p:sp>
        <p:nvSpPr>
          <p:cNvPr id="13" name="Rectángulo redondeado 12"/>
          <p:cNvSpPr/>
          <p:nvPr/>
        </p:nvSpPr>
        <p:spPr>
          <a:xfrm>
            <a:off x="4017817" y="2945589"/>
            <a:ext cx="2982463" cy="100360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Formar, perfeccionar, especializar y capacitar permanentemente al personal militar</a:t>
            </a:r>
            <a:endParaRPr lang="es-EC" b="1" dirty="0">
              <a:solidFill>
                <a:schemeClr val="tx1"/>
              </a:solidFill>
            </a:endParaRPr>
          </a:p>
        </p:txBody>
      </p:sp>
      <p:sp>
        <p:nvSpPr>
          <p:cNvPr id="14" name="Flecha derecha 13"/>
          <p:cNvSpPr/>
          <p:nvPr/>
        </p:nvSpPr>
        <p:spPr>
          <a:xfrm rot="19396238">
            <a:off x="2736345" y="3558559"/>
            <a:ext cx="1167042"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FINALIDAD</a:t>
            </a:r>
          </a:p>
        </p:txBody>
      </p:sp>
      <p:sp>
        <p:nvSpPr>
          <p:cNvPr id="15" name="Flecha derecha 14"/>
          <p:cNvSpPr/>
          <p:nvPr/>
        </p:nvSpPr>
        <p:spPr>
          <a:xfrm rot="1544807">
            <a:off x="7397751" y="3392339"/>
            <a:ext cx="1167042"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TENGAN</a:t>
            </a:r>
          </a:p>
        </p:txBody>
      </p:sp>
      <p:sp>
        <p:nvSpPr>
          <p:cNvPr id="16" name="Rectángulo redondeado 15"/>
          <p:cNvSpPr/>
          <p:nvPr/>
        </p:nvSpPr>
        <p:spPr>
          <a:xfrm>
            <a:off x="4002082" y="5726592"/>
            <a:ext cx="2982463" cy="79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0000"/>
                </a:solidFill>
                <a:latin typeface="Arial" panose="020B0604020202020204" pitchFamily="34" charset="0"/>
                <a:ea typeface="Times New Roman" panose="02020603050405020304" pitchFamily="18" charset="0"/>
              </a:rPr>
              <a:t>Educación Militar</a:t>
            </a:r>
            <a:endParaRPr lang="es-EC" dirty="0"/>
          </a:p>
        </p:txBody>
      </p:sp>
      <p:sp>
        <p:nvSpPr>
          <p:cNvPr id="17" name="Flecha derecha 16"/>
          <p:cNvSpPr/>
          <p:nvPr/>
        </p:nvSpPr>
        <p:spPr>
          <a:xfrm rot="1819239">
            <a:off x="2712964" y="5523486"/>
            <a:ext cx="1167042"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PRIORIDAD</a:t>
            </a:r>
          </a:p>
        </p:txBody>
      </p:sp>
      <p:sp>
        <p:nvSpPr>
          <p:cNvPr id="18" name="Flecha derecha 17"/>
          <p:cNvSpPr/>
          <p:nvPr/>
        </p:nvSpPr>
        <p:spPr>
          <a:xfrm rot="19884332">
            <a:off x="7477313" y="5791570"/>
            <a:ext cx="1167042"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TENGAN</a:t>
            </a:r>
          </a:p>
        </p:txBody>
      </p:sp>
      <p:sp>
        <p:nvSpPr>
          <p:cNvPr id="19" name="10 Rectángulo redondeado"/>
          <p:cNvSpPr/>
          <p:nvPr/>
        </p:nvSpPr>
        <p:spPr>
          <a:xfrm>
            <a:off x="9968489" y="6400085"/>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20" name="Picture 11" descr="4 Estrellas"/>
          <p:cNvPicPr>
            <a:picLocks noChangeAspect="1" noChangeArrowheads="1" noCrop="1"/>
          </p:cNvPicPr>
          <p:nvPr/>
        </p:nvPicPr>
        <p:blipFill>
          <a:blip r:embed="rId3" cstate="print"/>
          <a:srcRect/>
          <a:stretch>
            <a:fillRect/>
          </a:stretch>
        </p:blipFill>
        <p:spPr bwMode="auto">
          <a:xfrm>
            <a:off x="11394673" y="5711309"/>
            <a:ext cx="822945" cy="769920"/>
          </a:xfrm>
          <a:prstGeom prst="rect">
            <a:avLst/>
          </a:prstGeom>
          <a:noFill/>
          <a:ln w="9525">
            <a:noFill/>
            <a:miter lim="800000"/>
            <a:headEnd/>
            <a:tailEnd/>
          </a:ln>
        </p:spPr>
      </p:pic>
      <p:sp>
        <p:nvSpPr>
          <p:cNvPr id="21" name="Oval 4">
            <a:hlinkClick r:id="rId4" action="ppaction://hlinkfile"/>
          </p:cNvPr>
          <p:cNvSpPr>
            <a:spLocks noChangeArrowheads="1"/>
          </p:cNvSpPr>
          <p:nvPr/>
        </p:nvSpPr>
        <p:spPr bwMode="auto">
          <a:xfrm flipH="1">
            <a:off x="153159" y="5906694"/>
            <a:ext cx="2293309" cy="804681"/>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alpha val="80000"/>
              </a:sysClr>
            </a:outerShdw>
          </a:effectLst>
          <a:scene3d>
            <a:camera prst="orthographicFront"/>
            <a:lightRig rig="threePt" dir="t"/>
          </a:scene3d>
          <a:sp3d>
            <a:bevelT/>
          </a:sp3d>
        </p:spPr>
        <p:txBody>
          <a:bodyPr anchor="ctr"/>
          <a:lstStyle/>
          <a:p>
            <a:pPr algn="ctr" defTabSz="685800" fontAlgn="base">
              <a:spcBef>
                <a:spcPct val="0"/>
              </a:spcBef>
              <a:spcAft>
                <a:spcPct val="0"/>
              </a:spcAft>
              <a:defRPr/>
            </a:pPr>
            <a:r>
              <a:rPr lang="en-US" sz="1400" b="1" kern="0" dirty="0">
                <a:solidFill>
                  <a:srgbClr val="FFFF00"/>
                </a:solidFill>
                <a:effectLst>
                  <a:outerShdw blurRad="38100" dist="38100" dir="2700000" algn="tl">
                    <a:srgbClr val="000000">
                      <a:alpha val="43137"/>
                    </a:srgbClr>
                  </a:outerShdw>
                </a:effectLst>
              </a:rPr>
              <a:t>DICCIONARIO DE COMPETENCIAS</a:t>
            </a:r>
          </a:p>
        </p:txBody>
      </p:sp>
      <p:sp>
        <p:nvSpPr>
          <p:cNvPr id="6" name="Rectangle 2"/>
          <p:cNvSpPr>
            <a:spLocks noChangeArrowheads="1"/>
          </p:cNvSpPr>
          <p:nvPr/>
        </p:nvSpPr>
        <p:spPr bwMode="auto">
          <a:xfrm>
            <a:off x="8561832" y="-441004"/>
            <a:ext cx="9226128" cy="32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025" name="Picture 1"/>
          <p:cNvPicPr>
            <a:picLocks noChangeAspect="1" noChangeArrowheads="1"/>
          </p:cNvPicPr>
          <p:nvPr/>
        </p:nvPicPr>
        <p:blipFill>
          <a:blip r:embed="rId5">
            <a:extLst>
              <a:ext uri="{28A0092B-C50C-407E-A947-70E740481C1C}">
                <a14:useLocalDpi xmlns:a14="http://schemas.microsoft.com/office/drawing/2010/main" val="0"/>
              </a:ext>
            </a:extLst>
          </a:blip>
          <a:srcRect t="3989" b="5095"/>
          <a:stretch>
            <a:fillRect/>
          </a:stretch>
        </p:blipFill>
        <p:spPr bwMode="auto">
          <a:xfrm>
            <a:off x="7292696" y="264618"/>
            <a:ext cx="4656013" cy="29256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sultado de imagen para UNIVERSIDAD DE LAS FUERZAS ARMAD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301554317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4">
            <a:hlinkClick r:id="" action="ppaction://hlinkshowjump?jump=nextslide"/>
          </p:cNvPr>
          <p:cNvSpPr>
            <a:spLocks noChangeArrowheads="1"/>
          </p:cNvSpPr>
          <p:nvPr/>
        </p:nvSpPr>
        <p:spPr bwMode="auto">
          <a:xfrm flipH="1">
            <a:off x="126243" y="2131324"/>
            <a:ext cx="654104" cy="433946"/>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alpha val="80000"/>
              </a:sysClr>
            </a:outerShdw>
          </a:effectLst>
          <a:scene3d>
            <a:camera prst="orthographicFront"/>
            <a:lightRig rig="threePt" dir="t"/>
          </a:scene3d>
          <a:sp3d>
            <a:bevelT/>
          </a:sp3d>
        </p:spPr>
        <p:txBody>
          <a:bodyPr anchor="ctr"/>
          <a:lstStyle/>
          <a:p>
            <a:pPr algn="just" defTabSz="685800" fontAlgn="base">
              <a:spcBef>
                <a:spcPct val="0"/>
              </a:spcBef>
              <a:spcAft>
                <a:spcPct val="0"/>
              </a:spcAft>
              <a:defRPr/>
            </a:pPr>
            <a:r>
              <a:rPr lang="en-US" sz="2000" b="1" kern="0" dirty="0">
                <a:solidFill>
                  <a:srgbClr val="FFFF00"/>
                </a:solidFill>
                <a:effectLst>
                  <a:outerShdw blurRad="38100" dist="38100" dir="2700000" algn="tl">
                    <a:srgbClr val="000000">
                      <a:alpha val="43137"/>
                    </a:srgbClr>
                  </a:outerShdw>
                </a:effectLst>
              </a:rPr>
              <a:t> 2</a:t>
            </a:r>
          </a:p>
        </p:txBody>
      </p:sp>
      <p:sp>
        <p:nvSpPr>
          <p:cNvPr id="3" name="Rectángulo 2"/>
          <p:cNvSpPr/>
          <p:nvPr/>
        </p:nvSpPr>
        <p:spPr>
          <a:xfrm>
            <a:off x="938737" y="2131324"/>
            <a:ext cx="9695422" cy="461665"/>
          </a:xfrm>
          <a:prstGeom prst="rect">
            <a:avLst/>
          </a:prstGeom>
          <a:noFill/>
          <a:ln w="57150" algn="ctr">
            <a:noFill/>
            <a:miter lim="800000"/>
            <a:headEnd/>
            <a:tailEnd/>
          </a:ln>
          <a:effectLst>
            <a:outerShdw blurRad="50800" dist="12700" dir="6600000" algn="ctr" rotWithShape="0">
              <a:sysClr val="windowText" lastClr="000000"/>
            </a:outerShdw>
          </a:effectLst>
        </p:spPr>
        <p:txBody>
          <a:bodyPr wrap="square">
            <a:spAutoFit/>
          </a:bodyPr>
          <a:lstStyle/>
          <a:p>
            <a:pPr algn="just" eaLnBrk="0" fontAlgn="base" hangingPunct="0">
              <a:spcBef>
                <a:spcPct val="0"/>
              </a:spcBef>
              <a:spcAft>
                <a:spcPct val="0"/>
              </a:spcAft>
            </a:pPr>
            <a:r>
              <a:rPr lang="es-EC" sz="2400" b="1" kern="0" dirty="0">
                <a:ln w="11430">
                  <a:noFill/>
                </a:ln>
                <a:solidFill>
                  <a:srgbClr val="FFFF00"/>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APOYO A LA GESTIÓN DE RIESGO Y AYUDA HUMANITARIA</a:t>
            </a:r>
          </a:p>
        </p:txBody>
      </p:sp>
      <p:sp>
        <p:nvSpPr>
          <p:cNvPr id="4" name="5 Rectángulo"/>
          <p:cNvSpPr/>
          <p:nvPr/>
        </p:nvSpPr>
        <p:spPr>
          <a:xfrm>
            <a:off x="368290" y="1416686"/>
            <a:ext cx="5903155"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FUNDAMENTACIÓN CONCEPTUAL</a:t>
            </a:r>
          </a:p>
        </p:txBody>
      </p:sp>
      <p:pic>
        <p:nvPicPr>
          <p:cNvPr id="5" name="Picture 24" descr="BARRA02"/>
          <p:cNvPicPr>
            <a:picLocks noChangeAspect="1" noChangeArrowheads="1" noCrop="1"/>
          </p:cNvPicPr>
          <p:nvPr/>
        </p:nvPicPr>
        <p:blipFill>
          <a:blip r:embed="rId2" cstate="print"/>
          <a:srcRect/>
          <a:stretch>
            <a:fillRect/>
          </a:stretch>
        </p:blipFill>
        <p:spPr bwMode="auto">
          <a:xfrm>
            <a:off x="439442" y="1890005"/>
            <a:ext cx="5760852" cy="111456"/>
          </a:xfrm>
          <a:prstGeom prst="rect">
            <a:avLst/>
          </a:prstGeom>
          <a:noFill/>
          <a:ln w="9525">
            <a:noFill/>
            <a:miter lim="800000"/>
            <a:headEnd/>
            <a:tailEnd/>
          </a:ln>
        </p:spPr>
      </p:pic>
      <p:sp>
        <p:nvSpPr>
          <p:cNvPr id="6" name="Rectángulo redondeado 5"/>
          <p:cNvSpPr/>
          <p:nvPr/>
        </p:nvSpPr>
        <p:spPr>
          <a:xfrm>
            <a:off x="220897" y="2752259"/>
            <a:ext cx="2145784" cy="74270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mj-lt"/>
                <a:cs typeface="Calibri" panose="020F0502020204030204" pitchFamily="34" charset="0"/>
              </a:rPr>
              <a:t>El rol de FF.AA ha cambiado</a:t>
            </a:r>
            <a:endParaRPr lang="es-EC" dirty="0">
              <a:latin typeface="+mj-lt"/>
              <a:cs typeface="Calibri" panose="020F0502020204030204" pitchFamily="34" charset="0"/>
            </a:endParaRPr>
          </a:p>
        </p:txBody>
      </p:sp>
      <p:pic>
        <p:nvPicPr>
          <p:cNvPr id="7" name="Imagen 6"/>
          <p:cNvPicPr>
            <a:picLocks noChangeAspect="1"/>
          </p:cNvPicPr>
          <p:nvPr/>
        </p:nvPicPr>
        <p:blipFill rotWithShape="1">
          <a:blip r:embed="rId3"/>
          <a:srcRect l="37490"/>
          <a:stretch/>
        </p:blipFill>
        <p:spPr>
          <a:xfrm>
            <a:off x="456014" y="3575324"/>
            <a:ext cx="1630305" cy="1304039"/>
          </a:xfrm>
          <a:prstGeom prst="rect">
            <a:avLst/>
          </a:prstGeom>
        </p:spPr>
      </p:pic>
      <p:sp>
        <p:nvSpPr>
          <p:cNvPr id="9" name="CuadroTexto 8"/>
          <p:cNvSpPr txBox="1"/>
          <p:nvPr/>
        </p:nvSpPr>
        <p:spPr>
          <a:xfrm>
            <a:off x="731357" y="4571586"/>
            <a:ext cx="1079617" cy="307777"/>
          </a:xfrm>
          <a:prstGeom prst="rect">
            <a:avLst/>
          </a:prstGeom>
          <a:noFill/>
        </p:spPr>
        <p:txBody>
          <a:bodyPr wrap="square" rtlCol="0">
            <a:spAutoFit/>
          </a:bodyPr>
          <a:lstStyle/>
          <a:p>
            <a:pPr algn="ctr"/>
            <a:r>
              <a:rPr lang="es-EC" sz="1400" dirty="0"/>
              <a:t>Naturaleza</a:t>
            </a:r>
          </a:p>
        </p:txBody>
      </p:sp>
      <p:sp>
        <p:nvSpPr>
          <p:cNvPr id="10" name="10 Rectángulo redondeado"/>
          <p:cNvSpPr/>
          <p:nvPr/>
        </p:nvSpPr>
        <p:spPr>
          <a:xfrm>
            <a:off x="9968489" y="6400085"/>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11" name="Picture 11" descr="4 Estrellas"/>
          <p:cNvPicPr>
            <a:picLocks noChangeAspect="1" noChangeArrowheads="1" noCrop="1"/>
          </p:cNvPicPr>
          <p:nvPr/>
        </p:nvPicPr>
        <p:blipFill>
          <a:blip r:embed="rId4" cstate="print"/>
          <a:srcRect/>
          <a:stretch>
            <a:fillRect/>
          </a:stretch>
        </p:blipFill>
        <p:spPr bwMode="auto">
          <a:xfrm>
            <a:off x="11238431" y="5678002"/>
            <a:ext cx="822945" cy="769920"/>
          </a:xfrm>
          <a:prstGeom prst="rect">
            <a:avLst/>
          </a:prstGeom>
          <a:noFill/>
          <a:ln w="9525">
            <a:noFill/>
            <a:miter lim="800000"/>
            <a:headEnd/>
            <a:tailEnd/>
          </a:ln>
        </p:spPr>
      </p:pic>
      <p:sp>
        <p:nvSpPr>
          <p:cNvPr id="12" name="Rectángulo redondeado 11"/>
          <p:cNvSpPr/>
          <p:nvPr/>
        </p:nvSpPr>
        <p:spPr>
          <a:xfrm>
            <a:off x="3499596" y="2621565"/>
            <a:ext cx="2982463" cy="100360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Nuevos equipos, nuevas formas de actuación, otro tipo de entrenamiento</a:t>
            </a:r>
            <a:endParaRPr lang="es-EC" dirty="0">
              <a:solidFill>
                <a:schemeClr val="tx1"/>
              </a:solidFill>
            </a:endParaRPr>
          </a:p>
        </p:txBody>
      </p:sp>
      <p:sp>
        <p:nvSpPr>
          <p:cNvPr id="13" name="Flecha derecha 12"/>
          <p:cNvSpPr/>
          <p:nvPr/>
        </p:nvSpPr>
        <p:spPr>
          <a:xfrm>
            <a:off x="2380127" y="2881294"/>
            <a:ext cx="1106023"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REQUIERE</a:t>
            </a:r>
          </a:p>
        </p:txBody>
      </p:sp>
      <p:cxnSp>
        <p:nvCxnSpPr>
          <p:cNvPr id="15" name="Conector recto de flecha 14"/>
          <p:cNvCxnSpPr>
            <a:stCxn id="12" idx="3"/>
          </p:cNvCxnSpPr>
          <p:nvPr/>
        </p:nvCxnSpPr>
        <p:spPr>
          <a:xfrm flipV="1">
            <a:off x="6482059" y="3123368"/>
            <a:ext cx="487118" cy="1"/>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20" name="Elipse 19"/>
          <p:cNvSpPr/>
          <p:nvPr/>
        </p:nvSpPr>
        <p:spPr>
          <a:xfrm>
            <a:off x="6969177" y="2722852"/>
            <a:ext cx="1974983" cy="78147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Nuevos escenarios</a:t>
            </a:r>
          </a:p>
        </p:txBody>
      </p:sp>
      <p:sp>
        <p:nvSpPr>
          <p:cNvPr id="21" name="Rectángulo redondeado 20"/>
          <p:cNvSpPr/>
          <p:nvPr/>
        </p:nvSpPr>
        <p:spPr>
          <a:xfrm>
            <a:off x="5409167" y="4015042"/>
            <a:ext cx="2145784" cy="4377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mj-lt"/>
                <a:cs typeface="Calibri" panose="020F0502020204030204" pitchFamily="34" charset="0"/>
              </a:rPr>
              <a:t>Origen Natural</a:t>
            </a:r>
            <a:endParaRPr lang="es-EC" dirty="0">
              <a:latin typeface="+mj-lt"/>
              <a:cs typeface="Calibri" panose="020F0502020204030204" pitchFamily="34" charset="0"/>
            </a:endParaRPr>
          </a:p>
        </p:txBody>
      </p:sp>
      <p:sp>
        <p:nvSpPr>
          <p:cNvPr id="22" name="Rectángulo redondeado 21"/>
          <p:cNvSpPr/>
          <p:nvPr/>
        </p:nvSpPr>
        <p:spPr>
          <a:xfrm>
            <a:off x="8488375" y="4008443"/>
            <a:ext cx="2145784" cy="4377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mj-lt"/>
                <a:cs typeface="Calibri" panose="020F0502020204030204" pitchFamily="34" charset="0"/>
              </a:rPr>
              <a:t>Origen Antrópico</a:t>
            </a:r>
            <a:endParaRPr lang="es-EC" dirty="0">
              <a:latin typeface="+mj-lt"/>
              <a:cs typeface="Calibri" panose="020F0502020204030204" pitchFamily="34" charset="0"/>
            </a:endParaRPr>
          </a:p>
        </p:txBody>
      </p:sp>
      <p:cxnSp>
        <p:nvCxnSpPr>
          <p:cNvPr id="23" name="Conector recto de flecha 22"/>
          <p:cNvCxnSpPr>
            <a:stCxn id="20" idx="4"/>
            <a:endCxn id="21" idx="0"/>
          </p:cNvCxnSpPr>
          <p:nvPr/>
        </p:nvCxnSpPr>
        <p:spPr>
          <a:xfrm flipH="1">
            <a:off x="6482059" y="3504330"/>
            <a:ext cx="1474610" cy="510712"/>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5" name="Conector recto de flecha 24"/>
          <p:cNvCxnSpPr>
            <a:stCxn id="20" idx="4"/>
            <a:endCxn id="22" idx="0"/>
          </p:cNvCxnSpPr>
          <p:nvPr/>
        </p:nvCxnSpPr>
        <p:spPr>
          <a:xfrm>
            <a:off x="7956669" y="3504330"/>
            <a:ext cx="1604598" cy="504113"/>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pic>
        <p:nvPicPr>
          <p:cNvPr id="32" name="Picture 4" descr="Resultado de imagen para SECRETARÃA DE GESTIÃN DE RIESG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92295" y="1227411"/>
            <a:ext cx="2683728" cy="9262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inundaciones en ecuad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3366" y="5603007"/>
            <a:ext cx="1771324" cy="1217074"/>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Conector angular 33"/>
          <p:cNvCxnSpPr/>
          <p:nvPr/>
        </p:nvCxnSpPr>
        <p:spPr>
          <a:xfrm rot="5400000">
            <a:off x="3949068" y="2955935"/>
            <a:ext cx="1225162" cy="3869398"/>
          </a:xfrm>
          <a:prstGeom prst="bentConnector2">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36" name="Conector angular 35"/>
          <p:cNvCxnSpPr>
            <a:stCxn id="21" idx="2"/>
          </p:cNvCxnSpPr>
          <p:nvPr/>
        </p:nvCxnSpPr>
        <p:spPr>
          <a:xfrm rot="5400000">
            <a:off x="5284254" y="3692836"/>
            <a:ext cx="437801" cy="1957811"/>
          </a:xfrm>
          <a:prstGeom prst="bentConnector2">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40" name="Conector angular 39"/>
          <p:cNvCxnSpPr/>
          <p:nvPr/>
        </p:nvCxnSpPr>
        <p:spPr>
          <a:xfrm rot="5400000">
            <a:off x="4579550" y="4294746"/>
            <a:ext cx="1886227" cy="1947369"/>
          </a:xfrm>
          <a:prstGeom prst="bentConnector2">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pic>
        <p:nvPicPr>
          <p:cNvPr id="1034" name="Picture 10" descr="Resultado de imagen para atentado en san lorenzo ecuad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1238" y="5766342"/>
            <a:ext cx="1592884" cy="9365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n para incendios en ecuad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69384" y="5200683"/>
            <a:ext cx="1592884" cy="94031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sultado de imagen para geo ecuad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93964" y="4779049"/>
            <a:ext cx="1592884" cy="934852"/>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Conector angular 47"/>
          <p:cNvCxnSpPr>
            <a:stCxn id="22" idx="3"/>
            <a:endCxn id="1038" idx="0"/>
          </p:cNvCxnSpPr>
          <p:nvPr/>
        </p:nvCxnSpPr>
        <p:spPr>
          <a:xfrm>
            <a:off x="10634159" y="4227343"/>
            <a:ext cx="656247" cy="551706"/>
          </a:xfrm>
          <a:prstGeom prst="bentConnector2">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51" name="Conector angular 50"/>
          <p:cNvCxnSpPr>
            <a:stCxn id="22" idx="2"/>
            <a:endCxn id="1034" idx="0"/>
          </p:cNvCxnSpPr>
          <p:nvPr/>
        </p:nvCxnSpPr>
        <p:spPr>
          <a:xfrm rot="5400000">
            <a:off x="8029424" y="4234499"/>
            <a:ext cx="1320100" cy="1743587"/>
          </a:xfrm>
          <a:prstGeom prst="bentConnector3">
            <a:avLst>
              <a:gd name="adj1" fmla="val 25107"/>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57" name="Conector angular 56"/>
          <p:cNvCxnSpPr>
            <a:stCxn id="22" idx="2"/>
            <a:endCxn id="1036" idx="0"/>
          </p:cNvCxnSpPr>
          <p:nvPr/>
        </p:nvCxnSpPr>
        <p:spPr>
          <a:xfrm rot="16200000" flipH="1">
            <a:off x="9186326" y="4821182"/>
            <a:ext cx="754441" cy="4559"/>
          </a:xfrm>
          <a:prstGeom prst="bentConnector3">
            <a:avLst>
              <a:gd name="adj1" fmla="val 50000"/>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pic>
        <p:nvPicPr>
          <p:cNvPr id="1040" name="Picture 16" descr="Resultado de imagen para ayuda humanitaria a ecuad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64522" y="2348297"/>
            <a:ext cx="2427167" cy="130281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4453" y="3913476"/>
            <a:ext cx="1859796" cy="1324953"/>
          </a:xfrm>
          <a:prstGeom prst="rect">
            <a:avLst/>
          </a:prstGeom>
        </p:spPr>
      </p:pic>
      <p:pic>
        <p:nvPicPr>
          <p:cNvPr id="18" name="Imagen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496" y="5082988"/>
            <a:ext cx="2514608" cy="1591277"/>
          </a:xfrm>
          <a:prstGeom prst="rect">
            <a:avLst/>
          </a:prstGeom>
        </p:spPr>
      </p:pic>
      <p:pic>
        <p:nvPicPr>
          <p:cNvPr id="33" name="Picture 2" descr="Resultado de imagen para UNIVERSIDAD DE LAS FUERZAS ARMADA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10 Rectángulo redondeado"/>
          <p:cNvSpPr/>
          <p:nvPr/>
        </p:nvSpPr>
        <p:spPr>
          <a:xfrm>
            <a:off x="9968489" y="6415326"/>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76772514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rma libre 28"/>
          <p:cNvSpPr/>
          <p:nvPr/>
        </p:nvSpPr>
        <p:spPr>
          <a:xfrm>
            <a:off x="5400645" y="4060784"/>
            <a:ext cx="6085727" cy="2594225"/>
          </a:xfrm>
          <a:custGeom>
            <a:avLst/>
            <a:gdLst>
              <a:gd name="connsiteX0" fmla="*/ 142875 w 5500687"/>
              <a:gd name="connsiteY0" fmla="*/ 742950 h 2128838"/>
              <a:gd name="connsiteX1" fmla="*/ 1843087 w 5500687"/>
              <a:gd name="connsiteY1" fmla="*/ 757238 h 2128838"/>
              <a:gd name="connsiteX2" fmla="*/ 1828800 w 5500687"/>
              <a:gd name="connsiteY2" fmla="*/ 428625 h 2128838"/>
              <a:gd name="connsiteX3" fmla="*/ 3700462 w 5500687"/>
              <a:gd name="connsiteY3" fmla="*/ 457200 h 2128838"/>
              <a:gd name="connsiteX4" fmla="*/ 3686175 w 5500687"/>
              <a:gd name="connsiteY4" fmla="*/ 0 h 2128838"/>
              <a:gd name="connsiteX5" fmla="*/ 5500687 w 5500687"/>
              <a:gd name="connsiteY5" fmla="*/ 14288 h 2128838"/>
              <a:gd name="connsiteX6" fmla="*/ 5486400 w 5500687"/>
              <a:gd name="connsiteY6" fmla="*/ 1371600 h 2128838"/>
              <a:gd name="connsiteX7" fmla="*/ 3714750 w 5500687"/>
              <a:gd name="connsiteY7" fmla="*/ 1385888 h 2128838"/>
              <a:gd name="connsiteX8" fmla="*/ 3714750 w 5500687"/>
              <a:gd name="connsiteY8" fmla="*/ 1785938 h 2128838"/>
              <a:gd name="connsiteX9" fmla="*/ 1857375 w 5500687"/>
              <a:gd name="connsiteY9" fmla="*/ 1785938 h 2128838"/>
              <a:gd name="connsiteX10" fmla="*/ 1857375 w 5500687"/>
              <a:gd name="connsiteY10" fmla="*/ 2128838 h 2128838"/>
              <a:gd name="connsiteX11" fmla="*/ 0 w 5500687"/>
              <a:gd name="connsiteY11" fmla="*/ 2128838 h 2128838"/>
              <a:gd name="connsiteX12" fmla="*/ 0 w 5500687"/>
              <a:gd name="connsiteY12" fmla="*/ 742950 h 2128838"/>
              <a:gd name="connsiteX13" fmla="*/ 142875 w 5500687"/>
              <a:gd name="connsiteY13" fmla="*/ 742950 h 212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0687" h="2128838">
                <a:moveTo>
                  <a:pt x="142875" y="742950"/>
                </a:moveTo>
                <a:lnTo>
                  <a:pt x="1843087" y="757238"/>
                </a:lnTo>
                <a:lnTo>
                  <a:pt x="1828800" y="428625"/>
                </a:lnTo>
                <a:lnTo>
                  <a:pt x="3700462" y="457200"/>
                </a:lnTo>
                <a:lnTo>
                  <a:pt x="3686175" y="0"/>
                </a:lnTo>
                <a:lnTo>
                  <a:pt x="5500687" y="14288"/>
                </a:lnTo>
                <a:lnTo>
                  <a:pt x="5486400" y="1371600"/>
                </a:lnTo>
                <a:lnTo>
                  <a:pt x="3714750" y="1385888"/>
                </a:lnTo>
                <a:lnTo>
                  <a:pt x="3714750" y="1785938"/>
                </a:lnTo>
                <a:lnTo>
                  <a:pt x="1857375" y="1785938"/>
                </a:lnTo>
                <a:lnTo>
                  <a:pt x="1857375" y="2128838"/>
                </a:lnTo>
                <a:lnTo>
                  <a:pt x="0" y="2128838"/>
                </a:lnTo>
                <a:lnTo>
                  <a:pt x="0" y="742950"/>
                </a:lnTo>
                <a:lnTo>
                  <a:pt x="142875" y="74295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2" name="5 Rectángulo"/>
          <p:cNvSpPr/>
          <p:nvPr/>
        </p:nvSpPr>
        <p:spPr>
          <a:xfrm>
            <a:off x="82530" y="1188078"/>
            <a:ext cx="5903155"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FUNDAMENTACIÓN CONCEPTUAL</a:t>
            </a:r>
          </a:p>
        </p:txBody>
      </p:sp>
      <p:pic>
        <p:nvPicPr>
          <p:cNvPr id="3" name="Picture 24" descr="BARRA02"/>
          <p:cNvPicPr>
            <a:picLocks noChangeAspect="1" noChangeArrowheads="1" noCrop="1"/>
          </p:cNvPicPr>
          <p:nvPr/>
        </p:nvPicPr>
        <p:blipFill>
          <a:blip r:embed="rId2" cstate="print"/>
          <a:srcRect/>
          <a:stretch>
            <a:fillRect/>
          </a:stretch>
        </p:blipFill>
        <p:spPr bwMode="auto">
          <a:xfrm>
            <a:off x="153682" y="1661397"/>
            <a:ext cx="5760852" cy="111456"/>
          </a:xfrm>
          <a:prstGeom prst="rect">
            <a:avLst/>
          </a:prstGeom>
          <a:noFill/>
          <a:ln w="9525">
            <a:noFill/>
            <a:miter lim="800000"/>
            <a:headEnd/>
            <a:tailEnd/>
          </a:ln>
        </p:spPr>
      </p:pic>
      <p:sp>
        <p:nvSpPr>
          <p:cNvPr id="4" name="Oval 4">
            <a:hlinkClick r:id="" action="ppaction://hlinkshowjump?jump=nextslide"/>
          </p:cNvPr>
          <p:cNvSpPr>
            <a:spLocks noChangeArrowheads="1"/>
          </p:cNvSpPr>
          <p:nvPr/>
        </p:nvSpPr>
        <p:spPr bwMode="auto">
          <a:xfrm flipH="1">
            <a:off x="119897" y="2029198"/>
            <a:ext cx="654104" cy="433946"/>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alpha val="80000"/>
              </a:sysClr>
            </a:outerShdw>
          </a:effectLst>
          <a:scene3d>
            <a:camera prst="orthographicFront"/>
            <a:lightRig rig="threePt" dir="t"/>
          </a:scene3d>
          <a:sp3d>
            <a:bevelT/>
          </a:sp3d>
        </p:spPr>
        <p:txBody>
          <a:bodyPr anchor="ctr"/>
          <a:lstStyle/>
          <a:p>
            <a:pPr algn="just" defTabSz="685800" fontAlgn="base">
              <a:spcBef>
                <a:spcPct val="0"/>
              </a:spcBef>
              <a:spcAft>
                <a:spcPct val="0"/>
              </a:spcAft>
              <a:defRPr/>
            </a:pPr>
            <a:r>
              <a:rPr lang="en-US" sz="2000" b="1" kern="0" dirty="0">
                <a:solidFill>
                  <a:srgbClr val="FFFF00"/>
                </a:solidFill>
                <a:effectLst>
                  <a:outerShdw blurRad="38100" dist="38100" dir="2700000" algn="tl">
                    <a:srgbClr val="000000">
                      <a:alpha val="43137"/>
                    </a:srgbClr>
                  </a:outerShdw>
                </a:effectLst>
              </a:rPr>
              <a:t> 3</a:t>
            </a:r>
          </a:p>
        </p:txBody>
      </p:sp>
      <p:sp>
        <p:nvSpPr>
          <p:cNvPr id="5" name="Rectángulo 4"/>
          <p:cNvSpPr/>
          <p:nvPr/>
        </p:nvSpPr>
        <p:spPr>
          <a:xfrm>
            <a:off x="774001" y="1830673"/>
            <a:ext cx="10787098" cy="830997"/>
          </a:xfrm>
          <a:prstGeom prst="rect">
            <a:avLst/>
          </a:prstGeom>
          <a:noFill/>
          <a:ln w="57150" algn="ctr">
            <a:noFill/>
            <a:miter lim="800000"/>
            <a:headEnd/>
            <a:tailEnd/>
          </a:ln>
          <a:effectLst>
            <a:outerShdw blurRad="50800" dist="12700" dir="6600000" algn="ctr" rotWithShape="0">
              <a:sysClr val="windowText" lastClr="000000"/>
            </a:outerShdw>
          </a:effectLst>
        </p:spPr>
        <p:txBody>
          <a:bodyPr wrap="square">
            <a:spAutoFit/>
          </a:bodyPr>
          <a:lstStyle/>
          <a:p>
            <a:pPr algn="just" eaLnBrk="0" fontAlgn="base" hangingPunct="0">
              <a:spcBef>
                <a:spcPct val="0"/>
              </a:spcBef>
              <a:spcAft>
                <a:spcPct val="0"/>
              </a:spcAft>
            </a:pPr>
            <a:r>
              <a:rPr lang="es-EC" sz="2400" b="1" kern="0" dirty="0">
                <a:ln w="11430">
                  <a:noFill/>
                </a:ln>
                <a:solidFill>
                  <a:srgbClr val="FFFF00"/>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INCIDENCIA DE LAS COMPETENCIAS PROFESIONALES DEL PERSONAL DEL ARMA DE CABALLERÍA BLINDA EN APOYO A LA GESTIÓN DE RIESGOS Y AYUDA HUMANITARIA</a:t>
            </a:r>
          </a:p>
        </p:txBody>
      </p:sp>
      <p:sp>
        <p:nvSpPr>
          <p:cNvPr id="6" name="Rectángulo redondeado 5"/>
          <p:cNvSpPr/>
          <p:nvPr/>
        </p:nvSpPr>
        <p:spPr>
          <a:xfrm>
            <a:off x="220897" y="2666530"/>
            <a:ext cx="2836628" cy="144826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Apoyar complementariamente en la seguridad integral del Estado de conformidad con la ley</a:t>
            </a:r>
            <a:endParaRPr lang="es-EC" dirty="0">
              <a:latin typeface="+mj-lt"/>
              <a:cs typeface="Calibri" panose="020F0502020204030204" pitchFamily="34" charset="0"/>
            </a:endParaRPr>
          </a:p>
        </p:txBody>
      </p:sp>
      <p:sp>
        <p:nvSpPr>
          <p:cNvPr id="7" name="Rectángulo redondeado 6"/>
          <p:cNvSpPr/>
          <p:nvPr/>
        </p:nvSpPr>
        <p:spPr>
          <a:xfrm>
            <a:off x="3702044" y="2990997"/>
            <a:ext cx="3298831" cy="79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Competencias profesionales del personal del arma de Caballería Blindada</a:t>
            </a:r>
            <a:endParaRPr lang="es-EC" dirty="0">
              <a:solidFill>
                <a:schemeClr val="tx1"/>
              </a:solidFill>
            </a:endParaRPr>
          </a:p>
        </p:txBody>
      </p:sp>
      <p:sp>
        <p:nvSpPr>
          <p:cNvPr id="8" name="Rectángulo redondeado 7"/>
          <p:cNvSpPr/>
          <p:nvPr/>
        </p:nvSpPr>
        <p:spPr>
          <a:xfrm>
            <a:off x="8497880" y="2995909"/>
            <a:ext cx="2703519" cy="79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Considerar este tipo de capacitación en todos los niveles</a:t>
            </a:r>
            <a:endParaRPr lang="es-EC" dirty="0">
              <a:solidFill>
                <a:schemeClr val="tx1"/>
              </a:solidFill>
            </a:endParaRPr>
          </a:p>
        </p:txBody>
      </p:sp>
      <p:sp>
        <p:nvSpPr>
          <p:cNvPr id="9" name="Flecha derecha 8"/>
          <p:cNvSpPr/>
          <p:nvPr/>
        </p:nvSpPr>
        <p:spPr>
          <a:xfrm>
            <a:off x="7196366" y="3148347"/>
            <a:ext cx="1106023"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SE DEBE</a:t>
            </a:r>
          </a:p>
        </p:txBody>
      </p:sp>
      <p:grpSp>
        <p:nvGrpSpPr>
          <p:cNvPr id="11" name="Grupo 10"/>
          <p:cNvGrpSpPr/>
          <p:nvPr/>
        </p:nvGrpSpPr>
        <p:grpSpPr>
          <a:xfrm>
            <a:off x="263013" y="5358236"/>
            <a:ext cx="356495" cy="363069"/>
            <a:chOff x="215153" y="5613971"/>
            <a:chExt cx="356495" cy="363069"/>
          </a:xfrm>
        </p:grpSpPr>
        <p:sp>
          <p:nvSpPr>
            <p:cNvPr id="12" name="Elipse 11"/>
            <p:cNvSpPr/>
            <p:nvPr/>
          </p:nvSpPr>
          <p:spPr>
            <a:xfrm>
              <a:off x="215153" y="5836024"/>
              <a:ext cx="101001" cy="1344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Elipse 12"/>
            <p:cNvSpPr/>
            <p:nvPr/>
          </p:nvSpPr>
          <p:spPr>
            <a:xfrm>
              <a:off x="369646" y="5613971"/>
              <a:ext cx="101001" cy="1344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Elipse 13"/>
            <p:cNvSpPr/>
            <p:nvPr/>
          </p:nvSpPr>
          <p:spPr>
            <a:xfrm>
              <a:off x="470647" y="5842570"/>
              <a:ext cx="101001" cy="1344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5" name="Elipse 14"/>
          <p:cNvSpPr/>
          <p:nvPr/>
        </p:nvSpPr>
        <p:spPr>
          <a:xfrm>
            <a:off x="774001" y="5273893"/>
            <a:ext cx="1687458" cy="61279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Relación Directa</a:t>
            </a:r>
          </a:p>
        </p:txBody>
      </p:sp>
      <p:cxnSp>
        <p:nvCxnSpPr>
          <p:cNvPr id="17" name="Conector recto de flecha 16"/>
          <p:cNvCxnSpPr>
            <a:stCxn id="15" idx="6"/>
            <a:endCxn id="2052" idx="1"/>
          </p:cNvCxnSpPr>
          <p:nvPr/>
        </p:nvCxnSpPr>
        <p:spPr>
          <a:xfrm flipV="1">
            <a:off x="2461459" y="4814871"/>
            <a:ext cx="596066" cy="76541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pic>
        <p:nvPicPr>
          <p:cNvPr id="2052" name="Picture 4" descr="Resultado de imagen para BRIGADA BLINDADA GALÃPAGOS EN EL TERREM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7525" y="4279998"/>
            <a:ext cx="2005793" cy="10697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BRIGADA BLINDADA GALÃPAGOS EN EL TERREM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5724976"/>
            <a:ext cx="2028826" cy="1075857"/>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Conector recto de flecha 24"/>
          <p:cNvCxnSpPr>
            <a:stCxn id="15" idx="6"/>
            <a:endCxn id="2054" idx="1"/>
          </p:cNvCxnSpPr>
          <p:nvPr/>
        </p:nvCxnSpPr>
        <p:spPr>
          <a:xfrm>
            <a:off x="2461459" y="5580289"/>
            <a:ext cx="596066" cy="682616"/>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pic>
        <p:nvPicPr>
          <p:cNvPr id="32" name="Picture 8" descr="Resultado de imagen para EQUIPAMIENTO DEL PERSONAL MILITAR ECUAD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1177" y="5027961"/>
            <a:ext cx="1882407" cy="130522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Resultado de imagen para EQUIPAMIENTO MILITAR ECUAD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3025" y="4216853"/>
            <a:ext cx="1807538" cy="1310899"/>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p:cNvSpPr txBox="1"/>
          <p:nvPr/>
        </p:nvSpPr>
        <p:spPr>
          <a:xfrm>
            <a:off x="5874495" y="6355599"/>
            <a:ext cx="1081819" cy="276999"/>
          </a:xfrm>
          <a:prstGeom prst="rect">
            <a:avLst/>
          </a:prstGeom>
          <a:noFill/>
        </p:spPr>
        <p:txBody>
          <a:bodyPr wrap="square" rtlCol="0">
            <a:spAutoFit/>
          </a:bodyPr>
          <a:lstStyle/>
          <a:p>
            <a:pPr algn="ctr"/>
            <a:r>
              <a:rPr lang="es-EC" sz="1200" dirty="0">
                <a:solidFill>
                  <a:srgbClr val="FFFF00"/>
                </a:solidFill>
              </a:rPr>
              <a:t>Capacitación</a:t>
            </a:r>
          </a:p>
        </p:txBody>
      </p:sp>
      <p:sp>
        <p:nvSpPr>
          <p:cNvPr id="35" name="CuadroTexto 34"/>
          <p:cNvSpPr txBox="1"/>
          <p:nvPr/>
        </p:nvSpPr>
        <p:spPr>
          <a:xfrm>
            <a:off x="9975010" y="5527751"/>
            <a:ext cx="1148376" cy="276999"/>
          </a:xfrm>
          <a:prstGeom prst="rect">
            <a:avLst/>
          </a:prstGeom>
          <a:noFill/>
        </p:spPr>
        <p:txBody>
          <a:bodyPr wrap="square" rtlCol="0">
            <a:spAutoFit/>
          </a:bodyPr>
          <a:lstStyle/>
          <a:p>
            <a:pPr algn="ctr"/>
            <a:r>
              <a:rPr lang="es-EC" sz="1200" dirty="0">
                <a:solidFill>
                  <a:srgbClr val="FFFF00"/>
                </a:solidFill>
              </a:rPr>
              <a:t>Equipamiento</a:t>
            </a:r>
          </a:p>
        </p:txBody>
      </p:sp>
      <p:pic>
        <p:nvPicPr>
          <p:cNvPr id="36" name="Picture 6" descr="Resultado de imagen para MILITARES CAPACITAD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98351" y="4700589"/>
            <a:ext cx="1929906" cy="1239232"/>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36"/>
          <p:cNvSpPr txBox="1"/>
          <p:nvPr/>
        </p:nvSpPr>
        <p:spPr>
          <a:xfrm>
            <a:off x="7870707" y="5954403"/>
            <a:ext cx="1185194" cy="276999"/>
          </a:xfrm>
          <a:prstGeom prst="rect">
            <a:avLst/>
          </a:prstGeom>
          <a:noFill/>
        </p:spPr>
        <p:txBody>
          <a:bodyPr wrap="square" rtlCol="0">
            <a:spAutoFit/>
          </a:bodyPr>
          <a:lstStyle/>
          <a:p>
            <a:pPr algn="ctr"/>
            <a:r>
              <a:rPr lang="es-EC" sz="1200" dirty="0">
                <a:solidFill>
                  <a:srgbClr val="FFFF00"/>
                </a:solidFill>
              </a:rPr>
              <a:t>Entrenamiento</a:t>
            </a:r>
          </a:p>
        </p:txBody>
      </p:sp>
      <p:sp>
        <p:nvSpPr>
          <p:cNvPr id="39" name="10 Rectángulo redondeado"/>
          <p:cNvSpPr/>
          <p:nvPr/>
        </p:nvSpPr>
        <p:spPr>
          <a:xfrm>
            <a:off x="9968489" y="6400085"/>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40" name="Picture 11" descr="4 Estrellas"/>
          <p:cNvPicPr>
            <a:picLocks noChangeAspect="1" noChangeArrowheads="1" noCrop="1"/>
          </p:cNvPicPr>
          <p:nvPr/>
        </p:nvPicPr>
        <p:blipFill>
          <a:blip r:embed="rId8" cstate="print"/>
          <a:srcRect/>
          <a:stretch>
            <a:fillRect/>
          </a:stretch>
        </p:blipFill>
        <p:spPr bwMode="auto">
          <a:xfrm>
            <a:off x="11229498" y="5612286"/>
            <a:ext cx="822945" cy="807709"/>
          </a:xfrm>
          <a:prstGeom prst="rect">
            <a:avLst/>
          </a:prstGeom>
          <a:noFill/>
          <a:ln w="9525">
            <a:noFill/>
            <a:miter lim="800000"/>
            <a:headEnd/>
            <a:tailEnd/>
          </a:ln>
        </p:spPr>
      </p:pic>
      <p:pic>
        <p:nvPicPr>
          <p:cNvPr id="28" name="Picture 2" descr="Resultado de imagen para UNIVERSIDAD DE LAS FUERZAS ARMADA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10 Rectángulo redondeado"/>
          <p:cNvSpPr/>
          <p:nvPr/>
        </p:nvSpPr>
        <p:spPr>
          <a:xfrm>
            <a:off x="9968489" y="6415326"/>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155871729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114157" y="1059765"/>
            <a:ext cx="4846390"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FUNDAMENTACIÓN LEGAL</a:t>
            </a:r>
          </a:p>
        </p:txBody>
      </p:sp>
      <p:pic>
        <p:nvPicPr>
          <p:cNvPr id="3" name="Picture 24" descr="BARRA02"/>
          <p:cNvPicPr>
            <a:picLocks noChangeAspect="1" noChangeArrowheads="1" noCrop="1"/>
          </p:cNvPicPr>
          <p:nvPr/>
        </p:nvPicPr>
        <p:blipFill>
          <a:blip r:embed="rId2" cstate="print"/>
          <a:srcRect/>
          <a:stretch>
            <a:fillRect/>
          </a:stretch>
        </p:blipFill>
        <p:spPr bwMode="auto">
          <a:xfrm>
            <a:off x="186639" y="1532796"/>
            <a:ext cx="4656824" cy="90096"/>
          </a:xfrm>
          <a:prstGeom prst="rect">
            <a:avLst/>
          </a:prstGeom>
          <a:noFill/>
          <a:ln w="9525">
            <a:noFill/>
            <a:miter lim="800000"/>
            <a:headEnd/>
            <a:tailEnd/>
          </a:ln>
        </p:spPr>
      </p:pic>
      <p:sp>
        <p:nvSpPr>
          <p:cNvPr id="4" name="10 Rectángulo redondeado"/>
          <p:cNvSpPr/>
          <p:nvPr/>
        </p:nvSpPr>
        <p:spPr>
          <a:xfrm>
            <a:off x="9968489" y="6400085"/>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5" name="Picture 11" descr="4 Estrellas"/>
          <p:cNvPicPr>
            <a:picLocks noChangeAspect="1" noChangeArrowheads="1" noCrop="1"/>
          </p:cNvPicPr>
          <p:nvPr/>
        </p:nvPicPr>
        <p:blipFill>
          <a:blip r:embed="rId3" cstate="print"/>
          <a:srcRect/>
          <a:stretch>
            <a:fillRect/>
          </a:stretch>
        </p:blipFill>
        <p:spPr bwMode="auto">
          <a:xfrm>
            <a:off x="9145544" y="6205687"/>
            <a:ext cx="822945" cy="769920"/>
          </a:xfrm>
          <a:prstGeom prst="rect">
            <a:avLst/>
          </a:prstGeom>
          <a:noFill/>
          <a:ln w="9525">
            <a:noFill/>
            <a:miter lim="800000"/>
            <a:headEnd/>
            <a:tailEnd/>
          </a:ln>
        </p:spPr>
      </p:pic>
      <p:sp>
        <p:nvSpPr>
          <p:cNvPr id="7" name="Rectángulo redondeado 6"/>
          <p:cNvSpPr/>
          <p:nvPr/>
        </p:nvSpPr>
        <p:spPr>
          <a:xfrm>
            <a:off x="174811" y="1922929"/>
            <a:ext cx="294490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a:solidFill>
                  <a:schemeClr val="tx1"/>
                </a:solidFill>
                <a:latin typeface="Calibri" panose="020F0502020204030204" pitchFamily="34" charset="0"/>
                <a:cs typeface="Calibri" panose="020F0502020204030204" pitchFamily="34" charset="0"/>
              </a:rPr>
              <a:t>CONSTITUCIÓN DE LA REPÚBLICA DEL ECUADOR</a:t>
            </a:r>
          </a:p>
        </p:txBody>
      </p:sp>
      <p:sp>
        <p:nvSpPr>
          <p:cNvPr id="8" name="Rectángulo redondeado 7"/>
          <p:cNvSpPr/>
          <p:nvPr/>
        </p:nvSpPr>
        <p:spPr>
          <a:xfrm>
            <a:off x="3943350" y="1842113"/>
            <a:ext cx="8099488" cy="84602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dirty="0">
                <a:solidFill>
                  <a:srgbClr val="FFFF00"/>
                </a:solidFill>
                <a:latin typeface="Arial" panose="020B0604020202020204" pitchFamily="34" charset="0"/>
                <a:ea typeface="Calibri" panose="020F0502020204030204" pitchFamily="34" charset="0"/>
                <a:cs typeface="Arial" panose="020B0604020202020204" pitchFamily="34" charset="0"/>
              </a:rPr>
              <a:t>Artículo 158 “Las Fuerzas Armadas tienen como misión fundamental la defensa de la sobera­nía e integridad territorial y, complementariamente, apoyar en la seguridad integral del Estado de conformidad con la ley”</a:t>
            </a:r>
            <a:endParaRPr lang="es-EC" sz="1600" dirty="0">
              <a:solidFill>
                <a:srgbClr val="FFFF00"/>
              </a:solidFill>
              <a:latin typeface="Arial" panose="020B0604020202020204" pitchFamily="34" charset="0"/>
              <a:cs typeface="Arial" panose="020B0604020202020204" pitchFamily="34" charset="0"/>
            </a:endParaRPr>
          </a:p>
        </p:txBody>
      </p:sp>
      <p:cxnSp>
        <p:nvCxnSpPr>
          <p:cNvPr id="9" name="Conector recto de flecha 8"/>
          <p:cNvCxnSpPr>
            <a:stCxn id="7" idx="3"/>
            <a:endCxn id="8" idx="1"/>
          </p:cNvCxnSpPr>
          <p:nvPr/>
        </p:nvCxnSpPr>
        <p:spPr>
          <a:xfrm flipV="1">
            <a:off x="3119718" y="2265124"/>
            <a:ext cx="823632" cy="705"/>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12" name="Rectángulo redondeado 11"/>
          <p:cNvSpPr/>
          <p:nvPr/>
        </p:nvSpPr>
        <p:spPr>
          <a:xfrm>
            <a:off x="174810" y="2808906"/>
            <a:ext cx="2944907" cy="8886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a:solidFill>
                  <a:schemeClr val="tx1"/>
                </a:solidFill>
                <a:latin typeface="Calibri" panose="020F0502020204030204" pitchFamily="34" charset="0"/>
                <a:cs typeface="Calibri" panose="020F0502020204030204" pitchFamily="34" charset="0"/>
              </a:rPr>
              <a:t>PLAN NACIONAL DE DESARROLLO “TODA UNA VIDA”</a:t>
            </a:r>
          </a:p>
        </p:txBody>
      </p:sp>
      <p:sp>
        <p:nvSpPr>
          <p:cNvPr id="13" name="Rectángulo redondeado 12"/>
          <p:cNvSpPr/>
          <p:nvPr/>
        </p:nvSpPr>
        <p:spPr>
          <a:xfrm>
            <a:off x="186639" y="4019198"/>
            <a:ext cx="2933078"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LEY ORGÁNICA DE LA DEFENSA NACIONAL</a:t>
            </a:r>
          </a:p>
        </p:txBody>
      </p:sp>
      <p:sp>
        <p:nvSpPr>
          <p:cNvPr id="14" name="Rectángulo redondeado 13"/>
          <p:cNvSpPr/>
          <p:nvPr/>
        </p:nvSpPr>
        <p:spPr>
          <a:xfrm>
            <a:off x="174809" y="5359457"/>
            <a:ext cx="294490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AGENDA POLÍTICA DE LA DEFENSA</a:t>
            </a:r>
          </a:p>
        </p:txBody>
      </p:sp>
      <p:sp>
        <p:nvSpPr>
          <p:cNvPr id="17" name="Rectángulo redondeado 16"/>
          <p:cNvSpPr/>
          <p:nvPr/>
        </p:nvSpPr>
        <p:spPr>
          <a:xfrm>
            <a:off x="3943350" y="2966936"/>
            <a:ext cx="8099488" cy="57757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dirty="0">
                <a:solidFill>
                  <a:srgbClr val="FFFF00"/>
                </a:solidFill>
                <a:latin typeface="Arial" panose="020B0604020202020204" pitchFamily="34" charset="0"/>
                <a:ea typeface="Calibri" panose="020F0502020204030204" pitchFamily="34" charset="0"/>
                <a:cs typeface="Arial" panose="020B0604020202020204" pitchFamily="34" charset="0"/>
              </a:rPr>
              <a:t>Objetivo 9 </a:t>
            </a:r>
            <a:r>
              <a:rPr lang="es-EC" sz="1600" dirty="0">
                <a:solidFill>
                  <a:srgbClr val="FFFF00"/>
                </a:solidFill>
                <a:latin typeface="Arial" panose="020B0604020202020204" pitchFamily="34" charset="0"/>
                <a:cs typeface="Arial" panose="020B0604020202020204" pitchFamily="34" charset="0"/>
              </a:rPr>
              <a:t>“Garantizar la soberanía y la paz, y posicionar estratégicamente el país en la región y el mundo”</a:t>
            </a:r>
          </a:p>
        </p:txBody>
      </p:sp>
      <p:cxnSp>
        <p:nvCxnSpPr>
          <p:cNvPr id="21" name="Conector recto de flecha 20"/>
          <p:cNvCxnSpPr>
            <a:stCxn id="12" idx="3"/>
            <a:endCxn id="17" idx="1"/>
          </p:cNvCxnSpPr>
          <p:nvPr/>
        </p:nvCxnSpPr>
        <p:spPr>
          <a:xfrm>
            <a:off x="3119717" y="3253214"/>
            <a:ext cx="823633" cy="250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25" name="Rectángulo redondeado 24"/>
          <p:cNvSpPr/>
          <p:nvPr/>
        </p:nvSpPr>
        <p:spPr>
          <a:xfrm>
            <a:off x="3943350" y="3833932"/>
            <a:ext cx="8099488" cy="106032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dirty="0">
                <a:solidFill>
                  <a:srgbClr val="FFFF00"/>
                </a:solidFill>
                <a:latin typeface="Arial" panose="020B0604020202020204" pitchFamily="34" charset="0"/>
                <a:cs typeface="Arial" panose="020B0604020202020204" pitchFamily="34" charset="0"/>
              </a:rPr>
              <a:t>Las Fuerzas Armadas, como parte de la fuerza pública, tienen la siguiente misión: : a) Conservar la soberanía nacional; b) Defender la integridad, la unidad e independencia del Estado; y, c) Garantizar el ordenamiento jurídico y democrático del estado social de derecho</a:t>
            </a:r>
          </a:p>
        </p:txBody>
      </p:sp>
      <p:sp>
        <p:nvSpPr>
          <p:cNvPr id="16" name="Rectángulo redondeado 15"/>
          <p:cNvSpPr/>
          <p:nvPr/>
        </p:nvSpPr>
        <p:spPr>
          <a:xfrm>
            <a:off x="3943350" y="5175684"/>
            <a:ext cx="8099488" cy="106415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dirty="0">
                <a:solidFill>
                  <a:srgbClr val="FFFF00"/>
                </a:solidFill>
                <a:latin typeface="Arial" panose="020B0604020202020204" pitchFamily="34" charset="0"/>
                <a:cs typeface="Arial" panose="020B0604020202020204" pitchFamily="34" charset="0"/>
              </a:rPr>
              <a:t>De acuerdo a la Agenda Política de la Defensa se han dispuesto 4 misiones para las Fuerzas Armadas que son: a) Garantizar la defensa de la soberanía e integridad territorial; b) Participar en la seguridad integral; c) Apoyar al desarrollo nacional en el ejercicio de las soberanías; y, d) Contribuir a la paz regional y mundial.</a:t>
            </a:r>
          </a:p>
        </p:txBody>
      </p:sp>
      <p:cxnSp>
        <p:nvCxnSpPr>
          <p:cNvPr id="22" name="Conector recto de flecha 21"/>
          <p:cNvCxnSpPr>
            <a:stCxn id="13" idx="3"/>
            <a:endCxn id="25" idx="1"/>
          </p:cNvCxnSpPr>
          <p:nvPr/>
        </p:nvCxnSpPr>
        <p:spPr>
          <a:xfrm>
            <a:off x="3119717" y="4362098"/>
            <a:ext cx="823633" cy="199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3" name="Conector recto de flecha 22"/>
          <p:cNvCxnSpPr>
            <a:stCxn id="14" idx="3"/>
            <a:endCxn id="16" idx="1"/>
          </p:cNvCxnSpPr>
          <p:nvPr/>
        </p:nvCxnSpPr>
        <p:spPr>
          <a:xfrm>
            <a:off x="3119716" y="5702357"/>
            <a:ext cx="823634" cy="5403"/>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pic>
        <p:nvPicPr>
          <p:cNvPr id="18" name="Picture 2" descr="Resultado de imagen para UNIVERSIDAD DE LAS FUERZAS ARM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10 Rectángulo redondeado"/>
          <p:cNvSpPr/>
          <p:nvPr/>
        </p:nvSpPr>
        <p:spPr>
          <a:xfrm>
            <a:off x="9968489" y="6415326"/>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19777998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Rectángulo redondeado"/>
          <p:cNvSpPr/>
          <p:nvPr/>
        </p:nvSpPr>
        <p:spPr>
          <a:xfrm>
            <a:off x="9968489" y="6400085"/>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3" name="Picture 11" descr="4 Estrellas"/>
          <p:cNvPicPr>
            <a:picLocks noChangeAspect="1" noChangeArrowheads="1" noCrop="1"/>
          </p:cNvPicPr>
          <p:nvPr/>
        </p:nvPicPr>
        <p:blipFill>
          <a:blip r:embed="rId2" cstate="print"/>
          <a:srcRect/>
          <a:stretch>
            <a:fillRect/>
          </a:stretch>
        </p:blipFill>
        <p:spPr bwMode="auto">
          <a:xfrm>
            <a:off x="10958599" y="5569148"/>
            <a:ext cx="822945" cy="769920"/>
          </a:xfrm>
          <a:prstGeom prst="rect">
            <a:avLst/>
          </a:prstGeom>
          <a:noFill/>
          <a:ln w="9525">
            <a:noFill/>
            <a:miter lim="800000"/>
            <a:headEnd/>
            <a:tailEnd/>
          </a:ln>
        </p:spPr>
      </p:pic>
      <p:sp>
        <p:nvSpPr>
          <p:cNvPr id="4" name="5 Rectángulo"/>
          <p:cNvSpPr/>
          <p:nvPr/>
        </p:nvSpPr>
        <p:spPr>
          <a:xfrm>
            <a:off x="422715" y="1038117"/>
            <a:ext cx="4184671"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SISTEMA DE VARIABLES</a:t>
            </a:r>
          </a:p>
        </p:txBody>
      </p:sp>
      <p:pic>
        <p:nvPicPr>
          <p:cNvPr id="5" name="Picture 24" descr="BARRA02"/>
          <p:cNvPicPr>
            <a:picLocks noChangeAspect="1" noChangeArrowheads="1" noCrop="1"/>
          </p:cNvPicPr>
          <p:nvPr/>
        </p:nvPicPr>
        <p:blipFill>
          <a:blip r:embed="rId3" cstate="print"/>
          <a:srcRect/>
          <a:stretch>
            <a:fillRect/>
          </a:stretch>
        </p:blipFill>
        <p:spPr bwMode="auto">
          <a:xfrm>
            <a:off x="186639" y="1532796"/>
            <a:ext cx="4656824" cy="90096"/>
          </a:xfrm>
          <a:prstGeom prst="rect">
            <a:avLst/>
          </a:prstGeom>
          <a:noFill/>
          <a:ln w="9525">
            <a:noFill/>
            <a:miter lim="800000"/>
            <a:headEnd/>
            <a:tailEnd/>
          </a:ln>
        </p:spPr>
      </p:pic>
      <p:sp>
        <p:nvSpPr>
          <p:cNvPr id="7" name="Elipse 6"/>
          <p:cNvSpPr/>
          <p:nvPr/>
        </p:nvSpPr>
        <p:spPr>
          <a:xfrm>
            <a:off x="1292927" y="3714314"/>
            <a:ext cx="2444246" cy="94593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Variable dependiente</a:t>
            </a:r>
          </a:p>
        </p:txBody>
      </p:sp>
      <p:sp>
        <p:nvSpPr>
          <p:cNvPr id="8" name="Elipse 7"/>
          <p:cNvSpPr/>
          <p:nvPr/>
        </p:nvSpPr>
        <p:spPr>
          <a:xfrm>
            <a:off x="1292927" y="1779620"/>
            <a:ext cx="2444246" cy="94593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Variable independiente</a:t>
            </a:r>
          </a:p>
        </p:txBody>
      </p:sp>
      <p:sp>
        <p:nvSpPr>
          <p:cNvPr id="9" name="Rectángulo redondeado 8"/>
          <p:cNvSpPr/>
          <p:nvPr/>
        </p:nvSpPr>
        <p:spPr>
          <a:xfrm>
            <a:off x="5621805" y="1852921"/>
            <a:ext cx="3298830" cy="79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Las competencias profesionales del personal del arma de Caballería Blindada</a:t>
            </a:r>
            <a:endParaRPr lang="es-EC" dirty="0">
              <a:solidFill>
                <a:schemeClr val="tx1"/>
              </a:solidFill>
            </a:endParaRPr>
          </a:p>
        </p:txBody>
      </p:sp>
      <p:sp>
        <p:nvSpPr>
          <p:cNvPr id="10" name="Rectángulo redondeado 9"/>
          <p:cNvSpPr/>
          <p:nvPr/>
        </p:nvSpPr>
        <p:spPr>
          <a:xfrm>
            <a:off x="5621803" y="3787615"/>
            <a:ext cx="3298832" cy="79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Apoyo a la Gestión de Riesgos y Ayuda Humanitaria</a:t>
            </a:r>
            <a:endParaRPr lang="es-EC" dirty="0">
              <a:solidFill>
                <a:schemeClr val="tx1"/>
              </a:solidFill>
            </a:endParaRPr>
          </a:p>
        </p:txBody>
      </p:sp>
      <p:cxnSp>
        <p:nvCxnSpPr>
          <p:cNvPr id="12" name="Conector curvado 11"/>
          <p:cNvCxnSpPr>
            <a:stCxn id="9" idx="3"/>
            <a:endCxn id="10" idx="3"/>
          </p:cNvCxnSpPr>
          <p:nvPr/>
        </p:nvCxnSpPr>
        <p:spPr>
          <a:xfrm>
            <a:off x="8920635" y="2252587"/>
            <a:ext cx="12700" cy="1934694"/>
          </a:xfrm>
          <a:prstGeom prst="curvedConnector3">
            <a:avLst>
              <a:gd name="adj1" fmla="val 8887504"/>
            </a:avLst>
          </a:prstGeom>
          <a:ln>
            <a:solidFill>
              <a:schemeClr val="bg1"/>
            </a:solidFill>
            <a:headEnd type="triangle"/>
            <a:tailEnd type="triangle"/>
          </a:ln>
        </p:spPr>
        <p:style>
          <a:lnRef idx="3">
            <a:schemeClr val="dk1"/>
          </a:lnRef>
          <a:fillRef idx="0">
            <a:schemeClr val="dk1"/>
          </a:fillRef>
          <a:effectRef idx="2">
            <a:schemeClr val="dk1"/>
          </a:effectRef>
          <a:fontRef idx="minor">
            <a:schemeClr val="tx1"/>
          </a:fontRef>
        </p:style>
      </p:cxnSp>
      <p:sp>
        <p:nvSpPr>
          <p:cNvPr id="14" name="Flecha derecha 13"/>
          <p:cNvSpPr/>
          <p:nvPr/>
        </p:nvSpPr>
        <p:spPr>
          <a:xfrm>
            <a:off x="4048887" y="2013234"/>
            <a:ext cx="1106023"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200" dirty="0">
              <a:solidFill>
                <a:schemeClr val="tx1"/>
              </a:solidFill>
            </a:endParaRPr>
          </a:p>
        </p:txBody>
      </p:sp>
      <p:sp>
        <p:nvSpPr>
          <p:cNvPr id="15" name="Flecha derecha 14"/>
          <p:cNvSpPr/>
          <p:nvPr/>
        </p:nvSpPr>
        <p:spPr>
          <a:xfrm>
            <a:off x="4048887" y="3944964"/>
            <a:ext cx="1106023"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200" dirty="0">
              <a:solidFill>
                <a:schemeClr val="tx1"/>
              </a:solidFill>
            </a:endParaRPr>
          </a:p>
        </p:txBody>
      </p:sp>
      <p:sp>
        <p:nvSpPr>
          <p:cNvPr id="13" name="Rectángulo redondeado 12"/>
          <p:cNvSpPr/>
          <p:nvPr/>
        </p:nvSpPr>
        <p:spPr>
          <a:xfrm>
            <a:off x="1828798" y="5424257"/>
            <a:ext cx="8646459" cy="74270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t>La presencia de competencias en el personal del arma de caballería blindada </a:t>
            </a:r>
            <a:r>
              <a:rPr lang="es-ES" b="1" dirty="0"/>
              <a:t>influye positivamente</a:t>
            </a:r>
            <a:r>
              <a:rPr lang="es-ES" dirty="0"/>
              <a:t> en el apoyo a la gestión de riesgo y ayuda humanitaria</a:t>
            </a:r>
            <a:endParaRPr lang="es-EC" dirty="0">
              <a:latin typeface="+mj-lt"/>
              <a:cs typeface="Calibri" panose="020F0502020204030204" pitchFamily="34" charset="0"/>
            </a:endParaRPr>
          </a:p>
        </p:txBody>
      </p:sp>
      <p:sp>
        <p:nvSpPr>
          <p:cNvPr id="16" name="Oval 4">
            <a:hlinkClick r:id="" action="ppaction://hlinkshowjump?jump=nextslide"/>
          </p:cNvPr>
          <p:cNvSpPr>
            <a:spLocks noChangeArrowheads="1"/>
          </p:cNvSpPr>
          <p:nvPr/>
        </p:nvSpPr>
        <p:spPr bwMode="auto">
          <a:xfrm flipH="1">
            <a:off x="691352" y="5432034"/>
            <a:ext cx="855060" cy="511565"/>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alpha val="80000"/>
              </a:sysClr>
            </a:outerShdw>
          </a:effectLst>
          <a:scene3d>
            <a:camera prst="orthographicFront"/>
            <a:lightRig rig="threePt" dir="t"/>
          </a:scene3d>
          <a:sp3d>
            <a:bevelT/>
          </a:sp3d>
        </p:spPr>
        <p:txBody>
          <a:bodyPr anchor="ctr"/>
          <a:lstStyle/>
          <a:p>
            <a:pPr algn="just" defTabSz="685800" fontAlgn="base">
              <a:spcBef>
                <a:spcPct val="0"/>
              </a:spcBef>
              <a:spcAft>
                <a:spcPct val="0"/>
              </a:spcAft>
              <a:defRPr/>
            </a:pPr>
            <a:r>
              <a:rPr lang="en-US" sz="2000" b="1" kern="0" dirty="0">
                <a:solidFill>
                  <a:srgbClr val="FFFF00"/>
                </a:solidFill>
                <a:effectLst>
                  <a:outerShdw blurRad="38100" dist="38100" dir="2700000" algn="tl">
                    <a:srgbClr val="000000">
                      <a:alpha val="43137"/>
                    </a:srgbClr>
                  </a:outerShdw>
                </a:effectLst>
              </a:rPr>
              <a:t> Hi</a:t>
            </a:r>
          </a:p>
        </p:txBody>
      </p:sp>
      <p:pic>
        <p:nvPicPr>
          <p:cNvPr id="17" name="Picture 2" descr="Resultado de imagen para UNIVERSIDAD DE LAS FUERZAS ARM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13068077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p:cNvGraphicFramePr>
            <a:graphicFrameLocks noGrp="1"/>
          </p:cNvGraphicFramePr>
          <p:nvPr>
            <p:extLst>
              <p:ext uri="{D42A27DB-BD31-4B8C-83A1-F6EECF244321}">
                <p14:modId xmlns:p14="http://schemas.microsoft.com/office/powerpoint/2010/main" val="2592186727"/>
              </p:ext>
            </p:extLst>
          </p:nvPr>
        </p:nvGraphicFramePr>
        <p:xfrm>
          <a:off x="186636" y="1332062"/>
          <a:ext cx="11894527" cy="5525937"/>
        </p:xfrm>
        <a:graphic>
          <a:graphicData uri="http://schemas.openxmlformats.org/drawingml/2006/table">
            <a:tbl>
              <a:tblPr firstRow="1" firstCol="1" bandRow="1"/>
              <a:tblGrid>
                <a:gridCol w="2399980">
                  <a:extLst>
                    <a:ext uri="{9D8B030D-6E8A-4147-A177-3AD203B41FA5}">
                      <a16:colId xmlns="" xmlns:a16="http://schemas.microsoft.com/office/drawing/2014/main" val="20000"/>
                    </a:ext>
                  </a:extLst>
                </a:gridCol>
                <a:gridCol w="4271489">
                  <a:extLst>
                    <a:ext uri="{9D8B030D-6E8A-4147-A177-3AD203B41FA5}">
                      <a16:colId xmlns="" xmlns:a16="http://schemas.microsoft.com/office/drawing/2014/main" val="20001"/>
                    </a:ext>
                  </a:extLst>
                </a:gridCol>
                <a:gridCol w="1884618">
                  <a:extLst>
                    <a:ext uri="{9D8B030D-6E8A-4147-A177-3AD203B41FA5}">
                      <a16:colId xmlns="" xmlns:a16="http://schemas.microsoft.com/office/drawing/2014/main" val="20002"/>
                    </a:ext>
                  </a:extLst>
                </a:gridCol>
                <a:gridCol w="3338440">
                  <a:extLst>
                    <a:ext uri="{9D8B030D-6E8A-4147-A177-3AD203B41FA5}">
                      <a16:colId xmlns="" xmlns:a16="http://schemas.microsoft.com/office/drawing/2014/main" val="20003"/>
                    </a:ext>
                  </a:extLst>
                </a:gridCol>
              </a:tblGrid>
              <a:tr h="384048">
                <a:tc gridSpan="4">
                  <a:txBody>
                    <a:bodyPr/>
                    <a:lstStyle/>
                    <a:p>
                      <a:pPr algn="ctr">
                        <a:lnSpc>
                          <a:spcPct val="150000"/>
                        </a:lnSpc>
                        <a:spcAft>
                          <a:spcPts val="0"/>
                        </a:spcAft>
                      </a:pPr>
                      <a:r>
                        <a:rPr lang="es-ES" sz="1600" b="1" dirty="0">
                          <a:solidFill>
                            <a:srgbClr val="FFFF00"/>
                          </a:solidFill>
                          <a:effectLst/>
                          <a:latin typeface="+mj-lt"/>
                          <a:ea typeface="Times New Roman" panose="02020603050405020304" pitchFamily="18" charset="0"/>
                          <a:cs typeface="Times New Roman" panose="02020603050405020304" pitchFamily="18" charset="0"/>
                        </a:rPr>
                        <a:t>Cuadro de </a:t>
                      </a:r>
                      <a:r>
                        <a:rPr lang="es-ES" sz="1600" b="1" dirty="0" err="1">
                          <a:solidFill>
                            <a:srgbClr val="FFFF00"/>
                          </a:solidFill>
                          <a:effectLst/>
                          <a:latin typeface="+mj-lt"/>
                          <a:ea typeface="Times New Roman" panose="02020603050405020304" pitchFamily="18" charset="0"/>
                          <a:cs typeface="Times New Roman" panose="02020603050405020304" pitchFamily="18" charset="0"/>
                        </a:rPr>
                        <a:t>Operacionalización</a:t>
                      </a:r>
                      <a:r>
                        <a:rPr lang="es-ES" sz="1600" b="1" dirty="0">
                          <a:solidFill>
                            <a:srgbClr val="FFFF00"/>
                          </a:solidFill>
                          <a:effectLst/>
                          <a:latin typeface="+mj-lt"/>
                          <a:ea typeface="Times New Roman" panose="02020603050405020304" pitchFamily="18" charset="0"/>
                          <a:cs typeface="Times New Roman" panose="02020603050405020304" pitchFamily="18" charset="0"/>
                        </a:rPr>
                        <a:t> de Variables</a:t>
                      </a:r>
                      <a:endParaRPr lang="es-EC" sz="1600" dirty="0">
                        <a:solidFill>
                          <a:srgbClr val="FFFF00"/>
                        </a:solidFill>
                        <a:effectLst/>
                        <a:latin typeface="+mj-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 xmlns:a16="http://schemas.microsoft.com/office/drawing/2014/main" val="10000"/>
                  </a:ext>
                </a:extLst>
              </a:tr>
              <a:tr h="539314">
                <a:tc gridSpan="4">
                  <a:txBody>
                    <a:bodyPr/>
                    <a:lstStyle/>
                    <a:p>
                      <a:pPr algn="just">
                        <a:lnSpc>
                          <a:spcPct val="107000"/>
                        </a:lnSpc>
                        <a:spcAft>
                          <a:spcPts val="0"/>
                        </a:spcAft>
                      </a:pPr>
                      <a:r>
                        <a:rPr lang="es-ES" sz="1400" b="1" dirty="0">
                          <a:solidFill>
                            <a:srgbClr val="FFFF00"/>
                          </a:solidFill>
                          <a:effectLst/>
                          <a:latin typeface="+mn-lt"/>
                          <a:ea typeface="Times New Roman" panose="02020603050405020304" pitchFamily="18" charset="0"/>
                          <a:cs typeface="Times New Roman" panose="02020603050405020304" pitchFamily="18" charset="0"/>
                        </a:rPr>
                        <a:t>Objetivo General.</a:t>
                      </a:r>
                      <a:endParaRPr lang="es-EC" sz="1400" dirty="0">
                        <a:solidFill>
                          <a:srgbClr val="FFFF00"/>
                        </a:solidFill>
                        <a:effectLst/>
                        <a:latin typeface="+mn-lt"/>
                        <a:ea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rgbClr val="FFFF00"/>
                          </a:solidFill>
                          <a:effectLst/>
                          <a:latin typeface="+mn-lt"/>
                          <a:ea typeface="Times New Roman" panose="02020603050405020304" pitchFamily="18" charset="0"/>
                          <a:cs typeface="Times New Roman" panose="02020603050405020304" pitchFamily="18" charset="0"/>
                        </a:rPr>
                        <a:t>Determinar las competencias actuales del personal del arma de Caballería Blindada de acuerdo al nuevo rol que cumplen las Fuerzas Armadas</a:t>
                      </a:r>
                      <a:endParaRPr lang="es-EC" sz="1400" dirty="0">
                        <a:solidFill>
                          <a:srgbClr val="FFFF00"/>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 xmlns:a16="http://schemas.microsoft.com/office/drawing/2014/main" val="10001"/>
                  </a:ext>
                </a:extLst>
              </a:tr>
              <a:tr h="288036">
                <a:tc>
                  <a:txBody>
                    <a:bodyPr/>
                    <a:lstStyle/>
                    <a:p>
                      <a:pPr algn="just">
                        <a:lnSpc>
                          <a:spcPct val="150000"/>
                        </a:lnSpc>
                        <a:spcAft>
                          <a:spcPts val="0"/>
                        </a:spcAft>
                      </a:pPr>
                      <a:r>
                        <a:rPr lang="es-ES" sz="1200" b="1" dirty="0">
                          <a:solidFill>
                            <a:srgbClr val="FFFF00"/>
                          </a:solidFill>
                          <a:effectLst/>
                          <a:latin typeface="+mn-lt"/>
                          <a:ea typeface="Times New Roman" panose="02020603050405020304" pitchFamily="18" charset="0"/>
                          <a:cs typeface="Times New Roman" panose="02020603050405020304" pitchFamily="18" charset="0"/>
                        </a:rPr>
                        <a:t>Variable</a:t>
                      </a:r>
                      <a:endParaRPr lang="es-EC" sz="1200" dirty="0">
                        <a:solidFill>
                          <a:srgbClr val="FFFF00"/>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lnSpc>
                          <a:spcPct val="150000"/>
                        </a:lnSpc>
                        <a:spcAft>
                          <a:spcPts val="0"/>
                        </a:spcAft>
                      </a:pPr>
                      <a:r>
                        <a:rPr lang="es-ES" sz="1200" b="1" dirty="0">
                          <a:solidFill>
                            <a:srgbClr val="FFFF00"/>
                          </a:solidFill>
                          <a:effectLst/>
                          <a:latin typeface="+mn-lt"/>
                          <a:ea typeface="Times New Roman" panose="02020603050405020304" pitchFamily="18" charset="0"/>
                          <a:cs typeface="Times New Roman" panose="02020603050405020304" pitchFamily="18" charset="0"/>
                        </a:rPr>
                        <a:t>Definición Conceptual</a:t>
                      </a:r>
                      <a:endParaRPr lang="es-EC" sz="1200" dirty="0">
                        <a:solidFill>
                          <a:srgbClr val="FFFF00"/>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lnSpc>
                          <a:spcPct val="150000"/>
                        </a:lnSpc>
                        <a:spcAft>
                          <a:spcPts val="0"/>
                        </a:spcAft>
                      </a:pPr>
                      <a:r>
                        <a:rPr lang="es-ES" sz="1200" b="1" dirty="0">
                          <a:solidFill>
                            <a:srgbClr val="FFFF00"/>
                          </a:solidFill>
                          <a:effectLst/>
                          <a:latin typeface="+mn-lt"/>
                          <a:ea typeface="Times New Roman" panose="02020603050405020304" pitchFamily="18" charset="0"/>
                          <a:cs typeface="Times New Roman" panose="02020603050405020304" pitchFamily="18" charset="0"/>
                        </a:rPr>
                        <a:t>Dimensión </a:t>
                      </a:r>
                      <a:endParaRPr lang="es-EC" sz="1200" dirty="0">
                        <a:solidFill>
                          <a:srgbClr val="FFFF00"/>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lnSpc>
                          <a:spcPct val="150000"/>
                        </a:lnSpc>
                        <a:spcAft>
                          <a:spcPts val="0"/>
                        </a:spcAft>
                      </a:pPr>
                      <a:r>
                        <a:rPr lang="es-ES" sz="1200" b="1" dirty="0">
                          <a:solidFill>
                            <a:srgbClr val="FFFF00"/>
                          </a:solidFill>
                          <a:effectLst/>
                          <a:latin typeface="+mn-lt"/>
                          <a:ea typeface="Times New Roman" panose="02020603050405020304" pitchFamily="18" charset="0"/>
                          <a:cs typeface="Times New Roman" panose="02020603050405020304" pitchFamily="18" charset="0"/>
                        </a:rPr>
                        <a:t>Indicador</a:t>
                      </a:r>
                      <a:endParaRPr lang="es-EC" sz="1200" dirty="0">
                        <a:solidFill>
                          <a:srgbClr val="FFFF00"/>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 xmlns:a16="http://schemas.microsoft.com/office/drawing/2014/main" val="10002"/>
                  </a:ext>
                </a:extLst>
              </a:tr>
              <a:tr h="1198483">
                <a:tc rowSpan="2">
                  <a:txBody>
                    <a:bodyPr/>
                    <a:lstStyle/>
                    <a:p>
                      <a:pPr marL="0" lvl="0" indent="0" algn="just">
                        <a:lnSpc>
                          <a:spcPct val="107000"/>
                        </a:lnSpc>
                        <a:spcAft>
                          <a:spcPts val="0"/>
                        </a:spcAft>
                        <a:buFont typeface="+mj-lt"/>
                        <a:buNone/>
                      </a:pPr>
                      <a:r>
                        <a:rPr lang="es-ES" sz="1400" b="1" u="sng" dirty="0">
                          <a:solidFill>
                            <a:schemeClr val="tx1"/>
                          </a:solidFill>
                          <a:effectLst/>
                          <a:latin typeface="+mn-lt"/>
                          <a:ea typeface="Times New Roman" panose="02020603050405020304" pitchFamily="18" charset="0"/>
                          <a:cs typeface="Times New Roman" panose="02020603050405020304" pitchFamily="18" charset="0"/>
                        </a:rPr>
                        <a:t>Variable independiente</a:t>
                      </a:r>
                      <a:endParaRPr lang="es-EC" sz="1400" b="1" u="sng" dirty="0">
                        <a:solidFill>
                          <a:schemeClr val="tx1"/>
                        </a:solidFill>
                        <a:effectLst/>
                        <a:latin typeface="+mn-lt"/>
                        <a:ea typeface="Times New Roman" panose="02020603050405020304" pitchFamily="18" charset="0"/>
                        <a:cs typeface="Times New Roman" panose="02020603050405020304" pitchFamily="18" charset="0"/>
                      </a:endParaRPr>
                    </a:p>
                    <a:p>
                      <a:pPr marL="180340"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Competencias del personal del arma de Caballería Blindada</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Las competencias profesionales son las capacidades que tenemos para poner en práctica todos nuestros conocimientos, habilidades y valores en el ámbito laboral. Son unas cualidades que precisamente en los últimos años han cobrado una especial importancia en los procesos de selección.</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 </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p>
                      <a:pPr algn="just">
                        <a:lnSpc>
                          <a:spcPct val="150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Genéricas</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Formación ética profesional</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Interrelación con el entorno</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Investigación científica</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Innovación</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Desarrollo cultural</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1198483">
                <a:tc vMerge="1">
                  <a:txBody>
                    <a:bodyPr/>
                    <a:lstStyle/>
                    <a:p>
                      <a:endParaRPr lang="es-EC"/>
                    </a:p>
                  </a:txBody>
                  <a:tcPr/>
                </a:tc>
                <a:tc vMerge="1">
                  <a:txBody>
                    <a:bodyPr/>
                    <a:lstStyle/>
                    <a:p>
                      <a:endParaRPr lang="es-EC"/>
                    </a:p>
                  </a:txBody>
                  <a:tcPr/>
                </a:tc>
                <a:tc>
                  <a:txBody>
                    <a:bodyPr/>
                    <a:lstStyle/>
                    <a:p>
                      <a:pPr algn="just">
                        <a:lnSpc>
                          <a:spcPct val="150000"/>
                        </a:lnSpc>
                        <a:spcAft>
                          <a:spcPts val="0"/>
                        </a:spcAft>
                      </a:pPr>
                      <a:r>
                        <a:rPr lang="es-ES" sz="1400">
                          <a:solidFill>
                            <a:schemeClr val="tx1"/>
                          </a:solidFill>
                          <a:effectLst/>
                          <a:latin typeface="+mn-lt"/>
                          <a:ea typeface="Times New Roman" panose="02020603050405020304" pitchFamily="18" charset="0"/>
                          <a:cs typeface="Times New Roman" panose="02020603050405020304" pitchFamily="18" charset="0"/>
                        </a:rPr>
                        <a:t> </a:t>
                      </a:r>
                      <a:endParaRPr lang="es-EC" sz="1400">
                        <a:solidFill>
                          <a:schemeClr val="tx1"/>
                        </a:solidFill>
                        <a:effectLst/>
                        <a:latin typeface="+mn-lt"/>
                        <a:ea typeface="Times New Roman" panose="02020603050405020304" pitchFamily="18" charset="0"/>
                        <a:cs typeface="Times New Roman" panose="02020603050405020304" pitchFamily="18" charset="0"/>
                      </a:endParaRPr>
                    </a:p>
                    <a:p>
                      <a:pPr algn="just">
                        <a:lnSpc>
                          <a:spcPct val="150000"/>
                        </a:lnSpc>
                        <a:spcAft>
                          <a:spcPts val="0"/>
                        </a:spcAft>
                      </a:pPr>
                      <a:r>
                        <a:rPr lang="es-ES" sz="1400">
                          <a:solidFill>
                            <a:schemeClr val="tx1"/>
                          </a:solidFill>
                          <a:effectLst/>
                          <a:latin typeface="+mn-lt"/>
                          <a:ea typeface="Times New Roman" panose="02020603050405020304" pitchFamily="18" charset="0"/>
                          <a:cs typeface="Times New Roman" panose="02020603050405020304" pitchFamily="18" charset="0"/>
                        </a:rPr>
                        <a:t>Específicas</a:t>
                      </a:r>
                      <a:endParaRPr lang="es-EC" sz="1400">
                        <a:solidFill>
                          <a:schemeClr val="tx1"/>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Gestiona</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Resuelve</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Planifica</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Dirige</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Evalúa</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719090">
                <a:tc rowSpan="3">
                  <a:txBody>
                    <a:bodyPr/>
                    <a:lstStyle/>
                    <a:p>
                      <a:pPr marL="0" lvl="0" indent="0" algn="just">
                        <a:lnSpc>
                          <a:spcPct val="107000"/>
                        </a:lnSpc>
                        <a:spcAft>
                          <a:spcPts val="0"/>
                        </a:spcAft>
                        <a:buFont typeface="+mj-lt"/>
                        <a:buNone/>
                      </a:pPr>
                      <a:r>
                        <a:rPr lang="es-ES" sz="1400" b="1" u="sng" dirty="0">
                          <a:solidFill>
                            <a:schemeClr val="tx1"/>
                          </a:solidFill>
                          <a:effectLst/>
                          <a:latin typeface="+mn-lt"/>
                          <a:ea typeface="Times New Roman" panose="02020603050405020304" pitchFamily="18" charset="0"/>
                          <a:cs typeface="Times New Roman" panose="02020603050405020304" pitchFamily="18" charset="0"/>
                        </a:rPr>
                        <a:t>Variable dependiente</a:t>
                      </a:r>
                      <a:endParaRPr lang="es-EC" sz="1400" b="1" u="sng" dirty="0">
                        <a:solidFill>
                          <a:schemeClr val="tx1"/>
                        </a:solidFill>
                        <a:effectLst/>
                        <a:latin typeface="+mn-lt"/>
                        <a:ea typeface="Times New Roman" panose="02020603050405020304" pitchFamily="18" charset="0"/>
                        <a:cs typeface="Times New Roman" panose="02020603050405020304" pitchFamily="18" charset="0"/>
                      </a:endParaRPr>
                    </a:p>
                    <a:p>
                      <a:pPr marL="180340"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Apoyo a la gestión de riesgo y ayuda humanitaria</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Es la ayuda que se brinda a una persona, organización o institución con el fin de reparar algún daño.</a:t>
                      </a:r>
                      <a:r>
                        <a:rPr lang="es-ES" sz="1400" b="1" dirty="0">
                          <a:solidFill>
                            <a:schemeClr val="tx1"/>
                          </a:solidFill>
                          <a:effectLst/>
                          <a:latin typeface="+mn-lt"/>
                          <a:ea typeface="Times New Roman" panose="02020603050405020304" pitchFamily="18" charset="0"/>
                          <a:cs typeface="Times New Roman" panose="02020603050405020304" pitchFamily="18" charset="0"/>
                        </a:rPr>
                        <a:t>.</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Capacitación</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a:solidFill>
                            <a:schemeClr val="tx1"/>
                          </a:solidFill>
                          <a:effectLst/>
                          <a:latin typeface="+mn-lt"/>
                          <a:ea typeface="Times New Roman" panose="02020603050405020304" pitchFamily="18" charset="0"/>
                          <a:cs typeface="Times New Roman" panose="02020603050405020304" pitchFamily="18" charset="0"/>
                        </a:rPr>
                        <a:t>Normas Insarag</a:t>
                      </a:r>
                      <a:endParaRPr lang="es-EC" sz="1400">
                        <a:solidFill>
                          <a:schemeClr val="tx1"/>
                        </a:solidFill>
                        <a:effectLst/>
                        <a:latin typeface="+mn-lt"/>
                        <a:ea typeface="Times New Roman" panose="02020603050405020304" pitchFamily="18" charset="0"/>
                        <a:cs typeface="Times New Roman" panose="02020603050405020304" pitchFamily="18" charset="0"/>
                      </a:endParaRPr>
                    </a:p>
                    <a:p>
                      <a:pPr algn="just">
                        <a:lnSpc>
                          <a:spcPct val="107000"/>
                        </a:lnSpc>
                        <a:spcAft>
                          <a:spcPts val="0"/>
                        </a:spcAft>
                      </a:pPr>
                      <a:r>
                        <a:rPr lang="es-ES" sz="1400">
                          <a:solidFill>
                            <a:schemeClr val="tx1"/>
                          </a:solidFill>
                          <a:effectLst/>
                          <a:latin typeface="+mn-lt"/>
                          <a:ea typeface="Times New Roman" panose="02020603050405020304" pitchFamily="18" charset="0"/>
                          <a:cs typeface="Times New Roman" panose="02020603050405020304" pitchFamily="18" charset="0"/>
                        </a:rPr>
                        <a:t>DD.HH y D.I.H</a:t>
                      </a:r>
                      <a:endParaRPr lang="es-EC" sz="1400">
                        <a:solidFill>
                          <a:schemeClr val="tx1"/>
                        </a:solidFill>
                        <a:effectLst/>
                        <a:latin typeface="+mn-lt"/>
                        <a:ea typeface="Times New Roman" panose="02020603050405020304" pitchFamily="18" charset="0"/>
                        <a:cs typeface="Times New Roman" panose="02020603050405020304" pitchFamily="18" charset="0"/>
                      </a:endParaRPr>
                    </a:p>
                    <a:p>
                      <a:pPr algn="just">
                        <a:lnSpc>
                          <a:spcPct val="107000"/>
                        </a:lnSpc>
                        <a:spcAft>
                          <a:spcPts val="0"/>
                        </a:spcAft>
                      </a:pPr>
                      <a:r>
                        <a:rPr lang="es-ES" sz="1400">
                          <a:solidFill>
                            <a:schemeClr val="tx1"/>
                          </a:solidFill>
                          <a:effectLst/>
                          <a:latin typeface="+mn-lt"/>
                          <a:ea typeface="Times New Roman" panose="02020603050405020304" pitchFamily="18" charset="0"/>
                          <a:cs typeface="Times New Roman" panose="02020603050405020304" pitchFamily="18" charset="0"/>
                        </a:rPr>
                        <a:t>Normas legales</a:t>
                      </a:r>
                      <a:endParaRPr lang="es-EC" sz="1400">
                        <a:solidFill>
                          <a:schemeClr val="tx1"/>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719090">
                <a:tc vMerge="1">
                  <a:txBody>
                    <a:bodyPr/>
                    <a:lstStyle/>
                    <a:p>
                      <a:endParaRPr lang="es-EC"/>
                    </a:p>
                  </a:txBody>
                  <a:tcPr/>
                </a:tc>
                <a:tc vMerge="1">
                  <a:txBody>
                    <a:bodyPr/>
                    <a:lstStyle/>
                    <a:p>
                      <a:endParaRPr lang="es-EC"/>
                    </a:p>
                  </a:txBody>
                  <a:tcPr/>
                </a:tc>
                <a:tc>
                  <a:txBody>
                    <a:bodyPr/>
                    <a:lstStyle/>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Entrenamiento</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Mental</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Físico</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Psicológico</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479393">
                <a:tc vMerge="1">
                  <a:txBody>
                    <a:bodyPr/>
                    <a:lstStyle/>
                    <a:p>
                      <a:endParaRPr lang="es-EC"/>
                    </a:p>
                  </a:txBody>
                  <a:tcPr/>
                </a:tc>
                <a:tc vMerge="1">
                  <a:txBody>
                    <a:bodyPr/>
                    <a:lstStyle/>
                    <a:p>
                      <a:endParaRPr lang="es-EC"/>
                    </a:p>
                  </a:txBody>
                  <a:tcPr/>
                </a:tc>
                <a:tc>
                  <a:txBody>
                    <a:bodyPr/>
                    <a:lstStyle/>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Equipamiento</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Equipo especial</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mn-lt"/>
                          <a:ea typeface="Times New Roman" panose="02020603050405020304" pitchFamily="18" charset="0"/>
                          <a:cs typeface="Times New Roman" panose="02020603050405020304" pitchFamily="18" charset="0"/>
                        </a:rPr>
                        <a:t>Equipo tecnológico</a:t>
                      </a:r>
                      <a:endParaRPr lang="es-EC" sz="1400" dirty="0">
                        <a:solidFill>
                          <a:schemeClr val="tx1"/>
                        </a:solidFill>
                        <a:effectLst/>
                        <a:latin typeface="+mn-lt"/>
                        <a:ea typeface="Times New Roman" panose="02020603050405020304" pitchFamily="18" charset="0"/>
                        <a:cs typeface="Times New Roman" panose="02020603050405020304" pitchFamily="18" charset="0"/>
                      </a:endParaRPr>
                    </a:p>
                  </a:txBody>
                  <a:tcPr marL="61134" marR="61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bl>
          </a:graphicData>
        </a:graphic>
      </p:graphicFrame>
      <p:sp>
        <p:nvSpPr>
          <p:cNvPr id="11" name="Rectangle 7"/>
          <p:cNvSpPr>
            <a:spLocks noChangeArrowheads="1"/>
          </p:cNvSpPr>
          <p:nvPr/>
        </p:nvSpPr>
        <p:spPr bwMode="auto">
          <a:xfrm>
            <a:off x="2198688" y="1037323"/>
            <a:ext cx="121130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a:ln>
                  <a:noFill/>
                </a:ln>
                <a:solidFill>
                  <a:schemeClr val="tx1"/>
                </a:solidFill>
                <a:effectLst/>
                <a:latin typeface="Arial" panose="020B0604020202020204" pitchFamily="34" charset="0"/>
              </a:rPr>
              <a:t/>
            </a:r>
            <a:br>
              <a:rPr kumimoji="0" lang="es-EC" altLang="es-EC" sz="1800" b="0" i="0" u="none" strike="noStrike" cap="none" normalizeH="0" baseline="0">
                <a:ln>
                  <a:noFill/>
                </a:ln>
                <a:solidFill>
                  <a:schemeClr val="tx1"/>
                </a:solidFill>
                <a:effectLst/>
                <a:latin typeface="Arial" panose="020B0604020202020204" pitchFamily="34" charset="0"/>
              </a:rPr>
            </a:b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20" name="5 Rectángulo"/>
          <p:cNvSpPr/>
          <p:nvPr/>
        </p:nvSpPr>
        <p:spPr>
          <a:xfrm>
            <a:off x="422715" y="641523"/>
            <a:ext cx="4184671"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SISTEMA DE VARIABLES</a:t>
            </a:r>
          </a:p>
        </p:txBody>
      </p:sp>
      <p:pic>
        <p:nvPicPr>
          <p:cNvPr id="21" name="Picture 24" descr="BARRA02"/>
          <p:cNvPicPr>
            <a:picLocks noChangeAspect="1" noChangeArrowheads="1" noCrop="1"/>
          </p:cNvPicPr>
          <p:nvPr/>
        </p:nvPicPr>
        <p:blipFill>
          <a:blip r:embed="rId2" cstate="print"/>
          <a:srcRect/>
          <a:stretch>
            <a:fillRect/>
          </a:stretch>
        </p:blipFill>
        <p:spPr bwMode="auto">
          <a:xfrm>
            <a:off x="186638" y="1136202"/>
            <a:ext cx="4656824" cy="90096"/>
          </a:xfrm>
          <a:prstGeom prst="rect">
            <a:avLst/>
          </a:prstGeom>
          <a:noFill/>
          <a:ln w="9525">
            <a:noFill/>
            <a:miter lim="800000"/>
            <a:headEnd/>
            <a:tailEnd/>
          </a:ln>
        </p:spPr>
      </p:pic>
      <p:pic>
        <p:nvPicPr>
          <p:cNvPr id="6"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208" y="-13855"/>
            <a:ext cx="1686512" cy="148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880245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2003457" y="2371990"/>
            <a:ext cx="8204746" cy="286232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60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CAPÍTULO III</a:t>
            </a:r>
          </a:p>
          <a:p>
            <a:pPr algn="ctr" fontAlgn="base">
              <a:spcBef>
                <a:spcPct val="0"/>
              </a:spcBef>
              <a:spcAft>
                <a:spcPct val="0"/>
              </a:spcAft>
              <a:defRPr/>
            </a:pPr>
            <a:endParaRPr lang="es-ES" sz="60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endParaRPr>
          </a:p>
          <a:p>
            <a:pPr algn="ctr" fontAlgn="base">
              <a:spcBef>
                <a:spcPct val="0"/>
              </a:spcBef>
              <a:spcAft>
                <a:spcPct val="0"/>
              </a:spcAft>
              <a:defRPr/>
            </a:pPr>
            <a:r>
              <a:rPr lang="es-ES" sz="6000" b="1" dirty="0">
                <a:ln w="11430"/>
                <a:solidFill>
                  <a:schemeClr val="bg1"/>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DISEÑO METODOLÓGICO</a:t>
            </a:r>
          </a:p>
        </p:txBody>
      </p:sp>
      <p:pic>
        <p:nvPicPr>
          <p:cNvPr id="3" name="Picture 24" descr="BARRA02"/>
          <p:cNvPicPr>
            <a:picLocks noChangeAspect="1" noChangeArrowheads="1" noCrop="1"/>
          </p:cNvPicPr>
          <p:nvPr/>
        </p:nvPicPr>
        <p:blipFill>
          <a:blip r:embed="rId2" cstate="print"/>
          <a:srcRect/>
          <a:stretch>
            <a:fillRect/>
          </a:stretch>
        </p:blipFill>
        <p:spPr bwMode="auto">
          <a:xfrm>
            <a:off x="1170229" y="1535125"/>
            <a:ext cx="10374071" cy="261018"/>
          </a:xfrm>
          <a:prstGeom prst="rect">
            <a:avLst/>
          </a:prstGeom>
          <a:noFill/>
          <a:ln w="9525">
            <a:noFill/>
            <a:miter lim="800000"/>
            <a:headEnd/>
            <a:tailEnd/>
          </a:ln>
        </p:spPr>
      </p:pic>
      <p:sp>
        <p:nvSpPr>
          <p:cNvPr id="4" name="10 Rectángulo redondeado"/>
          <p:cNvSpPr/>
          <p:nvPr/>
        </p:nvSpPr>
        <p:spPr>
          <a:xfrm>
            <a:off x="9935832" y="6415326"/>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5" name="Picture 11" descr="4 Estrellas"/>
          <p:cNvPicPr>
            <a:picLocks noChangeAspect="1" noChangeArrowheads="1" noCrop="1"/>
          </p:cNvPicPr>
          <p:nvPr/>
        </p:nvPicPr>
        <p:blipFill>
          <a:blip r:embed="rId3" cstate="print"/>
          <a:srcRect/>
          <a:stretch>
            <a:fillRect/>
          </a:stretch>
        </p:blipFill>
        <p:spPr bwMode="auto">
          <a:xfrm>
            <a:off x="10925942" y="5553838"/>
            <a:ext cx="822945" cy="769920"/>
          </a:xfrm>
          <a:prstGeom prst="rect">
            <a:avLst/>
          </a:prstGeom>
          <a:noFill/>
          <a:ln w="9525">
            <a:noFill/>
            <a:miter lim="800000"/>
            <a:headEnd/>
            <a:tailEnd/>
          </a:ln>
        </p:spPr>
      </p:pic>
      <p:pic>
        <p:nvPicPr>
          <p:cNvPr id="6" name="Picture 2" descr="Resultado de imagen para UNIVERSIDAD DE LAS FUERZAS ARM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0 Rectángulo redondeado"/>
          <p:cNvSpPr/>
          <p:nvPr/>
        </p:nvSpPr>
        <p:spPr>
          <a:xfrm>
            <a:off x="9941595"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1866148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69274" y="1392276"/>
            <a:ext cx="6266010"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TIPO Y DISEÑO DE INVESTIGACIÓN</a:t>
            </a:r>
          </a:p>
        </p:txBody>
      </p:sp>
      <p:pic>
        <p:nvPicPr>
          <p:cNvPr id="3" name="Picture 24" descr="BARRA02"/>
          <p:cNvPicPr>
            <a:picLocks noChangeAspect="1" noChangeArrowheads="1" noCrop="1"/>
          </p:cNvPicPr>
          <p:nvPr/>
        </p:nvPicPr>
        <p:blipFill>
          <a:blip r:embed="rId2" cstate="print"/>
          <a:srcRect/>
          <a:stretch>
            <a:fillRect/>
          </a:stretch>
        </p:blipFill>
        <p:spPr bwMode="auto">
          <a:xfrm>
            <a:off x="186637" y="1859433"/>
            <a:ext cx="6079371" cy="117618"/>
          </a:xfrm>
          <a:prstGeom prst="rect">
            <a:avLst/>
          </a:prstGeom>
          <a:noFill/>
          <a:ln w="9525">
            <a:noFill/>
            <a:miter lim="800000"/>
            <a:headEnd/>
            <a:tailEnd/>
          </a:ln>
        </p:spPr>
      </p:pic>
      <p:sp>
        <p:nvSpPr>
          <p:cNvPr id="4" name="Elipse 3"/>
          <p:cNvSpPr/>
          <p:nvPr/>
        </p:nvSpPr>
        <p:spPr>
          <a:xfrm>
            <a:off x="356991" y="2370907"/>
            <a:ext cx="2444246" cy="94593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Investigación Descriptiva</a:t>
            </a:r>
          </a:p>
        </p:txBody>
      </p:sp>
      <p:sp>
        <p:nvSpPr>
          <p:cNvPr id="6" name="Rectángulo redondeado 5"/>
          <p:cNvSpPr/>
          <p:nvPr/>
        </p:nvSpPr>
        <p:spPr>
          <a:xfrm>
            <a:off x="4685869" y="2444208"/>
            <a:ext cx="2252813" cy="79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rial" panose="020B0604020202020204" pitchFamily="34" charset="0"/>
                <a:ea typeface="Times New Roman" panose="02020603050405020304" pitchFamily="18" charset="0"/>
              </a:rPr>
              <a:t>Realidades de hechos</a:t>
            </a:r>
            <a:endParaRPr lang="es-EC" dirty="0">
              <a:solidFill>
                <a:schemeClr val="tx1"/>
              </a:solidFill>
            </a:endParaRPr>
          </a:p>
        </p:txBody>
      </p:sp>
      <p:sp>
        <p:nvSpPr>
          <p:cNvPr id="7" name="Flecha derecha 6"/>
          <p:cNvSpPr/>
          <p:nvPr/>
        </p:nvSpPr>
        <p:spPr>
          <a:xfrm>
            <a:off x="3112951" y="2604521"/>
            <a:ext cx="1106023"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200" dirty="0">
              <a:solidFill>
                <a:schemeClr val="tx1"/>
              </a:solidFill>
            </a:endParaRPr>
          </a:p>
        </p:txBody>
      </p:sp>
      <p:sp>
        <p:nvSpPr>
          <p:cNvPr id="8" name="Rectángulo redondeado 7"/>
          <p:cNvSpPr/>
          <p:nvPr/>
        </p:nvSpPr>
        <p:spPr>
          <a:xfrm>
            <a:off x="186637" y="5104325"/>
            <a:ext cx="1485099" cy="42829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Comprende</a:t>
            </a:r>
            <a:endParaRPr lang="es-EC" dirty="0">
              <a:latin typeface="+mj-lt"/>
              <a:cs typeface="Calibri" panose="020F0502020204030204" pitchFamily="34" charset="0"/>
            </a:endParaRPr>
          </a:p>
        </p:txBody>
      </p:sp>
      <p:sp>
        <p:nvSpPr>
          <p:cNvPr id="9" name="CuadroTexto 8"/>
          <p:cNvSpPr txBox="1"/>
          <p:nvPr/>
        </p:nvSpPr>
        <p:spPr>
          <a:xfrm>
            <a:off x="2380188" y="4277189"/>
            <a:ext cx="1687029" cy="369332"/>
          </a:xfrm>
          <a:prstGeom prst="rect">
            <a:avLst/>
          </a:prstGeom>
          <a:solidFill>
            <a:srgbClr val="FFFF00"/>
          </a:solidFill>
        </p:spPr>
        <p:txBody>
          <a:bodyPr wrap="square" rtlCol="0">
            <a:spAutoFit/>
          </a:bodyPr>
          <a:lstStyle/>
          <a:p>
            <a:pPr algn="ctr"/>
            <a:r>
              <a:rPr lang="es-EC" dirty="0"/>
              <a:t>Registro</a:t>
            </a:r>
          </a:p>
        </p:txBody>
      </p:sp>
      <p:sp>
        <p:nvSpPr>
          <p:cNvPr id="10" name="CuadroTexto 9"/>
          <p:cNvSpPr txBox="1"/>
          <p:nvPr/>
        </p:nvSpPr>
        <p:spPr>
          <a:xfrm>
            <a:off x="2380186" y="5131219"/>
            <a:ext cx="1687031" cy="369332"/>
          </a:xfrm>
          <a:prstGeom prst="rect">
            <a:avLst/>
          </a:prstGeom>
          <a:solidFill>
            <a:srgbClr val="FFFF00"/>
          </a:solidFill>
        </p:spPr>
        <p:txBody>
          <a:bodyPr wrap="square" rtlCol="0">
            <a:spAutoFit/>
          </a:bodyPr>
          <a:lstStyle/>
          <a:p>
            <a:pPr algn="ctr"/>
            <a:r>
              <a:rPr lang="es-EC" dirty="0"/>
              <a:t>Análisis</a:t>
            </a:r>
          </a:p>
        </p:txBody>
      </p:sp>
      <p:sp>
        <p:nvSpPr>
          <p:cNvPr id="11" name="CuadroTexto 10"/>
          <p:cNvSpPr txBox="1"/>
          <p:nvPr/>
        </p:nvSpPr>
        <p:spPr>
          <a:xfrm>
            <a:off x="2380186" y="5985249"/>
            <a:ext cx="1687031" cy="369332"/>
          </a:xfrm>
          <a:prstGeom prst="rect">
            <a:avLst/>
          </a:prstGeom>
          <a:solidFill>
            <a:srgbClr val="FFFF00"/>
          </a:solidFill>
        </p:spPr>
        <p:txBody>
          <a:bodyPr wrap="square" rtlCol="0">
            <a:spAutoFit/>
          </a:bodyPr>
          <a:lstStyle/>
          <a:p>
            <a:pPr algn="ctr"/>
            <a:r>
              <a:rPr lang="es-EC" dirty="0"/>
              <a:t>Interpretación</a:t>
            </a:r>
          </a:p>
        </p:txBody>
      </p:sp>
      <p:sp>
        <p:nvSpPr>
          <p:cNvPr id="12" name="Rectángulo redondeado 11"/>
          <p:cNvSpPr/>
          <p:nvPr/>
        </p:nvSpPr>
        <p:spPr>
          <a:xfrm>
            <a:off x="5484116" y="4916219"/>
            <a:ext cx="1454566" cy="79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rial" panose="020B0604020202020204" pitchFamily="34" charset="0"/>
                <a:ea typeface="Times New Roman" panose="02020603050405020304" pitchFamily="18" charset="0"/>
              </a:rPr>
              <a:t>Naturaleza actual</a:t>
            </a:r>
            <a:endParaRPr lang="es-EC" dirty="0">
              <a:solidFill>
                <a:schemeClr val="tx1"/>
              </a:solidFill>
            </a:endParaRPr>
          </a:p>
        </p:txBody>
      </p:sp>
      <p:sp>
        <p:nvSpPr>
          <p:cNvPr id="13" name="10 Rectángulo redondeado"/>
          <p:cNvSpPr/>
          <p:nvPr/>
        </p:nvSpPr>
        <p:spPr>
          <a:xfrm>
            <a:off x="9968489" y="6400085"/>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14" name="Picture 11" descr="4 Estrellas"/>
          <p:cNvPicPr>
            <a:picLocks noChangeAspect="1" noChangeArrowheads="1" noCrop="1"/>
          </p:cNvPicPr>
          <p:nvPr/>
        </p:nvPicPr>
        <p:blipFill>
          <a:blip r:embed="rId3" cstate="print"/>
          <a:srcRect/>
          <a:stretch>
            <a:fillRect/>
          </a:stretch>
        </p:blipFill>
        <p:spPr bwMode="auto">
          <a:xfrm>
            <a:off x="8907150" y="6088080"/>
            <a:ext cx="822945" cy="769920"/>
          </a:xfrm>
          <a:prstGeom prst="rect">
            <a:avLst/>
          </a:prstGeom>
          <a:noFill/>
          <a:ln w="9525">
            <a:noFill/>
            <a:miter lim="800000"/>
            <a:headEnd/>
            <a:tailEnd/>
          </a:ln>
        </p:spPr>
      </p:pic>
      <p:cxnSp>
        <p:nvCxnSpPr>
          <p:cNvPr id="15" name="Conector recto de flecha 14"/>
          <p:cNvCxnSpPr>
            <a:stCxn id="8" idx="3"/>
            <a:endCxn id="9" idx="1"/>
          </p:cNvCxnSpPr>
          <p:nvPr/>
        </p:nvCxnSpPr>
        <p:spPr>
          <a:xfrm flipV="1">
            <a:off x="1671736" y="4461855"/>
            <a:ext cx="708452" cy="856619"/>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8" name="Conector recto de flecha 17"/>
          <p:cNvCxnSpPr>
            <a:stCxn id="8" idx="3"/>
            <a:endCxn id="10" idx="1"/>
          </p:cNvCxnSpPr>
          <p:nvPr/>
        </p:nvCxnSpPr>
        <p:spPr>
          <a:xfrm flipV="1">
            <a:off x="1671736" y="5315885"/>
            <a:ext cx="708450" cy="2589"/>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9" name="Conector recto de flecha 18"/>
          <p:cNvCxnSpPr>
            <a:stCxn id="8" idx="3"/>
            <a:endCxn id="11" idx="1"/>
          </p:cNvCxnSpPr>
          <p:nvPr/>
        </p:nvCxnSpPr>
        <p:spPr>
          <a:xfrm>
            <a:off x="1671736" y="5318474"/>
            <a:ext cx="708450" cy="851441"/>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24" name="Flecha derecha 23"/>
          <p:cNvSpPr/>
          <p:nvPr/>
        </p:nvSpPr>
        <p:spPr>
          <a:xfrm>
            <a:off x="4222655" y="5073569"/>
            <a:ext cx="1106023"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200" dirty="0">
              <a:solidFill>
                <a:schemeClr val="tx1"/>
              </a:solidFill>
            </a:endParaRPr>
          </a:p>
        </p:txBody>
      </p:sp>
      <p:sp>
        <p:nvSpPr>
          <p:cNvPr id="25" name="Flecha derecha 24"/>
          <p:cNvSpPr/>
          <p:nvPr/>
        </p:nvSpPr>
        <p:spPr>
          <a:xfrm rot="20424030">
            <a:off x="4250404" y="5685283"/>
            <a:ext cx="1106023"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200" dirty="0">
              <a:solidFill>
                <a:schemeClr val="tx1"/>
              </a:solidFill>
            </a:endParaRPr>
          </a:p>
        </p:txBody>
      </p:sp>
      <p:sp>
        <p:nvSpPr>
          <p:cNvPr id="26" name="Flecha derecha 25"/>
          <p:cNvSpPr/>
          <p:nvPr/>
        </p:nvSpPr>
        <p:spPr>
          <a:xfrm rot="1595558">
            <a:off x="4250405" y="4424668"/>
            <a:ext cx="1106023"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200" dirty="0">
              <a:solidFill>
                <a:schemeClr val="tx1"/>
              </a:solidFill>
            </a:endParaRPr>
          </a:p>
        </p:txBody>
      </p:sp>
      <p:sp>
        <p:nvSpPr>
          <p:cNvPr id="27" name="Elipse 26"/>
          <p:cNvSpPr/>
          <p:nvPr/>
        </p:nvSpPr>
        <p:spPr>
          <a:xfrm>
            <a:off x="7087656" y="1379255"/>
            <a:ext cx="1899788" cy="94593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Método descriptivo</a:t>
            </a:r>
          </a:p>
        </p:txBody>
      </p:sp>
      <p:sp>
        <p:nvSpPr>
          <p:cNvPr id="28" name="Elipse 27"/>
          <p:cNvSpPr/>
          <p:nvPr/>
        </p:nvSpPr>
        <p:spPr>
          <a:xfrm>
            <a:off x="7087656" y="2737554"/>
            <a:ext cx="1899788" cy="94593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Método estadístico</a:t>
            </a:r>
          </a:p>
        </p:txBody>
      </p:sp>
      <p:sp>
        <p:nvSpPr>
          <p:cNvPr id="29" name="Elipse 28"/>
          <p:cNvSpPr/>
          <p:nvPr/>
        </p:nvSpPr>
        <p:spPr>
          <a:xfrm>
            <a:off x="7094120" y="4095853"/>
            <a:ext cx="1899788" cy="94593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Método analítico</a:t>
            </a:r>
          </a:p>
        </p:txBody>
      </p:sp>
      <p:sp>
        <p:nvSpPr>
          <p:cNvPr id="30" name="Elipse 29"/>
          <p:cNvSpPr/>
          <p:nvPr/>
        </p:nvSpPr>
        <p:spPr>
          <a:xfrm>
            <a:off x="7087656" y="5445566"/>
            <a:ext cx="1899788" cy="94593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Método inductivo</a:t>
            </a:r>
          </a:p>
        </p:txBody>
      </p:sp>
      <p:sp>
        <p:nvSpPr>
          <p:cNvPr id="31" name="Rectángulo redondeado 30"/>
          <p:cNvSpPr/>
          <p:nvPr/>
        </p:nvSpPr>
        <p:spPr>
          <a:xfrm>
            <a:off x="9695895" y="1452555"/>
            <a:ext cx="2252813" cy="79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rial" panose="020B0604020202020204" pitchFamily="34" charset="0"/>
                <a:ea typeface="Times New Roman" panose="02020603050405020304" pitchFamily="18" charset="0"/>
              </a:rPr>
              <a:t>Hechos de la actualidad</a:t>
            </a:r>
            <a:endParaRPr lang="es-EC" dirty="0">
              <a:solidFill>
                <a:schemeClr val="tx1"/>
              </a:solidFill>
            </a:endParaRPr>
          </a:p>
        </p:txBody>
      </p:sp>
      <p:sp>
        <p:nvSpPr>
          <p:cNvPr id="32" name="Rectángulo redondeado 31"/>
          <p:cNvSpPr/>
          <p:nvPr/>
        </p:nvSpPr>
        <p:spPr>
          <a:xfrm>
            <a:off x="9695895" y="2810854"/>
            <a:ext cx="2252813" cy="79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rial" panose="020B0604020202020204" pitchFamily="34" charset="0"/>
                <a:ea typeface="Times New Roman" panose="02020603050405020304" pitchFamily="18" charset="0"/>
              </a:rPr>
              <a:t>Interpretación de datos</a:t>
            </a:r>
            <a:endParaRPr lang="es-EC" dirty="0">
              <a:solidFill>
                <a:schemeClr val="tx1"/>
              </a:solidFill>
            </a:endParaRPr>
          </a:p>
        </p:txBody>
      </p:sp>
      <p:sp>
        <p:nvSpPr>
          <p:cNvPr id="33" name="Rectángulo redondeado 32"/>
          <p:cNvSpPr/>
          <p:nvPr/>
        </p:nvSpPr>
        <p:spPr>
          <a:xfrm>
            <a:off x="9695895" y="4169153"/>
            <a:ext cx="2252813" cy="79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rial" panose="020B0604020202020204" pitchFamily="34" charset="0"/>
                <a:ea typeface="Times New Roman" panose="02020603050405020304" pitchFamily="18" charset="0"/>
              </a:rPr>
              <a:t>Análisis de cada elemento (relación)</a:t>
            </a:r>
            <a:endParaRPr lang="es-EC" dirty="0">
              <a:solidFill>
                <a:schemeClr val="tx1"/>
              </a:solidFill>
            </a:endParaRPr>
          </a:p>
        </p:txBody>
      </p:sp>
      <p:sp>
        <p:nvSpPr>
          <p:cNvPr id="34" name="Rectángulo redondeado 33"/>
          <p:cNvSpPr/>
          <p:nvPr/>
        </p:nvSpPr>
        <p:spPr>
          <a:xfrm>
            <a:off x="9695894" y="5504690"/>
            <a:ext cx="2252813" cy="79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rial" panose="020B0604020202020204" pitchFamily="34" charset="0"/>
                <a:ea typeface="Times New Roman" panose="02020603050405020304" pitchFamily="18" charset="0"/>
              </a:rPr>
              <a:t>De lo particular a lo general</a:t>
            </a:r>
            <a:endParaRPr lang="es-EC" dirty="0">
              <a:solidFill>
                <a:schemeClr val="tx1"/>
              </a:solidFill>
            </a:endParaRPr>
          </a:p>
        </p:txBody>
      </p:sp>
      <p:cxnSp>
        <p:nvCxnSpPr>
          <p:cNvPr id="35" name="Conector recto de flecha 34"/>
          <p:cNvCxnSpPr>
            <a:stCxn id="27" idx="6"/>
          </p:cNvCxnSpPr>
          <p:nvPr/>
        </p:nvCxnSpPr>
        <p:spPr>
          <a:xfrm flipV="1">
            <a:off x="8987444" y="1838044"/>
            <a:ext cx="708450" cy="1417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37" name="Conector recto de flecha 36"/>
          <p:cNvCxnSpPr/>
          <p:nvPr/>
        </p:nvCxnSpPr>
        <p:spPr>
          <a:xfrm flipV="1">
            <a:off x="8993908" y="3203431"/>
            <a:ext cx="708450" cy="1417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38" name="Conector recto de flecha 37"/>
          <p:cNvCxnSpPr/>
          <p:nvPr/>
        </p:nvCxnSpPr>
        <p:spPr>
          <a:xfrm flipV="1">
            <a:off x="8993908" y="5904356"/>
            <a:ext cx="708450" cy="1417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39" name="Conector recto de flecha 38"/>
          <p:cNvCxnSpPr/>
          <p:nvPr/>
        </p:nvCxnSpPr>
        <p:spPr>
          <a:xfrm flipV="1">
            <a:off x="8987444" y="4577128"/>
            <a:ext cx="708450" cy="1417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pic>
        <p:nvPicPr>
          <p:cNvPr id="36" name="Picture 2" descr="Resultado de imagen para UNIVERSIDAD DE LAS FUERZAS ARM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10 Rectángulo redondeado"/>
          <p:cNvSpPr/>
          <p:nvPr/>
        </p:nvSpPr>
        <p:spPr>
          <a:xfrm>
            <a:off x="9968487" y="6415326"/>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134925963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5 Rectángulo"/>
          <p:cNvSpPr/>
          <p:nvPr/>
        </p:nvSpPr>
        <p:spPr>
          <a:xfrm>
            <a:off x="1512649" y="1363566"/>
            <a:ext cx="1871025"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SUMARIO</a:t>
            </a:r>
          </a:p>
        </p:txBody>
      </p:sp>
      <p:sp>
        <p:nvSpPr>
          <p:cNvPr id="7" name="AutoShape 7"/>
          <p:cNvSpPr>
            <a:spLocks noChangeArrowheads="1"/>
          </p:cNvSpPr>
          <p:nvPr/>
        </p:nvSpPr>
        <p:spPr bwMode="auto">
          <a:xfrm>
            <a:off x="5419072" y="1877509"/>
            <a:ext cx="4504766" cy="125837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s-EC" b="1" kern="0" dirty="0">
                <a:ln w="11430">
                  <a:noFill/>
                </a:ln>
                <a:solidFill>
                  <a:schemeClr val="bg1"/>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PLANTEAMIENTO DEL PROBLEMA</a:t>
            </a:r>
          </a:p>
          <a:p>
            <a:pPr eaLnBrk="0" fontAlgn="base" hangingPunct="0">
              <a:spcBef>
                <a:spcPct val="0"/>
              </a:spcBef>
              <a:spcAft>
                <a:spcPct val="0"/>
              </a:spcAft>
            </a:pPr>
            <a:r>
              <a:rPr lang="es-EC" b="1" kern="0" dirty="0">
                <a:ln w="11430">
                  <a:noFill/>
                </a:ln>
                <a:solidFill>
                  <a:schemeClr val="bg1"/>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JUSTIFICACIÓN</a:t>
            </a:r>
          </a:p>
          <a:p>
            <a:pPr eaLnBrk="0" fontAlgn="base" hangingPunct="0">
              <a:spcBef>
                <a:spcPct val="0"/>
              </a:spcBef>
              <a:spcAft>
                <a:spcPct val="0"/>
              </a:spcAft>
            </a:pPr>
            <a:r>
              <a:rPr lang="es-EC" b="1" kern="0" dirty="0">
                <a:ln w="11430">
                  <a:noFill/>
                </a:ln>
                <a:solidFill>
                  <a:schemeClr val="bg1"/>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IMPORTANCIA</a:t>
            </a:r>
          </a:p>
          <a:p>
            <a:pPr eaLnBrk="0" fontAlgn="base" hangingPunct="0">
              <a:spcBef>
                <a:spcPct val="0"/>
              </a:spcBef>
              <a:spcAft>
                <a:spcPct val="0"/>
              </a:spcAft>
            </a:pPr>
            <a:r>
              <a:rPr lang="es-EC" b="1" kern="0" dirty="0">
                <a:ln w="11430">
                  <a:noFill/>
                </a:ln>
                <a:solidFill>
                  <a:schemeClr val="bg1"/>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OBJETIVOS</a:t>
            </a:r>
          </a:p>
        </p:txBody>
      </p:sp>
      <p:grpSp>
        <p:nvGrpSpPr>
          <p:cNvPr id="2" name="Grupo 1"/>
          <p:cNvGrpSpPr/>
          <p:nvPr/>
        </p:nvGrpSpPr>
        <p:grpSpPr>
          <a:xfrm>
            <a:off x="4652682" y="1486677"/>
            <a:ext cx="2662426" cy="473121"/>
            <a:chOff x="6185739" y="1437402"/>
            <a:chExt cx="2662426" cy="473121"/>
          </a:xfrm>
        </p:grpSpPr>
        <p:sp>
          <p:nvSpPr>
            <p:cNvPr id="5" name="Oval 4">
              <a:hlinkClick r:id="" action="ppaction://hlinkshowjump?jump=nextslide"/>
            </p:cNvPr>
            <p:cNvSpPr>
              <a:spLocks noChangeArrowheads="1"/>
            </p:cNvSpPr>
            <p:nvPr/>
          </p:nvSpPr>
          <p:spPr bwMode="auto">
            <a:xfrm flipH="1">
              <a:off x="6185739" y="1476577"/>
              <a:ext cx="564728" cy="433946"/>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alpha val="80000"/>
                </a:sysClr>
              </a:outerShdw>
            </a:effectLst>
            <a:scene3d>
              <a:camera prst="orthographicFront"/>
              <a:lightRig rig="threePt" dir="t"/>
            </a:scene3d>
            <a:sp3d>
              <a:bevelT/>
            </a:sp3d>
          </p:spPr>
          <p:txBody>
            <a:bodyPr anchor="ctr"/>
            <a:lstStyle/>
            <a:p>
              <a:pPr algn="just" defTabSz="685800" fontAlgn="base">
                <a:spcBef>
                  <a:spcPct val="0"/>
                </a:spcBef>
                <a:spcAft>
                  <a:spcPct val="0"/>
                </a:spcAft>
                <a:defRPr/>
              </a:pPr>
              <a:r>
                <a:rPr lang="en-US" sz="2000" b="1" kern="0" dirty="0">
                  <a:solidFill>
                    <a:srgbClr val="FFFF00"/>
                  </a:solidFill>
                  <a:effectLst>
                    <a:outerShdw blurRad="38100" dist="38100" dir="2700000" algn="tl">
                      <a:srgbClr val="000000">
                        <a:alpha val="43137"/>
                      </a:srgbClr>
                    </a:outerShdw>
                  </a:effectLst>
                </a:rPr>
                <a:t> I</a:t>
              </a:r>
            </a:p>
          </p:txBody>
        </p:sp>
        <p:sp>
          <p:nvSpPr>
            <p:cNvPr id="9" name="Rectángulo 8"/>
            <p:cNvSpPr/>
            <p:nvPr/>
          </p:nvSpPr>
          <p:spPr>
            <a:xfrm>
              <a:off x="6952129" y="1437402"/>
              <a:ext cx="1896036" cy="400110"/>
            </a:xfrm>
            <a:prstGeom prst="rect">
              <a:avLst/>
            </a:prstGeom>
            <a:noFill/>
            <a:ln w="57150" algn="ctr">
              <a:noFill/>
              <a:miter lim="800000"/>
              <a:headEnd/>
              <a:tailEnd/>
            </a:ln>
            <a:effectLst>
              <a:outerShdw blurRad="50800" dist="12700" dir="6600000" algn="ctr" rotWithShape="0">
                <a:sysClr val="windowText" lastClr="000000"/>
              </a:outerShdw>
            </a:effectLst>
          </p:spPr>
          <p:txBody>
            <a:bodyPr wrap="square">
              <a:spAutoFit/>
            </a:bodyPr>
            <a:lstStyle/>
            <a:p>
              <a:pPr algn="just" defTabSz="685800"/>
              <a:r>
                <a:rPr lang="es-EC" sz="2000" b="1" kern="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Calibri" pitchFamily="34" charset="0"/>
                  <a:cs typeface="Calibri" pitchFamily="34" charset="0"/>
                </a:rPr>
                <a:t>PROBLEMA</a:t>
              </a:r>
            </a:p>
          </p:txBody>
        </p:sp>
      </p:grpSp>
      <p:sp>
        <p:nvSpPr>
          <p:cNvPr id="27" name="AutoShape 7"/>
          <p:cNvSpPr>
            <a:spLocks noChangeArrowheads="1"/>
          </p:cNvSpPr>
          <p:nvPr/>
        </p:nvSpPr>
        <p:spPr bwMode="auto">
          <a:xfrm>
            <a:off x="5426885" y="3492875"/>
            <a:ext cx="6521824" cy="301478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r>
              <a:rPr lang="es-EC" b="1" kern="0" dirty="0">
                <a:ln w="11430">
                  <a:noFill/>
                </a:ln>
                <a:solidFill>
                  <a:schemeClr val="bg1"/>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ANTECEDENTES INVESTIGATIVOS</a:t>
            </a:r>
          </a:p>
          <a:p>
            <a:pPr algn="just" eaLnBrk="0" fontAlgn="base" hangingPunct="0">
              <a:spcBef>
                <a:spcPct val="0"/>
              </a:spcBef>
              <a:spcAft>
                <a:spcPct val="0"/>
              </a:spcAft>
            </a:pPr>
            <a:r>
              <a:rPr lang="es-EC" b="1" kern="0" dirty="0">
                <a:ln w="11430">
                  <a:noFill/>
                </a:ln>
                <a:solidFill>
                  <a:schemeClr val="bg1"/>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FUNDAMENTACIÓN CONCEPTUAL</a:t>
            </a:r>
          </a:p>
          <a:p>
            <a:pPr marL="342900" indent="-342900" algn="just" eaLnBrk="0" fontAlgn="base" hangingPunct="0">
              <a:spcBef>
                <a:spcPct val="0"/>
              </a:spcBef>
              <a:spcAft>
                <a:spcPct val="0"/>
              </a:spcAft>
              <a:buFont typeface="Arial" panose="020B0604020202020204" pitchFamily="34" charset="0"/>
              <a:buChar char="•"/>
            </a:pPr>
            <a:r>
              <a:rPr lang="es-EC" b="1" kern="0" dirty="0">
                <a:ln w="11430">
                  <a:noFill/>
                </a:ln>
                <a:solidFill>
                  <a:schemeClr val="bg1"/>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COMPETENCIAS PROFESIONALES DEL PERSONAL DE C.B</a:t>
            </a:r>
          </a:p>
          <a:p>
            <a:pPr marL="342900" indent="-342900" algn="just" eaLnBrk="0" fontAlgn="base" hangingPunct="0">
              <a:spcBef>
                <a:spcPct val="0"/>
              </a:spcBef>
              <a:spcAft>
                <a:spcPct val="0"/>
              </a:spcAft>
              <a:buFont typeface="Arial" panose="020B0604020202020204" pitchFamily="34" charset="0"/>
              <a:buChar char="•"/>
            </a:pPr>
            <a:r>
              <a:rPr lang="es-EC" b="1" kern="0" dirty="0">
                <a:ln w="11430">
                  <a:noFill/>
                </a:ln>
                <a:solidFill>
                  <a:schemeClr val="bg1"/>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APOYO A LA GESTIÓN DE RIESGO Y AYUDA HUMANITARIA</a:t>
            </a:r>
          </a:p>
          <a:p>
            <a:pPr marL="342900" indent="-342900" algn="just" eaLnBrk="0" fontAlgn="base" hangingPunct="0">
              <a:spcBef>
                <a:spcPct val="0"/>
              </a:spcBef>
              <a:spcAft>
                <a:spcPct val="0"/>
              </a:spcAft>
              <a:buFont typeface="Arial" panose="020B0604020202020204" pitchFamily="34" charset="0"/>
              <a:buChar char="•"/>
            </a:pPr>
            <a:r>
              <a:rPr lang="es-EC" b="1" kern="0" dirty="0">
                <a:ln w="11430">
                  <a:noFill/>
                </a:ln>
                <a:solidFill>
                  <a:schemeClr val="bg1"/>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INCIDENCIA DE LAS COMPETENCIAS PROFESIONALES DEL PERSONAL DEL ARMA DE CABALLERÍA BLINDA EN APOYO A LA GESTIÓN DE RIESGOS Y AYUDA HUMANITARIA</a:t>
            </a:r>
          </a:p>
          <a:p>
            <a:pPr algn="just" eaLnBrk="0" fontAlgn="base" hangingPunct="0">
              <a:spcBef>
                <a:spcPct val="0"/>
              </a:spcBef>
              <a:spcAft>
                <a:spcPct val="0"/>
              </a:spcAft>
            </a:pPr>
            <a:r>
              <a:rPr lang="es-EC" b="1" kern="0" dirty="0">
                <a:ln w="11430">
                  <a:noFill/>
                </a:ln>
                <a:solidFill>
                  <a:schemeClr val="bg1"/>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FUNDAMENTACIÓN LEGAL</a:t>
            </a:r>
          </a:p>
          <a:p>
            <a:pPr algn="just" eaLnBrk="0" fontAlgn="base" hangingPunct="0">
              <a:spcBef>
                <a:spcPct val="0"/>
              </a:spcBef>
              <a:spcAft>
                <a:spcPct val="0"/>
              </a:spcAft>
            </a:pPr>
            <a:r>
              <a:rPr lang="es-EC" b="1" kern="0" dirty="0">
                <a:ln w="11430">
                  <a:noFill/>
                </a:ln>
                <a:solidFill>
                  <a:schemeClr val="bg1"/>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SISTEMA DE VARIABLES</a:t>
            </a:r>
          </a:p>
        </p:txBody>
      </p:sp>
      <p:grpSp>
        <p:nvGrpSpPr>
          <p:cNvPr id="29" name="Grupo 28"/>
          <p:cNvGrpSpPr/>
          <p:nvPr/>
        </p:nvGrpSpPr>
        <p:grpSpPr>
          <a:xfrm>
            <a:off x="4652682" y="3275902"/>
            <a:ext cx="3254145" cy="433946"/>
            <a:chOff x="3872799" y="2994229"/>
            <a:chExt cx="3254145" cy="433946"/>
          </a:xfrm>
        </p:grpSpPr>
        <p:sp>
          <p:nvSpPr>
            <p:cNvPr id="26" name="Rectángulo 25"/>
            <p:cNvSpPr/>
            <p:nvPr/>
          </p:nvSpPr>
          <p:spPr>
            <a:xfrm>
              <a:off x="4652682" y="3028065"/>
              <a:ext cx="2474262" cy="400110"/>
            </a:xfrm>
            <a:prstGeom prst="rect">
              <a:avLst/>
            </a:prstGeom>
            <a:noFill/>
            <a:ln w="57150" algn="ctr">
              <a:noFill/>
              <a:miter lim="800000"/>
              <a:headEnd/>
              <a:tailEnd/>
            </a:ln>
            <a:effectLst>
              <a:outerShdw blurRad="50800" dist="12700" dir="6600000" algn="ctr" rotWithShape="0">
                <a:sysClr val="windowText" lastClr="000000"/>
              </a:outerShdw>
            </a:effectLst>
          </p:spPr>
          <p:txBody>
            <a:bodyPr wrap="square">
              <a:spAutoFit/>
            </a:bodyPr>
            <a:lstStyle/>
            <a:p>
              <a:pPr algn="just" defTabSz="685800"/>
              <a:r>
                <a:rPr lang="es-EC" sz="2000" b="1" kern="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Calibri" pitchFamily="34" charset="0"/>
                  <a:cs typeface="Calibri" pitchFamily="34" charset="0"/>
                </a:rPr>
                <a:t>MARCO TEÓRICO</a:t>
              </a:r>
            </a:p>
          </p:txBody>
        </p:sp>
        <p:sp>
          <p:nvSpPr>
            <p:cNvPr id="28" name="Oval 4">
              <a:hlinkClick r:id="" action="ppaction://hlinkshowjump?jump=nextslide"/>
            </p:cNvPr>
            <p:cNvSpPr>
              <a:spLocks noChangeArrowheads="1"/>
            </p:cNvSpPr>
            <p:nvPr/>
          </p:nvSpPr>
          <p:spPr bwMode="auto">
            <a:xfrm flipH="1">
              <a:off x="3872799" y="2994229"/>
              <a:ext cx="564728" cy="433946"/>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alpha val="80000"/>
                </a:sysClr>
              </a:outerShdw>
            </a:effectLst>
            <a:scene3d>
              <a:camera prst="orthographicFront"/>
              <a:lightRig rig="threePt" dir="t"/>
            </a:scene3d>
            <a:sp3d>
              <a:bevelT/>
            </a:sp3d>
          </p:spPr>
          <p:txBody>
            <a:bodyPr anchor="ctr"/>
            <a:lstStyle/>
            <a:p>
              <a:pPr algn="just" defTabSz="685800" fontAlgn="base">
                <a:spcBef>
                  <a:spcPct val="0"/>
                </a:spcBef>
                <a:spcAft>
                  <a:spcPct val="0"/>
                </a:spcAft>
                <a:defRPr/>
              </a:pPr>
              <a:r>
                <a:rPr lang="en-US" sz="2400" b="1" kern="0" dirty="0">
                  <a:solidFill>
                    <a:srgbClr val="FFFF00"/>
                  </a:solidFill>
                  <a:effectLst>
                    <a:outerShdw blurRad="38100" dist="38100" dir="2700000" algn="tl">
                      <a:srgbClr val="000000">
                        <a:alpha val="43137"/>
                      </a:srgbClr>
                    </a:outerShdw>
                  </a:effectLst>
                </a:rPr>
                <a:t>II</a:t>
              </a:r>
            </a:p>
          </p:txBody>
        </p:sp>
      </p:grpSp>
      <p:sp>
        <p:nvSpPr>
          <p:cNvPr id="30" name="10 Rectángulo redondeado"/>
          <p:cNvSpPr/>
          <p:nvPr/>
        </p:nvSpPr>
        <p:spPr>
          <a:xfrm>
            <a:off x="9968489" y="6400085"/>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31" name="Picture 24" descr="BARRA02"/>
          <p:cNvPicPr>
            <a:picLocks noChangeAspect="1" noChangeArrowheads="1" noCrop="1"/>
          </p:cNvPicPr>
          <p:nvPr/>
        </p:nvPicPr>
        <p:blipFill>
          <a:blip r:embed="rId3" cstate="print"/>
          <a:srcRect/>
          <a:stretch>
            <a:fillRect/>
          </a:stretch>
        </p:blipFill>
        <p:spPr bwMode="auto">
          <a:xfrm>
            <a:off x="875475" y="1903397"/>
            <a:ext cx="2915223" cy="112802"/>
          </a:xfrm>
          <a:prstGeom prst="rect">
            <a:avLst/>
          </a:prstGeom>
          <a:noFill/>
          <a:ln w="9525">
            <a:noFill/>
            <a:miter lim="800000"/>
            <a:headEnd/>
            <a:tailEnd/>
          </a:ln>
        </p:spPr>
      </p:pic>
      <p:pic>
        <p:nvPicPr>
          <p:cNvPr id="32" name="Picture 11" descr="4 Estrellas"/>
          <p:cNvPicPr>
            <a:picLocks noChangeAspect="1" noChangeArrowheads="1" noCrop="1"/>
          </p:cNvPicPr>
          <p:nvPr/>
        </p:nvPicPr>
        <p:blipFill>
          <a:blip r:embed="rId4" cstate="print"/>
          <a:srcRect/>
          <a:stretch>
            <a:fillRect/>
          </a:stretch>
        </p:blipFill>
        <p:spPr bwMode="auto">
          <a:xfrm>
            <a:off x="10958599" y="5538597"/>
            <a:ext cx="822945" cy="769920"/>
          </a:xfrm>
          <a:prstGeom prst="rect">
            <a:avLst/>
          </a:prstGeom>
          <a:noFill/>
          <a:ln w="9525">
            <a:noFill/>
            <a:miter lim="800000"/>
            <a:headEnd/>
            <a:tailEnd/>
          </a:ln>
        </p:spPr>
      </p:pic>
      <p:pic>
        <p:nvPicPr>
          <p:cNvPr id="1026" name="Picture 2" descr="Resultado de imagen para tanques de guerra ecuatorianos AMX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780" y="2549656"/>
            <a:ext cx="4461105" cy="29889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sultado de imagen para UNIVERSIDAD DE LAS FUERZAS ARMAD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227771834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656160" y="1153344"/>
            <a:ext cx="4297908"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POBLACIÓN Y MUESTRA</a:t>
            </a:r>
          </a:p>
        </p:txBody>
      </p:sp>
      <p:pic>
        <p:nvPicPr>
          <p:cNvPr id="3" name="Picture 24" descr="BARRA02"/>
          <p:cNvPicPr>
            <a:picLocks noChangeAspect="1" noChangeArrowheads="1" noCrop="1"/>
          </p:cNvPicPr>
          <p:nvPr/>
        </p:nvPicPr>
        <p:blipFill>
          <a:blip r:embed="rId2" cstate="print"/>
          <a:srcRect/>
          <a:stretch>
            <a:fillRect/>
          </a:stretch>
        </p:blipFill>
        <p:spPr bwMode="auto">
          <a:xfrm>
            <a:off x="656160" y="1661852"/>
            <a:ext cx="4297908" cy="83152"/>
          </a:xfrm>
          <a:prstGeom prst="rect">
            <a:avLst/>
          </a:prstGeom>
          <a:noFill/>
          <a:ln w="9525">
            <a:noFill/>
            <a:miter lim="800000"/>
            <a:headEnd/>
            <a:tailEnd/>
          </a:ln>
        </p:spPr>
      </p:pic>
      <p:sp>
        <p:nvSpPr>
          <p:cNvPr id="10" name="5 Rectángulo"/>
          <p:cNvSpPr/>
          <p:nvPr/>
        </p:nvSpPr>
        <p:spPr>
          <a:xfrm>
            <a:off x="1271751" y="3951884"/>
            <a:ext cx="3101490"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PROCEDIMIENTO</a:t>
            </a:r>
          </a:p>
        </p:txBody>
      </p:sp>
      <p:pic>
        <p:nvPicPr>
          <p:cNvPr id="11" name="Picture 24" descr="BARRA02"/>
          <p:cNvPicPr>
            <a:picLocks noChangeAspect="1" noChangeArrowheads="1" noCrop="1"/>
          </p:cNvPicPr>
          <p:nvPr/>
        </p:nvPicPr>
        <p:blipFill>
          <a:blip r:embed="rId2" cstate="print"/>
          <a:srcRect/>
          <a:stretch>
            <a:fillRect/>
          </a:stretch>
        </p:blipFill>
        <p:spPr bwMode="auto">
          <a:xfrm flipV="1">
            <a:off x="1035638" y="4435287"/>
            <a:ext cx="3430786" cy="66377"/>
          </a:xfrm>
          <a:prstGeom prst="rect">
            <a:avLst/>
          </a:prstGeom>
          <a:noFill/>
          <a:ln w="9525">
            <a:noFill/>
            <a:miter lim="800000"/>
            <a:headEnd/>
            <a:tailEnd/>
          </a:ln>
        </p:spPr>
      </p:pic>
      <p:sp>
        <p:nvSpPr>
          <p:cNvPr id="12" name="Rectángulo redondeado 11"/>
          <p:cNvSpPr/>
          <p:nvPr/>
        </p:nvSpPr>
        <p:spPr>
          <a:xfrm>
            <a:off x="1364933" y="5595996"/>
            <a:ext cx="2363277" cy="44751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Tabulación</a:t>
            </a:r>
          </a:p>
        </p:txBody>
      </p:sp>
      <p:sp>
        <p:nvSpPr>
          <p:cNvPr id="13" name="Rectángulo redondeado 12"/>
          <p:cNvSpPr/>
          <p:nvPr/>
        </p:nvSpPr>
        <p:spPr>
          <a:xfrm>
            <a:off x="183295" y="4791907"/>
            <a:ext cx="2363277" cy="56226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Realizar encuestas</a:t>
            </a:r>
          </a:p>
        </p:txBody>
      </p:sp>
      <p:sp>
        <p:nvSpPr>
          <p:cNvPr id="14" name="Rectángulo redondeado 13"/>
          <p:cNvSpPr/>
          <p:nvPr/>
        </p:nvSpPr>
        <p:spPr>
          <a:xfrm>
            <a:off x="2435547" y="6289459"/>
            <a:ext cx="2363277" cy="44751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Análisis</a:t>
            </a:r>
          </a:p>
        </p:txBody>
      </p:sp>
      <p:sp>
        <p:nvSpPr>
          <p:cNvPr id="15" name="5 Rectángulo"/>
          <p:cNvSpPr/>
          <p:nvPr/>
        </p:nvSpPr>
        <p:spPr>
          <a:xfrm>
            <a:off x="6191396" y="3768756"/>
            <a:ext cx="4419050" cy="1077218"/>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INSTRUMENTOS DE RECOLECCIÓN DE DATOS</a:t>
            </a:r>
          </a:p>
        </p:txBody>
      </p:sp>
      <p:pic>
        <p:nvPicPr>
          <p:cNvPr id="16" name="Picture 24" descr="BARRA02"/>
          <p:cNvPicPr>
            <a:picLocks noChangeAspect="1" noChangeArrowheads="1" noCrop="1"/>
          </p:cNvPicPr>
          <p:nvPr/>
        </p:nvPicPr>
        <p:blipFill>
          <a:blip r:embed="rId2" cstate="print"/>
          <a:srcRect/>
          <a:stretch>
            <a:fillRect/>
          </a:stretch>
        </p:blipFill>
        <p:spPr bwMode="auto">
          <a:xfrm flipV="1">
            <a:off x="5621770" y="4793808"/>
            <a:ext cx="5392594" cy="104333"/>
          </a:xfrm>
          <a:prstGeom prst="rect">
            <a:avLst/>
          </a:prstGeom>
          <a:noFill/>
          <a:ln w="9525">
            <a:noFill/>
            <a:miter lim="800000"/>
            <a:headEnd/>
            <a:tailEnd/>
          </a:ln>
        </p:spPr>
      </p:pic>
      <p:sp>
        <p:nvSpPr>
          <p:cNvPr id="17" name="10 Rectángulo redondeado"/>
          <p:cNvSpPr/>
          <p:nvPr/>
        </p:nvSpPr>
        <p:spPr>
          <a:xfrm>
            <a:off x="10062619" y="6400085"/>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18" name="Picture 11" descr="4 Estrellas"/>
          <p:cNvPicPr>
            <a:picLocks noChangeAspect="1" noChangeArrowheads="1" noCrop="1"/>
          </p:cNvPicPr>
          <p:nvPr/>
        </p:nvPicPr>
        <p:blipFill>
          <a:blip r:embed="rId3" cstate="print"/>
          <a:srcRect/>
          <a:stretch>
            <a:fillRect/>
          </a:stretch>
        </p:blipFill>
        <p:spPr bwMode="auto">
          <a:xfrm>
            <a:off x="11219894" y="5586387"/>
            <a:ext cx="822945" cy="769920"/>
          </a:xfrm>
          <a:prstGeom prst="rect">
            <a:avLst/>
          </a:prstGeom>
          <a:noFill/>
          <a:ln w="9525">
            <a:noFill/>
            <a:miter lim="800000"/>
            <a:headEnd/>
            <a:tailEnd/>
          </a:ln>
        </p:spPr>
      </p:pic>
      <p:sp>
        <p:nvSpPr>
          <p:cNvPr id="19" name="Rectángulo redondeado 18"/>
          <p:cNvSpPr/>
          <p:nvPr/>
        </p:nvSpPr>
        <p:spPr>
          <a:xfrm>
            <a:off x="5621771" y="5377912"/>
            <a:ext cx="1775287" cy="44751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Encuestas</a:t>
            </a:r>
          </a:p>
        </p:txBody>
      </p:sp>
      <p:cxnSp>
        <p:nvCxnSpPr>
          <p:cNvPr id="21" name="Conector recto de flecha 20"/>
          <p:cNvCxnSpPr/>
          <p:nvPr/>
        </p:nvCxnSpPr>
        <p:spPr>
          <a:xfrm flipV="1">
            <a:off x="7397058" y="5587493"/>
            <a:ext cx="708450" cy="1417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23" name="Rectángulo redondeado 22"/>
          <p:cNvSpPr/>
          <p:nvPr/>
        </p:nvSpPr>
        <p:spPr>
          <a:xfrm>
            <a:off x="8105508" y="5291576"/>
            <a:ext cx="3114386" cy="58962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rial" panose="020B0604020202020204" pitchFamily="34" charset="0"/>
                <a:ea typeface="Times New Roman" panose="02020603050405020304" pitchFamily="18" charset="0"/>
              </a:rPr>
              <a:t>Cuestionario 10 preguntas</a:t>
            </a:r>
            <a:endParaRPr lang="es-EC" dirty="0">
              <a:solidFill>
                <a:schemeClr val="tx1"/>
              </a:solidFill>
            </a:endParaRPr>
          </a:p>
        </p:txBody>
      </p:sp>
      <p:pic>
        <p:nvPicPr>
          <p:cNvPr id="5" name="Imagen 4"/>
          <p:cNvPicPr>
            <a:picLocks noChangeAspect="1"/>
          </p:cNvPicPr>
          <p:nvPr/>
        </p:nvPicPr>
        <p:blipFill rotWithShape="1">
          <a:blip r:embed="rId4"/>
          <a:srcRect l="27794" t="54512" r="41985" b="28617"/>
          <a:stretch/>
        </p:blipFill>
        <p:spPr>
          <a:xfrm>
            <a:off x="550761" y="1829084"/>
            <a:ext cx="4400540" cy="1381191"/>
          </a:xfrm>
          <a:prstGeom prst="rect">
            <a:avLst/>
          </a:prstGeom>
        </p:spPr>
      </p:pic>
      <p:sp>
        <p:nvSpPr>
          <p:cNvPr id="6" name="CuadroTexto 5"/>
          <p:cNvSpPr txBox="1"/>
          <p:nvPr/>
        </p:nvSpPr>
        <p:spPr>
          <a:xfrm>
            <a:off x="5621770" y="1493693"/>
            <a:ext cx="5203112" cy="2031325"/>
          </a:xfrm>
          <a:prstGeom prst="rect">
            <a:avLst/>
          </a:prstGeom>
          <a:noFill/>
        </p:spPr>
        <p:txBody>
          <a:bodyPr wrap="square" rtlCol="0">
            <a:spAutoFit/>
          </a:bodyPr>
          <a:lstStyle/>
          <a:p>
            <a:r>
              <a:rPr lang="es-MX" b="1" dirty="0">
                <a:solidFill>
                  <a:srgbClr val="FF0000"/>
                </a:solidFill>
              </a:rPr>
              <a:t>Leyenda</a:t>
            </a:r>
            <a:endParaRPr lang="es-EC" dirty="0">
              <a:solidFill>
                <a:srgbClr val="FF0000"/>
              </a:solidFill>
            </a:endParaRPr>
          </a:p>
          <a:p>
            <a:r>
              <a:rPr lang="es-MX" dirty="0">
                <a:solidFill>
                  <a:srgbClr val="FF0000"/>
                </a:solidFill>
              </a:rPr>
              <a:t>n =	Tamaño de la muestra	= Calcular</a:t>
            </a:r>
            <a:endParaRPr lang="es-EC" dirty="0">
              <a:solidFill>
                <a:srgbClr val="FF0000"/>
              </a:solidFill>
            </a:endParaRPr>
          </a:p>
          <a:p>
            <a:r>
              <a:rPr lang="es-MX" dirty="0">
                <a:solidFill>
                  <a:srgbClr val="FF0000"/>
                </a:solidFill>
              </a:rPr>
              <a:t>Z =	Nivel de confianza	= 95% = 1,96</a:t>
            </a:r>
            <a:endParaRPr lang="es-EC" dirty="0">
              <a:solidFill>
                <a:srgbClr val="FF0000"/>
              </a:solidFill>
            </a:endParaRPr>
          </a:p>
          <a:p>
            <a:r>
              <a:rPr lang="es-MX" dirty="0">
                <a:solidFill>
                  <a:srgbClr val="FF0000"/>
                </a:solidFill>
              </a:rPr>
              <a:t>p =	Probabilidad a favor	= 0,5</a:t>
            </a:r>
            <a:endParaRPr lang="es-EC" dirty="0">
              <a:solidFill>
                <a:srgbClr val="FF0000"/>
              </a:solidFill>
            </a:endParaRPr>
          </a:p>
          <a:p>
            <a:r>
              <a:rPr lang="es-MX" dirty="0">
                <a:solidFill>
                  <a:srgbClr val="FF0000"/>
                </a:solidFill>
              </a:rPr>
              <a:t>q =	Probabilidad en contra	= 0,5</a:t>
            </a:r>
            <a:endParaRPr lang="es-EC" dirty="0">
              <a:solidFill>
                <a:srgbClr val="FF0000"/>
              </a:solidFill>
            </a:endParaRPr>
          </a:p>
          <a:p>
            <a:r>
              <a:rPr lang="es-MX" dirty="0">
                <a:solidFill>
                  <a:srgbClr val="FF0000"/>
                </a:solidFill>
              </a:rPr>
              <a:t>N =	Población		= 1500</a:t>
            </a:r>
            <a:endParaRPr lang="es-EC" dirty="0">
              <a:solidFill>
                <a:srgbClr val="FF0000"/>
              </a:solidFill>
            </a:endParaRPr>
          </a:p>
          <a:p>
            <a:r>
              <a:rPr lang="es-ES" dirty="0">
                <a:solidFill>
                  <a:srgbClr val="FF0000"/>
                </a:solidFill>
              </a:rPr>
              <a:t>e =	Error de muestra		= 0,06</a:t>
            </a:r>
            <a:endParaRPr lang="es-EC" dirty="0">
              <a:solidFill>
                <a:srgbClr val="FF0000"/>
              </a:solidFill>
            </a:endParaRPr>
          </a:p>
        </p:txBody>
      </p:sp>
      <p:sp>
        <p:nvSpPr>
          <p:cNvPr id="7" name="CuadroTexto 6"/>
          <p:cNvSpPr txBox="1"/>
          <p:nvPr/>
        </p:nvSpPr>
        <p:spPr>
          <a:xfrm>
            <a:off x="10444647" y="2990862"/>
            <a:ext cx="1577120" cy="646331"/>
          </a:xfrm>
          <a:prstGeom prst="rect">
            <a:avLst/>
          </a:prstGeom>
          <a:noFill/>
        </p:spPr>
        <p:txBody>
          <a:bodyPr wrap="square" rtlCol="0">
            <a:spAutoFit/>
          </a:bodyPr>
          <a:lstStyle/>
          <a:p>
            <a:pPr algn="ctr"/>
            <a:r>
              <a:rPr lang="es-ES" b="1" dirty="0">
                <a:solidFill>
                  <a:schemeClr val="bg1"/>
                </a:solidFill>
              </a:rPr>
              <a:t>226 ENCUESTAS</a:t>
            </a:r>
            <a:endParaRPr lang="es-EC" dirty="0">
              <a:solidFill>
                <a:schemeClr val="bg1"/>
              </a:solidFill>
            </a:endParaRPr>
          </a:p>
        </p:txBody>
      </p:sp>
      <p:pic>
        <p:nvPicPr>
          <p:cNvPr id="25" name="Picture 2" descr="Resultado de imagen para UNIVERSIDAD DE LAS FUERZAS ARMAD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10 Rectángulo redondeado"/>
          <p:cNvSpPr/>
          <p:nvPr/>
        </p:nvSpPr>
        <p:spPr>
          <a:xfrm>
            <a:off x="10062618"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
        <p:nvSpPr>
          <p:cNvPr id="8" name="CuadroTexto 7"/>
          <p:cNvSpPr txBox="1"/>
          <p:nvPr/>
        </p:nvSpPr>
        <p:spPr>
          <a:xfrm>
            <a:off x="3082160" y="3250823"/>
            <a:ext cx="1869141" cy="369332"/>
          </a:xfrm>
          <a:prstGeom prst="rect">
            <a:avLst/>
          </a:prstGeom>
          <a:noFill/>
        </p:spPr>
        <p:txBody>
          <a:bodyPr wrap="square" rtlCol="0">
            <a:spAutoFit/>
          </a:bodyPr>
          <a:lstStyle/>
          <a:p>
            <a:r>
              <a:rPr lang="es-EC" dirty="0">
                <a:solidFill>
                  <a:srgbClr val="92D050"/>
                </a:solidFill>
              </a:rPr>
              <a:t>Población finita</a:t>
            </a:r>
          </a:p>
        </p:txBody>
      </p:sp>
    </p:spTree>
    <p:extLst>
      <p:ext uri="{BB962C8B-B14F-4D97-AF65-F5344CB8AC3E}">
        <p14:creationId xmlns:p14="http://schemas.microsoft.com/office/powerpoint/2010/main" val="328959756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943080" y="1386168"/>
            <a:ext cx="5113836"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PROCESAMIENTO Y ANÁLISIS</a:t>
            </a:r>
          </a:p>
        </p:txBody>
      </p:sp>
      <p:pic>
        <p:nvPicPr>
          <p:cNvPr id="3" name="Picture 24" descr="BARRA02"/>
          <p:cNvPicPr>
            <a:picLocks noChangeAspect="1" noChangeArrowheads="1" noCrop="1"/>
          </p:cNvPicPr>
          <p:nvPr/>
        </p:nvPicPr>
        <p:blipFill>
          <a:blip r:embed="rId2" cstate="print"/>
          <a:srcRect/>
          <a:stretch>
            <a:fillRect/>
          </a:stretch>
        </p:blipFill>
        <p:spPr bwMode="auto">
          <a:xfrm>
            <a:off x="259598" y="1908251"/>
            <a:ext cx="6480801" cy="125385"/>
          </a:xfrm>
          <a:prstGeom prst="rect">
            <a:avLst/>
          </a:prstGeom>
          <a:noFill/>
          <a:ln w="9525">
            <a:noFill/>
            <a:miter lim="800000"/>
            <a:headEnd/>
            <a:tailEnd/>
          </a:ln>
        </p:spPr>
      </p:pic>
      <p:sp>
        <p:nvSpPr>
          <p:cNvPr id="4" name="Elipse 3"/>
          <p:cNvSpPr/>
          <p:nvPr/>
        </p:nvSpPr>
        <p:spPr>
          <a:xfrm>
            <a:off x="606372" y="3520835"/>
            <a:ext cx="2444246" cy="94593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TABULACIÓN</a:t>
            </a:r>
          </a:p>
        </p:txBody>
      </p:sp>
      <p:cxnSp>
        <p:nvCxnSpPr>
          <p:cNvPr id="7" name="Conector recto de flecha 6"/>
          <p:cNvCxnSpPr>
            <a:stCxn id="4" idx="6"/>
          </p:cNvCxnSpPr>
          <p:nvPr/>
        </p:nvCxnSpPr>
        <p:spPr>
          <a:xfrm flipV="1">
            <a:off x="3050618" y="3006553"/>
            <a:ext cx="1029585" cy="987249"/>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0" name="Conector recto de flecha 9"/>
          <p:cNvCxnSpPr>
            <a:stCxn id="4" idx="6"/>
          </p:cNvCxnSpPr>
          <p:nvPr/>
        </p:nvCxnSpPr>
        <p:spPr>
          <a:xfrm>
            <a:off x="3050618" y="3993802"/>
            <a:ext cx="1029584" cy="1219316"/>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pic>
        <p:nvPicPr>
          <p:cNvPr id="13" name="Imagen 12"/>
          <p:cNvPicPr>
            <a:picLocks noChangeAspect="1"/>
          </p:cNvPicPr>
          <p:nvPr/>
        </p:nvPicPr>
        <p:blipFill rotWithShape="1">
          <a:blip r:embed="rId3"/>
          <a:srcRect l="31323" t="33129" r="28088" b="8018"/>
          <a:stretch/>
        </p:blipFill>
        <p:spPr>
          <a:xfrm>
            <a:off x="7317824" y="1927351"/>
            <a:ext cx="1678257" cy="2158403"/>
          </a:xfrm>
          <a:prstGeom prst="rect">
            <a:avLst/>
          </a:prstGeom>
        </p:spPr>
      </p:pic>
      <p:sp>
        <p:nvSpPr>
          <p:cNvPr id="16"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effectLst>
                  <a:outerShdw blurRad="50800" dist="39000" dir="5460000" algn="tl">
                    <a:srgbClr val="000000">
                      <a:alpha val="38000"/>
                    </a:srgbClr>
                  </a:outerShdw>
                </a:effectLst>
                <a:cs typeface="Arial" charset="0"/>
              </a:rPr>
              <a:t>ESPE</a:t>
            </a:r>
          </a:p>
        </p:txBody>
      </p:sp>
      <p:pic>
        <p:nvPicPr>
          <p:cNvPr id="17" name="Picture 11" descr="4 Estrellas"/>
          <p:cNvPicPr>
            <a:picLocks noChangeAspect="1" noChangeArrowheads="1" noCrop="1"/>
          </p:cNvPicPr>
          <p:nvPr/>
        </p:nvPicPr>
        <p:blipFill>
          <a:blip r:embed="rId4" cstate="print"/>
          <a:srcRect/>
          <a:stretch>
            <a:fillRect/>
          </a:stretch>
        </p:blipFill>
        <p:spPr bwMode="auto">
          <a:xfrm>
            <a:off x="10958599" y="5569148"/>
            <a:ext cx="822945" cy="769920"/>
          </a:xfrm>
          <a:prstGeom prst="rect">
            <a:avLst/>
          </a:prstGeom>
          <a:noFill/>
          <a:ln w="9525">
            <a:noFill/>
            <a:miter lim="800000"/>
            <a:headEnd/>
            <a:tailEnd/>
          </a:ln>
        </p:spPr>
      </p:pic>
      <p:pic>
        <p:nvPicPr>
          <p:cNvPr id="2050" name="Picture 2" descr="Resultado de imagen para wo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8938" y="2366837"/>
            <a:ext cx="1944034" cy="12794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exce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8938" y="4583674"/>
            <a:ext cx="1965592" cy="12588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ultado de imagen para UNIVERSIDAD DE LAS FUERZAS ARMADA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rotWithShape="1">
          <a:blip r:embed="rId8"/>
          <a:srcRect l="1323" t="27636" r="30625" b="7823"/>
          <a:stretch/>
        </p:blipFill>
        <p:spPr>
          <a:xfrm>
            <a:off x="6524448" y="4342624"/>
            <a:ext cx="3265011" cy="1740987"/>
          </a:xfrm>
          <a:prstGeom prst="rect">
            <a:avLst/>
          </a:prstGeom>
        </p:spPr>
      </p:pic>
    </p:spTree>
    <p:extLst>
      <p:ext uri="{BB962C8B-B14F-4D97-AF65-F5344CB8AC3E}">
        <p14:creationId xmlns:p14="http://schemas.microsoft.com/office/powerpoint/2010/main" val="325890923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3966909" y="2371990"/>
            <a:ext cx="4277838" cy="286232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60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CAPÍTULO IV</a:t>
            </a:r>
          </a:p>
          <a:p>
            <a:pPr algn="ctr" fontAlgn="base">
              <a:spcBef>
                <a:spcPct val="0"/>
              </a:spcBef>
              <a:spcAft>
                <a:spcPct val="0"/>
              </a:spcAft>
              <a:defRPr/>
            </a:pPr>
            <a:endParaRPr lang="es-ES" sz="60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endParaRPr>
          </a:p>
          <a:p>
            <a:pPr algn="ctr" fontAlgn="base">
              <a:spcBef>
                <a:spcPct val="0"/>
              </a:spcBef>
              <a:spcAft>
                <a:spcPct val="0"/>
              </a:spcAft>
              <a:defRPr/>
            </a:pPr>
            <a:r>
              <a:rPr lang="es-ES" sz="6000" b="1" dirty="0">
                <a:ln w="11430"/>
                <a:solidFill>
                  <a:schemeClr val="bg1"/>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RESULTADOS</a:t>
            </a:r>
          </a:p>
        </p:txBody>
      </p:sp>
      <p:pic>
        <p:nvPicPr>
          <p:cNvPr id="3" name="Picture 24" descr="BARRA02"/>
          <p:cNvPicPr>
            <a:picLocks noChangeAspect="1" noChangeArrowheads="1" noCrop="1"/>
          </p:cNvPicPr>
          <p:nvPr/>
        </p:nvPicPr>
        <p:blipFill>
          <a:blip r:embed="rId2" cstate="print"/>
          <a:srcRect/>
          <a:stretch>
            <a:fillRect/>
          </a:stretch>
        </p:blipFill>
        <p:spPr bwMode="auto">
          <a:xfrm>
            <a:off x="1170229" y="1535125"/>
            <a:ext cx="10374071" cy="261018"/>
          </a:xfrm>
          <a:prstGeom prst="rect">
            <a:avLst/>
          </a:prstGeom>
          <a:noFill/>
          <a:ln w="9525">
            <a:noFill/>
            <a:miter lim="800000"/>
            <a:headEnd/>
            <a:tailEnd/>
          </a:ln>
        </p:spPr>
      </p:pic>
      <p:sp>
        <p:nvSpPr>
          <p:cNvPr id="4" name="10 Rectángulo redondeado"/>
          <p:cNvSpPr/>
          <p:nvPr/>
        </p:nvSpPr>
        <p:spPr>
          <a:xfrm>
            <a:off x="9935832" y="6415326"/>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5" name="Picture 11" descr="4 Estrellas"/>
          <p:cNvPicPr>
            <a:picLocks noChangeAspect="1" noChangeArrowheads="1" noCrop="1"/>
          </p:cNvPicPr>
          <p:nvPr/>
        </p:nvPicPr>
        <p:blipFill>
          <a:blip r:embed="rId3" cstate="print"/>
          <a:srcRect/>
          <a:stretch>
            <a:fillRect/>
          </a:stretch>
        </p:blipFill>
        <p:spPr bwMode="auto">
          <a:xfrm>
            <a:off x="10925942" y="5553838"/>
            <a:ext cx="822945" cy="769920"/>
          </a:xfrm>
          <a:prstGeom prst="rect">
            <a:avLst/>
          </a:prstGeom>
          <a:noFill/>
          <a:ln w="9525">
            <a:noFill/>
            <a:miter lim="800000"/>
            <a:headEnd/>
            <a:tailEnd/>
          </a:ln>
        </p:spPr>
      </p:pic>
      <p:pic>
        <p:nvPicPr>
          <p:cNvPr id="6" name="Picture 2" descr="Resultado de imagen para UNIVERSIDAD DE LAS FUERZAS ARM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2593146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2729" y="1048871"/>
            <a:ext cx="11483789" cy="1200329"/>
          </a:xfrm>
          <a:prstGeom prst="rect">
            <a:avLst/>
          </a:prstGeom>
          <a:noFill/>
        </p:spPr>
        <p:txBody>
          <a:bodyPr wrap="square" rtlCol="0">
            <a:spAutoFit/>
          </a:bodyPr>
          <a:lstStyle/>
          <a:p>
            <a:r>
              <a:rPr lang="es-ES_tradnl" b="1" u="sng" dirty="0">
                <a:solidFill>
                  <a:srgbClr val="FF0000"/>
                </a:solidFill>
              </a:rPr>
              <a:t>PREGUNTA 1:</a:t>
            </a:r>
          </a:p>
          <a:p>
            <a:endParaRPr lang="es-EC" dirty="0">
              <a:solidFill>
                <a:schemeClr val="bg1"/>
              </a:solidFill>
            </a:endParaRPr>
          </a:p>
          <a:p>
            <a:r>
              <a:rPr lang="es-ES_tradnl" b="1" dirty="0">
                <a:solidFill>
                  <a:schemeClr val="bg1"/>
                </a:solidFill>
              </a:rPr>
              <a:t>¿De acuerdo a la observación diaria, considera usted que existe la preparación e instrucción respectiva en el personal del arma de C.B. sobre gestión de riesgos y ayuda humanitaria?</a:t>
            </a:r>
            <a:endParaRPr lang="es-EC" dirty="0">
              <a:solidFill>
                <a:schemeClr val="bg1"/>
              </a:solidFill>
            </a:endParaRPr>
          </a:p>
        </p:txBody>
      </p:sp>
      <p:sp>
        <p:nvSpPr>
          <p:cNvPr id="6"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effectLst>
                  <a:outerShdw blurRad="50800" dist="39000" dir="5460000" algn="tl">
                    <a:srgbClr val="000000">
                      <a:alpha val="38000"/>
                    </a:srgbClr>
                  </a:outerShdw>
                </a:effectLst>
                <a:cs typeface="Arial" charset="0"/>
              </a:rPr>
              <a:t>ESPE</a:t>
            </a:r>
          </a:p>
        </p:txBody>
      </p:sp>
      <p:pic>
        <p:nvPicPr>
          <p:cNvPr id="7" name="Picture 11" descr="4 Estrellas"/>
          <p:cNvPicPr>
            <a:picLocks noChangeAspect="1" noChangeArrowheads="1" noCrop="1"/>
          </p:cNvPicPr>
          <p:nvPr/>
        </p:nvPicPr>
        <p:blipFill>
          <a:blip r:embed="rId2" cstate="print"/>
          <a:srcRect/>
          <a:stretch>
            <a:fillRect/>
          </a:stretch>
        </p:blipFill>
        <p:spPr bwMode="auto">
          <a:xfrm>
            <a:off x="10958599" y="5569148"/>
            <a:ext cx="822945" cy="769920"/>
          </a:xfrm>
          <a:prstGeom prst="rect">
            <a:avLst/>
          </a:prstGeom>
          <a:noFill/>
          <a:ln w="9525">
            <a:noFill/>
            <a:miter lim="800000"/>
            <a:headEnd/>
            <a:tailEnd/>
          </a:ln>
        </p:spPr>
      </p:pic>
      <p:pic>
        <p:nvPicPr>
          <p:cNvPr id="3073" name="Gráfico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478" y="2351058"/>
            <a:ext cx="4642124" cy="3116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8682" y="2744543"/>
            <a:ext cx="3469342" cy="232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94129" y="5642430"/>
            <a:ext cx="9654989" cy="923330"/>
          </a:xfrm>
          <a:prstGeom prst="rect">
            <a:avLst/>
          </a:prstGeom>
        </p:spPr>
        <p:txBody>
          <a:bodyPr wrap="square">
            <a:spAutoFit/>
          </a:bodyPr>
          <a:lstStyle/>
          <a:p>
            <a:pPr algn="just"/>
            <a:r>
              <a:rPr lang="es-ES_tradnl" dirty="0">
                <a:solidFill>
                  <a:schemeClr val="bg1"/>
                </a:solidFill>
                <a:latin typeface="Arial" panose="020B0604020202020204" pitchFamily="34" charset="0"/>
                <a:ea typeface="Times New Roman" panose="02020603050405020304" pitchFamily="18" charset="0"/>
              </a:rPr>
              <a:t>De la encuesta realizada, 77% responden entre nunca y a veces, por lo que se puede deducir que existe una falencia en la preparación e instrucción en el personal del arma de C.B. sobre Gestión de Riesgos y Ayuda Humanitaria.</a:t>
            </a:r>
            <a:endParaRPr lang="es-EC" dirty="0">
              <a:solidFill>
                <a:schemeClr val="bg1"/>
              </a:solidFill>
            </a:endParaRPr>
          </a:p>
        </p:txBody>
      </p:sp>
      <p:pic>
        <p:nvPicPr>
          <p:cNvPr id="9" name="Picture 2" descr="Resultado de imagen para UNIVERSIDAD DE LAS FUERZAS ARMAD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675767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Gráfico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160" y="2273737"/>
            <a:ext cx="4717229" cy="304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Gráfico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152" y="2716898"/>
            <a:ext cx="3512111" cy="2155685"/>
          </a:xfrm>
          <a:prstGeom prst="rect">
            <a:avLst/>
          </a:prstGeom>
          <a:solidFill>
            <a:srgbClr val="92D050"/>
          </a:solidFill>
          <a:ln>
            <a:noFill/>
          </a:ln>
        </p:spPr>
      </p:pic>
      <p:sp>
        <p:nvSpPr>
          <p:cNvPr id="2" name="Rectángulo 1"/>
          <p:cNvSpPr/>
          <p:nvPr/>
        </p:nvSpPr>
        <p:spPr>
          <a:xfrm>
            <a:off x="406587" y="1014844"/>
            <a:ext cx="11430000" cy="1061829"/>
          </a:xfrm>
          <a:prstGeom prst="rect">
            <a:avLst/>
          </a:prstGeom>
        </p:spPr>
        <p:txBody>
          <a:bodyPr wrap="square">
            <a:spAutoFit/>
          </a:bodyPr>
          <a:lstStyle/>
          <a:p>
            <a:pPr algn="just">
              <a:lnSpc>
                <a:spcPct val="150000"/>
              </a:lnSpc>
              <a:spcAft>
                <a:spcPts val="0"/>
              </a:spcAft>
            </a:pPr>
            <a:r>
              <a:rPr lang="es-ES_tradnl" b="1" u="sng">
                <a:solidFill>
                  <a:srgbClr val="FF0000"/>
                </a:solidFill>
                <a:latin typeface="Arial" panose="020B0604020202020204" pitchFamily="34" charset="0"/>
                <a:ea typeface="Times New Roman" panose="02020603050405020304" pitchFamily="18" charset="0"/>
              </a:rPr>
              <a:t>PREGUNTA 2:</a:t>
            </a:r>
            <a:endParaRPr lang="es-EC">
              <a:solidFill>
                <a:srgbClr val="FF0000"/>
              </a:solidFill>
              <a:latin typeface="Times New Roman" panose="02020603050405020304" pitchFamily="18" charset="0"/>
              <a:ea typeface="Times New Roman" panose="02020603050405020304" pitchFamily="18" charset="0"/>
            </a:endParaRPr>
          </a:p>
          <a:p>
            <a:pPr algn="just"/>
            <a:r>
              <a:rPr lang="es-ES_tradnl" b="1">
                <a:solidFill>
                  <a:schemeClr val="bg1"/>
                </a:solidFill>
                <a:latin typeface="Arial" panose="020B0604020202020204" pitchFamily="34" charset="0"/>
                <a:ea typeface="Times New Roman" panose="02020603050405020304" pitchFamily="18" charset="0"/>
              </a:rPr>
              <a:t>¿De acuerdo a su criterio, considera que existen las competencias profesionales en el personal del arma de C.B. acordes a las</a:t>
            </a:r>
            <a:r>
              <a:rPr lang="es-ES_tradnl" b="1" u="sng">
                <a:solidFill>
                  <a:schemeClr val="bg1"/>
                </a:solidFill>
                <a:latin typeface="Arial" panose="020B0604020202020204" pitchFamily="34" charset="0"/>
                <a:ea typeface="Times New Roman" panose="02020603050405020304" pitchFamily="18" charset="0"/>
              </a:rPr>
              <a:t> </a:t>
            </a:r>
            <a:r>
              <a:rPr lang="es-ES_tradnl" b="1">
                <a:solidFill>
                  <a:schemeClr val="bg1"/>
                </a:solidFill>
                <a:latin typeface="Arial" panose="020B0604020202020204" pitchFamily="34" charset="0"/>
                <a:ea typeface="Times New Roman" panose="02020603050405020304" pitchFamily="18" charset="0"/>
              </a:rPr>
              <a:t>nuevas misiones de gestión de riesgos y ayuda humanitaria?</a:t>
            </a:r>
            <a:endParaRPr lang="es-EC">
              <a:solidFill>
                <a:schemeClr val="bg1"/>
              </a:solidFill>
            </a:endParaRPr>
          </a:p>
        </p:txBody>
      </p:sp>
      <p:sp>
        <p:nvSpPr>
          <p:cNvPr id="3" name="Rectángulo 2"/>
          <p:cNvSpPr/>
          <p:nvPr/>
        </p:nvSpPr>
        <p:spPr>
          <a:xfrm>
            <a:off x="361764" y="5526956"/>
            <a:ext cx="9306671" cy="1200329"/>
          </a:xfrm>
          <a:prstGeom prst="rect">
            <a:avLst/>
          </a:prstGeom>
        </p:spPr>
        <p:txBody>
          <a:bodyPr wrap="square">
            <a:spAutoFit/>
          </a:bodyPr>
          <a:lstStyle/>
          <a:p>
            <a:pPr algn="just"/>
            <a:r>
              <a:rPr lang="es-ES_tradnl" dirty="0">
                <a:solidFill>
                  <a:schemeClr val="bg1"/>
                </a:solidFill>
                <a:latin typeface="Arial" panose="020B0604020202020204" pitchFamily="34" charset="0"/>
                <a:ea typeface="Times New Roman" panose="02020603050405020304" pitchFamily="18" charset="0"/>
              </a:rPr>
              <a:t>De la encuesta realizada, el 87% responden que nunca o medianamente, por lo que se puede deducir que las competencias profesionales en el personal del arma de C.B. acordes a las</a:t>
            </a:r>
            <a:r>
              <a:rPr lang="es-ES_tradnl" u="sng" dirty="0">
                <a:solidFill>
                  <a:schemeClr val="bg1"/>
                </a:solidFill>
                <a:latin typeface="Arial" panose="020B0604020202020204" pitchFamily="34" charset="0"/>
                <a:ea typeface="Times New Roman" panose="02020603050405020304" pitchFamily="18" charset="0"/>
              </a:rPr>
              <a:t> </a:t>
            </a:r>
            <a:r>
              <a:rPr lang="es-ES_tradnl" dirty="0">
                <a:solidFill>
                  <a:schemeClr val="bg1"/>
                </a:solidFill>
                <a:latin typeface="Arial" panose="020B0604020202020204" pitchFamily="34" charset="0"/>
                <a:ea typeface="Times New Roman" panose="02020603050405020304" pitchFamily="18" charset="0"/>
              </a:rPr>
              <a:t>nuevas misiones de gestión de riesgos y ayuda humanitaria no se están realizando de la mejor manera.</a:t>
            </a:r>
            <a:endParaRPr lang="es-EC" dirty="0">
              <a:solidFill>
                <a:schemeClr val="bg1"/>
              </a:solidFill>
            </a:endParaRPr>
          </a:p>
        </p:txBody>
      </p:sp>
      <p:sp>
        <p:nvSpPr>
          <p:cNvPr id="6"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effectLst>
                  <a:outerShdw blurRad="50800" dist="39000" dir="5460000" algn="tl">
                    <a:srgbClr val="000000">
                      <a:alpha val="38000"/>
                    </a:srgbClr>
                  </a:outerShdw>
                </a:effectLst>
                <a:cs typeface="Arial" charset="0"/>
              </a:rPr>
              <a:t>ESPE</a:t>
            </a:r>
          </a:p>
        </p:txBody>
      </p:sp>
      <p:pic>
        <p:nvPicPr>
          <p:cNvPr id="7" name="Picture 11" descr="4 Estrellas"/>
          <p:cNvPicPr>
            <a:picLocks noChangeAspect="1" noChangeArrowheads="1" noCrop="1"/>
          </p:cNvPicPr>
          <p:nvPr/>
        </p:nvPicPr>
        <p:blipFill>
          <a:blip r:embed="rId4" cstate="print"/>
          <a:srcRect/>
          <a:stretch>
            <a:fillRect/>
          </a:stretch>
        </p:blipFill>
        <p:spPr bwMode="auto">
          <a:xfrm>
            <a:off x="10958599" y="5569148"/>
            <a:ext cx="822945" cy="769920"/>
          </a:xfrm>
          <a:prstGeom prst="rect">
            <a:avLst/>
          </a:prstGeom>
          <a:noFill/>
          <a:ln w="9525">
            <a:noFill/>
            <a:miter lim="800000"/>
            <a:headEnd/>
            <a:tailEnd/>
          </a:ln>
        </p:spPr>
      </p:pic>
      <p:pic>
        <p:nvPicPr>
          <p:cNvPr id="8" name="Picture 2" descr="Resultado de imagen para UNIVERSIDAD DE LAS FUERZAS ARMAD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95298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áfico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161" y="2386480"/>
            <a:ext cx="4678680" cy="29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effectLst>
                  <a:outerShdw blurRad="50800" dist="39000" dir="5460000" algn="tl">
                    <a:srgbClr val="000000">
                      <a:alpha val="38000"/>
                    </a:srgbClr>
                  </a:outerShdw>
                </a:effectLst>
                <a:cs typeface="Arial" charset="0"/>
              </a:rPr>
              <a:t>ESPE</a:t>
            </a:r>
          </a:p>
        </p:txBody>
      </p:sp>
      <p:pic>
        <p:nvPicPr>
          <p:cNvPr id="4" name="Picture 11" descr="4 Estrellas"/>
          <p:cNvPicPr>
            <a:picLocks noChangeAspect="1" noChangeArrowheads="1" noCrop="1"/>
          </p:cNvPicPr>
          <p:nvPr/>
        </p:nvPicPr>
        <p:blipFill>
          <a:blip r:embed="rId3" cstate="print"/>
          <a:srcRect/>
          <a:stretch>
            <a:fillRect/>
          </a:stretch>
        </p:blipFill>
        <p:spPr bwMode="auto">
          <a:xfrm>
            <a:off x="10958599" y="5569148"/>
            <a:ext cx="822945" cy="769920"/>
          </a:xfrm>
          <a:prstGeom prst="rect">
            <a:avLst/>
          </a:prstGeom>
          <a:noFill/>
          <a:ln w="9525">
            <a:noFill/>
            <a:miter lim="800000"/>
            <a:headEnd/>
            <a:tailEnd/>
          </a:ln>
        </p:spPr>
      </p:pic>
      <p:sp>
        <p:nvSpPr>
          <p:cNvPr id="5" name="Rectángulo 4"/>
          <p:cNvSpPr/>
          <p:nvPr/>
        </p:nvSpPr>
        <p:spPr>
          <a:xfrm>
            <a:off x="378372" y="979892"/>
            <a:ext cx="11266781" cy="1332000"/>
          </a:xfrm>
          <a:prstGeom prst="rect">
            <a:avLst/>
          </a:prstGeom>
        </p:spPr>
        <p:txBody>
          <a:bodyPr wrap="square">
            <a:spAutoFit/>
          </a:bodyPr>
          <a:lstStyle/>
          <a:p>
            <a:pPr algn="just">
              <a:lnSpc>
                <a:spcPct val="150000"/>
              </a:lnSpc>
              <a:spcAft>
                <a:spcPts val="0"/>
              </a:spcAft>
            </a:pPr>
            <a:r>
              <a:rPr lang="es-ES_tradnl" b="1" u="sng">
                <a:solidFill>
                  <a:srgbClr val="FF0000"/>
                </a:solidFill>
                <a:latin typeface="Arial" panose="020B0604020202020204" pitchFamily="34" charset="0"/>
                <a:ea typeface="Times New Roman" panose="02020603050405020304" pitchFamily="18" charset="0"/>
              </a:rPr>
              <a:t>PREGUNTA 3:</a:t>
            </a:r>
            <a:endParaRPr lang="es-EC">
              <a:solidFill>
                <a:srgbClr val="FF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es-ES_tradnl" b="1">
                <a:solidFill>
                  <a:schemeClr val="bg1"/>
                </a:solidFill>
                <a:latin typeface="Arial" panose="020B0604020202020204" pitchFamily="34" charset="0"/>
                <a:ea typeface="Times New Roman" panose="02020603050405020304" pitchFamily="18" charset="0"/>
              </a:rPr>
              <a:t>¿Conoce usted si existen asignaturas en los diferentes cursos de perfeccionamiento, donde se dicten clases de gestión de riegos y ayuda humanitaria?</a:t>
            </a:r>
            <a:endParaRPr lang="es-EC">
              <a:solidFill>
                <a:schemeClr val="bg1"/>
              </a:solidFill>
              <a:effectLst/>
              <a:latin typeface="Times New Roman" panose="02020603050405020304" pitchFamily="18" charset="0"/>
              <a:ea typeface="Times New Roman" panose="02020603050405020304" pitchFamily="18" charset="0"/>
            </a:endParaRPr>
          </a:p>
        </p:txBody>
      </p:sp>
      <p:pic>
        <p:nvPicPr>
          <p:cNvPr id="5123"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3720" y="2773681"/>
            <a:ext cx="361188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378372" y="5522922"/>
            <a:ext cx="9427779" cy="1200329"/>
          </a:xfrm>
          <a:prstGeom prst="rect">
            <a:avLst/>
          </a:prstGeom>
        </p:spPr>
        <p:txBody>
          <a:bodyPr wrap="square">
            <a:spAutoFit/>
          </a:bodyPr>
          <a:lstStyle/>
          <a:p>
            <a:pPr algn="just"/>
            <a:r>
              <a:rPr lang="es-ES_tradnl" dirty="0">
                <a:solidFill>
                  <a:schemeClr val="bg1"/>
                </a:solidFill>
                <a:latin typeface="Arial" panose="020B0604020202020204" pitchFamily="34" charset="0"/>
                <a:ea typeface="Times New Roman" panose="02020603050405020304" pitchFamily="18" charset="0"/>
              </a:rPr>
              <a:t>De la encuesta realizada, el 59% responde que  a veces o medianamente, por lo que se puede deducir que no conocen a ciencia cierta si existen asignaturas en los diferentes cursos de perfeccionamiento, donde se dicten clases de gestión de riegos y ayuda humanitaria</a:t>
            </a:r>
            <a:endParaRPr lang="es-EC" dirty="0">
              <a:solidFill>
                <a:schemeClr val="bg1"/>
              </a:solidFill>
            </a:endParaRPr>
          </a:p>
        </p:txBody>
      </p:sp>
      <p:pic>
        <p:nvPicPr>
          <p:cNvPr id="8" name="Picture 2" descr="Resultado de imagen para UNIVERSIDAD DE LAS FUERZAS ARMAD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357730"/>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effectLst>
                  <a:outerShdw blurRad="50800" dist="39000" dir="5460000" algn="tl">
                    <a:srgbClr val="000000">
                      <a:alpha val="38000"/>
                    </a:srgbClr>
                  </a:outerShdw>
                </a:effectLst>
                <a:cs typeface="Arial" charset="0"/>
              </a:rPr>
              <a:t>ESPE</a:t>
            </a:r>
          </a:p>
        </p:txBody>
      </p:sp>
      <p:pic>
        <p:nvPicPr>
          <p:cNvPr id="3" name="Picture 11" descr="4 Estrellas"/>
          <p:cNvPicPr>
            <a:picLocks noChangeAspect="1" noChangeArrowheads="1" noCrop="1"/>
          </p:cNvPicPr>
          <p:nvPr/>
        </p:nvPicPr>
        <p:blipFill>
          <a:blip r:embed="rId2" cstate="print"/>
          <a:srcRect/>
          <a:stretch>
            <a:fillRect/>
          </a:stretch>
        </p:blipFill>
        <p:spPr bwMode="auto">
          <a:xfrm>
            <a:off x="10958599" y="5569148"/>
            <a:ext cx="822945" cy="769920"/>
          </a:xfrm>
          <a:prstGeom prst="rect">
            <a:avLst/>
          </a:prstGeom>
          <a:noFill/>
          <a:ln w="9525">
            <a:noFill/>
            <a:miter lim="800000"/>
            <a:headEnd/>
            <a:tailEnd/>
          </a:ln>
        </p:spPr>
      </p:pic>
      <p:pic>
        <p:nvPicPr>
          <p:cNvPr id="6146" name="Gráfico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371" y="2617227"/>
            <a:ext cx="3699749" cy="239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277897" y="1041738"/>
            <a:ext cx="11670811" cy="1061829"/>
          </a:xfrm>
          <a:prstGeom prst="rect">
            <a:avLst/>
          </a:prstGeom>
        </p:spPr>
        <p:txBody>
          <a:bodyPr wrap="square">
            <a:spAutoFit/>
          </a:bodyPr>
          <a:lstStyle/>
          <a:p>
            <a:pPr algn="just">
              <a:lnSpc>
                <a:spcPct val="150000"/>
              </a:lnSpc>
              <a:spcAft>
                <a:spcPts val="0"/>
              </a:spcAft>
            </a:pPr>
            <a:r>
              <a:rPr lang="es-ES_tradnl" b="1" u="sng" dirty="0">
                <a:solidFill>
                  <a:srgbClr val="FF0000"/>
                </a:solidFill>
                <a:latin typeface="Arial" panose="020B0604020202020204" pitchFamily="34" charset="0"/>
                <a:ea typeface="Times New Roman" panose="02020603050405020304" pitchFamily="18" charset="0"/>
              </a:rPr>
              <a:t>PREGUNTA 4:</a:t>
            </a:r>
            <a:endParaRPr lang="es-EC" b="1" dirty="0">
              <a:solidFill>
                <a:srgbClr val="FF0000"/>
              </a:solidFill>
              <a:latin typeface="Times New Roman" panose="02020603050405020304" pitchFamily="18" charset="0"/>
              <a:ea typeface="Times New Roman" panose="02020603050405020304" pitchFamily="18" charset="0"/>
            </a:endParaRPr>
          </a:p>
          <a:p>
            <a:pPr algn="just"/>
            <a:r>
              <a:rPr lang="es-ES_tradnl" b="1" dirty="0">
                <a:solidFill>
                  <a:schemeClr val="bg1"/>
                </a:solidFill>
                <a:latin typeface="Arial" panose="020B0604020202020204" pitchFamily="34" charset="0"/>
                <a:ea typeface="Times New Roman" panose="02020603050405020304" pitchFamily="18" charset="0"/>
              </a:rPr>
              <a:t>¿Las competencias profesionales que desarrolla el personal militar en los diferentes campos, está destinada a ejercer misiones en gestión de riegos y ayuda humanitaria?</a:t>
            </a:r>
            <a:endParaRPr lang="es-EC" dirty="0">
              <a:solidFill>
                <a:schemeClr val="bg1"/>
              </a:solidFill>
            </a:endParaRPr>
          </a:p>
        </p:txBody>
      </p:sp>
      <p:pic>
        <p:nvPicPr>
          <p:cNvPr id="1026"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121" y="2467323"/>
            <a:ext cx="4678680" cy="292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277897" y="5471160"/>
            <a:ext cx="9490943" cy="923330"/>
          </a:xfrm>
          <a:prstGeom prst="rect">
            <a:avLst/>
          </a:prstGeom>
        </p:spPr>
        <p:txBody>
          <a:bodyPr wrap="square">
            <a:spAutoFit/>
          </a:bodyPr>
          <a:lstStyle/>
          <a:p>
            <a:pPr algn="just"/>
            <a:r>
              <a:rPr lang="es-ES_tradnl" dirty="0">
                <a:solidFill>
                  <a:schemeClr val="bg1"/>
                </a:solidFill>
                <a:latin typeface="Arial" panose="020B0604020202020204" pitchFamily="34" charset="0"/>
                <a:ea typeface="Times New Roman" panose="02020603050405020304" pitchFamily="18" charset="0"/>
              </a:rPr>
              <a:t>De la encuesta realizada, 81% responden entre nunca y a veces, por lo que se puede deducir que no conocen si existen competencias en sus grados que les permitan cumplir misiones de gestión de riegos y ayuda humanitaria.</a:t>
            </a:r>
            <a:endParaRPr lang="es-EC" dirty="0">
              <a:solidFill>
                <a:schemeClr val="bg1"/>
              </a:solidFill>
            </a:endParaRPr>
          </a:p>
        </p:txBody>
      </p:sp>
      <p:pic>
        <p:nvPicPr>
          <p:cNvPr id="8" name="Picture 2" descr="Resultado de imagen para UNIVERSIDAD DE LAS FUERZAS ARMAD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475300"/>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pic>
        <p:nvPicPr>
          <p:cNvPr id="3" name="Picture 11" descr="4 Estrellas"/>
          <p:cNvPicPr>
            <a:picLocks noChangeAspect="1" noChangeArrowheads="1" noCrop="1"/>
          </p:cNvPicPr>
          <p:nvPr/>
        </p:nvPicPr>
        <p:blipFill>
          <a:blip r:embed="rId2" cstate="print"/>
          <a:srcRect/>
          <a:stretch>
            <a:fillRect/>
          </a:stretch>
        </p:blipFill>
        <p:spPr bwMode="auto">
          <a:xfrm>
            <a:off x="10958599" y="5569148"/>
            <a:ext cx="822945" cy="769920"/>
          </a:xfrm>
          <a:prstGeom prst="rect">
            <a:avLst/>
          </a:prstGeom>
          <a:noFill/>
          <a:ln w="9525">
            <a:noFill/>
            <a:miter lim="800000"/>
            <a:headEnd/>
            <a:tailEnd/>
          </a:ln>
        </p:spPr>
      </p:pic>
      <p:pic>
        <p:nvPicPr>
          <p:cNvPr id="7170" name="Gráfico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0109" y="2776577"/>
            <a:ext cx="3749291" cy="2298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273269" y="1079726"/>
            <a:ext cx="11675440" cy="1338828"/>
          </a:xfrm>
          <a:prstGeom prst="rect">
            <a:avLst/>
          </a:prstGeom>
        </p:spPr>
        <p:txBody>
          <a:bodyPr wrap="square">
            <a:spAutoFit/>
          </a:bodyPr>
          <a:lstStyle/>
          <a:p>
            <a:pPr algn="just">
              <a:lnSpc>
                <a:spcPct val="150000"/>
              </a:lnSpc>
              <a:spcAft>
                <a:spcPts val="0"/>
              </a:spcAft>
            </a:pPr>
            <a:r>
              <a:rPr lang="es-ES_tradnl" b="1" u="sng" dirty="0">
                <a:solidFill>
                  <a:srgbClr val="FF0000"/>
                </a:solidFill>
                <a:latin typeface="Arial" panose="020B0604020202020204" pitchFamily="34" charset="0"/>
                <a:ea typeface="Times New Roman" panose="02020603050405020304" pitchFamily="18" charset="0"/>
              </a:rPr>
              <a:t>PREGUNTA 5:</a:t>
            </a:r>
            <a:endParaRPr lang="es-EC" b="1" dirty="0">
              <a:solidFill>
                <a:srgbClr val="FF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es-ES_tradnl" b="1" dirty="0">
                <a:solidFill>
                  <a:schemeClr val="bg1"/>
                </a:solidFill>
                <a:latin typeface="Arial" panose="020B0604020202020204" pitchFamily="34" charset="0"/>
                <a:ea typeface="Times New Roman" panose="02020603050405020304" pitchFamily="18" charset="0"/>
              </a:rPr>
              <a:t>¿Considera que el personal se ha desempeñado excelentemente en misiones de gestión de riegos y ayuda humanitaria?</a:t>
            </a:r>
            <a:endParaRPr lang="es-EC" dirty="0">
              <a:solidFill>
                <a:schemeClr val="bg1"/>
              </a:solidFill>
              <a:effectLst/>
              <a:latin typeface="Times New Roman" panose="02020603050405020304" pitchFamily="18" charset="0"/>
              <a:ea typeface="Times New Roman" panose="02020603050405020304" pitchFamily="18" charset="0"/>
            </a:endParaRPr>
          </a:p>
        </p:txBody>
      </p:sp>
      <p:pic>
        <p:nvPicPr>
          <p:cNvPr id="2050"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35" y="2566670"/>
            <a:ext cx="4203065" cy="276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273270" y="5454533"/>
            <a:ext cx="9571770" cy="923330"/>
          </a:xfrm>
          <a:prstGeom prst="rect">
            <a:avLst/>
          </a:prstGeom>
        </p:spPr>
        <p:txBody>
          <a:bodyPr wrap="square">
            <a:spAutoFit/>
          </a:bodyPr>
          <a:lstStyle/>
          <a:p>
            <a:pPr algn="just"/>
            <a:r>
              <a:rPr lang="es-ES_tradnl" dirty="0">
                <a:solidFill>
                  <a:schemeClr val="bg1"/>
                </a:solidFill>
                <a:latin typeface="Arial" panose="020B0604020202020204" pitchFamily="34" charset="0"/>
                <a:ea typeface="Times New Roman" panose="02020603050405020304" pitchFamily="18" charset="0"/>
              </a:rPr>
              <a:t>De la encuesta realizada, el 16% responde que no se desempeñado eficientemente y el 62% que solo a veces, lo  que nos permite deducir que mas de la tercera parte del personal encuestado respondió que el desempeño no es óptimo</a:t>
            </a:r>
            <a:endParaRPr lang="es-EC" dirty="0">
              <a:solidFill>
                <a:schemeClr val="bg1"/>
              </a:solidFill>
            </a:endParaRPr>
          </a:p>
        </p:txBody>
      </p:sp>
      <p:pic>
        <p:nvPicPr>
          <p:cNvPr id="8" name="Picture 2" descr="Resultado de imagen para UNIVERSIDAD DE LAS FUERZAS ARMAD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75321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pic>
        <p:nvPicPr>
          <p:cNvPr id="3" name="Picture 11" descr="4 Estrellas"/>
          <p:cNvPicPr>
            <a:picLocks noChangeAspect="1" noChangeArrowheads="1" noCrop="1"/>
          </p:cNvPicPr>
          <p:nvPr/>
        </p:nvPicPr>
        <p:blipFill>
          <a:blip r:embed="rId2" cstate="print"/>
          <a:srcRect/>
          <a:stretch>
            <a:fillRect/>
          </a:stretch>
        </p:blipFill>
        <p:spPr bwMode="auto">
          <a:xfrm>
            <a:off x="10958599" y="5569148"/>
            <a:ext cx="822945" cy="769920"/>
          </a:xfrm>
          <a:prstGeom prst="rect">
            <a:avLst/>
          </a:prstGeom>
          <a:noFill/>
          <a:ln w="9525">
            <a:noFill/>
            <a:miter lim="800000"/>
            <a:headEnd/>
            <a:tailEnd/>
          </a:ln>
        </p:spPr>
      </p:pic>
      <p:pic>
        <p:nvPicPr>
          <p:cNvPr id="8194" name="Gráfico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469" y="2773680"/>
            <a:ext cx="3612931" cy="210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336331" y="1145342"/>
            <a:ext cx="11612378" cy="1061829"/>
          </a:xfrm>
          <a:prstGeom prst="rect">
            <a:avLst/>
          </a:prstGeom>
        </p:spPr>
        <p:txBody>
          <a:bodyPr wrap="square">
            <a:spAutoFit/>
          </a:bodyPr>
          <a:lstStyle/>
          <a:p>
            <a:pPr algn="just">
              <a:lnSpc>
                <a:spcPct val="150000"/>
              </a:lnSpc>
              <a:spcAft>
                <a:spcPts val="0"/>
              </a:spcAft>
            </a:pPr>
            <a:r>
              <a:rPr lang="es-ES_tradnl" b="1" u="sng" dirty="0">
                <a:solidFill>
                  <a:srgbClr val="FF0000"/>
                </a:solidFill>
                <a:latin typeface="Arial" panose="020B0604020202020204" pitchFamily="34" charset="0"/>
                <a:ea typeface="Times New Roman" panose="02020603050405020304" pitchFamily="18" charset="0"/>
              </a:rPr>
              <a:t>PREGUNTA 6:</a:t>
            </a:r>
            <a:endParaRPr lang="es-EC" dirty="0">
              <a:solidFill>
                <a:srgbClr val="FF0000"/>
              </a:solidFill>
              <a:latin typeface="Times New Roman" panose="02020603050405020304" pitchFamily="18" charset="0"/>
              <a:ea typeface="Times New Roman" panose="02020603050405020304" pitchFamily="18" charset="0"/>
            </a:endParaRPr>
          </a:p>
          <a:p>
            <a:r>
              <a:rPr lang="es-ES_tradnl" b="1" dirty="0">
                <a:solidFill>
                  <a:schemeClr val="bg1"/>
                </a:solidFill>
                <a:latin typeface="Arial" panose="020B0604020202020204" pitchFamily="34" charset="0"/>
                <a:ea typeface="Times New Roman" panose="02020603050405020304" pitchFamily="18" charset="0"/>
              </a:rPr>
              <a:t>¿Considera que se ha logrado alcanzar las competencias adecuadas para solucionar la gestión de riegos y ayuda humanitaria?</a:t>
            </a:r>
            <a:endParaRPr lang="es-EC" dirty="0">
              <a:solidFill>
                <a:schemeClr val="bg1"/>
              </a:solidFill>
            </a:endParaRPr>
          </a:p>
        </p:txBody>
      </p:sp>
      <p:pic>
        <p:nvPicPr>
          <p:cNvPr id="3074"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163" y="2472055"/>
            <a:ext cx="4292917" cy="28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336331" y="5380672"/>
            <a:ext cx="9632158" cy="923330"/>
          </a:xfrm>
          <a:prstGeom prst="rect">
            <a:avLst/>
          </a:prstGeom>
        </p:spPr>
        <p:txBody>
          <a:bodyPr wrap="square">
            <a:spAutoFit/>
          </a:bodyPr>
          <a:lstStyle/>
          <a:p>
            <a:pPr algn="just"/>
            <a:r>
              <a:rPr lang="es-ES_tradnl" dirty="0">
                <a:solidFill>
                  <a:schemeClr val="bg1"/>
                </a:solidFill>
                <a:latin typeface="Arial" panose="020B0604020202020204" pitchFamily="34" charset="0"/>
                <a:ea typeface="Times New Roman" panose="02020603050405020304" pitchFamily="18" charset="0"/>
              </a:rPr>
              <a:t>De la encuesta realizada, el 27% expone que no, el 60% que solo a veces, dando un  total de 87%, que responden que no se han logrado alcanzar eficazmente las competencias adecuadas para solucionar la gestión de riegos y ayuda humanitaria</a:t>
            </a:r>
            <a:endParaRPr lang="es-EC" dirty="0">
              <a:solidFill>
                <a:schemeClr val="bg1"/>
              </a:solidFill>
            </a:endParaRPr>
          </a:p>
        </p:txBody>
      </p:sp>
      <p:pic>
        <p:nvPicPr>
          <p:cNvPr id="8" name="Picture 2" descr="Resultado de imagen para UNIVERSIDAD DE LAS FUERZAS ARMAD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08924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pic>
        <p:nvPicPr>
          <p:cNvPr id="3" name="Picture 11" descr="4 Estrellas"/>
          <p:cNvPicPr>
            <a:picLocks noChangeAspect="1" noChangeArrowheads="1" noCrop="1"/>
          </p:cNvPicPr>
          <p:nvPr/>
        </p:nvPicPr>
        <p:blipFill>
          <a:blip r:embed="rId2" cstate="print"/>
          <a:srcRect/>
          <a:stretch>
            <a:fillRect/>
          </a:stretch>
        </p:blipFill>
        <p:spPr bwMode="auto">
          <a:xfrm>
            <a:off x="10958599" y="5569148"/>
            <a:ext cx="822945" cy="769920"/>
          </a:xfrm>
          <a:prstGeom prst="rect">
            <a:avLst/>
          </a:prstGeom>
          <a:noFill/>
          <a:ln w="9525">
            <a:noFill/>
            <a:miter lim="800000"/>
            <a:headEnd/>
            <a:tailEnd/>
          </a:ln>
        </p:spPr>
      </p:pic>
      <p:pic>
        <p:nvPicPr>
          <p:cNvPr id="9218" name="Gráfico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471" y="2783541"/>
            <a:ext cx="3553341" cy="22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289035" y="1085644"/>
            <a:ext cx="11659674" cy="1061829"/>
          </a:xfrm>
          <a:prstGeom prst="rect">
            <a:avLst/>
          </a:prstGeom>
        </p:spPr>
        <p:txBody>
          <a:bodyPr wrap="square">
            <a:spAutoFit/>
          </a:bodyPr>
          <a:lstStyle/>
          <a:p>
            <a:pPr algn="just">
              <a:lnSpc>
                <a:spcPct val="150000"/>
              </a:lnSpc>
              <a:spcAft>
                <a:spcPts val="0"/>
              </a:spcAft>
            </a:pPr>
            <a:r>
              <a:rPr lang="es-ES_tradnl" b="1" u="sng" dirty="0">
                <a:solidFill>
                  <a:srgbClr val="FF0000"/>
                </a:solidFill>
                <a:latin typeface="Arial" panose="020B0604020202020204" pitchFamily="34" charset="0"/>
                <a:ea typeface="Times New Roman" panose="02020603050405020304" pitchFamily="18" charset="0"/>
              </a:rPr>
              <a:t>PREGUNTA 7: </a:t>
            </a:r>
            <a:endParaRPr lang="es-EC" dirty="0">
              <a:solidFill>
                <a:srgbClr val="FF0000"/>
              </a:solidFill>
              <a:latin typeface="Times New Roman" panose="02020603050405020304" pitchFamily="18" charset="0"/>
              <a:ea typeface="Times New Roman" panose="02020603050405020304" pitchFamily="18" charset="0"/>
            </a:endParaRPr>
          </a:p>
          <a:p>
            <a:r>
              <a:rPr lang="es-ES_tradnl" b="1" dirty="0">
                <a:solidFill>
                  <a:schemeClr val="bg1"/>
                </a:solidFill>
                <a:latin typeface="Arial" panose="020B0604020202020204" pitchFamily="34" charset="0"/>
                <a:ea typeface="Times New Roman" panose="02020603050405020304" pitchFamily="18" charset="0"/>
              </a:rPr>
              <a:t>¿En el transcurso de los cursos realizados, usted ha recibido preparación para cumplir misiones de gestión de riesgos y ayuda humanitaria?</a:t>
            </a:r>
            <a:endParaRPr lang="es-EC" dirty="0">
              <a:solidFill>
                <a:schemeClr val="bg1"/>
              </a:solidFill>
            </a:endParaRPr>
          </a:p>
        </p:txBody>
      </p:sp>
      <p:pic>
        <p:nvPicPr>
          <p:cNvPr id="4098"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857" y="2504580"/>
            <a:ext cx="4286437" cy="290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p:cNvSpPr/>
          <p:nvPr/>
        </p:nvSpPr>
        <p:spPr>
          <a:xfrm>
            <a:off x="322075" y="5569148"/>
            <a:ext cx="9548066" cy="923330"/>
          </a:xfrm>
          <a:prstGeom prst="rect">
            <a:avLst/>
          </a:prstGeom>
        </p:spPr>
        <p:txBody>
          <a:bodyPr wrap="square">
            <a:spAutoFit/>
          </a:bodyPr>
          <a:lstStyle/>
          <a:p>
            <a:pPr algn="just"/>
            <a:r>
              <a:rPr lang="es-ES_tradnl" dirty="0">
                <a:solidFill>
                  <a:schemeClr val="bg1"/>
                </a:solidFill>
                <a:latin typeface="Arial" panose="020B0604020202020204" pitchFamily="34" charset="0"/>
                <a:ea typeface="Times New Roman" panose="02020603050405020304" pitchFamily="18" charset="0"/>
              </a:rPr>
              <a:t>De la encuesta realizada, el 69% responde que  a veces, el 17% que nunca por lo que se puede deducir que en su mayor porcentaje estas personas han recibido medianamente o rara vez la preparación para cumplir misiones de gestión de riesgos y ayuda humanitaria</a:t>
            </a:r>
            <a:endParaRPr lang="es-EC" dirty="0">
              <a:solidFill>
                <a:schemeClr val="bg1"/>
              </a:solidFill>
            </a:endParaRPr>
          </a:p>
        </p:txBody>
      </p:sp>
      <p:pic>
        <p:nvPicPr>
          <p:cNvPr id="10" name="Picture 2" descr="Resultado de imagen para UNIVERSIDAD DE LAS FUERZAS ARMAD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39016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5 Rectángulo"/>
          <p:cNvSpPr/>
          <p:nvPr/>
        </p:nvSpPr>
        <p:spPr>
          <a:xfrm>
            <a:off x="1512649" y="1363566"/>
            <a:ext cx="1871025"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SUMARIO</a:t>
            </a:r>
          </a:p>
        </p:txBody>
      </p:sp>
      <p:sp>
        <p:nvSpPr>
          <p:cNvPr id="7" name="AutoShape 7"/>
          <p:cNvSpPr>
            <a:spLocks noChangeArrowheads="1"/>
          </p:cNvSpPr>
          <p:nvPr/>
        </p:nvSpPr>
        <p:spPr bwMode="auto">
          <a:xfrm>
            <a:off x="5419069" y="1783725"/>
            <a:ext cx="4504766" cy="109713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s-EC" b="1" kern="0" dirty="0">
                <a:ln w="11430">
                  <a:noFill/>
                </a:ln>
                <a:solidFill>
                  <a:schemeClr val="bg1"/>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TIPO Y DISEÑO DE INVESTIGACIÓN</a:t>
            </a:r>
          </a:p>
          <a:p>
            <a:pPr eaLnBrk="0" fontAlgn="base" hangingPunct="0">
              <a:spcBef>
                <a:spcPct val="0"/>
              </a:spcBef>
              <a:spcAft>
                <a:spcPct val="0"/>
              </a:spcAft>
            </a:pPr>
            <a:r>
              <a:rPr lang="es-EC" b="1" kern="0" dirty="0">
                <a:ln w="11430">
                  <a:noFill/>
                </a:ln>
                <a:solidFill>
                  <a:schemeClr val="bg1"/>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POBLACIÓN Y MUESTRA</a:t>
            </a:r>
          </a:p>
          <a:p>
            <a:pPr eaLnBrk="0" fontAlgn="base" hangingPunct="0">
              <a:spcBef>
                <a:spcPct val="0"/>
              </a:spcBef>
              <a:spcAft>
                <a:spcPct val="0"/>
              </a:spcAft>
            </a:pPr>
            <a:r>
              <a:rPr lang="es-EC" b="1" kern="0" dirty="0">
                <a:ln w="11430">
                  <a:noFill/>
                </a:ln>
                <a:solidFill>
                  <a:schemeClr val="bg1"/>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PROCESAMIENTO Y ANÁLISIS</a:t>
            </a:r>
          </a:p>
        </p:txBody>
      </p:sp>
      <p:grpSp>
        <p:nvGrpSpPr>
          <p:cNvPr id="2" name="Grupo 1"/>
          <p:cNvGrpSpPr/>
          <p:nvPr/>
        </p:nvGrpSpPr>
        <p:grpSpPr>
          <a:xfrm>
            <a:off x="4652680" y="1508367"/>
            <a:ext cx="3648849" cy="1015663"/>
            <a:chOff x="6185737" y="1459092"/>
            <a:chExt cx="2400157" cy="1015663"/>
          </a:xfrm>
        </p:grpSpPr>
        <p:sp>
          <p:nvSpPr>
            <p:cNvPr id="5" name="Oval 4">
              <a:hlinkClick r:id="" action="ppaction://hlinkshowjump?jump=nextslide"/>
            </p:cNvPr>
            <p:cNvSpPr>
              <a:spLocks noChangeArrowheads="1"/>
            </p:cNvSpPr>
            <p:nvPr/>
          </p:nvSpPr>
          <p:spPr bwMode="auto">
            <a:xfrm flipH="1">
              <a:off x="6185737" y="1476577"/>
              <a:ext cx="504118" cy="433946"/>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alpha val="80000"/>
                </a:sysClr>
              </a:outerShdw>
            </a:effectLst>
            <a:scene3d>
              <a:camera prst="orthographicFront"/>
              <a:lightRig rig="threePt" dir="t"/>
            </a:scene3d>
            <a:sp3d>
              <a:bevelT/>
            </a:sp3d>
          </p:spPr>
          <p:txBody>
            <a:bodyPr anchor="ctr"/>
            <a:lstStyle/>
            <a:p>
              <a:pPr algn="just" defTabSz="685800" fontAlgn="base">
                <a:spcBef>
                  <a:spcPct val="0"/>
                </a:spcBef>
                <a:spcAft>
                  <a:spcPct val="0"/>
                </a:spcAft>
                <a:defRPr/>
              </a:pPr>
              <a:r>
                <a:rPr lang="en-US" sz="2400" b="1" kern="0" dirty="0">
                  <a:solidFill>
                    <a:srgbClr val="FFFF00"/>
                  </a:solidFill>
                  <a:effectLst>
                    <a:outerShdw blurRad="38100" dist="38100" dir="2700000" algn="tl">
                      <a:srgbClr val="000000">
                        <a:alpha val="43137"/>
                      </a:srgbClr>
                    </a:outerShdw>
                  </a:effectLst>
                </a:rPr>
                <a:t> III</a:t>
              </a:r>
            </a:p>
          </p:txBody>
        </p:sp>
        <p:sp>
          <p:nvSpPr>
            <p:cNvPr id="9" name="Rectángulo 8"/>
            <p:cNvSpPr/>
            <p:nvPr/>
          </p:nvSpPr>
          <p:spPr>
            <a:xfrm>
              <a:off x="6689858" y="1459092"/>
              <a:ext cx="1896036" cy="1015663"/>
            </a:xfrm>
            <a:prstGeom prst="rect">
              <a:avLst/>
            </a:prstGeom>
            <a:noFill/>
            <a:ln w="57150" algn="ctr">
              <a:noFill/>
              <a:miter lim="800000"/>
              <a:headEnd/>
              <a:tailEnd/>
            </a:ln>
            <a:effectLst>
              <a:outerShdw blurRad="50800" dist="12700" dir="6600000" algn="ctr" rotWithShape="0">
                <a:sysClr val="windowText" lastClr="000000"/>
              </a:outerShdw>
            </a:effectLst>
          </p:spPr>
          <p:txBody>
            <a:bodyPr wrap="square">
              <a:spAutoFit/>
            </a:bodyPr>
            <a:lstStyle/>
            <a:p>
              <a:pPr algn="just" defTabSz="685800"/>
              <a:r>
                <a:rPr lang="es-EC" sz="2000" b="1" kern="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Calibri" pitchFamily="34" charset="0"/>
                  <a:cs typeface="Calibri" pitchFamily="34" charset="0"/>
                </a:rPr>
                <a:t>DISEÑO METODOLÓGICO</a:t>
              </a:r>
            </a:p>
          </p:txBody>
        </p:sp>
      </p:grpSp>
      <p:sp>
        <p:nvSpPr>
          <p:cNvPr id="27" name="AutoShape 7"/>
          <p:cNvSpPr>
            <a:spLocks noChangeArrowheads="1"/>
          </p:cNvSpPr>
          <p:nvPr/>
        </p:nvSpPr>
        <p:spPr bwMode="auto">
          <a:xfrm>
            <a:off x="5426885" y="3492875"/>
            <a:ext cx="6521824" cy="99844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r>
              <a:rPr lang="es-EC" b="1" kern="0" dirty="0">
                <a:ln w="11430">
                  <a:noFill/>
                </a:ln>
                <a:solidFill>
                  <a:schemeClr val="bg1"/>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RESULTADOS POR PREGUNTA</a:t>
            </a:r>
          </a:p>
          <a:p>
            <a:pPr algn="just" eaLnBrk="0" fontAlgn="base" hangingPunct="0">
              <a:spcBef>
                <a:spcPct val="0"/>
              </a:spcBef>
              <a:spcAft>
                <a:spcPct val="0"/>
              </a:spcAft>
            </a:pPr>
            <a:r>
              <a:rPr lang="es-EC" b="1" kern="0" dirty="0">
                <a:ln w="11430">
                  <a:noFill/>
                </a:ln>
                <a:solidFill>
                  <a:schemeClr val="bg1"/>
                </a:solidFill>
                <a:effectLst>
                  <a:glow rad="101600">
                    <a:prstClr val="black">
                      <a:alpha val="60000"/>
                    </a:prstClr>
                  </a:glow>
                  <a:outerShdw blurRad="80000" dir="5040000" algn="tl">
                    <a:srgbClr val="000000">
                      <a:alpha val="30000"/>
                    </a:srgbClr>
                  </a:outerShdw>
                </a:effectLst>
                <a:latin typeface="Calibri" panose="020F0502020204030204" pitchFamily="34" charset="0"/>
                <a:cs typeface="Calibri" panose="020F0502020204030204" pitchFamily="34" charset="0"/>
              </a:rPr>
              <a:t>RESULTADOS TOTALES</a:t>
            </a:r>
          </a:p>
        </p:txBody>
      </p:sp>
      <p:grpSp>
        <p:nvGrpSpPr>
          <p:cNvPr id="29" name="Grupo 28"/>
          <p:cNvGrpSpPr/>
          <p:nvPr/>
        </p:nvGrpSpPr>
        <p:grpSpPr>
          <a:xfrm>
            <a:off x="4652681" y="3275902"/>
            <a:ext cx="3254146" cy="433946"/>
            <a:chOff x="3872798" y="2994229"/>
            <a:chExt cx="3254146" cy="433946"/>
          </a:xfrm>
        </p:grpSpPr>
        <p:sp>
          <p:nvSpPr>
            <p:cNvPr id="26" name="Rectángulo 25"/>
            <p:cNvSpPr/>
            <p:nvPr/>
          </p:nvSpPr>
          <p:spPr>
            <a:xfrm>
              <a:off x="4652682" y="3028065"/>
              <a:ext cx="2474262" cy="400110"/>
            </a:xfrm>
            <a:prstGeom prst="rect">
              <a:avLst/>
            </a:prstGeom>
            <a:noFill/>
            <a:ln w="57150" algn="ctr">
              <a:noFill/>
              <a:miter lim="800000"/>
              <a:headEnd/>
              <a:tailEnd/>
            </a:ln>
            <a:effectLst>
              <a:outerShdw blurRad="50800" dist="12700" dir="6600000" algn="ctr" rotWithShape="0">
                <a:sysClr val="windowText" lastClr="000000"/>
              </a:outerShdw>
            </a:effectLst>
          </p:spPr>
          <p:txBody>
            <a:bodyPr wrap="square">
              <a:spAutoFit/>
            </a:bodyPr>
            <a:lstStyle/>
            <a:p>
              <a:pPr algn="just" defTabSz="685800"/>
              <a:r>
                <a:rPr lang="es-EC" sz="2000" b="1" kern="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Calibri" pitchFamily="34" charset="0"/>
                  <a:cs typeface="Calibri" pitchFamily="34" charset="0"/>
                </a:rPr>
                <a:t>RESULTADOS</a:t>
              </a:r>
            </a:p>
          </p:txBody>
        </p:sp>
        <p:sp>
          <p:nvSpPr>
            <p:cNvPr id="28" name="Oval 4">
              <a:hlinkClick r:id="" action="ppaction://hlinkshowjump?jump=nextslide"/>
            </p:cNvPr>
            <p:cNvSpPr>
              <a:spLocks noChangeArrowheads="1"/>
            </p:cNvSpPr>
            <p:nvPr/>
          </p:nvSpPr>
          <p:spPr bwMode="auto">
            <a:xfrm flipH="1">
              <a:off x="3872798" y="2994229"/>
              <a:ext cx="766387" cy="433946"/>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alpha val="80000"/>
                </a:sysClr>
              </a:outerShdw>
            </a:effectLst>
            <a:scene3d>
              <a:camera prst="orthographicFront"/>
              <a:lightRig rig="threePt" dir="t"/>
            </a:scene3d>
            <a:sp3d>
              <a:bevelT/>
            </a:sp3d>
          </p:spPr>
          <p:txBody>
            <a:bodyPr anchor="ctr"/>
            <a:lstStyle/>
            <a:p>
              <a:pPr algn="just" defTabSz="685800" fontAlgn="base">
                <a:spcBef>
                  <a:spcPct val="0"/>
                </a:spcBef>
                <a:spcAft>
                  <a:spcPct val="0"/>
                </a:spcAft>
                <a:defRPr/>
              </a:pPr>
              <a:r>
                <a:rPr lang="en-US" sz="2400" b="1" kern="0" dirty="0">
                  <a:solidFill>
                    <a:srgbClr val="FFFF00"/>
                  </a:solidFill>
                  <a:effectLst>
                    <a:outerShdw blurRad="38100" dist="38100" dir="2700000" algn="tl">
                      <a:srgbClr val="000000">
                        <a:alpha val="43137"/>
                      </a:srgbClr>
                    </a:outerShdw>
                  </a:effectLst>
                </a:rPr>
                <a:t>IV</a:t>
              </a:r>
            </a:p>
          </p:txBody>
        </p:sp>
      </p:grpSp>
      <p:sp>
        <p:nvSpPr>
          <p:cNvPr id="30" name="10 Rectángulo redondeado"/>
          <p:cNvSpPr/>
          <p:nvPr/>
        </p:nvSpPr>
        <p:spPr>
          <a:xfrm>
            <a:off x="9968489" y="6400085"/>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31" name="Picture 24" descr="BARRA02"/>
          <p:cNvPicPr>
            <a:picLocks noChangeAspect="1" noChangeArrowheads="1" noCrop="1"/>
          </p:cNvPicPr>
          <p:nvPr/>
        </p:nvPicPr>
        <p:blipFill>
          <a:blip r:embed="rId3" cstate="print"/>
          <a:srcRect/>
          <a:stretch>
            <a:fillRect/>
          </a:stretch>
        </p:blipFill>
        <p:spPr bwMode="auto">
          <a:xfrm>
            <a:off x="875475" y="1903397"/>
            <a:ext cx="2915223" cy="112802"/>
          </a:xfrm>
          <a:prstGeom prst="rect">
            <a:avLst/>
          </a:prstGeom>
          <a:noFill/>
          <a:ln w="9525">
            <a:noFill/>
            <a:miter lim="800000"/>
            <a:headEnd/>
            <a:tailEnd/>
          </a:ln>
        </p:spPr>
      </p:pic>
      <p:pic>
        <p:nvPicPr>
          <p:cNvPr id="32" name="Picture 11" descr="4 Estrellas"/>
          <p:cNvPicPr>
            <a:picLocks noChangeAspect="1" noChangeArrowheads="1" noCrop="1"/>
          </p:cNvPicPr>
          <p:nvPr/>
        </p:nvPicPr>
        <p:blipFill>
          <a:blip r:embed="rId4" cstate="print"/>
          <a:srcRect/>
          <a:stretch>
            <a:fillRect/>
          </a:stretch>
        </p:blipFill>
        <p:spPr bwMode="auto">
          <a:xfrm>
            <a:off x="10958599" y="5538597"/>
            <a:ext cx="822945" cy="769920"/>
          </a:xfrm>
          <a:prstGeom prst="rect">
            <a:avLst/>
          </a:prstGeom>
          <a:noFill/>
          <a:ln w="9525">
            <a:noFill/>
            <a:miter lim="800000"/>
            <a:headEnd/>
            <a:tailEnd/>
          </a:ln>
        </p:spPr>
      </p:pic>
      <p:pic>
        <p:nvPicPr>
          <p:cNvPr id="1026" name="Picture 2" descr="Resultado de imagen para tanques de guerra ecuatorianos AMX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780" y="2549656"/>
            <a:ext cx="4461105" cy="29889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sultado de imagen para UNIVERSIDAD DE LAS FUERZAS ARMAD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grpSp>
        <p:nvGrpSpPr>
          <p:cNvPr id="18" name="Grupo 17"/>
          <p:cNvGrpSpPr/>
          <p:nvPr/>
        </p:nvGrpSpPr>
        <p:grpSpPr>
          <a:xfrm>
            <a:off x="4691466" y="4686222"/>
            <a:ext cx="5030832" cy="707886"/>
            <a:chOff x="3872798" y="2994229"/>
            <a:chExt cx="2897881" cy="707886"/>
          </a:xfrm>
        </p:grpSpPr>
        <p:sp>
          <p:nvSpPr>
            <p:cNvPr id="19" name="Rectángulo 18"/>
            <p:cNvSpPr/>
            <p:nvPr/>
          </p:nvSpPr>
          <p:spPr>
            <a:xfrm>
              <a:off x="4296417" y="2994229"/>
              <a:ext cx="2474262" cy="707886"/>
            </a:xfrm>
            <a:prstGeom prst="rect">
              <a:avLst/>
            </a:prstGeom>
            <a:noFill/>
            <a:ln w="57150" algn="ctr">
              <a:noFill/>
              <a:miter lim="800000"/>
              <a:headEnd/>
              <a:tailEnd/>
            </a:ln>
            <a:effectLst>
              <a:outerShdw blurRad="50800" dist="12700" dir="6600000" algn="ctr" rotWithShape="0">
                <a:sysClr val="windowText" lastClr="000000"/>
              </a:outerShdw>
            </a:effectLst>
          </p:spPr>
          <p:txBody>
            <a:bodyPr wrap="square">
              <a:spAutoFit/>
            </a:bodyPr>
            <a:lstStyle/>
            <a:p>
              <a:pPr algn="just" defTabSz="685800"/>
              <a:r>
                <a:rPr lang="es-EC" sz="2000" b="1" kern="0" dirty="0">
                  <a:ln w="18415" cmpd="sng">
                    <a:noFill/>
                    <a:prstDash val="solid"/>
                  </a:ln>
                  <a:solidFill>
                    <a:srgbClr val="FFFF00"/>
                  </a:solidFill>
                  <a:effectLst>
                    <a:glow rad="63500">
                      <a:prstClr val="black">
                        <a:alpha val="40000"/>
                      </a:prstClr>
                    </a:glow>
                    <a:outerShdw blurRad="63500" dir="3600000" algn="tl" rotWithShape="0">
                      <a:srgbClr val="000000">
                        <a:alpha val="70000"/>
                      </a:srgbClr>
                    </a:outerShdw>
                  </a:effectLst>
                  <a:latin typeface="Calibri" pitchFamily="34" charset="0"/>
                  <a:cs typeface="Calibri" pitchFamily="34" charset="0"/>
                </a:rPr>
                <a:t>CONCLUSIONES Y RECOMENDACIONES</a:t>
              </a:r>
            </a:p>
          </p:txBody>
        </p:sp>
        <p:sp>
          <p:nvSpPr>
            <p:cNvPr id="20" name="Oval 4">
              <a:hlinkClick r:id="" action="ppaction://hlinkshowjump?jump=nextslide"/>
            </p:cNvPr>
            <p:cNvSpPr>
              <a:spLocks noChangeArrowheads="1"/>
            </p:cNvSpPr>
            <p:nvPr/>
          </p:nvSpPr>
          <p:spPr bwMode="auto">
            <a:xfrm flipH="1">
              <a:off x="3872798" y="2994229"/>
              <a:ext cx="419116" cy="433946"/>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alpha val="80000"/>
                </a:sysClr>
              </a:outerShdw>
            </a:effectLst>
            <a:scene3d>
              <a:camera prst="orthographicFront"/>
              <a:lightRig rig="threePt" dir="t"/>
            </a:scene3d>
            <a:sp3d>
              <a:bevelT/>
            </a:sp3d>
          </p:spPr>
          <p:txBody>
            <a:bodyPr anchor="ctr"/>
            <a:lstStyle/>
            <a:p>
              <a:pPr algn="just" defTabSz="685800" fontAlgn="base">
                <a:spcBef>
                  <a:spcPct val="0"/>
                </a:spcBef>
                <a:spcAft>
                  <a:spcPct val="0"/>
                </a:spcAft>
                <a:defRPr/>
              </a:pPr>
              <a:r>
                <a:rPr lang="en-US" sz="2400" b="1" kern="0" dirty="0">
                  <a:solidFill>
                    <a:srgbClr val="FFFF00"/>
                  </a:solidFill>
                  <a:effectLst>
                    <a:outerShdw blurRad="38100" dist="38100" dir="2700000" algn="tl">
                      <a:srgbClr val="000000">
                        <a:alpha val="43137"/>
                      </a:srgbClr>
                    </a:outerShdw>
                  </a:effectLst>
                </a:rPr>
                <a:t> V</a:t>
              </a:r>
            </a:p>
          </p:txBody>
        </p:sp>
      </p:grpSp>
    </p:spTree>
    <p:extLst>
      <p:ext uri="{BB962C8B-B14F-4D97-AF65-F5344CB8AC3E}">
        <p14:creationId xmlns:p14="http://schemas.microsoft.com/office/powerpoint/2010/main" val="3813483460"/>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pic>
        <p:nvPicPr>
          <p:cNvPr id="3" name="Picture 11" descr="4 Estrellas"/>
          <p:cNvPicPr>
            <a:picLocks noChangeAspect="1" noChangeArrowheads="1" noCrop="1"/>
          </p:cNvPicPr>
          <p:nvPr/>
        </p:nvPicPr>
        <p:blipFill>
          <a:blip r:embed="rId2" cstate="print"/>
          <a:srcRect/>
          <a:stretch>
            <a:fillRect/>
          </a:stretch>
        </p:blipFill>
        <p:spPr bwMode="auto">
          <a:xfrm>
            <a:off x="10958599" y="5569148"/>
            <a:ext cx="822945" cy="769920"/>
          </a:xfrm>
          <a:prstGeom prst="rect">
            <a:avLst/>
          </a:prstGeom>
          <a:noFill/>
          <a:ln w="9525">
            <a:noFill/>
            <a:miter lim="800000"/>
            <a:headEnd/>
            <a:tailEnd/>
          </a:ln>
        </p:spPr>
      </p:pic>
      <p:pic>
        <p:nvPicPr>
          <p:cNvPr id="10242" name="Gráfico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8113" y="2810435"/>
            <a:ext cx="3623358" cy="219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210206" y="1230924"/>
            <a:ext cx="11571337" cy="1061829"/>
          </a:xfrm>
          <a:prstGeom prst="rect">
            <a:avLst/>
          </a:prstGeom>
        </p:spPr>
        <p:txBody>
          <a:bodyPr wrap="square">
            <a:spAutoFit/>
          </a:bodyPr>
          <a:lstStyle/>
          <a:p>
            <a:pPr algn="just">
              <a:lnSpc>
                <a:spcPct val="150000"/>
              </a:lnSpc>
              <a:spcAft>
                <a:spcPts val="0"/>
              </a:spcAft>
            </a:pPr>
            <a:r>
              <a:rPr lang="es-ES_tradnl" b="1" u="sng" dirty="0">
                <a:solidFill>
                  <a:srgbClr val="FF0000"/>
                </a:solidFill>
                <a:latin typeface="Arial" panose="020B0604020202020204" pitchFamily="34" charset="0"/>
                <a:ea typeface="Times New Roman" panose="02020603050405020304" pitchFamily="18" charset="0"/>
              </a:rPr>
              <a:t>PREGUNTA 8:</a:t>
            </a:r>
            <a:endParaRPr lang="es-EC" dirty="0">
              <a:solidFill>
                <a:srgbClr val="FF0000"/>
              </a:solidFill>
              <a:latin typeface="Times New Roman" panose="02020603050405020304" pitchFamily="18" charset="0"/>
              <a:ea typeface="Times New Roman" panose="02020603050405020304" pitchFamily="18" charset="0"/>
            </a:endParaRPr>
          </a:p>
          <a:p>
            <a:r>
              <a:rPr lang="es-ES_tradnl" b="1" dirty="0">
                <a:solidFill>
                  <a:schemeClr val="bg1"/>
                </a:solidFill>
                <a:latin typeface="Arial" panose="020B0604020202020204" pitchFamily="34" charset="0"/>
                <a:ea typeface="Times New Roman" panose="02020603050405020304" pitchFamily="18" charset="0"/>
              </a:rPr>
              <a:t>¿Conoce usted si existe un marco legal que garantice la participación del personal militar en general en las operaciones de gestión de riesgos y ayuda humanitaria?</a:t>
            </a:r>
            <a:endParaRPr lang="es-EC" dirty="0">
              <a:solidFill>
                <a:schemeClr val="bg1"/>
              </a:solidFill>
            </a:endParaRPr>
          </a:p>
        </p:txBody>
      </p:sp>
      <p:pic>
        <p:nvPicPr>
          <p:cNvPr id="5122"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892" y="2463987"/>
            <a:ext cx="4271402" cy="292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210205" y="5522922"/>
            <a:ext cx="9659935" cy="1200329"/>
          </a:xfrm>
          <a:prstGeom prst="rect">
            <a:avLst/>
          </a:prstGeom>
        </p:spPr>
        <p:txBody>
          <a:bodyPr wrap="square">
            <a:spAutoFit/>
          </a:bodyPr>
          <a:lstStyle/>
          <a:p>
            <a:pPr algn="just"/>
            <a:r>
              <a:rPr lang="es-ES_tradnl" dirty="0">
                <a:solidFill>
                  <a:schemeClr val="bg1"/>
                </a:solidFill>
                <a:latin typeface="Arial" panose="020B0604020202020204" pitchFamily="34" charset="0"/>
                <a:ea typeface="Times New Roman" panose="02020603050405020304" pitchFamily="18" charset="0"/>
              </a:rPr>
              <a:t>De la encuesta realizada, el 69% conoce en algo el marco legal el 13% no conoce en absoluto, por lo que se puede deducir que no está claro la existencia de un marco legal que garantice la participación del personal militar en general en las operaciones de gestión de riesgos y ayuda humanitaria</a:t>
            </a:r>
            <a:endParaRPr lang="es-EC" dirty="0">
              <a:solidFill>
                <a:schemeClr val="bg1"/>
              </a:solidFill>
            </a:endParaRPr>
          </a:p>
        </p:txBody>
      </p:sp>
      <p:pic>
        <p:nvPicPr>
          <p:cNvPr id="9" name="Picture 2" descr="Resultado de imagen para UNIVERSIDAD DE LAS FUERZAS ARMAD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832109"/>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pic>
        <p:nvPicPr>
          <p:cNvPr id="3" name="Picture 11" descr="4 Estrellas"/>
          <p:cNvPicPr>
            <a:picLocks noChangeAspect="1" noChangeArrowheads="1" noCrop="1"/>
          </p:cNvPicPr>
          <p:nvPr/>
        </p:nvPicPr>
        <p:blipFill>
          <a:blip r:embed="rId2" cstate="print"/>
          <a:srcRect/>
          <a:stretch>
            <a:fillRect/>
          </a:stretch>
        </p:blipFill>
        <p:spPr bwMode="auto">
          <a:xfrm>
            <a:off x="10958599" y="5569148"/>
            <a:ext cx="822945" cy="769920"/>
          </a:xfrm>
          <a:prstGeom prst="rect">
            <a:avLst/>
          </a:prstGeom>
          <a:noFill/>
          <a:ln w="9525">
            <a:noFill/>
            <a:miter lim="800000"/>
            <a:headEnd/>
            <a:tailEnd/>
          </a:ln>
        </p:spPr>
      </p:pic>
      <p:pic>
        <p:nvPicPr>
          <p:cNvPr id="11266" name="Gráfico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0765" y="2823882"/>
            <a:ext cx="3617259" cy="216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320566" y="1114377"/>
            <a:ext cx="11460978" cy="1338828"/>
          </a:xfrm>
          <a:prstGeom prst="rect">
            <a:avLst/>
          </a:prstGeom>
        </p:spPr>
        <p:txBody>
          <a:bodyPr wrap="square">
            <a:spAutoFit/>
          </a:bodyPr>
          <a:lstStyle/>
          <a:p>
            <a:pPr algn="just">
              <a:lnSpc>
                <a:spcPct val="150000"/>
              </a:lnSpc>
              <a:spcAft>
                <a:spcPts val="0"/>
              </a:spcAft>
            </a:pPr>
            <a:r>
              <a:rPr lang="es-ES_tradnl" b="1" u="sng" dirty="0">
                <a:solidFill>
                  <a:srgbClr val="FF0000"/>
                </a:solidFill>
                <a:latin typeface="Arial" panose="020B0604020202020204" pitchFamily="34" charset="0"/>
                <a:ea typeface="Times New Roman" panose="02020603050405020304" pitchFamily="18" charset="0"/>
              </a:rPr>
              <a:t>PREGUNTA 9:</a:t>
            </a:r>
            <a:endParaRPr lang="es-EC" b="1" dirty="0">
              <a:solidFill>
                <a:srgbClr val="FF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es-ES_tradnl" b="1" dirty="0">
                <a:solidFill>
                  <a:schemeClr val="bg1"/>
                </a:solidFill>
                <a:latin typeface="Arial" panose="020B0604020202020204" pitchFamily="34" charset="0"/>
                <a:ea typeface="Times New Roman" panose="02020603050405020304" pitchFamily="18" charset="0"/>
              </a:rPr>
              <a:t>¿Conoce usted si existe un orgánico que detalle las funciones a cumplir en misiones de gestión de riegos y ayuda humanitaria?</a:t>
            </a:r>
            <a:endParaRPr lang="es-EC" dirty="0">
              <a:solidFill>
                <a:schemeClr val="bg1"/>
              </a:solidFill>
              <a:effectLst/>
              <a:latin typeface="Times New Roman" panose="02020603050405020304" pitchFamily="18" charset="0"/>
              <a:ea typeface="Times New Roman" panose="02020603050405020304" pitchFamily="18" charset="0"/>
            </a:endParaRPr>
          </a:p>
        </p:txBody>
      </p:sp>
      <p:pic>
        <p:nvPicPr>
          <p:cNvPr id="6146"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198" y="2489566"/>
            <a:ext cx="4259543" cy="289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320565" y="5380672"/>
            <a:ext cx="9549575" cy="923330"/>
          </a:xfrm>
          <a:prstGeom prst="rect">
            <a:avLst/>
          </a:prstGeom>
        </p:spPr>
        <p:txBody>
          <a:bodyPr wrap="square">
            <a:spAutoFit/>
          </a:bodyPr>
          <a:lstStyle/>
          <a:p>
            <a:pPr algn="just"/>
            <a:r>
              <a:rPr lang="es-ES_tradnl" dirty="0">
                <a:solidFill>
                  <a:schemeClr val="bg1"/>
                </a:solidFill>
                <a:latin typeface="Arial" panose="020B0604020202020204" pitchFamily="34" charset="0"/>
                <a:ea typeface="Times New Roman" panose="02020603050405020304" pitchFamily="18" charset="0"/>
              </a:rPr>
              <a:t>De la encuesta realizada, 86% de las personas encuestadas no tienen claro o no conoce en absoluto, si existe un orgánico que detalle las funciones a cumplir en misiones de gestión de riegos y ayuda humanitaria</a:t>
            </a:r>
            <a:endParaRPr lang="es-EC" dirty="0">
              <a:solidFill>
                <a:schemeClr val="bg1"/>
              </a:solidFill>
            </a:endParaRPr>
          </a:p>
        </p:txBody>
      </p:sp>
      <p:pic>
        <p:nvPicPr>
          <p:cNvPr id="8" name="Picture 2" descr="Resultado de imagen para UNIVERSIDAD DE LAS FUERZAS ARMAD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757269"/>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pic>
        <p:nvPicPr>
          <p:cNvPr id="3" name="Picture 11" descr="4 Estrellas"/>
          <p:cNvPicPr>
            <a:picLocks noChangeAspect="1" noChangeArrowheads="1" noCrop="1"/>
          </p:cNvPicPr>
          <p:nvPr/>
        </p:nvPicPr>
        <p:blipFill>
          <a:blip r:embed="rId2" cstate="print"/>
          <a:srcRect/>
          <a:stretch>
            <a:fillRect/>
          </a:stretch>
        </p:blipFill>
        <p:spPr bwMode="auto">
          <a:xfrm>
            <a:off x="10958599" y="5569148"/>
            <a:ext cx="822945" cy="769920"/>
          </a:xfrm>
          <a:prstGeom prst="rect">
            <a:avLst/>
          </a:prstGeom>
          <a:noFill/>
          <a:ln w="9525">
            <a:noFill/>
            <a:miter lim="800000"/>
            <a:headEnd/>
            <a:tailEnd/>
          </a:ln>
        </p:spPr>
      </p:pic>
      <p:pic>
        <p:nvPicPr>
          <p:cNvPr id="12290" name="Gráfico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871" y="2931459"/>
            <a:ext cx="3630706" cy="204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304800" y="1145909"/>
            <a:ext cx="11476744" cy="1288751"/>
          </a:xfrm>
          <a:prstGeom prst="rect">
            <a:avLst/>
          </a:prstGeom>
        </p:spPr>
        <p:txBody>
          <a:bodyPr wrap="square">
            <a:spAutoFit/>
          </a:bodyPr>
          <a:lstStyle/>
          <a:p>
            <a:pPr algn="just">
              <a:lnSpc>
                <a:spcPct val="150000"/>
              </a:lnSpc>
              <a:spcAft>
                <a:spcPts val="0"/>
              </a:spcAft>
            </a:pPr>
            <a:r>
              <a:rPr lang="es-ES_tradnl" b="1" u="sng" dirty="0">
                <a:solidFill>
                  <a:srgbClr val="FF0000"/>
                </a:solidFill>
                <a:latin typeface="Arial" panose="020B0604020202020204" pitchFamily="34" charset="0"/>
                <a:ea typeface="Times New Roman" panose="02020603050405020304" pitchFamily="18" charset="0"/>
              </a:rPr>
              <a:t>PREGUNTA 10: </a:t>
            </a:r>
          </a:p>
          <a:p>
            <a:pPr algn="just">
              <a:lnSpc>
                <a:spcPct val="150000"/>
              </a:lnSpc>
              <a:spcAft>
                <a:spcPts val="0"/>
              </a:spcAft>
            </a:pPr>
            <a:r>
              <a:rPr lang="es-ES_tradnl" b="1" dirty="0">
                <a:solidFill>
                  <a:schemeClr val="bg1"/>
                </a:solidFill>
                <a:latin typeface="Arial" panose="020B0604020202020204" pitchFamily="34" charset="0"/>
                <a:ea typeface="Times New Roman" panose="02020603050405020304" pitchFamily="18" charset="0"/>
              </a:rPr>
              <a:t>¿Ha recibido usted la preparación necesaria para desempeñar las funciones asignadas en operaciones de gestión de riego y ayuda humanitaria?</a:t>
            </a:r>
            <a:endParaRPr lang="es-EC" dirty="0">
              <a:solidFill>
                <a:schemeClr val="bg1"/>
              </a:solidFill>
              <a:effectLst/>
              <a:latin typeface="Times New Roman" panose="02020603050405020304" pitchFamily="18" charset="0"/>
              <a:ea typeface="Times New Roman" panose="02020603050405020304" pitchFamily="18" charset="0"/>
            </a:endParaRPr>
          </a:p>
        </p:txBody>
      </p:sp>
      <p:pic>
        <p:nvPicPr>
          <p:cNvPr id="7170"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786" y="2585011"/>
            <a:ext cx="4231061" cy="280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304799" y="5461905"/>
            <a:ext cx="9538447" cy="1200329"/>
          </a:xfrm>
          <a:prstGeom prst="rect">
            <a:avLst/>
          </a:prstGeom>
        </p:spPr>
        <p:txBody>
          <a:bodyPr wrap="square">
            <a:spAutoFit/>
          </a:bodyPr>
          <a:lstStyle/>
          <a:p>
            <a:pPr algn="just"/>
            <a:r>
              <a:rPr lang="es-ES_tradnl" dirty="0">
                <a:solidFill>
                  <a:schemeClr val="bg1"/>
                </a:solidFill>
                <a:latin typeface="Arial" panose="020B0604020202020204" pitchFamily="34" charset="0"/>
                <a:ea typeface="Times New Roman" panose="02020603050405020304" pitchFamily="18" charset="0"/>
              </a:rPr>
              <a:t>De la encuesta realizada, 180 personas de un total de 225 responden a veces, por lo que se puede deducir que la preparación necesaria para desempeñar las funciones asignadas en operaciones de gestión de riego y ayuda humanitaria no todos la reciben o han recibido muy de repente</a:t>
            </a:r>
            <a:endParaRPr lang="es-EC" dirty="0">
              <a:solidFill>
                <a:schemeClr val="bg1"/>
              </a:solidFill>
            </a:endParaRPr>
          </a:p>
        </p:txBody>
      </p:sp>
      <p:pic>
        <p:nvPicPr>
          <p:cNvPr id="8" name="Picture 2" descr="Resultado de imagen para UNIVERSIDAD DE LAS FUERZAS ARMAD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276396"/>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pic>
        <p:nvPicPr>
          <p:cNvPr id="9218" name="Gráfico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61" y="3318126"/>
            <a:ext cx="5333720" cy="283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447761" y="953864"/>
            <a:ext cx="11476744" cy="456535"/>
          </a:xfrm>
          <a:prstGeom prst="rect">
            <a:avLst/>
          </a:prstGeom>
        </p:spPr>
        <p:txBody>
          <a:bodyPr wrap="square">
            <a:spAutoFit/>
          </a:bodyPr>
          <a:lstStyle/>
          <a:p>
            <a:pPr algn="just">
              <a:lnSpc>
                <a:spcPct val="150000"/>
              </a:lnSpc>
              <a:spcAft>
                <a:spcPts val="0"/>
              </a:spcAft>
            </a:pPr>
            <a:r>
              <a:rPr lang="es-ES_tradnl" b="1" u="sng" dirty="0">
                <a:solidFill>
                  <a:srgbClr val="FF0000"/>
                </a:solidFill>
                <a:latin typeface="Arial" panose="020B0604020202020204" pitchFamily="34" charset="0"/>
                <a:ea typeface="Times New Roman" panose="02020603050405020304" pitchFamily="18" charset="0"/>
              </a:rPr>
              <a:t>RESULTADOS TOTALES</a:t>
            </a:r>
          </a:p>
        </p:txBody>
      </p:sp>
      <p:graphicFrame>
        <p:nvGraphicFramePr>
          <p:cNvPr id="4" name="Tabla 3"/>
          <p:cNvGraphicFramePr>
            <a:graphicFrameLocks noGrp="1"/>
          </p:cNvGraphicFramePr>
          <p:nvPr>
            <p:extLst>
              <p:ext uri="{D42A27DB-BD31-4B8C-83A1-F6EECF244321}">
                <p14:modId xmlns:p14="http://schemas.microsoft.com/office/powerpoint/2010/main" val="2638668906"/>
              </p:ext>
            </p:extLst>
          </p:nvPr>
        </p:nvGraphicFramePr>
        <p:xfrm>
          <a:off x="825033" y="1578450"/>
          <a:ext cx="10510838" cy="1571625"/>
        </p:xfrm>
        <a:graphic>
          <a:graphicData uri="http://schemas.openxmlformats.org/drawingml/2006/table">
            <a:tbl>
              <a:tblPr>
                <a:solidFill>
                  <a:srgbClr val="92D050"/>
                </a:solidFill>
                <a:tableStyleId>{073A0DAA-6AF3-43AB-8588-CEC1D06C72B9}</a:tableStyleId>
              </a:tblPr>
              <a:tblGrid>
                <a:gridCol w="1138358">
                  <a:extLst>
                    <a:ext uri="{9D8B030D-6E8A-4147-A177-3AD203B41FA5}">
                      <a16:colId xmlns="" xmlns:a16="http://schemas.microsoft.com/office/drawing/2014/main" val="20000"/>
                    </a:ext>
                  </a:extLst>
                </a:gridCol>
                <a:gridCol w="1631646">
                  <a:extLst>
                    <a:ext uri="{9D8B030D-6E8A-4147-A177-3AD203B41FA5}">
                      <a16:colId xmlns="" xmlns:a16="http://schemas.microsoft.com/office/drawing/2014/main" val="20001"/>
                    </a:ext>
                  </a:extLst>
                </a:gridCol>
                <a:gridCol w="1973154">
                  <a:extLst>
                    <a:ext uri="{9D8B030D-6E8A-4147-A177-3AD203B41FA5}">
                      <a16:colId xmlns="" xmlns:a16="http://schemas.microsoft.com/office/drawing/2014/main" val="20002"/>
                    </a:ext>
                  </a:extLst>
                </a:gridCol>
                <a:gridCol w="1252194">
                  <a:extLst>
                    <a:ext uri="{9D8B030D-6E8A-4147-A177-3AD203B41FA5}">
                      <a16:colId xmlns="" xmlns:a16="http://schemas.microsoft.com/office/drawing/2014/main" val="20003"/>
                    </a:ext>
                  </a:extLst>
                </a:gridCol>
                <a:gridCol w="1574728">
                  <a:extLst>
                    <a:ext uri="{9D8B030D-6E8A-4147-A177-3AD203B41FA5}">
                      <a16:colId xmlns="" xmlns:a16="http://schemas.microsoft.com/office/drawing/2014/main" val="20004"/>
                    </a:ext>
                  </a:extLst>
                </a:gridCol>
                <a:gridCol w="1138358">
                  <a:extLst>
                    <a:ext uri="{9D8B030D-6E8A-4147-A177-3AD203B41FA5}">
                      <a16:colId xmlns="" xmlns:a16="http://schemas.microsoft.com/office/drawing/2014/main" val="20005"/>
                    </a:ext>
                  </a:extLst>
                </a:gridCol>
                <a:gridCol w="1802400">
                  <a:extLst>
                    <a:ext uri="{9D8B030D-6E8A-4147-A177-3AD203B41FA5}">
                      <a16:colId xmlns="" xmlns:a16="http://schemas.microsoft.com/office/drawing/2014/main" val="20006"/>
                    </a:ext>
                  </a:extLst>
                </a:gridCol>
              </a:tblGrid>
              <a:tr h="409575">
                <a:tc>
                  <a:txBody>
                    <a:bodyPr/>
                    <a:lstStyle/>
                    <a:p>
                      <a:pPr algn="ctr" fontAlgn="ctr"/>
                      <a:r>
                        <a:rPr lang="es-EC" sz="1600" u="none" strike="noStrike" dirty="0">
                          <a:effectLst/>
                        </a:rPr>
                        <a:t>Nº</a:t>
                      </a:r>
                      <a:endParaRPr lang="es-EC" sz="16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RESPUESTA</a:t>
                      </a:r>
                      <a:endParaRPr lang="es-EC" sz="16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dirty="0">
                          <a:effectLst/>
                        </a:rPr>
                        <a:t>FRECUENCIA</a:t>
                      </a:r>
                      <a:endParaRPr lang="es-EC" sz="16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dirty="0" err="1">
                          <a:effectLst/>
                        </a:rPr>
                        <a:t>fr</a:t>
                      </a:r>
                      <a:endParaRPr lang="es-EC" sz="16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dirty="0">
                          <a:effectLst/>
                        </a:rPr>
                        <a:t>Porcentajes</a:t>
                      </a:r>
                      <a:endParaRPr lang="es-EC" sz="16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Fa</a:t>
                      </a:r>
                      <a:endParaRPr lang="es-EC" sz="16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Porcentajes acumulados</a:t>
                      </a:r>
                      <a:endParaRPr lang="es-EC" sz="16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extLst>
                  <a:ext uri="{0D108BD9-81ED-4DB2-BD59-A6C34878D82A}">
                    <a16:rowId xmlns="" xmlns:a16="http://schemas.microsoft.com/office/drawing/2014/main" val="10000"/>
                  </a:ext>
                </a:extLst>
              </a:tr>
              <a:tr h="171450">
                <a:tc>
                  <a:txBody>
                    <a:bodyPr/>
                    <a:lstStyle/>
                    <a:p>
                      <a:pPr algn="ctr" fontAlgn="ctr"/>
                      <a:r>
                        <a:rPr lang="es-EC" sz="1600" u="none" strike="noStrike">
                          <a:effectLst/>
                        </a:rPr>
                        <a:t>1</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NUNCA</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390</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0,17</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17,33%</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390</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17,33%</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extLst>
                  <a:ext uri="{0D108BD9-81ED-4DB2-BD59-A6C34878D82A}">
                    <a16:rowId xmlns="" xmlns:a16="http://schemas.microsoft.com/office/drawing/2014/main" val="10001"/>
                  </a:ext>
                </a:extLst>
              </a:tr>
              <a:tr h="171450">
                <a:tc>
                  <a:txBody>
                    <a:bodyPr/>
                    <a:lstStyle/>
                    <a:p>
                      <a:pPr algn="ctr" fontAlgn="ctr"/>
                      <a:r>
                        <a:rPr lang="es-EC" sz="1600" u="none" strike="noStrike">
                          <a:effectLst/>
                        </a:rPr>
                        <a:t>2</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A VECES</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1497</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0,67</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66,53%</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1887</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83,87%</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extLst>
                  <a:ext uri="{0D108BD9-81ED-4DB2-BD59-A6C34878D82A}">
                    <a16:rowId xmlns="" xmlns:a16="http://schemas.microsoft.com/office/drawing/2014/main" val="10002"/>
                  </a:ext>
                </a:extLst>
              </a:tr>
              <a:tr h="171450">
                <a:tc>
                  <a:txBody>
                    <a:bodyPr/>
                    <a:lstStyle/>
                    <a:p>
                      <a:pPr algn="ctr" fontAlgn="ctr"/>
                      <a:r>
                        <a:rPr lang="es-EC" sz="1600" u="none" strike="noStrike">
                          <a:effectLst/>
                        </a:rPr>
                        <a:t>3</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dirty="0">
                          <a:effectLst/>
                        </a:rPr>
                        <a:t>SIEMPRE</a:t>
                      </a:r>
                      <a:endParaRPr lang="es-EC"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363</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0,16</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16,13%</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2250</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100,00%</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extLst>
                  <a:ext uri="{0D108BD9-81ED-4DB2-BD59-A6C34878D82A}">
                    <a16:rowId xmlns="" xmlns:a16="http://schemas.microsoft.com/office/drawing/2014/main" val="10003"/>
                  </a:ext>
                </a:extLst>
              </a:tr>
              <a:tr h="200025">
                <a:tc gridSpan="2">
                  <a:txBody>
                    <a:bodyPr/>
                    <a:lstStyle/>
                    <a:p>
                      <a:pPr algn="ctr" fontAlgn="ctr"/>
                      <a:r>
                        <a:rPr lang="es-EC" sz="2000" b="1" i="0" u="none" strike="noStrike" dirty="0">
                          <a:effectLst/>
                          <a:latin typeface="Calibri" panose="020F0502020204030204" pitchFamily="34" charset="0"/>
                        </a:rPr>
                        <a:t>TOTAL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hMerge="1">
                  <a:txBody>
                    <a:bodyPr/>
                    <a:lstStyle/>
                    <a:p>
                      <a:pPr algn="l" fontAlgn="ctr"/>
                      <a:endParaRPr lang="es-EC" sz="1600" b="0" i="0" u="none" strike="noStrike" dirty="0">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dirty="0">
                          <a:effectLst/>
                        </a:rPr>
                        <a:t>2250</a:t>
                      </a:r>
                      <a:endParaRPr lang="es-EC"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1</a:t>
                      </a:r>
                      <a:endParaRPr lang="es-EC"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ctr" fontAlgn="ctr"/>
                      <a:r>
                        <a:rPr lang="es-EC" sz="1600" u="none" strike="noStrike">
                          <a:effectLst/>
                        </a:rPr>
                        <a:t>100,00%</a:t>
                      </a:r>
                      <a:endParaRPr lang="es-EC" sz="16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l" fontAlgn="ctr"/>
                      <a:endParaRPr lang="es-EC" sz="1600" b="0" i="0" u="none" strike="noStrike">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algn="l" fontAlgn="ctr"/>
                      <a:endParaRPr lang="es-EC" sz="1600" b="0" i="0" u="none" strike="noStrike" dirty="0">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extLst>
                  <a:ext uri="{0D108BD9-81ED-4DB2-BD59-A6C34878D82A}">
                    <a16:rowId xmlns="" xmlns:a16="http://schemas.microsoft.com/office/drawing/2014/main" val="10004"/>
                  </a:ext>
                </a:extLst>
              </a:tr>
            </a:tbl>
          </a:graphicData>
        </a:graphic>
      </p:graphicFrame>
      <p:sp>
        <p:nvSpPr>
          <p:cNvPr id="6" name="CuadroTexto 5"/>
          <p:cNvSpPr txBox="1"/>
          <p:nvPr/>
        </p:nvSpPr>
        <p:spPr>
          <a:xfrm>
            <a:off x="6359702" y="3657093"/>
            <a:ext cx="5137531" cy="784830"/>
          </a:xfrm>
          <a:prstGeom prst="rect">
            <a:avLst/>
          </a:prstGeom>
          <a:solidFill>
            <a:srgbClr val="FFC000"/>
          </a:solidFill>
        </p:spPr>
        <p:txBody>
          <a:bodyPr wrap="square" rtlCol="0">
            <a:spAutoFit/>
          </a:bodyPr>
          <a:lstStyle/>
          <a:p>
            <a:r>
              <a:rPr lang="es-ES_tradnl" sz="1500" dirty="0"/>
              <a:t>NUNCA:	DE 0% A 33,33% (parámetro de medición)</a:t>
            </a:r>
            <a:endParaRPr lang="es-EC" sz="1500" dirty="0"/>
          </a:p>
          <a:p>
            <a:r>
              <a:rPr lang="es-ES_tradnl" sz="1500" dirty="0"/>
              <a:t>A VECES:	DE 33,34% A 66,66% (parámetro de medición)</a:t>
            </a:r>
            <a:endParaRPr lang="es-EC" sz="1500" dirty="0"/>
          </a:p>
          <a:p>
            <a:r>
              <a:rPr lang="es-ES_tradnl" sz="1500" dirty="0"/>
              <a:t>SIEMPRE:	DE 66,67% A 100% (parámetro de medición)</a:t>
            </a:r>
            <a:endParaRPr lang="es-EC" sz="1500" dirty="0"/>
          </a:p>
        </p:txBody>
      </p:sp>
      <p:sp>
        <p:nvSpPr>
          <p:cNvPr id="7" name="CuadroTexto 6"/>
          <p:cNvSpPr txBox="1"/>
          <p:nvPr/>
        </p:nvSpPr>
        <p:spPr>
          <a:xfrm>
            <a:off x="6359701" y="4734409"/>
            <a:ext cx="5137531" cy="923330"/>
          </a:xfrm>
          <a:prstGeom prst="rect">
            <a:avLst/>
          </a:prstGeom>
          <a:solidFill>
            <a:schemeClr val="tx1"/>
          </a:solidFill>
        </p:spPr>
        <p:txBody>
          <a:bodyPr wrap="square" rtlCol="0">
            <a:spAutoFit/>
          </a:bodyPr>
          <a:lstStyle/>
          <a:p>
            <a:pPr algn="just"/>
            <a:r>
              <a:rPr lang="es-ES" b="1" dirty="0">
                <a:solidFill>
                  <a:srgbClr val="FFFF00"/>
                </a:solidFill>
              </a:rPr>
              <a:t>A VECES contestan con una frecuencia 1497 respuestas de un total de 2250, lo que representa el 66,53% </a:t>
            </a:r>
            <a:endParaRPr lang="es-EC" b="1" dirty="0">
              <a:solidFill>
                <a:srgbClr val="FFFF00"/>
              </a:solidFill>
            </a:endParaRPr>
          </a:p>
        </p:txBody>
      </p:sp>
      <p:sp>
        <p:nvSpPr>
          <p:cNvPr id="8" name="CuadroTexto 7"/>
          <p:cNvSpPr txBox="1"/>
          <p:nvPr/>
        </p:nvSpPr>
        <p:spPr>
          <a:xfrm>
            <a:off x="2084294" y="6181599"/>
            <a:ext cx="7126941" cy="584775"/>
          </a:xfrm>
          <a:prstGeom prst="rect">
            <a:avLst/>
          </a:prstGeom>
          <a:solidFill>
            <a:srgbClr val="FF0000"/>
          </a:solidFill>
        </p:spPr>
        <p:txBody>
          <a:bodyPr wrap="square" rtlCol="0">
            <a:spAutoFit/>
          </a:bodyPr>
          <a:lstStyle/>
          <a:p>
            <a:r>
              <a:rPr lang="es-ES" sz="1600" dirty="0">
                <a:solidFill>
                  <a:schemeClr val="bg1"/>
                </a:solidFill>
              </a:rPr>
              <a:t>NUNCA: 		Contestan con una frecuencia de 390 que es el 17,33%</a:t>
            </a:r>
            <a:endParaRPr lang="es-EC" sz="1600" dirty="0">
              <a:solidFill>
                <a:schemeClr val="bg1"/>
              </a:solidFill>
            </a:endParaRPr>
          </a:p>
          <a:p>
            <a:r>
              <a:rPr lang="es-ES" sz="1600" dirty="0">
                <a:solidFill>
                  <a:schemeClr val="bg1"/>
                </a:solidFill>
              </a:rPr>
              <a:t>SIEMPRE:	Contestan con una frecuencia de 363 que es el 16,13%</a:t>
            </a:r>
            <a:endParaRPr lang="es-EC" sz="1600" dirty="0">
              <a:solidFill>
                <a:schemeClr val="bg1"/>
              </a:solidFill>
            </a:endParaRPr>
          </a:p>
        </p:txBody>
      </p:sp>
    </p:spTree>
    <p:extLst>
      <p:ext uri="{BB962C8B-B14F-4D97-AF65-F5344CB8AC3E}">
        <p14:creationId xmlns:p14="http://schemas.microsoft.com/office/powerpoint/2010/main" val="2131355781"/>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1726524" y="2153146"/>
            <a:ext cx="9199418" cy="3785652"/>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60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CAPÍTULO V</a:t>
            </a:r>
          </a:p>
          <a:p>
            <a:pPr algn="ctr" fontAlgn="base">
              <a:spcBef>
                <a:spcPct val="0"/>
              </a:spcBef>
              <a:spcAft>
                <a:spcPct val="0"/>
              </a:spcAft>
              <a:defRPr/>
            </a:pPr>
            <a:endParaRPr lang="es-ES" sz="6000" b="1" dirty="0">
              <a:ln w="11430"/>
              <a:solidFill>
                <a:schemeClr val="bg1"/>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endParaRPr>
          </a:p>
          <a:p>
            <a:pPr algn="ctr" fontAlgn="base">
              <a:spcBef>
                <a:spcPct val="0"/>
              </a:spcBef>
              <a:spcAft>
                <a:spcPct val="0"/>
              </a:spcAft>
              <a:defRPr/>
            </a:pPr>
            <a:r>
              <a:rPr lang="es-ES" sz="6000" b="1" dirty="0">
                <a:ln w="11430"/>
                <a:solidFill>
                  <a:schemeClr val="bg1"/>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CONCLUSIONES Y RECOMENDACIONES</a:t>
            </a:r>
          </a:p>
        </p:txBody>
      </p:sp>
      <p:pic>
        <p:nvPicPr>
          <p:cNvPr id="3" name="Picture 24" descr="BARRA02"/>
          <p:cNvPicPr>
            <a:picLocks noChangeAspect="1" noChangeArrowheads="1" noCrop="1"/>
          </p:cNvPicPr>
          <p:nvPr/>
        </p:nvPicPr>
        <p:blipFill>
          <a:blip r:embed="rId2" cstate="print"/>
          <a:srcRect/>
          <a:stretch>
            <a:fillRect/>
          </a:stretch>
        </p:blipFill>
        <p:spPr bwMode="auto">
          <a:xfrm>
            <a:off x="1170229" y="1535125"/>
            <a:ext cx="10374071" cy="261018"/>
          </a:xfrm>
          <a:prstGeom prst="rect">
            <a:avLst/>
          </a:prstGeom>
          <a:noFill/>
          <a:ln w="9525">
            <a:noFill/>
            <a:miter lim="800000"/>
            <a:headEnd/>
            <a:tailEnd/>
          </a:ln>
        </p:spPr>
      </p:pic>
      <p:sp>
        <p:nvSpPr>
          <p:cNvPr id="4" name="10 Rectángulo redondeado"/>
          <p:cNvSpPr/>
          <p:nvPr/>
        </p:nvSpPr>
        <p:spPr>
          <a:xfrm>
            <a:off x="9935832" y="6415326"/>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5" name="Picture 11" descr="4 Estrellas"/>
          <p:cNvPicPr>
            <a:picLocks noChangeAspect="1" noChangeArrowheads="1" noCrop="1"/>
          </p:cNvPicPr>
          <p:nvPr/>
        </p:nvPicPr>
        <p:blipFill>
          <a:blip r:embed="rId3" cstate="print"/>
          <a:srcRect/>
          <a:stretch>
            <a:fillRect/>
          </a:stretch>
        </p:blipFill>
        <p:spPr bwMode="auto">
          <a:xfrm>
            <a:off x="10925942" y="5553838"/>
            <a:ext cx="822945" cy="769920"/>
          </a:xfrm>
          <a:prstGeom prst="rect">
            <a:avLst/>
          </a:prstGeom>
          <a:noFill/>
          <a:ln w="9525">
            <a:noFill/>
            <a:miter lim="800000"/>
            <a:headEnd/>
            <a:tailEnd/>
          </a:ln>
        </p:spPr>
      </p:pic>
      <p:pic>
        <p:nvPicPr>
          <p:cNvPr id="6" name="Picture 2" descr="Resultado de imagen para UNIVERSIDAD DE LAS FUERZAS ARM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0 Rectángulo redondeado"/>
          <p:cNvSpPr/>
          <p:nvPr/>
        </p:nvSpPr>
        <p:spPr>
          <a:xfrm>
            <a:off x="9948776" y="6415997"/>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21168088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0 Rectángulo redondeado"/>
          <p:cNvSpPr/>
          <p:nvPr/>
        </p:nvSpPr>
        <p:spPr>
          <a:xfrm>
            <a:off x="9935832" y="6415326"/>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5" name="Picture 11" descr="4 Estrellas"/>
          <p:cNvPicPr>
            <a:picLocks noChangeAspect="1" noChangeArrowheads="1" noCrop="1"/>
          </p:cNvPicPr>
          <p:nvPr/>
        </p:nvPicPr>
        <p:blipFill>
          <a:blip r:embed="rId2" cstate="print"/>
          <a:srcRect/>
          <a:stretch>
            <a:fillRect/>
          </a:stretch>
        </p:blipFill>
        <p:spPr bwMode="auto">
          <a:xfrm>
            <a:off x="8958666" y="6251703"/>
            <a:ext cx="822945" cy="471826"/>
          </a:xfrm>
          <a:prstGeom prst="rect">
            <a:avLst/>
          </a:prstGeom>
          <a:noFill/>
          <a:ln w="9525">
            <a:noFill/>
            <a:miter lim="800000"/>
            <a:headEnd/>
            <a:tailEnd/>
          </a:ln>
        </p:spPr>
      </p:pic>
      <p:pic>
        <p:nvPicPr>
          <p:cNvPr id="6"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0 Rectángulo redondeado"/>
          <p:cNvSpPr/>
          <p:nvPr/>
        </p:nvSpPr>
        <p:spPr>
          <a:xfrm>
            <a:off x="9948776" y="6415997"/>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
        <p:nvSpPr>
          <p:cNvPr id="2" name="CuadroTexto 1"/>
          <p:cNvSpPr txBox="1"/>
          <p:nvPr/>
        </p:nvSpPr>
        <p:spPr>
          <a:xfrm>
            <a:off x="263004" y="1693329"/>
            <a:ext cx="11653048" cy="4524315"/>
          </a:xfrm>
          <a:prstGeom prst="rect">
            <a:avLst/>
          </a:prstGeom>
          <a:noFill/>
        </p:spPr>
        <p:txBody>
          <a:bodyPr wrap="square" rtlCol="0">
            <a:spAutoFit/>
          </a:bodyPr>
          <a:lstStyle/>
          <a:p>
            <a:pPr marL="285750" indent="-285750" algn="just">
              <a:buFont typeface="Arial" panose="020B0604020202020204" pitchFamily="34" charset="0"/>
              <a:buChar char="•"/>
            </a:pPr>
            <a:r>
              <a:rPr lang="es-ES" dirty="0">
                <a:solidFill>
                  <a:srgbClr val="FFFF00"/>
                </a:solidFill>
              </a:rPr>
              <a:t>La presencia de competencias del personal del arma de C.B. específicamente en el grado de sargento segundo, cabo primero, y soldado no influye positivamente en el cumplimiento de las misiones de gestión de riesgo y ayuda humanitaria, ya que estos no disponen en el ámbito de desempeño el apoyo a las acciones del estado</a:t>
            </a:r>
          </a:p>
          <a:p>
            <a:pPr marL="285750" indent="-285750" algn="just">
              <a:buFont typeface="Arial" panose="020B0604020202020204" pitchFamily="34" charset="0"/>
              <a:buChar char="•"/>
            </a:pPr>
            <a:endParaRPr lang="es-EC" dirty="0">
              <a:solidFill>
                <a:srgbClr val="FFFF00"/>
              </a:solidFill>
            </a:endParaRPr>
          </a:p>
          <a:p>
            <a:pPr marL="285750" indent="-285750" algn="just">
              <a:buFont typeface="Arial" panose="020B0604020202020204" pitchFamily="34" charset="0"/>
              <a:buChar char="•"/>
            </a:pPr>
            <a:r>
              <a:rPr lang="es-ES" dirty="0">
                <a:solidFill>
                  <a:srgbClr val="FFFF00"/>
                </a:solidFill>
              </a:rPr>
              <a:t>Medianamente el personal conoce si existen asignaturas en los diferentes cursos de perfeccionamiento, donde se dicten clases de gestión de riegos y ayuda humanitaria</a:t>
            </a:r>
          </a:p>
          <a:p>
            <a:pPr marL="285750" indent="-285750" algn="just">
              <a:buFont typeface="Arial" panose="020B0604020202020204" pitchFamily="34" charset="0"/>
              <a:buChar char="•"/>
            </a:pPr>
            <a:endParaRPr lang="es-ES" dirty="0">
              <a:solidFill>
                <a:srgbClr val="FFFF00"/>
              </a:solidFill>
            </a:endParaRPr>
          </a:p>
          <a:p>
            <a:pPr marL="285750" indent="-285750" algn="just">
              <a:buFont typeface="Arial" panose="020B0604020202020204" pitchFamily="34" charset="0"/>
              <a:buChar char="•"/>
            </a:pPr>
            <a:r>
              <a:rPr lang="es-ES" dirty="0">
                <a:solidFill>
                  <a:srgbClr val="FFFF00"/>
                </a:solidFill>
              </a:rPr>
              <a:t>Medianamente conocen la existencia de un marco legal que garantice la participación del personal militar en general en las operaciones de gestión de riesgos y ayuda humanitaria</a:t>
            </a:r>
          </a:p>
          <a:p>
            <a:pPr marL="285750" indent="-285750" algn="just">
              <a:buFont typeface="Arial" panose="020B0604020202020204" pitchFamily="34" charset="0"/>
              <a:buChar char="•"/>
            </a:pPr>
            <a:endParaRPr lang="es-ES" dirty="0">
              <a:solidFill>
                <a:srgbClr val="FFFF00"/>
              </a:solidFill>
            </a:endParaRPr>
          </a:p>
          <a:p>
            <a:pPr marL="285750" indent="-285750" algn="just">
              <a:buFont typeface="Arial" panose="020B0604020202020204" pitchFamily="34" charset="0"/>
              <a:buChar char="•"/>
            </a:pPr>
            <a:r>
              <a:rPr lang="es-ES" dirty="0">
                <a:solidFill>
                  <a:srgbClr val="FFFF00"/>
                </a:solidFill>
              </a:rPr>
              <a:t>No conocen sobre algún orgánico que detalle las funciones a cumplir en misiones de gestión de riegos y ayuda humanitaria</a:t>
            </a:r>
          </a:p>
          <a:p>
            <a:pPr marL="285750" indent="-285750" algn="just">
              <a:buFont typeface="Arial" panose="020B0604020202020204" pitchFamily="34" charset="0"/>
              <a:buChar char="•"/>
            </a:pPr>
            <a:endParaRPr lang="es-ES" dirty="0">
              <a:solidFill>
                <a:srgbClr val="FFFF00"/>
              </a:solidFill>
            </a:endParaRPr>
          </a:p>
          <a:p>
            <a:pPr marL="285750" indent="-285750" algn="just">
              <a:buFont typeface="Arial" panose="020B0604020202020204" pitchFamily="34" charset="0"/>
              <a:buChar char="•"/>
            </a:pPr>
            <a:r>
              <a:rPr lang="es-ES" dirty="0">
                <a:solidFill>
                  <a:srgbClr val="FFFF00"/>
                </a:solidFill>
              </a:rPr>
              <a:t>Medianamente han recibido la preparación necesaria para desempeñar las funciones asignadas en operaciones de gestión de riego y ayuda humanitaria</a:t>
            </a:r>
            <a:r>
              <a:rPr lang="es-EC" dirty="0">
                <a:solidFill>
                  <a:srgbClr val="FFFF00"/>
                </a:solidFill>
              </a:rPr>
              <a:t>.</a:t>
            </a:r>
          </a:p>
        </p:txBody>
      </p:sp>
      <p:sp>
        <p:nvSpPr>
          <p:cNvPr id="3" name="CuadroTexto 2"/>
          <p:cNvSpPr txBox="1"/>
          <p:nvPr/>
        </p:nvSpPr>
        <p:spPr>
          <a:xfrm>
            <a:off x="497541" y="1228308"/>
            <a:ext cx="2662517" cy="461665"/>
          </a:xfrm>
          <a:prstGeom prst="rect">
            <a:avLst/>
          </a:prstGeom>
          <a:noFill/>
        </p:spPr>
        <p:txBody>
          <a:bodyPr wrap="square" rtlCol="0">
            <a:spAutoFit/>
          </a:bodyPr>
          <a:lstStyle/>
          <a:p>
            <a:r>
              <a:rPr lang="es-EC" sz="2400" b="1" dirty="0">
                <a:solidFill>
                  <a:srgbClr val="FF0000"/>
                </a:solidFill>
              </a:rPr>
              <a:t>CONCLUSIONES</a:t>
            </a:r>
          </a:p>
        </p:txBody>
      </p:sp>
    </p:spTree>
    <p:extLst>
      <p:ext uri="{BB962C8B-B14F-4D97-AF65-F5344CB8AC3E}">
        <p14:creationId xmlns:p14="http://schemas.microsoft.com/office/powerpoint/2010/main" val="3486059424"/>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0 Rectángulo redondeado"/>
          <p:cNvSpPr/>
          <p:nvPr/>
        </p:nvSpPr>
        <p:spPr>
          <a:xfrm>
            <a:off x="9935832" y="6415326"/>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5" name="Picture 11" descr="4 Estrellas"/>
          <p:cNvPicPr>
            <a:picLocks noChangeAspect="1" noChangeArrowheads="1" noCrop="1"/>
          </p:cNvPicPr>
          <p:nvPr/>
        </p:nvPicPr>
        <p:blipFill>
          <a:blip r:embed="rId2" cstate="print"/>
          <a:srcRect/>
          <a:stretch>
            <a:fillRect/>
          </a:stretch>
        </p:blipFill>
        <p:spPr bwMode="auto">
          <a:xfrm>
            <a:off x="8958666" y="6251703"/>
            <a:ext cx="822945" cy="471826"/>
          </a:xfrm>
          <a:prstGeom prst="rect">
            <a:avLst/>
          </a:prstGeom>
          <a:noFill/>
          <a:ln w="9525">
            <a:noFill/>
            <a:miter lim="800000"/>
            <a:headEnd/>
            <a:tailEnd/>
          </a:ln>
        </p:spPr>
      </p:pic>
      <p:pic>
        <p:nvPicPr>
          <p:cNvPr id="6"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0 Rectángulo redondeado"/>
          <p:cNvSpPr/>
          <p:nvPr/>
        </p:nvSpPr>
        <p:spPr>
          <a:xfrm>
            <a:off x="9948776" y="6415997"/>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
        <p:nvSpPr>
          <p:cNvPr id="2" name="CuadroTexto 1"/>
          <p:cNvSpPr txBox="1"/>
          <p:nvPr/>
        </p:nvSpPr>
        <p:spPr>
          <a:xfrm>
            <a:off x="439774" y="2210164"/>
            <a:ext cx="11476278" cy="3693319"/>
          </a:xfrm>
          <a:prstGeom prst="rect">
            <a:avLst/>
          </a:prstGeom>
          <a:noFill/>
        </p:spPr>
        <p:txBody>
          <a:bodyPr wrap="square" rtlCol="0">
            <a:spAutoFit/>
          </a:bodyPr>
          <a:lstStyle/>
          <a:p>
            <a:pPr marL="285750" indent="-285750">
              <a:buFont typeface="Arial" panose="020B0604020202020204" pitchFamily="34" charset="0"/>
              <a:buChar char="•"/>
            </a:pPr>
            <a:r>
              <a:rPr lang="es-ES" dirty="0">
                <a:solidFill>
                  <a:srgbClr val="FFFF00"/>
                </a:solidFill>
              </a:rPr>
              <a:t>Desarrollar diferentes métodos didácticos en las escuelas de formación y perfeccionamiento a fin de dotar de este tipo de conocimientos en Gestión de Riesgos y Ayuda Humanitaria, especialmente para los grados de sargento segundo, cabo primero, y soldado.</a:t>
            </a:r>
          </a:p>
          <a:p>
            <a:pPr marL="285750" indent="-285750">
              <a:buFont typeface="Arial" panose="020B0604020202020204" pitchFamily="34" charset="0"/>
              <a:buChar char="•"/>
            </a:pPr>
            <a:endParaRPr lang="es-ES" dirty="0">
              <a:solidFill>
                <a:srgbClr val="FFFF00"/>
              </a:solidFill>
            </a:endParaRPr>
          </a:p>
          <a:p>
            <a:pPr marL="285750" indent="-285750">
              <a:buFont typeface="Arial" panose="020B0604020202020204" pitchFamily="34" charset="0"/>
              <a:buChar char="•"/>
            </a:pPr>
            <a:r>
              <a:rPr lang="es-ES" dirty="0">
                <a:solidFill>
                  <a:srgbClr val="FFFF00"/>
                </a:solidFill>
              </a:rPr>
              <a:t>Se planifiquen contenidos acordes  los diferentes grados para que reciban estos estudios de Gestión de Riesgos y Ayuda Humanitaria</a:t>
            </a:r>
            <a:r>
              <a:rPr lang="es-EC" dirty="0">
                <a:solidFill>
                  <a:srgbClr val="FFFF00"/>
                </a:solidFill>
              </a:rPr>
              <a:t>.</a:t>
            </a:r>
          </a:p>
          <a:p>
            <a:pPr marL="285750" indent="-285750">
              <a:buFont typeface="Arial" panose="020B0604020202020204" pitchFamily="34" charset="0"/>
              <a:buChar char="•"/>
            </a:pPr>
            <a:endParaRPr lang="es-EC" dirty="0">
              <a:solidFill>
                <a:srgbClr val="FFFF00"/>
              </a:solidFill>
            </a:endParaRPr>
          </a:p>
          <a:p>
            <a:pPr marL="285750" indent="-285750">
              <a:buFont typeface="Arial" panose="020B0604020202020204" pitchFamily="34" charset="0"/>
              <a:buChar char="•"/>
            </a:pPr>
            <a:r>
              <a:rPr lang="es-ES" dirty="0">
                <a:solidFill>
                  <a:srgbClr val="FFFF00"/>
                </a:solidFill>
              </a:rPr>
              <a:t>Se realice capacitaciones continuas en las diferentes unidades sobre Gestión de Riesgos y Ayuda Humanitaria</a:t>
            </a:r>
          </a:p>
          <a:p>
            <a:pPr marL="285750" indent="-285750">
              <a:buFont typeface="Arial" panose="020B0604020202020204" pitchFamily="34" charset="0"/>
              <a:buChar char="•"/>
            </a:pPr>
            <a:endParaRPr lang="es-ES" dirty="0">
              <a:solidFill>
                <a:srgbClr val="FFFF00"/>
              </a:solidFill>
            </a:endParaRPr>
          </a:p>
          <a:p>
            <a:pPr marL="285750" indent="-285750">
              <a:buFont typeface="Arial" panose="020B0604020202020204" pitchFamily="34" charset="0"/>
              <a:buChar char="•"/>
            </a:pPr>
            <a:r>
              <a:rPr lang="es-ES" dirty="0">
                <a:solidFill>
                  <a:srgbClr val="FFFF00"/>
                </a:solidFill>
              </a:rPr>
              <a:t>Se realice el equipamiento o se dote de recursos logísticos acordes para el empleo del personal en misiones de Gestión de Riesgos y Ayuda Humanitaria</a:t>
            </a:r>
            <a:endParaRPr lang="es-EC" dirty="0">
              <a:solidFill>
                <a:srgbClr val="FFFF00"/>
              </a:solidFill>
            </a:endParaRPr>
          </a:p>
          <a:p>
            <a:endParaRPr lang="es-EC" dirty="0">
              <a:solidFill>
                <a:srgbClr val="FFFF00"/>
              </a:solidFill>
            </a:endParaRPr>
          </a:p>
        </p:txBody>
      </p:sp>
      <p:sp>
        <p:nvSpPr>
          <p:cNvPr id="3" name="CuadroTexto 2"/>
          <p:cNvSpPr txBox="1"/>
          <p:nvPr/>
        </p:nvSpPr>
        <p:spPr>
          <a:xfrm>
            <a:off x="439774" y="1211299"/>
            <a:ext cx="3429000" cy="461665"/>
          </a:xfrm>
          <a:prstGeom prst="rect">
            <a:avLst/>
          </a:prstGeom>
          <a:noFill/>
        </p:spPr>
        <p:txBody>
          <a:bodyPr wrap="square" rtlCol="0">
            <a:spAutoFit/>
          </a:bodyPr>
          <a:lstStyle/>
          <a:p>
            <a:r>
              <a:rPr lang="es-EC" sz="2400" b="1" dirty="0">
                <a:solidFill>
                  <a:srgbClr val="FF0000"/>
                </a:solidFill>
              </a:rPr>
              <a:t>RECOMENDACIONES</a:t>
            </a:r>
          </a:p>
        </p:txBody>
      </p:sp>
    </p:spTree>
    <p:extLst>
      <p:ext uri="{BB962C8B-B14F-4D97-AF65-F5344CB8AC3E}">
        <p14:creationId xmlns:p14="http://schemas.microsoft.com/office/powerpoint/2010/main" val="2451098149"/>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Rectángulo redondeado"/>
          <p:cNvSpPr/>
          <p:nvPr/>
        </p:nvSpPr>
        <p:spPr>
          <a:xfrm>
            <a:off x="9968489" y="6400085"/>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3" name="Picture 11" descr="4 Estrellas"/>
          <p:cNvPicPr>
            <a:picLocks noChangeAspect="1" noChangeArrowheads="1" noCrop="1"/>
          </p:cNvPicPr>
          <p:nvPr/>
        </p:nvPicPr>
        <p:blipFill>
          <a:blip r:embed="rId2" cstate="print"/>
          <a:srcRect/>
          <a:stretch>
            <a:fillRect/>
          </a:stretch>
        </p:blipFill>
        <p:spPr bwMode="auto">
          <a:xfrm>
            <a:off x="10958599" y="5569148"/>
            <a:ext cx="822945" cy="769920"/>
          </a:xfrm>
          <a:prstGeom prst="rect">
            <a:avLst/>
          </a:prstGeom>
          <a:noFill/>
          <a:ln w="9525">
            <a:noFill/>
            <a:miter lim="800000"/>
            <a:headEnd/>
            <a:tailEnd/>
          </a:ln>
        </p:spPr>
      </p:pic>
      <p:sp>
        <p:nvSpPr>
          <p:cNvPr id="4" name="5 Rectángulo"/>
          <p:cNvSpPr/>
          <p:nvPr/>
        </p:nvSpPr>
        <p:spPr>
          <a:xfrm>
            <a:off x="1822337" y="3457840"/>
            <a:ext cx="9069854" cy="1015663"/>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60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GRACIAS POR SU ATENCIÓN</a:t>
            </a:r>
            <a:endParaRPr lang="es-ES" sz="6000" b="1" dirty="0">
              <a:ln w="11430"/>
              <a:solidFill>
                <a:schemeClr val="bg1"/>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endParaRPr>
          </a:p>
        </p:txBody>
      </p:sp>
      <p:pic>
        <p:nvPicPr>
          <p:cNvPr id="5" name="Picture 24" descr="BARRA02"/>
          <p:cNvPicPr>
            <a:picLocks noChangeAspect="1" noChangeArrowheads="1" noCrop="1"/>
          </p:cNvPicPr>
          <p:nvPr/>
        </p:nvPicPr>
        <p:blipFill>
          <a:blip r:embed="rId3" cstate="print"/>
          <a:srcRect/>
          <a:stretch>
            <a:fillRect/>
          </a:stretch>
        </p:blipFill>
        <p:spPr bwMode="auto">
          <a:xfrm>
            <a:off x="1170229" y="1535125"/>
            <a:ext cx="10374071" cy="261018"/>
          </a:xfrm>
          <a:prstGeom prst="rect">
            <a:avLst/>
          </a:prstGeom>
          <a:noFill/>
          <a:ln w="9525">
            <a:noFill/>
            <a:miter lim="800000"/>
            <a:headEnd/>
            <a:tailEnd/>
          </a:ln>
        </p:spPr>
      </p:pic>
      <p:pic>
        <p:nvPicPr>
          <p:cNvPr id="6" name="Picture 2" descr="Resultado de imagen para UNIVERSIDAD DE LAS FUERZAS ARM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0 Rectángulo redondeado"/>
          <p:cNvSpPr/>
          <p:nvPr/>
        </p:nvSpPr>
        <p:spPr>
          <a:xfrm>
            <a:off x="9968489" y="6419093"/>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1182142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4200239" y="2371990"/>
            <a:ext cx="3811172" cy="286232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60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CAPÍTULO I</a:t>
            </a:r>
          </a:p>
          <a:p>
            <a:pPr algn="ctr" fontAlgn="base">
              <a:spcBef>
                <a:spcPct val="0"/>
              </a:spcBef>
              <a:spcAft>
                <a:spcPct val="0"/>
              </a:spcAft>
              <a:defRPr/>
            </a:pPr>
            <a:endParaRPr lang="es-ES" sz="60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endParaRPr>
          </a:p>
          <a:p>
            <a:pPr algn="ctr" fontAlgn="base">
              <a:spcBef>
                <a:spcPct val="0"/>
              </a:spcBef>
              <a:spcAft>
                <a:spcPct val="0"/>
              </a:spcAft>
              <a:defRPr/>
            </a:pPr>
            <a:r>
              <a:rPr lang="es-ES" sz="6000" b="1" dirty="0">
                <a:ln w="11430"/>
                <a:solidFill>
                  <a:schemeClr val="bg1"/>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PROBLEMA</a:t>
            </a:r>
          </a:p>
        </p:txBody>
      </p:sp>
      <p:pic>
        <p:nvPicPr>
          <p:cNvPr id="3" name="Picture 24" descr="BARRA02"/>
          <p:cNvPicPr>
            <a:picLocks noChangeAspect="1" noChangeArrowheads="1" noCrop="1"/>
          </p:cNvPicPr>
          <p:nvPr/>
        </p:nvPicPr>
        <p:blipFill>
          <a:blip r:embed="rId2" cstate="print"/>
          <a:srcRect/>
          <a:stretch>
            <a:fillRect/>
          </a:stretch>
        </p:blipFill>
        <p:spPr bwMode="auto">
          <a:xfrm>
            <a:off x="1170229" y="1535125"/>
            <a:ext cx="10374071" cy="261018"/>
          </a:xfrm>
          <a:prstGeom prst="rect">
            <a:avLst/>
          </a:prstGeom>
          <a:noFill/>
          <a:ln w="9525">
            <a:noFill/>
            <a:miter lim="800000"/>
            <a:headEnd/>
            <a:tailEnd/>
          </a:ln>
        </p:spPr>
      </p:pic>
      <p:sp>
        <p:nvSpPr>
          <p:cNvPr id="4" name="10 Rectángulo redondeado"/>
          <p:cNvSpPr/>
          <p:nvPr/>
        </p:nvSpPr>
        <p:spPr>
          <a:xfrm>
            <a:off x="9935832" y="6415326"/>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5" name="Picture 11" descr="4 Estrellas"/>
          <p:cNvPicPr>
            <a:picLocks noChangeAspect="1" noChangeArrowheads="1" noCrop="1"/>
          </p:cNvPicPr>
          <p:nvPr/>
        </p:nvPicPr>
        <p:blipFill>
          <a:blip r:embed="rId3" cstate="print"/>
          <a:srcRect/>
          <a:stretch>
            <a:fillRect/>
          </a:stretch>
        </p:blipFill>
        <p:spPr bwMode="auto">
          <a:xfrm>
            <a:off x="10925942" y="5553838"/>
            <a:ext cx="822945" cy="769920"/>
          </a:xfrm>
          <a:prstGeom prst="rect">
            <a:avLst/>
          </a:prstGeom>
          <a:noFill/>
          <a:ln w="9525">
            <a:noFill/>
            <a:miter lim="800000"/>
            <a:headEnd/>
            <a:tailEnd/>
          </a:ln>
        </p:spPr>
      </p:pic>
      <p:pic>
        <p:nvPicPr>
          <p:cNvPr id="6" name="Picture 2" descr="Resultado de imagen para UNIVERSIDAD DE LAS FUERZAS ARM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0 Rectángulo redondeado"/>
          <p:cNvSpPr/>
          <p:nvPr/>
        </p:nvSpPr>
        <p:spPr>
          <a:xfrm>
            <a:off x="9928148"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197178603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4" descr="BARRA02"/>
          <p:cNvPicPr>
            <a:picLocks noChangeAspect="1" noChangeArrowheads="1" noCrop="1"/>
          </p:cNvPicPr>
          <p:nvPr/>
        </p:nvPicPr>
        <p:blipFill>
          <a:blip r:embed="rId2" cstate="print"/>
          <a:srcRect/>
          <a:stretch>
            <a:fillRect/>
          </a:stretch>
        </p:blipFill>
        <p:spPr bwMode="auto">
          <a:xfrm>
            <a:off x="153432" y="2001364"/>
            <a:ext cx="5916994" cy="195769"/>
          </a:xfrm>
          <a:prstGeom prst="rect">
            <a:avLst/>
          </a:prstGeom>
          <a:noFill/>
          <a:ln w="9525">
            <a:noFill/>
            <a:miter lim="800000"/>
            <a:headEnd/>
            <a:tailEnd/>
          </a:ln>
        </p:spPr>
      </p:pic>
      <p:sp>
        <p:nvSpPr>
          <p:cNvPr id="4" name="5 Rectángulo"/>
          <p:cNvSpPr/>
          <p:nvPr/>
        </p:nvSpPr>
        <p:spPr>
          <a:xfrm>
            <a:off x="167079" y="1523737"/>
            <a:ext cx="5903347"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PLANTEAMIENTO DEL PROBLEMA</a:t>
            </a:r>
            <a:endParaRPr lang="es-ES" sz="3200" b="1" dirty="0">
              <a:ln w="11430"/>
              <a:solidFill>
                <a:schemeClr val="bg1"/>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endParaRPr>
          </a:p>
        </p:txBody>
      </p:sp>
      <p:sp>
        <p:nvSpPr>
          <p:cNvPr id="5" name="CuadroTexto 4"/>
          <p:cNvSpPr txBox="1"/>
          <p:nvPr/>
        </p:nvSpPr>
        <p:spPr>
          <a:xfrm>
            <a:off x="137074" y="2942851"/>
            <a:ext cx="5709058" cy="400110"/>
          </a:xfrm>
          <a:prstGeom prst="rect">
            <a:avLst/>
          </a:prstGeom>
          <a:noFill/>
        </p:spPr>
        <p:txBody>
          <a:bodyPr wrap="square" rtlCol="0">
            <a:spAutoFit/>
          </a:bodyPr>
          <a:lstStyle/>
          <a:p>
            <a:pPr algn="ctr"/>
            <a:r>
              <a:rPr lang="es-ES" sz="2000" dirty="0">
                <a:solidFill>
                  <a:schemeClr val="bg1"/>
                </a:solidFill>
                <a:latin typeface="Calibri" panose="020F0502020204030204" pitchFamily="34" charset="0"/>
                <a:cs typeface="Calibri" panose="020F0502020204030204" pitchFamily="34" charset="0"/>
              </a:rPr>
              <a:t>El concepto de competencia</a:t>
            </a:r>
            <a:r>
              <a:rPr lang="es-ES" sz="2000" i="1" dirty="0">
                <a:solidFill>
                  <a:schemeClr val="bg1"/>
                </a:solidFill>
                <a:latin typeface="Calibri" panose="020F0502020204030204" pitchFamily="34" charset="0"/>
                <a:cs typeface="Calibri" panose="020F0502020204030204" pitchFamily="34" charset="0"/>
              </a:rPr>
              <a:t> </a:t>
            </a:r>
            <a:r>
              <a:rPr lang="es-ES" sz="2000" dirty="0">
                <a:solidFill>
                  <a:schemeClr val="bg1"/>
                </a:solidFill>
                <a:latin typeface="Calibri" panose="020F0502020204030204" pitchFamily="34" charset="0"/>
                <a:cs typeface="Calibri" panose="020F0502020204030204" pitchFamily="34" charset="0"/>
              </a:rPr>
              <a:t>es bastante amplio</a:t>
            </a:r>
            <a:endParaRPr lang="es-EC" sz="2000" dirty="0">
              <a:solidFill>
                <a:schemeClr val="bg1"/>
              </a:solidFill>
              <a:latin typeface="Calibri" panose="020F0502020204030204" pitchFamily="34" charset="0"/>
              <a:cs typeface="Calibri" panose="020F0502020204030204" pitchFamily="34" charset="0"/>
            </a:endParaRPr>
          </a:p>
        </p:txBody>
      </p:sp>
      <p:sp>
        <p:nvSpPr>
          <p:cNvPr id="7" name="Rectángulo redondeado 6"/>
          <p:cNvSpPr/>
          <p:nvPr/>
        </p:nvSpPr>
        <p:spPr>
          <a:xfrm>
            <a:off x="1119579" y="4533410"/>
            <a:ext cx="2363277" cy="44751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Potencialidades</a:t>
            </a:r>
          </a:p>
        </p:txBody>
      </p:sp>
      <p:sp>
        <p:nvSpPr>
          <p:cNvPr id="8" name="Rectángulo redondeado 7"/>
          <p:cNvSpPr/>
          <p:nvPr/>
        </p:nvSpPr>
        <p:spPr>
          <a:xfrm>
            <a:off x="167079" y="5108953"/>
            <a:ext cx="2363277" cy="44751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Conocimientos</a:t>
            </a:r>
          </a:p>
        </p:txBody>
      </p:sp>
      <p:sp>
        <p:nvSpPr>
          <p:cNvPr id="9" name="Rectángulo redondeado 8"/>
          <p:cNvSpPr/>
          <p:nvPr/>
        </p:nvSpPr>
        <p:spPr>
          <a:xfrm>
            <a:off x="3482855" y="3442611"/>
            <a:ext cx="2363277" cy="44751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Destrezas</a:t>
            </a:r>
          </a:p>
        </p:txBody>
      </p:sp>
      <p:sp>
        <p:nvSpPr>
          <p:cNvPr id="10" name="Rectángulo redondeado 9"/>
          <p:cNvSpPr/>
          <p:nvPr/>
        </p:nvSpPr>
        <p:spPr>
          <a:xfrm>
            <a:off x="2301217" y="3991172"/>
            <a:ext cx="2363277" cy="44751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Habilidades</a:t>
            </a:r>
          </a:p>
        </p:txBody>
      </p:sp>
      <p:sp>
        <p:nvSpPr>
          <p:cNvPr id="11" name="Elipse 10"/>
          <p:cNvSpPr/>
          <p:nvPr/>
        </p:nvSpPr>
        <p:spPr>
          <a:xfrm>
            <a:off x="5833925" y="4085892"/>
            <a:ext cx="2207587" cy="89503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Defensa de la Soberanía Nacional</a:t>
            </a:r>
          </a:p>
        </p:txBody>
      </p:sp>
      <p:sp>
        <p:nvSpPr>
          <p:cNvPr id="12" name="Elipse 11"/>
          <p:cNvSpPr/>
          <p:nvPr/>
        </p:nvSpPr>
        <p:spPr>
          <a:xfrm>
            <a:off x="8433760" y="4085892"/>
            <a:ext cx="2207587" cy="89503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Seguridad Integral</a:t>
            </a:r>
          </a:p>
        </p:txBody>
      </p:sp>
      <p:sp>
        <p:nvSpPr>
          <p:cNvPr id="13" name="Flecha derecha 12"/>
          <p:cNvSpPr/>
          <p:nvPr/>
        </p:nvSpPr>
        <p:spPr>
          <a:xfrm rot="19507354">
            <a:off x="5912400" y="2899197"/>
            <a:ext cx="1182381"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redondeado 13"/>
          <p:cNvSpPr/>
          <p:nvPr/>
        </p:nvSpPr>
        <p:spPr>
          <a:xfrm>
            <a:off x="7055610" y="2197133"/>
            <a:ext cx="2481943" cy="64633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Función asignada</a:t>
            </a:r>
          </a:p>
        </p:txBody>
      </p:sp>
      <p:cxnSp>
        <p:nvCxnSpPr>
          <p:cNvPr id="16" name="Conector recto de flecha 15"/>
          <p:cNvCxnSpPr>
            <a:stCxn id="14" idx="2"/>
            <a:endCxn id="11" idx="0"/>
          </p:cNvCxnSpPr>
          <p:nvPr/>
        </p:nvCxnSpPr>
        <p:spPr>
          <a:xfrm flipH="1">
            <a:off x="6937719" y="2843472"/>
            <a:ext cx="1358863" cy="124242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7" name="Conector recto de flecha 16"/>
          <p:cNvCxnSpPr>
            <a:stCxn id="14" idx="2"/>
            <a:endCxn id="12" idx="0"/>
          </p:cNvCxnSpPr>
          <p:nvPr/>
        </p:nvCxnSpPr>
        <p:spPr>
          <a:xfrm>
            <a:off x="8296582" y="2843472"/>
            <a:ext cx="1240972" cy="124242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7" name="Conector angular 26"/>
          <p:cNvCxnSpPr>
            <a:stCxn id="12" idx="6"/>
            <a:endCxn id="30" idx="2"/>
          </p:cNvCxnSpPr>
          <p:nvPr/>
        </p:nvCxnSpPr>
        <p:spPr>
          <a:xfrm flipV="1">
            <a:off x="10641347" y="3638881"/>
            <a:ext cx="283391" cy="894529"/>
          </a:xfrm>
          <a:prstGeom prst="bentConnector2">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30" name="Rectángulo 29"/>
          <p:cNvSpPr/>
          <p:nvPr/>
        </p:nvSpPr>
        <p:spPr>
          <a:xfrm>
            <a:off x="9792623" y="2840415"/>
            <a:ext cx="2264229" cy="798466"/>
          </a:xfrm>
          <a:prstGeom prst="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latin typeface="Calibri" panose="020F0502020204030204" pitchFamily="34" charset="0"/>
                <a:cs typeface="Calibri" panose="020F0502020204030204" pitchFamily="34" charset="0"/>
              </a:rPr>
              <a:t>Constitución de la República del Ecuador  (enmiendas 2015)</a:t>
            </a:r>
          </a:p>
        </p:txBody>
      </p:sp>
      <p:sp>
        <p:nvSpPr>
          <p:cNvPr id="32" name="Rectángulo 31"/>
          <p:cNvSpPr/>
          <p:nvPr/>
        </p:nvSpPr>
        <p:spPr>
          <a:xfrm>
            <a:off x="2906486" y="5332712"/>
            <a:ext cx="6890937" cy="12640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a:solidFill>
                  <a:srgbClr val="FFFF00"/>
                </a:solidFill>
                <a:latin typeface="Calibri" panose="020F0502020204030204" pitchFamily="34" charset="0"/>
                <a:cs typeface="Calibri" panose="020F0502020204030204" pitchFamily="34" charset="0"/>
              </a:rPr>
              <a:t>¿Cómo incide las competencias actuales del personal del arma de Caballería Blindada, en las acciones en apoyo a la gestión de riesgo y ayuda humanitaria?</a:t>
            </a:r>
            <a:endParaRPr lang="es-EC" sz="2400">
              <a:solidFill>
                <a:srgbClr val="FFFF00"/>
              </a:solidFill>
              <a:latin typeface="Calibri" panose="020F0502020204030204" pitchFamily="34" charset="0"/>
              <a:cs typeface="Calibri" panose="020F0502020204030204" pitchFamily="34" charset="0"/>
            </a:endParaRPr>
          </a:p>
        </p:txBody>
      </p:sp>
      <p:sp>
        <p:nvSpPr>
          <p:cNvPr id="40" name="10 Rectángulo redondeado"/>
          <p:cNvSpPr/>
          <p:nvPr/>
        </p:nvSpPr>
        <p:spPr>
          <a:xfrm>
            <a:off x="9968489" y="6400085"/>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41" name="Picture 11" descr="4 Estrellas"/>
          <p:cNvPicPr>
            <a:picLocks noChangeAspect="1" noChangeArrowheads="1" noCrop="1"/>
          </p:cNvPicPr>
          <p:nvPr/>
        </p:nvPicPr>
        <p:blipFill>
          <a:blip r:embed="rId3" cstate="print"/>
          <a:srcRect/>
          <a:stretch>
            <a:fillRect/>
          </a:stretch>
        </p:blipFill>
        <p:spPr bwMode="auto">
          <a:xfrm>
            <a:off x="10958599" y="5538597"/>
            <a:ext cx="822945" cy="769920"/>
          </a:xfrm>
          <a:prstGeom prst="rect">
            <a:avLst/>
          </a:prstGeom>
          <a:noFill/>
          <a:ln w="9525">
            <a:noFill/>
            <a:miter lim="800000"/>
            <a:headEnd/>
            <a:tailEnd/>
          </a:ln>
        </p:spPr>
      </p:pic>
      <p:pic>
        <p:nvPicPr>
          <p:cNvPr id="20" name="Picture 2" descr="Resultado de imagen para UNIVERSIDAD DE LAS FUERZAS ARM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47989941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4" descr="BARRA02"/>
          <p:cNvPicPr>
            <a:picLocks noChangeAspect="1" noChangeArrowheads="1" noCrop="1"/>
          </p:cNvPicPr>
          <p:nvPr/>
        </p:nvPicPr>
        <p:blipFill>
          <a:blip r:embed="rId2" cstate="print"/>
          <a:srcRect/>
          <a:stretch>
            <a:fillRect/>
          </a:stretch>
        </p:blipFill>
        <p:spPr bwMode="auto">
          <a:xfrm>
            <a:off x="790544" y="2249827"/>
            <a:ext cx="2915223" cy="112802"/>
          </a:xfrm>
          <a:prstGeom prst="rect">
            <a:avLst/>
          </a:prstGeom>
          <a:noFill/>
          <a:ln w="9525">
            <a:noFill/>
            <a:miter lim="800000"/>
            <a:headEnd/>
            <a:tailEnd/>
          </a:ln>
        </p:spPr>
      </p:pic>
      <p:sp>
        <p:nvSpPr>
          <p:cNvPr id="4" name="5 Rectángulo"/>
          <p:cNvSpPr/>
          <p:nvPr/>
        </p:nvSpPr>
        <p:spPr>
          <a:xfrm>
            <a:off x="885057" y="1777854"/>
            <a:ext cx="2726195"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JUSTIFICACIÓN</a:t>
            </a:r>
            <a:endParaRPr lang="es-ES" sz="3200" b="1" dirty="0">
              <a:ln w="11430"/>
              <a:solidFill>
                <a:schemeClr val="bg1"/>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endParaRPr>
          </a:p>
        </p:txBody>
      </p:sp>
      <p:sp>
        <p:nvSpPr>
          <p:cNvPr id="6" name="Rectángulo redondeado 5"/>
          <p:cNvSpPr/>
          <p:nvPr/>
        </p:nvSpPr>
        <p:spPr>
          <a:xfrm>
            <a:off x="460375" y="5349967"/>
            <a:ext cx="3472929" cy="6942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OBJETIVOS ESTRATÉGICOS (2017-2021)</a:t>
            </a:r>
          </a:p>
        </p:txBody>
      </p:sp>
      <p:sp>
        <p:nvSpPr>
          <p:cNvPr id="16" name="Rectángulo 15"/>
          <p:cNvSpPr/>
          <p:nvPr/>
        </p:nvSpPr>
        <p:spPr>
          <a:xfrm>
            <a:off x="5105879" y="4264444"/>
            <a:ext cx="6675665" cy="1176198"/>
          </a:xfrm>
          <a:prstGeom prst="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Mejorar la capacidad de cooperación con los organismos de seguridad interna del estado y la capacidad de respuesta ante emergencias, desastres naturales y situaciones de crisis</a:t>
            </a:r>
            <a:endParaRPr lang="es-EC" dirty="0">
              <a:solidFill>
                <a:schemeClr val="tx1"/>
              </a:solidFill>
            </a:endParaRPr>
          </a:p>
        </p:txBody>
      </p:sp>
      <p:cxnSp>
        <p:nvCxnSpPr>
          <p:cNvPr id="20" name="Conector angular 19"/>
          <p:cNvCxnSpPr>
            <a:stCxn id="27" idx="2"/>
            <a:endCxn id="16" idx="0"/>
          </p:cNvCxnSpPr>
          <p:nvPr/>
        </p:nvCxnSpPr>
        <p:spPr>
          <a:xfrm>
            <a:off x="7708047" y="2964928"/>
            <a:ext cx="735665" cy="1299516"/>
          </a:xfrm>
          <a:prstGeom prst="bentConnector2">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21" name="AutoShape 2" descr="Resultado de imagen para comando conjunto de las fuerzas armadas del ecuad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2" name="Imagen 21"/>
          <p:cNvPicPr>
            <a:picLocks noChangeAspect="1"/>
          </p:cNvPicPr>
          <p:nvPr/>
        </p:nvPicPr>
        <p:blipFill>
          <a:blip r:embed="rId3"/>
          <a:stretch>
            <a:fillRect/>
          </a:stretch>
        </p:blipFill>
        <p:spPr>
          <a:xfrm>
            <a:off x="1078910" y="2638588"/>
            <a:ext cx="2338487" cy="2338487"/>
          </a:xfrm>
          <a:prstGeom prst="rect">
            <a:avLst/>
          </a:prstGeom>
        </p:spPr>
      </p:pic>
      <p:sp>
        <p:nvSpPr>
          <p:cNvPr id="27" name="Oval 4">
            <a:hlinkClick r:id="" action="ppaction://hlinkshowjump?jump=nextslide"/>
          </p:cNvPr>
          <p:cNvSpPr>
            <a:spLocks noChangeArrowheads="1"/>
          </p:cNvSpPr>
          <p:nvPr/>
        </p:nvSpPr>
        <p:spPr bwMode="auto">
          <a:xfrm flipH="1">
            <a:off x="7053943" y="2747955"/>
            <a:ext cx="654104" cy="433946"/>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alpha val="80000"/>
              </a:sysClr>
            </a:outerShdw>
          </a:effectLst>
          <a:scene3d>
            <a:camera prst="orthographicFront"/>
            <a:lightRig rig="threePt" dir="t"/>
          </a:scene3d>
          <a:sp3d>
            <a:bevelT/>
          </a:sp3d>
        </p:spPr>
        <p:txBody>
          <a:bodyPr anchor="ctr"/>
          <a:lstStyle/>
          <a:p>
            <a:pPr algn="just" defTabSz="685800" fontAlgn="base">
              <a:spcBef>
                <a:spcPct val="0"/>
              </a:spcBef>
              <a:spcAft>
                <a:spcPct val="0"/>
              </a:spcAft>
              <a:defRPr/>
            </a:pPr>
            <a:r>
              <a:rPr lang="en-US" sz="2000" b="1" kern="0" dirty="0">
                <a:solidFill>
                  <a:srgbClr val="FFFF00"/>
                </a:solidFill>
                <a:effectLst>
                  <a:outerShdw blurRad="38100" dist="38100" dir="2700000" algn="tl">
                    <a:srgbClr val="000000">
                      <a:alpha val="43137"/>
                    </a:srgbClr>
                  </a:outerShdw>
                </a:effectLst>
              </a:rPr>
              <a:t> 3</a:t>
            </a:r>
          </a:p>
        </p:txBody>
      </p:sp>
      <p:sp>
        <p:nvSpPr>
          <p:cNvPr id="31" name="10 Rectángulo redondeado"/>
          <p:cNvSpPr/>
          <p:nvPr/>
        </p:nvSpPr>
        <p:spPr>
          <a:xfrm>
            <a:off x="9968489" y="6400085"/>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32" name="Picture 11" descr="4 Estrellas"/>
          <p:cNvPicPr>
            <a:picLocks noChangeAspect="1" noChangeArrowheads="1" noCrop="1"/>
          </p:cNvPicPr>
          <p:nvPr/>
        </p:nvPicPr>
        <p:blipFill>
          <a:blip r:embed="rId4" cstate="print"/>
          <a:srcRect/>
          <a:stretch>
            <a:fillRect/>
          </a:stretch>
        </p:blipFill>
        <p:spPr bwMode="auto">
          <a:xfrm>
            <a:off x="10958599" y="5569148"/>
            <a:ext cx="822945" cy="769920"/>
          </a:xfrm>
          <a:prstGeom prst="rect">
            <a:avLst/>
          </a:prstGeom>
          <a:noFill/>
          <a:ln w="9525">
            <a:noFill/>
            <a:miter lim="800000"/>
            <a:headEnd/>
            <a:tailEnd/>
          </a:ln>
        </p:spPr>
      </p:pic>
      <p:cxnSp>
        <p:nvCxnSpPr>
          <p:cNvPr id="36" name="Conector angular 35"/>
          <p:cNvCxnSpPr/>
          <p:nvPr/>
        </p:nvCxnSpPr>
        <p:spPr>
          <a:xfrm flipV="1">
            <a:off x="3933304" y="2964928"/>
            <a:ext cx="3120639" cy="2692637"/>
          </a:xfrm>
          <a:prstGeom prst="bentConnector3">
            <a:avLst>
              <a:gd name="adj1" fmla="val 15466"/>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pic>
        <p:nvPicPr>
          <p:cNvPr id="2052" name="Picture 4" descr="Resultado de imagen para SECRETARÃA DE GESTIÃN DE RIESG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7816" y="1712335"/>
            <a:ext cx="2683728" cy="9262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ultado de imagen para UNIVERSIDAD DE LAS FUERZAS ARMAD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143793053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1127642" y="1363566"/>
            <a:ext cx="2641043"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IMPORTANCIA</a:t>
            </a:r>
          </a:p>
        </p:txBody>
      </p:sp>
      <p:pic>
        <p:nvPicPr>
          <p:cNvPr id="3" name="Picture 24" descr="BARRA02"/>
          <p:cNvPicPr>
            <a:picLocks noChangeAspect="1" noChangeArrowheads="1" noCrop="1"/>
          </p:cNvPicPr>
          <p:nvPr/>
        </p:nvPicPr>
        <p:blipFill>
          <a:blip r:embed="rId2" cstate="print"/>
          <a:srcRect/>
          <a:stretch>
            <a:fillRect/>
          </a:stretch>
        </p:blipFill>
        <p:spPr bwMode="auto">
          <a:xfrm>
            <a:off x="875475" y="1903397"/>
            <a:ext cx="2915223" cy="112802"/>
          </a:xfrm>
          <a:prstGeom prst="rect">
            <a:avLst/>
          </a:prstGeom>
          <a:noFill/>
          <a:ln w="9525">
            <a:noFill/>
            <a:miter lim="800000"/>
            <a:headEnd/>
            <a:tailEnd/>
          </a:ln>
        </p:spPr>
      </p:pic>
      <p:sp>
        <p:nvSpPr>
          <p:cNvPr id="4" name="10 Rectángulo redondeado"/>
          <p:cNvSpPr/>
          <p:nvPr/>
        </p:nvSpPr>
        <p:spPr>
          <a:xfrm>
            <a:off x="9968489" y="6400085"/>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5" name="Picture 11" descr="4 Estrellas"/>
          <p:cNvPicPr>
            <a:picLocks noChangeAspect="1" noChangeArrowheads="1" noCrop="1"/>
          </p:cNvPicPr>
          <p:nvPr/>
        </p:nvPicPr>
        <p:blipFill>
          <a:blip r:embed="rId3" cstate="print"/>
          <a:srcRect/>
          <a:stretch>
            <a:fillRect/>
          </a:stretch>
        </p:blipFill>
        <p:spPr bwMode="auto">
          <a:xfrm>
            <a:off x="10958599" y="5569148"/>
            <a:ext cx="822945" cy="769920"/>
          </a:xfrm>
          <a:prstGeom prst="rect">
            <a:avLst/>
          </a:prstGeom>
          <a:noFill/>
          <a:ln w="9525">
            <a:noFill/>
            <a:miter lim="800000"/>
            <a:headEnd/>
            <a:tailEnd/>
          </a:ln>
        </p:spPr>
      </p:pic>
      <p:pic>
        <p:nvPicPr>
          <p:cNvPr id="6" name="Imagen 5"/>
          <p:cNvPicPr>
            <a:picLocks noChangeAspect="1"/>
          </p:cNvPicPr>
          <p:nvPr/>
        </p:nvPicPr>
        <p:blipFill rotWithShape="1">
          <a:blip r:embed="rId4"/>
          <a:srcRect l="2784" t="5765" r="2157" b="20353"/>
          <a:stretch/>
        </p:blipFill>
        <p:spPr>
          <a:xfrm>
            <a:off x="316154" y="2218765"/>
            <a:ext cx="4033863" cy="3135231"/>
          </a:xfrm>
          <a:prstGeom prst="rect">
            <a:avLst/>
          </a:prstGeom>
        </p:spPr>
      </p:pic>
      <p:sp>
        <p:nvSpPr>
          <p:cNvPr id="7" name="Flecha derecha 6"/>
          <p:cNvSpPr/>
          <p:nvPr/>
        </p:nvSpPr>
        <p:spPr>
          <a:xfrm rot="20095185">
            <a:off x="4341328" y="2625341"/>
            <a:ext cx="2981876"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redondeado 7"/>
          <p:cNvSpPr/>
          <p:nvPr/>
        </p:nvSpPr>
        <p:spPr>
          <a:xfrm>
            <a:off x="7285345" y="1845823"/>
            <a:ext cx="2481943" cy="64633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Competencias profesionales</a:t>
            </a:r>
          </a:p>
        </p:txBody>
      </p:sp>
      <p:sp>
        <p:nvSpPr>
          <p:cNvPr id="9" name="Elipse 8"/>
          <p:cNvSpPr/>
          <p:nvPr/>
        </p:nvSpPr>
        <p:spPr>
          <a:xfrm>
            <a:off x="4977127" y="3553608"/>
            <a:ext cx="2207587" cy="89503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Enfoque de calidad</a:t>
            </a:r>
          </a:p>
        </p:txBody>
      </p:sp>
      <p:cxnSp>
        <p:nvCxnSpPr>
          <p:cNvPr id="11" name="Conector recto de flecha 10"/>
          <p:cNvCxnSpPr>
            <a:stCxn id="8" idx="2"/>
            <a:endCxn id="9" idx="0"/>
          </p:cNvCxnSpPr>
          <p:nvPr/>
        </p:nvCxnSpPr>
        <p:spPr>
          <a:xfrm flipH="1">
            <a:off x="6080921" y="2492162"/>
            <a:ext cx="2445396" cy="1061446"/>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14" name="Elipse 13"/>
          <p:cNvSpPr/>
          <p:nvPr/>
        </p:nvSpPr>
        <p:spPr>
          <a:xfrm>
            <a:off x="7422524" y="3538939"/>
            <a:ext cx="2207587" cy="89503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Mas altos valores</a:t>
            </a:r>
          </a:p>
        </p:txBody>
      </p:sp>
      <p:cxnSp>
        <p:nvCxnSpPr>
          <p:cNvPr id="16" name="Conector recto de flecha 15"/>
          <p:cNvCxnSpPr>
            <a:stCxn id="8" idx="2"/>
            <a:endCxn id="14" idx="0"/>
          </p:cNvCxnSpPr>
          <p:nvPr/>
        </p:nvCxnSpPr>
        <p:spPr>
          <a:xfrm>
            <a:off x="8526317" y="2492162"/>
            <a:ext cx="1" cy="1046777"/>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19" name="Elipse 18"/>
          <p:cNvSpPr/>
          <p:nvPr/>
        </p:nvSpPr>
        <p:spPr>
          <a:xfrm>
            <a:off x="9867921" y="3535125"/>
            <a:ext cx="2207587" cy="89503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Buen liderazgo</a:t>
            </a:r>
          </a:p>
        </p:txBody>
      </p:sp>
      <p:cxnSp>
        <p:nvCxnSpPr>
          <p:cNvPr id="20" name="Conector recto de flecha 19"/>
          <p:cNvCxnSpPr>
            <a:stCxn id="8" idx="2"/>
            <a:endCxn id="19" idx="0"/>
          </p:cNvCxnSpPr>
          <p:nvPr/>
        </p:nvCxnSpPr>
        <p:spPr>
          <a:xfrm>
            <a:off x="8526317" y="2492162"/>
            <a:ext cx="2445398" cy="1042963"/>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pic>
        <p:nvPicPr>
          <p:cNvPr id="29" name="Imagen 28"/>
          <p:cNvPicPr>
            <a:picLocks noChangeAspect="1"/>
          </p:cNvPicPr>
          <p:nvPr/>
        </p:nvPicPr>
        <p:blipFill>
          <a:blip r:embed="rId5"/>
          <a:stretch>
            <a:fillRect/>
          </a:stretch>
        </p:blipFill>
        <p:spPr>
          <a:xfrm>
            <a:off x="7980131" y="5304938"/>
            <a:ext cx="1298340" cy="1298340"/>
          </a:xfrm>
          <a:prstGeom prst="rect">
            <a:avLst/>
          </a:prstGeom>
        </p:spPr>
      </p:pic>
      <p:sp>
        <p:nvSpPr>
          <p:cNvPr id="30" name="Flecha derecha 29"/>
          <p:cNvSpPr/>
          <p:nvPr/>
        </p:nvSpPr>
        <p:spPr>
          <a:xfrm rot="5400000">
            <a:off x="8281445" y="4664093"/>
            <a:ext cx="641923"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34" name="Grupo 33"/>
          <p:cNvGrpSpPr/>
          <p:nvPr/>
        </p:nvGrpSpPr>
        <p:grpSpPr>
          <a:xfrm>
            <a:off x="316154" y="5772573"/>
            <a:ext cx="356495" cy="363069"/>
            <a:chOff x="215153" y="5613971"/>
            <a:chExt cx="356495" cy="363069"/>
          </a:xfrm>
        </p:grpSpPr>
        <p:sp>
          <p:nvSpPr>
            <p:cNvPr id="31" name="Elipse 30"/>
            <p:cNvSpPr/>
            <p:nvPr/>
          </p:nvSpPr>
          <p:spPr>
            <a:xfrm>
              <a:off x="215153" y="5836024"/>
              <a:ext cx="101001" cy="1344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Elipse 31"/>
            <p:cNvSpPr/>
            <p:nvPr/>
          </p:nvSpPr>
          <p:spPr>
            <a:xfrm>
              <a:off x="369646" y="5613971"/>
              <a:ext cx="101001" cy="1344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Elipse 32"/>
            <p:cNvSpPr/>
            <p:nvPr/>
          </p:nvSpPr>
          <p:spPr>
            <a:xfrm>
              <a:off x="470647" y="5842570"/>
              <a:ext cx="101001" cy="1344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35" name="CuadroTexto 34"/>
          <p:cNvSpPr txBox="1"/>
          <p:nvPr/>
        </p:nvSpPr>
        <p:spPr>
          <a:xfrm>
            <a:off x="827142" y="5556562"/>
            <a:ext cx="6897495" cy="646331"/>
          </a:xfrm>
          <a:prstGeom prst="rect">
            <a:avLst/>
          </a:prstGeom>
          <a:solidFill>
            <a:srgbClr val="FFFF00"/>
          </a:solidFill>
        </p:spPr>
        <p:txBody>
          <a:bodyPr wrap="square" rtlCol="0">
            <a:spAutoFit/>
          </a:bodyPr>
          <a:lstStyle/>
          <a:p>
            <a:pPr algn="just"/>
            <a:r>
              <a:rPr lang="es-EC" dirty="0"/>
              <a:t>Permitirá analizar, si las competencias actuales están acordes para el apoyo a la Gestión de Riesgo y Ayuda Humanitaria.</a:t>
            </a:r>
          </a:p>
        </p:txBody>
      </p:sp>
      <p:sp>
        <p:nvSpPr>
          <p:cNvPr id="37" name="CuadroTexto 36"/>
          <p:cNvSpPr txBox="1"/>
          <p:nvPr/>
        </p:nvSpPr>
        <p:spPr>
          <a:xfrm>
            <a:off x="1465729" y="6400085"/>
            <a:ext cx="5378824" cy="369332"/>
          </a:xfrm>
          <a:prstGeom prst="rect">
            <a:avLst/>
          </a:prstGeom>
          <a:noFill/>
        </p:spPr>
        <p:txBody>
          <a:bodyPr wrap="square" rtlCol="0">
            <a:spAutoFit/>
          </a:bodyPr>
          <a:lstStyle/>
          <a:p>
            <a:pPr algn="ctr"/>
            <a:r>
              <a:rPr lang="es-EC" b="1" dirty="0">
                <a:solidFill>
                  <a:srgbClr val="FFFF00"/>
                </a:solidFill>
              </a:rPr>
              <a:t>OBTENER CONCLUSIONES??????? </a:t>
            </a:r>
          </a:p>
        </p:txBody>
      </p:sp>
      <p:pic>
        <p:nvPicPr>
          <p:cNvPr id="23" name="Picture 2" descr="Resultado de imagen para UNIVERSIDAD DE LAS FUERZAS ARMAD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421128238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1437931" y="1027389"/>
            <a:ext cx="2047355"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32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OBJETIVOS</a:t>
            </a:r>
          </a:p>
        </p:txBody>
      </p:sp>
      <p:pic>
        <p:nvPicPr>
          <p:cNvPr id="3" name="Picture 24" descr="BARRA02"/>
          <p:cNvPicPr>
            <a:picLocks noChangeAspect="1" noChangeArrowheads="1" noCrop="1"/>
          </p:cNvPicPr>
          <p:nvPr/>
        </p:nvPicPr>
        <p:blipFill>
          <a:blip r:embed="rId2" cstate="print"/>
          <a:srcRect/>
          <a:stretch>
            <a:fillRect/>
          </a:stretch>
        </p:blipFill>
        <p:spPr bwMode="auto">
          <a:xfrm>
            <a:off x="888922" y="1567220"/>
            <a:ext cx="2915223" cy="112802"/>
          </a:xfrm>
          <a:prstGeom prst="rect">
            <a:avLst/>
          </a:prstGeom>
          <a:noFill/>
          <a:ln w="9525">
            <a:noFill/>
            <a:miter lim="800000"/>
            <a:headEnd/>
            <a:tailEnd/>
          </a:ln>
        </p:spPr>
      </p:pic>
      <p:sp>
        <p:nvSpPr>
          <p:cNvPr id="4" name="10 Rectángulo redondeado"/>
          <p:cNvSpPr/>
          <p:nvPr/>
        </p:nvSpPr>
        <p:spPr>
          <a:xfrm>
            <a:off x="9968489" y="6400085"/>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5" name="Picture 11" descr="4 Estrellas"/>
          <p:cNvPicPr>
            <a:picLocks noChangeAspect="1" noChangeArrowheads="1" noCrop="1"/>
          </p:cNvPicPr>
          <p:nvPr/>
        </p:nvPicPr>
        <p:blipFill>
          <a:blip r:embed="rId3" cstate="print"/>
          <a:srcRect/>
          <a:stretch>
            <a:fillRect/>
          </a:stretch>
        </p:blipFill>
        <p:spPr bwMode="auto">
          <a:xfrm>
            <a:off x="10952870" y="5749014"/>
            <a:ext cx="822945" cy="769920"/>
          </a:xfrm>
          <a:prstGeom prst="rect">
            <a:avLst/>
          </a:prstGeom>
          <a:noFill/>
          <a:ln w="9525">
            <a:noFill/>
            <a:miter lim="800000"/>
            <a:headEnd/>
            <a:tailEnd/>
          </a:ln>
        </p:spPr>
      </p:pic>
      <p:sp>
        <p:nvSpPr>
          <p:cNvPr id="6" name="CuadroTexto 5"/>
          <p:cNvSpPr txBox="1"/>
          <p:nvPr/>
        </p:nvSpPr>
        <p:spPr>
          <a:xfrm>
            <a:off x="322726" y="1750582"/>
            <a:ext cx="11458815" cy="923330"/>
          </a:xfrm>
          <a:prstGeom prst="rect">
            <a:avLst/>
          </a:prstGeom>
          <a:noFill/>
        </p:spPr>
        <p:txBody>
          <a:bodyPr wrap="square" rtlCol="0">
            <a:spAutoFit/>
          </a:bodyPr>
          <a:lstStyle/>
          <a:p>
            <a:pPr algn="just"/>
            <a:r>
              <a:rPr lang="es-ES" b="1" dirty="0">
                <a:solidFill>
                  <a:schemeClr val="bg1"/>
                </a:solidFill>
              </a:rPr>
              <a:t>OBJETIVO GENERAL</a:t>
            </a:r>
          </a:p>
          <a:p>
            <a:pPr algn="just"/>
            <a:r>
              <a:rPr lang="es-ES" dirty="0">
                <a:solidFill>
                  <a:srgbClr val="FFFF00"/>
                </a:solidFill>
              </a:rPr>
              <a:t>Analizar las competencias actuales del personal del arma de Caballería Blindada de acuerdo al nuevo rol que cumplen las Fuerzas Armadas en apoyo a la Gestión de Riesgo y Ayuda Humanitaria.</a:t>
            </a:r>
            <a:endParaRPr lang="es-EC" dirty="0">
              <a:solidFill>
                <a:srgbClr val="FFFF00"/>
              </a:solidFill>
            </a:endParaRPr>
          </a:p>
        </p:txBody>
      </p:sp>
      <p:sp>
        <p:nvSpPr>
          <p:cNvPr id="7" name="CuadroTexto 6"/>
          <p:cNvSpPr txBox="1"/>
          <p:nvPr/>
        </p:nvSpPr>
        <p:spPr>
          <a:xfrm>
            <a:off x="322725" y="3102614"/>
            <a:ext cx="11458816" cy="3416320"/>
          </a:xfrm>
          <a:prstGeom prst="rect">
            <a:avLst/>
          </a:prstGeom>
          <a:noFill/>
        </p:spPr>
        <p:txBody>
          <a:bodyPr wrap="square" rtlCol="0">
            <a:spAutoFit/>
          </a:bodyPr>
          <a:lstStyle/>
          <a:p>
            <a:pPr algn="just"/>
            <a:r>
              <a:rPr lang="es-ES" b="1" dirty="0">
                <a:solidFill>
                  <a:schemeClr val="bg1"/>
                </a:solidFill>
              </a:rPr>
              <a:t>OBJETIVOS ESPECÍFICOS</a:t>
            </a:r>
          </a:p>
          <a:p>
            <a:pPr marL="285750" indent="-285750" algn="just">
              <a:buFont typeface="Arial" panose="020B0604020202020204" pitchFamily="34" charset="0"/>
              <a:buChar char="•"/>
            </a:pPr>
            <a:r>
              <a:rPr lang="es-ES" dirty="0">
                <a:solidFill>
                  <a:srgbClr val="FFFF00"/>
                </a:solidFill>
              </a:rPr>
              <a:t>Realizar un </a:t>
            </a:r>
            <a:r>
              <a:rPr lang="es-ES" dirty="0">
                <a:solidFill>
                  <a:schemeClr val="bg1"/>
                </a:solidFill>
              </a:rPr>
              <a:t>diagnóstico de las competencias</a:t>
            </a:r>
            <a:r>
              <a:rPr lang="es-ES" b="1" dirty="0">
                <a:solidFill>
                  <a:schemeClr val="bg1"/>
                </a:solidFill>
              </a:rPr>
              <a:t> </a:t>
            </a:r>
            <a:r>
              <a:rPr lang="es-ES" dirty="0">
                <a:solidFill>
                  <a:srgbClr val="FFFF00"/>
                </a:solidFill>
              </a:rPr>
              <a:t>en el personal del arma de Caballería Blindada de acuerdo a las necesidades institucionales para el cumplimiento de las nuevas operaciones de Gestión de Riego y Ayuda Humanitaria</a:t>
            </a:r>
            <a:endParaRPr lang="es-EC" dirty="0">
              <a:solidFill>
                <a:srgbClr val="FFFF00"/>
              </a:solidFill>
            </a:endParaRPr>
          </a:p>
          <a:p>
            <a:pPr marL="285750" indent="-285750" algn="just">
              <a:buFont typeface="Arial" panose="020B0604020202020204" pitchFamily="34" charset="0"/>
              <a:buChar char="•"/>
            </a:pPr>
            <a:endParaRPr lang="es-ES" dirty="0">
              <a:solidFill>
                <a:srgbClr val="FFFF00"/>
              </a:solidFill>
            </a:endParaRPr>
          </a:p>
          <a:p>
            <a:pPr marL="285750" indent="-285750" algn="just">
              <a:buFont typeface="Arial" panose="020B0604020202020204" pitchFamily="34" charset="0"/>
              <a:buChar char="•"/>
            </a:pPr>
            <a:r>
              <a:rPr lang="es-ES" dirty="0">
                <a:solidFill>
                  <a:schemeClr val="bg1"/>
                </a:solidFill>
              </a:rPr>
              <a:t>Determinar los requerimientos </a:t>
            </a:r>
            <a:r>
              <a:rPr lang="es-ES" dirty="0">
                <a:solidFill>
                  <a:srgbClr val="FFFF00"/>
                </a:solidFill>
              </a:rPr>
              <a:t>necesarios en el personal del arma de Caballería Blindada para que estén en condiciones de apoyar a la Gestión de Riesgo y Ayuda Humanitaria de acuerdo al rol actual de las Fuerzas Armadas.</a:t>
            </a:r>
            <a:endParaRPr lang="es-EC" dirty="0">
              <a:solidFill>
                <a:srgbClr val="FFFF00"/>
              </a:solidFill>
            </a:endParaRPr>
          </a:p>
          <a:p>
            <a:pPr algn="just"/>
            <a:r>
              <a:rPr lang="es-ES" dirty="0">
                <a:solidFill>
                  <a:srgbClr val="FFFF00"/>
                </a:solidFill>
              </a:rPr>
              <a:t> </a:t>
            </a:r>
            <a:endParaRPr lang="es-EC" dirty="0">
              <a:solidFill>
                <a:srgbClr val="FFFF00"/>
              </a:solidFill>
            </a:endParaRPr>
          </a:p>
          <a:p>
            <a:pPr marL="285750" indent="-285750" algn="just">
              <a:buFont typeface="Arial" panose="020B0604020202020204" pitchFamily="34" charset="0"/>
              <a:buChar char="•"/>
            </a:pPr>
            <a:r>
              <a:rPr lang="es-ES" dirty="0">
                <a:solidFill>
                  <a:srgbClr val="FFFF00"/>
                </a:solidFill>
              </a:rPr>
              <a:t>Determinar qué </a:t>
            </a:r>
            <a:r>
              <a:rPr lang="es-ES" dirty="0">
                <a:solidFill>
                  <a:schemeClr val="bg1"/>
                </a:solidFill>
              </a:rPr>
              <a:t>tipos de competencias </a:t>
            </a:r>
            <a:r>
              <a:rPr lang="es-ES" dirty="0">
                <a:solidFill>
                  <a:srgbClr val="FFFF00"/>
                </a:solidFill>
              </a:rPr>
              <a:t>profesionales están siendo desarrolladas por el personal del arma de Caballería Blindada en apoyo a la Gestión de Riesgos y Ayuda Humanitaria.</a:t>
            </a:r>
          </a:p>
          <a:p>
            <a:pPr algn="just"/>
            <a:endParaRPr lang="es-ES" dirty="0">
              <a:solidFill>
                <a:srgbClr val="FFFF00"/>
              </a:solidFill>
            </a:endParaRPr>
          </a:p>
        </p:txBody>
      </p:sp>
      <p:pic>
        <p:nvPicPr>
          <p:cNvPr id="8" name="Picture 2" descr="Resultado de imagen para UNIVERSIDAD DE LAS FUERZAS ARM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10 Rectángulo redondeado"/>
          <p:cNvSpPr/>
          <p:nvPr/>
        </p:nvSpPr>
        <p:spPr>
          <a:xfrm>
            <a:off x="9962760"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5375713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3268960" y="2371990"/>
            <a:ext cx="5673733" cy="286232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s-ES" sz="60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CAPÍTULO II</a:t>
            </a:r>
          </a:p>
          <a:p>
            <a:pPr algn="ctr" fontAlgn="base">
              <a:spcBef>
                <a:spcPct val="0"/>
              </a:spcBef>
              <a:spcAft>
                <a:spcPct val="0"/>
              </a:spcAft>
              <a:defRPr/>
            </a:pPr>
            <a:endParaRPr lang="es-ES" sz="6000" b="1" dirty="0">
              <a:ln w="11430"/>
              <a:solidFill>
                <a:srgbClr val="FFFF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endParaRPr>
          </a:p>
          <a:p>
            <a:pPr algn="ctr" fontAlgn="base">
              <a:spcBef>
                <a:spcPct val="0"/>
              </a:spcBef>
              <a:spcAft>
                <a:spcPct val="0"/>
              </a:spcAft>
              <a:defRPr/>
            </a:pPr>
            <a:r>
              <a:rPr lang="es-ES" sz="6000" b="1" dirty="0">
                <a:ln w="11430"/>
                <a:solidFill>
                  <a:schemeClr val="bg1"/>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MARCO TEÓRICO</a:t>
            </a:r>
          </a:p>
        </p:txBody>
      </p:sp>
      <p:pic>
        <p:nvPicPr>
          <p:cNvPr id="3" name="Picture 24" descr="BARRA02"/>
          <p:cNvPicPr>
            <a:picLocks noChangeAspect="1" noChangeArrowheads="1" noCrop="1"/>
          </p:cNvPicPr>
          <p:nvPr/>
        </p:nvPicPr>
        <p:blipFill>
          <a:blip r:embed="rId2" cstate="print"/>
          <a:srcRect/>
          <a:stretch>
            <a:fillRect/>
          </a:stretch>
        </p:blipFill>
        <p:spPr bwMode="auto">
          <a:xfrm>
            <a:off x="1170229" y="1535125"/>
            <a:ext cx="10374071" cy="261018"/>
          </a:xfrm>
          <a:prstGeom prst="rect">
            <a:avLst/>
          </a:prstGeom>
          <a:noFill/>
          <a:ln w="9525">
            <a:noFill/>
            <a:miter lim="800000"/>
            <a:headEnd/>
            <a:tailEnd/>
          </a:ln>
        </p:spPr>
      </p:pic>
      <p:sp>
        <p:nvSpPr>
          <p:cNvPr id="4" name="10 Rectángulo redondeado"/>
          <p:cNvSpPr/>
          <p:nvPr/>
        </p:nvSpPr>
        <p:spPr>
          <a:xfrm>
            <a:off x="9935832" y="6415326"/>
            <a:ext cx="1980220" cy="442674"/>
          </a:xfrm>
          <a:prstGeom prst="roundRect">
            <a:avLst/>
          </a:prstGeom>
          <a:solidFill>
            <a:srgbClr val="00000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FFFF00"/>
                </a:solidFill>
                <a:effectLst>
                  <a:outerShdw blurRad="50800" dist="39000" dir="5460000" algn="tl">
                    <a:srgbClr val="000000">
                      <a:alpha val="38000"/>
                    </a:srgbClr>
                  </a:outerShdw>
                </a:effectLst>
                <a:cs typeface="Arial" charset="0"/>
              </a:rPr>
              <a:t>CEMA 69</a:t>
            </a:r>
          </a:p>
        </p:txBody>
      </p:sp>
      <p:pic>
        <p:nvPicPr>
          <p:cNvPr id="5" name="Picture 11" descr="4 Estrellas"/>
          <p:cNvPicPr>
            <a:picLocks noChangeAspect="1" noChangeArrowheads="1" noCrop="1"/>
          </p:cNvPicPr>
          <p:nvPr/>
        </p:nvPicPr>
        <p:blipFill>
          <a:blip r:embed="rId3" cstate="print"/>
          <a:srcRect/>
          <a:stretch>
            <a:fillRect/>
          </a:stretch>
        </p:blipFill>
        <p:spPr bwMode="auto">
          <a:xfrm>
            <a:off x="10925942" y="5553838"/>
            <a:ext cx="822945" cy="769920"/>
          </a:xfrm>
          <a:prstGeom prst="rect">
            <a:avLst/>
          </a:prstGeom>
          <a:noFill/>
          <a:ln w="9525">
            <a:noFill/>
            <a:miter lim="800000"/>
            <a:headEnd/>
            <a:tailEnd/>
          </a:ln>
        </p:spPr>
      </p:pic>
      <p:pic>
        <p:nvPicPr>
          <p:cNvPr id="6" name="Picture 2" descr="Resultado de imagen para UNIVERSIDAD DE LAS FUERZAS ARM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033" y="0"/>
            <a:ext cx="1762726" cy="15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0 Rectángulo redondeado"/>
          <p:cNvSpPr/>
          <p:nvPr/>
        </p:nvSpPr>
        <p:spPr>
          <a:xfrm>
            <a:off x="9968489" y="6400085"/>
            <a:ext cx="1980220" cy="442674"/>
          </a:xfrm>
          <a:prstGeom prst="roundRect">
            <a:avLst/>
          </a:prstGeom>
          <a:solidFill>
            <a:srgbClr val="92D050"/>
          </a:solidFill>
          <a:ln>
            <a:solidFill>
              <a:srgbClr val="FFC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ts val="200"/>
              </a:spcBef>
              <a:spcAft>
                <a:spcPts val="200"/>
              </a:spcAft>
              <a:defRPr/>
            </a:pPr>
            <a:r>
              <a:rPr lang="es-ES" sz="2000" b="1" dirty="0">
                <a:ln w="11430"/>
                <a:solidFill>
                  <a:srgbClr val="000000"/>
                </a:solidFill>
                <a:effectLst>
                  <a:outerShdw blurRad="50800" dist="39000" dir="5460000" algn="tl">
                    <a:srgbClr val="000000">
                      <a:alpha val="38000"/>
                    </a:srgbClr>
                  </a:outerShdw>
                </a:effectLst>
                <a:cs typeface="Arial" charset="0"/>
              </a:rPr>
              <a:t>ESPE</a:t>
            </a:r>
          </a:p>
        </p:txBody>
      </p:sp>
    </p:spTree>
    <p:extLst>
      <p:ext uri="{BB962C8B-B14F-4D97-AF65-F5344CB8AC3E}">
        <p14:creationId xmlns:p14="http://schemas.microsoft.com/office/powerpoint/2010/main" val="548453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3172</TotalTime>
  <Words>2435</Words>
  <Application>Microsoft Office PowerPoint</Application>
  <PresentationFormat>Personalizado</PresentationFormat>
  <Paragraphs>382</Paragraphs>
  <Slides>37</Slides>
  <Notes>2</Notes>
  <HiddenSlides>0</HiddenSlides>
  <MMClips>0</MMClips>
  <ScaleCrop>false</ScaleCrop>
  <HeadingPairs>
    <vt:vector size="4" baseType="variant">
      <vt:variant>
        <vt:lpstr>Tema</vt:lpstr>
      </vt:variant>
      <vt:variant>
        <vt:i4>1</vt:i4>
      </vt:variant>
      <vt:variant>
        <vt:lpstr>Títulos de diapositiva</vt:lpstr>
      </vt:variant>
      <vt:variant>
        <vt:i4>37</vt:i4>
      </vt:variant>
    </vt:vector>
  </HeadingPairs>
  <TitlesOfParts>
    <vt:vector size="38" baseType="lpstr">
      <vt:lpstr>1_Diseño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MAYO. BYRON E. VACA PUGA</dc:creator>
  <cp:lastModifiedBy>PERSONAL-PC</cp:lastModifiedBy>
  <cp:revision>95</cp:revision>
  <dcterms:created xsi:type="dcterms:W3CDTF">2018-06-14T21:19:11Z</dcterms:created>
  <dcterms:modified xsi:type="dcterms:W3CDTF">2019-04-21T23:15:10Z</dcterms:modified>
</cp:coreProperties>
</file>