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4" r:id="rId7"/>
    <p:sldId id="265" r:id="rId8"/>
    <p:sldId id="266" r:id="rId9"/>
    <p:sldId id="267" r:id="rId10"/>
    <p:sldId id="286" r:id="rId11"/>
    <p:sldId id="287" r:id="rId12"/>
    <p:sldId id="288" r:id="rId13"/>
    <p:sldId id="289" r:id="rId14"/>
    <p:sldId id="293" r:id="rId15"/>
    <p:sldId id="294" r:id="rId16"/>
    <p:sldId id="276" r:id="rId17"/>
    <p:sldId id="277" r:id="rId18"/>
    <p:sldId id="278" r:id="rId19"/>
    <p:sldId id="279" r:id="rId20"/>
    <p:sldId id="280" r:id="rId21"/>
    <p:sldId id="281" r:id="rId22"/>
    <p:sldId id="282" r:id="rId23"/>
    <p:sldId id="291" r:id="rId24"/>
    <p:sldId id="292" r:id="rId25"/>
    <p:sldId id="285"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66"/>
    <a:srgbClr val="FF99CC"/>
    <a:srgbClr val="FF9966"/>
    <a:srgbClr val="9966FF"/>
    <a:srgbClr val="FF0066"/>
    <a:srgbClr val="6699FF"/>
    <a:srgbClr val="FFCC66"/>
    <a:srgbClr val="66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6" autoAdjust="0"/>
    <p:restoredTop sz="93603" autoAdjust="0"/>
  </p:normalViewPr>
  <p:slideViewPr>
    <p:cSldViewPr>
      <p:cViewPr>
        <p:scale>
          <a:sx n="50" d="100"/>
          <a:sy n="50" d="100"/>
        </p:scale>
        <p:origin x="-5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200"/>
          </a:pPr>
          <a:endParaRPr lang="es-ES"/>
        </a:p>
      </c:txPr>
    </c:title>
    <c:autoTitleDeleted val="0"/>
    <c:plotArea>
      <c:layout/>
      <c:pieChart>
        <c:varyColors val="1"/>
        <c:ser>
          <c:idx val="0"/>
          <c:order val="0"/>
          <c:tx>
            <c:strRef>
              <c:f>Hoja1!$A$6</c:f>
              <c:strCache>
                <c:ptCount val="1"/>
                <c:pt idx="0">
                  <c:v>¿Qué nivel educativo posee usted?</c:v>
                </c:pt>
              </c:strCache>
            </c:strRef>
          </c:tx>
          <c:dPt>
            <c:idx val="1"/>
            <c:bubble3D val="0"/>
            <c:spPr>
              <a:solidFill>
                <a:srgbClr val="FF7C80"/>
              </a:solidFill>
            </c:spPr>
          </c:dPt>
          <c:dLbls>
            <c:numFmt formatCode="0.0%" sourceLinked="0"/>
            <c:showLegendKey val="0"/>
            <c:showVal val="0"/>
            <c:showCatName val="0"/>
            <c:showSerName val="0"/>
            <c:showPercent val="1"/>
            <c:showBubbleSize val="0"/>
            <c:showLeaderLines val="1"/>
          </c:dLbls>
          <c:cat>
            <c:strRef>
              <c:f>Hoja1!$A$7:$A$13</c:f>
              <c:strCache>
                <c:ptCount val="7"/>
                <c:pt idx="0">
                  <c:v>Educación General Básica</c:v>
                </c:pt>
                <c:pt idx="1">
                  <c:v>Bachillerato General Unificado</c:v>
                </c:pt>
                <c:pt idx="2">
                  <c:v>Tecnología</c:v>
                </c:pt>
                <c:pt idx="3">
                  <c:v>Superior</c:v>
                </c:pt>
                <c:pt idx="4">
                  <c:v>Postgrado</c:v>
                </c:pt>
                <c:pt idx="5">
                  <c:v>Doctorado</c:v>
                </c:pt>
                <c:pt idx="6">
                  <c:v>Ninguno</c:v>
                </c:pt>
              </c:strCache>
            </c:strRef>
          </c:cat>
          <c:val>
            <c:numRef>
              <c:f>Hoja1!$C$7:$C$13</c:f>
              <c:numCache>
                <c:formatCode>General</c:formatCode>
                <c:ptCount val="7"/>
                <c:pt idx="0">
                  <c:v>30.4</c:v>
                </c:pt>
                <c:pt idx="1">
                  <c:v>39.299999999999997</c:v>
                </c:pt>
                <c:pt idx="2">
                  <c:v>5.8</c:v>
                </c:pt>
                <c:pt idx="3">
                  <c:v>17.8</c:v>
                </c:pt>
                <c:pt idx="4">
                  <c:v>3.9</c:v>
                </c:pt>
                <c:pt idx="5">
                  <c:v>0.5</c:v>
                </c:pt>
                <c:pt idx="6">
                  <c:v>2.4</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300"/>
            </a:pPr>
            <a:r>
              <a:rPr lang="es-ES" sz="1300" dirty="0"/>
              <a:t>En caso de responder </a:t>
            </a:r>
            <a:r>
              <a:rPr lang="es-ES" sz="1300" dirty="0" smtClean="0"/>
              <a:t>afirmativamente, </a:t>
            </a:r>
            <a:r>
              <a:rPr lang="es-ES" sz="1300" dirty="0"/>
              <a:t>¿cuál fue (es) el tiempo de vida de sus emprendimientos?</a:t>
            </a:r>
          </a:p>
        </c:rich>
      </c:tx>
      <c:layout/>
      <c:overlay val="0"/>
    </c:title>
    <c:autoTitleDeleted val="0"/>
    <c:plotArea>
      <c:layout/>
      <c:pieChart>
        <c:varyColors val="1"/>
        <c:ser>
          <c:idx val="0"/>
          <c:order val="0"/>
          <c:tx>
            <c:strRef>
              <c:f>Hoja1!$A$89</c:f>
              <c:strCache>
                <c:ptCount val="1"/>
                <c:pt idx="0">
                  <c:v>En caso de responder afirmativamente la pregunta 16, ¿cuál fue (es) el tiempo de vida de sus emprendimientos?</c:v>
                </c:pt>
              </c:strCache>
            </c:strRef>
          </c:tx>
          <c:dPt>
            <c:idx val="0"/>
            <c:bubble3D val="0"/>
            <c:spPr>
              <a:solidFill>
                <a:srgbClr val="FFCC66"/>
              </a:solidFill>
            </c:spPr>
          </c:dPt>
          <c:dPt>
            <c:idx val="1"/>
            <c:bubble3D val="0"/>
            <c:spPr>
              <a:solidFill>
                <a:srgbClr val="9966FF"/>
              </a:solidFill>
            </c:spPr>
          </c:dPt>
          <c:dPt>
            <c:idx val="2"/>
            <c:bubble3D val="0"/>
            <c:spPr>
              <a:solidFill>
                <a:srgbClr val="00FFFF"/>
              </a:solidFill>
            </c:spPr>
          </c:dPt>
          <c:dLbls>
            <c:numFmt formatCode="0.0%" sourceLinked="0"/>
            <c:showLegendKey val="0"/>
            <c:showVal val="0"/>
            <c:showCatName val="0"/>
            <c:showSerName val="0"/>
            <c:showPercent val="1"/>
            <c:showBubbleSize val="0"/>
            <c:showLeaderLines val="1"/>
          </c:dLbls>
          <c:cat>
            <c:strRef>
              <c:f>Hoja1!$A$90:$A$92</c:f>
              <c:strCache>
                <c:ptCount val="3"/>
                <c:pt idx="0">
                  <c:v>0-1 año</c:v>
                </c:pt>
                <c:pt idx="1">
                  <c:v>2-3 años</c:v>
                </c:pt>
                <c:pt idx="2">
                  <c:v>mayor a 3 años</c:v>
                </c:pt>
              </c:strCache>
            </c:strRef>
          </c:cat>
          <c:val>
            <c:numRef>
              <c:f>Hoja1!$C$90:$C$92</c:f>
              <c:numCache>
                <c:formatCode>General</c:formatCode>
                <c:ptCount val="3"/>
                <c:pt idx="0">
                  <c:v>34.1</c:v>
                </c:pt>
                <c:pt idx="1">
                  <c:v>18.3</c:v>
                </c:pt>
                <c:pt idx="2">
                  <c:v>47.6</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300"/>
            </a:pPr>
            <a:r>
              <a:rPr lang="es-ES" sz="1300" dirty="0"/>
              <a:t>En caso de responder </a:t>
            </a:r>
            <a:r>
              <a:rPr lang="es-ES" sz="1300" dirty="0" smtClean="0"/>
              <a:t>afirmativamente, </a:t>
            </a:r>
            <a:r>
              <a:rPr lang="es-ES" sz="1300" dirty="0"/>
              <a:t>¿usted recibió capacitación para desarrollar su emprendimiento?</a:t>
            </a:r>
          </a:p>
        </c:rich>
      </c:tx>
      <c:layout/>
      <c:overlay val="0"/>
    </c:title>
    <c:autoTitleDeleted val="0"/>
    <c:plotArea>
      <c:layout/>
      <c:pieChart>
        <c:varyColors val="1"/>
        <c:ser>
          <c:idx val="0"/>
          <c:order val="0"/>
          <c:tx>
            <c:strRef>
              <c:f>Hoja1!$A$93</c:f>
              <c:strCache>
                <c:ptCount val="1"/>
                <c:pt idx="0">
                  <c:v>En caso de responder afirmativamente la pregunta 16, ¿usted recibió capacitación para desarrollar su emprendimiento?</c:v>
                </c:pt>
              </c:strCache>
            </c:strRef>
          </c:tx>
          <c:dPt>
            <c:idx val="0"/>
            <c:bubble3D val="0"/>
            <c:spPr>
              <a:solidFill>
                <a:srgbClr val="FF0066"/>
              </a:solidFill>
            </c:spPr>
          </c:dPt>
          <c:dPt>
            <c:idx val="1"/>
            <c:bubble3D val="0"/>
            <c:spPr>
              <a:solidFill>
                <a:srgbClr val="6699FF"/>
              </a:solidFill>
            </c:spPr>
          </c:dPt>
          <c:dLbls>
            <c:numFmt formatCode="0.0%" sourceLinked="0"/>
            <c:showLegendKey val="0"/>
            <c:showVal val="0"/>
            <c:showCatName val="0"/>
            <c:showSerName val="0"/>
            <c:showPercent val="1"/>
            <c:showBubbleSize val="0"/>
            <c:showLeaderLines val="1"/>
          </c:dLbls>
          <c:cat>
            <c:strRef>
              <c:f>Hoja1!$A$94:$A$95</c:f>
              <c:strCache>
                <c:ptCount val="2"/>
                <c:pt idx="0">
                  <c:v>No</c:v>
                </c:pt>
                <c:pt idx="1">
                  <c:v>Si</c:v>
                </c:pt>
              </c:strCache>
            </c:strRef>
          </c:cat>
          <c:val>
            <c:numRef>
              <c:f>Hoja1!$C$94:$C$95</c:f>
              <c:numCache>
                <c:formatCode>General</c:formatCode>
                <c:ptCount val="2"/>
                <c:pt idx="0">
                  <c:v>61.6</c:v>
                </c:pt>
                <c:pt idx="1">
                  <c:v>38.4</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100"/>
          </a:pPr>
          <a:endParaRPr lang="es-ES"/>
        </a:p>
      </c:txPr>
    </c:title>
    <c:autoTitleDeleted val="0"/>
    <c:plotArea>
      <c:layout/>
      <c:pieChart>
        <c:varyColors val="1"/>
        <c:ser>
          <c:idx val="0"/>
          <c:order val="0"/>
          <c:tx>
            <c:strRef>
              <c:f>Hoja1!$A$1</c:f>
              <c:strCache>
                <c:ptCount val="1"/>
                <c:pt idx="0">
                  <c:v>Solo responda si usted es mayor de 24 años. ¿Ha obtenido un título universitario (no tecnológico)?</c:v>
                </c:pt>
              </c:strCache>
            </c:strRef>
          </c:tx>
          <c:spPr>
            <a:ln>
              <a:solidFill>
                <a:srgbClr val="7030A0"/>
              </a:solidFill>
            </a:ln>
          </c:spPr>
          <c:dPt>
            <c:idx val="0"/>
            <c:bubble3D val="0"/>
            <c:spPr>
              <a:solidFill>
                <a:srgbClr val="FFFF66"/>
              </a:solidFill>
              <a:ln>
                <a:solidFill>
                  <a:srgbClr val="FFC000"/>
                </a:solidFill>
              </a:ln>
            </c:spPr>
          </c:dPt>
          <c:dPt>
            <c:idx val="1"/>
            <c:bubble3D val="0"/>
            <c:spPr>
              <a:solidFill>
                <a:schemeClr val="accent4">
                  <a:lumMod val="60000"/>
                  <a:lumOff val="40000"/>
                </a:schemeClr>
              </a:solidFill>
              <a:ln>
                <a:solidFill>
                  <a:srgbClr val="7030A0"/>
                </a:solidFill>
              </a:ln>
            </c:spPr>
          </c:dPt>
          <c:dLbls>
            <c:numFmt formatCode="0.00%" sourceLinked="0"/>
            <c:showLegendKey val="0"/>
            <c:showVal val="0"/>
            <c:showCatName val="0"/>
            <c:showSerName val="0"/>
            <c:showPercent val="1"/>
            <c:showBubbleSize val="0"/>
            <c:showLeaderLines val="1"/>
          </c:dLbls>
          <c:cat>
            <c:strRef>
              <c:f>Hoja1!$A$2:$A$3</c:f>
              <c:strCache>
                <c:ptCount val="2"/>
                <c:pt idx="0">
                  <c:v>No</c:v>
                </c:pt>
                <c:pt idx="1">
                  <c:v>Sí</c:v>
                </c:pt>
              </c:strCache>
            </c:strRef>
          </c:cat>
          <c:val>
            <c:numRef>
              <c:f>Hoja1!$C$2:$C$3</c:f>
              <c:numCache>
                <c:formatCode>General</c:formatCode>
                <c:ptCount val="2"/>
                <c:pt idx="0">
                  <c:v>77.3</c:v>
                </c:pt>
                <c:pt idx="1">
                  <c:v>22.7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100"/>
            </a:pPr>
            <a:r>
              <a:rPr lang="en-US" sz="1100"/>
              <a:t>¿En qué grado ha utilizado usted Tecnologías de la Información y las Comunicaciones (TIC) en los últimos 6 meses? Servicios: Internet</a:t>
            </a:r>
          </a:p>
        </c:rich>
      </c:tx>
      <c:layout/>
      <c:overlay val="0"/>
    </c:title>
    <c:autoTitleDeleted val="0"/>
    <c:plotArea>
      <c:layout/>
      <c:pieChart>
        <c:varyColors val="1"/>
        <c:ser>
          <c:idx val="0"/>
          <c:order val="0"/>
          <c:tx>
            <c:strRef>
              <c:f>Hoja1!$A$36</c:f>
              <c:strCache>
                <c:ptCount val="1"/>
                <c:pt idx="0">
                  <c:v>¿En qué grado ha utilizado usted Tecnologías de la Información y las Comunicaciones (TIC) en los últimos 6 meses? Marque de acuerdo a la siguiente escala, donde 7 es mucho y 1 nada- Servicios: Internet</c:v>
                </c:pt>
              </c:strCache>
            </c:strRef>
          </c:tx>
          <c:dPt>
            <c:idx val="6"/>
            <c:bubble3D val="0"/>
            <c:spPr>
              <a:solidFill>
                <a:srgbClr val="FFFF00"/>
              </a:solidFill>
              <a:ln>
                <a:solidFill>
                  <a:srgbClr val="FFC000"/>
                </a:solidFill>
              </a:ln>
            </c:spPr>
          </c:dPt>
          <c:dLbls>
            <c:numFmt formatCode="0.0%" sourceLinked="0"/>
            <c:showLegendKey val="0"/>
            <c:showVal val="0"/>
            <c:showCatName val="0"/>
            <c:showSerName val="0"/>
            <c:showPercent val="1"/>
            <c:showBubbleSize val="0"/>
            <c:showLeaderLines val="1"/>
          </c:dLbls>
          <c:cat>
            <c:strRef>
              <c:f>Hoja1!$A$37:$A$43</c:f>
              <c:strCache>
                <c:ptCount val="7"/>
                <c:pt idx="0">
                  <c:v>Nada</c:v>
                </c:pt>
                <c:pt idx="1">
                  <c:v>Casi nada</c:v>
                </c:pt>
                <c:pt idx="2">
                  <c:v>Muy poco</c:v>
                </c:pt>
                <c:pt idx="3">
                  <c:v>Poco</c:v>
                </c:pt>
                <c:pt idx="4">
                  <c:v>Algo</c:v>
                </c:pt>
                <c:pt idx="5">
                  <c:v>Notable</c:v>
                </c:pt>
                <c:pt idx="6">
                  <c:v>Mucho</c:v>
                </c:pt>
              </c:strCache>
            </c:strRef>
          </c:cat>
          <c:val>
            <c:numRef>
              <c:f>Hoja1!$C$37:$C$43</c:f>
              <c:numCache>
                <c:formatCode>General</c:formatCode>
                <c:ptCount val="7"/>
                <c:pt idx="0">
                  <c:v>22.5</c:v>
                </c:pt>
                <c:pt idx="1">
                  <c:v>3.4</c:v>
                </c:pt>
                <c:pt idx="2">
                  <c:v>5.2</c:v>
                </c:pt>
                <c:pt idx="3">
                  <c:v>7.9</c:v>
                </c:pt>
                <c:pt idx="4">
                  <c:v>11.3</c:v>
                </c:pt>
                <c:pt idx="5">
                  <c:v>10.5</c:v>
                </c:pt>
                <c:pt idx="6">
                  <c:v>39.299999999999997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400"/>
          </a:pPr>
          <a:endParaRPr lang="es-ES"/>
        </a:p>
      </c:txPr>
    </c:title>
    <c:autoTitleDeleted val="0"/>
    <c:plotArea>
      <c:layout/>
      <c:pieChart>
        <c:varyColors val="1"/>
        <c:ser>
          <c:idx val="0"/>
          <c:order val="0"/>
          <c:tx>
            <c:strRef>
              <c:f>Hoja1!$A$53</c:f>
              <c:strCache>
                <c:ptCount val="1"/>
                <c:pt idx="0">
                  <c:v>¿Usted trabaja actualmente?</c:v>
                </c:pt>
              </c:strCache>
            </c:strRef>
          </c:tx>
          <c:dPt>
            <c:idx val="0"/>
            <c:bubble3D val="0"/>
            <c:spPr>
              <a:solidFill>
                <a:schemeClr val="accent5">
                  <a:lumMod val="60000"/>
                  <a:lumOff val="40000"/>
                </a:schemeClr>
              </a:solidFill>
            </c:spPr>
          </c:dPt>
          <c:dPt>
            <c:idx val="1"/>
            <c:bubble3D val="0"/>
            <c:spPr>
              <a:solidFill>
                <a:srgbClr val="FF6699"/>
              </a:solidFill>
            </c:spPr>
          </c:dPt>
          <c:dLbls>
            <c:numFmt formatCode="0.0%" sourceLinked="0"/>
            <c:showLegendKey val="0"/>
            <c:showVal val="0"/>
            <c:showCatName val="0"/>
            <c:showSerName val="0"/>
            <c:showPercent val="1"/>
            <c:showBubbleSize val="0"/>
            <c:showLeaderLines val="1"/>
          </c:dLbls>
          <c:cat>
            <c:strRef>
              <c:f>Hoja1!$A$54:$A$55</c:f>
              <c:strCache>
                <c:ptCount val="2"/>
                <c:pt idx="0">
                  <c:v>No</c:v>
                </c:pt>
                <c:pt idx="1">
                  <c:v>Sí</c:v>
                </c:pt>
              </c:strCache>
            </c:strRef>
          </c:cat>
          <c:val>
            <c:numRef>
              <c:f>Hoja1!$C$54:$C$55</c:f>
              <c:numCache>
                <c:formatCode>General</c:formatCode>
                <c:ptCount val="2"/>
                <c:pt idx="0">
                  <c:v>35.6</c:v>
                </c:pt>
                <c:pt idx="1">
                  <c:v>64.400000000000006</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400"/>
          </a:pPr>
          <a:endParaRPr lang="es-ES"/>
        </a:p>
      </c:txPr>
    </c:title>
    <c:autoTitleDeleted val="0"/>
    <c:plotArea>
      <c:layout/>
      <c:pieChart>
        <c:varyColors val="1"/>
        <c:ser>
          <c:idx val="0"/>
          <c:order val="0"/>
          <c:tx>
            <c:strRef>
              <c:f>Hoja1!$A$56</c:f>
              <c:strCache>
                <c:ptCount val="1"/>
                <c:pt idx="0">
                  <c:v>¿El trabajo que realiza actualmente a qué grupo ocupacional pertenece?</c:v>
                </c:pt>
              </c:strCache>
            </c:strRef>
          </c:tx>
          <c:dPt>
            <c:idx val="3"/>
            <c:bubble3D val="0"/>
            <c:spPr>
              <a:solidFill>
                <a:schemeClr val="accent5">
                  <a:lumMod val="75000"/>
                </a:schemeClr>
              </a:solidFill>
            </c:spPr>
          </c:dPt>
          <c:dPt>
            <c:idx val="4"/>
            <c:bubble3D val="0"/>
            <c:spPr>
              <a:solidFill>
                <a:srgbClr val="CC00FF"/>
              </a:solidFill>
            </c:spPr>
          </c:dPt>
          <c:dPt>
            <c:idx val="9"/>
            <c:bubble3D val="0"/>
            <c:spPr>
              <a:solidFill>
                <a:schemeClr val="accent2">
                  <a:lumMod val="40000"/>
                  <a:lumOff val="60000"/>
                </a:schemeClr>
              </a:solidFill>
            </c:spPr>
          </c:dPt>
          <c:dLbls>
            <c:numFmt formatCode="0.0%" sourceLinked="0"/>
            <c:showLegendKey val="0"/>
            <c:showVal val="0"/>
            <c:showCatName val="0"/>
            <c:showSerName val="0"/>
            <c:showPercent val="1"/>
            <c:showBubbleSize val="0"/>
            <c:showLeaderLines val="1"/>
          </c:dLbls>
          <c:cat>
            <c:strRef>
              <c:f>Hoja1!$A$57:$A$66</c:f>
              <c:strCache>
                <c:ptCount val="10"/>
                <c:pt idx="0">
                  <c:v>Directores y gerentes</c:v>
                </c:pt>
                <c:pt idx="1">
                  <c:v>Profesionales científicos e intelectuales</c:v>
                </c:pt>
                <c:pt idx="2">
                  <c:v>Técnicos y profesionales del nivel medio</c:v>
                </c:pt>
                <c:pt idx="3">
                  <c:v>Personal de apoyo administrativo</c:v>
                </c:pt>
                <c:pt idx="4">
                  <c:v>Trabajadores de servicios y vendedores</c:v>
                </c:pt>
                <c:pt idx="5">
                  <c:v>Agricultores y trabajadores calificados</c:v>
                </c:pt>
                <c:pt idx="6">
                  <c:v>Oficiales, operarios y artesanos</c:v>
                </c:pt>
                <c:pt idx="7">
                  <c:v>Operadores de instalaciones y maquinaria</c:v>
                </c:pt>
                <c:pt idx="8">
                  <c:v>Ocupaciones elementales</c:v>
                </c:pt>
                <c:pt idx="9">
                  <c:v>Otro</c:v>
                </c:pt>
              </c:strCache>
            </c:strRef>
          </c:cat>
          <c:val>
            <c:numRef>
              <c:f>Hoja1!$C$57:$C$66</c:f>
              <c:numCache>
                <c:formatCode>General</c:formatCode>
                <c:ptCount val="10"/>
                <c:pt idx="0">
                  <c:v>3.3</c:v>
                </c:pt>
                <c:pt idx="1">
                  <c:v>5.7</c:v>
                </c:pt>
                <c:pt idx="2">
                  <c:v>9.3000000000000007</c:v>
                </c:pt>
                <c:pt idx="3">
                  <c:v>9.8000000000000007</c:v>
                </c:pt>
                <c:pt idx="4">
                  <c:v>40.700000000000003</c:v>
                </c:pt>
                <c:pt idx="5">
                  <c:v>4.9000000000000004</c:v>
                </c:pt>
                <c:pt idx="6">
                  <c:v>3.3</c:v>
                </c:pt>
                <c:pt idx="7">
                  <c:v>0.8</c:v>
                </c:pt>
                <c:pt idx="8">
                  <c:v>2.4</c:v>
                </c:pt>
                <c:pt idx="9">
                  <c:v>19.899999999999999</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979519591618252"/>
          <c:y val="0.12034619610166772"/>
          <c:w val="0.34020480408381754"/>
          <c:h val="0.81355723849613415"/>
        </c:manualLayout>
      </c:layout>
      <c:overlay val="0"/>
      <c:txPr>
        <a:bodyPr/>
        <a:lstStyle/>
        <a:p>
          <a:pPr>
            <a:defRPr sz="900"/>
          </a:pPr>
          <a:endParaRPr lang="es-E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300"/>
          </a:pPr>
          <a:endParaRPr lang="es-ES"/>
        </a:p>
      </c:txPr>
    </c:title>
    <c:autoTitleDeleted val="0"/>
    <c:plotArea>
      <c:layout/>
      <c:pieChart>
        <c:varyColors val="1"/>
        <c:ser>
          <c:idx val="0"/>
          <c:order val="0"/>
          <c:tx>
            <c:strRef>
              <c:f>Hoja1!$A$67</c:f>
              <c:strCache>
                <c:ptCount val="1"/>
                <c:pt idx="0">
                  <c:v>¿Usted ha asistido a cursos de capacitación, para mejorar sus ingresos o para conseguir trabajo?</c:v>
                </c:pt>
              </c:strCache>
            </c:strRef>
          </c:tx>
          <c:dPt>
            <c:idx val="0"/>
            <c:bubble3D val="0"/>
            <c:spPr>
              <a:solidFill>
                <a:srgbClr val="00FF99"/>
              </a:solidFill>
            </c:spPr>
          </c:dPt>
          <c:dPt>
            <c:idx val="1"/>
            <c:bubble3D val="0"/>
            <c:spPr>
              <a:solidFill>
                <a:srgbClr val="FF9966"/>
              </a:solidFill>
            </c:spPr>
          </c:dPt>
          <c:dLbls>
            <c:numFmt formatCode="0.0%" sourceLinked="0"/>
            <c:showLegendKey val="0"/>
            <c:showVal val="0"/>
            <c:showCatName val="0"/>
            <c:showSerName val="0"/>
            <c:showPercent val="1"/>
            <c:showBubbleSize val="0"/>
            <c:showLeaderLines val="1"/>
          </c:dLbls>
          <c:cat>
            <c:strRef>
              <c:f>Hoja1!$A$68:$A$69</c:f>
              <c:strCache>
                <c:ptCount val="2"/>
                <c:pt idx="0">
                  <c:v>No</c:v>
                </c:pt>
                <c:pt idx="1">
                  <c:v>Sí</c:v>
                </c:pt>
              </c:strCache>
            </c:strRef>
          </c:cat>
          <c:val>
            <c:numRef>
              <c:f>Hoja1!$C$68:$C$69</c:f>
              <c:numCache>
                <c:formatCode>General</c:formatCode>
                <c:ptCount val="2"/>
                <c:pt idx="0">
                  <c:v>71.2</c:v>
                </c:pt>
                <c:pt idx="1">
                  <c:v>28.8</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400"/>
          </a:pPr>
          <a:endParaRPr lang="es-ES"/>
        </a:p>
      </c:txPr>
    </c:title>
    <c:autoTitleDeleted val="0"/>
    <c:plotArea>
      <c:layout/>
      <c:pieChart>
        <c:varyColors val="1"/>
        <c:ser>
          <c:idx val="0"/>
          <c:order val="0"/>
          <c:tx>
            <c:strRef>
              <c:f>Hoja1!$A$70</c:f>
              <c:strCache>
                <c:ptCount val="1"/>
                <c:pt idx="0">
                  <c:v>¿Bajo qué figura usted se encuentra afiliado a la seguridad social?</c:v>
                </c:pt>
              </c:strCache>
            </c:strRef>
          </c:tx>
          <c:dPt>
            <c:idx val="0"/>
            <c:bubble3D val="0"/>
            <c:spPr>
              <a:solidFill>
                <a:srgbClr val="0099CC"/>
              </a:solidFill>
            </c:spPr>
          </c:dPt>
          <c:dPt>
            <c:idx val="3"/>
            <c:bubble3D val="0"/>
            <c:spPr>
              <a:solidFill>
                <a:srgbClr val="CC99FF"/>
              </a:solidFill>
            </c:spPr>
          </c:dPt>
          <c:dLbls>
            <c:numFmt formatCode="0.0%" sourceLinked="0"/>
            <c:showLegendKey val="0"/>
            <c:showVal val="0"/>
            <c:showCatName val="0"/>
            <c:showSerName val="0"/>
            <c:showPercent val="1"/>
            <c:showBubbleSize val="0"/>
            <c:showLeaderLines val="1"/>
          </c:dLbls>
          <c:cat>
            <c:strRef>
              <c:f>Hoja1!$A$71:$A$74</c:f>
              <c:strCache>
                <c:ptCount val="4"/>
                <c:pt idx="0">
                  <c:v>Por relación de dependencia</c:v>
                </c:pt>
                <c:pt idx="1">
                  <c:v>Voluntariamente</c:v>
                </c:pt>
                <c:pt idx="2">
                  <c:v>Por ingresos sin relación de dependencia o independientes</c:v>
                </c:pt>
                <c:pt idx="3">
                  <c:v>Ninguna</c:v>
                </c:pt>
              </c:strCache>
            </c:strRef>
          </c:cat>
          <c:val>
            <c:numRef>
              <c:f>Hoja1!$C$71:$C$74</c:f>
              <c:numCache>
                <c:formatCode>General</c:formatCode>
                <c:ptCount val="4"/>
                <c:pt idx="0">
                  <c:v>28.3</c:v>
                </c:pt>
                <c:pt idx="1">
                  <c:v>11.8</c:v>
                </c:pt>
                <c:pt idx="2">
                  <c:v>1.3</c:v>
                </c:pt>
                <c:pt idx="3">
                  <c:v>58.6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3647922134733157"/>
          <c:y val="0.18412328667249925"/>
          <c:w val="0.24685411198600174"/>
          <c:h val="0.74425342665500138"/>
        </c:manualLayout>
      </c:layout>
      <c:overlay val="0"/>
      <c:txPr>
        <a:bodyPr/>
        <a:lstStyle/>
        <a:p>
          <a:pPr>
            <a:defRPr sz="1050"/>
          </a:pPr>
          <a:endParaRPr lang="es-E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400"/>
            </a:pPr>
            <a:r>
              <a:rPr lang="en-US" sz="1400" dirty="0" smtClean="0"/>
              <a:t>¿</a:t>
            </a:r>
            <a:r>
              <a:rPr lang="es-ES" sz="1400" noProof="0" dirty="0" smtClean="0"/>
              <a:t>Usted ha realizado emprendimientos</a:t>
            </a:r>
            <a:r>
              <a:rPr lang="en-US" sz="1400" dirty="0" smtClean="0"/>
              <a:t>?</a:t>
            </a:r>
            <a:endParaRPr lang="en-US" sz="1400" dirty="0"/>
          </a:p>
        </c:rich>
      </c:tx>
      <c:layout/>
      <c:overlay val="0"/>
    </c:title>
    <c:autoTitleDeleted val="0"/>
    <c:plotArea>
      <c:layout/>
      <c:pieChart>
        <c:varyColors val="1"/>
        <c:ser>
          <c:idx val="0"/>
          <c:order val="0"/>
          <c:tx>
            <c:strRef>
              <c:f>Hoja1!$A$77</c:f>
              <c:strCache>
                <c:ptCount val="1"/>
                <c:pt idx="0">
                  <c:v>¿Usted ha realizado emprendimientos?</c:v>
                </c:pt>
              </c:strCache>
            </c:strRef>
          </c:tx>
          <c:dPt>
            <c:idx val="0"/>
            <c:bubble3D val="0"/>
            <c:spPr>
              <a:solidFill>
                <a:srgbClr val="99FF33"/>
              </a:solidFill>
            </c:spPr>
          </c:dPt>
          <c:dPt>
            <c:idx val="1"/>
            <c:bubble3D val="0"/>
            <c:spPr>
              <a:solidFill>
                <a:srgbClr val="FF66FF"/>
              </a:solidFill>
            </c:spPr>
          </c:dPt>
          <c:dLbls>
            <c:numFmt formatCode="0.0%" sourceLinked="0"/>
            <c:showLegendKey val="0"/>
            <c:showVal val="0"/>
            <c:showCatName val="0"/>
            <c:showSerName val="0"/>
            <c:showPercent val="1"/>
            <c:showBubbleSize val="0"/>
            <c:showLeaderLines val="1"/>
          </c:dLbls>
          <c:cat>
            <c:strRef>
              <c:f>Hoja1!$A$78:$A$79</c:f>
              <c:strCache>
                <c:ptCount val="2"/>
                <c:pt idx="0">
                  <c:v>No</c:v>
                </c:pt>
                <c:pt idx="1">
                  <c:v>Sí</c:v>
                </c:pt>
              </c:strCache>
            </c:strRef>
          </c:cat>
          <c:val>
            <c:numRef>
              <c:f>Hoja1!$C$78:$C$79</c:f>
              <c:numCache>
                <c:formatCode>General</c:formatCode>
                <c:ptCount val="2"/>
                <c:pt idx="0">
                  <c:v>57.1</c:v>
                </c:pt>
                <c:pt idx="1">
                  <c:v>42.9</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xPr>
        <a:bodyPr/>
        <a:lstStyle/>
        <a:p>
          <a:pPr>
            <a:defRPr sz="1400"/>
          </a:pPr>
          <a:endParaRPr lang="es-ES"/>
        </a:p>
      </c:txPr>
    </c:title>
    <c:autoTitleDeleted val="0"/>
    <c:plotArea>
      <c:layout/>
      <c:pieChart>
        <c:varyColors val="1"/>
        <c:ser>
          <c:idx val="0"/>
          <c:order val="0"/>
          <c:tx>
            <c:strRef>
              <c:f>Hoja1!$A$80</c:f>
              <c:strCache>
                <c:ptCount val="1"/>
                <c:pt idx="0">
                  <c:v>En caso de responder afirmativamente la pregunta anterior, marque en qué sectores</c:v>
                </c:pt>
              </c:strCache>
            </c:strRef>
          </c:tx>
          <c:dPt>
            <c:idx val="0"/>
            <c:bubble3D val="0"/>
            <c:spPr>
              <a:solidFill>
                <a:srgbClr val="FF66FF"/>
              </a:solidFill>
            </c:spPr>
          </c:dPt>
          <c:dPt>
            <c:idx val="2"/>
            <c:bubble3D val="0"/>
            <c:spPr>
              <a:solidFill>
                <a:srgbClr val="FFFF00"/>
              </a:solidFill>
            </c:spPr>
          </c:dPt>
          <c:dPt>
            <c:idx val="3"/>
            <c:bubble3D val="0"/>
            <c:spPr>
              <a:solidFill>
                <a:srgbClr val="FF9966"/>
              </a:solidFill>
            </c:spPr>
          </c:dPt>
          <c:dPt>
            <c:idx val="4"/>
            <c:bubble3D val="0"/>
            <c:spPr>
              <a:solidFill>
                <a:srgbClr val="FF0000"/>
              </a:solidFill>
            </c:spPr>
          </c:dPt>
          <c:dPt>
            <c:idx val="5"/>
            <c:bubble3D val="0"/>
            <c:spPr>
              <a:solidFill>
                <a:srgbClr val="00B050"/>
              </a:solidFill>
            </c:spPr>
          </c:dPt>
          <c:dPt>
            <c:idx val="6"/>
            <c:bubble3D val="0"/>
            <c:spPr>
              <a:solidFill>
                <a:schemeClr val="tx2">
                  <a:lumMod val="60000"/>
                  <a:lumOff val="40000"/>
                </a:schemeClr>
              </a:solidFill>
            </c:spPr>
          </c:dPt>
          <c:dPt>
            <c:idx val="7"/>
            <c:bubble3D val="0"/>
            <c:spPr>
              <a:solidFill>
                <a:srgbClr val="99FF33"/>
              </a:solidFill>
            </c:spPr>
          </c:dPt>
          <c:dLbls>
            <c:numFmt formatCode="0.0%" sourceLinked="0"/>
            <c:showLegendKey val="0"/>
            <c:showVal val="0"/>
            <c:showCatName val="0"/>
            <c:showSerName val="0"/>
            <c:showPercent val="1"/>
            <c:showBubbleSize val="0"/>
            <c:showLeaderLines val="1"/>
          </c:dLbls>
          <c:cat>
            <c:strRef>
              <c:f>Hoja1!$A$81:$A$88</c:f>
              <c:strCache>
                <c:ptCount val="8"/>
                <c:pt idx="0">
                  <c:v>Producción de alimentos frescos e individualizados</c:v>
                </c:pt>
                <c:pt idx="1">
                  <c:v>Metalmecánica</c:v>
                </c:pt>
                <c:pt idx="2">
                  <c:v>Turismo</c:v>
                </c:pt>
                <c:pt idx="3">
                  <c:v>Energía renovable</c:v>
                </c:pt>
                <c:pt idx="4">
                  <c:v>Construcción</c:v>
                </c:pt>
                <c:pt idx="5">
                  <c:v>Software</c:v>
                </c:pt>
                <c:pt idx="6">
                  <c:v>Otros servicios</c:v>
                </c:pt>
                <c:pt idx="7">
                  <c:v>Otras actividades productivas</c:v>
                </c:pt>
              </c:strCache>
            </c:strRef>
          </c:cat>
          <c:val>
            <c:numRef>
              <c:f>Hoja1!$C$81:$C$88</c:f>
              <c:numCache>
                <c:formatCode>General</c:formatCode>
                <c:ptCount val="8"/>
                <c:pt idx="0">
                  <c:v>38.4</c:v>
                </c:pt>
                <c:pt idx="1">
                  <c:v>1.8</c:v>
                </c:pt>
                <c:pt idx="2">
                  <c:v>0.6</c:v>
                </c:pt>
                <c:pt idx="3">
                  <c:v>1.2</c:v>
                </c:pt>
                <c:pt idx="4">
                  <c:v>0.6</c:v>
                </c:pt>
                <c:pt idx="5">
                  <c:v>1.2</c:v>
                </c:pt>
                <c:pt idx="6">
                  <c:v>23.8</c:v>
                </c:pt>
                <c:pt idx="7">
                  <c:v>32.299999999999997</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1C064F-D07C-428E-9028-2A5F064A6457}"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s-ES"/>
        </a:p>
      </dgm:t>
    </dgm:pt>
    <dgm:pt modelId="{8FC2F47D-3D30-48CE-BE35-01F868494C5F}">
      <dgm:prSet phldrT="[Texto]"/>
      <dgm:spPr/>
      <dgm:t>
        <a:bodyPr/>
        <a:lstStyle/>
        <a:p>
          <a:r>
            <a:rPr lang="es-EC" dirty="0" smtClean="0"/>
            <a:t>Inconvenientes de las mujeres para incursionar en el ámbito laboral o desarrollar emprendimientos</a:t>
          </a:r>
          <a:endParaRPr lang="es-ES" dirty="0"/>
        </a:p>
      </dgm:t>
    </dgm:pt>
    <dgm:pt modelId="{135B12CF-E6B2-4222-9A15-F3DF0F25CA38}" type="parTrans" cxnId="{814A5772-2FB2-42CC-9AD6-8FA8C68DF20E}">
      <dgm:prSet/>
      <dgm:spPr/>
      <dgm:t>
        <a:bodyPr/>
        <a:lstStyle/>
        <a:p>
          <a:endParaRPr lang="es-ES"/>
        </a:p>
      </dgm:t>
    </dgm:pt>
    <dgm:pt modelId="{8EE23FB9-5AC7-4AF1-8487-32F82FBCF2DA}" type="sibTrans" cxnId="{814A5772-2FB2-42CC-9AD6-8FA8C68DF20E}">
      <dgm:prSet/>
      <dgm:spPr/>
      <dgm:t>
        <a:bodyPr/>
        <a:lstStyle/>
        <a:p>
          <a:endParaRPr lang="es-ES"/>
        </a:p>
      </dgm:t>
    </dgm:pt>
    <dgm:pt modelId="{AF7A3FE9-9A00-48B6-943E-10988010EB0E}">
      <dgm:prSet phldrT="[Texto]"/>
      <dgm:spPr/>
      <dgm:t>
        <a:bodyPr/>
        <a:lstStyle/>
        <a:p>
          <a:pPr algn="l"/>
          <a:r>
            <a:rPr lang="es-EC" dirty="0" smtClean="0"/>
            <a:t>Programas:</a:t>
          </a:r>
        </a:p>
        <a:p>
          <a:pPr algn="l"/>
          <a:r>
            <a:rPr lang="es-EC" dirty="0" smtClean="0"/>
            <a:t>*Latinoamérica: Chile, Colombia, México y Perú, según el </a:t>
          </a:r>
          <a:r>
            <a:rPr lang="es-ES" dirty="0" smtClean="0"/>
            <a:t>Observatorio Estratégico de la Alianza del Pacífico (2018) </a:t>
          </a:r>
        </a:p>
        <a:p>
          <a:pPr algn="l"/>
          <a:r>
            <a:rPr lang="es-ES" dirty="0" smtClean="0"/>
            <a:t>*Europa: España, s</a:t>
          </a:r>
          <a:r>
            <a:rPr lang="es-EC" dirty="0" smtClean="0"/>
            <a:t>egún la </a:t>
          </a:r>
          <a:r>
            <a:rPr lang="es-ES" dirty="0" smtClean="0"/>
            <a:t>Fundación mujeres (2016)</a:t>
          </a:r>
        </a:p>
      </dgm:t>
    </dgm:pt>
    <dgm:pt modelId="{83996C7C-9F3E-4C02-A744-3764FEED8263}" type="parTrans" cxnId="{D717147D-4F83-4D73-A65E-CBE9120BE913}">
      <dgm:prSet/>
      <dgm:spPr/>
      <dgm:t>
        <a:bodyPr/>
        <a:lstStyle/>
        <a:p>
          <a:endParaRPr lang="es-ES"/>
        </a:p>
      </dgm:t>
    </dgm:pt>
    <dgm:pt modelId="{81C69413-CEF7-4BDD-B67E-F29466CA4CEC}" type="sibTrans" cxnId="{D717147D-4F83-4D73-A65E-CBE9120BE913}">
      <dgm:prSet/>
      <dgm:spPr/>
      <dgm:t>
        <a:bodyPr/>
        <a:lstStyle/>
        <a:p>
          <a:endParaRPr lang="es-ES"/>
        </a:p>
      </dgm:t>
    </dgm:pt>
    <dgm:pt modelId="{CC3A7935-6395-4037-8AFF-0826D1F8ACEE}">
      <dgm:prSet phldrT="[Texto]" custT="1"/>
      <dgm:spPr/>
      <dgm:t>
        <a:bodyPr/>
        <a:lstStyle/>
        <a:p>
          <a:r>
            <a:rPr lang="es-ES" sz="1700" dirty="0" smtClean="0"/>
            <a:t>Rumiñahui-Ecuador: descritos en </a:t>
          </a:r>
          <a:r>
            <a:rPr lang="es-EC" sz="1700" dirty="0" smtClean="0"/>
            <a:t>la Agenda Local de Igualdad (2016)</a:t>
          </a:r>
          <a:endParaRPr lang="es-ES" sz="1700" dirty="0"/>
        </a:p>
      </dgm:t>
    </dgm:pt>
    <dgm:pt modelId="{F44099D7-8000-4A9A-9D14-E2EBB19A3302}" type="parTrans" cxnId="{55790B8C-7DB9-4318-BB33-A2E81CB5A824}">
      <dgm:prSet/>
      <dgm:spPr/>
      <dgm:t>
        <a:bodyPr/>
        <a:lstStyle/>
        <a:p>
          <a:endParaRPr lang="es-ES"/>
        </a:p>
      </dgm:t>
    </dgm:pt>
    <dgm:pt modelId="{2EE35D23-EFEA-4AED-8D52-5888CD80FA17}" type="sibTrans" cxnId="{55790B8C-7DB9-4318-BB33-A2E81CB5A824}">
      <dgm:prSet/>
      <dgm:spPr/>
      <dgm:t>
        <a:bodyPr/>
        <a:lstStyle/>
        <a:p>
          <a:endParaRPr lang="es-ES"/>
        </a:p>
      </dgm:t>
    </dgm:pt>
    <dgm:pt modelId="{6D5A0594-426D-41CD-89BE-1E2D104916F8}">
      <dgm:prSet phldrT="[Texto]" custT="1"/>
      <dgm:spPr/>
      <dgm:t>
        <a:bodyPr/>
        <a:lstStyle/>
        <a:p>
          <a:r>
            <a:rPr lang="es-EC" sz="1500" dirty="0" smtClean="0"/>
            <a:t>Políticas públicas no desarrolladas desde un punto de vista integral</a:t>
          </a:r>
          <a:endParaRPr lang="es-ES" sz="1500" dirty="0"/>
        </a:p>
      </dgm:t>
    </dgm:pt>
    <dgm:pt modelId="{FC30F793-6980-4636-BDEE-389B19E75610}" type="parTrans" cxnId="{F3228FF0-B4E0-4273-915F-38B6DF2796C9}">
      <dgm:prSet/>
      <dgm:spPr/>
      <dgm:t>
        <a:bodyPr/>
        <a:lstStyle/>
        <a:p>
          <a:endParaRPr lang="es-ES"/>
        </a:p>
      </dgm:t>
    </dgm:pt>
    <dgm:pt modelId="{59E33347-B69F-4C5D-B451-B2BDF101D371}" type="sibTrans" cxnId="{F3228FF0-B4E0-4273-915F-38B6DF2796C9}">
      <dgm:prSet/>
      <dgm:spPr/>
      <dgm:t>
        <a:bodyPr/>
        <a:lstStyle/>
        <a:p>
          <a:endParaRPr lang="es-ES"/>
        </a:p>
      </dgm:t>
    </dgm:pt>
    <dgm:pt modelId="{6662001F-C299-45D8-8730-95BE0BC1E7D9}">
      <dgm:prSet phldrT="[Texto]" custT="1"/>
      <dgm:spPr/>
      <dgm:t>
        <a:bodyPr/>
        <a:lstStyle/>
        <a:p>
          <a:r>
            <a:rPr lang="es-ES" sz="1500" dirty="0" smtClean="0"/>
            <a:t>Importancia: Diseñar</a:t>
          </a:r>
          <a:r>
            <a:rPr lang="es-EC" sz="1500" dirty="0" smtClean="0"/>
            <a:t> una propuesta de PP que  disminuya los problemas socioeconómicos existentes en el cantón</a:t>
          </a:r>
          <a:r>
            <a:rPr lang="es-EC" sz="1200" dirty="0" smtClean="0"/>
            <a:t>.</a:t>
          </a:r>
          <a:endParaRPr lang="es-ES" sz="1200" dirty="0"/>
        </a:p>
      </dgm:t>
    </dgm:pt>
    <dgm:pt modelId="{100EA398-B529-443B-AB25-A1C9EC219116}" type="parTrans" cxnId="{10DF2E1B-AE9A-4149-A24C-E757386AE165}">
      <dgm:prSet/>
      <dgm:spPr/>
      <dgm:t>
        <a:bodyPr/>
        <a:lstStyle/>
        <a:p>
          <a:endParaRPr lang="es-ES"/>
        </a:p>
      </dgm:t>
    </dgm:pt>
    <dgm:pt modelId="{F7EDB94F-8E44-4AC5-96F3-E939949A4D1A}" type="sibTrans" cxnId="{10DF2E1B-AE9A-4149-A24C-E757386AE165}">
      <dgm:prSet/>
      <dgm:spPr/>
      <dgm:t>
        <a:bodyPr/>
        <a:lstStyle/>
        <a:p>
          <a:endParaRPr lang="es-ES"/>
        </a:p>
      </dgm:t>
    </dgm:pt>
    <dgm:pt modelId="{3433BBD4-E7B2-4FD2-ACDB-EB8003F3A3A5}" type="pres">
      <dgm:prSet presAssocID="{9E1C064F-D07C-428E-9028-2A5F064A6457}" presName="Name0" presStyleCnt="0">
        <dgm:presLayoutVars>
          <dgm:dir/>
          <dgm:resizeHandles val="exact"/>
        </dgm:presLayoutVars>
      </dgm:prSet>
      <dgm:spPr/>
      <dgm:t>
        <a:bodyPr/>
        <a:lstStyle/>
        <a:p>
          <a:endParaRPr lang="es-EC"/>
        </a:p>
      </dgm:t>
    </dgm:pt>
    <dgm:pt modelId="{D8CF0CA7-59C4-44DA-9413-04E988603BD2}" type="pres">
      <dgm:prSet presAssocID="{8FC2F47D-3D30-48CE-BE35-01F868494C5F}" presName="node" presStyleLbl="node1" presStyleIdx="0" presStyleCnt="3">
        <dgm:presLayoutVars>
          <dgm:bulletEnabled val="1"/>
        </dgm:presLayoutVars>
      </dgm:prSet>
      <dgm:spPr/>
      <dgm:t>
        <a:bodyPr/>
        <a:lstStyle/>
        <a:p>
          <a:endParaRPr lang="es-ES"/>
        </a:p>
      </dgm:t>
    </dgm:pt>
    <dgm:pt modelId="{F3CBDA13-52F6-4D6B-8C61-588DE6488C5D}" type="pres">
      <dgm:prSet presAssocID="{8EE23FB9-5AC7-4AF1-8487-32F82FBCF2DA}" presName="sibTrans" presStyleCnt="0"/>
      <dgm:spPr/>
    </dgm:pt>
    <dgm:pt modelId="{017F53E2-5422-4E4A-9FF7-1523EDEFB02E}" type="pres">
      <dgm:prSet presAssocID="{AF7A3FE9-9A00-48B6-943E-10988010EB0E}" presName="node" presStyleLbl="node1" presStyleIdx="1" presStyleCnt="3">
        <dgm:presLayoutVars>
          <dgm:bulletEnabled val="1"/>
        </dgm:presLayoutVars>
      </dgm:prSet>
      <dgm:spPr/>
      <dgm:t>
        <a:bodyPr/>
        <a:lstStyle/>
        <a:p>
          <a:endParaRPr lang="es-ES"/>
        </a:p>
      </dgm:t>
    </dgm:pt>
    <dgm:pt modelId="{9F69A15E-CAB1-4937-BC61-48DA6E4EC55F}" type="pres">
      <dgm:prSet presAssocID="{81C69413-CEF7-4BDD-B67E-F29466CA4CEC}" presName="sibTrans" presStyleCnt="0"/>
      <dgm:spPr/>
    </dgm:pt>
    <dgm:pt modelId="{024FECD8-7AC7-4CEC-BFBB-BD9BA1D04F4E}" type="pres">
      <dgm:prSet presAssocID="{CC3A7935-6395-4037-8AFF-0826D1F8ACEE}" presName="node" presStyleLbl="node1" presStyleIdx="2" presStyleCnt="3">
        <dgm:presLayoutVars>
          <dgm:bulletEnabled val="1"/>
        </dgm:presLayoutVars>
      </dgm:prSet>
      <dgm:spPr/>
      <dgm:t>
        <a:bodyPr/>
        <a:lstStyle/>
        <a:p>
          <a:endParaRPr lang="es-ES"/>
        </a:p>
      </dgm:t>
    </dgm:pt>
  </dgm:ptLst>
  <dgm:cxnLst>
    <dgm:cxn modelId="{2EDB72C4-6E99-4F26-80AF-9DC897EEBCF2}" type="presOf" srcId="{9E1C064F-D07C-428E-9028-2A5F064A6457}" destId="{3433BBD4-E7B2-4FD2-ACDB-EB8003F3A3A5}" srcOrd="0" destOrd="0" presId="urn:microsoft.com/office/officeart/2005/8/layout/hList6"/>
    <dgm:cxn modelId="{D717147D-4F83-4D73-A65E-CBE9120BE913}" srcId="{9E1C064F-D07C-428E-9028-2A5F064A6457}" destId="{AF7A3FE9-9A00-48B6-943E-10988010EB0E}" srcOrd="1" destOrd="0" parTransId="{83996C7C-9F3E-4C02-A744-3764FEED8263}" sibTransId="{81C69413-CEF7-4BDD-B67E-F29466CA4CEC}"/>
    <dgm:cxn modelId="{2AEFD140-196B-4C5F-9C19-FFA28F340407}" type="presOf" srcId="{6662001F-C299-45D8-8730-95BE0BC1E7D9}" destId="{024FECD8-7AC7-4CEC-BFBB-BD9BA1D04F4E}" srcOrd="0" destOrd="2" presId="urn:microsoft.com/office/officeart/2005/8/layout/hList6"/>
    <dgm:cxn modelId="{55790B8C-7DB9-4318-BB33-A2E81CB5A824}" srcId="{9E1C064F-D07C-428E-9028-2A5F064A6457}" destId="{CC3A7935-6395-4037-8AFF-0826D1F8ACEE}" srcOrd="2" destOrd="0" parTransId="{F44099D7-8000-4A9A-9D14-E2EBB19A3302}" sibTransId="{2EE35D23-EFEA-4AED-8D52-5888CD80FA17}"/>
    <dgm:cxn modelId="{10DF2E1B-AE9A-4149-A24C-E757386AE165}" srcId="{CC3A7935-6395-4037-8AFF-0826D1F8ACEE}" destId="{6662001F-C299-45D8-8730-95BE0BC1E7D9}" srcOrd="1" destOrd="0" parTransId="{100EA398-B529-443B-AB25-A1C9EC219116}" sibTransId="{F7EDB94F-8E44-4AC5-96F3-E939949A4D1A}"/>
    <dgm:cxn modelId="{6B3A9778-685A-4311-B19E-FE16B451A660}" type="presOf" srcId="{8FC2F47D-3D30-48CE-BE35-01F868494C5F}" destId="{D8CF0CA7-59C4-44DA-9413-04E988603BD2}" srcOrd="0" destOrd="0" presId="urn:microsoft.com/office/officeart/2005/8/layout/hList6"/>
    <dgm:cxn modelId="{224851A4-FDC1-43A4-A1CF-94C51CD8BEB3}" type="presOf" srcId="{6D5A0594-426D-41CD-89BE-1E2D104916F8}" destId="{024FECD8-7AC7-4CEC-BFBB-BD9BA1D04F4E}" srcOrd="0" destOrd="1" presId="urn:microsoft.com/office/officeart/2005/8/layout/hList6"/>
    <dgm:cxn modelId="{814A5772-2FB2-42CC-9AD6-8FA8C68DF20E}" srcId="{9E1C064F-D07C-428E-9028-2A5F064A6457}" destId="{8FC2F47D-3D30-48CE-BE35-01F868494C5F}" srcOrd="0" destOrd="0" parTransId="{135B12CF-E6B2-4222-9A15-F3DF0F25CA38}" sibTransId="{8EE23FB9-5AC7-4AF1-8487-32F82FBCF2DA}"/>
    <dgm:cxn modelId="{41E9C863-41AC-446F-A89A-C97960549CA4}" type="presOf" srcId="{CC3A7935-6395-4037-8AFF-0826D1F8ACEE}" destId="{024FECD8-7AC7-4CEC-BFBB-BD9BA1D04F4E}" srcOrd="0" destOrd="0" presId="urn:microsoft.com/office/officeart/2005/8/layout/hList6"/>
    <dgm:cxn modelId="{313A7E32-4940-4860-905E-8449FF45098D}" type="presOf" srcId="{AF7A3FE9-9A00-48B6-943E-10988010EB0E}" destId="{017F53E2-5422-4E4A-9FF7-1523EDEFB02E}" srcOrd="0" destOrd="0" presId="urn:microsoft.com/office/officeart/2005/8/layout/hList6"/>
    <dgm:cxn modelId="{F3228FF0-B4E0-4273-915F-38B6DF2796C9}" srcId="{CC3A7935-6395-4037-8AFF-0826D1F8ACEE}" destId="{6D5A0594-426D-41CD-89BE-1E2D104916F8}" srcOrd="0" destOrd="0" parTransId="{FC30F793-6980-4636-BDEE-389B19E75610}" sibTransId="{59E33347-B69F-4C5D-B451-B2BDF101D371}"/>
    <dgm:cxn modelId="{4D6DEB95-E78C-4C6F-BC58-2E33552E314D}" type="presParOf" srcId="{3433BBD4-E7B2-4FD2-ACDB-EB8003F3A3A5}" destId="{D8CF0CA7-59C4-44DA-9413-04E988603BD2}" srcOrd="0" destOrd="0" presId="urn:microsoft.com/office/officeart/2005/8/layout/hList6"/>
    <dgm:cxn modelId="{D5F6C956-C96C-41BB-81E1-8F5E6E978504}" type="presParOf" srcId="{3433BBD4-E7B2-4FD2-ACDB-EB8003F3A3A5}" destId="{F3CBDA13-52F6-4D6B-8C61-588DE6488C5D}" srcOrd="1" destOrd="0" presId="urn:microsoft.com/office/officeart/2005/8/layout/hList6"/>
    <dgm:cxn modelId="{840B355A-3CBA-40D7-A163-C0E61E75B32E}" type="presParOf" srcId="{3433BBD4-E7B2-4FD2-ACDB-EB8003F3A3A5}" destId="{017F53E2-5422-4E4A-9FF7-1523EDEFB02E}" srcOrd="2" destOrd="0" presId="urn:microsoft.com/office/officeart/2005/8/layout/hList6"/>
    <dgm:cxn modelId="{55FACBFE-C119-4EFF-AF2E-72E4576BB0B0}" type="presParOf" srcId="{3433BBD4-E7B2-4FD2-ACDB-EB8003F3A3A5}" destId="{9F69A15E-CAB1-4937-BC61-48DA6E4EC55F}" srcOrd="3" destOrd="0" presId="urn:microsoft.com/office/officeart/2005/8/layout/hList6"/>
    <dgm:cxn modelId="{6ABF5812-6719-4CD2-9592-B535829E2925}" type="presParOf" srcId="{3433BBD4-E7B2-4FD2-ACDB-EB8003F3A3A5}" destId="{024FECD8-7AC7-4CEC-BFBB-BD9BA1D04F4E}"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71A990-5490-4D48-A5DF-CBE2C5783C1B}"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s-ES"/>
        </a:p>
      </dgm:t>
    </dgm:pt>
    <dgm:pt modelId="{97EEE111-BB89-45CD-8A2A-444C812D0C2C}">
      <dgm:prSet phldrT="[Texto]"/>
      <dgm:spPr/>
      <dgm:t>
        <a:bodyPr/>
        <a:lstStyle/>
        <a:p>
          <a:r>
            <a:rPr lang="es-EC" b="0" smtClean="0"/>
            <a:t>Política pública</a:t>
          </a:r>
          <a:endParaRPr lang="es-ES" b="0" dirty="0"/>
        </a:p>
      </dgm:t>
    </dgm:pt>
    <dgm:pt modelId="{E888EE6D-E4CF-4E72-AEFB-93DD25E74270}" type="parTrans" cxnId="{CEA83E65-CD23-42DD-A400-4FD6DEC6F565}">
      <dgm:prSet/>
      <dgm:spPr/>
      <dgm:t>
        <a:bodyPr/>
        <a:lstStyle/>
        <a:p>
          <a:endParaRPr lang="es-ES"/>
        </a:p>
      </dgm:t>
    </dgm:pt>
    <dgm:pt modelId="{EDF11C84-9E2D-49EE-B5F2-370CF0E6116E}" type="sibTrans" cxnId="{CEA83E65-CD23-42DD-A400-4FD6DEC6F565}">
      <dgm:prSet/>
      <dgm:spPr/>
      <dgm:t>
        <a:bodyPr/>
        <a:lstStyle/>
        <a:p>
          <a:endParaRPr lang="es-ES"/>
        </a:p>
      </dgm:t>
    </dgm:pt>
    <dgm:pt modelId="{62AB17B4-2783-4D77-B3F7-7E69AE9CE59B}">
      <dgm:prSet phldrT="[Texto]" custT="1"/>
      <dgm:spPr/>
      <dgm:t>
        <a:bodyPr/>
        <a:lstStyle/>
        <a:p>
          <a:pPr algn="just"/>
          <a:r>
            <a:rPr lang="es-EC" sz="1600" dirty="0" smtClean="0"/>
            <a:t>Gran variedad de conceptos.</a:t>
          </a:r>
          <a:endParaRPr lang="es-ES" sz="1600" dirty="0"/>
        </a:p>
      </dgm:t>
    </dgm:pt>
    <dgm:pt modelId="{61978A7D-FBD6-4919-9BDF-B1BB3318D0BC}" type="parTrans" cxnId="{ADBC3DE1-3C76-436E-9332-2CAE18A0BC22}">
      <dgm:prSet/>
      <dgm:spPr/>
      <dgm:t>
        <a:bodyPr/>
        <a:lstStyle/>
        <a:p>
          <a:endParaRPr lang="es-ES"/>
        </a:p>
      </dgm:t>
    </dgm:pt>
    <dgm:pt modelId="{66DB7B68-3506-4D13-95F0-31DFBFD9066C}" type="sibTrans" cxnId="{ADBC3DE1-3C76-436E-9332-2CAE18A0BC22}">
      <dgm:prSet/>
      <dgm:spPr/>
      <dgm:t>
        <a:bodyPr/>
        <a:lstStyle/>
        <a:p>
          <a:endParaRPr lang="es-ES"/>
        </a:p>
      </dgm:t>
    </dgm:pt>
    <dgm:pt modelId="{B29A4980-A6E9-4D9F-8B18-CDB46EF7A771}">
      <dgm:prSet phldrT="[Texto]"/>
      <dgm:spPr/>
      <dgm:t>
        <a:bodyPr/>
        <a:lstStyle/>
        <a:p>
          <a:r>
            <a:rPr lang="es-EC" b="0" dirty="0" smtClean="0"/>
            <a:t>Política pública de empleo y emprendimiento</a:t>
          </a:r>
          <a:endParaRPr lang="es-ES" b="0" dirty="0"/>
        </a:p>
      </dgm:t>
    </dgm:pt>
    <dgm:pt modelId="{E9726396-DA86-4391-94F5-E4BAD4A51643}" type="parTrans" cxnId="{D25C2550-AD49-417A-A395-934F14B37C87}">
      <dgm:prSet/>
      <dgm:spPr/>
      <dgm:t>
        <a:bodyPr/>
        <a:lstStyle/>
        <a:p>
          <a:endParaRPr lang="es-ES"/>
        </a:p>
      </dgm:t>
    </dgm:pt>
    <dgm:pt modelId="{7AAA1AB5-999D-4637-B6EF-D3D0496C39FC}" type="sibTrans" cxnId="{D25C2550-AD49-417A-A395-934F14B37C87}">
      <dgm:prSet/>
      <dgm:spPr/>
      <dgm:t>
        <a:bodyPr/>
        <a:lstStyle/>
        <a:p>
          <a:endParaRPr lang="es-ES"/>
        </a:p>
      </dgm:t>
    </dgm:pt>
    <dgm:pt modelId="{84181E30-69AE-4DD4-9E3D-54F946F9DA2F}">
      <dgm:prSet phldrT="[Texto]" custT="1"/>
      <dgm:spPr/>
      <dgm:t>
        <a:bodyPr/>
        <a:lstStyle/>
        <a:p>
          <a:pPr algn="just"/>
          <a:r>
            <a:rPr lang="es-EC" sz="1400" dirty="0" smtClean="0"/>
            <a:t>No: Empleos que duren </a:t>
          </a:r>
          <a:r>
            <a:rPr lang="es-EC" sz="1400" b="1" dirty="0" smtClean="0"/>
            <a:t>poco tiempo</a:t>
          </a:r>
          <a:r>
            <a:rPr lang="es-EC" sz="1400" dirty="0" smtClean="0"/>
            <a:t>, sin </a:t>
          </a:r>
          <a:r>
            <a:rPr lang="es-EC" sz="1400" b="1" dirty="0" smtClean="0"/>
            <a:t>seguro social</a:t>
          </a:r>
          <a:r>
            <a:rPr lang="es-EC" sz="1400" dirty="0" smtClean="0"/>
            <a:t>, con </a:t>
          </a:r>
          <a:r>
            <a:rPr lang="es-EC" sz="1400" b="1" dirty="0" smtClean="0"/>
            <a:t>sueldos mínimos </a:t>
          </a:r>
          <a:r>
            <a:rPr lang="es-EC" sz="1400" dirty="0" smtClean="0"/>
            <a:t>y que no brinden </a:t>
          </a:r>
          <a:r>
            <a:rPr lang="es-EC" sz="1400" b="1" dirty="0" smtClean="0"/>
            <a:t>estabilidad</a:t>
          </a:r>
          <a:r>
            <a:rPr lang="es-EC" sz="1400" dirty="0" smtClean="0"/>
            <a:t>.</a:t>
          </a:r>
          <a:endParaRPr lang="es-ES" sz="1400" dirty="0"/>
        </a:p>
      </dgm:t>
    </dgm:pt>
    <dgm:pt modelId="{1F1E82E5-A6DE-49C8-B9C1-516F25923BC7}" type="parTrans" cxnId="{49903B52-343E-42EA-9DB1-299042355EC1}">
      <dgm:prSet/>
      <dgm:spPr/>
      <dgm:t>
        <a:bodyPr/>
        <a:lstStyle/>
        <a:p>
          <a:endParaRPr lang="es-ES"/>
        </a:p>
      </dgm:t>
    </dgm:pt>
    <dgm:pt modelId="{F9227F66-9CE5-4CCD-A076-53F0556DCE20}" type="sibTrans" cxnId="{49903B52-343E-42EA-9DB1-299042355EC1}">
      <dgm:prSet/>
      <dgm:spPr/>
      <dgm:t>
        <a:bodyPr/>
        <a:lstStyle/>
        <a:p>
          <a:endParaRPr lang="es-ES"/>
        </a:p>
      </dgm:t>
    </dgm:pt>
    <dgm:pt modelId="{3B48FD55-0612-4E18-96C4-4964F0D3FD58}">
      <dgm:prSet phldrT="[Texto]" custT="1"/>
      <dgm:spPr/>
      <dgm:t>
        <a:bodyPr/>
        <a:lstStyle/>
        <a:p>
          <a:pPr algn="just"/>
          <a:r>
            <a:rPr lang="es-EC" sz="1400" dirty="0" smtClean="0"/>
            <a:t>En Rumiñahui, el</a:t>
          </a:r>
          <a:r>
            <a:rPr lang="en-US" sz="1400" dirty="0" smtClean="0"/>
            <a:t> </a:t>
          </a:r>
          <a:r>
            <a:rPr lang="en-US" sz="1400" b="1" dirty="0" smtClean="0"/>
            <a:t>COPRODER</a:t>
          </a:r>
          <a:r>
            <a:rPr lang="en-US" sz="1400" dirty="0" smtClean="0"/>
            <a:t> </a:t>
          </a:r>
          <a:r>
            <a:rPr lang="es-ES" sz="1400" noProof="0" dirty="0" smtClean="0"/>
            <a:t>publicó</a:t>
          </a:r>
          <a:r>
            <a:rPr lang="en-US" sz="1400" dirty="0" smtClean="0"/>
            <a:t> la Agenda Local de </a:t>
          </a:r>
          <a:r>
            <a:rPr lang="es-ES" sz="1400" noProof="0" dirty="0" smtClean="0"/>
            <a:t>Igualdad: Políticas pública</a:t>
          </a:r>
          <a:r>
            <a:rPr lang="en-US" sz="1400" dirty="0" smtClean="0"/>
            <a:t>s para </a:t>
          </a:r>
          <a:r>
            <a:rPr lang="es-ES" sz="1400" noProof="0" dirty="0" smtClean="0"/>
            <a:t>mujeres de acuerdo a diferentes ejes </a:t>
          </a:r>
          <a:r>
            <a:rPr lang="es-EC" sz="1400" dirty="0" smtClean="0"/>
            <a:t>establecidos.</a:t>
          </a:r>
          <a:endParaRPr lang="es-ES" sz="1400" dirty="0"/>
        </a:p>
      </dgm:t>
    </dgm:pt>
    <dgm:pt modelId="{CA288D57-2503-48F3-A709-A7105AFB4831}" type="sibTrans" cxnId="{8DEA3B44-C7B3-4BF6-9358-DBB3FAEC6183}">
      <dgm:prSet/>
      <dgm:spPr/>
      <dgm:t>
        <a:bodyPr/>
        <a:lstStyle/>
        <a:p>
          <a:endParaRPr lang="es-ES"/>
        </a:p>
      </dgm:t>
    </dgm:pt>
    <dgm:pt modelId="{C16F38C1-1F59-4D8E-AF8A-A158E770A5AD}" type="parTrans" cxnId="{8DEA3B44-C7B3-4BF6-9358-DBB3FAEC6183}">
      <dgm:prSet/>
      <dgm:spPr/>
      <dgm:t>
        <a:bodyPr/>
        <a:lstStyle/>
        <a:p>
          <a:endParaRPr lang="es-ES"/>
        </a:p>
      </dgm:t>
    </dgm:pt>
    <dgm:pt modelId="{D266BD68-4D0E-40FF-8E3D-F70285B1828E}">
      <dgm:prSet phldrT="[Texto]" custT="1"/>
      <dgm:spPr/>
      <dgm:t>
        <a:bodyPr/>
        <a:lstStyle/>
        <a:p>
          <a:pPr algn="just"/>
          <a:r>
            <a:rPr lang="es-ES" sz="1400" noProof="0" dirty="0" smtClean="0"/>
            <a:t>En</a:t>
          </a:r>
          <a:r>
            <a:rPr lang="en-US" sz="1400" dirty="0" smtClean="0"/>
            <a:t> </a:t>
          </a:r>
          <a:r>
            <a:rPr lang="es-ES" sz="1400" noProof="0" dirty="0" smtClean="0"/>
            <a:t>su</a:t>
          </a:r>
          <a:r>
            <a:rPr lang="en-US" sz="1400" dirty="0" smtClean="0"/>
            <a:t> </a:t>
          </a:r>
          <a:r>
            <a:rPr lang="es-ES" sz="1400" noProof="0" dirty="0" smtClean="0"/>
            <a:t>mayoría se enfocan en</a:t>
          </a:r>
          <a:r>
            <a:rPr lang="en-US" sz="1400" dirty="0" smtClean="0"/>
            <a:t> la </a:t>
          </a:r>
          <a:r>
            <a:rPr lang="es-ES" sz="1400" b="1" noProof="0" dirty="0" smtClean="0"/>
            <a:t>igualdad</a:t>
          </a:r>
          <a:r>
            <a:rPr lang="en-US" sz="1400" b="1" dirty="0" smtClean="0"/>
            <a:t> de </a:t>
          </a:r>
          <a:r>
            <a:rPr lang="es-ES" sz="1400" b="1" noProof="0" dirty="0" smtClean="0"/>
            <a:t>género</a:t>
          </a:r>
          <a:r>
            <a:rPr lang="en-US" sz="1400" dirty="0" smtClean="0"/>
            <a:t> (</a:t>
          </a:r>
          <a:r>
            <a:rPr lang="es-ES" sz="1400" noProof="0" dirty="0" smtClean="0"/>
            <a:t>Constitución </a:t>
          </a:r>
          <a:r>
            <a:rPr lang="en-US" sz="1400" dirty="0" smtClean="0"/>
            <a:t>del Ecuador, </a:t>
          </a:r>
          <a:r>
            <a:rPr lang="es-ES" sz="1400" noProof="0" dirty="0" smtClean="0"/>
            <a:t>art. </a:t>
          </a:r>
          <a:r>
            <a:rPr lang="en-US" sz="1400" dirty="0" smtClean="0"/>
            <a:t>70).</a:t>
          </a:r>
          <a:endParaRPr lang="es-ES" sz="1400" dirty="0"/>
        </a:p>
      </dgm:t>
    </dgm:pt>
    <dgm:pt modelId="{E4A94660-EA99-4491-A2E2-CE1B9B881485}" type="sibTrans" cxnId="{BCEC5ABD-634F-4755-9C4C-BE2426AAA84A}">
      <dgm:prSet/>
      <dgm:spPr/>
      <dgm:t>
        <a:bodyPr/>
        <a:lstStyle/>
        <a:p>
          <a:endParaRPr lang="es-ES"/>
        </a:p>
      </dgm:t>
    </dgm:pt>
    <dgm:pt modelId="{C3F9CD9E-9986-45F0-9793-FC134114A26F}" type="parTrans" cxnId="{BCEC5ABD-634F-4755-9C4C-BE2426AAA84A}">
      <dgm:prSet/>
      <dgm:spPr/>
      <dgm:t>
        <a:bodyPr/>
        <a:lstStyle/>
        <a:p>
          <a:endParaRPr lang="es-ES"/>
        </a:p>
      </dgm:t>
    </dgm:pt>
    <dgm:pt modelId="{618E022F-315A-47E9-9C1C-ADEF6DD3EF2E}">
      <dgm:prSet phldrT="[Texto]"/>
      <dgm:spPr/>
      <dgm:t>
        <a:bodyPr/>
        <a:lstStyle/>
        <a:p>
          <a:r>
            <a:rPr lang="es-ES" b="0" noProof="0" dirty="0" smtClean="0"/>
            <a:t>Políticas</a:t>
          </a:r>
          <a:r>
            <a:rPr lang="en-US" b="0" dirty="0" smtClean="0"/>
            <a:t> </a:t>
          </a:r>
          <a:r>
            <a:rPr lang="es-ES" b="0" noProof="0" dirty="0" smtClean="0"/>
            <a:t>públicas para el GAP mujeres en Ecuador</a:t>
          </a:r>
          <a:endParaRPr lang="es-ES" b="0" noProof="0" dirty="0"/>
        </a:p>
      </dgm:t>
    </dgm:pt>
    <dgm:pt modelId="{500E6BB0-447D-4D0F-91DD-BCDC57A8556A}" type="sibTrans" cxnId="{D679BB2F-7C32-4897-B6C4-1E4D44069CD5}">
      <dgm:prSet/>
      <dgm:spPr/>
      <dgm:t>
        <a:bodyPr/>
        <a:lstStyle/>
        <a:p>
          <a:endParaRPr lang="es-ES"/>
        </a:p>
      </dgm:t>
    </dgm:pt>
    <dgm:pt modelId="{80C561DF-1AE9-40EF-8AE9-53A9B9B3BD95}" type="parTrans" cxnId="{D679BB2F-7C32-4897-B6C4-1E4D44069CD5}">
      <dgm:prSet/>
      <dgm:spPr/>
      <dgm:t>
        <a:bodyPr/>
        <a:lstStyle/>
        <a:p>
          <a:endParaRPr lang="es-ES"/>
        </a:p>
      </dgm:t>
    </dgm:pt>
    <dgm:pt modelId="{C3F36658-C434-4684-A728-9B773FE7E7A7}">
      <dgm:prSet phldrT="[Texto]" custT="1"/>
      <dgm:spPr/>
      <dgm:t>
        <a:bodyPr/>
        <a:lstStyle/>
        <a:p>
          <a:pPr algn="just"/>
          <a:r>
            <a:rPr lang="es-EC" sz="1600" dirty="0" smtClean="0"/>
            <a:t>Concuerdan: Intervención de una autoridad gubernamental. </a:t>
          </a:r>
          <a:endParaRPr lang="es-ES" sz="1600" dirty="0"/>
        </a:p>
      </dgm:t>
    </dgm:pt>
    <dgm:pt modelId="{372AB2CA-D769-4795-AC0F-31DACFE22E89}" type="parTrans" cxnId="{DEC41B61-E531-457E-8DF3-97A0691F72EC}">
      <dgm:prSet/>
      <dgm:spPr/>
      <dgm:t>
        <a:bodyPr/>
        <a:lstStyle/>
        <a:p>
          <a:endParaRPr lang="es-ES"/>
        </a:p>
      </dgm:t>
    </dgm:pt>
    <dgm:pt modelId="{A01FD6CD-DF8B-4A24-908D-3C469C94C854}" type="sibTrans" cxnId="{DEC41B61-E531-457E-8DF3-97A0691F72EC}">
      <dgm:prSet/>
      <dgm:spPr/>
      <dgm:t>
        <a:bodyPr/>
        <a:lstStyle/>
        <a:p>
          <a:endParaRPr lang="es-ES"/>
        </a:p>
      </dgm:t>
    </dgm:pt>
    <dgm:pt modelId="{86DA2482-6707-4517-B1D4-BC2FD6724C07}">
      <dgm:prSet phldrT="[Texto]" custT="1"/>
      <dgm:spPr/>
      <dgm:t>
        <a:bodyPr/>
        <a:lstStyle/>
        <a:p>
          <a:pPr algn="just"/>
          <a:r>
            <a:rPr lang="es-EC" sz="1400" dirty="0" smtClean="0"/>
            <a:t>Deben: Crear empleos de </a:t>
          </a:r>
          <a:r>
            <a:rPr lang="es-EC" sz="1400" b="1" dirty="0" smtClean="0"/>
            <a:t>calidad</a:t>
          </a:r>
          <a:r>
            <a:rPr lang="es-EC" sz="1400" dirty="0" smtClean="0"/>
            <a:t>, no solo conseguir  trabajo, sino de </a:t>
          </a:r>
          <a:r>
            <a:rPr lang="es-EC" sz="1400" b="1" dirty="0" smtClean="0"/>
            <a:t>conservarlo, ascender</a:t>
          </a:r>
          <a:r>
            <a:rPr lang="es-EC" sz="1400" dirty="0" smtClean="0"/>
            <a:t>, posibilidad de </a:t>
          </a:r>
          <a:r>
            <a:rPr lang="es-EC" sz="1400" b="1" dirty="0" smtClean="0"/>
            <a:t>emprender y auto emplearse.</a:t>
          </a:r>
          <a:endParaRPr lang="es-ES" sz="1400" b="1" dirty="0"/>
        </a:p>
      </dgm:t>
    </dgm:pt>
    <dgm:pt modelId="{63284D0D-819C-4161-B7E8-B777BD554C34}" type="parTrans" cxnId="{13F29C1B-3924-4A2B-831F-CE7F56C1EAB3}">
      <dgm:prSet/>
      <dgm:spPr/>
      <dgm:t>
        <a:bodyPr/>
        <a:lstStyle/>
        <a:p>
          <a:endParaRPr lang="es-ES"/>
        </a:p>
      </dgm:t>
    </dgm:pt>
    <dgm:pt modelId="{63C4B345-9E29-4902-A619-F538F8080056}" type="sibTrans" cxnId="{13F29C1B-3924-4A2B-831F-CE7F56C1EAB3}">
      <dgm:prSet/>
      <dgm:spPr/>
      <dgm:t>
        <a:bodyPr/>
        <a:lstStyle/>
        <a:p>
          <a:endParaRPr lang="es-ES"/>
        </a:p>
      </dgm:t>
    </dgm:pt>
    <dgm:pt modelId="{F822C1D8-4249-41AA-9398-32B9DEBD1ED3}">
      <dgm:prSet/>
      <dgm:spPr/>
      <dgm:t>
        <a:bodyPr/>
        <a:lstStyle/>
        <a:p>
          <a:r>
            <a:rPr lang="es-EC" b="0" dirty="0" smtClean="0"/>
            <a:t>Agenda Local de Igualdad del cantón Rumiñahui</a:t>
          </a:r>
          <a:endParaRPr lang="es-ES" dirty="0"/>
        </a:p>
      </dgm:t>
    </dgm:pt>
    <dgm:pt modelId="{B0646829-4B30-4722-961B-D258CFBAF522}" type="parTrans" cxnId="{8AC818C5-3F8F-406F-ABDD-454DD004E3D3}">
      <dgm:prSet/>
      <dgm:spPr/>
      <dgm:t>
        <a:bodyPr/>
        <a:lstStyle/>
        <a:p>
          <a:endParaRPr lang="es-ES"/>
        </a:p>
      </dgm:t>
    </dgm:pt>
    <dgm:pt modelId="{9512D59B-BD68-4EC1-A8E3-94A7ABC8B4F5}" type="sibTrans" cxnId="{8AC818C5-3F8F-406F-ABDD-454DD004E3D3}">
      <dgm:prSet/>
      <dgm:spPr/>
      <dgm:t>
        <a:bodyPr/>
        <a:lstStyle/>
        <a:p>
          <a:endParaRPr lang="es-ES"/>
        </a:p>
      </dgm:t>
    </dgm:pt>
    <dgm:pt modelId="{9C29B2E7-A542-4A95-8FD7-738A1CDF6D4A}">
      <dgm:prSet/>
      <dgm:spPr/>
      <dgm:t>
        <a:bodyPr/>
        <a:lstStyle/>
        <a:p>
          <a:r>
            <a:rPr lang="es-EC" b="1" i="1" dirty="0" smtClean="0"/>
            <a:t>Políticas:</a:t>
          </a:r>
          <a:endParaRPr lang="es-ES" dirty="0"/>
        </a:p>
      </dgm:t>
    </dgm:pt>
    <dgm:pt modelId="{76842915-84A5-4BC1-BB18-12815C7840F9}" type="parTrans" cxnId="{55DC4AC6-8C3D-4887-830C-35E75CBFE708}">
      <dgm:prSet/>
      <dgm:spPr/>
      <dgm:t>
        <a:bodyPr/>
        <a:lstStyle/>
        <a:p>
          <a:endParaRPr lang="es-ES"/>
        </a:p>
      </dgm:t>
    </dgm:pt>
    <dgm:pt modelId="{7C2E031E-FD51-40B2-896C-648C2CA27987}" type="sibTrans" cxnId="{55DC4AC6-8C3D-4887-830C-35E75CBFE708}">
      <dgm:prSet/>
      <dgm:spPr/>
      <dgm:t>
        <a:bodyPr/>
        <a:lstStyle/>
        <a:p>
          <a:endParaRPr lang="es-ES"/>
        </a:p>
      </dgm:t>
    </dgm:pt>
    <dgm:pt modelId="{DA08E21F-DB1F-40B1-BBBA-8CBE3FE64A30}">
      <dgm:prSet/>
      <dgm:spPr/>
      <dgm:t>
        <a:bodyPr/>
        <a:lstStyle/>
        <a:p>
          <a:r>
            <a:rPr lang="es-EC" smtClean="0"/>
            <a:t>Potenciar y efectivizar el papel de las mujeres en el desarrollo económico-productivo del cantón.</a:t>
          </a:r>
          <a:endParaRPr lang="es-ES" dirty="0"/>
        </a:p>
      </dgm:t>
    </dgm:pt>
    <dgm:pt modelId="{6B19ACB3-E353-42DF-AE4C-92E2DB0BC04D}" type="parTrans" cxnId="{F333605A-54BA-4A6B-8C43-5FF55B479B33}">
      <dgm:prSet/>
      <dgm:spPr/>
      <dgm:t>
        <a:bodyPr/>
        <a:lstStyle/>
        <a:p>
          <a:endParaRPr lang="es-ES"/>
        </a:p>
      </dgm:t>
    </dgm:pt>
    <dgm:pt modelId="{2C868D51-B970-4E07-BE67-6917B5727AB4}" type="sibTrans" cxnId="{F333605A-54BA-4A6B-8C43-5FF55B479B33}">
      <dgm:prSet/>
      <dgm:spPr/>
      <dgm:t>
        <a:bodyPr/>
        <a:lstStyle/>
        <a:p>
          <a:endParaRPr lang="es-ES"/>
        </a:p>
      </dgm:t>
    </dgm:pt>
    <dgm:pt modelId="{7913C625-9A44-4CE4-98F8-2FF2690FE4E0}">
      <dgm:prSet/>
      <dgm:spPr/>
      <dgm:t>
        <a:bodyPr/>
        <a:lstStyle/>
        <a:p>
          <a:r>
            <a:rPr lang="es-EC" dirty="0" smtClean="0"/>
            <a:t>Fortalecer y consolidar la transformación integral del sistema educativo y de producción de conocimientos para fomentar la profesionalización de las mujeres.</a:t>
          </a:r>
          <a:endParaRPr lang="es-ES" dirty="0"/>
        </a:p>
      </dgm:t>
    </dgm:pt>
    <dgm:pt modelId="{DBB31157-A580-46F1-9FE4-4EF689176280}" type="parTrans" cxnId="{9BD11417-4E69-44F8-ADC0-D0D7CA7834D1}">
      <dgm:prSet/>
      <dgm:spPr/>
      <dgm:t>
        <a:bodyPr/>
        <a:lstStyle/>
        <a:p>
          <a:endParaRPr lang="es-ES"/>
        </a:p>
      </dgm:t>
    </dgm:pt>
    <dgm:pt modelId="{EFCDB5C8-84D9-4D13-87C5-46EDBF82331A}" type="sibTrans" cxnId="{9BD11417-4E69-44F8-ADC0-D0D7CA7834D1}">
      <dgm:prSet/>
      <dgm:spPr/>
      <dgm:t>
        <a:bodyPr/>
        <a:lstStyle/>
        <a:p>
          <a:endParaRPr lang="es-ES"/>
        </a:p>
      </dgm:t>
    </dgm:pt>
    <dgm:pt modelId="{D62ED8DB-AF59-44EF-BA0A-72F4B518341F}" type="pres">
      <dgm:prSet presAssocID="{3A71A990-5490-4D48-A5DF-CBE2C5783C1B}" presName="Name0" presStyleCnt="0">
        <dgm:presLayoutVars>
          <dgm:dir/>
          <dgm:animLvl val="lvl"/>
          <dgm:resizeHandles val="exact"/>
        </dgm:presLayoutVars>
      </dgm:prSet>
      <dgm:spPr/>
      <dgm:t>
        <a:bodyPr/>
        <a:lstStyle/>
        <a:p>
          <a:endParaRPr lang="es-EC"/>
        </a:p>
      </dgm:t>
    </dgm:pt>
    <dgm:pt modelId="{AC74EDCD-D97C-4728-B623-AD0FBEB2388B}" type="pres">
      <dgm:prSet presAssocID="{97EEE111-BB89-45CD-8A2A-444C812D0C2C}" presName="linNode" presStyleCnt="0"/>
      <dgm:spPr/>
    </dgm:pt>
    <dgm:pt modelId="{959DD9C7-8754-4631-AD23-D86CF9A34E5F}" type="pres">
      <dgm:prSet presAssocID="{97EEE111-BB89-45CD-8A2A-444C812D0C2C}" presName="parentText" presStyleLbl="node1" presStyleIdx="0" presStyleCnt="4" custScaleX="69082">
        <dgm:presLayoutVars>
          <dgm:chMax val="1"/>
          <dgm:bulletEnabled val="1"/>
        </dgm:presLayoutVars>
      </dgm:prSet>
      <dgm:spPr/>
      <dgm:t>
        <a:bodyPr/>
        <a:lstStyle/>
        <a:p>
          <a:endParaRPr lang="es-ES"/>
        </a:p>
      </dgm:t>
    </dgm:pt>
    <dgm:pt modelId="{F8E7BF5A-E4F2-43E6-B7B8-E02E98A99CED}" type="pres">
      <dgm:prSet presAssocID="{97EEE111-BB89-45CD-8A2A-444C812D0C2C}" presName="descendantText" presStyleLbl="alignAccFollowNode1" presStyleIdx="0" presStyleCnt="4" custScaleX="113548" custScaleY="107906">
        <dgm:presLayoutVars>
          <dgm:bulletEnabled val="1"/>
        </dgm:presLayoutVars>
      </dgm:prSet>
      <dgm:spPr/>
      <dgm:t>
        <a:bodyPr/>
        <a:lstStyle/>
        <a:p>
          <a:endParaRPr lang="es-ES"/>
        </a:p>
      </dgm:t>
    </dgm:pt>
    <dgm:pt modelId="{EAFE5317-AB33-4B52-87C2-1FFD67AFC773}" type="pres">
      <dgm:prSet presAssocID="{EDF11C84-9E2D-49EE-B5F2-370CF0E6116E}" presName="sp" presStyleCnt="0"/>
      <dgm:spPr/>
    </dgm:pt>
    <dgm:pt modelId="{AA530067-928F-4EBC-87EA-A86C75CE900A}" type="pres">
      <dgm:prSet presAssocID="{B29A4980-A6E9-4D9F-8B18-CDB46EF7A771}" presName="linNode" presStyleCnt="0"/>
      <dgm:spPr/>
    </dgm:pt>
    <dgm:pt modelId="{2B0BB667-0BA2-4080-B2D7-A8D5366A99E5}" type="pres">
      <dgm:prSet presAssocID="{B29A4980-A6E9-4D9F-8B18-CDB46EF7A771}" presName="parentText" presStyleLbl="node1" presStyleIdx="1" presStyleCnt="4" custScaleX="69082">
        <dgm:presLayoutVars>
          <dgm:chMax val="1"/>
          <dgm:bulletEnabled val="1"/>
        </dgm:presLayoutVars>
      </dgm:prSet>
      <dgm:spPr/>
      <dgm:t>
        <a:bodyPr/>
        <a:lstStyle/>
        <a:p>
          <a:endParaRPr lang="es-ES"/>
        </a:p>
      </dgm:t>
    </dgm:pt>
    <dgm:pt modelId="{1004B277-7AA6-4038-8B55-0892B4ACF88C}" type="pres">
      <dgm:prSet presAssocID="{B29A4980-A6E9-4D9F-8B18-CDB46EF7A771}" presName="descendantText" presStyleLbl="alignAccFollowNode1" presStyleIdx="1" presStyleCnt="4" custScaleX="114674" custScaleY="124732">
        <dgm:presLayoutVars>
          <dgm:bulletEnabled val="1"/>
        </dgm:presLayoutVars>
      </dgm:prSet>
      <dgm:spPr/>
      <dgm:t>
        <a:bodyPr/>
        <a:lstStyle/>
        <a:p>
          <a:endParaRPr lang="es-ES"/>
        </a:p>
      </dgm:t>
    </dgm:pt>
    <dgm:pt modelId="{FF7ECAE3-CE10-49E7-B686-C69D9DB9C74E}" type="pres">
      <dgm:prSet presAssocID="{7AAA1AB5-999D-4637-B6EF-D3D0496C39FC}" presName="sp" presStyleCnt="0"/>
      <dgm:spPr/>
    </dgm:pt>
    <dgm:pt modelId="{1291DF8E-B800-4956-997E-2040BFDFCF4D}" type="pres">
      <dgm:prSet presAssocID="{618E022F-315A-47E9-9C1C-ADEF6DD3EF2E}" presName="linNode" presStyleCnt="0"/>
      <dgm:spPr/>
    </dgm:pt>
    <dgm:pt modelId="{6D2FFFD8-54A7-48BB-A691-F33C3164BB15}" type="pres">
      <dgm:prSet presAssocID="{618E022F-315A-47E9-9C1C-ADEF6DD3EF2E}" presName="parentText" presStyleLbl="node1" presStyleIdx="2" presStyleCnt="4" custScaleX="69082">
        <dgm:presLayoutVars>
          <dgm:chMax val="1"/>
          <dgm:bulletEnabled val="1"/>
        </dgm:presLayoutVars>
      </dgm:prSet>
      <dgm:spPr/>
      <dgm:t>
        <a:bodyPr/>
        <a:lstStyle/>
        <a:p>
          <a:endParaRPr lang="es-ES"/>
        </a:p>
      </dgm:t>
    </dgm:pt>
    <dgm:pt modelId="{21C7C284-492E-41C7-AE80-E8F491330053}" type="pres">
      <dgm:prSet presAssocID="{618E022F-315A-47E9-9C1C-ADEF6DD3EF2E}" presName="descendantText" presStyleLbl="alignAccFollowNode1" presStyleIdx="2" presStyleCnt="4" custScaleX="114674" custScaleY="108695">
        <dgm:presLayoutVars>
          <dgm:bulletEnabled val="1"/>
        </dgm:presLayoutVars>
      </dgm:prSet>
      <dgm:spPr/>
      <dgm:t>
        <a:bodyPr/>
        <a:lstStyle/>
        <a:p>
          <a:endParaRPr lang="es-ES"/>
        </a:p>
      </dgm:t>
    </dgm:pt>
    <dgm:pt modelId="{670C46B7-353C-4429-A55C-7EE2F73F6C7B}" type="pres">
      <dgm:prSet presAssocID="{500E6BB0-447D-4D0F-91DD-BCDC57A8556A}" presName="sp" presStyleCnt="0"/>
      <dgm:spPr/>
    </dgm:pt>
    <dgm:pt modelId="{85054D6F-355A-4AD8-953A-0BEEAD5B264C}" type="pres">
      <dgm:prSet presAssocID="{F822C1D8-4249-41AA-9398-32B9DEBD1ED3}" presName="linNode" presStyleCnt="0"/>
      <dgm:spPr/>
    </dgm:pt>
    <dgm:pt modelId="{3279FC16-7ADA-4831-8F6F-BCB88C0217E6}" type="pres">
      <dgm:prSet presAssocID="{F822C1D8-4249-41AA-9398-32B9DEBD1ED3}" presName="parentText" presStyleLbl="node1" presStyleIdx="3" presStyleCnt="4" custScaleX="69082">
        <dgm:presLayoutVars>
          <dgm:chMax val="1"/>
          <dgm:bulletEnabled val="1"/>
        </dgm:presLayoutVars>
      </dgm:prSet>
      <dgm:spPr/>
      <dgm:t>
        <a:bodyPr/>
        <a:lstStyle/>
        <a:p>
          <a:endParaRPr lang="es-ES"/>
        </a:p>
      </dgm:t>
    </dgm:pt>
    <dgm:pt modelId="{E4A43774-50AA-42E0-9C82-B414AD199367}" type="pres">
      <dgm:prSet presAssocID="{F822C1D8-4249-41AA-9398-32B9DEBD1ED3}" presName="descendantText" presStyleLbl="alignAccFollowNode1" presStyleIdx="3" presStyleCnt="4" custScaleX="111957" custLinFactNeighborX="3306" custLinFactNeighborY="6362">
        <dgm:presLayoutVars>
          <dgm:bulletEnabled val="1"/>
        </dgm:presLayoutVars>
      </dgm:prSet>
      <dgm:spPr/>
      <dgm:t>
        <a:bodyPr/>
        <a:lstStyle/>
        <a:p>
          <a:endParaRPr lang="es-ES"/>
        </a:p>
      </dgm:t>
    </dgm:pt>
  </dgm:ptLst>
  <dgm:cxnLst>
    <dgm:cxn modelId="{A74EF232-2FC6-4A1C-BD7C-FD2DF9C714E8}" type="presOf" srcId="{B29A4980-A6E9-4D9F-8B18-CDB46EF7A771}" destId="{2B0BB667-0BA2-4080-B2D7-A8D5366A99E5}" srcOrd="0" destOrd="0" presId="urn:microsoft.com/office/officeart/2005/8/layout/vList5"/>
    <dgm:cxn modelId="{8EFB6593-C843-4BF4-80A9-29099987AA43}" type="presOf" srcId="{9C29B2E7-A542-4A95-8FD7-738A1CDF6D4A}" destId="{E4A43774-50AA-42E0-9C82-B414AD199367}" srcOrd="0" destOrd="0" presId="urn:microsoft.com/office/officeart/2005/8/layout/vList5"/>
    <dgm:cxn modelId="{BCEC5ABD-634F-4755-9C4C-BE2426AAA84A}" srcId="{618E022F-315A-47E9-9C1C-ADEF6DD3EF2E}" destId="{D266BD68-4D0E-40FF-8E3D-F70285B1828E}" srcOrd="0" destOrd="0" parTransId="{C3F9CD9E-9986-45F0-9793-FC134114A26F}" sibTransId="{E4A94660-EA99-4491-A2E2-CE1B9B881485}"/>
    <dgm:cxn modelId="{8AC818C5-3F8F-406F-ABDD-454DD004E3D3}" srcId="{3A71A990-5490-4D48-A5DF-CBE2C5783C1B}" destId="{F822C1D8-4249-41AA-9398-32B9DEBD1ED3}" srcOrd="3" destOrd="0" parTransId="{B0646829-4B30-4722-961B-D258CFBAF522}" sibTransId="{9512D59B-BD68-4EC1-A8E3-94A7ABC8B4F5}"/>
    <dgm:cxn modelId="{DEC41B61-E531-457E-8DF3-97A0691F72EC}" srcId="{97EEE111-BB89-45CD-8A2A-444C812D0C2C}" destId="{C3F36658-C434-4684-A728-9B773FE7E7A7}" srcOrd="1" destOrd="0" parTransId="{372AB2CA-D769-4795-AC0F-31DACFE22E89}" sibTransId="{A01FD6CD-DF8B-4A24-908D-3C469C94C854}"/>
    <dgm:cxn modelId="{55DC4AC6-8C3D-4887-830C-35E75CBFE708}" srcId="{F822C1D8-4249-41AA-9398-32B9DEBD1ED3}" destId="{9C29B2E7-A542-4A95-8FD7-738A1CDF6D4A}" srcOrd="0" destOrd="0" parTransId="{76842915-84A5-4BC1-BB18-12815C7840F9}" sibTransId="{7C2E031E-FD51-40B2-896C-648C2CA27987}"/>
    <dgm:cxn modelId="{B32B4FA1-5A90-4739-A5DF-18C9D8D78EA8}" type="presOf" srcId="{F822C1D8-4249-41AA-9398-32B9DEBD1ED3}" destId="{3279FC16-7ADA-4831-8F6F-BCB88C0217E6}" srcOrd="0" destOrd="0" presId="urn:microsoft.com/office/officeart/2005/8/layout/vList5"/>
    <dgm:cxn modelId="{0131095B-0B52-47C8-B17F-50A94BDBA5C9}" type="presOf" srcId="{84181E30-69AE-4DD4-9E3D-54F946F9DA2F}" destId="{1004B277-7AA6-4038-8B55-0892B4ACF88C}" srcOrd="0" destOrd="0" presId="urn:microsoft.com/office/officeart/2005/8/layout/vList5"/>
    <dgm:cxn modelId="{D25C2550-AD49-417A-A395-934F14B37C87}" srcId="{3A71A990-5490-4D48-A5DF-CBE2C5783C1B}" destId="{B29A4980-A6E9-4D9F-8B18-CDB46EF7A771}" srcOrd="1" destOrd="0" parTransId="{E9726396-DA86-4391-94F5-E4BAD4A51643}" sibTransId="{7AAA1AB5-999D-4637-B6EF-D3D0496C39FC}"/>
    <dgm:cxn modelId="{1859CD11-074B-43AE-8353-BC931F5D8C06}" type="presOf" srcId="{3A71A990-5490-4D48-A5DF-CBE2C5783C1B}" destId="{D62ED8DB-AF59-44EF-BA0A-72F4B518341F}" srcOrd="0" destOrd="0" presId="urn:microsoft.com/office/officeart/2005/8/layout/vList5"/>
    <dgm:cxn modelId="{8DEA3B44-C7B3-4BF6-9358-DBB3FAEC6183}" srcId="{618E022F-315A-47E9-9C1C-ADEF6DD3EF2E}" destId="{3B48FD55-0612-4E18-96C4-4964F0D3FD58}" srcOrd="1" destOrd="0" parTransId="{C16F38C1-1F59-4D8E-AF8A-A158E770A5AD}" sibTransId="{CA288D57-2503-48F3-A709-A7105AFB4831}"/>
    <dgm:cxn modelId="{9BD11417-4E69-44F8-ADC0-D0D7CA7834D1}" srcId="{9C29B2E7-A542-4A95-8FD7-738A1CDF6D4A}" destId="{7913C625-9A44-4CE4-98F8-2FF2690FE4E0}" srcOrd="1" destOrd="0" parTransId="{DBB31157-A580-46F1-9FE4-4EF689176280}" sibTransId="{EFCDB5C8-84D9-4D13-87C5-46EDBF82331A}"/>
    <dgm:cxn modelId="{49903B52-343E-42EA-9DB1-299042355EC1}" srcId="{B29A4980-A6E9-4D9F-8B18-CDB46EF7A771}" destId="{84181E30-69AE-4DD4-9E3D-54F946F9DA2F}" srcOrd="0" destOrd="0" parTransId="{1F1E82E5-A6DE-49C8-B9C1-516F25923BC7}" sibTransId="{F9227F66-9CE5-4CCD-A076-53F0556DCE20}"/>
    <dgm:cxn modelId="{878482C6-C9B2-44C9-9164-33B774811177}" type="presOf" srcId="{DA08E21F-DB1F-40B1-BBBA-8CBE3FE64A30}" destId="{E4A43774-50AA-42E0-9C82-B414AD199367}" srcOrd="0" destOrd="1" presId="urn:microsoft.com/office/officeart/2005/8/layout/vList5"/>
    <dgm:cxn modelId="{13F29C1B-3924-4A2B-831F-CE7F56C1EAB3}" srcId="{B29A4980-A6E9-4D9F-8B18-CDB46EF7A771}" destId="{86DA2482-6707-4517-B1D4-BC2FD6724C07}" srcOrd="1" destOrd="0" parTransId="{63284D0D-819C-4161-B7E8-B777BD554C34}" sibTransId="{63C4B345-9E29-4902-A619-F538F8080056}"/>
    <dgm:cxn modelId="{D679BB2F-7C32-4897-B6C4-1E4D44069CD5}" srcId="{3A71A990-5490-4D48-A5DF-CBE2C5783C1B}" destId="{618E022F-315A-47E9-9C1C-ADEF6DD3EF2E}" srcOrd="2" destOrd="0" parTransId="{80C561DF-1AE9-40EF-8AE9-53A9B9B3BD95}" sibTransId="{500E6BB0-447D-4D0F-91DD-BCDC57A8556A}"/>
    <dgm:cxn modelId="{0C3CDCE2-7C6E-48FE-BDF9-69AC04AC53F2}" type="presOf" srcId="{86DA2482-6707-4517-B1D4-BC2FD6724C07}" destId="{1004B277-7AA6-4038-8B55-0892B4ACF88C}" srcOrd="0" destOrd="1" presId="urn:microsoft.com/office/officeart/2005/8/layout/vList5"/>
    <dgm:cxn modelId="{ADBC3DE1-3C76-436E-9332-2CAE18A0BC22}" srcId="{97EEE111-BB89-45CD-8A2A-444C812D0C2C}" destId="{62AB17B4-2783-4D77-B3F7-7E69AE9CE59B}" srcOrd="0" destOrd="0" parTransId="{61978A7D-FBD6-4919-9BDF-B1BB3318D0BC}" sibTransId="{66DB7B68-3506-4D13-95F0-31DFBFD9066C}"/>
    <dgm:cxn modelId="{CEA83E65-CD23-42DD-A400-4FD6DEC6F565}" srcId="{3A71A990-5490-4D48-A5DF-CBE2C5783C1B}" destId="{97EEE111-BB89-45CD-8A2A-444C812D0C2C}" srcOrd="0" destOrd="0" parTransId="{E888EE6D-E4CF-4E72-AEFB-93DD25E74270}" sibTransId="{EDF11C84-9E2D-49EE-B5F2-370CF0E6116E}"/>
    <dgm:cxn modelId="{EA971A34-B483-40F4-823E-9D80BD7E5512}" type="presOf" srcId="{3B48FD55-0612-4E18-96C4-4964F0D3FD58}" destId="{21C7C284-492E-41C7-AE80-E8F491330053}" srcOrd="0" destOrd="1" presId="urn:microsoft.com/office/officeart/2005/8/layout/vList5"/>
    <dgm:cxn modelId="{8DB4DF9C-7C5A-47FE-8407-E46643077035}" type="presOf" srcId="{D266BD68-4D0E-40FF-8E3D-F70285B1828E}" destId="{21C7C284-492E-41C7-AE80-E8F491330053}" srcOrd="0" destOrd="0" presId="urn:microsoft.com/office/officeart/2005/8/layout/vList5"/>
    <dgm:cxn modelId="{38BBF3EE-2E57-4D90-A87D-7344C109FC0F}" type="presOf" srcId="{C3F36658-C434-4684-A728-9B773FE7E7A7}" destId="{F8E7BF5A-E4F2-43E6-B7B8-E02E98A99CED}" srcOrd="0" destOrd="1" presId="urn:microsoft.com/office/officeart/2005/8/layout/vList5"/>
    <dgm:cxn modelId="{412697EA-A91B-4BE4-9F0F-1CC87BF49BB0}" type="presOf" srcId="{618E022F-315A-47E9-9C1C-ADEF6DD3EF2E}" destId="{6D2FFFD8-54A7-48BB-A691-F33C3164BB15}" srcOrd="0" destOrd="0" presId="urn:microsoft.com/office/officeart/2005/8/layout/vList5"/>
    <dgm:cxn modelId="{0BE6D9B9-E679-4E46-9CC0-80DDC22D7002}" type="presOf" srcId="{62AB17B4-2783-4D77-B3F7-7E69AE9CE59B}" destId="{F8E7BF5A-E4F2-43E6-B7B8-E02E98A99CED}" srcOrd="0" destOrd="0" presId="urn:microsoft.com/office/officeart/2005/8/layout/vList5"/>
    <dgm:cxn modelId="{BCD7C3E4-ED86-4F83-BA69-78A853E0A3B4}" type="presOf" srcId="{7913C625-9A44-4CE4-98F8-2FF2690FE4E0}" destId="{E4A43774-50AA-42E0-9C82-B414AD199367}" srcOrd="0" destOrd="2" presId="urn:microsoft.com/office/officeart/2005/8/layout/vList5"/>
    <dgm:cxn modelId="{2A45AB40-A0B9-4A39-9A76-D1901A22431C}" type="presOf" srcId="{97EEE111-BB89-45CD-8A2A-444C812D0C2C}" destId="{959DD9C7-8754-4631-AD23-D86CF9A34E5F}" srcOrd="0" destOrd="0" presId="urn:microsoft.com/office/officeart/2005/8/layout/vList5"/>
    <dgm:cxn modelId="{F333605A-54BA-4A6B-8C43-5FF55B479B33}" srcId="{9C29B2E7-A542-4A95-8FD7-738A1CDF6D4A}" destId="{DA08E21F-DB1F-40B1-BBBA-8CBE3FE64A30}" srcOrd="0" destOrd="0" parTransId="{6B19ACB3-E353-42DF-AE4C-92E2DB0BC04D}" sibTransId="{2C868D51-B970-4E07-BE67-6917B5727AB4}"/>
    <dgm:cxn modelId="{E046A662-9A17-4657-8597-DAF73CE939AB}" type="presParOf" srcId="{D62ED8DB-AF59-44EF-BA0A-72F4B518341F}" destId="{AC74EDCD-D97C-4728-B623-AD0FBEB2388B}" srcOrd="0" destOrd="0" presId="urn:microsoft.com/office/officeart/2005/8/layout/vList5"/>
    <dgm:cxn modelId="{2BB5F46E-13F7-4E9B-A0F8-566316B79CA2}" type="presParOf" srcId="{AC74EDCD-D97C-4728-B623-AD0FBEB2388B}" destId="{959DD9C7-8754-4631-AD23-D86CF9A34E5F}" srcOrd="0" destOrd="0" presId="urn:microsoft.com/office/officeart/2005/8/layout/vList5"/>
    <dgm:cxn modelId="{14163724-91B4-412D-8969-F7E20951B458}" type="presParOf" srcId="{AC74EDCD-D97C-4728-B623-AD0FBEB2388B}" destId="{F8E7BF5A-E4F2-43E6-B7B8-E02E98A99CED}" srcOrd="1" destOrd="0" presId="urn:microsoft.com/office/officeart/2005/8/layout/vList5"/>
    <dgm:cxn modelId="{E3413DC9-0D10-4C53-8401-26E2FCE8CF3C}" type="presParOf" srcId="{D62ED8DB-AF59-44EF-BA0A-72F4B518341F}" destId="{EAFE5317-AB33-4B52-87C2-1FFD67AFC773}" srcOrd="1" destOrd="0" presId="urn:microsoft.com/office/officeart/2005/8/layout/vList5"/>
    <dgm:cxn modelId="{60BF9897-1850-4121-A82B-375DFB2A5AE8}" type="presParOf" srcId="{D62ED8DB-AF59-44EF-BA0A-72F4B518341F}" destId="{AA530067-928F-4EBC-87EA-A86C75CE900A}" srcOrd="2" destOrd="0" presId="urn:microsoft.com/office/officeart/2005/8/layout/vList5"/>
    <dgm:cxn modelId="{22C265EE-482A-4E01-B480-C913D8413A7F}" type="presParOf" srcId="{AA530067-928F-4EBC-87EA-A86C75CE900A}" destId="{2B0BB667-0BA2-4080-B2D7-A8D5366A99E5}" srcOrd="0" destOrd="0" presId="urn:microsoft.com/office/officeart/2005/8/layout/vList5"/>
    <dgm:cxn modelId="{0CD14D9C-F7DE-4379-8A90-80ABCAB1BE67}" type="presParOf" srcId="{AA530067-928F-4EBC-87EA-A86C75CE900A}" destId="{1004B277-7AA6-4038-8B55-0892B4ACF88C}" srcOrd="1" destOrd="0" presId="urn:microsoft.com/office/officeart/2005/8/layout/vList5"/>
    <dgm:cxn modelId="{E28540BE-9EAB-4FBE-A5DC-CBB8006D0D6E}" type="presParOf" srcId="{D62ED8DB-AF59-44EF-BA0A-72F4B518341F}" destId="{FF7ECAE3-CE10-49E7-B686-C69D9DB9C74E}" srcOrd="3" destOrd="0" presId="urn:microsoft.com/office/officeart/2005/8/layout/vList5"/>
    <dgm:cxn modelId="{31753979-CB88-42E0-A57B-B55F5E57B4AE}" type="presParOf" srcId="{D62ED8DB-AF59-44EF-BA0A-72F4B518341F}" destId="{1291DF8E-B800-4956-997E-2040BFDFCF4D}" srcOrd="4" destOrd="0" presId="urn:microsoft.com/office/officeart/2005/8/layout/vList5"/>
    <dgm:cxn modelId="{12EA94AE-FA4F-4726-ABCD-AA8ADC7E6220}" type="presParOf" srcId="{1291DF8E-B800-4956-997E-2040BFDFCF4D}" destId="{6D2FFFD8-54A7-48BB-A691-F33C3164BB15}" srcOrd="0" destOrd="0" presId="urn:microsoft.com/office/officeart/2005/8/layout/vList5"/>
    <dgm:cxn modelId="{C3DE7CF7-0CD5-466E-8B47-985630DB77E5}" type="presParOf" srcId="{1291DF8E-B800-4956-997E-2040BFDFCF4D}" destId="{21C7C284-492E-41C7-AE80-E8F491330053}" srcOrd="1" destOrd="0" presId="urn:microsoft.com/office/officeart/2005/8/layout/vList5"/>
    <dgm:cxn modelId="{5443A457-5FC4-4E35-AA7F-BEDF8CD37B42}" type="presParOf" srcId="{D62ED8DB-AF59-44EF-BA0A-72F4B518341F}" destId="{670C46B7-353C-4429-A55C-7EE2F73F6C7B}" srcOrd="5" destOrd="0" presId="urn:microsoft.com/office/officeart/2005/8/layout/vList5"/>
    <dgm:cxn modelId="{5C0D70E4-B873-40D2-A9D5-653B705336E1}" type="presParOf" srcId="{D62ED8DB-AF59-44EF-BA0A-72F4B518341F}" destId="{85054D6F-355A-4AD8-953A-0BEEAD5B264C}" srcOrd="6" destOrd="0" presId="urn:microsoft.com/office/officeart/2005/8/layout/vList5"/>
    <dgm:cxn modelId="{E61E5AAF-C506-49D5-BB4E-5BDFEAF57DC2}" type="presParOf" srcId="{85054D6F-355A-4AD8-953A-0BEEAD5B264C}" destId="{3279FC16-7ADA-4831-8F6F-BCB88C0217E6}" srcOrd="0" destOrd="0" presId="urn:microsoft.com/office/officeart/2005/8/layout/vList5"/>
    <dgm:cxn modelId="{25B1B75F-945A-4036-9E97-A2272F57C718}" type="presParOf" srcId="{85054D6F-355A-4AD8-953A-0BEEAD5B264C}" destId="{E4A43774-50AA-42E0-9C82-B414AD19936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3CF21D-6E87-4EC1-AB1C-942F77A709F6}" type="doc">
      <dgm:prSet loTypeId="urn:microsoft.com/office/officeart/2005/8/layout/hList7" loCatId="process" qsTypeId="urn:microsoft.com/office/officeart/2005/8/quickstyle/simple3" qsCatId="simple" csTypeId="urn:microsoft.com/office/officeart/2005/8/colors/accent1_4" csCatId="accent1" phldr="1"/>
      <dgm:spPr/>
    </dgm:pt>
    <dgm:pt modelId="{04BE6CBC-2ADB-444A-9235-1160E25B8BAB}">
      <dgm:prSet phldrT="[Texto]"/>
      <dgm:spPr/>
      <dgm:t>
        <a:bodyPr/>
        <a:lstStyle/>
        <a:p>
          <a:r>
            <a:rPr lang="es-ES" dirty="0" smtClean="0"/>
            <a:t>Centrada en la sociedad</a:t>
          </a:r>
          <a:endParaRPr lang="es-ES" dirty="0"/>
        </a:p>
      </dgm:t>
    </dgm:pt>
    <dgm:pt modelId="{4DDCF70B-70F1-4937-83D4-6D07CAB38D88}" type="parTrans" cxnId="{54B6D0BB-D066-416A-8CAD-3A41DA4C57F5}">
      <dgm:prSet/>
      <dgm:spPr/>
      <dgm:t>
        <a:bodyPr/>
        <a:lstStyle/>
        <a:p>
          <a:endParaRPr lang="es-ES"/>
        </a:p>
      </dgm:t>
    </dgm:pt>
    <dgm:pt modelId="{641B1317-8E23-4908-A160-57E113AD7D4C}" type="sibTrans" cxnId="{54B6D0BB-D066-416A-8CAD-3A41DA4C57F5}">
      <dgm:prSet/>
      <dgm:spPr/>
      <dgm:t>
        <a:bodyPr/>
        <a:lstStyle/>
        <a:p>
          <a:endParaRPr lang="es-ES"/>
        </a:p>
      </dgm:t>
    </dgm:pt>
    <dgm:pt modelId="{E28189CD-D073-46D9-8A7F-07921CA194B4}">
      <dgm:prSet phldrT="[Texto]"/>
      <dgm:spPr/>
      <dgm:t>
        <a:bodyPr/>
        <a:lstStyle/>
        <a:p>
          <a:r>
            <a:rPr lang="es-ES" dirty="0" smtClean="0"/>
            <a:t>Centrado en el Estado</a:t>
          </a:r>
          <a:endParaRPr lang="es-ES" dirty="0"/>
        </a:p>
      </dgm:t>
    </dgm:pt>
    <dgm:pt modelId="{4756AF75-EED5-4CE3-B3C9-2409A6AA9586}" type="parTrans" cxnId="{AB40041F-99DE-4B19-97E2-9B1E82C90A8C}">
      <dgm:prSet/>
      <dgm:spPr/>
      <dgm:t>
        <a:bodyPr/>
        <a:lstStyle/>
        <a:p>
          <a:endParaRPr lang="es-ES"/>
        </a:p>
      </dgm:t>
    </dgm:pt>
    <dgm:pt modelId="{04669E7E-58B3-4F98-A488-92D4B31193EC}" type="sibTrans" cxnId="{AB40041F-99DE-4B19-97E2-9B1E82C90A8C}">
      <dgm:prSet/>
      <dgm:spPr/>
      <dgm:t>
        <a:bodyPr/>
        <a:lstStyle/>
        <a:p>
          <a:endParaRPr lang="es-ES"/>
        </a:p>
      </dgm:t>
    </dgm:pt>
    <dgm:pt modelId="{01F46DD9-04B6-4C90-B0A0-3E8650237144}">
      <dgm:prSet phldrT="[Texto]"/>
      <dgm:spPr/>
      <dgm:t>
        <a:bodyPr/>
        <a:lstStyle/>
        <a:p>
          <a:r>
            <a:rPr lang="es-EC" dirty="0" smtClean="0"/>
            <a:t>Mixto: Combina el estudio de la sociedad y el Estado</a:t>
          </a:r>
          <a:endParaRPr lang="es-ES" dirty="0"/>
        </a:p>
      </dgm:t>
    </dgm:pt>
    <dgm:pt modelId="{1F68B082-5453-41EA-B993-CAC7536BE8C3}" type="parTrans" cxnId="{F29338DB-1A7A-4B59-858C-6C6DE018A4F6}">
      <dgm:prSet/>
      <dgm:spPr/>
      <dgm:t>
        <a:bodyPr/>
        <a:lstStyle/>
        <a:p>
          <a:endParaRPr lang="es-ES"/>
        </a:p>
      </dgm:t>
    </dgm:pt>
    <dgm:pt modelId="{3F6C65B5-2FDA-45D5-B896-A47BABF552A7}" type="sibTrans" cxnId="{F29338DB-1A7A-4B59-858C-6C6DE018A4F6}">
      <dgm:prSet/>
      <dgm:spPr/>
      <dgm:t>
        <a:bodyPr/>
        <a:lstStyle/>
        <a:p>
          <a:endParaRPr lang="es-ES"/>
        </a:p>
      </dgm:t>
    </dgm:pt>
    <dgm:pt modelId="{1DC413CB-B036-4BD7-ACF6-248CAC528607}" type="pres">
      <dgm:prSet presAssocID="{923CF21D-6E87-4EC1-AB1C-942F77A709F6}" presName="Name0" presStyleCnt="0">
        <dgm:presLayoutVars>
          <dgm:dir/>
          <dgm:resizeHandles val="exact"/>
        </dgm:presLayoutVars>
      </dgm:prSet>
      <dgm:spPr/>
    </dgm:pt>
    <dgm:pt modelId="{E7F13816-7BE9-49D1-82B5-254874EEDA3A}" type="pres">
      <dgm:prSet presAssocID="{923CF21D-6E87-4EC1-AB1C-942F77A709F6}" presName="fgShape" presStyleLbl="fgShp" presStyleIdx="0" presStyleCnt="1"/>
      <dgm:spPr/>
    </dgm:pt>
    <dgm:pt modelId="{7D43C437-D17E-4CED-AF80-50EAC6062713}" type="pres">
      <dgm:prSet presAssocID="{923CF21D-6E87-4EC1-AB1C-942F77A709F6}" presName="linComp" presStyleCnt="0"/>
      <dgm:spPr/>
    </dgm:pt>
    <dgm:pt modelId="{29E40A30-22A0-41D3-B32D-3E871D2FCB9A}" type="pres">
      <dgm:prSet presAssocID="{04BE6CBC-2ADB-444A-9235-1160E25B8BAB}" presName="compNode" presStyleCnt="0"/>
      <dgm:spPr/>
    </dgm:pt>
    <dgm:pt modelId="{66772750-5102-4572-9D63-E34B46F9D86C}" type="pres">
      <dgm:prSet presAssocID="{04BE6CBC-2ADB-444A-9235-1160E25B8BAB}" presName="bkgdShape" presStyleLbl="node1" presStyleIdx="0" presStyleCnt="3" custLinFactNeighborX="-3219"/>
      <dgm:spPr/>
      <dgm:t>
        <a:bodyPr/>
        <a:lstStyle/>
        <a:p>
          <a:endParaRPr lang="es-ES"/>
        </a:p>
      </dgm:t>
    </dgm:pt>
    <dgm:pt modelId="{FBB2CC43-6217-4B1E-9EC5-7E390234D8E7}" type="pres">
      <dgm:prSet presAssocID="{04BE6CBC-2ADB-444A-9235-1160E25B8BAB}" presName="nodeTx" presStyleLbl="node1" presStyleIdx="0" presStyleCnt="3">
        <dgm:presLayoutVars>
          <dgm:bulletEnabled val="1"/>
        </dgm:presLayoutVars>
      </dgm:prSet>
      <dgm:spPr/>
      <dgm:t>
        <a:bodyPr/>
        <a:lstStyle/>
        <a:p>
          <a:endParaRPr lang="es-ES"/>
        </a:p>
      </dgm:t>
    </dgm:pt>
    <dgm:pt modelId="{498B3A47-D5A0-4B06-82EE-8E0F006B6951}" type="pres">
      <dgm:prSet presAssocID="{04BE6CBC-2ADB-444A-9235-1160E25B8BAB}" presName="invisiNode" presStyleLbl="node1" presStyleIdx="0" presStyleCnt="3"/>
      <dgm:spPr/>
    </dgm:pt>
    <dgm:pt modelId="{A0F45431-A84A-492C-B4A0-989A5DA4B474}" type="pres">
      <dgm:prSet presAssocID="{04BE6CBC-2ADB-444A-9235-1160E25B8BAB}" presName="imagNode" presStyleLbl="fgImgPlace1" presStyleIdx="0" presStyleCnt="3"/>
      <dgm:spPr>
        <a:blipFill rotWithShape="1">
          <a:blip xmlns:r="http://schemas.openxmlformats.org/officeDocument/2006/relationships" r:embed="rId1"/>
          <a:stretch>
            <a:fillRect/>
          </a:stretch>
        </a:blipFill>
      </dgm:spPr>
    </dgm:pt>
    <dgm:pt modelId="{FA7DFA9A-8DF6-4E46-9547-A084B3532EAC}" type="pres">
      <dgm:prSet presAssocID="{641B1317-8E23-4908-A160-57E113AD7D4C}" presName="sibTrans" presStyleLbl="sibTrans2D1" presStyleIdx="0" presStyleCnt="0"/>
      <dgm:spPr/>
      <dgm:t>
        <a:bodyPr/>
        <a:lstStyle/>
        <a:p>
          <a:endParaRPr lang="es-EC"/>
        </a:p>
      </dgm:t>
    </dgm:pt>
    <dgm:pt modelId="{781C1335-22AA-40CD-AA5A-66648469B31A}" type="pres">
      <dgm:prSet presAssocID="{E28189CD-D073-46D9-8A7F-07921CA194B4}" presName="compNode" presStyleCnt="0"/>
      <dgm:spPr/>
    </dgm:pt>
    <dgm:pt modelId="{1DA4AC30-D199-4D0A-B6F5-FE6C61AECD70}" type="pres">
      <dgm:prSet presAssocID="{E28189CD-D073-46D9-8A7F-07921CA194B4}" presName="bkgdShape" presStyleLbl="node1" presStyleIdx="1" presStyleCnt="3" custLinFactNeighborX="-1273"/>
      <dgm:spPr/>
      <dgm:t>
        <a:bodyPr/>
        <a:lstStyle/>
        <a:p>
          <a:endParaRPr lang="es-ES"/>
        </a:p>
      </dgm:t>
    </dgm:pt>
    <dgm:pt modelId="{01B924A6-0511-490D-8172-1DC2C52610FE}" type="pres">
      <dgm:prSet presAssocID="{E28189CD-D073-46D9-8A7F-07921CA194B4}" presName="nodeTx" presStyleLbl="node1" presStyleIdx="1" presStyleCnt="3">
        <dgm:presLayoutVars>
          <dgm:bulletEnabled val="1"/>
        </dgm:presLayoutVars>
      </dgm:prSet>
      <dgm:spPr/>
      <dgm:t>
        <a:bodyPr/>
        <a:lstStyle/>
        <a:p>
          <a:endParaRPr lang="es-ES"/>
        </a:p>
      </dgm:t>
    </dgm:pt>
    <dgm:pt modelId="{CE442639-9EB8-417C-8C40-8AA800EC291C}" type="pres">
      <dgm:prSet presAssocID="{E28189CD-D073-46D9-8A7F-07921CA194B4}" presName="invisiNode" presStyleLbl="node1" presStyleIdx="1" presStyleCnt="3"/>
      <dgm:spPr/>
    </dgm:pt>
    <dgm:pt modelId="{8F2EAF1F-2A33-47ED-A25C-670BC165C09F}" type="pres">
      <dgm:prSet presAssocID="{E28189CD-D073-46D9-8A7F-07921CA194B4}" presName="imagNode" presStyleLbl="fgImgPlace1" presStyleIdx="1" presStyleCnt="3"/>
      <dgm:spPr>
        <a:blipFill rotWithShape="1">
          <a:blip xmlns:r="http://schemas.openxmlformats.org/officeDocument/2006/relationships" r:embed="rId2"/>
          <a:stretch>
            <a:fillRect/>
          </a:stretch>
        </a:blipFill>
      </dgm:spPr>
    </dgm:pt>
    <dgm:pt modelId="{31C96F37-2738-4A36-8BA3-63A311ECBD8D}" type="pres">
      <dgm:prSet presAssocID="{04669E7E-58B3-4F98-A488-92D4B31193EC}" presName="sibTrans" presStyleLbl="sibTrans2D1" presStyleIdx="0" presStyleCnt="0"/>
      <dgm:spPr/>
      <dgm:t>
        <a:bodyPr/>
        <a:lstStyle/>
        <a:p>
          <a:endParaRPr lang="es-EC"/>
        </a:p>
      </dgm:t>
    </dgm:pt>
    <dgm:pt modelId="{C7C28ECA-0138-47D3-BB50-736BAF99D1B1}" type="pres">
      <dgm:prSet presAssocID="{01F46DD9-04B6-4C90-B0A0-3E8650237144}" presName="compNode" presStyleCnt="0"/>
      <dgm:spPr/>
    </dgm:pt>
    <dgm:pt modelId="{51A535C5-CD78-4A94-8A19-FB3CC42A1DCB}" type="pres">
      <dgm:prSet presAssocID="{01F46DD9-04B6-4C90-B0A0-3E8650237144}" presName="bkgdShape" presStyleLbl="node1" presStyleIdx="2" presStyleCnt="3"/>
      <dgm:spPr/>
      <dgm:t>
        <a:bodyPr/>
        <a:lstStyle/>
        <a:p>
          <a:endParaRPr lang="es-ES"/>
        </a:p>
      </dgm:t>
    </dgm:pt>
    <dgm:pt modelId="{FF914685-2837-47D5-AC85-33BF32C3D163}" type="pres">
      <dgm:prSet presAssocID="{01F46DD9-04B6-4C90-B0A0-3E8650237144}" presName="nodeTx" presStyleLbl="node1" presStyleIdx="2" presStyleCnt="3">
        <dgm:presLayoutVars>
          <dgm:bulletEnabled val="1"/>
        </dgm:presLayoutVars>
      </dgm:prSet>
      <dgm:spPr/>
      <dgm:t>
        <a:bodyPr/>
        <a:lstStyle/>
        <a:p>
          <a:endParaRPr lang="es-ES"/>
        </a:p>
      </dgm:t>
    </dgm:pt>
    <dgm:pt modelId="{7B411793-2B63-4F31-8C22-6D8663F7B766}" type="pres">
      <dgm:prSet presAssocID="{01F46DD9-04B6-4C90-B0A0-3E8650237144}" presName="invisiNode" presStyleLbl="node1" presStyleIdx="2" presStyleCnt="3"/>
      <dgm:spPr/>
    </dgm:pt>
    <dgm:pt modelId="{43EA010B-11DA-4475-8F6D-7A2453268170}" type="pres">
      <dgm:prSet presAssocID="{01F46DD9-04B6-4C90-B0A0-3E8650237144}" presName="imagNode" presStyleLbl="fgImgPlace1" presStyleIdx="2" presStyleCnt="3"/>
      <dgm:spPr>
        <a:blipFill rotWithShape="1">
          <a:blip xmlns:r="http://schemas.openxmlformats.org/officeDocument/2006/relationships" r:embed="rId3"/>
          <a:stretch>
            <a:fillRect/>
          </a:stretch>
        </a:blipFill>
      </dgm:spPr>
    </dgm:pt>
  </dgm:ptLst>
  <dgm:cxnLst>
    <dgm:cxn modelId="{C943B012-9B7D-4BD6-A3C7-8D22CD668FC3}" type="presOf" srcId="{04669E7E-58B3-4F98-A488-92D4B31193EC}" destId="{31C96F37-2738-4A36-8BA3-63A311ECBD8D}" srcOrd="0" destOrd="0" presId="urn:microsoft.com/office/officeart/2005/8/layout/hList7"/>
    <dgm:cxn modelId="{DC9C7580-4308-44B5-AF11-FC208A8ED5CA}" type="presOf" srcId="{04BE6CBC-2ADB-444A-9235-1160E25B8BAB}" destId="{FBB2CC43-6217-4B1E-9EC5-7E390234D8E7}" srcOrd="1" destOrd="0" presId="urn:microsoft.com/office/officeart/2005/8/layout/hList7"/>
    <dgm:cxn modelId="{F29338DB-1A7A-4B59-858C-6C6DE018A4F6}" srcId="{923CF21D-6E87-4EC1-AB1C-942F77A709F6}" destId="{01F46DD9-04B6-4C90-B0A0-3E8650237144}" srcOrd="2" destOrd="0" parTransId="{1F68B082-5453-41EA-B993-CAC7536BE8C3}" sibTransId="{3F6C65B5-2FDA-45D5-B896-A47BABF552A7}"/>
    <dgm:cxn modelId="{A766BC19-EDDF-437F-91DE-26507935DCE9}" type="presOf" srcId="{01F46DD9-04B6-4C90-B0A0-3E8650237144}" destId="{51A535C5-CD78-4A94-8A19-FB3CC42A1DCB}" srcOrd="0" destOrd="0" presId="urn:microsoft.com/office/officeart/2005/8/layout/hList7"/>
    <dgm:cxn modelId="{B1797468-B4DA-4693-87AD-28F30076A59A}" type="presOf" srcId="{E28189CD-D073-46D9-8A7F-07921CA194B4}" destId="{01B924A6-0511-490D-8172-1DC2C52610FE}" srcOrd="1" destOrd="0" presId="urn:microsoft.com/office/officeart/2005/8/layout/hList7"/>
    <dgm:cxn modelId="{7C41B884-FED4-499B-B6E9-32CA4BFFADB4}" type="presOf" srcId="{E28189CD-D073-46D9-8A7F-07921CA194B4}" destId="{1DA4AC30-D199-4D0A-B6F5-FE6C61AECD70}" srcOrd="0" destOrd="0" presId="urn:microsoft.com/office/officeart/2005/8/layout/hList7"/>
    <dgm:cxn modelId="{7CB35859-36F3-4429-A30B-5FD025783CF0}" type="presOf" srcId="{01F46DD9-04B6-4C90-B0A0-3E8650237144}" destId="{FF914685-2837-47D5-AC85-33BF32C3D163}" srcOrd="1" destOrd="0" presId="urn:microsoft.com/office/officeart/2005/8/layout/hList7"/>
    <dgm:cxn modelId="{AB40041F-99DE-4B19-97E2-9B1E82C90A8C}" srcId="{923CF21D-6E87-4EC1-AB1C-942F77A709F6}" destId="{E28189CD-D073-46D9-8A7F-07921CA194B4}" srcOrd="1" destOrd="0" parTransId="{4756AF75-EED5-4CE3-B3C9-2409A6AA9586}" sibTransId="{04669E7E-58B3-4F98-A488-92D4B31193EC}"/>
    <dgm:cxn modelId="{ABD0D502-3922-417B-B29C-EF9E83E089E5}" type="presOf" srcId="{04BE6CBC-2ADB-444A-9235-1160E25B8BAB}" destId="{66772750-5102-4572-9D63-E34B46F9D86C}" srcOrd="0" destOrd="0" presId="urn:microsoft.com/office/officeart/2005/8/layout/hList7"/>
    <dgm:cxn modelId="{106D4F61-C413-45F2-AD95-E691643C7C77}" type="presOf" srcId="{923CF21D-6E87-4EC1-AB1C-942F77A709F6}" destId="{1DC413CB-B036-4BD7-ACF6-248CAC528607}" srcOrd="0" destOrd="0" presId="urn:microsoft.com/office/officeart/2005/8/layout/hList7"/>
    <dgm:cxn modelId="{6AD3DE0F-1415-49D3-9D18-A83FD60A32CA}" type="presOf" srcId="{641B1317-8E23-4908-A160-57E113AD7D4C}" destId="{FA7DFA9A-8DF6-4E46-9547-A084B3532EAC}" srcOrd="0" destOrd="0" presId="urn:microsoft.com/office/officeart/2005/8/layout/hList7"/>
    <dgm:cxn modelId="{54B6D0BB-D066-416A-8CAD-3A41DA4C57F5}" srcId="{923CF21D-6E87-4EC1-AB1C-942F77A709F6}" destId="{04BE6CBC-2ADB-444A-9235-1160E25B8BAB}" srcOrd="0" destOrd="0" parTransId="{4DDCF70B-70F1-4937-83D4-6D07CAB38D88}" sibTransId="{641B1317-8E23-4908-A160-57E113AD7D4C}"/>
    <dgm:cxn modelId="{2761C594-F88B-4D67-BD88-DD665792E9C1}" type="presParOf" srcId="{1DC413CB-B036-4BD7-ACF6-248CAC528607}" destId="{E7F13816-7BE9-49D1-82B5-254874EEDA3A}" srcOrd="0" destOrd="0" presId="urn:microsoft.com/office/officeart/2005/8/layout/hList7"/>
    <dgm:cxn modelId="{E3EF1028-CBEF-4115-B1BE-DF4EFC063CEB}" type="presParOf" srcId="{1DC413CB-B036-4BD7-ACF6-248CAC528607}" destId="{7D43C437-D17E-4CED-AF80-50EAC6062713}" srcOrd="1" destOrd="0" presId="urn:microsoft.com/office/officeart/2005/8/layout/hList7"/>
    <dgm:cxn modelId="{2C20EA36-D12B-43F3-B733-B28146B4C16B}" type="presParOf" srcId="{7D43C437-D17E-4CED-AF80-50EAC6062713}" destId="{29E40A30-22A0-41D3-B32D-3E871D2FCB9A}" srcOrd="0" destOrd="0" presId="urn:microsoft.com/office/officeart/2005/8/layout/hList7"/>
    <dgm:cxn modelId="{27CA2524-5A73-4AE2-B68F-4DEBA75E158C}" type="presParOf" srcId="{29E40A30-22A0-41D3-B32D-3E871D2FCB9A}" destId="{66772750-5102-4572-9D63-E34B46F9D86C}" srcOrd="0" destOrd="0" presId="urn:microsoft.com/office/officeart/2005/8/layout/hList7"/>
    <dgm:cxn modelId="{551DA60A-AEFD-4975-9912-5A6A96725966}" type="presParOf" srcId="{29E40A30-22A0-41D3-B32D-3E871D2FCB9A}" destId="{FBB2CC43-6217-4B1E-9EC5-7E390234D8E7}" srcOrd="1" destOrd="0" presId="urn:microsoft.com/office/officeart/2005/8/layout/hList7"/>
    <dgm:cxn modelId="{C5301D25-30BE-4EC7-85D3-9B300307040F}" type="presParOf" srcId="{29E40A30-22A0-41D3-B32D-3E871D2FCB9A}" destId="{498B3A47-D5A0-4B06-82EE-8E0F006B6951}" srcOrd="2" destOrd="0" presId="urn:microsoft.com/office/officeart/2005/8/layout/hList7"/>
    <dgm:cxn modelId="{E1FDC390-3F57-44B4-96CD-1A1E6C796F5A}" type="presParOf" srcId="{29E40A30-22A0-41D3-B32D-3E871D2FCB9A}" destId="{A0F45431-A84A-492C-B4A0-989A5DA4B474}" srcOrd="3" destOrd="0" presId="urn:microsoft.com/office/officeart/2005/8/layout/hList7"/>
    <dgm:cxn modelId="{78CD6A57-799C-4EE1-99D1-DA2D28314D58}" type="presParOf" srcId="{7D43C437-D17E-4CED-AF80-50EAC6062713}" destId="{FA7DFA9A-8DF6-4E46-9547-A084B3532EAC}" srcOrd="1" destOrd="0" presId="urn:microsoft.com/office/officeart/2005/8/layout/hList7"/>
    <dgm:cxn modelId="{237F4E16-6D58-4DBC-A969-76633DE16FEA}" type="presParOf" srcId="{7D43C437-D17E-4CED-AF80-50EAC6062713}" destId="{781C1335-22AA-40CD-AA5A-66648469B31A}" srcOrd="2" destOrd="0" presId="urn:microsoft.com/office/officeart/2005/8/layout/hList7"/>
    <dgm:cxn modelId="{A87C5133-FD47-4855-B6BC-EC5F8F677F43}" type="presParOf" srcId="{781C1335-22AA-40CD-AA5A-66648469B31A}" destId="{1DA4AC30-D199-4D0A-B6F5-FE6C61AECD70}" srcOrd="0" destOrd="0" presId="urn:microsoft.com/office/officeart/2005/8/layout/hList7"/>
    <dgm:cxn modelId="{CBCB57D1-1471-415F-8719-32841EEFACF2}" type="presParOf" srcId="{781C1335-22AA-40CD-AA5A-66648469B31A}" destId="{01B924A6-0511-490D-8172-1DC2C52610FE}" srcOrd="1" destOrd="0" presId="urn:microsoft.com/office/officeart/2005/8/layout/hList7"/>
    <dgm:cxn modelId="{4D231F5D-6558-4482-8FB1-2A7667A093D7}" type="presParOf" srcId="{781C1335-22AA-40CD-AA5A-66648469B31A}" destId="{CE442639-9EB8-417C-8C40-8AA800EC291C}" srcOrd="2" destOrd="0" presId="urn:microsoft.com/office/officeart/2005/8/layout/hList7"/>
    <dgm:cxn modelId="{8AB9DC5D-9FD2-4CDC-93C1-423D2AEEA99A}" type="presParOf" srcId="{781C1335-22AA-40CD-AA5A-66648469B31A}" destId="{8F2EAF1F-2A33-47ED-A25C-670BC165C09F}" srcOrd="3" destOrd="0" presId="urn:microsoft.com/office/officeart/2005/8/layout/hList7"/>
    <dgm:cxn modelId="{890011BA-1839-473B-95B9-6142E9F2FC0F}" type="presParOf" srcId="{7D43C437-D17E-4CED-AF80-50EAC6062713}" destId="{31C96F37-2738-4A36-8BA3-63A311ECBD8D}" srcOrd="3" destOrd="0" presId="urn:microsoft.com/office/officeart/2005/8/layout/hList7"/>
    <dgm:cxn modelId="{4DAA3300-BD3A-4FF6-9209-FA6809CB1566}" type="presParOf" srcId="{7D43C437-D17E-4CED-AF80-50EAC6062713}" destId="{C7C28ECA-0138-47D3-BB50-736BAF99D1B1}" srcOrd="4" destOrd="0" presId="urn:microsoft.com/office/officeart/2005/8/layout/hList7"/>
    <dgm:cxn modelId="{32B4997B-78F0-48CF-8178-57CEF673DB24}" type="presParOf" srcId="{C7C28ECA-0138-47D3-BB50-736BAF99D1B1}" destId="{51A535C5-CD78-4A94-8A19-FB3CC42A1DCB}" srcOrd="0" destOrd="0" presId="urn:microsoft.com/office/officeart/2005/8/layout/hList7"/>
    <dgm:cxn modelId="{DAC26761-A23A-4B9D-A8A8-D690EE2C04F2}" type="presParOf" srcId="{C7C28ECA-0138-47D3-BB50-736BAF99D1B1}" destId="{FF914685-2837-47D5-AC85-33BF32C3D163}" srcOrd="1" destOrd="0" presId="urn:microsoft.com/office/officeart/2005/8/layout/hList7"/>
    <dgm:cxn modelId="{FBCB7085-413C-4333-97BA-8872D91500AD}" type="presParOf" srcId="{C7C28ECA-0138-47D3-BB50-736BAF99D1B1}" destId="{7B411793-2B63-4F31-8C22-6D8663F7B766}" srcOrd="2" destOrd="0" presId="urn:microsoft.com/office/officeart/2005/8/layout/hList7"/>
    <dgm:cxn modelId="{58981F2C-9BF1-4580-B1D4-D3B5EE76557F}" type="presParOf" srcId="{C7C28ECA-0138-47D3-BB50-736BAF99D1B1}" destId="{43EA010B-11DA-4475-8F6D-7A245326817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A545C0-271E-45CD-BFDB-5476E5B01FA6}" type="doc">
      <dgm:prSet loTypeId="urn:microsoft.com/office/officeart/2005/8/layout/process2" loCatId="process" qsTypeId="urn:microsoft.com/office/officeart/2005/8/quickstyle/simple3" qsCatId="simple" csTypeId="urn:microsoft.com/office/officeart/2005/8/colors/colorful2" csCatId="colorful" phldr="1"/>
      <dgm:spPr/>
      <dgm:t>
        <a:bodyPr/>
        <a:lstStyle/>
        <a:p>
          <a:endParaRPr lang="es-ES"/>
        </a:p>
      </dgm:t>
    </dgm:pt>
    <dgm:pt modelId="{D6923C25-7A95-49A9-9A32-08B57A8D3EB9}">
      <dgm:prSet phldrT="[Texto]" custT="1"/>
      <dgm:spPr/>
      <dgm:t>
        <a:bodyPr/>
        <a:lstStyle/>
        <a:p>
          <a:r>
            <a:rPr lang="es-ES" sz="1500" dirty="0" smtClean="0"/>
            <a:t>Diferencias entre organizaciones privadas y públicas: ámbito de actuación, vulnerables a la política, mayor control y presión, gestión de recursos financieros complicada.</a:t>
          </a:r>
          <a:endParaRPr lang="es-ES" sz="1500" noProof="0" dirty="0"/>
        </a:p>
      </dgm:t>
    </dgm:pt>
    <dgm:pt modelId="{732F7E65-B3BF-4A06-82AA-5664A2DE5569}" type="parTrans" cxnId="{8EC55DB2-5C6F-48B3-A8D8-B04EF7C5BD10}">
      <dgm:prSet/>
      <dgm:spPr/>
      <dgm:t>
        <a:bodyPr/>
        <a:lstStyle/>
        <a:p>
          <a:endParaRPr lang="es-ES"/>
        </a:p>
      </dgm:t>
    </dgm:pt>
    <dgm:pt modelId="{38F5D1B2-AD86-4299-86C1-F34E08964F00}" type="sibTrans" cxnId="{8EC55DB2-5C6F-48B3-A8D8-B04EF7C5BD10}">
      <dgm:prSet/>
      <dgm:spPr/>
      <dgm:t>
        <a:bodyPr/>
        <a:lstStyle/>
        <a:p>
          <a:endParaRPr lang="es-ES"/>
        </a:p>
      </dgm:t>
    </dgm:pt>
    <dgm:pt modelId="{F42B4E9A-BE20-47A6-9F82-DF1BFDCC7E2E}">
      <dgm:prSet phldrT="[Texto]" custT="1"/>
      <dgm:spPr/>
      <dgm:t>
        <a:bodyPr/>
        <a:lstStyle/>
        <a:p>
          <a:r>
            <a:rPr lang="en-US" sz="1500" dirty="0" smtClean="0"/>
            <a:t>“No </a:t>
          </a:r>
          <a:r>
            <a:rPr lang="es-ES" sz="1500" noProof="0" dirty="0" smtClean="0"/>
            <a:t>se </a:t>
          </a:r>
          <a:r>
            <a:rPr lang="es-ES" sz="1500" noProof="0" dirty="0" smtClean="0"/>
            <a:t>ha desarrollado suficientemente” una teoría administrativa “aplicada específicamente a la administración pública, con unos conceptos, valores y técnicas propias”</a:t>
          </a:r>
          <a:r>
            <a:rPr lang="es-ES" sz="1500" b="1" noProof="0" dirty="0" smtClean="0"/>
            <a:t> </a:t>
          </a:r>
          <a:r>
            <a:rPr lang="es-ES" sz="1500" b="0" noProof="0" dirty="0" smtClean="0"/>
            <a:t>(</a:t>
          </a:r>
          <a:r>
            <a:rPr lang="es-ES" sz="1500" b="0" noProof="0" dirty="0" err="1" smtClean="0"/>
            <a:t>Ramió</a:t>
          </a:r>
          <a:r>
            <a:rPr lang="es-ES" sz="1500" b="0" noProof="0" dirty="0" smtClean="0"/>
            <a:t>, 2016, </a:t>
          </a:r>
          <a:r>
            <a:rPr lang="es-ES" sz="1500" b="0" noProof="0" dirty="0" err="1" smtClean="0"/>
            <a:t>pág</a:t>
          </a:r>
          <a:r>
            <a:rPr lang="en-US" sz="1500" b="0" dirty="0" smtClean="0"/>
            <a:t>. 27)</a:t>
          </a:r>
          <a:endParaRPr lang="es-ES" sz="1500" dirty="0"/>
        </a:p>
      </dgm:t>
    </dgm:pt>
    <dgm:pt modelId="{B1BD304A-94AA-43F5-98AF-568DE36653DE}" type="parTrans" cxnId="{F34CB594-F185-49B6-B4F3-EBF020580E12}">
      <dgm:prSet/>
      <dgm:spPr/>
      <dgm:t>
        <a:bodyPr/>
        <a:lstStyle/>
        <a:p>
          <a:endParaRPr lang="es-ES"/>
        </a:p>
      </dgm:t>
    </dgm:pt>
    <dgm:pt modelId="{373C1286-D9F0-470E-B335-8C022051480A}" type="sibTrans" cxnId="{F34CB594-F185-49B6-B4F3-EBF020580E12}">
      <dgm:prSet/>
      <dgm:spPr/>
      <dgm:t>
        <a:bodyPr/>
        <a:lstStyle/>
        <a:p>
          <a:endParaRPr lang="es-ES"/>
        </a:p>
      </dgm:t>
    </dgm:pt>
    <dgm:pt modelId="{094C7582-FAE7-4A1C-B0BD-CBC812F6E2AA}" type="pres">
      <dgm:prSet presAssocID="{B3A545C0-271E-45CD-BFDB-5476E5B01FA6}" presName="linearFlow" presStyleCnt="0">
        <dgm:presLayoutVars>
          <dgm:resizeHandles val="exact"/>
        </dgm:presLayoutVars>
      </dgm:prSet>
      <dgm:spPr/>
      <dgm:t>
        <a:bodyPr/>
        <a:lstStyle/>
        <a:p>
          <a:endParaRPr lang="es-EC"/>
        </a:p>
      </dgm:t>
    </dgm:pt>
    <dgm:pt modelId="{E1DA7B7B-BA80-4B79-A9FB-5FA4231DE7C6}" type="pres">
      <dgm:prSet presAssocID="{D6923C25-7A95-49A9-9A32-08B57A8D3EB9}" presName="node" presStyleLbl="node1" presStyleIdx="0" presStyleCnt="2" custScaleY="81480">
        <dgm:presLayoutVars>
          <dgm:bulletEnabled val="1"/>
        </dgm:presLayoutVars>
      </dgm:prSet>
      <dgm:spPr/>
      <dgm:t>
        <a:bodyPr/>
        <a:lstStyle/>
        <a:p>
          <a:endParaRPr lang="es-ES"/>
        </a:p>
      </dgm:t>
    </dgm:pt>
    <dgm:pt modelId="{5BBF9015-7C4C-486A-9396-A5161F2906F0}" type="pres">
      <dgm:prSet presAssocID="{38F5D1B2-AD86-4299-86C1-F34E08964F00}" presName="sibTrans" presStyleLbl="sibTrans2D1" presStyleIdx="0" presStyleCnt="1"/>
      <dgm:spPr/>
      <dgm:t>
        <a:bodyPr/>
        <a:lstStyle/>
        <a:p>
          <a:endParaRPr lang="es-EC"/>
        </a:p>
      </dgm:t>
    </dgm:pt>
    <dgm:pt modelId="{B69A7FB3-6549-4425-8A54-255BF8BAF407}" type="pres">
      <dgm:prSet presAssocID="{38F5D1B2-AD86-4299-86C1-F34E08964F00}" presName="connectorText" presStyleLbl="sibTrans2D1" presStyleIdx="0" presStyleCnt="1"/>
      <dgm:spPr/>
      <dgm:t>
        <a:bodyPr/>
        <a:lstStyle/>
        <a:p>
          <a:endParaRPr lang="es-EC"/>
        </a:p>
      </dgm:t>
    </dgm:pt>
    <dgm:pt modelId="{E0E1256A-B5D7-4FE9-AD0D-EDC019FF7E2A}" type="pres">
      <dgm:prSet presAssocID="{F42B4E9A-BE20-47A6-9F82-DF1BFDCC7E2E}" presName="node" presStyleLbl="node1" presStyleIdx="1" presStyleCnt="2">
        <dgm:presLayoutVars>
          <dgm:bulletEnabled val="1"/>
        </dgm:presLayoutVars>
      </dgm:prSet>
      <dgm:spPr/>
      <dgm:t>
        <a:bodyPr/>
        <a:lstStyle/>
        <a:p>
          <a:endParaRPr lang="es-ES"/>
        </a:p>
      </dgm:t>
    </dgm:pt>
  </dgm:ptLst>
  <dgm:cxnLst>
    <dgm:cxn modelId="{F34CB594-F185-49B6-B4F3-EBF020580E12}" srcId="{B3A545C0-271E-45CD-BFDB-5476E5B01FA6}" destId="{F42B4E9A-BE20-47A6-9F82-DF1BFDCC7E2E}" srcOrd="1" destOrd="0" parTransId="{B1BD304A-94AA-43F5-98AF-568DE36653DE}" sibTransId="{373C1286-D9F0-470E-B335-8C022051480A}"/>
    <dgm:cxn modelId="{6A25F0DC-822A-4785-A14E-66E165DE4C9B}" type="presOf" srcId="{38F5D1B2-AD86-4299-86C1-F34E08964F00}" destId="{5BBF9015-7C4C-486A-9396-A5161F2906F0}" srcOrd="0" destOrd="0" presId="urn:microsoft.com/office/officeart/2005/8/layout/process2"/>
    <dgm:cxn modelId="{AD2DDE32-9AAF-4602-B910-5FA5EBFA0BD7}" type="presOf" srcId="{38F5D1B2-AD86-4299-86C1-F34E08964F00}" destId="{B69A7FB3-6549-4425-8A54-255BF8BAF407}" srcOrd="1" destOrd="0" presId="urn:microsoft.com/office/officeart/2005/8/layout/process2"/>
    <dgm:cxn modelId="{2F1FE760-DF81-4E54-8DAD-59BAC7695DF2}" type="presOf" srcId="{F42B4E9A-BE20-47A6-9F82-DF1BFDCC7E2E}" destId="{E0E1256A-B5D7-4FE9-AD0D-EDC019FF7E2A}" srcOrd="0" destOrd="0" presId="urn:microsoft.com/office/officeart/2005/8/layout/process2"/>
    <dgm:cxn modelId="{FD26DEE1-7193-4FC2-9A7D-37AAE6B5DE60}" type="presOf" srcId="{B3A545C0-271E-45CD-BFDB-5476E5B01FA6}" destId="{094C7582-FAE7-4A1C-B0BD-CBC812F6E2AA}" srcOrd="0" destOrd="0" presId="urn:microsoft.com/office/officeart/2005/8/layout/process2"/>
    <dgm:cxn modelId="{067E0536-FDB2-426E-923C-730AA6E5C92D}" type="presOf" srcId="{D6923C25-7A95-49A9-9A32-08B57A8D3EB9}" destId="{E1DA7B7B-BA80-4B79-A9FB-5FA4231DE7C6}" srcOrd="0" destOrd="0" presId="urn:microsoft.com/office/officeart/2005/8/layout/process2"/>
    <dgm:cxn modelId="{8EC55DB2-5C6F-48B3-A8D8-B04EF7C5BD10}" srcId="{B3A545C0-271E-45CD-BFDB-5476E5B01FA6}" destId="{D6923C25-7A95-49A9-9A32-08B57A8D3EB9}" srcOrd="0" destOrd="0" parTransId="{732F7E65-B3BF-4A06-82AA-5664A2DE5569}" sibTransId="{38F5D1B2-AD86-4299-86C1-F34E08964F00}"/>
    <dgm:cxn modelId="{FE2D57A3-BDC0-4869-A8D2-AAC9CCD69B47}" type="presParOf" srcId="{094C7582-FAE7-4A1C-B0BD-CBC812F6E2AA}" destId="{E1DA7B7B-BA80-4B79-A9FB-5FA4231DE7C6}" srcOrd="0" destOrd="0" presId="urn:microsoft.com/office/officeart/2005/8/layout/process2"/>
    <dgm:cxn modelId="{3BA21145-6818-4C24-A924-37B1D0BE2A86}" type="presParOf" srcId="{094C7582-FAE7-4A1C-B0BD-CBC812F6E2AA}" destId="{5BBF9015-7C4C-486A-9396-A5161F2906F0}" srcOrd="1" destOrd="0" presId="urn:microsoft.com/office/officeart/2005/8/layout/process2"/>
    <dgm:cxn modelId="{90A9E7E4-3217-4616-9B0E-B60172C700AD}" type="presParOf" srcId="{5BBF9015-7C4C-486A-9396-A5161F2906F0}" destId="{B69A7FB3-6549-4425-8A54-255BF8BAF407}" srcOrd="0" destOrd="0" presId="urn:microsoft.com/office/officeart/2005/8/layout/process2"/>
    <dgm:cxn modelId="{B3A567C2-5A18-4737-946C-A20E76A0BC69}" type="presParOf" srcId="{094C7582-FAE7-4A1C-B0BD-CBC812F6E2AA}" destId="{E0E1256A-B5D7-4FE9-AD0D-EDC019FF7E2A}"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4BD066-4A18-4A93-BDA8-8CE037594875}" type="doc">
      <dgm:prSet loTypeId="urn:microsoft.com/office/officeart/2008/layout/VerticalAccentList" loCatId="list" qsTypeId="urn:microsoft.com/office/officeart/2005/8/quickstyle/simple1" qsCatId="simple" csTypeId="urn:microsoft.com/office/officeart/2005/8/colors/colorful1" csCatId="colorful" phldr="1"/>
      <dgm:spPr/>
      <dgm:t>
        <a:bodyPr/>
        <a:lstStyle/>
        <a:p>
          <a:endParaRPr lang="es-ES"/>
        </a:p>
      </dgm:t>
    </dgm:pt>
    <dgm:pt modelId="{F1D478AD-B60B-453F-8048-27EC8D22F6CA}">
      <dgm:prSet phldrT="[Texto]" custT="1"/>
      <dgm:spPr/>
      <dgm:t>
        <a:bodyPr/>
        <a:lstStyle/>
        <a:p>
          <a:pPr algn="ctr"/>
          <a:r>
            <a:rPr lang="es-EC" sz="1400" b="1" dirty="0" smtClean="0"/>
            <a:t>Análisis de la política pública de empleo y emprendimiento </a:t>
          </a:r>
          <a:r>
            <a:rPr lang="es-EC" sz="1400" b="1" dirty="0" smtClean="0"/>
            <a:t>actual</a:t>
          </a:r>
        </a:p>
        <a:p>
          <a:pPr algn="ctr"/>
          <a:endParaRPr lang="es-EC" sz="1400" b="1" dirty="0" smtClean="0"/>
        </a:p>
        <a:p>
          <a:pPr algn="ctr"/>
          <a:endParaRPr lang="es-ES" sz="1400" dirty="0"/>
        </a:p>
      </dgm:t>
    </dgm:pt>
    <dgm:pt modelId="{AFC66CF6-D509-4BBB-8027-CBE8EE5D73F4}" type="parTrans" cxnId="{04B513AE-6C37-4A14-BA3F-6E9D4AB991B2}">
      <dgm:prSet/>
      <dgm:spPr/>
      <dgm:t>
        <a:bodyPr/>
        <a:lstStyle/>
        <a:p>
          <a:endParaRPr lang="es-ES" sz="2000"/>
        </a:p>
      </dgm:t>
    </dgm:pt>
    <dgm:pt modelId="{8EB2C5A3-6F69-49D7-986F-16FCDCA86D5D}" type="sibTrans" cxnId="{04B513AE-6C37-4A14-BA3F-6E9D4AB991B2}">
      <dgm:prSet/>
      <dgm:spPr/>
      <dgm:t>
        <a:bodyPr/>
        <a:lstStyle/>
        <a:p>
          <a:endParaRPr lang="es-ES" sz="2000"/>
        </a:p>
      </dgm:t>
    </dgm:pt>
    <dgm:pt modelId="{C58B5B36-EFF5-4378-990F-6F3CC103CE55}">
      <dgm:prSet phldrT="[Texto]" custT="1"/>
      <dgm:spPr/>
      <dgm:t>
        <a:bodyPr/>
        <a:lstStyle/>
        <a:p>
          <a:r>
            <a:rPr lang="es-EC" sz="1500" dirty="0" smtClean="0"/>
            <a:t>Las PP descritas en la Agenda Local de Igualdad son bastante </a:t>
          </a:r>
          <a:r>
            <a:rPr lang="es-EC" sz="1500" dirty="0" smtClean="0"/>
            <a:t>generales</a:t>
          </a:r>
          <a:endParaRPr lang="es-ES" sz="1500" dirty="0"/>
        </a:p>
      </dgm:t>
    </dgm:pt>
    <dgm:pt modelId="{22522D32-D42E-41D3-850F-F93A0148DDA4}" type="parTrans" cxnId="{A6CB7F6E-7C61-4010-9956-20C9FFCF69A1}">
      <dgm:prSet/>
      <dgm:spPr/>
      <dgm:t>
        <a:bodyPr/>
        <a:lstStyle/>
        <a:p>
          <a:endParaRPr lang="es-ES" sz="2000"/>
        </a:p>
      </dgm:t>
    </dgm:pt>
    <dgm:pt modelId="{BB56F3DA-BA06-46A5-9EFB-23E17AF0033C}" type="sibTrans" cxnId="{A6CB7F6E-7C61-4010-9956-20C9FFCF69A1}">
      <dgm:prSet/>
      <dgm:spPr/>
      <dgm:t>
        <a:bodyPr/>
        <a:lstStyle/>
        <a:p>
          <a:endParaRPr lang="es-ES" sz="2000"/>
        </a:p>
      </dgm:t>
    </dgm:pt>
    <dgm:pt modelId="{70DCF66D-C0C8-417C-A4C3-DDD5DA2B0C01}">
      <dgm:prSet phldrT="[Texto]" custT="1"/>
      <dgm:spPr/>
      <dgm:t>
        <a:bodyPr/>
        <a:lstStyle/>
        <a:p>
          <a:r>
            <a:rPr lang="es-ES" sz="1050" dirty="0" smtClean="0"/>
            <a:t> </a:t>
          </a:r>
          <a:endParaRPr lang="es-ES" sz="1050" dirty="0"/>
        </a:p>
      </dgm:t>
    </dgm:pt>
    <dgm:pt modelId="{33E6142A-59E8-48B2-BC88-C1122C15D649}" type="parTrans" cxnId="{73826FEF-AEF6-4E68-BF1B-0293D71DE357}">
      <dgm:prSet/>
      <dgm:spPr/>
      <dgm:t>
        <a:bodyPr/>
        <a:lstStyle/>
        <a:p>
          <a:endParaRPr lang="es-ES" sz="2000"/>
        </a:p>
      </dgm:t>
    </dgm:pt>
    <dgm:pt modelId="{70B7AE4E-A976-4A5C-A1F6-36A0DBE5226B}" type="sibTrans" cxnId="{73826FEF-AEF6-4E68-BF1B-0293D71DE357}">
      <dgm:prSet/>
      <dgm:spPr/>
      <dgm:t>
        <a:bodyPr/>
        <a:lstStyle/>
        <a:p>
          <a:endParaRPr lang="es-ES" sz="2000"/>
        </a:p>
      </dgm:t>
    </dgm:pt>
    <dgm:pt modelId="{5FF8B957-0BCE-479F-A8C5-A68B13D668FA}" type="pres">
      <dgm:prSet presAssocID="{6E4BD066-4A18-4A93-BDA8-8CE037594875}" presName="Name0" presStyleCnt="0">
        <dgm:presLayoutVars>
          <dgm:chMax/>
          <dgm:chPref/>
          <dgm:dir/>
        </dgm:presLayoutVars>
      </dgm:prSet>
      <dgm:spPr/>
      <dgm:t>
        <a:bodyPr/>
        <a:lstStyle/>
        <a:p>
          <a:endParaRPr lang="es-EC"/>
        </a:p>
      </dgm:t>
    </dgm:pt>
    <dgm:pt modelId="{47F5E802-1A4E-476C-B924-8BD3E4AD1520}" type="pres">
      <dgm:prSet presAssocID="{F1D478AD-B60B-453F-8048-27EC8D22F6CA}" presName="parenttextcomposite" presStyleCnt="0"/>
      <dgm:spPr/>
    </dgm:pt>
    <dgm:pt modelId="{703708AB-21FB-4887-AA7A-9003D828AC28}" type="pres">
      <dgm:prSet presAssocID="{F1D478AD-B60B-453F-8048-27EC8D22F6CA}" presName="parenttext" presStyleLbl="revTx" presStyleIdx="0" presStyleCnt="2">
        <dgm:presLayoutVars>
          <dgm:chMax/>
          <dgm:chPref val="2"/>
          <dgm:bulletEnabled val="1"/>
        </dgm:presLayoutVars>
      </dgm:prSet>
      <dgm:spPr/>
      <dgm:t>
        <a:bodyPr/>
        <a:lstStyle/>
        <a:p>
          <a:endParaRPr lang="es-ES"/>
        </a:p>
      </dgm:t>
    </dgm:pt>
    <dgm:pt modelId="{D996C7EC-1415-48D0-BA10-ACDE38B2DBEB}" type="pres">
      <dgm:prSet presAssocID="{F1D478AD-B60B-453F-8048-27EC8D22F6CA}" presName="composite" presStyleCnt="0"/>
      <dgm:spPr/>
    </dgm:pt>
    <dgm:pt modelId="{E4E360CB-C434-454D-9941-ECD28700767D}" type="pres">
      <dgm:prSet presAssocID="{F1D478AD-B60B-453F-8048-27EC8D22F6CA}" presName="chevron1" presStyleLbl="alignNode1" presStyleIdx="0" presStyleCnt="14"/>
      <dgm:spPr/>
    </dgm:pt>
    <dgm:pt modelId="{7BFAA57F-08AF-4FFD-AA92-529DEA896D4D}" type="pres">
      <dgm:prSet presAssocID="{F1D478AD-B60B-453F-8048-27EC8D22F6CA}" presName="chevron2" presStyleLbl="alignNode1" presStyleIdx="1" presStyleCnt="14"/>
      <dgm:spPr/>
    </dgm:pt>
    <dgm:pt modelId="{14ED6C72-822F-407D-AB5B-BDECACF83171}" type="pres">
      <dgm:prSet presAssocID="{F1D478AD-B60B-453F-8048-27EC8D22F6CA}" presName="chevron3" presStyleLbl="alignNode1" presStyleIdx="2" presStyleCnt="14"/>
      <dgm:spPr/>
    </dgm:pt>
    <dgm:pt modelId="{7C8A5BB4-DE93-4BCA-8C03-E54604BD9A3C}" type="pres">
      <dgm:prSet presAssocID="{F1D478AD-B60B-453F-8048-27EC8D22F6CA}" presName="chevron4" presStyleLbl="alignNode1" presStyleIdx="3" presStyleCnt="14"/>
      <dgm:spPr/>
    </dgm:pt>
    <dgm:pt modelId="{8C06253D-8EC2-439A-8FC4-DB191B23F415}" type="pres">
      <dgm:prSet presAssocID="{F1D478AD-B60B-453F-8048-27EC8D22F6CA}" presName="chevron5" presStyleLbl="alignNode1" presStyleIdx="4" presStyleCnt="14"/>
      <dgm:spPr/>
    </dgm:pt>
    <dgm:pt modelId="{DD3F4AAD-F29C-4653-818F-E4B499C870FF}" type="pres">
      <dgm:prSet presAssocID="{F1D478AD-B60B-453F-8048-27EC8D22F6CA}" presName="chevron6" presStyleLbl="alignNode1" presStyleIdx="5" presStyleCnt="14"/>
      <dgm:spPr/>
    </dgm:pt>
    <dgm:pt modelId="{AECC4DD9-8AE0-40BC-8281-AFF6FD932594}" type="pres">
      <dgm:prSet presAssocID="{F1D478AD-B60B-453F-8048-27EC8D22F6CA}" presName="chevron7" presStyleLbl="alignNode1" presStyleIdx="6" presStyleCnt="14"/>
      <dgm:spPr/>
    </dgm:pt>
    <dgm:pt modelId="{4E9AB598-DE9B-435E-820F-A02365BA61FA}" type="pres">
      <dgm:prSet presAssocID="{F1D478AD-B60B-453F-8048-27EC8D22F6CA}" presName="childtext" presStyleLbl="solidFgAcc1" presStyleIdx="0" presStyleCnt="1">
        <dgm:presLayoutVars>
          <dgm:chMax/>
          <dgm:chPref val="0"/>
          <dgm:bulletEnabled val="1"/>
        </dgm:presLayoutVars>
      </dgm:prSet>
      <dgm:spPr/>
      <dgm:t>
        <a:bodyPr/>
        <a:lstStyle/>
        <a:p>
          <a:endParaRPr lang="es-ES"/>
        </a:p>
      </dgm:t>
    </dgm:pt>
    <dgm:pt modelId="{C7E3229D-902E-4BDB-A8AE-7940DBD5A382}" type="pres">
      <dgm:prSet presAssocID="{8EB2C5A3-6F69-49D7-986F-16FCDCA86D5D}" presName="sibTrans" presStyleCnt="0"/>
      <dgm:spPr/>
    </dgm:pt>
    <dgm:pt modelId="{286C75ED-6249-4943-8783-B7E0DF4320A5}" type="pres">
      <dgm:prSet presAssocID="{70DCF66D-C0C8-417C-A4C3-DDD5DA2B0C01}" presName="parenttextcomposite" presStyleCnt="0"/>
      <dgm:spPr/>
    </dgm:pt>
    <dgm:pt modelId="{B4A9679B-4934-4A77-AD0A-74297EDEDE11}" type="pres">
      <dgm:prSet presAssocID="{70DCF66D-C0C8-417C-A4C3-DDD5DA2B0C01}" presName="parenttext" presStyleLbl="revTx" presStyleIdx="1" presStyleCnt="2">
        <dgm:presLayoutVars>
          <dgm:chMax/>
          <dgm:chPref val="2"/>
          <dgm:bulletEnabled val="1"/>
        </dgm:presLayoutVars>
      </dgm:prSet>
      <dgm:spPr/>
      <dgm:t>
        <a:bodyPr/>
        <a:lstStyle/>
        <a:p>
          <a:endParaRPr lang="es-EC"/>
        </a:p>
      </dgm:t>
    </dgm:pt>
    <dgm:pt modelId="{680FE940-2433-48AD-8EC6-456C3165F37A}" type="pres">
      <dgm:prSet presAssocID="{70DCF66D-C0C8-417C-A4C3-DDD5DA2B0C01}" presName="parallelogramComposite" presStyleCnt="0"/>
      <dgm:spPr/>
    </dgm:pt>
    <dgm:pt modelId="{B27A7B19-F4E5-482E-9685-7316350698E8}" type="pres">
      <dgm:prSet presAssocID="{70DCF66D-C0C8-417C-A4C3-DDD5DA2B0C01}" presName="parallelogram1" presStyleLbl="alignNode1" presStyleIdx="7" presStyleCnt="14"/>
      <dgm:spPr/>
    </dgm:pt>
    <dgm:pt modelId="{309D2648-6E2C-401F-A235-CDB1092D614A}" type="pres">
      <dgm:prSet presAssocID="{70DCF66D-C0C8-417C-A4C3-DDD5DA2B0C01}" presName="parallelogram2" presStyleLbl="alignNode1" presStyleIdx="8" presStyleCnt="14"/>
      <dgm:spPr/>
    </dgm:pt>
    <dgm:pt modelId="{433698D1-297C-4475-BF27-BC1998856914}" type="pres">
      <dgm:prSet presAssocID="{70DCF66D-C0C8-417C-A4C3-DDD5DA2B0C01}" presName="parallelogram3" presStyleLbl="alignNode1" presStyleIdx="9" presStyleCnt="14"/>
      <dgm:spPr/>
    </dgm:pt>
    <dgm:pt modelId="{A06A2A2A-EAF9-4C14-976C-98725CC04110}" type="pres">
      <dgm:prSet presAssocID="{70DCF66D-C0C8-417C-A4C3-DDD5DA2B0C01}" presName="parallelogram4" presStyleLbl="alignNode1" presStyleIdx="10" presStyleCnt="14"/>
      <dgm:spPr/>
    </dgm:pt>
    <dgm:pt modelId="{0FDD662F-8986-4307-B144-6B92A511E528}" type="pres">
      <dgm:prSet presAssocID="{70DCF66D-C0C8-417C-A4C3-DDD5DA2B0C01}" presName="parallelogram5" presStyleLbl="alignNode1" presStyleIdx="11" presStyleCnt="14"/>
      <dgm:spPr/>
    </dgm:pt>
    <dgm:pt modelId="{9CAD5C84-42A9-444B-AB71-35247F6441B6}" type="pres">
      <dgm:prSet presAssocID="{70DCF66D-C0C8-417C-A4C3-DDD5DA2B0C01}" presName="parallelogram6" presStyleLbl="alignNode1" presStyleIdx="12" presStyleCnt="14"/>
      <dgm:spPr/>
    </dgm:pt>
    <dgm:pt modelId="{E4938BD6-8707-497B-9B77-E08B9854ED47}" type="pres">
      <dgm:prSet presAssocID="{70DCF66D-C0C8-417C-A4C3-DDD5DA2B0C01}" presName="parallelogram7" presStyleLbl="alignNode1" presStyleIdx="13" presStyleCnt="14"/>
      <dgm:spPr/>
    </dgm:pt>
  </dgm:ptLst>
  <dgm:cxnLst>
    <dgm:cxn modelId="{7552DA2B-FBCE-4639-9790-E71C9113FBE6}" type="presOf" srcId="{6E4BD066-4A18-4A93-BDA8-8CE037594875}" destId="{5FF8B957-0BCE-479F-A8C5-A68B13D668FA}" srcOrd="0" destOrd="0" presId="urn:microsoft.com/office/officeart/2008/layout/VerticalAccentList"/>
    <dgm:cxn modelId="{BB589021-231F-46CF-8989-2E9CE92258FA}" type="presOf" srcId="{70DCF66D-C0C8-417C-A4C3-DDD5DA2B0C01}" destId="{B4A9679B-4934-4A77-AD0A-74297EDEDE11}" srcOrd="0" destOrd="0" presId="urn:microsoft.com/office/officeart/2008/layout/VerticalAccentList"/>
    <dgm:cxn modelId="{73826FEF-AEF6-4E68-BF1B-0293D71DE357}" srcId="{6E4BD066-4A18-4A93-BDA8-8CE037594875}" destId="{70DCF66D-C0C8-417C-A4C3-DDD5DA2B0C01}" srcOrd="1" destOrd="0" parTransId="{33E6142A-59E8-48B2-BC88-C1122C15D649}" sibTransId="{70B7AE4E-A976-4A5C-A1F6-36A0DBE5226B}"/>
    <dgm:cxn modelId="{04B513AE-6C37-4A14-BA3F-6E9D4AB991B2}" srcId="{6E4BD066-4A18-4A93-BDA8-8CE037594875}" destId="{F1D478AD-B60B-453F-8048-27EC8D22F6CA}" srcOrd="0" destOrd="0" parTransId="{AFC66CF6-D509-4BBB-8027-CBE8EE5D73F4}" sibTransId="{8EB2C5A3-6F69-49D7-986F-16FCDCA86D5D}"/>
    <dgm:cxn modelId="{D9640220-936B-44EC-A5A8-864C570CCAE4}" type="presOf" srcId="{C58B5B36-EFF5-4378-990F-6F3CC103CE55}" destId="{4E9AB598-DE9B-435E-820F-A02365BA61FA}" srcOrd="0" destOrd="0" presId="urn:microsoft.com/office/officeart/2008/layout/VerticalAccentList"/>
    <dgm:cxn modelId="{A6CB7F6E-7C61-4010-9956-20C9FFCF69A1}" srcId="{F1D478AD-B60B-453F-8048-27EC8D22F6CA}" destId="{C58B5B36-EFF5-4378-990F-6F3CC103CE55}" srcOrd="0" destOrd="0" parTransId="{22522D32-D42E-41D3-850F-F93A0148DDA4}" sibTransId="{BB56F3DA-BA06-46A5-9EFB-23E17AF0033C}"/>
    <dgm:cxn modelId="{968B666B-58BA-496C-9AE3-39D0DBD1584E}" type="presOf" srcId="{F1D478AD-B60B-453F-8048-27EC8D22F6CA}" destId="{703708AB-21FB-4887-AA7A-9003D828AC28}" srcOrd="0" destOrd="0" presId="urn:microsoft.com/office/officeart/2008/layout/VerticalAccentList"/>
    <dgm:cxn modelId="{06051DB6-E4DD-48EF-9768-35F7C75B7B47}" type="presParOf" srcId="{5FF8B957-0BCE-479F-A8C5-A68B13D668FA}" destId="{47F5E802-1A4E-476C-B924-8BD3E4AD1520}" srcOrd="0" destOrd="0" presId="urn:microsoft.com/office/officeart/2008/layout/VerticalAccentList"/>
    <dgm:cxn modelId="{9BA5F68B-3DE5-4021-9153-2AD112E4BA16}" type="presParOf" srcId="{47F5E802-1A4E-476C-B924-8BD3E4AD1520}" destId="{703708AB-21FB-4887-AA7A-9003D828AC28}" srcOrd="0" destOrd="0" presId="urn:microsoft.com/office/officeart/2008/layout/VerticalAccentList"/>
    <dgm:cxn modelId="{0E649854-99F3-4CA0-9812-919FC177F671}" type="presParOf" srcId="{5FF8B957-0BCE-479F-A8C5-A68B13D668FA}" destId="{D996C7EC-1415-48D0-BA10-ACDE38B2DBEB}" srcOrd="1" destOrd="0" presId="urn:microsoft.com/office/officeart/2008/layout/VerticalAccentList"/>
    <dgm:cxn modelId="{2B39F663-C89D-4469-8ECA-23CFFD36FBAA}" type="presParOf" srcId="{D996C7EC-1415-48D0-BA10-ACDE38B2DBEB}" destId="{E4E360CB-C434-454D-9941-ECD28700767D}" srcOrd="0" destOrd="0" presId="urn:microsoft.com/office/officeart/2008/layout/VerticalAccentList"/>
    <dgm:cxn modelId="{5DEEFC29-10B9-445D-8874-DC9FC9A74473}" type="presParOf" srcId="{D996C7EC-1415-48D0-BA10-ACDE38B2DBEB}" destId="{7BFAA57F-08AF-4FFD-AA92-529DEA896D4D}" srcOrd="1" destOrd="0" presId="urn:microsoft.com/office/officeart/2008/layout/VerticalAccentList"/>
    <dgm:cxn modelId="{4EE08FA6-8BEB-478E-AB48-E2CA170BAC48}" type="presParOf" srcId="{D996C7EC-1415-48D0-BA10-ACDE38B2DBEB}" destId="{14ED6C72-822F-407D-AB5B-BDECACF83171}" srcOrd="2" destOrd="0" presId="urn:microsoft.com/office/officeart/2008/layout/VerticalAccentList"/>
    <dgm:cxn modelId="{59BAC9D5-E8C1-441C-A86F-3052BC18F0FF}" type="presParOf" srcId="{D996C7EC-1415-48D0-BA10-ACDE38B2DBEB}" destId="{7C8A5BB4-DE93-4BCA-8C03-E54604BD9A3C}" srcOrd="3" destOrd="0" presId="urn:microsoft.com/office/officeart/2008/layout/VerticalAccentList"/>
    <dgm:cxn modelId="{B1F43D64-C231-4B65-9ABE-5E2F0FF22064}" type="presParOf" srcId="{D996C7EC-1415-48D0-BA10-ACDE38B2DBEB}" destId="{8C06253D-8EC2-439A-8FC4-DB191B23F415}" srcOrd="4" destOrd="0" presId="urn:microsoft.com/office/officeart/2008/layout/VerticalAccentList"/>
    <dgm:cxn modelId="{127E82D2-7FD4-4A0F-A3FC-82976CB60A87}" type="presParOf" srcId="{D996C7EC-1415-48D0-BA10-ACDE38B2DBEB}" destId="{DD3F4AAD-F29C-4653-818F-E4B499C870FF}" srcOrd="5" destOrd="0" presId="urn:microsoft.com/office/officeart/2008/layout/VerticalAccentList"/>
    <dgm:cxn modelId="{35BEC6FD-FDBF-4387-932C-580DEC7DA86D}" type="presParOf" srcId="{D996C7EC-1415-48D0-BA10-ACDE38B2DBEB}" destId="{AECC4DD9-8AE0-40BC-8281-AFF6FD932594}" srcOrd="6" destOrd="0" presId="urn:microsoft.com/office/officeart/2008/layout/VerticalAccentList"/>
    <dgm:cxn modelId="{298A8824-5B2C-4ADB-BCBD-D146E16F15C9}" type="presParOf" srcId="{D996C7EC-1415-48D0-BA10-ACDE38B2DBEB}" destId="{4E9AB598-DE9B-435E-820F-A02365BA61FA}" srcOrd="7" destOrd="0" presId="urn:microsoft.com/office/officeart/2008/layout/VerticalAccentList"/>
    <dgm:cxn modelId="{F5931D51-1833-4897-8AFD-770E3E875554}" type="presParOf" srcId="{5FF8B957-0BCE-479F-A8C5-A68B13D668FA}" destId="{C7E3229D-902E-4BDB-A8AE-7940DBD5A382}" srcOrd="2" destOrd="0" presId="urn:microsoft.com/office/officeart/2008/layout/VerticalAccentList"/>
    <dgm:cxn modelId="{3004D068-CC66-4165-86BA-8B18AA1C5E9D}" type="presParOf" srcId="{5FF8B957-0BCE-479F-A8C5-A68B13D668FA}" destId="{286C75ED-6249-4943-8783-B7E0DF4320A5}" srcOrd="3" destOrd="0" presId="urn:microsoft.com/office/officeart/2008/layout/VerticalAccentList"/>
    <dgm:cxn modelId="{1DF91274-19E4-4C46-9C12-493FFFB5509F}" type="presParOf" srcId="{286C75ED-6249-4943-8783-B7E0DF4320A5}" destId="{B4A9679B-4934-4A77-AD0A-74297EDEDE11}" srcOrd="0" destOrd="0" presId="urn:microsoft.com/office/officeart/2008/layout/VerticalAccentList"/>
    <dgm:cxn modelId="{693A0900-AC41-40AD-9BD3-66FE0265B443}" type="presParOf" srcId="{5FF8B957-0BCE-479F-A8C5-A68B13D668FA}" destId="{680FE940-2433-48AD-8EC6-456C3165F37A}" srcOrd="4" destOrd="0" presId="urn:microsoft.com/office/officeart/2008/layout/VerticalAccentList"/>
    <dgm:cxn modelId="{E195171D-2755-4177-956D-D984EED506BA}" type="presParOf" srcId="{680FE940-2433-48AD-8EC6-456C3165F37A}" destId="{B27A7B19-F4E5-482E-9685-7316350698E8}" srcOrd="0" destOrd="0" presId="urn:microsoft.com/office/officeart/2008/layout/VerticalAccentList"/>
    <dgm:cxn modelId="{1F4768CE-BBB6-4773-ADC8-668E31DB1EAE}" type="presParOf" srcId="{680FE940-2433-48AD-8EC6-456C3165F37A}" destId="{309D2648-6E2C-401F-A235-CDB1092D614A}" srcOrd="1" destOrd="0" presId="urn:microsoft.com/office/officeart/2008/layout/VerticalAccentList"/>
    <dgm:cxn modelId="{230285BD-0F23-47C7-B6E7-777DEDF4D1D0}" type="presParOf" srcId="{680FE940-2433-48AD-8EC6-456C3165F37A}" destId="{433698D1-297C-4475-BF27-BC1998856914}" srcOrd="2" destOrd="0" presId="urn:microsoft.com/office/officeart/2008/layout/VerticalAccentList"/>
    <dgm:cxn modelId="{6D66962D-8AB8-481C-A10F-71B8BB8D4B1B}" type="presParOf" srcId="{680FE940-2433-48AD-8EC6-456C3165F37A}" destId="{A06A2A2A-EAF9-4C14-976C-98725CC04110}" srcOrd="3" destOrd="0" presId="urn:microsoft.com/office/officeart/2008/layout/VerticalAccentList"/>
    <dgm:cxn modelId="{93610552-1CAC-41AD-BA21-6D7217668B83}" type="presParOf" srcId="{680FE940-2433-48AD-8EC6-456C3165F37A}" destId="{0FDD662F-8986-4307-B144-6B92A511E528}" srcOrd="4" destOrd="0" presId="urn:microsoft.com/office/officeart/2008/layout/VerticalAccentList"/>
    <dgm:cxn modelId="{87930478-0593-4540-A637-6B468353FB2A}" type="presParOf" srcId="{680FE940-2433-48AD-8EC6-456C3165F37A}" destId="{9CAD5C84-42A9-444B-AB71-35247F6441B6}" srcOrd="5" destOrd="0" presId="urn:microsoft.com/office/officeart/2008/layout/VerticalAccentList"/>
    <dgm:cxn modelId="{142BD56A-C91D-49B1-B4AC-82FF3F7F60B8}" type="presParOf" srcId="{680FE940-2433-48AD-8EC6-456C3165F37A}" destId="{E4938BD6-8707-497B-9B77-E08B9854ED47}"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3A5413E-74D5-47DD-8D4F-9C7BEB7F1910}"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18B6D06A-44E6-43DA-9CB9-6F5D54D7776F}">
      <dgm:prSet phldrT="[Texto]" custT="1"/>
      <dgm:spPr/>
      <dgm:t>
        <a:bodyPr/>
        <a:lstStyle/>
        <a:p>
          <a:pPr algn="l"/>
          <a:r>
            <a:rPr lang="es-EC" sz="1400" dirty="0" smtClean="0">
              <a:solidFill>
                <a:schemeClr val="tx1"/>
              </a:solidFill>
            </a:rPr>
            <a:t>En base a la fundamentación teórica, se puede concluir que para considerar una PP como tal, debe existir la intervención de una autoridad gubernamental.</a:t>
          </a:r>
          <a:endParaRPr lang="es-ES" sz="1400" dirty="0"/>
        </a:p>
      </dgm:t>
    </dgm:pt>
    <dgm:pt modelId="{ED31F48A-EACB-482C-80B8-93E5D69D2120}" type="parTrans" cxnId="{DBBC4B5E-52BC-44B6-93EF-40B548308BBA}">
      <dgm:prSet/>
      <dgm:spPr/>
      <dgm:t>
        <a:bodyPr/>
        <a:lstStyle/>
        <a:p>
          <a:pPr algn="l"/>
          <a:endParaRPr lang="es-ES"/>
        </a:p>
      </dgm:t>
    </dgm:pt>
    <dgm:pt modelId="{C16EF1E9-463D-4516-B171-D9FB6CEA5288}" type="sibTrans" cxnId="{DBBC4B5E-52BC-44B6-93EF-40B548308BBA}">
      <dgm:prSet/>
      <dgm:spPr/>
      <dgm:t>
        <a:bodyPr/>
        <a:lstStyle/>
        <a:p>
          <a:pPr algn="l"/>
          <a:endParaRPr lang="es-ES"/>
        </a:p>
      </dgm:t>
    </dgm:pt>
    <dgm:pt modelId="{C4BFB84C-0CBD-4DD5-B7A3-131958736B69}">
      <dgm:prSet phldrT="[Texto]" custT="1"/>
      <dgm:spPr/>
      <dgm:t>
        <a:bodyPr/>
        <a:lstStyle/>
        <a:p>
          <a:pPr algn="l"/>
          <a:r>
            <a:rPr lang="es-ES" sz="1400" dirty="0" smtClean="0"/>
            <a:t>PP de </a:t>
          </a:r>
          <a:r>
            <a:rPr lang="es-EC" sz="1400" dirty="0" smtClean="0">
              <a:solidFill>
                <a:schemeClr val="tx1"/>
              </a:solidFill>
            </a:rPr>
            <a:t>empleo y emprendimiento deben permitir la</a:t>
          </a:r>
          <a:r>
            <a:rPr lang="es-EC" sz="1400" dirty="0" smtClean="0">
              <a:solidFill>
                <a:schemeClr val="tx1"/>
              </a:solidFill>
              <a:latin typeface="Times New Roman"/>
              <a:cs typeface="Times New Roman"/>
            </a:rPr>
            <a:t> </a:t>
          </a:r>
          <a:r>
            <a:rPr lang="es-EC" sz="1400" dirty="0" smtClean="0">
              <a:solidFill>
                <a:schemeClr val="tx1"/>
              </a:solidFill>
            </a:rPr>
            <a:t>creación de empleos de calidad, no solo conseguir  trabajo, </a:t>
          </a:r>
          <a:r>
            <a:rPr lang="es-EC" sz="1400" dirty="0" smtClean="0">
              <a:solidFill>
                <a:schemeClr val="tx1"/>
              </a:solidFill>
            </a:rPr>
            <a:t>sino conservarlo </a:t>
          </a:r>
          <a:r>
            <a:rPr lang="es-EC" sz="1400" dirty="0" smtClean="0">
              <a:solidFill>
                <a:schemeClr val="tx1"/>
              </a:solidFill>
            </a:rPr>
            <a:t>y ascender; además de la posibilidad de emprender y auto emplearse.</a:t>
          </a:r>
          <a:endParaRPr lang="es-ES" sz="1400" dirty="0"/>
        </a:p>
      </dgm:t>
    </dgm:pt>
    <dgm:pt modelId="{18A84837-6C86-4510-865C-ED58237713C6}" type="parTrans" cxnId="{309E3707-910B-404F-A415-F56D1D773EE2}">
      <dgm:prSet/>
      <dgm:spPr/>
      <dgm:t>
        <a:bodyPr/>
        <a:lstStyle/>
        <a:p>
          <a:pPr algn="l"/>
          <a:endParaRPr lang="es-ES"/>
        </a:p>
      </dgm:t>
    </dgm:pt>
    <dgm:pt modelId="{320527E1-3CEB-4DBA-BFB7-13412D23C07D}" type="sibTrans" cxnId="{309E3707-910B-404F-A415-F56D1D773EE2}">
      <dgm:prSet/>
      <dgm:spPr/>
      <dgm:t>
        <a:bodyPr/>
        <a:lstStyle/>
        <a:p>
          <a:pPr algn="l"/>
          <a:endParaRPr lang="es-ES"/>
        </a:p>
      </dgm:t>
    </dgm:pt>
    <dgm:pt modelId="{9FCCF8E2-8F6A-4B1A-997B-F8D2CDEBC0BF}">
      <dgm:prSet phldrT="[Texto]" custT="1"/>
      <dgm:spPr/>
      <dgm:t>
        <a:bodyPr/>
        <a:lstStyle/>
        <a:p>
          <a:pPr algn="l"/>
          <a:r>
            <a:rPr lang="es-ES" sz="1400" dirty="0" smtClean="0"/>
            <a:t>No </a:t>
          </a:r>
          <a:r>
            <a:rPr lang="es-EC" sz="1400" dirty="0" smtClean="0">
              <a:solidFill>
                <a:schemeClr val="tx1"/>
              </a:solidFill>
            </a:rPr>
            <a:t>se ha desarrollado una teoría administrativa aplicada específicamente a la Administración pública, con conceptos y técnicas propias.</a:t>
          </a:r>
          <a:endParaRPr lang="es-ES" sz="1400" dirty="0"/>
        </a:p>
      </dgm:t>
    </dgm:pt>
    <dgm:pt modelId="{F8DA27DF-A5A2-4E48-BF4D-441F732099F3}" type="parTrans" cxnId="{87C9D421-FDB1-469C-8CA6-4F73552B9B0A}">
      <dgm:prSet/>
      <dgm:spPr/>
      <dgm:t>
        <a:bodyPr/>
        <a:lstStyle/>
        <a:p>
          <a:pPr algn="l"/>
          <a:endParaRPr lang="es-ES"/>
        </a:p>
      </dgm:t>
    </dgm:pt>
    <dgm:pt modelId="{2EA55401-C1D7-4513-AB02-55715A261922}" type="sibTrans" cxnId="{87C9D421-FDB1-469C-8CA6-4F73552B9B0A}">
      <dgm:prSet/>
      <dgm:spPr/>
      <dgm:t>
        <a:bodyPr/>
        <a:lstStyle/>
        <a:p>
          <a:pPr algn="l"/>
          <a:endParaRPr lang="es-ES"/>
        </a:p>
      </dgm:t>
    </dgm:pt>
    <dgm:pt modelId="{5DE9BB30-8FE5-4AEC-9C45-CBE8251BDBBF}">
      <dgm:prSet custT="1"/>
      <dgm:spPr/>
      <dgm:t>
        <a:bodyPr/>
        <a:lstStyle/>
        <a:p>
          <a:pPr algn="l"/>
          <a:r>
            <a:rPr lang="es-EC" sz="1400" dirty="0" smtClean="0">
              <a:solidFill>
                <a:schemeClr val="tx1"/>
              </a:solidFill>
            </a:rPr>
            <a:t>El municipio de Rumiñahui ha establecido PP a través del COPRODER en la Agenda Local de Igualdad, sin embargo no se han desarrollado políticas públicas desde un punto de vista integral.</a:t>
          </a:r>
          <a:endParaRPr lang="es-ES" sz="1400" dirty="0"/>
        </a:p>
      </dgm:t>
    </dgm:pt>
    <dgm:pt modelId="{597473BE-688D-440F-9022-8D6E969208ED}" type="parTrans" cxnId="{2A241954-EE5B-48F4-A256-705FFCAE90B7}">
      <dgm:prSet/>
      <dgm:spPr/>
      <dgm:t>
        <a:bodyPr/>
        <a:lstStyle/>
        <a:p>
          <a:pPr algn="l"/>
          <a:endParaRPr lang="es-ES"/>
        </a:p>
      </dgm:t>
    </dgm:pt>
    <dgm:pt modelId="{764EBC8F-52E4-4C26-B64C-C1EF637092B0}" type="sibTrans" cxnId="{2A241954-EE5B-48F4-A256-705FFCAE90B7}">
      <dgm:prSet/>
      <dgm:spPr/>
      <dgm:t>
        <a:bodyPr/>
        <a:lstStyle/>
        <a:p>
          <a:pPr algn="l"/>
          <a:endParaRPr lang="es-ES"/>
        </a:p>
      </dgm:t>
    </dgm:pt>
    <dgm:pt modelId="{870A738E-9668-4FA4-A712-DB0A2B02DD75}">
      <dgm:prSet custT="1"/>
      <dgm:spPr/>
      <dgm:t>
        <a:bodyPr/>
        <a:lstStyle/>
        <a:p>
          <a:pPr algn="l"/>
          <a:r>
            <a:rPr lang="es-EC" sz="1400" dirty="0" smtClean="0">
              <a:solidFill>
                <a:schemeClr val="tx1"/>
              </a:solidFill>
            </a:rPr>
            <a:t>Al aplicar el método MULTIPOL</a:t>
          </a:r>
          <a:r>
            <a:rPr lang="es-EC" sz="1400" dirty="0" smtClean="0">
              <a:solidFill>
                <a:schemeClr val="tx1"/>
              </a:solidFill>
              <a:latin typeface="Times New Roman"/>
              <a:cs typeface="Times New Roman"/>
            </a:rPr>
            <a:t> </a:t>
          </a:r>
          <a:r>
            <a:rPr lang="es-EC" sz="1400" dirty="0" smtClean="0">
              <a:solidFill>
                <a:schemeClr val="tx1"/>
              </a:solidFill>
            </a:rPr>
            <a:t>las políticas resultantes son la número 4, 7 y 8. </a:t>
          </a:r>
          <a:endParaRPr lang="es-ES" sz="1400" dirty="0"/>
        </a:p>
      </dgm:t>
    </dgm:pt>
    <dgm:pt modelId="{C7D8C386-0716-4EC1-8EF1-245BC8650940}" type="parTrans" cxnId="{1C576A2D-FE8F-4F45-B4B5-1A9A551B6304}">
      <dgm:prSet/>
      <dgm:spPr/>
      <dgm:t>
        <a:bodyPr/>
        <a:lstStyle/>
        <a:p>
          <a:pPr algn="l"/>
          <a:endParaRPr lang="es-ES"/>
        </a:p>
      </dgm:t>
    </dgm:pt>
    <dgm:pt modelId="{F16AB318-C70D-406B-A425-02D07EE3B352}" type="sibTrans" cxnId="{1C576A2D-FE8F-4F45-B4B5-1A9A551B6304}">
      <dgm:prSet/>
      <dgm:spPr/>
      <dgm:t>
        <a:bodyPr/>
        <a:lstStyle/>
        <a:p>
          <a:pPr algn="l"/>
          <a:endParaRPr lang="es-ES"/>
        </a:p>
      </dgm:t>
    </dgm:pt>
    <dgm:pt modelId="{1C99B48D-D3D5-4385-B728-5EBFE2564D6C}" type="pres">
      <dgm:prSet presAssocID="{B3A5413E-74D5-47DD-8D4F-9C7BEB7F1910}" presName="linearFlow" presStyleCnt="0">
        <dgm:presLayoutVars>
          <dgm:dir/>
          <dgm:resizeHandles val="exact"/>
        </dgm:presLayoutVars>
      </dgm:prSet>
      <dgm:spPr/>
      <dgm:t>
        <a:bodyPr/>
        <a:lstStyle/>
        <a:p>
          <a:endParaRPr lang="es-ES"/>
        </a:p>
      </dgm:t>
    </dgm:pt>
    <dgm:pt modelId="{0CBCE7B8-3436-41CE-8D84-3AEEABADA90B}" type="pres">
      <dgm:prSet presAssocID="{18B6D06A-44E6-43DA-9CB9-6F5D54D7776F}" presName="composite" presStyleCnt="0"/>
      <dgm:spPr/>
    </dgm:pt>
    <dgm:pt modelId="{7D5FD70C-38B3-425F-B095-A08730BEF31B}" type="pres">
      <dgm:prSet presAssocID="{18B6D06A-44E6-43DA-9CB9-6F5D54D7776F}" presName="imgShp" presStyleLbl="fgImgPlace1" presStyleIdx="0" presStyleCnt="5" custLinFactX="-7681" custLinFactNeighborX="-100000" custLinFactNeighborY="-634"/>
      <dgm:spPr>
        <a:blipFill rotWithShape="1">
          <a:blip xmlns:r="http://schemas.openxmlformats.org/officeDocument/2006/relationships" r:embed="rId1"/>
          <a:stretch>
            <a:fillRect/>
          </a:stretch>
        </a:blipFill>
      </dgm:spPr>
      <dgm:t>
        <a:bodyPr/>
        <a:lstStyle/>
        <a:p>
          <a:endParaRPr lang="es-ES"/>
        </a:p>
      </dgm:t>
    </dgm:pt>
    <dgm:pt modelId="{5422454E-EB4A-4316-AB10-4DD79D356863}" type="pres">
      <dgm:prSet presAssocID="{18B6D06A-44E6-43DA-9CB9-6F5D54D7776F}" presName="txShp" presStyleLbl="node1" presStyleIdx="0" presStyleCnt="5" custScaleX="119530">
        <dgm:presLayoutVars>
          <dgm:bulletEnabled val="1"/>
        </dgm:presLayoutVars>
      </dgm:prSet>
      <dgm:spPr/>
      <dgm:t>
        <a:bodyPr/>
        <a:lstStyle/>
        <a:p>
          <a:endParaRPr lang="es-ES"/>
        </a:p>
      </dgm:t>
    </dgm:pt>
    <dgm:pt modelId="{1343DCFE-DAC9-4851-8DEC-D24E6A3F2F31}" type="pres">
      <dgm:prSet presAssocID="{C16EF1E9-463D-4516-B171-D9FB6CEA5288}" presName="spacing" presStyleCnt="0"/>
      <dgm:spPr/>
    </dgm:pt>
    <dgm:pt modelId="{BD37887B-8CBC-4D4D-95F8-EAEA2ECB175C}" type="pres">
      <dgm:prSet presAssocID="{C4BFB84C-0CBD-4DD5-B7A3-131958736B69}" presName="composite" presStyleCnt="0"/>
      <dgm:spPr/>
    </dgm:pt>
    <dgm:pt modelId="{07982B50-5EB1-444D-8DB9-1C2A766AD921}" type="pres">
      <dgm:prSet presAssocID="{C4BFB84C-0CBD-4DD5-B7A3-131958736B69}" presName="imgShp" presStyleLbl="fgImgPlace1" presStyleIdx="1" presStyleCnt="5" custLinFactX="-7681" custLinFactNeighborX="-100000"/>
      <dgm:spPr>
        <a:blipFill rotWithShape="1">
          <a:blip xmlns:r="http://schemas.openxmlformats.org/officeDocument/2006/relationships" r:embed="rId2"/>
          <a:stretch>
            <a:fillRect/>
          </a:stretch>
        </a:blipFill>
      </dgm:spPr>
      <dgm:t>
        <a:bodyPr/>
        <a:lstStyle/>
        <a:p>
          <a:endParaRPr lang="es-ES"/>
        </a:p>
      </dgm:t>
    </dgm:pt>
    <dgm:pt modelId="{63EFDD6B-281D-4087-9A3D-ACB94A7508E6}" type="pres">
      <dgm:prSet presAssocID="{C4BFB84C-0CBD-4DD5-B7A3-131958736B69}" presName="txShp" presStyleLbl="node1" presStyleIdx="1" presStyleCnt="5" custScaleX="119530">
        <dgm:presLayoutVars>
          <dgm:bulletEnabled val="1"/>
        </dgm:presLayoutVars>
      </dgm:prSet>
      <dgm:spPr/>
      <dgm:t>
        <a:bodyPr/>
        <a:lstStyle/>
        <a:p>
          <a:endParaRPr lang="es-ES"/>
        </a:p>
      </dgm:t>
    </dgm:pt>
    <dgm:pt modelId="{F86A46EF-A59D-4105-97DD-8D83617169D8}" type="pres">
      <dgm:prSet presAssocID="{320527E1-3CEB-4DBA-BFB7-13412D23C07D}" presName="spacing" presStyleCnt="0"/>
      <dgm:spPr/>
    </dgm:pt>
    <dgm:pt modelId="{D89F0985-DEF7-445F-A7B8-88338854521F}" type="pres">
      <dgm:prSet presAssocID="{9FCCF8E2-8F6A-4B1A-997B-F8D2CDEBC0BF}" presName="composite" presStyleCnt="0"/>
      <dgm:spPr/>
    </dgm:pt>
    <dgm:pt modelId="{D8810085-C62F-4900-87C2-D75543D3730F}" type="pres">
      <dgm:prSet presAssocID="{9FCCF8E2-8F6A-4B1A-997B-F8D2CDEBC0BF}" presName="imgShp" presStyleLbl="fgImgPlace1" presStyleIdx="2" presStyleCnt="5" custLinFactX="-3178" custLinFactNeighborX="-100000"/>
      <dgm:spPr>
        <a:blipFill rotWithShape="1">
          <a:blip xmlns:r="http://schemas.openxmlformats.org/officeDocument/2006/relationships" r:embed="rId3"/>
          <a:stretch>
            <a:fillRect/>
          </a:stretch>
        </a:blipFill>
      </dgm:spPr>
      <dgm:t>
        <a:bodyPr/>
        <a:lstStyle/>
        <a:p>
          <a:endParaRPr lang="es-ES"/>
        </a:p>
      </dgm:t>
    </dgm:pt>
    <dgm:pt modelId="{AB9B65DA-7E96-4CBE-B836-65A1877B052D}" type="pres">
      <dgm:prSet presAssocID="{9FCCF8E2-8F6A-4B1A-997B-F8D2CDEBC0BF}" presName="txShp" presStyleLbl="node1" presStyleIdx="2" presStyleCnt="5" custScaleX="118483">
        <dgm:presLayoutVars>
          <dgm:bulletEnabled val="1"/>
        </dgm:presLayoutVars>
      </dgm:prSet>
      <dgm:spPr/>
      <dgm:t>
        <a:bodyPr/>
        <a:lstStyle/>
        <a:p>
          <a:endParaRPr lang="es-ES"/>
        </a:p>
      </dgm:t>
    </dgm:pt>
    <dgm:pt modelId="{07BBC8C8-D4B5-4069-825B-94CFF70C8FEF}" type="pres">
      <dgm:prSet presAssocID="{2EA55401-C1D7-4513-AB02-55715A261922}" presName="spacing" presStyleCnt="0"/>
      <dgm:spPr/>
    </dgm:pt>
    <dgm:pt modelId="{B753378E-9443-458C-B274-5D948DA58A96}" type="pres">
      <dgm:prSet presAssocID="{5DE9BB30-8FE5-4AEC-9C45-CBE8251BDBBF}" presName="composite" presStyleCnt="0"/>
      <dgm:spPr/>
    </dgm:pt>
    <dgm:pt modelId="{D01D34DA-6D6F-4284-99F9-2CDE67021664}" type="pres">
      <dgm:prSet presAssocID="{5DE9BB30-8FE5-4AEC-9C45-CBE8251BDBBF}" presName="imgShp" presStyleLbl="fgImgPlace1" presStyleIdx="3" presStyleCnt="5" custLinFactNeighborX="-98181"/>
      <dgm:spPr>
        <a:blipFill rotWithShape="1">
          <a:blip xmlns:r="http://schemas.openxmlformats.org/officeDocument/2006/relationships" r:embed="rId4"/>
          <a:stretch>
            <a:fillRect/>
          </a:stretch>
        </a:blipFill>
      </dgm:spPr>
      <dgm:t>
        <a:bodyPr/>
        <a:lstStyle/>
        <a:p>
          <a:endParaRPr lang="es-ES"/>
        </a:p>
      </dgm:t>
    </dgm:pt>
    <dgm:pt modelId="{9D9D6DFD-15FD-492E-9A83-6AC2EFE7CBE6}" type="pres">
      <dgm:prSet presAssocID="{5DE9BB30-8FE5-4AEC-9C45-CBE8251BDBBF}" presName="txShp" presStyleLbl="node1" presStyleIdx="3" presStyleCnt="5" custScaleX="116959">
        <dgm:presLayoutVars>
          <dgm:bulletEnabled val="1"/>
        </dgm:presLayoutVars>
      </dgm:prSet>
      <dgm:spPr/>
      <dgm:t>
        <a:bodyPr/>
        <a:lstStyle/>
        <a:p>
          <a:endParaRPr lang="es-ES"/>
        </a:p>
      </dgm:t>
    </dgm:pt>
    <dgm:pt modelId="{E31811D6-DB69-4D47-B58F-96788E9F80C9}" type="pres">
      <dgm:prSet presAssocID="{764EBC8F-52E4-4C26-B64C-C1EF637092B0}" presName="spacing" presStyleCnt="0"/>
      <dgm:spPr/>
    </dgm:pt>
    <dgm:pt modelId="{564B3D76-FD96-43BF-A882-C736BD15FA40}" type="pres">
      <dgm:prSet presAssocID="{870A738E-9668-4FA4-A712-DB0A2B02DD75}" presName="composite" presStyleCnt="0"/>
      <dgm:spPr/>
    </dgm:pt>
    <dgm:pt modelId="{C10841E9-9A90-44D5-87DA-A88013E3D788}" type="pres">
      <dgm:prSet presAssocID="{870A738E-9668-4FA4-A712-DB0A2B02DD75}" presName="imgShp" presStyleLbl="fgImgPlace1" presStyleIdx="4" presStyleCnt="5" custLinFactNeighborX="-98181"/>
      <dgm:spPr>
        <a:blipFill rotWithShape="1">
          <a:blip xmlns:r="http://schemas.openxmlformats.org/officeDocument/2006/relationships" r:embed="rId5"/>
          <a:stretch>
            <a:fillRect/>
          </a:stretch>
        </a:blipFill>
      </dgm:spPr>
      <dgm:t>
        <a:bodyPr/>
        <a:lstStyle/>
        <a:p>
          <a:endParaRPr lang="es-ES"/>
        </a:p>
      </dgm:t>
    </dgm:pt>
    <dgm:pt modelId="{62D05DBC-0DA3-40D9-AFC3-F26AAF21870C}" type="pres">
      <dgm:prSet presAssocID="{870A738E-9668-4FA4-A712-DB0A2B02DD75}" presName="txShp" presStyleLbl="node1" presStyleIdx="4" presStyleCnt="5" custScaleX="116577">
        <dgm:presLayoutVars>
          <dgm:bulletEnabled val="1"/>
        </dgm:presLayoutVars>
      </dgm:prSet>
      <dgm:spPr/>
      <dgm:t>
        <a:bodyPr/>
        <a:lstStyle/>
        <a:p>
          <a:endParaRPr lang="es-ES"/>
        </a:p>
      </dgm:t>
    </dgm:pt>
  </dgm:ptLst>
  <dgm:cxnLst>
    <dgm:cxn modelId="{1C576A2D-FE8F-4F45-B4B5-1A9A551B6304}" srcId="{B3A5413E-74D5-47DD-8D4F-9C7BEB7F1910}" destId="{870A738E-9668-4FA4-A712-DB0A2B02DD75}" srcOrd="4" destOrd="0" parTransId="{C7D8C386-0716-4EC1-8EF1-245BC8650940}" sibTransId="{F16AB318-C70D-406B-A425-02D07EE3B352}"/>
    <dgm:cxn modelId="{8C7E74AC-E4AB-4379-BB7C-DAD28A4AFBF7}" type="presOf" srcId="{C4BFB84C-0CBD-4DD5-B7A3-131958736B69}" destId="{63EFDD6B-281D-4087-9A3D-ACB94A7508E6}" srcOrd="0" destOrd="0" presId="urn:microsoft.com/office/officeart/2005/8/layout/vList3"/>
    <dgm:cxn modelId="{2A241954-EE5B-48F4-A256-705FFCAE90B7}" srcId="{B3A5413E-74D5-47DD-8D4F-9C7BEB7F1910}" destId="{5DE9BB30-8FE5-4AEC-9C45-CBE8251BDBBF}" srcOrd="3" destOrd="0" parTransId="{597473BE-688D-440F-9022-8D6E969208ED}" sibTransId="{764EBC8F-52E4-4C26-B64C-C1EF637092B0}"/>
    <dgm:cxn modelId="{EF5A5088-D786-48A3-B4EA-4CC6F923B658}" type="presOf" srcId="{5DE9BB30-8FE5-4AEC-9C45-CBE8251BDBBF}" destId="{9D9D6DFD-15FD-492E-9A83-6AC2EFE7CBE6}" srcOrd="0" destOrd="0" presId="urn:microsoft.com/office/officeart/2005/8/layout/vList3"/>
    <dgm:cxn modelId="{309E3707-910B-404F-A415-F56D1D773EE2}" srcId="{B3A5413E-74D5-47DD-8D4F-9C7BEB7F1910}" destId="{C4BFB84C-0CBD-4DD5-B7A3-131958736B69}" srcOrd="1" destOrd="0" parTransId="{18A84837-6C86-4510-865C-ED58237713C6}" sibTransId="{320527E1-3CEB-4DBA-BFB7-13412D23C07D}"/>
    <dgm:cxn modelId="{5EBEC337-E9CC-4E4C-AEFD-0241C17109D7}" type="presOf" srcId="{9FCCF8E2-8F6A-4B1A-997B-F8D2CDEBC0BF}" destId="{AB9B65DA-7E96-4CBE-B836-65A1877B052D}" srcOrd="0" destOrd="0" presId="urn:microsoft.com/office/officeart/2005/8/layout/vList3"/>
    <dgm:cxn modelId="{DBBC4B5E-52BC-44B6-93EF-40B548308BBA}" srcId="{B3A5413E-74D5-47DD-8D4F-9C7BEB7F1910}" destId="{18B6D06A-44E6-43DA-9CB9-6F5D54D7776F}" srcOrd="0" destOrd="0" parTransId="{ED31F48A-EACB-482C-80B8-93E5D69D2120}" sibTransId="{C16EF1E9-463D-4516-B171-D9FB6CEA5288}"/>
    <dgm:cxn modelId="{87C9D421-FDB1-469C-8CA6-4F73552B9B0A}" srcId="{B3A5413E-74D5-47DD-8D4F-9C7BEB7F1910}" destId="{9FCCF8E2-8F6A-4B1A-997B-F8D2CDEBC0BF}" srcOrd="2" destOrd="0" parTransId="{F8DA27DF-A5A2-4E48-BF4D-441F732099F3}" sibTransId="{2EA55401-C1D7-4513-AB02-55715A261922}"/>
    <dgm:cxn modelId="{F521654C-FBAE-466E-9AE0-A22F3504D444}" type="presOf" srcId="{870A738E-9668-4FA4-A712-DB0A2B02DD75}" destId="{62D05DBC-0DA3-40D9-AFC3-F26AAF21870C}" srcOrd="0" destOrd="0" presId="urn:microsoft.com/office/officeart/2005/8/layout/vList3"/>
    <dgm:cxn modelId="{4C1C1E20-A032-4A4F-AC2B-5BA19C654BDE}" type="presOf" srcId="{18B6D06A-44E6-43DA-9CB9-6F5D54D7776F}" destId="{5422454E-EB4A-4316-AB10-4DD79D356863}" srcOrd="0" destOrd="0" presId="urn:microsoft.com/office/officeart/2005/8/layout/vList3"/>
    <dgm:cxn modelId="{BEA89B52-27DF-4C9F-9541-7040AB593C06}" type="presOf" srcId="{B3A5413E-74D5-47DD-8D4F-9C7BEB7F1910}" destId="{1C99B48D-D3D5-4385-B728-5EBFE2564D6C}" srcOrd="0" destOrd="0" presId="urn:microsoft.com/office/officeart/2005/8/layout/vList3"/>
    <dgm:cxn modelId="{D7C30B65-EF42-479F-86E2-258421511B98}" type="presParOf" srcId="{1C99B48D-D3D5-4385-B728-5EBFE2564D6C}" destId="{0CBCE7B8-3436-41CE-8D84-3AEEABADA90B}" srcOrd="0" destOrd="0" presId="urn:microsoft.com/office/officeart/2005/8/layout/vList3"/>
    <dgm:cxn modelId="{5222F5C9-2847-4D1E-B4AB-87049B68F89E}" type="presParOf" srcId="{0CBCE7B8-3436-41CE-8D84-3AEEABADA90B}" destId="{7D5FD70C-38B3-425F-B095-A08730BEF31B}" srcOrd="0" destOrd="0" presId="urn:microsoft.com/office/officeart/2005/8/layout/vList3"/>
    <dgm:cxn modelId="{0CCBE3DB-6D18-44ED-9DF5-FD6EBD7124E6}" type="presParOf" srcId="{0CBCE7B8-3436-41CE-8D84-3AEEABADA90B}" destId="{5422454E-EB4A-4316-AB10-4DD79D356863}" srcOrd="1" destOrd="0" presId="urn:microsoft.com/office/officeart/2005/8/layout/vList3"/>
    <dgm:cxn modelId="{E2D946B3-C0F5-4560-9473-1EF271564DA8}" type="presParOf" srcId="{1C99B48D-D3D5-4385-B728-5EBFE2564D6C}" destId="{1343DCFE-DAC9-4851-8DEC-D24E6A3F2F31}" srcOrd="1" destOrd="0" presId="urn:microsoft.com/office/officeart/2005/8/layout/vList3"/>
    <dgm:cxn modelId="{096F0E73-9E77-46ED-8067-D95E3F2ADE67}" type="presParOf" srcId="{1C99B48D-D3D5-4385-B728-5EBFE2564D6C}" destId="{BD37887B-8CBC-4D4D-95F8-EAEA2ECB175C}" srcOrd="2" destOrd="0" presId="urn:microsoft.com/office/officeart/2005/8/layout/vList3"/>
    <dgm:cxn modelId="{CEDF4DFA-5D96-4F8E-8399-EB4E28BFCD61}" type="presParOf" srcId="{BD37887B-8CBC-4D4D-95F8-EAEA2ECB175C}" destId="{07982B50-5EB1-444D-8DB9-1C2A766AD921}" srcOrd="0" destOrd="0" presId="urn:microsoft.com/office/officeart/2005/8/layout/vList3"/>
    <dgm:cxn modelId="{B8884FF4-9989-4218-BAE0-4A6490F44524}" type="presParOf" srcId="{BD37887B-8CBC-4D4D-95F8-EAEA2ECB175C}" destId="{63EFDD6B-281D-4087-9A3D-ACB94A7508E6}" srcOrd="1" destOrd="0" presId="urn:microsoft.com/office/officeart/2005/8/layout/vList3"/>
    <dgm:cxn modelId="{EE9351DB-62D4-4874-9BB5-D9CC5A52CEDF}" type="presParOf" srcId="{1C99B48D-D3D5-4385-B728-5EBFE2564D6C}" destId="{F86A46EF-A59D-4105-97DD-8D83617169D8}" srcOrd="3" destOrd="0" presId="urn:microsoft.com/office/officeart/2005/8/layout/vList3"/>
    <dgm:cxn modelId="{E6195B3C-A12F-4126-B1C4-CBB47EE8F3CF}" type="presParOf" srcId="{1C99B48D-D3D5-4385-B728-5EBFE2564D6C}" destId="{D89F0985-DEF7-445F-A7B8-88338854521F}" srcOrd="4" destOrd="0" presId="urn:microsoft.com/office/officeart/2005/8/layout/vList3"/>
    <dgm:cxn modelId="{BEF6E129-92FF-47AA-915D-784B6CE9B4B1}" type="presParOf" srcId="{D89F0985-DEF7-445F-A7B8-88338854521F}" destId="{D8810085-C62F-4900-87C2-D75543D3730F}" srcOrd="0" destOrd="0" presId="urn:microsoft.com/office/officeart/2005/8/layout/vList3"/>
    <dgm:cxn modelId="{674B02FA-A131-4D81-8AE2-95143AE19474}" type="presParOf" srcId="{D89F0985-DEF7-445F-A7B8-88338854521F}" destId="{AB9B65DA-7E96-4CBE-B836-65A1877B052D}" srcOrd="1" destOrd="0" presId="urn:microsoft.com/office/officeart/2005/8/layout/vList3"/>
    <dgm:cxn modelId="{324889CA-6200-4355-9FA2-3B307D3892B8}" type="presParOf" srcId="{1C99B48D-D3D5-4385-B728-5EBFE2564D6C}" destId="{07BBC8C8-D4B5-4069-825B-94CFF70C8FEF}" srcOrd="5" destOrd="0" presId="urn:microsoft.com/office/officeart/2005/8/layout/vList3"/>
    <dgm:cxn modelId="{6C68AD6D-F7BE-4FF8-A966-C52A4CC96D33}" type="presParOf" srcId="{1C99B48D-D3D5-4385-B728-5EBFE2564D6C}" destId="{B753378E-9443-458C-B274-5D948DA58A96}" srcOrd="6" destOrd="0" presId="urn:microsoft.com/office/officeart/2005/8/layout/vList3"/>
    <dgm:cxn modelId="{87C825B1-8CBC-4545-8C62-52AEF9A08E22}" type="presParOf" srcId="{B753378E-9443-458C-B274-5D948DA58A96}" destId="{D01D34DA-6D6F-4284-99F9-2CDE67021664}" srcOrd="0" destOrd="0" presId="urn:microsoft.com/office/officeart/2005/8/layout/vList3"/>
    <dgm:cxn modelId="{1C72EDC4-52B5-42CD-B54F-58C993DBDB4B}" type="presParOf" srcId="{B753378E-9443-458C-B274-5D948DA58A96}" destId="{9D9D6DFD-15FD-492E-9A83-6AC2EFE7CBE6}" srcOrd="1" destOrd="0" presId="urn:microsoft.com/office/officeart/2005/8/layout/vList3"/>
    <dgm:cxn modelId="{AABF26BF-EDDF-45AA-AAF5-3765B88DFB35}" type="presParOf" srcId="{1C99B48D-D3D5-4385-B728-5EBFE2564D6C}" destId="{E31811D6-DB69-4D47-B58F-96788E9F80C9}" srcOrd="7" destOrd="0" presId="urn:microsoft.com/office/officeart/2005/8/layout/vList3"/>
    <dgm:cxn modelId="{C007DB21-23A6-4B7E-A1D1-514F3BAFDC5B}" type="presParOf" srcId="{1C99B48D-D3D5-4385-B728-5EBFE2564D6C}" destId="{564B3D76-FD96-43BF-A882-C736BD15FA40}" srcOrd="8" destOrd="0" presId="urn:microsoft.com/office/officeart/2005/8/layout/vList3"/>
    <dgm:cxn modelId="{94A3C6A0-8B7E-4C25-BB5F-44B9CA533D72}" type="presParOf" srcId="{564B3D76-FD96-43BF-A882-C736BD15FA40}" destId="{C10841E9-9A90-44D5-87DA-A88013E3D788}" srcOrd="0" destOrd="0" presId="urn:microsoft.com/office/officeart/2005/8/layout/vList3"/>
    <dgm:cxn modelId="{F4E5EAB5-3022-4D93-89E6-D289DF3D4470}" type="presParOf" srcId="{564B3D76-FD96-43BF-A882-C736BD15FA40}" destId="{62D05DBC-0DA3-40D9-AFC3-F26AAF21870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E05A05-C25A-403C-89E8-7F1941436FE7}" type="doc">
      <dgm:prSet loTypeId="urn:microsoft.com/office/officeart/2008/layout/AlternatingPictureBlocks" loCatId="list" qsTypeId="urn:microsoft.com/office/officeart/2005/8/quickstyle/simple3" qsCatId="simple" csTypeId="urn:microsoft.com/office/officeart/2005/8/colors/colorful5" csCatId="colorful" phldr="1"/>
      <dgm:spPr/>
    </dgm:pt>
    <dgm:pt modelId="{9938F10F-36CE-47E7-800C-2EBC244B627C}">
      <dgm:prSet phldrT="[Texto]" custT="1"/>
      <dgm:spPr/>
      <dgm:t>
        <a:bodyPr/>
        <a:lstStyle/>
        <a:p>
          <a:pPr algn="just"/>
          <a:r>
            <a:rPr lang="es-EC" sz="1600" dirty="0" smtClean="0"/>
            <a:t>Que se redefinan las políticas públicas desde un punto de vista integral, para evitar la falta de atención a características y fenómenos que atañen principalmente a ciertos grupos vulnerables y también a la población en general, como las determinadas en la presente investigación.</a:t>
          </a:r>
          <a:endParaRPr lang="es-ES" sz="1600" dirty="0"/>
        </a:p>
      </dgm:t>
    </dgm:pt>
    <dgm:pt modelId="{C2E54B0D-763B-41B3-AF3B-414AAE81248F}" type="parTrans" cxnId="{DE25FB10-B416-4AC7-BA91-8C014D8A7A28}">
      <dgm:prSet/>
      <dgm:spPr/>
      <dgm:t>
        <a:bodyPr/>
        <a:lstStyle/>
        <a:p>
          <a:pPr algn="just"/>
          <a:endParaRPr lang="es-ES"/>
        </a:p>
      </dgm:t>
    </dgm:pt>
    <dgm:pt modelId="{1B43ADC8-5F0F-4C53-A09D-C9ADD2120FAC}" type="sibTrans" cxnId="{DE25FB10-B416-4AC7-BA91-8C014D8A7A28}">
      <dgm:prSet/>
      <dgm:spPr/>
      <dgm:t>
        <a:bodyPr/>
        <a:lstStyle/>
        <a:p>
          <a:pPr algn="just"/>
          <a:endParaRPr lang="es-ES"/>
        </a:p>
      </dgm:t>
    </dgm:pt>
    <dgm:pt modelId="{549F6B84-379A-4774-9986-3893FCFB4584}">
      <dgm:prSet phldrT="[Texto]"/>
      <dgm:spPr/>
      <dgm:t>
        <a:bodyPr/>
        <a:lstStyle/>
        <a:p>
          <a:pPr algn="just"/>
          <a:r>
            <a:rPr lang="es-EC" dirty="0" smtClean="0"/>
            <a:t>Que las políticas públicas que se pongan en marcha hayan sido realizadas tomando en consideración las consecuencias que las mismas pueden acarrear, como por ejemplo una exclusión involuntaria para ciertos grupos humanos.</a:t>
          </a:r>
          <a:endParaRPr lang="es-ES" dirty="0"/>
        </a:p>
      </dgm:t>
    </dgm:pt>
    <dgm:pt modelId="{FA23AF9C-1815-450E-A992-4DC720C20916}" type="parTrans" cxnId="{18EEA399-EEAC-4E72-B4E4-30E965F6767F}">
      <dgm:prSet/>
      <dgm:spPr/>
      <dgm:t>
        <a:bodyPr/>
        <a:lstStyle/>
        <a:p>
          <a:pPr algn="just"/>
          <a:endParaRPr lang="es-ES"/>
        </a:p>
      </dgm:t>
    </dgm:pt>
    <dgm:pt modelId="{B497A039-BC66-4FC2-92B6-7CBCBED7BF38}" type="sibTrans" cxnId="{18EEA399-EEAC-4E72-B4E4-30E965F6767F}">
      <dgm:prSet/>
      <dgm:spPr/>
      <dgm:t>
        <a:bodyPr/>
        <a:lstStyle/>
        <a:p>
          <a:pPr algn="just"/>
          <a:endParaRPr lang="es-ES"/>
        </a:p>
      </dgm:t>
    </dgm:pt>
    <dgm:pt modelId="{E33B9DA3-1680-4A65-B9B8-317572CC4A4A}">
      <dgm:prSet phldrT="[Texto]"/>
      <dgm:spPr/>
      <dgm:t>
        <a:bodyPr/>
        <a:lstStyle/>
        <a:p>
          <a:pPr algn="just"/>
          <a:r>
            <a:rPr lang="es-EC" dirty="0" smtClean="0"/>
            <a:t>Que las políticas públicas que se ejecuten, mantengan un seguimiento continuo para que sea posible realizar evaluaciones periódicas para detectar errores o falencias y poner en marcha acciones de mejora en pro de la comunidad.</a:t>
          </a:r>
          <a:endParaRPr lang="es-ES" dirty="0"/>
        </a:p>
      </dgm:t>
    </dgm:pt>
    <dgm:pt modelId="{743697C4-1E48-4B99-8390-5EAE29D2CE59}" type="parTrans" cxnId="{B49B2A5B-8F79-4AFE-AFFB-AF4D5B99B12E}">
      <dgm:prSet/>
      <dgm:spPr/>
      <dgm:t>
        <a:bodyPr/>
        <a:lstStyle/>
        <a:p>
          <a:pPr algn="just"/>
          <a:endParaRPr lang="es-ES"/>
        </a:p>
      </dgm:t>
    </dgm:pt>
    <dgm:pt modelId="{96958B83-8B2D-4B7B-9792-FE1642331EF1}" type="sibTrans" cxnId="{B49B2A5B-8F79-4AFE-AFFB-AF4D5B99B12E}">
      <dgm:prSet/>
      <dgm:spPr/>
      <dgm:t>
        <a:bodyPr/>
        <a:lstStyle/>
        <a:p>
          <a:pPr algn="just"/>
          <a:endParaRPr lang="es-ES"/>
        </a:p>
      </dgm:t>
    </dgm:pt>
    <dgm:pt modelId="{30CB08E4-BB2D-42A8-AE49-82228E0BDBF6}" type="pres">
      <dgm:prSet presAssocID="{8BE05A05-C25A-403C-89E8-7F1941436FE7}" presName="linearFlow" presStyleCnt="0">
        <dgm:presLayoutVars>
          <dgm:dir/>
          <dgm:resizeHandles val="exact"/>
        </dgm:presLayoutVars>
      </dgm:prSet>
      <dgm:spPr/>
    </dgm:pt>
    <dgm:pt modelId="{2E033C33-D1F8-4076-9CFC-B84E9635A5CE}" type="pres">
      <dgm:prSet presAssocID="{9938F10F-36CE-47E7-800C-2EBC244B627C}" presName="comp" presStyleCnt="0"/>
      <dgm:spPr/>
    </dgm:pt>
    <dgm:pt modelId="{D98537C5-FCF7-47E4-932F-6406E50C691E}" type="pres">
      <dgm:prSet presAssocID="{9938F10F-36CE-47E7-800C-2EBC244B627C}" presName="rect2" presStyleLbl="node1" presStyleIdx="0" presStyleCnt="3" custScaleX="205418" custLinFactNeighborX="17373">
        <dgm:presLayoutVars>
          <dgm:bulletEnabled val="1"/>
        </dgm:presLayoutVars>
      </dgm:prSet>
      <dgm:spPr/>
      <dgm:t>
        <a:bodyPr/>
        <a:lstStyle/>
        <a:p>
          <a:endParaRPr lang="es-ES"/>
        </a:p>
      </dgm:t>
    </dgm:pt>
    <dgm:pt modelId="{FA49A175-A7A1-4180-B73D-CC68A84C32B8}" type="pres">
      <dgm:prSet presAssocID="{9938F10F-36CE-47E7-800C-2EBC244B627C}" presName="rect1" presStyleLbl="lnNode1" presStyleIdx="0" presStyleCnt="3" custLinFactX="-6905" custLinFactNeighborX="-100000" custLinFactNeighborY="1184"/>
      <dgm:spPr>
        <a:blipFill rotWithShape="1">
          <a:blip xmlns:r="http://schemas.openxmlformats.org/officeDocument/2006/relationships" r:embed="rId1"/>
          <a:stretch>
            <a:fillRect/>
          </a:stretch>
        </a:blipFill>
      </dgm:spPr>
      <dgm:t>
        <a:bodyPr/>
        <a:lstStyle/>
        <a:p>
          <a:endParaRPr lang="es-ES"/>
        </a:p>
      </dgm:t>
    </dgm:pt>
    <dgm:pt modelId="{03C0410B-5BDF-4277-8673-90C3671454CD}" type="pres">
      <dgm:prSet presAssocID="{1B43ADC8-5F0F-4C53-A09D-C9ADD2120FAC}" presName="sibTrans" presStyleCnt="0"/>
      <dgm:spPr/>
    </dgm:pt>
    <dgm:pt modelId="{F21C8982-3803-4547-966E-7E5385A5E91C}" type="pres">
      <dgm:prSet presAssocID="{549F6B84-379A-4774-9986-3893FCFB4584}" presName="comp" presStyleCnt="0"/>
      <dgm:spPr/>
    </dgm:pt>
    <dgm:pt modelId="{379988F8-8975-49F6-A3CD-3D1438EC58D2}" type="pres">
      <dgm:prSet presAssocID="{549F6B84-379A-4774-9986-3893FCFB4584}" presName="rect2" presStyleLbl="node1" presStyleIdx="1" presStyleCnt="3" custScaleX="207518" custLinFactNeighborX="-46313" custLinFactNeighborY="-3137">
        <dgm:presLayoutVars>
          <dgm:bulletEnabled val="1"/>
        </dgm:presLayoutVars>
      </dgm:prSet>
      <dgm:spPr/>
      <dgm:t>
        <a:bodyPr/>
        <a:lstStyle/>
        <a:p>
          <a:endParaRPr lang="es-ES"/>
        </a:p>
      </dgm:t>
    </dgm:pt>
    <dgm:pt modelId="{6D7DA38B-EDD4-4D95-BADF-D776D246588B}" type="pres">
      <dgm:prSet presAssocID="{549F6B84-379A-4774-9986-3893FCFB4584}" presName="rect1" presStyleLbl="lnNode1" presStyleIdx="1" presStyleCnt="3" custLinFactNeighborX="46515" custLinFactNeighborY="-3137"/>
      <dgm:spPr>
        <a:blipFill rotWithShape="1">
          <a:blip xmlns:r="http://schemas.openxmlformats.org/officeDocument/2006/relationships" r:embed="rId2"/>
          <a:stretch>
            <a:fillRect/>
          </a:stretch>
        </a:blipFill>
      </dgm:spPr>
      <dgm:t>
        <a:bodyPr/>
        <a:lstStyle/>
        <a:p>
          <a:endParaRPr lang="es-ES"/>
        </a:p>
      </dgm:t>
    </dgm:pt>
    <dgm:pt modelId="{33B51F8D-0CBB-4C2F-B399-BB6502D03AE8}" type="pres">
      <dgm:prSet presAssocID="{B497A039-BC66-4FC2-92B6-7CBCBED7BF38}" presName="sibTrans" presStyleCnt="0"/>
      <dgm:spPr/>
    </dgm:pt>
    <dgm:pt modelId="{97990D7C-8C62-45CE-A24B-905D40B16775}" type="pres">
      <dgm:prSet presAssocID="{E33B9DA3-1680-4A65-B9B8-317572CC4A4A}" presName="comp" presStyleCnt="0"/>
      <dgm:spPr/>
    </dgm:pt>
    <dgm:pt modelId="{09F3A072-7408-4839-9347-DF096FC02D32}" type="pres">
      <dgm:prSet presAssocID="{E33B9DA3-1680-4A65-B9B8-317572CC4A4A}" presName="rect2" presStyleLbl="node1" presStyleIdx="2" presStyleCnt="3" custScaleX="205617" custLinFactNeighborX="17273">
        <dgm:presLayoutVars>
          <dgm:bulletEnabled val="1"/>
        </dgm:presLayoutVars>
      </dgm:prSet>
      <dgm:spPr/>
      <dgm:t>
        <a:bodyPr/>
        <a:lstStyle/>
        <a:p>
          <a:endParaRPr lang="es-ES"/>
        </a:p>
      </dgm:t>
    </dgm:pt>
    <dgm:pt modelId="{91056925-9D92-49AB-9ACB-AD51E02EE3CF}" type="pres">
      <dgm:prSet presAssocID="{E33B9DA3-1680-4A65-B9B8-317572CC4A4A}" presName="rect1" presStyleLbl="lnNode1" presStyleIdx="2" presStyleCnt="3" custLinFactX="-9322" custLinFactNeighborX="-100000" custLinFactNeighborY="109"/>
      <dgm:spPr>
        <a:blipFill rotWithShape="1">
          <a:blip xmlns:r="http://schemas.openxmlformats.org/officeDocument/2006/relationships" r:embed="rId2"/>
          <a:stretch>
            <a:fillRect/>
          </a:stretch>
        </a:blipFill>
      </dgm:spPr>
    </dgm:pt>
  </dgm:ptLst>
  <dgm:cxnLst>
    <dgm:cxn modelId="{B49B2A5B-8F79-4AFE-AFFB-AF4D5B99B12E}" srcId="{8BE05A05-C25A-403C-89E8-7F1941436FE7}" destId="{E33B9DA3-1680-4A65-B9B8-317572CC4A4A}" srcOrd="2" destOrd="0" parTransId="{743697C4-1E48-4B99-8390-5EAE29D2CE59}" sibTransId="{96958B83-8B2D-4B7B-9792-FE1642331EF1}"/>
    <dgm:cxn modelId="{B8771366-4063-42B3-B18D-90B6CF690FFA}" type="presOf" srcId="{8BE05A05-C25A-403C-89E8-7F1941436FE7}" destId="{30CB08E4-BB2D-42A8-AE49-82228E0BDBF6}" srcOrd="0" destOrd="0" presId="urn:microsoft.com/office/officeart/2008/layout/AlternatingPictureBlocks"/>
    <dgm:cxn modelId="{330AC666-E9FD-4AE0-82D6-BD31677BED45}" type="presOf" srcId="{E33B9DA3-1680-4A65-B9B8-317572CC4A4A}" destId="{09F3A072-7408-4839-9347-DF096FC02D32}" srcOrd="0" destOrd="0" presId="urn:microsoft.com/office/officeart/2008/layout/AlternatingPictureBlocks"/>
    <dgm:cxn modelId="{18EEA399-EEAC-4E72-B4E4-30E965F6767F}" srcId="{8BE05A05-C25A-403C-89E8-7F1941436FE7}" destId="{549F6B84-379A-4774-9986-3893FCFB4584}" srcOrd="1" destOrd="0" parTransId="{FA23AF9C-1815-450E-A992-4DC720C20916}" sibTransId="{B497A039-BC66-4FC2-92B6-7CBCBED7BF38}"/>
    <dgm:cxn modelId="{DE25FB10-B416-4AC7-BA91-8C014D8A7A28}" srcId="{8BE05A05-C25A-403C-89E8-7F1941436FE7}" destId="{9938F10F-36CE-47E7-800C-2EBC244B627C}" srcOrd="0" destOrd="0" parTransId="{C2E54B0D-763B-41B3-AF3B-414AAE81248F}" sibTransId="{1B43ADC8-5F0F-4C53-A09D-C9ADD2120FAC}"/>
    <dgm:cxn modelId="{DC330713-6473-428D-B653-B1ACF78B6442}" type="presOf" srcId="{549F6B84-379A-4774-9986-3893FCFB4584}" destId="{379988F8-8975-49F6-A3CD-3D1438EC58D2}" srcOrd="0" destOrd="0" presId="urn:microsoft.com/office/officeart/2008/layout/AlternatingPictureBlocks"/>
    <dgm:cxn modelId="{D66D87FF-D26A-41BC-8FFC-FDCC590092EE}" type="presOf" srcId="{9938F10F-36CE-47E7-800C-2EBC244B627C}" destId="{D98537C5-FCF7-47E4-932F-6406E50C691E}" srcOrd="0" destOrd="0" presId="urn:microsoft.com/office/officeart/2008/layout/AlternatingPictureBlocks"/>
    <dgm:cxn modelId="{804FF64F-199F-445C-94BF-02D3D825A41F}" type="presParOf" srcId="{30CB08E4-BB2D-42A8-AE49-82228E0BDBF6}" destId="{2E033C33-D1F8-4076-9CFC-B84E9635A5CE}" srcOrd="0" destOrd="0" presId="urn:microsoft.com/office/officeart/2008/layout/AlternatingPictureBlocks"/>
    <dgm:cxn modelId="{5F57D884-49F9-4353-8EEC-B8BD4975C565}" type="presParOf" srcId="{2E033C33-D1F8-4076-9CFC-B84E9635A5CE}" destId="{D98537C5-FCF7-47E4-932F-6406E50C691E}" srcOrd="0" destOrd="0" presId="urn:microsoft.com/office/officeart/2008/layout/AlternatingPictureBlocks"/>
    <dgm:cxn modelId="{DD9F27CB-D5F8-4FB2-8483-C3383A59619D}" type="presParOf" srcId="{2E033C33-D1F8-4076-9CFC-B84E9635A5CE}" destId="{FA49A175-A7A1-4180-B73D-CC68A84C32B8}" srcOrd="1" destOrd="0" presId="urn:microsoft.com/office/officeart/2008/layout/AlternatingPictureBlocks"/>
    <dgm:cxn modelId="{0B2A06AB-6398-4EB9-829C-D9C8D1A952CF}" type="presParOf" srcId="{30CB08E4-BB2D-42A8-AE49-82228E0BDBF6}" destId="{03C0410B-5BDF-4277-8673-90C3671454CD}" srcOrd="1" destOrd="0" presId="urn:microsoft.com/office/officeart/2008/layout/AlternatingPictureBlocks"/>
    <dgm:cxn modelId="{1B080F52-4168-4FF3-87FC-82CBD871EB2D}" type="presParOf" srcId="{30CB08E4-BB2D-42A8-AE49-82228E0BDBF6}" destId="{F21C8982-3803-4547-966E-7E5385A5E91C}" srcOrd="2" destOrd="0" presId="urn:microsoft.com/office/officeart/2008/layout/AlternatingPictureBlocks"/>
    <dgm:cxn modelId="{9CBF4B2B-612E-468A-959E-9053020E0174}" type="presParOf" srcId="{F21C8982-3803-4547-966E-7E5385A5E91C}" destId="{379988F8-8975-49F6-A3CD-3D1438EC58D2}" srcOrd="0" destOrd="0" presId="urn:microsoft.com/office/officeart/2008/layout/AlternatingPictureBlocks"/>
    <dgm:cxn modelId="{5DBC6C97-B396-454B-ACF5-A9808BF7A4C4}" type="presParOf" srcId="{F21C8982-3803-4547-966E-7E5385A5E91C}" destId="{6D7DA38B-EDD4-4D95-BADF-D776D246588B}" srcOrd="1" destOrd="0" presId="urn:microsoft.com/office/officeart/2008/layout/AlternatingPictureBlocks"/>
    <dgm:cxn modelId="{1688F19A-09F5-4A83-8873-5653DE095C20}" type="presParOf" srcId="{30CB08E4-BB2D-42A8-AE49-82228E0BDBF6}" destId="{33B51F8D-0CBB-4C2F-B399-BB6502D03AE8}" srcOrd="3" destOrd="0" presId="urn:microsoft.com/office/officeart/2008/layout/AlternatingPictureBlocks"/>
    <dgm:cxn modelId="{99D933B5-7FD0-4373-9F79-F688F0252700}" type="presParOf" srcId="{30CB08E4-BB2D-42A8-AE49-82228E0BDBF6}" destId="{97990D7C-8C62-45CE-A24B-905D40B16775}" srcOrd="4" destOrd="0" presId="urn:microsoft.com/office/officeart/2008/layout/AlternatingPictureBlocks"/>
    <dgm:cxn modelId="{B253F90F-9D58-48EB-BFFF-A46CA67A9A3D}" type="presParOf" srcId="{97990D7C-8C62-45CE-A24B-905D40B16775}" destId="{09F3A072-7408-4839-9347-DF096FC02D32}" srcOrd="0" destOrd="0" presId="urn:microsoft.com/office/officeart/2008/layout/AlternatingPictureBlocks"/>
    <dgm:cxn modelId="{E89F75E2-9664-431D-BF62-F7F42EFC7544}" type="presParOf" srcId="{97990D7C-8C62-45CE-A24B-905D40B16775}" destId="{91056925-9D92-49AB-9ACB-AD51E02EE3CF}"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F0CA7-59C4-44DA-9413-04E988603BD2}">
      <dsp:nvSpPr>
        <dsp:cNvPr id="0" name=""/>
        <dsp:cNvSpPr/>
      </dsp:nvSpPr>
      <dsp:spPr>
        <a:xfrm rot="16200000">
          <a:off x="-944531" y="945533"/>
          <a:ext cx="4496434" cy="2605367"/>
        </a:xfrm>
        <a:prstGeom prst="flowChartManualOperation">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10348" bIns="0" numCol="1" spcCol="1270" anchor="ctr" anchorCtr="0">
          <a:noAutofit/>
        </a:bodyPr>
        <a:lstStyle/>
        <a:p>
          <a:pPr lvl="0" algn="ctr" defTabSz="755650">
            <a:lnSpc>
              <a:spcPct val="90000"/>
            </a:lnSpc>
            <a:spcBef>
              <a:spcPct val="0"/>
            </a:spcBef>
            <a:spcAft>
              <a:spcPct val="35000"/>
            </a:spcAft>
          </a:pPr>
          <a:r>
            <a:rPr lang="es-EC" sz="1700" kern="1200" dirty="0" smtClean="0"/>
            <a:t>Inconvenientes de las mujeres para incursionar en el ámbito laboral o desarrollar emprendimientos</a:t>
          </a:r>
          <a:endParaRPr lang="es-ES" sz="1700" kern="1200" dirty="0"/>
        </a:p>
      </dsp:txBody>
      <dsp:txXfrm rot="5400000">
        <a:off x="1002" y="899287"/>
        <a:ext cx="2605367" cy="2697860"/>
      </dsp:txXfrm>
    </dsp:sp>
    <dsp:sp modelId="{017F53E2-5422-4E4A-9FF7-1523EDEFB02E}">
      <dsp:nvSpPr>
        <dsp:cNvPr id="0" name=""/>
        <dsp:cNvSpPr/>
      </dsp:nvSpPr>
      <dsp:spPr>
        <a:xfrm rot="16200000">
          <a:off x="1856238" y="945533"/>
          <a:ext cx="4496434" cy="2605367"/>
        </a:xfrm>
        <a:prstGeom prst="flowChartManualOperati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10348" bIns="0" numCol="1" spcCol="1270" anchor="ctr" anchorCtr="0">
          <a:noAutofit/>
        </a:bodyPr>
        <a:lstStyle/>
        <a:p>
          <a:pPr lvl="0" algn="l" defTabSz="755650">
            <a:lnSpc>
              <a:spcPct val="90000"/>
            </a:lnSpc>
            <a:spcBef>
              <a:spcPct val="0"/>
            </a:spcBef>
            <a:spcAft>
              <a:spcPct val="35000"/>
            </a:spcAft>
          </a:pPr>
          <a:r>
            <a:rPr lang="es-EC" sz="1700" kern="1200" dirty="0" smtClean="0"/>
            <a:t>Programas:</a:t>
          </a:r>
        </a:p>
        <a:p>
          <a:pPr lvl="0" algn="l" defTabSz="755650">
            <a:lnSpc>
              <a:spcPct val="90000"/>
            </a:lnSpc>
            <a:spcBef>
              <a:spcPct val="0"/>
            </a:spcBef>
            <a:spcAft>
              <a:spcPct val="35000"/>
            </a:spcAft>
          </a:pPr>
          <a:r>
            <a:rPr lang="es-EC" sz="1700" kern="1200" dirty="0" smtClean="0"/>
            <a:t>*Latinoamérica: Chile, Colombia, México y Perú, según el </a:t>
          </a:r>
          <a:r>
            <a:rPr lang="es-ES" sz="1700" kern="1200" dirty="0" smtClean="0"/>
            <a:t>Observatorio Estratégico de la Alianza del Pacífico (2018) </a:t>
          </a:r>
        </a:p>
        <a:p>
          <a:pPr lvl="0" algn="l" defTabSz="755650">
            <a:lnSpc>
              <a:spcPct val="90000"/>
            </a:lnSpc>
            <a:spcBef>
              <a:spcPct val="0"/>
            </a:spcBef>
            <a:spcAft>
              <a:spcPct val="35000"/>
            </a:spcAft>
          </a:pPr>
          <a:r>
            <a:rPr lang="es-ES" sz="1700" kern="1200" dirty="0" smtClean="0"/>
            <a:t>*Europa: España, s</a:t>
          </a:r>
          <a:r>
            <a:rPr lang="es-EC" sz="1700" kern="1200" dirty="0" smtClean="0"/>
            <a:t>egún la </a:t>
          </a:r>
          <a:r>
            <a:rPr lang="es-ES" sz="1700" kern="1200" dirty="0" smtClean="0"/>
            <a:t>Fundación mujeres (2016)</a:t>
          </a:r>
        </a:p>
      </dsp:txBody>
      <dsp:txXfrm rot="5400000">
        <a:off x="2801771" y="899287"/>
        <a:ext cx="2605367" cy="2697860"/>
      </dsp:txXfrm>
    </dsp:sp>
    <dsp:sp modelId="{024FECD8-7AC7-4CEC-BFBB-BD9BA1D04F4E}">
      <dsp:nvSpPr>
        <dsp:cNvPr id="0" name=""/>
        <dsp:cNvSpPr/>
      </dsp:nvSpPr>
      <dsp:spPr>
        <a:xfrm rot="16200000">
          <a:off x="4657009" y="945533"/>
          <a:ext cx="4496434" cy="2605367"/>
        </a:xfrm>
        <a:prstGeom prst="flowChartManualOperati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0" tIns="0" rIns="107950" bIns="0" numCol="1" spcCol="1270" anchor="t" anchorCtr="0">
          <a:noAutofit/>
        </a:bodyPr>
        <a:lstStyle/>
        <a:p>
          <a:pPr lvl="0" algn="l" defTabSz="755650">
            <a:lnSpc>
              <a:spcPct val="90000"/>
            </a:lnSpc>
            <a:spcBef>
              <a:spcPct val="0"/>
            </a:spcBef>
            <a:spcAft>
              <a:spcPct val="35000"/>
            </a:spcAft>
          </a:pPr>
          <a:r>
            <a:rPr lang="es-ES" sz="1700" kern="1200" dirty="0" smtClean="0"/>
            <a:t>Rumiñahui-Ecuador: descritos en </a:t>
          </a:r>
          <a:r>
            <a:rPr lang="es-EC" sz="1700" kern="1200" dirty="0" smtClean="0"/>
            <a:t>la Agenda Local de Igualdad (2016)</a:t>
          </a:r>
          <a:endParaRPr lang="es-ES" sz="1700" kern="1200" dirty="0"/>
        </a:p>
        <a:p>
          <a:pPr marL="114300" lvl="1" indent="-114300" algn="l" defTabSz="666750">
            <a:lnSpc>
              <a:spcPct val="90000"/>
            </a:lnSpc>
            <a:spcBef>
              <a:spcPct val="0"/>
            </a:spcBef>
            <a:spcAft>
              <a:spcPct val="15000"/>
            </a:spcAft>
            <a:buChar char="••"/>
          </a:pPr>
          <a:r>
            <a:rPr lang="es-EC" sz="1500" kern="1200" dirty="0" smtClean="0"/>
            <a:t>Políticas públicas no desarrolladas desde un punto de vista integral</a:t>
          </a:r>
          <a:endParaRPr lang="es-ES" sz="1500" kern="1200" dirty="0"/>
        </a:p>
        <a:p>
          <a:pPr marL="114300" lvl="1" indent="-114300" algn="l" defTabSz="666750">
            <a:lnSpc>
              <a:spcPct val="90000"/>
            </a:lnSpc>
            <a:spcBef>
              <a:spcPct val="0"/>
            </a:spcBef>
            <a:spcAft>
              <a:spcPct val="15000"/>
            </a:spcAft>
            <a:buChar char="••"/>
          </a:pPr>
          <a:r>
            <a:rPr lang="es-ES" sz="1500" kern="1200" dirty="0" smtClean="0"/>
            <a:t>Importancia: Diseñar</a:t>
          </a:r>
          <a:r>
            <a:rPr lang="es-EC" sz="1500" kern="1200" dirty="0" smtClean="0"/>
            <a:t> una propuesta de PP que  disminuya los problemas socioeconómicos existentes en el cantón</a:t>
          </a:r>
          <a:r>
            <a:rPr lang="es-EC" sz="1200" kern="1200" dirty="0" smtClean="0"/>
            <a:t>.</a:t>
          </a:r>
          <a:endParaRPr lang="es-ES" sz="1200" kern="1200" dirty="0"/>
        </a:p>
      </dsp:txBody>
      <dsp:txXfrm rot="5400000">
        <a:off x="5602542" y="899287"/>
        <a:ext cx="2605367" cy="2697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7BF5A-E4F2-43E6-B7B8-E02E98A99CED}">
      <dsp:nvSpPr>
        <dsp:cNvPr id="0" name=""/>
        <dsp:cNvSpPr/>
      </dsp:nvSpPr>
      <dsp:spPr>
        <a:xfrm rot="5400000">
          <a:off x="4538514" y="-2308845"/>
          <a:ext cx="1203640" cy="601780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Gran variedad de conceptos.</a:t>
          </a:r>
          <a:endParaRPr lang="es-ES" sz="1600" kern="1200" dirty="0"/>
        </a:p>
        <a:p>
          <a:pPr marL="171450" lvl="1" indent="-171450" algn="just" defTabSz="711200">
            <a:lnSpc>
              <a:spcPct val="90000"/>
            </a:lnSpc>
            <a:spcBef>
              <a:spcPct val="0"/>
            </a:spcBef>
            <a:spcAft>
              <a:spcPct val="15000"/>
            </a:spcAft>
            <a:buChar char="••"/>
          </a:pPr>
          <a:r>
            <a:rPr lang="es-EC" sz="1600" kern="1200" dirty="0" smtClean="0"/>
            <a:t>Concuerdan: Intervención de una autoridad gubernamental. </a:t>
          </a:r>
          <a:endParaRPr lang="es-ES" sz="1600" kern="1200" dirty="0"/>
        </a:p>
      </dsp:txBody>
      <dsp:txXfrm rot="-5400000">
        <a:off x="2131433" y="156993"/>
        <a:ext cx="5959047" cy="1086126"/>
      </dsp:txXfrm>
    </dsp:sp>
    <dsp:sp modelId="{959DD9C7-8754-4631-AD23-D86CF9A34E5F}">
      <dsp:nvSpPr>
        <dsp:cNvPr id="0" name=""/>
        <dsp:cNvSpPr/>
      </dsp:nvSpPr>
      <dsp:spPr>
        <a:xfrm>
          <a:off x="72007" y="2898"/>
          <a:ext cx="2059425" cy="139431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0" kern="1200" smtClean="0"/>
            <a:t>Política pública</a:t>
          </a:r>
          <a:endParaRPr lang="es-ES" sz="1800" b="0" kern="1200" dirty="0"/>
        </a:p>
      </dsp:txBody>
      <dsp:txXfrm>
        <a:off x="140072" y="70963"/>
        <a:ext cx="1923295" cy="1258185"/>
      </dsp:txXfrm>
    </dsp:sp>
    <dsp:sp modelId="{1004B277-7AA6-4038-8B55-0892B4ACF88C}">
      <dsp:nvSpPr>
        <dsp:cNvPr id="0" name=""/>
        <dsp:cNvSpPr/>
      </dsp:nvSpPr>
      <dsp:spPr>
        <a:xfrm rot="5400000">
          <a:off x="4474509" y="-874652"/>
          <a:ext cx="1391326" cy="6077479"/>
        </a:xfrm>
        <a:prstGeom prst="round2SameRect">
          <a:avLst/>
        </a:prstGeom>
        <a:solidFill>
          <a:schemeClr val="accent5">
            <a:tint val="40000"/>
            <a:alpha val="90000"/>
            <a:hueOff val="2169946"/>
            <a:satOff val="-3825"/>
            <a:lumOff val="569"/>
            <a:alphaOff val="0"/>
          </a:schemeClr>
        </a:solidFill>
        <a:ln w="9525" cap="flat" cmpd="sng" algn="ctr">
          <a:solidFill>
            <a:schemeClr val="accent5">
              <a:tint val="40000"/>
              <a:alpha val="90000"/>
              <a:hueOff val="2169946"/>
              <a:satOff val="-3825"/>
              <a:lumOff val="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114300" lvl="1" indent="-114300" algn="just" defTabSz="622300">
            <a:lnSpc>
              <a:spcPct val="90000"/>
            </a:lnSpc>
            <a:spcBef>
              <a:spcPct val="0"/>
            </a:spcBef>
            <a:spcAft>
              <a:spcPct val="15000"/>
            </a:spcAft>
            <a:buChar char="••"/>
          </a:pPr>
          <a:r>
            <a:rPr lang="es-EC" sz="1400" kern="1200" dirty="0" smtClean="0"/>
            <a:t>No: Empleos que duren </a:t>
          </a:r>
          <a:r>
            <a:rPr lang="es-EC" sz="1400" b="1" kern="1200" dirty="0" smtClean="0"/>
            <a:t>poco tiempo</a:t>
          </a:r>
          <a:r>
            <a:rPr lang="es-EC" sz="1400" kern="1200" dirty="0" smtClean="0"/>
            <a:t>, sin </a:t>
          </a:r>
          <a:r>
            <a:rPr lang="es-EC" sz="1400" b="1" kern="1200" dirty="0" smtClean="0"/>
            <a:t>seguro social</a:t>
          </a:r>
          <a:r>
            <a:rPr lang="es-EC" sz="1400" kern="1200" dirty="0" smtClean="0"/>
            <a:t>, con </a:t>
          </a:r>
          <a:r>
            <a:rPr lang="es-EC" sz="1400" b="1" kern="1200" dirty="0" smtClean="0"/>
            <a:t>sueldos mínimos </a:t>
          </a:r>
          <a:r>
            <a:rPr lang="es-EC" sz="1400" kern="1200" dirty="0" smtClean="0"/>
            <a:t>y que no brinden </a:t>
          </a:r>
          <a:r>
            <a:rPr lang="es-EC" sz="1400" b="1" kern="1200" dirty="0" smtClean="0"/>
            <a:t>estabilidad</a:t>
          </a:r>
          <a:r>
            <a:rPr lang="es-EC" sz="1400" kern="1200" dirty="0" smtClean="0"/>
            <a:t>.</a:t>
          </a:r>
          <a:endParaRPr lang="es-ES" sz="1400" kern="1200" dirty="0"/>
        </a:p>
        <a:p>
          <a:pPr marL="114300" lvl="1" indent="-114300" algn="just" defTabSz="622300">
            <a:lnSpc>
              <a:spcPct val="90000"/>
            </a:lnSpc>
            <a:spcBef>
              <a:spcPct val="0"/>
            </a:spcBef>
            <a:spcAft>
              <a:spcPct val="15000"/>
            </a:spcAft>
            <a:buChar char="••"/>
          </a:pPr>
          <a:r>
            <a:rPr lang="es-EC" sz="1400" kern="1200" dirty="0" smtClean="0"/>
            <a:t>Deben: Crear empleos de </a:t>
          </a:r>
          <a:r>
            <a:rPr lang="es-EC" sz="1400" b="1" kern="1200" dirty="0" smtClean="0"/>
            <a:t>calidad</a:t>
          </a:r>
          <a:r>
            <a:rPr lang="es-EC" sz="1400" kern="1200" dirty="0" smtClean="0"/>
            <a:t>, no solo conseguir  trabajo, sino de </a:t>
          </a:r>
          <a:r>
            <a:rPr lang="es-EC" sz="1400" b="1" kern="1200" dirty="0" smtClean="0"/>
            <a:t>conservarlo, ascender</a:t>
          </a:r>
          <a:r>
            <a:rPr lang="es-EC" sz="1400" kern="1200" dirty="0" smtClean="0"/>
            <a:t>, posibilidad de </a:t>
          </a:r>
          <a:r>
            <a:rPr lang="es-EC" sz="1400" b="1" kern="1200" dirty="0" smtClean="0"/>
            <a:t>emprender y auto emplearse.</a:t>
          </a:r>
          <a:endParaRPr lang="es-ES" sz="1400" b="1" kern="1200" dirty="0"/>
        </a:p>
      </dsp:txBody>
      <dsp:txXfrm rot="-5400000">
        <a:off x="2131433" y="1536343"/>
        <a:ext cx="6009560" cy="1255488"/>
      </dsp:txXfrm>
    </dsp:sp>
    <dsp:sp modelId="{2B0BB667-0BA2-4080-B2D7-A8D5366A99E5}">
      <dsp:nvSpPr>
        <dsp:cNvPr id="0" name=""/>
        <dsp:cNvSpPr/>
      </dsp:nvSpPr>
      <dsp:spPr>
        <a:xfrm>
          <a:off x="72007" y="1466930"/>
          <a:ext cx="2059425" cy="1394315"/>
        </a:xfrm>
        <a:prstGeom prst="roundRect">
          <a:avLst/>
        </a:prstGeom>
        <a:gradFill rotWithShape="0">
          <a:gsLst>
            <a:gs pos="0">
              <a:schemeClr val="accent5">
                <a:hueOff val="2344826"/>
                <a:satOff val="-18899"/>
                <a:lumOff val="5360"/>
                <a:alphaOff val="0"/>
                <a:tint val="50000"/>
                <a:satMod val="300000"/>
              </a:schemeClr>
            </a:gs>
            <a:gs pos="35000">
              <a:schemeClr val="accent5">
                <a:hueOff val="2344826"/>
                <a:satOff val="-18899"/>
                <a:lumOff val="5360"/>
                <a:alphaOff val="0"/>
                <a:tint val="37000"/>
                <a:satMod val="300000"/>
              </a:schemeClr>
            </a:gs>
            <a:gs pos="100000">
              <a:schemeClr val="accent5">
                <a:hueOff val="2344826"/>
                <a:satOff val="-18899"/>
                <a:lumOff val="536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0" kern="1200" dirty="0" smtClean="0"/>
            <a:t>Política pública de empleo y emprendimiento</a:t>
          </a:r>
          <a:endParaRPr lang="es-ES" sz="1800" b="0" kern="1200" dirty="0"/>
        </a:p>
      </dsp:txBody>
      <dsp:txXfrm>
        <a:off x="140072" y="1534995"/>
        <a:ext cx="1923295" cy="1258185"/>
      </dsp:txXfrm>
    </dsp:sp>
    <dsp:sp modelId="{21C7C284-492E-41C7-AE80-E8F491330053}">
      <dsp:nvSpPr>
        <dsp:cNvPr id="0" name=""/>
        <dsp:cNvSpPr/>
      </dsp:nvSpPr>
      <dsp:spPr>
        <a:xfrm rot="5400000">
          <a:off x="4563952" y="589379"/>
          <a:ext cx="1212440" cy="6077479"/>
        </a:xfrm>
        <a:prstGeom prst="round2SameRect">
          <a:avLst/>
        </a:prstGeom>
        <a:solidFill>
          <a:schemeClr val="accent5">
            <a:tint val="40000"/>
            <a:alpha val="90000"/>
            <a:hueOff val="4339892"/>
            <a:satOff val="-7649"/>
            <a:lumOff val="1138"/>
            <a:alphaOff val="0"/>
          </a:schemeClr>
        </a:solidFill>
        <a:ln w="9525" cap="flat" cmpd="sng" algn="ctr">
          <a:solidFill>
            <a:schemeClr val="accent5">
              <a:tint val="40000"/>
              <a:alpha val="90000"/>
              <a:hueOff val="4339892"/>
              <a:satOff val="-7649"/>
              <a:lumOff val="11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114300" lvl="1" indent="-114300" algn="just" defTabSz="622300">
            <a:lnSpc>
              <a:spcPct val="90000"/>
            </a:lnSpc>
            <a:spcBef>
              <a:spcPct val="0"/>
            </a:spcBef>
            <a:spcAft>
              <a:spcPct val="15000"/>
            </a:spcAft>
            <a:buChar char="••"/>
          </a:pPr>
          <a:r>
            <a:rPr lang="es-ES" sz="1400" kern="1200" noProof="0" dirty="0" smtClean="0"/>
            <a:t>En</a:t>
          </a:r>
          <a:r>
            <a:rPr lang="en-US" sz="1400" kern="1200" dirty="0" smtClean="0"/>
            <a:t> </a:t>
          </a:r>
          <a:r>
            <a:rPr lang="es-ES" sz="1400" kern="1200" noProof="0" dirty="0" smtClean="0"/>
            <a:t>su</a:t>
          </a:r>
          <a:r>
            <a:rPr lang="en-US" sz="1400" kern="1200" dirty="0" smtClean="0"/>
            <a:t> </a:t>
          </a:r>
          <a:r>
            <a:rPr lang="es-ES" sz="1400" kern="1200" noProof="0" dirty="0" smtClean="0"/>
            <a:t>mayoría se enfocan en</a:t>
          </a:r>
          <a:r>
            <a:rPr lang="en-US" sz="1400" kern="1200" dirty="0" smtClean="0"/>
            <a:t> la </a:t>
          </a:r>
          <a:r>
            <a:rPr lang="es-ES" sz="1400" b="1" kern="1200" noProof="0" dirty="0" smtClean="0"/>
            <a:t>igualdad</a:t>
          </a:r>
          <a:r>
            <a:rPr lang="en-US" sz="1400" b="1" kern="1200" dirty="0" smtClean="0"/>
            <a:t> de </a:t>
          </a:r>
          <a:r>
            <a:rPr lang="es-ES" sz="1400" b="1" kern="1200" noProof="0" dirty="0" smtClean="0"/>
            <a:t>género</a:t>
          </a:r>
          <a:r>
            <a:rPr lang="en-US" sz="1400" kern="1200" dirty="0" smtClean="0"/>
            <a:t> (</a:t>
          </a:r>
          <a:r>
            <a:rPr lang="es-ES" sz="1400" kern="1200" noProof="0" dirty="0" smtClean="0"/>
            <a:t>Constitución </a:t>
          </a:r>
          <a:r>
            <a:rPr lang="en-US" sz="1400" kern="1200" dirty="0" smtClean="0"/>
            <a:t>del Ecuador, </a:t>
          </a:r>
          <a:r>
            <a:rPr lang="es-ES" sz="1400" kern="1200" noProof="0" dirty="0" smtClean="0"/>
            <a:t>art. </a:t>
          </a:r>
          <a:r>
            <a:rPr lang="en-US" sz="1400" kern="1200" dirty="0" smtClean="0"/>
            <a:t>70).</a:t>
          </a:r>
          <a:endParaRPr lang="es-ES" sz="1400" kern="1200" dirty="0"/>
        </a:p>
        <a:p>
          <a:pPr marL="114300" lvl="1" indent="-114300" algn="just" defTabSz="622300">
            <a:lnSpc>
              <a:spcPct val="90000"/>
            </a:lnSpc>
            <a:spcBef>
              <a:spcPct val="0"/>
            </a:spcBef>
            <a:spcAft>
              <a:spcPct val="15000"/>
            </a:spcAft>
            <a:buChar char="••"/>
          </a:pPr>
          <a:r>
            <a:rPr lang="es-EC" sz="1400" kern="1200" dirty="0" smtClean="0"/>
            <a:t>En Rumiñahui, el</a:t>
          </a:r>
          <a:r>
            <a:rPr lang="en-US" sz="1400" kern="1200" dirty="0" smtClean="0"/>
            <a:t> </a:t>
          </a:r>
          <a:r>
            <a:rPr lang="en-US" sz="1400" b="1" kern="1200" dirty="0" smtClean="0"/>
            <a:t>COPRODER</a:t>
          </a:r>
          <a:r>
            <a:rPr lang="en-US" sz="1400" kern="1200" dirty="0" smtClean="0"/>
            <a:t> </a:t>
          </a:r>
          <a:r>
            <a:rPr lang="es-ES" sz="1400" kern="1200" noProof="0" dirty="0" smtClean="0"/>
            <a:t>publicó</a:t>
          </a:r>
          <a:r>
            <a:rPr lang="en-US" sz="1400" kern="1200" dirty="0" smtClean="0"/>
            <a:t> la Agenda Local de </a:t>
          </a:r>
          <a:r>
            <a:rPr lang="es-ES" sz="1400" kern="1200" noProof="0" dirty="0" smtClean="0"/>
            <a:t>Igualdad: Políticas pública</a:t>
          </a:r>
          <a:r>
            <a:rPr lang="en-US" sz="1400" kern="1200" dirty="0" smtClean="0"/>
            <a:t>s para </a:t>
          </a:r>
          <a:r>
            <a:rPr lang="es-ES" sz="1400" kern="1200" noProof="0" dirty="0" smtClean="0"/>
            <a:t>mujeres de acuerdo a diferentes ejes </a:t>
          </a:r>
          <a:r>
            <a:rPr lang="es-EC" sz="1400" kern="1200" dirty="0" smtClean="0"/>
            <a:t>establecidos.</a:t>
          </a:r>
          <a:endParaRPr lang="es-ES" sz="1400" kern="1200" dirty="0"/>
        </a:p>
      </dsp:txBody>
      <dsp:txXfrm rot="-5400000">
        <a:off x="2131433" y="3081084"/>
        <a:ext cx="6018293" cy="1094068"/>
      </dsp:txXfrm>
    </dsp:sp>
    <dsp:sp modelId="{6D2FFFD8-54A7-48BB-A691-F33C3164BB15}">
      <dsp:nvSpPr>
        <dsp:cNvPr id="0" name=""/>
        <dsp:cNvSpPr/>
      </dsp:nvSpPr>
      <dsp:spPr>
        <a:xfrm>
          <a:off x="72007" y="2930961"/>
          <a:ext cx="2059425" cy="1394315"/>
        </a:xfrm>
        <a:prstGeom prst="roundRect">
          <a:avLst/>
        </a:prstGeom>
        <a:gradFill rotWithShape="0">
          <a:gsLst>
            <a:gs pos="0">
              <a:schemeClr val="accent5">
                <a:hueOff val="4689652"/>
                <a:satOff val="-37799"/>
                <a:lumOff val="10719"/>
                <a:alphaOff val="0"/>
                <a:tint val="50000"/>
                <a:satMod val="300000"/>
              </a:schemeClr>
            </a:gs>
            <a:gs pos="35000">
              <a:schemeClr val="accent5">
                <a:hueOff val="4689652"/>
                <a:satOff val="-37799"/>
                <a:lumOff val="10719"/>
                <a:alphaOff val="0"/>
                <a:tint val="37000"/>
                <a:satMod val="300000"/>
              </a:schemeClr>
            </a:gs>
            <a:gs pos="100000">
              <a:schemeClr val="accent5">
                <a:hueOff val="4689652"/>
                <a:satOff val="-37799"/>
                <a:lumOff val="10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b="0" kern="1200" noProof="0" dirty="0" smtClean="0"/>
            <a:t>Políticas</a:t>
          </a:r>
          <a:r>
            <a:rPr lang="en-US" sz="1800" b="0" kern="1200" dirty="0" smtClean="0"/>
            <a:t> </a:t>
          </a:r>
          <a:r>
            <a:rPr lang="es-ES" sz="1800" b="0" kern="1200" noProof="0" dirty="0" smtClean="0"/>
            <a:t>públicas para el GAP mujeres en Ecuador</a:t>
          </a:r>
          <a:endParaRPr lang="es-ES" sz="1800" b="0" kern="1200" noProof="0" dirty="0"/>
        </a:p>
      </dsp:txBody>
      <dsp:txXfrm>
        <a:off x="140072" y="2999026"/>
        <a:ext cx="1923295" cy="1258185"/>
      </dsp:txXfrm>
    </dsp:sp>
    <dsp:sp modelId="{E4A43774-50AA-42E0-9C82-B414AD199367}">
      <dsp:nvSpPr>
        <dsp:cNvPr id="0" name=""/>
        <dsp:cNvSpPr/>
      </dsp:nvSpPr>
      <dsp:spPr>
        <a:xfrm rot="5400000">
          <a:off x="4639004" y="2196373"/>
          <a:ext cx="1115452" cy="5933484"/>
        </a:xfrm>
        <a:prstGeom prst="round2SameRect">
          <a:avLst/>
        </a:prstGeom>
        <a:solidFill>
          <a:schemeClr val="accent5">
            <a:tint val="40000"/>
            <a:alpha val="90000"/>
            <a:hueOff val="6509837"/>
            <a:satOff val="-11474"/>
            <a:lumOff val="1707"/>
            <a:alphaOff val="0"/>
          </a:schemeClr>
        </a:solidFill>
        <a:ln w="9525" cap="flat" cmpd="sng" algn="ctr">
          <a:solidFill>
            <a:schemeClr val="accent5">
              <a:tint val="40000"/>
              <a:alpha val="90000"/>
              <a:hueOff val="6509837"/>
              <a:satOff val="-11474"/>
              <a:lumOff val="17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r>
            <a:rPr lang="es-EC" sz="1200" b="1" i="1" kern="1200" dirty="0" smtClean="0"/>
            <a:t>Políticas:</a:t>
          </a:r>
          <a:endParaRPr lang="es-ES" sz="1200" kern="1200" dirty="0"/>
        </a:p>
        <a:p>
          <a:pPr marL="228600" lvl="2" indent="-114300" algn="l" defTabSz="533400">
            <a:lnSpc>
              <a:spcPct val="90000"/>
            </a:lnSpc>
            <a:spcBef>
              <a:spcPct val="0"/>
            </a:spcBef>
            <a:spcAft>
              <a:spcPct val="15000"/>
            </a:spcAft>
            <a:buChar char="••"/>
          </a:pPr>
          <a:r>
            <a:rPr lang="es-EC" sz="1200" kern="1200" smtClean="0"/>
            <a:t>Potenciar y efectivizar el papel de las mujeres en el desarrollo económico-productivo del cantón.</a:t>
          </a:r>
          <a:endParaRPr lang="es-ES" sz="1200" kern="1200" dirty="0"/>
        </a:p>
        <a:p>
          <a:pPr marL="228600" lvl="2" indent="-114300" algn="l" defTabSz="533400">
            <a:lnSpc>
              <a:spcPct val="90000"/>
            </a:lnSpc>
            <a:spcBef>
              <a:spcPct val="0"/>
            </a:spcBef>
            <a:spcAft>
              <a:spcPct val="15000"/>
            </a:spcAft>
            <a:buChar char="••"/>
          </a:pPr>
          <a:r>
            <a:rPr lang="es-EC" sz="1200" kern="1200" dirty="0" smtClean="0"/>
            <a:t>Fortalecer y consolidar la transformación integral del sistema educativo y de producción de conocimientos para fomentar la profesionalización de las mujeres.</a:t>
          </a:r>
          <a:endParaRPr lang="es-ES" sz="1200" kern="1200" dirty="0"/>
        </a:p>
      </dsp:txBody>
      <dsp:txXfrm rot="-5400000">
        <a:off x="2229988" y="4659841"/>
        <a:ext cx="5879032" cy="1006548"/>
      </dsp:txXfrm>
    </dsp:sp>
    <dsp:sp modelId="{3279FC16-7ADA-4831-8F6F-BCB88C0217E6}">
      <dsp:nvSpPr>
        <dsp:cNvPr id="0" name=""/>
        <dsp:cNvSpPr/>
      </dsp:nvSpPr>
      <dsp:spPr>
        <a:xfrm>
          <a:off x="72007" y="4394992"/>
          <a:ext cx="2059425" cy="1394315"/>
        </a:xfrm>
        <a:prstGeom prst="roundRect">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0" kern="1200" dirty="0" smtClean="0"/>
            <a:t>Agenda Local de Igualdad del cantón Rumiñahui</a:t>
          </a:r>
          <a:endParaRPr lang="es-ES" sz="1800" kern="1200" dirty="0"/>
        </a:p>
      </dsp:txBody>
      <dsp:txXfrm>
        <a:off x="140072" y="4463057"/>
        <a:ext cx="1923295" cy="12581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72750-5102-4572-9D63-E34B46F9D86C}">
      <dsp:nvSpPr>
        <dsp:cNvPr id="0" name=""/>
        <dsp:cNvSpPr/>
      </dsp:nvSpPr>
      <dsp:spPr>
        <a:xfrm>
          <a:off x="0" y="0"/>
          <a:ext cx="1520680" cy="4064000"/>
        </a:xfrm>
        <a:prstGeom prst="roundRect">
          <a:avLst>
            <a:gd name="adj" fmla="val 10000"/>
          </a:avLst>
        </a:prstGeom>
        <a:gradFill rotWithShape="0">
          <a:gsLst>
            <a:gs pos="0">
              <a:schemeClr val="accent1">
                <a:shade val="50000"/>
                <a:hueOff val="0"/>
                <a:satOff val="0"/>
                <a:lumOff val="0"/>
                <a:alphaOff val="0"/>
                <a:tint val="50000"/>
                <a:satMod val="300000"/>
              </a:schemeClr>
            </a:gs>
            <a:gs pos="35000">
              <a:schemeClr val="accent1">
                <a:shade val="50000"/>
                <a:hueOff val="0"/>
                <a:satOff val="0"/>
                <a:lumOff val="0"/>
                <a:alphaOff val="0"/>
                <a:tint val="37000"/>
                <a:satMod val="300000"/>
              </a:schemeClr>
            </a:gs>
            <a:gs pos="100000">
              <a:schemeClr val="accent1">
                <a:shade val="5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t>Centrada en la sociedad</a:t>
          </a:r>
          <a:endParaRPr lang="es-ES" sz="1900" kern="1200" dirty="0"/>
        </a:p>
      </dsp:txBody>
      <dsp:txXfrm>
        <a:off x="0" y="1625600"/>
        <a:ext cx="1520680" cy="1625600"/>
      </dsp:txXfrm>
    </dsp:sp>
    <dsp:sp modelId="{A0F45431-A84A-492C-B4A0-989A5DA4B474}">
      <dsp:nvSpPr>
        <dsp:cNvPr id="0" name=""/>
        <dsp:cNvSpPr/>
      </dsp:nvSpPr>
      <dsp:spPr>
        <a:xfrm>
          <a:off x="84661" y="243840"/>
          <a:ext cx="1353312" cy="1353312"/>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1DA4AC30-D199-4D0A-B6F5-FE6C61AECD70}">
      <dsp:nvSpPr>
        <dsp:cNvPr id="0" name=""/>
        <dsp:cNvSpPr/>
      </dsp:nvSpPr>
      <dsp:spPr>
        <a:xfrm>
          <a:off x="1547920" y="0"/>
          <a:ext cx="1520680" cy="4064000"/>
        </a:xfrm>
        <a:prstGeom prst="roundRect">
          <a:avLst>
            <a:gd name="adj" fmla="val 10000"/>
          </a:avLst>
        </a:prstGeom>
        <a:gradFill rotWithShape="0">
          <a:gsLst>
            <a:gs pos="0">
              <a:schemeClr val="accent1">
                <a:shade val="50000"/>
                <a:hueOff val="139653"/>
                <a:satOff val="-2665"/>
                <a:lumOff val="27211"/>
                <a:alphaOff val="0"/>
                <a:tint val="50000"/>
                <a:satMod val="300000"/>
              </a:schemeClr>
            </a:gs>
            <a:gs pos="35000">
              <a:schemeClr val="accent1">
                <a:shade val="50000"/>
                <a:hueOff val="139653"/>
                <a:satOff val="-2665"/>
                <a:lumOff val="27211"/>
                <a:alphaOff val="0"/>
                <a:tint val="37000"/>
                <a:satMod val="300000"/>
              </a:schemeClr>
            </a:gs>
            <a:gs pos="100000">
              <a:schemeClr val="accent1">
                <a:shade val="50000"/>
                <a:hueOff val="139653"/>
                <a:satOff val="-2665"/>
                <a:lumOff val="272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S" sz="1900" kern="1200" dirty="0" smtClean="0"/>
            <a:t>Centrado en el Estado</a:t>
          </a:r>
          <a:endParaRPr lang="es-ES" sz="1900" kern="1200" dirty="0"/>
        </a:p>
      </dsp:txBody>
      <dsp:txXfrm>
        <a:off x="1547920" y="1625600"/>
        <a:ext cx="1520680" cy="1625600"/>
      </dsp:txXfrm>
    </dsp:sp>
    <dsp:sp modelId="{8F2EAF1F-2A33-47ED-A25C-670BC165C09F}">
      <dsp:nvSpPr>
        <dsp:cNvPr id="0" name=""/>
        <dsp:cNvSpPr/>
      </dsp:nvSpPr>
      <dsp:spPr>
        <a:xfrm>
          <a:off x="1650962" y="243840"/>
          <a:ext cx="1353312" cy="1353312"/>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1A535C5-CD78-4A94-8A19-FB3CC42A1DCB}">
      <dsp:nvSpPr>
        <dsp:cNvPr id="0" name=""/>
        <dsp:cNvSpPr/>
      </dsp:nvSpPr>
      <dsp:spPr>
        <a:xfrm>
          <a:off x="3133579" y="0"/>
          <a:ext cx="1520680" cy="4064000"/>
        </a:xfrm>
        <a:prstGeom prst="roundRect">
          <a:avLst>
            <a:gd name="adj" fmla="val 10000"/>
          </a:avLst>
        </a:prstGeom>
        <a:gradFill rotWithShape="0">
          <a:gsLst>
            <a:gs pos="0">
              <a:schemeClr val="accent1">
                <a:shade val="50000"/>
                <a:hueOff val="139653"/>
                <a:satOff val="-2665"/>
                <a:lumOff val="27211"/>
                <a:alphaOff val="0"/>
                <a:tint val="50000"/>
                <a:satMod val="300000"/>
              </a:schemeClr>
            </a:gs>
            <a:gs pos="35000">
              <a:schemeClr val="accent1">
                <a:shade val="50000"/>
                <a:hueOff val="139653"/>
                <a:satOff val="-2665"/>
                <a:lumOff val="27211"/>
                <a:alphaOff val="0"/>
                <a:tint val="37000"/>
                <a:satMod val="300000"/>
              </a:schemeClr>
            </a:gs>
            <a:gs pos="100000">
              <a:schemeClr val="accent1">
                <a:shade val="50000"/>
                <a:hueOff val="139653"/>
                <a:satOff val="-2665"/>
                <a:lumOff val="2721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s-EC" sz="1900" kern="1200" dirty="0" smtClean="0"/>
            <a:t>Mixto: Combina el estudio de la sociedad y el Estado</a:t>
          </a:r>
          <a:endParaRPr lang="es-ES" sz="1900" kern="1200" dirty="0"/>
        </a:p>
      </dsp:txBody>
      <dsp:txXfrm>
        <a:off x="3133579" y="1625600"/>
        <a:ext cx="1520680" cy="1625600"/>
      </dsp:txXfrm>
    </dsp:sp>
    <dsp:sp modelId="{43EA010B-11DA-4475-8F6D-7A2453268170}">
      <dsp:nvSpPr>
        <dsp:cNvPr id="0" name=""/>
        <dsp:cNvSpPr/>
      </dsp:nvSpPr>
      <dsp:spPr>
        <a:xfrm>
          <a:off x="3217264" y="243840"/>
          <a:ext cx="1353312" cy="1353312"/>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F13816-7BE9-49D1-82B5-254874EEDA3A}">
      <dsp:nvSpPr>
        <dsp:cNvPr id="0" name=""/>
        <dsp:cNvSpPr/>
      </dsp:nvSpPr>
      <dsp:spPr>
        <a:xfrm>
          <a:off x="186209" y="3251200"/>
          <a:ext cx="4282818" cy="609600"/>
        </a:xfrm>
        <a:prstGeom prst="leftRightArrow">
          <a:avLst/>
        </a:prstGeom>
        <a:gradFill rotWithShape="0">
          <a:gsLst>
            <a:gs pos="0">
              <a:schemeClr val="accent1">
                <a:tint val="55000"/>
                <a:hueOff val="0"/>
                <a:satOff val="0"/>
                <a:lumOff val="0"/>
                <a:alphaOff val="0"/>
                <a:tint val="50000"/>
                <a:satMod val="300000"/>
              </a:schemeClr>
            </a:gs>
            <a:gs pos="35000">
              <a:schemeClr val="accent1">
                <a:tint val="55000"/>
                <a:hueOff val="0"/>
                <a:satOff val="0"/>
                <a:lumOff val="0"/>
                <a:alphaOff val="0"/>
                <a:tint val="37000"/>
                <a:satMod val="300000"/>
              </a:schemeClr>
            </a:gs>
            <a:gs pos="100000">
              <a:schemeClr val="accent1">
                <a:tint val="55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A7B7B-BA80-4B79-A9FB-5FA4231DE7C6}">
      <dsp:nvSpPr>
        <dsp:cNvPr id="0" name=""/>
        <dsp:cNvSpPr/>
      </dsp:nvSpPr>
      <dsp:spPr>
        <a:xfrm>
          <a:off x="292827" y="1780"/>
          <a:ext cx="3300863" cy="1494190"/>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500" kern="1200" dirty="0" smtClean="0"/>
            <a:t>Diferencias entre organizaciones privadas y públicas: ámbito de actuación, vulnerables a la política, mayor control y presión, gestión de recursos financieros complicada.</a:t>
          </a:r>
          <a:endParaRPr lang="es-ES" sz="1500" kern="1200" noProof="0" dirty="0"/>
        </a:p>
      </dsp:txBody>
      <dsp:txXfrm>
        <a:off x="336590" y="45543"/>
        <a:ext cx="3213337" cy="1406664"/>
      </dsp:txXfrm>
    </dsp:sp>
    <dsp:sp modelId="{5BBF9015-7C4C-486A-9396-A5161F2906F0}">
      <dsp:nvSpPr>
        <dsp:cNvPr id="0" name=""/>
        <dsp:cNvSpPr/>
      </dsp:nvSpPr>
      <dsp:spPr>
        <a:xfrm rot="5400000">
          <a:off x="1599419" y="1541816"/>
          <a:ext cx="687679" cy="825215"/>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s-ES" sz="3600" kern="1200"/>
        </a:p>
      </dsp:txBody>
      <dsp:txXfrm rot="-5400000">
        <a:off x="1695694" y="1610584"/>
        <a:ext cx="495129" cy="481375"/>
      </dsp:txXfrm>
    </dsp:sp>
    <dsp:sp modelId="{E0E1256A-B5D7-4FE9-AD0D-EDC019FF7E2A}">
      <dsp:nvSpPr>
        <dsp:cNvPr id="0" name=""/>
        <dsp:cNvSpPr/>
      </dsp:nvSpPr>
      <dsp:spPr>
        <a:xfrm>
          <a:off x="292827" y="2412878"/>
          <a:ext cx="3300863" cy="1833813"/>
        </a:xfrm>
        <a:prstGeom prst="roundRect">
          <a:avLst>
            <a:gd name="adj" fmla="val 10000"/>
          </a:avLst>
        </a:prstGeom>
        <a:gradFill rotWithShape="0">
          <a:gsLst>
            <a:gs pos="0">
              <a:schemeClr val="accent2">
                <a:hueOff val="1799955"/>
                <a:satOff val="48584"/>
                <a:lumOff val="5099"/>
                <a:alphaOff val="0"/>
                <a:tint val="50000"/>
                <a:satMod val="300000"/>
              </a:schemeClr>
            </a:gs>
            <a:gs pos="35000">
              <a:schemeClr val="accent2">
                <a:hueOff val="1799955"/>
                <a:satOff val="48584"/>
                <a:lumOff val="5099"/>
                <a:alphaOff val="0"/>
                <a:tint val="37000"/>
                <a:satMod val="300000"/>
              </a:schemeClr>
            </a:gs>
            <a:gs pos="100000">
              <a:schemeClr val="accent2">
                <a:hueOff val="1799955"/>
                <a:satOff val="48584"/>
                <a:lumOff val="509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“No </a:t>
          </a:r>
          <a:r>
            <a:rPr lang="es-ES" sz="1500" kern="1200" noProof="0" dirty="0" smtClean="0"/>
            <a:t>se </a:t>
          </a:r>
          <a:r>
            <a:rPr lang="es-ES" sz="1500" kern="1200" noProof="0" dirty="0" smtClean="0"/>
            <a:t>ha desarrollado suficientemente” una teoría administrativa “aplicada específicamente a la administración pública, con unos conceptos, valores y técnicas propias”</a:t>
          </a:r>
          <a:r>
            <a:rPr lang="es-ES" sz="1500" b="1" kern="1200" noProof="0" dirty="0" smtClean="0"/>
            <a:t> </a:t>
          </a:r>
          <a:r>
            <a:rPr lang="es-ES" sz="1500" b="0" kern="1200" noProof="0" dirty="0" smtClean="0"/>
            <a:t>(</a:t>
          </a:r>
          <a:r>
            <a:rPr lang="es-ES" sz="1500" b="0" kern="1200" noProof="0" dirty="0" err="1" smtClean="0"/>
            <a:t>Ramió</a:t>
          </a:r>
          <a:r>
            <a:rPr lang="es-ES" sz="1500" b="0" kern="1200" noProof="0" dirty="0" smtClean="0"/>
            <a:t>, 2016, </a:t>
          </a:r>
          <a:r>
            <a:rPr lang="es-ES" sz="1500" b="0" kern="1200" noProof="0" dirty="0" err="1" smtClean="0"/>
            <a:t>pág</a:t>
          </a:r>
          <a:r>
            <a:rPr lang="en-US" sz="1500" b="0" kern="1200" dirty="0" smtClean="0"/>
            <a:t>. 27)</a:t>
          </a:r>
          <a:endParaRPr lang="es-ES" sz="1500" kern="1200" dirty="0"/>
        </a:p>
      </dsp:txBody>
      <dsp:txXfrm>
        <a:off x="346538" y="2466589"/>
        <a:ext cx="3193441" cy="17263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08AB-21FB-4887-AA7A-9003D828AC28}">
      <dsp:nvSpPr>
        <dsp:cNvPr id="0" name=""/>
        <dsp:cNvSpPr/>
      </dsp:nvSpPr>
      <dsp:spPr>
        <a:xfrm>
          <a:off x="76011" y="889789"/>
          <a:ext cx="4402585" cy="40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ctr" defTabSz="622300">
            <a:lnSpc>
              <a:spcPct val="90000"/>
            </a:lnSpc>
            <a:spcBef>
              <a:spcPct val="0"/>
            </a:spcBef>
            <a:spcAft>
              <a:spcPct val="35000"/>
            </a:spcAft>
          </a:pPr>
          <a:r>
            <a:rPr lang="es-EC" sz="1400" b="1" kern="1200" dirty="0" smtClean="0"/>
            <a:t>Análisis de la política pública de empleo y emprendimiento </a:t>
          </a:r>
          <a:r>
            <a:rPr lang="es-EC" sz="1400" b="1" kern="1200" dirty="0" smtClean="0"/>
            <a:t>actual</a:t>
          </a:r>
        </a:p>
        <a:p>
          <a:pPr lvl="0" algn="ctr" defTabSz="622300">
            <a:lnSpc>
              <a:spcPct val="90000"/>
            </a:lnSpc>
            <a:spcBef>
              <a:spcPct val="0"/>
            </a:spcBef>
            <a:spcAft>
              <a:spcPct val="35000"/>
            </a:spcAft>
          </a:pPr>
          <a:endParaRPr lang="es-EC" sz="1400" b="1" kern="1200" dirty="0" smtClean="0"/>
        </a:p>
        <a:p>
          <a:pPr lvl="0" algn="ctr" defTabSz="622300">
            <a:lnSpc>
              <a:spcPct val="90000"/>
            </a:lnSpc>
            <a:spcBef>
              <a:spcPct val="0"/>
            </a:spcBef>
            <a:spcAft>
              <a:spcPct val="35000"/>
            </a:spcAft>
          </a:pPr>
          <a:endParaRPr lang="es-ES" sz="1400" kern="1200" dirty="0"/>
        </a:p>
      </dsp:txBody>
      <dsp:txXfrm>
        <a:off x="76011" y="889789"/>
        <a:ext cx="4402585" cy="400235"/>
      </dsp:txXfrm>
    </dsp:sp>
    <dsp:sp modelId="{E4E360CB-C434-454D-9941-ECD28700767D}">
      <dsp:nvSpPr>
        <dsp:cNvPr id="0" name=""/>
        <dsp:cNvSpPr/>
      </dsp:nvSpPr>
      <dsp:spPr>
        <a:xfrm>
          <a:off x="76011" y="1290024"/>
          <a:ext cx="1030205" cy="815293"/>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FAA57F-08AF-4FFD-AA92-529DEA896D4D}">
      <dsp:nvSpPr>
        <dsp:cNvPr id="0" name=""/>
        <dsp:cNvSpPr/>
      </dsp:nvSpPr>
      <dsp:spPr>
        <a:xfrm>
          <a:off x="694819" y="1290024"/>
          <a:ext cx="1030205" cy="815293"/>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D6C72-822F-407D-AB5B-BDECACF83171}">
      <dsp:nvSpPr>
        <dsp:cNvPr id="0" name=""/>
        <dsp:cNvSpPr/>
      </dsp:nvSpPr>
      <dsp:spPr>
        <a:xfrm>
          <a:off x="1314116" y="1290024"/>
          <a:ext cx="1030205" cy="815293"/>
        </a:xfrm>
        <a:prstGeom prst="chevron">
          <a:avLst>
            <a:gd name="adj" fmla="val 706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8A5BB4-DE93-4BCA-8C03-E54604BD9A3C}">
      <dsp:nvSpPr>
        <dsp:cNvPr id="0" name=""/>
        <dsp:cNvSpPr/>
      </dsp:nvSpPr>
      <dsp:spPr>
        <a:xfrm>
          <a:off x="1932924" y="1290024"/>
          <a:ext cx="1030205" cy="815293"/>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6253D-8EC2-439A-8FC4-DB191B23F415}">
      <dsp:nvSpPr>
        <dsp:cNvPr id="0" name=""/>
        <dsp:cNvSpPr/>
      </dsp:nvSpPr>
      <dsp:spPr>
        <a:xfrm>
          <a:off x="2552221" y="1290024"/>
          <a:ext cx="1030205" cy="815293"/>
        </a:xfrm>
        <a:prstGeom prst="chevron">
          <a:avLst>
            <a:gd name="adj" fmla="val 706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3F4AAD-F29C-4653-818F-E4B499C870FF}">
      <dsp:nvSpPr>
        <dsp:cNvPr id="0" name=""/>
        <dsp:cNvSpPr/>
      </dsp:nvSpPr>
      <dsp:spPr>
        <a:xfrm>
          <a:off x="3171029" y="1290024"/>
          <a:ext cx="1030205" cy="815293"/>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CC4DD9-8AE0-40BC-8281-AFF6FD932594}">
      <dsp:nvSpPr>
        <dsp:cNvPr id="0" name=""/>
        <dsp:cNvSpPr/>
      </dsp:nvSpPr>
      <dsp:spPr>
        <a:xfrm>
          <a:off x="3790326" y="1290024"/>
          <a:ext cx="1030205" cy="815293"/>
        </a:xfrm>
        <a:prstGeom prst="chevron">
          <a:avLst>
            <a:gd name="adj" fmla="val 7061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AB598-DE9B-435E-820F-A02365BA61FA}">
      <dsp:nvSpPr>
        <dsp:cNvPr id="0" name=""/>
        <dsp:cNvSpPr/>
      </dsp:nvSpPr>
      <dsp:spPr>
        <a:xfrm>
          <a:off x="76011" y="1371553"/>
          <a:ext cx="4459819" cy="652234"/>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666750">
            <a:lnSpc>
              <a:spcPct val="90000"/>
            </a:lnSpc>
            <a:spcBef>
              <a:spcPct val="0"/>
            </a:spcBef>
            <a:spcAft>
              <a:spcPct val="35000"/>
            </a:spcAft>
          </a:pPr>
          <a:r>
            <a:rPr lang="es-EC" sz="1500" kern="1200" dirty="0" smtClean="0"/>
            <a:t>Las PP descritas en la Agenda Local de Igualdad son bastante </a:t>
          </a:r>
          <a:r>
            <a:rPr lang="es-EC" sz="1500" kern="1200" dirty="0" smtClean="0"/>
            <a:t>generales</a:t>
          </a:r>
          <a:endParaRPr lang="es-ES" sz="1500" kern="1200" dirty="0"/>
        </a:p>
      </dsp:txBody>
      <dsp:txXfrm>
        <a:off x="76011" y="1371553"/>
        <a:ext cx="4459819" cy="652234"/>
      </dsp:txXfrm>
    </dsp:sp>
    <dsp:sp modelId="{B4A9679B-4934-4A77-AD0A-74297EDEDE11}">
      <dsp:nvSpPr>
        <dsp:cNvPr id="0" name=""/>
        <dsp:cNvSpPr/>
      </dsp:nvSpPr>
      <dsp:spPr>
        <a:xfrm>
          <a:off x="76011" y="2176536"/>
          <a:ext cx="4402585" cy="400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466725">
            <a:lnSpc>
              <a:spcPct val="90000"/>
            </a:lnSpc>
            <a:spcBef>
              <a:spcPct val="0"/>
            </a:spcBef>
            <a:spcAft>
              <a:spcPct val="35000"/>
            </a:spcAft>
          </a:pPr>
          <a:r>
            <a:rPr lang="es-ES" sz="1050" kern="1200" dirty="0" smtClean="0"/>
            <a:t> </a:t>
          </a:r>
          <a:endParaRPr lang="es-ES" sz="1050" kern="1200" dirty="0"/>
        </a:p>
      </dsp:txBody>
      <dsp:txXfrm>
        <a:off x="76011" y="2176536"/>
        <a:ext cx="4402585" cy="400235"/>
      </dsp:txXfrm>
    </dsp:sp>
    <dsp:sp modelId="{B27A7B19-F4E5-482E-9685-7316350698E8}">
      <dsp:nvSpPr>
        <dsp:cNvPr id="0" name=""/>
        <dsp:cNvSpPr/>
      </dsp:nvSpPr>
      <dsp:spPr>
        <a:xfrm>
          <a:off x="76011" y="2576771"/>
          <a:ext cx="587011" cy="9783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D2648-6E2C-401F-A235-CDB1092D614A}">
      <dsp:nvSpPr>
        <dsp:cNvPr id="0" name=""/>
        <dsp:cNvSpPr/>
      </dsp:nvSpPr>
      <dsp:spPr>
        <a:xfrm>
          <a:off x="697265" y="2576771"/>
          <a:ext cx="587011" cy="9783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3698D1-297C-4475-BF27-BC1998856914}">
      <dsp:nvSpPr>
        <dsp:cNvPr id="0" name=""/>
        <dsp:cNvSpPr/>
      </dsp:nvSpPr>
      <dsp:spPr>
        <a:xfrm>
          <a:off x="1318519" y="2576771"/>
          <a:ext cx="587011" cy="97835"/>
        </a:xfrm>
        <a:prstGeom prst="parallelogram">
          <a:avLst>
            <a:gd name="adj" fmla="val 14084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A2A2A-EAF9-4C14-976C-98725CC04110}">
      <dsp:nvSpPr>
        <dsp:cNvPr id="0" name=""/>
        <dsp:cNvSpPr/>
      </dsp:nvSpPr>
      <dsp:spPr>
        <a:xfrm>
          <a:off x="1939773" y="2576771"/>
          <a:ext cx="587011" cy="97835"/>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D662F-8986-4307-B144-6B92A511E528}">
      <dsp:nvSpPr>
        <dsp:cNvPr id="0" name=""/>
        <dsp:cNvSpPr/>
      </dsp:nvSpPr>
      <dsp:spPr>
        <a:xfrm>
          <a:off x="2561027" y="2576771"/>
          <a:ext cx="587011" cy="9783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AD5C84-42A9-444B-AB71-35247F6441B6}">
      <dsp:nvSpPr>
        <dsp:cNvPr id="0" name=""/>
        <dsp:cNvSpPr/>
      </dsp:nvSpPr>
      <dsp:spPr>
        <a:xfrm>
          <a:off x="3182280" y="2576771"/>
          <a:ext cx="587011" cy="97835"/>
        </a:xfrm>
        <a:prstGeom prst="parallelogram">
          <a:avLst>
            <a:gd name="adj" fmla="val 14084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938BD6-8707-497B-9B77-E08B9854ED47}">
      <dsp:nvSpPr>
        <dsp:cNvPr id="0" name=""/>
        <dsp:cNvSpPr/>
      </dsp:nvSpPr>
      <dsp:spPr>
        <a:xfrm>
          <a:off x="3803534" y="2576771"/>
          <a:ext cx="587011" cy="97835"/>
        </a:xfrm>
        <a:prstGeom prst="parallelogram">
          <a:avLst>
            <a:gd name="adj" fmla="val 14084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2454E-EB4A-4316-AB10-4DD79D356863}">
      <dsp:nvSpPr>
        <dsp:cNvPr id="0" name=""/>
        <dsp:cNvSpPr/>
      </dsp:nvSpPr>
      <dsp:spPr>
        <a:xfrm rot="10800000">
          <a:off x="864084" y="4233"/>
          <a:ext cx="6696766" cy="905413"/>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9262" tIns="53340" rIns="99568"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En base a la fundamentación teórica, se puede concluir que para considerar una PP como tal, debe existir la intervención de una autoridad gubernamental.</a:t>
          </a:r>
          <a:endParaRPr lang="es-ES" sz="1400" kern="1200" dirty="0"/>
        </a:p>
      </dsp:txBody>
      <dsp:txXfrm rot="10800000">
        <a:off x="1090437" y="4233"/>
        <a:ext cx="6470413" cy="905413"/>
      </dsp:txXfrm>
    </dsp:sp>
    <dsp:sp modelId="{7D5FD70C-38B3-425F-B095-A08730BEF31B}">
      <dsp:nvSpPr>
        <dsp:cNvPr id="0" name=""/>
        <dsp:cNvSpPr/>
      </dsp:nvSpPr>
      <dsp:spPr>
        <a:xfrm>
          <a:off x="0" y="0"/>
          <a:ext cx="905413" cy="905413"/>
        </a:xfrm>
        <a:prstGeom prst="ellipse">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3EFDD6B-281D-4087-9A3D-ACB94A7508E6}">
      <dsp:nvSpPr>
        <dsp:cNvPr id="0" name=""/>
        <dsp:cNvSpPr/>
      </dsp:nvSpPr>
      <dsp:spPr>
        <a:xfrm rot="10800000">
          <a:off x="864084" y="1179919"/>
          <a:ext cx="6696766" cy="905413"/>
        </a:xfrm>
        <a:prstGeom prst="homePlat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9262" tIns="53340" rIns="99568" bIns="53340" numCol="1" spcCol="1270" anchor="ctr" anchorCtr="0">
          <a:noAutofit/>
        </a:bodyPr>
        <a:lstStyle/>
        <a:p>
          <a:pPr lvl="0" algn="l" defTabSz="622300">
            <a:lnSpc>
              <a:spcPct val="90000"/>
            </a:lnSpc>
            <a:spcBef>
              <a:spcPct val="0"/>
            </a:spcBef>
            <a:spcAft>
              <a:spcPct val="35000"/>
            </a:spcAft>
          </a:pPr>
          <a:r>
            <a:rPr lang="es-ES" sz="1400" kern="1200" dirty="0" smtClean="0"/>
            <a:t>PP de </a:t>
          </a:r>
          <a:r>
            <a:rPr lang="es-EC" sz="1400" kern="1200" dirty="0" smtClean="0">
              <a:solidFill>
                <a:schemeClr val="tx1"/>
              </a:solidFill>
            </a:rPr>
            <a:t>empleo y emprendimiento deben permitir la</a:t>
          </a:r>
          <a:r>
            <a:rPr lang="es-EC" sz="1400" kern="1200" dirty="0" smtClean="0">
              <a:solidFill>
                <a:schemeClr val="tx1"/>
              </a:solidFill>
              <a:latin typeface="Times New Roman"/>
              <a:cs typeface="Times New Roman"/>
            </a:rPr>
            <a:t> </a:t>
          </a:r>
          <a:r>
            <a:rPr lang="es-EC" sz="1400" kern="1200" dirty="0" smtClean="0">
              <a:solidFill>
                <a:schemeClr val="tx1"/>
              </a:solidFill>
            </a:rPr>
            <a:t>creación de empleos de calidad, no solo conseguir  trabajo, </a:t>
          </a:r>
          <a:r>
            <a:rPr lang="es-EC" sz="1400" kern="1200" dirty="0" smtClean="0">
              <a:solidFill>
                <a:schemeClr val="tx1"/>
              </a:solidFill>
            </a:rPr>
            <a:t>sino conservarlo </a:t>
          </a:r>
          <a:r>
            <a:rPr lang="es-EC" sz="1400" kern="1200" dirty="0" smtClean="0">
              <a:solidFill>
                <a:schemeClr val="tx1"/>
              </a:solidFill>
            </a:rPr>
            <a:t>y ascender; además de la posibilidad de emprender y auto emplearse.</a:t>
          </a:r>
          <a:endParaRPr lang="es-ES" sz="1400" kern="1200" dirty="0"/>
        </a:p>
      </dsp:txBody>
      <dsp:txXfrm rot="10800000">
        <a:off x="1090437" y="1179919"/>
        <a:ext cx="6470413" cy="905413"/>
      </dsp:txXfrm>
    </dsp:sp>
    <dsp:sp modelId="{07982B50-5EB1-444D-8DB9-1C2A766AD921}">
      <dsp:nvSpPr>
        <dsp:cNvPr id="0" name=""/>
        <dsp:cNvSpPr/>
      </dsp:nvSpPr>
      <dsp:spPr>
        <a:xfrm>
          <a:off x="0" y="1179919"/>
          <a:ext cx="905413" cy="905413"/>
        </a:xfrm>
        <a:prstGeom prst="ellipse">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B9B65DA-7E96-4CBE-B836-65A1877B052D}">
      <dsp:nvSpPr>
        <dsp:cNvPr id="0" name=""/>
        <dsp:cNvSpPr/>
      </dsp:nvSpPr>
      <dsp:spPr>
        <a:xfrm rot="10800000">
          <a:off x="893414" y="2355605"/>
          <a:ext cx="6638107" cy="905413"/>
        </a:xfrm>
        <a:prstGeom prst="homePlat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9262" tIns="53340" rIns="99568" bIns="53340" numCol="1" spcCol="1270" anchor="ctr" anchorCtr="0">
          <a:noAutofit/>
        </a:bodyPr>
        <a:lstStyle/>
        <a:p>
          <a:pPr lvl="0" algn="l" defTabSz="622300">
            <a:lnSpc>
              <a:spcPct val="90000"/>
            </a:lnSpc>
            <a:spcBef>
              <a:spcPct val="0"/>
            </a:spcBef>
            <a:spcAft>
              <a:spcPct val="35000"/>
            </a:spcAft>
          </a:pPr>
          <a:r>
            <a:rPr lang="es-ES" sz="1400" kern="1200" dirty="0" smtClean="0"/>
            <a:t>No </a:t>
          </a:r>
          <a:r>
            <a:rPr lang="es-EC" sz="1400" kern="1200" dirty="0" smtClean="0">
              <a:solidFill>
                <a:schemeClr val="tx1"/>
              </a:solidFill>
            </a:rPr>
            <a:t>se ha desarrollado una teoría administrativa aplicada específicamente a la Administración pública, con conceptos y técnicas propias.</a:t>
          </a:r>
          <a:endParaRPr lang="es-ES" sz="1400" kern="1200" dirty="0"/>
        </a:p>
      </dsp:txBody>
      <dsp:txXfrm rot="10800000">
        <a:off x="1119767" y="2355605"/>
        <a:ext cx="6411754" cy="905413"/>
      </dsp:txXfrm>
    </dsp:sp>
    <dsp:sp modelId="{D8810085-C62F-4900-87C2-D75543D3730F}">
      <dsp:nvSpPr>
        <dsp:cNvPr id="0" name=""/>
        <dsp:cNvSpPr/>
      </dsp:nvSpPr>
      <dsp:spPr>
        <a:xfrm>
          <a:off x="24282" y="2355605"/>
          <a:ext cx="905413" cy="905413"/>
        </a:xfrm>
        <a:prstGeom prst="ellipse">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D9D6DFD-15FD-492E-9A83-6AC2EFE7CBE6}">
      <dsp:nvSpPr>
        <dsp:cNvPr id="0" name=""/>
        <dsp:cNvSpPr/>
      </dsp:nvSpPr>
      <dsp:spPr>
        <a:xfrm rot="10800000">
          <a:off x="936105" y="3531291"/>
          <a:ext cx="6552724" cy="905413"/>
        </a:xfrm>
        <a:prstGeom prst="homePlat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9262" tIns="53340" rIns="99568"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El municipio de Rumiñahui ha establecido PP a través del COPRODER en la Agenda Local de Igualdad, sin embargo no se han desarrollado políticas públicas desde un punto de vista integral.</a:t>
          </a:r>
          <a:endParaRPr lang="es-ES" sz="1400" kern="1200" dirty="0"/>
        </a:p>
      </dsp:txBody>
      <dsp:txXfrm rot="10800000">
        <a:off x="1162458" y="3531291"/>
        <a:ext cx="6326371" cy="905413"/>
      </dsp:txXfrm>
    </dsp:sp>
    <dsp:sp modelId="{D01D34DA-6D6F-4284-99F9-2CDE67021664}">
      <dsp:nvSpPr>
        <dsp:cNvPr id="0" name=""/>
        <dsp:cNvSpPr/>
      </dsp:nvSpPr>
      <dsp:spPr>
        <a:xfrm>
          <a:off x="69526" y="3531291"/>
          <a:ext cx="905413" cy="905413"/>
        </a:xfrm>
        <a:prstGeom prst="ellipse">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2D05DBC-0DA3-40D9-AFC3-F26AAF21870C}">
      <dsp:nvSpPr>
        <dsp:cNvPr id="0" name=""/>
        <dsp:cNvSpPr/>
      </dsp:nvSpPr>
      <dsp:spPr>
        <a:xfrm rot="10800000">
          <a:off x="946806" y="4706977"/>
          <a:ext cx="6531322" cy="905413"/>
        </a:xfrm>
        <a:prstGeom prst="homePlat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9262" tIns="53340" rIns="99568" bIns="53340" numCol="1" spcCol="1270" anchor="ctr" anchorCtr="0">
          <a:noAutofit/>
        </a:bodyPr>
        <a:lstStyle/>
        <a:p>
          <a:pPr lvl="0" algn="l" defTabSz="622300">
            <a:lnSpc>
              <a:spcPct val="90000"/>
            </a:lnSpc>
            <a:spcBef>
              <a:spcPct val="0"/>
            </a:spcBef>
            <a:spcAft>
              <a:spcPct val="35000"/>
            </a:spcAft>
          </a:pPr>
          <a:r>
            <a:rPr lang="es-EC" sz="1400" kern="1200" dirty="0" smtClean="0">
              <a:solidFill>
                <a:schemeClr val="tx1"/>
              </a:solidFill>
            </a:rPr>
            <a:t>Al aplicar el método MULTIPOL</a:t>
          </a:r>
          <a:r>
            <a:rPr lang="es-EC" sz="1400" kern="1200" dirty="0" smtClean="0">
              <a:solidFill>
                <a:schemeClr val="tx1"/>
              </a:solidFill>
              <a:latin typeface="Times New Roman"/>
              <a:cs typeface="Times New Roman"/>
            </a:rPr>
            <a:t> </a:t>
          </a:r>
          <a:r>
            <a:rPr lang="es-EC" sz="1400" kern="1200" dirty="0" smtClean="0">
              <a:solidFill>
                <a:schemeClr val="tx1"/>
              </a:solidFill>
            </a:rPr>
            <a:t>las políticas resultantes son la número 4, 7 y 8. </a:t>
          </a:r>
          <a:endParaRPr lang="es-ES" sz="1400" kern="1200" dirty="0"/>
        </a:p>
      </dsp:txBody>
      <dsp:txXfrm rot="10800000">
        <a:off x="1173159" y="4706977"/>
        <a:ext cx="6304969" cy="905413"/>
      </dsp:txXfrm>
    </dsp:sp>
    <dsp:sp modelId="{C10841E9-9A90-44D5-87DA-A88013E3D788}">
      <dsp:nvSpPr>
        <dsp:cNvPr id="0" name=""/>
        <dsp:cNvSpPr/>
      </dsp:nvSpPr>
      <dsp:spPr>
        <a:xfrm>
          <a:off x="69526" y="4706977"/>
          <a:ext cx="905413" cy="905413"/>
        </a:xfrm>
        <a:prstGeom prst="ellipse">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37C5-FCF7-47E4-932F-6406E50C691E}">
      <dsp:nvSpPr>
        <dsp:cNvPr id="0" name=""/>
        <dsp:cNvSpPr/>
      </dsp:nvSpPr>
      <dsp:spPr>
        <a:xfrm>
          <a:off x="1501517" y="3044"/>
          <a:ext cx="6179039" cy="136048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Que se redefinan las políticas públicas desde un punto de vista integral, para evitar la falta de atención a características y fenómenos que atañen principalmente a ciertos grupos vulnerables y también a la población en general, como las determinadas en la presente investigación.</a:t>
          </a:r>
          <a:endParaRPr lang="es-ES" sz="1600" kern="1200" dirty="0"/>
        </a:p>
      </dsp:txBody>
      <dsp:txXfrm>
        <a:off x="1501517" y="3044"/>
        <a:ext cx="6179039" cy="1360484"/>
      </dsp:txXfrm>
    </dsp:sp>
    <dsp:sp modelId="{FA49A175-A7A1-4180-B73D-CC68A84C32B8}">
      <dsp:nvSpPr>
        <dsp:cNvPr id="0" name=""/>
        <dsp:cNvSpPr/>
      </dsp:nvSpPr>
      <dsp:spPr>
        <a:xfrm>
          <a:off x="0" y="19152"/>
          <a:ext cx="1346880" cy="1360484"/>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379988F8-8975-49F6-A3CD-3D1438EC58D2}">
      <dsp:nvSpPr>
        <dsp:cNvPr id="0" name=""/>
        <dsp:cNvSpPr/>
      </dsp:nvSpPr>
      <dsp:spPr>
        <a:xfrm>
          <a:off x="0" y="1545331"/>
          <a:ext cx="6242208" cy="1360484"/>
        </a:xfrm>
        <a:prstGeom prst="rect">
          <a:avLst/>
        </a:prstGeom>
        <a:gradFill rotWithShape="0">
          <a:gsLst>
            <a:gs pos="0">
              <a:schemeClr val="accent5">
                <a:hueOff val="3517239"/>
                <a:satOff val="-28349"/>
                <a:lumOff val="8040"/>
                <a:alphaOff val="0"/>
                <a:tint val="50000"/>
                <a:satMod val="300000"/>
              </a:schemeClr>
            </a:gs>
            <a:gs pos="35000">
              <a:schemeClr val="accent5">
                <a:hueOff val="3517239"/>
                <a:satOff val="-28349"/>
                <a:lumOff val="8040"/>
                <a:alphaOff val="0"/>
                <a:tint val="37000"/>
                <a:satMod val="300000"/>
              </a:schemeClr>
            </a:gs>
            <a:gs pos="100000">
              <a:schemeClr val="accent5">
                <a:hueOff val="3517239"/>
                <a:satOff val="-28349"/>
                <a:lumOff val="804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Que las políticas públicas que se pongan en marcha hayan sido realizadas tomando en consideración las consecuencias que las mismas pueden acarrear, como por ejemplo una exclusión involuntaria para ciertos grupos humanos.</a:t>
          </a:r>
          <a:endParaRPr lang="es-ES" sz="1600" kern="1200" dirty="0"/>
        </a:p>
      </dsp:txBody>
      <dsp:txXfrm>
        <a:off x="0" y="1545331"/>
        <a:ext cx="6242208" cy="1360484"/>
      </dsp:txXfrm>
    </dsp:sp>
    <dsp:sp modelId="{6D7DA38B-EDD4-4D95-BADF-D776D246588B}">
      <dsp:nvSpPr>
        <dsp:cNvPr id="0" name=""/>
        <dsp:cNvSpPr/>
      </dsp:nvSpPr>
      <dsp:spPr>
        <a:xfrm>
          <a:off x="6333657" y="1545331"/>
          <a:ext cx="1346880" cy="1360484"/>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 modelId="{09F3A072-7408-4839-9347-DF096FC02D32}">
      <dsp:nvSpPr>
        <dsp:cNvPr id="0" name=""/>
        <dsp:cNvSpPr/>
      </dsp:nvSpPr>
      <dsp:spPr>
        <a:xfrm>
          <a:off x="1495516" y="3172974"/>
          <a:ext cx="6185025" cy="1360484"/>
        </a:xfrm>
        <a:prstGeom prst="rect">
          <a:avLst/>
        </a:prstGeom>
        <a:gradFill rotWithShape="0">
          <a:gsLst>
            <a:gs pos="0">
              <a:schemeClr val="accent5">
                <a:hueOff val="7034478"/>
                <a:satOff val="-56698"/>
                <a:lumOff val="16079"/>
                <a:alphaOff val="0"/>
                <a:tint val="50000"/>
                <a:satMod val="300000"/>
              </a:schemeClr>
            </a:gs>
            <a:gs pos="35000">
              <a:schemeClr val="accent5">
                <a:hueOff val="7034478"/>
                <a:satOff val="-56698"/>
                <a:lumOff val="16079"/>
                <a:alphaOff val="0"/>
                <a:tint val="37000"/>
                <a:satMod val="300000"/>
              </a:schemeClr>
            </a:gs>
            <a:gs pos="100000">
              <a:schemeClr val="accent5">
                <a:hueOff val="7034478"/>
                <a:satOff val="-56698"/>
                <a:lumOff val="1607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Que las políticas públicas que se ejecuten, mantengan un seguimiento continuo para que sea posible realizar evaluaciones periódicas para detectar errores o falencias y poner en marcha acciones de mejora en pro de la comunidad.</a:t>
          </a:r>
          <a:endParaRPr lang="es-ES" sz="1600" kern="1200" dirty="0"/>
        </a:p>
      </dsp:txBody>
      <dsp:txXfrm>
        <a:off x="1495516" y="3172974"/>
        <a:ext cx="6185025" cy="1360484"/>
      </dsp:txXfrm>
    </dsp:sp>
    <dsp:sp modelId="{91056925-9D92-49AB-9ACB-AD51E02EE3CF}">
      <dsp:nvSpPr>
        <dsp:cNvPr id="0" name=""/>
        <dsp:cNvSpPr/>
      </dsp:nvSpPr>
      <dsp:spPr>
        <a:xfrm>
          <a:off x="0" y="3174457"/>
          <a:ext cx="1346880" cy="1360484"/>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drawing1.xml><?xml version="1.0" encoding="utf-8"?>
<c:userShapes xmlns:c="http://schemas.openxmlformats.org/drawingml/2006/chart">
  <cdr:relSizeAnchor xmlns:cdr="http://schemas.openxmlformats.org/drawingml/2006/chartDrawing">
    <cdr:from>
      <cdr:x>0.8</cdr:x>
      <cdr:y>0.5</cdr:y>
    </cdr:from>
    <cdr:to>
      <cdr:x>0.88333</cdr:x>
      <cdr:y>0.58333</cdr:y>
    </cdr:to>
    <cdr:sp macro="" textlink="">
      <cdr:nvSpPr>
        <cdr:cNvPr id="2" name="1 Flecha a la derecha con bandas"/>
        <cdr:cNvSpPr/>
      </cdr:nvSpPr>
      <cdr:spPr>
        <a:xfrm xmlns:a="http://schemas.openxmlformats.org/drawingml/2006/main">
          <a:off x="3456384" y="1296144"/>
          <a:ext cx="360040" cy="216024"/>
        </a:xfrm>
        <a:prstGeom xmlns:a="http://schemas.openxmlformats.org/drawingml/2006/main" prst="stripedRightArrow">
          <a:avLst/>
        </a:prstGeom>
        <a:solidFill xmlns:a="http://schemas.openxmlformats.org/drawingml/2006/main">
          <a:srgbClr val="FF0000"/>
        </a:solidFill>
        <a:ln xmlns:a="http://schemas.openxmlformats.org/drawingml/2006/main">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ES"/>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6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prstClr val="black"/>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prstClr val="black"/>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2"/>
            <a:ext cx="792162" cy="792163"/>
          </a:xfrm>
          <a:prstGeom prst="ellipse">
            <a:avLst/>
          </a:prstGeom>
          <a:solidFill>
            <a:schemeClr val="bg1"/>
          </a:solidFill>
          <a:ln w="9525">
            <a:noFill/>
            <a:round/>
            <a:headEnd/>
            <a:tailEnd/>
          </a:ln>
          <a:effectLst/>
        </p:spPr>
        <p:txBody>
          <a:bodyPr wrap="none" anchor="ctr"/>
          <a:lstStyle/>
          <a:p>
            <a:endParaRPr lang="es-ES" sz="1800" dirty="0">
              <a:solidFill>
                <a:prstClr val="black"/>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27217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48172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77720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F6171D-9993-4C35-9F32-2DAA985D7D95}"/>
              </a:ext>
            </a:extLst>
          </p:cNvPr>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a:extLst>
              <a:ext uri="{FF2B5EF4-FFF2-40B4-BE49-F238E27FC236}">
                <a16:creationId xmlns:a16="http://schemas.microsoft.com/office/drawing/2014/main" xmlns="" id="{0A1E5320-12D4-49A0-948D-B5F8DEB6A2B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a:extLst>
              <a:ext uri="{FF2B5EF4-FFF2-40B4-BE49-F238E27FC236}">
                <a16:creationId xmlns:a16="http://schemas.microsoft.com/office/drawing/2014/main" xmlns="" id="{3A85BF65-013E-4588-B948-6FB1038430CD}"/>
              </a:ext>
            </a:extLst>
          </p:cNvPr>
          <p:cNvSpPr>
            <a:spLocks noGrp="1"/>
          </p:cNvSpPr>
          <p:nvPr>
            <p:ph type="dt" sz="half" idx="10"/>
          </p:nvPr>
        </p:nvSpPr>
        <p:spPr/>
        <p:txBody>
          <a:bodyPr/>
          <a:lstStyle/>
          <a:p>
            <a:fld id="{B3575BA2-7A6B-41CD-AEB4-7173723DCBC0}" type="datetimeFigureOut">
              <a:rPr lang="es-ES" smtClean="0"/>
              <a:t>08/05/2019</a:t>
            </a:fld>
            <a:endParaRPr lang="es-ES" dirty="0"/>
          </a:p>
        </p:txBody>
      </p:sp>
      <p:sp>
        <p:nvSpPr>
          <p:cNvPr id="5" name="Marcador de pie de página 4">
            <a:extLst>
              <a:ext uri="{FF2B5EF4-FFF2-40B4-BE49-F238E27FC236}">
                <a16:creationId xmlns:a16="http://schemas.microsoft.com/office/drawing/2014/main" xmlns="" id="{8BC90813-2AB5-49D3-916C-C2809501995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xmlns="" id="{9556BFCD-328F-465E-9D76-C0CCC34FBE95}"/>
              </a:ext>
            </a:extLst>
          </p:cNvPr>
          <p:cNvSpPr>
            <a:spLocks noGrp="1"/>
          </p:cNvSpPr>
          <p:nvPr>
            <p:ph type="sldNum" sz="quarter" idx="12"/>
          </p:nvPr>
        </p:nvSpPr>
        <p:spPr/>
        <p:txBody>
          <a:bodyPr/>
          <a:lstStyle/>
          <a:p>
            <a:fld id="{EC478807-873E-47DE-AF9B-938C7FC655D7}" type="slidenum">
              <a:rPr lang="es-ES" smtClean="0"/>
              <a:t>‹Nº›</a:t>
            </a:fld>
            <a:endParaRPr lang="es-ES" dirty="0"/>
          </a:p>
        </p:txBody>
      </p:sp>
    </p:spTree>
    <p:extLst>
      <p:ext uri="{BB962C8B-B14F-4D97-AF65-F5344CB8AC3E}">
        <p14:creationId xmlns:p14="http://schemas.microsoft.com/office/powerpoint/2010/main" val="30172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4"/>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8317352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169497197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631605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939324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099066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47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97212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690977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5" name="Rectangle 21"/>
          <p:cNvSpPr>
            <a:spLocks noChangeArrowheads="1"/>
          </p:cNvSpPr>
          <p:nvPr/>
        </p:nvSpPr>
        <p:spPr bwMode="auto">
          <a:xfrm rot="10800000">
            <a:off x="1" y="6308727"/>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sz="1800" dirty="0">
              <a:solidFill>
                <a:prstClr val="black"/>
              </a:solidFill>
            </a:endParaRPr>
          </a:p>
        </p:txBody>
      </p:sp>
      <p:sp>
        <p:nvSpPr>
          <p:cNvPr id="1047" name="Line 23"/>
          <p:cNvSpPr>
            <a:spLocks noChangeShapeType="1"/>
          </p:cNvSpPr>
          <p:nvPr/>
        </p:nvSpPr>
        <p:spPr bwMode="auto">
          <a:xfrm rot="10800000" flipH="1">
            <a:off x="25401" y="6296025"/>
            <a:ext cx="6659563" cy="0"/>
          </a:xfrm>
          <a:prstGeom prst="line">
            <a:avLst/>
          </a:prstGeom>
          <a:noFill/>
          <a:ln w="38100">
            <a:solidFill>
              <a:srgbClr val="FF0000"/>
            </a:solidFill>
            <a:round/>
            <a:headEnd/>
            <a:tailEnd/>
          </a:ln>
          <a:effectLst/>
        </p:spPr>
        <p:txBody>
          <a:bodyPr/>
          <a:lstStyle/>
          <a:p>
            <a:endParaRPr lang="es-ES" sz="1800" dirty="0">
              <a:solidFill>
                <a:prstClr val="black"/>
              </a:solidFill>
            </a:endParaRPr>
          </a:p>
        </p:txBody>
      </p:sp>
      <p:sp>
        <p:nvSpPr>
          <p:cNvPr id="1048" name="Line 24"/>
          <p:cNvSpPr>
            <a:spLocks noChangeShapeType="1"/>
          </p:cNvSpPr>
          <p:nvPr/>
        </p:nvSpPr>
        <p:spPr bwMode="auto">
          <a:xfrm rot="10800000" flipH="1">
            <a:off x="25401" y="6245225"/>
            <a:ext cx="6659563" cy="0"/>
          </a:xfrm>
          <a:prstGeom prst="line">
            <a:avLst/>
          </a:prstGeom>
          <a:noFill/>
          <a:ln w="38100">
            <a:solidFill>
              <a:srgbClr val="006600"/>
            </a:solidFill>
            <a:round/>
            <a:headEnd/>
            <a:tailEnd/>
          </a:ln>
          <a:effectLst/>
        </p:spPr>
        <p:txBody>
          <a:bodyPr/>
          <a:lstStyle/>
          <a:p>
            <a:endParaRPr lang="es-ES" sz="1800" dirty="0">
              <a:solidFill>
                <a:prstClr val="black"/>
              </a:solidFill>
            </a:endParaRPr>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6660233" y="5906861"/>
            <a:ext cx="245228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9912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3172326"/>
            <a:ext cx="54726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827584" y="531758"/>
            <a:ext cx="8280920"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smtClean="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rgbClr val="000000"/>
                </a:solidFill>
                <a:latin typeface="+mj-lt"/>
                <a:cs typeface="Times New Roman" panose="02020603050405020304" pitchFamily="18" charset="0"/>
              </a:rPr>
              <a:t>DEPARTAMENTO DE CIENCIAS ECONÓMICAS, ADMINISTRATIVAS Y DE COMERCIO</a:t>
            </a:r>
          </a:p>
          <a:p>
            <a:pPr marL="0" indent="0" algn="ctr">
              <a:buNone/>
            </a:pPr>
            <a:endParaRPr lang="es-EC" sz="1600" b="1" dirty="0" smtClean="0">
              <a:solidFill>
                <a:srgbClr val="000000"/>
              </a:solidFill>
              <a:latin typeface="+mj-lt"/>
              <a:cs typeface="Times New Roman" panose="02020603050405020304" pitchFamily="18" charset="0"/>
            </a:endParaRPr>
          </a:p>
          <a:p>
            <a:pPr marL="0" indent="0" algn="ctr">
              <a:buNone/>
            </a:pPr>
            <a:r>
              <a:rPr lang="es-EC" sz="1600" b="1" dirty="0" smtClean="0">
                <a:solidFill>
                  <a:srgbClr val="000000"/>
                </a:solidFill>
                <a:latin typeface="+mj-lt"/>
                <a:cs typeface="Times New Roman" panose="02020603050405020304" pitchFamily="18" charset="0"/>
              </a:rPr>
              <a:t>CARRERA DE INGENIERÍA COMERCIAL</a:t>
            </a:r>
          </a:p>
          <a:p>
            <a:pPr marL="0" indent="0" algn="ctr">
              <a:buNone/>
            </a:pPr>
            <a:endParaRPr lang="es-EC" b="1" dirty="0" smtClean="0">
              <a:solidFill>
                <a:srgbClr val="000000"/>
              </a:solidFill>
              <a:latin typeface="+mj-lt"/>
              <a:cs typeface="Times New Roman" panose="02020603050405020304" pitchFamily="18" charset="0"/>
            </a:endParaRPr>
          </a:p>
          <a:p>
            <a:pPr marL="0" indent="0" algn="ctr">
              <a:buNone/>
            </a:pPr>
            <a:r>
              <a:rPr lang="es-EC" sz="2300" b="1" dirty="0" smtClean="0">
                <a:solidFill>
                  <a:srgbClr val="000000"/>
                </a:solidFill>
                <a:latin typeface="+mj-lt"/>
                <a:cs typeface="Times New Roman" panose="02020603050405020304" pitchFamily="18" charset="0"/>
              </a:rPr>
              <a:t>TEMA: </a:t>
            </a:r>
            <a:r>
              <a:rPr lang="es-EC" sz="2300" b="1" dirty="0">
                <a:solidFill>
                  <a:srgbClr val="000000"/>
                </a:solidFill>
                <a:latin typeface="+mj-lt"/>
                <a:cs typeface="Times New Roman" panose="02020603050405020304" pitchFamily="18" charset="0"/>
              </a:rPr>
              <a:t>LAS POLÍTICAS PÚBLICAS Y SU INCIDENCIA EN LA INSERCIÓN LABORAL Y EMPRENDIMIENTO DE LAS  MUJERES DURANTE EL PERIODO 2017-2018 EN EL CANTÓN RUMIÑAHUI.</a:t>
            </a:r>
            <a:endParaRPr lang="es-ES" sz="2300" b="1" dirty="0">
              <a:solidFill>
                <a:srgbClr val="000000"/>
              </a:solidFill>
              <a:latin typeface="+mj-lt"/>
              <a:cs typeface="Times New Roman" panose="02020603050405020304" pitchFamily="18" charset="0"/>
            </a:endParaRPr>
          </a:p>
          <a:p>
            <a:pPr marL="0" indent="0" algn="ctr">
              <a:buNone/>
            </a:pPr>
            <a:endParaRPr lang="es-EC" sz="2800" b="1" dirty="0">
              <a:solidFill>
                <a:srgbClr val="000000"/>
              </a:solidFill>
              <a:latin typeface="+mj-lt"/>
              <a:cs typeface="Times New Roman" panose="02020603050405020304" pitchFamily="18" charset="0"/>
            </a:endParaRPr>
          </a:p>
          <a:p>
            <a:pPr marL="0" indent="0" algn="ctr">
              <a:buNone/>
            </a:pPr>
            <a:r>
              <a:rPr lang="es-EC" sz="1600" b="1" dirty="0" smtClean="0">
                <a:solidFill>
                  <a:srgbClr val="000000"/>
                </a:solidFill>
                <a:latin typeface="+mj-lt"/>
                <a:cs typeface="Times New Roman" panose="02020603050405020304" pitchFamily="18" charset="0"/>
              </a:rPr>
              <a:t>AUTORA: </a:t>
            </a:r>
            <a:r>
              <a:rPr lang="es-EC" sz="1600" b="1" dirty="0">
                <a:solidFill>
                  <a:srgbClr val="000000"/>
                </a:solidFill>
                <a:latin typeface="+mj-lt"/>
                <a:cs typeface="Times New Roman" panose="02020603050405020304" pitchFamily="18" charset="0"/>
              </a:rPr>
              <a:t>ESCOBAR ORTIZ, KAREN VANESSA</a:t>
            </a:r>
            <a:endParaRPr lang="es-ES" sz="16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 </a:t>
            </a:r>
            <a:endParaRPr lang="es-ES" sz="1600" b="1" dirty="0">
              <a:solidFill>
                <a:srgbClr val="000000"/>
              </a:solidFill>
              <a:latin typeface="+mj-lt"/>
              <a:cs typeface="Times New Roman" panose="02020603050405020304" pitchFamily="18" charset="0"/>
            </a:endParaRPr>
          </a:p>
          <a:p>
            <a:pPr marL="0" indent="0" algn="ctr">
              <a:buNone/>
            </a:pPr>
            <a:r>
              <a:rPr lang="es-EC" sz="1600" b="1" dirty="0">
                <a:solidFill>
                  <a:srgbClr val="000000"/>
                </a:solidFill>
                <a:latin typeface="+mj-lt"/>
                <a:cs typeface="Times New Roman" panose="02020603050405020304" pitchFamily="18" charset="0"/>
              </a:rPr>
              <a:t>DIRECTORA: DRA. FERNÁNDEZ LORENZO, ANGIE</a:t>
            </a:r>
            <a:endParaRPr lang="es-ES" sz="1600" b="1" dirty="0">
              <a:solidFill>
                <a:srgbClr val="000000"/>
              </a:solidFill>
              <a:latin typeface="+mj-lt"/>
              <a:cs typeface="Times New Roman" panose="02020603050405020304" pitchFamily="18" charset="0"/>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dirty="0" smtClean="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42401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99861"/>
            <a:ext cx="7344816" cy="400110"/>
          </a:xfrm>
          <a:prstGeom prst="rect">
            <a:avLst/>
          </a:prstGeom>
        </p:spPr>
        <p:txBody>
          <a:bodyPr wrap="square">
            <a:spAutoFit/>
          </a:bodyPr>
          <a:lstStyle/>
          <a:p>
            <a:r>
              <a:rPr lang="es-EC" sz="2000" b="1" dirty="0">
                <a:effectLst>
                  <a:glow rad="101600">
                    <a:schemeClr val="accent2">
                      <a:satMod val="175000"/>
                      <a:alpha val="40000"/>
                    </a:schemeClr>
                  </a:glow>
                </a:effectLst>
              </a:rPr>
              <a:t>Aplicación de encuesta a mujeres del cantón Rumiñahui</a:t>
            </a:r>
            <a:endParaRPr lang="es-ES" sz="2000" b="1" dirty="0">
              <a:effectLst>
                <a:glow rad="101600">
                  <a:schemeClr val="accent2">
                    <a:satMod val="175000"/>
                    <a:alpha val="40000"/>
                  </a:schemeClr>
                </a:glow>
              </a:effectLst>
            </a:endParaRPr>
          </a:p>
        </p:txBody>
      </p:sp>
      <p:graphicFrame>
        <p:nvGraphicFramePr>
          <p:cNvPr id="4" name="4 Gráfico"/>
          <p:cNvGraphicFramePr>
            <a:graphicFrameLocks/>
          </p:cNvGraphicFramePr>
          <p:nvPr>
            <p:extLst>
              <p:ext uri="{D42A27DB-BD31-4B8C-83A1-F6EECF244321}">
                <p14:modId xmlns:p14="http://schemas.microsoft.com/office/powerpoint/2010/main" val="3572423986"/>
              </p:ext>
            </p:extLst>
          </p:nvPr>
        </p:nvGraphicFramePr>
        <p:xfrm>
          <a:off x="4139952" y="764704"/>
          <a:ext cx="489654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2 Gráfico"/>
          <p:cNvGraphicFramePr>
            <a:graphicFrameLocks/>
          </p:cNvGraphicFramePr>
          <p:nvPr>
            <p:extLst>
              <p:ext uri="{D42A27DB-BD31-4B8C-83A1-F6EECF244321}">
                <p14:modId xmlns:p14="http://schemas.microsoft.com/office/powerpoint/2010/main" val="272759203"/>
              </p:ext>
            </p:extLst>
          </p:nvPr>
        </p:nvGraphicFramePr>
        <p:xfrm>
          <a:off x="0" y="836712"/>
          <a:ext cx="4320480" cy="2592288"/>
        </p:xfrm>
        <a:graphic>
          <a:graphicData uri="http://schemas.openxmlformats.org/drawingml/2006/chart">
            <c:chart xmlns:c="http://schemas.openxmlformats.org/drawingml/2006/chart" xmlns:r="http://schemas.openxmlformats.org/officeDocument/2006/relationships" r:id="rId3"/>
          </a:graphicData>
        </a:graphic>
      </p:graphicFrame>
      <p:sp>
        <p:nvSpPr>
          <p:cNvPr id="6" name="1 Flecha a la derecha con bandas"/>
          <p:cNvSpPr/>
          <p:nvPr/>
        </p:nvSpPr>
        <p:spPr>
          <a:xfrm>
            <a:off x="7236296" y="1618699"/>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graphicFrame>
        <p:nvGraphicFramePr>
          <p:cNvPr id="15" name="9 Gráfico"/>
          <p:cNvGraphicFramePr>
            <a:graphicFrameLocks/>
          </p:cNvGraphicFramePr>
          <p:nvPr>
            <p:extLst>
              <p:ext uri="{D42A27DB-BD31-4B8C-83A1-F6EECF244321}">
                <p14:modId xmlns:p14="http://schemas.microsoft.com/office/powerpoint/2010/main" val="144063303"/>
              </p:ext>
            </p:extLst>
          </p:nvPr>
        </p:nvGraphicFramePr>
        <p:xfrm>
          <a:off x="2195736" y="3645024"/>
          <a:ext cx="4644516" cy="3024336"/>
        </p:xfrm>
        <a:graphic>
          <a:graphicData uri="http://schemas.openxmlformats.org/drawingml/2006/chart">
            <c:chart xmlns:c="http://schemas.openxmlformats.org/drawingml/2006/chart" xmlns:r="http://schemas.openxmlformats.org/officeDocument/2006/relationships" r:id="rId4"/>
          </a:graphicData>
        </a:graphic>
      </p:graphicFrame>
      <p:sp>
        <p:nvSpPr>
          <p:cNvPr id="17" name="1 Flecha a la derecha con bandas"/>
          <p:cNvSpPr/>
          <p:nvPr/>
        </p:nvSpPr>
        <p:spPr>
          <a:xfrm>
            <a:off x="5652120" y="5949280"/>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Tree>
    <p:extLst>
      <p:ext uri="{BB962C8B-B14F-4D97-AF65-F5344CB8AC3E}">
        <p14:creationId xmlns:p14="http://schemas.microsoft.com/office/powerpoint/2010/main" val="18878479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11 Gráfico"/>
          <p:cNvGraphicFramePr>
            <a:graphicFrameLocks/>
          </p:cNvGraphicFramePr>
          <p:nvPr>
            <p:extLst>
              <p:ext uri="{D42A27DB-BD31-4B8C-83A1-F6EECF244321}">
                <p14:modId xmlns:p14="http://schemas.microsoft.com/office/powerpoint/2010/main" val="2220175558"/>
              </p:ext>
            </p:extLst>
          </p:nvPr>
        </p:nvGraphicFramePr>
        <p:xfrm>
          <a:off x="180020" y="260648"/>
          <a:ext cx="3743908" cy="2736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12 Gráfico"/>
          <p:cNvGraphicFramePr>
            <a:graphicFrameLocks/>
          </p:cNvGraphicFramePr>
          <p:nvPr>
            <p:extLst>
              <p:ext uri="{D42A27DB-BD31-4B8C-83A1-F6EECF244321}">
                <p14:modId xmlns:p14="http://schemas.microsoft.com/office/powerpoint/2010/main" val="2845550164"/>
              </p:ext>
            </p:extLst>
          </p:nvPr>
        </p:nvGraphicFramePr>
        <p:xfrm>
          <a:off x="3540362" y="1178853"/>
          <a:ext cx="5688632" cy="4068452"/>
        </p:xfrm>
        <a:graphic>
          <a:graphicData uri="http://schemas.openxmlformats.org/drawingml/2006/chart">
            <c:chart xmlns:c="http://schemas.openxmlformats.org/drawingml/2006/chart" xmlns:r="http://schemas.openxmlformats.org/officeDocument/2006/relationships" r:id="rId3"/>
          </a:graphicData>
        </a:graphic>
      </p:graphicFrame>
      <p:sp>
        <p:nvSpPr>
          <p:cNvPr id="9" name="1 Flecha a la derecha con bandas"/>
          <p:cNvSpPr/>
          <p:nvPr/>
        </p:nvSpPr>
        <p:spPr>
          <a:xfrm>
            <a:off x="6926465" y="3032956"/>
            <a:ext cx="374252"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
        <p:nvSpPr>
          <p:cNvPr id="10" name="1 Flecha a la derecha con bandas"/>
          <p:cNvSpPr/>
          <p:nvPr/>
        </p:nvSpPr>
        <p:spPr>
          <a:xfrm>
            <a:off x="3131840" y="1772816"/>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graphicFrame>
        <p:nvGraphicFramePr>
          <p:cNvPr id="11" name="16 Gráfico"/>
          <p:cNvGraphicFramePr>
            <a:graphicFrameLocks/>
          </p:cNvGraphicFramePr>
          <p:nvPr>
            <p:extLst>
              <p:ext uri="{D42A27DB-BD31-4B8C-83A1-F6EECF244321}">
                <p14:modId xmlns:p14="http://schemas.microsoft.com/office/powerpoint/2010/main" val="495710329"/>
              </p:ext>
            </p:extLst>
          </p:nvPr>
        </p:nvGraphicFramePr>
        <p:xfrm>
          <a:off x="-324544" y="3356992"/>
          <a:ext cx="4535372" cy="3384376"/>
        </p:xfrm>
        <a:graphic>
          <a:graphicData uri="http://schemas.openxmlformats.org/drawingml/2006/chart">
            <c:chart xmlns:c="http://schemas.openxmlformats.org/drawingml/2006/chart" xmlns:r="http://schemas.openxmlformats.org/officeDocument/2006/relationships" r:id="rId4"/>
          </a:graphicData>
        </a:graphic>
      </p:graphicFrame>
      <p:sp>
        <p:nvSpPr>
          <p:cNvPr id="12" name="1 Flecha a la derecha con bandas"/>
          <p:cNvSpPr/>
          <p:nvPr/>
        </p:nvSpPr>
        <p:spPr>
          <a:xfrm>
            <a:off x="3419872" y="5157192"/>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Tree>
    <p:extLst>
      <p:ext uri="{BB962C8B-B14F-4D97-AF65-F5344CB8AC3E}">
        <p14:creationId xmlns:p14="http://schemas.microsoft.com/office/powerpoint/2010/main" val="1963397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7 Gráfico"/>
          <p:cNvGraphicFramePr>
            <a:graphicFrameLocks/>
          </p:cNvGraphicFramePr>
          <p:nvPr>
            <p:extLst>
              <p:ext uri="{D42A27DB-BD31-4B8C-83A1-F6EECF244321}">
                <p14:modId xmlns:p14="http://schemas.microsoft.com/office/powerpoint/2010/main" val="1844681061"/>
              </p:ext>
            </p:extLst>
          </p:nvPr>
        </p:nvGraphicFramePr>
        <p:xfrm>
          <a:off x="417633" y="476672"/>
          <a:ext cx="4896544" cy="33843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8 Gráfico"/>
          <p:cNvGraphicFramePr>
            <a:graphicFrameLocks/>
          </p:cNvGraphicFramePr>
          <p:nvPr>
            <p:extLst>
              <p:ext uri="{D42A27DB-BD31-4B8C-83A1-F6EECF244321}">
                <p14:modId xmlns:p14="http://schemas.microsoft.com/office/powerpoint/2010/main" val="3005410739"/>
              </p:ext>
            </p:extLst>
          </p:nvPr>
        </p:nvGraphicFramePr>
        <p:xfrm>
          <a:off x="2555776" y="3501008"/>
          <a:ext cx="4824537" cy="3212976"/>
        </p:xfrm>
        <a:graphic>
          <a:graphicData uri="http://schemas.openxmlformats.org/drawingml/2006/chart">
            <c:chart xmlns:c="http://schemas.openxmlformats.org/drawingml/2006/chart" xmlns:r="http://schemas.openxmlformats.org/officeDocument/2006/relationships" r:id="rId3"/>
          </a:graphicData>
        </a:graphic>
      </p:graphicFrame>
      <p:sp>
        <p:nvSpPr>
          <p:cNvPr id="15" name="1 Flecha a la derecha con bandas"/>
          <p:cNvSpPr/>
          <p:nvPr/>
        </p:nvSpPr>
        <p:spPr>
          <a:xfrm>
            <a:off x="6588224" y="5085184"/>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
        <p:nvSpPr>
          <p:cNvPr id="16" name="1 Flecha a la derecha con bandas"/>
          <p:cNvSpPr/>
          <p:nvPr/>
        </p:nvSpPr>
        <p:spPr>
          <a:xfrm>
            <a:off x="3707904" y="2939405"/>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pic>
        <p:nvPicPr>
          <p:cNvPr id="2050" name="Picture 2" descr="Resultado de imagen para seguridad social ecuador"/>
          <p:cNvPicPr>
            <a:picLocks noChangeAspect="1" noChangeArrowheads="1"/>
          </p:cNvPicPr>
          <p:nvPr/>
        </p:nvPicPr>
        <p:blipFill rotWithShape="1">
          <a:blip r:embed="rId4">
            <a:extLst>
              <a:ext uri="{28A0092B-C50C-407E-A947-70E740481C1C}">
                <a14:useLocalDpi xmlns:a14="http://schemas.microsoft.com/office/drawing/2010/main" val="0"/>
              </a:ext>
            </a:extLst>
          </a:blip>
          <a:srcRect l="7573" t="5330" r="10891" b="24019"/>
          <a:stretch/>
        </p:blipFill>
        <p:spPr bwMode="auto">
          <a:xfrm>
            <a:off x="5787614" y="1484784"/>
            <a:ext cx="2666243" cy="119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767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9 Gráfico"/>
          <p:cNvGraphicFramePr>
            <a:graphicFrameLocks/>
          </p:cNvGraphicFramePr>
          <p:nvPr>
            <p:extLst>
              <p:ext uri="{D42A27DB-BD31-4B8C-83A1-F6EECF244321}">
                <p14:modId xmlns:p14="http://schemas.microsoft.com/office/powerpoint/2010/main" val="2693105059"/>
              </p:ext>
            </p:extLst>
          </p:nvPr>
        </p:nvGraphicFramePr>
        <p:xfrm>
          <a:off x="30029" y="260648"/>
          <a:ext cx="4608512" cy="5904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0 Gráfico"/>
          <p:cNvGraphicFramePr>
            <a:graphicFrameLocks/>
          </p:cNvGraphicFramePr>
          <p:nvPr>
            <p:extLst>
              <p:ext uri="{D42A27DB-BD31-4B8C-83A1-F6EECF244321}">
                <p14:modId xmlns:p14="http://schemas.microsoft.com/office/powerpoint/2010/main" val="1972094998"/>
              </p:ext>
            </p:extLst>
          </p:nvPr>
        </p:nvGraphicFramePr>
        <p:xfrm>
          <a:off x="4499992" y="188640"/>
          <a:ext cx="4464496" cy="33123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21 Gráfico"/>
          <p:cNvGraphicFramePr>
            <a:graphicFrameLocks/>
          </p:cNvGraphicFramePr>
          <p:nvPr>
            <p:extLst>
              <p:ext uri="{D42A27DB-BD31-4B8C-83A1-F6EECF244321}">
                <p14:modId xmlns:p14="http://schemas.microsoft.com/office/powerpoint/2010/main" val="2814519796"/>
              </p:ext>
            </p:extLst>
          </p:nvPr>
        </p:nvGraphicFramePr>
        <p:xfrm>
          <a:off x="4644008" y="3356992"/>
          <a:ext cx="4320480" cy="3312368"/>
        </p:xfrm>
        <a:graphic>
          <a:graphicData uri="http://schemas.openxmlformats.org/drawingml/2006/chart">
            <c:chart xmlns:c="http://schemas.openxmlformats.org/drawingml/2006/chart" xmlns:r="http://schemas.openxmlformats.org/officeDocument/2006/relationships" r:id="rId4"/>
          </a:graphicData>
        </a:graphic>
      </p:graphicFrame>
      <p:sp>
        <p:nvSpPr>
          <p:cNvPr id="5" name="1 Flecha a la derecha con bandas"/>
          <p:cNvSpPr/>
          <p:nvPr/>
        </p:nvSpPr>
        <p:spPr>
          <a:xfrm>
            <a:off x="2915816" y="1484784"/>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
        <p:nvSpPr>
          <p:cNvPr id="6" name="1 Flecha a la derecha con bandas"/>
          <p:cNvSpPr/>
          <p:nvPr/>
        </p:nvSpPr>
        <p:spPr>
          <a:xfrm>
            <a:off x="8172400" y="5157192"/>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
        <p:nvSpPr>
          <p:cNvPr id="7" name="1 Flecha a la derecha con bandas"/>
          <p:cNvSpPr/>
          <p:nvPr/>
        </p:nvSpPr>
        <p:spPr>
          <a:xfrm>
            <a:off x="7452320" y="2323181"/>
            <a:ext cx="360040" cy="216024"/>
          </a:xfrm>
          <a:prstGeom prst="striped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s-ES"/>
          </a:p>
        </p:txBody>
      </p:sp>
    </p:spTree>
    <p:extLst>
      <p:ext uri="{BB962C8B-B14F-4D97-AF65-F5344CB8AC3E}">
        <p14:creationId xmlns:p14="http://schemas.microsoft.com/office/powerpoint/2010/main" val="2634090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43225334"/>
              </p:ext>
            </p:extLst>
          </p:nvPr>
        </p:nvGraphicFramePr>
        <p:xfrm>
          <a:off x="251520" y="188640"/>
          <a:ext cx="8640960" cy="6512818"/>
        </p:xfrm>
        <a:graphic>
          <a:graphicData uri="http://schemas.openxmlformats.org/drawingml/2006/table">
            <a:tbl>
              <a:tblPr firstRow="1" firstCol="1" bandRow="1">
                <a:tableStyleId>{F5AB1C69-6EDB-4FF4-983F-18BD219EF322}</a:tableStyleId>
              </a:tblPr>
              <a:tblGrid>
                <a:gridCol w="1296144"/>
                <a:gridCol w="864096"/>
                <a:gridCol w="1008112"/>
                <a:gridCol w="864096"/>
                <a:gridCol w="936104"/>
                <a:gridCol w="792088"/>
                <a:gridCol w="1008112"/>
                <a:gridCol w="896454"/>
                <a:gridCol w="975754"/>
              </a:tblGrid>
              <a:tr h="432048">
                <a:tc>
                  <a:txBody>
                    <a:bodyPr/>
                    <a:lstStyle/>
                    <a:p>
                      <a:pPr algn="ctr">
                        <a:spcAft>
                          <a:spcPts val="0"/>
                        </a:spcAft>
                      </a:pPr>
                      <a:endParaRPr lang="es-ES" sz="1100" dirty="0">
                        <a:effectLst/>
                        <a:latin typeface="Times New Roman"/>
                        <a:ea typeface="Times New Roman"/>
                      </a:endParaRPr>
                    </a:p>
                  </a:txBody>
                  <a:tcPr marL="43578" marR="43578" marT="0" marB="0" anchor="ctr"/>
                </a:tc>
                <a:tc gridSpan="4">
                  <a:txBody>
                    <a:bodyPr/>
                    <a:lstStyle/>
                    <a:p>
                      <a:pPr algn="ctr">
                        <a:spcAft>
                          <a:spcPts val="0"/>
                        </a:spcAft>
                      </a:pPr>
                      <a:r>
                        <a:rPr lang="es-ES" sz="1400" b="1" kern="1200" dirty="0" smtClean="0">
                          <a:solidFill>
                            <a:schemeClr val="tx1"/>
                          </a:solidFill>
                          <a:effectLst/>
                          <a:latin typeface="+mn-lt"/>
                          <a:ea typeface="+mn-ea"/>
                          <a:cs typeface="+mn-cs"/>
                        </a:rPr>
                        <a:t>Trabajo</a:t>
                      </a:r>
                      <a:endParaRPr lang="es-ES" sz="1400" b="1" kern="1200" dirty="0">
                        <a:solidFill>
                          <a:schemeClr val="tx1"/>
                        </a:solidFill>
                        <a:effectLst/>
                        <a:latin typeface="+mn-lt"/>
                        <a:ea typeface="+mn-ea"/>
                        <a:cs typeface="+mn-cs"/>
                      </a:endParaRPr>
                    </a:p>
                  </a:txBody>
                  <a:tcPr marL="43578" marR="43578" marT="0" marB="0" anchor="ctr">
                    <a:solidFill>
                      <a:schemeClr val="accent5">
                        <a:lumMod val="60000"/>
                        <a:lumOff val="40000"/>
                      </a:schemeClr>
                    </a:solidFill>
                  </a:tcPr>
                </a:tc>
                <a:tc hMerge="1">
                  <a:txBody>
                    <a:bodyPr/>
                    <a:lstStyle/>
                    <a:p>
                      <a:pPr algn="ctr">
                        <a:spcAft>
                          <a:spcPts val="0"/>
                        </a:spcAft>
                      </a:pPr>
                      <a:endParaRPr lang="es-ES" sz="1100" dirty="0">
                        <a:effectLst/>
                        <a:latin typeface="Times New Roman"/>
                        <a:ea typeface="Times New Roman"/>
                      </a:endParaRPr>
                    </a:p>
                  </a:txBody>
                  <a:tcPr marL="43578" marR="43578" marT="0" marB="0" anchor="ctr">
                    <a:solidFill>
                      <a:schemeClr val="accent5">
                        <a:lumMod val="60000"/>
                        <a:lumOff val="40000"/>
                      </a:schemeClr>
                    </a:solidFill>
                  </a:tcPr>
                </a:tc>
                <a:tc hMerge="1">
                  <a:txBody>
                    <a:bodyPr/>
                    <a:lstStyle/>
                    <a:p>
                      <a:pPr algn="ctr">
                        <a:spcAft>
                          <a:spcPts val="0"/>
                        </a:spcAft>
                      </a:pP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hMerge="1">
                  <a:txBody>
                    <a:bodyPr/>
                    <a:lstStyle/>
                    <a:p>
                      <a:pPr algn="ctr">
                        <a:spcAft>
                          <a:spcPts val="0"/>
                        </a:spcAft>
                      </a:pP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b="1" kern="1200" dirty="0" smtClean="0">
                          <a:solidFill>
                            <a:schemeClr val="tx1"/>
                          </a:solidFill>
                          <a:effectLst/>
                          <a:latin typeface="+mn-lt"/>
                          <a:ea typeface="+mn-ea"/>
                          <a:cs typeface="+mn-cs"/>
                        </a:rPr>
                        <a:t>Cap. Mejorar ingresos</a:t>
                      </a:r>
                    </a:p>
                  </a:txBody>
                  <a:tcPr marL="43578" marR="43578" marT="0" marB="0" anchor="ctr">
                    <a:solidFill>
                      <a:schemeClr val="tx2">
                        <a:lumMod val="60000"/>
                        <a:lumOff val="40000"/>
                      </a:schemeClr>
                    </a:solidFill>
                  </a:tcPr>
                </a:tc>
                <a:tc hMerge="1">
                  <a:txBody>
                    <a:bodyPr/>
                    <a:lstStyle/>
                    <a:p>
                      <a:pPr algn="ctr">
                        <a:spcAft>
                          <a:spcPts val="0"/>
                        </a:spcAft>
                      </a:pPr>
                      <a:endParaRPr lang="es-ES" sz="1100" dirty="0">
                        <a:effectLst/>
                        <a:latin typeface="Times New Roman"/>
                        <a:ea typeface="Times New Roman"/>
                      </a:endParaRPr>
                    </a:p>
                  </a:txBody>
                  <a:tcPr marL="43578" marR="43578" marT="0" marB="0" anchor="ctr">
                    <a:solidFill>
                      <a:schemeClr val="tx2">
                        <a:lumMod val="60000"/>
                        <a:lumOff val="40000"/>
                      </a:schemeClr>
                    </a:solidFill>
                  </a:tcPr>
                </a:tc>
                <a:tc hMerge="1">
                  <a:txBody>
                    <a:bodyPr/>
                    <a:lstStyle/>
                    <a:p>
                      <a:pPr algn="ctr">
                        <a:spcAft>
                          <a:spcPts val="0"/>
                        </a:spcAft>
                      </a:pPr>
                      <a:endParaRPr lang="es-ES" sz="1100" dirty="0">
                        <a:effectLst/>
                        <a:latin typeface="Times New Roman"/>
                        <a:ea typeface="Times New Roman"/>
                      </a:endParaRPr>
                    </a:p>
                  </a:txBody>
                  <a:tcPr marL="44450" marR="44450" marT="0" marB="0" anchor="ctr">
                    <a:solidFill>
                      <a:schemeClr val="tx2">
                        <a:lumMod val="60000"/>
                        <a:lumOff val="40000"/>
                      </a:schemeClr>
                    </a:solidFill>
                  </a:tcPr>
                </a:tc>
                <a:tc hMerge="1">
                  <a:txBody>
                    <a:bodyPr/>
                    <a:lstStyle/>
                    <a:p>
                      <a:pPr algn="ctr">
                        <a:spcAft>
                          <a:spcPts val="0"/>
                        </a:spcAft>
                      </a:pP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716290">
                <a:tc>
                  <a:txBody>
                    <a:bodyPr/>
                    <a:lstStyle/>
                    <a:p>
                      <a:pPr algn="ctr">
                        <a:spcAft>
                          <a:spcPts val="0"/>
                        </a:spcAft>
                      </a:pPr>
                      <a:r>
                        <a:rPr lang="es-EC" sz="1200" dirty="0">
                          <a:effectLst/>
                        </a:rPr>
                        <a:t>Indicadores</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b="1" dirty="0" smtClean="0">
                          <a:solidFill>
                            <a:schemeClr val="tx1"/>
                          </a:solidFill>
                        </a:rPr>
                        <a:t>Chi cuadrado</a:t>
                      </a:r>
                      <a:endParaRPr lang="es-ES" sz="1200" b="1" dirty="0">
                        <a:solidFill>
                          <a:schemeClr val="tx1"/>
                        </a:solidFill>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200" b="1" dirty="0">
                          <a:solidFill>
                            <a:schemeClr val="tx1"/>
                          </a:solidFill>
                          <a:effectLst/>
                        </a:rPr>
                        <a:t>Estadísticamente significativo</a:t>
                      </a:r>
                      <a:endParaRPr lang="es-ES" sz="1200" b="1" dirty="0">
                        <a:solidFill>
                          <a:schemeClr val="tx1"/>
                        </a:solidFill>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200" b="1" dirty="0" err="1" smtClean="0">
                          <a:solidFill>
                            <a:schemeClr val="tx1"/>
                          </a:solidFill>
                          <a:effectLst/>
                        </a:rPr>
                        <a:t>Spearman</a:t>
                      </a:r>
                      <a:endParaRPr lang="es-ES" sz="1200" b="1" dirty="0">
                        <a:solidFill>
                          <a:schemeClr val="tx1"/>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200" b="1" dirty="0">
                          <a:solidFill>
                            <a:schemeClr val="tx1"/>
                          </a:solidFill>
                          <a:effectLst/>
                        </a:rPr>
                        <a:t>Tipo de correlación</a:t>
                      </a:r>
                      <a:endParaRPr lang="es-ES" sz="1200" b="1" dirty="0">
                        <a:solidFill>
                          <a:schemeClr val="tx1"/>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S" sz="1200" b="1" kern="1200" dirty="0" smtClean="0">
                          <a:solidFill>
                            <a:schemeClr val="tx1"/>
                          </a:solidFill>
                          <a:effectLst/>
                          <a:latin typeface="+mn-lt"/>
                          <a:ea typeface="+mn-ea"/>
                          <a:cs typeface="+mn-cs"/>
                        </a:rPr>
                        <a:t>Chi cuadrado</a:t>
                      </a:r>
                      <a:endParaRPr lang="es-ES" sz="1200" b="1" kern="1200" dirty="0">
                        <a:solidFill>
                          <a:schemeClr val="tx1"/>
                        </a:solidFill>
                        <a:effectLst/>
                        <a:latin typeface="+mn-lt"/>
                        <a:ea typeface="+mn-ea"/>
                        <a:cs typeface="+mn-cs"/>
                      </a:endParaRPr>
                    </a:p>
                  </a:txBody>
                  <a:tcPr marL="43578" marR="43578" marT="0" marB="0" anchor="ctr">
                    <a:solidFill>
                      <a:schemeClr val="tx2">
                        <a:lumMod val="60000"/>
                        <a:lumOff val="40000"/>
                      </a:schemeClr>
                    </a:solidFill>
                  </a:tcPr>
                </a:tc>
                <a:tc>
                  <a:txBody>
                    <a:bodyPr/>
                    <a:lstStyle/>
                    <a:p>
                      <a:pPr algn="ctr">
                        <a:spcAft>
                          <a:spcPts val="0"/>
                        </a:spcAft>
                      </a:pPr>
                      <a:r>
                        <a:rPr lang="es-EC" sz="1200" b="1" dirty="0">
                          <a:solidFill>
                            <a:schemeClr val="tx1"/>
                          </a:solidFill>
                          <a:effectLst/>
                        </a:rPr>
                        <a:t>Estadísticamente significativo</a:t>
                      </a:r>
                      <a:endParaRPr lang="es-ES" sz="1200" b="1" dirty="0">
                        <a:solidFill>
                          <a:schemeClr val="tx1"/>
                        </a:solidFill>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200" b="1" dirty="0" err="1" smtClean="0">
                          <a:solidFill>
                            <a:schemeClr val="tx1"/>
                          </a:solidFill>
                          <a:effectLst/>
                        </a:rPr>
                        <a:t>Spearman</a:t>
                      </a:r>
                      <a:endParaRPr lang="es-ES" sz="1200" b="1" dirty="0">
                        <a:solidFill>
                          <a:schemeClr val="tx1"/>
                        </a:solidFill>
                        <a:effectLst/>
                        <a:latin typeface="Times New Roman"/>
                        <a:ea typeface="Times New Roman"/>
                      </a:endParaRPr>
                    </a:p>
                  </a:txBody>
                  <a:tcPr marL="44450" marR="44450" marT="0" marB="0" anchor="ctr">
                    <a:solidFill>
                      <a:schemeClr val="tx2">
                        <a:lumMod val="60000"/>
                        <a:lumOff val="40000"/>
                      </a:schemeClr>
                    </a:solidFill>
                  </a:tcPr>
                </a:tc>
                <a:tc>
                  <a:txBody>
                    <a:bodyPr/>
                    <a:lstStyle/>
                    <a:p>
                      <a:pPr algn="ctr">
                        <a:spcAft>
                          <a:spcPts val="0"/>
                        </a:spcAft>
                      </a:pPr>
                      <a:r>
                        <a:rPr lang="es-EC" sz="1200" b="1" dirty="0">
                          <a:solidFill>
                            <a:schemeClr val="tx1"/>
                          </a:solidFill>
                          <a:effectLst/>
                        </a:rPr>
                        <a:t>Tipo de correlación</a:t>
                      </a:r>
                      <a:endParaRPr lang="es-ES" sz="1200" b="1" dirty="0">
                        <a:solidFill>
                          <a:schemeClr val="tx1"/>
                        </a:solidFill>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a:effectLst/>
                        </a:rPr>
                        <a:t>Etnia</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0.344</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dirty="0">
                          <a:effectLst/>
                        </a:rPr>
                        <a:t>0.027</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0,02</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0.013</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solidFill>
                            <a:srgbClr val="FF0000"/>
                          </a:solidFill>
                          <a:effectLst/>
                        </a:rPr>
                        <a:t>Positiva muy baja</a:t>
                      </a:r>
                      <a:endParaRPr lang="es-ES" sz="1100" dirty="0">
                        <a:solidFill>
                          <a:srgbClr val="FF0000"/>
                        </a:solidFill>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Título Universitario</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dirty="0">
                          <a:effectLst/>
                        </a:rPr>
                        <a:t>0.009*</a:t>
                      </a:r>
                      <a:endParaRPr lang="es-ES" sz="1100" dirty="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Si</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dirty="0">
                          <a:effectLst/>
                        </a:rPr>
                        <a:t>0.142*</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Positiva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0.416*</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No</a:t>
                      </a:r>
                      <a:endParaRPr lang="es-ES" sz="1100" dirty="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0.049</a:t>
                      </a:r>
                      <a:endParaRPr lang="es-ES" sz="110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latin typeface="+mn-lt"/>
                          <a:ea typeface="+mn-ea"/>
                        </a:rPr>
                        <a:t>Nivel</a:t>
                      </a:r>
                      <a:r>
                        <a:rPr lang="es-EC" sz="1100" baseline="0" dirty="0" smtClean="0">
                          <a:effectLst/>
                          <a:latin typeface="+mn-lt"/>
                          <a:ea typeface="+mn-ea"/>
                        </a:rPr>
                        <a:t> educativo</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0.010</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Si</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0.081</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Positiva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0.331</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0.109*</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EGB acelerada</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0.035*</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Si</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0.122*</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Positiva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dirty="0">
                          <a:effectLst/>
                        </a:rPr>
                        <a:t>0.634*</a:t>
                      </a:r>
                      <a:endParaRPr lang="es-ES" sz="1100" dirty="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No</a:t>
                      </a:r>
                      <a:endParaRPr lang="es-ES" sz="1100" dirty="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-0.039</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Uso Internet</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0.180</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-0.005</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0.013</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-0.073</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solidFill>
                            <a:srgbClr val="FF0000"/>
                          </a:solidFill>
                          <a:effectLst/>
                        </a:rPr>
                        <a:t>Negativa muy baja</a:t>
                      </a:r>
                      <a:endParaRPr lang="es-ES" sz="1100" dirty="0">
                        <a:solidFill>
                          <a:srgbClr val="FF0000"/>
                        </a:solidFill>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Uso en Hogar</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dirty="0">
                          <a:effectLst/>
                        </a:rPr>
                        <a:t>0.016</a:t>
                      </a:r>
                      <a:endParaRPr lang="es-ES" sz="1100" dirty="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-0.137*</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Negativa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0.265</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-0.046</a:t>
                      </a:r>
                      <a:endParaRPr lang="es-ES" sz="110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Uso en Trabajo</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dirty="0">
                          <a:effectLst/>
                        </a:rPr>
                        <a:t>0.000</a:t>
                      </a:r>
                      <a:endParaRPr lang="es-ES" sz="1100" dirty="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0.278*</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Positiva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0.124</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0.035</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Grupo ocupacional</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effectLst/>
                        </a:rPr>
                        <a:t>-</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dirty="0">
                          <a:effectLst/>
                        </a:rPr>
                        <a:t>0.006</a:t>
                      </a:r>
                      <a:endParaRPr lang="es-ES" sz="1100" dirty="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-0.053</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solidFill>
                            <a:srgbClr val="FF0000"/>
                          </a:solidFill>
                          <a:effectLst/>
                        </a:rPr>
                        <a:t>Negativa muy baja</a:t>
                      </a:r>
                      <a:endParaRPr lang="es-ES" sz="1100" dirty="0">
                        <a:solidFill>
                          <a:srgbClr val="FF0000"/>
                        </a:solidFill>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latin typeface="+mn-lt"/>
                          <a:ea typeface="+mn-ea"/>
                        </a:rPr>
                        <a:t>Fig.</a:t>
                      </a:r>
                      <a:r>
                        <a:rPr lang="es-EC" sz="1100" baseline="0" dirty="0" smtClean="0">
                          <a:effectLst/>
                          <a:latin typeface="+mn-lt"/>
                          <a:ea typeface="+mn-ea"/>
                        </a:rPr>
                        <a:t> Afiliación S.S.</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0.000</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-0.265*</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Negativa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0.479</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-0.006</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latin typeface="+mn-lt"/>
                          <a:ea typeface="+mn-ea"/>
                        </a:rPr>
                        <a:t>Subempleo:</a:t>
                      </a:r>
                      <a:r>
                        <a:rPr lang="es-EC" sz="1100" baseline="0" dirty="0" smtClean="0">
                          <a:effectLst/>
                          <a:latin typeface="+mn-lt"/>
                          <a:ea typeface="+mn-ea"/>
                        </a:rPr>
                        <a:t> N. C.</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0.000*</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0.293*</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Positiva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0.714*</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-0.026</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latin typeface="+mn-lt"/>
                          <a:ea typeface="+mn-ea"/>
                        </a:rPr>
                        <a:t>Subempleo: R. B. M.</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0.004*</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0.160*</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Positiva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0.379*</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0.059</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S" sz="1100" b="1" kern="1200" dirty="0" smtClean="0">
                          <a:solidFill>
                            <a:schemeClr val="lt1"/>
                          </a:solidFill>
                          <a:effectLst/>
                          <a:latin typeface="+mn-lt"/>
                          <a:ea typeface="+mn-ea"/>
                          <a:cs typeface="+mn-cs"/>
                        </a:rPr>
                        <a:t>Subempleo: N</a:t>
                      </a:r>
                      <a:endParaRPr lang="es-ES" sz="1100" b="1" kern="1200" dirty="0">
                        <a:solidFill>
                          <a:schemeClr val="lt1"/>
                        </a:solidFill>
                        <a:effectLst/>
                        <a:latin typeface="+mn-lt"/>
                        <a:ea typeface="+mn-ea"/>
                        <a:cs typeface="+mn-cs"/>
                      </a:endParaRPr>
                    </a:p>
                  </a:txBody>
                  <a:tcPr marL="43578" marR="43578" marT="0" marB="0" anchor="ctr"/>
                </a:tc>
                <a:tc>
                  <a:txBody>
                    <a:bodyPr/>
                    <a:lstStyle/>
                    <a:p>
                      <a:pPr algn="ctr">
                        <a:spcAft>
                          <a:spcPts val="0"/>
                        </a:spcAft>
                      </a:pPr>
                      <a:r>
                        <a:rPr lang="es-EC" sz="1100">
                          <a:effectLst/>
                        </a:rPr>
                        <a:t>0.000*</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-0.319*</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Negativa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0.973*</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0.009</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a:effectLst/>
                        </a:rPr>
                        <a:t>Positiva muy baja</a:t>
                      </a:r>
                      <a:endParaRPr lang="es-ES" sz="110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latin typeface="+mn-lt"/>
                          <a:ea typeface="+mn-ea"/>
                        </a:rPr>
                        <a:t>No</a:t>
                      </a:r>
                      <a:r>
                        <a:rPr lang="es-EC" sz="1100" baseline="0" dirty="0" smtClean="0">
                          <a:effectLst/>
                          <a:latin typeface="+mn-lt"/>
                          <a:ea typeface="+mn-ea"/>
                        </a:rPr>
                        <a:t> </a:t>
                      </a:r>
                      <a:r>
                        <a:rPr lang="es-EC" sz="1100" baseline="0" dirty="0" err="1" smtClean="0">
                          <a:effectLst/>
                          <a:latin typeface="+mn-lt"/>
                          <a:ea typeface="+mn-ea"/>
                        </a:rPr>
                        <a:t>conseg</a:t>
                      </a:r>
                      <a:r>
                        <a:rPr lang="es-EC" sz="1100" baseline="0" dirty="0" smtClean="0">
                          <a:effectLst/>
                          <a:latin typeface="+mn-lt"/>
                          <a:ea typeface="+mn-ea"/>
                        </a:rPr>
                        <a:t>. empleo</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0.019*</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-0.126*</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Negativa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0.267*</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-0.063</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latin typeface="+mn-lt"/>
                          <a:ea typeface="+mn-ea"/>
                        </a:rPr>
                        <a:t>Pérdida</a:t>
                      </a:r>
                      <a:r>
                        <a:rPr lang="es-EC" sz="1100" baseline="0" dirty="0" smtClean="0">
                          <a:effectLst/>
                          <a:latin typeface="+mn-lt"/>
                          <a:ea typeface="+mn-ea"/>
                        </a:rPr>
                        <a:t> de empleo</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0.008*</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-0.146*</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solidFill>
                            <a:srgbClr val="FF0000"/>
                          </a:solidFill>
                          <a:effectLst/>
                        </a:rPr>
                        <a:t>Negativa muy baja</a:t>
                      </a:r>
                      <a:endParaRPr lang="es-ES" sz="1100" dirty="0">
                        <a:solidFill>
                          <a:srgbClr val="FF0000"/>
                        </a:solidFill>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0.658*</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-0.034</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effectLst/>
                        </a:rPr>
                        <a:t>Negativa muy baja</a:t>
                      </a:r>
                      <a:endParaRPr lang="es-ES" sz="1100" dirty="0">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Emprendimientos R.</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a:effectLst/>
                        </a:rPr>
                        <a:t>0.089*</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0.093</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a:effectLst/>
                        </a:rPr>
                        <a:t>0.000*</a:t>
                      </a:r>
                      <a:endParaRPr lang="es-ES" sz="110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0.289*</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solidFill>
                            <a:srgbClr val="FF0000"/>
                          </a:solidFill>
                          <a:effectLst/>
                        </a:rPr>
                        <a:t>Positiva baja</a:t>
                      </a:r>
                      <a:endParaRPr lang="es-ES" sz="1100" dirty="0">
                        <a:solidFill>
                          <a:srgbClr val="FF0000"/>
                        </a:solidFill>
                        <a:effectLst/>
                        <a:latin typeface="Times New Roman"/>
                        <a:ea typeface="Times New Roman"/>
                      </a:endParaRPr>
                    </a:p>
                  </a:txBody>
                  <a:tcPr marL="44450" marR="44450" marT="0" marB="0" anchor="ctr">
                    <a:solidFill>
                      <a:schemeClr val="tx2">
                        <a:lumMod val="60000"/>
                        <a:lumOff val="40000"/>
                      </a:schemeClr>
                    </a:solidFill>
                  </a:tcPr>
                </a:tc>
              </a:tr>
              <a:tr h="204654">
                <a:tc>
                  <a:txBody>
                    <a:bodyPr/>
                    <a:lstStyle/>
                    <a:p>
                      <a:pPr algn="just">
                        <a:spcAft>
                          <a:spcPts val="0"/>
                        </a:spcAft>
                      </a:pPr>
                      <a:r>
                        <a:rPr lang="es-EC" sz="1100" dirty="0" smtClean="0">
                          <a:effectLst/>
                        </a:rPr>
                        <a:t>Cap. Desarrollar </a:t>
                      </a:r>
                      <a:r>
                        <a:rPr lang="es-EC" sz="1100" dirty="0" err="1" smtClean="0">
                          <a:effectLst/>
                        </a:rPr>
                        <a:t>emp</a:t>
                      </a:r>
                      <a:endParaRPr lang="es-ES" sz="1100" dirty="0">
                        <a:effectLst/>
                        <a:latin typeface="Times New Roman"/>
                        <a:ea typeface="Times New Roman"/>
                      </a:endParaRPr>
                    </a:p>
                  </a:txBody>
                  <a:tcPr marL="43578" marR="43578" marT="0" marB="0" anchor="ctr"/>
                </a:tc>
                <a:tc>
                  <a:txBody>
                    <a:bodyPr/>
                    <a:lstStyle/>
                    <a:p>
                      <a:pPr algn="ctr">
                        <a:spcAft>
                          <a:spcPts val="0"/>
                        </a:spcAft>
                      </a:pPr>
                      <a:r>
                        <a:rPr lang="es-EC" sz="1100" dirty="0">
                          <a:effectLst/>
                        </a:rPr>
                        <a:t>0.345*</a:t>
                      </a:r>
                      <a:endParaRPr lang="es-ES" sz="1100" dirty="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No</a:t>
                      </a:r>
                      <a:endParaRPr lang="es-ES" sz="1100">
                        <a:effectLst/>
                        <a:latin typeface="Times New Roman"/>
                        <a:ea typeface="Times New Roman"/>
                      </a:endParaRPr>
                    </a:p>
                  </a:txBody>
                  <a:tcPr marL="43578" marR="43578" marT="0" marB="0" anchor="ctr">
                    <a:solidFill>
                      <a:schemeClr val="accent5">
                        <a:lumMod val="60000"/>
                        <a:lumOff val="40000"/>
                      </a:schemeClr>
                    </a:solidFill>
                  </a:tcPr>
                </a:tc>
                <a:tc>
                  <a:txBody>
                    <a:bodyPr/>
                    <a:lstStyle/>
                    <a:p>
                      <a:pPr algn="ctr">
                        <a:spcAft>
                          <a:spcPts val="0"/>
                        </a:spcAft>
                      </a:pPr>
                      <a:r>
                        <a:rPr lang="es-EC" sz="1100">
                          <a:effectLst/>
                        </a:rPr>
                        <a:t>0.087</a:t>
                      </a:r>
                      <a:endParaRPr lang="es-ES" sz="110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spcAft>
                          <a:spcPts val="0"/>
                        </a:spcAft>
                      </a:pPr>
                      <a:r>
                        <a:rPr lang="es-EC" sz="1100" dirty="0">
                          <a:effectLst/>
                        </a:rPr>
                        <a:t>Positiva muy baja</a:t>
                      </a:r>
                      <a:endParaRPr lang="es-ES" sz="1100" dirty="0">
                        <a:effectLst/>
                        <a:latin typeface="Times New Roman"/>
                        <a:ea typeface="Times New Roman"/>
                      </a:endParaRPr>
                    </a:p>
                  </a:txBody>
                  <a:tcPr marL="44450" marR="44450" marT="0" marB="0" anchor="ctr">
                    <a:solidFill>
                      <a:schemeClr val="accent5">
                        <a:lumMod val="60000"/>
                        <a:lumOff val="40000"/>
                      </a:schemeClr>
                    </a:solidFill>
                  </a:tcPr>
                </a:tc>
                <a:tc>
                  <a:txBody>
                    <a:bodyPr/>
                    <a:lstStyle/>
                    <a:p>
                      <a:pPr algn="ctr">
                        <a:spcAft>
                          <a:spcPts val="0"/>
                        </a:spcAft>
                      </a:pPr>
                      <a:r>
                        <a:rPr lang="es-EC" sz="1100" dirty="0">
                          <a:effectLst/>
                        </a:rPr>
                        <a:t>0.001*</a:t>
                      </a:r>
                      <a:endParaRPr lang="es-ES" sz="1100" dirty="0">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b="1" dirty="0">
                          <a:solidFill>
                            <a:srgbClr val="FF0000"/>
                          </a:solidFill>
                          <a:effectLst>
                            <a:outerShdw blurRad="38100" dist="38100" dir="2700000" algn="tl">
                              <a:srgbClr val="000000">
                                <a:alpha val="43137"/>
                              </a:srgbClr>
                            </a:outerShdw>
                          </a:effectLst>
                        </a:rPr>
                        <a:t>Sí</a:t>
                      </a:r>
                      <a:endParaRPr lang="es-ES" sz="11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chemeClr val="tx2">
                        <a:lumMod val="60000"/>
                        <a:lumOff val="40000"/>
                      </a:schemeClr>
                    </a:solidFill>
                  </a:tcPr>
                </a:tc>
                <a:tc>
                  <a:txBody>
                    <a:bodyPr/>
                    <a:lstStyle/>
                    <a:p>
                      <a:pPr algn="ctr">
                        <a:spcAft>
                          <a:spcPts val="0"/>
                        </a:spcAft>
                      </a:pPr>
                      <a:r>
                        <a:rPr lang="es-EC" sz="1100" dirty="0">
                          <a:effectLst/>
                        </a:rPr>
                        <a:t>0.261*</a:t>
                      </a:r>
                      <a:endParaRPr lang="es-ES" sz="1100" dirty="0">
                        <a:effectLst/>
                        <a:latin typeface="Times New Roman"/>
                        <a:ea typeface="Times New Roman"/>
                      </a:endParaRPr>
                    </a:p>
                  </a:txBody>
                  <a:tcPr marL="44450" marR="44450" marT="0" marB="0" anchor="ctr">
                    <a:solidFill>
                      <a:schemeClr val="tx2">
                        <a:lumMod val="60000"/>
                        <a:lumOff val="40000"/>
                      </a:schemeClr>
                    </a:solidFill>
                  </a:tcPr>
                </a:tc>
                <a:tc>
                  <a:txBody>
                    <a:bodyPr/>
                    <a:lstStyle/>
                    <a:p>
                      <a:pPr>
                        <a:spcAft>
                          <a:spcPts val="0"/>
                        </a:spcAft>
                      </a:pPr>
                      <a:r>
                        <a:rPr lang="es-EC" sz="1100" dirty="0">
                          <a:solidFill>
                            <a:srgbClr val="FF0000"/>
                          </a:solidFill>
                          <a:effectLst/>
                        </a:rPr>
                        <a:t>Positiva baja</a:t>
                      </a:r>
                      <a:endParaRPr lang="es-ES" sz="1100" dirty="0">
                        <a:solidFill>
                          <a:srgbClr val="FF0000"/>
                        </a:solidFill>
                        <a:effectLst/>
                        <a:latin typeface="Times New Roman"/>
                        <a:ea typeface="Times New Roman"/>
                      </a:endParaRPr>
                    </a:p>
                  </a:txBody>
                  <a:tcPr marL="44450" marR="44450" marT="0" marB="0" anchor="ctr">
                    <a:solidFill>
                      <a:schemeClr val="tx2">
                        <a:lumMod val="60000"/>
                        <a:lumOff val="40000"/>
                      </a:schemeClr>
                    </a:solidFill>
                  </a:tcPr>
                </a:tc>
              </a:tr>
            </a:tbl>
          </a:graphicData>
        </a:graphic>
      </p:graphicFrame>
    </p:spTree>
    <p:extLst>
      <p:ext uri="{BB962C8B-B14F-4D97-AF65-F5344CB8AC3E}">
        <p14:creationId xmlns:p14="http://schemas.microsoft.com/office/powerpoint/2010/main" val="4576099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409560837"/>
              </p:ext>
            </p:extLst>
          </p:nvPr>
        </p:nvGraphicFramePr>
        <p:xfrm>
          <a:off x="251520" y="441008"/>
          <a:ext cx="8640960" cy="3708072"/>
        </p:xfrm>
        <a:graphic>
          <a:graphicData uri="http://schemas.openxmlformats.org/drawingml/2006/table">
            <a:tbl>
              <a:tblPr firstRow="1" firstCol="1" bandRow="1">
                <a:tableStyleId>{F5AB1C69-6EDB-4FF4-983F-18BD219EF322}</a:tableStyleId>
              </a:tblPr>
              <a:tblGrid>
                <a:gridCol w="1080120"/>
                <a:gridCol w="792088"/>
                <a:gridCol w="1008112"/>
                <a:gridCol w="936104"/>
                <a:gridCol w="1008112"/>
                <a:gridCol w="936104"/>
                <a:gridCol w="1008112"/>
                <a:gridCol w="936104"/>
                <a:gridCol w="936104"/>
              </a:tblGrid>
              <a:tr h="573876">
                <a:tc>
                  <a:txBody>
                    <a:bodyPr/>
                    <a:lstStyle/>
                    <a:p>
                      <a:pPr algn="ctr">
                        <a:spcAft>
                          <a:spcPts val="0"/>
                        </a:spcAft>
                      </a:pPr>
                      <a:endParaRPr lang="es-ES" sz="1200" dirty="0">
                        <a:effectLst/>
                        <a:latin typeface="Times New Roman"/>
                        <a:ea typeface="Times New Roman"/>
                      </a:endParaRPr>
                    </a:p>
                  </a:txBody>
                  <a:tcPr marL="43578" marR="43578" marT="0" marB="0"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b="1" dirty="0" smtClean="0">
                          <a:solidFill>
                            <a:schemeClr val="tx1"/>
                          </a:solidFill>
                          <a:effectLst/>
                        </a:rPr>
                        <a:t>Emprendimientos realizados</a:t>
                      </a:r>
                      <a:endParaRPr lang="es-ES" sz="1400" b="1" dirty="0" smtClean="0">
                        <a:solidFill>
                          <a:schemeClr val="tx1"/>
                        </a:solidFill>
                        <a:effectLst/>
                        <a:latin typeface="Times New Roman"/>
                        <a:ea typeface="Times New Roman"/>
                      </a:endParaRPr>
                    </a:p>
                  </a:txBody>
                  <a:tcPr marL="43578" marR="43578" marT="0" marB="0" anchor="ctr">
                    <a:solidFill>
                      <a:srgbClr val="FFCCFF"/>
                    </a:solidFill>
                  </a:tcPr>
                </a:tc>
                <a:tc hMerge="1">
                  <a:txBody>
                    <a:bodyPr/>
                    <a:lstStyle/>
                    <a:p>
                      <a:pPr algn="ctr">
                        <a:spcAft>
                          <a:spcPts val="0"/>
                        </a:spcAft>
                      </a:pPr>
                      <a:endParaRPr lang="es-ES" sz="1100" dirty="0">
                        <a:solidFill>
                          <a:schemeClr val="tx1"/>
                        </a:solidFill>
                        <a:effectLst/>
                        <a:latin typeface="Times New Roman"/>
                        <a:ea typeface="Times New Roman"/>
                      </a:endParaRPr>
                    </a:p>
                  </a:txBody>
                  <a:tcPr marL="43578" marR="43578" marT="0" marB="0" anchor="ctr">
                    <a:solidFill>
                      <a:srgbClr val="FFCCFF"/>
                    </a:solidFill>
                  </a:tcPr>
                </a:tc>
                <a:tc hMerge="1">
                  <a:txBody>
                    <a:bodyPr/>
                    <a:lstStyle/>
                    <a:p>
                      <a:pPr algn="ctr">
                        <a:spcAft>
                          <a:spcPts val="0"/>
                        </a:spcAft>
                      </a:pPr>
                      <a:endParaRPr lang="es-ES" sz="1100" dirty="0">
                        <a:solidFill>
                          <a:schemeClr val="tx1"/>
                        </a:solidFill>
                        <a:effectLst/>
                        <a:latin typeface="Times New Roman"/>
                        <a:ea typeface="Times New Roman"/>
                      </a:endParaRPr>
                    </a:p>
                  </a:txBody>
                  <a:tcPr marL="44450" marR="44450" marT="0" marB="0" anchor="ctr"/>
                </a:tc>
                <a:tc hMerge="1">
                  <a:txBody>
                    <a:bodyPr/>
                    <a:lstStyle/>
                    <a:p>
                      <a:pPr algn="ctr">
                        <a:spcAft>
                          <a:spcPts val="0"/>
                        </a:spcAft>
                      </a:pPr>
                      <a:endParaRPr lang="es-ES" sz="1100" dirty="0">
                        <a:solidFill>
                          <a:schemeClr val="tx1"/>
                        </a:solidFill>
                        <a:effectLst/>
                        <a:latin typeface="Times New Roman"/>
                        <a:ea typeface="Times New Roman"/>
                      </a:endParaRPr>
                    </a:p>
                  </a:txBody>
                  <a:tcPr marL="44450" marR="44450" marT="0" marB="0"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b="1" dirty="0" smtClean="0">
                          <a:solidFill>
                            <a:schemeClr val="tx1"/>
                          </a:solidFill>
                          <a:effectLst/>
                          <a:latin typeface="+mn-lt"/>
                          <a:ea typeface="+mn-ea"/>
                        </a:rPr>
                        <a:t>Tiempo</a:t>
                      </a:r>
                      <a:r>
                        <a:rPr lang="es-EC" sz="1400" b="1" baseline="0" dirty="0" smtClean="0">
                          <a:solidFill>
                            <a:schemeClr val="tx1"/>
                          </a:solidFill>
                          <a:effectLst/>
                          <a:latin typeface="+mn-lt"/>
                          <a:ea typeface="+mn-ea"/>
                        </a:rPr>
                        <a:t> de vida de emprendimientos</a:t>
                      </a:r>
                      <a:endParaRPr lang="es-ES" sz="1400" b="1" dirty="0" smtClean="0">
                        <a:solidFill>
                          <a:schemeClr val="tx1"/>
                        </a:solidFill>
                        <a:effectLst/>
                        <a:latin typeface="Times New Roman"/>
                        <a:ea typeface="Times New Roman"/>
                      </a:endParaRPr>
                    </a:p>
                  </a:txBody>
                  <a:tcPr marL="44450" marR="44450" marT="0" marB="0" anchor="ctr">
                    <a:solidFill>
                      <a:srgbClr val="FFFF66"/>
                    </a:solidFill>
                  </a:tcPr>
                </a:tc>
                <a:tc hMerge="1">
                  <a:txBody>
                    <a:bodyPr/>
                    <a:lstStyle/>
                    <a:p>
                      <a:pPr algn="ctr">
                        <a:spcAft>
                          <a:spcPts val="0"/>
                        </a:spcAft>
                      </a:pPr>
                      <a:endParaRPr lang="es-ES" sz="1100" dirty="0">
                        <a:effectLst/>
                        <a:latin typeface="Times New Roman"/>
                        <a:ea typeface="Times New Roman"/>
                      </a:endParaRPr>
                    </a:p>
                  </a:txBody>
                  <a:tcPr marL="44450" marR="44450" marT="0" marB="0" anchor="ctr"/>
                </a:tc>
                <a:tc hMerge="1">
                  <a:txBody>
                    <a:bodyPr/>
                    <a:lstStyle/>
                    <a:p>
                      <a:pPr algn="ctr">
                        <a:spcAft>
                          <a:spcPts val="0"/>
                        </a:spcAft>
                      </a:pPr>
                      <a:endParaRPr lang="es-ES" sz="1100" dirty="0">
                        <a:effectLst/>
                        <a:latin typeface="Times New Roman"/>
                        <a:ea typeface="Times New Roman"/>
                      </a:endParaRPr>
                    </a:p>
                  </a:txBody>
                  <a:tcPr marL="44450" marR="44450" marT="0" marB="0" anchor="ctr"/>
                </a:tc>
                <a:tc hMerge="1">
                  <a:txBody>
                    <a:bodyPr/>
                    <a:lstStyle/>
                    <a:p>
                      <a:pPr algn="ctr">
                        <a:spcAft>
                          <a:spcPts val="0"/>
                        </a:spcAft>
                      </a:pPr>
                      <a:endParaRPr lang="es-ES" sz="1100" dirty="0">
                        <a:effectLst/>
                        <a:latin typeface="Times New Roman"/>
                        <a:ea typeface="Times New Roman"/>
                      </a:endParaRPr>
                    </a:p>
                  </a:txBody>
                  <a:tcPr marL="44450" marR="44450" marT="0" marB="0" anchor="ctr"/>
                </a:tc>
              </a:tr>
              <a:tr h="573876">
                <a:tc>
                  <a:txBody>
                    <a:bodyPr/>
                    <a:lstStyle/>
                    <a:p>
                      <a:pPr algn="ctr">
                        <a:spcAft>
                          <a:spcPts val="0"/>
                        </a:spcAft>
                      </a:pPr>
                      <a:r>
                        <a:rPr lang="es-EC" sz="1200" dirty="0">
                          <a:effectLst/>
                        </a:rPr>
                        <a:t>Indicadores</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b="1" dirty="0" smtClean="0">
                          <a:solidFill>
                            <a:schemeClr val="tx1"/>
                          </a:solidFill>
                          <a:effectLst/>
                        </a:rPr>
                        <a:t>Chi cuadrado</a:t>
                      </a:r>
                      <a:endParaRPr lang="es-ES" sz="1200" b="1" dirty="0">
                        <a:solidFill>
                          <a:schemeClr val="tx1"/>
                        </a:solidFill>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a:solidFill>
                            <a:schemeClr val="tx1"/>
                          </a:solidFill>
                          <a:effectLst/>
                        </a:rPr>
                        <a:t>Estadísticamente significativo</a:t>
                      </a:r>
                      <a:endParaRPr lang="es-ES" sz="1200" b="1" dirty="0">
                        <a:solidFill>
                          <a:schemeClr val="tx1"/>
                        </a:solidFill>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err="1" smtClean="0">
                          <a:solidFill>
                            <a:schemeClr val="tx1"/>
                          </a:solidFill>
                          <a:effectLst/>
                        </a:rPr>
                        <a:t>Spearman</a:t>
                      </a:r>
                      <a:endParaRPr lang="es-ES" sz="1200" b="1" dirty="0">
                        <a:solidFill>
                          <a:schemeClr val="tx1"/>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b="1" dirty="0">
                          <a:solidFill>
                            <a:schemeClr val="tx1"/>
                          </a:solidFill>
                          <a:effectLst/>
                        </a:rPr>
                        <a:t>Tipo de correlación</a:t>
                      </a:r>
                      <a:endParaRPr lang="es-ES" sz="1200" b="1" dirty="0">
                        <a:solidFill>
                          <a:schemeClr val="tx1"/>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b="1" dirty="0" smtClean="0">
                          <a:solidFill>
                            <a:schemeClr val="tx1"/>
                          </a:solidFill>
                          <a:effectLst/>
                          <a:latin typeface="+mn-lt"/>
                          <a:ea typeface="+mn-ea"/>
                        </a:rPr>
                        <a:t>Chi cuadrado</a:t>
                      </a:r>
                      <a:endParaRPr lang="es-ES" sz="1200" b="1" dirty="0">
                        <a:solidFill>
                          <a:schemeClr val="tx1"/>
                        </a:solidFill>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b="1" dirty="0">
                          <a:solidFill>
                            <a:schemeClr val="tx1"/>
                          </a:solidFill>
                          <a:effectLst/>
                        </a:rPr>
                        <a:t>Estadísticamente significativo</a:t>
                      </a:r>
                      <a:endParaRPr lang="es-ES" sz="1200" b="1" dirty="0">
                        <a:solidFill>
                          <a:schemeClr val="tx1"/>
                        </a:solidFill>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b="1" dirty="0" err="1" smtClean="0">
                          <a:solidFill>
                            <a:schemeClr val="tx1"/>
                          </a:solidFill>
                          <a:effectLst/>
                        </a:rPr>
                        <a:t>Spearman</a:t>
                      </a:r>
                      <a:endParaRPr lang="es-ES" sz="1200" b="1" dirty="0">
                        <a:solidFill>
                          <a:schemeClr val="tx1"/>
                        </a:solidFill>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b="1" dirty="0">
                          <a:solidFill>
                            <a:schemeClr val="tx1"/>
                          </a:solidFill>
                          <a:effectLst/>
                        </a:rPr>
                        <a:t>Tipo de correlación</a:t>
                      </a:r>
                      <a:endParaRPr lang="es-ES" sz="1200" b="1" dirty="0">
                        <a:solidFill>
                          <a:schemeClr val="tx1"/>
                        </a:solidFill>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a:effectLst/>
                        </a:rPr>
                        <a:t>Etnia</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dirty="0">
                          <a:effectLst/>
                        </a:rPr>
                        <a:t>0,023</a:t>
                      </a:r>
                      <a:endParaRPr lang="es-ES" sz="1200" dirty="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dirty="0">
                          <a:effectLst/>
                        </a:rPr>
                        <a:t>0.010</a:t>
                      </a:r>
                      <a:endParaRPr lang="es-ES" sz="1200" dirty="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dirty="0">
                          <a:solidFill>
                            <a:srgbClr val="FF0000"/>
                          </a:solidFill>
                          <a:effectLst/>
                        </a:rPr>
                        <a:t>Positiva muy baja</a:t>
                      </a:r>
                      <a:endParaRPr lang="es-ES" sz="1200" dirty="0">
                        <a:solidFill>
                          <a:srgbClr val="FF0000"/>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dirty="0">
                          <a:effectLst/>
                        </a:rPr>
                        <a:t>0.558</a:t>
                      </a:r>
                      <a:endParaRPr lang="es-ES" sz="1200" dirty="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dirty="0">
                          <a:effectLst/>
                        </a:rPr>
                        <a:t>No</a:t>
                      </a:r>
                      <a:endParaRPr lang="es-ES" sz="1200" dirty="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0.015</a:t>
                      </a:r>
                      <a:endParaRPr lang="es-ES" sz="120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effectLst/>
                        </a:rPr>
                        <a:t>Positiva muy baja</a:t>
                      </a:r>
                      <a:endParaRPr lang="es-ES" sz="1200" dirty="0">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a:effectLst/>
                        </a:rPr>
                        <a:t>Edad</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dirty="0">
                          <a:effectLst/>
                        </a:rPr>
                        <a:t>0,493</a:t>
                      </a:r>
                      <a:endParaRPr lang="es-ES" sz="1200" dirty="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dirty="0">
                          <a:effectLst/>
                        </a:rPr>
                        <a:t>No</a:t>
                      </a:r>
                      <a:endParaRPr lang="es-ES" sz="1200" dirty="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a:effectLst/>
                        </a:rPr>
                        <a:t>0,105*</a:t>
                      </a:r>
                      <a:endParaRPr lang="es-ES" sz="120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dirty="0">
                          <a:effectLst/>
                        </a:rPr>
                        <a:t>Positiva muy baja</a:t>
                      </a:r>
                      <a:endParaRPr lang="es-ES" sz="1200" dirty="0">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dirty="0">
                          <a:effectLst/>
                        </a:rPr>
                        <a:t>0.023</a:t>
                      </a:r>
                      <a:endParaRPr lang="es-ES" sz="1200" dirty="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0.239*</a:t>
                      </a:r>
                      <a:endParaRPr lang="es-ES" sz="120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solidFill>
                            <a:srgbClr val="FF0000"/>
                          </a:solidFill>
                          <a:effectLst/>
                        </a:rPr>
                        <a:t>Positiva baja</a:t>
                      </a:r>
                      <a:endParaRPr lang="es-ES" sz="1200" dirty="0">
                        <a:solidFill>
                          <a:srgbClr val="FF0000"/>
                        </a:solidFill>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err="1" smtClean="0">
                          <a:effectLst/>
                        </a:rPr>
                        <a:t>Viol</a:t>
                      </a:r>
                      <a:r>
                        <a:rPr lang="es-EC" sz="1200" dirty="0" smtClean="0">
                          <a:effectLst/>
                        </a:rPr>
                        <a:t>.</a:t>
                      </a:r>
                      <a:r>
                        <a:rPr lang="es-EC" sz="1200" baseline="0" dirty="0" smtClean="0">
                          <a:effectLst/>
                        </a:rPr>
                        <a:t> Patrimonial</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0,837*</a:t>
                      </a:r>
                      <a:endParaRPr lang="es-ES" sz="120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dirty="0">
                          <a:effectLst/>
                        </a:rPr>
                        <a:t>No</a:t>
                      </a:r>
                      <a:endParaRPr lang="es-ES" sz="1200" dirty="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a:effectLst/>
                        </a:rPr>
                        <a:t>0.026</a:t>
                      </a:r>
                      <a:endParaRPr lang="es-ES" sz="120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a:effectLst/>
                        </a:rPr>
                        <a:t>Positiva muy baja</a:t>
                      </a:r>
                      <a:endParaRPr lang="es-ES" sz="1200">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a:effectLst/>
                        </a:rPr>
                        <a:t>0.008</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-0.041</a:t>
                      </a:r>
                      <a:endParaRPr lang="es-ES" sz="120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solidFill>
                            <a:srgbClr val="FF0000"/>
                          </a:solidFill>
                          <a:effectLst/>
                        </a:rPr>
                        <a:t>Negativa muy baja</a:t>
                      </a:r>
                      <a:endParaRPr lang="es-ES" sz="1200" dirty="0">
                        <a:solidFill>
                          <a:srgbClr val="FF0000"/>
                        </a:solidFill>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smtClean="0">
                          <a:effectLst/>
                        </a:rPr>
                        <a:t>T.A. Ajeno</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0.002*</a:t>
                      </a:r>
                      <a:endParaRPr lang="es-ES" sz="120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a:effectLst/>
                        </a:rPr>
                        <a:t>0.169*</a:t>
                      </a:r>
                      <a:endParaRPr lang="es-ES" sz="120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dirty="0">
                          <a:solidFill>
                            <a:srgbClr val="FF0000"/>
                          </a:solidFill>
                          <a:effectLst/>
                        </a:rPr>
                        <a:t>Positiva muy baja</a:t>
                      </a:r>
                      <a:endParaRPr lang="es-ES" sz="1200" dirty="0">
                        <a:solidFill>
                          <a:srgbClr val="FF0000"/>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a:effectLst/>
                        </a:rPr>
                        <a:t>0.810</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dirty="0">
                          <a:effectLst/>
                        </a:rPr>
                        <a:t>No</a:t>
                      </a:r>
                      <a:endParaRPr lang="es-ES" sz="1200" dirty="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-0.049</a:t>
                      </a:r>
                      <a:endParaRPr lang="es-ES" sz="120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effectLst/>
                        </a:rPr>
                        <a:t>Negativa muy baja</a:t>
                      </a:r>
                      <a:endParaRPr lang="es-ES" sz="1200" dirty="0">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smtClean="0">
                          <a:effectLst/>
                        </a:rPr>
                        <a:t>Uso Internet</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0,009</a:t>
                      </a:r>
                      <a:endParaRPr lang="es-ES" sz="120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Si</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a:effectLst/>
                        </a:rPr>
                        <a:t>-0,099</a:t>
                      </a:r>
                      <a:endParaRPr lang="es-ES" sz="120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dirty="0">
                          <a:solidFill>
                            <a:srgbClr val="FF0000"/>
                          </a:solidFill>
                          <a:effectLst/>
                        </a:rPr>
                        <a:t>Negativa muy baja</a:t>
                      </a:r>
                      <a:endParaRPr lang="es-ES" sz="1200" dirty="0">
                        <a:solidFill>
                          <a:srgbClr val="FF0000"/>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a:effectLst/>
                        </a:rPr>
                        <a:t>0.369</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No</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dirty="0">
                          <a:effectLst/>
                        </a:rPr>
                        <a:t>-0.234*</a:t>
                      </a:r>
                      <a:endParaRPr lang="es-ES" sz="1200" dirty="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effectLst/>
                        </a:rPr>
                        <a:t>Negativa baja</a:t>
                      </a:r>
                      <a:endParaRPr lang="es-ES" sz="1200" dirty="0">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smtClean="0">
                          <a:effectLst/>
                        </a:rPr>
                        <a:t>Cap. Mejorar ingres</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0.000*</a:t>
                      </a:r>
                      <a:endParaRPr lang="es-ES" sz="120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Si</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a:effectLst/>
                        </a:rPr>
                        <a:t>0,289*</a:t>
                      </a:r>
                      <a:endParaRPr lang="es-ES" sz="120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dirty="0">
                          <a:solidFill>
                            <a:srgbClr val="FF0000"/>
                          </a:solidFill>
                          <a:effectLst/>
                        </a:rPr>
                        <a:t>Positiva baja</a:t>
                      </a:r>
                      <a:endParaRPr lang="es-ES" sz="1200" dirty="0">
                        <a:solidFill>
                          <a:srgbClr val="FF0000"/>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a:effectLst/>
                        </a:rPr>
                        <a:t>0.360</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No</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dirty="0">
                          <a:effectLst/>
                        </a:rPr>
                        <a:t>0.055</a:t>
                      </a:r>
                      <a:endParaRPr lang="es-ES" sz="1200" dirty="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effectLst/>
                        </a:rPr>
                        <a:t>Positiva muy baja</a:t>
                      </a:r>
                      <a:endParaRPr lang="es-ES" sz="1200" dirty="0">
                        <a:effectLst/>
                        <a:latin typeface="Times New Roman"/>
                        <a:ea typeface="Times New Roman"/>
                      </a:endParaRPr>
                    </a:p>
                  </a:txBody>
                  <a:tcPr marL="44450" marR="44450" marT="0" marB="0" anchor="ctr">
                    <a:solidFill>
                      <a:srgbClr val="FFFF66"/>
                    </a:solidFill>
                  </a:tcPr>
                </a:tc>
              </a:tr>
              <a:tr h="255056">
                <a:tc>
                  <a:txBody>
                    <a:bodyPr/>
                    <a:lstStyle/>
                    <a:p>
                      <a:pPr algn="just">
                        <a:spcAft>
                          <a:spcPts val="0"/>
                        </a:spcAft>
                      </a:pPr>
                      <a:r>
                        <a:rPr lang="es-EC" sz="1200" dirty="0" smtClean="0">
                          <a:effectLst/>
                          <a:latin typeface="+mn-lt"/>
                          <a:ea typeface="+mn-ea"/>
                        </a:rPr>
                        <a:t>Subempleo:</a:t>
                      </a:r>
                      <a:r>
                        <a:rPr lang="es-EC" sz="1200" baseline="0" dirty="0" smtClean="0">
                          <a:effectLst/>
                          <a:latin typeface="+mn-lt"/>
                          <a:ea typeface="+mn-ea"/>
                        </a:rPr>
                        <a:t> N. A. C.</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0.038*</a:t>
                      </a:r>
                      <a:endParaRPr lang="es-ES" sz="1200">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Si</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3578" marR="43578" marT="0" marB="0" anchor="ctr">
                    <a:solidFill>
                      <a:srgbClr val="FFCCFF"/>
                    </a:solidFill>
                  </a:tcPr>
                </a:tc>
                <a:tc>
                  <a:txBody>
                    <a:bodyPr/>
                    <a:lstStyle/>
                    <a:p>
                      <a:pPr algn="ctr">
                        <a:spcAft>
                          <a:spcPts val="0"/>
                        </a:spcAft>
                      </a:pPr>
                      <a:r>
                        <a:rPr lang="es-EC" sz="1200">
                          <a:effectLst/>
                        </a:rPr>
                        <a:t>0,123*</a:t>
                      </a:r>
                      <a:endParaRPr lang="es-ES" sz="1200">
                        <a:effectLst/>
                        <a:latin typeface="Times New Roman"/>
                        <a:ea typeface="Times New Roman"/>
                      </a:endParaRPr>
                    </a:p>
                  </a:txBody>
                  <a:tcPr marL="44450" marR="44450" marT="0" marB="0" anchor="ctr">
                    <a:solidFill>
                      <a:srgbClr val="FFCCFF"/>
                    </a:solidFill>
                  </a:tcPr>
                </a:tc>
                <a:tc>
                  <a:txBody>
                    <a:bodyPr/>
                    <a:lstStyle/>
                    <a:p>
                      <a:pPr>
                        <a:spcAft>
                          <a:spcPts val="0"/>
                        </a:spcAft>
                      </a:pPr>
                      <a:r>
                        <a:rPr lang="es-EC" sz="1200" dirty="0">
                          <a:solidFill>
                            <a:srgbClr val="FF0000"/>
                          </a:solidFill>
                          <a:effectLst/>
                        </a:rPr>
                        <a:t>Positiva muy baja</a:t>
                      </a:r>
                      <a:endParaRPr lang="es-ES" sz="1200" dirty="0">
                        <a:solidFill>
                          <a:srgbClr val="FF0000"/>
                        </a:solidFill>
                        <a:effectLst/>
                        <a:latin typeface="Times New Roman"/>
                        <a:ea typeface="Times New Roman"/>
                      </a:endParaRPr>
                    </a:p>
                  </a:txBody>
                  <a:tcPr marL="44450" marR="44450" marT="0" marB="0" anchor="ctr">
                    <a:solidFill>
                      <a:srgbClr val="FFCCFF"/>
                    </a:solidFill>
                  </a:tcPr>
                </a:tc>
                <a:tc>
                  <a:txBody>
                    <a:bodyPr/>
                    <a:lstStyle/>
                    <a:p>
                      <a:pPr algn="ctr">
                        <a:spcAft>
                          <a:spcPts val="0"/>
                        </a:spcAft>
                      </a:pPr>
                      <a:r>
                        <a:rPr lang="es-EC" sz="1200">
                          <a:effectLst/>
                        </a:rPr>
                        <a:t>0.809</a:t>
                      </a:r>
                      <a:endParaRPr lang="es-ES" sz="120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dirty="0">
                          <a:effectLst/>
                        </a:rPr>
                        <a:t>No</a:t>
                      </a:r>
                      <a:endParaRPr lang="es-ES" sz="1200" dirty="0">
                        <a:effectLst/>
                        <a:latin typeface="Times New Roman"/>
                        <a:ea typeface="Times New Roman"/>
                      </a:endParaRPr>
                    </a:p>
                  </a:txBody>
                  <a:tcPr marL="44450" marR="44450" marT="0" marB="0" anchor="ctr">
                    <a:solidFill>
                      <a:srgbClr val="FFFF66"/>
                    </a:solidFill>
                  </a:tcPr>
                </a:tc>
                <a:tc>
                  <a:txBody>
                    <a:bodyPr/>
                    <a:lstStyle/>
                    <a:p>
                      <a:pPr algn="ctr">
                        <a:spcAft>
                          <a:spcPts val="0"/>
                        </a:spcAft>
                      </a:pPr>
                      <a:r>
                        <a:rPr lang="es-EC" sz="1200">
                          <a:effectLst/>
                        </a:rPr>
                        <a:t>0.027</a:t>
                      </a:r>
                      <a:endParaRPr lang="es-ES" sz="1200">
                        <a:effectLst/>
                        <a:latin typeface="Times New Roman"/>
                        <a:ea typeface="Times New Roman"/>
                      </a:endParaRPr>
                    </a:p>
                  </a:txBody>
                  <a:tcPr marL="44450" marR="44450" marT="0" marB="0" anchor="ctr">
                    <a:solidFill>
                      <a:srgbClr val="FFFF66"/>
                    </a:solidFill>
                  </a:tcPr>
                </a:tc>
                <a:tc>
                  <a:txBody>
                    <a:bodyPr/>
                    <a:lstStyle/>
                    <a:p>
                      <a:pPr>
                        <a:spcAft>
                          <a:spcPts val="0"/>
                        </a:spcAft>
                      </a:pPr>
                      <a:r>
                        <a:rPr lang="es-EC" sz="1200" dirty="0">
                          <a:effectLst/>
                        </a:rPr>
                        <a:t>Positiva muy baja</a:t>
                      </a:r>
                      <a:endParaRPr lang="es-ES" sz="1200" dirty="0">
                        <a:effectLst/>
                        <a:latin typeface="Times New Roman"/>
                        <a:ea typeface="Times New Roman"/>
                      </a:endParaRPr>
                    </a:p>
                  </a:txBody>
                  <a:tcPr marL="44450" marR="44450" marT="0" marB="0" anchor="ctr">
                    <a:solidFill>
                      <a:srgbClr val="FFFF66"/>
                    </a:solidFill>
                  </a:tcPr>
                </a:tc>
              </a:tr>
            </a:tbl>
          </a:graphicData>
        </a:graphic>
      </p:graphicFrame>
      <p:graphicFrame>
        <p:nvGraphicFramePr>
          <p:cNvPr id="4" name="3 Tabla"/>
          <p:cNvGraphicFramePr>
            <a:graphicFrameLocks noGrp="1"/>
          </p:cNvGraphicFramePr>
          <p:nvPr>
            <p:extLst>
              <p:ext uri="{D42A27DB-BD31-4B8C-83A1-F6EECF244321}">
                <p14:modId xmlns:p14="http://schemas.microsoft.com/office/powerpoint/2010/main" val="466164686"/>
              </p:ext>
            </p:extLst>
          </p:nvPr>
        </p:nvGraphicFramePr>
        <p:xfrm>
          <a:off x="251520" y="4581127"/>
          <a:ext cx="8496944" cy="1872209"/>
        </p:xfrm>
        <a:graphic>
          <a:graphicData uri="http://schemas.openxmlformats.org/drawingml/2006/table">
            <a:tbl>
              <a:tblPr firstRow="1" firstCol="1" bandRow="1">
                <a:tableStyleId>{F5AB1C69-6EDB-4FF4-983F-18BD219EF322}</a:tableStyleId>
              </a:tblPr>
              <a:tblGrid>
                <a:gridCol w="1727581"/>
                <a:gridCol w="1483360"/>
                <a:gridCol w="1762001"/>
                <a:gridCol w="1762001"/>
                <a:gridCol w="1762001"/>
              </a:tblGrid>
              <a:tr h="416047">
                <a:tc>
                  <a:txBody>
                    <a:bodyPr/>
                    <a:lstStyle/>
                    <a:p>
                      <a:pPr algn="ctr">
                        <a:spcAft>
                          <a:spcPts val="0"/>
                        </a:spcAft>
                      </a:pPr>
                      <a:endParaRPr lang="es-ES" sz="1200" dirty="0">
                        <a:effectLst/>
                        <a:latin typeface="Times New Roman"/>
                        <a:ea typeface="Times New Roman"/>
                      </a:endParaRPr>
                    </a:p>
                  </a:txBody>
                  <a:tcPr marL="44450" marR="44450" marT="0" marB="0" anchor="ct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C" sz="1400" b="1" dirty="0" smtClean="0">
                          <a:solidFill>
                            <a:schemeClr val="tx1"/>
                          </a:solidFill>
                          <a:effectLst/>
                        </a:rPr>
                        <a:t>Cap. Desarrollar emprendimientos</a:t>
                      </a:r>
                      <a:endParaRPr lang="es-ES" sz="1400" b="1" dirty="0" smtClean="0">
                        <a:solidFill>
                          <a:schemeClr val="tx1"/>
                        </a:solidFill>
                        <a:effectLst/>
                        <a:latin typeface="Times New Roman"/>
                        <a:ea typeface="Times New Roman"/>
                      </a:endParaRPr>
                    </a:p>
                  </a:txBody>
                  <a:tcPr marL="44450" marR="44450" marT="0" marB="0" anchor="ctr">
                    <a:solidFill>
                      <a:srgbClr val="92D050"/>
                    </a:solidFill>
                  </a:tcPr>
                </a:tc>
                <a:tc hMerge="1">
                  <a:txBody>
                    <a:bodyPr/>
                    <a:lstStyle/>
                    <a:p>
                      <a:pPr algn="ctr">
                        <a:spcAft>
                          <a:spcPts val="0"/>
                        </a:spcAft>
                      </a:pPr>
                      <a:endParaRPr lang="es-ES" sz="1300" dirty="0">
                        <a:effectLst/>
                        <a:latin typeface="Times New Roman"/>
                        <a:ea typeface="Times New Roman"/>
                      </a:endParaRPr>
                    </a:p>
                  </a:txBody>
                  <a:tcPr marL="44450" marR="44450" marT="0" marB="0" anchor="ctr"/>
                </a:tc>
                <a:tc hMerge="1">
                  <a:txBody>
                    <a:bodyPr/>
                    <a:lstStyle/>
                    <a:p>
                      <a:pPr algn="ctr">
                        <a:spcAft>
                          <a:spcPts val="0"/>
                        </a:spcAft>
                      </a:pPr>
                      <a:endParaRPr lang="es-ES" sz="1300" dirty="0">
                        <a:effectLst/>
                        <a:latin typeface="Times New Roman"/>
                        <a:ea typeface="Times New Roman"/>
                      </a:endParaRPr>
                    </a:p>
                  </a:txBody>
                  <a:tcPr marL="44450" marR="44450" marT="0" marB="0" anchor="ctr"/>
                </a:tc>
                <a:tc hMerge="1">
                  <a:txBody>
                    <a:bodyPr/>
                    <a:lstStyle/>
                    <a:p>
                      <a:pPr algn="ctr">
                        <a:spcAft>
                          <a:spcPts val="0"/>
                        </a:spcAft>
                      </a:pPr>
                      <a:endParaRPr lang="es-ES" sz="1300" dirty="0">
                        <a:effectLst/>
                        <a:latin typeface="Times New Roman"/>
                        <a:ea typeface="Times New Roman"/>
                      </a:endParaRPr>
                    </a:p>
                  </a:txBody>
                  <a:tcPr marL="44450" marR="44450" marT="0" marB="0" anchor="ctr"/>
                </a:tc>
              </a:tr>
              <a:tr h="416047">
                <a:tc>
                  <a:txBody>
                    <a:bodyPr/>
                    <a:lstStyle/>
                    <a:p>
                      <a:pPr algn="ctr">
                        <a:spcAft>
                          <a:spcPts val="0"/>
                        </a:spcAft>
                      </a:pPr>
                      <a:r>
                        <a:rPr lang="es-EC" sz="1200" dirty="0">
                          <a:effectLst/>
                        </a:rPr>
                        <a:t>Indicadores</a:t>
                      </a:r>
                      <a:endParaRPr lang="es-ES" sz="1200" dirty="0">
                        <a:effectLst/>
                        <a:latin typeface="Times New Roman"/>
                        <a:ea typeface="Times New Roman"/>
                      </a:endParaRPr>
                    </a:p>
                  </a:txBody>
                  <a:tcPr marL="44450" marR="44450" marT="0" marB="0" anchor="ctr"/>
                </a:tc>
                <a:tc>
                  <a:txBody>
                    <a:bodyPr/>
                    <a:lstStyle/>
                    <a:p>
                      <a:pPr algn="ctr">
                        <a:spcAft>
                          <a:spcPts val="0"/>
                        </a:spcAft>
                      </a:pPr>
                      <a:r>
                        <a:rPr lang="es-EC" sz="1200" b="1" dirty="0" smtClean="0">
                          <a:solidFill>
                            <a:schemeClr val="tx1"/>
                          </a:solidFill>
                          <a:effectLst/>
                        </a:rPr>
                        <a:t>Chi cuadrado</a:t>
                      </a:r>
                      <a:endParaRPr lang="es-ES" sz="1200" b="1" dirty="0">
                        <a:solidFill>
                          <a:schemeClr val="tx1"/>
                        </a:solidFill>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dirty="0">
                          <a:solidFill>
                            <a:schemeClr val="tx1"/>
                          </a:solidFill>
                          <a:effectLst/>
                        </a:rPr>
                        <a:t>Estadísticamente significativo</a:t>
                      </a:r>
                      <a:endParaRPr lang="es-ES" sz="1200" b="1" dirty="0">
                        <a:solidFill>
                          <a:schemeClr val="tx1"/>
                        </a:solidFill>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dirty="0" err="1" smtClean="0">
                          <a:solidFill>
                            <a:schemeClr val="tx1"/>
                          </a:solidFill>
                          <a:effectLst/>
                        </a:rPr>
                        <a:t>Spearman</a:t>
                      </a:r>
                      <a:endParaRPr lang="es-ES" sz="1200" b="1" dirty="0">
                        <a:solidFill>
                          <a:schemeClr val="tx1"/>
                        </a:solidFill>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dirty="0">
                          <a:solidFill>
                            <a:schemeClr val="tx1"/>
                          </a:solidFill>
                          <a:effectLst/>
                        </a:rPr>
                        <a:t>Tipo de correlación</a:t>
                      </a:r>
                      <a:endParaRPr lang="es-ES" sz="1200" b="1" dirty="0">
                        <a:solidFill>
                          <a:schemeClr val="tx1"/>
                        </a:solidFill>
                        <a:effectLst/>
                        <a:latin typeface="Times New Roman"/>
                        <a:ea typeface="Times New Roman"/>
                      </a:endParaRPr>
                    </a:p>
                  </a:txBody>
                  <a:tcPr marL="44450" marR="44450" marT="0" marB="0" anchor="ctr">
                    <a:solidFill>
                      <a:srgbClr val="92D050"/>
                    </a:solidFill>
                  </a:tcPr>
                </a:tc>
              </a:tr>
              <a:tr h="208023">
                <a:tc>
                  <a:txBody>
                    <a:bodyPr/>
                    <a:lstStyle/>
                    <a:p>
                      <a:pPr algn="just">
                        <a:spcAft>
                          <a:spcPts val="0"/>
                        </a:spcAft>
                      </a:pPr>
                      <a:r>
                        <a:rPr lang="es-EC" sz="1200" dirty="0" err="1" smtClean="0">
                          <a:effectLst/>
                          <a:latin typeface="+mn-lt"/>
                          <a:ea typeface="+mn-ea"/>
                        </a:rPr>
                        <a:t>Viol</a:t>
                      </a:r>
                      <a:r>
                        <a:rPr lang="es-EC" sz="1200" dirty="0" smtClean="0">
                          <a:effectLst/>
                          <a:latin typeface="+mn-lt"/>
                          <a:ea typeface="+mn-ea"/>
                        </a:rPr>
                        <a:t>.</a:t>
                      </a:r>
                      <a:r>
                        <a:rPr lang="es-EC" sz="1200" baseline="0" dirty="0" smtClean="0">
                          <a:effectLst/>
                          <a:latin typeface="+mn-lt"/>
                          <a:ea typeface="+mn-ea"/>
                        </a:rPr>
                        <a:t> Física</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0.003*</a:t>
                      </a:r>
                      <a:endParaRPr lang="es-ES" sz="1200">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a:solidFill>
                            <a:srgbClr val="FF0000"/>
                          </a:solidFill>
                          <a:effectLst>
                            <a:outerShdw blurRad="38100" dist="38100" dir="2700000" algn="tl">
                              <a:srgbClr val="000000">
                                <a:alpha val="43137"/>
                              </a:srgbClr>
                            </a:outerShdw>
                          </a:effectLst>
                        </a:rPr>
                        <a:t>Sí</a:t>
                      </a:r>
                      <a:endParaRPr lang="es-ES" sz="1200" b="1">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dirty="0">
                          <a:effectLst/>
                        </a:rPr>
                        <a:t>0.247*</a:t>
                      </a:r>
                      <a:endParaRPr lang="es-ES" sz="1200" dirty="0">
                        <a:effectLst/>
                        <a:latin typeface="Times New Roman"/>
                        <a:ea typeface="Times New Roman"/>
                      </a:endParaRPr>
                    </a:p>
                  </a:txBody>
                  <a:tcPr marL="44450" marR="44450" marT="0" marB="0" anchor="ctr">
                    <a:solidFill>
                      <a:srgbClr val="92D050"/>
                    </a:solidFill>
                  </a:tcPr>
                </a:tc>
                <a:tc>
                  <a:txBody>
                    <a:bodyPr/>
                    <a:lstStyle/>
                    <a:p>
                      <a:pPr>
                        <a:spcAft>
                          <a:spcPts val="0"/>
                        </a:spcAft>
                      </a:pPr>
                      <a:r>
                        <a:rPr lang="es-EC" sz="1200" dirty="0">
                          <a:solidFill>
                            <a:srgbClr val="FF0000"/>
                          </a:solidFill>
                          <a:effectLst/>
                        </a:rPr>
                        <a:t>Positiva baja</a:t>
                      </a:r>
                      <a:endParaRPr lang="es-ES" sz="1200" dirty="0">
                        <a:solidFill>
                          <a:srgbClr val="FF0000"/>
                        </a:solidFill>
                        <a:effectLst/>
                        <a:latin typeface="Times New Roman"/>
                        <a:ea typeface="Times New Roman"/>
                      </a:endParaRPr>
                    </a:p>
                  </a:txBody>
                  <a:tcPr marL="44450" marR="44450" marT="0" marB="0" anchor="ctr">
                    <a:solidFill>
                      <a:srgbClr val="92D050"/>
                    </a:solidFill>
                  </a:tcPr>
                </a:tc>
              </a:tr>
              <a:tr h="208023">
                <a:tc>
                  <a:txBody>
                    <a:bodyPr/>
                    <a:lstStyle/>
                    <a:p>
                      <a:pPr algn="just">
                        <a:spcAft>
                          <a:spcPts val="0"/>
                        </a:spcAft>
                      </a:pPr>
                      <a:r>
                        <a:rPr lang="es-EC" sz="1200" dirty="0" err="1" smtClean="0">
                          <a:effectLst/>
                        </a:rPr>
                        <a:t>Viol</a:t>
                      </a:r>
                      <a:r>
                        <a:rPr lang="es-EC" sz="1200" dirty="0" smtClean="0">
                          <a:effectLst/>
                        </a:rPr>
                        <a:t>. Psicológica</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dirty="0">
                          <a:effectLst/>
                        </a:rPr>
                        <a:t>0.046*</a:t>
                      </a:r>
                      <a:endParaRPr lang="es-ES" sz="1200" dirty="0">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dirty="0">
                          <a:effectLst/>
                        </a:rPr>
                        <a:t>0.169*</a:t>
                      </a:r>
                      <a:endParaRPr lang="es-ES" sz="1200" dirty="0">
                        <a:effectLst/>
                        <a:latin typeface="Times New Roman"/>
                        <a:ea typeface="Times New Roman"/>
                      </a:endParaRPr>
                    </a:p>
                  </a:txBody>
                  <a:tcPr marL="44450" marR="44450" marT="0" marB="0" anchor="ctr">
                    <a:solidFill>
                      <a:srgbClr val="92D050"/>
                    </a:solidFill>
                  </a:tcPr>
                </a:tc>
                <a:tc>
                  <a:txBody>
                    <a:bodyPr/>
                    <a:lstStyle/>
                    <a:p>
                      <a:pPr>
                        <a:spcAft>
                          <a:spcPts val="0"/>
                        </a:spcAft>
                      </a:pPr>
                      <a:r>
                        <a:rPr lang="es-EC" sz="1200" dirty="0">
                          <a:solidFill>
                            <a:srgbClr val="FF0000"/>
                          </a:solidFill>
                          <a:effectLst/>
                        </a:rPr>
                        <a:t>Positiva muy baja</a:t>
                      </a:r>
                      <a:endParaRPr lang="es-ES" sz="1200" dirty="0">
                        <a:solidFill>
                          <a:srgbClr val="FF0000"/>
                        </a:solidFill>
                        <a:effectLst/>
                        <a:latin typeface="Times New Roman"/>
                        <a:ea typeface="Times New Roman"/>
                      </a:endParaRPr>
                    </a:p>
                  </a:txBody>
                  <a:tcPr marL="44450" marR="44450" marT="0" marB="0" anchor="ctr">
                    <a:solidFill>
                      <a:srgbClr val="92D050"/>
                    </a:solidFill>
                  </a:tcPr>
                </a:tc>
              </a:tr>
              <a:tr h="208023">
                <a:tc>
                  <a:txBody>
                    <a:bodyPr/>
                    <a:lstStyle/>
                    <a:p>
                      <a:pPr algn="just">
                        <a:spcAft>
                          <a:spcPts val="0"/>
                        </a:spcAft>
                      </a:pPr>
                      <a:r>
                        <a:rPr lang="es-EC" sz="1200" baseline="0" dirty="0" smtClean="0">
                          <a:effectLst/>
                          <a:latin typeface="+mn-lt"/>
                          <a:ea typeface="+mn-ea"/>
                        </a:rPr>
                        <a:t>T.A. Esposo</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dirty="0">
                          <a:effectLst/>
                        </a:rPr>
                        <a:t>0.011*</a:t>
                      </a:r>
                      <a:endParaRPr lang="es-ES" sz="1200" dirty="0">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dirty="0">
                          <a:effectLst/>
                        </a:rPr>
                        <a:t>0.213*</a:t>
                      </a:r>
                      <a:endParaRPr lang="es-ES" sz="1200" dirty="0">
                        <a:effectLst/>
                        <a:latin typeface="Times New Roman"/>
                        <a:ea typeface="Times New Roman"/>
                      </a:endParaRPr>
                    </a:p>
                  </a:txBody>
                  <a:tcPr marL="44450" marR="44450" marT="0" marB="0" anchor="ctr">
                    <a:solidFill>
                      <a:srgbClr val="92D050"/>
                    </a:solidFill>
                  </a:tcPr>
                </a:tc>
                <a:tc>
                  <a:txBody>
                    <a:bodyPr/>
                    <a:lstStyle/>
                    <a:p>
                      <a:pPr>
                        <a:spcAft>
                          <a:spcPts val="0"/>
                        </a:spcAft>
                      </a:pPr>
                      <a:r>
                        <a:rPr lang="es-EC" sz="1200" dirty="0">
                          <a:solidFill>
                            <a:srgbClr val="FF0000"/>
                          </a:solidFill>
                          <a:effectLst/>
                        </a:rPr>
                        <a:t>Positiva baja</a:t>
                      </a:r>
                      <a:endParaRPr lang="es-ES" sz="1200" dirty="0">
                        <a:solidFill>
                          <a:srgbClr val="FF0000"/>
                        </a:solidFill>
                        <a:effectLst/>
                        <a:latin typeface="Times New Roman"/>
                        <a:ea typeface="Times New Roman"/>
                      </a:endParaRPr>
                    </a:p>
                  </a:txBody>
                  <a:tcPr marL="44450" marR="44450" marT="0" marB="0" anchor="ctr">
                    <a:solidFill>
                      <a:srgbClr val="92D050"/>
                    </a:solidFill>
                  </a:tcPr>
                </a:tc>
              </a:tr>
              <a:tr h="208023">
                <a:tc>
                  <a:txBody>
                    <a:bodyPr/>
                    <a:lstStyle/>
                    <a:p>
                      <a:pPr algn="just">
                        <a:spcAft>
                          <a:spcPts val="0"/>
                        </a:spcAft>
                      </a:pPr>
                      <a:r>
                        <a:rPr lang="es-EC" sz="1200" dirty="0" smtClean="0">
                          <a:effectLst/>
                        </a:rPr>
                        <a:t>Cap. Mejorar ingres</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dirty="0">
                          <a:effectLst/>
                        </a:rPr>
                        <a:t>0.001*</a:t>
                      </a:r>
                      <a:endParaRPr lang="es-ES" sz="1200" dirty="0">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a:solidFill>
                            <a:srgbClr val="FF0000"/>
                          </a:solidFill>
                          <a:effectLst>
                            <a:outerShdw blurRad="38100" dist="38100" dir="2700000" algn="tl">
                              <a:srgbClr val="000000">
                                <a:alpha val="43137"/>
                              </a:srgbClr>
                            </a:outerShdw>
                          </a:effectLst>
                        </a:rPr>
                        <a:t>Sí</a:t>
                      </a:r>
                      <a:endParaRPr lang="es-ES" sz="1200" b="1">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a:effectLst/>
                        </a:rPr>
                        <a:t>0.261*</a:t>
                      </a:r>
                      <a:endParaRPr lang="es-ES" sz="1200">
                        <a:effectLst/>
                        <a:latin typeface="Times New Roman"/>
                        <a:ea typeface="Times New Roman"/>
                      </a:endParaRPr>
                    </a:p>
                  </a:txBody>
                  <a:tcPr marL="44450" marR="44450" marT="0" marB="0" anchor="ctr">
                    <a:solidFill>
                      <a:srgbClr val="92D050"/>
                    </a:solidFill>
                  </a:tcPr>
                </a:tc>
                <a:tc>
                  <a:txBody>
                    <a:bodyPr/>
                    <a:lstStyle/>
                    <a:p>
                      <a:pPr>
                        <a:spcAft>
                          <a:spcPts val="0"/>
                        </a:spcAft>
                      </a:pPr>
                      <a:r>
                        <a:rPr lang="es-EC" sz="1200" dirty="0">
                          <a:solidFill>
                            <a:srgbClr val="FF0000"/>
                          </a:solidFill>
                          <a:effectLst/>
                        </a:rPr>
                        <a:t>Positiva baja</a:t>
                      </a:r>
                      <a:endParaRPr lang="es-ES" sz="1200" dirty="0">
                        <a:solidFill>
                          <a:srgbClr val="FF0000"/>
                        </a:solidFill>
                        <a:effectLst/>
                        <a:latin typeface="Times New Roman"/>
                        <a:ea typeface="Times New Roman"/>
                      </a:endParaRPr>
                    </a:p>
                  </a:txBody>
                  <a:tcPr marL="44450" marR="44450" marT="0" marB="0" anchor="ctr">
                    <a:solidFill>
                      <a:srgbClr val="92D050"/>
                    </a:solidFill>
                  </a:tcPr>
                </a:tc>
              </a:tr>
              <a:tr h="208023">
                <a:tc>
                  <a:txBody>
                    <a:bodyPr/>
                    <a:lstStyle/>
                    <a:p>
                      <a:pPr algn="just">
                        <a:spcAft>
                          <a:spcPts val="0"/>
                        </a:spcAft>
                      </a:pPr>
                      <a:r>
                        <a:rPr lang="es-EC" sz="1200" dirty="0" smtClean="0">
                          <a:effectLst/>
                          <a:latin typeface="+mn-lt"/>
                          <a:ea typeface="+mn-ea"/>
                        </a:rPr>
                        <a:t>Instituciones</a:t>
                      </a:r>
                      <a:endParaRPr lang="es-ES" sz="1200" dirty="0">
                        <a:effectLst/>
                        <a:latin typeface="Times New Roman"/>
                        <a:ea typeface="Times New Roman"/>
                      </a:endParaRPr>
                    </a:p>
                  </a:txBody>
                  <a:tcPr marL="43578" marR="43578" marT="0" marB="0" anchor="ctr"/>
                </a:tc>
                <a:tc>
                  <a:txBody>
                    <a:bodyPr/>
                    <a:lstStyle/>
                    <a:p>
                      <a:pPr algn="ctr">
                        <a:spcAft>
                          <a:spcPts val="0"/>
                        </a:spcAft>
                      </a:pPr>
                      <a:r>
                        <a:rPr lang="es-EC" sz="1200">
                          <a:effectLst/>
                        </a:rPr>
                        <a:t>0.042</a:t>
                      </a:r>
                      <a:endParaRPr lang="es-ES" sz="1200">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b="1" dirty="0">
                          <a:solidFill>
                            <a:srgbClr val="FF0000"/>
                          </a:solidFill>
                          <a:effectLst>
                            <a:outerShdw blurRad="38100" dist="38100" dir="2700000" algn="tl">
                              <a:srgbClr val="000000">
                                <a:alpha val="43137"/>
                              </a:srgbClr>
                            </a:outerShdw>
                          </a:effectLst>
                        </a:rPr>
                        <a:t>Sí</a:t>
                      </a:r>
                      <a:endParaRPr lang="es-ES" sz="1200" b="1" dirty="0">
                        <a:solidFill>
                          <a:srgbClr val="FF0000"/>
                        </a:solidFill>
                        <a:effectLst>
                          <a:outerShdw blurRad="38100" dist="38100" dir="2700000" algn="tl">
                            <a:srgbClr val="000000">
                              <a:alpha val="43137"/>
                            </a:srgbClr>
                          </a:outerShdw>
                        </a:effectLst>
                        <a:latin typeface="Times New Roman"/>
                        <a:ea typeface="Times New Roman"/>
                      </a:endParaRPr>
                    </a:p>
                  </a:txBody>
                  <a:tcPr marL="44450" marR="44450" marT="0" marB="0" anchor="ctr">
                    <a:solidFill>
                      <a:srgbClr val="92D050"/>
                    </a:solidFill>
                  </a:tcPr>
                </a:tc>
                <a:tc>
                  <a:txBody>
                    <a:bodyPr/>
                    <a:lstStyle/>
                    <a:p>
                      <a:pPr algn="ctr">
                        <a:spcAft>
                          <a:spcPts val="0"/>
                        </a:spcAft>
                      </a:pPr>
                      <a:r>
                        <a:rPr lang="es-EC" sz="1200">
                          <a:effectLst/>
                        </a:rPr>
                        <a:t>-0.145</a:t>
                      </a:r>
                      <a:endParaRPr lang="es-ES" sz="1200">
                        <a:effectLst/>
                        <a:latin typeface="Times New Roman"/>
                        <a:ea typeface="Times New Roman"/>
                      </a:endParaRPr>
                    </a:p>
                  </a:txBody>
                  <a:tcPr marL="44450" marR="44450" marT="0" marB="0" anchor="ctr">
                    <a:solidFill>
                      <a:srgbClr val="92D050"/>
                    </a:solidFill>
                  </a:tcPr>
                </a:tc>
                <a:tc>
                  <a:txBody>
                    <a:bodyPr/>
                    <a:lstStyle/>
                    <a:p>
                      <a:pPr>
                        <a:spcAft>
                          <a:spcPts val="0"/>
                        </a:spcAft>
                      </a:pPr>
                      <a:r>
                        <a:rPr lang="es-EC" sz="1200" dirty="0">
                          <a:solidFill>
                            <a:srgbClr val="FF0000"/>
                          </a:solidFill>
                          <a:effectLst/>
                        </a:rPr>
                        <a:t>Negativa muy baja</a:t>
                      </a:r>
                      <a:endParaRPr lang="es-ES" sz="1200" dirty="0">
                        <a:solidFill>
                          <a:srgbClr val="FF0000"/>
                        </a:solidFill>
                        <a:effectLst/>
                        <a:latin typeface="Times New Roman"/>
                        <a:ea typeface="Times New Roman"/>
                      </a:endParaRPr>
                    </a:p>
                  </a:txBody>
                  <a:tcPr marL="44450" marR="44450" marT="0" marB="0" anchor="ctr">
                    <a:solidFill>
                      <a:srgbClr val="92D050"/>
                    </a:solidFill>
                  </a:tcPr>
                </a:tc>
              </a:tr>
            </a:tbl>
          </a:graphicData>
        </a:graphic>
      </p:graphicFrame>
    </p:spTree>
    <p:extLst>
      <p:ext uri="{BB962C8B-B14F-4D97-AF65-F5344CB8AC3E}">
        <p14:creationId xmlns:p14="http://schemas.microsoft.com/office/powerpoint/2010/main" val="3364479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1044914"/>
            <a:ext cx="2937664" cy="369332"/>
          </a:xfrm>
          <a:prstGeom prst="rect">
            <a:avLst/>
          </a:prstGeom>
        </p:spPr>
        <p:txBody>
          <a:bodyPr wrap="none">
            <a:spAutoFit/>
          </a:bodyPr>
          <a:lstStyle/>
          <a:p>
            <a:r>
              <a:rPr lang="es-EC" b="1" i="1" dirty="0">
                <a:effectLst>
                  <a:glow rad="101600">
                    <a:schemeClr val="accent5">
                      <a:satMod val="175000"/>
                      <a:alpha val="40000"/>
                    </a:schemeClr>
                  </a:glow>
                </a:effectLst>
              </a:rPr>
              <a:t>Prueba de </a:t>
            </a:r>
            <a:r>
              <a:rPr lang="es-EC" b="1" i="1" dirty="0" err="1">
                <a:effectLst>
                  <a:glow rad="101600">
                    <a:schemeClr val="accent5">
                      <a:satMod val="175000"/>
                      <a:alpha val="40000"/>
                    </a:schemeClr>
                  </a:glow>
                </a:effectLst>
              </a:rPr>
              <a:t>Kruskal</a:t>
            </a:r>
            <a:r>
              <a:rPr lang="es-EC" b="1" i="1" dirty="0">
                <a:effectLst>
                  <a:glow rad="101600">
                    <a:schemeClr val="accent5">
                      <a:satMod val="175000"/>
                      <a:alpha val="40000"/>
                    </a:schemeClr>
                  </a:glow>
                </a:effectLst>
              </a:rPr>
              <a:t> Wallis</a:t>
            </a:r>
            <a:endParaRPr lang="es-ES" b="1" dirty="0">
              <a:effectLst>
                <a:glow rad="101600">
                  <a:schemeClr val="accent5">
                    <a:satMod val="175000"/>
                    <a:alpha val="40000"/>
                  </a:schemeClr>
                </a:glo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353042845"/>
              </p:ext>
            </p:extLst>
          </p:nvPr>
        </p:nvGraphicFramePr>
        <p:xfrm>
          <a:off x="1259632" y="1700808"/>
          <a:ext cx="6850319" cy="3729608"/>
        </p:xfrm>
        <a:graphic>
          <a:graphicData uri="http://schemas.openxmlformats.org/drawingml/2006/table">
            <a:tbl>
              <a:tblPr firstRow="1" firstCol="1" bandRow="1">
                <a:tableStyleId>{21E4AEA4-8DFA-4A89-87EB-49C32662AFE0}</a:tableStyleId>
              </a:tblPr>
              <a:tblGrid>
                <a:gridCol w="2742103"/>
                <a:gridCol w="2050816"/>
                <a:gridCol w="2057400"/>
              </a:tblGrid>
              <a:tr h="559688">
                <a:tc>
                  <a:txBody>
                    <a:bodyPr/>
                    <a:lstStyle/>
                    <a:p>
                      <a:pPr algn="ctr">
                        <a:spcAft>
                          <a:spcPts val="0"/>
                        </a:spcAft>
                      </a:pPr>
                      <a:r>
                        <a:rPr lang="es-EC" sz="1600" dirty="0">
                          <a:effectLst/>
                        </a:rPr>
                        <a:t>Indicadores</a:t>
                      </a:r>
                      <a:endParaRPr lang="es-ES" sz="18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Significancia</a:t>
                      </a:r>
                      <a:endParaRPr lang="es-ES" sz="1800" dirty="0">
                        <a:effectLst/>
                        <a:latin typeface="Times New Roman"/>
                        <a:ea typeface="Times New Roman"/>
                      </a:endParaRPr>
                    </a:p>
                  </a:txBody>
                  <a:tcPr marL="44450" marR="44450" marT="0" marB="0" anchor="ctr"/>
                </a:tc>
                <a:tc>
                  <a:txBody>
                    <a:bodyPr/>
                    <a:lstStyle/>
                    <a:p>
                      <a:pPr algn="ctr">
                        <a:spcAft>
                          <a:spcPts val="0"/>
                        </a:spcAft>
                      </a:pPr>
                      <a:r>
                        <a:rPr lang="es-EC" sz="1600" dirty="0">
                          <a:effectLst/>
                        </a:rPr>
                        <a:t>Parroquia de mayor rango</a:t>
                      </a:r>
                      <a:endParaRPr lang="es-ES" sz="1800" dirty="0">
                        <a:effectLst/>
                        <a:latin typeface="Times New Roman"/>
                        <a:ea typeface="Times New Roman"/>
                      </a:endParaRPr>
                    </a:p>
                  </a:txBody>
                  <a:tcPr marL="44450" marR="44450" marT="0" marB="0" anchor="ctr"/>
                </a:tc>
              </a:tr>
              <a:tr h="150495">
                <a:tc>
                  <a:txBody>
                    <a:bodyPr/>
                    <a:lstStyle/>
                    <a:p>
                      <a:pPr>
                        <a:spcAft>
                          <a:spcPts val="0"/>
                        </a:spcAft>
                      </a:pPr>
                      <a:r>
                        <a:rPr lang="es-EC" sz="1600">
                          <a:effectLst/>
                        </a:rPr>
                        <a:t>Trabajo</a:t>
                      </a:r>
                      <a:endParaRPr lang="es-ES" sz="1800">
                        <a:effectLst/>
                        <a:latin typeface="Times New Roman"/>
                        <a:ea typeface="Times New Roman"/>
                      </a:endParaRPr>
                    </a:p>
                  </a:txBody>
                  <a:tcPr marL="44450" marR="44450" marT="0" marB="0" anchor="ctr"/>
                </a:tc>
                <a:tc>
                  <a:txBody>
                    <a:bodyPr/>
                    <a:lstStyle/>
                    <a:p>
                      <a:pPr algn="ctr">
                        <a:spcAft>
                          <a:spcPts val="0"/>
                        </a:spcAft>
                      </a:pPr>
                      <a:r>
                        <a:rPr lang="es-EC" sz="1600">
                          <a:effectLst/>
                        </a:rPr>
                        <a:t>0,417</a:t>
                      </a:r>
                      <a:endParaRPr lang="es-ES" sz="1800">
                        <a:effectLst/>
                        <a:latin typeface="Times New Roman"/>
                        <a:ea typeface="Times New Roman"/>
                      </a:endParaRPr>
                    </a:p>
                  </a:txBody>
                  <a:tcPr marL="44450" marR="44450" marT="0" marB="0" anchor="ctr"/>
                </a:tc>
                <a:tc>
                  <a:txBody>
                    <a:bodyPr/>
                    <a:lstStyle/>
                    <a:p>
                      <a:pPr>
                        <a:spcAft>
                          <a:spcPts val="0"/>
                        </a:spcAft>
                      </a:pPr>
                      <a:r>
                        <a:rPr lang="es-EC" sz="1600">
                          <a:effectLst/>
                        </a:rPr>
                        <a:t>San Rafael</a:t>
                      </a:r>
                      <a:endParaRPr lang="es-ES" sz="1800">
                        <a:effectLst/>
                        <a:latin typeface="Times New Roman"/>
                        <a:ea typeface="Times New Roman"/>
                      </a:endParaRPr>
                    </a:p>
                  </a:txBody>
                  <a:tcPr marL="44450" marR="44450" marT="0" marB="0" anchor="ctr"/>
                </a:tc>
              </a:tr>
              <a:tr h="260985">
                <a:tc>
                  <a:txBody>
                    <a:bodyPr/>
                    <a:lstStyle/>
                    <a:p>
                      <a:pPr>
                        <a:spcAft>
                          <a:spcPts val="0"/>
                        </a:spcAft>
                      </a:pPr>
                      <a:r>
                        <a:rPr lang="es-EC" sz="1600">
                          <a:effectLst/>
                        </a:rPr>
                        <a:t>Capacitación para mejorar ingresos o conseguir trabajo</a:t>
                      </a:r>
                      <a:endParaRPr lang="es-ES" sz="1800">
                        <a:effectLst/>
                        <a:latin typeface="Times New Roman"/>
                        <a:ea typeface="Times New Roman"/>
                      </a:endParaRPr>
                    </a:p>
                  </a:txBody>
                  <a:tcPr marL="44450" marR="44450" marT="0" marB="0" anchor="ctr"/>
                </a:tc>
                <a:tc>
                  <a:txBody>
                    <a:bodyPr/>
                    <a:lstStyle/>
                    <a:p>
                      <a:pPr algn="ctr">
                        <a:spcAft>
                          <a:spcPts val="0"/>
                        </a:spcAft>
                      </a:pPr>
                      <a:r>
                        <a:rPr lang="es-EC" sz="1600">
                          <a:effectLst/>
                        </a:rPr>
                        <a:t>0,188</a:t>
                      </a:r>
                      <a:endParaRPr lang="es-ES" sz="1800">
                        <a:effectLst/>
                        <a:latin typeface="Times New Roman"/>
                        <a:ea typeface="Times New Roman"/>
                      </a:endParaRPr>
                    </a:p>
                  </a:txBody>
                  <a:tcPr marL="44450" marR="44450" marT="0" marB="0" anchor="ctr"/>
                </a:tc>
                <a:tc>
                  <a:txBody>
                    <a:bodyPr/>
                    <a:lstStyle/>
                    <a:p>
                      <a:pPr>
                        <a:spcAft>
                          <a:spcPts val="0"/>
                        </a:spcAft>
                      </a:pPr>
                      <a:r>
                        <a:rPr lang="es-EC" sz="1600">
                          <a:effectLst/>
                        </a:rPr>
                        <a:t>Rumipamba</a:t>
                      </a:r>
                      <a:endParaRPr lang="es-ES" sz="1800">
                        <a:effectLst/>
                        <a:latin typeface="Times New Roman"/>
                        <a:ea typeface="Times New Roman"/>
                      </a:endParaRPr>
                    </a:p>
                  </a:txBody>
                  <a:tcPr marL="44450" marR="44450" marT="0" marB="0" anchor="ctr"/>
                </a:tc>
              </a:tr>
              <a:tr h="84455">
                <a:tc>
                  <a:txBody>
                    <a:bodyPr/>
                    <a:lstStyle/>
                    <a:p>
                      <a:pPr>
                        <a:spcAft>
                          <a:spcPts val="0"/>
                        </a:spcAft>
                      </a:pPr>
                      <a:r>
                        <a:rPr lang="es-EC" sz="1600">
                          <a:effectLst/>
                        </a:rPr>
                        <a:t>Emprendimientos realizados</a:t>
                      </a:r>
                      <a:endParaRPr lang="es-ES" sz="1800">
                        <a:effectLst/>
                        <a:latin typeface="Times New Roman"/>
                        <a:ea typeface="Times New Roman"/>
                      </a:endParaRPr>
                    </a:p>
                  </a:txBody>
                  <a:tcPr marL="44450" marR="44450" marT="0" marB="0" anchor="ctr"/>
                </a:tc>
                <a:tc>
                  <a:txBody>
                    <a:bodyPr/>
                    <a:lstStyle/>
                    <a:p>
                      <a:pPr algn="ctr">
                        <a:spcAft>
                          <a:spcPts val="0"/>
                        </a:spcAft>
                      </a:pPr>
                      <a:r>
                        <a:rPr lang="es-EC" sz="1600">
                          <a:effectLst/>
                        </a:rPr>
                        <a:t>0,179</a:t>
                      </a:r>
                      <a:endParaRPr lang="es-ES" sz="1800">
                        <a:effectLst/>
                        <a:latin typeface="Times New Roman"/>
                        <a:ea typeface="Times New Roman"/>
                      </a:endParaRPr>
                    </a:p>
                  </a:txBody>
                  <a:tcPr marL="44450" marR="44450" marT="0" marB="0" anchor="ctr"/>
                </a:tc>
                <a:tc>
                  <a:txBody>
                    <a:bodyPr/>
                    <a:lstStyle/>
                    <a:p>
                      <a:pPr>
                        <a:spcAft>
                          <a:spcPts val="0"/>
                        </a:spcAft>
                      </a:pPr>
                      <a:r>
                        <a:rPr lang="es-EC" sz="1600">
                          <a:effectLst/>
                        </a:rPr>
                        <a:t>San Pedro de Taboada</a:t>
                      </a:r>
                      <a:endParaRPr lang="es-ES" sz="1800">
                        <a:effectLst/>
                        <a:latin typeface="Times New Roman"/>
                        <a:ea typeface="Times New Roman"/>
                      </a:endParaRPr>
                    </a:p>
                  </a:txBody>
                  <a:tcPr marL="44450" marR="44450" marT="0" marB="0" anchor="ctr"/>
                </a:tc>
              </a:tr>
              <a:tr h="48895">
                <a:tc>
                  <a:txBody>
                    <a:bodyPr/>
                    <a:lstStyle/>
                    <a:p>
                      <a:pPr>
                        <a:spcAft>
                          <a:spcPts val="0"/>
                        </a:spcAft>
                      </a:pPr>
                      <a:r>
                        <a:rPr lang="es-EC" sz="1600">
                          <a:effectLst/>
                        </a:rPr>
                        <a:t>Tiempo de vida de los emprendimientos</a:t>
                      </a:r>
                      <a:endParaRPr lang="es-ES" sz="1800">
                        <a:effectLst/>
                        <a:latin typeface="Times New Roman"/>
                        <a:ea typeface="Times New Roman"/>
                      </a:endParaRPr>
                    </a:p>
                  </a:txBody>
                  <a:tcPr marL="44450" marR="44450" marT="0" marB="0" anchor="ctr"/>
                </a:tc>
                <a:tc>
                  <a:txBody>
                    <a:bodyPr/>
                    <a:lstStyle/>
                    <a:p>
                      <a:pPr algn="ctr">
                        <a:spcAft>
                          <a:spcPts val="0"/>
                        </a:spcAft>
                      </a:pPr>
                      <a:r>
                        <a:rPr lang="es-EC" sz="1600">
                          <a:effectLst/>
                        </a:rPr>
                        <a:t>0,029</a:t>
                      </a:r>
                      <a:endParaRPr lang="es-ES" sz="1800">
                        <a:effectLst/>
                        <a:latin typeface="Times New Roman"/>
                        <a:ea typeface="Times New Roman"/>
                      </a:endParaRPr>
                    </a:p>
                  </a:txBody>
                  <a:tcPr marL="44450" marR="44450" marT="0" marB="0" anchor="ctr"/>
                </a:tc>
                <a:tc>
                  <a:txBody>
                    <a:bodyPr/>
                    <a:lstStyle/>
                    <a:p>
                      <a:pPr>
                        <a:spcAft>
                          <a:spcPts val="0"/>
                        </a:spcAft>
                      </a:pPr>
                      <a:r>
                        <a:rPr lang="es-EC" sz="1600">
                          <a:effectLst/>
                        </a:rPr>
                        <a:t>Rumipamba</a:t>
                      </a:r>
                      <a:endParaRPr lang="es-ES" sz="1800">
                        <a:effectLst/>
                        <a:latin typeface="Times New Roman"/>
                        <a:ea typeface="Times New Roman"/>
                      </a:endParaRPr>
                    </a:p>
                  </a:txBody>
                  <a:tcPr marL="44450" marR="44450" marT="0" marB="0" anchor="ctr"/>
                </a:tc>
              </a:tr>
              <a:tr h="79375">
                <a:tc>
                  <a:txBody>
                    <a:bodyPr/>
                    <a:lstStyle/>
                    <a:p>
                      <a:pPr>
                        <a:spcAft>
                          <a:spcPts val="0"/>
                        </a:spcAft>
                      </a:pPr>
                      <a:r>
                        <a:rPr lang="es-EC" sz="1600">
                          <a:effectLst/>
                        </a:rPr>
                        <a:t>Capacitaciones para desarrollar los emprendimientos</a:t>
                      </a:r>
                      <a:endParaRPr lang="es-ES" sz="1800">
                        <a:effectLst/>
                        <a:latin typeface="Times New Roman"/>
                        <a:ea typeface="Times New Roman"/>
                      </a:endParaRPr>
                    </a:p>
                  </a:txBody>
                  <a:tcPr marL="44450" marR="44450" marT="0" marB="0" anchor="ctr"/>
                </a:tc>
                <a:tc>
                  <a:txBody>
                    <a:bodyPr/>
                    <a:lstStyle/>
                    <a:p>
                      <a:pPr algn="ctr">
                        <a:spcAft>
                          <a:spcPts val="0"/>
                        </a:spcAft>
                      </a:pPr>
                      <a:r>
                        <a:rPr lang="es-EC" sz="1600">
                          <a:effectLst/>
                        </a:rPr>
                        <a:t>0,888</a:t>
                      </a:r>
                      <a:endParaRPr lang="es-ES" sz="1800">
                        <a:effectLst/>
                        <a:latin typeface="Times New Roman"/>
                        <a:ea typeface="Times New Roman"/>
                      </a:endParaRPr>
                    </a:p>
                  </a:txBody>
                  <a:tcPr marL="44450" marR="44450" marT="0" marB="0" anchor="ctr"/>
                </a:tc>
                <a:tc>
                  <a:txBody>
                    <a:bodyPr/>
                    <a:lstStyle/>
                    <a:p>
                      <a:pPr>
                        <a:spcAft>
                          <a:spcPts val="0"/>
                        </a:spcAft>
                      </a:pPr>
                      <a:r>
                        <a:rPr lang="es-EC" sz="1600">
                          <a:effectLst/>
                        </a:rPr>
                        <a:t>Cotogchoa</a:t>
                      </a:r>
                      <a:endParaRPr lang="es-ES" sz="1800">
                        <a:effectLst/>
                        <a:latin typeface="Times New Roman"/>
                        <a:ea typeface="Times New Roman"/>
                      </a:endParaRPr>
                    </a:p>
                  </a:txBody>
                  <a:tcPr marL="44450" marR="44450" marT="0" marB="0" anchor="ctr"/>
                </a:tc>
              </a:tr>
              <a:tr h="74295">
                <a:tc>
                  <a:txBody>
                    <a:bodyPr/>
                    <a:lstStyle/>
                    <a:p>
                      <a:pPr>
                        <a:spcAft>
                          <a:spcPts val="0"/>
                        </a:spcAft>
                      </a:pPr>
                      <a:r>
                        <a:rPr lang="es-EC" sz="1600" dirty="0">
                          <a:effectLst/>
                        </a:rPr>
                        <a:t>INTEGRAL</a:t>
                      </a:r>
                      <a:endParaRPr lang="es-ES" sz="1800" dirty="0">
                        <a:effectLst/>
                        <a:latin typeface="Times New Roman"/>
                        <a:ea typeface="Times New Roman"/>
                      </a:endParaRPr>
                    </a:p>
                  </a:txBody>
                  <a:tcPr marL="44450" marR="44450" marT="0" marB="0" anchor="ctr">
                    <a:solidFill>
                      <a:srgbClr val="FF9966"/>
                    </a:solidFill>
                  </a:tcPr>
                </a:tc>
                <a:tc>
                  <a:txBody>
                    <a:bodyPr/>
                    <a:lstStyle/>
                    <a:p>
                      <a:pPr algn="ctr">
                        <a:spcAft>
                          <a:spcPts val="0"/>
                        </a:spcAft>
                      </a:pPr>
                      <a:r>
                        <a:rPr lang="es-EC" sz="1600" dirty="0">
                          <a:effectLst/>
                        </a:rPr>
                        <a:t>0,014</a:t>
                      </a:r>
                      <a:endParaRPr lang="es-ES" sz="1800" dirty="0">
                        <a:effectLst/>
                        <a:latin typeface="Times New Roman"/>
                        <a:ea typeface="Times New Roman"/>
                      </a:endParaRPr>
                    </a:p>
                  </a:txBody>
                  <a:tcPr marL="44450" marR="44450" marT="0" marB="0" anchor="ctr">
                    <a:solidFill>
                      <a:srgbClr val="FF9966"/>
                    </a:solidFill>
                  </a:tcPr>
                </a:tc>
                <a:tc>
                  <a:txBody>
                    <a:bodyPr/>
                    <a:lstStyle/>
                    <a:p>
                      <a:pPr>
                        <a:spcAft>
                          <a:spcPts val="0"/>
                        </a:spcAft>
                      </a:pPr>
                      <a:r>
                        <a:rPr lang="es-EC" sz="1600" dirty="0">
                          <a:effectLst/>
                        </a:rPr>
                        <a:t>San Pedro de Taboada</a:t>
                      </a:r>
                      <a:endParaRPr lang="es-ES" sz="1800" dirty="0">
                        <a:effectLst/>
                        <a:latin typeface="Times New Roman"/>
                        <a:ea typeface="Times New Roman"/>
                      </a:endParaRPr>
                    </a:p>
                  </a:txBody>
                  <a:tcPr marL="44450" marR="44450" marT="0" marB="0" anchor="ctr">
                    <a:solidFill>
                      <a:srgbClr val="FF9966"/>
                    </a:solidFill>
                  </a:tcPr>
                </a:tc>
              </a:tr>
            </a:tbl>
          </a:graphicData>
        </a:graphic>
      </p:graphicFrame>
      <p:sp>
        <p:nvSpPr>
          <p:cNvPr id="4" name="3 CuadroTexto"/>
          <p:cNvSpPr txBox="1"/>
          <p:nvPr/>
        </p:nvSpPr>
        <p:spPr>
          <a:xfrm>
            <a:off x="2008384" y="6267508"/>
            <a:ext cx="3409908" cy="430887"/>
          </a:xfrm>
          <a:prstGeom prst="rect">
            <a:avLst/>
          </a:prstGeom>
          <a:noFill/>
        </p:spPr>
        <p:txBody>
          <a:bodyPr wrap="none" rtlCol="0">
            <a:spAutoFit/>
          </a:bodyPr>
          <a:lstStyle/>
          <a:p>
            <a:r>
              <a:rPr lang="es-ES" sz="1100" dirty="0"/>
              <a:t>&gt; 0,05: No </a:t>
            </a:r>
            <a:r>
              <a:rPr lang="es-ES" sz="1100" dirty="0" err="1"/>
              <a:t>dif</a:t>
            </a:r>
            <a:r>
              <a:rPr lang="es-ES" sz="1100" dirty="0"/>
              <a:t>. </a:t>
            </a:r>
            <a:r>
              <a:rPr lang="es-ES" sz="1100" dirty="0" err="1"/>
              <a:t>Sign</a:t>
            </a:r>
            <a:r>
              <a:rPr lang="es-ES" sz="1100" dirty="0"/>
              <a:t>. (comportamiento similar) </a:t>
            </a:r>
          </a:p>
          <a:p>
            <a:r>
              <a:rPr lang="es-ES" sz="1100" dirty="0" smtClean="0"/>
              <a:t>&lt; 0,05: Sí hay </a:t>
            </a:r>
            <a:r>
              <a:rPr lang="es-ES" sz="1100" dirty="0" err="1" smtClean="0"/>
              <a:t>dif</a:t>
            </a:r>
            <a:r>
              <a:rPr lang="es-ES" sz="1100" dirty="0" smtClean="0"/>
              <a:t>. </a:t>
            </a:r>
            <a:r>
              <a:rPr lang="es-ES" sz="1100" dirty="0" err="1" smtClean="0"/>
              <a:t>Sign</a:t>
            </a:r>
            <a:r>
              <a:rPr lang="es-ES" sz="1100" dirty="0" smtClean="0"/>
              <a:t>. (comportamientos distintos)</a:t>
            </a:r>
          </a:p>
        </p:txBody>
      </p:sp>
    </p:spTree>
    <p:extLst>
      <p:ext uri="{BB962C8B-B14F-4D97-AF65-F5344CB8AC3E}">
        <p14:creationId xmlns:p14="http://schemas.microsoft.com/office/powerpoint/2010/main" val="2862834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rectangular redondeada"/>
          <p:cNvSpPr/>
          <p:nvPr/>
        </p:nvSpPr>
        <p:spPr>
          <a:xfrm>
            <a:off x="412295" y="50158"/>
            <a:ext cx="2520280" cy="792088"/>
          </a:xfrm>
          <a:prstGeom prst="wedgeRoundRectCallout">
            <a:avLst>
              <a:gd name="adj1" fmla="val -12539"/>
              <a:gd name="adj2" fmla="val 61472"/>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C" b="1" dirty="0" smtClean="0"/>
              <a:t>CAPÍTULO IV</a:t>
            </a:r>
            <a:endParaRPr lang="es-ES" b="1" dirty="0"/>
          </a:p>
        </p:txBody>
      </p:sp>
      <p:sp>
        <p:nvSpPr>
          <p:cNvPr id="3" name="2 Rectángulo"/>
          <p:cNvSpPr/>
          <p:nvPr/>
        </p:nvSpPr>
        <p:spPr>
          <a:xfrm>
            <a:off x="3491880" y="332656"/>
            <a:ext cx="4572000" cy="369332"/>
          </a:xfrm>
          <a:prstGeom prst="rect">
            <a:avLst/>
          </a:prstGeom>
        </p:spPr>
        <p:txBody>
          <a:bodyPr>
            <a:spAutoFit/>
          </a:bodyPr>
          <a:lstStyle/>
          <a:p>
            <a:pPr algn="ctr"/>
            <a:r>
              <a:rPr lang="es-EC" b="1" dirty="0" smtClean="0">
                <a:effectLst>
                  <a:glow rad="101600">
                    <a:schemeClr val="accent3">
                      <a:satMod val="175000"/>
                      <a:alpha val="40000"/>
                    </a:schemeClr>
                  </a:glow>
                </a:effectLst>
              </a:rPr>
              <a:t>Aplicación del método </a:t>
            </a:r>
            <a:r>
              <a:rPr lang="es-EC" b="1" dirty="0" err="1" smtClean="0">
                <a:effectLst>
                  <a:glow rad="101600">
                    <a:schemeClr val="accent3">
                      <a:satMod val="175000"/>
                      <a:alpha val="40000"/>
                    </a:schemeClr>
                  </a:glow>
                </a:effectLst>
              </a:rPr>
              <a:t>MULTIPOL</a:t>
            </a:r>
            <a:endParaRPr lang="es-ES" b="1" dirty="0">
              <a:effectLst>
                <a:glow rad="101600">
                  <a:schemeClr val="accent3">
                    <a:satMod val="175000"/>
                    <a:alpha val="40000"/>
                  </a:schemeClr>
                </a:glow>
              </a:effectLst>
            </a:endParaRPr>
          </a:p>
        </p:txBody>
      </p:sp>
      <p:sp>
        <p:nvSpPr>
          <p:cNvPr id="5" name="4 Rectángulo redondeado"/>
          <p:cNvSpPr/>
          <p:nvPr/>
        </p:nvSpPr>
        <p:spPr>
          <a:xfrm>
            <a:off x="179512" y="1092532"/>
            <a:ext cx="3888432" cy="56488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2"/>
            <a:r>
              <a:rPr lang="es-EC" sz="1400" b="1" dirty="0" smtClean="0">
                <a:solidFill>
                  <a:schemeClr val="tx2"/>
                </a:solidFill>
              </a:rPr>
              <a:t>CRITERIOS</a:t>
            </a:r>
            <a:endParaRPr lang="es-ES" sz="1200" b="1" dirty="0" smtClean="0">
              <a:solidFill>
                <a:schemeClr val="tx2"/>
              </a:solidFill>
            </a:endParaRPr>
          </a:p>
          <a:p>
            <a:pPr lvl="0" algn="just"/>
            <a:r>
              <a:rPr lang="es-EC" sz="1400" b="1" dirty="0" smtClean="0">
                <a:solidFill>
                  <a:schemeClr val="tx2"/>
                </a:solidFill>
              </a:rPr>
              <a:t>C.1. </a:t>
            </a:r>
            <a:r>
              <a:rPr lang="es-EC" sz="1400" dirty="0" smtClean="0"/>
              <a:t>Promover </a:t>
            </a:r>
            <a:r>
              <a:rPr lang="es-EC" sz="1400" dirty="0"/>
              <a:t>la </a:t>
            </a:r>
            <a:r>
              <a:rPr lang="es-EC" sz="1400" b="1" dirty="0"/>
              <a:t>equidad laboral </a:t>
            </a:r>
            <a:r>
              <a:rPr lang="es-EC" sz="1400" dirty="0"/>
              <a:t>entre las mujeres que poseen un </a:t>
            </a:r>
            <a:r>
              <a:rPr lang="es-EC" sz="1400" b="1" dirty="0"/>
              <a:t>título universitario </a:t>
            </a:r>
            <a:r>
              <a:rPr lang="es-EC" sz="1400" dirty="0"/>
              <a:t>y las que no.</a:t>
            </a:r>
            <a:endParaRPr lang="es-ES" sz="1200" dirty="0"/>
          </a:p>
          <a:p>
            <a:pPr lvl="0" algn="just"/>
            <a:r>
              <a:rPr lang="es-EC" sz="1400" b="1" dirty="0" smtClean="0">
                <a:solidFill>
                  <a:schemeClr val="tx2"/>
                </a:solidFill>
              </a:rPr>
              <a:t>C.2. </a:t>
            </a:r>
            <a:r>
              <a:rPr lang="es-EC" sz="1400" dirty="0" smtClean="0"/>
              <a:t>Incrementar </a:t>
            </a:r>
            <a:r>
              <a:rPr lang="es-EC" sz="1400" dirty="0"/>
              <a:t>las </a:t>
            </a:r>
            <a:r>
              <a:rPr lang="es-EC" sz="1400" b="1" dirty="0"/>
              <a:t>capacitaciones</a:t>
            </a:r>
            <a:r>
              <a:rPr lang="es-EC" sz="1400" dirty="0"/>
              <a:t> con enfoque económico para mujeres </a:t>
            </a:r>
            <a:r>
              <a:rPr lang="es-EC" sz="1400" b="1" dirty="0"/>
              <a:t>afrodescendientes e indígenas</a:t>
            </a:r>
            <a:r>
              <a:rPr lang="es-EC" sz="1400" dirty="0"/>
              <a:t>.</a:t>
            </a:r>
            <a:endParaRPr lang="es-ES" sz="1200" dirty="0"/>
          </a:p>
          <a:p>
            <a:pPr lvl="0" algn="just"/>
            <a:r>
              <a:rPr lang="es-EC" sz="1400" b="1" dirty="0" smtClean="0">
                <a:solidFill>
                  <a:schemeClr val="tx2"/>
                </a:solidFill>
              </a:rPr>
              <a:t>C.3. </a:t>
            </a:r>
            <a:r>
              <a:rPr lang="es-EC" sz="1400" dirty="0" smtClean="0"/>
              <a:t>Impulsar </a:t>
            </a:r>
            <a:r>
              <a:rPr lang="es-EC" sz="1400" dirty="0"/>
              <a:t>el desarrollo de nuevos </a:t>
            </a:r>
            <a:r>
              <a:rPr lang="es-EC" sz="1400" b="1" dirty="0"/>
              <a:t>emprendimientos</a:t>
            </a:r>
            <a:r>
              <a:rPr lang="es-EC" sz="1400" dirty="0"/>
              <a:t> para mujeres </a:t>
            </a:r>
            <a:r>
              <a:rPr lang="es-EC" sz="1400" b="1" dirty="0"/>
              <a:t>afrodescendientes e indígenas.</a:t>
            </a:r>
            <a:endParaRPr lang="es-ES" sz="1200" b="1" dirty="0"/>
          </a:p>
          <a:p>
            <a:pPr lvl="0" algn="just"/>
            <a:r>
              <a:rPr lang="es-EC" sz="1400" b="1" dirty="0" smtClean="0">
                <a:solidFill>
                  <a:schemeClr val="tx2"/>
                </a:solidFill>
              </a:rPr>
              <a:t>C.4. </a:t>
            </a:r>
            <a:r>
              <a:rPr lang="es-EC" sz="1400" dirty="0" smtClean="0"/>
              <a:t>Fortalecer </a:t>
            </a:r>
            <a:r>
              <a:rPr lang="es-EC" sz="1400" dirty="0"/>
              <a:t>los </a:t>
            </a:r>
            <a:r>
              <a:rPr lang="es-EC" sz="1400" b="1" dirty="0"/>
              <a:t>emprendimientos</a:t>
            </a:r>
            <a:r>
              <a:rPr lang="es-EC" sz="1400" dirty="0"/>
              <a:t> existentes mediante </a:t>
            </a:r>
            <a:r>
              <a:rPr lang="es-EC" sz="1400" b="1" dirty="0"/>
              <a:t>capacitaciones integrales.</a:t>
            </a:r>
            <a:endParaRPr lang="es-ES" sz="1200" b="1" dirty="0"/>
          </a:p>
          <a:p>
            <a:pPr lvl="0" algn="just"/>
            <a:r>
              <a:rPr lang="es-EC" sz="1400" b="1" dirty="0" smtClean="0">
                <a:solidFill>
                  <a:schemeClr val="tx2"/>
                </a:solidFill>
              </a:rPr>
              <a:t>C.5. </a:t>
            </a:r>
            <a:r>
              <a:rPr lang="es-EC" sz="1400" dirty="0" smtClean="0"/>
              <a:t>Apoyar </a:t>
            </a:r>
            <a:r>
              <a:rPr lang="es-EC" sz="1400" dirty="0"/>
              <a:t>a mujeres </a:t>
            </a:r>
            <a:r>
              <a:rPr lang="es-EC" sz="1400" b="1" dirty="0"/>
              <a:t>víctimas</a:t>
            </a:r>
            <a:r>
              <a:rPr lang="es-EC" sz="1400" dirty="0"/>
              <a:t> de violencia con </a:t>
            </a:r>
            <a:r>
              <a:rPr lang="es-EC" sz="1400" b="1" dirty="0"/>
              <a:t>capacitaciones</a:t>
            </a:r>
            <a:r>
              <a:rPr lang="es-EC" sz="1400" dirty="0"/>
              <a:t> enfocadas al desarrollo de emprendimientos.</a:t>
            </a:r>
            <a:endParaRPr lang="es-ES" sz="1200" dirty="0"/>
          </a:p>
          <a:p>
            <a:pPr lvl="0" algn="just"/>
            <a:r>
              <a:rPr lang="es-EC" sz="1400" b="1" dirty="0" smtClean="0">
                <a:solidFill>
                  <a:schemeClr val="tx2"/>
                </a:solidFill>
              </a:rPr>
              <a:t>C.6. </a:t>
            </a:r>
            <a:r>
              <a:rPr lang="es-EC" sz="1400" dirty="0" smtClean="0"/>
              <a:t>Disminuir </a:t>
            </a:r>
            <a:r>
              <a:rPr lang="es-EC" sz="1400" dirty="0"/>
              <a:t>el </a:t>
            </a:r>
            <a:r>
              <a:rPr lang="es-EC" sz="1400" b="1" dirty="0"/>
              <a:t>subempleo</a:t>
            </a:r>
            <a:r>
              <a:rPr lang="es-EC" sz="1400" dirty="0"/>
              <a:t> mediante la creación de </a:t>
            </a:r>
            <a:r>
              <a:rPr lang="es-EC" sz="1400" b="1" dirty="0"/>
              <a:t>emprendimientos.</a:t>
            </a:r>
            <a:endParaRPr lang="es-ES" sz="1200" b="1" dirty="0"/>
          </a:p>
          <a:p>
            <a:pPr lvl="0" algn="just"/>
            <a:r>
              <a:rPr lang="es-EC" sz="1400" b="1" dirty="0" smtClean="0">
                <a:solidFill>
                  <a:schemeClr val="tx2"/>
                </a:solidFill>
              </a:rPr>
              <a:t>C.7. </a:t>
            </a:r>
            <a:r>
              <a:rPr lang="es-EC" sz="1400" dirty="0" smtClean="0"/>
              <a:t>Desarrollar </a:t>
            </a:r>
            <a:r>
              <a:rPr lang="es-EC" sz="1400" dirty="0"/>
              <a:t>cursos de </a:t>
            </a:r>
            <a:r>
              <a:rPr lang="es-EC" sz="1400" b="1" dirty="0"/>
              <a:t>capacitación</a:t>
            </a:r>
            <a:r>
              <a:rPr lang="es-EC" sz="1400" dirty="0"/>
              <a:t> especializados en base a las </a:t>
            </a:r>
            <a:r>
              <a:rPr lang="es-EC" sz="1400" b="1" dirty="0"/>
              <a:t>ocupaciones</a:t>
            </a:r>
            <a:r>
              <a:rPr lang="es-EC" sz="1400" dirty="0"/>
              <a:t> que desempeñan las mujeres del cantón.</a:t>
            </a:r>
            <a:endParaRPr lang="es-ES" sz="1200" dirty="0"/>
          </a:p>
          <a:p>
            <a:pPr lvl="0" algn="just"/>
            <a:r>
              <a:rPr lang="es-EC" sz="1400" b="1" dirty="0" smtClean="0">
                <a:solidFill>
                  <a:schemeClr val="tx2"/>
                </a:solidFill>
              </a:rPr>
              <a:t>C.8. </a:t>
            </a:r>
            <a:r>
              <a:rPr lang="es-EC" sz="1400" dirty="0" smtClean="0"/>
              <a:t>Promover </a:t>
            </a:r>
            <a:r>
              <a:rPr lang="es-EC" sz="1400" dirty="0"/>
              <a:t>el incremento de la </a:t>
            </a:r>
            <a:r>
              <a:rPr lang="es-EC" sz="1400" b="1" dirty="0"/>
              <a:t>afiliación a la seguridad social </a:t>
            </a:r>
            <a:r>
              <a:rPr lang="es-EC" sz="1400" dirty="0"/>
              <a:t>en mujeres trabajadoras.</a:t>
            </a:r>
            <a:endParaRPr lang="es-ES" sz="1200" dirty="0"/>
          </a:p>
        </p:txBody>
      </p:sp>
      <p:sp>
        <p:nvSpPr>
          <p:cNvPr id="6" name="5 Rectángulo redondeado"/>
          <p:cNvSpPr/>
          <p:nvPr/>
        </p:nvSpPr>
        <p:spPr>
          <a:xfrm>
            <a:off x="4208191" y="1127133"/>
            <a:ext cx="4717032" cy="564900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2"/>
            <a:r>
              <a:rPr lang="es-EC" sz="1400" b="1" dirty="0">
                <a:solidFill>
                  <a:schemeClr val="accent5"/>
                </a:solidFill>
              </a:rPr>
              <a:t>POLÍTICAS</a:t>
            </a:r>
            <a:endParaRPr lang="es-ES" sz="1400" b="1" dirty="0">
              <a:solidFill>
                <a:schemeClr val="accent5"/>
              </a:solidFill>
            </a:endParaRPr>
          </a:p>
          <a:p>
            <a:pPr lvl="0" algn="just"/>
            <a:r>
              <a:rPr lang="es-EC" sz="1300" b="1" dirty="0" smtClean="0">
                <a:solidFill>
                  <a:schemeClr val="accent5"/>
                </a:solidFill>
              </a:rPr>
              <a:t>P.1. </a:t>
            </a:r>
            <a:r>
              <a:rPr lang="es-EC" sz="1300" b="1" dirty="0" smtClean="0"/>
              <a:t>Fomentar </a:t>
            </a:r>
            <a:r>
              <a:rPr lang="es-EC" sz="1300" b="1" dirty="0"/>
              <a:t>el empleo </a:t>
            </a:r>
            <a:r>
              <a:rPr lang="es-EC" sz="1300" dirty="0"/>
              <a:t>en mujeres que no han obtenido su título universitario.</a:t>
            </a:r>
            <a:endParaRPr lang="es-ES" sz="1300" dirty="0"/>
          </a:p>
          <a:p>
            <a:pPr lvl="0" algn="just"/>
            <a:r>
              <a:rPr lang="es-EC" sz="1300" b="1" dirty="0">
                <a:solidFill>
                  <a:schemeClr val="accent5"/>
                </a:solidFill>
              </a:rPr>
              <a:t>P.2. </a:t>
            </a:r>
            <a:r>
              <a:rPr lang="es-EC" sz="1300" dirty="0" smtClean="0"/>
              <a:t>Gestionar </a:t>
            </a:r>
            <a:r>
              <a:rPr lang="es-EC" sz="1300" b="1" dirty="0"/>
              <a:t>programas de capacitaciones </a:t>
            </a:r>
            <a:r>
              <a:rPr lang="es-EC" sz="1300" dirty="0"/>
              <a:t>para mejorar ingresos, conseguir empleo y desarrollar emprendimientos para mujeres </a:t>
            </a:r>
            <a:r>
              <a:rPr lang="es-EC" sz="1300" b="1" dirty="0"/>
              <a:t>afrodescendientes e indígenas.</a:t>
            </a:r>
            <a:endParaRPr lang="es-ES" sz="1300" b="1" dirty="0"/>
          </a:p>
          <a:p>
            <a:pPr lvl="0" algn="just"/>
            <a:r>
              <a:rPr lang="es-EC" sz="1300" b="1" dirty="0">
                <a:solidFill>
                  <a:schemeClr val="accent5"/>
                </a:solidFill>
              </a:rPr>
              <a:t>P.3</a:t>
            </a:r>
            <a:r>
              <a:rPr lang="es-EC" sz="1300" dirty="0" smtClean="0"/>
              <a:t>. Estimular </a:t>
            </a:r>
            <a:r>
              <a:rPr lang="es-EC" sz="1300" dirty="0"/>
              <a:t>y facilitar las oportunidades para que mujeres </a:t>
            </a:r>
            <a:r>
              <a:rPr lang="es-EC" sz="1300" b="1" dirty="0"/>
              <a:t>afrodescendientes e indígenas emprendan </a:t>
            </a:r>
            <a:r>
              <a:rPr lang="es-EC" sz="1300" dirty="0"/>
              <a:t>sus negocios.</a:t>
            </a:r>
            <a:endParaRPr lang="es-ES" sz="1300" dirty="0"/>
          </a:p>
          <a:p>
            <a:pPr lvl="0" algn="just"/>
            <a:r>
              <a:rPr lang="es-EC" sz="1300" b="1" dirty="0">
                <a:solidFill>
                  <a:schemeClr val="accent5"/>
                </a:solidFill>
              </a:rPr>
              <a:t>P.4</a:t>
            </a:r>
            <a:r>
              <a:rPr lang="es-EC" sz="1300" dirty="0" smtClean="0"/>
              <a:t>. Capacitar </a:t>
            </a:r>
            <a:r>
              <a:rPr lang="es-EC" sz="1300" dirty="0"/>
              <a:t>vía </a:t>
            </a:r>
            <a:r>
              <a:rPr lang="es-EC" sz="1300" b="1" dirty="0"/>
              <a:t>internet</a:t>
            </a:r>
            <a:r>
              <a:rPr lang="es-EC" sz="1300" dirty="0"/>
              <a:t> a mujeres que tengan </a:t>
            </a:r>
            <a:r>
              <a:rPr lang="es-EC" sz="1300" b="1" dirty="0"/>
              <a:t>emprendimientos</a:t>
            </a:r>
            <a:r>
              <a:rPr lang="es-EC" sz="1300" dirty="0"/>
              <a:t> en marcha con el fin de mejorar sus ingresos e incrementar el tiempo de vida</a:t>
            </a:r>
            <a:r>
              <a:rPr lang="es-EC" sz="1300" b="1" dirty="0"/>
              <a:t> </a:t>
            </a:r>
            <a:r>
              <a:rPr lang="es-EC" sz="1300" dirty="0"/>
              <a:t>de los mismos. </a:t>
            </a:r>
            <a:endParaRPr lang="es-ES" sz="1300" dirty="0"/>
          </a:p>
          <a:p>
            <a:pPr lvl="0" algn="just"/>
            <a:r>
              <a:rPr lang="es-EC" sz="1300" b="1" dirty="0">
                <a:solidFill>
                  <a:schemeClr val="accent5"/>
                </a:solidFill>
              </a:rPr>
              <a:t>P.5.</a:t>
            </a:r>
            <a:r>
              <a:rPr lang="es-EC" sz="1300" dirty="0" smtClean="0"/>
              <a:t> Priorizar </a:t>
            </a:r>
            <a:r>
              <a:rPr lang="es-EC" sz="1300" dirty="0"/>
              <a:t>las </a:t>
            </a:r>
            <a:r>
              <a:rPr lang="es-EC" sz="1300" b="1" dirty="0"/>
              <a:t>capacitaciones</a:t>
            </a:r>
            <a:r>
              <a:rPr lang="es-EC" sz="1300" dirty="0"/>
              <a:t> enfocadas al </a:t>
            </a:r>
            <a:r>
              <a:rPr lang="es-EC" sz="1300" b="1" dirty="0"/>
              <a:t>desarrollo de emprendimientos </a:t>
            </a:r>
            <a:r>
              <a:rPr lang="es-EC" sz="1300" dirty="0"/>
              <a:t>para mujeres que sean o hayan sido </a:t>
            </a:r>
            <a:r>
              <a:rPr lang="es-EC" sz="1300" b="1" dirty="0"/>
              <a:t>víctimas</a:t>
            </a:r>
            <a:r>
              <a:rPr lang="es-EC" sz="1300" dirty="0"/>
              <a:t> de cualquier tipo de violencia.</a:t>
            </a:r>
            <a:endParaRPr lang="es-ES" sz="1300" dirty="0"/>
          </a:p>
          <a:p>
            <a:pPr lvl="0" algn="just"/>
            <a:r>
              <a:rPr lang="es-EC" sz="1300" b="1" dirty="0">
                <a:solidFill>
                  <a:schemeClr val="accent5"/>
                </a:solidFill>
              </a:rPr>
              <a:t>P.6</a:t>
            </a:r>
            <a:r>
              <a:rPr lang="es-EC" sz="1300" dirty="0" smtClean="0"/>
              <a:t>. Promover </a:t>
            </a:r>
            <a:r>
              <a:rPr lang="es-EC" sz="1300" dirty="0"/>
              <a:t>la creación de </a:t>
            </a:r>
            <a:r>
              <a:rPr lang="es-EC" sz="1300" b="1" dirty="0"/>
              <a:t>emprendimientos</a:t>
            </a:r>
            <a:r>
              <a:rPr lang="es-EC" sz="1300" dirty="0"/>
              <a:t> para mujeres que se encuentren en alguna condición de </a:t>
            </a:r>
            <a:r>
              <a:rPr lang="es-EC" sz="1300" b="1" dirty="0"/>
              <a:t>subempleo.</a:t>
            </a:r>
            <a:endParaRPr lang="es-ES" sz="1300" b="1" dirty="0"/>
          </a:p>
          <a:p>
            <a:pPr lvl="0" algn="just"/>
            <a:r>
              <a:rPr lang="es-EC" sz="1300" b="1" dirty="0">
                <a:solidFill>
                  <a:schemeClr val="accent5"/>
                </a:solidFill>
              </a:rPr>
              <a:t>P.7</a:t>
            </a:r>
            <a:r>
              <a:rPr lang="es-EC" sz="1300" dirty="0" smtClean="0"/>
              <a:t>. Diseñar </a:t>
            </a:r>
            <a:r>
              <a:rPr lang="es-EC" sz="1300" dirty="0"/>
              <a:t>y aplicar programas de </a:t>
            </a:r>
            <a:r>
              <a:rPr lang="es-EC" sz="1300" b="1" dirty="0"/>
              <a:t>capacitación</a:t>
            </a:r>
            <a:r>
              <a:rPr lang="es-EC" sz="1300" dirty="0"/>
              <a:t> específicos para los diferentes </a:t>
            </a:r>
            <a:r>
              <a:rPr lang="es-EC" sz="1300" b="1" dirty="0"/>
              <a:t>grupos ocupacionales </a:t>
            </a:r>
            <a:r>
              <a:rPr lang="es-EC" sz="1300" dirty="0"/>
              <a:t>a los cuales pertenecen las mujeres del cantón, principalmente enfocados en </a:t>
            </a:r>
            <a:r>
              <a:rPr lang="es-EC" sz="1300" b="1" dirty="0"/>
              <a:t>servicios y ventas</a:t>
            </a:r>
            <a:r>
              <a:rPr lang="es-EC" sz="1300" dirty="0"/>
              <a:t>. </a:t>
            </a:r>
            <a:endParaRPr lang="es-ES" sz="1300" dirty="0"/>
          </a:p>
          <a:p>
            <a:pPr lvl="0" algn="just"/>
            <a:r>
              <a:rPr lang="es-EC" sz="1300" b="1" dirty="0">
                <a:solidFill>
                  <a:schemeClr val="accent5"/>
                </a:solidFill>
              </a:rPr>
              <a:t>P.8.</a:t>
            </a:r>
            <a:r>
              <a:rPr lang="es-EC" sz="1300" dirty="0" smtClean="0"/>
              <a:t> Fomentar  </a:t>
            </a:r>
            <a:r>
              <a:rPr lang="es-EC" sz="1300" dirty="0"/>
              <a:t>la </a:t>
            </a:r>
            <a:r>
              <a:rPr lang="es-EC" sz="1300" b="1" dirty="0"/>
              <a:t>afiliación voluntaria </a:t>
            </a:r>
            <a:r>
              <a:rPr lang="es-EC" sz="1300" dirty="0"/>
              <a:t>a la seguridad social en mujeres </a:t>
            </a:r>
            <a:r>
              <a:rPr lang="es-EC" sz="1300" b="1" dirty="0"/>
              <a:t>trabajadoras.</a:t>
            </a:r>
            <a:endParaRPr lang="es-ES" sz="1300" b="1" dirty="0"/>
          </a:p>
        </p:txBody>
      </p:sp>
    </p:spTree>
    <p:extLst>
      <p:ext uri="{BB962C8B-B14F-4D97-AF65-F5344CB8AC3E}">
        <p14:creationId xmlns:p14="http://schemas.microsoft.com/office/powerpoint/2010/main" val="3553978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51520" y="260648"/>
            <a:ext cx="8712968" cy="51845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2"/>
            <a:r>
              <a:rPr lang="es-EC" sz="1400" b="1" dirty="0" smtClean="0">
                <a:solidFill>
                  <a:schemeClr val="accent3"/>
                </a:solidFill>
              </a:rPr>
              <a:t>ACCIONES</a:t>
            </a:r>
            <a:endParaRPr lang="es-ES" sz="1400" b="1" dirty="0" smtClean="0">
              <a:solidFill>
                <a:schemeClr val="accent3"/>
              </a:solidFill>
            </a:endParaRPr>
          </a:p>
          <a:p>
            <a:pPr lvl="0" algn="just"/>
            <a:r>
              <a:rPr lang="es-EC" sz="1300" b="1" dirty="0" smtClean="0">
                <a:solidFill>
                  <a:schemeClr val="accent3"/>
                </a:solidFill>
              </a:rPr>
              <a:t>A.1. </a:t>
            </a:r>
            <a:r>
              <a:rPr lang="es-EC" sz="1300" dirty="0" smtClean="0"/>
              <a:t>Impulsar </a:t>
            </a:r>
            <a:r>
              <a:rPr lang="es-EC" sz="1300" dirty="0"/>
              <a:t>campañas de contratación para mujeres </a:t>
            </a:r>
            <a:r>
              <a:rPr lang="es-EC" sz="1300" b="1" dirty="0"/>
              <a:t>sin título universitario </a:t>
            </a:r>
            <a:r>
              <a:rPr lang="es-EC" sz="1300" dirty="0"/>
              <a:t>mediante la publicación de </a:t>
            </a:r>
            <a:r>
              <a:rPr lang="es-EC" sz="1300" b="1" dirty="0"/>
              <a:t>ofertas laborales </a:t>
            </a:r>
            <a:r>
              <a:rPr lang="es-EC" sz="1300" dirty="0"/>
              <a:t>que reiteren e inviten a postularse a mujeres cuyo nivel educativo no supere el Bachillerato.</a:t>
            </a:r>
            <a:endParaRPr lang="es-ES" sz="1300" dirty="0"/>
          </a:p>
          <a:p>
            <a:pPr lvl="0" algn="just"/>
            <a:r>
              <a:rPr lang="es-EC" sz="1300" b="1" dirty="0" smtClean="0">
                <a:solidFill>
                  <a:schemeClr val="accent3"/>
                </a:solidFill>
              </a:rPr>
              <a:t>A.2. </a:t>
            </a:r>
            <a:r>
              <a:rPr lang="es-EC" sz="1300" dirty="0" smtClean="0"/>
              <a:t>Mantener </a:t>
            </a:r>
            <a:r>
              <a:rPr lang="es-EC" sz="1300" dirty="0"/>
              <a:t>los </a:t>
            </a:r>
            <a:r>
              <a:rPr lang="es-EC" sz="1300" b="1" dirty="0"/>
              <a:t>cursos </a:t>
            </a:r>
            <a:r>
              <a:rPr lang="es-EC" sz="1300" dirty="0"/>
              <a:t>desarrollados por </a:t>
            </a:r>
            <a:r>
              <a:rPr lang="es-EC" sz="1300" b="1" dirty="0"/>
              <a:t>Misión Social Rumiñahui </a:t>
            </a:r>
            <a:r>
              <a:rPr lang="es-EC" sz="1300" dirty="0"/>
              <a:t>y estimular la </a:t>
            </a:r>
            <a:r>
              <a:rPr lang="es-EC" sz="1300" b="1" dirty="0"/>
              <a:t>inclusión</a:t>
            </a:r>
            <a:r>
              <a:rPr lang="es-EC" sz="1300" dirty="0"/>
              <a:t> de mujeres afrodescendientes e indígenas en dichas capacitaciones.</a:t>
            </a:r>
            <a:endParaRPr lang="es-ES" sz="1300" dirty="0"/>
          </a:p>
          <a:p>
            <a:pPr lvl="0" algn="just"/>
            <a:r>
              <a:rPr lang="es-EC" sz="1300" b="1" dirty="0" smtClean="0">
                <a:solidFill>
                  <a:schemeClr val="accent3"/>
                </a:solidFill>
              </a:rPr>
              <a:t>A.3. </a:t>
            </a:r>
            <a:r>
              <a:rPr lang="es-EC" sz="1300" dirty="0" smtClean="0"/>
              <a:t>Brindar </a:t>
            </a:r>
            <a:r>
              <a:rPr lang="es-EC" sz="1300" dirty="0"/>
              <a:t>las oportunidades necesarias para que mujeres </a:t>
            </a:r>
            <a:r>
              <a:rPr lang="es-EC" sz="1300" b="1" dirty="0"/>
              <a:t>afrodescendientes e indígenas </a:t>
            </a:r>
            <a:r>
              <a:rPr lang="es-EC" sz="1300" dirty="0"/>
              <a:t>puedan </a:t>
            </a:r>
            <a:r>
              <a:rPr lang="es-EC" sz="1300" b="1" dirty="0"/>
              <a:t>emprender</a:t>
            </a:r>
            <a:r>
              <a:rPr lang="es-EC" sz="1300" dirty="0"/>
              <a:t> sus negocios manteniendo los incentivos tributarios, crediticios y financieros; a más del asesoramiento comercial y tecnológico especificado en la Agenda Local de Igualdad de </a:t>
            </a:r>
            <a:r>
              <a:rPr lang="es-EC" sz="1300" dirty="0" smtClean="0"/>
              <a:t>Rumiñahui.</a:t>
            </a:r>
            <a:endParaRPr lang="es-ES" sz="1300" dirty="0"/>
          </a:p>
          <a:p>
            <a:pPr lvl="0" algn="just"/>
            <a:r>
              <a:rPr lang="es-EC" sz="1300" b="1" dirty="0" smtClean="0">
                <a:solidFill>
                  <a:schemeClr val="accent3"/>
                </a:solidFill>
              </a:rPr>
              <a:t>A.4. </a:t>
            </a:r>
            <a:r>
              <a:rPr lang="es-EC" sz="1300" dirty="0" smtClean="0"/>
              <a:t>Desarrollar </a:t>
            </a:r>
            <a:r>
              <a:rPr lang="es-EC" sz="1300" b="1" dirty="0"/>
              <a:t>capacitaciones</a:t>
            </a:r>
            <a:r>
              <a:rPr lang="es-EC" sz="1300" dirty="0"/>
              <a:t> para mejorar los ingresos de mujeres que tengan </a:t>
            </a:r>
            <a:r>
              <a:rPr lang="es-EC" sz="1300" b="1" dirty="0"/>
              <a:t>emprendimientos</a:t>
            </a:r>
            <a:r>
              <a:rPr lang="es-EC" sz="1300" dirty="0"/>
              <a:t> en marcha por medio de internet ya que la mayoría de mujeres </a:t>
            </a:r>
            <a:r>
              <a:rPr lang="es-EC" sz="1300" dirty="0" smtClean="0"/>
              <a:t>poseen </a:t>
            </a:r>
            <a:r>
              <a:rPr lang="es-EC" sz="1300" dirty="0"/>
              <a:t>acceso al mismo, y de esta forma se evitaría inconvenientes con relación a la falta de tiempo para la asistencia a cursos de capacitación, principalmente a </a:t>
            </a:r>
            <a:r>
              <a:rPr lang="es-EC" sz="1300" b="1" dirty="0"/>
              <a:t>mujeres mayores </a:t>
            </a:r>
            <a:r>
              <a:rPr lang="es-EC" sz="1300" dirty="0"/>
              <a:t>de 24 años con el fin de que dichos emprendimientos tengan un </a:t>
            </a:r>
            <a:r>
              <a:rPr lang="es-EC" sz="1300" b="1" dirty="0"/>
              <a:t>tiempo de vida mayor</a:t>
            </a:r>
            <a:r>
              <a:rPr lang="es-EC" sz="1300" dirty="0"/>
              <a:t>.</a:t>
            </a:r>
            <a:endParaRPr lang="es-ES" sz="1300" dirty="0"/>
          </a:p>
          <a:p>
            <a:pPr lvl="0" algn="just"/>
            <a:r>
              <a:rPr lang="es-EC" sz="1300" b="1" dirty="0" smtClean="0">
                <a:solidFill>
                  <a:schemeClr val="accent3"/>
                </a:solidFill>
              </a:rPr>
              <a:t>A.5. </a:t>
            </a:r>
            <a:r>
              <a:rPr lang="es-EC" sz="1300" dirty="0" smtClean="0"/>
              <a:t>Enfocar </a:t>
            </a:r>
            <a:r>
              <a:rPr lang="es-EC" sz="1300" dirty="0"/>
              <a:t>las </a:t>
            </a:r>
            <a:r>
              <a:rPr lang="es-EC" sz="1300" b="1" dirty="0"/>
              <a:t>capacitaciones</a:t>
            </a:r>
            <a:r>
              <a:rPr lang="es-EC" sz="1300" dirty="0"/>
              <a:t> en el </a:t>
            </a:r>
            <a:r>
              <a:rPr lang="es-EC" sz="1300" b="1" dirty="0"/>
              <a:t>apoyo psicológico </a:t>
            </a:r>
            <a:r>
              <a:rPr lang="es-EC" sz="1300" dirty="0"/>
              <a:t>y el afán de </a:t>
            </a:r>
            <a:r>
              <a:rPr lang="es-EC" sz="1300" b="1" dirty="0"/>
              <a:t>superación</a:t>
            </a:r>
            <a:r>
              <a:rPr lang="es-EC" sz="1300" dirty="0"/>
              <a:t> para que las mujeres que hayan sido víctima de </a:t>
            </a:r>
            <a:r>
              <a:rPr lang="es-EC" sz="1300" b="1" dirty="0"/>
              <a:t>violencia</a:t>
            </a:r>
            <a:r>
              <a:rPr lang="es-EC" sz="1300" dirty="0"/>
              <a:t> se sientan respaldadas y puedan fijarse metas de crear </a:t>
            </a:r>
            <a:r>
              <a:rPr lang="es-EC" sz="1300" b="1" dirty="0"/>
              <a:t>emprendimientos</a:t>
            </a:r>
            <a:r>
              <a:rPr lang="es-EC" sz="1300" dirty="0"/>
              <a:t> con el fin de tomar conciencia que pueden generar sus propios ingresos.</a:t>
            </a:r>
            <a:endParaRPr lang="es-ES" sz="1300" dirty="0"/>
          </a:p>
          <a:p>
            <a:pPr lvl="0" algn="just"/>
            <a:r>
              <a:rPr lang="es-EC" sz="1300" b="1" dirty="0" smtClean="0">
                <a:solidFill>
                  <a:schemeClr val="accent3"/>
                </a:solidFill>
              </a:rPr>
              <a:t>A.6. </a:t>
            </a:r>
            <a:r>
              <a:rPr lang="es-EC" sz="1300" dirty="0" smtClean="0"/>
              <a:t>Mantener </a:t>
            </a:r>
            <a:r>
              <a:rPr lang="es-EC" sz="1300" dirty="0"/>
              <a:t>los </a:t>
            </a:r>
            <a:r>
              <a:rPr lang="es-EC" sz="1300" b="1" dirty="0"/>
              <a:t>incentivos y asesoramientos </a:t>
            </a:r>
            <a:r>
              <a:rPr lang="es-EC" sz="1300" dirty="0"/>
              <a:t>especificados en ALI (2016) a más de brindar facilidades para que mujeres en condición de </a:t>
            </a:r>
            <a:r>
              <a:rPr lang="es-EC" sz="1300" b="1" dirty="0"/>
              <a:t>subempleo</a:t>
            </a:r>
            <a:r>
              <a:rPr lang="es-EC" sz="1300" dirty="0"/>
              <a:t> que deseen incrementar sus ingresos o enfocarse en un trabajo estable puedan realizar </a:t>
            </a:r>
            <a:r>
              <a:rPr lang="es-EC" sz="1300" b="1" dirty="0"/>
              <a:t>emprendimientos</a:t>
            </a:r>
            <a:r>
              <a:rPr lang="es-EC" sz="1300" dirty="0"/>
              <a:t>.</a:t>
            </a:r>
            <a:endParaRPr lang="es-ES" sz="1300" dirty="0"/>
          </a:p>
          <a:p>
            <a:pPr lvl="0" algn="just"/>
            <a:r>
              <a:rPr lang="es-EC" sz="1300" b="1" dirty="0" smtClean="0">
                <a:solidFill>
                  <a:schemeClr val="accent3"/>
                </a:solidFill>
              </a:rPr>
              <a:t>A.7. </a:t>
            </a:r>
            <a:r>
              <a:rPr lang="es-EC" sz="1300" dirty="0" smtClean="0"/>
              <a:t>Continuar </a:t>
            </a:r>
            <a:r>
              <a:rPr lang="es-EC" sz="1300" dirty="0"/>
              <a:t>con los </a:t>
            </a:r>
            <a:r>
              <a:rPr lang="es-EC" sz="1300" b="1" dirty="0"/>
              <a:t>cursos</a:t>
            </a:r>
            <a:r>
              <a:rPr lang="es-EC" sz="1300" dirty="0"/>
              <a:t> desarrollados por </a:t>
            </a:r>
            <a:r>
              <a:rPr lang="es-EC" sz="1300" b="1" dirty="0"/>
              <a:t>Misión Social Rumiñahui</a:t>
            </a:r>
            <a:r>
              <a:rPr lang="es-EC" sz="1300" dirty="0"/>
              <a:t>, a más de incluir capacitaciones enfocadas en los </a:t>
            </a:r>
            <a:r>
              <a:rPr lang="es-EC" sz="1300" b="1" dirty="0"/>
              <a:t>grupos ocupacionales</a:t>
            </a:r>
            <a:r>
              <a:rPr lang="es-EC" sz="1300" dirty="0"/>
              <a:t> existentes, potencializando sus habilidades, principalmente en </a:t>
            </a:r>
            <a:r>
              <a:rPr lang="es-EC" sz="1300" b="1" dirty="0"/>
              <a:t>servicios y ventas</a:t>
            </a:r>
            <a:r>
              <a:rPr lang="es-EC" sz="1300" dirty="0"/>
              <a:t>, ya que el mayor porcentaje de mujeres del cantón se dedican a dichas actividades.</a:t>
            </a:r>
            <a:endParaRPr lang="es-ES" sz="1300" dirty="0"/>
          </a:p>
          <a:p>
            <a:pPr lvl="0" algn="just"/>
            <a:r>
              <a:rPr lang="es-EC" sz="1300" b="1" dirty="0" smtClean="0">
                <a:solidFill>
                  <a:schemeClr val="accent3"/>
                </a:solidFill>
              </a:rPr>
              <a:t>A.8. </a:t>
            </a:r>
            <a:r>
              <a:rPr lang="es-EC" sz="1300" dirty="0" smtClean="0"/>
              <a:t>Realizar </a:t>
            </a:r>
            <a:r>
              <a:rPr lang="es-EC" sz="1300" dirty="0"/>
              <a:t>campañas de difusión acerca de los </a:t>
            </a:r>
            <a:r>
              <a:rPr lang="es-EC" sz="1300" b="1" dirty="0"/>
              <a:t>beneficios </a:t>
            </a:r>
            <a:r>
              <a:rPr lang="es-EC" sz="1300" dirty="0"/>
              <a:t>que poseen las personas </a:t>
            </a:r>
            <a:r>
              <a:rPr lang="es-EC" sz="1300" b="1" dirty="0"/>
              <a:t>afiliadas</a:t>
            </a:r>
            <a:r>
              <a:rPr lang="es-EC" sz="1300" dirty="0"/>
              <a:t> a la seguridad social, con el fin de concientizar e invitar a que más mujeres decidan afiliarse. </a:t>
            </a:r>
            <a:endParaRPr lang="es-ES" sz="1300" dirty="0"/>
          </a:p>
        </p:txBody>
      </p:sp>
      <p:sp>
        <p:nvSpPr>
          <p:cNvPr id="3" name="2 Rectángulo redondeado"/>
          <p:cNvSpPr/>
          <p:nvPr/>
        </p:nvSpPr>
        <p:spPr>
          <a:xfrm>
            <a:off x="827584" y="5661248"/>
            <a:ext cx="7416824" cy="1031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2"/>
            <a:r>
              <a:rPr lang="es-EC" sz="1400" b="1" dirty="0" smtClean="0"/>
              <a:t>ESCENARIO</a:t>
            </a:r>
            <a:endParaRPr lang="es-ES" sz="1400" b="1" dirty="0" smtClean="0"/>
          </a:p>
          <a:p>
            <a:r>
              <a:rPr lang="es-EC" sz="1400" dirty="0" smtClean="0"/>
              <a:t>Escenario </a:t>
            </a:r>
            <a:r>
              <a:rPr lang="es-EC" sz="1400" b="1" dirty="0"/>
              <a:t>optimista</a:t>
            </a:r>
            <a:r>
              <a:rPr lang="es-EC" sz="1400" dirty="0"/>
              <a:t>, aquel en el que </a:t>
            </a:r>
            <a:r>
              <a:rPr lang="es-EC" sz="1400" dirty="0" smtClean="0"/>
              <a:t>se </a:t>
            </a:r>
            <a:r>
              <a:rPr lang="es-EC" sz="1400" dirty="0"/>
              <a:t>logra </a:t>
            </a:r>
            <a:r>
              <a:rPr lang="es-EC" sz="1400" b="1" dirty="0"/>
              <a:t>dinamizar positivamente </a:t>
            </a:r>
            <a:r>
              <a:rPr lang="es-EC" sz="1400" dirty="0"/>
              <a:t>los indicadores de empleo y emprendimiento de las mujeres del </a:t>
            </a:r>
            <a:r>
              <a:rPr lang="es-EC" sz="1400" dirty="0" smtClean="0"/>
              <a:t>cantón. </a:t>
            </a:r>
            <a:endParaRPr lang="es-ES" sz="1400" dirty="0"/>
          </a:p>
        </p:txBody>
      </p:sp>
    </p:spTree>
    <p:extLst>
      <p:ext uri="{BB962C8B-B14F-4D97-AF65-F5344CB8AC3E}">
        <p14:creationId xmlns:p14="http://schemas.microsoft.com/office/powerpoint/2010/main" val="24548915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8560" y="116632"/>
            <a:ext cx="4464496" cy="338554"/>
          </a:xfrm>
          <a:prstGeom prst="rect">
            <a:avLst/>
          </a:prstGeom>
        </p:spPr>
        <p:txBody>
          <a:bodyPr wrap="square">
            <a:spAutoFit/>
          </a:bodyPr>
          <a:lstStyle/>
          <a:p>
            <a:pPr lvl="2"/>
            <a:r>
              <a:rPr lang="es-EC" sz="1600" b="1" i="1" dirty="0">
                <a:effectLst>
                  <a:glow rad="101600">
                    <a:schemeClr val="accent3">
                      <a:satMod val="175000"/>
                      <a:alpha val="40000"/>
                    </a:schemeClr>
                  </a:glow>
                </a:effectLst>
              </a:rPr>
              <a:t>Participación de expertos</a:t>
            </a:r>
            <a:endParaRPr lang="es-ES" sz="1400" b="1" i="1" dirty="0">
              <a:effectLst>
                <a:glow rad="101600">
                  <a:schemeClr val="accent3">
                    <a:satMod val="175000"/>
                    <a:alpha val="40000"/>
                  </a:schemeClr>
                </a:glow>
              </a:effectLst>
            </a:endParaRPr>
          </a:p>
        </p:txBody>
      </p:sp>
      <p:graphicFrame>
        <p:nvGraphicFramePr>
          <p:cNvPr id="3" name="2 Tabla"/>
          <p:cNvGraphicFramePr>
            <a:graphicFrameLocks noGrp="1"/>
          </p:cNvGraphicFramePr>
          <p:nvPr>
            <p:extLst>
              <p:ext uri="{D42A27DB-BD31-4B8C-83A1-F6EECF244321}">
                <p14:modId xmlns:p14="http://schemas.microsoft.com/office/powerpoint/2010/main" val="3834951173"/>
              </p:ext>
            </p:extLst>
          </p:nvPr>
        </p:nvGraphicFramePr>
        <p:xfrm>
          <a:off x="323528" y="566551"/>
          <a:ext cx="8568952" cy="4858481"/>
        </p:xfrm>
        <a:graphic>
          <a:graphicData uri="http://schemas.openxmlformats.org/drawingml/2006/table">
            <a:tbl>
              <a:tblPr firstRow="1" firstCol="1" bandRow="1">
                <a:tableStyleId>{5C22544A-7EE6-4342-B048-85BDC9FD1C3A}</a:tableStyleId>
              </a:tblPr>
              <a:tblGrid>
                <a:gridCol w="1008112"/>
                <a:gridCol w="648072"/>
                <a:gridCol w="1008112"/>
                <a:gridCol w="1538077"/>
                <a:gridCol w="983471"/>
                <a:gridCol w="1438892"/>
                <a:gridCol w="1008112"/>
                <a:gridCol w="936104"/>
              </a:tblGrid>
              <a:tr h="664126">
                <a:tc>
                  <a:txBody>
                    <a:bodyPr/>
                    <a:lstStyle/>
                    <a:p>
                      <a:pPr algn="ctr">
                        <a:lnSpc>
                          <a:spcPct val="107000"/>
                        </a:lnSpc>
                        <a:spcAft>
                          <a:spcPts val="0"/>
                        </a:spcAft>
                      </a:pPr>
                      <a:r>
                        <a:rPr lang="es-ES" sz="1050" b="1" dirty="0">
                          <a:effectLst/>
                        </a:rPr>
                        <a:t>Tipo de experto</a:t>
                      </a:r>
                      <a:endParaRPr lang="es-ES" sz="1050" b="1"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dirty="0">
                          <a:effectLst/>
                        </a:rPr>
                        <a:t>Nº</a:t>
                      </a:r>
                      <a:endParaRPr lang="es-ES" sz="1050" b="1"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a:effectLst/>
                        </a:rPr>
                        <a:t>Nacionalidad</a:t>
                      </a:r>
                      <a:endParaRPr lang="es-ES" sz="1050" b="1">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dirty="0">
                          <a:effectLst/>
                        </a:rPr>
                        <a:t>Lugar de Trabajo</a:t>
                      </a:r>
                      <a:endParaRPr lang="es-ES" sz="1050" b="1"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dirty="0">
                          <a:effectLst/>
                        </a:rPr>
                        <a:t>Cargo que desempeña</a:t>
                      </a:r>
                      <a:endParaRPr lang="es-ES" sz="1050" b="1"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dirty="0">
                          <a:effectLst/>
                        </a:rPr>
                        <a:t>Título académico</a:t>
                      </a:r>
                      <a:endParaRPr lang="es-ES" sz="1050" b="1"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dirty="0">
                          <a:effectLst/>
                        </a:rPr>
                        <a:t>Años de experiencia</a:t>
                      </a:r>
                      <a:endParaRPr lang="es-ES" sz="1050" b="1"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b="1" dirty="0">
                          <a:effectLst/>
                        </a:rPr>
                        <a:t>Coeficiente de expertos (K)</a:t>
                      </a:r>
                      <a:endParaRPr lang="es-ES" sz="1050" b="1" dirty="0">
                        <a:effectLst/>
                        <a:latin typeface="Calibri"/>
                        <a:ea typeface="Calibri"/>
                        <a:cs typeface="Times New Roman"/>
                      </a:endParaRPr>
                    </a:p>
                  </a:txBody>
                  <a:tcPr marL="36687" marR="36687" marT="0" marB="0" anchor="ctr"/>
                </a:tc>
              </a:tr>
              <a:tr h="757524">
                <a:tc rowSpan="2">
                  <a:txBody>
                    <a:bodyPr/>
                    <a:lstStyle/>
                    <a:p>
                      <a:pPr>
                        <a:lnSpc>
                          <a:spcPct val="107000"/>
                        </a:lnSpc>
                        <a:spcAft>
                          <a:spcPts val="0"/>
                        </a:spcAft>
                      </a:pPr>
                      <a:r>
                        <a:rPr lang="es-ES" sz="1050">
                          <a:effectLst/>
                        </a:rPr>
                        <a:t>Docente Investigador</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dirty="0">
                          <a:effectLst/>
                        </a:rPr>
                        <a:t>Experto 1</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Ecuatoriana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de las Fuerzas Armadas ESPE</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Docente investigador</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Ing. Contabilidad y Auditoría/ MBA</a:t>
                      </a:r>
                      <a:endParaRPr lang="es-ES" sz="1050">
                        <a:effectLst/>
                        <a:latin typeface="Calibri"/>
                        <a:ea typeface="Calibri"/>
                        <a:cs typeface="Times New Roman"/>
                      </a:endParaRPr>
                    </a:p>
                  </a:txBody>
                  <a:tcPr marL="36687" marR="36687" marT="0" marB="0" anchor="ctr"/>
                </a:tc>
                <a:tc>
                  <a:txBody>
                    <a:bodyPr/>
                    <a:lstStyle/>
                    <a:p>
                      <a:pPr algn="ctr">
                        <a:lnSpc>
                          <a:spcPct val="115000"/>
                        </a:lnSpc>
                      </a:pPr>
                      <a:r>
                        <a:rPr lang="es-ES" sz="1050" kern="1200" dirty="0" smtClean="0">
                          <a:solidFill>
                            <a:schemeClr val="dk1"/>
                          </a:solidFill>
                          <a:effectLst/>
                          <a:latin typeface="+mn-lt"/>
                          <a:ea typeface="+mn-ea"/>
                          <a:cs typeface="+mn-cs"/>
                        </a:rPr>
                        <a:t>23</a:t>
                      </a:r>
                      <a:endParaRPr lang="es-ES" sz="1050" kern="1200" dirty="0">
                        <a:solidFill>
                          <a:schemeClr val="dk1"/>
                        </a:solidFill>
                        <a:effectLst/>
                        <a:latin typeface="+mn-lt"/>
                        <a:ea typeface="+mn-ea"/>
                        <a:cs typeface="+mn-cs"/>
                      </a:endParaRPr>
                    </a:p>
                  </a:txBody>
                  <a:tcPr marL="36687" marR="36687" marT="0" marB="0" anchor="ctr"/>
                </a:tc>
                <a:tc>
                  <a:txBody>
                    <a:bodyPr/>
                    <a:lstStyle/>
                    <a:p>
                      <a:pPr algn="ctr">
                        <a:lnSpc>
                          <a:spcPct val="107000"/>
                        </a:lnSpc>
                        <a:spcAft>
                          <a:spcPts val="0"/>
                        </a:spcAft>
                      </a:pPr>
                      <a:r>
                        <a:rPr lang="es-ES" sz="1050">
                          <a:effectLst/>
                        </a:rPr>
                        <a:t>0,825</a:t>
                      </a:r>
                      <a:endParaRPr lang="es-ES" sz="1050">
                        <a:effectLst/>
                        <a:latin typeface="Calibri"/>
                        <a:ea typeface="Calibri"/>
                        <a:cs typeface="Times New Roman"/>
                      </a:endParaRPr>
                    </a:p>
                  </a:txBody>
                  <a:tcPr marL="36687" marR="36687" marT="0" marB="0" anchor="ctr"/>
                </a:tc>
              </a:tr>
              <a:tr h="403761">
                <a:tc vMerge="1">
                  <a:txBody>
                    <a:bodyPr/>
                    <a:lstStyle/>
                    <a:p>
                      <a:endParaRPr lang="es-ES"/>
                    </a:p>
                  </a:txBody>
                  <a:tcPr/>
                </a:tc>
                <a:tc>
                  <a:txBody>
                    <a:bodyPr/>
                    <a:lstStyle/>
                    <a:p>
                      <a:pPr algn="ctr">
                        <a:lnSpc>
                          <a:spcPct val="107000"/>
                        </a:lnSpc>
                        <a:spcAft>
                          <a:spcPts val="0"/>
                        </a:spcAft>
                      </a:pPr>
                      <a:r>
                        <a:rPr lang="es-ES" sz="1050" dirty="0">
                          <a:effectLst/>
                        </a:rPr>
                        <a:t>Experto 2</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Cubana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de las Fuerzas Armadas ESPE</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Docente investigador</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 en Ciencias Económicas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dirty="0">
                          <a:effectLst/>
                        </a:rPr>
                        <a:t>13</a:t>
                      </a:r>
                      <a:endParaRPr lang="es-ES" sz="1050" dirty="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0,875</a:t>
                      </a:r>
                      <a:endParaRPr lang="es-ES" sz="1050">
                        <a:effectLst/>
                        <a:latin typeface="Calibri"/>
                        <a:ea typeface="Calibri"/>
                        <a:cs typeface="Times New Roman"/>
                      </a:endParaRPr>
                    </a:p>
                  </a:txBody>
                  <a:tcPr marL="36687" marR="36687" marT="0" marB="0" anchor="ctr"/>
                </a:tc>
              </a:tr>
              <a:tr h="269174">
                <a:tc>
                  <a:txBody>
                    <a:bodyPr/>
                    <a:lstStyle/>
                    <a:p>
                      <a:pPr>
                        <a:lnSpc>
                          <a:spcPct val="107000"/>
                        </a:lnSpc>
                        <a:spcAft>
                          <a:spcPts val="0"/>
                        </a:spcAft>
                      </a:pPr>
                      <a:r>
                        <a:rPr lang="es-ES" sz="1050">
                          <a:effectLst/>
                        </a:rPr>
                        <a:t>Personal GADMUR</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dirty="0">
                          <a:effectLst/>
                        </a:rPr>
                        <a:t>Experto 3</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Ecuatoriana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COPRODER</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Observancia y Participación </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Psicólogo Social</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5</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0,825</a:t>
                      </a:r>
                      <a:endParaRPr lang="es-ES" sz="1050">
                        <a:effectLst/>
                        <a:latin typeface="Calibri"/>
                        <a:ea typeface="Calibri"/>
                        <a:cs typeface="Times New Roman"/>
                      </a:endParaRPr>
                    </a:p>
                  </a:txBody>
                  <a:tcPr marL="36687" marR="36687" marT="0" marB="0" anchor="ctr"/>
                </a:tc>
              </a:tr>
              <a:tr h="269174">
                <a:tc rowSpan="7">
                  <a:txBody>
                    <a:bodyPr/>
                    <a:lstStyle/>
                    <a:p>
                      <a:pPr>
                        <a:lnSpc>
                          <a:spcPct val="107000"/>
                        </a:lnSpc>
                        <a:spcAft>
                          <a:spcPts val="0"/>
                        </a:spcAft>
                      </a:pPr>
                      <a:r>
                        <a:rPr lang="es-ES" sz="1050">
                          <a:effectLst/>
                        </a:rPr>
                        <a:t>Experto Internacional</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dirty="0">
                          <a:effectLst/>
                        </a:rPr>
                        <a:t>Experto 4</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Mexicano</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del Valle</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Investigador titular</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 en Ciencias Pedagógicas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18</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0,875</a:t>
                      </a:r>
                      <a:endParaRPr lang="es-ES" sz="1050">
                        <a:effectLst/>
                        <a:latin typeface="Calibri"/>
                        <a:ea typeface="Calibri"/>
                        <a:cs typeface="Times New Roman"/>
                      </a:endParaRPr>
                    </a:p>
                  </a:txBody>
                  <a:tcPr marL="36687" marR="36687" marT="0" marB="0" anchor="ctr"/>
                </a:tc>
              </a:tr>
              <a:tr h="269174">
                <a:tc vMerge="1">
                  <a:txBody>
                    <a:bodyPr/>
                    <a:lstStyle/>
                    <a:p>
                      <a:endParaRPr lang="es-ES"/>
                    </a:p>
                  </a:txBody>
                  <a:tcPr/>
                </a:tc>
                <a:tc>
                  <a:txBody>
                    <a:bodyPr/>
                    <a:lstStyle/>
                    <a:p>
                      <a:pPr algn="ctr">
                        <a:lnSpc>
                          <a:spcPct val="107000"/>
                        </a:lnSpc>
                        <a:spcAft>
                          <a:spcPts val="0"/>
                        </a:spcAft>
                      </a:pPr>
                      <a:r>
                        <a:rPr lang="es-ES" sz="1050" dirty="0">
                          <a:effectLst/>
                        </a:rPr>
                        <a:t>Experto 5</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Española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de Barcelona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Profesora invitada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Doctora en Ciencias Sociales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42</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0,925</a:t>
                      </a:r>
                      <a:endParaRPr lang="es-ES" sz="1050">
                        <a:effectLst/>
                        <a:latin typeface="Calibri"/>
                        <a:ea typeface="Calibri"/>
                        <a:cs typeface="Times New Roman"/>
                      </a:endParaRPr>
                    </a:p>
                  </a:txBody>
                  <a:tcPr marL="36687" marR="36687" marT="0" marB="0" anchor="ctr"/>
                </a:tc>
              </a:tr>
              <a:tr h="403761">
                <a:tc vMerge="1">
                  <a:txBody>
                    <a:bodyPr/>
                    <a:lstStyle/>
                    <a:p>
                      <a:endParaRPr lang="es-ES"/>
                    </a:p>
                  </a:txBody>
                  <a:tcPr/>
                </a:tc>
                <a:tc>
                  <a:txBody>
                    <a:bodyPr/>
                    <a:lstStyle/>
                    <a:p>
                      <a:pPr algn="ctr">
                        <a:lnSpc>
                          <a:spcPct val="107000"/>
                        </a:lnSpc>
                        <a:spcAft>
                          <a:spcPts val="0"/>
                        </a:spcAft>
                      </a:pPr>
                      <a:r>
                        <a:rPr lang="es-ES" sz="1050" dirty="0">
                          <a:effectLst/>
                        </a:rPr>
                        <a:t>Experto 6</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Española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Politécnica de Madrid</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Profesora investigadora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Doctora en Ciencias Forestales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19</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0,875</a:t>
                      </a:r>
                      <a:endParaRPr lang="es-ES" sz="1050">
                        <a:effectLst/>
                        <a:latin typeface="Calibri"/>
                        <a:ea typeface="Calibri"/>
                        <a:cs typeface="Times New Roman"/>
                      </a:endParaRPr>
                    </a:p>
                  </a:txBody>
                  <a:tcPr marL="36687" marR="36687" marT="0" marB="0" anchor="ctr"/>
                </a:tc>
              </a:tr>
              <a:tr h="403761">
                <a:tc vMerge="1">
                  <a:txBody>
                    <a:bodyPr/>
                    <a:lstStyle/>
                    <a:p>
                      <a:endParaRPr lang="es-ES"/>
                    </a:p>
                  </a:txBody>
                  <a:tcPr/>
                </a:tc>
                <a:tc>
                  <a:txBody>
                    <a:bodyPr/>
                    <a:lstStyle/>
                    <a:p>
                      <a:pPr algn="ctr">
                        <a:lnSpc>
                          <a:spcPct val="107000"/>
                        </a:lnSpc>
                        <a:spcAft>
                          <a:spcPts val="0"/>
                        </a:spcAft>
                      </a:pPr>
                      <a:r>
                        <a:rPr lang="es-ES" sz="1050" dirty="0">
                          <a:effectLst/>
                        </a:rPr>
                        <a:t>Experto 7</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Cubana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de Pinar del Rio, Cuba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Vicerrectora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Doctora en ciencias económicas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36</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0,825</a:t>
                      </a:r>
                      <a:endParaRPr lang="es-ES" sz="1050">
                        <a:effectLst/>
                        <a:latin typeface="Calibri"/>
                        <a:ea typeface="Calibri"/>
                        <a:cs typeface="Times New Roman"/>
                      </a:endParaRPr>
                    </a:p>
                  </a:txBody>
                  <a:tcPr marL="36687" marR="36687" marT="0" marB="0" anchor="ctr"/>
                </a:tc>
              </a:tr>
              <a:tr h="269174">
                <a:tc vMerge="1">
                  <a:txBody>
                    <a:bodyPr/>
                    <a:lstStyle/>
                    <a:p>
                      <a:endParaRPr lang="es-ES"/>
                    </a:p>
                  </a:txBody>
                  <a:tcPr/>
                </a:tc>
                <a:tc>
                  <a:txBody>
                    <a:bodyPr/>
                    <a:lstStyle/>
                    <a:p>
                      <a:pPr algn="ctr">
                        <a:lnSpc>
                          <a:spcPct val="107000"/>
                        </a:lnSpc>
                        <a:spcAft>
                          <a:spcPts val="0"/>
                        </a:spcAft>
                      </a:pPr>
                      <a:r>
                        <a:rPr lang="es-ES" sz="1050" dirty="0">
                          <a:effectLst/>
                        </a:rPr>
                        <a:t>Experto 8</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Española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de San Jorge, España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Docente investigador</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 (PhD.) en Economía</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24</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1,025</a:t>
                      </a:r>
                      <a:endParaRPr lang="es-ES" sz="1050">
                        <a:effectLst/>
                        <a:latin typeface="Calibri"/>
                        <a:ea typeface="Calibri"/>
                        <a:cs typeface="Times New Roman"/>
                      </a:endParaRPr>
                    </a:p>
                  </a:txBody>
                  <a:tcPr marL="36687" marR="36687" marT="0" marB="0" anchor="ctr"/>
                </a:tc>
              </a:tr>
              <a:tr h="269174">
                <a:tc vMerge="1">
                  <a:txBody>
                    <a:bodyPr/>
                    <a:lstStyle/>
                    <a:p>
                      <a:endParaRPr lang="es-ES"/>
                    </a:p>
                  </a:txBody>
                  <a:tcPr/>
                </a:tc>
                <a:tc>
                  <a:txBody>
                    <a:bodyPr/>
                    <a:lstStyle/>
                    <a:p>
                      <a:pPr algn="ctr">
                        <a:lnSpc>
                          <a:spcPct val="107000"/>
                        </a:lnSpc>
                        <a:spcAft>
                          <a:spcPts val="0"/>
                        </a:spcAft>
                      </a:pPr>
                      <a:r>
                        <a:rPr lang="es-ES" sz="1050" dirty="0">
                          <a:effectLst/>
                        </a:rPr>
                        <a:t>Experto 9</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Española</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Politécnica de Madrid</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Catedrático</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 en Ciencias Forestales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43</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0,975</a:t>
                      </a:r>
                      <a:endParaRPr lang="es-ES" sz="1050">
                        <a:effectLst/>
                        <a:latin typeface="Calibri"/>
                        <a:ea typeface="Calibri"/>
                        <a:cs typeface="Times New Roman"/>
                      </a:endParaRPr>
                    </a:p>
                  </a:txBody>
                  <a:tcPr marL="36687" marR="36687" marT="0" marB="0" anchor="ctr"/>
                </a:tc>
              </a:tr>
              <a:tr h="403761">
                <a:tc vMerge="1">
                  <a:txBody>
                    <a:bodyPr/>
                    <a:lstStyle/>
                    <a:p>
                      <a:endParaRPr lang="es-ES"/>
                    </a:p>
                  </a:txBody>
                  <a:tcPr/>
                </a:tc>
                <a:tc>
                  <a:txBody>
                    <a:bodyPr/>
                    <a:lstStyle/>
                    <a:p>
                      <a:pPr algn="ctr">
                        <a:lnSpc>
                          <a:spcPct val="107000"/>
                        </a:lnSpc>
                        <a:spcAft>
                          <a:spcPts val="0"/>
                        </a:spcAft>
                      </a:pPr>
                      <a:r>
                        <a:rPr lang="es-ES" sz="1050" dirty="0">
                          <a:effectLst/>
                        </a:rPr>
                        <a:t>Experto 10</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dirty="0">
                          <a:effectLst/>
                        </a:rPr>
                        <a:t>Cubana</a:t>
                      </a:r>
                      <a:endParaRPr lang="es-ES" sz="1050" dirty="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Universidad Pablo Guardado Chávez. México</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Profesor invitado</a:t>
                      </a:r>
                      <a:endParaRPr lang="es-ES" sz="1050">
                        <a:effectLst/>
                        <a:latin typeface="Calibri"/>
                        <a:ea typeface="Calibri"/>
                        <a:cs typeface="Times New Roman"/>
                      </a:endParaRPr>
                    </a:p>
                  </a:txBody>
                  <a:tcPr marL="36687" marR="36687" marT="0" marB="0" anchor="ctr"/>
                </a:tc>
                <a:tc>
                  <a:txBody>
                    <a:bodyPr/>
                    <a:lstStyle/>
                    <a:p>
                      <a:pPr>
                        <a:lnSpc>
                          <a:spcPct val="107000"/>
                        </a:lnSpc>
                        <a:spcAft>
                          <a:spcPts val="0"/>
                        </a:spcAft>
                      </a:pPr>
                      <a:r>
                        <a:rPr lang="es-ES" sz="1050">
                          <a:effectLst/>
                        </a:rPr>
                        <a:t>Doctor en Ciencias Médicas</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a:effectLst/>
                        </a:rPr>
                        <a:t>38</a:t>
                      </a:r>
                      <a:endParaRPr lang="es-ES" sz="1050">
                        <a:effectLst/>
                        <a:latin typeface="Calibri"/>
                        <a:ea typeface="Calibri"/>
                        <a:cs typeface="Times New Roman"/>
                      </a:endParaRPr>
                    </a:p>
                  </a:txBody>
                  <a:tcPr marL="36687" marR="36687" marT="0" marB="0" anchor="ctr"/>
                </a:tc>
                <a:tc>
                  <a:txBody>
                    <a:bodyPr/>
                    <a:lstStyle/>
                    <a:p>
                      <a:pPr algn="ctr">
                        <a:lnSpc>
                          <a:spcPct val="107000"/>
                        </a:lnSpc>
                        <a:spcAft>
                          <a:spcPts val="0"/>
                        </a:spcAft>
                      </a:pPr>
                      <a:r>
                        <a:rPr lang="es-ES" sz="1050" dirty="0">
                          <a:effectLst/>
                        </a:rPr>
                        <a:t>0,825</a:t>
                      </a:r>
                      <a:endParaRPr lang="es-ES" sz="1050" dirty="0">
                        <a:effectLst/>
                        <a:latin typeface="Calibri"/>
                        <a:ea typeface="Calibri"/>
                        <a:cs typeface="Times New Roman"/>
                      </a:endParaRPr>
                    </a:p>
                  </a:txBody>
                  <a:tcPr marL="36687" marR="36687" marT="0" marB="0" anchor="ctr"/>
                </a:tc>
              </a:tr>
            </a:tbl>
          </a:graphicData>
        </a:graphic>
      </p:graphicFrame>
      <p:sp>
        <p:nvSpPr>
          <p:cNvPr id="5" name="4 Rectángulo"/>
          <p:cNvSpPr/>
          <p:nvPr/>
        </p:nvSpPr>
        <p:spPr>
          <a:xfrm>
            <a:off x="395536" y="6311037"/>
            <a:ext cx="6552728" cy="523220"/>
          </a:xfrm>
          <a:prstGeom prst="rect">
            <a:avLst/>
          </a:prstGeom>
        </p:spPr>
        <p:txBody>
          <a:bodyPr wrap="square">
            <a:spAutoFit/>
          </a:bodyPr>
          <a:lstStyle/>
          <a:p>
            <a:r>
              <a:rPr lang="es-EC" sz="1400" dirty="0"/>
              <a:t>El coeficiente de expertos (K) se calculó aplicando la fórmula </a:t>
            </a:r>
            <a:r>
              <a:rPr lang="es-EC" sz="1400" i="1" dirty="0"/>
              <a:t>K = ½ (Kc + </a:t>
            </a:r>
            <a:r>
              <a:rPr lang="es-EC" sz="1400" i="1" dirty="0" err="1"/>
              <a:t>Ka</a:t>
            </a:r>
            <a:r>
              <a:rPr lang="es-EC" sz="1400" i="1" dirty="0"/>
              <a:t>)</a:t>
            </a:r>
            <a:r>
              <a:rPr lang="es-EC" sz="1400" dirty="0"/>
              <a:t> descrita por </a:t>
            </a:r>
            <a:r>
              <a:rPr lang="es-ES" sz="1400" dirty="0"/>
              <a:t>Barroso &amp; Cabero  (2013</a:t>
            </a:r>
            <a:r>
              <a:rPr lang="es-ES" sz="1400" dirty="0" smtClean="0"/>
              <a:t>)</a:t>
            </a:r>
            <a:endParaRPr lang="es-ES" sz="1400" dirty="0"/>
          </a:p>
        </p:txBody>
      </p:sp>
      <p:sp>
        <p:nvSpPr>
          <p:cNvPr id="7" name="6 Redondear rectángulo de esquina diagonal"/>
          <p:cNvSpPr/>
          <p:nvPr/>
        </p:nvSpPr>
        <p:spPr>
          <a:xfrm>
            <a:off x="2267744" y="5589240"/>
            <a:ext cx="2754104" cy="505773"/>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sz="1400" dirty="0"/>
              <a:t>Coeficiente de expertos K &gt; 0,8 </a:t>
            </a:r>
            <a:endParaRPr lang="es-ES" sz="1400" dirty="0"/>
          </a:p>
        </p:txBody>
      </p:sp>
    </p:spTree>
    <p:extLst>
      <p:ext uri="{BB962C8B-B14F-4D97-AF65-F5344CB8AC3E}">
        <p14:creationId xmlns:p14="http://schemas.microsoft.com/office/powerpoint/2010/main" val="8712088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73591" y="323364"/>
            <a:ext cx="1353256" cy="400110"/>
          </a:xfrm>
          <a:prstGeom prst="rect">
            <a:avLst/>
          </a:prstGeom>
          <a:noFill/>
        </p:spPr>
        <p:txBody>
          <a:bodyPr wrap="none" rtlCol="0">
            <a:spAutoFit/>
          </a:bodyPr>
          <a:lstStyle/>
          <a:p>
            <a:r>
              <a:rPr lang="es-ES" sz="2000" b="1" dirty="0" smtClean="0">
                <a:effectLst>
                  <a:glow rad="101600">
                    <a:schemeClr val="accent3">
                      <a:satMod val="175000"/>
                      <a:alpha val="40000"/>
                    </a:schemeClr>
                  </a:glow>
                </a:effectLst>
              </a:rPr>
              <a:t>Problema</a:t>
            </a:r>
            <a:endParaRPr lang="es-ES" sz="2000" b="1" dirty="0">
              <a:effectLst>
                <a:glow rad="101600">
                  <a:schemeClr val="accent3">
                    <a:satMod val="175000"/>
                    <a:alpha val="40000"/>
                  </a:schemeClr>
                </a:glow>
              </a:effectLst>
            </a:endParaRPr>
          </a:p>
        </p:txBody>
      </p:sp>
      <p:pic>
        <p:nvPicPr>
          <p:cNvPr id="3" name="2 Imagen"/>
          <p:cNvPicPr/>
          <p:nvPr/>
        </p:nvPicPr>
        <p:blipFill rotWithShape="1">
          <a:blip r:embed="rId2"/>
          <a:srcRect l="14607" t="26404" r="27158" b="21334"/>
          <a:stretch/>
        </p:blipFill>
        <p:spPr bwMode="auto">
          <a:xfrm>
            <a:off x="1211908" y="629980"/>
            <a:ext cx="6960491" cy="3857075"/>
          </a:xfrm>
          <a:prstGeom prst="rect">
            <a:avLst/>
          </a:prstGeom>
          <a:ln>
            <a:noFill/>
          </a:ln>
          <a:extLst>
            <a:ext uri="{53640926-AAD7-44D8-BBD7-CCE9431645EC}">
              <a14:shadowObscured xmlns:a14="http://schemas.microsoft.com/office/drawing/2010/main"/>
            </a:ext>
          </a:extLst>
        </p:spPr>
      </p:pic>
      <p:sp>
        <p:nvSpPr>
          <p:cNvPr id="4" name="3 Pergamino horizontal"/>
          <p:cNvSpPr/>
          <p:nvPr/>
        </p:nvSpPr>
        <p:spPr>
          <a:xfrm>
            <a:off x="1547664" y="4725144"/>
            <a:ext cx="5760640" cy="1152128"/>
          </a:xfrm>
          <a:prstGeom prst="horizontalScroll">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400" dirty="0">
                <a:solidFill>
                  <a:schemeClr val="tx1"/>
                </a:solidFill>
              </a:rPr>
              <a:t>¿Son insuficientes las actuales políticas públicas, para garantizar una elevada inserción laboral y emprendimiento de las mujeres en el cantón Rumiñahui?</a:t>
            </a:r>
            <a:endParaRPr lang="es-ES" sz="1400" dirty="0">
              <a:solidFill>
                <a:schemeClr val="tx1"/>
              </a:solidFill>
            </a:endParaRPr>
          </a:p>
        </p:txBody>
      </p:sp>
      <p:sp>
        <p:nvSpPr>
          <p:cNvPr id="5" name="4 Rectángulo redondeado"/>
          <p:cNvSpPr/>
          <p:nvPr/>
        </p:nvSpPr>
        <p:spPr>
          <a:xfrm>
            <a:off x="1414952" y="1340768"/>
            <a:ext cx="1284840" cy="72008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1691680" y="3717032"/>
            <a:ext cx="1224136" cy="576064"/>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1496755" y="2121150"/>
            <a:ext cx="389850" cy="261610"/>
          </a:xfrm>
          <a:prstGeom prst="rect">
            <a:avLst/>
          </a:prstGeom>
          <a:noFill/>
        </p:spPr>
        <p:txBody>
          <a:bodyPr wrap="none" rtlCol="0">
            <a:spAutoFit/>
          </a:bodyPr>
          <a:lstStyle/>
          <a:p>
            <a:r>
              <a:rPr lang="es-ES" sz="1100" dirty="0" smtClean="0">
                <a:latin typeface="Times New Roman" panose="02020603050405020304" pitchFamily="18" charset="0"/>
                <a:cs typeface="Times New Roman" panose="02020603050405020304" pitchFamily="18" charset="0"/>
              </a:rPr>
              <a:t>VD</a:t>
            </a:r>
            <a:endParaRPr lang="es-ES" sz="1100" dirty="0">
              <a:latin typeface="Times New Roman" panose="02020603050405020304" pitchFamily="18" charset="0"/>
              <a:cs typeface="Times New Roman" panose="02020603050405020304" pitchFamily="18" charset="0"/>
            </a:endParaRPr>
          </a:p>
        </p:txBody>
      </p:sp>
      <p:sp>
        <p:nvSpPr>
          <p:cNvPr id="10" name="9 CuadroTexto"/>
          <p:cNvSpPr txBox="1"/>
          <p:nvPr/>
        </p:nvSpPr>
        <p:spPr>
          <a:xfrm>
            <a:off x="1830942" y="4356250"/>
            <a:ext cx="333746" cy="261610"/>
          </a:xfrm>
          <a:prstGeom prst="rect">
            <a:avLst/>
          </a:prstGeom>
          <a:noFill/>
        </p:spPr>
        <p:txBody>
          <a:bodyPr wrap="none" rtlCol="0">
            <a:spAutoFit/>
          </a:bodyPr>
          <a:lstStyle/>
          <a:p>
            <a:r>
              <a:rPr lang="es-ES" sz="1100" dirty="0" smtClean="0">
                <a:latin typeface="Times New Roman" panose="02020603050405020304" pitchFamily="18" charset="0"/>
                <a:cs typeface="Times New Roman" panose="02020603050405020304" pitchFamily="18" charset="0"/>
              </a:rPr>
              <a:t>VI</a:t>
            </a:r>
            <a:endParaRPr lang="es-E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9034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260648"/>
            <a:ext cx="4830361" cy="400110"/>
          </a:xfrm>
          <a:prstGeom prst="rect">
            <a:avLst/>
          </a:prstGeom>
        </p:spPr>
        <p:txBody>
          <a:bodyPr wrap="none">
            <a:spAutoFit/>
          </a:bodyPr>
          <a:lstStyle/>
          <a:p>
            <a:pPr lvl="1"/>
            <a:r>
              <a:rPr lang="es-EC" sz="2000" b="1" dirty="0">
                <a:effectLst>
                  <a:glow rad="101600">
                    <a:schemeClr val="accent2">
                      <a:satMod val="175000"/>
                      <a:alpha val="40000"/>
                    </a:schemeClr>
                  </a:glow>
                </a:effectLst>
              </a:rPr>
              <a:t>Resultados del método MULTIPOL</a:t>
            </a:r>
            <a:endParaRPr lang="es-ES" sz="2400" b="1" dirty="0">
              <a:effectLst>
                <a:glow rad="101600">
                  <a:schemeClr val="accent2">
                    <a:satMod val="175000"/>
                    <a:alpha val="40000"/>
                  </a:schemeClr>
                </a:glow>
              </a:effectLst>
            </a:endParaRPr>
          </a:p>
        </p:txBody>
      </p:sp>
      <p:pic>
        <p:nvPicPr>
          <p:cNvPr id="3" name="2 Imagen"/>
          <p:cNvPicPr/>
          <p:nvPr/>
        </p:nvPicPr>
        <p:blipFill>
          <a:blip r:embed="rId2">
            <a:extLst>
              <a:ext uri="{28A0092B-C50C-407E-A947-70E740481C1C}">
                <a14:useLocalDpi xmlns:a14="http://schemas.microsoft.com/office/drawing/2010/main" val="0"/>
              </a:ext>
            </a:extLst>
          </a:blip>
          <a:srcRect/>
          <a:stretch>
            <a:fillRect/>
          </a:stretch>
        </p:blipFill>
        <p:spPr bwMode="auto">
          <a:xfrm>
            <a:off x="1403648" y="764704"/>
            <a:ext cx="6408712" cy="5400600"/>
          </a:xfrm>
          <a:prstGeom prst="rect">
            <a:avLst/>
          </a:prstGeom>
          <a:noFill/>
          <a:ln>
            <a:noFill/>
          </a:ln>
        </p:spPr>
      </p:pic>
      <p:sp>
        <p:nvSpPr>
          <p:cNvPr id="4" name="5 Elipse"/>
          <p:cNvSpPr/>
          <p:nvPr/>
        </p:nvSpPr>
        <p:spPr>
          <a:xfrm>
            <a:off x="2487109" y="4935625"/>
            <a:ext cx="2444931" cy="12296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 name="4 Rectángulo"/>
          <p:cNvSpPr/>
          <p:nvPr/>
        </p:nvSpPr>
        <p:spPr>
          <a:xfrm>
            <a:off x="3059832" y="6309320"/>
            <a:ext cx="2932021" cy="276999"/>
          </a:xfrm>
          <a:prstGeom prst="rect">
            <a:avLst/>
          </a:prstGeom>
        </p:spPr>
        <p:txBody>
          <a:bodyPr wrap="none">
            <a:spAutoFit/>
          </a:bodyPr>
          <a:lstStyle/>
          <a:p>
            <a:r>
              <a:rPr lang="es-EC" sz="1200" dirty="0"/>
              <a:t>Fuente: Resultados LIPSOR-MULTIPOL</a:t>
            </a:r>
            <a:endParaRPr lang="es-ES" sz="1200" dirty="0"/>
          </a:p>
        </p:txBody>
      </p:sp>
    </p:spTree>
    <p:extLst>
      <p:ext uri="{BB962C8B-B14F-4D97-AF65-F5344CB8AC3E}">
        <p14:creationId xmlns:p14="http://schemas.microsoft.com/office/powerpoint/2010/main" val="22136905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04664"/>
            <a:ext cx="6120680" cy="5688632"/>
          </a:xfrm>
          <a:prstGeom prst="rect">
            <a:avLst/>
          </a:prstGeom>
          <a:noFill/>
          <a:ln>
            <a:noFill/>
          </a:ln>
        </p:spPr>
      </p:pic>
      <p:sp>
        <p:nvSpPr>
          <p:cNvPr id="3" name="6 Elipse"/>
          <p:cNvSpPr/>
          <p:nvPr/>
        </p:nvSpPr>
        <p:spPr>
          <a:xfrm rot="1535951">
            <a:off x="1313530" y="436278"/>
            <a:ext cx="897818" cy="12015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4" name="7 Elipse"/>
          <p:cNvSpPr/>
          <p:nvPr/>
        </p:nvSpPr>
        <p:spPr>
          <a:xfrm>
            <a:off x="5426045" y="3441064"/>
            <a:ext cx="1522219" cy="85203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5" name="8 Elipse"/>
          <p:cNvSpPr/>
          <p:nvPr/>
        </p:nvSpPr>
        <p:spPr>
          <a:xfrm>
            <a:off x="5118100" y="3441065"/>
            <a:ext cx="1092200" cy="230473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6" name="5 Rectángulo"/>
          <p:cNvSpPr/>
          <p:nvPr/>
        </p:nvSpPr>
        <p:spPr>
          <a:xfrm>
            <a:off x="3059832" y="6309320"/>
            <a:ext cx="2932021" cy="276999"/>
          </a:xfrm>
          <a:prstGeom prst="rect">
            <a:avLst/>
          </a:prstGeom>
        </p:spPr>
        <p:txBody>
          <a:bodyPr wrap="none">
            <a:spAutoFit/>
          </a:bodyPr>
          <a:lstStyle/>
          <a:p>
            <a:r>
              <a:rPr lang="es-EC" sz="1200" dirty="0"/>
              <a:t>Fuente: Resultados LIPSOR-MULTIPOL</a:t>
            </a:r>
            <a:endParaRPr lang="es-ES" sz="1200" dirty="0"/>
          </a:p>
        </p:txBody>
      </p:sp>
      <p:sp>
        <p:nvSpPr>
          <p:cNvPr id="9" name="8 Conector"/>
          <p:cNvSpPr/>
          <p:nvPr/>
        </p:nvSpPr>
        <p:spPr>
          <a:xfrm>
            <a:off x="5652120" y="3887337"/>
            <a:ext cx="45719" cy="457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onector"/>
          <p:cNvSpPr/>
          <p:nvPr/>
        </p:nvSpPr>
        <p:spPr>
          <a:xfrm>
            <a:off x="6660232" y="3887337"/>
            <a:ext cx="45719" cy="45719"/>
          </a:xfrm>
          <a:prstGeom prst="flowChartConnec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561295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83146088"/>
              </p:ext>
            </p:extLst>
          </p:nvPr>
        </p:nvGraphicFramePr>
        <p:xfrm>
          <a:off x="251521" y="997610"/>
          <a:ext cx="8712967" cy="5534025"/>
        </p:xfrm>
        <a:graphic>
          <a:graphicData uri="http://schemas.openxmlformats.org/drawingml/2006/table">
            <a:tbl>
              <a:tblPr firstRow="1" firstCol="1" bandRow="1">
                <a:tableStyleId>{69C7853C-536D-4A76-A0AE-DD22124D55A5}</a:tableStyleId>
              </a:tblPr>
              <a:tblGrid>
                <a:gridCol w="899178"/>
                <a:gridCol w="2701221"/>
                <a:gridCol w="2664296"/>
                <a:gridCol w="2448272"/>
              </a:tblGrid>
              <a:tr h="438150">
                <a:tc>
                  <a:txBody>
                    <a:bodyPr/>
                    <a:lstStyle/>
                    <a:p>
                      <a:pPr algn="just">
                        <a:lnSpc>
                          <a:spcPct val="107000"/>
                        </a:lnSpc>
                        <a:spcAft>
                          <a:spcPts val="0"/>
                        </a:spcAft>
                      </a:pPr>
                      <a:r>
                        <a:rPr lang="es-ES" sz="1250" dirty="0">
                          <a:solidFill>
                            <a:schemeClr val="tx1"/>
                          </a:solidFill>
                          <a:effectLst/>
                        </a:rPr>
                        <a:t>Escenario</a:t>
                      </a:r>
                      <a:endParaRPr lang="es-ES" sz="1250" dirty="0">
                        <a:solidFill>
                          <a:schemeClr val="tx1"/>
                        </a:solidFill>
                        <a:effectLst/>
                        <a:latin typeface="Calibri"/>
                        <a:ea typeface="Calibri"/>
                        <a:cs typeface="Times New Roman"/>
                      </a:endParaRPr>
                    </a:p>
                  </a:txBody>
                  <a:tcPr marL="44450" marR="44450" marT="0" marB="0" anchor="ctr">
                    <a:solidFill>
                      <a:schemeClr val="accent5"/>
                    </a:solidFill>
                  </a:tcPr>
                </a:tc>
                <a:tc gridSpan="3">
                  <a:txBody>
                    <a:bodyPr/>
                    <a:lstStyle/>
                    <a:p>
                      <a:pPr algn="just">
                        <a:lnSpc>
                          <a:spcPct val="107000"/>
                        </a:lnSpc>
                        <a:spcAft>
                          <a:spcPts val="0"/>
                        </a:spcAft>
                      </a:pPr>
                      <a:r>
                        <a:rPr lang="es-EC" sz="1250" b="0" dirty="0" smtClean="0">
                          <a:solidFill>
                            <a:schemeClr val="tx1"/>
                          </a:solidFill>
                          <a:effectLst/>
                        </a:rPr>
                        <a:t>Optimista</a:t>
                      </a:r>
                      <a:endParaRPr lang="es-ES" sz="1250" b="0" dirty="0">
                        <a:solidFill>
                          <a:schemeClr val="tx1"/>
                        </a:solidFill>
                        <a:effectLst/>
                        <a:latin typeface="Calibri"/>
                        <a:ea typeface="Calibri"/>
                        <a:cs typeface="Times New Roman"/>
                      </a:endParaRPr>
                    </a:p>
                  </a:txBody>
                  <a:tcPr marL="44450" marR="44450" marT="0" marB="0" anchor="ctr">
                    <a:solidFill>
                      <a:schemeClr val="accent5">
                        <a:lumMod val="60000"/>
                        <a:lumOff val="40000"/>
                      </a:schemeClr>
                    </a:solidFill>
                  </a:tcPr>
                </a:tc>
                <a:tc hMerge="1">
                  <a:txBody>
                    <a:bodyPr/>
                    <a:lstStyle/>
                    <a:p>
                      <a:endParaRPr lang="es-ES"/>
                    </a:p>
                  </a:txBody>
                  <a:tcPr/>
                </a:tc>
                <a:tc hMerge="1">
                  <a:txBody>
                    <a:bodyPr/>
                    <a:lstStyle/>
                    <a:p>
                      <a:endParaRPr lang="es-ES"/>
                    </a:p>
                  </a:txBody>
                  <a:tcPr/>
                </a:tc>
              </a:tr>
              <a:tr h="647700">
                <a:tc>
                  <a:txBody>
                    <a:bodyPr/>
                    <a:lstStyle/>
                    <a:p>
                      <a:pPr algn="ctr">
                        <a:lnSpc>
                          <a:spcPct val="107000"/>
                        </a:lnSpc>
                        <a:spcAft>
                          <a:spcPts val="0"/>
                        </a:spcAft>
                      </a:pPr>
                      <a:r>
                        <a:rPr lang="es-ES" sz="1250" dirty="0">
                          <a:effectLst/>
                        </a:rPr>
                        <a:t>Políticas</a:t>
                      </a:r>
                      <a:endParaRPr lang="es-ES" sz="1250" dirty="0">
                        <a:effectLst/>
                        <a:latin typeface="Calibri"/>
                        <a:ea typeface="Calibri"/>
                        <a:cs typeface="Times New Roman"/>
                      </a:endParaRPr>
                    </a:p>
                  </a:txBody>
                  <a:tcPr marL="44450" marR="44450" marT="0" marB="0" anchor="ctr">
                    <a:solidFill>
                      <a:schemeClr val="accent1"/>
                    </a:solidFill>
                  </a:tcPr>
                </a:tc>
                <a:tc>
                  <a:txBody>
                    <a:bodyPr/>
                    <a:lstStyle/>
                    <a:p>
                      <a:pPr algn="just">
                        <a:lnSpc>
                          <a:spcPct val="107000"/>
                        </a:lnSpc>
                        <a:spcAft>
                          <a:spcPts val="0"/>
                        </a:spcAft>
                      </a:pPr>
                      <a:r>
                        <a:rPr lang="es-ES" sz="1250" dirty="0">
                          <a:effectLst/>
                        </a:rPr>
                        <a:t>P.4. Capacitar vía internet a mujeres que tengan </a:t>
                      </a:r>
                      <a:r>
                        <a:rPr lang="es-ES" sz="1250" b="1" dirty="0">
                          <a:effectLst/>
                        </a:rPr>
                        <a:t>emprendimientos</a:t>
                      </a:r>
                      <a:r>
                        <a:rPr lang="es-ES" sz="1250" dirty="0">
                          <a:effectLst/>
                        </a:rPr>
                        <a:t> en marcha con el fin de mejorar sus ingresos e incrementar el </a:t>
                      </a:r>
                      <a:r>
                        <a:rPr lang="es-ES" sz="1250" b="1" dirty="0">
                          <a:effectLst/>
                        </a:rPr>
                        <a:t>tiempo de vida</a:t>
                      </a:r>
                      <a:r>
                        <a:rPr lang="es-ES" sz="1250" dirty="0">
                          <a:effectLst/>
                        </a:rPr>
                        <a:t> de los mismos.</a:t>
                      </a:r>
                      <a:endParaRPr lang="es-ES" sz="1250" dirty="0">
                        <a:effectLst/>
                        <a:latin typeface="Calibri"/>
                        <a:ea typeface="Calibri"/>
                        <a:cs typeface="Times New Roman"/>
                      </a:endParaRPr>
                    </a:p>
                  </a:txBody>
                  <a:tcPr marL="44450" marR="44450" marT="0" marB="0" anchor="ctr">
                    <a:solidFill>
                      <a:schemeClr val="accent1">
                        <a:lumMod val="60000"/>
                        <a:lumOff val="40000"/>
                      </a:schemeClr>
                    </a:solidFill>
                  </a:tcPr>
                </a:tc>
                <a:tc>
                  <a:txBody>
                    <a:bodyPr/>
                    <a:lstStyle/>
                    <a:p>
                      <a:pPr algn="just">
                        <a:lnSpc>
                          <a:spcPct val="107000"/>
                        </a:lnSpc>
                        <a:spcAft>
                          <a:spcPts val="0"/>
                        </a:spcAft>
                      </a:pPr>
                      <a:r>
                        <a:rPr lang="es-ES" sz="1250" dirty="0">
                          <a:effectLst/>
                        </a:rPr>
                        <a:t>P.7. Diseñar y aplicar programas de </a:t>
                      </a:r>
                      <a:r>
                        <a:rPr lang="es-ES" sz="1250" b="1" dirty="0">
                          <a:effectLst/>
                        </a:rPr>
                        <a:t>capacitación</a:t>
                      </a:r>
                      <a:r>
                        <a:rPr lang="es-ES" sz="1250" dirty="0">
                          <a:effectLst/>
                        </a:rPr>
                        <a:t> específicos para los diferentes </a:t>
                      </a:r>
                      <a:r>
                        <a:rPr lang="es-ES" sz="1250" b="1" dirty="0">
                          <a:effectLst/>
                        </a:rPr>
                        <a:t>grupos ocupacionales </a:t>
                      </a:r>
                      <a:r>
                        <a:rPr lang="es-ES" sz="1250" dirty="0">
                          <a:effectLst/>
                        </a:rPr>
                        <a:t>a los cuales pertenecen las mujeres del </a:t>
                      </a:r>
                      <a:r>
                        <a:rPr lang="es-ES" sz="1250" dirty="0" smtClean="0">
                          <a:effectLst/>
                        </a:rPr>
                        <a:t>cantón,</a:t>
                      </a:r>
                      <a:r>
                        <a:rPr lang="es-ES" sz="1250" baseline="0" dirty="0" smtClean="0">
                          <a:effectLst/>
                        </a:rPr>
                        <a:t> </a:t>
                      </a:r>
                      <a:r>
                        <a:rPr lang="es-EC" sz="1250" kern="1200" dirty="0" smtClean="0">
                          <a:solidFill>
                            <a:schemeClr val="dk1"/>
                          </a:solidFill>
                          <a:effectLst/>
                          <a:latin typeface="+mn-lt"/>
                          <a:ea typeface="+mn-ea"/>
                          <a:cs typeface="+mn-cs"/>
                        </a:rPr>
                        <a:t>principalmente enfocados en </a:t>
                      </a:r>
                      <a:r>
                        <a:rPr lang="es-EC" sz="1250" b="1" kern="1200" dirty="0" smtClean="0">
                          <a:solidFill>
                            <a:schemeClr val="dk1"/>
                          </a:solidFill>
                          <a:effectLst/>
                          <a:latin typeface="+mn-lt"/>
                          <a:ea typeface="+mn-ea"/>
                          <a:cs typeface="+mn-cs"/>
                        </a:rPr>
                        <a:t>servicios y ventas. </a:t>
                      </a:r>
                      <a:endParaRPr lang="es-ES" sz="1250" b="1" kern="1200" dirty="0">
                        <a:solidFill>
                          <a:schemeClr val="dk1"/>
                        </a:solidFill>
                        <a:effectLst/>
                        <a:latin typeface="+mn-lt"/>
                        <a:ea typeface="+mn-ea"/>
                        <a:cs typeface="+mn-cs"/>
                      </a:endParaRPr>
                    </a:p>
                  </a:txBody>
                  <a:tcPr marL="44450" marR="44450" marT="0" marB="0" anchor="ctr">
                    <a:solidFill>
                      <a:schemeClr val="accent1">
                        <a:lumMod val="60000"/>
                        <a:lumOff val="40000"/>
                      </a:schemeClr>
                    </a:solidFill>
                  </a:tcPr>
                </a:tc>
                <a:tc>
                  <a:txBody>
                    <a:bodyPr/>
                    <a:lstStyle/>
                    <a:p>
                      <a:pPr algn="just">
                        <a:lnSpc>
                          <a:spcPct val="115000"/>
                        </a:lnSpc>
                      </a:pPr>
                      <a:r>
                        <a:rPr lang="es-EC" sz="1250" dirty="0" smtClean="0">
                          <a:effectLst/>
                        </a:rPr>
                        <a:t>P.8</a:t>
                      </a:r>
                      <a:r>
                        <a:rPr lang="es-EC" sz="1250" dirty="0">
                          <a:effectLst/>
                        </a:rPr>
                        <a:t>. Fomentar  la </a:t>
                      </a:r>
                      <a:r>
                        <a:rPr lang="es-EC" sz="1250" b="1" dirty="0">
                          <a:effectLst/>
                        </a:rPr>
                        <a:t>afiliación</a:t>
                      </a:r>
                      <a:r>
                        <a:rPr lang="es-EC" sz="1250" dirty="0">
                          <a:effectLst/>
                        </a:rPr>
                        <a:t> voluntaria a la seguridad social en mujeres trabajadoras.</a:t>
                      </a:r>
                      <a:r>
                        <a:rPr lang="es-ES" sz="1250" dirty="0">
                          <a:effectLst/>
                        </a:rPr>
                        <a:t> </a:t>
                      </a:r>
                      <a:endParaRPr lang="es-ES" sz="1250" dirty="0">
                        <a:effectLst/>
                        <a:latin typeface="Calibri"/>
                      </a:endParaRPr>
                    </a:p>
                  </a:txBody>
                  <a:tcPr marL="44450" marR="44450" marT="0" marB="0" anchor="ctr">
                    <a:solidFill>
                      <a:schemeClr val="accent1">
                        <a:lumMod val="60000"/>
                        <a:lumOff val="40000"/>
                      </a:schemeClr>
                    </a:solidFill>
                  </a:tcPr>
                </a:tc>
              </a:tr>
              <a:tr h="1781175">
                <a:tc rowSpan="2">
                  <a:txBody>
                    <a:bodyPr/>
                    <a:lstStyle/>
                    <a:p>
                      <a:pPr algn="ctr">
                        <a:lnSpc>
                          <a:spcPct val="107000"/>
                        </a:lnSpc>
                        <a:spcAft>
                          <a:spcPts val="0"/>
                        </a:spcAft>
                      </a:pPr>
                      <a:r>
                        <a:rPr lang="es-ES" sz="1250" dirty="0">
                          <a:effectLst/>
                        </a:rPr>
                        <a:t>Acciones</a:t>
                      </a:r>
                      <a:endParaRPr lang="es-ES" sz="1250" dirty="0">
                        <a:effectLst/>
                        <a:latin typeface="Calibri"/>
                        <a:ea typeface="Calibri"/>
                        <a:cs typeface="Times New Roman"/>
                      </a:endParaRPr>
                    </a:p>
                  </a:txBody>
                  <a:tcPr marL="44450" marR="44450" marT="0" marB="0" anchor="ctr">
                    <a:solidFill>
                      <a:schemeClr val="accent3"/>
                    </a:solidFill>
                  </a:tcPr>
                </a:tc>
                <a:tc>
                  <a:txBody>
                    <a:bodyPr/>
                    <a:lstStyle/>
                    <a:p>
                      <a:pPr algn="just">
                        <a:lnSpc>
                          <a:spcPct val="107000"/>
                        </a:lnSpc>
                        <a:spcAft>
                          <a:spcPts val="0"/>
                        </a:spcAft>
                      </a:pPr>
                      <a:r>
                        <a:rPr lang="es-EC" sz="1250" dirty="0">
                          <a:effectLst/>
                        </a:rPr>
                        <a:t>A.4. Desarrollar </a:t>
                      </a:r>
                      <a:r>
                        <a:rPr lang="es-EC" sz="1250" b="1" dirty="0">
                          <a:effectLst/>
                        </a:rPr>
                        <a:t>capacitacione</a:t>
                      </a:r>
                      <a:r>
                        <a:rPr lang="es-EC" sz="1250" dirty="0">
                          <a:effectLst/>
                        </a:rPr>
                        <a:t>s para mejorar los ingresos de mujeres que tengan emprendimientos en marcha por medio de i</a:t>
                      </a:r>
                      <a:r>
                        <a:rPr lang="es-EC" sz="1250" b="1" dirty="0">
                          <a:effectLst/>
                        </a:rPr>
                        <a:t>nternet</a:t>
                      </a:r>
                      <a:r>
                        <a:rPr lang="es-EC" sz="1250" dirty="0">
                          <a:effectLst/>
                        </a:rPr>
                        <a:t> ya que la mayoría de mujeres </a:t>
                      </a:r>
                      <a:r>
                        <a:rPr lang="es-EC" sz="1250" dirty="0" smtClean="0">
                          <a:effectLst/>
                        </a:rPr>
                        <a:t>poseen </a:t>
                      </a:r>
                      <a:r>
                        <a:rPr lang="es-EC" sz="1250" dirty="0">
                          <a:effectLst/>
                        </a:rPr>
                        <a:t>acceso al mismo, y de esta forma se evitaría inconvenientes con relación a la falta de tiempo para la asistencia a cursos de capacitación, principalmente a mujeres mayores de 24 años con el fin de que dichos emprendimientos tengan un </a:t>
                      </a:r>
                      <a:r>
                        <a:rPr lang="es-EC" sz="1250" b="1" dirty="0">
                          <a:effectLst/>
                        </a:rPr>
                        <a:t>tiempo de vid</a:t>
                      </a:r>
                      <a:r>
                        <a:rPr lang="es-EC" sz="1250" dirty="0">
                          <a:effectLst/>
                        </a:rPr>
                        <a:t>a mayor.</a:t>
                      </a:r>
                      <a:endParaRPr lang="es-ES" sz="1250" dirty="0">
                        <a:effectLst/>
                        <a:latin typeface="Calibri"/>
                        <a:ea typeface="Calibri"/>
                        <a:cs typeface="Times New Roman"/>
                      </a:endParaRPr>
                    </a:p>
                  </a:txBody>
                  <a:tcPr marL="44450" marR="44450" marT="0" marB="0" anchor="ctr">
                    <a:solidFill>
                      <a:schemeClr val="accent3">
                        <a:lumMod val="60000"/>
                        <a:lumOff val="40000"/>
                      </a:schemeClr>
                    </a:solidFill>
                  </a:tcPr>
                </a:tc>
                <a:tc>
                  <a:txBody>
                    <a:bodyPr/>
                    <a:lstStyle/>
                    <a:p>
                      <a:pPr algn="just">
                        <a:lnSpc>
                          <a:spcPct val="107000"/>
                        </a:lnSpc>
                        <a:spcAft>
                          <a:spcPts val="0"/>
                        </a:spcAft>
                      </a:pPr>
                      <a:r>
                        <a:rPr lang="es-EC" sz="1250" dirty="0">
                          <a:effectLst/>
                        </a:rPr>
                        <a:t>A.3. Brindar las oportunidades necesarias para que mujeres </a:t>
                      </a:r>
                      <a:r>
                        <a:rPr lang="es-EC" sz="1250" b="1" dirty="0">
                          <a:effectLst/>
                        </a:rPr>
                        <a:t>afrodescendientes e indígenas </a:t>
                      </a:r>
                      <a:r>
                        <a:rPr lang="es-EC" sz="1250" dirty="0">
                          <a:effectLst/>
                        </a:rPr>
                        <a:t>puedan emprender sus negocios manteniendo los </a:t>
                      </a:r>
                      <a:r>
                        <a:rPr lang="es-EC" sz="1250" b="1" dirty="0">
                          <a:effectLst/>
                        </a:rPr>
                        <a:t>incentivos tributarios, crediticios y financieros</a:t>
                      </a:r>
                      <a:r>
                        <a:rPr lang="es-EC" sz="1250" dirty="0">
                          <a:effectLst/>
                        </a:rPr>
                        <a:t>; a más del </a:t>
                      </a:r>
                      <a:r>
                        <a:rPr lang="es-EC" sz="1250" b="1" dirty="0">
                          <a:effectLst/>
                        </a:rPr>
                        <a:t>asesoramiento</a:t>
                      </a:r>
                      <a:r>
                        <a:rPr lang="es-EC" sz="1250" dirty="0">
                          <a:effectLst/>
                        </a:rPr>
                        <a:t> comercial y tecnológico especificado en la </a:t>
                      </a:r>
                      <a:r>
                        <a:rPr lang="es-EC" sz="1250" b="1" dirty="0">
                          <a:effectLst/>
                        </a:rPr>
                        <a:t>Agenda Local de Igualda</a:t>
                      </a:r>
                      <a:r>
                        <a:rPr lang="es-EC" sz="1250" dirty="0">
                          <a:effectLst/>
                        </a:rPr>
                        <a:t>d de Rumiñahui (2016).</a:t>
                      </a:r>
                      <a:endParaRPr lang="es-ES" sz="1250" dirty="0">
                        <a:effectLst/>
                        <a:latin typeface="Calibri"/>
                        <a:ea typeface="Calibri"/>
                        <a:cs typeface="Times New Roman"/>
                      </a:endParaRPr>
                    </a:p>
                  </a:txBody>
                  <a:tcPr marL="44450" marR="44450" marT="0" marB="0" anchor="ctr">
                    <a:solidFill>
                      <a:schemeClr val="accent3">
                        <a:lumMod val="60000"/>
                        <a:lumOff val="40000"/>
                      </a:schemeClr>
                    </a:solidFill>
                  </a:tcPr>
                </a:tc>
                <a:tc rowSpan="2">
                  <a:txBody>
                    <a:bodyPr/>
                    <a:lstStyle/>
                    <a:p>
                      <a:pPr algn="just">
                        <a:lnSpc>
                          <a:spcPct val="107000"/>
                        </a:lnSpc>
                        <a:spcAft>
                          <a:spcPts val="0"/>
                        </a:spcAft>
                      </a:pPr>
                      <a:r>
                        <a:rPr lang="es-EC" sz="1250" dirty="0">
                          <a:effectLst/>
                        </a:rPr>
                        <a:t>A.8. Realizar campañas de difusión acerca de los </a:t>
                      </a:r>
                      <a:r>
                        <a:rPr lang="es-EC" sz="1250" b="1" dirty="0">
                          <a:effectLst/>
                        </a:rPr>
                        <a:t>beneficios</a:t>
                      </a:r>
                      <a:r>
                        <a:rPr lang="es-EC" sz="1250" dirty="0">
                          <a:effectLst/>
                        </a:rPr>
                        <a:t> que poseen las personas </a:t>
                      </a:r>
                      <a:r>
                        <a:rPr lang="es-EC" sz="1250" b="1" dirty="0">
                          <a:effectLst/>
                        </a:rPr>
                        <a:t>afiliadas</a:t>
                      </a:r>
                      <a:r>
                        <a:rPr lang="es-EC" sz="1250" dirty="0">
                          <a:effectLst/>
                        </a:rPr>
                        <a:t> a la seguridad social, con el fin de concientizar e invitar a que más mujeres decidan afiliarse</a:t>
                      </a:r>
                      <a:endParaRPr lang="es-ES" sz="1250" dirty="0">
                        <a:effectLst/>
                        <a:latin typeface="Calibri"/>
                        <a:ea typeface="Calibri"/>
                        <a:cs typeface="Times New Roman"/>
                      </a:endParaRPr>
                    </a:p>
                  </a:txBody>
                  <a:tcPr marL="44450" marR="44450" marT="0" marB="0" anchor="ctr">
                    <a:solidFill>
                      <a:schemeClr val="accent3">
                        <a:lumMod val="60000"/>
                        <a:lumOff val="40000"/>
                      </a:schemeClr>
                    </a:solidFill>
                  </a:tcPr>
                </a:tc>
              </a:tr>
              <a:tr h="657225">
                <a:tc vMerge="1">
                  <a:txBody>
                    <a:bodyPr/>
                    <a:lstStyle/>
                    <a:p>
                      <a:endParaRPr lang="es-ES"/>
                    </a:p>
                  </a:txBody>
                  <a:tcPr/>
                </a:tc>
                <a:tc gridSpan="2">
                  <a:txBody>
                    <a:bodyPr/>
                    <a:lstStyle/>
                    <a:p>
                      <a:pPr algn="just">
                        <a:lnSpc>
                          <a:spcPct val="107000"/>
                        </a:lnSpc>
                        <a:spcAft>
                          <a:spcPts val="0"/>
                        </a:spcAft>
                      </a:pPr>
                      <a:r>
                        <a:rPr lang="es-EC" sz="1250" dirty="0">
                          <a:effectLst/>
                        </a:rPr>
                        <a:t>A.7. Continuar con los </a:t>
                      </a:r>
                      <a:r>
                        <a:rPr lang="es-EC" sz="1250" b="1" dirty="0">
                          <a:effectLst/>
                        </a:rPr>
                        <a:t>cursos</a:t>
                      </a:r>
                      <a:r>
                        <a:rPr lang="es-EC" sz="1250" dirty="0">
                          <a:effectLst/>
                        </a:rPr>
                        <a:t> desarrollados por </a:t>
                      </a:r>
                      <a:r>
                        <a:rPr lang="es-EC" sz="1250" b="1" dirty="0">
                          <a:effectLst/>
                        </a:rPr>
                        <a:t>Misión Social Rumiñahui</a:t>
                      </a:r>
                      <a:r>
                        <a:rPr lang="es-EC" sz="1250" dirty="0">
                          <a:effectLst/>
                        </a:rPr>
                        <a:t>, a más de incluir capacitaciones enfocadas en los </a:t>
                      </a:r>
                      <a:r>
                        <a:rPr lang="es-EC" sz="1250" b="1" dirty="0">
                          <a:effectLst/>
                        </a:rPr>
                        <a:t>grupos ocupacionales</a:t>
                      </a:r>
                      <a:r>
                        <a:rPr lang="es-EC" sz="1250" dirty="0">
                          <a:effectLst/>
                        </a:rPr>
                        <a:t> existentes, potencializando sus habilidades, principalmente en </a:t>
                      </a:r>
                      <a:r>
                        <a:rPr lang="es-EC" sz="1250" b="1" dirty="0">
                          <a:effectLst/>
                        </a:rPr>
                        <a:t>servicios y ventas</a:t>
                      </a:r>
                      <a:r>
                        <a:rPr lang="es-EC" sz="1250" dirty="0">
                          <a:effectLst/>
                        </a:rPr>
                        <a:t>, ya que el mayor porcentaje de mujeres del cantón se dedican a dichas actividades.</a:t>
                      </a:r>
                      <a:endParaRPr lang="es-ES" sz="1250" dirty="0">
                        <a:effectLst/>
                        <a:latin typeface="Calibri"/>
                        <a:ea typeface="Calibri"/>
                        <a:cs typeface="Times New Roman"/>
                      </a:endParaRPr>
                    </a:p>
                  </a:txBody>
                  <a:tcPr marL="44450" marR="44450" marT="0" marB="0" anchor="ctr">
                    <a:solidFill>
                      <a:schemeClr val="accent3">
                        <a:lumMod val="60000"/>
                        <a:lumOff val="40000"/>
                      </a:schemeClr>
                    </a:solidFill>
                  </a:tcPr>
                </a:tc>
                <a:tc hMerge="1">
                  <a:txBody>
                    <a:bodyPr/>
                    <a:lstStyle/>
                    <a:p>
                      <a:endParaRPr lang="es-ES"/>
                    </a:p>
                  </a:txBody>
                  <a:tcPr/>
                </a:tc>
                <a:tc vMerge="1">
                  <a:txBody>
                    <a:bodyPr/>
                    <a:lstStyle/>
                    <a:p>
                      <a:endParaRPr lang="es-ES"/>
                    </a:p>
                  </a:txBody>
                  <a:tcPr/>
                </a:tc>
              </a:tr>
            </a:tbl>
          </a:graphicData>
        </a:graphic>
      </p:graphicFrame>
      <p:sp>
        <p:nvSpPr>
          <p:cNvPr id="4" name="3 Rectángulo"/>
          <p:cNvSpPr/>
          <p:nvPr/>
        </p:nvSpPr>
        <p:spPr>
          <a:xfrm>
            <a:off x="2123728" y="260648"/>
            <a:ext cx="4801314" cy="461665"/>
          </a:xfrm>
          <a:prstGeom prst="rect">
            <a:avLst/>
          </a:prstGeom>
        </p:spPr>
        <p:txBody>
          <a:bodyPr wrap="none">
            <a:spAutoFit/>
          </a:bodyPr>
          <a:lstStyle/>
          <a:p>
            <a:r>
              <a:rPr lang="es-EC" sz="2400" b="1" i="1" dirty="0">
                <a:effectLst>
                  <a:glow rad="101600">
                    <a:schemeClr val="accent1">
                      <a:satMod val="175000"/>
                      <a:alpha val="40000"/>
                    </a:schemeClr>
                  </a:glow>
                </a:effectLst>
              </a:rPr>
              <a:t>Políticas y acciones prioritarias</a:t>
            </a:r>
            <a:endParaRPr lang="es-ES" sz="2400" b="1" dirty="0">
              <a:effectLst>
                <a:glow rad="101600">
                  <a:schemeClr val="accent1">
                    <a:satMod val="175000"/>
                    <a:alpha val="40000"/>
                  </a:schemeClr>
                </a:glow>
              </a:effectLst>
            </a:endParaRPr>
          </a:p>
        </p:txBody>
      </p:sp>
    </p:spTree>
    <p:extLst>
      <p:ext uri="{BB962C8B-B14F-4D97-AF65-F5344CB8AC3E}">
        <p14:creationId xmlns:p14="http://schemas.microsoft.com/office/powerpoint/2010/main" val="25801561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971476667"/>
              </p:ext>
            </p:extLst>
          </p:nvPr>
        </p:nvGraphicFramePr>
        <p:xfrm>
          <a:off x="611560" y="836712"/>
          <a:ext cx="842493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539552" y="147999"/>
            <a:ext cx="3076483" cy="523220"/>
          </a:xfrm>
          <a:prstGeom prst="rect">
            <a:avLst/>
          </a:prstGeom>
        </p:spPr>
        <p:txBody>
          <a:bodyPr wrap="none">
            <a:spAutoFit/>
          </a:bodyPr>
          <a:lstStyle/>
          <a:p>
            <a:r>
              <a:rPr lang="es-EC" sz="2800" b="1" dirty="0">
                <a:effectLst>
                  <a:glow rad="101600">
                    <a:schemeClr val="accent3">
                      <a:satMod val="175000"/>
                      <a:alpha val="40000"/>
                    </a:schemeClr>
                  </a:glow>
                </a:effectLst>
              </a:rPr>
              <a:t>CONCLUSIONES</a:t>
            </a:r>
            <a:endParaRPr lang="es-ES" sz="2800" b="1" dirty="0">
              <a:effectLst>
                <a:glow rad="101600">
                  <a:schemeClr val="accent3">
                    <a:satMod val="175000"/>
                    <a:alpha val="40000"/>
                  </a:schemeClr>
                </a:glow>
              </a:effectLst>
            </a:endParaRPr>
          </a:p>
        </p:txBody>
      </p:sp>
    </p:spTree>
    <p:extLst>
      <p:ext uri="{BB962C8B-B14F-4D97-AF65-F5344CB8AC3E}">
        <p14:creationId xmlns:p14="http://schemas.microsoft.com/office/powerpoint/2010/main" val="17588180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89500053"/>
              </p:ext>
            </p:extLst>
          </p:nvPr>
        </p:nvGraphicFramePr>
        <p:xfrm>
          <a:off x="635873" y="1484784"/>
          <a:ext cx="813690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611560" y="601524"/>
            <a:ext cx="3914854" cy="523220"/>
          </a:xfrm>
          <a:prstGeom prst="rect">
            <a:avLst/>
          </a:prstGeom>
        </p:spPr>
        <p:txBody>
          <a:bodyPr wrap="none">
            <a:spAutoFit/>
          </a:bodyPr>
          <a:lstStyle/>
          <a:p>
            <a:r>
              <a:rPr lang="es-EC" sz="2800" b="1" dirty="0">
                <a:effectLst>
                  <a:glow rad="101600">
                    <a:schemeClr val="accent3">
                      <a:satMod val="175000"/>
                      <a:alpha val="40000"/>
                    </a:schemeClr>
                  </a:glow>
                </a:effectLst>
              </a:rPr>
              <a:t>RECOMENDACIONES</a:t>
            </a:r>
            <a:endParaRPr lang="es-ES" sz="2800" b="1" dirty="0">
              <a:effectLst>
                <a:glow rad="101600">
                  <a:schemeClr val="accent3">
                    <a:satMod val="175000"/>
                    <a:alpha val="40000"/>
                  </a:schemeClr>
                </a:glow>
              </a:effectLst>
            </a:endParaRPr>
          </a:p>
        </p:txBody>
      </p:sp>
    </p:spTree>
    <p:extLst>
      <p:ext uri="{BB962C8B-B14F-4D97-AF65-F5344CB8AC3E}">
        <p14:creationId xmlns:p14="http://schemas.microsoft.com/office/powerpoint/2010/main" val="10544745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2039977"/>
            <a:ext cx="8230558" cy="2123658"/>
          </a:xfrm>
          <a:prstGeom prst="rect">
            <a:avLst/>
          </a:prstGeom>
        </p:spPr>
        <p:txBody>
          <a:bodyPr wrap="square">
            <a:spAutoFit/>
          </a:bodyPr>
          <a:lstStyle/>
          <a:p>
            <a:pPr algn="ctr"/>
            <a:r>
              <a:rPr lang="es-EC" sz="6600" dirty="0">
                <a:effectLst>
                  <a:glow rad="228600">
                    <a:schemeClr val="accent3">
                      <a:satMod val="175000"/>
                      <a:alpha val="40000"/>
                    </a:schemeClr>
                  </a:glow>
                  <a:outerShdw blurRad="38100" dist="38100" dir="2700000" algn="tl">
                    <a:srgbClr val="000000">
                      <a:alpha val="43137"/>
                    </a:srgbClr>
                  </a:outerShdw>
                </a:effectLst>
                <a:latin typeface="+mj-lt"/>
                <a:cs typeface="Times New Roman" panose="02020603050405020304" pitchFamily="18" charset="0"/>
              </a:rPr>
              <a:t>GRACIAS </a:t>
            </a:r>
            <a:br>
              <a:rPr lang="es-EC" sz="6600" dirty="0">
                <a:effectLst>
                  <a:glow rad="228600">
                    <a:schemeClr val="accent3">
                      <a:satMod val="175000"/>
                      <a:alpha val="40000"/>
                    </a:schemeClr>
                  </a:glow>
                  <a:outerShdw blurRad="38100" dist="38100" dir="2700000" algn="tl">
                    <a:srgbClr val="000000">
                      <a:alpha val="43137"/>
                    </a:srgbClr>
                  </a:outerShdw>
                </a:effectLst>
                <a:latin typeface="+mj-lt"/>
                <a:cs typeface="Times New Roman" panose="02020603050405020304" pitchFamily="18" charset="0"/>
              </a:rPr>
            </a:br>
            <a:r>
              <a:rPr lang="es-EC" sz="6600" dirty="0">
                <a:effectLst>
                  <a:glow rad="228600">
                    <a:schemeClr val="accent3">
                      <a:satMod val="175000"/>
                      <a:alpha val="40000"/>
                    </a:schemeClr>
                  </a:glow>
                  <a:outerShdw blurRad="38100" dist="38100" dir="2700000" algn="tl">
                    <a:srgbClr val="000000">
                      <a:alpha val="43137"/>
                    </a:srgbClr>
                  </a:outerShdw>
                </a:effectLst>
                <a:latin typeface="+mj-lt"/>
                <a:cs typeface="Times New Roman" panose="02020603050405020304" pitchFamily="18" charset="0"/>
              </a:rPr>
              <a:t>POR SU ATENCIÓN</a:t>
            </a:r>
            <a:endParaRPr lang="es-ES" sz="6600" dirty="0">
              <a:effectLst>
                <a:glow rad="228600">
                  <a:schemeClr val="accent3">
                    <a:satMod val="175000"/>
                    <a:alpha val="40000"/>
                  </a:scheme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956361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419872" y="908720"/>
            <a:ext cx="4320480" cy="11521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EC" sz="1400" dirty="0"/>
              <a:t>Evaluar las políticas públicas y su relación con la </a:t>
            </a:r>
            <a:r>
              <a:rPr lang="es-ES" sz="1400" dirty="0"/>
              <a:t>inserción laboral y emprendimiento de mujeres </a:t>
            </a:r>
            <a:r>
              <a:rPr lang="es-EC" sz="1400" dirty="0"/>
              <a:t>del cantón Rumiñahui para el rediseño de la política pública.</a:t>
            </a:r>
            <a:endParaRPr lang="es-ES" sz="1400" dirty="0"/>
          </a:p>
        </p:txBody>
      </p:sp>
      <p:sp>
        <p:nvSpPr>
          <p:cNvPr id="5" name="4 Rectángulo redondeado"/>
          <p:cNvSpPr/>
          <p:nvPr/>
        </p:nvSpPr>
        <p:spPr>
          <a:xfrm>
            <a:off x="3419872" y="2348880"/>
            <a:ext cx="4320480" cy="34563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lgn="just">
              <a:buFont typeface="Wingdings" panose="05000000000000000000" pitchFamily="2" charset="2"/>
              <a:buChar char="ü"/>
            </a:pPr>
            <a:r>
              <a:rPr lang="es-EC" sz="1400" dirty="0"/>
              <a:t>Establecer la fundamentación teórica sobre políticas públicas y su relación con el empleo y emprendimiento femenino.</a:t>
            </a:r>
            <a:endParaRPr lang="es-ES" sz="1400" dirty="0"/>
          </a:p>
          <a:p>
            <a:pPr marL="285750" lvl="0" indent="-285750" algn="just">
              <a:buFont typeface="Wingdings" panose="05000000000000000000" pitchFamily="2" charset="2"/>
              <a:buChar char="ü"/>
            </a:pPr>
            <a:r>
              <a:rPr lang="es-EC" sz="1400" dirty="0"/>
              <a:t>Analizar las políticas públicas de empleo y emprendimiento para </a:t>
            </a:r>
            <a:r>
              <a:rPr lang="es-ES" sz="1400" dirty="0"/>
              <a:t>mujeres </a:t>
            </a:r>
            <a:r>
              <a:rPr lang="es-EC" sz="1400" dirty="0"/>
              <a:t>del cantón Rumiñahui aplicadas durante el periodo 2017-2018.</a:t>
            </a:r>
            <a:endParaRPr lang="es-ES" sz="1400" dirty="0"/>
          </a:p>
          <a:p>
            <a:pPr marL="285750" lvl="0" indent="-285750" algn="just">
              <a:buFont typeface="Wingdings" panose="05000000000000000000" pitchFamily="2" charset="2"/>
              <a:buChar char="ü"/>
            </a:pPr>
            <a:r>
              <a:rPr lang="es-EC" sz="1400" dirty="0"/>
              <a:t>Analizar la </a:t>
            </a:r>
            <a:r>
              <a:rPr lang="es-ES" sz="1400" dirty="0"/>
              <a:t>inserción laboral y emprendimiento de mujeres </a:t>
            </a:r>
            <a:r>
              <a:rPr lang="es-EC" sz="1400" dirty="0"/>
              <a:t>del cantón Rumiñahui durante el periodo 2017-2018.</a:t>
            </a:r>
            <a:endParaRPr lang="es-ES" sz="1400" dirty="0"/>
          </a:p>
          <a:p>
            <a:pPr marL="285750" lvl="0" indent="-285750" algn="just">
              <a:buFont typeface="Wingdings" panose="05000000000000000000" pitchFamily="2" charset="2"/>
              <a:buChar char="ü"/>
            </a:pPr>
            <a:r>
              <a:rPr lang="es-EC" sz="1400" dirty="0"/>
              <a:t>Definir una propuesta de política pública sobre empleo y emprendimiento aplicando el método MULTIPOL. </a:t>
            </a:r>
            <a:endParaRPr lang="es-ES" sz="1400" dirty="0"/>
          </a:p>
        </p:txBody>
      </p:sp>
      <p:sp>
        <p:nvSpPr>
          <p:cNvPr id="6" name="5 Llamada de flecha a la derecha"/>
          <p:cNvSpPr/>
          <p:nvPr/>
        </p:nvSpPr>
        <p:spPr>
          <a:xfrm>
            <a:off x="575556" y="1088740"/>
            <a:ext cx="2412268" cy="792088"/>
          </a:xfrm>
          <a:prstGeom prst="rightArrowCallout">
            <a:avLst>
              <a:gd name="adj1" fmla="val 25000"/>
              <a:gd name="adj2" fmla="val 25000"/>
              <a:gd name="adj3" fmla="val 25000"/>
              <a:gd name="adj4" fmla="val 69489"/>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dirty="0"/>
              <a:t>Objetivo </a:t>
            </a:r>
            <a:r>
              <a:rPr lang="es-ES" dirty="0" smtClean="0"/>
              <a:t>General</a:t>
            </a:r>
            <a:endParaRPr lang="es-ES" dirty="0"/>
          </a:p>
        </p:txBody>
      </p:sp>
      <p:sp>
        <p:nvSpPr>
          <p:cNvPr id="8" name="7 Llamada de flecha a la derecha"/>
          <p:cNvSpPr/>
          <p:nvPr/>
        </p:nvSpPr>
        <p:spPr>
          <a:xfrm>
            <a:off x="611560" y="3573016"/>
            <a:ext cx="2376264" cy="1008112"/>
          </a:xfrm>
          <a:prstGeom prst="right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dirty="0"/>
              <a:t>Objetivos </a:t>
            </a:r>
            <a:r>
              <a:rPr lang="es-ES" dirty="0" smtClean="0"/>
              <a:t>Específicos</a:t>
            </a:r>
            <a:endParaRPr lang="es-ES" dirty="0"/>
          </a:p>
        </p:txBody>
      </p:sp>
    </p:spTree>
    <p:extLst>
      <p:ext uri="{BB962C8B-B14F-4D97-AF65-F5344CB8AC3E}">
        <p14:creationId xmlns:p14="http://schemas.microsoft.com/office/powerpoint/2010/main" val="37362740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11984"/>
            <a:ext cx="1750800" cy="400110"/>
          </a:xfrm>
          <a:prstGeom prst="rect">
            <a:avLst/>
          </a:prstGeom>
          <a:noFill/>
        </p:spPr>
        <p:txBody>
          <a:bodyPr wrap="none" rtlCol="0">
            <a:spAutoFit/>
          </a:bodyPr>
          <a:lstStyle/>
          <a:p>
            <a:r>
              <a:rPr lang="es-ES" sz="2000" b="1" dirty="0" smtClean="0">
                <a:effectLst>
                  <a:glow rad="101600">
                    <a:schemeClr val="accent5">
                      <a:satMod val="175000"/>
                      <a:alpha val="40000"/>
                    </a:schemeClr>
                  </a:glow>
                </a:effectLst>
              </a:rPr>
              <a:t>Justificación</a:t>
            </a:r>
            <a:endParaRPr lang="es-ES" sz="2000" b="1" dirty="0">
              <a:effectLst>
                <a:glow rad="101600">
                  <a:schemeClr val="accent5">
                    <a:satMod val="175000"/>
                    <a:alpha val="40000"/>
                  </a:schemeClr>
                </a:glow>
              </a:effectLst>
            </a:endParaRPr>
          </a:p>
        </p:txBody>
      </p:sp>
      <p:graphicFrame>
        <p:nvGraphicFramePr>
          <p:cNvPr id="3" name="2 Diagrama"/>
          <p:cNvGraphicFramePr/>
          <p:nvPr>
            <p:extLst>
              <p:ext uri="{D42A27DB-BD31-4B8C-83A1-F6EECF244321}">
                <p14:modId xmlns:p14="http://schemas.microsoft.com/office/powerpoint/2010/main" val="844765629"/>
              </p:ext>
            </p:extLst>
          </p:nvPr>
        </p:nvGraphicFramePr>
        <p:xfrm>
          <a:off x="539552" y="1020798"/>
          <a:ext cx="8208912" cy="449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29728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rectangular redondeada"/>
          <p:cNvSpPr/>
          <p:nvPr/>
        </p:nvSpPr>
        <p:spPr>
          <a:xfrm>
            <a:off x="412551" y="188640"/>
            <a:ext cx="2520280" cy="792088"/>
          </a:xfrm>
          <a:prstGeom prst="wedgeRoundRectCallout">
            <a:avLst>
              <a:gd name="adj1" fmla="val -12539"/>
              <a:gd name="adj2" fmla="val 61472"/>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C" b="1" dirty="0" smtClean="0"/>
              <a:t>CAPÍTULO I</a:t>
            </a:r>
            <a:endParaRPr lang="es-ES" b="1" dirty="0"/>
          </a:p>
        </p:txBody>
      </p:sp>
      <p:sp>
        <p:nvSpPr>
          <p:cNvPr id="4" name="3 CuadroTexto"/>
          <p:cNvSpPr txBox="1"/>
          <p:nvPr/>
        </p:nvSpPr>
        <p:spPr>
          <a:xfrm>
            <a:off x="3635896" y="696461"/>
            <a:ext cx="2172390" cy="369332"/>
          </a:xfrm>
          <a:prstGeom prst="rect">
            <a:avLst/>
          </a:prstGeom>
          <a:noFill/>
        </p:spPr>
        <p:txBody>
          <a:bodyPr wrap="none" rtlCol="0">
            <a:spAutoFit/>
          </a:bodyPr>
          <a:lstStyle/>
          <a:p>
            <a:pPr marL="0" lvl="1"/>
            <a:r>
              <a:rPr lang="es-EC" b="1" dirty="0">
                <a:effectLst>
                  <a:glow rad="101600">
                    <a:schemeClr val="accent3">
                      <a:satMod val="175000"/>
                      <a:alpha val="40000"/>
                    </a:schemeClr>
                  </a:glow>
                </a:effectLst>
              </a:rPr>
              <a:t>Marco </a:t>
            </a:r>
            <a:r>
              <a:rPr lang="es-EC" b="1" dirty="0" smtClean="0">
                <a:effectLst>
                  <a:glow rad="101600">
                    <a:schemeClr val="accent3">
                      <a:satMod val="175000"/>
                      <a:alpha val="40000"/>
                    </a:schemeClr>
                  </a:glow>
                </a:effectLst>
              </a:rPr>
              <a:t>Referencial</a:t>
            </a:r>
            <a:endParaRPr lang="es-ES" sz="2000" b="1" dirty="0">
              <a:effectLst>
                <a:glow rad="101600">
                  <a:schemeClr val="accent3">
                    <a:satMod val="175000"/>
                    <a:alpha val="40000"/>
                  </a:schemeClr>
                </a:glow>
              </a:effectLst>
            </a:endParaRPr>
          </a:p>
        </p:txBody>
      </p:sp>
      <p:graphicFrame>
        <p:nvGraphicFramePr>
          <p:cNvPr id="5" name="4 Diagrama"/>
          <p:cNvGraphicFramePr/>
          <p:nvPr>
            <p:extLst>
              <p:ext uri="{D42A27DB-BD31-4B8C-83A1-F6EECF244321}">
                <p14:modId xmlns:p14="http://schemas.microsoft.com/office/powerpoint/2010/main" val="29335800"/>
              </p:ext>
            </p:extLst>
          </p:nvPr>
        </p:nvGraphicFramePr>
        <p:xfrm>
          <a:off x="611560" y="1065793"/>
          <a:ext cx="8280920" cy="5792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7874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91880" y="250338"/>
            <a:ext cx="2264979" cy="461665"/>
          </a:xfrm>
          <a:prstGeom prst="rect">
            <a:avLst/>
          </a:prstGeom>
          <a:noFill/>
        </p:spPr>
        <p:txBody>
          <a:bodyPr wrap="none" rtlCol="0">
            <a:spAutoFit/>
          </a:bodyPr>
          <a:lstStyle/>
          <a:p>
            <a:pPr marL="0" lvl="1"/>
            <a:r>
              <a:rPr lang="es-EC" sz="2400" b="1" dirty="0">
                <a:effectLst>
                  <a:glow rad="101600">
                    <a:schemeClr val="accent3">
                      <a:satMod val="175000"/>
                      <a:alpha val="40000"/>
                    </a:schemeClr>
                  </a:glow>
                </a:effectLst>
              </a:rPr>
              <a:t>Marco </a:t>
            </a:r>
            <a:r>
              <a:rPr lang="es-EC" sz="2400" b="1" dirty="0" smtClean="0">
                <a:effectLst>
                  <a:glow rad="101600">
                    <a:schemeClr val="accent3">
                      <a:satMod val="175000"/>
                      <a:alpha val="40000"/>
                    </a:schemeClr>
                  </a:glow>
                </a:effectLst>
              </a:rPr>
              <a:t>Teórico</a:t>
            </a:r>
            <a:endParaRPr lang="es-ES" sz="2800" b="1" dirty="0">
              <a:effectLst>
                <a:glow rad="101600">
                  <a:schemeClr val="accent3">
                    <a:satMod val="175000"/>
                    <a:alpha val="40000"/>
                  </a:schemeClr>
                </a:glow>
              </a:effectLst>
            </a:endParaRPr>
          </a:p>
        </p:txBody>
      </p:sp>
      <p:graphicFrame>
        <p:nvGraphicFramePr>
          <p:cNvPr id="3" name="2 Diagrama"/>
          <p:cNvGraphicFramePr/>
          <p:nvPr>
            <p:extLst>
              <p:ext uri="{D42A27DB-BD31-4B8C-83A1-F6EECF244321}">
                <p14:modId xmlns:p14="http://schemas.microsoft.com/office/powerpoint/2010/main" val="761409946"/>
              </p:ext>
            </p:extLst>
          </p:nvPr>
        </p:nvGraphicFramePr>
        <p:xfrm>
          <a:off x="4355976" y="1772816"/>
          <a:ext cx="465523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447087840"/>
              </p:ext>
            </p:extLst>
          </p:nvPr>
        </p:nvGraphicFramePr>
        <p:xfrm>
          <a:off x="251520" y="1844824"/>
          <a:ext cx="3886518"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CuadroTexto"/>
          <p:cNvSpPr txBox="1"/>
          <p:nvPr/>
        </p:nvSpPr>
        <p:spPr>
          <a:xfrm>
            <a:off x="251520" y="989359"/>
            <a:ext cx="3942041" cy="369332"/>
          </a:xfrm>
          <a:prstGeom prst="rect">
            <a:avLst/>
          </a:prstGeom>
          <a:noFill/>
        </p:spPr>
        <p:txBody>
          <a:bodyPr wrap="none" rtlCol="0">
            <a:spAutoFit/>
          </a:bodyPr>
          <a:lstStyle/>
          <a:p>
            <a:r>
              <a:rPr lang="es-EC" b="1" dirty="0">
                <a:effectLst>
                  <a:glow rad="101600">
                    <a:schemeClr val="accent5">
                      <a:satMod val="175000"/>
                      <a:alpha val="40000"/>
                    </a:schemeClr>
                  </a:glow>
                </a:effectLst>
              </a:rPr>
              <a:t>Teorías de Administración Pública</a:t>
            </a:r>
            <a:endParaRPr lang="es-ES" dirty="0">
              <a:effectLst>
                <a:glow rad="101600">
                  <a:schemeClr val="accent5">
                    <a:satMod val="175000"/>
                    <a:alpha val="40000"/>
                  </a:schemeClr>
                </a:glow>
              </a:effectLst>
            </a:endParaRPr>
          </a:p>
        </p:txBody>
      </p:sp>
      <p:sp>
        <p:nvSpPr>
          <p:cNvPr id="6" name="5 Rectángulo"/>
          <p:cNvSpPr/>
          <p:nvPr/>
        </p:nvSpPr>
        <p:spPr>
          <a:xfrm>
            <a:off x="4427984" y="882533"/>
            <a:ext cx="4572000" cy="646331"/>
          </a:xfrm>
          <a:prstGeom prst="rect">
            <a:avLst/>
          </a:prstGeom>
        </p:spPr>
        <p:txBody>
          <a:bodyPr>
            <a:spAutoFit/>
          </a:bodyPr>
          <a:lstStyle/>
          <a:p>
            <a:pPr algn="ctr"/>
            <a:r>
              <a:rPr lang="es-ES" b="1" dirty="0" smtClean="0">
                <a:effectLst>
                  <a:glow rad="101600">
                    <a:schemeClr val="accent2">
                      <a:satMod val="175000"/>
                      <a:alpha val="40000"/>
                    </a:schemeClr>
                  </a:glow>
                </a:effectLst>
              </a:rPr>
              <a:t>Enfoques teóricos para el estudio de políticas públicas</a:t>
            </a:r>
            <a:endParaRPr lang="es-ES" dirty="0">
              <a:effectLst>
                <a:glow rad="101600">
                  <a:schemeClr val="accent2">
                    <a:satMod val="175000"/>
                    <a:alpha val="40000"/>
                  </a:schemeClr>
                </a:glow>
              </a:effectLst>
            </a:endParaRPr>
          </a:p>
        </p:txBody>
      </p:sp>
    </p:spTree>
    <p:extLst>
      <p:ext uri="{BB962C8B-B14F-4D97-AF65-F5344CB8AC3E}">
        <p14:creationId xmlns:p14="http://schemas.microsoft.com/office/powerpoint/2010/main" val="27657574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707904" y="250338"/>
            <a:ext cx="1694695" cy="400110"/>
          </a:xfrm>
          <a:prstGeom prst="rect">
            <a:avLst/>
          </a:prstGeom>
          <a:noFill/>
        </p:spPr>
        <p:txBody>
          <a:bodyPr wrap="none" rtlCol="0">
            <a:spAutoFit/>
          </a:bodyPr>
          <a:lstStyle/>
          <a:p>
            <a:pPr marL="0" lvl="1"/>
            <a:r>
              <a:rPr lang="es-EC" sz="2000" b="1" dirty="0" smtClean="0">
                <a:effectLst>
                  <a:glow rad="101600">
                    <a:schemeClr val="accent1">
                      <a:satMod val="175000"/>
                      <a:alpha val="40000"/>
                    </a:schemeClr>
                  </a:glow>
                </a:effectLst>
              </a:rPr>
              <a:t>Metodología</a:t>
            </a:r>
            <a:endParaRPr lang="es-ES" sz="2400" b="1" dirty="0">
              <a:effectLst>
                <a:glow rad="101600">
                  <a:schemeClr val="accent1">
                    <a:satMod val="175000"/>
                    <a:alpha val="40000"/>
                  </a:schemeClr>
                </a:glow>
              </a:effectLst>
            </a:endParaRPr>
          </a:p>
        </p:txBody>
      </p:sp>
      <p:sp>
        <p:nvSpPr>
          <p:cNvPr id="3" name="2 Redondear rectángulo de esquina diagonal"/>
          <p:cNvSpPr/>
          <p:nvPr/>
        </p:nvSpPr>
        <p:spPr>
          <a:xfrm>
            <a:off x="736587" y="1558411"/>
            <a:ext cx="1872208" cy="504056"/>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600" dirty="0"/>
              <a:t>E</a:t>
            </a:r>
            <a:r>
              <a:rPr lang="es-EC" sz="1600" dirty="0" smtClean="0"/>
              <a:t>nfoque mixto</a:t>
            </a:r>
          </a:p>
        </p:txBody>
      </p:sp>
      <p:sp>
        <p:nvSpPr>
          <p:cNvPr id="4" name="3 Redondear rectángulo de esquina diagonal"/>
          <p:cNvSpPr/>
          <p:nvPr/>
        </p:nvSpPr>
        <p:spPr>
          <a:xfrm>
            <a:off x="6804248" y="1412776"/>
            <a:ext cx="1728192" cy="72008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smtClean="0"/>
              <a:t>Investigación </a:t>
            </a:r>
            <a:r>
              <a:rPr lang="es-EC" sz="1600" dirty="0"/>
              <a:t>explicativa</a:t>
            </a:r>
          </a:p>
        </p:txBody>
      </p:sp>
      <p:sp>
        <p:nvSpPr>
          <p:cNvPr id="5" name="4 Redondear rectángulo de esquina diagonal"/>
          <p:cNvSpPr/>
          <p:nvPr/>
        </p:nvSpPr>
        <p:spPr>
          <a:xfrm>
            <a:off x="3267983" y="1241877"/>
            <a:ext cx="3032209" cy="1188132"/>
          </a:xfrm>
          <a:prstGeom prst="round2Diag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s-EC" sz="1600" dirty="0" smtClean="0"/>
              <a:t>Investigación </a:t>
            </a:r>
            <a:r>
              <a:rPr lang="es-EC" sz="1600" dirty="0"/>
              <a:t>bibliográfica </a:t>
            </a:r>
            <a:r>
              <a:rPr lang="es-EC" sz="1600" dirty="0" smtClean="0"/>
              <a:t>documental</a:t>
            </a:r>
          </a:p>
          <a:p>
            <a:pPr marL="285750" indent="-285750">
              <a:buFont typeface="Arial" panose="020B0604020202020204" pitchFamily="34" charset="0"/>
              <a:buChar char="•"/>
            </a:pPr>
            <a:r>
              <a:rPr lang="es-EC" sz="1600" dirty="0"/>
              <a:t>I</a:t>
            </a:r>
            <a:r>
              <a:rPr lang="es-EC" sz="1600" dirty="0" smtClean="0"/>
              <a:t>nvestigación </a:t>
            </a:r>
            <a:r>
              <a:rPr lang="es-EC" sz="1600" dirty="0"/>
              <a:t>de </a:t>
            </a:r>
            <a:r>
              <a:rPr lang="es-EC" sz="1600" dirty="0" smtClean="0"/>
              <a:t>campo</a:t>
            </a:r>
          </a:p>
          <a:p>
            <a:pPr marL="285750" indent="-285750">
              <a:buFont typeface="Arial" panose="020B0604020202020204" pitchFamily="34" charset="0"/>
              <a:buChar char="•"/>
            </a:pPr>
            <a:r>
              <a:rPr lang="es-EC" sz="1600" dirty="0" smtClean="0"/>
              <a:t>Método </a:t>
            </a:r>
            <a:r>
              <a:rPr lang="es-EC" sz="1600" dirty="0"/>
              <a:t>MULTIPOL</a:t>
            </a:r>
            <a:endParaRPr lang="es-ES" sz="1600" dirty="0"/>
          </a:p>
        </p:txBody>
      </p:sp>
      <p:sp>
        <p:nvSpPr>
          <p:cNvPr id="6" name="5 Rectángulo redondeado"/>
          <p:cNvSpPr/>
          <p:nvPr/>
        </p:nvSpPr>
        <p:spPr>
          <a:xfrm>
            <a:off x="337795" y="3313968"/>
            <a:ext cx="4217456" cy="213125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500" b="1" dirty="0" smtClean="0"/>
              <a:t>Muestra:</a:t>
            </a:r>
          </a:p>
          <a:p>
            <a:pPr algn="ctr"/>
            <a:endParaRPr lang="es-EC" sz="1100" dirty="0"/>
          </a:p>
          <a:p>
            <a:pPr marL="285750" indent="-285750" algn="ctr">
              <a:buFont typeface="Arial" panose="020B0604020202020204" pitchFamily="34" charset="0"/>
              <a:buChar char="•"/>
            </a:pPr>
            <a:r>
              <a:rPr lang="es-EC" sz="1500" dirty="0" smtClean="0"/>
              <a:t>Población actual de mujeres (</a:t>
            </a:r>
            <a:r>
              <a:rPr lang="es-EC" sz="1500" dirty="0"/>
              <a:t>N = </a:t>
            </a:r>
            <a:r>
              <a:rPr lang="es-EC" sz="1500" dirty="0" smtClean="0"/>
              <a:t>54 648)</a:t>
            </a:r>
          </a:p>
          <a:p>
            <a:pPr marL="285750" indent="-285750">
              <a:buFont typeface="Arial" panose="020B0604020202020204" pitchFamily="34" charset="0"/>
              <a:buChar char="•"/>
            </a:pPr>
            <a:r>
              <a:rPr lang="es-EC" sz="1500" dirty="0"/>
              <a:t>N</a:t>
            </a:r>
            <a:r>
              <a:rPr lang="es-EC" sz="1500" dirty="0" smtClean="0"/>
              <a:t>ivel </a:t>
            </a:r>
            <a:r>
              <a:rPr lang="es-EC" sz="1500" dirty="0"/>
              <a:t>de significación (α = </a:t>
            </a:r>
            <a:r>
              <a:rPr lang="es-EC" sz="1500" dirty="0" smtClean="0"/>
              <a:t>0,05)</a:t>
            </a:r>
          </a:p>
          <a:p>
            <a:pPr marL="285750" indent="-285750">
              <a:buFont typeface="Arial" panose="020B0604020202020204" pitchFamily="34" charset="0"/>
              <a:buChar char="•"/>
            </a:pPr>
            <a:r>
              <a:rPr lang="es-EC" sz="1500" dirty="0"/>
              <a:t>E</a:t>
            </a:r>
            <a:r>
              <a:rPr lang="es-EC" sz="1500" dirty="0" smtClean="0"/>
              <a:t>rror </a:t>
            </a:r>
            <a:r>
              <a:rPr lang="es-EC" sz="1500" dirty="0"/>
              <a:t>absoluto (d = </a:t>
            </a:r>
            <a:r>
              <a:rPr lang="es-EC" sz="1500" dirty="0" smtClean="0"/>
              <a:t>0,05)</a:t>
            </a:r>
          </a:p>
          <a:p>
            <a:pPr marL="285750" indent="-285750">
              <a:buFont typeface="Arial" panose="020B0604020202020204" pitchFamily="34" charset="0"/>
              <a:buChar char="•"/>
            </a:pPr>
            <a:r>
              <a:rPr lang="es-EC" sz="1500" dirty="0"/>
              <a:t>V</a:t>
            </a:r>
            <a:r>
              <a:rPr lang="es-EC" sz="1500" dirty="0" smtClean="0"/>
              <a:t>alor </a:t>
            </a:r>
            <a:r>
              <a:rPr lang="es-EC" sz="1500" dirty="0"/>
              <a:t>de la probabilidad (P = 0,5</a:t>
            </a:r>
            <a:r>
              <a:rPr lang="es-EC" sz="1500" dirty="0" smtClean="0"/>
              <a:t>)</a:t>
            </a:r>
          </a:p>
          <a:p>
            <a:endParaRPr lang="es-EC" sz="1500" dirty="0" smtClean="0"/>
          </a:p>
          <a:p>
            <a:pPr algn="ctr"/>
            <a:r>
              <a:rPr lang="es-EC" sz="1500" i="1" dirty="0" smtClean="0"/>
              <a:t>n = 382 mujeres.</a:t>
            </a:r>
            <a:endParaRPr lang="es-ES" sz="1500" i="1" dirty="0"/>
          </a:p>
        </p:txBody>
      </p:sp>
      <p:sp>
        <p:nvSpPr>
          <p:cNvPr id="7" name="6 Recortar rectángulo de esquina diagonal"/>
          <p:cNvSpPr/>
          <p:nvPr/>
        </p:nvSpPr>
        <p:spPr>
          <a:xfrm>
            <a:off x="1476894" y="5773055"/>
            <a:ext cx="2086994" cy="823776"/>
          </a:xfrm>
          <a:prstGeom prst="snip2Diag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P</a:t>
            </a:r>
            <a:r>
              <a:rPr lang="es-EC" sz="1400" dirty="0" smtClean="0">
                <a:solidFill>
                  <a:schemeClr val="tx1"/>
                </a:solidFill>
              </a:rPr>
              <a:t>rueba </a:t>
            </a:r>
            <a:r>
              <a:rPr lang="es-EC" sz="1400" dirty="0">
                <a:solidFill>
                  <a:schemeClr val="tx1"/>
                </a:solidFill>
              </a:rPr>
              <a:t>piloto al 10 % de la </a:t>
            </a:r>
            <a:r>
              <a:rPr lang="es-EC" sz="1400" dirty="0" smtClean="0">
                <a:solidFill>
                  <a:schemeClr val="tx1"/>
                </a:solidFill>
              </a:rPr>
              <a:t>muestra</a:t>
            </a:r>
            <a:endParaRPr lang="es-ES" sz="1400" dirty="0">
              <a:solidFill>
                <a:schemeClr val="tx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2906366475"/>
              </p:ext>
            </p:extLst>
          </p:nvPr>
        </p:nvGraphicFramePr>
        <p:xfrm>
          <a:off x="5100492" y="3384162"/>
          <a:ext cx="3558152" cy="1845038"/>
        </p:xfrm>
        <a:graphic>
          <a:graphicData uri="http://schemas.openxmlformats.org/drawingml/2006/table">
            <a:tbl>
              <a:tblPr firstRow="1" firstCol="1" bandRow="1">
                <a:tableStyleId>{5C22544A-7EE6-4342-B048-85BDC9FD1C3A}</a:tableStyleId>
              </a:tblPr>
              <a:tblGrid>
                <a:gridCol w="1597537"/>
                <a:gridCol w="1960615"/>
              </a:tblGrid>
              <a:tr h="440492">
                <a:tc>
                  <a:txBody>
                    <a:bodyPr/>
                    <a:lstStyle/>
                    <a:p>
                      <a:pPr algn="ctr">
                        <a:lnSpc>
                          <a:spcPct val="115000"/>
                        </a:lnSpc>
                        <a:spcAft>
                          <a:spcPts val="0"/>
                        </a:spcAft>
                      </a:pPr>
                      <a:r>
                        <a:rPr lang="es-EC" sz="1300" dirty="0">
                          <a:effectLst/>
                        </a:rPr>
                        <a:t>Parroquia</a:t>
                      </a:r>
                      <a:endParaRPr lang="es-ES"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Tamaño de la muestra</a:t>
                      </a:r>
                      <a:endParaRPr lang="es-ES" sz="1300" dirty="0">
                        <a:effectLst/>
                        <a:latin typeface="Calibri"/>
                        <a:ea typeface="Calibri"/>
                        <a:cs typeface="Times New Roman"/>
                      </a:endParaRPr>
                    </a:p>
                  </a:txBody>
                  <a:tcPr marL="44450" marR="44450" marT="0" marB="0" anchor="ctr"/>
                </a:tc>
              </a:tr>
              <a:tr h="234091">
                <a:tc>
                  <a:txBody>
                    <a:bodyPr/>
                    <a:lstStyle/>
                    <a:p>
                      <a:pPr algn="ctr">
                        <a:lnSpc>
                          <a:spcPct val="115000"/>
                        </a:lnSpc>
                        <a:spcAft>
                          <a:spcPts val="0"/>
                        </a:spcAft>
                      </a:pPr>
                      <a:r>
                        <a:rPr lang="es-EC" sz="1300">
                          <a:effectLst/>
                        </a:rPr>
                        <a:t>Sangolquí</a:t>
                      </a:r>
                      <a:endParaRPr lang="es-ES"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261</a:t>
                      </a:r>
                      <a:endParaRPr lang="es-ES" sz="1300">
                        <a:effectLst/>
                        <a:latin typeface="Calibri"/>
                        <a:ea typeface="Calibri"/>
                        <a:cs typeface="Times New Roman"/>
                      </a:endParaRPr>
                    </a:p>
                  </a:txBody>
                  <a:tcPr marL="44450" marR="44450" marT="0" marB="0" anchor="ctr"/>
                </a:tc>
              </a:tr>
              <a:tr h="234091">
                <a:tc>
                  <a:txBody>
                    <a:bodyPr/>
                    <a:lstStyle/>
                    <a:p>
                      <a:pPr algn="ctr">
                        <a:lnSpc>
                          <a:spcPct val="115000"/>
                        </a:lnSpc>
                        <a:spcAft>
                          <a:spcPts val="0"/>
                        </a:spcAft>
                      </a:pPr>
                      <a:r>
                        <a:rPr lang="es-EC" sz="1300">
                          <a:effectLst/>
                        </a:rPr>
                        <a:t>Cotogchoa</a:t>
                      </a:r>
                      <a:endParaRPr lang="es-ES"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17</a:t>
                      </a:r>
                      <a:endParaRPr lang="es-ES" sz="1300">
                        <a:effectLst/>
                        <a:latin typeface="Calibri"/>
                        <a:ea typeface="Calibri"/>
                        <a:cs typeface="Times New Roman"/>
                      </a:endParaRPr>
                    </a:p>
                  </a:txBody>
                  <a:tcPr marL="44450" marR="44450" marT="0" marB="0" anchor="ctr"/>
                </a:tc>
              </a:tr>
              <a:tr h="234091">
                <a:tc>
                  <a:txBody>
                    <a:bodyPr/>
                    <a:lstStyle/>
                    <a:p>
                      <a:pPr algn="ctr">
                        <a:lnSpc>
                          <a:spcPct val="115000"/>
                        </a:lnSpc>
                        <a:spcAft>
                          <a:spcPts val="0"/>
                        </a:spcAft>
                      </a:pPr>
                      <a:r>
                        <a:rPr lang="es-EC" sz="1300">
                          <a:effectLst/>
                        </a:rPr>
                        <a:t>San Rafael</a:t>
                      </a:r>
                      <a:endParaRPr lang="es-ES"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30</a:t>
                      </a:r>
                      <a:endParaRPr lang="es-ES" sz="1300">
                        <a:effectLst/>
                        <a:latin typeface="Calibri"/>
                        <a:ea typeface="Calibri"/>
                        <a:cs typeface="Times New Roman"/>
                      </a:endParaRPr>
                    </a:p>
                  </a:txBody>
                  <a:tcPr marL="44450" marR="44450" marT="0" marB="0" anchor="ctr"/>
                </a:tc>
              </a:tr>
              <a:tr h="234091">
                <a:tc>
                  <a:txBody>
                    <a:bodyPr/>
                    <a:lstStyle/>
                    <a:p>
                      <a:pPr algn="ctr">
                        <a:lnSpc>
                          <a:spcPct val="115000"/>
                        </a:lnSpc>
                        <a:spcAft>
                          <a:spcPts val="0"/>
                        </a:spcAft>
                      </a:pPr>
                      <a:r>
                        <a:rPr lang="es-EC" sz="1300">
                          <a:effectLst/>
                        </a:rPr>
                        <a:t>Rumipamba</a:t>
                      </a:r>
                      <a:endParaRPr lang="es-ES"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3</a:t>
                      </a:r>
                      <a:endParaRPr lang="es-ES" sz="1300">
                        <a:effectLst/>
                        <a:latin typeface="Calibri"/>
                        <a:ea typeface="Calibri"/>
                        <a:cs typeface="Times New Roman"/>
                      </a:endParaRPr>
                    </a:p>
                  </a:txBody>
                  <a:tcPr marL="44450" marR="44450" marT="0" marB="0" anchor="ctr"/>
                </a:tc>
              </a:tr>
              <a:tr h="234091">
                <a:tc>
                  <a:txBody>
                    <a:bodyPr/>
                    <a:lstStyle/>
                    <a:p>
                      <a:pPr algn="ctr">
                        <a:lnSpc>
                          <a:spcPct val="115000"/>
                        </a:lnSpc>
                        <a:spcAft>
                          <a:spcPts val="0"/>
                        </a:spcAft>
                      </a:pPr>
                      <a:r>
                        <a:rPr lang="es-EC" sz="1300">
                          <a:effectLst/>
                        </a:rPr>
                        <a:t>Fajardo</a:t>
                      </a:r>
                      <a:endParaRPr lang="es-ES" sz="13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a:effectLst/>
                        </a:rPr>
                        <a:t>25</a:t>
                      </a:r>
                      <a:endParaRPr lang="es-ES" sz="1300">
                        <a:effectLst/>
                        <a:latin typeface="Calibri"/>
                        <a:ea typeface="Calibri"/>
                        <a:cs typeface="Times New Roman"/>
                      </a:endParaRPr>
                    </a:p>
                  </a:txBody>
                  <a:tcPr marL="44450" marR="44450" marT="0" marB="0" anchor="ctr"/>
                </a:tc>
              </a:tr>
              <a:tr h="234091">
                <a:tc>
                  <a:txBody>
                    <a:bodyPr/>
                    <a:lstStyle/>
                    <a:p>
                      <a:pPr algn="ctr">
                        <a:lnSpc>
                          <a:spcPct val="115000"/>
                        </a:lnSpc>
                        <a:spcAft>
                          <a:spcPts val="0"/>
                        </a:spcAft>
                      </a:pPr>
                      <a:r>
                        <a:rPr lang="es-EC" sz="1300" dirty="0">
                          <a:effectLst/>
                        </a:rPr>
                        <a:t>San Pedro</a:t>
                      </a:r>
                      <a:endParaRPr lang="es-ES" sz="13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C" sz="1300" dirty="0">
                          <a:effectLst/>
                        </a:rPr>
                        <a:t>46</a:t>
                      </a:r>
                      <a:endParaRPr lang="es-ES" sz="1300" dirty="0">
                        <a:effectLst/>
                        <a:latin typeface="Calibri"/>
                        <a:ea typeface="Calibri"/>
                        <a:cs typeface="Times New Roman"/>
                      </a:endParaRPr>
                    </a:p>
                  </a:txBody>
                  <a:tcPr marL="44450" marR="44450" marT="0" marB="0" anchor="ctr"/>
                </a:tc>
              </a:tr>
            </a:tbl>
          </a:graphicData>
        </a:graphic>
      </p:graphicFrame>
      <p:sp>
        <p:nvSpPr>
          <p:cNvPr id="9" name="8 Recortar y redondear rectángulo de esquina sencilla"/>
          <p:cNvSpPr/>
          <p:nvPr/>
        </p:nvSpPr>
        <p:spPr>
          <a:xfrm>
            <a:off x="5220072" y="5877272"/>
            <a:ext cx="2736304" cy="720080"/>
          </a:xfrm>
          <a:prstGeom prst="snip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rPr>
              <a:t>El valor del alfa de </a:t>
            </a:r>
            <a:r>
              <a:rPr lang="es-EC" sz="1400" dirty="0" err="1">
                <a:solidFill>
                  <a:schemeClr val="tx1"/>
                </a:solidFill>
              </a:rPr>
              <a:t>Cronbrach</a:t>
            </a:r>
            <a:r>
              <a:rPr lang="es-EC" sz="1400" dirty="0">
                <a:solidFill>
                  <a:schemeClr val="tx1"/>
                </a:solidFill>
              </a:rPr>
              <a:t> </a:t>
            </a:r>
            <a:r>
              <a:rPr lang="es-EC" sz="1400" dirty="0" smtClean="0">
                <a:solidFill>
                  <a:schemeClr val="tx1"/>
                </a:solidFill>
              </a:rPr>
              <a:t>es </a:t>
            </a:r>
            <a:r>
              <a:rPr lang="es-EC" sz="1400" dirty="0">
                <a:solidFill>
                  <a:schemeClr val="tx1"/>
                </a:solidFill>
              </a:rPr>
              <a:t>de  </a:t>
            </a:r>
            <a:r>
              <a:rPr lang="es-EC" sz="1400" dirty="0" smtClean="0">
                <a:solidFill>
                  <a:schemeClr val="tx1"/>
                </a:solidFill>
              </a:rPr>
              <a:t>0,545</a:t>
            </a:r>
            <a:endParaRPr lang="es-ES" sz="1400" dirty="0">
              <a:solidFill>
                <a:schemeClr val="tx1"/>
              </a:solidFill>
            </a:endParaRPr>
          </a:p>
        </p:txBody>
      </p:sp>
      <p:sp>
        <p:nvSpPr>
          <p:cNvPr id="10" name="9 Llamada rectangular redondeada"/>
          <p:cNvSpPr/>
          <p:nvPr/>
        </p:nvSpPr>
        <p:spPr>
          <a:xfrm>
            <a:off x="412551" y="300445"/>
            <a:ext cx="2520280" cy="792088"/>
          </a:xfrm>
          <a:prstGeom prst="wedgeRoundRectCallout">
            <a:avLst>
              <a:gd name="adj1" fmla="val -12539"/>
              <a:gd name="adj2" fmla="val 61472"/>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C" b="1" dirty="0" smtClean="0"/>
              <a:t>CAPÍTULO II</a:t>
            </a:r>
            <a:endParaRPr lang="es-ES" b="1" dirty="0"/>
          </a:p>
        </p:txBody>
      </p:sp>
      <p:sp>
        <p:nvSpPr>
          <p:cNvPr id="11" name="10 CuadroTexto"/>
          <p:cNvSpPr txBox="1"/>
          <p:nvPr/>
        </p:nvSpPr>
        <p:spPr>
          <a:xfrm>
            <a:off x="4236206" y="2771636"/>
            <a:ext cx="1210588" cy="369332"/>
          </a:xfrm>
          <a:prstGeom prst="rect">
            <a:avLst/>
          </a:prstGeom>
          <a:noFill/>
        </p:spPr>
        <p:txBody>
          <a:bodyPr wrap="none" rtlCol="0">
            <a:spAutoFit/>
          </a:bodyPr>
          <a:lstStyle/>
          <a:p>
            <a:r>
              <a:rPr lang="es-ES" b="1" dirty="0" smtClean="0"/>
              <a:t>Encuesta</a:t>
            </a:r>
            <a:endParaRPr lang="es-ES" b="1" dirty="0"/>
          </a:p>
        </p:txBody>
      </p:sp>
    </p:spTree>
    <p:extLst>
      <p:ext uri="{BB962C8B-B14F-4D97-AF65-F5344CB8AC3E}">
        <p14:creationId xmlns:p14="http://schemas.microsoft.com/office/powerpoint/2010/main" val="3239733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ortar rectángulo de esquina del mismo lado"/>
          <p:cNvSpPr/>
          <p:nvPr/>
        </p:nvSpPr>
        <p:spPr>
          <a:xfrm>
            <a:off x="1780328" y="695983"/>
            <a:ext cx="5750234" cy="792088"/>
          </a:xfrm>
          <a:prstGeom prst="snip2Same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600" dirty="0"/>
              <a:t>Chi </a:t>
            </a:r>
            <a:r>
              <a:rPr lang="es-EC" sz="1600" dirty="0" smtClean="0"/>
              <a:t>cuadrado, </a:t>
            </a:r>
            <a:r>
              <a:rPr lang="es-EC" sz="1600" dirty="0" smtClean="0"/>
              <a:t>Correlación </a:t>
            </a:r>
            <a:r>
              <a:rPr lang="es-EC" sz="1600" dirty="0"/>
              <a:t>de </a:t>
            </a:r>
            <a:r>
              <a:rPr lang="es-EC" sz="1600" dirty="0" err="1" smtClean="0"/>
              <a:t>Spearman</a:t>
            </a:r>
            <a:r>
              <a:rPr lang="es-EC" sz="1600" dirty="0" smtClean="0"/>
              <a:t>, </a:t>
            </a:r>
            <a:r>
              <a:rPr lang="es-EC" sz="1600" dirty="0" err="1"/>
              <a:t>Kruskal</a:t>
            </a:r>
            <a:r>
              <a:rPr lang="es-EC" sz="1600" dirty="0"/>
              <a:t> Wallis</a:t>
            </a:r>
            <a:endParaRPr lang="es-ES" sz="1600" dirty="0"/>
          </a:p>
        </p:txBody>
      </p:sp>
      <p:sp>
        <p:nvSpPr>
          <p:cNvPr id="7" name="6 Llamada de flecha hacia abajo"/>
          <p:cNvSpPr/>
          <p:nvPr/>
        </p:nvSpPr>
        <p:spPr>
          <a:xfrm>
            <a:off x="3360600" y="2132856"/>
            <a:ext cx="2628292" cy="864096"/>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t>M</a:t>
            </a:r>
            <a:r>
              <a:rPr lang="es-EC" dirty="0" smtClean="0"/>
              <a:t>étodo </a:t>
            </a:r>
            <a:r>
              <a:rPr lang="es-EC" dirty="0"/>
              <a:t>MULTIPOL</a:t>
            </a:r>
            <a:endParaRPr lang="es-ES" dirty="0"/>
          </a:p>
        </p:txBody>
      </p:sp>
      <p:sp>
        <p:nvSpPr>
          <p:cNvPr id="8" name="7 Placa"/>
          <p:cNvSpPr/>
          <p:nvPr/>
        </p:nvSpPr>
        <p:spPr>
          <a:xfrm>
            <a:off x="232156" y="3284984"/>
            <a:ext cx="3096344" cy="2160240"/>
          </a:xfrm>
          <a:prstGeom prst="plaqu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dirty="0"/>
              <a:t>P</a:t>
            </a:r>
            <a:r>
              <a:rPr lang="es-EC" sz="1600" dirty="0" smtClean="0"/>
              <a:t>ermite </a:t>
            </a:r>
            <a:r>
              <a:rPr lang="es-EC" sz="1600" dirty="0"/>
              <a:t>“comparar diferentes acciones o soluciones a un problema en función de criterios y de políticas múltiples” (</a:t>
            </a:r>
            <a:r>
              <a:rPr lang="es-EC" sz="1600" dirty="0" err="1"/>
              <a:t>Godet</a:t>
            </a:r>
            <a:r>
              <a:rPr lang="es-EC" sz="1600" dirty="0"/>
              <a:t>, 2000, pág. 101)</a:t>
            </a:r>
            <a:endParaRPr lang="es-ES" sz="1600" dirty="0"/>
          </a:p>
        </p:txBody>
      </p:sp>
      <p:sp>
        <p:nvSpPr>
          <p:cNvPr id="9" name="8 Onda"/>
          <p:cNvSpPr/>
          <p:nvPr/>
        </p:nvSpPr>
        <p:spPr>
          <a:xfrm>
            <a:off x="3851920" y="3760019"/>
            <a:ext cx="1872208" cy="1404156"/>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10 </a:t>
            </a:r>
            <a:r>
              <a:rPr lang="es-EC" dirty="0" smtClean="0"/>
              <a:t>expertos</a:t>
            </a:r>
            <a:endParaRPr lang="es-ES" dirty="0"/>
          </a:p>
        </p:txBody>
      </p:sp>
      <p:sp>
        <p:nvSpPr>
          <p:cNvPr id="10" name="9 Recortar rectángulo de esquina sencilla"/>
          <p:cNvSpPr/>
          <p:nvPr/>
        </p:nvSpPr>
        <p:spPr>
          <a:xfrm>
            <a:off x="6228184" y="4149079"/>
            <a:ext cx="2787500" cy="1015095"/>
          </a:xfrm>
          <a:prstGeom prst="snip1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a:t>
            </a:r>
            <a:r>
              <a:rPr lang="es-EC" dirty="0" smtClean="0">
                <a:solidFill>
                  <a:schemeClr val="tx1"/>
                </a:solidFill>
              </a:rPr>
              <a:t>oftware </a:t>
            </a:r>
            <a:r>
              <a:rPr lang="es-EC" dirty="0" err="1" smtClean="0">
                <a:solidFill>
                  <a:schemeClr val="tx1"/>
                </a:solidFill>
              </a:rPr>
              <a:t>LIPSOR-MULTIPOL</a:t>
            </a:r>
            <a:endParaRPr lang="es-ES" dirty="0">
              <a:solidFill>
                <a:schemeClr val="tx1"/>
              </a:solidFill>
            </a:endParaRPr>
          </a:p>
        </p:txBody>
      </p:sp>
    </p:spTree>
    <p:extLst>
      <p:ext uri="{BB962C8B-B14F-4D97-AF65-F5344CB8AC3E}">
        <p14:creationId xmlns:p14="http://schemas.microsoft.com/office/powerpoint/2010/main" val="1447099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rectangular redondeada"/>
          <p:cNvSpPr/>
          <p:nvPr/>
        </p:nvSpPr>
        <p:spPr>
          <a:xfrm>
            <a:off x="412551" y="300445"/>
            <a:ext cx="2520280" cy="792088"/>
          </a:xfrm>
          <a:prstGeom prst="wedgeRoundRectCallout">
            <a:avLst>
              <a:gd name="adj1" fmla="val -12539"/>
              <a:gd name="adj2" fmla="val 61472"/>
              <a:gd name="adj3" fmla="val 16667"/>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C" b="1" dirty="0" smtClean="0"/>
              <a:t>CAPÍTULO III</a:t>
            </a:r>
            <a:endParaRPr lang="es-ES" b="1" dirty="0"/>
          </a:p>
        </p:txBody>
      </p:sp>
      <p:sp>
        <p:nvSpPr>
          <p:cNvPr id="3" name="2 Rectángulo"/>
          <p:cNvSpPr/>
          <p:nvPr/>
        </p:nvSpPr>
        <p:spPr>
          <a:xfrm>
            <a:off x="3203848" y="476328"/>
            <a:ext cx="5040560" cy="646331"/>
          </a:xfrm>
          <a:prstGeom prst="rect">
            <a:avLst/>
          </a:prstGeom>
        </p:spPr>
        <p:txBody>
          <a:bodyPr wrap="square">
            <a:spAutoFit/>
          </a:bodyPr>
          <a:lstStyle/>
          <a:p>
            <a:pPr lvl="0" algn="ctr"/>
            <a:r>
              <a:rPr lang="es-EC" b="1" dirty="0">
                <a:effectLst>
                  <a:glow rad="101600">
                    <a:schemeClr val="accent3">
                      <a:satMod val="175000"/>
                      <a:alpha val="40000"/>
                    </a:schemeClr>
                  </a:glow>
                </a:effectLst>
              </a:rPr>
              <a:t>ANÁLISIS PREVIO A LA PROPUESTA DE POLÍTICA PÚBLICA</a:t>
            </a:r>
            <a:endParaRPr lang="es-ES" b="1" dirty="0">
              <a:effectLst>
                <a:glow rad="101600">
                  <a:schemeClr val="accent3">
                    <a:satMod val="175000"/>
                    <a:alpha val="40000"/>
                  </a:schemeClr>
                </a:glow>
              </a:effectLst>
            </a:endParaRPr>
          </a:p>
        </p:txBody>
      </p:sp>
      <p:graphicFrame>
        <p:nvGraphicFramePr>
          <p:cNvPr id="4" name="3 Diagrama"/>
          <p:cNvGraphicFramePr/>
          <p:nvPr>
            <p:extLst>
              <p:ext uri="{D42A27DB-BD31-4B8C-83A1-F6EECF244321}">
                <p14:modId xmlns:p14="http://schemas.microsoft.com/office/powerpoint/2010/main" val="128052060"/>
              </p:ext>
            </p:extLst>
          </p:nvPr>
        </p:nvGraphicFramePr>
        <p:xfrm>
          <a:off x="179512" y="1433850"/>
          <a:ext cx="4896544" cy="3564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Llamada de flecha hacia abajo"/>
          <p:cNvSpPr/>
          <p:nvPr/>
        </p:nvSpPr>
        <p:spPr>
          <a:xfrm>
            <a:off x="5364088" y="1410691"/>
            <a:ext cx="3240360" cy="1010197"/>
          </a:xfrm>
          <a:prstGeom prst="downArrowCallout">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es-EC" sz="1400" dirty="0"/>
              <a:t>“Potenciar y efectivizar el papel de las mujeres en el desarrollo económico-productivo del cantón”</a:t>
            </a:r>
            <a:endParaRPr lang="es-ES" sz="1400" dirty="0"/>
          </a:p>
        </p:txBody>
      </p:sp>
      <p:sp>
        <p:nvSpPr>
          <p:cNvPr id="6" name="5 Rectángulo redondeado"/>
          <p:cNvSpPr/>
          <p:nvPr/>
        </p:nvSpPr>
        <p:spPr>
          <a:xfrm>
            <a:off x="5076056" y="2492896"/>
            <a:ext cx="3816424"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1300" dirty="0" smtClean="0"/>
              <a:t>Papel </a:t>
            </a:r>
            <a:r>
              <a:rPr lang="es-EC" sz="1300" dirty="0"/>
              <a:t>de la mujer </a:t>
            </a:r>
            <a:r>
              <a:rPr lang="es-EC" sz="1300" dirty="0" smtClean="0"/>
              <a:t>en </a:t>
            </a:r>
            <a:r>
              <a:rPr lang="es-EC" sz="1300" dirty="0"/>
              <a:t>pobreza y pobreza extrema</a:t>
            </a:r>
            <a:r>
              <a:rPr lang="es-EC" sz="1300" dirty="0" smtClean="0"/>
              <a:t>, </a:t>
            </a:r>
            <a:r>
              <a:rPr lang="es-EC" sz="1300" dirty="0" smtClean="0"/>
              <a:t>de ofertas </a:t>
            </a:r>
            <a:r>
              <a:rPr lang="es-EC" sz="1300" dirty="0"/>
              <a:t>laborales, emprendimientos y </a:t>
            </a:r>
            <a:r>
              <a:rPr lang="es-EC" sz="1300" dirty="0" smtClean="0"/>
              <a:t>capacitaciones.</a:t>
            </a:r>
            <a:endParaRPr lang="es-ES" sz="1300" dirty="0"/>
          </a:p>
        </p:txBody>
      </p:sp>
      <p:sp>
        <p:nvSpPr>
          <p:cNvPr id="7" name="6 Llamada de flecha hacia abajo"/>
          <p:cNvSpPr/>
          <p:nvPr/>
        </p:nvSpPr>
        <p:spPr>
          <a:xfrm>
            <a:off x="5076056" y="3840557"/>
            <a:ext cx="3888432" cy="1224136"/>
          </a:xfrm>
          <a:prstGeom prst="downArrowCallout">
            <a:avLst/>
          </a:prstGeom>
        </p:spPr>
        <p:style>
          <a:lnRef idx="2">
            <a:schemeClr val="accent5"/>
          </a:lnRef>
          <a:fillRef idx="1">
            <a:schemeClr val="lt1"/>
          </a:fillRef>
          <a:effectRef idx="0">
            <a:schemeClr val="accent5"/>
          </a:effectRef>
          <a:fontRef idx="minor">
            <a:schemeClr val="dk1"/>
          </a:fontRef>
        </p:style>
        <p:txBody>
          <a:bodyPr rtlCol="0" anchor="ctr"/>
          <a:lstStyle/>
          <a:p>
            <a:pPr lvl="0" algn="just"/>
            <a:r>
              <a:rPr lang="es-EC" sz="1300" dirty="0"/>
              <a:t>“Fortalecer y consolidar la transformación integral del sistema educativo y de producción de conocimientos para fomentar la profesionalización de las mujeres” </a:t>
            </a:r>
            <a:endParaRPr lang="es-ES" sz="1300" dirty="0"/>
          </a:p>
        </p:txBody>
      </p:sp>
      <p:sp>
        <p:nvSpPr>
          <p:cNvPr id="8" name="7 Rectángulo redondeado"/>
          <p:cNvSpPr/>
          <p:nvPr/>
        </p:nvSpPr>
        <p:spPr>
          <a:xfrm>
            <a:off x="5076056" y="5211105"/>
            <a:ext cx="3888432" cy="66553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300" dirty="0" smtClean="0"/>
              <a:t>Impulsar </a:t>
            </a:r>
            <a:r>
              <a:rPr lang="es-EC" sz="1300" dirty="0"/>
              <a:t>la profesionalización de la mujer de manera muy </a:t>
            </a:r>
            <a:r>
              <a:rPr lang="es-EC" sz="1300" dirty="0" smtClean="0"/>
              <a:t>general</a:t>
            </a:r>
            <a:r>
              <a:rPr lang="es-EC" sz="1300" dirty="0"/>
              <a:t>.</a:t>
            </a:r>
            <a:endParaRPr lang="es-ES" sz="1300" dirty="0"/>
          </a:p>
        </p:txBody>
      </p:sp>
      <p:sp>
        <p:nvSpPr>
          <p:cNvPr id="9" name="8 Redondear rectángulo de esquina diagonal"/>
          <p:cNvSpPr/>
          <p:nvPr/>
        </p:nvSpPr>
        <p:spPr>
          <a:xfrm>
            <a:off x="439860" y="4452624"/>
            <a:ext cx="3799409" cy="1091245"/>
          </a:xfrm>
          <a:prstGeom prst="round2Diag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500" dirty="0" smtClean="0">
                <a:solidFill>
                  <a:schemeClr val="tx1"/>
                </a:solidFill>
              </a:rPr>
              <a:t>No </a:t>
            </a:r>
            <a:r>
              <a:rPr lang="es-EC" sz="1500" dirty="0">
                <a:solidFill>
                  <a:schemeClr val="tx1"/>
                </a:solidFill>
              </a:rPr>
              <a:t>se evidencia que </a:t>
            </a:r>
            <a:r>
              <a:rPr lang="es-EC" sz="1500" dirty="0" smtClean="0">
                <a:solidFill>
                  <a:schemeClr val="tx1"/>
                </a:solidFill>
              </a:rPr>
              <a:t>se </a:t>
            </a:r>
            <a:r>
              <a:rPr lang="es-EC" sz="1500" dirty="0">
                <a:solidFill>
                  <a:schemeClr val="tx1"/>
                </a:solidFill>
              </a:rPr>
              <a:t>hayan desarrollado </a:t>
            </a:r>
            <a:r>
              <a:rPr lang="es-EC" sz="1500" dirty="0" smtClean="0">
                <a:solidFill>
                  <a:schemeClr val="tx1"/>
                </a:solidFill>
              </a:rPr>
              <a:t>PP desde </a:t>
            </a:r>
            <a:r>
              <a:rPr lang="es-EC" sz="1500" dirty="0">
                <a:solidFill>
                  <a:schemeClr val="tx1"/>
                </a:solidFill>
              </a:rPr>
              <a:t>un punto de vista </a:t>
            </a:r>
            <a:r>
              <a:rPr lang="es-EC" sz="1500" dirty="0" smtClean="0">
                <a:solidFill>
                  <a:schemeClr val="tx1"/>
                </a:solidFill>
              </a:rPr>
              <a:t>integral</a:t>
            </a:r>
            <a:r>
              <a:rPr lang="es-EC" sz="1500" dirty="0">
                <a:solidFill>
                  <a:schemeClr val="tx1"/>
                </a:solidFill>
              </a:rPr>
              <a:t>.</a:t>
            </a:r>
            <a:endParaRPr lang="es-ES" sz="1500" dirty="0">
              <a:solidFill>
                <a:schemeClr val="tx1"/>
              </a:solidFill>
            </a:endParaRPr>
          </a:p>
        </p:txBody>
      </p:sp>
    </p:spTree>
    <p:extLst>
      <p:ext uri="{BB962C8B-B14F-4D97-AF65-F5344CB8AC3E}">
        <p14:creationId xmlns:p14="http://schemas.microsoft.com/office/powerpoint/2010/main" val="25569354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6">
  <a:themeElements>
    <a:clrScheme name="Ejecutivo">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ción tesis" id="{F6FDD223-B417-478A-A451-3D74941E709D}" vid="{CFD76FA8-B039-4D4B-9A7B-731C89994475}"/>
    </a:ext>
  </a:extLst>
</a:theme>
</file>

<file path=docProps/app.xml><?xml version="1.0" encoding="utf-8"?>
<Properties xmlns="http://schemas.openxmlformats.org/officeDocument/2006/extended-properties" xmlns:vt="http://schemas.openxmlformats.org/officeDocument/2006/docPropsVTypes">
  <Template>Tema6</Template>
  <TotalTime>2664</TotalTime>
  <Words>2951</Words>
  <Application>Microsoft Office PowerPoint</Application>
  <PresentationFormat>Presentación en pantalla (4:3)</PresentationFormat>
  <Paragraphs>537</Paragraphs>
  <Slides>25</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27" baseType="lpstr">
      <vt:lpstr>Tema6</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dc:creator>
  <cp:lastModifiedBy>GIRASOL</cp:lastModifiedBy>
  <cp:revision>112</cp:revision>
  <dcterms:created xsi:type="dcterms:W3CDTF">2019-04-29T00:57:46Z</dcterms:created>
  <dcterms:modified xsi:type="dcterms:W3CDTF">2019-05-09T16:39:12Z</dcterms:modified>
</cp:coreProperties>
</file>