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7" r:id="rId3"/>
    <p:sldId id="269" r:id="rId4"/>
    <p:sldId id="270" r:id="rId5"/>
    <p:sldId id="271" r:id="rId6"/>
    <p:sldId id="278" r:id="rId7"/>
    <p:sldId id="279" r:id="rId8"/>
    <p:sldId id="280" r:id="rId9"/>
    <p:sldId id="281" r:id="rId10"/>
    <p:sldId id="282" r:id="rId11"/>
    <p:sldId id="283" r:id="rId12"/>
    <p:sldId id="284" r:id="rId13"/>
    <p:sldId id="285" r:id="rId14"/>
    <p:sldId id="272" r:id="rId15"/>
    <p:sldId id="275" r:id="rId16"/>
    <p:sldId id="273" r:id="rId17"/>
    <p:sldId id="276"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E4EED9"/>
    <a:srgbClr val="00CC00"/>
    <a:srgbClr val="00FF00"/>
    <a:srgbClr val="FFFF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660"/>
  </p:normalViewPr>
  <p:slideViewPr>
    <p:cSldViewPr snapToGrid="0">
      <p:cViewPr varScale="1">
        <p:scale>
          <a:sx n="74" d="100"/>
          <a:sy n="74" d="100"/>
        </p:scale>
        <p:origin x="58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Pregunta 1</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3">
                  <a:shade val="65000"/>
                </a:schemeClr>
              </a:solidFill>
              <a:ln>
                <a:noFill/>
              </a:ln>
              <a:effectLst>
                <a:outerShdw blurRad="254000" sx="102000" sy="102000" algn="ctr" rotWithShape="0">
                  <a:prstClr val="black">
                    <a:alpha val="20000"/>
                  </a:prstClr>
                </a:outerShdw>
              </a:effectLst>
              <a:sp3d/>
            </c:spPr>
          </c:dPt>
          <c:dPt>
            <c:idx val="1"/>
            <c:bubble3D val="0"/>
            <c:spPr>
              <a:solidFill>
                <a:schemeClr val="accent3"/>
              </a:solidFill>
              <a:ln>
                <a:noFill/>
              </a:ln>
              <a:effectLst>
                <a:outerShdw blurRad="254000" sx="102000" sy="102000" algn="ctr" rotWithShape="0">
                  <a:prstClr val="black">
                    <a:alpha val="20000"/>
                  </a:prstClr>
                </a:outerShdw>
              </a:effectLst>
              <a:sp3d/>
            </c:spPr>
          </c:dPt>
          <c:dPt>
            <c:idx val="2"/>
            <c:bubble3D val="0"/>
            <c:spPr>
              <a:solidFill>
                <a:schemeClr val="accent3">
                  <a:tint val="65000"/>
                </a:schemeClr>
              </a:solidFill>
              <a:ln>
                <a:noFill/>
              </a:ln>
              <a:effectLst>
                <a:outerShdw blurRad="254000" sx="102000" sy="102000" algn="ctr" rotWithShape="0">
                  <a:prstClr val="black">
                    <a:alpha val="20000"/>
                  </a:prstClr>
                </a:outerShdw>
              </a:effectLst>
              <a:sp3d/>
            </c:spPr>
          </c:dPt>
          <c:dLbls>
            <c:dLbl>
              <c:idx val="0"/>
              <c:layout/>
              <c:tx>
                <c:rich>
                  <a:bodyPr/>
                  <a:lstStyle/>
                  <a:p>
                    <a:r>
                      <a:rPr lang="en-US" baseline="0"/>
                      <a:t>78,86%</a:t>
                    </a:r>
                    <a:endParaRPr lang="en-US"/>
                  </a:p>
                </c:rich>
              </c:tx>
              <c:dLblPos val="ctr"/>
              <c:showLegendKey val="0"/>
              <c:showVal val="1"/>
              <c:showCatName val="1"/>
              <c:showSerName val="0"/>
              <c:showPercent val="1"/>
              <c:showBubbleSize val="0"/>
              <c:extLst>
                <c:ext xmlns:c15="http://schemas.microsoft.com/office/drawing/2012/chart" uri="{CE6537A1-D6FC-4f65-9D91-7224C49458BB}">
                  <c15:layout/>
                </c:ext>
              </c:extLst>
            </c:dLbl>
            <c:dLbl>
              <c:idx val="1"/>
              <c:layout>
                <c:manualLayout>
                  <c:x val="8.5608048993875765E-2"/>
                  <c:y val="0.11893518518518514"/>
                </c:manualLayout>
              </c:layout>
              <c:tx>
                <c:rich>
                  <a:bodyPr/>
                  <a:lstStyle/>
                  <a:p>
                    <a:r>
                      <a:rPr lang="en-US" baseline="0"/>
                      <a:t>16,53%</a:t>
                    </a:r>
                    <a:endParaRPr lang="en-US"/>
                  </a:p>
                </c:rich>
              </c:tx>
              <c:dLblPos val="bestFit"/>
              <c:showLegendKey val="0"/>
              <c:showVal val="1"/>
              <c:showCatName val="1"/>
              <c:showSerName val="0"/>
              <c:showPercent val="1"/>
              <c:showBubbleSize val="0"/>
              <c:extLst>
                <c:ext xmlns:c15="http://schemas.microsoft.com/office/drawing/2012/chart" uri="{CE6537A1-D6FC-4f65-9D91-7224C49458BB}">
                  <c15:layout/>
                </c:ext>
              </c:extLst>
            </c:dLbl>
            <c:dLbl>
              <c:idx val="2"/>
              <c:layout>
                <c:manualLayout>
                  <c:x val="5.9706692913385824E-2"/>
                  <c:y val="6.3556065908428064E-2"/>
                </c:manualLayout>
              </c:layout>
              <c:tx>
                <c:rich>
                  <a:bodyPr/>
                  <a:lstStyle/>
                  <a:p>
                    <a:r>
                      <a:rPr lang="en-US"/>
                      <a:t>4,61%</a:t>
                    </a:r>
                  </a:p>
                </c:rich>
              </c:tx>
              <c:dLblPos val="bestFit"/>
              <c:showLegendKey val="0"/>
              <c:showVal val="1"/>
              <c:showCatName val="1"/>
              <c:showSerName val="0"/>
              <c:showPercent val="1"/>
              <c:showBubbleSize val="0"/>
              <c:extLst>
                <c:ext xmlns:c15="http://schemas.microsoft.com/office/drawing/2012/chart" uri="{CE6537A1-D6FC-4f65-9D91-7224C49458BB}">
                  <c15:layout/>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1"/>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'Pregunta 3'!$C$6:$C$8</c:f>
              <c:strCache>
                <c:ptCount val="3"/>
                <c:pt idx="0">
                  <c:v>Muy de acuerdo</c:v>
                </c:pt>
                <c:pt idx="1">
                  <c:v>Ni de acuerdo ni en desacuerdo</c:v>
                </c:pt>
                <c:pt idx="2">
                  <c:v>En desacuerdo</c:v>
                </c:pt>
              </c:strCache>
            </c:strRef>
          </c:cat>
          <c:val>
            <c:numRef>
              <c:f>'Pregunta 3'!$D$6:$D$8</c:f>
              <c:numCache>
                <c:formatCode>General</c:formatCode>
                <c:ptCount val="3"/>
                <c:pt idx="0">
                  <c:v>291</c:v>
                </c:pt>
                <c:pt idx="1">
                  <c:v>61</c:v>
                </c:pt>
                <c:pt idx="2">
                  <c:v>17</c:v>
                </c:pt>
              </c:numCache>
            </c:numRef>
          </c:val>
        </c:ser>
        <c:ser>
          <c:idx val="1"/>
          <c:order val="1"/>
          <c:dPt>
            <c:idx val="0"/>
            <c:bubble3D val="0"/>
            <c:spPr>
              <a:solidFill>
                <a:schemeClr val="accent3">
                  <a:shade val="65000"/>
                </a:schemeClr>
              </a:solidFill>
              <a:ln>
                <a:noFill/>
              </a:ln>
              <a:effectLst>
                <a:outerShdw blurRad="254000" sx="102000" sy="102000" algn="ctr" rotWithShape="0">
                  <a:prstClr val="black">
                    <a:alpha val="20000"/>
                  </a:prstClr>
                </a:outerShdw>
              </a:effectLst>
              <a:sp3d/>
            </c:spPr>
          </c:dPt>
          <c:dPt>
            <c:idx val="1"/>
            <c:bubble3D val="0"/>
            <c:spPr>
              <a:solidFill>
                <a:schemeClr val="accent3"/>
              </a:solidFill>
              <a:ln>
                <a:noFill/>
              </a:ln>
              <a:effectLst>
                <a:outerShdw blurRad="254000" sx="102000" sy="102000" algn="ctr" rotWithShape="0">
                  <a:prstClr val="black">
                    <a:alpha val="20000"/>
                  </a:prstClr>
                </a:outerShdw>
              </a:effectLst>
              <a:sp3d/>
            </c:spPr>
          </c:dPt>
          <c:dPt>
            <c:idx val="2"/>
            <c:bubble3D val="0"/>
            <c:spPr>
              <a:solidFill>
                <a:schemeClr val="accent3">
                  <a:tint val="65000"/>
                </a:schemeClr>
              </a:solidFill>
              <a:ln>
                <a:noFill/>
              </a:ln>
              <a:effectLst>
                <a:outerShdw blurRad="254000" sx="102000" sy="102000" algn="ctr" rotWithShape="0">
                  <a:prstClr val="black">
                    <a:alpha val="20000"/>
                  </a:prstClr>
                </a:outerShdw>
              </a:effectLst>
              <a:sp3d/>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1"/>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'Pregunta 3'!$C$6:$C$8</c:f>
              <c:strCache>
                <c:ptCount val="3"/>
                <c:pt idx="0">
                  <c:v>Muy de acuerdo</c:v>
                </c:pt>
                <c:pt idx="1">
                  <c:v>Ni de acuerdo ni en desacuerdo</c:v>
                </c:pt>
                <c:pt idx="2">
                  <c:v>En desacuerdo</c:v>
                </c:pt>
              </c:strCache>
            </c:strRef>
          </c:cat>
          <c:val>
            <c:numRef>
              <c:f>'Pregunta 3'!$E$6:$E$8</c:f>
              <c:numCache>
                <c:formatCode>0.00%</c:formatCode>
                <c:ptCount val="3"/>
                <c:pt idx="0">
                  <c:v>0.78861788617886175</c:v>
                </c:pt>
                <c:pt idx="1">
                  <c:v>0.16531165311653118</c:v>
                </c:pt>
                <c:pt idx="2">
                  <c:v>4.6070460704607047E-2</c:v>
                </c:pt>
              </c:numCache>
            </c:numRef>
          </c:val>
        </c:ser>
        <c:dLbls>
          <c:dLblPos val="ctr"/>
          <c:showLegendKey val="0"/>
          <c:showVal val="0"/>
          <c:showCatName val="1"/>
          <c:showSerName val="0"/>
          <c:showPercent val="0"/>
          <c:showBubbleSize val="0"/>
          <c:showLeaderLines val="1"/>
        </c:dLbls>
      </c:pie3DChart>
      <c:spPr>
        <a:noFill/>
        <a:ln>
          <a:noFill/>
        </a:ln>
        <a:effectLst/>
      </c:spPr>
    </c:plotArea>
    <c:legend>
      <c:legendPos val="r"/>
      <c:layout>
        <c:manualLayout>
          <c:xMode val="edge"/>
          <c:yMode val="edge"/>
          <c:x val="0.72761986001749768"/>
          <c:y val="0.36973206474190728"/>
          <c:w val="0.25571347331583549"/>
          <c:h val="0.3946792067658209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lgn="ctr">
              <a:defRPr sz="1800" b="1" i="0" u="none" strike="noStrike" kern="1200" baseline="0">
                <a:solidFill>
                  <a:schemeClr val="dk1">
                    <a:lumMod val="75000"/>
                    <a:lumOff val="25000"/>
                  </a:schemeClr>
                </a:solidFill>
                <a:latin typeface="+mn-lt"/>
                <a:ea typeface="+mn-ea"/>
                <a:cs typeface="+mn-cs"/>
              </a:defRPr>
            </a:pPr>
            <a:r>
              <a:rPr lang="es-EC"/>
              <a:t>Pregunta 2 </a:t>
            </a:r>
          </a:p>
        </c:rich>
      </c:tx>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75000"/>
                  <a:lumOff val="25000"/>
                </a:schemeClr>
              </a:solidFill>
              <a:latin typeface="+mn-lt"/>
              <a:ea typeface="+mn-ea"/>
              <a:cs typeface="+mn-cs"/>
            </a:defRPr>
          </a:pPr>
          <a:endParaRPr lang="es-EC"/>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tint val="65000"/>
                </a:schemeClr>
              </a:solidFill>
              <a:ln>
                <a:noFill/>
              </a:ln>
              <a:effectLst>
                <a:outerShdw blurRad="254000" sx="102000" sy="102000" algn="ctr" rotWithShape="0">
                  <a:prstClr val="black">
                    <a:alpha val="20000"/>
                  </a:prstClr>
                </a:outerShdw>
              </a:effectLst>
              <a:sp3d/>
            </c:spPr>
          </c:dPt>
          <c:dPt>
            <c:idx val="1"/>
            <c:bubble3D val="0"/>
            <c:spPr>
              <a:solidFill>
                <a:schemeClr val="accent1"/>
              </a:solidFill>
              <a:ln>
                <a:noFill/>
              </a:ln>
              <a:effectLst>
                <a:outerShdw blurRad="254000" sx="102000" sy="102000" algn="ctr" rotWithShape="0">
                  <a:prstClr val="black">
                    <a:alpha val="20000"/>
                  </a:prstClr>
                </a:outerShdw>
              </a:effectLst>
              <a:sp3d/>
            </c:spPr>
          </c:dPt>
          <c:dPt>
            <c:idx val="2"/>
            <c:bubble3D val="0"/>
            <c:spPr>
              <a:solidFill>
                <a:schemeClr val="accent1">
                  <a:shade val="65000"/>
                </a:schemeClr>
              </a:solidFill>
              <a:ln>
                <a:noFill/>
              </a:ln>
              <a:effectLst>
                <a:outerShdw blurRad="254000" sx="102000" sy="102000" algn="ctr" rotWithShape="0">
                  <a:prstClr val="black">
                    <a:alpha val="20000"/>
                  </a:prstClr>
                </a:outerShdw>
              </a:effectLst>
              <a:sp3d/>
            </c:spPr>
          </c:dPt>
          <c:dLbls>
            <c:dLbl>
              <c:idx val="0"/>
              <c:layout/>
              <c:tx>
                <c:rich>
                  <a:bodyPr/>
                  <a:lstStyle/>
                  <a:p>
                    <a:r>
                      <a:rPr lang="en-US"/>
                      <a:t>89,70%</a:t>
                    </a:r>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3.1679571303587055E-2"/>
                  <c:y val="9.6795348498104408E-2"/>
                </c:manualLayout>
              </c:layout>
              <c:tx>
                <c:rich>
                  <a:bodyPr/>
                  <a:lstStyle/>
                  <a:p>
                    <a:r>
                      <a:rPr lang="en-US"/>
                      <a:t>8,13%</a:t>
                    </a:r>
                  </a:p>
                </c:rich>
              </c:tx>
              <c:dLblPos val="bestFi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5.808727034120735E-2"/>
                  <c:y val="0.1169006999125109"/>
                </c:manualLayout>
              </c:layout>
              <c:tx>
                <c:rich>
                  <a:bodyPr/>
                  <a:lstStyle/>
                  <a:p>
                    <a:r>
                      <a:rPr lang="en-US"/>
                      <a:t>2,17%</a:t>
                    </a:r>
                  </a:p>
                </c:rich>
              </c:tx>
              <c:dLblPos val="bestFit"/>
              <c:showLegendKey val="0"/>
              <c:showVal val="0"/>
              <c:showCatName val="0"/>
              <c:showSerName val="0"/>
              <c:showPercent val="1"/>
              <c:showBubbleSize val="0"/>
              <c:extLst>
                <c:ext xmlns:c15="http://schemas.microsoft.com/office/drawing/2012/chart" uri="{CE6537A1-D6FC-4f65-9D91-7224C49458BB}">
                  <c15:layout/>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'Pregunta 4'!$C$6:$C$8</c:f>
              <c:strCache>
                <c:ptCount val="3"/>
                <c:pt idx="0">
                  <c:v>Muy de acuerdo</c:v>
                </c:pt>
                <c:pt idx="1">
                  <c:v>Ni de acuerdo ni en desacuerdo</c:v>
                </c:pt>
                <c:pt idx="2">
                  <c:v>En desacuerdo</c:v>
                </c:pt>
              </c:strCache>
            </c:strRef>
          </c:cat>
          <c:val>
            <c:numRef>
              <c:f>'Pregunta 4'!$D$6:$D$8</c:f>
              <c:numCache>
                <c:formatCode>General</c:formatCode>
                <c:ptCount val="3"/>
                <c:pt idx="0">
                  <c:v>331</c:v>
                </c:pt>
                <c:pt idx="1">
                  <c:v>30</c:v>
                </c:pt>
                <c:pt idx="2">
                  <c:v>8</c:v>
                </c:pt>
              </c:numCache>
            </c:numRef>
          </c:val>
        </c:ser>
        <c:ser>
          <c:idx val="1"/>
          <c:order val="1"/>
          <c:dPt>
            <c:idx val="0"/>
            <c:bubble3D val="0"/>
            <c:spPr>
              <a:solidFill>
                <a:schemeClr val="accent1">
                  <a:tint val="65000"/>
                </a:schemeClr>
              </a:solidFill>
              <a:ln>
                <a:noFill/>
              </a:ln>
              <a:effectLst>
                <a:outerShdw blurRad="254000" sx="102000" sy="102000" algn="ctr" rotWithShape="0">
                  <a:prstClr val="black">
                    <a:alpha val="20000"/>
                  </a:prstClr>
                </a:outerShdw>
              </a:effectLst>
              <a:sp3d/>
            </c:spPr>
          </c:dPt>
          <c:dPt>
            <c:idx val="1"/>
            <c:bubble3D val="0"/>
            <c:spPr>
              <a:solidFill>
                <a:schemeClr val="accent1"/>
              </a:solidFill>
              <a:ln>
                <a:noFill/>
              </a:ln>
              <a:effectLst>
                <a:outerShdw blurRad="254000" sx="102000" sy="102000" algn="ctr" rotWithShape="0">
                  <a:prstClr val="black">
                    <a:alpha val="20000"/>
                  </a:prstClr>
                </a:outerShdw>
              </a:effectLst>
              <a:sp3d/>
            </c:spPr>
          </c:dPt>
          <c:dPt>
            <c:idx val="2"/>
            <c:bubble3D val="0"/>
            <c:spPr>
              <a:solidFill>
                <a:schemeClr val="accent1">
                  <a:shade val="65000"/>
                </a:schemeClr>
              </a:solidFill>
              <a:ln>
                <a:noFill/>
              </a:ln>
              <a:effectLst>
                <a:outerShdw blurRad="254000" sx="102000" sy="102000" algn="ctr" rotWithShape="0">
                  <a:prstClr val="black">
                    <a:alpha val="20000"/>
                  </a:prstClr>
                </a:outerShdw>
              </a:effectLst>
              <a:sp3d/>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'Pregunta 4'!$C$6:$C$8</c:f>
              <c:strCache>
                <c:ptCount val="3"/>
                <c:pt idx="0">
                  <c:v>Muy de acuerdo</c:v>
                </c:pt>
                <c:pt idx="1">
                  <c:v>Ni de acuerdo ni en desacuerdo</c:v>
                </c:pt>
                <c:pt idx="2">
                  <c:v>En desacuerdo</c:v>
                </c:pt>
              </c:strCache>
            </c:strRef>
          </c:cat>
          <c:val>
            <c:numRef>
              <c:f>'Pregunta 4'!$E$6:$E$8</c:f>
              <c:numCache>
                <c:formatCode>0.00%</c:formatCode>
                <c:ptCount val="3"/>
                <c:pt idx="0">
                  <c:v>0.89701897018970189</c:v>
                </c:pt>
                <c:pt idx="1">
                  <c:v>8.1300813008130079E-2</c:v>
                </c:pt>
                <c:pt idx="2">
                  <c:v>2.1680216802168022E-2</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7081754155730533"/>
          <c:y val="0.36973206474190728"/>
          <c:w val="0.27515791776027998"/>
          <c:h val="0.3946792067658209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7.png"/></Relationships>
</file>

<file path=ppt/diagrams/_rels/data2.xml.rels><?xml version="1.0" encoding="UTF-8" standalone="yes"?>
<Relationships xmlns="http://schemas.openxmlformats.org/package/2006/relationships"><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1778AA-E17F-4AE2-BECF-FBA0A6B18AC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ES"/>
        </a:p>
      </dgm:t>
    </dgm:pt>
    <dgm:pt modelId="{C36D4830-9514-4545-940A-8CDFACF9697C}">
      <dgm:prSet/>
      <dgm:spPr>
        <a:blipFill rotWithShape="0">
          <a:blip xmlns:r="http://schemas.openxmlformats.org/officeDocument/2006/relationships" r:embed="rId1"/>
          <a:stretch>
            <a:fillRect/>
          </a:stretch>
        </a:blipFill>
      </dgm:spPr>
      <dgm:t>
        <a:bodyPr/>
        <a:lstStyle/>
        <a:p>
          <a:endParaRPr lang="es-EC" dirty="0">
            <a:solidFill>
              <a:schemeClr val="tx1"/>
            </a:solidFill>
            <a:latin typeface="Times New Roman" panose="02020603050405020304" pitchFamily="18" charset="0"/>
            <a:cs typeface="Times New Roman" panose="02020603050405020304" pitchFamily="18" charset="0"/>
          </a:endParaRPr>
        </a:p>
      </dgm:t>
    </dgm:pt>
    <dgm:pt modelId="{38EC7C1B-6CF2-41E2-9B8E-7762FA4F6D9A}" type="parTrans" cxnId="{5B78D1C1-9338-4BB3-B461-559D46A4A2E9}">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97FB630A-D8EE-4625-93AF-45BA33543D98}" type="sibTrans" cxnId="{5B78D1C1-9338-4BB3-B461-559D46A4A2E9}">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0C250206-8626-4E90-A9EB-DD2FE52EA888}">
      <dgm:prSet/>
      <dgm:spPr/>
      <dgm:t>
        <a:bodyPr/>
        <a:lstStyle/>
        <a:p>
          <a:r>
            <a:rPr lang="es-EC" dirty="0" smtClean="0">
              <a:solidFill>
                <a:schemeClr val="tx1"/>
              </a:solidFill>
              <a:latin typeface="Times New Roman" panose="02020603050405020304" pitchFamily="18" charset="0"/>
              <a:cs typeface="Times New Roman" panose="02020603050405020304" pitchFamily="18" charset="0"/>
            </a:rPr>
            <a:t>Vida, experiencias, manera de interactuar y comunicarse</a:t>
          </a:r>
          <a:endParaRPr lang="es-EC" dirty="0">
            <a:solidFill>
              <a:schemeClr val="tx1"/>
            </a:solidFill>
            <a:latin typeface="Times New Roman" panose="02020603050405020304" pitchFamily="18" charset="0"/>
            <a:cs typeface="Times New Roman" panose="02020603050405020304" pitchFamily="18" charset="0"/>
          </a:endParaRPr>
        </a:p>
      </dgm:t>
    </dgm:pt>
    <dgm:pt modelId="{F6D66BBE-F9B2-4612-8282-C40BDDBDE667}" type="parTrans" cxnId="{BD1F2448-536F-47AB-BE4E-E47E027F87FD}">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EF604955-4048-49B1-9974-D0F8CC52D1EE}" type="sibTrans" cxnId="{BD1F2448-536F-47AB-BE4E-E47E027F87FD}">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41B0A882-5F03-487D-82CF-81F8B7EE959B}">
      <dgm:prSet/>
      <dgm:spPr/>
      <dgm:t>
        <a:bodyPr/>
        <a:lstStyle/>
        <a:p>
          <a:r>
            <a:rPr lang="es-EC" dirty="0" smtClean="0">
              <a:solidFill>
                <a:schemeClr val="tx1"/>
              </a:solidFill>
              <a:latin typeface="Times New Roman" panose="02020603050405020304" pitchFamily="18" charset="0"/>
              <a:cs typeface="Times New Roman" panose="02020603050405020304" pitchFamily="18" charset="0"/>
            </a:rPr>
            <a:t>Cadena de acciones y reacciones </a:t>
          </a:r>
          <a:endParaRPr lang="es-EC" dirty="0">
            <a:solidFill>
              <a:schemeClr val="tx1"/>
            </a:solidFill>
            <a:latin typeface="Times New Roman" panose="02020603050405020304" pitchFamily="18" charset="0"/>
            <a:cs typeface="Times New Roman" panose="02020603050405020304" pitchFamily="18" charset="0"/>
          </a:endParaRPr>
        </a:p>
      </dgm:t>
    </dgm:pt>
    <dgm:pt modelId="{E8A5A004-2549-4924-9A4D-16F2A7E74E3F}" type="parTrans" cxnId="{E746390A-3E16-4CBA-BCA9-C3351A957F31}">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ADD6EC37-D014-485A-B558-F62948079FF1}" type="sibTrans" cxnId="{E746390A-3E16-4CBA-BCA9-C3351A957F31}">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0A30A6B0-DA11-41B7-881B-B62A11842DB9}">
      <dgm:prSet/>
      <dgm:spPr/>
      <dgm:t>
        <a:bodyPr/>
        <a:lstStyle/>
        <a:p>
          <a:r>
            <a:rPr lang="es-EC" b="0" dirty="0" smtClean="0">
              <a:solidFill>
                <a:schemeClr val="tx1"/>
              </a:solidFill>
              <a:latin typeface="Times New Roman" panose="02020603050405020304" pitchFamily="18" charset="0"/>
              <a:cs typeface="Times New Roman" panose="02020603050405020304" pitchFamily="18" charset="0"/>
            </a:rPr>
            <a:t>Patrimonio es identidad cultural</a:t>
          </a:r>
          <a:endParaRPr lang="es-EC" b="0" dirty="0">
            <a:solidFill>
              <a:schemeClr val="tx1"/>
            </a:solidFill>
            <a:latin typeface="Times New Roman" panose="02020603050405020304" pitchFamily="18" charset="0"/>
            <a:cs typeface="Times New Roman" panose="02020603050405020304" pitchFamily="18" charset="0"/>
          </a:endParaRPr>
        </a:p>
      </dgm:t>
    </dgm:pt>
    <dgm:pt modelId="{B6CEDCC4-2A24-4C65-8AB5-7F3CD638D7FA}" type="parTrans" cxnId="{628DC93C-A386-484F-A9D8-0C5B1F1E35F8}">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B79EC81F-9B41-4C36-A2A1-0D61FE28DAD3}" type="sibTrans" cxnId="{628DC93C-A386-484F-A9D8-0C5B1F1E35F8}">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23151645-DF7D-4355-8FB2-2C021017653A}">
      <dgm:prSet/>
      <dgm:spPr/>
      <dgm:t>
        <a:bodyPr/>
        <a:lstStyle/>
        <a:p>
          <a:r>
            <a:rPr lang="es-EC" dirty="0" smtClean="0">
              <a:solidFill>
                <a:schemeClr val="tx1"/>
              </a:solidFill>
              <a:latin typeface="Times New Roman" panose="02020603050405020304" pitchFamily="18" charset="0"/>
              <a:cs typeface="Times New Roman" panose="02020603050405020304" pitchFamily="18" charset="0"/>
            </a:rPr>
            <a:t>Historia lengua y cultura</a:t>
          </a:r>
          <a:endParaRPr lang="es-EC" dirty="0">
            <a:solidFill>
              <a:schemeClr val="tx1"/>
            </a:solidFill>
            <a:latin typeface="Times New Roman" panose="02020603050405020304" pitchFamily="18" charset="0"/>
            <a:cs typeface="Times New Roman" panose="02020603050405020304" pitchFamily="18" charset="0"/>
          </a:endParaRPr>
        </a:p>
      </dgm:t>
    </dgm:pt>
    <dgm:pt modelId="{6F74EC9D-D730-4477-ADAD-B9493F82CB2C}" type="parTrans" cxnId="{C11054AF-459A-4DBB-885C-D78EE91F9C16}">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53760B7F-FC1A-4C08-9F57-9BF22ED82533}" type="sibTrans" cxnId="{C11054AF-459A-4DBB-885C-D78EE91F9C16}">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391258F4-20DD-4C9F-8A94-0801A63E1BA6}" type="pres">
      <dgm:prSet presAssocID="{DB1778AA-E17F-4AE2-BECF-FBA0A6B18AC8}" presName="cycle" presStyleCnt="0">
        <dgm:presLayoutVars>
          <dgm:chMax val="1"/>
          <dgm:dir/>
          <dgm:animLvl val="ctr"/>
          <dgm:resizeHandles val="exact"/>
        </dgm:presLayoutVars>
      </dgm:prSet>
      <dgm:spPr/>
      <dgm:t>
        <a:bodyPr/>
        <a:lstStyle/>
        <a:p>
          <a:endParaRPr lang="es-EC"/>
        </a:p>
      </dgm:t>
    </dgm:pt>
    <dgm:pt modelId="{50069B46-5B10-43B3-8EFE-0EB5246AF9F5}" type="pres">
      <dgm:prSet presAssocID="{C36D4830-9514-4545-940A-8CDFACF9697C}" presName="centerShape" presStyleLbl="node0" presStyleIdx="0" presStyleCnt="1"/>
      <dgm:spPr/>
      <dgm:t>
        <a:bodyPr/>
        <a:lstStyle/>
        <a:p>
          <a:endParaRPr lang="es-EC"/>
        </a:p>
      </dgm:t>
    </dgm:pt>
    <dgm:pt modelId="{D79D54A7-AA39-4750-B7C6-3A0E98F5EAD2}" type="pres">
      <dgm:prSet presAssocID="{6F74EC9D-D730-4477-ADAD-B9493F82CB2C}" presName="parTrans" presStyleLbl="bgSibTrans2D1" presStyleIdx="0" presStyleCnt="4"/>
      <dgm:spPr/>
      <dgm:t>
        <a:bodyPr/>
        <a:lstStyle/>
        <a:p>
          <a:endParaRPr lang="es-EC"/>
        </a:p>
      </dgm:t>
    </dgm:pt>
    <dgm:pt modelId="{F4807C6D-1F9A-4F79-97A9-E27BFBAB5D34}" type="pres">
      <dgm:prSet presAssocID="{23151645-DF7D-4355-8FB2-2C021017653A}" presName="node" presStyleLbl="node1" presStyleIdx="0" presStyleCnt="4">
        <dgm:presLayoutVars>
          <dgm:bulletEnabled val="1"/>
        </dgm:presLayoutVars>
      </dgm:prSet>
      <dgm:spPr/>
      <dgm:t>
        <a:bodyPr/>
        <a:lstStyle/>
        <a:p>
          <a:endParaRPr lang="es-EC"/>
        </a:p>
      </dgm:t>
    </dgm:pt>
    <dgm:pt modelId="{9F5531D0-D8E9-4B9B-ABA6-D334C91A130C}" type="pres">
      <dgm:prSet presAssocID="{F6D66BBE-F9B2-4612-8282-C40BDDBDE667}" presName="parTrans" presStyleLbl="bgSibTrans2D1" presStyleIdx="1" presStyleCnt="4"/>
      <dgm:spPr/>
      <dgm:t>
        <a:bodyPr/>
        <a:lstStyle/>
        <a:p>
          <a:endParaRPr lang="es-EC"/>
        </a:p>
      </dgm:t>
    </dgm:pt>
    <dgm:pt modelId="{03240BA3-5E3D-40F7-A7AC-C9CA6123BAA0}" type="pres">
      <dgm:prSet presAssocID="{0C250206-8626-4E90-A9EB-DD2FE52EA888}" presName="node" presStyleLbl="node1" presStyleIdx="1" presStyleCnt="4">
        <dgm:presLayoutVars>
          <dgm:bulletEnabled val="1"/>
        </dgm:presLayoutVars>
      </dgm:prSet>
      <dgm:spPr/>
      <dgm:t>
        <a:bodyPr/>
        <a:lstStyle/>
        <a:p>
          <a:endParaRPr lang="es-EC"/>
        </a:p>
      </dgm:t>
    </dgm:pt>
    <dgm:pt modelId="{5F3AE19A-CAE5-4F0D-BE82-DD56F667B441}" type="pres">
      <dgm:prSet presAssocID="{E8A5A004-2549-4924-9A4D-16F2A7E74E3F}" presName="parTrans" presStyleLbl="bgSibTrans2D1" presStyleIdx="2" presStyleCnt="4"/>
      <dgm:spPr/>
      <dgm:t>
        <a:bodyPr/>
        <a:lstStyle/>
        <a:p>
          <a:endParaRPr lang="es-EC"/>
        </a:p>
      </dgm:t>
    </dgm:pt>
    <dgm:pt modelId="{A3E8494D-1A0A-4DB3-B09F-370BA7CD85EE}" type="pres">
      <dgm:prSet presAssocID="{41B0A882-5F03-487D-82CF-81F8B7EE959B}" presName="node" presStyleLbl="node1" presStyleIdx="2" presStyleCnt="4">
        <dgm:presLayoutVars>
          <dgm:bulletEnabled val="1"/>
        </dgm:presLayoutVars>
      </dgm:prSet>
      <dgm:spPr/>
      <dgm:t>
        <a:bodyPr/>
        <a:lstStyle/>
        <a:p>
          <a:endParaRPr lang="es-EC"/>
        </a:p>
      </dgm:t>
    </dgm:pt>
    <dgm:pt modelId="{EA799D43-5DCE-4D8C-AE46-2E73AE36ED0B}" type="pres">
      <dgm:prSet presAssocID="{B6CEDCC4-2A24-4C65-8AB5-7F3CD638D7FA}" presName="parTrans" presStyleLbl="bgSibTrans2D1" presStyleIdx="3" presStyleCnt="4"/>
      <dgm:spPr/>
      <dgm:t>
        <a:bodyPr/>
        <a:lstStyle/>
        <a:p>
          <a:endParaRPr lang="es-EC"/>
        </a:p>
      </dgm:t>
    </dgm:pt>
    <dgm:pt modelId="{5029922E-BF53-4B0B-BA88-72186F13A09D}" type="pres">
      <dgm:prSet presAssocID="{0A30A6B0-DA11-41B7-881B-B62A11842DB9}" presName="node" presStyleLbl="node1" presStyleIdx="3" presStyleCnt="4">
        <dgm:presLayoutVars>
          <dgm:bulletEnabled val="1"/>
        </dgm:presLayoutVars>
      </dgm:prSet>
      <dgm:spPr/>
      <dgm:t>
        <a:bodyPr/>
        <a:lstStyle/>
        <a:p>
          <a:endParaRPr lang="es-EC"/>
        </a:p>
      </dgm:t>
    </dgm:pt>
  </dgm:ptLst>
  <dgm:cxnLst>
    <dgm:cxn modelId="{5B78D1C1-9338-4BB3-B461-559D46A4A2E9}" srcId="{DB1778AA-E17F-4AE2-BECF-FBA0A6B18AC8}" destId="{C36D4830-9514-4545-940A-8CDFACF9697C}" srcOrd="0" destOrd="0" parTransId="{38EC7C1B-6CF2-41E2-9B8E-7762FA4F6D9A}" sibTransId="{97FB630A-D8EE-4625-93AF-45BA33543D98}"/>
    <dgm:cxn modelId="{B84DEDDD-60CA-4ED1-B3E2-8B876A14B4AA}" type="presOf" srcId="{E8A5A004-2549-4924-9A4D-16F2A7E74E3F}" destId="{5F3AE19A-CAE5-4F0D-BE82-DD56F667B441}" srcOrd="0" destOrd="0" presId="urn:microsoft.com/office/officeart/2005/8/layout/radial4"/>
    <dgm:cxn modelId="{E746390A-3E16-4CBA-BCA9-C3351A957F31}" srcId="{C36D4830-9514-4545-940A-8CDFACF9697C}" destId="{41B0A882-5F03-487D-82CF-81F8B7EE959B}" srcOrd="2" destOrd="0" parTransId="{E8A5A004-2549-4924-9A4D-16F2A7E74E3F}" sibTransId="{ADD6EC37-D014-485A-B558-F62948079FF1}"/>
    <dgm:cxn modelId="{5E6B62E0-81B9-48A3-9E33-7988C7226824}" type="presOf" srcId="{23151645-DF7D-4355-8FB2-2C021017653A}" destId="{F4807C6D-1F9A-4F79-97A9-E27BFBAB5D34}" srcOrd="0" destOrd="0" presId="urn:microsoft.com/office/officeart/2005/8/layout/radial4"/>
    <dgm:cxn modelId="{22DBB81C-32AC-41F1-B891-8B17BAA01B70}" type="presOf" srcId="{C36D4830-9514-4545-940A-8CDFACF9697C}" destId="{50069B46-5B10-43B3-8EFE-0EB5246AF9F5}" srcOrd="0" destOrd="0" presId="urn:microsoft.com/office/officeart/2005/8/layout/radial4"/>
    <dgm:cxn modelId="{1CB93802-2901-422C-B111-FA262F8F6290}" type="presOf" srcId="{B6CEDCC4-2A24-4C65-8AB5-7F3CD638D7FA}" destId="{EA799D43-5DCE-4D8C-AE46-2E73AE36ED0B}" srcOrd="0" destOrd="0" presId="urn:microsoft.com/office/officeart/2005/8/layout/radial4"/>
    <dgm:cxn modelId="{3387E5DB-51F3-4CEA-9640-7507066D9E4F}" type="presOf" srcId="{41B0A882-5F03-487D-82CF-81F8B7EE959B}" destId="{A3E8494D-1A0A-4DB3-B09F-370BA7CD85EE}" srcOrd="0" destOrd="0" presId="urn:microsoft.com/office/officeart/2005/8/layout/radial4"/>
    <dgm:cxn modelId="{7E14C058-DBA0-43D2-8D23-C7906469873B}" type="presOf" srcId="{6F74EC9D-D730-4477-ADAD-B9493F82CB2C}" destId="{D79D54A7-AA39-4750-B7C6-3A0E98F5EAD2}" srcOrd="0" destOrd="0" presId="urn:microsoft.com/office/officeart/2005/8/layout/radial4"/>
    <dgm:cxn modelId="{B34814DF-C737-47D0-A673-84351DD58677}" type="presOf" srcId="{0C250206-8626-4E90-A9EB-DD2FE52EA888}" destId="{03240BA3-5E3D-40F7-A7AC-C9CA6123BAA0}" srcOrd="0" destOrd="0" presId="urn:microsoft.com/office/officeart/2005/8/layout/radial4"/>
    <dgm:cxn modelId="{0207D003-7B7F-48A5-B95A-C467B7461EDA}" type="presOf" srcId="{0A30A6B0-DA11-41B7-881B-B62A11842DB9}" destId="{5029922E-BF53-4B0B-BA88-72186F13A09D}" srcOrd="0" destOrd="0" presId="urn:microsoft.com/office/officeart/2005/8/layout/radial4"/>
    <dgm:cxn modelId="{BD1F2448-536F-47AB-BE4E-E47E027F87FD}" srcId="{C36D4830-9514-4545-940A-8CDFACF9697C}" destId="{0C250206-8626-4E90-A9EB-DD2FE52EA888}" srcOrd="1" destOrd="0" parTransId="{F6D66BBE-F9B2-4612-8282-C40BDDBDE667}" sibTransId="{EF604955-4048-49B1-9974-D0F8CC52D1EE}"/>
    <dgm:cxn modelId="{C11054AF-459A-4DBB-885C-D78EE91F9C16}" srcId="{C36D4830-9514-4545-940A-8CDFACF9697C}" destId="{23151645-DF7D-4355-8FB2-2C021017653A}" srcOrd="0" destOrd="0" parTransId="{6F74EC9D-D730-4477-ADAD-B9493F82CB2C}" sibTransId="{53760B7F-FC1A-4C08-9F57-9BF22ED82533}"/>
    <dgm:cxn modelId="{B8F235D5-6F71-4694-8DCB-080BF6B51B2C}" type="presOf" srcId="{DB1778AA-E17F-4AE2-BECF-FBA0A6B18AC8}" destId="{391258F4-20DD-4C9F-8A94-0801A63E1BA6}" srcOrd="0" destOrd="0" presId="urn:microsoft.com/office/officeart/2005/8/layout/radial4"/>
    <dgm:cxn modelId="{628DC93C-A386-484F-A9D8-0C5B1F1E35F8}" srcId="{C36D4830-9514-4545-940A-8CDFACF9697C}" destId="{0A30A6B0-DA11-41B7-881B-B62A11842DB9}" srcOrd="3" destOrd="0" parTransId="{B6CEDCC4-2A24-4C65-8AB5-7F3CD638D7FA}" sibTransId="{B79EC81F-9B41-4C36-A2A1-0D61FE28DAD3}"/>
    <dgm:cxn modelId="{4FBF3693-9449-4539-92EA-9FFED2BBBAC5}" type="presOf" srcId="{F6D66BBE-F9B2-4612-8282-C40BDDBDE667}" destId="{9F5531D0-D8E9-4B9B-ABA6-D334C91A130C}" srcOrd="0" destOrd="0" presId="urn:microsoft.com/office/officeart/2005/8/layout/radial4"/>
    <dgm:cxn modelId="{F9CB14C6-6A92-4F43-9A3A-6E70E9829B62}" type="presParOf" srcId="{391258F4-20DD-4C9F-8A94-0801A63E1BA6}" destId="{50069B46-5B10-43B3-8EFE-0EB5246AF9F5}" srcOrd="0" destOrd="0" presId="urn:microsoft.com/office/officeart/2005/8/layout/radial4"/>
    <dgm:cxn modelId="{5D3E55C9-18E7-4820-9C95-77EBC72B73CA}" type="presParOf" srcId="{391258F4-20DD-4C9F-8A94-0801A63E1BA6}" destId="{D79D54A7-AA39-4750-B7C6-3A0E98F5EAD2}" srcOrd="1" destOrd="0" presId="urn:microsoft.com/office/officeart/2005/8/layout/radial4"/>
    <dgm:cxn modelId="{2964672B-1A8A-4BB0-B038-F12C2D4A1F30}" type="presParOf" srcId="{391258F4-20DD-4C9F-8A94-0801A63E1BA6}" destId="{F4807C6D-1F9A-4F79-97A9-E27BFBAB5D34}" srcOrd="2" destOrd="0" presId="urn:microsoft.com/office/officeart/2005/8/layout/radial4"/>
    <dgm:cxn modelId="{D2A56131-C6E1-457D-84D5-63C5F9AC3C8E}" type="presParOf" srcId="{391258F4-20DD-4C9F-8A94-0801A63E1BA6}" destId="{9F5531D0-D8E9-4B9B-ABA6-D334C91A130C}" srcOrd="3" destOrd="0" presId="urn:microsoft.com/office/officeart/2005/8/layout/radial4"/>
    <dgm:cxn modelId="{8C77A031-317C-4DFD-B603-27D40B8166C7}" type="presParOf" srcId="{391258F4-20DD-4C9F-8A94-0801A63E1BA6}" destId="{03240BA3-5E3D-40F7-A7AC-C9CA6123BAA0}" srcOrd="4" destOrd="0" presId="urn:microsoft.com/office/officeart/2005/8/layout/radial4"/>
    <dgm:cxn modelId="{0D4E6014-D774-432B-BD89-2581459F7828}" type="presParOf" srcId="{391258F4-20DD-4C9F-8A94-0801A63E1BA6}" destId="{5F3AE19A-CAE5-4F0D-BE82-DD56F667B441}" srcOrd="5" destOrd="0" presId="urn:microsoft.com/office/officeart/2005/8/layout/radial4"/>
    <dgm:cxn modelId="{A2A794C6-FACD-4DB5-A3B0-A077C826A8FA}" type="presParOf" srcId="{391258F4-20DD-4C9F-8A94-0801A63E1BA6}" destId="{A3E8494D-1A0A-4DB3-B09F-370BA7CD85EE}" srcOrd="6" destOrd="0" presId="urn:microsoft.com/office/officeart/2005/8/layout/radial4"/>
    <dgm:cxn modelId="{A725D22A-30DA-42C9-9278-297A54AECFA8}" type="presParOf" srcId="{391258F4-20DD-4C9F-8A94-0801A63E1BA6}" destId="{EA799D43-5DCE-4D8C-AE46-2E73AE36ED0B}" srcOrd="7" destOrd="0" presId="urn:microsoft.com/office/officeart/2005/8/layout/radial4"/>
    <dgm:cxn modelId="{8D99ECA7-67B8-4D23-83EA-2A5BC61DB44B}" type="presParOf" srcId="{391258F4-20DD-4C9F-8A94-0801A63E1BA6}" destId="{5029922E-BF53-4B0B-BA88-72186F13A09D}"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1778AA-E17F-4AE2-BECF-FBA0A6B18AC8}" type="doc">
      <dgm:prSet loTypeId="urn:microsoft.com/office/officeart/2005/8/layout/radial4" loCatId="relationship" qsTypeId="urn:microsoft.com/office/officeart/2005/8/quickstyle/simple1" qsCatId="simple" csTypeId="urn:microsoft.com/office/officeart/2005/8/colors/accent3_2" csCatId="accent3" phldr="1"/>
      <dgm:spPr/>
      <dgm:t>
        <a:bodyPr/>
        <a:lstStyle/>
        <a:p>
          <a:endParaRPr lang="es-ES"/>
        </a:p>
      </dgm:t>
    </dgm:pt>
    <dgm:pt modelId="{C36D4830-9514-4545-940A-8CDFACF9697C}">
      <dgm:prSet/>
      <dgm:spPr>
        <a:blipFill rotWithShape="0">
          <a:blip xmlns:r="http://schemas.openxmlformats.org/officeDocument/2006/relationships" r:embed="rId1"/>
          <a:stretch>
            <a:fillRect/>
          </a:stretch>
        </a:blipFill>
      </dgm:spPr>
      <dgm:t>
        <a:bodyPr/>
        <a:lstStyle/>
        <a:p>
          <a:endParaRPr lang="es-EC" b="0" dirty="0">
            <a:solidFill>
              <a:schemeClr val="tx1"/>
            </a:solidFill>
            <a:latin typeface="Times New Roman" panose="02020603050405020304" pitchFamily="18" charset="0"/>
            <a:cs typeface="Times New Roman" panose="02020603050405020304" pitchFamily="18" charset="0"/>
          </a:endParaRPr>
        </a:p>
      </dgm:t>
    </dgm:pt>
    <dgm:pt modelId="{38EC7C1B-6CF2-41E2-9B8E-7762FA4F6D9A}" type="parTrans" cxnId="{5B78D1C1-9338-4BB3-B461-559D46A4A2E9}">
      <dgm:prSet/>
      <dgm:spPr/>
      <dgm:t>
        <a:bodyPr/>
        <a:lstStyle/>
        <a:p>
          <a:endParaRPr lang="es-ES" b="0">
            <a:solidFill>
              <a:schemeClr val="tx1"/>
            </a:solidFill>
            <a:latin typeface="Times New Roman" panose="02020603050405020304" pitchFamily="18" charset="0"/>
            <a:cs typeface="Times New Roman" panose="02020603050405020304" pitchFamily="18" charset="0"/>
          </a:endParaRPr>
        </a:p>
      </dgm:t>
    </dgm:pt>
    <dgm:pt modelId="{97FB630A-D8EE-4625-93AF-45BA33543D98}" type="sibTrans" cxnId="{5B78D1C1-9338-4BB3-B461-559D46A4A2E9}">
      <dgm:prSet/>
      <dgm:spPr/>
      <dgm:t>
        <a:bodyPr/>
        <a:lstStyle/>
        <a:p>
          <a:endParaRPr lang="es-ES" b="0">
            <a:solidFill>
              <a:schemeClr val="tx1"/>
            </a:solidFill>
            <a:latin typeface="Times New Roman" panose="02020603050405020304" pitchFamily="18" charset="0"/>
            <a:cs typeface="Times New Roman" panose="02020603050405020304" pitchFamily="18" charset="0"/>
          </a:endParaRPr>
        </a:p>
      </dgm:t>
    </dgm:pt>
    <dgm:pt modelId="{0C250206-8626-4E90-A9EB-DD2FE52EA888}">
      <dgm:prSet/>
      <dgm:spPr/>
      <dgm:t>
        <a:bodyPr/>
        <a:lstStyle/>
        <a:p>
          <a:r>
            <a:rPr lang="es-EC" b="0" dirty="0" smtClean="0">
              <a:solidFill>
                <a:schemeClr val="tx1"/>
              </a:solidFill>
              <a:latin typeface="Times New Roman" panose="02020603050405020304" pitchFamily="18" charset="0"/>
              <a:cs typeface="Times New Roman" panose="02020603050405020304" pitchFamily="18" charset="0"/>
            </a:rPr>
            <a:t>Proceso amigable y cooperativo</a:t>
          </a:r>
          <a:endParaRPr lang="es-EC" b="0" dirty="0">
            <a:solidFill>
              <a:schemeClr val="tx1"/>
            </a:solidFill>
            <a:latin typeface="Times New Roman" panose="02020603050405020304" pitchFamily="18" charset="0"/>
            <a:cs typeface="Times New Roman" panose="02020603050405020304" pitchFamily="18" charset="0"/>
          </a:endParaRPr>
        </a:p>
      </dgm:t>
    </dgm:pt>
    <dgm:pt modelId="{F6D66BBE-F9B2-4612-8282-C40BDDBDE667}" type="parTrans" cxnId="{BD1F2448-536F-47AB-BE4E-E47E027F87FD}">
      <dgm:prSet/>
      <dgm:spPr/>
      <dgm:t>
        <a:bodyPr/>
        <a:lstStyle/>
        <a:p>
          <a:endParaRPr lang="es-ES" b="0">
            <a:solidFill>
              <a:schemeClr val="tx1"/>
            </a:solidFill>
            <a:latin typeface="Times New Roman" panose="02020603050405020304" pitchFamily="18" charset="0"/>
            <a:cs typeface="Times New Roman" panose="02020603050405020304" pitchFamily="18" charset="0"/>
          </a:endParaRPr>
        </a:p>
      </dgm:t>
    </dgm:pt>
    <dgm:pt modelId="{EF604955-4048-49B1-9974-D0F8CC52D1EE}" type="sibTrans" cxnId="{BD1F2448-536F-47AB-BE4E-E47E027F87FD}">
      <dgm:prSet/>
      <dgm:spPr/>
      <dgm:t>
        <a:bodyPr/>
        <a:lstStyle/>
        <a:p>
          <a:endParaRPr lang="es-ES" b="0">
            <a:solidFill>
              <a:schemeClr val="tx1"/>
            </a:solidFill>
            <a:latin typeface="Times New Roman" panose="02020603050405020304" pitchFamily="18" charset="0"/>
            <a:cs typeface="Times New Roman" panose="02020603050405020304" pitchFamily="18" charset="0"/>
          </a:endParaRPr>
        </a:p>
      </dgm:t>
    </dgm:pt>
    <dgm:pt modelId="{41B0A882-5F03-487D-82CF-81F8B7EE959B}">
      <dgm:prSet/>
      <dgm:spPr/>
      <dgm:t>
        <a:bodyPr/>
        <a:lstStyle/>
        <a:p>
          <a:r>
            <a:rPr lang="es-EC" b="0" dirty="0" smtClean="0">
              <a:solidFill>
                <a:schemeClr val="tx1"/>
              </a:solidFill>
              <a:latin typeface="Times New Roman" panose="02020603050405020304" pitchFamily="18" charset="0"/>
              <a:cs typeface="Times New Roman" panose="02020603050405020304" pitchFamily="18" charset="0"/>
            </a:rPr>
            <a:t>Crecimiento económico y cambio </a:t>
          </a:r>
          <a:endParaRPr lang="es-EC" b="0" dirty="0">
            <a:solidFill>
              <a:schemeClr val="tx1"/>
            </a:solidFill>
            <a:latin typeface="Times New Roman" panose="02020603050405020304" pitchFamily="18" charset="0"/>
            <a:cs typeface="Times New Roman" panose="02020603050405020304" pitchFamily="18" charset="0"/>
          </a:endParaRPr>
        </a:p>
      </dgm:t>
    </dgm:pt>
    <dgm:pt modelId="{E8A5A004-2549-4924-9A4D-16F2A7E74E3F}" type="parTrans" cxnId="{E746390A-3E16-4CBA-BCA9-C3351A957F31}">
      <dgm:prSet/>
      <dgm:spPr/>
      <dgm:t>
        <a:bodyPr/>
        <a:lstStyle/>
        <a:p>
          <a:endParaRPr lang="es-ES" b="0">
            <a:solidFill>
              <a:schemeClr val="tx1"/>
            </a:solidFill>
            <a:latin typeface="Times New Roman" panose="02020603050405020304" pitchFamily="18" charset="0"/>
            <a:cs typeface="Times New Roman" panose="02020603050405020304" pitchFamily="18" charset="0"/>
          </a:endParaRPr>
        </a:p>
      </dgm:t>
    </dgm:pt>
    <dgm:pt modelId="{ADD6EC37-D014-485A-B558-F62948079FF1}" type="sibTrans" cxnId="{E746390A-3E16-4CBA-BCA9-C3351A957F31}">
      <dgm:prSet/>
      <dgm:spPr/>
      <dgm:t>
        <a:bodyPr/>
        <a:lstStyle/>
        <a:p>
          <a:endParaRPr lang="es-ES" b="0">
            <a:solidFill>
              <a:schemeClr val="tx1"/>
            </a:solidFill>
            <a:latin typeface="Times New Roman" panose="02020603050405020304" pitchFamily="18" charset="0"/>
            <a:cs typeface="Times New Roman" panose="02020603050405020304" pitchFamily="18" charset="0"/>
          </a:endParaRPr>
        </a:p>
      </dgm:t>
    </dgm:pt>
    <dgm:pt modelId="{23151645-DF7D-4355-8FB2-2C021017653A}">
      <dgm:prSet custT="1"/>
      <dgm:spPr/>
      <dgm:t>
        <a:bodyPr/>
        <a:lstStyle/>
        <a:p>
          <a:r>
            <a:rPr lang="es-EC" sz="1800" dirty="0" smtClean="0">
              <a:solidFill>
                <a:schemeClr val="tx1"/>
              </a:solidFill>
              <a:latin typeface="Times New Roman" panose="02020603050405020304" pitchFamily="18" charset="0"/>
              <a:cs typeface="Times New Roman" panose="02020603050405020304" pitchFamily="18" charset="0"/>
            </a:rPr>
            <a:t>proceso endógeno de cambio estructural</a:t>
          </a:r>
          <a:endParaRPr lang="es-EC" sz="1800" b="0" dirty="0">
            <a:solidFill>
              <a:schemeClr val="tx1"/>
            </a:solidFill>
            <a:latin typeface="Times New Roman" panose="02020603050405020304" pitchFamily="18" charset="0"/>
            <a:cs typeface="Times New Roman" panose="02020603050405020304" pitchFamily="18" charset="0"/>
          </a:endParaRPr>
        </a:p>
      </dgm:t>
    </dgm:pt>
    <dgm:pt modelId="{6F74EC9D-D730-4477-ADAD-B9493F82CB2C}" type="parTrans" cxnId="{C11054AF-459A-4DBB-885C-D78EE91F9C16}">
      <dgm:prSet/>
      <dgm:spPr/>
      <dgm:t>
        <a:bodyPr/>
        <a:lstStyle/>
        <a:p>
          <a:endParaRPr lang="es-ES" b="0">
            <a:solidFill>
              <a:schemeClr val="tx1"/>
            </a:solidFill>
            <a:latin typeface="Times New Roman" panose="02020603050405020304" pitchFamily="18" charset="0"/>
            <a:cs typeface="Times New Roman" panose="02020603050405020304" pitchFamily="18" charset="0"/>
          </a:endParaRPr>
        </a:p>
      </dgm:t>
    </dgm:pt>
    <dgm:pt modelId="{53760B7F-FC1A-4C08-9F57-9BF22ED82533}" type="sibTrans" cxnId="{C11054AF-459A-4DBB-885C-D78EE91F9C16}">
      <dgm:prSet/>
      <dgm:spPr/>
      <dgm:t>
        <a:bodyPr/>
        <a:lstStyle/>
        <a:p>
          <a:endParaRPr lang="es-ES" b="0">
            <a:solidFill>
              <a:schemeClr val="tx1"/>
            </a:solidFill>
            <a:latin typeface="Times New Roman" panose="02020603050405020304" pitchFamily="18" charset="0"/>
            <a:cs typeface="Times New Roman" panose="02020603050405020304" pitchFamily="18" charset="0"/>
          </a:endParaRPr>
        </a:p>
      </dgm:t>
    </dgm:pt>
    <dgm:pt modelId="{C726D9E4-C5BB-444C-B9EE-AE1160BB1491}">
      <dgm:prSet custT="1"/>
      <dgm:spPr/>
      <dgm:t>
        <a:bodyPr/>
        <a:lstStyle/>
        <a:p>
          <a:r>
            <a:rPr lang="es-EC" sz="1800" b="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calidad de vida, longevidad y nivel de conocimiento</a:t>
          </a:r>
          <a:endParaRPr lang="es-EC" sz="1800" b="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dgm:t>
    </dgm:pt>
    <dgm:pt modelId="{05E2E78A-9D70-4170-9408-BC9C4767D1C1}" type="parTrans" cxnId="{0D307805-D2A0-4A2C-8667-7581CED1632A}">
      <dgm:prSet/>
      <dgm:spPr/>
      <dgm:t>
        <a:bodyPr/>
        <a:lstStyle/>
        <a:p>
          <a:endParaRPr lang="es-EC" b="0"/>
        </a:p>
      </dgm:t>
    </dgm:pt>
    <dgm:pt modelId="{20BA5164-9717-4555-B9B8-20815F662CD2}" type="sibTrans" cxnId="{0D307805-D2A0-4A2C-8667-7581CED1632A}">
      <dgm:prSet/>
      <dgm:spPr/>
      <dgm:t>
        <a:bodyPr/>
        <a:lstStyle/>
        <a:p>
          <a:endParaRPr lang="es-EC" b="0"/>
        </a:p>
      </dgm:t>
    </dgm:pt>
    <dgm:pt modelId="{391258F4-20DD-4C9F-8A94-0801A63E1BA6}" type="pres">
      <dgm:prSet presAssocID="{DB1778AA-E17F-4AE2-BECF-FBA0A6B18AC8}" presName="cycle" presStyleCnt="0">
        <dgm:presLayoutVars>
          <dgm:chMax val="1"/>
          <dgm:dir/>
          <dgm:animLvl val="ctr"/>
          <dgm:resizeHandles val="exact"/>
        </dgm:presLayoutVars>
      </dgm:prSet>
      <dgm:spPr/>
      <dgm:t>
        <a:bodyPr/>
        <a:lstStyle/>
        <a:p>
          <a:endParaRPr lang="es-EC"/>
        </a:p>
      </dgm:t>
    </dgm:pt>
    <dgm:pt modelId="{50069B46-5B10-43B3-8EFE-0EB5246AF9F5}" type="pres">
      <dgm:prSet presAssocID="{C36D4830-9514-4545-940A-8CDFACF9697C}" presName="centerShape" presStyleLbl="node0" presStyleIdx="0" presStyleCnt="1"/>
      <dgm:spPr/>
      <dgm:t>
        <a:bodyPr/>
        <a:lstStyle/>
        <a:p>
          <a:endParaRPr lang="es-EC"/>
        </a:p>
      </dgm:t>
    </dgm:pt>
    <dgm:pt modelId="{D79D54A7-AA39-4750-B7C6-3A0E98F5EAD2}" type="pres">
      <dgm:prSet presAssocID="{6F74EC9D-D730-4477-ADAD-B9493F82CB2C}" presName="parTrans" presStyleLbl="bgSibTrans2D1" presStyleIdx="0" presStyleCnt="4"/>
      <dgm:spPr/>
      <dgm:t>
        <a:bodyPr/>
        <a:lstStyle/>
        <a:p>
          <a:endParaRPr lang="es-EC"/>
        </a:p>
      </dgm:t>
    </dgm:pt>
    <dgm:pt modelId="{F4807C6D-1F9A-4F79-97A9-E27BFBAB5D34}" type="pres">
      <dgm:prSet presAssocID="{23151645-DF7D-4355-8FB2-2C021017653A}" presName="node" presStyleLbl="node1" presStyleIdx="0" presStyleCnt="4">
        <dgm:presLayoutVars>
          <dgm:bulletEnabled val="1"/>
        </dgm:presLayoutVars>
      </dgm:prSet>
      <dgm:spPr/>
      <dgm:t>
        <a:bodyPr/>
        <a:lstStyle/>
        <a:p>
          <a:endParaRPr lang="es-EC"/>
        </a:p>
      </dgm:t>
    </dgm:pt>
    <dgm:pt modelId="{9F5531D0-D8E9-4B9B-ABA6-D334C91A130C}" type="pres">
      <dgm:prSet presAssocID="{F6D66BBE-F9B2-4612-8282-C40BDDBDE667}" presName="parTrans" presStyleLbl="bgSibTrans2D1" presStyleIdx="1" presStyleCnt="4"/>
      <dgm:spPr/>
      <dgm:t>
        <a:bodyPr/>
        <a:lstStyle/>
        <a:p>
          <a:endParaRPr lang="es-EC"/>
        </a:p>
      </dgm:t>
    </dgm:pt>
    <dgm:pt modelId="{03240BA3-5E3D-40F7-A7AC-C9CA6123BAA0}" type="pres">
      <dgm:prSet presAssocID="{0C250206-8626-4E90-A9EB-DD2FE52EA888}" presName="node" presStyleLbl="node1" presStyleIdx="1" presStyleCnt="4">
        <dgm:presLayoutVars>
          <dgm:bulletEnabled val="1"/>
        </dgm:presLayoutVars>
      </dgm:prSet>
      <dgm:spPr/>
      <dgm:t>
        <a:bodyPr/>
        <a:lstStyle/>
        <a:p>
          <a:endParaRPr lang="es-EC"/>
        </a:p>
      </dgm:t>
    </dgm:pt>
    <dgm:pt modelId="{5F3AE19A-CAE5-4F0D-BE82-DD56F667B441}" type="pres">
      <dgm:prSet presAssocID="{E8A5A004-2549-4924-9A4D-16F2A7E74E3F}" presName="parTrans" presStyleLbl="bgSibTrans2D1" presStyleIdx="2" presStyleCnt="4"/>
      <dgm:spPr/>
      <dgm:t>
        <a:bodyPr/>
        <a:lstStyle/>
        <a:p>
          <a:endParaRPr lang="es-EC"/>
        </a:p>
      </dgm:t>
    </dgm:pt>
    <dgm:pt modelId="{A3E8494D-1A0A-4DB3-B09F-370BA7CD85EE}" type="pres">
      <dgm:prSet presAssocID="{41B0A882-5F03-487D-82CF-81F8B7EE959B}" presName="node" presStyleLbl="node1" presStyleIdx="2" presStyleCnt="4">
        <dgm:presLayoutVars>
          <dgm:bulletEnabled val="1"/>
        </dgm:presLayoutVars>
      </dgm:prSet>
      <dgm:spPr/>
      <dgm:t>
        <a:bodyPr/>
        <a:lstStyle/>
        <a:p>
          <a:endParaRPr lang="es-EC"/>
        </a:p>
      </dgm:t>
    </dgm:pt>
    <dgm:pt modelId="{C16C336A-AF76-4EAA-AB69-B506D34867F2}" type="pres">
      <dgm:prSet presAssocID="{05E2E78A-9D70-4170-9408-BC9C4767D1C1}" presName="parTrans" presStyleLbl="bgSibTrans2D1" presStyleIdx="3" presStyleCnt="4"/>
      <dgm:spPr/>
      <dgm:t>
        <a:bodyPr/>
        <a:lstStyle/>
        <a:p>
          <a:endParaRPr lang="es-EC"/>
        </a:p>
      </dgm:t>
    </dgm:pt>
    <dgm:pt modelId="{2E825427-8557-4D6C-A4FE-A9AF6DCF7CE1}" type="pres">
      <dgm:prSet presAssocID="{C726D9E4-C5BB-444C-B9EE-AE1160BB1491}" presName="node" presStyleLbl="node1" presStyleIdx="3" presStyleCnt="4">
        <dgm:presLayoutVars>
          <dgm:bulletEnabled val="1"/>
        </dgm:presLayoutVars>
      </dgm:prSet>
      <dgm:spPr/>
      <dgm:t>
        <a:bodyPr/>
        <a:lstStyle/>
        <a:p>
          <a:endParaRPr lang="es-EC"/>
        </a:p>
      </dgm:t>
    </dgm:pt>
  </dgm:ptLst>
  <dgm:cxnLst>
    <dgm:cxn modelId="{5B78D1C1-9338-4BB3-B461-559D46A4A2E9}" srcId="{DB1778AA-E17F-4AE2-BECF-FBA0A6B18AC8}" destId="{C36D4830-9514-4545-940A-8CDFACF9697C}" srcOrd="0" destOrd="0" parTransId="{38EC7C1B-6CF2-41E2-9B8E-7762FA4F6D9A}" sibTransId="{97FB630A-D8EE-4625-93AF-45BA33543D98}"/>
    <dgm:cxn modelId="{C0E79102-8B0D-4F80-BF2B-6D3811865D7A}" type="presOf" srcId="{DB1778AA-E17F-4AE2-BECF-FBA0A6B18AC8}" destId="{391258F4-20DD-4C9F-8A94-0801A63E1BA6}" srcOrd="0" destOrd="0" presId="urn:microsoft.com/office/officeart/2005/8/layout/radial4"/>
    <dgm:cxn modelId="{E746390A-3E16-4CBA-BCA9-C3351A957F31}" srcId="{C36D4830-9514-4545-940A-8CDFACF9697C}" destId="{41B0A882-5F03-487D-82CF-81F8B7EE959B}" srcOrd="2" destOrd="0" parTransId="{E8A5A004-2549-4924-9A4D-16F2A7E74E3F}" sibTransId="{ADD6EC37-D014-485A-B558-F62948079FF1}"/>
    <dgm:cxn modelId="{13E0E2EC-88C8-43D2-8B97-E7A0BF9F321B}" type="presOf" srcId="{41B0A882-5F03-487D-82CF-81F8B7EE959B}" destId="{A3E8494D-1A0A-4DB3-B09F-370BA7CD85EE}" srcOrd="0" destOrd="0" presId="urn:microsoft.com/office/officeart/2005/8/layout/radial4"/>
    <dgm:cxn modelId="{F61EFAD5-B5EF-4864-888E-621E9A5FC916}" type="presOf" srcId="{23151645-DF7D-4355-8FB2-2C021017653A}" destId="{F4807C6D-1F9A-4F79-97A9-E27BFBAB5D34}" srcOrd="0" destOrd="0" presId="urn:microsoft.com/office/officeart/2005/8/layout/radial4"/>
    <dgm:cxn modelId="{6DFEEB7E-2EEE-46F2-A0CE-297706BAF5F1}" type="presOf" srcId="{C726D9E4-C5BB-444C-B9EE-AE1160BB1491}" destId="{2E825427-8557-4D6C-A4FE-A9AF6DCF7CE1}" srcOrd="0" destOrd="0" presId="urn:microsoft.com/office/officeart/2005/8/layout/radial4"/>
    <dgm:cxn modelId="{3539AEB5-21CD-4585-94CE-049F58EFE9A4}" type="presOf" srcId="{F6D66BBE-F9B2-4612-8282-C40BDDBDE667}" destId="{9F5531D0-D8E9-4B9B-ABA6-D334C91A130C}" srcOrd="0" destOrd="0" presId="urn:microsoft.com/office/officeart/2005/8/layout/radial4"/>
    <dgm:cxn modelId="{0D307805-D2A0-4A2C-8667-7581CED1632A}" srcId="{C36D4830-9514-4545-940A-8CDFACF9697C}" destId="{C726D9E4-C5BB-444C-B9EE-AE1160BB1491}" srcOrd="3" destOrd="0" parTransId="{05E2E78A-9D70-4170-9408-BC9C4767D1C1}" sibTransId="{20BA5164-9717-4555-B9B8-20815F662CD2}"/>
    <dgm:cxn modelId="{9B1D50C1-BF81-41AB-8D5F-FF1A2C89CDD5}" type="presOf" srcId="{0C250206-8626-4E90-A9EB-DD2FE52EA888}" destId="{03240BA3-5E3D-40F7-A7AC-C9CA6123BAA0}" srcOrd="0" destOrd="0" presId="urn:microsoft.com/office/officeart/2005/8/layout/radial4"/>
    <dgm:cxn modelId="{F0B8D8E2-03FA-4075-BC0A-9CDF1F5FC09B}" type="presOf" srcId="{E8A5A004-2549-4924-9A4D-16F2A7E74E3F}" destId="{5F3AE19A-CAE5-4F0D-BE82-DD56F667B441}" srcOrd="0" destOrd="0" presId="urn:microsoft.com/office/officeart/2005/8/layout/radial4"/>
    <dgm:cxn modelId="{BD1F2448-536F-47AB-BE4E-E47E027F87FD}" srcId="{C36D4830-9514-4545-940A-8CDFACF9697C}" destId="{0C250206-8626-4E90-A9EB-DD2FE52EA888}" srcOrd="1" destOrd="0" parTransId="{F6D66BBE-F9B2-4612-8282-C40BDDBDE667}" sibTransId="{EF604955-4048-49B1-9974-D0F8CC52D1EE}"/>
    <dgm:cxn modelId="{C11054AF-459A-4DBB-885C-D78EE91F9C16}" srcId="{C36D4830-9514-4545-940A-8CDFACF9697C}" destId="{23151645-DF7D-4355-8FB2-2C021017653A}" srcOrd="0" destOrd="0" parTransId="{6F74EC9D-D730-4477-ADAD-B9493F82CB2C}" sibTransId="{53760B7F-FC1A-4C08-9F57-9BF22ED82533}"/>
    <dgm:cxn modelId="{1EC4C60D-56DD-4879-89AF-8ECFB6FBCEA2}" type="presOf" srcId="{05E2E78A-9D70-4170-9408-BC9C4767D1C1}" destId="{C16C336A-AF76-4EAA-AB69-B506D34867F2}" srcOrd="0" destOrd="0" presId="urn:microsoft.com/office/officeart/2005/8/layout/radial4"/>
    <dgm:cxn modelId="{1CB4D25B-9E20-447C-950F-525DF3A0C21A}" type="presOf" srcId="{6F74EC9D-D730-4477-ADAD-B9493F82CB2C}" destId="{D79D54A7-AA39-4750-B7C6-3A0E98F5EAD2}" srcOrd="0" destOrd="0" presId="urn:microsoft.com/office/officeart/2005/8/layout/radial4"/>
    <dgm:cxn modelId="{75237E90-8EE3-4230-ABF5-3DAB02487A46}" type="presOf" srcId="{C36D4830-9514-4545-940A-8CDFACF9697C}" destId="{50069B46-5B10-43B3-8EFE-0EB5246AF9F5}" srcOrd="0" destOrd="0" presId="urn:microsoft.com/office/officeart/2005/8/layout/radial4"/>
    <dgm:cxn modelId="{453C4234-95BA-4265-B612-89D4B1B25C2A}" type="presParOf" srcId="{391258F4-20DD-4C9F-8A94-0801A63E1BA6}" destId="{50069B46-5B10-43B3-8EFE-0EB5246AF9F5}" srcOrd="0" destOrd="0" presId="urn:microsoft.com/office/officeart/2005/8/layout/radial4"/>
    <dgm:cxn modelId="{5A1542AF-AA46-4D32-83B4-102647060576}" type="presParOf" srcId="{391258F4-20DD-4C9F-8A94-0801A63E1BA6}" destId="{D79D54A7-AA39-4750-B7C6-3A0E98F5EAD2}" srcOrd="1" destOrd="0" presId="urn:microsoft.com/office/officeart/2005/8/layout/radial4"/>
    <dgm:cxn modelId="{13881365-AD26-462B-963F-49C0BC0893A8}" type="presParOf" srcId="{391258F4-20DD-4C9F-8A94-0801A63E1BA6}" destId="{F4807C6D-1F9A-4F79-97A9-E27BFBAB5D34}" srcOrd="2" destOrd="0" presId="urn:microsoft.com/office/officeart/2005/8/layout/radial4"/>
    <dgm:cxn modelId="{B02142D4-3496-487F-8A0A-B572DB857425}" type="presParOf" srcId="{391258F4-20DD-4C9F-8A94-0801A63E1BA6}" destId="{9F5531D0-D8E9-4B9B-ABA6-D334C91A130C}" srcOrd="3" destOrd="0" presId="urn:microsoft.com/office/officeart/2005/8/layout/radial4"/>
    <dgm:cxn modelId="{D84C8A9B-4738-4B5B-9540-3E6DBACB6263}" type="presParOf" srcId="{391258F4-20DD-4C9F-8A94-0801A63E1BA6}" destId="{03240BA3-5E3D-40F7-A7AC-C9CA6123BAA0}" srcOrd="4" destOrd="0" presId="urn:microsoft.com/office/officeart/2005/8/layout/radial4"/>
    <dgm:cxn modelId="{3EE31ADD-7D19-450E-BA54-D9C4DB7D428C}" type="presParOf" srcId="{391258F4-20DD-4C9F-8A94-0801A63E1BA6}" destId="{5F3AE19A-CAE5-4F0D-BE82-DD56F667B441}" srcOrd="5" destOrd="0" presId="urn:microsoft.com/office/officeart/2005/8/layout/radial4"/>
    <dgm:cxn modelId="{2051C7DF-2B3B-4464-90D7-E393E1CAA7E5}" type="presParOf" srcId="{391258F4-20DD-4C9F-8A94-0801A63E1BA6}" destId="{A3E8494D-1A0A-4DB3-B09F-370BA7CD85EE}" srcOrd="6" destOrd="0" presId="urn:microsoft.com/office/officeart/2005/8/layout/radial4"/>
    <dgm:cxn modelId="{4B7ACDD2-5D1F-4F39-A1B1-221D0FBAD629}" type="presParOf" srcId="{391258F4-20DD-4C9F-8A94-0801A63E1BA6}" destId="{C16C336A-AF76-4EAA-AB69-B506D34867F2}" srcOrd="7" destOrd="0" presId="urn:microsoft.com/office/officeart/2005/8/layout/radial4"/>
    <dgm:cxn modelId="{3636510F-3C2D-4DB5-AA88-CC33B059CB89}" type="presParOf" srcId="{391258F4-20DD-4C9F-8A94-0801A63E1BA6}" destId="{2E825427-8557-4D6C-A4FE-A9AF6DCF7CE1}" srcOrd="8"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629DDE-81E2-48BB-A28B-4E707C3B80F1}"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s-EC"/>
        </a:p>
      </dgm:t>
    </dgm:pt>
    <dgm:pt modelId="{FFF5ECC3-706A-420E-A90C-A9EACFDD9E58}">
      <dgm:prSet phldrT="[Texto]" custT="1"/>
      <dgm:spPr/>
      <dgm:t>
        <a:bodyPr/>
        <a:lstStyle/>
        <a:p>
          <a:r>
            <a:rPr lang="es-EC" sz="3200" dirty="0"/>
            <a:t>Enfoque de la investigación</a:t>
          </a:r>
        </a:p>
      </dgm:t>
    </dgm:pt>
    <dgm:pt modelId="{71D3BE71-AF00-49B3-AD59-3CC638A4306B}" type="parTrans" cxnId="{F64862B8-13A2-4DB2-A077-48E69D01D645}">
      <dgm:prSet/>
      <dgm:spPr/>
      <dgm:t>
        <a:bodyPr/>
        <a:lstStyle/>
        <a:p>
          <a:endParaRPr lang="es-EC" sz="1600"/>
        </a:p>
      </dgm:t>
    </dgm:pt>
    <dgm:pt modelId="{50FC8132-48F5-4471-BD22-DB61BF37AC24}" type="sibTrans" cxnId="{F64862B8-13A2-4DB2-A077-48E69D01D645}">
      <dgm:prSet/>
      <dgm:spPr/>
      <dgm:t>
        <a:bodyPr/>
        <a:lstStyle/>
        <a:p>
          <a:endParaRPr lang="es-EC" sz="1600"/>
        </a:p>
      </dgm:t>
    </dgm:pt>
    <dgm:pt modelId="{8086558D-1B5C-458F-9B4D-5F9084B45DC2}">
      <dgm:prSet phldrT="[Texto]" custT="1"/>
      <dgm:spPr/>
      <dgm:t>
        <a:bodyPr/>
        <a:lstStyle/>
        <a:p>
          <a:r>
            <a:rPr lang="es-EC" sz="2000" dirty="0"/>
            <a:t>Mixto</a:t>
          </a:r>
        </a:p>
      </dgm:t>
    </dgm:pt>
    <dgm:pt modelId="{53532355-3666-437B-92B2-F4A31F8DA1EB}" type="parTrans" cxnId="{950F7A92-8464-4763-B8BA-C2408049A8B1}">
      <dgm:prSet/>
      <dgm:spPr/>
      <dgm:t>
        <a:bodyPr/>
        <a:lstStyle/>
        <a:p>
          <a:endParaRPr lang="es-EC" sz="1600"/>
        </a:p>
      </dgm:t>
    </dgm:pt>
    <dgm:pt modelId="{E12E9449-A94B-434E-88AD-55AF911200D4}" type="sibTrans" cxnId="{950F7A92-8464-4763-B8BA-C2408049A8B1}">
      <dgm:prSet/>
      <dgm:spPr/>
      <dgm:t>
        <a:bodyPr/>
        <a:lstStyle/>
        <a:p>
          <a:endParaRPr lang="es-EC" sz="1600"/>
        </a:p>
      </dgm:t>
    </dgm:pt>
    <dgm:pt modelId="{C6F18E55-5BB1-4D12-AB20-199B91D90213}">
      <dgm:prSet phldrT="[Texto]" custT="1"/>
      <dgm:spPr/>
      <dgm:t>
        <a:bodyPr/>
        <a:lstStyle/>
        <a:p>
          <a:r>
            <a:rPr lang="es-EC" sz="3200" dirty="0"/>
            <a:t>Tipología de la investigación</a:t>
          </a:r>
        </a:p>
      </dgm:t>
    </dgm:pt>
    <dgm:pt modelId="{751A9874-1366-4590-8F39-052D44F9608C}" type="parTrans" cxnId="{90C4DE55-BD96-45F7-9E9D-1F8E2609AF57}">
      <dgm:prSet/>
      <dgm:spPr/>
      <dgm:t>
        <a:bodyPr/>
        <a:lstStyle/>
        <a:p>
          <a:endParaRPr lang="es-EC" sz="1600"/>
        </a:p>
      </dgm:t>
    </dgm:pt>
    <dgm:pt modelId="{670C7DD5-1A2A-4C86-9D7A-DD203BB3B9F6}" type="sibTrans" cxnId="{90C4DE55-BD96-45F7-9E9D-1F8E2609AF57}">
      <dgm:prSet/>
      <dgm:spPr/>
      <dgm:t>
        <a:bodyPr/>
        <a:lstStyle/>
        <a:p>
          <a:endParaRPr lang="es-EC" sz="1600"/>
        </a:p>
      </dgm:t>
    </dgm:pt>
    <dgm:pt modelId="{BEB1D9A3-6136-423B-8A3F-324987E1746A}">
      <dgm:prSet phldrT="[Texto]" custT="1"/>
      <dgm:spPr/>
      <dgm:t>
        <a:bodyPr/>
        <a:lstStyle/>
        <a:p>
          <a:r>
            <a:rPr lang="es-EC" sz="2000" dirty="0"/>
            <a:t>Por su finalidad: aplicada</a:t>
          </a:r>
        </a:p>
      </dgm:t>
    </dgm:pt>
    <dgm:pt modelId="{1DDFDF8C-33A7-445B-8A4E-2488631118DE}" type="parTrans" cxnId="{5FE6FEE7-AA3E-4E97-AFB5-B0D4B92C870C}">
      <dgm:prSet/>
      <dgm:spPr/>
      <dgm:t>
        <a:bodyPr/>
        <a:lstStyle/>
        <a:p>
          <a:endParaRPr lang="es-EC" sz="1600"/>
        </a:p>
      </dgm:t>
    </dgm:pt>
    <dgm:pt modelId="{97B09A1C-9D7D-48AC-B647-C3D5D941536A}" type="sibTrans" cxnId="{5FE6FEE7-AA3E-4E97-AFB5-B0D4B92C870C}">
      <dgm:prSet/>
      <dgm:spPr/>
      <dgm:t>
        <a:bodyPr/>
        <a:lstStyle/>
        <a:p>
          <a:endParaRPr lang="es-EC" sz="1600"/>
        </a:p>
      </dgm:t>
    </dgm:pt>
    <dgm:pt modelId="{D27E3288-72DE-4C04-B126-31329C08C528}">
      <dgm:prSet phldrT="[Texto]" custT="1"/>
      <dgm:spPr/>
      <dgm:t>
        <a:bodyPr/>
        <a:lstStyle/>
        <a:p>
          <a:r>
            <a:rPr lang="es-EC" sz="2000" dirty="0"/>
            <a:t>Por sus fuentes de información: mixto </a:t>
          </a:r>
        </a:p>
      </dgm:t>
    </dgm:pt>
    <dgm:pt modelId="{E90B4B36-EC80-4D55-8A6E-6103FBA9DEEF}" type="parTrans" cxnId="{58AC85E3-CE21-47EC-8D89-E63D571B5059}">
      <dgm:prSet/>
      <dgm:spPr/>
      <dgm:t>
        <a:bodyPr/>
        <a:lstStyle/>
        <a:p>
          <a:endParaRPr lang="es-EC" sz="1600"/>
        </a:p>
      </dgm:t>
    </dgm:pt>
    <dgm:pt modelId="{ED3EF36C-6964-488D-A485-97C88657A00F}" type="sibTrans" cxnId="{58AC85E3-CE21-47EC-8D89-E63D571B5059}">
      <dgm:prSet/>
      <dgm:spPr/>
      <dgm:t>
        <a:bodyPr/>
        <a:lstStyle/>
        <a:p>
          <a:endParaRPr lang="es-EC" sz="1600"/>
        </a:p>
      </dgm:t>
    </dgm:pt>
    <dgm:pt modelId="{8F7A576A-13F0-4DD3-B3AC-30FDCB3D9A40}">
      <dgm:prSet phldrT="[Texto]" custT="1"/>
      <dgm:spPr/>
      <dgm:t>
        <a:bodyPr/>
        <a:lstStyle/>
        <a:p>
          <a:r>
            <a:rPr lang="es-EC" sz="3200" dirty="0"/>
            <a:t>Instrumentos de recolección de datos</a:t>
          </a:r>
        </a:p>
      </dgm:t>
    </dgm:pt>
    <dgm:pt modelId="{00CADE28-EDDD-4920-A5A0-486DEDB89E19}" type="parTrans" cxnId="{B7DE42A7-25AE-4FB1-B54A-92592BAEFA45}">
      <dgm:prSet/>
      <dgm:spPr/>
      <dgm:t>
        <a:bodyPr/>
        <a:lstStyle/>
        <a:p>
          <a:endParaRPr lang="es-EC" sz="1600"/>
        </a:p>
      </dgm:t>
    </dgm:pt>
    <dgm:pt modelId="{DE45DC1E-91BA-4A4E-BB5B-6C9823757C80}" type="sibTrans" cxnId="{B7DE42A7-25AE-4FB1-B54A-92592BAEFA45}">
      <dgm:prSet/>
      <dgm:spPr/>
      <dgm:t>
        <a:bodyPr/>
        <a:lstStyle/>
        <a:p>
          <a:endParaRPr lang="es-EC" sz="1600"/>
        </a:p>
      </dgm:t>
    </dgm:pt>
    <dgm:pt modelId="{C4D8A260-0F90-4AA8-A35E-1EE704D1B4F1}">
      <dgm:prSet phldrT="[Texto]" custT="1"/>
      <dgm:spPr/>
      <dgm:t>
        <a:bodyPr/>
        <a:lstStyle/>
        <a:p>
          <a:r>
            <a:rPr lang="es-EC" sz="2000" dirty="0"/>
            <a:t>Bibliográficas (Primera Fase de la investigación)</a:t>
          </a:r>
        </a:p>
      </dgm:t>
    </dgm:pt>
    <dgm:pt modelId="{A7A50097-EC11-4419-96C0-E3AA2B62D194}" type="parTrans" cxnId="{FE2A643E-BEAA-4A24-B489-74C2F450540E}">
      <dgm:prSet/>
      <dgm:spPr/>
      <dgm:t>
        <a:bodyPr/>
        <a:lstStyle/>
        <a:p>
          <a:endParaRPr lang="es-EC" sz="1600"/>
        </a:p>
      </dgm:t>
    </dgm:pt>
    <dgm:pt modelId="{197D438F-51BC-4E62-AF45-FC728BF18813}" type="sibTrans" cxnId="{FE2A643E-BEAA-4A24-B489-74C2F450540E}">
      <dgm:prSet/>
      <dgm:spPr/>
      <dgm:t>
        <a:bodyPr/>
        <a:lstStyle/>
        <a:p>
          <a:endParaRPr lang="es-EC" sz="1600"/>
        </a:p>
      </dgm:t>
    </dgm:pt>
    <dgm:pt modelId="{B69E9069-8AC2-486F-A9F7-D8CC2571244E}">
      <dgm:prSet phldrT="[Texto]" custT="1"/>
      <dgm:spPr/>
      <dgm:t>
        <a:bodyPr/>
        <a:lstStyle/>
        <a:p>
          <a:r>
            <a:rPr lang="es-EC" sz="2000" dirty="0" smtClean="0"/>
            <a:t>Encuesta</a:t>
          </a:r>
          <a:endParaRPr lang="es-EC" sz="1600" dirty="0"/>
        </a:p>
      </dgm:t>
    </dgm:pt>
    <dgm:pt modelId="{499FF907-9B87-40F7-B464-D450C25354E5}" type="parTrans" cxnId="{0C1729EE-2700-4E4E-B8EC-96A71FC081B1}">
      <dgm:prSet/>
      <dgm:spPr/>
      <dgm:t>
        <a:bodyPr/>
        <a:lstStyle/>
        <a:p>
          <a:endParaRPr lang="es-EC" sz="1600"/>
        </a:p>
      </dgm:t>
    </dgm:pt>
    <dgm:pt modelId="{FAC6CF01-E21B-4C6E-8416-5068EFDC76B5}" type="sibTrans" cxnId="{0C1729EE-2700-4E4E-B8EC-96A71FC081B1}">
      <dgm:prSet/>
      <dgm:spPr/>
      <dgm:t>
        <a:bodyPr/>
        <a:lstStyle/>
        <a:p>
          <a:endParaRPr lang="es-EC" sz="1600"/>
        </a:p>
      </dgm:t>
    </dgm:pt>
    <dgm:pt modelId="{92FFD2D3-7675-4E83-80EC-905972DB2967}">
      <dgm:prSet phldrT="[Texto]" custT="1"/>
      <dgm:spPr/>
      <dgm:t>
        <a:bodyPr/>
        <a:lstStyle/>
        <a:p>
          <a:r>
            <a:rPr lang="es-EC" sz="2000" dirty="0"/>
            <a:t>Por la unidades de análisis: investigación de campo </a:t>
          </a:r>
        </a:p>
      </dgm:t>
    </dgm:pt>
    <dgm:pt modelId="{1EABF311-7086-4070-9B1A-B0ED4127EAF8}" type="parTrans" cxnId="{7603645F-88B8-4DEE-AAEC-943280F1EBDC}">
      <dgm:prSet/>
      <dgm:spPr/>
      <dgm:t>
        <a:bodyPr/>
        <a:lstStyle/>
        <a:p>
          <a:endParaRPr lang="es-EC" sz="1600"/>
        </a:p>
      </dgm:t>
    </dgm:pt>
    <dgm:pt modelId="{B86B48F6-1863-48C7-9E3B-4F9AB3E9E237}" type="sibTrans" cxnId="{7603645F-88B8-4DEE-AAEC-943280F1EBDC}">
      <dgm:prSet/>
      <dgm:spPr/>
      <dgm:t>
        <a:bodyPr/>
        <a:lstStyle/>
        <a:p>
          <a:endParaRPr lang="es-EC" sz="1600"/>
        </a:p>
      </dgm:t>
    </dgm:pt>
    <dgm:pt modelId="{EFAF45EE-EC4B-4A73-B25D-E8036F473EC0}">
      <dgm:prSet phldrT="[Texto]" custT="1"/>
      <dgm:spPr/>
      <dgm:t>
        <a:bodyPr/>
        <a:lstStyle/>
        <a:p>
          <a:r>
            <a:rPr lang="es-EC" sz="2000" dirty="0"/>
            <a:t>Por el control de variables: </a:t>
          </a:r>
          <a:r>
            <a:rPr lang="es-419" sz="2000" dirty="0"/>
            <a:t>controlada de forma no experimental</a:t>
          </a:r>
          <a:r>
            <a:rPr lang="es-EC" sz="2000" dirty="0"/>
            <a:t> </a:t>
          </a:r>
        </a:p>
      </dgm:t>
    </dgm:pt>
    <dgm:pt modelId="{C1508816-6EEE-4A9E-A610-92B8E2F91943}" type="parTrans" cxnId="{02D26348-1E1B-475F-86DA-BFF922F9887B}">
      <dgm:prSet/>
      <dgm:spPr/>
      <dgm:t>
        <a:bodyPr/>
        <a:lstStyle/>
        <a:p>
          <a:endParaRPr lang="es-EC" sz="1600"/>
        </a:p>
      </dgm:t>
    </dgm:pt>
    <dgm:pt modelId="{9A2CB771-F2E6-4F05-8E6C-178128BA6EF4}" type="sibTrans" cxnId="{02D26348-1E1B-475F-86DA-BFF922F9887B}">
      <dgm:prSet/>
      <dgm:spPr/>
      <dgm:t>
        <a:bodyPr/>
        <a:lstStyle/>
        <a:p>
          <a:endParaRPr lang="es-EC" sz="1600"/>
        </a:p>
      </dgm:t>
    </dgm:pt>
    <dgm:pt modelId="{1CD6AF5F-E86D-4FA6-8762-25DED0C5423D}">
      <dgm:prSet phldrT="[Texto]" custT="1"/>
      <dgm:spPr/>
      <dgm:t>
        <a:bodyPr/>
        <a:lstStyle/>
        <a:p>
          <a:r>
            <a:rPr lang="es-EC" sz="2000" dirty="0"/>
            <a:t>Por el alcance: </a:t>
          </a:r>
          <a:r>
            <a:rPr lang="es-419" sz="2000" dirty="0"/>
            <a:t>exploratorio – descriptivo</a:t>
          </a:r>
          <a:r>
            <a:rPr lang="es-EC" sz="2000" dirty="0"/>
            <a:t> </a:t>
          </a:r>
        </a:p>
      </dgm:t>
    </dgm:pt>
    <dgm:pt modelId="{71725803-1AFF-4235-88C8-5F81C7F92BC1}" type="parTrans" cxnId="{B756A46C-7DF1-4C86-A1A4-9E60212339F1}">
      <dgm:prSet/>
      <dgm:spPr/>
      <dgm:t>
        <a:bodyPr/>
        <a:lstStyle/>
        <a:p>
          <a:endParaRPr lang="es-EC" sz="1600"/>
        </a:p>
      </dgm:t>
    </dgm:pt>
    <dgm:pt modelId="{48B4D948-0423-426D-AFCC-139D5F36649F}" type="sibTrans" cxnId="{B756A46C-7DF1-4C86-A1A4-9E60212339F1}">
      <dgm:prSet/>
      <dgm:spPr/>
      <dgm:t>
        <a:bodyPr/>
        <a:lstStyle/>
        <a:p>
          <a:endParaRPr lang="es-EC" sz="1600"/>
        </a:p>
      </dgm:t>
    </dgm:pt>
    <dgm:pt modelId="{E2D35C15-E8AD-4004-996D-B4F710708815}">
      <dgm:prSet phldrT="[Texto]" custT="1"/>
      <dgm:spPr/>
      <dgm:t>
        <a:bodyPr/>
        <a:lstStyle/>
        <a:p>
          <a:r>
            <a:rPr lang="es-EC" sz="2000" dirty="0" smtClean="0"/>
            <a:t>Entrevista</a:t>
          </a:r>
          <a:endParaRPr lang="es-EC" sz="2000" dirty="0"/>
        </a:p>
      </dgm:t>
    </dgm:pt>
    <dgm:pt modelId="{56BD092C-7B34-417D-BA95-76764831FD15}" type="parTrans" cxnId="{E9B0AAEC-E3A2-4A4B-AF86-3EB556A26DA9}">
      <dgm:prSet/>
      <dgm:spPr/>
      <dgm:t>
        <a:bodyPr/>
        <a:lstStyle/>
        <a:p>
          <a:endParaRPr lang="es-419" sz="1600"/>
        </a:p>
      </dgm:t>
    </dgm:pt>
    <dgm:pt modelId="{D6ECDCA8-1A22-44C0-8BAE-FC151B2A1BB2}" type="sibTrans" cxnId="{E9B0AAEC-E3A2-4A4B-AF86-3EB556A26DA9}">
      <dgm:prSet/>
      <dgm:spPr/>
      <dgm:t>
        <a:bodyPr/>
        <a:lstStyle/>
        <a:p>
          <a:endParaRPr lang="es-419" sz="1600"/>
        </a:p>
      </dgm:t>
    </dgm:pt>
    <dgm:pt modelId="{12453646-729B-4F57-8898-2E7184FA608F}" type="pres">
      <dgm:prSet presAssocID="{DA629DDE-81E2-48BB-A28B-4E707C3B80F1}" presName="Name0" presStyleCnt="0">
        <dgm:presLayoutVars>
          <dgm:dir/>
          <dgm:animLvl val="lvl"/>
          <dgm:resizeHandles val="exact"/>
        </dgm:presLayoutVars>
      </dgm:prSet>
      <dgm:spPr/>
      <dgm:t>
        <a:bodyPr/>
        <a:lstStyle/>
        <a:p>
          <a:endParaRPr lang="es-EC"/>
        </a:p>
      </dgm:t>
    </dgm:pt>
    <dgm:pt modelId="{D608D662-13A4-45F7-B516-407B10592EBB}" type="pres">
      <dgm:prSet presAssocID="{FFF5ECC3-706A-420E-A90C-A9EACFDD9E58}" presName="linNode" presStyleCnt="0"/>
      <dgm:spPr/>
      <dgm:t>
        <a:bodyPr/>
        <a:lstStyle/>
        <a:p>
          <a:endParaRPr lang="es-EC"/>
        </a:p>
      </dgm:t>
    </dgm:pt>
    <dgm:pt modelId="{471206A3-43C7-4C99-8BF1-D8C31BA55FAB}" type="pres">
      <dgm:prSet presAssocID="{FFF5ECC3-706A-420E-A90C-A9EACFDD9E58}" presName="parentText" presStyleLbl="node1" presStyleIdx="0" presStyleCnt="3">
        <dgm:presLayoutVars>
          <dgm:chMax val="1"/>
          <dgm:bulletEnabled val="1"/>
        </dgm:presLayoutVars>
      </dgm:prSet>
      <dgm:spPr/>
      <dgm:t>
        <a:bodyPr/>
        <a:lstStyle/>
        <a:p>
          <a:endParaRPr lang="es-EC"/>
        </a:p>
      </dgm:t>
    </dgm:pt>
    <dgm:pt modelId="{978351FC-5968-4727-A1D4-C9A41C25AD5C}" type="pres">
      <dgm:prSet presAssocID="{FFF5ECC3-706A-420E-A90C-A9EACFDD9E58}" presName="descendantText" presStyleLbl="alignAccFollowNode1" presStyleIdx="0" presStyleCnt="3" custLinFactNeighborX="0">
        <dgm:presLayoutVars>
          <dgm:bulletEnabled val="1"/>
        </dgm:presLayoutVars>
      </dgm:prSet>
      <dgm:spPr/>
      <dgm:t>
        <a:bodyPr/>
        <a:lstStyle/>
        <a:p>
          <a:endParaRPr lang="es-EC"/>
        </a:p>
      </dgm:t>
    </dgm:pt>
    <dgm:pt modelId="{F7B23CAD-2248-44A3-B1FC-838047EBCF40}" type="pres">
      <dgm:prSet presAssocID="{50FC8132-48F5-4471-BD22-DB61BF37AC24}" presName="sp" presStyleCnt="0"/>
      <dgm:spPr/>
      <dgm:t>
        <a:bodyPr/>
        <a:lstStyle/>
        <a:p>
          <a:endParaRPr lang="es-EC"/>
        </a:p>
      </dgm:t>
    </dgm:pt>
    <dgm:pt modelId="{EF1B77DC-2F4F-40B8-89C8-BF51D47B4FF9}" type="pres">
      <dgm:prSet presAssocID="{C6F18E55-5BB1-4D12-AB20-199B91D90213}" presName="linNode" presStyleCnt="0"/>
      <dgm:spPr/>
      <dgm:t>
        <a:bodyPr/>
        <a:lstStyle/>
        <a:p>
          <a:endParaRPr lang="es-EC"/>
        </a:p>
      </dgm:t>
    </dgm:pt>
    <dgm:pt modelId="{41D25B5C-87C9-4C3A-9423-AAA539C16F84}" type="pres">
      <dgm:prSet presAssocID="{C6F18E55-5BB1-4D12-AB20-199B91D90213}" presName="parentText" presStyleLbl="node1" presStyleIdx="1" presStyleCnt="3" custScaleY="150176">
        <dgm:presLayoutVars>
          <dgm:chMax val="1"/>
          <dgm:bulletEnabled val="1"/>
        </dgm:presLayoutVars>
      </dgm:prSet>
      <dgm:spPr/>
      <dgm:t>
        <a:bodyPr/>
        <a:lstStyle/>
        <a:p>
          <a:endParaRPr lang="es-EC"/>
        </a:p>
      </dgm:t>
    </dgm:pt>
    <dgm:pt modelId="{0666E95C-289E-40C7-BD6B-72418535B700}" type="pres">
      <dgm:prSet presAssocID="{C6F18E55-5BB1-4D12-AB20-199B91D90213}" presName="descendantText" presStyleLbl="alignAccFollowNode1" presStyleIdx="1" presStyleCnt="3" custScaleY="217572">
        <dgm:presLayoutVars>
          <dgm:bulletEnabled val="1"/>
        </dgm:presLayoutVars>
      </dgm:prSet>
      <dgm:spPr/>
      <dgm:t>
        <a:bodyPr/>
        <a:lstStyle/>
        <a:p>
          <a:endParaRPr lang="es-EC"/>
        </a:p>
      </dgm:t>
    </dgm:pt>
    <dgm:pt modelId="{EA240A35-EC2C-4CC8-BE96-FA65535160CD}" type="pres">
      <dgm:prSet presAssocID="{670C7DD5-1A2A-4C86-9D7A-DD203BB3B9F6}" presName="sp" presStyleCnt="0"/>
      <dgm:spPr/>
      <dgm:t>
        <a:bodyPr/>
        <a:lstStyle/>
        <a:p>
          <a:endParaRPr lang="es-EC"/>
        </a:p>
      </dgm:t>
    </dgm:pt>
    <dgm:pt modelId="{3B23AEC0-7693-47DD-9700-9980F9777F1F}" type="pres">
      <dgm:prSet presAssocID="{8F7A576A-13F0-4DD3-B3AC-30FDCB3D9A40}" presName="linNode" presStyleCnt="0"/>
      <dgm:spPr/>
      <dgm:t>
        <a:bodyPr/>
        <a:lstStyle/>
        <a:p>
          <a:endParaRPr lang="es-EC"/>
        </a:p>
      </dgm:t>
    </dgm:pt>
    <dgm:pt modelId="{A6A0D56F-9658-4ABF-83B3-A41A0253C139}" type="pres">
      <dgm:prSet presAssocID="{8F7A576A-13F0-4DD3-B3AC-30FDCB3D9A40}" presName="parentText" presStyleLbl="node1" presStyleIdx="2" presStyleCnt="3">
        <dgm:presLayoutVars>
          <dgm:chMax val="1"/>
          <dgm:bulletEnabled val="1"/>
        </dgm:presLayoutVars>
      </dgm:prSet>
      <dgm:spPr/>
      <dgm:t>
        <a:bodyPr/>
        <a:lstStyle/>
        <a:p>
          <a:endParaRPr lang="es-EC"/>
        </a:p>
      </dgm:t>
    </dgm:pt>
    <dgm:pt modelId="{E2A14C15-577A-436A-9F84-32E665B8DA46}" type="pres">
      <dgm:prSet presAssocID="{8F7A576A-13F0-4DD3-B3AC-30FDCB3D9A40}" presName="descendantText" presStyleLbl="alignAccFollowNode1" presStyleIdx="2" presStyleCnt="3">
        <dgm:presLayoutVars>
          <dgm:bulletEnabled val="1"/>
        </dgm:presLayoutVars>
      </dgm:prSet>
      <dgm:spPr/>
      <dgm:t>
        <a:bodyPr/>
        <a:lstStyle/>
        <a:p>
          <a:endParaRPr lang="es-EC"/>
        </a:p>
      </dgm:t>
    </dgm:pt>
  </dgm:ptLst>
  <dgm:cxnLst>
    <dgm:cxn modelId="{90C4DE55-BD96-45F7-9E9D-1F8E2609AF57}" srcId="{DA629DDE-81E2-48BB-A28B-4E707C3B80F1}" destId="{C6F18E55-5BB1-4D12-AB20-199B91D90213}" srcOrd="1" destOrd="0" parTransId="{751A9874-1366-4590-8F39-052D44F9608C}" sibTransId="{670C7DD5-1A2A-4C86-9D7A-DD203BB3B9F6}"/>
    <dgm:cxn modelId="{A98231D0-6AD1-47A6-B954-B76B66254C34}" type="presOf" srcId="{D27E3288-72DE-4C04-B126-31329C08C528}" destId="{0666E95C-289E-40C7-BD6B-72418535B700}" srcOrd="0" destOrd="1" presId="urn:microsoft.com/office/officeart/2005/8/layout/vList5"/>
    <dgm:cxn modelId="{9ECFA6DA-63B9-4314-8093-141B20EF9CD5}" type="presOf" srcId="{E2D35C15-E8AD-4004-996D-B4F710708815}" destId="{E2A14C15-577A-436A-9F84-32E665B8DA46}" srcOrd="0" destOrd="1" presId="urn:microsoft.com/office/officeart/2005/8/layout/vList5"/>
    <dgm:cxn modelId="{38812E4C-10FC-4025-B1FA-C537625DEEC1}" type="presOf" srcId="{1CD6AF5F-E86D-4FA6-8762-25DED0C5423D}" destId="{0666E95C-289E-40C7-BD6B-72418535B700}" srcOrd="0" destOrd="4" presId="urn:microsoft.com/office/officeart/2005/8/layout/vList5"/>
    <dgm:cxn modelId="{02D26348-1E1B-475F-86DA-BFF922F9887B}" srcId="{C6F18E55-5BB1-4D12-AB20-199B91D90213}" destId="{EFAF45EE-EC4B-4A73-B25D-E8036F473EC0}" srcOrd="3" destOrd="0" parTransId="{C1508816-6EEE-4A9E-A610-92B8E2F91943}" sibTransId="{9A2CB771-F2E6-4F05-8E6C-178128BA6EF4}"/>
    <dgm:cxn modelId="{5FE6FEE7-AA3E-4E97-AFB5-B0D4B92C870C}" srcId="{C6F18E55-5BB1-4D12-AB20-199B91D90213}" destId="{BEB1D9A3-6136-423B-8A3F-324987E1746A}" srcOrd="0" destOrd="0" parTransId="{1DDFDF8C-33A7-445B-8A4E-2488631118DE}" sibTransId="{97B09A1C-9D7D-48AC-B647-C3D5D941536A}"/>
    <dgm:cxn modelId="{950F7A92-8464-4763-B8BA-C2408049A8B1}" srcId="{FFF5ECC3-706A-420E-A90C-A9EACFDD9E58}" destId="{8086558D-1B5C-458F-9B4D-5F9084B45DC2}" srcOrd="0" destOrd="0" parTransId="{53532355-3666-437B-92B2-F4A31F8DA1EB}" sibTransId="{E12E9449-A94B-434E-88AD-55AF911200D4}"/>
    <dgm:cxn modelId="{B7DE42A7-25AE-4FB1-B54A-92592BAEFA45}" srcId="{DA629DDE-81E2-48BB-A28B-4E707C3B80F1}" destId="{8F7A576A-13F0-4DD3-B3AC-30FDCB3D9A40}" srcOrd="2" destOrd="0" parTransId="{00CADE28-EDDD-4920-A5A0-486DEDB89E19}" sibTransId="{DE45DC1E-91BA-4A4E-BB5B-6C9823757C80}"/>
    <dgm:cxn modelId="{FE2A643E-BEAA-4A24-B489-74C2F450540E}" srcId="{8F7A576A-13F0-4DD3-B3AC-30FDCB3D9A40}" destId="{C4D8A260-0F90-4AA8-A35E-1EE704D1B4F1}" srcOrd="0" destOrd="0" parTransId="{A7A50097-EC11-4419-96C0-E3AA2B62D194}" sibTransId="{197D438F-51BC-4E62-AF45-FC728BF18813}"/>
    <dgm:cxn modelId="{FA445DD8-31C1-4A7E-B599-7FC3C3FD1477}" type="presOf" srcId="{C6F18E55-5BB1-4D12-AB20-199B91D90213}" destId="{41D25B5C-87C9-4C3A-9423-AAA539C16F84}" srcOrd="0" destOrd="0" presId="urn:microsoft.com/office/officeart/2005/8/layout/vList5"/>
    <dgm:cxn modelId="{0C1729EE-2700-4E4E-B8EC-96A71FC081B1}" srcId="{8F7A576A-13F0-4DD3-B3AC-30FDCB3D9A40}" destId="{B69E9069-8AC2-486F-A9F7-D8CC2571244E}" srcOrd="2" destOrd="0" parTransId="{499FF907-9B87-40F7-B464-D450C25354E5}" sibTransId="{FAC6CF01-E21B-4C6E-8416-5068EFDC76B5}"/>
    <dgm:cxn modelId="{680C8B62-98FD-469E-B93E-8201ABB18EE7}" type="presOf" srcId="{B69E9069-8AC2-486F-A9F7-D8CC2571244E}" destId="{E2A14C15-577A-436A-9F84-32E665B8DA46}" srcOrd="0" destOrd="2" presId="urn:microsoft.com/office/officeart/2005/8/layout/vList5"/>
    <dgm:cxn modelId="{E9B0AAEC-E3A2-4A4B-AF86-3EB556A26DA9}" srcId="{8F7A576A-13F0-4DD3-B3AC-30FDCB3D9A40}" destId="{E2D35C15-E8AD-4004-996D-B4F710708815}" srcOrd="1" destOrd="0" parTransId="{56BD092C-7B34-417D-BA95-76764831FD15}" sibTransId="{D6ECDCA8-1A22-44C0-8BAE-FC151B2A1BB2}"/>
    <dgm:cxn modelId="{76D0D255-63C6-4CDB-9DAA-8ED66A770DD0}" type="presOf" srcId="{8086558D-1B5C-458F-9B4D-5F9084B45DC2}" destId="{978351FC-5968-4727-A1D4-C9A41C25AD5C}" srcOrd="0" destOrd="0" presId="urn:microsoft.com/office/officeart/2005/8/layout/vList5"/>
    <dgm:cxn modelId="{F64862B8-13A2-4DB2-A077-48E69D01D645}" srcId="{DA629DDE-81E2-48BB-A28B-4E707C3B80F1}" destId="{FFF5ECC3-706A-420E-A90C-A9EACFDD9E58}" srcOrd="0" destOrd="0" parTransId="{71D3BE71-AF00-49B3-AD59-3CC638A4306B}" sibTransId="{50FC8132-48F5-4471-BD22-DB61BF37AC24}"/>
    <dgm:cxn modelId="{DE67F5CD-1721-423E-93DE-93EB8AEE3758}" type="presOf" srcId="{BEB1D9A3-6136-423B-8A3F-324987E1746A}" destId="{0666E95C-289E-40C7-BD6B-72418535B700}" srcOrd="0" destOrd="0" presId="urn:microsoft.com/office/officeart/2005/8/layout/vList5"/>
    <dgm:cxn modelId="{496166D6-7106-4017-B0AE-72B6D833B0D2}" type="presOf" srcId="{8F7A576A-13F0-4DD3-B3AC-30FDCB3D9A40}" destId="{A6A0D56F-9658-4ABF-83B3-A41A0253C139}" srcOrd="0" destOrd="0" presId="urn:microsoft.com/office/officeart/2005/8/layout/vList5"/>
    <dgm:cxn modelId="{58AC85E3-CE21-47EC-8D89-E63D571B5059}" srcId="{C6F18E55-5BB1-4D12-AB20-199B91D90213}" destId="{D27E3288-72DE-4C04-B126-31329C08C528}" srcOrd="1" destOrd="0" parTransId="{E90B4B36-EC80-4D55-8A6E-6103FBA9DEEF}" sibTransId="{ED3EF36C-6964-488D-A485-97C88657A00F}"/>
    <dgm:cxn modelId="{2BE738D2-FE69-4CD4-BB3D-AB60AA357DFF}" type="presOf" srcId="{EFAF45EE-EC4B-4A73-B25D-E8036F473EC0}" destId="{0666E95C-289E-40C7-BD6B-72418535B700}" srcOrd="0" destOrd="3" presId="urn:microsoft.com/office/officeart/2005/8/layout/vList5"/>
    <dgm:cxn modelId="{1ACA0D3E-5FE7-4649-BBA1-417033D6D1B3}" type="presOf" srcId="{92FFD2D3-7675-4E83-80EC-905972DB2967}" destId="{0666E95C-289E-40C7-BD6B-72418535B700}" srcOrd="0" destOrd="2" presId="urn:microsoft.com/office/officeart/2005/8/layout/vList5"/>
    <dgm:cxn modelId="{C1095EE2-2336-4400-A6AF-5BD9DCD14E65}" type="presOf" srcId="{DA629DDE-81E2-48BB-A28B-4E707C3B80F1}" destId="{12453646-729B-4F57-8898-2E7184FA608F}" srcOrd="0" destOrd="0" presId="urn:microsoft.com/office/officeart/2005/8/layout/vList5"/>
    <dgm:cxn modelId="{B756A46C-7DF1-4C86-A1A4-9E60212339F1}" srcId="{C6F18E55-5BB1-4D12-AB20-199B91D90213}" destId="{1CD6AF5F-E86D-4FA6-8762-25DED0C5423D}" srcOrd="4" destOrd="0" parTransId="{71725803-1AFF-4235-88C8-5F81C7F92BC1}" sibTransId="{48B4D948-0423-426D-AFCC-139D5F36649F}"/>
    <dgm:cxn modelId="{E6578678-50C2-4D2A-A83E-2E12BE3CD83A}" type="presOf" srcId="{C4D8A260-0F90-4AA8-A35E-1EE704D1B4F1}" destId="{E2A14C15-577A-436A-9F84-32E665B8DA46}" srcOrd="0" destOrd="0" presId="urn:microsoft.com/office/officeart/2005/8/layout/vList5"/>
    <dgm:cxn modelId="{7603645F-88B8-4DEE-AAEC-943280F1EBDC}" srcId="{C6F18E55-5BB1-4D12-AB20-199B91D90213}" destId="{92FFD2D3-7675-4E83-80EC-905972DB2967}" srcOrd="2" destOrd="0" parTransId="{1EABF311-7086-4070-9B1A-B0ED4127EAF8}" sibTransId="{B86B48F6-1863-48C7-9E3B-4F9AB3E9E237}"/>
    <dgm:cxn modelId="{DFDF9B50-3BDA-470C-806A-04518D406EBD}" type="presOf" srcId="{FFF5ECC3-706A-420E-A90C-A9EACFDD9E58}" destId="{471206A3-43C7-4C99-8BF1-D8C31BA55FAB}" srcOrd="0" destOrd="0" presId="urn:microsoft.com/office/officeart/2005/8/layout/vList5"/>
    <dgm:cxn modelId="{7BD93AA2-5D5A-423A-B8CF-1020066F8FBC}" type="presParOf" srcId="{12453646-729B-4F57-8898-2E7184FA608F}" destId="{D608D662-13A4-45F7-B516-407B10592EBB}" srcOrd="0" destOrd="0" presId="urn:microsoft.com/office/officeart/2005/8/layout/vList5"/>
    <dgm:cxn modelId="{67EA8E48-5E80-4EF6-98B8-AADEB6207A4D}" type="presParOf" srcId="{D608D662-13A4-45F7-B516-407B10592EBB}" destId="{471206A3-43C7-4C99-8BF1-D8C31BA55FAB}" srcOrd="0" destOrd="0" presId="urn:microsoft.com/office/officeart/2005/8/layout/vList5"/>
    <dgm:cxn modelId="{9093A82F-B9C8-4731-A586-E809D3E74975}" type="presParOf" srcId="{D608D662-13A4-45F7-B516-407B10592EBB}" destId="{978351FC-5968-4727-A1D4-C9A41C25AD5C}" srcOrd="1" destOrd="0" presId="urn:microsoft.com/office/officeart/2005/8/layout/vList5"/>
    <dgm:cxn modelId="{19F476CD-C6DD-4FE3-AF42-B99DA5A3A9B5}" type="presParOf" srcId="{12453646-729B-4F57-8898-2E7184FA608F}" destId="{F7B23CAD-2248-44A3-B1FC-838047EBCF40}" srcOrd="1" destOrd="0" presId="urn:microsoft.com/office/officeart/2005/8/layout/vList5"/>
    <dgm:cxn modelId="{DBB3C0FB-D7AB-4002-96ED-B55356BFC027}" type="presParOf" srcId="{12453646-729B-4F57-8898-2E7184FA608F}" destId="{EF1B77DC-2F4F-40B8-89C8-BF51D47B4FF9}" srcOrd="2" destOrd="0" presId="urn:microsoft.com/office/officeart/2005/8/layout/vList5"/>
    <dgm:cxn modelId="{9E27C2EE-91DB-482B-A244-9AF10B7661A2}" type="presParOf" srcId="{EF1B77DC-2F4F-40B8-89C8-BF51D47B4FF9}" destId="{41D25B5C-87C9-4C3A-9423-AAA539C16F84}" srcOrd="0" destOrd="0" presId="urn:microsoft.com/office/officeart/2005/8/layout/vList5"/>
    <dgm:cxn modelId="{77F4CCCA-324C-45C9-988E-10974DCAA5ED}" type="presParOf" srcId="{EF1B77DC-2F4F-40B8-89C8-BF51D47B4FF9}" destId="{0666E95C-289E-40C7-BD6B-72418535B700}" srcOrd="1" destOrd="0" presId="urn:microsoft.com/office/officeart/2005/8/layout/vList5"/>
    <dgm:cxn modelId="{B5C16B2C-DC7D-4AC4-A052-6F1ADDD5F76B}" type="presParOf" srcId="{12453646-729B-4F57-8898-2E7184FA608F}" destId="{EA240A35-EC2C-4CC8-BE96-FA65535160CD}" srcOrd="3" destOrd="0" presId="urn:microsoft.com/office/officeart/2005/8/layout/vList5"/>
    <dgm:cxn modelId="{DD9D22C9-22C9-430C-9869-74FBFF6D13B2}" type="presParOf" srcId="{12453646-729B-4F57-8898-2E7184FA608F}" destId="{3B23AEC0-7693-47DD-9700-9980F9777F1F}" srcOrd="4" destOrd="0" presId="urn:microsoft.com/office/officeart/2005/8/layout/vList5"/>
    <dgm:cxn modelId="{15E68786-27EB-4F79-913C-DAF27E6912CA}" type="presParOf" srcId="{3B23AEC0-7693-47DD-9700-9980F9777F1F}" destId="{A6A0D56F-9658-4ABF-83B3-A41A0253C139}" srcOrd="0" destOrd="0" presId="urn:microsoft.com/office/officeart/2005/8/layout/vList5"/>
    <dgm:cxn modelId="{5D2A2511-4E14-49F0-8AE3-DD82C1A04C37}" type="presParOf" srcId="{3B23AEC0-7693-47DD-9700-9980F9777F1F}" destId="{E2A14C15-577A-436A-9F84-32E665B8DA46}"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69B46-5B10-43B3-8EFE-0EB5246AF9F5}">
      <dsp:nvSpPr>
        <dsp:cNvPr id="0" name=""/>
        <dsp:cNvSpPr/>
      </dsp:nvSpPr>
      <dsp:spPr>
        <a:xfrm>
          <a:off x="2102060" y="2124790"/>
          <a:ext cx="1554948" cy="1554948"/>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s-EC" sz="6500" kern="1200" dirty="0">
            <a:solidFill>
              <a:schemeClr val="tx1"/>
            </a:solidFill>
            <a:latin typeface="Times New Roman" panose="02020603050405020304" pitchFamily="18" charset="0"/>
            <a:cs typeface="Times New Roman" panose="02020603050405020304" pitchFamily="18" charset="0"/>
          </a:endParaRPr>
        </a:p>
      </dsp:txBody>
      <dsp:txXfrm>
        <a:off x="2329777" y="2352507"/>
        <a:ext cx="1099514" cy="1099514"/>
      </dsp:txXfrm>
    </dsp:sp>
    <dsp:sp modelId="{D79D54A7-AA39-4750-B7C6-3A0E98F5EAD2}">
      <dsp:nvSpPr>
        <dsp:cNvPr id="0" name=""/>
        <dsp:cNvSpPr/>
      </dsp:nvSpPr>
      <dsp:spPr>
        <a:xfrm rot="11700000">
          <a:off x="716416" y="2283136"/>
          <a:ext cx="1358893" cy="44316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807C6D-1F9A-4F79-97A9-E27BFBAB5D34}">
      <dsp:nvSpPr>
        <dsp:cNvPr id="0" name=""/>
        <dsp:cNvSpPr/>
      </dsp:nvSpPr>
      <dsp:spPr>
        <a:xfrm>
          <a:off x="967" y="1737981"/>
          <a:ext cx="1477201" cy="11817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latin typeface="Times New Roman" panose="02020603050405020304" pitchFamily="18" charset="0"/>
              <a:cs typeface="Times New Roman" panose="02020603050405020304" pitchFamily="18" charset="0"/>
            </a:rPr>
            <a:t>Historia lengua y cultura</a:t>
          </a:r>
          <a:endParaRPr lang="es-EC" sz="1600" kern="1200" dirty="0">
            <a:solidFill>
              <a:schemeClr val="tx1"/>
            </a:solidFill>
            <a:latin typeface="Times New Roman" panose="02020603050405020304" pitchFamily="18" charset="0"/>
            <a:cs typeface="Times New Roman" panose="02020603050405020304" pitchFamily="18" charset="0"/>
          </a:endParaRPr>
        </a:p>
      </dsp:txBody>
      <dsp:txXfrm>
        <a:off x="35580" y="1772594"/>
        <a:ext cx="1407975" cy="1112535"/>
      </dsp:txXfrm>
    </dsp:sp>
    <dsp:sp modelId="{9F5531D0-D8E9-4B9B-ABA6-D334C91A130C}">
      <dsp:nvSpPr>
        <dsp:cNvPr id="0" name=""/>
        <dsp:cNvSpPr/>
      </dsp:nvSpPr>
      <dsp:spPr>
        <a:xfrm rot="14700000">
          <a:off x="1550942" y="1288586"/>
          <a:ext cx="1358893" cy="44316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240BA3-5E3D-40F7-A7AC-C9CA6123BAA0}">
      <dsp:nvSpPr>
        <dsp:cNvPr id="0" name=""/>
        <dsp:cNvSpPr/>
      </dsp:nvSpPr>
      <dsp:spPr>
        <a:xfrm>
          <a:off x="1204641" y="303498"/>
          <a:ext cx="1477201" cy="11817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latin typeface="Times New Roman" panose="02020603050405020304" pitchFamily="18" charset="0"/>
              <a:cs typeface="Times New Roman" panose="02020603050405020304" pitchFamily="18" charset="0"/>
            </a:rPr>
            <a:t>Vida, experiencias, manera de interactuar y comunicarse</a:t>
          </a:r>
          <a:endParaRPr lang="es-EC" sz="1600" kern="1200" dirty="0">
            <a:solidFill>
              <a:schemeClr val="tx1"/>
            </a:solidFill>
            <a:latin typeface="Times New Roman" panose="02020603050405020304" pitchFamily="18" charset="0"/>
            <a:cs typeface="Times New Roman" panose="02020603050405020304" pitchFamily="18" charset="0"/>
          </a:endParaRPr>
        </a:p>
      </dsp:txBody>
      <dsp:txXfrm>
        <a:off x="1239254" y="338111"/>
        <a:ext cx="1407975" cy="1112535"/>
      </dsp:txXfrm>
    </dsp:sp>
    <dsp:sp modelId="{5F3AE19A-CAE5-4F0D-BE82-DD56F667B441}">
      <dsp:nvSpPr>
        <dsp:cNvPr id="0" name=""/>
        <dsp:cNvSpPr/>
      </dsp:nvSpPr>
      <dsp:spPr>
        <a:xfrm rot="17700000">
          <a:off x="2849234" y="1288586"/>
          <a:ext cx="1358893" cy="44316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E8494D-1A0A-4DB3-B09F-370BA7CD85EE}">
      <dsp:nvSpPr>
        <dsp:cNvPr id="0" name=""/>
        <dsp:cNvSpPr/>
      </dsp:nvSpPr>
      <dsp:spPr>
        <a:xfrm>
          <a:off x="3077226" y="303498"/>
          <a:ext cx="1477201" cy="11817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latin typeface="Times New Roman" panose="02020603050405020304" pitchFamily="18" charset="0"/>
              <a:cs typeface="Times New Roman" panose="02020603050405020304" pitchFamily="18" charset="0"/>
            </a:rPr>
            <a:t>Cadena de acciones y reacciones </a:t>
          </a:r>
          <a:endParaRPr lang="es-EC" sz="1600" kern="1200" dirty="0">
            <a:solidFill>
              <a:schemeClr val="tx1"/>
            </a:solidFill>
            <a:latin typeface="Times New Roman" panose="02020603050405020304" pitchFamily="18" charset="0"/>
            <a:cs typeface="Times New Roman" panose="02020603050405020304" pitchFamily="18" charset="0"/>
          </a:endParaRPr>
        </a:p>
      </dsp:txBody>
      <dsp:txXfrm>
        <a:off x="3111839" y="338111"/>
        <a:ext cx="1407975" cy="1112535"/>
      </dsp:txXfrm>
    </dsp:sp>
    <dsp:sp modelId="{EA799D43-5DCE-4D8C-AE46-2E73AE36ED0B}">
      <dsp:nvSpPr>
        <dsp:cNvPr id="0" name=""/>
        <dsp:cNvSpPr/>
      </dsp:nvSpPr>
      <dsp:spPr>
        <a:xfrm rot="20700000">
          <a:off x="3683760" y="2283136"/>
          <a:ext cx="1358893" cy="44316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29922E-BF53-4B0B-BA88-72186F13A09D}">
      <dsp:nvSpPr>
        <dsp:cNvPr id="0" name=""/>
        <dsp:cNvSpPr/>
      </dsp:nvSpPr>
      <dsp:spPr>
        <a:xfrm>
          <a:off x="4280901" y="1737981"/>
          <a:ext cx="1477201" cy="11817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C" sz="1600" b="0" kern="1200" dirty="0" smtClean="0">
              <a:solidFill>
                <a:schemeClr val="tx1"/>
              </a:solidFill>
              <a:latin typeface="Times New Roman" panose="02020603050405020304" pitchFamily="18" charset="0"/>
              <a:cs typeface="Times New Roman" panose="02020603050405020304" pitchFamily="18" charset="0"/>
            </a:rPr>
            <a:t>Patrimonio es identidad cultural</a:t>
          </a:r>
          <a:endParaRPr lang="es-EC" sz="1600" b="0" kern="1200" dirty="0">
            <a:solidFill>
              <a:schemeClr val="tx1"/>
            </a:solidFill>
            <a:latin typeface="Times New Roman" panose="02020603050405020304" pitchFamily="18" charset="0"/>
            <a:cs typeface="Times New Roman" panose="02020603050405020304" pitchFamily="18" charset="0"/>
          </a:endParaRPr>
        </a:p>
      </dsp:txBody>
      <dsp:txXfrm>
        <a:off x="4315514" y="1772594"/>
        <a:ext cx="1407975" cy="11125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69B46-5B10-43B3-8EFE-0EB5246AF9F5}">
      <dsp:nvSpPr>
        <dsp:cNvPr id="0" name=""/>
        <dsp:cNvSpPr/>
      </dsp:nvSpPr>
      <dsp:spPr>
        <a:xfrm>
          <a:off x="2106897" y="1986742"/>
          <a:ext cx="1558527" cy="1558527"/>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s-EC" sz="6500" b="0" kern="1200" dirty="0">
            <a:solidFill>
              <a:schemeClr val="tx1"/>
            </a:solidFill>
            <a:latin typeface="Times New Roman" panose="02020603050405020304" pitchFamily="18" charset="0"/>
            <a:cs typeface="Times New Roman" panose="02020603050405020304" pitchFamily="18" charset="0"/>
          </a:endParaRPr>
        </a:p>
      </dsp:txBody>
      <dsp:txXfrm>
        <a:off x="2335138" y="2214983"/>
        <a:ext cx="1102045" cy="1102045"/>
      </dsp:txXfrm>
    </dsp:sp>
    <dsp:sp modelId="{D79D54A7-AA39-4750-B7C6-3A0E98F5EAD2}">
      <dsp:nvSpPr>
        <dsp:cNvPr id="0" name=""/>
        <dsp:cNvSpPr/>
      </dsp:nvSpPr>
      <dsp:spPr>
        <a:xfrm rot="11700000">
          <a:off x="718065" y="2145452"/>
          <a:ext cx="1362020" cy="444180"/>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807C6D-1F9A-4F79-97A9-E27BFBAB5D34}">
      <dsp:nvSpPr>
        <dsp:cNvPr id="0" name=""/>
        <dsp:cNvSpPr/>
      </dsp:nvSpPr>
      <dsp:spPr>
        <a:xfrm>
          <a:off x="969" y="1599043"/>
          <a:ext cx="1480600" cy="118448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latin typeface="Times New Roman" panose="02020603050405020304" pitchFamily="18" charset="0"/>
              <a:cs typeface="Times New Roman" panose="02020603050405020304" pitchFamily="18" charset="0"/>
            </a:rPr>
            <a:t>proceso endógeno de cambio estructural</a:t>
          </a:r>
          <a:endParaRPr lang="es-EC" sz="1800" b="0" kern="1200" dirty="0">
            <a:solidFill>
              <a:schemeClr val="tx1"/>
            </a:solidFill>
            <a:latin typeface="Times New Roman" panose="02020603050405020304" pitchFamily="18" charset="0"/>
            <a:cs typeface="Times New Roman" panose="02020603050405020304" pitchFamily="18" charset="0"/>
          </a:endParaRPr>
        </a:p>
      </dsp:txBody>
      <dsp:txXfrm>
        <a:off x="35661" y="1633735"/>
        <a:ext cx="1411216" cy="1115096"/>
      </dsp:txXfrm>
    </dsp:sp>
    <dsp:sp modelId="{9F5531D0-D8E9-4B9B-ABA6-D334C91A130C}">
      <dsp:nvSpPr>
        <dsp:cNvPr id="0" name=""/>
        <dsp:cNvSpPr/>
      </dsp:nvSpPr>
      <dsp:spPr>
        <a:xfrm rot="14700000">
          <a:off x="1554511" y="1148614"/>
          <a:ext cx="1362020" cy="444180"/>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240BA3-5E3D-40F7-A7AC-C9CA6123BAA0}">
      <dsp:nvSpPr>
        <dsp:cNvPr id="0" name=""/>
        <dsp:cNvSpPr/>
      </dsp:nvSpPr>
      <dsp:spPr>
        <a:xfrm>
          <a:off x="1207413" y="161259"/>
          <a:ext cx="1480600" cy="118448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s-EC" sz="2100" b="0" kern="1200" dirty="0" smtClean="0">
              <a:solidFill>
                <a:schemeClr val="tx1"/>
              </a:solidFill>
              <a:latin typeface="Times New Roman" panose="02020603050405020304" pitchFamily="18" charset="0"/>
              <a:cs typeface="Times New Roman" panose="02020603050405020304" pitchFamily="18" charset="0"/>
            </a:rPr>
            <a:t>Proceso amigable y cooperativo</a:t>
          </a:r>
          <a:endParaRPr lang="es-EC" sz="2100" b="0" kern="1200" dirty="0">
            <a:solidFill>
              <a:schemeClr val="tx1"/>
            </a:solidFill>
            <a:latin typeface="Times New Roman" panose="02020603050405020304" pitchFamily="18" charset="0"/>
            <a:cs typeface="Times New Roman" panose="02020603050405020304" pitchFamily="18" charset="0"/>
          </a:endParaRPr>
        </a:p>
      </dsp:txBody>
      <dsp:txXfrm>
        <a:off x="1242105" y="195951"/>
        <a:ext cx="1411216" cy="1115096"/>
      </dsp:txXfrm>
    </dsp:sp>
    <dsp:sp modelId="{5F3AE19A-CAE5-4F0D-BE82-DD56F667B441}">
      <dsp:nvSpPr>
        <dsp:cNvPr id="0" name=""/>
        <dsp:cNvSpPr/>
      </dsp:nvSpPr>
      <dsp:spPr>
        <a:xfrm rot="17700000">
          <a:off x="2855791" y="1148614"/>
          <a:ext cx="1362020" cy="444180"/>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E8494D-1A0A-4DB3-B09F-370BA7CD85EE}">
      <dsp:nvSpPr>
        <dsp:cNvPr id="0" name=""/>
        <dsp:cNvSpPr/>
      </dsp:nvSpPr>
      <dsp:spPr>
        <a:xfrm>
          <a:off x="3084308" y="161259"/>
          <a:ext cx="1480600" cy="118448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s-EC" sz="2100" b="0" kern="1200" dirty="0" smtClean="0">
              <a:solidFill>
                <a:schemeClr val="tx1"/>
              </a:solidFill>
              <a:latin typeface="Times New Roman" panose="02020603050405020304" pitchFamily="18" charset="0"/>
              <a:cs typeface="Times New Roman" panose="02020603050405020304" pitchFamily="18" charset="0"/>
            </a:rPr>
            <a:t>Crecimiento económico y cambio </a:t>
          </a:r>
          <a:endParaRPr lang="es-EC" sz="2100" b="0" kern="1200" dirty="0">
            <a:solidFill>
              <a:schemeClr val="tx1"/>
            </a:solidFill>
            <a:latin typeface="Times New Roman" panose="02020603050405020304" pitchFamily="18" charset="0"/>
            <a:cs typeface="Times New Roman" panose="02020603050405020304" pitchFamily="18" charset="0"/>
          </a:endParaRPr>
        </a:p>
      </dsp:txBody>
      <dsp:txXfrm>
        <a:off x="3119000" y="195951"/>
        <a:ext cx="1411216" cy="1115096"/>
      </dsp:txXfrm>
    </dsp:sp>
    <dsp:sp modelId="{C16C336A-AF76-4EAA-AB69-B506D34867F2}">
      <dsp:nvSpPr>
        <dsp:cNvPr id="0" name=""/>
        <dsp:cNvSpPr/>
      </dsp:nvSpPr>
      <dsp:spPr>
        <a:xfrm rot="20700000">
          <a:off x="3692237" y="2145452"/>
          <a:ext cx="1362020" cy="444180"/>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825427-8557-4D6C-A4FE-A9AF6DCF7CE1}">
      <dsp:nvSpPr>
        <dsp:cNvPr id="0" name=""/>
        <dsp:cNvSpPr/>
      </dsp:nvSpPr>
      <dsp:spPr>
        <a:xfrm>
          <a:off x="4290752" y="1599043"/>
          <a:ext cx="1480600" cy="118448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C" sz="1800" b="0" kern="12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calidad de vida, longevidad y nivel de conocimiento</a:t>
          </a:r>
          <a:endParaRPr lang="es-EC" sz="1800" b="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dsp:txBody>
      <dsp:txXfrm>
        <a:off x="4325444" y="1633735"/>
        <a:ext cx="1411216" cy="11150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8351FC-5968-4727-A1D4-C9A41C25AD5C}">
      <dsp:nvSpPr>
        <dsp:cNvPr id="0" name=""/>
        <dsp:cNvSpPr/>
      </dsp:nvSpPr>
      <dsp:spPr>
        <a:xfrm rot="5400000">
          <a:off x="6648741" y="-2706934"/>
          <a:ext cx="1079412" cy="6765597"/>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C" sz="2000" kern="1200" dirty="0"/>
            <a:t>Mixto</a:t>
          </a:r>
        </a:p>
      </dsp:txBody>
      <dsp:txXfrm rot="-5400000">
        <a:off x="3805649" y="188851"/>
        <a:ext cx="6712904" cy="974026"/>
      </dsp:txXfrm>
    </dsp:sp>
    <dsp:sp modelId="{471206A3-43C7-4C99-8BF1-D8C31BA55FAB}">
      <dsp:nvSpPr>
        <dsp:cNvPr id="0" name=""/>
        <dsp:cNvSpPr/>
      </dsp:nvSpPr>
      <dsp:spPr>
        <a:xfrm>
          <a:off x="0" y="1231"/>
          <a:ext cx="3805648" cy="134926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C" sz="3200" kern="1200" dirty="0"/>
            <a:t>Enfoque de la investigación</a:t>
          </a:r>
        </a:p>
      </dsp:txBody>
      <dsp:txXfrm>
        <a:off x="65866" y="67097"/>
        <a:ext cx="3673916" cy="1217533"/>
      </dsp:txXfrm>
    </dsp:sp>
    <dsp:sp modelId="{0666E95C-289E-40C7-BD6B-72418535B700}">
      <dsp:nvSpPr>
        <dsp:cNvPr id="0" name=""/>
        <dsp:cNvSpPr/>
      </dsp:nvSpPr>
      <dsp:spPr>
        <a:xfrm rot="5400000">
          <a:off x="6007178" y="-787286"/>
          <a:ext cx="2348498" cy="6758990"/>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C" sz="2000" kern="1200" dirty="0"/>
            <a:t>Por su finalidad: aplicada</a:t>
          </a:r>
        </a:p>
        <a:p>
          <a:pPr marL="228600" lvl="1" indent="-228600" algn="l" defTabSz="889000">
            <a:lnSpc>
              <a:spcPct val="90000"/>
            </a:lnSpc>
            <a:spcBef>
              <a:spcPct val="0"/>
            </a:spcBef>
            <a:spcAft>
              <a:spcPct val="15000"/>
            </a:spcAft>
            <a:buChar char="••"/>
          </a:pPr>
          <a:r>
            <a:rPr lang="es-EC" sz="2000" kern="1200" dirty="0"/>
            <a:t>Por sus fuentes de información: mixto </a:t>
          </a:r>
        </a:p>
        <a:p>
          <a:pPr marL="228600" lvl="1" indent="-228600" algn="l" defTabSz="889000">
            <a:lnSpc>
              <a:spcPct val="90000"/>
            </a:lnSpc>
            <a:spcBef>
              <a:spcPct val="0"/>
            </a:spcBef>
            <a:spcAft>
              <a:spcPct val="15000"/>
            </a:spcAft>
            <a:buChar char="••"/>
          </a:pPr>
          <a:r>
            <a:rPr lang="es-EC" sz="2000" kern="1200" dirty="0"/>
            <a:t>Por la unidades de análisis: investigación de campo </a:t>
          </a:r>
        </a:p>
        <a:p>
          <a:pPr marL="228600" lvl="1" indent="-228600" algn="l" defTabSz="889000">
            <a:lnSpc>
              <a:spcPct val="90000"/>
            </a:lnSpc>
            <a:spcBef>
              <a:spcPct val="0"/>
            </a:spcBef>
            <a:spcAft>
              <a:spcPct val="15000"/>
            </a:spcAft>
            <a:buChar char="••"/>
          </a:pPr>
          <a:r>
            <a:rPr lang="es-EC" sz="2000" kern="1200" dirty="0"/>
            <a:t>Por el control de variables: </a:t>
          </a:r>
          <a:r>
            <a:rPr lang="es-419" sz="2000" kern="1200" dirty="0"/>
            <a:t>controlada de forma no experimental</a:t>
          </a:r>
          <a:r>
            <a:rPr lang="es-EC" sz="2000" kern="1200" dirty="0"/>
            <a:t> </a:t>
          </a:r>
        </a:p>
        <a:p>
          <a:pPr marL="228600" lvl="1" indent="-228600" algn="l" defTabSz="889000">
            <a:lnSpc>
              <a:spcPct val="90000"/>
            </a:lnSpc>
            <a:spcBef>
              <a:spcPct val="0"/>
            </a:spcBef>
            <a:spcAft>
              <a:spcPct val="15000"/>
            </a:spcAft>
            <a:buChar char="••"/>
          </a:pPr>
          <a:r>
            <a:rPr lang="es-EC" sz="2000" kern="1200" dirty="0"/>
            <a:t>Por el alcance: </a:t>
          </a:r>
          <a:r>
            <a:rPr lang="es-419" sz="2000" kern="1200" dirty="0"/>
            <a:t>exploratorio – descriptivo</a:t>
          </a:r>
          <a:r>
            <a:rPr lang="es-EC" sz="2000" kern="1200" dirty="0"/>
            <a:t> </a:t>
          </a:r>
        </a:p>
      </dsp:txBody>
      <dsp:txXfrm rot="-5400000">
        <a:off x="3801932" y="1532604"/>
        <a:ext cx="6644346" cy="2119210"/>
      </dsp:txXfrm>
    </dsp:sp>
    <dsp:sp modelId="{41D25B5C-87C9-4C3A-9423-AAA539C16F84}">
      <dsp:nvSpPr>
        <dsp:cNvPr id="0" name=""/>
        <dsp:cNvSpPr/>
      </dsp:nvSpPr>
      <dsp:spPr>
        <a:xfrm>
          <a:off x="0" y="1579072"/>
          <a:ext cx="3801932" cy="202627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C" sz="3200" kern="1200" dirty="0"/>
            <a:t>Tipología de la investigación</a:t>
          </a:r>
        </a:p>
      </dsp:txBody>
      <dsp:txXfrm>
        <a:off x="98914" y="1677986"/>
        <a:ext cx="3604104" cy="1828444"/>
      </dsp:txXfrm>
    </dsp:sp>
    <dsp:sp modelId="{E2A14C15-577A-436A-9F84-32E665B8DA46}">
      <dsp:nvSpPr>
        <dsp:cNvPr id="0" name=""/>
        <dsp:cNvSpPr/>
      </dsp:nvSpPr>
      <dsp:spPr>
        <a:xfrm rot="5400000">
          <a:off x="6648741" y="1125755"/>
          <a:ext cx="1079412" cy="6765597"/>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C" sz="2000" kern="1200" dirty="0"/>
            <a:t>Bibliográficas (Primera Fase de la investigación)</a:t>
          </a:r>
        </a:p>
        <a:p>
          <a:pPr marL="228600" lvl="1" indent="-228600" algn="l" defTabSz="889000">
            <a:lnSpc>
              <a:spcPct val="90000"/>
            </a:lnSpc>
            <a:spcBef>
              <a:spcPct val="0"/>
            </a:spcBef>
            <a:spcAft>
              <a:spcPct val="15000"/>
            </a:spcAft>
            <a:buChar char="••"/>
          </a:pPr>
          <a:r>
            <a:rPr lang="es-EC" sz="2000" kern="1200" dirty="0" smtClean="0"/>
            <a:t>Entrevista</a:t>
          </a:r>
          <a:endParaRPr lang="es-EC" sz="2000" kern="1200" dirty="0"/>
        </a:p>
        <a:p>
          <a:pPr marL="228600" lvl="1" indent="-228600" algn="l" defTabSz="889000">
            <a:lnSpc>
              <a:spcPct val="90000"/>
            </a:lnSpc>
            <a:spcBef>
              <a:spcPct val="0"/>
            </a:spcBef>
            <a:spcAft>
              <a:spcPct val="15000"/>
            </a:spcAft>
            <a:buChar char="••"/>
          </a:pPr>
          <a:r>
            <a:rPr lang="es-EC" sz="2000" kern="1200" dirty="0" smtClean="0"/>
            <a:t>Encuesta</a:t>
          </a:r>
          <a:endParaRPr lang="es-EC" sz="1600" kern="1200" dirty="0"/>
        </a:p>
      </dsp:txBody>
      <dsp:txXfrm rot="-5400000">
        <a:off x="3805649" y="4021541"/>
        <a:ext cx="6712904" cy="974026"/>
      </dsp:txXfrm>
    </dsp:sp>
    <dsp:sp modelId="{A6A0D56F-9658-4ABF-83B3-A41A0253C139}">
      <dsp:nvSpPr>
        <dsp:cNvPr id="0" name=""/>
        <dsp:cNvSpPr/>
      </dsp:nvSpPr>
      <dsp:spPr>
        <a:xfrm>
          <a:off x="0" y="3833921"/>
          <a:ext cx="3805648" cy="134926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C" sz="3200" kern="1200" dirty="0"/>
            <a:t>Instrumentos de recolección de datos</a:t>
          </a:r>
        </a:p>
      </dsp:txBody>
      <dsp:txXfrm>
        <a:off x="65866" y="3899787"/>
        <a:ext cx="3673916" cy="121753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EDB978-EDFE-4B77-B8A1-50C342AF9C6E}" type="datetimeFigureOut">
              <a:rPr lang="en-US" smtClean="0"/>
              <a:t>6/23/2019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9E79D0-5262-4330-B56E-7DCAFEE740B1}" type="slidenum">
              <a:rPr lang="en-US" smtClean="0"/>
              <a:t>‹Nº›</a:t>
            </a:fld>
            <a:endParaRPr lang="en-US"/>
          </a:p>
        </p:txBody>
      </p:sp>
    </p:spTree>
    <p:extLst>
      <p:ext uri="{BB962C8B-B14F-4D97-AF65-F5344CB8AC3E}">
        <p14:creationId xmlns:p14="http://schemas.microsoft.com/office/powerpoint/2010/main" val="1389964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CB1A5DA-6CC5-4AF5-B2B2-F09C11C76C1E}" type="datetimeFigureOut">
              <a:rPr lang="en-US" smtClean="0"/>
              <a:t>6/23/2019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B1C66-FA8D-4808-9D8E-AE1AD44AB243}" type="slidenum">
              <a:rPr lang="en-US" smtClean="0"/>
              <a:t>‹Nº›</a:t>
            </a:fld>
            <a:endParaRPr lang="en-US"/>
          </a:p>
        </p:txBody>
      </p:sp>
    </p:spTree>
    <p:extLst>
      <p:ext uri="{BB962C8B-B14F-4D97-AF65-F5344CB8AC3E}">
        <p14:creationId xmlns:p14="http://schemas.microsoft.com/office/powerpoint/2010/main" val="1229939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B1A5DA-6CC5-4AF5-B2B2-F09C11C76C1E}" type="datetimeFigureOut">
              <a:rPr lang="en-US" smtClean="0"/>
              <a:t>6/23/2019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B1C66-FA8D-4808-9D8E-AE1AD44AB243}" type="slidenum">
              <a:rPr lang="en-US" smtClean="0"/>
              <a:t>‹Nº›</a:t>
            </a:fld>
            <a:endParaRPr lang="en-US"/>
          </a:p>
        </p:txBody>
      </p:sp>
    </p:spTree>
    <p:extLst>
      <p:ext uri="{BB962C8B-B14F-4D97-AF65-F5344CB8AC3E}">
        <p14:creationId xmlns:p14="http://schemas.microsoft.com/office/powerpoint/2010/main" val="1877935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B1A5DA-6CC5-4AF5-B2B2-F09C11C76C1E}" type="datetimeFigureOut">
              <a:rPr lang="en-US" smtClean="0"/>
              <a:t>6/23/2019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B1C66-FA8D-4808-9D8E-AE1AD44AB243}" type="slidenum">
              <a:rPr lang="en-US" smtClean="0"/>
              <a:t>‹Nº›</a:t>
            </a:fld>
            <a:endParaRPr lang="en-US"/>
          </a:p>
        </p:txBody>
      </p:sp>
    </p:spTree>
    <p:extLst>
      <p:ext uri="{BB962C8B-B14F-4D97-AF65-F5344CB8AC3E}">
        <p14:creationId xmlns:p14="http://schemas.microsoft.com/office/powerpoint/2010/main" val="1436385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B1A5DA-6CC5-4AF5-B2B2-F09C11C76C1E}" type="datetimeFigureOut">
              <a:rPr lang="en-US" smtClean="0"/>
              <a:t>6/23/2019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B1C66-FA8D-4808-9D8E-AE1AD44AB243}" type="slidenum">
              <a:rPr lang="en-US" smtClean="0"/>
              <a:t>‹Nº›</a:t>
            </a:fld>
            <a:endParaRPr lang="en-US"/>
          </a:p>
        </p:txBody>
      </p:sp>
    </p:spTree>
    <p:extLst>
      <p:ext uri="{BB962C8B-B14F-4D97-AF65-F5344CB8AC3E}">
        <p14:creationId xmlns:p14="http://schemas.microsoft.com/office/powerpoint/2010/main" val="3696153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B1A5DA-6CC5-4AF5-B2B2-F09C11C76C1E}" type="datetimeFigureOut">
              <a:rPr lang="en-US" smtClean="0"/>
              <a:t>6/23/2019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B1C66-FA8D-4808-9D8E-AE1AD44AB243}" type="slidenum">
              <a:rPr lang="en-US" smtClean="0"/>
              <a:t>‹Nº›</a:t>
            </a:fld>
            <a:endParaRPr lang="en-US"/>
          </a:p>
        </p:txBody>
      </p:sp>
    </p:spTree>
    <p:extLst>
      <p:ext uri="{BB962C8B-B14F-4D97-AF65-F5344CB8AC3E}">
        <p14:creationId xmlns:p14="http://schemas.microsoft.com/office/powerpoint/2010/main" val="374442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B1A5DA-6CC5-4AF5-B2B2-F09C11C76C1E}" type="datetimeFigureOut">
              <a:rPr lang="en-US" smtClean="0"/>
              <a:t>6/23/2019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BB1C66-FA8D-4808-9D8E-AE1AD44AB243}" type="slidenum">
              <a:rPr lang="en-US" smtClean="0"/>
              <a:t>‹Nº›</a:t>
            </a:fld>
            <a:endParaRPr lang="en-US"/>
          </a:p>
        </p:txBody>
      </p:sp>
    </p:spTree>
    <p:extLst>
      <p:ext uri="{BB962C8B-B14F-4D97-AF65-F5344CB8AC3E}">
        <p14:creationId xmlns:p14="http://schemas.microsoft.com/office/powerpoint/2010/main" val="3778123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B1A5DA-6CC5-4AF5-B2B2-F09C11C76C1E}" type="datetimeFigureOut">
              <a:rPr lang="en-US" smtClean="0"/>
              <a:t>6/23/2019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BB1C66-FA8D-4808-9D8E-AE1AD44AB243}" type="slidenum">
              <a:rPr lang="en-US" smtClean="0"/>
              <a:t>‹Nº›</a:t>
            </a:fld>
            <a:endParaRPr lang="en-US"/>
          </a:p>
        </p:txBody>
      </p:sp>
    </p:spTree>
    <p:extLst>
      <p:ext uri="{BB962C8B-B14F-4D97-AF65-F5344CB8AC3E}">
        <p14:creationId xmlns:p14="http://schemas.microsoft.com/office/powerpoint/2010/main" val="4226950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B1A5DA-6CC5-4AF5-B2B2-F09C11C76C1E}" type="datetimeFigureOut">
              <a:rPr lang="en-US" smtClean="0"/>
              <a:t>6/23/2019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BB1C66-FA8D-4808-9D8E-AE1AD44AB243}" type="slidenum">
              <a:rPr lang="en-US" smtClean="0"/>
              <a:t>‹Nº›</a:t>
            </a:fld>
            <a:endParaRPr lang="en-US"/>
          </a:p>
        </p:txBody>
      </p:sp>
    </p:spTree>
    <p:extLst>
      <p:ext uri="{BB962C8B-B14F-4D97-AF65-F5344CB8AC3E}">
        <p14:creationId xmlns:p14="http://schemas.microsoft.com/office/powerpoint/2010/main" val="1243330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1A5DA-6CC5-4AF5-B2B2-F09C11C76C1E}" type="datetimeFigureOut">
              <a:rPr lang="en-US" smtClean="0"/>
              <a:t>6/23/2019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BB1C66-FA8D-4808-9D8E-AE1AD44AB243}" type="slidenum">
              <a:rPr lang="en-US" smtClean="0"/>
              <a:t>‹Nº›</a:t>
            </a:fld>
            <a:endParaRPr lang="en-US"/>
          </a:p>
        </p:txBody>
      </p:sp>
    </p:spTree>
    <p:extLst>
      <p:ext uri="{BB962C8B-B14F-4D97-AF65-F5344CB8AC3E}">
        <p14:creationId xmlns:p14="http://schemas.microsoft.com/office/powerpoint/2010/main" val="1878124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B1A5DA-6CC5-4AF5-B2B2-F09C11C76C1E}" type="datetimeFigureOut">
              <a:rPr lang="en-US" smtClean="0"/>
              <a:t>6/23/2019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BB1C66-FA8D-4808-9D8E-AE1AD44AB243}" type="slidenum">
              <a:rPr lang="en-US" smtClean="0"/>
              <a:t>‹Nº›</a:t>
            </a:fld>
            <a:endParaRPr lang="en-US"/>
          </a:p>
        </p:txBody>
      </p:sp>
    </p:spTree>
    <p:extLst>
      <p:ext uri="{BB962C8B-B14F-4D97-AF65-F5344CB8AC3E}">
        <p14:creationId xmlns:p14="http://schemas.microsoft.com/office/powerpoint/2010/main" val="104381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B1A5DA-6CC5-4AF5-B2B2-F09C11C76C1E}" type="datetimeFigureOut">
              <a:rPr lang="en-US" smtClean="0"/>
              <a:t>6/23/2019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BB1C66-FA8D-4808-9D8E-AE1AD44AB243}" type="slidenum">
              <a:rPr lang="en-US" smtClean="0"/>
              <a:t>‹Nº›</a:t>
            </a:fld>
            <a:endParaRPr lang="en-US"/>
          </a:p>
        </p:txBody>
      </p:sp>
    </p:spTree>
    <p:extLst>
      <p:ext uri="{BB962C8B-B14F-4D97-AF65-F5344CB8AC3E}">
        <p14:creationId xmlns:p14="http://schemas.microsoft.com/office/powerpoint/2010/main" val="1991817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B1A5DA-6CC5-4AF5-B2B2-F09C11C76C1E}" type="datetimeFigureOut">
              <a:rPr lang="en-US" smtClean="0"/>
              <a:t>6/23/2019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BB1C66-FA8D-4808-9D8E-AE1AD44AB243}" type="slidenum">
              <a:rPr lang="en-US" smtClean="0"/>
              <a:t>‹Nº›</a:t>
            </a:fld>
            <a:endParaRPr lang="en-US"/>
          </a:p>
        </p:txBody>
      </p:sp>
    </p:spTree>
    <p:extLst>
      <p:ext uri="{BB962C8B-B14F-4D97-AF65-F5344CB8AC3E}">
        <p14:creationId xmlns:p14="http://schemas.microsoft.com/office/powerpoint/2010/main" val="3087069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p:cNvSpPr/>
          <p:nvPr/>
        </p:nvSpPr>
        <p:spPr>
          <a:xfrm>
            <a:off x="0" y="-88134"/>
            <a:ext cx="5310130" cy="6946134"/>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37923" y="1271101"/>
            <a:ext cx="6745793" cy="1323439"/>
          </a:xfrm>
          <a:prstGeom prst="rect">
            <a:avLst/>
          </a:prstGeom>
          <a:noFill/>
        </p:spPr>
        <p:txBody>
          <a:bodyPr wrap="square" rtlCol="0" anchor="ctr">
            <a:spAutoFit/>
          </a:bodyPr>
          <a:lstStyle/>
          <a:p>
            <a:pPr algn="ctr"/>
            <a:endParaRPr lang="es-ES" sz="2000" b="1" dirty="0">
              <a:latin typeface="Times New Roman" panose="02020603050405020304" pitchFamily="18" charset="0"/>
              <a:cs typeface="Times New Roman" panose="02020603050405020304" pitchFamily="18" charset="0"/>
            </a:endParaRPr>
          </a:p>
          <a:p>
            <a:pPr algn="ctr"/>
            <a:r>
              <a:rPr lang="es-ES" sz="2000" b="1" dirty="0">
                <a:latin typeface="Times New Roman" panose="02020603050405020304" pitchFamily="18" charset="0"/>
                <a:cs typeface="Times New Roman" panose="02020603050405020304" pitchFamily="18" charset="0"/>
              </a:rPr>
              <a:t>CARRERA DE INGENIERÍA EN ADMINISTRACIÓN TURÍSTICA Y HOTELERA</a:t>
            </a:r>
          </a:p>
          <a:p>
            <a:endParaRPr lang="en-US" sz="2000" spc="-150" dirty="0">
              <a:solidFill>
                <a:schemeClr val="bg1">
                  <a:lumMod val="95000"/>
                </a:schemeClr>
              </a:solidFill>
            </a:endParaRPr>
          </a:p>
        </p:txBody>
      </p:sp>
      <p:sp>
        <p:nvSpPr>
          <p:cNvPr id="6" name="TextBox 5"/>
          <p:cNvSpPr txBox="1"/>
          <p:nvPr/>
        </p:nvSpPr>
        <p:spPr>
          <a:xfrm>
            <a:off x="2297394" y="2443351"/>
            <a:ext cx="7195028" cy="954107"/>
          </a:xfrm>
          <a:prstGeom prst="rect">
            <a:avLst/>
          </a:prstGeom>
          <a:noFill/>
        </p:spPr>
        <p:txBody>
          <a:bodyPr wrap="square" rtlCol="0" anchor="ctr">
            <a:spAutoFit/>
          </a:bodyPr>
          <a:lstStyle/>
          <a:p>
            <a:pPr algn="ctr"/>
            <a:r>
              <a:rPr lang="en-US" sz="1600" spc="-150" dirty="0" smtClean="0"/>
              <a:t> </a:t>
            </a:r>
            <a:r>
              <a:rPr lang="es-ES" sz="1600" b="1" dirty="0">
                <a:latin typeface="Times New Roman" panose="02020603050405020304" pitchFamily="18" charset="0"/>
                <a:cs typeface="Times New Roman" panose="02020603050405020304" pitchFamily="18" charset="0"/>
              </a:rPr>
              <a:t>TRABAJO DE TITULACIÓN, PREVIO A LA OBTENCIÓN DEL TÍTULO DE INGENIERA EN ADMINISTRACIÓN TURÍSTICA Y HOTELERA</a:t>
            </a:r>
          </a:p>
          <a:p>
            <a:pPr algn="ctr"/>
            <a:endParaRPr lang="en-US" sz="2400" spc="-150" dirty="0"/>
          </a:p>
        </p:txBody>
      </p:sp>
      <p:cxnSp>
        <p:nvCxnSpPr>
          <p:cNvPr id="12" name="Straight Connector 11"/>
          <p:cNvCxnSpPr/>
          <p:nvPr/>
        </p:nvCxnSpPr>
        <p:spPr>
          <a:xfrm>
            <a:off x="2439751" y="4301544"/>
            <a:ext cx="6446672" cy="12879"/>
          </a:xfrm>
          <a:prstGeom prst="line">
            <a:avLst/>
          </a:prstGeom>
        </p:spPr>
        <p:style>
          <a:lnRef idx="1">
            <a:schemeClr val="accent1"/>
          </a:lnRef>
          <a:fillRef idx="0">
            <a:schemeClr val="accent1"/>
          </a:fillRef>
          <a:effectRef idx="0">
            <a:schemeClr val="accent1"/>
          </a:effectRef>
          <a:fontRef idx="minor">
            <a:schemeClr val="tx1"/>
          </a:fontRef>
        </p:style>
      </p:cxnSp>
      <p:sp>
        <p:nvSpPr>
          <p:cNvPr id="20" name="Right Triangle 19"/>
          <p:cNvSpPr/>
          <p:nvPr/>
        </p:nvSpPr>
        <p:spPr>
          <a:xfrm flipH="1">
            <a:off x="0" y="6147413"/>
            <a:ext cx="12192000" cy="71058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Resultado de imagen para logo universidad de las fuerzas armadas espe">
            <a:extLst>
              <a:ext uri="{FF2B5EF4-FFF2-40B4-BE49-F238E27FC236}">
                <a16:creationId xmlns="" xmlns:a16="http://schemas.microsoft.com/office/drawing/2014/main" id="{D09D6157-7169-4E0D-A969-1F105FC382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9268" y="200766"/>
            <a:ext cx="4479419" cy="1017264"/>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858850" y="2070396"/>
            <a:ext cx="8165206" cy="4524315"/>
          </a:xfrm>
          <a:prstGeom prst="rect">
            <a:avLst/>
          </a:prstGeom>
        </p:spPr>
        <p:txBody>
          <a:bodyPr wrap="square">
            <a:spAutoFit/>
          </a:bodyPr>
          <a:lstStyle/>
          <a:p>
            <a:pPr algn="ctr"/>
            <a:endParaRPr lang="es-ES" sz="1600" b="1" dirty="0">
              <a:latin typeface="Times New Roman" panose="02020603050405020304" pitchFamily="18" charset="0"/>
              <a:cs typeface="Times New Roman" panose="02020603050405020304" pitchFamily="18" charset="0"/>
            </a:endParaRPr>
          </a:p>
          <a:p>
            <a:pPr algn="ctr"/>
            <a:endParaRPr lang="es-ES" sz="1600" b="1" dirty="0" smtClean="0">
              <a:latin typeface="Times New Roman" panose="02020603050405020304" pitchFamily="18" charset="0"/>
              <a:cs typeface="Times New Roman" panose="02020603050405020304" pitchFamily="18" charset="0"/>
            </a:endParaRPr>
          </a:p>
          <a:p>
            <a:pPr algn="ctr"/>
            <a:endParaRPr lang="es-ES" sz="1600" b="1" dirty="0">
              <a:latin typeface="Times New Roman" panose="02020603050405020304" pitchFamily="18" charset="0"/>
              <a:cs typeface="Times New Roman" panose="02020603050405020304" pitchFamily="18" charset="0"/>
            </a:endParaRPr>
          </a:p>
          <a:p>
            <a:pPr algn="ctr"/>
            <a:endParaRPr lang="es-ES" sz="2000" b="1" dirty="0">
              <a:solidFill>
                <a:srgbClr val="92D050"/>
              </a:solidFill>
              <a:latin typeface="Times New Roman" panose="02020603050405020304" pitchFamily="18" charset="0"/>
              <a:cs typeface="Times New Roman" panose="02020603050405020304" pitchFamily="18" charset="0"/>
            </a:endParaRPr>
          </a:p>
          <a:p>
            <a:pPr algn="ctr"/>
            <a:r>
              <a:rPr lang="es-ES" sz="2000" b="1" dirty="0">
                <a:solidFill>
                  <a:srgbClr val="009900"/>
                </a:solidFill>
                <a:latin typeface="Times New Roman" panose="02020603050405020304" pitchFamily="18" charset="0"/>
                <a:cs typeface="Times New Roman" panose="02020603050405020304" pitchFamily="18" charset="0"/>
              </a:rPr>
              <a:t>TEMA: </a:t>
            </a:r>
            <a:r>
              <a:rPr lang="es-EC" sz="2000" b="1" dirty="0" smtClean="0">
                <a:solidFill>
                  <a:srgbClr val="009900"/>
                </a:solidFill>
                <a:latin typeface="Times New Roman" panose="02020603050405020304" pitchFamily="18" charset="0"/>
                <a:cs typeface="Times New Roman" panose="02020603050405020304" pitchFamily="18" charset="0"/>
              </a:rPr>
              <a:t>LA IDENTIDAD CULTURAL COMO UN APORTE AL FORTALECIMIENTO Y DESARROLLO TURÍSTICO DEL VALLE DEL CHOTA</a:t>
            </a:r>
            <a:endParaRPr lang="es-ES" sz="2000" b="1" dirty="0">
              <a:solidFill>
                <a:srgbClr val="009900"/>
              </a:solidFill>
              <a:latin typeface="Times New Roman" panose="02020603050405020304" pitchFamily="18" charset="0"/>
              <a:cs typeface="Times New Roman" panose="02020603050405020304" pitchFamily="18" charset="0"/>
            </a:endParaRPr>
          </a:p>
          <a:p>
            <a:pPr algn="ctr"/>
            <a:endParaRPr lang="es-ES" sz="1600" b="1" dirty="0">
              <a:latin typeface="Times New Roman" panose="02020603050405020304" pitchFamily="18" charset="0"/>
              <a:cs typeface="Times New Roman" panose="02020603050405020304" pitchFamily="18" charset="0"/>
            </a:endParaRPr>
          </a:p>
          <a:p>
            <a:pPr algn="ctr"/>
            <a:r>
              <a:rPr lang="es-ES" sz="1600" b="1" dirty="0">
                <a:latin typeface="Times New Roman" panose="02020603050405020304" pitchFamily="18" charset="0"/>
                <a:cs typeface="Times New Roman" panose="02020603050405020304" pitchFamily="18" charset="0"/>
              </a:rPr>
              <a:t> </a:t>
            </a:r>
          </a:p>
          <a:p>
            <a:pPr algn="ctr"/>
            <a:r>
              <a:rPr lang="es-ES" sz="1600" b="1" dirty="0">
                <a:latin typeface="Times New Roman" panose="02020603050405020304" pitchFamily="18" charset="0"/>
                <a:cs typeface="Times New Roman" panose="02020603050405020304" pitchFamily="18" charset="0"/>
              </a:rPr>
              <a:t>AUTOR: </a:t>
            </a:r>
            <a:r>
              <a:rPr lang="es-ES" sz="1600" b="1" dirty="0" smtClean="0">
                <a:latin typeface="Times New Roman" panose="02020603050405020304" pitchFamily="18" charset="0"/>
                <a:cs typeface="Times New Roman" panose="02020603050405020304" pitchFamily="18" charset="0"/>
              </a:rPr>
              <a:t>JURADO JUNA, KAREN NATHALY</a:t>
            </a:r>
            <a:endParaRPr lang="es-ES" sz="1600" b="1" dirty="0">
              <a:latin typeface="Times New Roman" panose="02020603050405020304" pitchFamily="18" charset="0"/>
              <a:cs typeface="Times New Roman" panose="02020603050405020304" pitchFamily="18" charset="0"/>
            </a:endParaRPr>
          </a:p>
          <a:p>
            <a:pPr algn="ctr"/>
            <a:endParaRPr lang="es-ES" sz="1600" b="1" dirty="0">
              <a:latin typeface="Times New Roman" panose="02020603050405020304" pitchFamily="18" charset="0"/>
              <a:cs typeface="Times New Roman" panose="02020603050405020304" pitchFamily="18" charset="0"/>
            </a:endParaRPr>
          </a:p>
          <a:p>
            <a:pPr algn="ctr"/>
            <a:r>
              <a:rPr lang="es-ES" sz="1600" b="1" dirty="0">
                <a:latin typeface="Times New Roman" panose="02020603050405020304" pitchFamily="18" charset="0"/>
                <a:cs typeface="Times New Roman" panose="02020603050405020304" pitchFamily="18" charset="0"/>
              </a:rPr>
              <a:t> </a:t>
            </a:r>
          </a:p>
          <a:p>
            <a:pPr algn="ctr"/>
            <a:r>
              <a:rPr lang="es-ES" sz="1600" b="1" dirty="0" smtClean="0">
                <a:latin typeface="Times New Roman" panose="02020603050405020304" pitchFamily="18" charset="0"/>
                <a:cs typeface="Times New Roman" panose="02020603050405020304" pitchFamily="18" charset="0"/>
              </a:rPr>
              <a:t>DIRECTOR: </a:t>
            </a:r>
            <a:r>
              <a:rPr lang="es-ES" sz="1600" b="1" dirty="0">
                <a:latin typeface="Times New Roman" panose="02020603050405020304" pitchFamily="18" charset="0"/>
                <a:cs typeface="Times New Roman" panose="02020603050405020304" pitchFamily="18" charset="0"/>
              </a:rPr>
              <a:t>MSC. HUARACA VERA, LUIS ERNESTO</a:t>
            </a:r>
          </a:p>
          <a:p>
            <a:pPr algn="ctr"/>
            <a:endParaRPr lang="es-ES" sz="1600" b="1" dirty="0">
              <a:latin typeface="Times New Roman" panose="02020603050405020304" pitchFamily="18" charset="0"/>
              <a:cs typeface="Times New Roman" panose="02020603050405020304" pitchFamily="18" charset="0"/>
            </a:endParaRPr>
          </a:p>
          <a:p>
            <a:pPr algn="ctr"/>
            <a:r>
              <a:rPr lang="es-ES" sz="1600" b="1" dirty="0">
                <a:latin typeface="Times New Roman" panose="02020603050405020304" pitchFamily="18" charset="0"/>
                <a:cs typeface="Times New Roman" panose="02020603050405020304" pitchFamily="18" charset="0"/>
              </a:rPr>
              <a:t>SANGOLQUÍ</a:t>
            </a:r>
          </a:p>
          <a:p>
            <a:pPr algn="ctr"/>
            <a:endParaRPr lang="es-ES" sz="1600" dirty="0">
              <a:latin typeface="Times New Roman" panose="02020603050405020304" pitchFamily="18" charset="0"/>
              <a:cs typeface="Times New Roman" panose="02020603050405020304" pitchFamily="18" charset="0"/>
            </a:endParaRPr>
          </a:p>
          <a:p>
            <a:pPr algn="ctr"/>
            <a:r>
              <a:rPr lang="es-ES" sz="1600" b="1" dirty="0" smtClean="0">
                <a:latin typeface="Times New Roman" panose="02020603050405020304" pitchFamily="18" charset="0"/>
                <a:cs typeface="Times New Roman" panose="02020603050405020304" pitchFamily="18" charset="0"/>
              </a:rPr>
              <a:t>2019</a:t>
            </a:r>
            <a:endParaRPr lang="es-ES" sz="2400" b="1" dirty="0">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647899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83891" y="2057400"/>
            <a:ext cx="2743200" cy="2743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24762" y="333902"/>
            <a:ext cx="6305003" cy="1015663"/>
          </a:xfrm>
          <a:prstGeom prst="rect">
            <a:avLst/>
          </a:prstGeom>
          <a:noFill/>
        </p:spPr>
        <p:txBody>
          <a:bodyPr wrap="square" rtlCol="0" anchor="ctr">
            <a:spAutoFit/>
          </a:bodyPr>
          <a:lstStyle/>
          <a:p>
            <a:pPr algn="ctr"/>
            <a:r>
              <a:rPr lang="en-US" sz="6000" b="1" spc="-300" dirty="0" smtClean="0">
                <a:solidFill>
                  <a:schemeClr val="accent2"/>
                </a:solidFill>
              </a:rPr>
              <a:t>Marco </a:t>
            </a:r>
            <a:r>
              <a:rPr lang="en-US" sz="4400" b="1" spc="-300" dirty="0" err="1" smtClean="0">
                <a:solidFill>
                  <a:schemeClr val="accent2"/>
                </a:solidFill>
              </a:rPr>
              <a:t>Metodológico</a:t>
            </a:r>
            <a:endParaRPr lang="en-US" sz="4400" b="1" spc="-300" dirty="0">
              <a:solidFill>
                <a:schemeClr val="accent2"/>
              </a:solidFill>
            </a:endParaRPr>
          </a:p>
        </p:txBody>
      </p:sp>
      <p:cxnSp>
        <p:nvCxnSpPr>
          <p:cNvPr id="4" name="Straight Connector 3"/>
          <p:cNvCxnSpPr/>
          <p:nvPr/>
        </p:nvCxnSpPr>
        <p:spPr>
          <a:xfrm flipH="1">
            <a:off x="1182759" y="0"/>
            <a:ext cx="1" cy="2057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flipH="1">
            <a:off x="-444811" y="2400300"/>
            <a:ext cx="1" cy="2057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Right Triangle 6"/>
          <p:cNvSpPr/>
          <p:nvPr/>
        </p:nvSpPr>
        <p:spPr>
          <a:xfrm flipH="1" flipV="1">
            <a:off x="8754742" y="-1"/>
            <a:ext cx="3437258" cy="2699133"/>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6"/>
          <p:cNvSpPr/>
          <p:nvPr/>
        </p:nvSpPr>
        <p:spPr>
          <a:xfrm rot="16200000">
            <a:off x="3081965" y="3150824"/>
            <a:ext cx="490251" cy="6946134"/>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2" descr="Resultado de imagen para logo universidad de las fuerzas armadas espe">
            <a:extLst>
              <a:ext uri="{FF2B5EF4-FFF2-40B4-BE49-F238E27FC236}">
                <a16:creationId xmlns="" xmlns:a16="http://schemas.microsoft.com/office/drawing/2014/main" id="{D09D6157-7169-4E0D-A969-1F105FC382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8954" y="116884"/>
            <a:ext cx="3461988" cy="786208"/>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descr="No hay ninguna descripciÃ³n de la foto disponibl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435" y="10653"/>
            <a:ext cx="853802" cy="8538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Marcador de contenido 3">
            <a:extLst>
              <a:ext uri="{FF2B5EF4-FFF2-40B4-BE49-F238E27FC236}">
                <a16:creationId xmlns:a16="http://schemas.microsoft.com/office/drawing/2014/main" xmlns="" id="{6539E522-E660-4C0D-8FC0-B5AF6F7D1F90}"/>
              </a:ext>
            </a:extLst>
          </p:cNvPr>
          <p:cNvGraphicFramePr>
            <a:graphicFrameLocks/>
          </p:cNvGraphicFramePr>
          <p:nvPr>
            <p:extLst>
              <p:ext uri="{D42A27DB-BD31-4B8C-83A1-F6EECF244321}">
                <p14:modId xmlns:p14="http://schemas.microsoft.com/office/powerpoint/2010/main" val="2201403475"/>
              </p:ext>
            </p:extLst>
          </p:nvPr>
        </p:nvGraphicFramePr>
        <p:xfrm>
          <a:off x="583890" y="1413513"/>
          <a:ext cx="10571246" cy="51844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65796584"/>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352540" y="-863600"/>
            <a:ext cx="2368627" cy="1740665"/>
          </a:xfrm>
          <a:prstGeom prst="homePlate">
            <a:avLst>
              <a:gd name="adj" fmla="val 993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p:nvPr/>
        </p:nvSpPr>
        <p:spPr>
          <a:xfrm flipH="1" flipV="1">
            <a:off x="5338220" y="0"/>
            <a:ext cx="6853780" cy="715824"/>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83891" y="2057400"/>
            <a:ext cx="2743200" cy="2743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48293" y="3036583"/>
            <a:ext cx="2214395" cy="784830"/>
          </a:xfrm>
          <a:prstGeom prst="rect">
            <a:avLst/>
          </a:prstGeom>
          <a:noFill/>
        </p:spPr>
        <p:txBody>
          <a:bodyPr wrap="square" rtlCol="0" anchor="ctr">
            <a:spAutoFit/>
          </a:bodyPr>
          <a:lstStyle/>
          <a:p>
            <a:pPr algn="ctr"/>
            <a:r>
              <a:rPr lang="en-US" sz="4500" b="1" spc="-300" dirty="0" err="1" smtClean="0">
                <a:solidFill>
                  <a:schemeClr val="accent2"/>
                </a:solidFill>
              </a:rPr>
              <a:t>Muestra</a:t>
            </a:r>
            <a:endParaRPr lang="en-US" sz="4500" b="1" spc="-300" dirty="0">
              <a:solidFill>
                <a:schemeClr val="accent2"/>
              </a:solidFill>
            </a:endParaRPr>
          </a:p>
        </p:txBody>
      </p:sp>
      <p:sp>
        <p:nvSpPr>
          <p:cNvPr id="33" name="Freeform 32"/>
          <p:cNvSpPr/>
          <p:nvPr/>
        </p:nvSpPr>
        <p:spPr>
          <a:xfrm flipV="1">
            <a:off x="245674" y="4250823"/>
            <a:ext cx="3410278" cy="3602516"/>
          </a:xfrm>
          <a:custGeom>
            <a:avLst/>
            <a:gdLst>
              <a:gd name="connsiteX0" fmla="*/ 0 w 4649118"/>
              <a:gd name="connsiteY0" fmla="*/ 3602516 h 3602516"/>
              <a:gd name="connsiteX1" fmla="*/ 2324559 w 4649118"/>
              <a:gd name="connsiteY1" fmla="*/ 2702688 h 3602516"/>
              <a:gd name="connsiteX2" fmla="*/ 4649118 w 4649118"/>
              <a:gd name="connsiteY2" fmla="*/ 3602516 h 3602516"/>
              <a:gd name="connsiteX3" fmla="*/ 2324559 w 4649118"/>
              <a:gd name="connsiteY3" fmla="*/ 0 h 3602516"/>
            </a:gdLst>
            <a:ahLst/>
            <a:cxnLst>
              <a:cxn ang="0">
                <a:pos x="connsiteX0" y="connsiteY0"/>
              </a:cxn>
              <a:cxn ang="0">
                <a:pos x="connsiteX1" y="connsiteY1"/>
              </a:cxn>
              <a:cxn ang="0">
                <a:pos x="connsiteX2" y="connsiteY2"/>
              </a:cxn>
              <a:cxn ang="0">
                <a:pos x="connsiteX3" y="connsiteY3"/>
              </a:cxn>
            </a:cxnLst>
            <a:rect l="l" t="t" r="r" b="b"/>
            <a:pathLst>
              <a:path w="4649118" h="3602516">
                <a:moveTo>
                  <a:pt x="0" y="3602516"/>
                </a:moveTo>
                <a:lnTo>
                  <a:pt x="2324559" y="2702688"/>
                </a:lnTo>
                <a:lnTo>
                  <a:pt x="4649118" y="3602516"/>
                </a:lnTo>
                <a:lnTo>
                  <a:pt x="2324559"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Triangle 40"/>
          <p:cNvSpPr/>
          <p:nvPr/>
        </p:nvSpPr>
        <p:spPr>
          <a:xfrm flipH="1">
            <a:off x="8754742" y="6097775"/>
            <a:ext cx="3437258" cy="760225"/>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880524" y="6356741"/>
            <a:ext cx="2820319" cy="4968608"/>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2" descr="Resultado de imagen para logo universidad de las fuerzas armadas espe">
            <a:extLst>
              <a:ext uri="{FF2B5EF4-FFF2-40B4-BE49-F238E27FC236}">
                <a16:creationId xmlns="" xmlns:a16="http://schemas.microsoft.com/office/drawing/2014/main" id="{D09D6157-7169-4E0D-A969-1F105FC382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586" y="116884"/>
            <a:ext cx="3461988" cy="78620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No hay ninguna descripciÃ³n de la foto disponibl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318" y="49290"/>
            <a:ext cx="853802" cy="853802"/>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upo 34"/>
          <p:cNvGrpSpPr/>
          <p:nvPr/>
        </p:nvGrpSpPr>
        <p:grpSpPr>
          <a:xfrm>
            <a:off x="714636" y="988177"/>
            <a:ext cx="6826027" cy="634916"/>
            <a:chOff x="3336" y="0"/>
            <a:chExt cx="6826027" cy="634916"/>
          </a:xfrm>
        </p:grpSpPr>
        <p:sp>
          <p:nvSpPr>
            <p:cNvPr id="36" name="Pentágono 35"/>
            <p:cNvSpPr/>
            <p:nvPr/>
          </p:nvSpPr>
          <p:spPr>
            <a:xfrm>
              <a:off x="3336" y="0"/>
              <a:ext cx="6826027" cy="634916"/>
            </a:xfrm>
            <a:prstGeom prst="homePlat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7" name="Pentágono 4"/>
            <p:cNvSpPr/>
            <p:nvPr/>
          </p:nvSpPr>
          <p:spPr>
            <a:xfrm>
              <a:off x="3336" y="0"/>
              <a:ext cx="6667298" cy="6349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85344" rIns="42672" bIns="85344" numCol="1" spcCol="1270" anchor="ctr" anchorCtr="0">
              <a:noAutofit/>
            </a:bodyPr>
            <a:lstStyle/>
            <a:p>
              <a:pPr lvl="0" algn="ctr" defTabSz="1422400">
                <a:lnSpc>
                  <a:spcPct val="90000"/>
                </a:lnSpc>
                <a:spcBef>
                  <a:spcPct val="0"/>
                </a:spcBef>
                <a:spcAft>
                  <a:spcPct val="35000"/>
                </a:spcAft>
              </a:pPr>
              <a:r>
                <a:rPr lang="es-EC" sz="3200" b="1" kern="1200" dirty="0">
                  <a:solidFill>
                    <a:schemeClr val="tx1"/>
                  </a:solidFill>
                </a:rPr>
                <a:t>Cobertura de las unidades de análisis </a:t>
              </a:r>
              <a:endParaRPr lang="es-EC" sz="3200" kern="1200" dirty="0">
                <a:solidFill>
                  <a:schemeClr val="tx1"/>
                </a:solidFill>
              </a:endParaRPr>
            </a:p>
          </p:txBody>
        </p:sp>
      </p:grpSp>
      <mc:AlternateContent xmlns:mc="http://schemas.openxmlformats.org/markup-compatibility/2006">
        <mc:Choice xmlns:a14="http://schemas.microsoft.com/office/drawing/2010/main" Requires="a14">
          <p:sp>
            <p:nvSpPr>
              <p:cNvPr id="25" name="Rectángulo 24"/>
              <p:cNvSpPr/>
              <p:nvPr/>
            </p:nvSpPr>
            <p:spPr>
              <a:xfrm>
                <a:off x="3665308" y="997082"/>
                <a:ext cx="3548268" cy="4458144"/>
              </a:xfrm>
              <a:prstGeom prst="rect">
                <a:avLst/>
              </a:prstGeom>
            </p:spPr>
            <p:txBody>
              <a:bodyPr wrap="square">
                <a:spAutoFit/>
              </a:bodyPr>
              <a:lstStyle/>
              <a:p>
                <a:pPr indent="449580" algn="just">
                  <a:lnSpc>
                    <a:spcPct val="200000"/>
                  </a:lnSpc>
                  <a:spcAft>
                    <a:spcPts val="800"/>
                  </a:spcAft>
                </a:pPr>
                <a:r>
                  <a:rPr lang="es-EC" sz="1600" dirty="0">
                    <a:latin typeface="Times New Roman" panose="02020603050405020304" pitchFamily="18" charset="0"/>
                    <a:ea typeface="Calibri" panose="020F0502020204030204" pitchFamily="34" charset="0"/>
                    <a:cs typeface="Times New Roman" panose="02020603050405020304" pitchFamily="18" charset="0"/>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14:m>
                  <m:oMathPara xmlns:m="http://schemas.openxmlformats.org/officeDocument/2006/math">
                    <m:oMathParaPr>
                      <m:jc m:val="centerGroup"/>
                    </m:oMathParaPr>
                    <m:oMath xmlns:m="http://schemas.openxmlformats.org/officeDocument/2006/math">
                      <m:r>
                        <a:rPr lang="es-EC" sz="1400" i="1">
                          <a:effectLst/>
                          <a:latin typeface="Cambria Math" panose="02040503050406030204" pitchFamily="18" charset="0"/>
                          <a:ea typeface="Calibri" panose="020F0502020204030204" pitchFamily="34" charset="0"/>
                          <a:cs typeface="Cambria Math" panose="02040503050406030204" pitchFamily="18" charset="0"/>
                        </a:rPr>
                        <m:t>𝑛</m:t>
                      </m:r>
                      <m:r>
                        <a:rPr lang="es-EC" sz="1400">
                          <a:effectLst/>
                          <a:latin typeface="Cambria Math" panose="02040503050406030204" pitchFamily="18" charset="0"/>
                          <a:ea typeface="Calibri" panose="020F0502020204030204" pitchFamily="34" charset="0"/>
                          <a:cs typeface="Cambria Math" panose="02040503050406030204" pitchFamily="18" charset="0"/>
                        </a:rPr>
                        <m:t>=</m:t>
                      </m:r>
                      <m:f>
                        <m:fPr>
                          <m:ctrlPr>
                            <a:rPr lang="es-EC"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s-EC" sz="140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N</m:t>
                          </m:r>
                          <m:r>
                            <a:rPr lang="es-EC" sz="140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 </m:t>
                          </m:r>
                          <m:sSup>
                            <m:sSupPr>
                              <m:ctrlPr>
                                <a:rPr lang="es-EC" sz="1400"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ctrlPr>
                            </m:sSupPr>
                            <m:e>
                              <m:r>
                                <a:rPr lang="es-EC" sz="1400"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𝜎</m:t>
                              </m:r>
                            </m:e>
                            <m:sup>
                              <m:r>
                                <a:rPr lang="es-EC" sz="1400"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2</m:t>
                              </m:r>
                            </m:sup>
                          </m:sSup>
                          <m:sSup>
                            <m:sSupPr>
                              <m:ctrlPr>
                                <a:rPr lang="es-EC" sz="1400"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ctrlPr>
                            </m:sSupPr>
                            <m:e>
                              <m:r>
                                <a:rPr lang="es-EC" sz="1400"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𝑍</m:t>
                              </m:r>
                            </m:e>
                            <m:sup>
                              <m:r>
                                <a:rPr lang="es-EC" sz="1400"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2</m:t>
                              </m:r>
                            </m:sup>
                          </m:sSup>
                        </m:num>
                        <m:den>
                          <m:d>
                            <m:dPr>
                              <m:ctrlPr>
                                <a:rPr lang="es-EC" sz="1400"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ctrlPr>
                            </m:dPr>
                            <m:e>
                              <m:r>
                                <m:rPr>
                                  <m:sty m:val="p"/>
                                </m:rPr>
                                <a:rPr lang="es-EC" sz="140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N</m:t>
                              </m:r>
                              <m:r>
                                <a:rPr lang="es-EC" sz="1400"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m:t>
                              </m:r>
                              <m:r>
                                <a:rPr lang="es-EC" sz="140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1</m:t>
                              </m:r>
                            </m:e>
                          </m:d>
                          <m:sSup>
                            <m:sSupPr>
                              <m:ctrlPr>
                                <a:rPr lang="es-EC" sz="1400"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ctrlPr>
                            </m:sSupPr>
                            <m:e>
                              <m:r>
                                <a:rPr lang="es-EC" sz="1400"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𝑒</m:t>
                              </m:r>
                            </m:e>
                            <m:sup>
                              <m:r>
                                <a:rPr lang="es-EC" sz="1400"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2</m:t>
                              </m:r>
                            </m:sup>
                          </m:sSup>
                          <m:r>
                            <a:rPr lang="es-EC" sz="1400"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m:t>
                          </m:r>
                          <m:sSup>
                            <m:sSupPr>
                              <m:ctrlPr>
                                <a:rPr lang="es-EC" sz="1400"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ctrlPr>
                            </m:sSupPr>
                            <m:e>
                              <m:r>
                                <a:rPr lang="es-EC" sz="1400"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𝜎</m:t>
                              </m:r>
                            </m:e>
                            <m:sup>
                              <m:r>
                                <a:rPr lang="es-EC" sz="1400"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2</m:t>
                              </m:r>
                            </m:sup>
                          </m:sSup>
                          <m:sSup>
                            <m:sSupPr>
                              <m:ctrlPr>
                                <a:rPr lang="es-EC" sz="1400"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ctrlPr>
                            </m:sSupPr>
                            <m:e>
                              <m:r>
                                <a:rPr lang="es-EC" sz="1400"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𝑍</m:t>
                              </m:r>
                            </m:e>
                            <m:sup>
                              <m:r>
                                <a:rPr lang="es-EC" sz="1400"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2</m:t>
                              </m:r>
                            </m:sup>
                          </m:sSup>
                        </m:den>
                      </m:f>
                    </m:oMath>
                  </m:oMathPara>
                </a14:m>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14:m>
                  <m:oMathPara xmlns:m="http://schemas.openxmlformats.org/officeDocument/2006/math">
                    <m:oMathParaPr>
                      <m:jc m:val="centerGroup"/>
                    </m:oMathParaPr>
                    <m:oMath xmlns:m="http://schemas.openxmlformats.org/officeDocument/2006/math">
                      <m:r>
                        <a:rPr lang="es-EC" sz="1600"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𝑛</m:t>
                      </m:r>
                      <m:r>
                        <a:rPr lang="es-EC" sz="160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m:t>
                      </m:r>
                      <m:f>
                        <m:fPr>
                          <m:ctrlPr>
                            <a:rPr lang="es-EC" sz="1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60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5477</m:t>
                          </m:r>
                          <m:r>
                            <a:rPr lang="es-EC" sz="1600"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m:t>
                          </m:r>
                          <m:r>
                            <a:rPr lang="es-EC" sz="160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 </m:t>
                          </m:r>
                          <m:sSup>
                            <m:sSupPr>
                              <m:ctrlPr>
                                <a:rPr lang="es-EC" sz="1600"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ctrlPr>
                            </m:sSupPr>
                            <m:e>
                              <m:r>
                                <a:rPr lang="es-EC" sz="1600"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0,5</m:t>
                              </m:r>
                            </m:e>
                            <m:sup>
                              <m:r>
                                <a:rPr lang="es-EC" sz="1600"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2</m:t>
                              </m:r>
                            </m:sup>
                          </m:sSup>
                          <m:sSup>
                            <m:sSupPr>
                              <m:ctrlPr>
                                <a:rPr lang="es-EC" sz="1600"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ctrlPr>
                            </m:sSupPr>
                            <m:e>
                              <m:r>
                                <a:rPr lang="es-EC" sz="1600"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1,96</m:t>
                              </m:r>
                            </m:e>
                            <m:sup>
                              <m:r>
                                <a:rPr lang="es-EC" sz="1600"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2</m:t>
                              </m:r>
                            </m:sup>
                          </m:sSup>
                        </m:num>
                        <m:den>
                          <m:d>
                            <m:dPr>
                              <m:ctrlPr>
                                <a:rPr lang="es-EC" sz="1600"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ctrlPr>
                            </m:dPr>
                            <m:e>
                              <m:r>
                                <a:rPr lang="es-EC" sz="160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5477</m:t>
                              </m:r>
                              <m:r>
                                <a:rPr lang="es-EC" sz="1600"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m:t>
                              </m:r>
                              <m:r>
                                <a:rPr lang="es-EC" sz="160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1</m:t>
                              </m:r>
                            </m:e>
                          </m:d>
                          <m:sSup>
                            <m:sSupPr>
                              <m:ctrlPr>
                                <a:rPr lang="es-EC" sz="1600"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ctrlPr>
                            </m:sSupPr>
                            <m:e>
                              <m:r>
                                <a:rPr lang="es-EC" sz="1600"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0,05</m:t>
                              </m:r>
                            </m:e>
                            <m:sup>
                              <m:r>
                                <a:rPr lang="es-EC" sz="1600"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2</m:t>
                              </m:r>
                            </m:sup>
                          </m:sSup>
                          <m:r>
                            <a:rPr lang="es-EC" sz="1600"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m:t>
                          </m:r>
                          <m:sSup>
                            <m:sSupPr>
                              <m:ctrlPr>
                                <a:rPr lang="es-EC" sz="1600"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ctrlPr>
                            </m:sSupPr>
                            <m:e>
                              <m:r>
                                <a:rPr lang="es-EC" sz="1600"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0,5</m:t>
                              </m:r>
                            </m:e>
                            <m:sup>
                              <m:r>
                                <a:rPr lang="es-EC" sz="1600"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2</m:t>
                              </m:r>
                            </m:sup>
                          </m:sSup>
                          <m:sSup>
                            <m:sSupPr>
                              <m:ctrlPr>
                                <a:rPr lang="es-EC" sz="1600"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ctrlPr>
                            </m:sSupPr>
                            <m:e>
                              <m:r>
                                <a:rPr lang="es-EC" sz="1600"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1,96</m:t>
                              </m:r>
                            </m:e>
                            <m:sup>
                              <m:r>
                                <a:rPr lang="es-EC" sz="1600"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2</m:t>
                              </m:r>
                            </m:sup>
                          </m:sSup>
                        </m:den>
                      </m:f>
                    </m:oMath>
                  </m:oMathPara>
                </a14:m>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14:m>
                  <m:oMathPara xmlns:m="http://schemas.openxmlformats.org/officeDocument/2006/math">
                    <m:oMathParaPr>
                      <m:jc m:val="centerGroup"/>
                    </m:oMathParaPr>
                    <m:oMath xmlns:m="http://schemas.openxmlformats.org/officeDocument/2006/math">
                      <m:r>
                        <a:rPr lang="es-EC" sz="1600"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𝑛</m:t>
                      </m:r>
                      <m:r>
                        <a:rPr lang="es-EC" sz="160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m:t>
                      </m:r>
                      <m:f>
                        <m:fPr>
                          <m:ctrlPr>
                            <a:rPr lang="es-EC" sz="1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60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5260</m:t>
                          </m:r>
                        </m:num>
                        <m:den>
                          <m:r>
                            <a:rPr lang="es-EC" sz="1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14,6504</m:t>
                          </m:r>
                        </m:den>
                      </m:f>
                    </m:oMath>
                  </m:oMathPara>
                </a14:m>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800"/>
                  </a:spcAft>
                </a:pPr>
                <a14:m>
                  <m:oMath xmlns:m="http://schemas.openxmlformats.org/officeDocument/2006/math">
                    <m:r>
                      <a:rPr lang="es-EC" sz="1600"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𝑛</m:t>
                    </m:r>
                  </m:oMath>
                </a14:m>
                <a:r>
                  <a:rPr lang="es-EC" sz="16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a:t>
                </a:r>
                <a:r>
                  <a:rPr lang="es-EC" sz="16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369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5" name="Rectángulo 24"/>
              <p:cNvSpPr>
                <a:spLocks noRot="1" noChangeAspect="1" noMove="1" noResize="1" noEditPoints="1" noAdjustHandles="1" noChangeArrowheads="1" noChangeShapeType="1" noTextEdit="1"/>
              </p:cNvSpPr>
              <p:nvPr/>
            </p:nvSpPr>
            <p:spPr>
              <a:xfrm>
                <a:off x="3665308" y="997082"/>
                <a:ext cx="3548268" cy="4458144"/>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28" name="Rectángulo 27"/>
              <p:cNvSpPr/>
              <p:nvPr/>
            </p:nvSpPr>
            <p:spPr>
              <a:xfrm>
                <a:off x="7222932" y="1846010"/>
                <a:ext cx="4522600" cy="4154984"/>
              </a:xfrm>
              <a:prstGeom prst="rect">
                <a:avLst/>
              </a:prstGeom>
            </p:spPr>
            <p:txBody>
              <a:bodyPr wrap="square">
                <a:spAutoFit/>
              </a:bodyPr>
              <a:lstStyle/>
              <a:p>
                <a:pPr algn="just">
                  <a:spcAft>
                    <a:spcPts val="800"/>
                  </a:spcAft>
                </a:pPr>
                <a:r>
                  <a:rPr lang="es-EC" sz="1400" dirty="0">
                    <a:latin typeface="Times New Roman" panose="02020603050405020304" pitchFamily="18" charset="0"/>
                    <a:ea typeface="Calibri" panose="020F0502020204030204" pitchFamily="34" charset="0"/>
                    <a:cs typeface="Times New Roman" panose="02020603050405020304" pitchFamily="18" charset="0"/>
                  </a:rPr>
                  <a:t>Donde: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n= el tamaño de la muestra.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N= tamaño de la población.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14:m>
                  <m:oMath xmlns:m="http://schemas.openxmlformats.org/officeDocument/2006/math">
                    <m:r>
                      <a:rPr lang="es-EC" sz="1400"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𝜎</m:t>
                    </m:r>
                  </m:oMath>
                </a14:m>
                <a:r>
                  <a:rPr lang="es-EC" sz="1400" dirty="0">
                    <a:effectLst/>
                    <a:latin typeface="Times New Roman" panose="02020603050405020304" pitchFamily="18" charset="0"/>
                    <a:ea typeface="Calibri" panose="020F0502020204030204" pitchFamily="34" charset="0"/>
                    <a:cs typeface="Times New Roman" panose="02020603050405020304" pitchFamily="18" charset="0"/>
                  </a:rPr>
                  <a:t> = desviación estándar de la población que, generalmente cuando no se tiene su valor, suele utilizarse un valor constante de 0,5.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Z= Valor obtenido mediante niveles de confianza. Es un valor constante que, si no se tiene su valor, se lo toma en relación al 95% de confianza que equivale a 1,96 (como más usual) o en relación al 99% de confianza que equivale a 2.58, </a:t>
                </a: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rPr>
                  <a:t>valor </a:t>
                </a: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a criterio del investigador. (62,27% = 1)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 e= Límite aceptable de error </a:t>
                </a:r>
                <a:r>
                  <a:rPr lang="es-EC" sz="1400" dirty="0" err="1">
                    <a:effectLst/>
                    <a:latin typeface="Times New Roman" panose="02020603050405020304" pitchFamily="18" charset="0"/>
                    <a:ea typeface="Calibri" panose="020F0502020204030204" pitchFamily="34" charset="0"/>
                    <a:cs typeface="Times New Roman" panose="02020603050405020304" pitchFamily="18" charset="0"/>
                  </a:rPr>
                  <a:t>muestral</a:t>
                </a: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 que, generalmente cuando no se tiene su valor, suele utilizarse un valor que varía entre el 1% (0,01) y 9% (0,09), valor que queda al criterio del encuestador.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Muestra= 369 encuestados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8" name="Rectángulo 27"/>
              <p:cNvSpPr>
                <a:spLocks noRot="1" noChangeAspect="1" noMove="1" noResize="1" noEditPoints="1" noAdjustHandles="1" noChangeArrowheads="1" noChangeShapeType="1" noTextEdit="1"/>
              </p:cNvSpPr>
              <p:nvPr/>
            </p:nvSpPr>
            <p:spPr>
              <a:xfrm>
                <a:off x="7222932" y="1846010"/>
                <a:ext cx="4522600" cy="4154984"/>
              </a:xfrm>
              <a:prstGeom prst="rect">
                <a:avLst/>
              </a:prstGeom>
              <a:blipFill rotWithShape="0">
                <a:blip r:embed="rId5"/>
                <a:stretch>
                  <a:fillRect l="-404" t="-441" r="-404" b="-441"/>
                </a:stretch>
              </a:blipFill>
            </p:spPr>
            <p:txBody>
              <a:bodyPr/>
              <a:lstStyle/>
              <a:p>
                <a:r>
                  <a:rPr lang="es-EC">
                    <a:noFill/>
                  </a:rPr>
                  <a:t> </a:t>
                </a:r>
              </a:p>
            </p:txBody>
          </p:sp>
        </mc:Fallback>
      </mc:AlternateContent>
    </p:spTree>
    <p:extLst>
      <p:ext uri="{BB962C8B-B14F-4D97-AF65-F5344CB8AC3E}">
        <p14:creationId xmlns:p14="http://schemas.microsoft.com/office/powerpoint/2010/main" val="411281314"/>
      </p:ext>
    </p:extLst>
  </p:cSld>
  <p:clrMapOvr>
    <a:masterClrMapping/>
  </p:clrMapOvr>
  <p:transition spd="slow">
    <p:push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flipV="1">
            <a:off x="234656" y="-2601687"/>
            <a:ext cx="3410278" cy="3602516"/>
          </a:xfrm>
          <a:custGeom>
            <a:avLst/>
            <a:gdLst>
              <a:gd name="connsiteX0" fmla="*/ 0 w 4649118"/>
              <a:gd name="connsiteY0" fmla="*/ 3602516 h 3602516"/>
              <a:gd name="connsiteX1" fmla="*/ 2324559 w 4649118"/>
              <a:gd name="connsiteY1" fmla="*/ 2702688 h 3602516"/>
              <a:gd name="connsiteX2" fmla="*/ 4649118 w 4649118"/>
              <a:gd name="connsiteY2" fmla="*/ 3602516 h 3602516"/>
              <a:gd name="connsiteX3" fmla="*/ 2324559 w 4649118"/>
              <a:gd name="connsiteY3" fmla="*/ 0 h 3602516"/>
            </a:gdLst>
            <a:ahLst/>
            <a:cxnLst>
              <a:cxn ang="0">
                <a:pos x="connsiteX0" y="connsiteY0"/>
              </a:cxn>
              <a:cxn ang="0">
                <a:pos x="connsiteX1" y="connsiteY1"/>
              </a:cxn>
              <a:cxn ang="0">
                <a:pos x="connsiteX2" y="connsiteY2"/>
              </a:cxn>
              <a:cxn ang="0">
                <a:pos x="connsiteX3" y="connsiteY3"/>
              </a:cxn>
            </a:cxnLst>
            <a:rect l="l" t="t" r="r" b="b"/>
            <a:pathLst>
              <a:path w="4649118" h="3602516">
                <a:moveTo>
                  <a:pt x="0" y="3602516"/>
                </a:moveTo>
                <a:lnTo>
                  <a:pt x="2324559" y="2702688"/>
                </a:lnTo>
                <a:lnTo>
                  <a:pt x="4649118" y="3602516"/>
                </a:lnTo>
                <a:lnTo>
                  <a:pt x="2324559"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p:nvPr/>
        </p:nvSpPr>
        <p:spPr>
          <a:xfrm flipH="1" flipV="1">
            <a:off x="8754742" y="-1"/>
            <a:ext cx="3437258" cy="2699133"/>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iamond 3"/>
          <p:cNvSpPr/>
          <p:nvPr/>
        </p:nvSpPr>
        <p:spPr>
          <a:xfrm>
            <a:off x="-880524" y="-517794"/>
            <a:ext cx="2820319" cy="4968608"/>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088019" y="71997"/>
            <a:ext cx="4374870" cy="1107996"/>
          </a:xfrm>
          <a:prstGeom prst="rect">
            <a:avLst/>
          </a:prstGeom>
          <a:noFill/>
        </p:spPr>
        <p:txBody>
          <a:bodyPr wrap="square" rtlCol="0" anchor="ctr">
            <a:spAutoFit/>
          </a:bodyPr>
          <a:lstStyle/>
          <a:p>
            <a:pPr algn="r"/>
            <a:r>
              <a:rPr lang="en-US" sz="6600" b="1" spc="-300" dirty="0" err="1" smtClean="0">
                <a:solidFill>
                  <a:schemeClr val="accent2"/>
                </a:solidFill>
              </a:rPr>
              <a:t>Resultados</a:t>
            </a:r>
            <a:endParaRPr lang="en-US" sz="6600" b="1" spc="-300" dirty="0">
              <a:solidFill>
                <a:schemeClr val="accent2"/>
              </a:solidFill>
            </a:endParaRPr>
          </a:p>
        </p:txBody>
      </p:sp>
      <p:pic>
        <p:nvPicPr>
          <p:cNvPr id="71" name="Picture 2" descr="Resultado de imagen para logo universidad de las fuerzas armadas espe">
            <a:extLst>
              <a:ext uri="{FF2B5EF4-FFF2-40B4-BE49-F238E27FC236}">
                <a16:creationId xmlns="" xmlns:a16="http://schemas.microsoft.com/office/drawing/2014/main" id="{D09D6157-7169-4E0D-A969-1F105FC382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586" y="116884"/>
            <a:ext cx="3461988" cy="786208"/>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No hay ninguna descripciÃ³n de la foto disponibl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435" y="49290"/>
            <a:ext cx="853802" cy="853802"/>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12"/>
          <p:cNvSpPr/>
          <p:nvPr/>
        </p:nvSpPr>
        <p:spPr>
          <a:xfrm>
            <a:off x="2367664" y="1590620"/>
            <a:ext cx="8218770" cy="1200329"/>
          </a:xfrm>
          <a:prstGeom prst="rect">
            <a:avLst/>
          </a:prstGeom>
        </p:spPr>
        <p:txBody>
          <a:bodyPr wrap="square">
            <a:spAutoFit/>
          </a:bodyPr>
          <a:lstStyle/>
          <a:p>
            <a:pPr algn="just">
              <a:lnSpc>
                <a:spcPct val="200000"/>
              </a:lnSpc>
              <a:spcAft>
                <a:spcPts val="0"/>
              </a:spcAft>
            </a:pPr>
            <a:r>
              <a:rPr lang="es-EC" i="1" dirty="0">
                <a:latin typeface="Times New Roman" panose="02020603050405020304" pitchFamily="18" charset="0"/>
                <a:ea typeface="Calibri" panose="020F0502020204030204" pitchFamily="34" charset="0"/>
                <a:cs typeface="Times New Roman" panose="02020603050405020304" pitchFamily="18" charset="0"/>
              </a:rPr>
              <a:t>La identidad cultural se define como un sentido de pertenencia a un grupo social con el cual se comparten rasgos culturales, como costumbres, valores y creencias.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Tabla 13"/>
          <p:cNvGraphicFramePr>
            <a:graphicFrameLocks noGrp="1"/>
          </p:cNvGraphicFramePr>
          <p:nvPr>
            <p:extLst>
              <p:ext uri="{D42A27DB-BD31-4B8C-83A1-F6EECF244321}">
                <p14:modId xmlns:p14="http://schemas.microsoft.com/office/powerpoint/2010/main" val="2186788832"/>
              </p:ext>
            </p:extLst>
          </p:nvPr>
        </p:nvGraphicFramePr>
        <p:xfrm>
          <a:off x="1088019" y="3889420"/>
          <a:ext cx="5092076" cy="1764404"/>
        </p:xfrm>
        <a:graphic>
          <a:graphicData uri="http://schemas.openxmlformats.org/drawingml/2006/table">
            <a:tbl>
              <a:tblPr firstRow="1" firstCol="1" bandRow="1">
                <a:tableStyleId>{21E4AEA4-8DFA-4A89-87EB-49C32662AFE0}</a:tableStyleId>
              </a:tblPr>
              <a:tblGrid>
                <a:gridCol w="1697159"/>
                <a:gridCol w="1697159"/>
                <a:gridCol w="1697758"/>
              </a:tblGrid>
              <a:tr h="291822">
                <a:tc>
                  <a:txBody>
                    <a:bodyPr/>
                    <a:lstStyle/>
                    <a:p>
                      <a:pPr algn="ctr">
                        <a:lnSpc>
                          <a:spcPct val="107000"/>
                        </a:lnSpc>
                        <a:spcAft>
                          <a:spcPts val="0"/>
                        </a:spcAft>
                      </a:pPr>
                      <a:r>
                        <a:rPr lang="es-EC" sz="1400" dirty="0">
                          <a:solidFill>
                            <a:schemeClr val="tx1"/>
                          </a:solidFill>
                          <a:effectLst/>
                        </a:rPr>
                        <a:t>VARIABLE</a:t>
                      </a:r>
                      <a:endParaRPr lang="es-EC"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solidFill>
                            <a:schemeClr val="tx1"/>
                          </a:solidFill>
                          <a:effectLst/>
                        </a:rPr>
                        <a:t>ENCUESTADOS</a:t>
                      </a:r>
                      <a:endParaRPr lang="es-EC"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solidFill>
                            <a:schemeClr val="tx1"/>
                          </a:solidFill>
                          <a:effectLst/>
                        </a:rPr>
                        <a:t>PORCENTAJE</a:t>
                      </a:r>
                      <a:endParaRPr lang="es-EC"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1822">
                <a:tc>
                  <a:txBody>
                    <a:bodyPr/>
                    <a:lstStyle/>
                    <a:p>
                      <a:pPr algn="ctr">
                        <a:lnSpc>
                          <a:spcPct val="107000"/>
                        </a:lnSpc>
                        <a:spcAft>
                          <a:spcPts val="0"/>
                        </a:spcAft>
                      </a:pPr>
                      <a:r>
                        <a:rPr lang="es-EC" sz="1400">
                          <a:solidFill>
                            <a:schemeClr val="tx1"/>
                          </a:solidFill>
                          <a:effectLst/>
                        </a:rPr>
                        <a:t>Muy de acuerdo</a:t>
                      </a:r>
                      <a:endParaRPr lang="es-EC"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solidFill>
                            <a:schemeClr val="tx1"/>
                          </a:solidFill>
                          <a:effectLst/>
                        </a:rPr>
                        <a:t>291</a:t>
                      </a:r>
                      <a:endParaRPr lang="es-EC"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solidFill>
                            <a:schemeClr val="tx1"/>
                          </a:solidFill>
                          <a:effectLst/>
                        </a:rPr>
                        <a:t>78.86%</a:t>
                      </a:r>
                      <a:endParaRPr lang="es-EC"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97116">
                <a:tc>
                  <a:txBody>
                    <a:bodyPr/>
                    <a:lstStyle/>
                    <a:p>
                      <a:pPr algn="ctr">
                        <a:lnSpc>
                          <a:spcPct val="107000"/>
                        </a:lnSpc>
                        <a:spcAft>
                          <a:spcPts val="0"/>
                        </a:spcAft>
                      </a:pPr>
                      <a:r>
                        <a:rPr lang="es-EC" sz="1400">
                          <a:solidFill>
                            <a:schemeClr val="tx1"/>
                          </a:solidFill>
                          <a:effectLst/>
                        </a:rPr>
                        <a:t>Ni de acuerdo ni en desacuerdo</a:t>
                      </a:r>
                      <a:endParaRPr lang="es-EC"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solidFill>
                            <a:schemeClr val="tx1"/>
                          </a:solidFill>
                          <a:effectLst/>
                        </a:rPr>
                        <a:t>61</a:t>
                      </a:r>
                      <a:endParaRPr lang="es-EC"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solidFill>
                            <a:schemeClr val="tx1"/>
                          </a:solidFill>
                          <a:effectLst/>
                        </a:rPr>
                        <a:t>16.53%</a:t>
                      </a:r>
                      <a:endParaRPr lang="es-EC"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1822">
                <a:tc>
                  <a:txBody>
                    <a:bodyPr/>
                    <a:lstStyle/>
                    <a:p>
                      <a:pPr algn="ctr">
                        <a:lnSpc>
                          <a:spcPct val="107000"/>
                        </a:lnSpc>
                        <a:spcAft>
                          <a:spcPts val="0"/>
                        </a:spcAft>
                      </a:pPr>
                      <a:r>
                        <a:rPr lang="es-EC" sz="1400">
                          <a:solidFill>
                            <a:schemeClr val="tx1"/>
                          </a:solidFill>
                          <a:effectLst/>
                        </a:rPr>
                        <a:t>En desacuerdo</a:t>
                      </a:r>
                      <a:endParaRPr lang="es-EC"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solidFill>
                            <a:schemeClr val="tx1"/>
                          </a:solidFill>
                          <a:effectLst/>
                        </a:rPr>
                        <a:t>17</a:t>
                      </a:r>
                      <a:endParaRPr lang="es-EC"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solidFill>
                            <a:schemeClr val="tx1"/>
                          </a:solidFill>
                          <a:effectLst/>
                        </a:rPr>
                        <a:t>4.61</a:t>
                      </a:r>
                      <a:endParaRPr lang="es-EC"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1822">
                <a:tc>
                  <a:txBody>
                    <a:bodyPr/>
                    <a:lstStyle/>
                    <a:p>
                      <a:pPr algn="ctr">
                        <a:lnSpc>
                          <a:spcPct val="107000"/>
                        </a:lnSpc>
                        <a:spcAft>
                          <a:spcPts val="0"/>
                        </a:spcAft>
                      </a:pPr>
                      <a:r>
                        <a:rPr lang="es-EC" sz="1400">
                          <a:solidFill>
                            <a:schemeClr val="tx1"/>
                          </a:solidFill>
                          <a:effectLst/>
                        </a:rPr>
                        <a:t>TOTAL</a:t>
                      </a:r>
                      <a:endParaRPr lang="es-EC"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solidFill>
                            <a:schemeClr val="tx1"/>
                          </a:solidFill>
                          <a:effectLst/>
                        </a:rPr>
                        <a:t>369</a:t>
                      </a:r>
                      <a:endParaRPr lang="es-EC"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solidFill>
                            <a:schemeClr val="tx1"/>
                          </a:solidFill>
                          <a:effectLst/>
                        </a:rPr>
                        <a:t>100,0%</a:t>
                      </a:r>
                      <a:endParaRPr lang="es-EC"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36" name="Gráfico 35"/>
          <p:cNvGraphicFramePr/>
          <p:nvPr>
            <p:extLst>
              <p:ext uri="{D42A27DB-BD31-4B8C-83A1-F6EECF244321}">
                <p14:modId xmlns:p14="http://schemas.microsoft.com/office/powerpoint/2010/main" val="1516263649"/>
              </p:ext>
            </p:extLst>
          </p:nvPr>
        </p:nvGraphicFramePr>
        <p:xfrm>
          <a:off x="6413678" y="3129566"/>
          <a:ext cx="5112913" cy="31649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1064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flipV="1">
            <a:off x="234656" y="-2601687"/>
            <a:ext cx="3410278" cy="3602516"/>
          </a:xfrm>
          <a:custGeom>
            <a:avLst/>
            <a:gdLst>
              <a:gd name="connsiteX0" fmla="*/ 0 w 4649118"/>
              <a:gd name="connsiteY0" fmla="*/ 3602516 h 3602516"/>
              <a:gd name="connsiteX1" fmla="*/ 2324559 w 4649118"/>
              <a:gd name="connsiteY1" fmla="*/ 2702688 h 3602516"/>
              <a:gd name="connsiteX2" fmla="*/ 4649118 w 4649118"/>
              <a:gd name="connsiteY2" fmla="*/ 3602516 h 3602516"/>
              <a:gd name="connsiteX3" fmla="*/ 2324559 w 4649118"/>
              <a:gd name="connsiteY3" fmla="*/ 0 h 3602516"/>
            </a:gdLst>
            <a:ahLst/>
            <a:cxnLst>
              <a:cxn ang="0">
                <a:pos x="connsiteX0" y="connsiteY0"/>
              </a:cxn>
              <a:cxn ang="0">
                <a:pos x="connsiteX1" y="connsiteY1"/>
              </a:cxn>
              <a:cxn ang="0">
                <a:pos x="connsiteX2" y="connsiteY2"/>
              </a:cxn>
              <a:cxn ang="0">
                <a:pos x="connsiteX3" y="connsiteY3"/>
              </a:cxn>
            </a:cxnLst>
            <a:rect l="l" t="t" r="r" b="b"/>
            <a:pathLst>
              <a:path w="4649118" h="3602516">
                <a:moveTo>
                  <a:pt x="0" y="3602516"/>
                </a:moveTo>
                <a:lnTo>
                  <a:pt x="2324559" y="2702688"/>
                </a:lnTo>
                <a:lnTo>
                  <a:pt x="4649118" y="3602516"/>
                </a:lnTo>
                <a:lnTo>
                  <a:pt x="2324559"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p:nvPr/>
        </p:nvSpPr>
        <p:spPr>
          <a:xfrm flipH="1" flipV="1">
            <a:off x="8754742" y="-1"/>
            <a:ext cx="3437258" cy="2699133"/>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iamond 3"/>
          <p:cNvSpPr/>
          <p:nvPr/>
        </p:nvSpPr>
        <p:spPr>
          <a:xfrm>
            <a:off x="-880524" y="-517794"/>
            <a:ext cx="2820319" cy="4968608"/>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088019" y="71997"/>
            <a:ext cx="4374870" cy="1107996"/>
          </a:xfrm>
          <a:prstGeom prst="rect">
            <a:avLst/>
          </a:prstGeom>
          <a:noFill/>
        </p:spPr>
        <p:txBody>
          <a:bodyPr wrap="square" rtlCol="0" anchor="ctr">
            <a:spAutoFit/>
          </a:bodyPr>
          <a:lstStyle/>
          <a:p>
            <a:pPr algn="r"/>
            <a:r>
              <a:rPr lang="en-US" sz="6600" b="1" spc="-300" dirty="0" err="1" smtClean="0">
                <a:solidFill>
                  <a:schemeClr val="accent2"/>
                </a:solidFill>
              </a:rPr>
              <a:t>Resultados</a:t>
            </a:r>
            <a:endParaRPr lang="en-US" sz="6600" b="1" spc="-300" dirty="0">
              <a:solidFill>
                <a:schemeClr val="accent2"/>
              </a:solidFill>
            </a:endParaRPr>
          </a:p>
        </p:txBody>
      </p:sp>
      <p:pic>
        <p:nvPicPr>
          <p:cNvPr id="71" name="Picture 2" descr="Resultado de imagen para logo universidad de las fuerzas armadas espe">
            <a:extLst>
              <a:ext uri="{FF2B5EF4-FFF2-40B4-BE49-F238E27FC236}">
                <a16:creationId xmlns="" xmlns:a16="http://schemas.microsoft.com/office/drawing/2014/main" id="{D09D6157-7169-4E0D-A969-1F105FC382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586" y="116884"/>
            <a:ext cx="3461988" cy="786208"/>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No hay ninguna descripciÃ³n de la foto disponibl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435" y="49290"/>
            <a:ext cx="853802" cy="853802"/>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2497163" y="1544906"/>
            <a:ext cx="7767299" cy="707886"/>
          </a:xfrm>
          <a:prstGeom prst="rect">
            <a:avLst/>
          </a:prstGeom>
        </p:spPr>
        <p:txBody>
          <a:bodyPr wrap="square">
            <a:spAutoFit/>
          </a:bodyPr>
          <a:lstStyle/>
          <a:p>
            <a:r>
              <a:rPr lang="es-EC" sz="2000" i="1" dirty="0">
                <a:latin typeface="Times New Roman" panose="02020603050405020304" pitchFamily="18" charset="0"/>
                <a:ea typeface="Calibri" panose="020F0502020204030204" pitchFamily="34" charset="0"/>
              </a:rPr>
              <a:t>La identidad cultural es un factor importante para el desarrollo turístico de un territorio</a:t>
            </a:r>
            <a:endParaRPr lang="es-EC" sz="2000" dirty="0"/>
          </a:p>
        </p:txBody>
      </p:sp>
      <p:graphicFrame>
        <p:nvGraphicFramePr>
          <p:cNvPr id="6" name="Tabla 5"/>
          <p:cNvGraphicFramePr>
            <a:graphicFrameLocks noGrp="1"/>
          </p:cNvGraphicFramePr>
          <p:nvPr>
            <p:extLst>
              <p:ext uri="{D42A27DB-BD31-4B8C-83A1-F6EECF244321}">
                <p14:modId xmlns:p14="http://schemas.microsoft.com/office/powerpoint/2010/main" val="3216219586"/>
              </p:ext>
            </p:extLst>
          </p:nvPr>
        </p:nvGraphicFramePr>
        <p:xfrm>
          <a:off x="1088019" y="3812147"/>
          <a:ext cx="5040560" cy="1764406"/>
        </p:xfrm>
        <a:graphic>
          <a:graphicData uri="http://schemas.openxmlformats.org/drawingml/2006/table">
            <a:tbl>
              <a:tblPr firstRow="1" firstCol="1" bandRow="1">
                <a:tableStyleId>{5C22544A-7EE6-4342-B048-85BDC9FD1C3A}</a:tableStyleId>
              </a:tblPr>
              <a:tblGrid>
                <a:gridCol w="1679989"/>
                <a:gridCol w="1679989"/>
                <a:gridCol w="1680582"/>
              </a:tblGrid>
              <a:tr h="294068">
                <a:tc>
                  <a:txBody>
                    <a:bodyPr/>
                    <a:lstStyle/>
                    <a:p>
                      <a:pPr algn="ctr">
                        <a:lnSpc>
                          <a:spcPct val="107000"/>
                        </a:lnSpc>
                        <a:spcAft>
                          <a:spcPts val="0"/>
                        </a:spcAft>
                      </a:pPr>
                      <a:r>
                        <a:rPr lang="es-EC" sz="1400" dirty="0">
                          <a:solidFill>
                            <a:schemeClr val="tx1"/>
                          </a:solidFill>
                          <a:effectLst/>
                        </a:rPr>
                        <a:t>VARIABLE</a:t>
                      </a:r>
                      <a:endParaRPr lang="es-EC"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solidFill>
                            <a:schemeClr val="tx1"/>
                          </a:solidFill>
                          <a:effectLst/>
                        </a:rPr>
                        <a:t>ENCUESTADOS</a:t>
                      </a:r>
                      <a:endParaRPr lang="es-EC"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solidFill>
                            <a:schemeClr val="tx1"/>
                          </a:solidFill>
                          <a:effectLst/>
                        </a:rPr>
                        <a:t>PORCENTAJE</a:t>
                      </a:r>
                      <a:endParaRPr lang="es-EC"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4068">
                <a:tc>
                  <a:txBody>
                    <a:bodyPr/>
                    <a:lstStyle/>
                    <a:p>
                      <a:pPr algn="ctr">
                        <a:lnSpc>
                          <a:spcPct val="107000"/>
                        </a:lnSpc>
                        <a:spcAft>
                          <a:spcPts val="0"/>
                        </a:spcAft>
                      </a:pPr>
                      <a:r>
                        <a:rPr lang="es-EC" sz="1400">
                          <a:solidFill>
                            <a:schemeClr val="tx1"/>
                          </a:solidFill>
                          <a:effectLst/>
                        </a:rPr>
                        <a:t>Muy de acuerdo</a:t>
                      </a:r>
                      <a:endParaRPr lang="es-EC"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solidFill>
                            <a:schemeClr val="tx1"/>
                          </a:solidFill>
                          <a:effectLst/>
                        </a:rPr>
                        <a:t>331</a:t>
                      </a:r>
                      <a:endParaRPr lang="es-EC"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solidFill>
                            <a:schemeClr val="tx1"/>
                          </a:solidFill>
                          <a:effectLst/>
                        </a:rPr>
                        <a:t>89.70%</a:t>
                      </a:r>
                      <a:endParaRPr lang="es-EC"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88134">
                <a:tc>
                  <a:txBody>
                    <a:bodyPr/>
                    <a:lstStyle/>
                    <a:p>
                      <a:pPr algn="ctr">
                        <a:lnSpc>
                          <a:spcPct val="107000"/>
                        </a:lnSpc>
                        <a:spcAft>
                          <a:spcPts val="0"/>
                        </a:spcAft>
                      </a:pPr>
                      <a:r>
                        <a:rPr lang="es-EC" sz="1400">
                          <a:solidFill>
                            <a:schemeClr val="tx1"/>
                          </a:solidFill>
                          <a:effectLst/>
                        </a:rPr>
                        <a:t>Ni de acuerdo ni en desacuerdo</a:t>
                      </a:r>
                      <a:endParaRPr lang="es-EC"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solidFill>
                            <a:schemeClr val="tx1"/>
                          </a:solidFill>
                          <a:effectLst/>
                        </a:rPr>
                        <a:t>30</a:t>
                      </a:r>
                      <a:endParaRPr lang="es-EC"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solidFill>
                            <a:schemeClr val="tx1"/>
                          </a:solidFill>
                          <a:effectLst/>
                        </a:rPr>
                        <a:t>8.13%</a:t>
                      </a:r>
                      <a:endParaRPr lang="es-EC"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4068">
                <a:tc>
                  <a:txBody>
                    <a:bodyPr/>
                    <a:lstStyle/>
                    <a:p>
                      <a:pPr algn="ctr">
                        <a:lnSpc>
                          <a:spcPct val="107000"/>
                        </a:lnSpc>
                        <a:spcAft>
                          <a:spcPts val="0"/>
                        </a:spcAft>
                      </a:pPr>
                      <a:r>
                        <a:rPr lang="es-EC" sz="1400">
                          <a:solidFill>
                            <a:schemeClr val="tx1"/>
                          </a:solidFill>
                          <a:effectLst/>
                        </a:rPr>
                        <a:t>En desacuerdo</a:t>
                      </a:r>
                      <a:endParaRPr lang="es-EC"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solidFill>
                            <a:schemeClr val="tx1"/>
                          </a:solidFill>
                          <a:effectLst/>
                        </a:rPr>
                        <a:t>8</a:t>
                      </a:r>
                      <a:endParaRPr lang="es-EC"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solidFill>
                            <a:schemeClr val="tx1"/>
                          </a:solidFill>
                          <a:effectLst/>
                        </a:rPr>
                        <a:t>2.17%</a:t>
                      </a:r>
                      <a:endParaRPr lang="es-EC"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4068">
                <a:tc>
                  <a:txBody>
                    <a:bodyPr/>
                    <a:lstStyle/>
                    <a:p>
                      <a:pPr algn="ctr">
                        <a:lnSpc>
                          <a:spcPct val="107000"/>
                        </a:lnSpc>
                        <a:spcAft>
                          <a:spcPts val="0"/>
                        </a:spcAft>
                      </a:pPr>
                      <a:r>
                        <a:rPr lang="es-EC" sz="1400">
                          <a:solidFill>
                            <a:schemeClr val="tx1"/>
                          </a:solidFill>
                          <a:effectLst/>
                        </a:rPr>
                        <a:t>TOTAL</a:t>
                      </a:r>
                      <a:endParaRPr lang="es-EC"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solidFill>
                            <a:schemeClr val="tx1"/>
                          </a:solidFill>
                          <a:effectLst/>
                        </a:rPr>
                        <a:t>369</a:t>
                      </a:r>
                      <a:endParaRPr lang="es-EC"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solidFill>
                            <a:schemeClr val="tx1"/>
                          </a:solidFill>
                          <a:effectLst/>
                        </a:rPr>
                        <a:t>100,0%</a:t>
                      </a:r>
                      <a:endParaRPr lang="es-EC"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15" name="Gráfico 14"/>
          <p:cNvGraphicFramePr/>
          <p:nvPr>
            <p:extLst>
              <p:ext uri="{D42A27DB-BD31-4B8C-83A1-F6EECF244321}">
                <p14:modId xmlns:p14="http://schemas.microsoft.com/office/powerpoint/2010/main" val="2864479060"/>
              </p:ext>
            </p:extLst>
          </p:nvPr>
        </p:nvGraphicFramePr>
        <p:xfrm>
          <a:off x="6391468" y="2933163"/>
          <a:ext cx="5044971" cy="32744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74470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Oval 297"/>
          <p:cNvSpPr/>
          <p:nvPr/>
        </p:nvSpPr>
        <p:spPr>
          <a:xfrm>
            <a:off x="5109139" y="1673917"/>
            <a:ext cx="1463040" cy="1463040"/>
          </a:xfrm>
          <a:prstGeom prst="ellipse">
            <a:avLst/>
          </a:prstGeom>
          <a:solidFill>
            <a:schemeClr val="accent3">
              <a:alpha val="10000"/>
            </a:schemeClr>
          </a:solidFill>
          <a:ln>
            <a:solidFill>
              <a:schemeClr val="accent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8392747" y="1235375"/>
            <a:ext cx="1463040" cy="1463040"/>
          </a:xfrm>
          <a:prstGeom prst="ellipse">
            <a:avLst/>
          </a:prstGeom>
          <a:solidFill>
            <a:schemeClr val="accent3">
              <a:alpha val="10000"/>
            </a:schemeClr>
          </a:solidFill>
          <a:ln>
            <a:solidFill>
              <a:schemeClr val="accent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7709567" y="3006745"/>
            <a:ext cx="731520" cy="731520"/>
          </a:xfrm>
          <a:prstGeom prst="ellipse">
            <a:avLst/>
          </a:prstGeom>
          <a:solidFill>
            <a:schemeClr val="accent4">
              <a:alpha val="10000"/>
            </a:schemeClr>
          </a:solidFill>
          <a:ln>
            <a:solidFill>
              <a:schemeClr val="accent4">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5431428" y="3547755"/>
            <a:ext cx="1463040" cy="1463040"/>
          </a:xfrm>
          <a:prstGeom prst="ellipse">
            <a:avLst/>
          </a:prstGeom>
          <a:solidFill>
            <a:schemeClr val="accent4">
              <a:alpha val="10000"/>
            </a:schemeClr>
          </a:solidFill>
          <a:ln>
            <a:solidFill>
              <a:schemeClr val="accent4">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8682284" y="3561166"/>
            <a:ext cx="1828800" cy="1828800"/>
          </a:xfrm>
          <a:prstGeom prst="ellipse">
            <a:avLst/>
          </a:prstGeom>
          <a:solidFill>
            <a:schemeClr val="accent1">
              <a:alpha val="10000"/>
            </a:schemeClr>
          </a:solidFill>
          <a:ln>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6664257" y="1420691"/>
            <a:ext cx="548640" cy="548640"/>
          </a:xfrm>
          <a:prstGeom prst="ellipse">
            <a:avLst/>
          </a:prstGeom>
          <a:solidFill>
            <a:schemeClr val="accent1">
              <a:alpha val="10000"/>
            </a:schemeClr>
          </a:solidFill>
          <a:ln>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ectangle 304"/>
          <p:cNvSpPr/>
          <p:nvPr/>
        </p:nvSpPr>
        <p:spPr>
          <a:xfrm>
            <a:off x="0" y="0"/>
            <a:ext cx="3906670" cy="6858000"/>
          </a:xfrm>
          <a:prstGeom prst="rect">
            <a:avLst/>
          </a:prstGeom>
          <a:solidFill>
            <a:schemeClr val="tx1">
              <a:lumMod val="75000"/>
              <a:lumOff val="2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6" name="Group 305"/>
          <p:cNvGrpSpPr/>
          <p:nvPr/>
        </p:nvGrpSpPr>
        <p:grpSpPr>
          <a:xfrm>
            <a:off x="270459" y="632411"/>
            <a:ext cx="3261749" cy="2743200"/>
            <a:chOff x="302810" y="2057400"/>
            <a:chExt cx="3261749" cy="2743200"/>
          </a:xfrm>
          <a:noFill/>
        </p:grpSpPr>
        <p:sp>
          <p:nvSpPr>
            <p:cNvPr id="307" name="Oval 306"/>
            <p:cNvSpPr/>
            <p:nvPr/>
          </p:nvSpPr>
          <p:spPr>
            <a:xfrm>
              <a:off x="583891" y="2057400"/>
              <a:ext cx="2743200" cy="274320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TextBox 307"/>
            <p:cNvSpPr txBox="1"/>
            <p:nvPr/>
          </p:nvSpPr>
          <p:spPr>
            <a:xfrm>
              <a:off x="302810" y="3072710"/>
              <a:ext cx="3261749" cy="815608"/>
            </a:xfrm>
            <a:prstGeom prst="rect">
              <a:avLst/>
            </a:prstGeom>
            <a:grpFill/>
          </p:spPr>
          <p:txBody>
            <a:bodyPr wrap="square" rtlCol="0" anchor="ctr">
              <a:spAutoFit/>
            </a:bodyPr>
            <a:lstStyle/>
            <a:p>
              <a:pPr algn="ctr"/>
              <a:r>
                <a:rPr lang="en-US" sz="4500" b="1" spc="-300" dirty="0" err="1" smtClean="0">
                  <a:solidFill>
                    <a:schemeClr val="accent3"/>
                  </a:solidFill>
                </a:rPr>
                <a:t>Conclusiones</a:t>
              </a:r>
              <a:endParaRPr lang="en-US" sz="4500" b="1" spc="-300" dirty="0">
                <a:solidFill>
                  <a:schemeClr val="accent3"/>
                </a:solidFill>
              </a:endParaRPr>
            </a:p>
          </p:txBody>
        </p:sp>
      </p:grpSp>
      <p:sp>
        <p:nvSpPr>
          <p:cNvPr id="324" name="Diamond 323"/>
          <p:cNvSpPr/>
          <p:nvPr/>
        </p:nvSpPr>
        <p:spPr>
          <a:xfrm>
            <a:off x="9331287" y="4825066"/>
            <a:ext cx="4836405" cy="4076241"/>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p:cNvSpPr txBox="1"/>
          <p:nvPr/>
        </p:nvSpPr>
        <p:spPr>
          <a:xfrm>
            <a:off x="3906670" y="1420691"/>
            <a:ext cx="8114272" cy="4093428"/>
          </a:xfrm>
          <a:prstGeom prst="rect">
            <a:avLst/>
          </a:prstGeom>
          <a:noFill/>
        </p:spPr>
        <p:txBody>
          <a:bodyPr wrap="square" rtlCol="0">
            <a:spAutoFit/>
          </a:bodyPr>
          <a:lstStyle/>
          <a:p>
            <a:pPr marL="285750" lvl="0" indent="-285750" algn="just">
              <a:buFont typeface="Wingdings" panose="05000000000000000000" pitchFamily="2" charset="2"/>
              <a:buChar char="ü"/>
            </a:pPr>
            <a:r>
              <a:rPr lang="es-EC" sz="2000" dirty="0"/>
              <a:t>La identidad </a:t>
            </a:r>
            <a:r>
              <a:rPr lang="es-EC" sz="2000" dirty="0" smtClean="0"/>
              <a:t>cultural se </a:t>
            </a:r>
            <a:r>
              <a:rPr lang="es-EC" sz="2000" dirty="0"/>
              <a:t>pierde con el tiempo porque las generaciones actuales prefieren adaptarse a lo moderno más que a sus raíces, pero también debido a la mínima difusión de las costumbres y tradiciones. El desconocimiento juega un papel importante en este problema, al igual que la influencia de la tecnología y la migración a las grandes ciudades. </a:t>
            </a:r>
            <a:endParaRPr lang="es-EC" sz="2000" dirty="0" smtClean="0"/>
          </a:p>
          <a:p>
            <a:pPr marL="285750" lvl="0" indent="-285750" algn="just">
              <a:buFont typeface="Wingdings" panose="05000000000000000000" pitchFamily="2" charset="2"/>
              <a:buChar char="ü"/>
            </a:pPr>
            <a:endParaRPr lang="es-EC" sz="2000" dirty="0"/>
          </a:p>
          <a:p>
            <a:pPr marL="457200" indent="-457200" algn="just">
              <a:buFont typeface="Wingdings" panose="05000000000000000000" pitchFamily="2" charset="2"/>
              <a:buChar char="ü"/>
            </a:pPr>
            <a:endParaRPr lang="es-EC" sz="2000" dirty="0"/>
          </a:p>
          <a:p>
            <a:pPr marL="285750" lvl="0" indent="-285750" algn="just">
              <a:buFont typeface="Wingdings" panose="05000000000000000000" pitchFamily="2" charset="2"/>
              <a:buChar char="ü"/>
            </a:pPr>
            <a:r>
              <a:rPr lang="es-EC" sz="2000" dirty="0"/>
              <a:t>La opinión de los residentes de la comunidad, como de sus líderes es fundamental a la hora de realizar un proyecto de investigación ya que de esta manera se identifica las necesidades y requerimientos que desean. Por tal motivo el presente trabajo investigativo tomó en cuenta instrumentos como la encuesta y la </a:t>
            </a:r>
            <a:r>
              <a:rPr lang="es-EC" sz="2000" dirty="0" smtClean="0"/>
              <a:t>entrevista. </a:t>
            </a:r>
            <a:endParaRPr lang="es-EC" sz="2000" dirty="0"/>
          </a:p>
          <a:p>
            <a:pPr marL="457200" indent="-457200" algn="just">
              <a:buFont typeface="Wingdings" panose="05000000000000000000" pitchFamily="2" charset="2"/>
              <a:buChar char="ü"/>
            </a:pPr>
            <a:endParaRPr lang="es-EC" sz="2000" dirty="0"/>
          </a:p>
        </p:txBody>
      </p:sp>
      <p:pic>
        <p:nvPicPr>
          <p:cNvPr id="297" name="Picture 2" descr="Resultado de imagen para logo universidad de las fuerzas armadas espe">
            <a:extLst>
              <a:ext uri="{FF2B5EF4-FFF2-40B4-BE49-F238E27FC236}">
                <a16:creationId xmlns="" xmlns:a16="http://schemas.microsoft.com/office/drawing/2014/main" id="{D09D6157-7169-4E0D-A969-1F105FC382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8954" y="116884"/>
            <a:ext cx="3461988" cy="786208"/>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2" descr="No hay ninguna descripciÃ³n de la foto disponibl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435" y="49290"/>
            <a:ext cx="853802" cy="85380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n para valle del cho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037" y="3738265"/>
            <a:ext cx="2402651" cy="2892457"/>
          </a:xfrm>
          <a:prstGeom prst="round2DiagRect">
            <a:avLst>
              <a:gd name="adj1" fmla="val 16667"/>
              <a:gd name="adj2" fmla="val 5000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Rectángulo redondeado 5"/>
          <p:cNvSpPr/>
          <p:nvPr/>
        </p:nvSpPr>
        <p:spPr>
          <a:xfrm>
            <a:off x="3953722" y="1211422"/>
            <a:ext cx="8067220" cy="19255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25" name="Rectángulo redondeado 324"/>
          <p:cNvSpPr/>
          <p:nvPr/>
        </p:nvSpPr>
        <p:spPr>
          <a:xfrm>
            <a:off x="3955954" y="3479340"/>
            <a:ext cx="8067220" cy="19255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674443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8"/>
                                        </p:tgtEl>
                                        <p:attrNameLst>
                                          <p:attrName>style.visibility</p:attrName>
                                        </p:attrNameLst>
                                      </p:cBhvr>
                                      <p:to>
                                        <p:strVal val="visible"/>
                                      </p:to>
                                    </p:set>
                                    <p:anim calcmode="lin" valueType="num">
                                      <p:cBhvr>
                                        <p:cTn id="7" dur="750" fill="hold"/>
                                        <p:tgtEl>
                                          <p:spTgt spid="298"/>
                                        </p:tgtEl>
                                        <p:attrNameLst>
                                          <p:attrName>ppt_w</p:attrName>
                                        </p:attrNameLst>
                                      </p:cBhvr>
                                      <p:tavLst>
                                        <p:tav tm="0">
                                          <p:val>
                                            <p:fltVal val="0"/>
                                          </p:val>
                                        </p:tav>
                                        <p:tav tm="100000">
                                          <p:val>
                                            <p:strVal val="#ppt_w"/>
                                          </p:val>
                                        </p:tav>
                                      </p:tavLst>
                                    </p:anim>
                                    <p:anim calcmode="lin" valueType="num">
                                      <p:cBhvr>
                                        <p:cTn id="8" dur="750" fill="hold"/>
                                        <p:tgtEl>
                                          <p:spTgt spid="298"/>
                                        </p:tgtEl>
                                        <p:attrNameLst>
                                          <p:attrName>ppt_h</p:attrName>
                                        </p:attrNameLst>
                                      </p:cBhvr>
                                      <p:tavLst>
                                        <p:tav tm="0">
                                          <p:val>
                                            <p:fltVal val="0"/>
                                          </p:val>
                                        </p:tav>
                                        <p:tav tm="100000">
                                          <p:val>
                                            <p:strVal val="#ppt_h"/>
                                          </p:val>
                                        </p:tav>
                                      </p:tavLst>
                                    </p:anim>
                                    <p:animEffect transition="in" filter="fade">
                                      <p:cBhvr>
                                        <p:cTn id="9" dur="750"/>
                                        <p:tgtEl>
                                          <p:spTgt spid="29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04"/>
                                        </p:tgtEl>
                                        <p:attrNameLst>
                                          <p:attrName>style.visibility</p:attrName>
                                        </p:attrNameLst>
                                      </p:cBhvr>
                                      <p:to>
                                        <p:strVal val="visible"/>
                                      </p:to>
                                    </p:set>
                                    <p:anim calcmode="lin" valueType="num">
                                      <p:cBhvr>
                                        <p:cTn id="12" dur="750" fill="hold"/>
                                        <p:tgtEl>
                                          <p:spTgt spid="304"/>
                                        </p:tgtEl>
                                        <p:attrNameLst>
                                          <p:attrName>ppt_w</p:attrName>
                                        </p:attrNameLst>
                                      </p:cBhvr>
                                      <p:tavLst>
                                        <p:tav tm="0">
                                          <p:val>
                                            <p:fltVal val="0"/>
                                          </p:val>
                                        </p:tav>
                                        <p:tav tm="100000">
                                          <p:val>
                                            <p:strVal val="#ppt_w"/>
                                          </p:val>
                                        </p:tav>
                                      </p:tavLst>
                                    </p:anim>
                                    <p:anim calcmode="lin" valueType="num">
                                      <p:cBhvr>
                                        <p:cTn id="13" dur="750" fill="hold"/>
                                        <p:tgtEl>
                                          <p:spTgt spid="304"/>
                                        </p:tgtEl>
                                        <p:attrNameLst>
                                          <p:attrName>ppt_h</p:attrName>
                                        </p:attrNameLst>
                                      </p:cBhvr>
                                      <p:tavLst>
                                        <p:tav tm="0">
                                          <p:val>
                                            <p:fltVal val="0"/>
                                          </p:val>
                                        </p:tav>
                                        <p:tav tm="100000">
                                          <p:val>
                                            <p:strVal val="#ppt_h"/>
                                          </p:val>
                                        </p:tav>
                                      </p:tavLst>
                                    </p:anim>
                                    <p:animEffect transition="in" filter="fade">
                                      <p:cBhvr>
                                        <p:cTn id="14" dur="750"/>
                                        <p:tgtEl>
                                          <p:spTgt spid="30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99"/>
                                        </p:tgtEl>
                                        <p:attrNameLst>
                                          <p:attrName>style.visibility</p:attrName>
                                        </p:attrNameLst>
                                      </p:cBhvr>
                                      <p:to>
                                        <p:strVal val="visible"/>
                                      </p:to>
                                    </p:set>
                                    <p:anim calcmode="lin" valueType="num">
                                      <p:cBhvr>
                                        <p:cTn id="17" dur="750" fill="hold"/>
                                        <p:tgtEl>
                                          <p:spTgt spid="299"/>
                                        </p:tgtEl>
                                        <p:attrNameLst>
                                          <p:attrName>ppt_w</p:attrName>
                                        </p:attrNameLst>
                                      </p:cBhvr>
                                      <p:tavLst>
                                        <p:tav tm="0">
                                          <p:val>
                                            <p:fltVal val="0"/>
                                          </p:val>
                                        </p:tav>
                                        <p:tav tm="100000">
                                          <p:val>
                                            <p:strVal val="#ppt_w"/>
                                          </p:val>
                                        </p:tav>
                                      </p:tavLst>
                                    </p:anim>
                                    <p:anim calcmode="lin" valueType="num">
                                      <p:cBhvr>
                                        <p:cTn id="18" dur="750" fill="hold"/>
                                        <p:tgtEl>
                                          <p:spTgt spid="299"/>
                                        </p:tgtEl>
                                        <p:attrNameLst>
                                          <p:attrName>ppt_h</p:attrName>
                                        </p:attrNameLst>
                                      </p:cBhvr>
                                      <p:tavLst>
                                        <p:tav tm="0">
                                          <p:val>
                                            <p:fltVal val="0"/>
                                          </p:val>
                                        </p:tav>
                                        <p:tav tm="100000">
                                          <p:val>
                                            <p:strVal val="#ppt_h"/>
                                          </p:val>
                                        </p:tav>
                                      </p:tavLst>
                                    </p:anim>
                                    <p:animEffect transition="in" filter="fade">
                                      <p:cBhvr>
                                        <p:cTn id="19" dur="750"/>
                                        <p:tgtEl>
                                          <p:spTgt spid="2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00"/>
                                        </p:tgtEl>
                                        <p:attrNameLst>
                                          <p:attrName>style.visibility</p:attrName>
                                        </p:attrNameLst>
                                      </p:cBhvr>
                                      <p:to>
                                        <p:strVal val="visible"/>
                                      </p:to>
                                    </p:set>
                                    <p:anim calcmode="lin" valueType="num">
                                      <p:cBhvr>
                                        <p:cTn id="22" dur="750" fill="hold"/>
                                        <p:tgtEl>
                                          <p:spTgt spid="300"/>
                                        </p:tgtEl>
                                        <p:attrNameLst>
                                          <p:attrName>ppt_w</p:attrName>
                                        </p:attrNameLst>
                                      </p:cBhvr>
                                      <p:tavLst>
                                        <p:tav tm="0">
                                          <p:val>
                                            <p:fltVal val="0"/>
                                          </p:val>
                                        </p:tav>
                                        <p:tav tm="100000">
                                          <p:val>
                                            <p:strVal val="#ppt_w"/>
                                          </p:val>
                                        </p:tav>
                                      </p:tavLst>
                                    </p:anim>
                                    <p:anim calcmode="lin" valueType="num">
                                      <p:cBhvr>
                                        <p:cTn id="23" dur="750" fill="hold"/>
                                        <p:tgtEl>
                                          <p:spTgt spid="300"/>
                                        </p:tgtEl>
                                        <p:attrNameLst>
                                          <p:attrName>ppt_h</p:attrName>
                                        </p:attrNameLst>
                                      </p:cBhvr>
                                      <p:tavLst>
                                        <p:tav tm="0">
                                          <p:val>
                                            <p:fltVal val="0"/>
                                          </p:val>
                                        </p:tav>
                                        <p:tav tm="100000">
                                          <p:val>
                                            <p:strVal val="#ppt_h"/>
                                          </p:val>
                                        </p:tav>
                                      </p:tavLst>
                                    </p:anim>
                                    <p:animEffect transition="in" filter="fade">
                                      <p:cBhvr>
                                        <p:cTn id="24" dur="750"/>
                                        <p:tgtEl>
                                          <p:spTgt spid="30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01"/>
                                        </p:tgtEl>
                                        <p:attrNameLst>
                                          <p:attrName>style.visibility</p:attrName>
                                        </p:attrNameLst>
                                      </p:cBhvr>
                                      <p:to>
                                        <p:strVal val="visible"/>
                                      </p:to>
                                    </p:set>
                                    <p:anim calcmode="lin" valueType="num">
                                      <p:cBhvr>
                                        <p:cTn id="27" dur="750" fill="hold"/>
                                        <p:tgtEl>
                                          <p:spTgt spid="301"/>
                                        </p:tgtEl>
                                        <p:attrNameLst>
                                          <p:attrName>ppt_w</p:attrName>
                                        </p:attrNameLst>
                                      </p:cBhvr>
                                      <p:tavLst>
                                        <p:tav tm="0">
                                          <p:val>
                                            <p:fltVal val="0"/>
                                          </p:val>
                                        </p:tav>
                                        <p:tav tm="100000">
                                          <p:val>
                                            <p:strVal val="#ppt_w"/>
                                          </p:val>
                                        </p:tav>
                                      </p:tavLst>
                                    </p:anim>
                                    <p:anim calcmode="lin" valueType="num">
                                      <p:cBhvr>
                                        <p:cTn id="28" dur="750" fill="hold"/>
                                        <p:tgtEl>
                                          <p:spTgt spid="301"/>
                                        </p:tgtEl>
                                        <p:attrNameLst>
                                          <p:attrName>ppt_h</p:attrName>
                                        </p:attrNameLst>
                                      </p:cBhvr>
                                      <p:tavLst>
                                        <p:tav tm="0">
                                          <p:val>
                                            <p:fltVal val="0"/>
                                          </p:val>
                                        </p:tav>
                                        <p:tav tm="100000">
                                          <p:val>
                                            <p:strVal val="#ppt_h"/>
                                          </p:val>
                                        </p:tav>
                                      </p:tavLst>
                                    </p:anim>
                                    <p:animEffect transition="in" filter="fade">
                                      <p:cBhvr>
                                        <p:cTn id="29" dur="750"/>
                                        <p:tgtEl>
                                          <p:spTgt spid="30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03"/>
                                        </p:tgtEl>
                                        <p:attrNameLst>
                                          <p:attrName>style.visibility</p:attrName>
                                        </p:attrNameLst>
                                      </p:cBhvr>
                                      <p:to>
                                        <p:strVal val="visible"/>
                                      </p:to>
                                    </p:set>
                                    <p:anim calcmode="lin" valueType="num">
                                      <p:cBhvr>
                                        <p:cTn id="32" dur="750" fill="hold"/>
                                        <p:tgtEl>
                                          <p:spTgt spid="303"/>
                                        </p:tgtEl>
                                        <p:attrNameLst>
                                          <p:attrName>ppt_w</p:attrName>
                                        </p:attrNameLst>
                                      </p:cBhvr>
                                      <p:tavLst>
                                        <p:tav tm="0">
                                          <p:val>
                                            <p:fltVal val="0"/>
                                          </p:val>
                                        </p:tav>
                                        <p:tav tm="100000">
                                          <p:val>
                                            <p:strVal val="#ppt_w"/>
                                          </p:val>
                                        </p:tav>
                                      </p:tavLst>
                                    </p:anim>
                                    <p:anim calcmode="lin" valueType="num">
                                      <p:cBhvr>
                                        <p:cTn id="33" dur="750" fill="hold"/>
                                        <p:tgtEl>
                                          <p:spTgt spid="303"/>
                                        </p:tgtEl>
                                        <p:attrNameLst>
                                          <p:attrName>ppt_h</p:attrName>
                                        </p:attrNameLst>
                                      </p:cBhvr>
                                      <p:tavLst>
                                        <p:tav tm="0">
                                          <p:val>
                                            <p:fltVal val="0"/>
                                          </p:val>
                                        </p:tav>
                                        <p:tav tm="100000">
                                          <p:val>
                                            <p:strVal val="#ppt_h"/>
                                          </p:val>
                                        </p:tav>
                                      </p:tavLst>
                                    </p:anim>
                                    <p:animEffect transition="in" filter="fade">
                                      <p:cBhvr>
                                        <p:cTn id="34" dur="750"/>
                                        <p:tgtEl>
                                          <p:spTgt spid="303"/>
                                        </p:tgtEl>
                                      </p:cBhvr>
                                    </p:animEffect>
                                  </p:childTnLst>
                                </p:cTn>
                              </p:par>
                            </p:childTnLst>
                          </p:cTn>
                        </p:par>
                        <p:par>
                          <p:cTn id="35" fill="hold">
                            <p:stCondLst>
                              <p:cond delay="750"/>
                            </p:stCondLst>
                            <p:childTnLst>
                              <p:par>
                                <p:cTn id="36" presetID="2" presetClass="entr" presetSubtype="8" decel="50000" fill="hold" grpId="0" nodeType="afterEffect">
                                  <p:stCondLst>
                                    <p:cond delay="0"/>
                                  </p:stCondLst>
                                  <p:childTnLst>
                                    <p:set>
                                      <p:cBhvr>
                                        <p:cTn id="37" dur="1" fill="hold">
                                          <p:stCondLst>
                                            <p:cond delay="0"/>
                                          </p:stCondLst>
                                        </p:cTn>
                                        <p:tgtEl>
                                          <p:spTgt spid="305"/>
                                        </p:tgtEl>
                                        <p:attrNameLst>
                                          <p:attrName>style.visibility</p:attrName>
                                        </p:attrNameLst>
                                      </p:cBhvr>
                                      <p:to>
                                        <p:strVal val="visible"/>
                                      </p:to>
                                    </p:set>
                                    <p:anim calcmode="lin" valueType="num">
                                      <p:cBhvr additive="base">
                                        <p:cTn id="38" dur="1000" fill="hold"/>
                                        <p:tgtEl>
                                          <p:spTgt spid="305"/>
                                        </p:tgtEl>
                                        <p:attrNameLst>
                                          <p:attrName>ppt_x</p:attrName>
                                        </p:attrNameLst>
                                      </p:cBhvr>
                                      <p:tavLst>
                                        <p:tav tm="0">
                                          <p:val>
                                            <p:strVal val="0-#ppt_w/2"/>
                                          </p:val>
                                        </p:tav>
                                        <p:tav tm="100000">
                                          <p:val>
                                            <p:strVal val="#ppt_x"/>
                                          </p:val>
                                        </p:tav>
                                      </p:tavLst>
                                    </p:anim>
                                    <p:anim calcmode="lin" valueType="num">
                                      <p:cBhvr additive="base">
                                        <p:cTn id="39" dur="1000" fill="hold"/>
                                        <p:tgtEl>
                                          <p:spTgt spid="305"/>
                                        </p:tgtEl>
                                        <p:attrNameLst>
                                          <p:attrName>ppt_y</p:attrName>
                                        </p:attrNameLst>
                                      </p:cBhvr>
                                      <p:tavLst>
                                        <p:tav tm="0">
                                          <p:val>
                                            <p:strVal val="#ppt_y"/>
                                          </p:val>
                                        </p:tav>
                                        <p:tav tm="100000">
                                          <p:val>
                                            <p:strVal val="#ppt_y"/>
                                          </p:val>
                                        </p:tav>
                                      </p:tavLst>
                                    </p:anim>
                                  </p:childTnLst>
                                </p:cTn>
                              </p:par>
                              <p:par>
                                <p:cTn id="40" presetID="53" presetClass="entr" presetSubtype="16" fill="hold" nodeType="withEffect">
                                  <p:stCondLst>
                                    <p:cond delay="0"/>
                                  </p:stCondLst>
                                  <p:childTnLst>
                                    <p:set>
                                      <p:cBhvr>
                                        <p:cTn id="41" dur="1" fill="hold">
                                          <p:stCondLst>
                                            <p:cond delay="0"/>
                                          </p:stCondLst>
                                        </p:cTn>
                                        <p:tgtEl>
                                          <p:spTgt spid="306"/>
                                        </p:tgtEl>
                                        <p:attrNameLst>
                                          <p:attrName>style.visibility</p:attrName>
                                        </p:attrNameLst>
                                      </p:cBhvr>
                                      <p:to>
                                        <p:strVal val="visible"/>
                                      </p:to>
                                    </p:set>
                                    <p:anim calcmode="lin" valueType="num">
                                      <p:cBhvr>
                                        <p:cTn id="42" dur="500" fill="hold"/>
                                        <p:tgtEl>
                                          <p:spTgt spid="306"/>
                                        </p:tgtEl>
                                        <p:attrNameLst>
                                          <p:attrName>ppt_w</p:attrName>
                                        </p:attrNameLst>
                                      </p:cBhvr>
                                      <p:tavLst>
                                        <p:tav tm="0">
                                          <p:val>
                                            <p:fltVal val="0"/>
                                          </p:val>
                                        </p:tav>
                                        <p:tav tm="100000">
                                          <p:val>
                                            <p:strVal val="#ppt_w"/>
                                          </p:val>
                                        </p:tav>
                                      </p:tavLst>
                                    </p:anim>
                                    <p:anim calcmode="lin" valueType="num">
                                      <p:cBhvr>
                                        <p:cTn id="43" dur="500" fill="hold"/>
                                        <p:tgtEl>
                                          <p:spTgt spid="306"/>
                                        </p:tgtEl>
                                        <p:attrNameLst>
                                          <p:attrName>ppt_h</p:attrName>
                                        </p:attrNameLst>
                                      </p:cBhvr>
                                      <p:tavLst>
                                        <p:tav tm="0">
                                          <p:val>
                                            <p:fltVal val="0"/>
                                          </p:val>
                                        </p:tav>
                                        <p:tav tm="100000">
                                          <p:val>
                                            <p:strVal val="#ppt_h"/>
                                          </p:val>
                                        </p:tav>
                                      </p:tavLst>
                                    </p:anim>
                                    <p:animEffect transition="in" filter="fade">
                                      <p:cBhvr>
                                        <p:cTn id="44" dur="5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 grpId="0" animBg="1"/>
      <p:bldP spid="299" grpId="0" animBg="1"/>
      <p:bldP spid="300" grpId="0" animBg="1"/>
      <p:bldP spid="301" grpId="0" animBg="1"/>
      <p:bldP spid="303" grpId="0" animBg="1"/>
      <p:bldP spid="304" grpId="0" animBg="1"/>
      <p:bldP spid="30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Oval 297"/>
          <p:cNvSpPr/>
          <p:nvPr/>
        </p:nvSpPr>
        <p:spPr>
          <a:xfrm>
            <a:off x="5109139" y="1673917"/>
            <a:ext cx="1463040" cy="1463040"/>
          </a:xfrm>
          <a:prstGeom prst="ellipse">
            <a:avLst/>
          </a:prstGeom>
          <a:solidFill>
            <a:schemeClr val="accent3">
              <a:alpha val="10000"/>
            </a:schemeClr>
          </a:solidFill>
          <a:ln>
            <a:solidFill>
              <a:schemeClr val="accent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8392747" y="1235375"/>
            <a:ext cx="1463040" cy="1463040"/>
          </a:xfrm>
          <a:prstGeom prst="ellipse">
            <a:avLst/>
          </a:prstGeom>
          <a:solidFill>
            <a:schemeClr val="accent3">
              <a:alpha val="10000"/>
            </a:schemeClr>
          </a:solidFill>
          <a:ln>
            <a:solidFill>
              <a:schemeClr val="accent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7709567" y="3006745"/>
            <a:ext cx="731520" cy="731520"/>
          </a:xfrm>
          <a:prstGeom prst="ellipse">
            <a:avLst/>
          </a:prstGeom>
          <a:solidFill>
            <a:schemeClr val="accent4">
              <a:alpha val="10000"/>
            </a:schemeClr>
          </a:solidFill>
          <a:ln>
            <a:solidFill>
              <a:schemeClr val="accent4">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5431428" y="3547755"/>
            <a:ext cx="1463040" cy="1463040"/>
          </a:xfrm>
          <a:prstGeom prst="ellipse">
            <a:avLst/>
          </a:prstGeom>
          <a:solidFill>
            <a:schemeClr val="accent4">
              <a:alpha val="10000"/>
            </a:schemeClr>
          </a:solidFill>
          <a:ln>
            <a:solidFill>
              <a:schemeClr val="accent4">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8682284" y="3561166"/>
            <a:ext cx="1828800" cy="1828800"/>
          </a:xfrm>
          <a:prstGeom prst="ellipse">
            <a:avLst/>
          </a:prstGeom>
          <a:solidFill>
            <a:schemeClr val="accent1">
              <a:alpha val="10000"/>
            </a:schemeClr>
          </a:solidFill>
          <a:ln>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6664257" y="1420691"/>
            <a:ext cx="548640" cy="548640"/>
          </a:xfrm>
          <a:prstGeom prst="ellipse">
            <a:avLst/>
          </a:prstGeom>
          <a:solidFill>
            <a:schemeClr val="accent1">
              <a:alpha val="10000"/>
            </a:schemeClr>
          </a:solidFill>
          <a:ln>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ectangle 304"/>
          <p:cNvSpPr/>
          <p:nvPr/>
        </p:nvSpPr>
        <p:spPr>
          <a:xfrm>
            <a:off x="0" y="0"/>
            <a:ext cx="3906670" cy="6858000"/>
          </a:xfrm>
          <a:prstGeom prst="rect">
            <a:avLst/>
          </a:prstGeom>
          <a:solidFill>
            <a:schemeClr val="tx1">
              <a:lumMod val="75000"/>
              <a:lumOff val="2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6" name="Group 305"/>
          <p:cNvGrpSpPr/>
          <p:nvPr/>
        </p:nvGrpSpPr>
        <p:grpSpPr>
          <a:xfrm>
            <a:off x="270459" y="632411"/>
            <a:ext cx="3261749" cy="2743200"/>
            <a:chOff x="302810" y="2057400"/>
            <a:chExt cx="3261749" cy="2743200"/>
          </a:xfrm>
          <a:noFill/>
        </p:grpSpPr>
        <p:sp>
          <p:nvSpPr>
            <p:cNvPr id="307" name="Oval 306"/>
            <p:cNvSpPr/>
            <p:nvPr/>
          </p:nvSpPr>
          <p:spPr>
            <a:xfrm>
              <a:off x="583891" y="2057400"/>
              <a:ext cx="2743200" cy="274320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TextBox 307"/>
            <p:cNvSpPr txBox="1"/>
            <p:nvPr/>
          </p:nvSpPr>
          <p:spPr>
            <a:xfrm>
              <a:off x="302810" y="3072710"/>
              <a:ext cx="3261749" cy="815608"/>
            </a:xfrm>
            <a:prstGeom prst="rect">
              <a:avLst/>
            </a:prstGeom>
            <a:grpFill/>
          </p:spPr>
          <p:txBody>
            <a:bodyPr wrap="square" rtlCol="0" anchor="ctr">
              <a:spAutoFit/>
            </a:bodyPr>
            <a:lstStyle/>
            <a:p>
              <a:pPr algn="ctr"/>
              <a:r>
                <a:rPr lang="en-US" sz="4500" b="1" spc="-300" dirty="0" err="1" smtClean="0">
                  <a:solidFill>
                    <a:schemeClr val="accent3"/>
                  </a:solidFill>
                </a:rPr>
                <a:t>Conclusiones</a:t>
              </a:r>
              <a:endParaRPr lang="en-US" sz="4500" b="1" spc="-300" dirty="0">
                <a:solidFill>
                  <a:schemeClr val="accent3"/>
                </a:solidFill>
              </a:endParaRPr>
            </a:p>
          </p:txBody>
        </p:sp>
      </p:grpSp>
      <p:sp>
        <p:nvSpPr>
          <p:cNvPr id="324" name="Diamond 323"/>
          <p:cNvSpPr/>
          <p:nvPr/>
        </p:nvSpPr>
        <p:spPr>
          <a:xfrm>
            <a:off x="9331287" y="4825066"/>
            <a:ext cx="4836405" cy="4076241"/>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p:cNvSpPr txBox="1"/>
          <p:nvPr/>
        </p:nvSpPr>
        <p:spPr>
          <a:xfrm>
            <a:off x="3943744" y="1329222"/>
            <a:ext cx="8077198" cy="4031873"/>
          </a:xfrm>
          <a:prstGeom prst="rect">
            <a:avLst/>
          </a:prstGeom>
          <a:noFill/>
        </p:spPr>
        <p:txBody>
          <a:bodyPr wrap="square" rtlCol="0">
            <a:spAutoFit/>
          </a:bodyPr>
          <a:lstStyle/>
          <a:p>
            <a:pPr algn="just"/>
            <a:endParaRPr lang="es-EC" dirty="0"/>
          </a:p>
          <a:p>
            <a:pPr marL="457200" lvl="0" indent="-457200" algn="just">
              <a:buFont typeface="Wingdings" panose="05000000000000000000" pitchFamily="2" charset="2"/>
              <a:buChar char="ü"/>
            </a:pPr>
            <a:r>
              <a:rPr lang="es-EC" sz="2000" dirty="0" smtClean="0"/>
              <a:t>Al </a:t>
            </a:r>
            <a:r>
              <a:rPr lang="es-EC" sz="2000" dirty="0"/>
              <a:t>efectuar un diagnóstico de la situación actual del lugar, se determinó </a:t>
            </a:r>
            <a:r>
              <a:rPr lang="es-EC" sz="2000" dirty="0" smtClean="0"/>
              <a:t>que la </a:t>
            </a:r>
            <a:r>
              <a:rPr lang="es-EC" sz="2000" dirty="0"/>
              <a:t>identidad cultural </a:t>
            </a:r>
            <a:r>
              <a:rPr lang="es-EC" sz="2000" dirty="0" smtClean="0"/>
              <a:t>en </a:t>
            </a:r>
            <a:r>
              <a:rPr lang="es-EC" sz="2000" dirty="0"/>
              <a:t>cierto grado aún </a:t>
            </a:r>
            <a:r>
              <a:rPr lang="es-EC" sz="2000" dirty="0" smtClean="0"/>
              <a:t>sigue vigente y </a:t>
            </a:r>
            <a:r>
              <a:rPr lang="es-EC" sz="2000" dirty="0"/>
              <a:t>no </a:t>
            </a:r>
            <a:r>
              <a:rPr lang="es-EC" sz="2000" dirty="0" smtClean="0"/>
              <a:t>ha desaparecido </a:t>
            </a:r>
            <a:r>
              <a:rPr lang="es-EC" sz="2000" dirty="0"/>
              <a:t>por completo por lo que en la presente investigación, se ha generado una propuesta para difundir las costumbres y tradiciones a través de un </a:t>
            </a:r>
            <a:r>
              <a:rPr lang="es-EC" sz="2000" dirty="0" smtClean="0"/>
              <a:t>festival.</a:t>
            </a:r>
          </a:p>
          <a:p>
            <a:pPr marL="457200" lvl="0" indent="-457200" algn="just">
              <a:buFont typeface="Wingdings" panose="05000000000000000000" pitchFamily="2" charset="2"/>
              <a:buChar char="ü"/>
            </a:pPr>
            <a:endParaRPr lang="es-EC" sz="2000" dirty="0" smtClean="0"/>
          </a:p>
          <a:p>
            <a:pPr marL="457200" lvl="0" indent="-457200" algn="just">
              <a:buFont typeface="Wingdings" panose="05000000000000000000" pitchFamily="2" charset="2"/>
              <a:buChar char="ü"/>
            </a:pPr>
            <a:endParaRPr lang="es-EC" sz="2000" dirty="0"/>
          </a:p>
          <a:p>
            <a:pPr marL="342900" lvl="0" indent="-342900" algn="just">
              <a:buFont typeface="Wingdings" panose="05000000000000000000" pitchFamily="2" charset="2"/>
              <a:buChar char="ü"/>
            </a:pPr>
            <a:r>
              <a:rPr lang="es-EC" sz="2000" dirty="0"/>
              <a:t>Esta investigación contribuye a mantener la identidad cultural ya que a partir de la información aquí recolectada se pueden generar nuevas iniciativas y proyectos que puedan rescatar la cultura y tradición de un </a:t>
            </a:r>
            <a:r>
              <a:rPr lang="es-EC" sz="2000" dirty="0" smtClean="0"/>
              <a:t>país.</a:t>
            </a:r>
          </a:p>
          <a:p>
            <a:pPr marL="457200" indent="-457200" algn="just">
              <a:buFont typeface="Wingdings" panose="05000000000000000000" pitchFamily="2" charset="2"/>
              <a:buChar char="ü"/>
            </a:pPr>
            <a:endParaRPr lang="es-EC" dirty="0"/>
          </a:p>
        </p:txBody>
      </p:sp>
      <p:pic>
        <p:nvPicPr>
          <p:cNvPr id="297" name="Picture 2" descr="Resultado de imagen para logo universidad de las fuerzas armadas espe">
            <a:extLst>
              <a:ext uri="{FF2B5EF4-FFF2-40B4-BE49-F238E27FC236}">
                <a16:creationId xmlns="" xmlns:a16="http://schemas.microsoft.com/office/drawing/2014/main" id="{D09D6157-7169-4E0D-A969-1F105FC382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8954" y="116884"/>
            <a:ext cx="3461988" cy="786208"/>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2" descr="No hay ninguna descripciÃ³n de la foto disponibl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435" y="49290"/>
            <a:ext cx="853802" cy="85380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n para valle del cho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037" y="3738265"/>
            <a:ext cx="2402651" cy="2892457"/>
          </a:xfrm>
          <a:prstGeom prst="round2DiagRect">
            <a:avLst>
              <a:gd name="adj1" fmla="val 16667"/>
              <a:gd name="adj2" fmla="val 5000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7" name="Rectángulo redondeado 16"/>
          <p:cNvSpPr/>
          <p:nvPr/>
        </p:nvSpPr>
        <p:spPr>
          <a:xfrm>
            <a:off x="3992359" y="1559155"/>
            <a:ext cx="8067220" cy="16827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Rectángulo redondeado 17"/>
          <p:cNvSpPr/>
          <p:nvPr/>
        </p:nvSpPr>
        <p:spPr>
          <a:xfrm>
            <a:off x="4003090" y="3687875"/>
            <a:ext cx="8067220" cy="14205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1686969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8"/>
                                        </p:tgtEl>
                                        <p:attrNameLst>
                                          <p:attrName>style.visibility</p:attrName>
                                        </p:attrNameLst>
                                      </p:cBhvr>
                                      <p:to>
                                        <p:strVal val="visible"/>
                                      </p:to>
                                    </p:set>
                                    <p:anim calcmode="lin" valueType="num">
                                      <p:cBhvr>
                                        <p:cTn id="7" dur="750" fill="hold"/>
                                        <p:tgtEl>
                                          <p:spTgt spid="298"/>
                                        </p:tgtEl>
                                        <p:attrNameLst>
                                          <p:attrName>ppt_w</p:attrName>
                                        </p:attrNameLst>
                                      </p:cBhvr>
                                      <p:tavLst>
                                        <p:tav tm="0">
                                          <p:val>
                                            <p:fltVal val="0"/>
                                          </p:val>
                                        </p:tav>
                                        <p:tav tm="100000">
                                          <p:val>
                                            <p:strVal val="#ppt_w"/>
                                          </p:val>
                                        </p:tav>
                                      </p:tavLst>
                                    </p:anim>
                                    <p:anim calcmode="lin" valueType="num">
                                      <p:cBhvr>
                                        <p:cTn id="8" dur="750" fill="hold"/>
                                        <p:tgtEl>
                                          <p:spTgt spid="298"/>
                                        </p:tgtEl>
                                        <p:attrNameLst>
                                          <p:attrName>ppt_h</p:attrName>
                                        </p:attrNameLst>
                                      </p:cBhvr>
                                      <p:tavLst>
                                        <p:tav tm="0">
                                          <p:val>
                                            <p:fltVal val="0"/>
                                          </p:val>
                                        </p:tav>
                                        <p:tav tm="100000">
                                          <p:val>
                                            <p:strVal val="#ppt_h"/>
                                          </p:val>
                                        </p:tav>
                                      </p:tavLst>
                                    </p:anim>
                                    <p:animEffect transition="in" filter="fade">
                                      <p:cBhvr>
                                        <p:cTn id="9" dur="750"/>
                                        <p:tgtEl>
                                          <p:spTgt spid="29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04"/>
                                        </p:tgtEl>
                                        <p:attrNameLst>
                                          <p:attrName>style.visibility</p:attrName>
                                        </p:attrNameLst>
                                      </p:cBhvr>
                                      <p:to>
                                        <p:strVal val="visible"/>
                                      </p:to>
                                    </p:set>
                                    <p:anim calcmode="lin" valueType="num">
                                      <p:cBhvr>
                                        <p:cTn id="12" dur="750" fill="hold"/>
                                        <p:tgtEl>
                                          <p:spTgt spid="304"/>
                                        </p:tgtEl>
                                        <p:attrNameLst>
                                          <p:attrName>ppt_w</p:attrName>
                                        </p:attrNameLst>
                                      </p:cBhvr>
                                      <p:tavLst>
                                        <p:tav tm="0">
                                          <p:val>
                                            <p:fltVal val="0"/>
                                          </p:val>
                                        </p:tav>
                                        <p:tav tm="100000">
                                          <p:val>
                                            <p:strVal val="#ppt_w"/>
                                          </p:val>
                                        </p:tav>
                                      </p:tavLst>
                                    </p:anim>
                                    <p:anim calcmode="lin" valueType="num">
                                      <p:cBhvr>
                                        <p:cTn id="13" dur="750" fill="hold"/>
                                        <p:tgtEl>
                                          <p:spTgt spid="304"/>
                                        </p:tgtEl>
                                        <p:attrNameLst>
                                          <p:attrName>ppt_h</p:attrName>
                                        </p:attrNameLst>
                                      </p:cBhvr>
                                      <p:tavLst>
                                        <p:tav tm="0">
                                          <p:val>
                                            <p:fltVal val="0"/>
                                          </p:val>
                                        </p:tav>
                                        <p:tav tm="100000">
                                          <p:val>
                                            <p:strVal val="#ppt_h"/>
                                          </p:val>
                                        </p:tav>
                                      </p:tavLst>
                                    </p:anim>
                                    <p:animEffect transition="in" filter="fade">
                                      <p:cBhvr>
                                        <p:cTn id="14" dur="750"/>
                                        <p:tgtEl>
                                          <p:spTgt spid="30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99"/>
                                        </p:tgtEl>
                                        <p:attrNameLst>
                                          <p:attrName>style.visibility</p:attrName>
                                        </p:attrNameLst>
                                      </p:cBhvr>
                                      <p:to>
                                        <p:strVal val="visible"/>
                                      </p:to>
                                    </p:set>
                                    <p:anim calcmode="lin" valueType="num">
                                      <p:cBhvr>
                                        <p:cTn id="17" dur="750" fill="hold"/>
                                        <p:tgtEl>
                                          <p:spTgt spid="299"/>
                                        </p:tgtEl>
                                        <p:attrNameLst>
                                          <p:attrName>ppt_w</p:attrName>
                                        </p:attrNameLst>
                                      </p:cBhvr>
                                      <p:tavLst>
                                        <p:tav tm="0">
                                          <p:val>
                                            <p:fltVal val="0"/>
                                          </p:val>
                                        </p:tav>
                                        <p:tav tm="100000">
                                          <p:val>
                                            <p:strVal val="#ppt_w"/>
                                          </p:val>
                                        </p:tav>
                                      </p:tavLst>
                                    </p:anim>
                                    <p:anim calcmode="lin" valueType="num">
                                      <p:cBhvr>
                                        <p:cTn id="18" dur="750" fill="hold"/>
                                        <p:tgtEl>
                                          <p:spTgt spid="299"/>
                                        </p:tgtEl>
                                        <p:attrNameLst>
                                          <p:attrName>ppt_h</p:attrName>
                                        </p:attrNameLst>
                                      </p:cBhvr>
                                      <p:tavLst>
                                        <p:tav tm="0">
                                          <p:val>
                                            <p:fltVal val="0"/>
                                          </p:val>
                                        </p:tav>
                                        <p:tav tm="100000">
                                          <p:val>
                                            <p:strVal val="#ppt_h"/>
                                          </p:val>
                                        </p:tav>
                                      </p:tavLst>
                                    </p:anim>
                                    <p:animEffect transition="in" filter="fade">
                                      <p:cBhvr>
                                        <p:cTn id="19" dur="750"/>
                                        <p:tgtEl>
                                          <p:spTgt spid="2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00"/>
                                        </p:tgtEl>
                                        <p:attrNameLst>
                                          <p:attrName>style.visibility</p:attrName>
                                        </p:attrNameLst>
                                      </p:cBhvr>
                                      <p:to>
                                        <p:strVal val="visible"/>
                                      </p:to>
                                    </p:set>
                                    <p:anim calcmode="lin" valueType="num">
                                      <p:cBhvr>
                                        <p:cTn id="22" dur="750" fill="hold"/>
                                        <p:tgtEl>
                                          <p:spTgt spid="300"/>
                                        </p:tgtEl>
                                        <p:attrNameLst>
                                          <p:attrName>ppt_w</p:attrName>
                                        </p:attrNameLst>
                                      </p:cBhvr>
                                      <p:tavLst>
                                        <p:tav tm="0">
                                          <p:val>
                                            <p:fltVal val="0"/>
                                          </p:val>
                                        </p:tav>
                                        <p:tav tm="100000">
                                          <p:val>
                                            <p:strVal val="#ppt_w"/>
                                          </p:val>
                                        </p:tav>
                                      </p:tavLst>
                                    </p:anim>
                                    <p:anim calcmode="lin" valueType="num">
                                      <p:cBhvr>
                                        <p:cTn id="23" dur="750" fill="hold"/>
                                        <p:tgtEl>
                                          <p:spTgt spid="300"/>
                                        </p:tgtEl>
                                        <p:attrNameLst>
                                          <p:attrName>ppt_h</p:attrName>
                                        </p:attrNameLst>
                                      </p:cBhvr>
                                      <p:tavLst>
                                        <p:tav tm="0">
                                          <p:val>
                                            <p:fltVal val="0"/>
                                          </p:val>
                                        </p:tav>
                                        <p:tav tm="100000">
                                          <p:val>
                                            <p:strVal val="#ppt_h"/>
                                          </p:val>
                                        </p:tav>
                                      </p:tavLst>
                                    </p:anim>
                                    <p:animEffect transition="in" filter="fade">
                                      <p:cBhvr>
                                        <p:cTn id="24" dur="750"/>
                                        <p:tgtEl>
                                          <p:spTgt spid="30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01"/>
                                        </p:tgtEl>
                                        <p:attrNameLst>
                                          <p:attrName>style.visibility</p:attrName>
                                        </p:attrNameLst>
                                      </p:cBhvr>
                                      <p:to>
                                        <p:strVal val="visible"/>
                                      </p:to>
                                    </p:set>
                                    <p:anim calcmode="lin" valueType="num">
                                      <p:cBhvr>
                                        <p:cTn id="27" dur="750" fill="hold"/>
                                        <p:tgtEl>
                                          <p:spTgt spid="301"/>
                                        </p:tgtEl>
                                        <p:attrNameLst>
                                          <p:attrName>ppt_w</p:attrName>
                                        </p:attrNameLst>
                                      </p:cBhvr>
                                      <p:tavLst>
                                        <p:tav tm="0">
                                          <p:val>
                                            <p:fltVal val="0"/>
                                          </p:val>
                                        </p:tav>
                                        <p:tav tm="100000">
                                          <p:val>
                                            <p:strVal val="#ppt_w"/>
                                          </p:val>
                                        </p:tav>
                                      </p:tavLst>
                                    </p:anim>
                                    <p:anim calcmode="lin" valueType="num">
                                      <p:cBhvr>
                                        <p:cTn id="28" dur="750" fill="hold"/>
                                        <p:tgtEl>
                                          <p:spTgt spid="301"/>
                                        </p:tgtEl>
                                        <p:attrNameLst>
                                          <p:attrName>ppt_h</p:attrName>
                                        </p:attrNameLst>
                                      </p:cBhvr>
                                      <p:tavLst>
                                        <p:tav tm="0">
                                          <p:val>
                                            <p:fltVal val="0"/>
                                          </p:val>
                                        </p:tav>
                                        <p:tav tm="100000">
                                          <p:val>
                                            <p:strVal val="#ppt_h"/>
                                          </p:val>
                                        </p:tav>
                                      </p:tavLst>
                                    </p:anim>
                                    <p:animEffect transition="in" filter="fade">
                                      <p:cBhvr>
                                        <p:cTn id="29" dur="750"/>
                                        <p:tgtEl>
                                          <p:spTgt spid="30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03"/>
                                        </p:tgtEl>
                                        <p:attrNameLst>
                                          <p:attrName>style.visibility</p:attrName>
                                        </p:attrNameLst>
                                      </p:cBhvr>
                                      <p:to>
                                        <p:strVal val="visible"/>
                                      </p:to>
                                    </p:set>
                                    <p:anim calcmode="lin" valueType="num">
                                      <p:cBhvr>
                                        <p:cTn id="32" dur="750" fill="hold"/>
                                        <p:tgtEl>
                                          <p:spTgt spid="303"/>
                                        </p:tgtEl>
                                        <p:attrNameLst>
                                          <p:attrName>ppt_w</p:attrName>
                                        </p:attrNameLst>
                                      </p:cBhvr>
                                      <p:tavLst>
                                        <p:tav tm="0">
                                          <p:val>
                                            <p:fltVal val="0"/>
                                          </p:val>
                                        </p:tav>
                                        <p:tav tm="100000">
                                          <p:val>
                                            <p:strVal val="#ppt_w"/>
                                          </p:val>
                                        </p:tav>
                                      </p:tavLst>
                                    </p:anim>
                                    <p:anim calcmode="lin" valueType="num">
                                      <p:cBhvr>
                                        <p:cTn id="33" dur="750" fill="hold"/>
                                        <p:tgtEl>
                                          <p:spTgt spid="303"/>
                                        </p:tgtEl>
                                        <p:attrNameLst>
                                          <p:attrName>ppt_h</p:attrName>
                                        </p:attrNameLst>
                                      </p:cBhvr>
                                      <p:tavLst>
                                        <p:tav tm="0">
                                          <p:val>
                                            <p:fltVal val="0"/>
                                          </p:val>
                                        </p:tav>
                                        <p:tav tm="100000">
                                          <p:val>
                                            <p:strVal val="#ppt_h"/>
                                          </p:val>
                                        </p:tav>
                                      </p:tavLst>
                                    </p:anim>
                                    <p:animEffect transition="in" filter="fade">
                                      <p:cBhvr>
                                        <p:cTn id="34" dur="750"/>
                                        <p:tgtEl>
                                          <p:spTgt spid="303"/>
                                        </p:tgtEl>
                                      </p:cBhvr>
                                    </p:animEffect>
                                  </p:childTnLst>
                                </p:cTn>
                              </p:par>
                            </p:childTnLst>
                          </p:cTn>
                        </p:par>
                        <p:par>
                          <p:cTn id="35" fill="hold">
                            <p:stCondLst>
                              <p:cond delay="750"/>
                            </p:stCondLst>
                            <p:childTnLst>
                              <p:par>
                                <p:cTn id="36" presetID="2" presetClass="entr" presetSubtype="8" decel="50000" fill="hold" grpId="0" nodeType="afterEffect">
                                  <p:stCondLst>
                                    <p:cond delay="0"/>
                                  </p:stCondLst>
                                  <p:childTnLst>
                                    <p:set>
                                      <p:cBhvr>
                                        <p:cTn id="37" dur="1" fill="hold">
                                          <p:stCondLst>
                                            <p:cond delay="0"/>
                                          </p:stCondLst>
                                        </p:cTn>
                                        <p:tgtEl>
                                          <p:spTgt spid="305"/>
                                        </p:tgtEl>
                                        <p:attrNameLst>
                                          <p:attrName>style.visibility</p:attrName>
                                        </p:attrNameLst>
                                      </p:cBhvr>
                                      <p:to>
                                        <p:strVal val="visible"/>
                                      </p:to>
                                    </p:set>
                                    <p:anim calcmode="lin" valueType="num">
                                      <p:cBhvr additive="base">
                                        <p:cTn id="38" dur="1000" fill="hold"/>
                                        <p:tgtEl>
                                          <p:spTgt spid="305"/>
                                        </p:tgtEl>
                                        <p:attrNameLst>
                                          <p:attrName>ppt_x</p:attrName>
                                        </p:attrNameLst>
                                      </p:cBhvr>
                                      <p:tavLst>
                                        <p:tav tm="0">
                                          <p:val>
                                            <p:strVal val="0-#ppt_w/2"/>
                                          </p:val>
                                        </p:tav>
                                        <p:tav tm="100000">
                                          <p:val>
                                            <p:strVal val="#ppt_x"/>
                                          </p:val>
                                        </p:tav>
                                      </p:tavLst>
                                    </p:anim>
                                    <p:anim calcmode="lin" valueType="num">
                                      <p:cBhvr additive="base">
                                        <p:cTn id="39" dur="1000" fill="hold"/>
                                        <p:tgtEl>
                                          <p:spTgt spid="305"/>
                                        </p:tgtEl>
                                        <p:attrNameLst>
                                          <p:attrName>ppt_y</p:attrName>
                                        </p:attrNameLst>
                                      </p:cBhvr>
                                      <p:tavLst>
                                        <p:tav tm="0">
                                          <p:val>
                                            <p:strVal val="#ppt_y"/>
                                          </p:val>
                                        </p:tav>
                                        <p:tav tm="100000">
                                          <p:val>
                                            <p:strVal val="#ppt_y"/>
                                          </p:val>
                                        </p:tav>
                                      </p:tavLst>
                                    </p:anim>
                                  </p:childTnLst>
                                </p:cTn>
                              </p:par>
                              <p:par>
                                <p:cTn id="40" presetID="53" presetClass="entr" presetSubtype="16" fill="hold" nodeType="withEffect">
                                  <p:stCondLst>
                                    <p:cond delay="0"/>
                                  </p:stCondLst>
                                  <p:childTnLst>
                                    <p:set>
                                      <p:cBhvr>
                                        <p:cTn id="41" dur="1" fill="hold">
                                          <p:stCondLst>
                                            <p:cond delay="0"/>
                                          </p:stCondLst>
                                        </p:cTn>
                                        <p:tgtEl>
                                          <p:spTgt spid="306"/>
                                        </p:tgtEl>
                                        <p:attrNameLst>
                                          <p:attrName>style.visibility</p:attrName>
                                        </p:attrNameLst>
                                      </p:cBhvr>
                                      <p:to>
                                        <p:strVal val="visible"/>
                                      </p:to>
                                    </p:set>
                                    <p:anim calcmode="lin" valueType="num">
                                      <p:cBhvr>
                                        <p:cTn id="42" dur="500" fill="hold"/>
                                        <p:tgtEl>
                                          <p:spTgt spid="306"/>
                                        </p:tgtEl>
                                        <p:attrNameLst>
                                          <p:attrName>ppt_w</p:attrName>
                                        </p:attrNameLst>
                                      </p:cBhvr>
                                      <p:tavLst>
                                        <p:tav tm="0">
                                          <p:val>
                                            <p:fltVal val="0"/>
                                          </p:val>
                                        </p:tav>
                                        <p:tav tm="100000">
                                          <p:val>
                                            <p:strVal val="#ppt_w"/>
                                          </p:val>
                                        </p:tav>
                                      </p:tavLst>
                                    </p:anim>
                                    <p:anim calcmode="lin" valueType="num">
                                      <p:cBhvr>
                                        <p:cTn id="43" dur="500" fill="hold"/>
                                        <p:tgtEl>
                                          <p:spTgt spid="306"/>
                                        </p:tgtEl>
                                        <p:attrNameLst>
                                          <p:attrName>ppt_h</p:attrName>
                                        </p:attrNameLst>
                                      </p:cBhvr>
                                      <p:tavLst>
                                        <p:tav tm="0">
                                          <p:val>
                                            <p:fltVal val="0"/>
                                          </p:val>
                                        </p:tav>
                                        <p:tav tm="100000">
                                          <p:val>
                                            <p:strVal val="#ppt_h"/>
                                          </p:val>
                                        </p:tav>
                                      </p:tavLst>
                                    </p:anim>
                                    <p:animEffect transition="in" filter="fade">
                                      <p:cBhvr>
                                        <p:cTn id="44" dur="5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 grpId="0" animBg="1"/>
      <p:bldP spid="299" grpId="0" animBg="1"/>
      <p:bldP spid="300" grpId="0" animBg="1"/>
      <p:bldP spid="301" grpId="0" animBg="1"/>
      <p:bldP spid="303" grpId="0" animBg="1"/>
      <p:bldP spid="304" grpId="0" animBg="1"/>
      <p:bldP spid="30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Oval 297"/>
          <p:cNvSpPr/>
          <p:nvPr/>
        </p:nvSpPr>
        <p:spPr>
          <a:xfrm>
            <a:off x="5109139" y="1673917"/>
            <a:ext cx="1463040" cy="1463040"/>
          </a:xfrm>
          <a:prstGeom prst="ellipse">
            <a:avLst/>
          </a:prstGeom>
          <a:solidFill>
            <a:schemeClr val="accent3">
              <a:alpha val="10000"/>
            </a:schemeClr>
          </a:solidFill>
          <a:ln>
            <a:solidFill>
              <a:schemeClr val="accent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8392747" y="1235375"/>
            <a:ext cx="1463040" cy="1463040"/>
          </a:xfrm>
          <a:prstGeom prst="ellipse">
            <a:avLst/>
          </a:prstGeom>
          <a:solidFill>
            <a:schemeClr val="accent3">
              <a:alpha val="10000"/>
            </a:schemeClr>
          </a:solidFill>
          <a:ln>
            <a:solidFill>
              <a:schemeClr val="accent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7709567" y="3006745"/>
            <a:ext cx="731520" cy="731520"/>
          </a:xfrm>
          <a:prstGeom prst="ellipse">
            <a:avLst/>
          </a:prstGeom>
          <a:solidFill>
            <a:schemeClr val="accent4">
              <a:alpha val="10000"/>
            </a:schemeClr>
          </a:solidFill>
          <a:ln>
            <a:solidFill>
              <a:schemeClr val="accent4">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5431428" y="3547755"/>
            <a:ext cx="1463040" cy="1463040"/>
          </a:xfrm>
          <a:prstGeom prst="ellipse">
            <a:avLst/>
          </a:prstGeom>
          <a:solidFill>
            <a:schemeClr val="accent4">
              <a:alpha val="10000"/>
            </a:schemeClr>
          </a:solidFill>
          <a:ln>
            <a:solidFill>
              <a:schemeClr val="accent4">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8682284" y="3561166"/>
            <a:ext cx="1828800" cy="1828800"/>
          </a:xfrm>
          <a:prstGeom prst="ellipse">
            <a:avLst/>
          </a:prstGeom>
          <a:solidFill>
            <a:schemeClr val="accent1">
              <a:alpha val="10000"/>
            </a:schemeClr>
          </a:solidFill>
          <a:ln>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6664257" y="1420691"/>
            <a:ext cx="548640" cy="548640"/>
          </a:xfrm>
          <a:prstGeom prst="ellipse">
            <a:avLst/>
          </a:prstGeom>
          <a:solidFill>
            <a:schemeClr val="accent1">
              <a:alpha val="10000"/>
            </a:schemeClr>
          </a:solidFill>
          <a:ln>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ectangle 304"/>
          <p:cNvSpPr/>
          <p:nvPr/>
        </p:nvSpPr>
        <p:spPr>
          <a:xfrm>
            <a:off x="0" y="0"/>
            <a:ext cx="3906670" cy="6858000"/>
          </a:xfrm>
          <a:prstGeom prst="rect">
            <a:avLst/>
          </a:prstGeom>
          <a:solidFill>
            <a:schemeClr val="tx1">
              <a:lumMod val="75000"/>
              <a:lumOff val="2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6" name="Group 305"/>
          <p:cNvGrpSpPr/>
          <p:nvPr/>
        </p:nvGrpSpPr>
        <p:grpSpPr>
          <a:xfrm>
            <a:off x="270459" y="632411"/>
            <a:ext cx="3261749" cy="2743200"/>
            <a:chOff x="302810" y="2057400"/>
            <a:chExt cx="3261749" cy="2743200"/>
          </a:xfrm>
          <a:noFill/>
        </p:grpSpPr>
        <p:sp>
          <p:nvSpPr>
            <p:cNvPr id="307" name="Oval 306"/>
            <p:cNvSpPr/>
            <p:nvPr/>
          </p:nvSpPr>
          <p:spPr>
            <a:xfrm>
              <a:off x="583891" y="2057400"/>
              <a:ext cx="2743200" cy="274320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TextBox 307"/>
            <p:cNvSpPr txBox="1"/>
            <p:nvPr/>
          </p:nvSpPr>
          <p:spPr>
            <a:xfrm>
              <a:off x="302810" y="3188126"/>
              <a:ext cx="3261749" cy="584775"/>
            </a:xfrm>
            <a:prstGeom prst="rect">
              <a:avLst/>
            </a:prstGeom>
            <a:grpFill/>
          </p:spPr>
          <p:txBody>
            <a:bodyPr wrap="square" rtlCol="0" anchor="ctr">
              <a:spAutoFit/>
            </a:bodyPr>
            <a:lstStyle/>
            <a:p>
              <a:pPr algn="ctr"/>
              <a:r>
                <a:rPr lang="en-US" sz="3200" b="1" spc="-300" dirty="0" err="1" smtClean="0">
                  <a:solidFill>
                    <a:schemeClr val="accent3"/>
                  </a:solidFill>
                </a:rPr>
                <a:t>Recomendaciones</a:t>
              </a:r>
              <a:endParaRPr lang="en-US" sz="3200" b="1" spc="-300" dirty="0">
                <a:solidFill>
                  <a:schemeClr val="accent3"/>
                </a:solidFill>
              </a:endParaRPr>
            </a:p>
          </p:txBody>
        </p:sp>
      </p:grpSp>
      <p:sp>
        <p:nvSpPr>
          <p:cNvPr id="324" name="Diamond 323"/>
          <p:cNvSpPr/>
          <p:nvPr/>
        </p:nvSpPr>
        <p:spPr>
          <a:xfrm>
            <a:off x="9331287" y="4825066"/>
            <a:ext cx="4836405" cy="4076241"/>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p:cNvSpPr txBox="1"/>
          <p:nvPr/>
        </p:nvSpPr>
        <p:spPr>
          <a:xfrm>
            <a:off x="4158731" y="1322219"/>
            <a:ext cx="7833192" cy="4493538"/>
          </a:xfrm>
          <a:prstGeom prst="rect">
            <a:avLst/>
          </a:prstGeom>
          <a:noFill/>
        </p:spPr>
        <p:txBody>
          <a:bodyPr wrap="square" rtlCol="0">
            <a:spAutoFit/>
          </a:bodyPr>
          <a:lstStyle/>
          <a:p>
            <a:pPr marL="457200" lvl="0" indent="-457200" algn="just">
              <a:buFont typeface="Wingdings" panose="05000000000000000000" pitchFamily="2" charset="2"/>
              <a:buChar char="ü"/>
            </a:pPr>
            <a:r>
              <a:rPr lang="es-EC" sz="2200" dirty="0"/>
              <a:t>Al Municipio de la parroquia Ambuquí, ser el encargado de llevar a cabo eventos, ferias, talleres culturales, principalmente impartidos a niños y </a:t>
            </a:r>
            <a:r>
              <a:rPr lang="es-EC" sz="2200" dirty="0" smtClean="0"/>
              <a:t>jóvenes.</a:t>
            </a:r>
          </a:p>
          <a:p>
            <a:pPr marL="457200" lvl="0" indent="-457200" algn="just">
              <a:buFont typeface="Wingdings" panose="05000000000000000000" pitchFamily="2" charset="2"/>
              <a:buChar char="ü"/>
            </a:pPr>
            <a:endParaRPr lang="es-EC" sz="2200" dirty="0" smtClean="0"/>
          </a:p>
          <a:p>
            <a:pPr marL="457200" lvl="0" indent="-457200" algn="just">
              <a:buFont typeface="Wingdings" panose="05000000000000000000" pitchFamily="2" charset="2"/>
              <a:buChar char="ü"/>
            </a:pPr>
            <a:endParaRPr lang="es-EC" sz="2200" dirty="0" smtClean="0"/>
          </a:p>
          <a:p>
            <a:pPr marL="457200" indent="-457200" algn="just">
              <a:buFont typeface="Wingdings" panose="05000000000000000000" pitchFamily="2" charset="2"/>
              <a:buChar char="ü"/>
            </a:pPr>
            <a:r>
              <a:rPr lang="es-EC" sz="2200" dirty="0"/>
              <a:t>El Ministerio de Cultura y Patrimonio, debería mejorar sus sistemas de información cultural y regularlo a sus políticas para un control mejorado; además sería importante apoyar con recursos financieros en el proceso de actividades que se realizarán en futuro para el mejoramiento de la parroquia. </a:t>
            </a:r>
          </a:p>
          <a:p>
            <a:pPr marL="457200" lvl="0" indent="-457200" algn="just">
              <a:buFont typeface="Wingdings" panose="05000000000000000000" pitchFamily="2" charset="2"/>
              <a:buChar char="ü"/>
            </a:pPr>
            <a:endParaRPr lang="es-EC" sz="2200" dirty="0"/>
          </a:p>
          <a:p>
            <a:pPr marL="457200" lvl="0" indent="-457200" algn="just">
              <a:buFont typeface="Wingdings" panose="05000000000000000000" pitchFamily="2" charset="2"/>
              <a:buChar char="ü"/>
            </a:pPr>
            <a:endParaRPr lang="es-EC" sz="2200" dirty="0" smtClean="0"/>
          </a:p>
          <a:p>
            <a:pPr marL="457200" lvl="0" indent="-457200" algn="just">
              <a:buFont typeface="Wingdings" panose="05000000000000000000" pitchFamily="2" charset="2"/>
              <a:buChar char="ü"/>
            </a:pPr>
            <a:endParaRPr lang="es-EC" sz="2200" dirty="0"/>
          </a:p>
        </p:txBody>
      </p:sp>
      <p:pic>
        <p:nvPicPr>
          <p:cNvPr id="297" name="Picture 2" descr="Resultado de imagen para logo universidad de las fuerzas armadas espe">
            <a:extLst>
              <a:ext uri="{FF2B5EF4-FFF2-40B4-BE49-F238E27FC236}">
                <a16:creationId xmlns="" xmlns:a16="http://schemas.microsoft.com/office/drawing/2014/main" id="{D09D6157-7169-4E0D-A969-1F105FC382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8954" y="116884"/>
            <a:ext cx="3461988" cy="786208"/>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2" descr="No hay ninguna descripciÃ³n de la foto disponibl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435" y="49290"/>
            <a:ext cx="853802" cy="85380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sultado de imagen para valle del chota bomba"/>
          <p:cNvPicPr>
            <a:picLocks noChangeAspect="1" noChangeArrowheads="1"/>
          </p:cNvPicPr>
          <p:nvPr/>
        </p:nvPicPr>
        <p:blipFill rotWithShape="1">
          <a:blip r:embed="rId4">
            <a:extLst>
              <a:ext uri="{28A0092B-C50C-407E-A947-70E740481C1C}">
                <a14:useLocalDpi xmlns:a14="http://schemas.microsoft.com/office/drawing/2010/main" val="0"/>
              </a:ext>
            </a:extLst>
          </a:blip>
          <a:srcRect l="8991" r="8754"/>
          <a:stretch/>
        </p:blipFill>
        <p:spPr bwMode="auto">
          <a:xfrm>
            <a:off x="402414" y="3796803"/>
            <a:ext cx="2943457" cy="26838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8" name="Rectángulo redondeado 17"/>
          <p:cNvSpPr/>
          <p:nvPr/>
        </p:nvSpPr>
        <p:spPr>
          <a:xfrm>
            <a:off x="3992359" y="1147027"/>
            <a:ext cx="8067220" cy="1471918"/>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solidFill>
                <a:srgbClr val="00B0F0"/>
              </a:solidFill>
            </a:endParaRPr>
          </a:p>
        </p:txBody>
      </p:sp>
      <p:sp>
        <p:nvSpPr>
          <p:cNvPr id="19" name="Rectángulo redondeado 18"/>
          <p:cNvSpPr/>
          <p:nvPr/>
        </p:nvSpPr>
        <p:spPr>
          <a:xfrm>
            <a:off x="4003090" y="3012314"/>
            <a:ext cx="8067220" cy="1989852"/>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solidFill>
                <a:srgbClr val="00B0F0"/>
              </a:solidFill>
            </a:endParaRPr>
          </a:p>
        </p:txBody>
      </p:sp>
    </p:spTree>
    <p:extLst>
      <p:ext uri="{BB962C8B-B14F-4D97-AF65-F5344CB8AC3E}">
        <p14:creationId xmlns:p14="http://schemas.microsoft.com/office/powerpoint/2010/main" val="37428304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8"/>
                                        </p:tgtEl>
                                        <p:attrNameLst>
                                          <p:attrName>style.visibility</p:attrName>
                                        </p:attrNameLst>
                                      </p:cBhvr>
                                      <p:to>
                                        <p:strVal val="visible"/>
                                      </p:to>
                                    </p:set>
                                    <p:anim calcmode="lin" valueType="num">
                                      <p:cBhvr>
                                        <p:cTn id="7" dur="750" fill="hold"/>
                                        <p:tgtEl>
                                          <p:spTgt spid="298"/>
                                        </p:tgtEl>
                                        <p:attrNameLst>
                                          <p:attrName>ppt_w</p:attrName>
                                        </p:attrNameLst>
                                      </p:cBhvr>
                                      <p:tavLst>
                                        <p:tav tm="0">
                                          <p:val>
                                            <p:fltVal val="0"/>
                                          </p:val>
                                        </p:tav>
                                        <p:tav tm="100000">
                                          <p:val>
                                            <p:strVal val="#ppt_w"/>
                                          </p:val>
                                        </p:tav>
                                      </p:tavLst>
                                    </p:anim>
                                    <p:anim calcmode="lin" valueType="num">
                                      <p:cBhvr>
                                        <p:cTn id="8" dur="750" fill="hold"/>
                                        <p:tgtEl>
                                          <p:spTgt spid="298"/>
                                        </p:tgtEl>
                                        <p:attrNameLst>
                                          <p:attrName>ppt_h</p:attrName>
                                        </p:attrNameLst>
                                      </p:cBhvr>
                                      <p:tavLst>
                                        <p:tav tm="0">
                                          <p:val>
                                            <p:fltVal val="0"/>
                                          </p:val>
                                        </p:tav>
                                        <p:tav tm="100000">
                                          <p:val>
                                            <p:strVal val="#ppt_h"/>
                                          </p:val>
                                        </p:tav>
                                      </p:tavLst>
                                    </p:anim>
                                    <p:animEffect transition="in" filter="fade">
                                      <p:cBhvr>
                                        <p:cTn id="9" dur="750"/>
                                        <p:tgtEl>
                                          <p:spTgt spid="29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04"/>
                                        </p:tgtEl>
                                        <p:attrNameLst>
                                          <p:attrName>style.visibility</p:attrName>
                                        </p:attrNameLst>
                                      </p:cBhvr>
                                      <p:to>
                                        <p:strVal val="visible"/>
                                      </p:to>
                                    </p:set>
                                    <p:anim calcmode="lin" valueType="num">
                                      <p:cBhvr>
                                        <p:cTn id="12" dur="750" fill="hold"/>
                                        <p:tgtEl>
                                          <p:spTgt spid="304"/>
                                        </p:tgtEl>
                                        <p:attrNameLst>
                                          <p:attrName>ppt_w</p:attrName>
                                        </p:attrNameLst>
                                      </p:cBhvr>
                                      <p:tavLst>
                                        <p:tav tm="0">
                                          <p:val>
                                            <p:fltVal val="0"/>
                                          </p:val>
                                        </p:tav>
                                        <p:tav tm="100000">
                                          <p:val>
                                            <p:strVal val="#ppt_w"/>
                                          </p:val>
                                        </p:tav>
                                      </p:tavLst>
                                    </p:anim>
                                    <p:anim calcmode="lin" valueType="num">
                                      <p:cBhvr>
                                        <p:cTn id="13" dur="750" fill="hold"/>
                                        <p:tgtEl>
                                          <p:spTgt spid="304"/>
                                        </p:tgtEl>
                                        <p:attrNameLst>
                                          <p:attrName>ppt_h</p:attrName>
                                        </p:attrNameLst>
                                      </p:cBhvr>
                                      <p:tavLst>
                                        <p:tav tm="0">
                                          <p:val>
                                            <p:fltVal val="0"/>
                                          </p:val>
                                        </p:tav>
                                        <p:tav tm="100000">
                                          <p:val>
                                            <p:strVal val="#ppt_h"/>
                                          </p:val>
                                        </p:tav>
                                      </p:tavLst>
                                    </p:anim>
                                    <p:animEffect transition="in" filter="fade">
                                      <p:cBhvr>
                                        <p:cTn id="14" dur="750"/>
                                        <p:tgtEl>
                                          <p:spTgt spid="30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99"/>
                                        </p:tgtEl>
                                        <p:attrNameLst>
                                          <p:attrName>style.visibility</p:attrName>
                                        </p:attrNameLst>
                                      </p:cBhvr>
                                      <p:to>
                                        <p:strVal val="visible"/>
                                      </p:to>
                                    </p:set>
                                    <p:anim calcmode="lin" valueType="num">
                                      <p:cBhvr>
                                        <p:cTn id="17" dur="750" fill="hold"/>
                                        <p:tgtEl>
                                          <p:spTgt spid="299"/>
                                        </p:tgtEl>
                                        <p:attrNameLst>
                                          <p:attrName>ppt_w</p:attrName>
                                        </p:attrNameLst>
                                      </p:cBhvr>
                                      <p:tavLst>
                                        <p:tav tm="0">
                                          <p:val>
                                            <p:fltVal val="0"/>
                                          </p:val>
                                        </p:tav>
                                        <p:tav tm="100000">
                                          <p:val>
                                            <p:strVal val="#ppt_w"/>
                                          </p:val>
                                        </p:tav>
                                      </p:tavLst>
                                    </p:anim>
                                    <p:anim calcmode="lin" valueType="num">
                                      <p:cBhvr>
                                        <p:cTn id="18" dur="750" fill="hold"/>
                                        <p:tgtEl>
                                          <p:spTgt spid="299"/>
                                        </p:tgtEl>
                                        <p:attrNameLst>
                                          <p:attrName>ppt_h</p:attrName>
                                        </p:attrNameLst>
                                      </p:cBhvr>
                                      <p:tavLst>
                                        <p:tav tm="0">
                                          <p:val>
                                            <p:fltVal val="0"/>
                                          </p:val>
                                        </p:tav>
                                        <p:tav tm="100000">
                                          <p:val>
                                            <p:strVal val="#ppt_h"/>
                                          </p:val>
                                        </p:tav>
                                      </p:tavLst>
                                    </p:anim>
                                    <p:animEffect transition="in" filter="fade">
                                      <p:cBhvr>
                                        <p:cTn id="19" dur="750"/>
                                        <p:tgtEl>
                                          <p:spTgt spid="2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00"/>
                                        </p:tgtEl>
                                        <p:attrNameLst>
                                          <p:attrName>style.visibility</p:attrName>
                                        </p:attrNameLst>
                                      </p:cBhvr>
                                      <p:to>
                                        <p:strVal val="visible"/>
                                      </p:to>
                                    </p:set>
                                    <p:anim calcmode="lin" valueType="num">
                                      <p:cBhvr>
                                        <p:cTn id="22" dur="750" fill="hold"/>
                                        <p:tgtEl>
                                          <p:spTgt spid="300"/>
                                        </p:tgtEl>
                                        <p:attrNameLst>
                                          <p:attrName>ppt_w</p:attrName>
                                        </p:attrNameLst>
                                      </p:cBhvr>
                                      <p:tavLst>
                                        <p:tav tm="0">
                                          <p:val>
                                            <p:fltVal val="0"/>
                                          </p:val>
                                        </p:tav>
                                        <p:tav tm="100000">
                                          <p:val>
                                            <p:strVal val="#ppt_w"/>
                                          </p:val>
                                        </p:tav>
                                      </p:tavLst>
                                    </p:anim>
                                    <p:anim calcmode="lin" valueType="num">
                                      <p:cBhvr>
                                        <p:cTn id="23" dur="750" fill="hold"/>
                                        <p:tgtEl>
                                          <p:spTgt spid="300"/>
                                        </p:tgtEl>
                                        <p:attrNameLst>
                                          <p:attrName>ppt_h</p:attrName>
                                        </p:attrNameLst>
                                      </p:cBhvr>
                                      <p:tavLst>
                                        <p:tav tm="0">
                                          <p:val>
                                            <p:fltVal val="0"/>
                                          </p:val>
                                        </p:tav>
                                        <p:tav tm="100000">
                                          <p:val>
                                            <p:strVal val="#ppt_h"/>
                                          </p:val>
                                        </p:tav>
                                      </p:tavLst>
                                    </p:anim>
                                    <p:animEffect transition="in" filter="fade">
                                      <p:cBhvr>
                                        <p:cTn id="24" dur="750"/>
                                        <p:tgtEl>
                                          <p:spTgt spid="30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01"/>
                                        </p:tgtEl>
                                        <p:attrNameLst>
                                          <p:attrName>style.visibility</p:attrName>
                                        </p:attrNameLst>
                                      </p:cBhvr>
                                      <p:to>
                                        <p:strVal val="visible"/>
                                      </p:to>
                                    </p:set>
                                    <p:anim calcmode="lin" valueType="num">
                                      <p:cBhvr>
                                        <p:cTn id="27" dur="750" fill="hold"/>
                                        <p:tgtEl>
                                          <p:spTgt spid="301"/>
                                        </p:tgtEl>
                                        <p:attrNameLst>
                                          <p:attrName>ppt_w</p:attrName>
                                        </p:attrNameLst>
                                      </p:cBhvr>
                                      <p:tavLst>
                                        <p:tav tm="0">
                                          <p:val>
                                            <p:fltVal val="0"/>
                                          </p:val>
                                        </p:tav>
                                        <p:tav tm="100000">
                                          <p:val>
                                            <p:strVal val="#ppt_w"/>
                                          </p:val>
                                        </p:tav>
                                      </p:tavLst>
                                    </p:anim>
                                    <p:anim calcmode="lin" valueType="num">
                                      <p:cBhvr>
                                        <p:cTn id="28" dur="750" fill="hold"/>
                                        <p:tgtEl>
                                          <p:spTgt spid="301"/>
                                        </p:tgtEl>
                                        <p:attrNameLst>
                                          <p:attrName>ppt_h</p:attrName>
                                        </p:attrNameLst>
                                      </p:cBhvr>
                                      <p:tavLst>
                                        <p:tav tm="0">
                                          <p:val>
                                            <p:fltVal val="0"/>
                                          </p:val>
                                        </p:tav>
                                        <p:tav tm="100000">
                                          <p:val>
                                            <p:strVal val="#ppt_h"/>
                                          </p:val>
                                        </p:tav>
                                      </p:tavLst>
                                    </p:anim>
                                    <p:animEffect transition="in" filter="fade">
                                      <p:cBhvr>
                                        <p:cTn id="29" dur="750"/>
                                        <p:tgtEl>
                                          <p:spTgt spid="30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03"/>
                                        </p:tgtEl>
                                        <p:attrNameLst>
                                          <p:attrName>style.visibility</p:attrName>
                                        </p:attrNameLst>
                                      </p:cBhvr>
                                      <p:to>
                                        <p:strVal val="visible"/>
                                      </p:to>
                                    </p:set>
                                    <p:anim calcmode="lin" valueType="num">
                                      <p:cBhvr>
                                        <p:cTn id="32" dur="750" fill="hold"/>
                                        <p:tgtEl>
                                          <p:spTgt spid="303"/>
                                        </p:tgtEl>
                                        <p:attrNameLst>
                                          <p:attrName>ppt_w</p:attrName>
                                        </p:attrNameLst>
                                      </p:cBhvr>
                                      <p:tavLst>
                                        <p:tav tm="0">
                                          <p:val>
                                            <p:fltVal val="0"/>
                                          </p:val>
                                        </p:tav>
                                        <p:tav tm="100000">
                                          <p:val>
                                            <p:strVal val="#ppt_w"/>
                                          </p:val>
                                        </p:tav>
                                      </p:tavLst>
                                    </p:anim>
                                    <p:anim calcmode="lin" valueType="num">
                                      <p:cBhvr>
                                        <p:cTn id="33" dur="750" fill="hold"/>
                                        <p:tgtEl>
                                          <p:spTgt spid="303"/>
                                        </p:tgtEl>
                                        <p:attrNameLst>
                                          <p:attrName>ppt_h</p:attrName>
                                        </p:attrNameLst>
                                      </p:cBhvr>
                                      <p:tavLst>
                                        <p:tav tm="0">
                                          <p:val>
                                            <p:fltVal val="0"/>
                                          </p:val>
                                        </p:tav>
                                        <p:tav tm="100000">
                                          <p:val>
                                            <p:strVal val="#ppt_h"/>
                                          </p:val>
                                        </p:tav>
                                      </p:tavLst>
                                    </p:anim>
                                    <p:animEffect transition="in" filter="fade">
                                      <p:cBhvr>
                                        <p:cTn id="34" dur="750"/>
                                        <p:tgtEl>
                                          <p:spTgt spid="303"/>
                                        </p:tgtEl>
                                      </p:cBhvr>
                                    </p:animEffect>
                                  </p:childTnLst>
                                </p:cTn>
                              </p:par>
                            </p:childTnLst>
                          </p:cTn>
                        </p:par>
                        <p:par>
                          <p:cTn id="35" fill="hold">
                            <p:stCondLst>
                              <p:cond delay="750"/>
                            </p:stCondLst>
                            <p:childTnLst>
                              <p:par>
                                <p:cTn id="36" presetID="2" presetClass="entr" presetSubtype="8" decel="50000" fill="hold" grpId="0" nodeType="afterEffect">
                                  <p:stCondLst>
                                    <p:cond delay="0"/>
                                  </p:stCondLst>
                                  <p:childTnLst>
                                    <p:set>
                                      <p:cBhvr>
                                        <p:cTn id="37" dur="1" fill="hold">
                                          <p:stCondLst>
                                            <p:cond delay="0"/>
                                          </p:stCondLst>
                                        </p:cTn>
                                        <p:tgtEl>
                                          <p:spTgt spid="305"/>
                                        </p:tgtEl>
                                        <p:attrNameLst>
                                          <p:attrName>style.visibility</p:attrName>
                                        </p:attrNameLst>
                                      </p:cBhvr>
                                      <p:to>
                                        <p:strVal val="visible"/>
                                      </p:to>
                                    </p:set>
                                    <p:anim calcmode="lin" valueType="num">
                                      <p:cBhvr additive="base">
                                        <p:cTn id="38" dur="1000" fill="hold"/>
                                        <p:tgtEl>
                                          <p:spTgt spid="305"/>
                                        </p:tgtEl>
                                        <p:attrNameLst>
                                          <p:attrName>ppt_x</p:attrName>
                                        </p:attrNameLst>
                                      </p:cBhvr>
                                      <p:tavLst>
                                        <p:tav tm="0">
                                          <p:val>
                                            <p:strVal val="0-#ppt_w/2"/>
                                          </p:val>
                                        </p:tav>
                                        <p:tav tm="100000">
                                          <p:val>
                                            <p:strVal val="#ppt_x"/>
                                          </p:val>
                                        </p:tav>
                                      </p:tavLst>
                                    </p:anim>
                                    <p:anim calcmode="lin" valueType="num">
                                      <p:cBhvr additive="base">
                                        <p:cTn id="39" dur="1000" fill="hold"/>
                                        <p:tgtEl>
                                          <p:spTgt spid="305"/>
                                        </p:tgtEl>
                                        <p:attrNameLst>
                                          <p:attrName>ppt_y</p:attrName>
                                        </p:attrNameLst>
                                      </p:cBhvr>
                                      <p:tavLst>
                                        <p:tav tm="0">
                                          <p:val>
                                            <p:strVal val="#ppt_y"/>
                                          </p:val>
                                        </p:tav>
                                        <p:tav tm="100000">
                                          <p:val>
                                            <p:strVal val="#ppt_y"/>
                                          </p:val>
                                        </p:tav>
                                      </p:tavLst>
                                    </p:anim>
                                  </p:childTnLst>
                                </p:cTn>
                              </p:par>
                              <p:par>
                                <p:cTn id="40" presetID="53" presetClass="entr" presetSubtype="16" fill="hold" nodeType="withEffect">
                                  <p:stCondLst>
                                    <p:cond delay="0"/>
                                  </p:stCondLst>
                                  <p:childTnLst>
                                    <p:set>
                                      <p:cBhvr>
                                        <p:cTn id="41" dur="1" fill="hold">
                                          <p:stCondLst>
                                            <p:cond delay="0"/>
                                          </p:stCondLst>
                                        </p:cTn>
                                        <p:tgtEl>
                                          <p:spTgt spid="306"/>
                                        </p:tgtEl>
                                        <p:attrNameLst>
                                          <p:attrName>style.visibility</p:attrName>
                                        </p:attrNameLst>
                                      </p:cBhvr>
                                      <p:to>
                                        <p:strVal val="visible"/>
                                      </p:to>
                                    </p:set>
                                    <p:anim calcmode="lin" valueType="num">
                                      <p:cBhvr>
                                        <p:cTn id="42" dur="500" fill="hold"/>
                                        <p:tgtEl>
                                          <p:spTgt spid="306"/>
                                        </p:tgtEl>
                                        <p:attrNameLst>
                                          <p:attrName>ppt_w</p:attrName>
                                        </p:attrNameLst>
                                      </p:cBhvr>
                                      <p:tavLst>
                                        <p:tav tm="0">
                                          <p:val>
                                            <p:fltVal val="0"/>
                                          </p:val>
                                        </p:tav>
                                        <p:tav tm="100000">
                                          <p:val>
                                            <p:strVal val="#ppt_w"/>
                                          </p:val>
                                        </p:tav>
                                      </p:tavLst>
                                    </p:anim>
                                    <p:anim calcmode="lin" valueType="num">
                                      <p:cBhvr>
                                        <p:cTn id="43" dur="500" fill="hold"/>
                                        <p:tgtEl>
                                          <p:spTgt spid="306"/>
                                        </p:tgtEl>
                                        <p:attrNameLst>
                                          <p:attrName>ppt_h</p:attrName>
                                        </p:attrNameLst>
                                      </p:cBhvr>
                                      <p:tavLst>
                                        <p:tav tm="0">
                                          <p:val>
                                            <p:fltVal val="0"/>
                                          </p:val>
                                        </p:tav>
                                        <p:tav tm="100000">
                                          <p:val>
                                            <p:strVal val="#ppt_h"/>
                                          </p:val>
                                        </p:tav>
                                      </p:tavLst>
                                    </p:anim>
                                    <p:animEffect transition="in" filter="fade">
                                      <p:cBhvr>
                                        <p:cTn id="44" dur="5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 grpId="0" animBg="1"/>
      <p:bldP spid="299" grpId="0" animBg="1"/>
      <p:bldP spid="300" grpId="0" animBg="1"/>
      <p:bldP spid="301" grpId="0" animBg="1"/>
      <p:bldP spid="303" grpId="0" animBg="1"/>
      <p:bldP spid="304" grpId="0" animBg="1"/>
      <p:bldP spid="30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Oval 297"/>
          <p:cNvSpPr/>
          <p:nvPr/>
        </p:nvSpPr>
        <p:spPr>
          <a:xfrm>
            <a:off x="5109139" y="1673917"/>
            <a:ext cx="1463040" cy="1463040"/>
          </a:xfrm>
          <a:prstGeom prst="ellipse">
            <a:avLst/>
          </a:prstGeom>
          <a:solidFill>
            <a:schemeClr val="accent3">
              <a:alpha val="10000"/>
            </a:schemeClr>
          </a:solidFill>
          <a:ln>
            <a:solidFill>
              <a:schemeClr val="accent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8392747" y="1235375"/>
            <a:ext cx="1463040" cy="1463040"/>
          </a:xfrm>
          <a:prstGeom prst="ellipse">
            <a:avLst/>
          </a:prstGeom>
          <a:solidFill>
            <a:schemeClr val="accent3">
              <a:alpha val="10000"/>
            </a:schemeClr>
          </a:solidFill>
          <a:ln>
            <a:solidFill>
              <a:schemeClr val="accent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7709567" y="3006745"/>
            <a:ext cx="731520" cy="731520"/>
          </a:xfrm>
          <a:prstGeom prst="ellipse">
            <a:avLst/>
          </a:prstGeom>
          <a:solidFill>
            <a:schemeClr val="accent4">
              <a:alpha val="10000"/>
            </a:schemeClr>
          </a:solidFill>
          <a:ln>
            <a:solidFill>
              <a:schemeClr val="accent4">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5431428" y="3547755"/>
            <a:ext cx="1463040" cy="1463040"/>
          </a:xfrm>
          <a:prstGeom prst="ellipse">
            <a:avLst/>
          </a:prstGeom>
          <a:solidFill>
            <a:schemeClr val="accent4">
              <a:alpha val="10000"/>
            </a:schemeClr>
          </a:solidFill>
          <a:ln>
            <a:solidFill>
              <a:schemeClr val="accent4">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8682284" y="3561166"/>
            <a:ext cx="1828800" cy="1828800"/>
          </a:xfrm>
          <a:prstGeom prst="ellipse">
            <a:avLst/>
          </a:prstGeom>
          <a:solidFill>
            <a:schemeClr val="accent1">
              <a:alpha val="10000"/>
            </a:schemeClr>
          </a:solidFill>
          <a:ln>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6664257" y="1420691"/>
            <a:ext cx="548640" cy="548640"/>
          </a:xfrm>
          <a:prstGeom prst="ellipse">
            <a:avLst/>
          </a:prstGeom>
          <a:solidFill>
            <a:schemeClr val="accent1">
              <a:alpha val="10000"/>
            </a:schemeClr>
          </a:solidFill>
          <a:ln>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ectangle 304"/>
          <p:cNvSpPr/>
          <p:nvPr/>
        </p:nvSpPr>
        <p:spPr>
          <a:xfrm>
            <a:off x="0" y="0"/>
            <a:ext cx="3906670" cy="6858000"/>
          </a:xfrm>
          <a:prstGeom prst="rect">
            <a:avLst/>
          </a:prstGeom>
          <a:solidFill>
            <a:schemeClr val="tx1">
              <a:lumMod val="75000"/>
              <a:lumOff val="2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6" name="Group 305"/>
          <p:cNvGrpSpPr/>
          <p:nvPr/>
        </p:nvGrpSpPr>
        <p:grpSpPr>
          <a:xfrm>
            <a:off x="270459" y="632411"/>
            <a:ext cx="3261749" cy="2743200"/>
            <a:chOff x="302810" y="2057400"/>
            <a:chExt cx="3261749" cy="2743200"/>
          </a:xfrm>
          <a:noFill/>
        </p:grpSpPr>
        <p:sp>
          <p:nvSpPr>
            <p:cNvPr id="307" name="Oval 306"/>
            <p:cNvSpPr/>
            <p:nvPr/>
          </p:nvSpPr>
          <p:spPr>
            <a:xfrm>
              <a:off x="583891" y="2057400"/>
              <a:ext cx="2743200" cy="274320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TextBox 307"/>
            <p:cNvSpPr txBox="1"/>
            <p:nvPr/>
          </p:nvSpPr>
          <p:spPr>
            <a:xfrm>
              <a:off x="302810" y="3188126"/>
              <a:ext cx="3261749" cy="584775"/>
            </a:xfrm>
            <a:prstGeom prst="rect">
              <a:avLst/>
            </a:prstGeom>
            <a:grpFill/>
          </p:spPr>
          <p:txBody>
            <a:bodyPr wrap="square" rtlCol="0" anchor="ctr">
              <a:spAutoFit/>
            </a:bodyPr>
            <a:lstStyle/>
            <a:p>
              <a:pPr algn="ctr"/>
              <a:r>
                <a:rPr lang="en-US" sz="3200" b="1" spc="-300" dirty="0" err="1" smtClean="0">
                  <a:solidFill>
                    <a:schemeClr val="accent3"/>
                  </a:solidFill>
                </a:rPr>
                <a:t>Recomendaciones</a:t>
              </a:r>
              <a:endParaRPr lang="en-US" sz="3200" b="1" spc="-300" dirty="0">
                <a:solidFill>
                  <a:schemeClr val="accent3"/>
                </a:solidFill>
              </a:endParaRPr>
            </a:p>
          </p:txBody>
        </p:sp>
      </p:grpSp>
      <p:sp>
        <p:nvSpPr>
          <p:cNvPr id="324" name="Diamond 323"/>
          <p:cNvSpPr/>
          <p:nvPr/>
        </p:nvSpPr>
        <p:spPr>
          <a:xfrm>
            <a:off x="9331287" y="4825066"/>
            <a:ext cx="4836405" cy="4076241"/>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p:cNvSpPr txBox="1"/>
          <p:nvPr/>
        </p:nvSpPr>
        <p:spPr>
          <a:xfrm>
            <a:off x="4158731" y="1322219"/>
            <a:ext cx="7833192" cy="4401205"/>
          </a:xfrm>
          <a:prstGeom prst="rect">
            <a:avLst/>
          </a:prstGeom>
          <a:noFill/>
        </p:spPr>
        <p:txBody>
          <a:bodyPr wrap="square" rtlCol="0">
            <a:spAutoFit/>
          </a:bodyPr>
          <a:lstStyle/>
          <a:p>
            <a:pPr marL="457200" indent="-457200" algn="just">
              <a:buFont typeface="Wingdings" panose="05000000000000000000" pitchFamily="2" charset="2"/>
              <a:buChar char="ü"/>
            </a:pPr>
            <a:endParaRPr lang="es-EC" sz="2000" dirty="0"/>
          </a:p>
          <a:p>
            <a:pPr marL="457200" lvl="0" indent="-457200">
              <a:buFont typeface="Wingdings" panose="05000000000000000000" pitchFamily="2" charset="2"/>
              <a:buChar char="ü"/>
            </a:pPr>
            <a:r>
              <a:rPr lang="es-EC" sz="2000" dirty="0"/>
              <a:t>Se recomienda a las asociaciones del Valle del Chota que tomen en cuenta el análisis realizado en el presente trabajo para que en conjunto con las autoridades de la parroquia se generen nuevos correctivos para prevenir la pérdida de identidad cultural y así poder conservarla.  </a:t>
            </a:r>
            <a:endParaRPr lang="es-EC" sz="2000" dirty="0" smtClean="0"/>
          </a:p>
          <a:p>
            <a:pPr marL="457200" lvl="0" indent="-457200">
              <a:buFont typeface="Wingdings" panose="05000000000000000000" pitchFamily="2" charset="2"/>
              <a:buChar char="ü"/>
            </a:pPr>
            <a:endParaRPr lang="es-EC" sz="2000" dirty="0"/>
          </a:p>
          <a:p>
            <a:pPr marL="457200" indent="-457200" algn="just">
              <a:buFont typeface="Wingdings" panose="05000000000000000000" pitchFamily="2" charset="2"/>
              <a:buChar char="ü"/>
            </a:pPr>
            <a:endParaRPr lang="es-EC" sz="2000" dirty="0" smtClean="0"/>
          </a:p>
          <a:p>
            <a:pPr marL="457200" lvl="0" indent="-457200">
              <a:buFont typeface="Wingdings" panose="05000000000000000000" pitchFamily="2" charset="2"/>
              <a:buChar char="ü"/>
            </a:pPr>
            <a:r>
              <a:rPr lang="es-EC" sz="2000" dirty="0"/>
              <a:t>Las autoridades deben facilitar el trámite de los permisos pertinentes para la ejecución de las diferentes actividades propuestas, puesto que se deja como base el presente trabajo de investigación en donde se realizaron los respectivos análisis en donde se manifiesta una pérdida de identidad progresiva que se ha generado en el Valle del </a:t>
            </a:r>
            <a:r>
              <a:rPr lang="es-EC" sz="2000" dirty="0" smtClean="0"/>
              <a:t>Chota</a:t>
            </a:r>
            <a:r>
              <a:rPr lang="es-EC" sz="2000" dirty="0"/>
              <a:t>.</a:t>
            </a:r>
            <a:endParaRPr lang="es-EC" sz="2000" dirty="0"/>
          </a:p>
        </p:txBody>
      </p:sp>
      <p:pic>
        <p:nvPicPr>
          <p:cNvPr id="297" name="Picture 2" descr="Resultado de imagen para logo universidad de las fuerzas armadas espe">
            <a:extLst>
              <a:ext uri="{FF2B5EF4-FFF2-40B4-BE49-F238E27FC236}">
                <a16:creationId xmlns="" xmlns:a16="http://schemas.microsoft.com/office/drawing/2014/main" id="{D09D6157-7169-4E0D-A969-1F105FC382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8954" y="116884"/>
            <a:ext cx="3461988" cy="786208"/>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2" descr="No hay ninguna descripciÃ³n de la foto disponibl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435" y="49290"/>
            <a:ext cx="853802" cy="85380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sultado de imagen para valle del chota bomba"/>
          <p:cNvPicPr>
            <a:picLocks noChangeAspect="1" noChangeArrowheads="1"/>
          </p:cNvPicPr>
          <p:nvPr/>
        </p:nvPicPr>
        <p:blipFill rotWithShape="1">
          <a:blip r:embed="rId4">
            <a:extLst>
              <a:ext uri="{28A0092B-C50C-407E-A947-70E740481C1C}">
                <a14:useLocalDpi xmlns:a14="http://schemas.microsoft.com/office/drawing/2010/main" val="0"/>
              </a:ext>
            </a:extLst>
          </a:blip>
          <a:srcRect l="8991" r="8754"/>
          <a:stretch/>
        </p:blipFill>
        <p:spPr bwMode="auto">
          <a:xfrm>
            <a:off x="402414" y="3796803"/>
            <a:ext cx="2943457" cy="26838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7" name="Rectángulo redondeado 16"/>
          <p:cNvSpPr/>
          <p:nvPr/>
        </p:nvSpPr>
        <p:spPr>
          <a:xfrm>
            <a:off x="3953722" y="1623544"/>
            <a:ext cx="8067220" cy="1609687"/>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solidFill>
                <a:srgbClr val="00B0F0"/>
              </a:solidFill>
            </a:endParaRPr>
          </a:p>
        </p:txBody>
      </p:sp>
      <p:sp>
        <p:nvSpPr>
          <p:cNvPr id="18" name="Rectángulo redondeado 17"/>
          <p:cNvSpPr/>
          <p:nvPr/>
        </p:nvSpPr>
        <p:spPr>
          <a:xfrm>
            <a:off x="3964453" y="3694902"/>
            <a:ext cx="8067220" cy="1965446"/>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solidFill>
                <a:srgbClr val="00B0F0"/>
              </a:solidFill>
            </a:endParaRPr>
          </a:p>
        </p:txBody>
      </p:sp>
    </p:spTree>
    <p:extLst>
      <p:ext uri="{BB962C8B-B14F-4D97-AF65-F5344CB8AC3E}">
        <p14:creationId xmlns:p14="http://schemas.microsoft.com/office/powerpoint/2010/main" val="6956549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8"/>
                                        </p:tgtEl>
                                        <p:attrNameLst>
                                          <p:attrName>style.visibility</p:attrName>
                                        </p:attrNameLst>
                                      </p:cBhvr>
                                      <p:to>
                                        <p:strVal val="visible"/>
                                      </p:to>
                                    </p:set>
                                    <p:anim calcmode="lin" valueType="num">
                                      <p:cBhvr>
                                        <p:cTn id="7" dur="750" fill="hold"/>
                                        <p:tgtEl>
                                          <p:spTgt spid="298"/>
                                        </p:tgtEl>
                                        <p:attrNameLst>
                                          <p:attrName>ppt_w</p:attrName>
                                        </p:attrNameLst>
                                      </p:cBhvr>
                                      <p:tavLst>
                                        <p:tav tm="0">
                                          <p:val>
                                            <p:fltVal val="0"/>
                                          </p:val>
                                        </p:tav>
                                        <p:tav tm="100000">
                                          <p:val>
                                            <p:strVal val="#ppt_w"/>
                                          </p:val>
                                        </p:tav>
                                      </p:tavLst>
                                    </p:anim>
                                    <p:anim calcmode="lin" valueType="num">
                                      <p:cBhvr>
                                        <p:cTn id="8" dur="750" fill="hold"/>
                                        <p:tgtEl>
                                          <p:spTgt spid="298"/>
                                        </p:tgtEl>
                                        <p:attrNameLst>
                                          <p:attrName>ppt_h</p:attrName>
                                        </p:attrNameLst>
                                      </p:cBhvr>
                                      <p:tavLst>
                                        <p:tav tm="0">
                                          <p:val>
                                            <p:fltVal val="0"/>
                                          </p:val>
                                        </p:tav>
                                        <p:tav tm="100000">
                                          <p:val>
                                            <p:strVal val="#ppt_h"/>
                                          </p:val>
                                        </p:tav>
                                      </p:tavLst>
                                    </p:anim>
                                    <p:animEffect transition="in" filter="fade">
                                      <p:cBhvr>
                                        <p:cTn id="9" dur="750"/>
                                        <p:tgtEl>
                                          <p:spTgt spid="29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04"/>
                                        </p:tgtEl>
                                        <p:attrNameLst>
                                          <p:attrName>style.visibility</p:attrName>
                                        </p:attrNameLst>
                                      </p:cBhvr>
                                      <p:to>
                                        <p:strVal val="visible"/>
                                      </p:to>
                                    </p:set>
                                    <p:anim calcmode="lin" valueType="num">
                                      <p:cBhvr>
                                        <p:cTn id="12" dur="750" fill="hold"/>
                                        <p:tgtEl>
                                          <p:spTgt spid="304"/>
                                        </p:tgtEl>
                                        <p:attrNameLst>
                                          <p:attrName>ppt_w</p:attrName>
                                        </p:attrNameLst>
                                      </p:cBhvr>
                                      <p:tavLst>
                                        <p:tav tm="0">
                                          <p:val>
                                            <p:fltVal val="0"/>
                                          </p:val>
                                        </p:tav>
                                        <p:tav tm="100000">
                                          <p:val>
                                            <p:strVal val="#ppt_w"/>
                                          </p:val>
                                        </p:tav>
                                      </p:tavLst>
                                    </p:anim>
                                    <p:anim calcmode="lin" valueType="num">
                                      <p:cBhvr>
                                        <p:cTn id="13" dur="750" fill="hold"/>
                                        <p:tgtEl>
                                          <p:spTgt spid="304"/>
                                        </p:tgtEl>
                                        <p:attrNameLst>
                                          <p:attrName>ppt_h</p:attrName>
                                        </p:attrNameLst>
                                      </p:cBhvr>
                                      <p:tavLst>
                                        <p:tav tm="0">
                                          <p:val>
                                            <p:fltVal val="0"/>
                                          </p:val>
                                        </p:tav>
                                        <p:tav tm="100000">
                                          <p:val>
                                            <p:strVal val="#ppt_h"/>
                                          </p:val>
                                        </p:tav>
                                      </p:tavLst>
                                    </p:anim>
                                    <p:animEffect transition="in" filter="fade">
                                      <p:cBhvr>
                                        <p:cTn id="14" dur="750"/>
                                        <p:tgtEl>
                                          <p:spTgt spid="30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99"/>
                                        </p:tgtEl>
                                        <p:attrNameLst>
                                          <p:attrName>style.visibility</p:attrName>
                                        </p:attrNameLst>
                                      </p:cBhvr>
                                      <p:to>
                                        <p:strVal val="visible"/>
                                      </p:to>
                                    </p:set>
                                    <p:anim calcmode="lin" valueType="num">
                                      <p:cBhvr>
                                        <p:cTn id="17" dur="750" fill="hold"/>
                                        <p:tgtEl>
                                          <p:spTgt spid="299"/>
                                        </p:tgtEl>
                                        <p:attrNameLst>
                                          <p:attrName>ppt_w</p:attrName>
                                        </p:attrNameLst>
                                      </p:cBhvr>
                                      <p:tavLst>
                                        <p:tav tm="0">
                                          <p:val>
                                            <p:fltVal val="0"/>
                                          </p:val>
                                        </p:tav>
                                        <p:tav tm="100000">
                                          <p:val>
                                            <p:strVal val="#ppt_w"/>
                                          </p:val>
                                        </p:tav>
                                      </p:tavLst>
                                    </p:anim>
                                    <p:anim calcmode="lin" valueType="num">
                                      <p:cBhvr>
                                        <p:cTn id="18" dur="750" fill="hold"/>
                                        <p:tgtEl>
                                          <p:spTgt spid="299"/>
                                        </p:tgtEl>
                                        <p:attrNameLst>
                                          <p:attrName>ppt_h</p:attrName>
                                        </p:attrNameLst>
                                      </p:cBhvr>
                                      <p:tavLst>
                                        <p:tav tm="0">
                                          <p:val>
                                            <p:fltVal val="0"/>
                                          </p:val>
                                        </p:tav>
                                        <p:tav tm="100000">
                                          <p:val>
                                            <p:strVal val="#ppt_h"/>
                                          </p:val>
                                        </p:tav>
                                      </p:tavLst>
                                    </p:anim>
                                    <p:animEffect transition="in" filter="fade">
                                      <p:cBhvr>
                                        <p:cTn id="19" dur="750"/>
                                        <p:tgtEl>
                                          <p:spTgt spid="2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00"/>
                                        </p:tgtEl>
                                        <p:attrNameLst>
                                          <p:attrName>style.visibility</p:attrName>
                                        </p:attrNameLst>
                                      </p:cBhvr>
                                      <p:to>
                                        <p:strVal val="visible"/>
                                      </p:to>
                                    </p:set>
                                    <p:anim calcmode="lin" valueType="num">
                                      <p:cBhvr>
                                        <p:cTn id="22" dur="750" fill="hold"/>
                                        <p:tgtEl>
                                          <p:spTgt spid="300"/>
                                        </p:tgtEl>
                                        <p:attrNameLst>
                                          <p:attrName>ppt_w</p:attrName>
                                        </p:attrNameLst>
                                      </p:cBhvr>
                                      <p:tavLst>
                                        <p:tav tm="0">
                                          <p:val>
                                            <p:fltVal val="0"/>
                                          </p:val>
                                        </p:tav>
                                        <p:tav tm="100000">
                                          <p:val>
                                            <p:strVal val="#ppt_w"/>
                                          </p:val>
                                        </p:tav>
                                      </p:tavLst>
                                    </p:anim>
                                    <p:anim calcmode="lin" valueType="num">
                                      <p:cBhvr>
                                        <p:cTn id="23" dur="750" fill="hold"/>
                                        <p:tgtEl>
                                          <p:spTgt spid="300"/>
                                        </p:tgtEl>
                                        <p:attrNameLst>
                                          <p:attrName>ppt_h</p:attrName>
                                        </p:attrNameLst>
                                      </p:cBhvr>
                                      <p:tavLst>
                                        <p:tav tm="0">
                                          <p:val>
                                            <p:fltVal val="0"/>
                                          </p:val>
                                        </p:tav>
                                        <p:tav tm="100000">
                                          <p:val>
                                            <p:strVal val="#ppt_h"/>
                                          </p:val>
                                        </p:tav>
                                      </p:tavLst>
                                    </p:anim>
                                    <p:animEffect transition="in" filter="fade">
                                      <p:cBhvr>
                                        <p:cTn id="24" dur="750"/>
                                        <p:tgtEl>
                                          <p:spTgt spid="30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01"/>
                                        </p:tgtEl>
                                        <p:attrNameLst>
                                          <p:attrName>style.visibility</p:attrName>
                                        </p:attrNameLst>
                                      </p:cBhvr>
                                      <p:to>
                                        <p:strVal val="visible"/>
                                      </p:to>
                                    </p:set>
                                    <p:anim calcmode="lin" valueType="num">
                                      <p:cBhvr>
                                        <p:cTn id="27" dur="750" fill="hold"/>
                                        <p:tgtEl>
                                          <p:spTgt spid="301"/>
                                        </p:tgtEl>
                                        <p:attrNameLst>
                                          <p:attrName>ppt_w</p:attrName>
                                        </p:attrNameLst>
                                      </p:cBhvr>
                                      <p:tavLst>
                                        <p:tav tm="0">
                                          <p:val>
                                            <p:fltVal val="0"/>
                                          </p:val>
                                        </p:tav>
                                        <p:tav tm="100000">
                                          <p:val>
                                            <p:strVal val="#ppt_w"/>
                                          </p:val>
                                        </p:tav>
                                      </p:tavLst>
                                    </p:anim>
                                    <p:anim calcmode="lin" valueType="num">
                                      <p:cBhvr>
                                        <p:cTn id="28" dur="750" fill="hold"/>
                                        <p:tgtEl>
                                          <p:spTgt spid="301"/>
                                        </p:tgtEl>
                                        <p:attrNameLst>
                                          <p:attrName>ppt_h</p:attrName>
                                        </p:attrNameLst>
                                      </p:cBhvr>
                                      <p:tavLst>
                                        <p:tav tm="0">
                                          <p:val>
                                            <p:fltVal val="0"/>
                                          </p:val>
                                        </p:tav>
                                        <p:tav tm="100000">
                                          <p:val>
                                            <p:strVal val="#ppt_h"/>
                                          </p:val>
                                        </p:tav>
                                      </p:tavLst>
                                    </p:anim>
                                    <p:animEffect transition="in" filter="fade">
                                      <p:cBhvr>
                                        <p:cTn id="29" dur="750"/>
                                        <p:tgtEl>
                                          <p:spTgt spid="30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03"/>
                                        </p:tgtEl>
                                        <p:attrNameLst>
                                          <p:attrName>style.visibility</p:attrName>
                                        </p:attrNameLst>
                                      </p:cBhvr>
                                      <p:to>
                                        <p:strVal val="visible"/>
                                      </p:to>
                                    </p:set>
                                    <p:anim calcmode="lin" valueType="num">
                                      <p:cBhvr>
                                        <p:cTn id="32" dur="750" fill="hold"/>
                                        <p:tgtEl>
                                          <p:spTgt spid="303"/>
                                        </p:tgtEl>
                                        <p:attrNameLst>
                                          <p:attrName>ppt_w</p:attrName>
                                        </p:attrNameLst>
                                      </p:cBhvr>
                                      <p:tavLst>
                                        <p:tav tm="0">
                                          <p:val>
                                            <p:fltVal val="0"/>
                                          </p:val>
                                        </p:tav>
                                        <p:tav tm="100000">
                                          <p:val>
                                            <p:strVal val="#ppt_w"/>
                                          </p:val>
                                        </p:tav>
                                      </p:tavLst>
                                    </p:anim>
                                    <p:anim calcmode="lin" valueType="num">
                                      <p:cBhvr>
                                        <p:cTn id="33" dur="750" fill="hold"/>
                                        <p:tgtEl>
                                          <p:spTgt spid="303"/>
                                        </p:tgtEl>
                                        <p:attrNameLst>
                                          <p:attrName>ppt_h</p:attrName>
                                        </p:attrNameLst>
                                      </p:cBhvr>
                                      <p:tavLst>
                                        <p:tav tm="0">
                                          <p:val>
                                            <p:fltVal val="0"/>
                                          </p:val>
                                        </p:tav>
                                        <p:tav tm="100000">
                                          <p:val>
                                            <p:strVal val="#ppt_h"/>
                                          </p:val>
                                        </p:tav>
                                      </p:tavLst>
                                    </p:anim>
                                    <p:animEffect transition="in" filter="fade">
                                      <p:cBhvr>
                                        <p:cTn id="34" dur="750"/>
                                        <p:tgtEl>
                                          <p:spTgt spid="303"/>
                                        </p:tgtEl>
                                      </p:cBhvr>
                                    </p:animEffect>
                                  </p:childTnLst>
                                </p:cTn>
                              </p:par>
                            </p:childTnLst>
                          </p:cTn>
                        </p:par>
                        <p:par>
                          <p:cTn id="35" fill="hold">
                            <p:stCondLst>
                              <p:cond delay="750"/>
                            </p:stCondLst>
                            <p:childTnLst>
                              <p:par>
                                <p:cTn id="36" presetID="2" presetClass="entr" presetSubtype="8" decel="50000" fill="hold" grpId="0" nodeType="afterEffect">
                                  <p:stCondLst>
                                    <p:cond delay="0"/>
                                  </p:stCondLst>
                                  <p:childTnLst>
                                    <p:set>
                                      <p:cBhvr>
                                        <p:cTn id="37" dur="1" fill="hold">
                                          <p:stCondLst>
                                            <p:cond delay="0"/>
                                          </p:stCondLst>
                                        </p:cTn>
                                        <p:tgtEl>
                                          <p:spTgt spid="305"/>
                                        </p:tgtEl>
                                        <p:attrNameLst>
                                          <p:attrName>style.visibility</p:attrName>
                                        </p:attrNameLst>
                                      </p:cBhvr>
                                      <p:to>
                                        <p:strVal val="visible"/>
                                      </p:to>
                                    </p:set>
                                    <p:anim calcmode="lin" valueType="num">
                                      <p:cBhvr additive="base">
                                        <p:cTn id="38" dur="1000" fill="hold"/>
                                        <p:tgtEl>
                                          <p:spTgt spid="305"/>
                                        </p:tgtEl>
                                        <p:attrNameLst>
                                          <p:attrName>ppt_x</p:attrName>
                                        </p:attrNameLst>
                                      </p:cBhvr>
                                      <p:tavLst>
                                        <p:tav tm="0">
                                          <p:val>
                                            <p:strVal val="0-#ppt_w/2"/>
                                          </p:val>
                                        </p:tav>
                                        <p:tav tm="100000">
                                          <p:val>
                                            <p:strVal val="#ppt_x"/>
                                          </p:val>
                                        </p:tav>
                                      </p:tavLst>
                                    </p:anim>
                                    <p:anim calcmode="lin" valueType="num">
                                      <p:cBhvr additive="base">
                                        <p:cTn id="39" dur="1000" fill="hold"/>
                                        <p:tgtEl>
                                          <p:spTgt spid="305"/>
                                        </p:tgtEl>
                                        <p:attrNameLst>
                                          <p:attrName>ppt_y</p:attrName>
                                        </p:attrNameLst>
                                      </p:cBhvr>
                                      <p:tavLst>
                                        <p:tav tm="0">
                                          <p:val>
                                            <p:strVal val="#ppt_y"/>
                                          </p:val>
                                        </p:tav>
                                        <p:tav tm="100000">
                                          <p:val>
                                            <p:strVal val="#ppt_y"/>
                                          </p:val>
                                        </p:tav>
                                      </p:tavLst>
                                    </p:anim>
                                  </p:childTnLst>
                                </p:cTn>
                              </p:par>
                              <p:par>
                                <p:cTn id="40" presetID="53" presetClass="entr" presetSubtype="16" fill="hold" nodeType="withEffect">
                                  <p:stCondLst>
                                    <p:cond delay="0"/>
                                  </p:stCondLst>
                                  <p:childTnLst>
                                    <p:set>
                                      <p:cBhvr>
                                        <p:cTn id="41" dur="1" fill="hold">
                                          <p:stCondLst>
                                            <p:cond delay="0"/>
                                          </p:stCondLst>
                                        </p:cTn>
                                        <p:tgtEl>
                                          <p:spTgt spid="306"/>
                                        </p:tgtEl>
                                        <p:attrNameLst>
                                          <p:attrName>style.visibility</p:attrName>
                                        </p:attrNameLst>
                                      </p:cBhvr>
                                      <p:to>
                                        <p:strVal val="visible"/>
                                      </p:to>
                                    </p:set>
                                    <p:anim calcmode="lin" valueType="num">
                                      <p:cBhvr>
                                        <p:cTn id="42" dur="500" fill="hold"/>
                                        <p:tgtEl>
                                          <p:spTgt spid="306"/>
                                        </p:tgtEl>
                                        <p:attrNameLst>
                                          <p:attrName>ppt_w</p:attrName>
                                        </p:attrNameLst>
                                      </p:cBhvr>
                                      <p:tavLst>
                                        <p:tav tm="0">
                                          <p:val>
                                            <p:fltVal val="0"/>
                                          </p:val>
                                        </p:tav>
                                        <p:tav tm="100000">
                                          <p:val>
                                            <p:strVal val="#ppt_w"/>
                                          </p:val>
                                        </p:tav>
                                      </p:tavLst>
                                    </p:anim>
                                    <p:anim calcmode="lin" valueType="num">
                                      <p:cBhvr>
                                        <p:cTn id="43" dur="500" fill="hold"/>
                                        <p:tgtEl>
                                          <p:spTgt spid="306"/>
                                        </p:tgtEl>
                                        <p:attrNameLst>
                                          <p:attrName>ppt_h</p:attrName>
                                        </p:attrNameLst>
                                      </p:cBhvr>
                                      <p:tavLst>
                                        <p:tav tm="0">
                                          <p:val>
                                            <p:fltVal val="0"/>
                                          </p:val>
                                        </p:tav>
                                        <p:tav tm="100000">
                                          <p:val>
                                            <p:strVal val="#ppt_h"/>
                                          </p:val>
                                        </p:tav>
                                      </p:tavLst>
                                    </p:anim>
                                    <p:animEffect transition="in" filter="fade">
                                      <p:cBhvr>
                                        <p:cTn id="44" dur="5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 grpId="0" animBg="1"/>
      <p:bldP spid="299" grpId="0" animBg="1"/>
      <p:bldP spid="300" grpId="0" animBg="1"/>
      <p:bldP spid="301" grpId="0" animBg="1"/>
      <p:bldP spid="303" grpId="0" animBg="1"/>
      <p:bldP spid="304" grpId="0" animBg="1"/>
      <p:bldP spid="3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flipV="1">
            <a:off x="234656" y="-2601687"/>
            <a:ext cx="3410278" cy="3602516"/>
          </a:xfrm>
          <a:custGeom>
            <a:avLst/>
            <a:gdLst>
              <a:gd name="connsiteX0" fmla="*/ 0 w 4649118"/>
              <a:gd name="connsiteY0" fmla="*/ 3602516 h 3602516"/>
              <a:gd name="connsiteX1" fmla="*/ 2324559 w 4649118"/>
              <a:gd name="connsiteY1" fmla="*/ 2702688 h 3602516"/>
              <a:gd name="connsiteX2" fmla="*/ 4649118 w 4649118"/>
              <a:gd name="connsiteY2" fmla="*/ 3602516 h 3602516"/>
              <a:gd name="connsiteX3" fmla="*/ 2324559 w 4649118"/>
              <a:gd name="connsiteY3" fmla="*/ 0 h 3602516"/>
            </a:gdLst>
            <a:ahLst/>
            <a:cxnLst>
              <a:cxn ang="0">
                <a:pos x="connsiteX0" y="connsiteY0"/>
              </a:cxn>
              <a:cxn ang="0">
                <a:pos x="connsiteX1" y="connsiteY1"/>
              </a:cxn>
              <a:cxn ang="0">
                <a:pos x="connsiteX2" y="connsiteY2"/>
              </a:cxn>
              <a:cxn ang="0">
                <a:pos x="connsiteX3" y="connsiteY3"/>
              </a:cxn>
            </a:cxnLst>
            <a:rect l="l" t="t" r="r" b="b"/>
            <a:pathLst>
              <a:path w="4649118" h="3602516">
                <a:moveTo>
                  <a:pt x="0" y="3602516"/>
                </a:moveTo>
                <a:lnTo>
                  <a:pt x="2324559" y="2702688"/>
                </a:lnTo>
                <a:lnTo>
                  <a:pt x="4649118" y="3602516"/>
                </a:lnTo>
                <a:lnTo>
                  <a:pt x="2324559"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p:nvPr/>
        </p:nvSpPr>
        <p:spPr>
          <a:xfrm flipH="1" flipV="1">
            <a:off x="8754742" y="-1"/>
            <a:ext cx="3437258" cy="2699133"/>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iamond 3"/>
          <p:cNvSpPr/>
          <p:nvPr/>
        </p:nvSpPr>
        <p:spPr>
          <a:xfrm>
            <a:off x="-880524" y="-517794"/>
            <a:ext cx="2820319" cy="4968608"/>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217353" y="1000829"/>
            <a:ext cx="7403166" cy="5201424"/>
          </a:xfrm>
          <a:prstGeom prst="rect">
            <a:avLst/>
          </a:prstGeom>
          <a:noFill/>
        </p:spPr>
        <p:txBody>
          <a:bodyPr wrap="square" rtlCol="0" anchor="ctr">
            <a:spAutoFit/>
          </a:bodyPr>
          <a:lstStyle/>
          <a:p>
            <a:pPr algn="ctr"/>
            <a:r>
              <a:rPr lang="en-US" sz="16600" b="1" spc="-300" dirty="0" err="1" smtClean="0">
                <a:solidFill>
                  <a:schemeClr val="accent2"/>
                </a:solidFill>
              </a:rPr>
              <a:t>Muchas</a:t>
            </a:r>
            <a:r>
              <a:rPr lang="en-US" sz="16600" b="1" spc="-300" dirty="0" smtClean="0">
                <a:solidFill>
                  <a:schemeClr val="accent2"/>
                </a:solidFill>
              </a:rPr>
              <a:t> Gracias </a:t>
            </a:r>
            <a:endParaRPr lang="en-US" sz="16600" b="1" spc="-300" dirty="0">
              <a:solidFill>
                <a:schemeClr val="accent2"/>
              </a:solidFill>
            </a:endParaRPr>
          </a:p>
        </p:txBody>
      </p:sp>
    </p:spTree>
    <p:extLst>
      <p:ext uri="{BB962C8B-B14F-4D97-AF65-F5344CB8AC3E}">
        <p14:creationId xmlns:p14="http://schemas.microsoft.com/office/powerpoint/2010/main" val="23622731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352540" y="-863600"/>
            <a:ext cx="2368627" cy="1740665"/>
          </a:xfrm>
          <a:prstGeom prst="homePlate">
            <a:avLst>
              <a:gd name="adj" fmla="val 993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p:nvPr/>
        </p:nvSpPr>
        <p:spPr>
          <a:xfrm flipH="1" flipV="1">
            <a:off x="5338220" y="0"/>
            <a:ext cx="6853780" cy="715824"/>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83891" y="2057400"/>
            <a:ext cx="2743200" cy="2743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48293" y="3036583"/>
            <a:ext cx="2214395" cy="784830"/>
          </a:xfrm>
          <a:prstGeom prst="rect">
            <a:avLst/>
          </a:prstGeom>
          <a:noFill/>
        </p:spPr>
        <p:txBody>
          <a:bodyPr wrap="square" rtlCol="0" anchor="ctr">
            <a:spAutoFit/>
          </a:bodyPr>
          <a:lstStyle/>
          <a:p>
            <a:pPr algn="ctr"/>
            <a:r>
              <a:rPr lang="en-US" sz="4500" b="1" spc="-300" dirty="0" err="1" smtClean="0">
                <a:solidFill>
                  <a:schemeClr val="accent2"/>
                </a:solidFill>
              </a:rPr>
              <a:t>Problema</a:t>
            </a:r>
            <a:endParaRPr lang="en-US" sz="4500" b="1" spc="-300" dirty="0">
              <a:solidFill>
                <a:schemeClr val="accent2"/>
              </a:solidFill>
            </a:endParaRPr>
          </a:p>
        </p:txBody>
      </p:sp>
      <p:grpSp>
        <p:nvGrpSpPr>
          <p:cNvPr id="24" name="Group 23"/>
          <p:cNvGrpSpPr/>
          <p:nvPr/>
        </p:nvGrpSpPr>
        <p:grpSpPr>
          <a:xfrm>
            <a:off x="3890896" y="3101977"/>
            <a:ext cx="1924122" cy="1801750"/>
            <a:chOff x="3890896" y="3101977"/>
            <a:chExt cx="1924122" cy="1801750"/>
          </a:xfrm>
        </p:grpSpPr>
        <p:sp>
          <p:nvSpPr>
            <p:cNvPr id="9" name="TextBox 8"/>
            <p:cNvSpPr txBox="1"/>
            <p:nvPr/>
          </p:nvSpPr>
          <p:spPr>
            <a:xfrm>
              <a:off x="3935419" y="3789158"/>
              <a:ext cx="1879599" cy="830997"/>
            </a:xfrm>
            <a:prstGeom prst="rect">
              <a:avLst/>
            </a:prstGeom>
            <a:noFill/>
          </p:spPr>
          <p:txBody>
            <a:bodyPr wrap="square" rtlCol="0">
              <a:spAutoFit/>
            </a:bodyPr>
            <a:lstStyle/>
            <a:p>
              <a:r>
                <a:rPr lang="es-EC" sz="2400" dirty="0" smtClean="0">
                  <a:solidFill>
                    <a:schemeClr val="tx1">
                      <a:lumMod val="65000"/>
                      <a:lumOff val="35000"/>
                    </a:schemeClr>
                  </a:solidFill>
                </a:rPr>
                <a:t>Pérdida de identidad </a:t>
              </a:r>
              <a:endParaRPr lang="en-US" sz="2400" dirty="0">
                <a:solidFill>
                  <a:schemeClr val="tx1">
                    <a:lumMod val="65000"/>
                    <a:lumOff val="35000"/>
                  </a:schemeClr>
                </a:solidFill>
              </a:endParaRPr>
            </a:p>
          </p:txBody>
        </p:sp>
        <p:sp>
          <p:nvSpPr>
            <p:cNvPr id="12" name="TextBox 11"/>
            <p:cNvSpPr txBox="1"/>
            <p:nvPr/>
          </p:nvSpPr>
          <p:spPr>
            <a:xfrm>
              <a:off x="3890896" y="3101977"/>
              <a:ext cx="1869506" cy="646331"/>
            </a:xfrm>
            <a:prstGeom prst="rect">
              <a:avLst/>
            </a:prstGeom>
            <a:noFill/>
          </p:spPr>
          <p:txBody>
            <a:bodyPr wrap="square" rtlCol="0" anchor="ctr">
              <a:spAutoFit/>
            </a:bodyPr>
            <a:lstStyle/>
            <a:p>
              <a:endParaRPr lang="en-US" sz="3600" b="1" spc="-150" dirty="0">
                <a:solidFill>
                  <a:schemeClr val="accent1"/>
                </a:solidFill>
              </a:endParaRPr>
            </a:p>
          </p:txBody>
        </p:sp>
        <p:sp>
          <p:nvSpPr>
            <p:cNvPr id="18" name="Flowchart: Process 17"/>
            <p:cNvSpPr/>
            <p:nvPr/>
          </p:nvSpPr>
          <p:spPr>
            <a:xfrm>
              <a:off x="3945513" y="4790804"/>
              <a:ext cx="1402801" cy="112923"/>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5672870" y="4527287"/>
            <a:ext cx="1918236" cy="1846308"/>
            <a:chOff x="5672870" y="4527287"/>
            <a:chExt cx="1918236" cy="1846308"/>
          </a:xfrm>
        </p:grpSpPr>
        <p:sp>
          <p:nvSpPr>
            <p:cNvPr id="10" name="TextBox 9"/>
            <p:cNvSpPr txBox="1"/>
            <p:nvPr/>
          </p:nvSpPr>
          <p:spPr>
            <a:xfrm>
              <a:off x="5711507" y="5021283"/>
              <a:ext cx="1879599" cy="1200329"/>
            </a:xfrm>
            <a:prstGeom prst="rect">
              <a:avLst/>
            </a:prstGeom>
            <a:noFill/>
          </p:spPr>
          <p:txBody>
            <a:bodyPr wrap="square" rtlCol="0">
              <a:spAutoFit/>
            </a:bodyPr>
            <a:lstStyle/>
            <a:p>
              <a:pPr algn="ctr"/>
              <a:r>
                <a:rPr lang="en-US" sz="2400" dirty="0" err="1" smtClean="0">
                  <a:solidFill>
                    <a:schemeClr val="tx1">
                      <a:lumMod val="65000"/>
                      <a:lumOff val="35000"/>
                    </a:schemeClr>
                  </a:solidFill>
                </a:rPr>
                <a:t>Afección</a:t>
              </a:r>
              <a:r>
                <a:rPr lang="en-US" sz="2400" dirty="0" smtClean="0">
                  <a:solidFill>
                    <a:schemeClr val="tx1">
                      <a:lumMod val="65000"/>
                      <a:lumOff val="35000"/>
                    </a:schemeClr>
                  </a:solidFill>
                </a:rPr>
                <a:t> al </a:t>
              </a:r>
              <a:r>
                <a:rPr lang="en-US" sz="2400" dirty="0" err="1" smtClean="0">
                  <a:solidFill>
                    <a:schemeClr val="tx1">
                      <a:lumMod val="65000"/>
                      <a:lumOff val="35000"/>
                    </a:schemeClr>
                  </a:solidFill>
                </a:rPr>
                <a:t>turismo</a:t>
              </a:r>
              <a:r>
                <a:rPr lang="en-US" sz="2400" dirty="0" smtClean="0">
                  <a:solidFill>
                    <a:schemeClr val="tx1">
                      <a:lumMod val="65000"/>
                      <a:lumOff val="35000"/>
                    </a:schemeClr>
                  </a:solidFill>
                </a:rPr>
                <a:t> y </a:t>
              </a:r>
              <a:r>
                <a:rPr lang="en-US" sz="2400" dirty="0" err="1" smtClean="0">
                  <a:solidFill>
                    <a:schemeClr val="tx1">
                      <a:lumMod val="65000"/>
                      <a:lumOff val="35000"/>
                    </a:schemeClr>
                  </a:solidFill>
                </a:rPr>
                <a:t>servicio</a:t>
              </a:r>
              <a:r>
                <a:rPr lang="en-US" sz="2400" dirty="0" smtClean="0">
                  <a:solidFill>
                    <a:schemeClr val="tx1">
                      <a:lumMod val="65000"/>
                      <a:lumOff val="35000"/>
                    </a:schemeClr>
                  </a:solidFill>
                </a:rPr>
                <a:t> </a:t>
              </a:r>
              <a:endParaRPr lang="en-US" sz="2400" dirty="0">
                <a:solidFill>
                  <a:schemeClr val="tx1">
                    <a:lumMod val="65000"/>
                    <a:lumOff val="35000"/>
                  </a:schemeClr>
                </a:solidFill>
              </a:endParaRPr>
            </a:p>
          </p:txBody>
        </p:sp>
        <p:sp>
          <p:nvSpPr>
            <p:cNvPr id="16" name="TextBox 15"/>
            <p:cNvSpPr txBox="1"/>
            <p:nvPr/>
          </p:nvSpPr>
          <p:spPr>
            <a:xfrm>
              <a:off x="5672870" y="4527287"/>
              <a:ext cx="1869506" cy="646331"/>
            </a:xfrm>
            <a:prstGeom prst="rect">
              <a:avLst/>
            </a:prstGeom>
            <a:noFill/>
          </p:spPr>
          <p:txBody>
            <a:bodyPr wrap="square" rtlCol="0" anchor="ctr">
              <a:spAutoFit/>
            </a:bodyPr>
            <a:lstStyle/>
            <a:p>
              <a:endParaRPr lang="en-US" sz="3600" b="1" spc="-150" dirty="0">
                <a:solidFill>
                  <a:schemeClr val="accent3"/>
                </a:solidFill>
              </a:endParaRPr>
            </a:p>
          </p:txBody>
        </p:sp>
        <p:sp>
          <p:nvSpPr>
            <p:cNvPr id="19" name="Flowchart: Process 18"/>
            <p:cNvSpPr/>
            <p:nvPr/>
          </p:nvSpPr>
          <p:spPr>
            <a:xfrm>
              <a:off x="5981965" y="6260672"/>
              <a:ext cx="1402801" cy="112923"/>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8615802" y="3785738"/>
            <a:ext cx="2077542" cy="2022608"/>
            <a:chOff x="8615802" y="3785738"/>
            <a:chExt cx="2077542" cy="2022608"/>
          </a:xfrm>
        </p:grpSpPr>
        <p:sp>
          <p:nvSpPr>
            <p:cNvPr id="11" name="TextBox 10"/>
            <p:cNvSpPr txBox="1"/>
            <p:nvPr/>
          </p:nvSpPr>
          <p:spPr>
            <a:xfrm>
              <a:off x="8615802" y="4112307"/>
              <a:ext cx="2077542" cy="1569660"/>
            </a:xfrm>
            <a:prstGeom prst="rect">
              <a:avLst/>
            </a:prstGeom>
            <a:noFill/>
          </p:spPr>
          <p:txBody>
            <a:bodyPr wrap="square" rtlCol="0">
              <a:spAutoFit/>
            </a:bodyPr>
            <a:lstStyle/>
            <a:p>
              <a:pPr algn="ctr"/>
              <a:r>
                <a:rPr lang="es-EC" sz="2400" dirty="0" smtClean="0">
                  <a:solidFill>
                    <a:schemeClr val="tx1">
                      <a:lumMod val="65000"/>
                      <a:lumOff val="35000"/>
                    </a:schemeClr>
                  </a:solidFill>
                </a:rPr>
                <a:t>Poca demanda </a:t>
              </a:r>
              <a:r>
                <a:rPr lang="es-EC" sz="2400" dirty="0">
                  <a:solidFill>
                    <a:schemeClr val="tx1">
                      <a:lumMod val="65000"/>
                      <a:lumOff val="35000"/>
                    </a:schemeClr>
                  </a:solidFill>
                </a:rPr>
                <a:t>de proyectos </a:t>
              </a:r>
              <a:r>
                <a:rPr lang="es-EC" sz="2400" dirty="0" smtClean="0">
                  <a:solidFill>
                    <a:schemeClr val="tx1">
                      <a:lumMod val="65000"/>
                      <a:lumOff val="35000"/>
                    </a:schemeClr>
                  </a:solidFill>
                </a:rPr>
                <a:t>enfocados </a:t>
              </a:r>
              <a:r>
                <a:rPr lang="es-EC" sz="2400" dirty="0">
                  <a:solidFill>
                    <a:schemeClr val="tx1">
                      <a:lumMod val="65000"/>
                      <a:lumOff val="35000"/>
                    </a:schemeClr>
                  </a:solidFill>
                </a:rPr>
                <a:t>con el arte</a:t>
              </a:r>
              <a:endParaRPr lang="en-US" sz="2400" dirty="0">
                <a:solidFill>
                  <a:schemeClr val="tx1">
                    <a:lumMod val="65000"/>
                    <a:lumOff val="35000"/>
                  </a:schemeClr>
                </a:solidFill>
              </a:endParaRPr>
            </a:p>
          </p:txBody>
        </p:sp>
        <p:sp>
          <p:nvSpPr>
            <p:cNvPr id="17" name="TextBox 16"/>
            <p:cNvSpPr txBox="1"/>
            <p:nvPr/>
          </p:nvSpPr>
          <p:spPr>
            <a:xfrm>
              <a:off x="8621803" y="3785738"/>
              <a:ext cx="1869506" cy="646331"/>
            </a:xfrm>
            <a:prstGeom prst="rect">
              <a:avLst/>
            </a:prstGeom>
            <a:noFill/>
          </p:spPr>
          <p:txBody>
            <a:bodyPr wrap="square" rtlCol="0" anchor="ctr">
              <a:spAutoFit/>
            </a:bodyPr>
            <a:lstStyle/>
            <a:p>
              <a:pPr marL="571500" indent="-571500">
                <a:buFont typeface="Wingdings" panose="05000000000000000000" pitchFamily="2" charset="2"/>
                <a:buChar char="§"/>
              </a:pPr>
              <a:endParaRPr lang="en-US" sz="3600" b="1" spc="-150" dirty="0">
                <a:solidFill>
                  <a:schemeClr val="accent4"/>
                </a:solidFill>
              </a:endParaRPr>
            </a:p>
          </p:txBody>
        </p:sp>
        <p:sp>
          <p:nvSpPr>
            <p:cNvPr id="20" name="Flowchart: Process 19"/>
            <p:cNvSpPr/>
            <p:nvPr/>
          </p:nvSpPr>
          <p:spPr>
            <a:xfrm>
              <a:off x="9002172" y="5695423"/>
              <a:ext cx="1402801" cy="112923"/>
            </a:xfrm>
            <a:prstGeom prst="flowChart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3935419" y="1144808"/>
            <a:ext cx="3238500" cy="1861235"/>
            <a:chOff x="3935419" y="1144808"/>
            <a:chExt cx="3238500" cy="1861235"/>
          </a:xfrm>
        </p:grpSpPr>
        <p:sp>
          <p:nvSpPr>
            <p:cNvPr id="4" name="Parallelogram 3"/>
            <p:cNvSpPr/>
            <p:nvPr/>
          </p:nvSpPr>
          <p:spPr>
            <a:xfrm>
              <a:off x="3935419" y="1240743"/>
              <a:ext cx="3238500" cy="1765300"/>
            </a:xfrm>
            <a:prstGeom prst="parallelogram">
              <a:avLst>
                <a:gd name="adj" fmla="val 5778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p:cNvSpPr/>
            <p:nvPr/>
          </p:nvSpPr>
          <p:spPr>
            <a:xfrm flipV="1">
              <a:off x="4543747" y="1144808"/>
              <a:ext cx="1358900" cy="800100"/>
            </a:xfrm>
            <a:custGeom>
              <a:avLst/>
              <a:gdLst>
                <a:gd name="connsiteX0" fmla="*/ 0 w 1358900"/>
                <a:gd name="connsiteY0" fmla="*/ 800100 h 800100"/>
                <a:gd name="connsiteX1" fmla="*/ 0 w 1358900"/>
                <a:gd name="connsiteY1" fmla="*/ 0 h 800100"/>
                <a:gd name="connsiteX2" fmla="*/ 1358900 w 1358900"/>
                <a:gd name="connsiteY2" fmla="*/ 800100 h 800100"/>
                <a:gd name="connsiteX3" fmla="*/ 0 w 1358900"/>
                <a:gd name="connsiteY3" fmla="*/ 800100 h 800100"/>
                <a:gd name="connsiteX0" fmla="*/ 320040 w 1358900"/>
                <a:gd name="connsiteY0" fmla="*/ 792480 h 800100"/>
                <a:gd name="connsiteX1" fmla="*/ 0 w 1358900"/>
                <a:gd name="connsiteY1" fmla="*/ 0 h 800100"/>
                <a:gd name="connsiteX2" fmla="*/ 1358900 w 1358900"/>
                <a:gd name="connsiteY2" fmla="*/ 800100 h 800100"/>
                <a:gd name="connsiteX3" fmla="*/ 320040 w 1358900"/>
                <a:gd name="connsiteY3" fmla="*/ 792480 h 800100"/>
              </a:gdLst>
              <a:ahLst/>
              <a:cxnLst>
                <a:cxn ang="0">
                  <a:pos x="connsiteX0" y="connsiteY0"/>
                </a:cxn>
                <a:cxn ang="0">
                  <a:pos x="connsiteX1" y="connsiteY1"/>
                </a:cxn>
                <a:cxn ang="0">
                  <a:pos x="connsiteX2" y="connsiteY2"/>
                </a:cxn>
                <a:cxn ang="0">
                  <a:pos x="connsiteX3" y="connsiteY3"/>
                </a:cxn>
              </a:cxnLst>
              <a:rect l="l" t="t" r="r" b="b"/>
              <a:pathLst>
                <a:path w="1358900" h="800100">
                  <a:moveTo>
                    <a:pt x="320040" y="792480"/>
                  </a:moveTo>
                  <a:lnTo>
                    <a:pt x="0" y="0"/>
                  </a:lnTo>
                  <a:lnTo>
                    <a:pt x="1358900" y="800100"/>
                  </a:lnTo>
                  <a:lnTo>
                    <a:pt x="320040" y="7924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5672870" y="2570118"/>
            <a:ext cx="3238500" cy="1861235"/>
            <a:chOff x="5672870" y="2570118"/>
            <a:chExt cx="3238500" cy="1861235"/>
          </a:xfrm>
        </p:grpSpPr>
        <p:sp>
          <p:nvSpPr>
            <p:cNvPr id="5" name="Parallelogram 4"/>
            <p:cNvSpPr/>
            <p:nvPr/>
          </p:nvSpPr>
          <p:spPr>
            <a:xfrm>
              <a:off x="5672870" y="2666053"/>
              <a:ext cx="3238500" cy="1765300"/>
            </a:xfrm>
            <a:prstGeom prst="parallelogram">
              <a:avLst>
                <a:gd name="adj" fmla="val 5778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2"/>
            <p:cNvSpPr/>
            <p:nvPr/>
          </p:nvSpPr>
          <p:spPr>
            <a:xfrm flipV="1">
              <a:off x="6281198" y="2570118"/>
              <a:ext cx="1358900" cy="800100"/>
            </a:xfrm>
            <a:custGeom>
              <a:avLst/>
              <a:gdLst>
                <a:gd name="connsiteX0" fmla="*/ 0 w 1358900"/>
                <a:gd name="connsiteY0" fmla="*/ 800100 h 800100"/>
                <a:gd name="connsiteX1" fmla="*/ 0 w 1358900"/>
                <a:gd name="connsiteY1" fmla="*/ 0 h 800100"/>
                <a:gd name="connsiteX2" fmla="*/ 1358900 w 1358900"/>
                <a:gd name="connsiteY2" fmla="*/ 800100 h 800100"/>
                <a:gd name="connsiteX3" fmla="*/ 0 w 1358900"/>
                <a:gd name="connsiteY3" fmla="*/ 800100 h 800100"/>
                <a:gd name="connsiteX0" fmla="*/ 320040 w 1358900"/>
                <a:gd name="connsiteY0" fmla="*/ 792480 h 800100"/>
                <a:gd name="connsiteX1" fmla="*/ 0 w 1358900"/>
                <a:gd name="connsiteY1" fmla="*/ 0 h 800100"/>
                <a:gd name="connsiteX2" fmla="*/ 1358900 w 1358900"/>
                <a:gd name="connsiteY2" fmla="*/ 800100 h 800100"/>
                <a:gd name="connsiteX3" fmla="*/ 320040 w 1358900"/>
                <a:gd name="connsiteY3" fmla="*/ 792480 h 800100"/>
              </a:gdLst>
              <a:ahLst/>
              <a:cxnLst>
                <a:cxn ang="0">
                  <a:pos x="connsiteX0" y="connsiteY0"/>
                </a:cxn>
                <a:cxn ang="0">
                  <a:pos x="connsiteX1" y="connsiteY1"/>
                </a:cxn>
                <a:cxn ang="0">
                  <a:pos x="connsiteX2" y="connsiteY2"/>
                </a:cxn>
                <a:cxn ang="0">
                  <a:pos x="connsiteX3" y="connsiteY3"/>
                </a:cxn>
              </a:cxnLst>
              <a:rect l="l" t="t" r="r" b="b"/>
              <a:pathLst>
                <a:path w="1358900" h="800100">
                  <a:moveTo>
                    <a:pt x="320040" y="792480"/>
                  </a:moveTo>
                  <a:lnTo>
                    <a:pt x="0" y="0"/>
                  </a:lnTo>
                  <a:lnTo>
                    <a:pt x="1358900" y="800100"/>
                  </a:lnTo>
                  <a:lnTo>
                    <a:pt x="320040" y="79248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Freeform 32"/>
          <p:cNvSpPr/>
          <p:nvPr/>
        </p:nvSpPr>
        <p:spPr>
          <a:xfrm flipV="1">
            <a:off x="245674" y="4250823"/>
            <a:ext cx="3410278" cy="3602516"/>
          </a:xfrm>
          <a:custGeom>
            <a:avLst/>
            <a:gdLst>
              <a:gd name="connsiteX0" fmla="*/ 0 w 4649118"/>
              <a:gd name="connsiteY0" fmla="*/ 3602516 h 3602516"/>
              <a:gd name="connsiteX1" fmla="*/ 2324559 w 4649118"/>
              <a:gd name="connsiteY1" fmla="*/ 2702688 h 3602516"/>
              <a:gd name="connsiteX2" fmla="*/ 4649118 w 4649118"/>
              <a:gd name="connsiteY2" fmla="*/ 3602516 h 3602516"/>
              <a:gd name="connsiteX3" fmla="*/ 2324559 w 4649118"/>
              <a:gd name="connsiteY3" fmla="*/ 0 h 3602516"/>
            </a:gdLst>
            <a:ahLst/>
            <a:cxnLst>
              <a:cxn ang="0">
                <a:pos x="connsiteX0" y="connsiteY0"/>
              </a:cxn>
              <a:cxn ang="0">
                <a:pos x="connsiteX1" y="connsiteY1"/>
              </a:cxn>
              <a:cxn ang="0">
                <a:pos x="connsiteX2" y="connsiteY2"/>
              </a:cxn>
              <a:cxn ang="0">
                <a:pos x="connsiteX3" y="connsiteY3"/>
              </a:cxn>
            </a:cxnLst>
            <a:rect l="l" t="t" r="r" b="b"/>
            <a:pathLst>
              <a:path w="4649118" h="3602516">
                <a:moveTo>
                  <a:pt x="0" y="3602516"/>
                </a:moveTo>
                <a:lnTo>
                  <a:pt x="2324559" y="2702688"/>
                </a:lnTo>
                <a:lnTo>
                  <a:pt x="4649118" y="3602516"/>
                </a:lnTo>
                <a:lnTo>
                  <a:pt x="2324559"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8615802" y="1828569"/>
            <a:ext cx="3238500" cy="1861235"/>
            <a:chOff x="8615802" y="1828569"/>
            <a:chExt cx="3238500" cy="1861235"/>
          </a:xfrm>
        </p:grpSpPr>
        <p:sp>
          <p:nvSpPr>
            <p:cNvPr id="6" name="Parallelogram 5"/>
            <p:cNvSpPr/>
            <p:nvPr/>
          </p:nvSpPr>
          <p:spPr>
            <a:xfrm>
              <a:off x="8615802" y="1924504"/>
              <a:ext cx="3238500" cy="1765300"/>
            </a:xfrm>
            <a:prstGeom prst="parallelogram">
              <a:avLst>
                <a:gd name="adj" fmla="val 5778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2"/>
            <p:cNvSpPr/>
            <p:nvPr/>
          </p:nvSpPr>
          <p:spPr>
            <a:xfrm flipV="1">
              <a:off x="9224130" y="1828569"/>
              <a:ext cx="1358900" cy="800100"/>
            </a:xfrm>
            <a:custGeom>
              <a:avLst/>
              <a:gdLst>
                <a:gd name="connsiteX0" fmla="*/ 0 w 1358900"/>
                <a:gd name="connsiteY0" fmla="*/ 800100 h 800100"/>
                <a:gd name="connsiteX1" fmla="*/ 0 w 1358900"/>
                <a:gd name="connsiteY1" fmla="*/ 0 h 800100"/>
                <a:gd name="connsiteX2" fmla="*/ 1358900 w 1358900"/>
                <a:gd name="connsiteY2" fmla="*/ 800100 h 800100"/>
                <a:gd name="connsiteX3" fmla="*/ 0 w 1358900"/>
                <a:gd name="connsiteY3" fmla="*/ 800100 h 800100"/>
                <a:gd name="connsiteX0" fmla="*/ 320040 w 1358900"/>
                <a:gd name="connsiteY0" fmla="*/ 792480 h 800100"/>
                <a:gd name="connsiteX1" fmla="*/ 0 w 1358900"/>
                <a:gd name="connsiteY1" fmla="*/ 0 h 800100"/>
                <a:gd name="connsiteX2" fmla="*/ 1358900 w 1358900"/>
                <a:gd name="connsiteY2" fmla="*/ 800100 h 800100"/>
                <a:gd name="connsiteX3" fmla="*/ 320040 w 1358900"/>
                <a:gd name="connsiteY3" fmla="*/ 792480 h 800100"/>
              </a:gdLst>
              <a:ahLst/>
              <a:cxnLst>
                <a:cxn ang="0">
                  <a:pos x="connsiteX0" y="connsiteY0"/>
                </a:cxn>
                <a:cxn ang="0">
                  <a:pos x="connsiteX1" y="connsiteY1"/>
                </a:cxn>
                <a:cxn ang="0">
                  <a:pos x="connsiteX2" y="connsiteY2"/>
                </a:cxn>
                <a:cxn ang="0">
                  <a:pos x="connsiteX3" y="connsiteY3"/>
                </a:cxn>
              </a:cxnLst>
              <a:rect l="l" t="t" r="r" b="b"/>
              <a:pathLst>
                <a:path w="1358900" h="800100">
                  <a:moveTo>
                    <a:pt x="320040" y="792480"/>
                  </a:moveTo>
                  <a:lnTo>
                    <a:pt x="0" y="0"/>
                  </a:lnTo>
                  <a:lnTo>
                    <a:pt x="1358900" y="800100"/>
                  </a:lnTo>
                  <a:lnTo>
                    <a:pt x="320040" y="7924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ight Triangle 40"/>
          <p:cNvSpPr/>
          <p:nvPr/>
        </p:nvSpPr>
        <p:spPr>
          <a:xfrm flipH="1">
            <a:off x="8754742" y="6097775"/>
            <a:ext cx="3437258" cy="760225"/>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880524" y="6356741"/>
            <a:ext cx="2820319" cy="4968608"/>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n relacionada"/>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87565" y="2040842"/>
            <a:ext cx="1975061" cy="13424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l servicio al cliente"/>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24659" y="3530547"/>
            <a:ext cx="2270593" cy="116497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n para musica y danza"/>
          <p:cNvPicPr>
            <a:picLocks noChangeAspect="1" noChangeArrowheads="1"/>
          </p:cNvPicPr>
          <p:nvPr/>
        </p:nvPicPr>
        <p:blipFill>
          <a:blip r:embed="rId4" cstate="print">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8628200" y="2856690"/>
            <a:ext cx="2065144" cy="120765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Resultado de imagen para logo universidad de las fuerzas armadas espe">
            <a:extLst>
              <a:ext uri="{FF2B5EF4-FFF2-40B4-BE49-F238E27FC236}">
                <a16:creationId xmlns="" xmlns:a16="http://schemas.microsoft.com/office/drawing/2014/main" id="{D09D6157-7169-4E0D-A969-1F105FC3820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72586" y="116884"/>
            <a:ext cx="3461988" cy="78620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No hay ninguna descripciÃ³n de la foto disponibl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318" y="49290"/>
            <a:ext cx="853802" cy="853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008761"/>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ppt_x"/>
                                          </p:val>
                                        </p:tav>
                                        <p:tav tm="100000">
                                          <p:val>
                                            <p:strVal val="#ppt_x"/>
                                          </p:val>
                                        </p:tav>
                                      </p:tavLst>
                                    </p:anim>
                                    <p:anim calcmode="lin" valueType="num">
                                      <p:cBhvr additive="base">
                                        <p:cTn id="8" dur="1000" fill="hold"/>
                                        <p:tgtEl>
                                          <p:spTgt spid="21"/>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decel="50000"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1000" fill="hold"/>
                                        <p:tgtEl>
                                          <p:spTgt spid="22"/>
                                        </p:tgtEl>
                                        <p:attrNameLst>
                                          <p:attrName>ppt_x</p:attrName>
                                        </p:attrNameLst>
                                      </p:cBhvr>
                                      <p:tavLst>
                                        <p:tav tm="0">
                                          <p:val>
                                            <p:strVal val="#ppt_x"/>
                                          </p:val>
                                        </p:tav>
                                        <p:tav tm="100000">
                                          <p:val>
                                            <p:strVal val="#ppt_x"/>
                                          </p:val>
                                        </p:tav>
                                      </p:tavLst>
                                    </p:anim>
                                    <p:anim calcmode="lin" valueType="num">
                                      <p:cBhvr additive="base">
                                        <p:cTn id="13" dur="1000" fill="hold"/>
                                        <p:tgtEl>
                                          <p:spTgt spid="22"/>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anim calcmode="lin" valueType="num">
                                      <p:cBhvr>
                                        <p:cTn id="17" dur="500" fill="hold"/>
                                        <p:tgtEl>
                                          <p:spTgt spid="24"/>
                                        </p:tgtEl>
                                        <p:attrNameLst>
                                          <p:attrName>ppt_x</p:attrName>
                                        </p:attrNameLst>
                                      </p:cBhvr>
                                      <p:tavLst>
                                        <p:tav tm="0">
                                          <p:val>
                                            <p:strVal val="#ppt_x"/>
                                          </p:val>
                                        </p:tav>
                                        <p:tav tm="100000">
                                          <p:val>
                                            <p:strVal val="#ppt_x"/>
                                          </p:val>
                                        </p:tav>
                                      </p:tavLst>
                                    </p:anim>
                                    <p:anim calcmode="lin" valueType="num">
                                      <p:cBhvr>
                                        <p:cTn id="18" dur="500" fill="hold"/>
                                        <p:tgtEl>
                                          <p:spTgt spid="24"/>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decel="50000"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1000" fill="hold"/>
                                        <p:tgtEl>
                                          <p:spTgt spid="23"/>
                                        </p:tgtEl>
                                        <p:attrNameLst>
                                          <p:attrName>ppt_x</p:attrName>
                                        </p:attrNameLst>
                                      </p:cBhvr>
                                      <p:tavLst>
                                        <p:tav tm="0">
                                          <p:val>
                                            <p:strVal val="#ppt_x"/>
                                          </p:val>
                                        </p:tav>
                                        <p:tav tm="100000">
                                          <p:val>
                                            <p:strVal val="#ppt_x"/>
                                          </p:val>
                                        </p:tav>
                                      </p:tavLst>
                                    </p:anim>
                                    <p:anim calcmode="lin" valueType="num">
                                      <p:cBhvr additive="base">
                                        <p:cTn id="23" dur="1000" fill="hold"/>
                                        <p:tgtEl>
                                          <p:spTgt spid="23"/>
                                        </p:tgtEl>
                                        <p:attrNameLst>
                                          <p:attrName>ppt_y</p:attrName>
                                        </p:attrNameLst>
                                      </p:cBhvr>
                                      <p:tavLst>
                                        <p:tav tm="0">
                                          <p:val>
                                            <p:strVal val="1+#ppt_h/2"/>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anim calcmode="lin" valueType="num">
                                      <p:cBhvr>
                                        <p:cTn id="27" dur="500" fill="hold"/>
                                        <p:tgtEl>
                                          <p:spTgt spid="26"/>
                                        </p:tgtEl>
                                        <p:attrNameLst>
                                          <p:attrName>ppt_x</p:attrName>
                                        </p:attrNameLst>
                                      </p:cBhvr>
                                      <p:tavLst>
                                        <p:tav tm="0">
                                          <p:val>
                                            <p:strVal val="#ppt_x"/>
                                          </p:val>
                                        </p:tav>
                                        <p:tav tm="100000">
                                          <p:val>
                                            <p:strVal val="#ppt_x"/>
                                          </p:val>
                                        </p:tav>
                                      </p:tavLst>
                                    </p:anim>
                                    <p:anim calcmode="lin" valueType="num">
                                      <p:cBhvr>
                                        <p:cTn id="28" dur="500" fill="hold"/>
                                        <p:tgtEl>
                                          <p:spTgt spid="2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anim calcmode="lin" valueType="num">
                                      <p:cBhvr>
                                        <p:cTn id="33" dur="500" fill="hold"/>
                                        <p:tgtEl>
                                          <p:spTgt spid="27"/>
                                        </p:tgtEl>
                                        <p:attrNameLst>
                                          <p:attrName>ppt_x</p:attrName>
                                        </p:attrNameLst>
                                      </p:cBhvr>
                                      <p:tavLst>
                                        <p:tav tm="0">
                                          <p:val>
                                            <p:strVal val="#ppt_x"/>
                                          </p:val>
                                        </p:tav>
                                        <p:tav tm="100000">
                                          <p:val>
                                            <p:strVal val="#ppt_x"/>
                                          </p:val>
                                        </p:tav>
                                      </p:tavLst>
                                    </p:anim>
                                    <p:anim calcmode="lin" valueType="num">
                                      <p:cBhvr>
                                        <p:cTn id="34"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arallelogram 20"/>
          <p:cNvSpPr/>
          <p:nvPr/>
        </p:nvSpPr>
        <p:spPr>
          <a:xfrm>
            <a:off x="5155944" y="1000829"/>
            <a:ext cx="5069138" cy="5857171"/>
          </a:xfrm>
          <a:prstGeom prst="parallelogram">
            <a:avLst>
              <a:gd name="adj" fmla="val 7454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
          <p:cNvSpPr/>
          <p:nvPr/>
        </p:nvSpPr>
        <p:spPr>
          <a:xfrm flipV="1">
            <a:off x="234656" y="-2601687"/>
            <a:ext cx="3410278" cy="3602516"/>
          </a:xfrm>
          <a:custGeom>
            <a:avLst/>
            <a:gdLst>
              <a:gd name="connsiteX0" fmla="*/ 0 w 4649118"/>
              <a:gd name="connsiteY0" fmla="*/ 3602516 h 3602516"/>
              <a:gd name="connsiteX1" fmla="*/ 2324559 w 4649118"/>
              <a:gd name="connsiteY1" fmla="*/ 2702688 h 3602516"/>
              <a:gd name="connsiteX2" fmla="*/ 4649118 w 4649118"/>
              <a:gd name="connsiteY2" fmla="*/ 3602516 h 3602516"/>
              <a:gd name="connsiteX3" fmla="*/ 2324559 w 4649118"/>
              <a:gd name="connsiteY3" fmla="*/ 0 h 3602516"/>
            </a:gdLst>
            <a:ahLst/>
            <a:cxnLst>
              <a:cxn ang="0">
                <a:pos x="connsiteX0" y="connsiteY0"/>
              </a:cxn>
              <a:cxn ang="0">
                <a:pos x="connsiteX1" y="connsiteY1"/>
              </a:cxn>
              <a:cxn ang="0">
                <a:pos x="connsiteX2" y="connsiteY2"/>
              </a:cxn>
              <a:cxn ang="0">
                <a:pos x="connsiteX3" y="connsiteY3"/>
              </a:cxn>
            </a:cxnLst>
            <a:rect l="l" t="t" r="r" b="b"/>
            <a:pathLst>
              <a:path w="4649118" h="3602516">
                <a:moveTo>
                  <a:pt x="0" y="3602516"/>
                </a:moveTo>
                <a:lnTo>
                  <a:pt x="2324559" y="2702688"/>
                </a:lnTo>
                <a:lnTo>
                  <a:pt x="4649118" y="3602516"/>
                </a:lnTo>
                <a:lnTo>
                  <a:pt x="2324559"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p:nvPr/>
        </p:nvSpPr>
        <p:spPr>
          <a:xfrm flipH="1" flipV="1">
            <a:off x="8754742" y="-1"/>
            <a:ext cx="3437258" cy="2699133"/>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iamond 3"/>
          <p:cNvSpPr/>
          <p:nvPr/>
        </p:nvSpPr>
        <p:spPr>
          <a:xfrm>
            <a:off x="-880524" y="-517794"/>
            <a:ext cx="2820319" cy="4968608"/>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216048" y="4389609"/>
            <a:ext cx="4374870" cy="1107996"/>
          </a:xfrm>
          <a:prstGeom prst="rect">
            <a:avLst/>
          </a:prstGeom>
          <a:noFill/>
        </p:spPr>
        <p:txBody>
          <a:bodyPr wrap="square" rtlCol="0" anchor="ctr">
            <a:spAutoFit/>
          </a:bodyPr>
          <a:lstStyle/>
          <a:p>
            <a:pPr algn="r"/>
            <a:r>
              <a:rPr lang="en-US" sz="6600" b="1" spc="-300" dirty="0" err="1" smtClean="0">
                <a:solidFill>
                  <a:schemeClr val="accent2"/>
                </a:solidFill>
              </a:rPr>
              <a:t>Objetivos</a:t>
            </a:r>
            <a:endParaRPr lang="en-US" sz="6600" b="1" spc="-300" dirty="0">
              <a:solidFill>
                <a:schemeClr val="accent2"/>
              </a:solidFill>
            </a:endParaRPr>
          </a:p>
        </p:txBody>
      </p:sp>
      <p:grpSp>
        <p:nvGrpSpPr>
          <p:cNvPr id="51" name="Group 50"/>
          <p:cNvGrpSpPr/>
          <p:nvPr/>
        </p:nvGrpSpPr>
        <p:grpSpPr>
          <a:xfrm>
            <a:off x="2746560" y="435837"/>
            <a:ext cx="6084287" cy="1205743"/>
            <a:chOff x="2649423" y="1000829"/>
            <a:chExt cx="6084287" cy="1205743"/>
          </a:xfrm>
        </p:grpSpPr>
        <p:sp>
          <p:nvSpPr>
            <p:cNvPr id="9" name="TextBox 8"/>
            <p:cNvSpPr txBox="1"/>
            <p:nvPr/>
          </p:nvSpPr>
          <p:spPr>
            <a:xfrm>
              <a:off x="3665538" y="1129354"/>
              <a:ext cx="5068172" cy="1077218"/>
            </a:xfrm>
            <a:prstGeom prst="rect">
              <a:avLst/>
            </a:prstGeom>
            <a:noFill/>
          </p:spPr>
          <p:txBody>
            <a:bodyPr wrap="square" rtlCol="0">
              <a:spAutoFit/>
            </a:bodyPr>
            <a:lstStyle/>
            <a:p>
              <a:r>
                <a:rPr lang="es-EC" sz="2000" b="1" dirty="0">
                  <a:solidFill>
                    <a:schemeClr val="tx1">
                      <a:lumMod val="65000"/>
                      <a:lumOff val="35000"/>
                    </a:schemeClr>
                  </a:solidFill>
                </a:rPr>
                <a:t>Analizar la identidad cultural del Valle del Chota para el fortalecimiento del desarrollo turístico</a:t>
              </a:r>
              <a:r>
                <a:rPr lang="es-EC" sz="2400" dirty="0"/>
                <a:t>.</a:t>
              </a:r>
            </a:p>
          </p:txBody>
        </p:sp>
        <p:grpSp>
          <p:nvGrpSpPr>
            <p:cNvPr id="24" name="Group 23"/>
            <p:cNvGrpSpPr/>
            <p:nvPr/>
          </p:nvGrpSpPr>
          <p:grpSpPr>
            <a:xfrm>
              <a:off x="2649423" y="1000829"/>
              <a:ext cx="870332" cy="903383"/>
              <a:chOff x="2649423" y="1000829"/>
              <a:chExt cx="870332" cy="903383"/>
            </a:xfrm>
          </p:grpSpPr>
          <p:sp>
            <p:nvSpPr>
              <p:cNvPr id="5" name="Oval 4"/>
              <p:cNvSpPr/>
              <p:nvPr/>
            </p:nvSpPr>
            <p:spPr>
              <a:xfrm>
                <a:off x="2649423" y="1000829"/>
                <a:ext cx="870332" cy="903383"/>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17" name="Group 4"/>
              <p:cNvGrpSpPr>
                <a:grpSpLocks noChangeAspect="1"/>
              </p:cNvGrpSpPr>
              <p:nvPr/>
            </p:nvGrpSpPr>
            <p:grpSpPr bwMode="auto">
              <a:xfrm>
                <a:off x="3022250" y="1417947"/>
                <a:ext cx="124544" cy="124816"/>
                <a:chOff x="2337" y="963"/>
                <a:chExt cx="915" cy="917"/>
              </a:xfrm>
              <a:solidFill>
                <a:schemeClr val="bg1"/>
              </a:solidFill>
            </p:grpSpPr>
            <p:sp>
              <p:nvSpPr>
                <p:cNvPr id="22" name="Freeform 7"/>
                <p:cNvSpPr>
                  <a:spLocks noEditPoints="1"/>
                </p:cNvSpPr>
                <p:nvPr/>
              </p:nvSpPr>
              <p:spPr bwMode="auto">
                <a:xfrm>
                  <a:off x="2337" y="963"/>
                  <a:ext cx="915" cy="917"/>
                </a:xfrm>
                <a:custGeom>
                  <a:avLst/>
                  <a:gdLst>
                    <a:gd name="T0" fmla="*/ 825 w 1831"/>
                    <a:gd name="T1" fmla="*/ 198 h 1833"/>
                    <a:gd name="T2" fmla="*/ 654 w 1831"/>
                    <a:gd name="T3" fmla="*/ 241 h 1833"/>
                    <a:gd name="T4" fmla="*/ 502 w 1831"/>
                    <a:gd name="T5" fmla="*/ 322 h 1833"/>
                    <a:gd name="T6" fmla="*/ 375 w 1831"/>
                    <a:gd name="T7" fmla="*/ 436 h 1833"/>
                    <a:gd name="T8" fmla="*/ 276 w 1831"/>
                    <a:gd name="T9" fmla="*/ 576 h 1833"/>
                    <a:gd name="T10" fmla="*/ 214 w 1831"/>
                    <a:gd name="T11" fmla="*/ 738 h 1833"/>
                    <a:gd name="T12" fmla="*/ 191 w 1831"/>
                    <a:gd name="T13" fmla="*/ 917 h 1833"/>
                    <a:gd name="T14" fmla="*/ 214 w 1831"/>
                    <a:gd name="T15" fmla="*/ 1095 h 1833"/>
                    <a:gd name="T16" fmla="*/ 276 w 1831"/>
                    <a:gd name="T17" fmla="*/ 1257 h 1833"/>
                    <a:gd name="T18" fmla="*/ 375 w 1831"/>
                    <a:gd name="T19" fmla="*/ 1397 h 1833"/>
                    <a:gd name="T20" fmla="*/ 502 w 1831"/>
                    <a:gd name="T21" fmla="*/ 1511 h 1833"/>
                    <a:gd name="T22" fmla="*/ 654 w 1831"/>
                    <a:gd name="T23" fmla="*/ 1592 h 1833"/>
                    <a:gd name="T24" fmla="*/ 825 w 1831"/>
                    <a:gd name="T25" fmla="*/ 1635 h 1833"/>
                    <a:gd name="T26" fmla="*/ 1006 w 1831"/>
                    <a:gd name="T27" fmla="*/ 1635 h 1833"/>
                    <a:gd name="T28" fmla="*/ 1176 w 1831"/>
                    <a:gd name="T29" fmla="*/ 1592 h 1833"/>
                    <a:gd name="T30" fmla="*/ 1329 w 1831"/>
                    <a:gd name="T31" fmla="*/ 1511 h 1833"/>
                    <a:gd name="T32" fmla="*/ 1456 w 1831"/>
                    <a:gd name="T33" fmla="*/ 1397 h 1833"/>
                    <a:gd name="T34" fmla="*/ 1554 w 1831"/>
                    <a:gd name="T35" fmla="*/ 1257 h 1833"/>
                    <a:gd name="T36" fmla="*/ 1617 w 1831"/>
                    <a:gd name="T37" fmla="*/ 1095 h 1833"/>
                    <a:gd name="T38" fmla="*/ 1638 w 1831"/>
                    <a:gd name="T39" fmla="*/ 917 h 1833"/>
                    <a:gd name="T40" fmla="*/ 1617 w 1831"/>
                    <a:gd name="T41" fmla="*/ 738 h 1833"/>
                    <a:gd name="T42" fmla="*/ 1554 w 1831"/>
                    <a:gd name="T43" fmla="*/ 576 h 1833"/>
                    <a:gd name="T44" fmla="*/ 1456 w 1831"/>
                    <a:gd name="T45" fmla="*/ 436 h 1833"/>
                    <a:gd name="T46" fmla="*/ 1329 w 1831"/>
                    <a:gd name="T47" fmla="*/ 322 h 1833"/>
                    <a:gd name="T48" fmla="*/ 1176 w 1831"/>
                    <a:gd name="T49" fmla="*/ 241 h 1833"/>
                    <a:gd name="T50" fmla="*/ 1006 w 1831"/>
                    <a:gd name="T51" fmla="*/ 198 h 1833"/>
                    <a:gd name="T52" fmla="*/ 915 w 1831"/>
                    <a:gd name="T53" fmla="*/ 0 h 1833"/>
                    <a:gd name="T54" fmla="*/ 1111 w 1831"/>
                    <a:gd name="T55" fmla="*/ 22 h 1833"/>
                    <a:gd name="T56" fmla="*/ 1293 w 1831"/>
                    <a:gd name="T57" fmla="*/ 83 h 1833"/>
                    <a:gd name="T58" fmla="*/ 1456 w 1831"/>
                    <a:gd name="T59" fmla="*/ 178 h 1833"/>
                    <a:gd name="T60" fmla="*/ 1595 w 1831"/>
                    <a:gd name="T61" fmla="*/ 304 h 1833"/>
                    <a:gd name="T62" fmla="*/ 1707 w 1831"/>
                    <a:gd name="T63" fmla="*/ 456 h 1833"/>
                    <a:gd name="T64" fmla="*/ 1784 w 1831"/>
                    <a:gd name="T65" fmla="*/ 628 h 1833"/>
                    <a:gd name="T66" fmla="*/ 1825 w 1831"/>
                    <a:gd name="T67" fmla="*/ 818 h 1833"/>
                    <a:gd name="T68" fmla="*/ 1825 w 1831"/>
                    <a:gd name="T69" fmla="*/ 1017 h 1833"/>
                    <a:gd name="T70" fmla="*/ 1784 w 1831"/>
                    <a:gd name="T71" fmla="*/ 1207 h 1833"/>
                    <a:gd name="T72" fmla="*/ 1707 w 1831"/>
                    <a:gd name="T73" fmla="*/ 1379 h 1833"/>
                    <a:gd name="T74" fmla="*/ 1595 w 1831"/>
                    <a:gd name="T75" fmla="*/ 1531 h 1833"/>
                    <a:gd name="T76" fmla="*/ 1456 w 1831"/>
                    <a:gd name="T77" fmla="*/ 1657 h 1833"/>
                    <a:gd name="T78" fmla="*/ 1293 w 1831"/>
                    <a:gd name="T79" fmla="*/ 1752 h 1833"/>
                    <a:gd name="T80" fmla="*/ 1111 w 1831"/>
                    <a:gd name="T81" fmla="*/ 1812 h 1833"/>
                    <a:gd name="T82" fmla="*/ 915 w 1831"/>
                    <a:gd name="T83" fmla="*/ 1833 h 1833"/>
                    <a:gd name="T84" fmla="*/ 718 w 1831"/>
                    <a:gd name="T85" fmla="*/ 1812 h 1833"/>
                    <a:gd name="T86" fmla="*/ 537 w 1831"/>
                    <a:gd name="T87" fmla="*/ 1752 h 1833"/>
                    <a:gd name="T88" fmla="*/ 375 w 1831"/>
                    <a:gd name="T89" fmla="*/ 1657 h 1833"/>
                    <a:gd name="T90" fmla="*/ 236 w 1831"/>
                    <a:gd name="T91" fmla="*/ 1531 h 1833"/>
                    <a:gd name="T92" fmla="*/ 124 w 1831"/>
                    <a:gd name="T93" fmla="*/ 1379 h 1833"/>
                    <a:gd name="T94" fmla="*/ 47 w 1831"/>
                    <a:gd name="T95" fmla="*/ 1207 h 1833"/>
                    <a:gd name="T96" fmla="*/ 6 w 1831"/>
                    <a:gd name="T97" fmla="*/ 1017 h 1833"/>
                    <a:gd name="T98" fmla="*/ 6 w 1831"/>
                    <a:gd name="T99" fmla="*/ 818 h 1833"/>
                    <a:gd name="T100" fmla="*/ 47 w 1831"/>
                    <a:gd name="T101" fmla="*/ 628 h 1833"/>
                    <a:gd name="T102" fmla="*/ 124 w 1831"/>
                    <a:gd name="T103" fmla="*/ 456 h 1833"/>
                    <a:gd name="T104" fmla="*/ 236 w 1831"/>
                    <a:gd name="T105" fmla="*/ 304 h 1833"/>
                    <a:gd name="T106" fmla="*/ 375 w 1831"/>
                    <a:gd name="T107" fmla="*/ 178 h 1833"/>
                    <a:gd name="T108" fmla="*/ 537 w 1831"/>
                    <a:gd name="T109" fmla="*/ 83 h 1833"/>
                    <a:gd name="T110" fmla="*/ 718 w 1831"/>
                    <a:gd name="T111" fmla="*/ 22 h 1833"/>
                    <a:gd name="T112" fmla="*/ 915 w 1831"/>
                    <a:gd name="T113"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31" h="1833">
                      <a:moveTo>
                        <a:pt x="915" y="193"/>
                      </a:moveTo>
                      <a:lnTo>
                        <a:pt x="825" y="198"/>
                      </a:lnTo>
                      <a:lnTo>
                        <a:pt x="736" y="216"/>
                      </a:lnTo>
                      <a:lnTo>
                        <a:pt x="654" y="241"/>
                      </a:lnTo>
                      <a:lnTo>
                        <a:pt x="574" y="277"/>
                      </a:lnTo>
                      <a:lnTo>
                        <a:pt x="502" y="322"/>
                      </a:lnTo>
                      <a:lnTo>
                        <a:pt x="434" y="376"/>
                      </a:lnTo>
                      <a:lnTo>
                        <a:pt x="375" y="436"/>
                      </a:lnTo>
                      <a:lnTo>
                        <a:pt x="321" y="504"/>
                      </a:lnTo>
                      <a:lnTo>
                        <a:pt x="276" y="576"/>
                      </a:lnTo>
                      <a:lnTo>
                        <a:pt x="240" y="655"/>
                      </a:lnTo>
                      <a:lnTo>
                        <a:pt x="214" y="738"/>
                      </a:lnTo>
                      <a:lnTo>
                        <a:pt x="196" y="827"/>
                      </a:lnTo>
                      <a:lnTo>
                        <a:pt x="191" y="917"/>
                      </a:lnTo>
                      <a:lnTo>
                        <a:pt x="196" y="1008"/>
                      </a:lnTo>
                      <a:lnTo>
                        <a:pt x="214" y="1095"/>
                      </a:lnTo>
                      <a:lnTo>
                        <a:pt x="240" y="1178"/>
                      </a:lnTo>
                      <a:lnTo>
                        <a:pt x="276" y="1257"/>
                      </a:lnTo>
                      <a:lnTo>
                        <a:pt x="321" y="1331"/>
                      </a:lnTo>
                      <a:lnTo>
                        <a:pt x="375" y="1397"/>
                      </a:lnTo>
                      <a:lnTo>
                        <a:pt x="434" y="1459"/>
                      </a:lnTo>
                      <a:lnTo>
                        <a:pt x="502" y="1511"/>
                      </a:lnTo>
                      <a:lnTo>
                        <a:pt x="574" y="1556"/>
                      </a:lnTo>
                      <a:lnTo>
                        <a:pt x="654" y="1592"/>
                      </a:lnTo>
                      <a:lnTo>
                        <a:pt x="736" y="1619"/>
                      </a:lnTo>
                      <a:lnTo>
                        <a:pt x="825" y="1635"/>
                      </a:lnTo>
                      <a:lnTo>
                        <a:pt x="915" y="1641"/>
                      </a:lnTo>
                      <a:lnTo>
                        <a:pt x="1006" y="1635"/>
                      </a:lnTo>
                      <a:lnTo>
                        <a:pt x="1093" y="1619"/>
                      </a:lnTo>
                      <a:lnTo>
                        <a:pt x="1176" y="1592"/>
                      </a:lnTo>
                      <a:lnTo>
                        <a:pt x="1255" y="1556"/>
                      </a:lnTo>
                      <a:lnTo>
                        <a:pt x="1329" y="1511"/>
                      </a:lnTo>
                      <a:lnTo>
                        <a:pt x="1395" y="1459"/>
                      </a:lnTo>
                      <a:lnTo>
                        <a:pt x="1456" y="1397"/>
                      </a:lnTo>
                      <a:lnTo>
                        <a:pt x="1509" y="1331"/>
                      </a:lnTo>
                      <a:lnTo>
                        <a:pt x="1554" y="1257"/>
                      </a:lnTo>
                      <a:lnTo>
                        <a:pt x="1590" y="1178"/>
                      </a:lnTo>
                      <a:lnTo>
                        <a:pt x="1617" y="1095"/>
                      </a:lnTo>
                      <a:lnTo>
                        <a:pt x="1633" y="1008"/>
                      </a:lnTo>
                      <a:lnTo>
                        <a:pt x="1638" y="917"/>
                      </a:lnTo>
                      <a:lnTo>
                        <a:pt x="1633" y="827"/>
                      </a:lnTo>
                      <a:lnTo>
                        <a:pt x="1617" y="738"/>
                      </a:lnTo>
                      <a:lnTo>
                        <a:pt x="1590" y="655"/>
                      </a:lnTo>
                      <a:lnTo>
                        <a:pt x="1554" y="576"/>
                      </a:lnTo>
                      <a:lnTo>
                        <a:pt x="1509" y="504"/>
                      </a:lnTo>
                      <a:lnTo>
                        <a:pt x="1456" y="436"/>
                      </a:lnTo>
                      <a:lnTo>
                        <a:pt x="1395" y="376"/>
                      </a:lnTo>
                      <a:lnTo>
                        <a:pt x="1329" y="322"/>
                      </a:lnTo>
                      <a:lnTo>
                        <a:pt x="1255" y="277"/>
                      </a:lnTo>
                      <a:lnTo>
                        <a:pt x="1176" y="241"/>
                      </a:lnTo>
                      <a:lnTo>
                        <a:pt x="1093" y="216"/>
                      </a:lnTo>
                      <a:lnTo>
                        <a:pt x="1006" y="198"/>
                      </a:lnTo>
                      <a:lnTo>
                        <a:pt x="915" y="193"/>
                      </a:lnTo>
                      <a:close/>
                      <a:moveTo>
                        <a:pt x="915" y="0"/>
                      </a:moveTo>
                      <a:lnTo>
                        <a:pt x="1015" y="5"/>
                      </a:lnTo>
                      <a:lnTo>
                        <a:pt x="1111" y="22"/>
                      </a:lnTo>
                      <a:lnTo>
                        <a:pt x="1204" y="47"/>
                      </a:lnTo>
                      <a:lnTo>
                        <a:pt x="1293" y="83"/>
                      </a:lnTo>
                      <a:lnTo>
                        <a:pt x="1377" y="126"/>
                      </a:lnTo>
                      <a:lnTo>
                        <a:pt x="1456" y="178"/>
                      </a:lnTo>
                      <a:lnTo>
                        <a:pt x="1528" y="238"/>
                      </a:lnTo>
                      <a:lnTo>
                        <a:pt x="1595" y="304"/>
                      </a:lnTo>
                      <a:lnTo>
                        <a:pt x="1654" y="376"/>
                      </a:lnTo>
                      <a:lnTo>
                        <a:pt x="1707" y="456"/>
                      </a:lnTo>
                      <a:lnTo>
                        <a:pt x="1750" y="538"/>
                      </a:lnTo>
                      <a:lnTo>
                        <a:pt x="1784" y="628"/>
                      </a:lnTo>
                      <a:lnTo>
                        <a:pt x="1809" y="720"/>
                      </a:lnTo>
                      <a:lnTo>
                        <a:pt x="1825" y="818"/>
                      </a:lnTo>
                      <a:lnTo>
                        <a:pt x="1831" y="917"/>
                      </a:lnTo>
                      <a:lnTo>
                        <a:pt x="1825" y="1017"/>
                      </a:lnTo>
                      <a:lnTo>
                        <a:pt x="1809" y="1113"/>
                      </a:lnTo>
                      <a:lnTo>
                        <a:pt x="1784" y="1207"/>
                      </a:lnTo>
                      <a:lnTo>
                        <a:pt x="1750" y="1295"/>
                      </a:lnTo>
                      <a:lnTo>
                        <a:pt x="1707" y="1379"/>
                      </a:lnTo>
                      <a:lnTo>
                        <a:pt x="1654" y="1459"/>
                      </a:lnTo>
                      <a:lnTo>
                        <a:pt x="1595" y="1531"/>
                      </a:lnTo>
                      <a:lnTo>
                        <a:pt x="1528" y="1597"/>
                      </a:lnTo>
                      <a:lnTo>
                        <a:pt x="1456" y="1657"/>
                      </a:lnTo>
                      <a:lnTo>
                        <a:pt x="1377" y="1707"/>
                      </a:lnTo>
                      <a:lnTo>
                        <a:pt x="1293" y="1752"/>
                      </a:lnTo>
                      <a:lnTo>
                        <a:pt x="1204" y="1787"/>
                      </a:lnTo>
                      <a:lnTo>
                        <a:pt x="1111" y="1812"/>
                      </a:lnTo>
                      <a:lnTo>
                        <a:pt x="1015" y="1828"/>
                      </a:lnTo>
                      <a:lnTo>
                        <a:pt x="915" y="1833"/>
                      </a:lnTo>
                      <a:lnTo>
                        <a:pt x="816" y="1828"/>
                      </a:lnTo>
                      <a:lnTo>
                        <a:pt x="718" y="1812"/>
                      </a:lnTo>
                      <a:lnTo>
                        <a:pt x="627" y="1787"/>
                      </a:lnTo>
                      <a:lnTo>
                        <a:pt x="537" y="1752"/>
                      </a:lnTo>
                      <a:lnTo>
                        <a:pt x="454" y="1707"/>
                      </a:lnTo>
                      <a:lnTo>
                        <a:pt x="375" y="1657"/>
                      </a:lnTo>
                      <a:lnTo>
                        <a:pt x="303" y="1597"/>
                      </a:lnTo>
                      <a:lnTo>
                        <a:pt x="236" y="1531"/>
                      </a:lnTo>
                      <a:lnTo>
                        <a:pt x="177" y="1459"/>
                      </a:lnTo>
                      <a:lnTo>
                        <a:pt x="124" y="1379"/>
                      </a:lnTo>
                      <a:lnTo>
                        <a:pt x="81" y="1295"/>
                      </a:lnTo>
                      <a:lnTo>
                        <a:pt x="47" y="1207"/>
                      </a:lnTo>
                      <a:lnTo>
                        <a:pt x="20" y="1113"/>
                      </a:lnTo>
                      <a:lnTo>
                        <a:pt x="6" y="1017"/>
                      </a:lnTo>
                      <a:lnTo>
                        <a:pt x="0" y="917"/>
                      </a:lnTo>
                      <a:lnTo>
                        <a:pt x="6" y="818"/>
                      </a:lnTo>
                      <a:lnTo>
                        <a:pt x="20" y="720"/>
                      </a:lnTo>
                      <a:lnTo>
                        <a:pt x="47" y="628"/>
                      </a:lnTo>
                      <a:lnTo>
                        <a:pt x="81" y="538"/>
                      </a:lnTo>
                      <a:lnTo>
                        <a:pt x="124" y="456"/>
                      </a:lnTo>
                      <a:lnTo>
                        <a:pt x="177" y="376"/>
                      </a:lnTo>
                      <a:lnTo>
                        <a:pt x="236" y="304"/>
                      </a:lnTo>
                      <a:lnTo>
                        <a:pt x="303" y="238"/>
                      </a:lnTo>
                      <a:lnTo>
                        <a:pt x="375" y="178"/>
                      </a:lnTo>
                      <a:lnTo>
                        <a:pt x="454" y="126"/>
                      </a:lnTo>
                      <a:lnTo>
                        <a:pt x="537" y="83"/>
                      </a:lnTo>
                      <a:lnTo>
                        <a:pt x="627" y="47"/>
                      </a:lnTo>
                      <a:lnTo>
                        <a:pt x="718" y="22"/>
                      </a:lnTo>
                      <a:lnTo>
                        <a:pt x="816" y="5"/>
                      </a:lnTo>
                      <a:lnTo>
                        <a:pt x="9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8"/>
                <p:cNvSpPr>
                  <a:spLocks noEditPoints="1"/>
                </p:cNvSpPr>
                <p:nvPr/>
              </p:nvSpPr>
              <p:spPr bwMode="auto">
                <a:xfrm>
                  <a:off x="2593" y="1220"/>
                  <a:ext cx="403" cy="404"/>
                </a:xfrm>
                <a:custGeom>
                  <a:avLst/>
                  <a:gdLst>
                    <a:gd name="T0" fmla="*/ 355 w 807"/>
                    <a:gd name="T1" fmla="*/ 198 h 807"/>
                    <a:gd name="T2" fmla="*/ 272 w 807"/>
                    <a:gd name="T3" fmla="*/ 240 h 807"/>
                    <a:gd name="T4" fmla="*/ 215 w 807"/>
                    <a:gd name="T5" fmla="*/ 312 h 807"/>
                    <a:gd name="T6" fmla="*/ 193 w 807"/>
                    <a:gd name="T7" fmla="*/ 404 h 807"/>
                    <a:gd name="T8" fmla="*/ 215 w 807"/>
                    <a:gd name="T9" fmla="*/ 497 h 807"/>
                    <a:gd name="T10" fmla="*/ 272 w 807"/>
                    <a:gd name="T11" fmla="*/ 569 h 807"/>
                    <a:gd name="T12" fmla="*/ 355 w 807"/>
                    <a:gd name="T13" fmla="*/ 611 h 807"/>
                    <a:gd name="T14" fmla="*/ 452 w 807"/>
                    <a:gd name="T15" fmla="*/ 611 h 807"/>
                    <a:gd name="T16" fmla="*/ 537 w 807"/>
                    <a:gd name="T17" fmla="*/ 569 h 807"/>
                    <a:gd name="T18" fmla="*/ 594 w 807"/>
                    <a:gd name="T19" fmla="*/ 497 h 807"/>
                    <a:gd name="T20" fmla="*/ 616 w 807"/>
                    <a:gd name="T21" fmla="*/ 404 h 807"/>
                    <a:gd name="T22" fmla="*/ 594 w 807"/>
                    <a:gd name="T23" fmla="*/ 312 h 807"/>
                    <a:gd name="T24" fmla="*/ 537 w 807"/>
                    <a:gd name="T25" fmla="*/ 240 h 807"/>
                    <a:gd name="T26" fmla="*/ 452 w 807"/>
                    <a:gd name="T27" fmla="*/ 198 h 807"/>
                    <a:gd name="T28" fmla="*/ 404 w 807"/>
                    <a:gd name="T29" fmla="*/ 0 h 807"/>
                    <a:gd name="T30" fmla="*/ 531 w 807"/>
                    <a:gd name="T31" fmla="*/ 22 h 807"/>
                    <a:gd name="T32" fmla="*/ 643 w 807"/>
                    <a:gd name="T33" fmla="*/ 78 h 807"/>
                    <a:gd name="T34" fmla="*/ 729 w 807"/>
                    <a:gd name="T35" fmla="*/ 166 h 807"/>
                    <a:gd name="T36" fmla="*/ 787 w 807"/>
                    <a:gd name="T37" fmla="*/ 276 h 807"/>
                    <a:gd name="T38" fmla="*/ 807 w 807"/>
                    <a:gd name="T39" fmla="*/ 404 h 807"/>
                    <a:gd name="T40" fmla="*/ 787 w 807"/>
                    <a:gd name="T41" fmla="*/ 531 h 807"/>
                    <a:gd name="T42" fmla="*/ 729 w 807"/>
                    <a:gd name="T43" fmla="*/ 643 h 807"/>
                    <a:gd name="T44" fmla="*/ 643 w 807"/>
                    <a:gd name="T45" fmla="*/ 730 h 807"/>
                    <a:gd name="T46" fmla="*/ 531 w 807"/>
                    <a:gd name="T47" fmla="*/ 787 h 807"/>
                    <a:gd name="T48" fmla="*/ 404 w 807"/>
                    <a:gd name="T49" fmla="*/ 807 h 807"/>
                    <a:gd name="T50" fmla="*/ 278 w 807"/>
                    <a:gd name="T51" fmla="*/ 787 h 807"/>
                    <a:gd name="T52" fmla="*/ 166 w 807"/>
                    <a:gd name="T53" fmla="*/ 730 h 807"/>
                    <a:gd name="T54" fmla="*/ 78 w 807"/>
                    <a:gd name="T55" fmla="*/ 643 h 807"/>
                    <a:gd name="T56" fmla="*/ 22 w 807"/>
                    <a:gd name="T57" fmla="*/ 531 h 807"/>
                    <a:gd name="T58" fmla="*/ 0 w 807"/>
                    <a:gd name="T59" fmla="*/ 404 h 807"/>
                    <a:gd name="T60" fmla="*/ 22 w 807"/>
                    <a:gd name="T61" fmla="*/ 276 h 807"/>
                    <a:gd name="T62" fmla="*/ 78 w 807"/>
                    <a:gd name="T63" fmla="*/ 166 h 807"/>
                    <a:gd name="T64" fmla="*/ 166 w 807"/>
                    <a:gd name="T65" fmla="*/ 78 h 807"/>
                    <a:gd name="T66" fmla="*/ 278 w 807"/>
                    <a:gd name="T67" fmla="*/ 22 h 807"/>
                    <a:gd name="T68" fmla="*/ 404 w 807"/>
                    <a:gd name="T69"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7" h="807">
                      <a:moveTo>
                        <a:pt x="404" y="193"/>
                      </a:moveTo>
                      <a:lnTo>
                        <a:pt x="355" y="198"/>
                      </a:lnTo>
                      <a:lnTo>
                        <a:pt x="312" y="215"/>
                      </a:lnTo>
                      <a:lnTo>
                        <a:pt x="272" y="240"/>
                      </a:lnTo>
                      <a:lnTo>
                        <a:pt x="240" y="272"/>
                      </a:lnTo>
                      <a:lnTo>
                        <a:pt x="215" y="312"/>
                      </a:lnTo>
                      <a:lnTo>
                        <a:pt x="198" y="355"/>
                      </a:lnTo>
                      <a:lnTo>
                        <a:pt x="193" y="404"/>
                      </a:lnTo>
                      <a:lnTo>
                        <a:pt x="198" y="452"/>
                      </a:lnTo>
                      <a:lnTo>
                        <a:pt x="215" y="497"/>
                      </a:lnTo>
                      <a:lnTo>
                        <a:pt x="240" y="537"/>
                      </a:lnTo>
                      <a:lnTo>
                        <a:pt x="272" y="569"/>
                      </a:lnTo>
                      <a:lnTo>
                        <a:pt x="312" y="595"/>
                      </a:lnTo>
                      <a:lnTo>
                        <a:pt x="355" y="611"/>
                      </a:lnTo>
                      <a:lnTo>
                        <a:pt x="404" y="616"/>
                      </a:lnTo>
                      <a:lnTo>
                        <a:pt x="452" y="611"/>
                      </a:lnTo>
                      <a:lnTo>
                        <a:pt x="497" y="595"/>
                      </a:lnTo>
                      <a:lnTo>
                        <a:pt x="537" y="569"/>
                      </a:lnTo>
                      <a:lnTo>
                        <a:pt x="569" y="537"/>
                      </a:lnTo>
                      <a:lnTo>
                        <a:pt x="594" y="497"/>
                      </a:lnTo>
                      <a:lnTo>
                        <a:pt x="611" y="452"/>
                      </a:lnTo>
                      <a:lnTo>
                        <a:pt x="616" y="404"/>
                      </a:lnTo>
                      <a:lnTo>
                        <a:pt x="611" y="355"/>
                      </a:lnTo>
                      <a:lnTo>
                        <a:pt x="594" y="312"/>
                      </a:lnTo>
                      <a:lnTo>
                        <a:pt x="569" y="272"/>
                      </a:lnTo>
                      <a:lnTo>
                        <a:pt x="537" y="240"/>
                      </a:lnTo>
                      <a:lnTo>
                        <a:pt x="497" y="215"/>
                      </a:lnTo>
                      <a:lnTo>
                        <a:pt x="452" y="198"/>
                      </a:lnTo>
                      <a:lnTo>
                        <a:pt x="404" y="193"/>
                      </a:lnTo>
                      <a:close/>
                      <a:moveTo>
                        <a:pt x="404" y="0"/>
                      </a:moveTo>
                      <a:lnTo>
                        <a:pt x="470" y="6"/>
                      </a:lnTo>
                      <a:lnTo>
                        <a:pt x="531" y="22"/>
                      </a:lnTo>
                      <a:lnTo>
                        <a:pt x="589" y="45"/>
                      </a:lnTo>
                      <a:lnTo>
                        <a:pt x="643" y="78"/>
                      </a:lnTo>
                      <a:lnTo>
                        <a:pt x="690" y="119"/>
                      </a:lnTo>
                      <a:lnTo>
                        <a:pt x="729" y="166"/>
                      </a:lnTo>
                      <a:lnTo>
                        <a:pt x="762" y="218"/>
                      </a:lnTo>
                      <a:lnTo>
                        <a:pt x="787" y="276"/>
                      </a:lnTo>
                      <a:lnTo>
                        <a:pt x="803" y="339"/>
                      </a:lnTo>
                      <a:lnTo>
                        <a:pt x="807" y="404"/>
                      </a:lnTo>
                      <a:lnTo>
                        <a:pt x="803" y="470"/>
                      </a:lnTo>
                      <a:lnTo>
                        <a:pt x="787" y="531"/>
                      </a:lnTo>
                      <a:lnTo>
                        <a:pt x="762" y="589"/>
                      </a:lnTo>
                      <a:lnTo>
                        <a:pt x="729" y="643"/>
                      </a:lnTo>
                      <a:lnTo>
                        <a:pt x="690" y="690"/>
                      </a:lnTo>
                      <a:lnTo>
                        <a:pt x="643" y="730"/>
                      </a:lnTo>
                      <a:lnTo>
                        <a:pt x="589" y="762"/>
                      </a:lnTo>
                      <a:lnTo>
                        <a:pt x="531" y="787"/>
                      </a:lnTo>
                      <a:lnTo>
                        <a:pt x="470" y="802"/>
                      </a:lnTo>
                      <a:lnTo>
                        <a:pt x="404" y="807"/>
                      </a:lnTo>
                      <a:lnTo>
                        <a:pt x="339" y="802"/>
                      </a:lnTo>
                      <a:lnTo>
                        <a:pt x="278" y="787"/>
                      </a:lnTo>
                      <a:lnTo>
                        <a:pt x="218" y="762"/>
                      </a:lnTo>
                      <a:lnTo>
                        <a:pt x="166" y="730"/>
                      </a:lnTo>
                      <a:lnTo>
                        <a:pt x="119" y="690"/>
                      </a:lnTo>
                      <a:lnTo>
                        <a:pt x="78" y="643"/>
                      </a:lnTo>
                      <a:lnTo>
                        <a:pt x="45" y="589"/>
                      </a:lnTo>
                      <a:lnTo>
                        <a:pt x="22" y="531"/>
                      </a:lnTo>
                      <a:lnTo>
                        <a:pt x="6" y="470"/>
                      </a:lnTo>
                      <a:lnTo>
                        <a:pt x="0" y="404"/>
                      </a:lnTo>
                      <a:lnTo>
                        <a:pt x="6" y="339"/>
                      </a:lnTo>
                      <a:lnTo>
                        <a:pt x="22" y="276"/>
                      </a:lnTo>
                      <a:lnTo>
                        <a:pt x="45" y="218"/>
                      </a:lnTo>
                      <a:lnTo>
                        <a:pt x="78" y="166"/>
                      </a:lnTo>
                      <a:lnTo>
                        <a:pt x="119" y="119"/>
                      </a:lnTo>
                      <a:lnTo>
                        <a:pt x="166" y="78"/>
                      </a:lnTo>
                      <a:lnTo>
                        <a:pt x="218" y="45"/>
                      </a:lnTo>
                      <a:lnTo>
                        <a:pt x="278" y="22"/>
                      </a:lnTo>
                      <a:lnTo>
                        <a:pt x="339" y="6"/>
                      </a:lnTo>
                      <a:lnTo>
                        <a:pt x="40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52" name="Group 51"/>
          <p:cNvGrpSpPr/>
          <p:nvPr/>
        </p:nvGrpSpPr>
        <p:grpSpPr>
          <a:xfrm>
            <a:off x="2069656" y="1629535"/>
            <a:ext cx="5647447" cy="903383"/>
            <a:chOff x="2007278" y="2179064"/>
            <a:chExt cx="5647447" cy="903383"/>
          </a:xfrm>
        </p:grpSpPr>
        <p:sp>
          <p:nvSpPr>
            <p:cNvPr id="10" name="TextBox 9"/>
            <p:cNvSpPr txBox="1"/>
            <p:nvPr/>
          </p:nvSpPr>
          <p:spPr>
            <a:xfrm>
              <a:off x="2957438" y="2276812"/>
              <a:ext cx="4697287" cy="369332"/>
            </a:xfrm>
            <a:prstGeom prst="rect">
              <a:avLst/>
            </a:prstGeom>
            <a:noFill/>
          </p:spPr>
          <p:txBody>
            <a:bodyPr wrap="square" rtlCol="0">
              <a:spAutoFit/>
            </a:bodyPr>
            <a:lstStyle/>
            <a:p>
              <a:pPr lvl="0"/>
              <a:r>
                <a:rPr lang="es-EC" b="1" dirty="0">
                  <a:solidFill>
                    <a:schemeClr val="tx1">
                      <a:lumMod val="65000"/>
                      <a:lumOff val="35000"/>
                    </a:schemeClr>
                  </a:solidFill>
                </a:rPr>
                <a:t>Fundamentar el proyecto de </a:t>
              </a:r>
              <a:r>
                <a:rPr lang="es-EC" b="1" dirty="0" smtClean="0">
                  <a:solidFill>
                    <a:schemeClr val="tx1">
                      <a:lumMod val="65000"/>
                      <a:lumOff val="35000"/>
                    </a:schemeClr>
                  </a:solidFill>
                </a:rPr>
                <a:t>tesis.</a:t>
              </a:r>
              <a:endParaRPr lang="es-EC" b="1" dirty="0">
                <a:solidFill>
                  <a:schemeClr val="tx1">
                    <a:lumMod val="65000"/>
                    <a:lumOff val="35000"/>
                  </a:schemeClr>
                </a:solidFill>
              </a:endParaRPr>
            </a:p>
          </p:txBody>
        </p:sp>
        <p:grpSp>
          <p:nvGrpSpPr>
            <p:cNvPr id="35" name="Group 34"/>
            <p:cNvGrpSpPr/>
            <p:nvPr/>
          </p:nvGrpSpPr>
          <p:grpSpPr>
            <a:xfrm>
              <a:off x="2007278" y="2179064"/>
              <a:ext cx="870332" cy="903383"/>
              <a:chOff x="2007278" y="2179064"/>
              <a:chExt cx="870332" cy="903383"/>
            </a:xfrm>
          </p:grpSpPr>
          <p:sp>
            <p:nvSpPr>
              <p:cNvPr id="6" name="Oval 5"/>
              <p:cNvSpPr/>
              <p:nvPr/>
            </p:nvSpPr>
            <p:spPr>
              <a:xfrm>
                <a:off x="2007278" y="2179064"/>
                <a:ext cx="870332" cy="9033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4"/>
              <p:cNvSpPr>
                <a:spLocks/>
              </p:cNvSpPr>
              <p:nvPr/>
            </p:nvSpPr>
            <p:spPr bwMode="auto">
              <a:xfrm>
                <a:off x="2395419" y="2432859"/>
                <a:ext cx="14871" cy="46628"/>
              </a:xfrm>
              <a:custGeom>
                <a:avLst/>
                <a:gdLst>
                  <a:gd name="T0" fmla="*/ 96 w 193"/>
                  <a:gd name="T1" fmla="*/ 0 h 603"/>
                  <a:gd name="T2" fmla="*/ 126 w 193"/>
                  <a:gd name="T3" fmla="*/ 6 h 603"/>
                  <a:gd name="T4" fmla="*/ 153 w 193"/>
                  <a:gd name="T5" fmla="*/ 20 h 603"/>
                  <a:gd name="T6" fmla="*/ 173 w 193"/>
                  <a:gd name="T7" fmla="*/ 40 h 603"/>
                  <a:gd name="T8" fmla="*/ 188 w 193"/>
                  <a:gd name="T9" fmla="*/ 67 h 603"/>
                  <a:gd name="T10" fmla="*/ 193 w 193"/>
                  <a:gd name="T11" fmla="*/ 98 h 603"/>
                  <a:gd name="T12" fmla="*/ 193 w 193"/>
                  <a:gd name="T13" fmla="*/ 507 h 603"/>
                  <a:gd name="T14" fmla="*/ 188 w 193"/>
                  <a:gd name="T15" fmla="*/ 538 h 603"/>
                  <a:gd name="T16" fmla="*/ 173 w 193"/>
                  <a:gd name="T17" fmla="*/ 563 h 603"/>
                  <a:gd name="T18" fmla="*/ 153 w 193"/>
                  <a:gd name="T19" fmla="*/ 585 h 603"/>
                  <a:gd name="T20" fmla="*/ 126 w 193"/>
                  <a:gd name="T21" fmla="*/ 597 h 603"/>
                  <a:gd name="T22" fmla="*/ 96 w 193"/>
                  <a:gd name="T23" fmla="*/ 603 h 603"/>
                  <a:gd name="T24" fmla="*/ 67 w 193"/>
                  <a:gd name="T25" fmla="*/ 597 h 603"/>
                  <a:gd name="T26" fmla="*/ 40 w 193"/>
                  <a:gd name="T27" fmla="*/ 585 h 603"/>
                  <a:gd name="T28" fmla="*/ 18 w 193"/>
                  <a:gd name="T29" fmla="*/ 563 h 603"/>
                  <a:gd name="T30" fmla="*/ 6 w 193"/>
                  <a:gd name="T31" fmla="*/ 538 h 603"/>
                  <a:gd name="T32" fmla="*/ 0 w 193"/>
                  <a:gd name="T33" fmla="*/ 507 h 603"/>
                  <a:gd name="T34" fmla="*/ 0 w 193"/>
                  <a:gd name="T35" fmla="*/ 98 h 603"/>
                  <a:gd name="T36" fmla="*/ 6 w 193"/>
                  <a:gd name="T37" fmla="*/ 67 h 603"/>
                  <a:gd name="T38" fmla="*/ 18 w 193"/>
                  <a:gd name="T39" fmla="*/ 40 h 603"/>
                  <a:gd name="T40" fmla="*/ 40 w 193"/>
                  <a:gd name="T41" fmla="*/ 20 h 603"/>
                  <a:gd name="T42" fmla="*/ 67 w 193"/>
                  <a:gd name="T43" fmla="*/ 6 h 603"/>
                  <a:gd name="T44" fmla="*/ 96 w 193"/>
                  <a:gd name="T45"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3" h="603">
                    <a:moveTo>
                      <a:pt x="96" y="0"/>
                    </a:moveTo>
                    <a:lnTo>
                      <a:pt x="126" y="6"/>
                    </a:lnTo>
                    <a:lnTo>
                      <a:pt x="153" y="20"/>
                    </a:lnTo>
                    <a:lnTo>
                      <a:pt x="173" y="40"/>
                    </a:lnTo>
                    <a:lnTo>
                      <a:pt x="188" y="67"/>
                    </a:lnTo>
                    <a:lnTo>
                      <a:pt x="193" y="98"/>
                    </a:lnTo>
                    <a:lnTo>
                      <a:pt x="193" y="507"/>
                    </a:lnTo>
                    <a:lnTo>
                      <a:pt x="188" y="538"/>
                    </a:lnTo>
                    <a:lnTo>
                      <a:pt x="173" y="563"/>
                    </a:lnTo>
                    <a:lnTo>
                      <a:pt x="153" y="585"/>
                    </a:lnTo>
                    <a:lnTo>
                      <a:pt x="126" y="597"/>
                    </a:lnTo>
                    <a:lnTo>
                      <a:pt x="96" y="603"/>
                    </a:lnTo>
                    <a:lnTo>
                      <a:pt x="67" y="597"/>
                    </a:lnTo>
                    <a:lnTo>
                      <a:pt x="40" y="585"/>
                    </a:lnTo>
                    <a:lnTo>
                      <a:pt x="18" y="563"/>
                    </a:lnTo>
                    <a:lnTo>
                      <a:pt x="6" y="538"/>
                    </a:lnTo>
                    <a:lnTo>
                      <a:pt x="0" y="507"/>
                    </a:lnTo>
                    <a:lnTo>
                      <a:pt x="0" y="98"/>
                    </a:lnTo>
                    <a:lnTo>
                      <a:pt x="6" y="67"/>
                    </a:lnTo>
                    <a:lnTo>
                      <a:pt x="18" y="40"/>
                    </a:lnTo>
                    <a:lnTo>
                      <a:pt x="40" y="20"/>
                    </a:lnTo>
                    <a:lnTo>
                      <a:pt x="67" y="6"/>
                    </a:lnTo>
                    <a:lnTo>
                      <a:pt x="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grpSp>
        <p:nvGrpSpPr>
          <p:cNvPr id="53" name="Group 52"/>
          <p:cNvGrpSpPr/>
          <p:nvPr/>
        </p:nvGrpSpPr>
        <p:grpSpPr>
          <a:xfrm>
            <a:off x="1455286" y="2661833"/>
            <a:ext cx="5525064" cy="903383"/>
            <a:chOff x="1365133" y="3357299"/>
            <a:chExt cx="5525064" cy="903383"/>
          </a:xfrm>
        </p:grpSpPr>
        <p:sp>
          <p:nvSpPr>
            <p:cNvPr id="11" name="TextBox 10"/>
            <p:cNvSpPr txBox="1"/>
            <p:nvPr/>
          </p:nvSpPr>
          <p:spPr>
            <a:xfrm>
              <a:off x="2297618" y="3455347"/>
              <a:ext cx="4592579" cy="369332"/>
            </a:xfrm>
            <a:prstGeom prst="rect">
              <a:avLst/>
            </a:prstGeom>
            <a:noFill/>
          </p:spPr>
          <p:txBody>
            <a:bodyPr wrap="square" rtlCol="0">
              <a:spAutoFit/>
            </a:bodyPr>
            <a:lstStyle/>
            <a:p>
              <a:pPr lvl="0"/>
              <a:r>
                <a:rPr lang="es-EC" b="1" dirty="0">
                  <a:solidFill>
                    <a:schemeClr val="tx1">
                      <a:lumMod val="65000"/>
                      <a:lumOff val="35000"/>
                    </a:schemeClr>
                  </a:solidFill>
                </a:rPr>
                <a:t>Diagnosticar la situación </a:t>
              </a:r>
              <a:r>
                <a:rPr lang="es-EC" b="1" dirty="0" smtClean="0">
                  <a:solidFill>
                    <a:schemeClr val="tx1">
                      <a:lumMod val="65000"/>
                      <a:lumOff val="35000"/>
                    </a:schemeClr>
                  </a:solidFill>
                </a:rPr>
                <a:t>actual</a:t>
              </a:r>
              <a:endParaRPr lang="es-EC" b="1" dirty="0">
                <a:solidFill>
                  <a:schemeClr val="tx1">
                    <a:lumMod val="65000"/>
                    <a:lumOff val="35000"/>
                  </a:schemeClr>
                </a:solidFill>
              </a:endParaRPr>
            </a:p>
          </p:txBody>
        </p:sp>
        <p:sp>
          <p:nvSpPr>
            <p:cNvPr id="7" name="Oval 6"/>
            <p:cNvSpPr/>
            <p:nvPr/>
          </p:nvSpPr>
          <p:spPr>
            <a:xfrm>
              <a:off x="1365133" y="3357299"/>
              <a:ext cx="870332" cy="903383"/>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54" name="Group 53"/>
          <p:cNvGrpSpPr/>
          <p:nvPr/>
        </p:nvGrpSpPr>
        <p:grpSpPr>
          <a:xfrm>
            <a:off x="957439" y="3650003"/>
            <a:ext cx="5368719" cy="903383"/>
            <a:chOff x="722988" y="4535535"/>
            <a:chExt cx="5368719" cy="903383"/>
          </a:xfrm>
        </p:grpSpPr>
        <p:sp>
          <p:nvSpPr>
            <p:cNvPr id="12" name="TextBox 11"/>
            <p:cNvSpPr txBox="1"/>
            <p:nvPr/>
          </p:nvSpPr>
          <p:spPr>
            <a:xfrm>
              <a:off x="1707659" y="4633283"/>
              <a:ext cx="4384048" cy="677108"/>
            </a:xfrm>
            <a:prstGeom prst="rect">
              <a:avLst/>
            </a:prstGeom>
            <a:noFill/>
          </p:spPr>
          <p:txBody>
            <a:bodyPr wrap="square" rtlCol="0">
              <a:spAutoFit/>
            </a:bodyPr>
            <a:lstStyle/>
            <a:p>
              <a:pPr lvl="0"/>
              <a:r>
                <a:rPr lang="es-EC" b="1" dirty="0">
                  <a:solidFill>
                    <a:schemeClr val="tx1">
                      <a:lumMod val="65000"/>
                      <a:lumOff val="35000"/>
                    </a:schemeClr>
                  </a:solidFill>
                </a:rPr>
                <a:t>Identificar las manifestaciones </a:t>
              </a:r>
              <a:r>
                <a:rPr lang="es-EC" b="1" dirty="0" smtClean="0">
                  <a:solidFill>
                    <a:schemeClr val="tx1">
                      <a:lumMod val="65000"/>
                      <a:lumOff val="35000"/>
                    </a:schemeClr>
                  </a:solidFill>
                </a:rPr>
                <a:t>culturales</a:t>
              </a:r>
              <a:endParaRPr lang="es-EC" b="1" dirty="0">
                <a:solidFill>
                  <a:schemeClr val="tx1">
                    <a:lumMod val="65000"/>
                    <a:lumOff val="35000"/>
                  </a:schemeClr>
                </a:solidFill>
              </a:endParaRPr>
            </a:p>
            <a:p>
              <a:endParaRPr lang="en-US" sz="2000" b="1" spc="-150" dirty="0">
                <a:solidFill>
                  <a:schemeClr val="tx1">
                    <a:lumMod val="65000"/>
                    <a:lumOff val="35000"/>
                  </a:schemeClr>
                </a:solidFill>
              </a:endParaRPr>
            </a:p>
          </p:txBody>
        </p:sp>
        <p:sp>
          <p:nvSpPr>
            <p:cNvPr id="8" name="Oval 7"/>
            <p:cNvSpPr/>
            <p:nvPr/>
          </p:nvSpPr>
          <p:spPr>
            <a:xfrm>
              <a:off x="722988" y="4535535"/>
              <a:ext cx="870332" cy="903383"/>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4" name="Group 53"/>
          <p:cNvGrpSpPr/>
          <p:nvPr/>
        </p:nvGrpSpPr>
        <p:grpSpPr>
          <a:xfrm>
            <a:off x="473582" y="4684865"/>
            <a:ext cx="5368719" cy="903383"/>
            <a:chOff x="722988" y="4535535"/>
            <a:chExt cx="5368719" cy="903383"/>
          </a:xfrm>
        </p:grpSpPr>
        <p:sp>
          <p:nvSpPr>
            <p:cNvPr id="45" name="TextBox 11"/>
            <p:cNvSpPr txBox="1"/>
            <p:nvPr/>
          </p:nvSpPr>
          <p:spPr>
            <a:xfrm>
              <a:off x="1707659" y="4633283"/>
              <a:ext cx="4384048" cy="646331"/>
            </a:xfrm>
            <a:prstGeom prst="rect">
              <a:avLst/>
            </a:prstGeom>
            <a:noFill/>
          </p:spPr>
          <p:txBody>
            <a:bodyPr wrap="square" rtlCol="0">
              <a:spAutoFit/>
            </a:bodyPr>
            <a:lstStyle/>
            <a:p>
              <a:pPr lvl="0">
                <a:spcAft>
                  <a:spcPts val="1000"/>
                </a:spcAft>
              </a:pPr>
              <a:r>
                <a:rPr lang="es-EC" b="1" dirty="0">
                  <a:solidFill>
                    <a:schemeClr val="tx1">
                      <a:lumMod val="65000"/>
                      <a:lumOff val="35000"/>
                    </a:schemeClr>
                  </a:solidFill>
                  <a:ea typeface="Calibri" panose="020F0502020204030204" pitchFamily="34" charset="0"/>
                  <a:cs typeface="Times New Roman" panose="02020603050405020304" pitchFamily="18" charset="0"/>
                </a:rPr>
                <a:t>Analizar el comportamiento de la </a:t>
              </a:r>
              <a:r>
                <a:rPr lang="es-EC" b="1" dirty="0" smtClean="0">
                  <a:solidFill>
                    <a:schemeClr val="tx1">
                      <a:lumMod val="65000"/>
                      <a:lumOff val="35000"/>
                    </a:schemeClr>
                  </a:solidFill>
                  <a:ea typeface="Calibri" panose="020F0502020204030204" pitchFamily="34" charset="0"/>
                  <a:cs typeface="Times New Roman" panose="02020603050405020304" pitchFamily="18" charset="0"/>
                </a:rPr>
                <a:t>comunidad</a:t>
              </a:r>
              <a:endParaRPr lang="en-US" sz="2000" b="1" spc="-150" dirty="0">
                <a:solidFill>
                  <a:schemeClr val="tx1">
                    <a:lumMod val="65000"/>
                    <a:lumOff val="35000"/>
                  </a:schemeClr>
                </a:solidFill>
              </a:endParaRPr>
            </a:p>
          </p:txBody>
        </p:sp>
        <p:sp>
          <p:nvSpPr>
            <p:cNvPr id="56" name="Oval 7"/>
            <p:cNvSpPr/>
            <p:nvPr/>
          </p:nvSpPr>
          <p:spPr>
            <a:xfrm>
              <a:off x="722988" y="4535535"/>
              <a:ext cx="870332" cy="903383"/>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2" name="Group 53"/>
          <p:cNvGrpSpPr/>
          <p:nvPr/>
        </p:nvGrpSpPr>
        <p:grpSpPr>
          <a:xfrm>
            <a:off x="87009" y="5764541"/>
            <a:ext cx="5368719" cy="1180096"/>
            <a:chOff x="722988" y="4535535"/>
            <a:chExt cx="5368719" cy="1180096"/>
          </a:xfrm>
        </p:grpSpPr>
        <p:sp>
          <p:nvSpPr>
            <p:cNvPr id="63" name="TextBox 11"/>
            <p:cNvSpPr txBox="1"/>
            <p:nvPr/>
          </p:nvSpPr>
          <p:spPr>
            <a:xfrm>
              <a:off x="1707659" y="4633283"/>
              <a:ext cx="4384048" cy="1082348"/>
            </a:xfrm>
            <a:prstGeom prst="rect">
              <a:avLst/>
            </a:prstGeom>
            <a:noFill/>
          </p:spPr>
          <p:txBody>
            <a:bodyPr wrap="square" rtlCol="0">
              <a:spAutoFit/>
            </a:bodyPr>
            <a:lstStyle/>
            <a:p>
              <a:pPr>
                <a:spcAft>
                  <a:spcPts val="1000"/>
                </a:spcAft>
              </a:pPr>
              <a:r>
                <a:rPr lang="es-EC" b="1" dirty="0">
                  <a:solidFill>
                    <a:schemeClr val="tx1">
                      <a:lumMod val="65000"/>
                      <a:lumOff val="35000"/>
                    </a:schemeClr>
                  </a:solidFill>
                </a:rPr>
                <a:t>Establecer alternativas de desarrollo </a:t>
              </a:r>
              <a:r>
                <a:rPr lang="es-EC" b="1" dirty="0" smtClean="0">
                  <a:solidFill>
                    <a:schemeClr val="tx1">
                      <a:lumMod val="65000"/>
                      <a:lumOff val="35000"/>
                    </a:schemeClr>
                  </a:solidFill>
                </a:rPr>
                <a:t>turístico</a:t>
              </a:r>
              <a:endParaRPr lang="es-EC" sz="1600" b="1" dirty="0">
                <a:ea typeface="Calibri" panose="020F0502020204030204" pitchFamily="34" charset="0"/>
                <a:cs typeface="Times New Roman" panose="02020603050405020304" pitchFamily="18" charset="0"/>
              </a:endParaRPr>
            </a:p>
            <a:p>
              <a:endParaRPr lang="en-US" sz="2000" b="1" spc="-150" dirty="0">
                <a:solidFill>
                  <a:schemeClr val="tx1">
                    <a:lumMod val="65000"/>
                    <a:lumOff val="35000"/>
                  </a:schemeClr>
                </a:solidFill>
              </a:endParaRPr>
            </a:p>
          </p:txBody>
        </p:sp>
        <p:sp>
          <p:nvSpPr>
            <p:cNvPr id="65" name="Oval 7"/>
            <p:cNvSpPr/>
            <p:nvPr/>
          </p:nvSpPr>
          <p:spPr>
            <a:xfrm>
              <a:off x="722988" y="4535535"/>
              <a:ext cx="870332" cy="903383"/>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pic>
        <p:nvPicPr>
          <p:cNvPr id="71" name="Picture 2" descr="Resultado de imagen para logo universidad de las fuerzas armadas espe">
            <a:extLst>
              <a:ext uri="{FF2B5EF4-FFF2-40B4-BE49-F238E27FC236}">
                <a16:creationId xmlns="" xmlns:a16="http://schemas.microsoft.com/office/drawing/2014/main" id="{D09D6157-7169-4E0D-A969-1F105FC382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586" y="116884"/>
            <a:ext cx="3461988" cy="786208"/>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No hay ninguna descripciÃ³n de la foto disponibl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435" y="49290"/>
            <a:ext cx="853802" cy="853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0858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anim calcmode="lin" valueType="num">
                                      <p:cBhvr>
                                        <p:cTn id="8" dur="500" fill="hold"/>
                                        <p:tgtEl>
                                          <p:spTgt spid="54"/>
                                        </p:tgtEl>
                                        <p:attrNameLst>
                                          <p:attrName>ppt_x</p:attrName>
                                        </p:attrNameLst>
                                      </p:cBhvr>
                                      <p:tavLst>
                                        <p:tav tm="0">
                                          <p:val>
                                            <p:strVal val="#ppt_x"/>
                                          </p:val>
                                        </p:tav>
                                        <p:tav tm="100000">
                                          <p:val>
                                            <p:strVal val="#ppt_x"/>
                                          </p:val>
                                        </p:tav>
                                      </p:tavLst>
                                    </p:anim>
                                    <p:anim calcmode="lin" valueType="num">
                                      <p:cBhvr>
                                        <p:cTn id="9" dur="500" fill="hold"/>
                                        <p:tgtEl>
                                          <p:spTgt spid="5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anim calcmode="lin" valueType="num">
                                      <p:cBhvr>
                                        <p:cTn id="14" dur="500" fill="hold"/>
                                        <p:tgtEl>
                                          <p:spTgt spid="53"/>
                                        </p:tgtEl>
                                        <p:attrNameLst>
                                          <p:attrName>ppt_x</p:attrName>
                                        </p:attrNameLst>
                                      </p:cBhvr>
                                      <p:tavLst>
                                        <p:tav tm="0">
                                          <p:val>
                                            <p:strVal val="#ppt_x"/>
                                          </p:val>
                                        </p:tav>
                                        <p:tav tm="100000">
                                          <p:val>
                                            <p:strVal val="#ppt_x"/>
                                          </p:val>
                                        </p:tav>
                                      </p:tavLst>
                                    </p:anim>
                                    <p:anim calcmode="lin" valueType="num">
                                      <p:cBhvr>
                                        <p:cTn id="15" dur="500" fill="hold"/>
                                        <p:tgtEl>
                                          <p:spTgt spid="5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anim calcmode="lin" valueType="num">
                                      <p:cBhvr>
                                        <p:cTn id="20" dur="500" fill="hold"/>
                                        <p:tgtEl>
                                          <p:spTgt spid="52"/>
                                        </p:tgtEl>
                                        <p:attrNameLst>
                                          <p:attrName>ppt_x</p:attrName>
                                        </p:attrNameLst>
                                      </p:cBhvr>
                                      <p:tavLst>
                                        <p:tav tm="0">
                                          <p:val>
                                            <p:strVal val="#ppt_x"/>
                                          </p:val>
                                        </p:tav>
                                        <p:tav tm="100000">
                                          <p:val>
                                            <p:strVal val="#ppt_x"/>
                                          </p:val>
                                        </p:tav>
                                      </p:tavLst>
                                    </p:anim>
                                    <p:anim calcmode="lin" valueType="num">
                                      <p:cBhvr>
                                        <p:cTn id="21" dur="500" fill="hold"/>
                                        <p:tgtEl>
                                          <p:spTgt spid="5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anim calcmode="lin" valueType="num">
                                      <p:cBhvr>
                                        <p:cTn id="26" dur="500" fill="hold"/>
                                        <p:tgtEl>
                                          <p:spTgt spid="51"/>
                                        </p:tgtEl>
                                        <p:attrNameLst>
                                          <p:attrName>ppt_x</p:attrName>
                                        </p:attrNameLst>
                                      </p:cBhvr>
                                      <p:tavLst>
                                        <p:tav tm="0">
                                          <p:val>
                                            <p:strVal val="#ppt_x"/>
                                          </p:val>
                                        </p:tav>
                                        <p:tav tm="100000">
                                          <p:val>
                                            <p:strVal val="#ppt_x"/>
                                          </p:val>
                                        </p:tav>
                                      </p:tavLst>
                                    </p:anim>
                                    <p:anim calcmode="lin" valueType="num">
                                      <p:cBhvr>
                                        <p:cTn id="27" dur="5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right)">
                                      <p:cBhvr>
                                        <p:cTn id="31" dur="500"/>
                                        <p:tgtEl>
                                          <p:spTgt spid="27"/>
                                        </p:tgtEl>
                                      </p:cBhvr>
                                    </p:animEffect>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anim calcmode="lin" valueType="num">
                                      <p:cBhvr>
                                        <p:cTn id="36" dur="500" fill="hold"/>
                                        <p:tgtEl>
                                          <p:spTgt spid="44"/>
                                        </p:tgtEl>
                                        <p:attrNameLst>
                                          <p:attrName>ppt_x</p:attrName>
                                        </p:attrNameLst>
                                      </p:cBhvr>
                                      <p:tavLst>
                                        <p:tav tm="0">
                                          <p:val>
                                            <p:strVal val="#ppt_x"/>
                                          </p:val>
                                        </p:tav>
                                        <p:tav tm="100000">
                                          <p:val>
                                            <p:strVal val="#ppt_x"/>
                                          </p:val>
                                        </p:tav>
                                      </p:tavLst>
                                    </p:anim>
                                    <p:anim calcmode="lin" valueType="num">
                                      <p:cBhvr>
                                        <p:cTn id="37" dur="5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fade">
                                      <p:cBhvr>
                                        <p:cTn id="41" dur="500"/>
                                        <p:tgtEl>
                                          <p:spTgt spid="62"/>
                                        </p:tgtEl>
                                      </p:cBhvr>
                                    </p:animEffect>
                                    <p:anim calcmode="lin" valueType="num">
                                      <p:cBhvr>
                                        <p:cTn id="42" dur="500" fill="hold"/>
                                        <p:tgtEl>
                                          <p:spTgt spid="62"/>
                                        </p:tgtEl>
                                        <p:attrNameLst>
                                          <p:attrName>ppt_x</p:attrName>
                                        </p:attrNameLst>
                                      </p:cBhvr>
                                      <p:tavLst>
                                        <p:tav tm="0">
                                          <p:val>
                                            <p:strVal val="#ppt_x"/>
                                          </p:val>
                                        </p:tav>
                                        <p:tav tm="100000">
                                          <p:val>
                                            <p:strVal val="#ppt_x"/>
                                          </p:val>
                                        </p:tav>
                                      </p:tavLst>
                                    </p:anim>
                                    <p:anim calcmode="lin" valueType="num">
                                      <p:cBhvr>
                                        <p:cTn id="43" dur="5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p:nvPr/>
        </p:nvSpPr>
        <p:spPr>
          <a:xfrm rot="5400000">
            <a:off x="5894024" y="-5894023"/>
            <a:ext cx="495762" cy="12283808"/>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83891" y="267237"/>
            <a:ext cx="2626520" cy="219262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83898" y="321609"/>
            <a:ext cx="2214395" cy="1938992"/>
          </a:xfrm>
          <a:prstGeom prst="rect">
            <a:avLst/>
          </a:prstGeom>
          <a:noFill/>
        </p:spPr>
        <p:txBody>
          <a:bodyPr wrap="square" rtlCol="0" anchor="ctr">
            <a:spAutoFit/>
          </a:bodyPr>
          <a:lstStyle/>
          <a:p>
            <a:pPr algn="ctr"/>
            <a:r>
              <a:rPr lang="en-US" sz="6000" b="1" spc="-300" dirty="0" smtClean="0">
                <a:solidFill>
                  <a:schemeClr val="accent2"/>
                </a:solidFill>
              </a:rPr>
              <a:t>Marco </a:t>
            </a:r>
            <a:r>
              <a:rPr lang="en-US" sz="6000" b="1" spc="-300" dirty="0" err="1" smtClean="0">
                <a:solidFill>
                  <a:schemeClr val="accent2"/>
                </a:solidFill>
              </a:rPr>
              <a:t>Teórico</a:t>
            </a:r>
            <a:endParaRPr lang="en-US" sz="6000" b="1" spc="-300" dirty="0">
              <a:solidFill>
                <a:schemeClr val="accent2"/>
              </a:solidFill>
            </a:endParaRPr>
          </a:p>
        </p:txBody>
      </p:sp>
      <p:cxnSp>
        <p:nvCxnSpPr>
          <p:cNvPr id="7" name="Straight Connector 6"/>
          <p:cNvCxnSpPr/>
          <p:nvPr/>
        </p:nvCxnSpPr>
        <p:spPr>
          <a:xfrm>
            <a:off x="1897151" y="-51515"/>
            <a:ext cx="8922" cy="33283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Right Triangle 27"/>
          <p:cNvSpPr/>
          <p:nvPr/>
        </p:nvSpPr>
        <p:spPr>
          <a:xfrm flipH="1">
            <a:off x="8754742" y="6097775"/>
            <a:ext cx="3437258" cy="760225"/>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Elipse 39">
            <a:extLst>
              <a:ext uri="{FF2B5EF4-FFF2-40B4-BE49-F238E27FC236}">
                <a16:creationId xmlns="" xmlns:a16="http://schemas.microsoft.com/office/drawing/2014/main" id="{7D4A1E1E-3B3B-4597-8FFF-5BFAD42791B5}"/>
              </a:ext>
            </a:extLst>
          </p:cNvPr>
          <p:cNvSpPr/>
          <p:nvPr/>
        </p:nvSpPr>
        <p:spPr>
          <a:xfrm>
            <a:off x="4636876" y="482189"/>
            <a:ext cx="3035835" cy="1693874"/>
          </a:xfrm>
          <a:prstGeom prst="ellipse">
            <a:avLst/>
          </a:prstGeom>
          <a:solidFill>
            <a:schemeClr val="accent3">
              <a:lumMod val="20000"/>
              <a:lumOff val="80000"/>
            </a:schemeClr>
          </a:solidFill>
          <a:ln>
            <a:solidFill>
              <a:schemeClr val="accent3">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C" b="1" dirty="0">
                <a:solidFill>
                  <a:schemeClr val="tx1"/>
                </a:solidFill>
                <a:latin typeface="Times New Roman" panose="02020603050405020304" pitchFamily="18" charset="0"/>
                <a:cs typeface="Times New Roman" panose="02020603050405020304" pitchFamily="18" charset="0"/>
              </a:rPr>
              <a:t>TEORÍAS</a:t>
            </a:r>
          </a:p>
          <a:p>
            <a:pPr algn="ctr"/>
            <a:r>
              <a:rPr lang="es-EC" b="1" dirty="0" smtClean="0">
                <a:solidFill>
                  <a:schemeClr val="tx1"/>
                </a:solidFill>
                <a:latin typeface="Times New Roman" panose="02020603050405020304" pitchFamily="18" charset="0"/>
                <a:cs typeface="Times New Roman" panose="02020603050405020304" pitchFamily="18" charset="0"/>
              </a:rPr>
              <a:t>IDENTIDAD CULTURAL Y DESARROLLO </a:t>
            </a:r>
            <a:endParaRPr lang="es-EC" b="1" dirty="0">
              <a:solidFill>
                <a:schemeClr val="tx1"/>
              </a:solidFill>
              <a:latin typeface="Times New Roman" panose="02020603050405020304" pitchFamily="18" charset="0"/>
              <a:cs typeface="Times New Roman" panose="02020603050405020304" pitchFamily="18" charset="0"/>
            </a:endParaRPr>
          </a:p>
        </p:txBody>
      </p:sp>
      <p:graphicFrame>
        <p:nvGraphicFramePr>
          <p:cNvPr id="41" name="Diagrama 40">
            <a:extLst>
              <a:ext uri="{FF2B5EF4-FFF2-40B4-BE49-F238E27FC236}">
                <a16:creationId xmlns="" xmlns:a16="http://schemas.microsoft.com/office/drawing/2014/main" id="{CD317071-197F-4FE0-A972-FA8AF21DB525}"/>
              </a:ext>
            </a:extLst>
          </p:cNvPr>
          <p:cNvGraphicFramePr/>
          <p:nvPr>
            <p:extLst>
              <p:ext uri="{D42A27DB-BD31-4B8C-83A1-F6EECF244321}">
                <p14:modId xmlns:p14="http://schemas.microsoft.com/office/powerpoint/2010/main" val="3069189463"/>
              </p:ext>
            </p:extLst>
          </p:nvPr>
        </p:nvGraphicFramePr>
        <p:xfrm>
          <a:off x="141319" y="2212390"/>
          <a:ext cx="5759070" cy="3983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5" name="CuadroTexto 44">
            <a:extLst>
              <a:ext uri="{FF2B5EF4-FFF2-40B4-BE49-F238E27FC236}">
                <a16:creationId xmlns="" xmlns:a16="http://schemas.microsoft.com/office/drawing/2014/main" id="{12CDDBCB-5FAF-4CC9-BA04-194443980DFE}"/>
              </a:ext>
            </a:extLst>
          </p:cNvPr>
          <p:cNvSpPr txBox="1"/>
          <p:nvPr/>
        </p:nvSpPr>
        <p:spPr>
          <a:xfrm>
            <a:off x="1691098" y="5860619"/>
            <a:ext cx="2827445" cy="923330"/>
          </a:xfrm>
          <a:prstGeom prst="rect">
            <a:avLst/>
          </a:prstGeom>
          <a:noFill/>
        </p:spPr>
        <p:txBody>
          <a:bodyPr wrap="square" rtlCol="0">
            <a:spAutoFit/>
          </a:bodyPr>
          <a:lstStyle/>
          <a:p>
            <a:pPr algn="ctr"/>
            <a:r>
              <a:rPr lang="es-EC" b="1" dirty="0">
                <a:latin typeface="Times New Roman" panose="02020603050405020304" pitchFamily="18" charset="0"/>
                <a:cs typeface="Times New Roman" panose="02020603050405020304" pitchFamily="18" charset="0"/>
              </a:rPr>
              <a:t>Teoría de </a:t>
            </a:r>
            <a:r>
              <a:rPr lang="es-EC" b="1" dirty="0" smtClean="0">
                <a:latin typeface="Times New Roman" panose="02020603050405020304" pitchFamily="18" charset="0"/>
                <a:cs typeface="Times New Roman" panose="02020603050405020304" pitchFamily="18" charset="0"/>
              </a:rPr>
              <a:t>la Identidad Cultural </a:t>
            </a:r>
          </a:p>
          <a:p>
            <a:pPr algn="ctr"/>
            <a:r>
              <a:rPr lang="es-EC" b="1" dirty="0" smtClean="0">
                <a:latin typeface="Times New Roman" panose="02020603050405020304" pitchFamily="18" charset="0"/>
                <a:cs typeface="Times New Roman" panose="02020603050405020304" pitchFamily="18" charset="0"/>
              </a:rPr>
              <a:t> Stuart Hall</a:t>
            </a:r>
            <a:endParaRPr lang="es-EC" b="1" dirty="0">
              <a:latin typeface="Times New Roman" panose="02020603050405020304" pitchFamily="18" charset="0"/>
              <a:cs typeface="Times New Roman" panose="02020603050405020304" pitchFamily="18" charset="0"/>
            </a:endParaRPr>
          </a:p>
        </p:txBody>
      </p:sp>
      <p:sp>
        <p:nvSpPr>
          <p:cNvPr id="46" name="Flecha: doblada 8">
            <a:extLst>
              <a:ext uri="{FF2B5EF4-FFF2-40B4-BE49-F238E27FC236}">
                <a16:creationId xmlns="" xmlns:a16="http://schemas.microsoft.com/office/drawing/2014/main" id="{CC096588-C23C-47AB-8E26-F4C8CD1390F1}"/>
              </a:ext>
            </a:extLst>
          </p:cNvPr>
          <p:cNvSpPr/>
          <p:nvPr/>
        </p:nvSpPr>
        <p:spPr>
          <a:xfrm rot="5400000" flipV="1">
            <a:off x="3465987" y="1166086"/>
            <a:ext cx="803030" cy="1590264"/>
          </a:xfrm>
          <a:prstGeom prst="ben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47" name="Flecha: doblada 17">
            <a:extLst>
              <a:ext uri="{FF2B5EF4-FFF2-40B4-BE49-F238E27FC236}">
                <a16:creationId xmlns="" xmlns:a16="http://schemas.microsoft.com/office/drawing/2014/main" id="{734238C9-40F7-4983-A75D-646A1C0334F7}"/>
              </a:ext>
            </a:extLst>
          </p:cNvPr>
          <p:cNvSpPr/>
          <p:nvPr/>
        </p:nvSpPr>
        <p:spPr>
          <a:xfrm rot="5400000">
            <a:off x="8204585" y="1083821"/>
            <a:ext cx="803030" cy="1600246"/>
          </a:xfrm>
          <a:prstGeom prst="ben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48" name="CuadroTexto 47">
            <a:extLst>
              <a:ext uri="{FF2B5EF4-FFF2-40B4-BE49-F238E27FC236}">
                <a16:creationId xmlns="" xmlns:a16="http://schemas.microsoft.com/office/drawing/2014/main" id="{17CA842A-8D60-4064-99AD-BDFD976444C8}"/>
              </a:ext>
            </a:extLst>
          </p:cNvPr>
          <p:cNvSpPr txBox="1"/>
          <p:nvPr/>
        </p:nvSpPr>
        <p:spPr>
          <a:xfrm>
            <a:off x="7646953" y="5955775"/>
            <a:ext cx="3166823" cy="590931"/>
          </a:xfrm>
          <a:prstGeom prst="rect">
            <a:avLst/>
          </a:prstGeom>
          <a:noFill/>
        </p:spPr>
        <p:txBody>
          <a:bodyPr wrap="square" rtlCol="0">
            <a:spAutoFit/>
          </a:bodyPr>
          <a:lstStyle/>
          <a:p>
            <a:pPr lvl="0" algn="ctr" defTabSz="844550">
              <a:lnSpc>
                <a:spcPct val="90000"/>
              </a:lnSpc>
              <a:spcBef>
                <a:spcPct val="0"/>
              </a:spcBef>
              <a:spcAft>
                <a:spcPct val="35000"/>
              </a:spcAft>
            </a:pPr>
            <a:r>
              <a:rPr lang="es-EC" b="1" dirty="0">
                <a:latin typeface="Times New Roman" panose="02020603050405020304" pitchFamily="18" charset="0"/>
                <a:cs typeface="Times New Roman" panose="02020603050405020304" pitchFamily="18" charset="0"/>
              </a:rPr>
              <a:t>Teoría </a:t>
            </a:r>
            <a:r>
              <a:rPr lang="es-EC" b="1" dirty="0" smtClean="0">
                <a:latin typeface="Times New Roman" panose="02020603050405020304" pitchFamily="18" charset="0"/>
                <a:cs typeface="Times New Roman" panose="02020603050405020304" pitchFamily="18" charset="0"/>
              </a:rPr>
              <a:t>del Desarrollo local </a:t>
            </a:r>
            <a:r>
              <a:rPr lang="es-EC" b="1" dirty="0" err="1" smtClean="0">
                <a:latin typeface="Times New Roman" panose="02020603050405020304" pitchFamily="18" charset="0"/>
                <a:cs typeface="Times New Roman" panose="02020603050405020304" pitchFamily="18" charset="0"/>
              </a:rPr>
              <a:t>Amartya</a:t>
            </a:r>
            <a:r>
              <a:rPr lang="es-EC" b="1" dirty="0" smtClean="0">
                <a:latin typeface="Times New Roman" panose="02020603050405020304" pitchFamily="18" charset="0"/>
                <a:cs typeface="Times New Roman" panose="02020603050405020304" pitchFamily="18" charset="0"/>
              </a:rPr>
              <a:t> </a:t>
            </a:r>
            <a:r>
              <a:rPr lang="es-EC" b="1" dirty="0" err="1" smtClean="0">
                <a:latin typeface="Times New Roman" panose="02020603050405020304" pitchFamily="18" charset="0"/>
                <a:cs typeface="Times New Roman" panose="02020603050405020304" pitchFamily="18" charset="0"/>
              </a:rPr>
              <a:t>Sen</a:t>
            </a:r>
            <a:endParaRPr lang="es-EC" b="1" dirty="0">
              <a:latin typeface="Times New Roman" panose="02020603050405020304" pitchFamily="18" charset="0"/>
              <a:cs typeface="Times New Roman" panose="02020603050405020304" pitchFamily="18" charset="0"/>
            </a:endParaRPr>
          </a:p>
        </p:txBody>
      </p:sp>
      <p:graphicFrame>
        <p:nvGraphicFramePr>
          <p:cNvPr id="49" name="Diagrama 48">
            <a:extLst>
              <a:ext uri="{FF2B5EF4-FFF2-40B4-BE49-F238E27FC236}">
                <a16:creationId xmlns="" xmlns:a16="http://schemas.microsoft.com/office/drawing/2014/main" id="{EC9C101B-EFB4-4F83-8695-E53356AA99AD}"/>
              </a:ext>
            </a:extLst>
          </p:cNvPr>
          <p:cNvGraphicFramePr/>
          <p:nvPr>
            <p:extLst>
              <p:ext uri="{D42A27DB-BD31-4B8C-83A1-F6EECF244321}">
                <p14:modId xmlns:p14="http://schemas.microsoft.com/office/powerpoint/2010/main" val="2642473796"/>
              </p:ext>
            </p:extLst>
          </p:nvPr>
        </p:nvGraphicFramePr>
        <p:xfrm>
          <a:off x="6344202" y="2273560"/>
          <a:ext cx="5772323" cy="37065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50" name="Straight Connector 6"/>
          <p:cNvCxnSpPr>
            <a:endCxn id="4" idx="2"/>
          </p:cNvCxnSpPr>
          <p:nvPr/>
        </p:nvCxnSpPr>
        <p:spPr>
          <a:xfrm>
            <a:off x="-18935" y="1357111"/>
            <a:ext cx="602826" cy="644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6" name="Picture 2" descr="Resultado de imagen para logo universidad de las fuerzas armadas espe">
            <a:extLst>
              <a:ext uri="{FF2B5EF4-FFF2-40B4-BE49-F238E27FC236}">
                <a16:creationId xmlns="" xmlns:a16="http://schemas.microsoft.com/office/drawing/2014/main" id="{D09D6157-7169-4E0D-A969-1F105FC3820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72586" y="116884"/>
            <a:ext cx="3461988" cy="78620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No hay ninguna descripciÃ³n de la foto disponible."/>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435" y="49290"/>
            <a:ext cx="853802" cy="853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3730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59"/>
          <p:cNvSpPr/>
          <p:nvPr/>
        </p:nvSpPr>
        <p:spPr>
          <a:xfrm>
            <a:off x="5102282" y="3274886"/>
            <a:ext cx="3062924" cy="1587176"/>
          </a:xfrm>
          <a:prstGeom prst="roundRect">
            <a:avLst/>
          </a:prstGeo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5400" b="1" baseline="30000" dirty="0">
              <a:solidFill>
                <a:schemeClr val="tx1">
                  <a:lumMod val="65000"/>
                  <a:lumOff val="35000"/>
                </a:schemeClr>
              </a:solidFill>
            </a:endParaRPr>
          </a:p>
        </p:txBody>
      </p:sp>
      <p:sp>
        <p:nvSpPr>
          <p:cNvPr id="2" name="Oval 1"/>
          <p:cNvSpPr/>
          <p:nvPr/>
        </p:nvSpPr>
        <p:spPr>
          <a:xfrm>
            <a:off x="583891" y="2057400"/>
            <a:ext cx="2743200" cy="2743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48293" y="2651862"/>
            <a:ext cx="2214395" cy="1554272"/>
          </a:xfrm>
          <a:prstGeom prst="rect">
            <a:avLst/>
          </a:prstGeom>
          <a:noFill/>
        </p:spPr>
        <p:txBody>
          <a:bodyPr wrap="square" rtlCol="0" anchor="ctr">
            <a:spAutoFit/>
          </a:bodyPr>
          <a:lstStyle/>
          <a:p>
            <a:pPr algn="ctr"/>
            <a:r>
              <a:rPr lang="en-US" sz="5400" b="1" spc="-300" dirty="0" smtClean="0">
                <a:solidFill>
                  <a:schemeClr val="accent2"/>
                </a:solidFill>
              </a:rPr>
              <a:t>Marco </a:t>
            </a:r>
            <a:r>
              <a:rPr lang="en-US" sz="4100" b="1" spc="-300" dirty="0" err="1" smtClean="0">
                <a:solidFill>
                  <a:schemeClr val="accent2"/>
                </a:solidFill>
              </a:rPr>
              <a:t>Referencial</a:t>
            </a:r>
            <a:endParaRPr lang="en-US" sz="4100" b="1" spc="-300" dirty="0">
              <a:solidFill>
                <a:schemeClr val="accent2"/>
              </a:solidFill>
            </a:endParaRPr>
          </a:p>
        </p:txBody>
      </p:sp>
      <p:cxnSp>
        <p:nvCxnSpPr>
          <p:cNvPr id="4" name="Straight Connector 3"/>
          <p:cNvCxnSpPr/>
          <p:nvPr/>
        </p:nvCxnSpPr>
        <p:spPr>
          <a:xfrm flipH="1">
            <a:off x="1955490" y="0"/>
            <a:ext cx="1" cy="2057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flipH="1">
            <a:off x="-444811" y="2400300"/>
            <a:ext cx="1" cy="2057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Right Triangle 6"/>
          <p:cNvSpPr/>
          <p:nvPr/>
        </p:nvSpPr>
        <p:spPr>
          <a:xfrm flipH="1" flipV="1">
            <a:off x="8754742" y="-1"/>
            <a:ext cx="3437258" cy="2699133"/>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6"/>
          <p:cNvSpPr/>
          <p:nvPr/>
        </p:nvSpPr>
        <p:spPr>
          <a:xfrm rot="16200000">
            <a:off x="3081965" y="3150824"/>
            <a:ext cx="490251" cy="6946134"/>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1453239" y="5568664"/>
            <a:ext cx="8411977" cy="707886"/>
          </a:xfrm>
          <a:prstGeom prst="rect">
            <a:avLst/>
          </a:prstGeom>
          <a:noFill/>
        </p:spPr>
        <p:txBody>
          <a:bodyPr wrap="square" rtlCol="0">
            <a:spAutoFit/>
          </a:bodyPr>
          <a:lstStyle/>
          <a:p>
            <a:r>
              <a:rPr lang="es-EC" sz="2000" dirty="0"/>
              <a:t>T</a:t>
            </a:r>
            <a:r>
              <a:rPr lang="es-EC" sz="2000" dirty="0" smtClean="0"/>
              <a:t>omar </a:t>
            </a:r>
            <a:r>
              <a:rPr lang="es-EC" sz="2000" dirty="0"/>
              <a:t>medidas aplicadas en Europa u otros lugares y querer emplearlas en América Latina sin considerar sus características específicas. </a:t>
            </a:r>
            <a:endParaRPr lang="en-US" sz="2000" dirty="0">
              <a:solidFill>
                <a:schemeClr val="tx1">
                  <a:lumMod val="65000"/>
                  <a:lumOff val="35000"/>
                </a:schemeClr>
              </a:solidFill>
            </a:endParaRPr>
          </a:p>
        </p:txBody>
      </p:sp>
      <p:sp>
        <p:nvSpPr>
          <p:cNvPr id="66" name="Oval 65"/>
          <p:cNvSpPr/>
          <p:nvPr/>
        </p:nvSpPr>
        <p:spPr>
          <a:xfrm>
            <a:off x="573973" y="5577733"/>
            <a:ext cx="548640" cy="548640"/>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smtClean="0">
                <a:solidFill>
                  <a:schemeClr val="tx1"/>
                </a:solidFill>
              </a:rPr>
              <a:t>x</a:t>
            </a:r>
            <a:endParaRPr lang="en-US" sz="2400" b="1" dirty="0">
              <a:solidFill>
                <a:schemeClr val="tx1"/>
              </a:solidFill>
            </a:endParaRPr>
          </a:p>
        </p:txBody>
      </p:sp>
      <p:sp>
        <p:nvSpPr>
          <p:cNvPr id="60" name="Oval 59"/>
          <p:cNvSpPr/>
          <p:nvPr/>
        </p:nvSpPr>
        <p:spPr>
          <a:xfrm>
            <a:off x="5787008" y="572469"/>
            <a:ext cx="2244146" cy="1323439"/>
          </a:xfrm>
          <a:prstGeom prst="roundRect">
            <a:avLst/>
          </a:prstGeom>
          <a:solidFill>
            <a:schemeClr val="accent1">
              <a:alpha val="10000"/>
            </a:schemeClr>
          </a:solidFill>
          <a:ln>
            <a:solidFill>
              <a:srgbClr val="00808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baseline="30000" dirty="0">
              <a:solidFill>
                <a:schemeClr val="tx1">
                  <a:lumMod val="65000"/>
                  <a:lumOff val="35000"/>
                </a:schemeClr>
              </a:solidFill>
            </a:endParaRPr>
          </a:p>
        </p:txBody>
      </p:sp>
      <p:grpSp>
        <p:nvGrpSpPr>
          <p:cNvPr id="78" name="Grupo 77"/>
          <p:cNvGrpSpPr/>
          <p:nvPr/>
        </p:nvGrpSpPr>
        <p:grpSpPr>
          <a:xfrm>
            <a:off x="2273978" y="-142985"/>
            <a:ext cx="2985528" cy="4121890"/>
            <a:chOff x="3618650" y="616727"/>
            <a:chExt cx="2985528" cy="4121890"/>
          </a:xfrm>
        </p:grpSpPr>
        <p:pic>
          <p:nvPicPr>
            <p:cNvPr id="80" name="Picture 2" descr="Resultado de imagen para chile mapa"/>
            <p:cNvPicPr>
              <a:picLocks noChangeAspect="1" noChangeArrowheads="1"/>
            </p:cNvPicPr>
            <p:nvPr/>
          </p:nvPicPr>
          <p:blipFill rotWithShape="1">
            <a:blip r:embed="rId2" cstate="print">
              <a:clrChange>
                <a:clrFrom>
                  <a:srgbClr val="FFFFFD"/>
                </a:clrFrom>
                <a:clrTo>
                  <a:srgbClr val="FFFFFD">
                    <a:alpha val="0"/>
                  </a:srgbClr>
                </a:clrTo>
              </a:clrChange>
              <a:duotone>
                <a:schemeClr val="accent2">
                  <a:shade val="45000"/>
                  <a:satMod val="135000"/>
                </a:schemeClr>
                <a:prstClr val="white"/>
              </a:duotone>
              <a:extLst>
                <a:ext uri="{BEBA8EAE-BF5A-486C-A8C5-ECC9F3942E4B}">
                  <a14:imgProps xmlns:a14="http://schemas.microsoft.com/office/drawing/2010/main">
                    <a14:imgLayer r:embed="rId3">
                      <a14:imgEffect>
                        <a14:artisticPhotocopy/>
                      </a14:imgEffect>
                      <a14:imgEffect>
                        <a14:colorTemperature colorTemp="6632"/>
                      </a14:imgEffect>
                    </a14:imgLayer>
                  </a14:imgProps>
                </a:ext>
                <a:ext uri="{28A0092B-C50C-407E-A947-70E740481C1C}">
                  <a14:useLocalDpi xmlns:a14="http://schemas.microsoft.com/office/drawing/2010/main" val="0"/>
                </a:ext>
              </a:extLst>
            </a:blip>
            <a:srcRect l="597" r="28276" b="7577"/>
            <a:stretch/>
          </p:blipFill>
          <p:spPr bwMode="auto">
            <a:xfrm>
              <a:off x="3618650" y="616727"/>
              <a:ext cx="2985528" cy="412189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Resultado de imagen para chile mapa"/>
            <p:cNvPicPr>
              <a:picLocks noChangeAspect="1" noChangeArrowheads="1"/>
            </p:cNvPicPr>
            <p:nvPr/>
          </p:nvPicPr>
          <p:blipFill rotWithShape="1">
            <a:blip r:embed="rId4" cstate="print">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4312" t="-1444" r="87999" b="54581"/>
            <a:stretch/>
          </p:blipFill>
          <p:spPr bwMode="auto">
            <a:xfrm>
              <a:off x="5174505" y="1647824"/>
              <a:ext cx="881563" cy="2089983"/>
            </a:xfrm>
            <a:prstGeom prst="rect">
              <a:avLst/>
            </a:prstGeom>
            <a:noFill/>
            <a:extLst>
              <a:ext uri="{909E8E84-426E-40DD-AFC4-6F175D3DCCD1}">
                <a14:hiddenFill xmlns:a14="http://schemas.microsoft.com/office/drawing/2010/main">
                  <a:solidFill>
                    <a:srgbClr val="FFFFFF"/>
                  </a:solidFill>
                </a14:hiddenFill>
              </a:ext>
            </a:extLst>
          </p:spPr>
        </p:pic>
      </p:grpSp>
      <p:pic>
        <p:nvPicPr>
          <p:cNvPr id="83" name="Picture 2" descr="Resultado de imagen para logo universidad de las fuerzas armadas espe">
            <a:extLst>
              <a:ext uri="{FF2B5EF4-FFF2-40B4-BE49-F238E27FC236}">
                <a16:creationId xmlns="" xmlns:a16="http://schemas.microsoft.com/office/drawing/2014/main" id="{D09D6157-7169-4E0D-A969-1F105FC3820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58954" y="116884"/>
            <a:ext cx="3461988" cy="786208"/>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descr="No hay ninguna descripciÃ³n de la foto disponibl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435" y="49290"/>
            <a:ext cx="853802" cy="853802"/>
          </a:xfrm>
          <a:prstGeom prst="rect">
            <a:avLst/>
          </a:prstGeom>
          <a:noFill/>
          <a:extLst>
            <a:ext uri="{909E8E84-426E-40DD-AFC4-6F175D3DCCD1}">
              <a14:hiddenFill xmlns:a14="http://schemas.microsoft.com/office/drawing/2010/main">
                <a:solidFill>
                  <a:srgbClr val="FFFFFF"/>
                </a:solidFill>
              </a14:hiddenFill>
            </a:ext>
          </a:extLst>
        </p:spPr>
      </p:pic>
      <p:sp>
        <p:nvSpPr>
          <p:cNvPr id="85" name="Rectángulo 84"/>
          <p:cNvSpPr/>
          <p:nvPr/>
        </p:nvSpPr>
        <p:spPr>
          <a:xfrm>
            <a:off x="5787008" y="572469"/>
            <a:ext cx="2244146" cy="1323439"/>
          </a:xfrm>
          <a:prstGeom prst="rect">
            <a:avLst/>
          </a:prstGeom>
        </p:spPr>
        <p:txBody>
          <a:bodyPr wrap="square">
            <a:spAutoFit/>
          </a:bodyPr>
          <a:lstStyle/>
          <a:p>
            <a:pPr algn="ctr"/>
            <a:r>
              <a:rPr lang="es-EC" sz="2000" b="1" dirty="0" smtClean="0">
                <a:solidFill>
                  <a:srgbClr val="008080"/>
                </a:solidFill>
                <a:latin typeface="Times New Roman" panose="02020603050405020304" pitchFamily="18" charset="0"/>
                <a:ea typeface="Calibri" panose="020F0502020204030204" pitchFamily="34" charset="0"/>
              </a:rPr>
              <a:t>Turismo cultural una oportunidad para el desarrollo </a:t>
            </a:r>
            <a:r>
              <a:rPr lang="es-EC" sz="2000" b="1" dirty="0" smtClean="0">
                <a:solidFill>
                  <a:srgbClr val="008080"/>
                </a:solidFill>
                <a:latin typeface="Times New Roman" panose="02020603050405020304" pitchFamily="18" charset="0"/>
                <a:ea typeface="Calibri" panose="020F0502020204030204" pitchFamily="34" charset="0"/>
              </a:rPr>
              <a:t>local - </a:t>
            </a:r>
            <a:r>
              <a:rPr lang="es-EC" sz="2000" b="1" dirty="0" err="1" smtClean="0">
                <a:solidFill>
                  <a:srgbClr val="008080"/>
                </a:solidFill>
                <a:latin typeface="Times New Roman" panose="02020603050405020304" pitchFamily="18" charset="0"/>
                <a:ea typeface="Calibri" panose="020F0502020204030204" pitchFamily="34" charset="0"/>
              </a:rPr>
              <a:t>Sernatur</a:t>
            </a:r>
            <a:endParaRPr lang="es-EC" sz="2000" b="1" dirty="0">
              <a:solidFill>
                <a:srgbClr val="008080"/>
              </a:solidFill>
            </a:endParaRPr>
          </a:p>
        </p:txBody>
      </p:sp>
      <p:pic>
        <p:nvPicPr>
          <p:cNvPr id="1028" name="Picture 4" descr="Resultado de imagen para mexico mapa"/>
          <p:cNvPicPr>
            <a:picLocks noChangeAspect="1" noChangeArrowheads="1"/>
          </p:cNvPicPr>
          <p:nvPr/>
        </p:nvPicPr>
        <p:blipFill rotWithShape="1">
          <a:blip r:embed="rId7" cstate="print">
            <a:clrChange>
              <a:clrFrom>
                <a:srgbClr val="3EBCEF"/>
              </a:clrFrom>
              <a:clrTo>
                <a:srgbClr val="3EBCE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2770" t="9873" b="5308"/>
          <a:stretch/>
        </p:blipFill>
        <p:spPr bwMode="auto">
          <a:xfrm>
            <a:off x="7921349" y="2816017"/>
            <a:ext cx="4203592" cy="2285205"/>
          </a:xfrm>
          <a:prstGeom prst="rect">
            <a:avLst/>
          </a:prstGeom>
          <a:noFill/>
          <a:extLst>
            <a:ext uri="{909E8E84-426E-40DD-AFC4-6F175D3DCCD1}">
              <a14:hiddenFill xmlns:a14="http://schemas.microsoft.com/office/drawing/2010/main">
                <a:solidFill>
                  <a:srgbClr val="FFFFFF"/>
                </a:solidFill>
              </a14:hiddenFill>
            </a:ext>
          </a:extLst>
        </p:spPr>
      </p:pic>
      <p:sp>
        <p:nvSpPr>
          <p:cNvPr id="88" name="Rectángulo 87"/>
          <p:cNvSpPr/>
          <p:nvPr/>
        </p:nvSpPr>
        <p:spPr>
          <a:xfrm>
            <a:off x="5117772" y="3216279"/>
            <a:ext cx="2960801" cy="1631216"/>
          </a:xfrm>
          <a:prstGeom prst="rect">
            <a:avLst/>
          </a:prstGeom>
        </p:spPr>
        <p:txBody>
          <a:bodyPr wrap="square">
            <a:spAutoFit/>
          </a:bodyPr>
          <a:lstStyle/>
          <a:p>
            <a:pPr algn="ctr"/>
            <a:r>
              <a:rPr lang="es-EC" sz="2000" b="1" dirty="0" smtClean="0">
                <a:solidFill>
                  <a:schemeClr val="accent1"/>
                </a:solidFill>
                <a:latin typeface="Times New Roman" panose="02020603050405020304" pitchFamily="18" charset="0"/>
                <a:ea typeface="Calibri" panose="020F0502020204030204" pitchFamily="34" charset="0"/>
              </a:rPr>
              <a:t>La construcción de una identidad cultural y el desarrollo del turismo en México –Rafael Guerrero Revista Pasos </a:t>
            </a:r>
            <a:endParaRPr lang="es-EC" sz="2000" b="1" dirty="0">
              <a:solidFill>
                <a:schemeClr val="accent1"/>
              </a:solidFill>
            </a:endParaRPr>
          </a:p>
        </p:txBody>
      </p:sp>
    </p:spTree>
    <p:extLst>
      <p:ext uri="{BB962C8B-B14F-4D97-AF65-F5344CB8AC3E}">
        <p14:creationId xmlns:p14="http://schemas.microsoft.com/office/powerpoint/2010/main" val="18563627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2" name="Rectangle 6"/>
          <p:cNvSpPr/>
          <p:nvPr/>
        </p:nvSpPr>
        <p:spPr>
          <a:xfrm>
            <a:off x="-1" y="-88134"/>
            <a:ext cx="5706447" cy="6946134"/>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 name="connsiteX0" fmla="*/ 0 w 4813275"/>
              <a:gd name="connsiteY0" fmla="*/ 5982 h 3729683"/>
              <a:gd name="connsiteX1" fmla="*/ 4813275 w 4813275"/>
              <a:gd name="connsiteY1" fmla="*/ 0 h 3729683"/>
              <a:gd name="connsiteX2" fmla="*/ 4266386 w 4813275"/>
              <a:gd name="connsiteY2" fmla="*/ 2547868 h 3729683"/>
              <a:gd name="connsiteX3" fmla="*/ 0 w 4813275"/>
              <a:gd name="connsiteY3" fmla="*/ 3729683 h 3729683"/>
              <a:gd name="connsiteX4" fmla="*/ 0 w 4813275"/>
              <a:gd name="connsiteY4" fmla="*/ 5982 h 3729683"/>
              <a:gd name="connsiteX0" fmla="*/ 0 w 4813275"/>
              <a:gd name="connsiteY0" fmla="*/ 5982 h 3729683"/>
              <a:gd name="connsiteX1" fmla="*/ 4813275 w 4813275"/>
              <a:gd name="connsiteY1" fmla="*/ 0 h 3729683"/>
              <a:gd name="connsiteX2" fmla="*/ 4386444 w 4813275"/>
              <a:gd name="connsiteY2" fmla="*/ 2825893 h 3729683"/>
              <a:gd name="connsiteX3" fmla="*/ 0 w 4813275"/>
              <a:gd name="connsiteY3" fmla="*/ 3729683 h 3729683"/>
              <a:gd name="connsiteX4" fmla="*/ 0 w 4813275"/>
              <a:gd name="connsiteY4" fmla="*/ 5982 h 3729683"/>
              <a:gd name="connsiteX0" fmla="*/ 0 w 4813275"/>
              <a:gd name="connsiteY0" fmla="*/ 5982 h 3729683"/>
              <a:gd name="connsiteX1" fmla="*/ 4813275 w 4813275"/>
              <a:gd name="connsiteY1" fmla="*/ 0 h 3729683"/>
              <a:gd name="connsiteX2" fmla="*/ 3169125 w 4813275"/>
              <a:gd name="connsiteY2" fmla="*/ 281406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3169125" y="2814062"/>
                </a:lnTo>
                <a:lnTo>
                  <a:pt x="0" y="3729683"/>
                </a:lnTo>
                <a:lnTo>
                  <a:pt x="0" y="598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55" name="Rectangle 6"/>
          <p:cNvSpPr/>
          <p:nvPr/>
        </p:nvSpPr>
        <p:spPr>
          <a:xfrm rot="5400000" flipH="1">
            <a:off x="8517875" y="3150824"/>
            <a:ext cx="490251" cy="6946134"/>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13" name="Pentagon 10112"/>
          <p:cNvSpPr/>
          <p:nvPr/>
        </p:nvSpPr>
        <p:spPr>
          <a:xfrm>
            <a:off x="-352540" y="5993176"/>
            <a:ext cx="2368627" cy="1740665"/>
          </a:xfrm>
          <a:prstGeom prst="homePlate">
            <a:avLst>
              <a:gd name="adj" fmla="val 993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4986622" y="4403137"/>
            <a:ext cx="2894368" cy="646331"/>
            <a:chOff x="4986622" y="4403137"/>
            <a:chExt cx="2894368" cy="646331"/>
          </a:xfrm>
        </p:grpSpPr>
        <p:sp>
          <p:nvSpPr>
            <p:cNvPr id="10144" name="TextBox 10143"/>
            <p:cNvSpPr txBox="1"/>
            <p:nvPr/>
          </p:nvSpPr>
          <p:spPr>
            <a:xfrm>
              <a:off x="5632611" y="4403137"/>
              <a:ext cx="2248379" cy="646331"/>
            </a:xfrm>
            <a:prstGeom prst="rect">
              <a:avLst/>
            </a:prstGeom>
            <a:noFill/>
          </p:spPr>
          <p:txBody>
            <a:bodyPr wrap="square" rtlCol="0">
              <a:spAutoFit/>
            </a:bodyPr>
            <a:lstStyle/>
            <a:p>
              <a:r>
                <a:rPr lang="en-US" dirty="0">
                  <a:solidFill>
                    <a:schemeClr val="tx1">
                      <a:lumMod val="65000"/>
                      <a:lumOff val="35000"/>
                    </a:schemeClr>
                  </a:solidFill>
                </a:rPr>
                <a:t>This is a sample text. Enter your text here.</a:t>
              </a:r>
            </a:p>
          </p:txBody>
        </p:sp>
        <p:grpSp>
          <p:nvGrpSpPr>
            <p:cNvPr id="10155" name="Group 10154"/>
            <p:cNvGrpSpPr/>
            <p:nvPr/>
          </p:nvGrpSpPr>
          <p:grpSpPr>
            <a:xfrm>
              <a:off x="4986622" y="4451982"/>
              <a:ext cx="548640" cy="548640"/>
              <a:chOff x="4986622" y="3689982"/>
              <a:chExt cx="548640" cy="548640"/>
            </a:xfrm>
          </p:grpSpPr>
          <p:sp>
            <p:nvSpPr>
              <p:cNvPr id="10132" name="Oval 10131"/>
              <p:cNvSpPr/>
              <p:nvPr/>
            </p:nvSpPr>
            <p:spPr>
              <a:xfrm>
                <a:off x="4986622" y="3689982"/>
                <a:ext cx="548640" cy="5486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52" name="Group 10113"/>
              <p:cNvGrpSpPr>
                <a:grpSpLocks noChangeAspect="1"/>
              </p:cNvGrpSpPr>
              <p:nvPr/>
            </p:nvGrpSpPr>
            <p:grpSpPr bwMode="auto">
              <a:xfrm>
                <a:off x="5115380" y="3841102"/>
                <a:ext cx="291125" cy="246401"/>
                <a:chOff x="5264" y="189"/>
                <a:chExt cx="1751" cy="1482"/>
              </a:xfrm>
              <a:solidFill>
                <a:schemeClr val="bg1"/>
              </a:solidFill>
            </p:grpSpPr>
            <p:sp>
              <p:nvSpPr>
                <p:cNvPr id="10153" name="Freeform 10115"/>
                <p:cNvSpPr>
                  <a:spLocks noEditPoints="1"/>
                </p:cNvSpPr>
                <p:nvPr/>
              </p:nvSpPr>
              <p:spPr bwMode="auto">
                <a:xfrm>
                  <a:off x="5264" y="189"/>
                  <a:ext cx="1751" cy="1482"/>
                </a:xfrm>
                <a:custGeom>
                  <a:avLst/>
                  <a:gdLst>
                    <a:gd name="T0" fmla="*/ 1104 w 3501"/>
                    <a:gd name="T1" fmla="*/ 956 h 2965"/>
                    <a:gd name="T2" fmla="*/ 702 w 3501"/>
                    <a:gd name="T3" fmla="*/ 1425 h 2965"/>
                    <a:gd name="T4" fmla="*/ 652 w 3501"/>
                    <a:gd name="T5" fmla="*/ 2064 h 2965"/>
                    <a:gd name="T6" fmla="*/ 978 w 3501"/>
                    <a:gd name="T7" fmla="*/ 2592 h 2965"/>
                    <a:gd name="T8" fmla="*/ 1556 w 3501"/>
                    <a:gd name="T9" fmla="*/ 2833 h 2965"/>
                    <a:gd name="T10" fmla="*/ 2175 w 3501"/>
                    <a:gd name="T11" fmla="*/ 2684 h 2965"/>
                    <a:gd name="T12" fmla="*/ 2575 w 3501"/>
                    <a:gd name="T13" fmla="*/ 2215 h 2965"/>
                    <a:gd name="T14" fmla="*/ 2626 w 3501"/>
                    <a:gd name="T15" fmla="*/ 1576 h 2965"/>
                    <a:gd name="T16" fmla="*/ 2300 w 3501"/>
                    <a:gd name="T17" fmla="*/ 1049 h 2965"/>
                    <a:gd name="T18" fmla="*/ 1722 w 3501"/>
                    <a:gd name="T19" fmla="*/ 807 h 2965"/>
                    <a:gd name="T20" fmla="*/ 2202 w 3501"/>
                    <a:gd name="T21" fmla="*/ 568 h 2965"/>
                    <a:gd name="T22" fmla="*/ 2278 w 3501"/>
                    <a:gd name="T23" fmla="*/ 871 h 2965"/>
                    <a:gd name="T24" fmla="*/ 2536 w 3501"/>
                    <a:gd name="T25" fmla="*/ 738 h 2965"/>
                    <a:gd name="T26" fmla="*/ 2835 w 3501"/>
                    <a:gd name="T27" fmla="*/ 823 h 2965"/>
                    <a:gd name="T28" fmla="*/ 2866 w 3501"/>
                    <a:gd name="T29" fmla="*/ 1015 h 2965"/>
                    <a:gd name="T30" fmla="*/ 2741 w 3501"/>
                    <a:gd name="T31" fmla="*/ 951 h 2965"/>
                    <a:gd name="T32" fmla="*/ 2533 w 3501"/>
                    <a:gd name="T33" fmla="*/ 907 h 2965"/>
                    <a:gd name="T34" fmla="*/ 2544 w 3501"/>
                    <a:gd name="T35" fmla="*/ 1120 h 2965"/>
                    <a:gd name="T36" fmla="*/ 2749 w 3501"/>
                    <a:gd name="T37" fmla="*/ 1228 h 2965"/>
                    <a:gd name="T38" fmla="*/ 2720 w 3501"/>
                    <a:gd name="T39" fmla="*/ 1443 h 2965"/>
                    <a:gd name="T40" fmla="*/ 2838 w 3501"/>
                    <a:gd name="T41" fmla="*/ 1513 h 2965"/>
                    <a:gd name="T42" fmla="*/ 2933 w 3501"/>
                    <a:gd name="T43" fmla="*/ 1587 h 2965"/>
                    <a:gd name="T44" fmla="*/ 2826 w 3501"/>
                    <a:gd name="T45" fmla="*/ 1673 h 2965"/>
                    <a:gd name="T46" fmla="*/ 2901 w 3501"/>
                    <a:gd name="T47" fmla="*/ 1926 h 2965"/>
                    <a:gd name="T48" fmla="*/ 3282 w 3501"/>
                    <a:gd name="T49" fmla="*/ 1581 h 2965"/>
                    <a:gd name="T50" fmla="*/ 3355 w 3501"/>
                    <a:gd name="T51" fmla="*/ 1055 h 2965"/>
                    <a:gd name="T52" fmla="*/ 3079 w 3501"/>
                    <a:gd name="T53" fmla="*/ 616 h 2965"/>
                    <a:gd name="T54" fmla="*/ 2577 w 3501"/>
                    <a:gd name="T55" fmla="*/ 453 h 2965"/>
                    <a:gd name="T56" fmla="*/ 426 w 3501"/>
                    <a:gd name="T57" fmla="*/ 258 h 2965"/>
                    <a:gd name="T58" fmla="*/ 148 w 3501"/>
                    <a:gd name="T59" fmla="*/ 668 h 2965"/>
                    <a:gd name="T60" fmla="*/ 219 w 3501"/>
                    <a:gd name="T61" fmla="*/ 1181 h 2965"/>
                    <a:gd name="T62" fmla="*/ 571 w 3501"/>
                    <a:gd name="T63" fmla="*/ 1408 h 2965"/>
                    <a:gd name="T64" fmla="*/ 685 w 3501"/>
                    <a:gd name="T65" fmla="*/ 1038 h 2965"/>
                    <a:gd name="T66" fmla="*/ 685 w 3501"/>
                    <a:gd name="T67" fmla="*/ 958 h 2965"/>
                    <a:gd name="T68" fmla="*/ 645 w 3501"/>
                    <a:gd name="T69" fmla="*/ 878 h 2965"/>
                    <a:gd name="T70" fmla="*/ 586 w 3501"/>
                    <a:gd name="T71" fmla="*/ 519 h 2965"/>
                    <a:gd name="T72" fmla="*/ 696 w 3501"/>
                    <a:gd name="T73" fmla="*/ 455 h 2965"/>
                    <a:gd name="T74" fmla="*/ 972 w 3501"/>
                    <a:gd name="T75" fmla="*/ 455 h 2965"/>
                    <a:gd name="T76" fmla="*/ 1081 w 3501"/>
                    <a:gd name="T77" fmla="*/ 519 h 2965"/>
                    <a:gd name="T78" fmla="*/ 1087 w 3501"/>
                    <a:gd name="T79" fmla="*/ 817 h 2965"/>
                    <a:gd name="T80" fmla="*/ 1485 w 3501"/>
                    <a:gd name="T81" fmla="*/ 562 h 2965"/>
                    <a:gd name="T82" fmla="*/ 1157 w 3501"/>
                    <a:gd name="T83" fmla="*/ 206 h 2965"/>
                    <a:gd name="T84" fmla="*/ 982 w 3501"/>
                    <a:gd name="T85" fmla="*/ 13 h 2965"/>
                    <a:gd name="T86" fmla="*/ 1468 w 3501"/>
                    <a:gd name="T87" fmla="*/ 293 h 2965"/>
                    <a:gd name="T88" fmla="*/ 1804 w 3501"/>
                    <a:gd name="T89" fmla="*/ 688 h 2965"/>
                    <a:gd name="T90" fmla="*/ 2255 w 3501"/>
                    <a:gd name="T91" fmla="*/ 397 h 2965"/>
                    <a:gd name="T92" fmla="*/ 2832 w 3501"/>
                    <a:gd name="T93" fmla="*/ 353 h 2965"/>
                    <a:gd name="T94" fmla="*/ 3310 w 3501"/>
                    <a:gd name="T95" fmla="*/ 668 h 2965"/>
                    <a:gd name="T96" fmla="*/ 3501 w 3501"/>
                    <a:gd name="T97" fmla="*/ 1219 h 2965"/>
                    <a:gd name="T98" fmla="*/ 3308 w 3501"/>
                    <a:gd name="T99" fmla="*/ 1774 h 2965"/>
                    <a:gd name="T100" fmla="*/ 2822 w 3501"/>
                    <a:gd name="T101" fmla="*/ 2087 h 2965"/>
                    <a:gd name="T102" fmla="*/ 2469 w 3501"/>
                    <a:gd name="T103" fmla="*/ 2607 h 2965"/>
                    <a:gd name="T104" fmla="*/ 1898 w 3501"/>
                    <a:gd name="T105" fmla="*/ 2935 h 2965"/>
                    <a:gd name="T106" fmla="*/ 1232 w 3501"/>
                    <a:gd name="T107" fmla="*/ 2889 h 2965"/>
                    <a:gd name="T108" fmla="*/ 726 w 3501"/>
                    <a:gd name="T109" fmla="*/ 2508 h 2965"/>
                    <a:gd name="T110" fmla="*/ 498 w 3501"/>
                    <a:gd name="T111" fmla="*/ 1905 h 2965"/>
                    <a:gd name="T112" fmla="*/ 281 w 3501"/>
                    <a:gd name="T113" fmla="*/ 1457 h 2965"/>
                    <a:gd name="T114" fmla="*/ 13 w 3501"/>
                    <a:gd name="T115" fmla="*/ 979 h 2965"/>
                    <a:gd name="T116" fmla="*/ 114 w 3501"/>
                    <a:gd name="T117" fmla="*/ 414 h 2965"/>
                    <a:gd name="T118" fmla="*/ 543 w 3501"/>
                    <a:gd name="T119" fmla="*/ 53 h 2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01" h="2965">
                      <a:moveTo>
                        <a:pt x="1639" y="804"/>
                      </a:moveTo>
                      <a:lnTo>
                        <a:pt x="1556" y="807"/>
                      </a:lnTo>
                      <a:lnTo>
                        <a:pt x="1475" y="817"/>
                      </a:lnTo>
                      <a:lnTo>
                        <a:pt x="1395" y="833"/>
                      </a:lnTo>
                      <a:lnTo>
                        <a:pt x="1318" y="856"/>
                      </a:lnTo>
                      <a:lnTo>
                        <a:pt x="1243" y="884"/>
                      </a:lnTo>
                      <a:lnTo>
                        <a:pt x="1172" y="918"/>
                      </a:lnTo>
                      <a:lnTo>
                        <a:pt x="1104" y="956"/>
                      </a:lnTo>
                      <a:lnTo>
                        <a:pt x="1039" y="1000"/>
                      </a:lnTo>
                      <a:lnTo>
                        <a:pt x="978" y="1049"/>
                      </a:lnTo>
                      <a:lnTo>
                        <a:pt x="921" y="1102"/>
                      </a:lnTo>
                      <a:lnTo>
                        <a:pt x="867" y="1159"/>
                      </a:lnTo>
                      <a:lnTo>
                        <a:pt x="818" y="1220"/>
                      </a:lnTo>
                      <a:lnTo>
                        <a:pt x="775" y="1285"/>
                      </a:lnTo>
                      <a:lnTo>
                        <a:pt x="736" y="1353"/>
                      </a:lnTo>
                      <a:lnTo>
                        <a:pt x="702" y="1425"/>
                      </a:lnTo>
                      <a:lnTo>
                        <a:pt x="674" y="1499"/>
                      </a:lnTo>
                      <a:lnTo>
                        <a:pt x="652" y="1576"/>
                      </a:lnTo>
                      <a:lnTo>
                        <a:pt x="636" y="1656"/>
                      </a:lnTo>
                      <a:lnTo>
                        <a:pt x="625" y="1737"/>
                      </a:lnTo>
                      <a:lnTo>
                        <a:pt x="622" y="1820"/>
                      </a:lnTo>
                      <a:lnTo>
                        <a:pt x="625" y="1903"/>
                      </a:lnTo>
                      <a:lnTo>
                        <a:pt x="636" y="1985"/>
                      </a:lnTo>
                      <a:lnTo>
                        <a:pt x="652" y="2064"/>
                      </a:lnTo>
                      <a:lnTo>
                        <a:pt x="674" y="2142"/>
                      </a:lnTo>
                      <a:lnTo>
                        <a:pt x="702" y="2215"/>
                      </a:lnTo>
                      <a:lnTo>
                        <a:pt x="736" y="2286"/>
                      </a:lnTo>
                      <a:lnTo>
                        <a:pt x="775" y="2356"/>
                      </a:lnTo>
                      <a:lnTo>
                        <a:pt x="818" y="2420"/>
                      </a:lnTo>
                      <a:lnTo>
                        <a:pt x="867" y="2481"/>
                      </a:lnTo>
                      <a:lnTo>
                        <a:pt x="921" y="2539"/>
                      </a:lnTo>
                      <a:lnTo>
                        <a:pt x="978" y="2592"/>
                      </a:lnTo>
                      <a:lnTo>
                        <a:pt x="1039" y="2640"/>
                      </a:lnTo>
                      <a:lnTo>
                        <a:pt x="1104" y="2684"/>
                      </a:lnTo>
                      <a:lnTo>
                        <a:pt x="1172" y="2723"/>
                      </a:lnTo>
                      <a:lnTo>
                        <a:pt x="1243" y="2756"/>
                      </a:lnTo>
                      <a:lnTo>
                        <a:pt x="1318" y="2785"/>
                      </a:lnTo>
                      <a:lnTo>
                        <a:pt x="1395" y="2807"/>
                      </a:lnTo>
                      <a:lnTo>
                        <a:pt x="1475" y="2823"/>
                      </a:lnTo>
                      <a:lnTo>
                        <a:pt x="1556" y="2833"/>
                      </a:lnTo>
                      <a:lnTo>
                        <a:pt x="1639" y="2837"/>
                      </a:lnTo>
                      <a:lnTo>
                        <a:pt x="1722" y="2833"/>
                      </a:lnTo>
                      <a:lnTo>
                        <a:pt x="1804" y="2823"/>
                      </a:lnTo>
                      <a:lnTo>
                        <a:pt x="1883" y="2807"/>
                      </a:lnTo>
                      <a:lnTo>
                        <a:pt x="1960" y="2785"/>
                      </a:lnTo>
                      <a:lnTo>
                        <a:pt x="2034" y="2756"/>
                      </a:lnTo>
                      <a:lnTo>
                        <a:pt x="2105" y="2723"/>
                      </a:lnTo>
                      <a:lnTo>
                        <a:pt x="2175" y="2684"/>
                      </a:lnTo>
                      <a:lnTo>
                        <a:pt x="2239" y="2640"/>
                      </a:lnTo>
                      <a:lnTo>
                        <a:pt x="2300" y="2592"/>
                      </a:lnTo>
                      <a:lnTo>
                        <a:pt x="2358" y="2539"/>
                      </a:lnTo>
                      <a:lnTo>
                        <a:pt x="2411" y="2481"/>
                      </a:lnTo>
                      <a:lnTo>
                        <a:pt x="2459" y="2420"/>
                      </a:lnTo>
                      <a:lnTo>
                        <a:pt x="2503" y="2356"/>
                      </a:lnTo>
                      <a:lnTo>
                        <a:pt x="2542" y="2286"/>
                      </a:lnTo>
                      <a:lnTo>
                        <a:pt x="2575" y="2215"/>
                      </a:lnTo>
                      <a:lnTo>
                        <a:pt x="2604" y="2142"/>
                      </a:lnTo>
                      <a:lnTo>
                        <a:pt x="2626" y="2064"/>
                      </a:lnTo>
                      <a:lnTo>
                        <a:pt x="2642" y="1985"/>
                      </a:lnTo>
                      <a:lnTo>
                        <a:pt x="2652" y="1903"/>
                      </a:lnTo>
                      <a:lnTo>
                        <a:pt x="2656" y="1820"/>
                      </a:lnTo>
                      <a:lnTo>
                        <a:pt x="2652" y="1737"/>
                      </a:lnTo>
                      <a:lnTo>
                        <a:pt x="2642" y="1656"/>
                      </a:lnTo>
                      <a:lnTo>
                        <a:pt x="2626" y="1576"/>
                      </a:lnTo>
                      <a:lnTo>
                        <a:pt x="2604" y="1499"/>
                      </a:lnTo>
                      <a:lnTo>
                        <a:pt x="2575" y="1425"/>
                      </a:lnTo>
                      <a:lnTo>
                        <a:pt x="2542" y="1353"/>
                      </a:lnTo>
                      <a:lnTo>
                        <a:pt x="2503" y="1285"/>
                      </a:lnTo>
                      <a:lnTo>
                        <a:pt x="2459" y="1220"/>
                      </a:lnTo>
                      <a:lnTo>
                        <a:pt x="2411" y="1159"/>
                      </a:lnTo>
                      <a:lnTo>
                        <a:pt x="2358" y="1102"/>
                      </a:lnTo>
                      <a:lnTo>
                        <a:pt x="2300" y="1049"/>
                      </a:lnTo>
                      <a:lnTo>
                        <a:pt x="2239" y="1000"/>
                      </a:lnTo>
                      <a:lnTo>
                        <a:pt x="2175" y="956"/>
                      </a:lnTo>
                      <a:lnTo>
                        <a:pt x="2105" y="918"/>
                      </a:lnTo>
                      <a:lnTo>
                        <a:pt x="2034" y="884"/>
                      </a:lnTo>
                      <a:lnTo>
                        <a:pt x="1960" y="856"/>
                      </a:lnTo>
                      <a:lnTo>
                        <a:pt x="1883" y="833"/>
                      </a:lnTo>
                      <a:lnTo>
                        <a:pt x="1804" y="817"/>
                      </a:lnTo>
                      <a:lnTo>
                        <a:pt x="1722" y="807"/>
                      </a:lnTo>
                      <a:lnTo>
                        <a:pt x="1639" y="804"/>
                      </a:lnTo>
                      <a:close/>
                      <a:moveTo>
                        <a:pt x="2577" y="453"/>
                      </a:moveTo>
                      <a:lnTo>
                        <a:pt x="2509" y="459"/>
                      </a:lnTo>
                      <a:lnTo>
                        <a:pt x="2443" y="470"/>
                      </a:lnTo>
                      <a:lnTo>
                        <a:pt x="2379" y="486"/>
                      </a:lnTo>
                      <a:lnTo>
                        <a:pt x="2317" y="509"/>
                      </a:lnTo>
                      <a:lnTo>
                        <a:pt x="2259" y="536"/>
                      </a:lnTo>
                      <a:lnTo>
                        <a:pt x="2202" y="568"/>
                      </a:lnTo>
                      <a:lnTo>
                        <a:pt x="2149" y="604"/>
                      </a:lnTo>
                      <a:lnTo>
                        <a:pt x="2099" y="645"/>
                      </a:lnTo>
                      <a:lnTo>
                        <a:pt x="2053" y="690"/>
                      </a:lnTo>
                      <a:lnTo>
                        <a:pt x="2011" y="738"/>
                      </a:lnTo>
                      <a:lnTo>
                        <a:pt x="2081" y="764"/>
                      </a:lnTo>
                      <a:lnTo>
                        <a:pt x="2149" y="796"/>
                      </a:lnTo>
                      <a:lnTo>
                        <a:pt x="2215" y="831"/>
                      </a:lnTo>
                      <a:lnTo>
                        <a:pt x="2278" y="871"/>
                      </a:lnTo>
                      <a:lnTo>
                        <a:pt x="2338" y="914"/>
                      </a:lnTo>
                      <a:lnTo>
                        <a:pt x="2355" y="879"/>
                      </a:lnTo>
                      <a:lnTo>
                        <a:pt x="2377" y="846"/>
                      </a:lnTo>
                      <a:lnTo>
                        <a:pt x="2402" y="817"/>
                      </a:lnTo>
                      <a:lnTo>
                        <a:pt x="2431" y="791"/>
                      </a:lnTo>
                      <a:lnTo>
                        <a:pt x="2463" y="768"/>
                      </a:lnTo>
                      <a:lnTo>
                        <a:pt x="2498" y="751"/>
                      </a:lnTo>
                      <a:lnTo>
                        <a:pt x="2536" y="738"/>
                      </a:lnTo>
                      <a:lnTo>
                        <a:pt x="2575" y="729"/>
                      </a:lnTo>
                      <a:lnTo>
                        <a:pt x="2616" y="727"/>
                      </a:lnTo>
                      <a:lnTo>
                        <a:pt x="2658" y="730"/>
                      </a:lnTo>
                      <a:lnTo>
                        <a:pt x="2700" y="739"/>
                      </a:lnTo>
                      <a:lnTo>
                        <a:pt x="2738" y="753"/>
                      </a:lnTo>
                      <a:lnTo>
                        <a:pt x="2773" y="772"/>
                      </a:lnTo>
                      <a:lnTo>
                        <a:pt x="2806" y="795"/>
                      </a:lnTo>
                      <a:lnTo>
                        <a:pt x="2835" y="823"/>
                      </a:lnTo>
                      <a:lnTo>
                        <a:pt x="2861" y="854"/>
                      </a:lnTo>
                      <a:lnTo>
                        <a:pt x="2882" y="888"/>
                      </a:lnTo>
                      <a:lnTo>
                        <a:pt x="2898" y="925"/>
                      </a:lnTo>
                      <a:lnTo>
                        <a:pt x="2902" y="946"/>
                      </a:lnTo>
                      <a:lnTo>
                        <a:pt x="2901" y="967"/>
                      </a:lnTo>
                      <a:lnTo>
                        <a:pt x="2894" y="986"/>
                      </a:lnTo>
                      <a:lnTo>
                        <a:pt x="2882" y="1002"/>
                      </a:lnTo>
                      <a:lnTo>
                        <a:pt x="2866" y="1015"/>
                      </a:lnTo>
                      <a:lnTo>
                        <a:pt x="2847" y="1023"/>
                      </a:lnTo>
                      <a:lnTo>
                        <a:pt x="2826" y="1026"/>
                      </a:lnTo>
                      <a:lnTo>
                        <a:pt x="2807" y="1024"/>
                      </a:lnTo>
                      <a:lnTo>
                        <a:pt x="2790" y="1018"/>
                      </a:lnTo>
                      <a:lnTo>
                        <a:pt x="2774" y="1007"/>
                      </a:lnTo>
                      <a:lnTo>
                        <a:pt x="2763" y="994"/>
                      </a:lnTo>
                      <a:lnTo>
                        <a:pt x="2754" y="977"/>
                      </a:lnTo>
                      <a:lnTo>
                        <a:pt x="2741" y="951"/>
                      </a:lnTo>
                      <a:lnTo>
                        <a:pt x="2723" y="927"/>
                      </a:lnTo>
                      <a:lnTo>
                        <a:pt x="2701" y="907"/>
                      </a:lnTo>
                      <a:lnTo>
                        <a:pt x="2675" y="893"/>
                      </a:lnTo>
                      <a:lnTo>
                        <a:pt x="2647" y="884"/>
                      </a:lnTo>
                      <a:lnTo>
                        <a:pt x="2616" y="880"/>
                      </a:lnTo>
                      <a:lnTo>
                        <a:pt x="2586" y="884"/>
                      </a:lnTo>
                      <a:lnTo>
                        <a:pt x="2558" y="892"/>
                      </a:lnTo>
                      <a:lnTo>
                        <a:pt x="2533" y="907"/>
                      </a:lnTo>
                      <a:lnTo>
                        <a:pt x="2510" y="925"/>
                      </a:lnTo>
                      <a:lnTo>
                        <a:pt x="2492" y="949"/>
                      </a:lnTo>
                      <a:lnTo>
                        <a:pt x="2479" y="974"/>
                      </a:lnTo>
                      <a:lnTo>
                        <a:pt x="2472" y="1003"/>
                      </a:lnTo>
                      <a:lnTo>
                        <a:pt x="2470" y="1034"/>
                      </a:lnTo>
                      <a:lnTo>
                        <a:pt x="2470" y="1035"/>
                      </a:lnTo>
                      <a:lnTo>
                        <a:pt x="2508" y="1076"/>
                      </a:lnTo>
                      <a:lnTo>
                        <a:pt x="2544" y="1120"/>
                      </a:lnTo>
                      <a:lnTo>
                        <a:pt x="2577" y="1166"/>
                      </a:lnTo>
                      <a:lnTo>
                        <a:pt x="2705" y="1166"/>
                      </a:lnTo>
                      <a:lnTo>
                        <a:pt x="2720" y="1169"/>
                      </a:lnTo>
                      <a:lnTo>
                        <a:pt x="2733" y="1175"/>
                      </a:lnTo>
                      <a:lnTo>
                        <a:pt x="2742" y="1185"/>
                      </a:lnTo>
                      <a:lnTo>
                        <a:pt x="2749" y="1198"/>
                      </a:lnTo>
                      <a:lnTo>
                        <a:pt x="2752" y="1213"/>
                      </a:lnTo>
                      <a:lnTo>
                        <a:pt x="2749" y="1228"/>
                      </a:lnTo>
                      <a:lnTo>
                        <a:pt x="2742" y="1240"/>
                      </a:lnTo>
                      <a:lnTo>
                        <a:pt x="2733" y="1250"/>
                      </a:lnTo>
                      <a:lnTo>
                        <a:pt x="2720" y="1256"/>
                      </a:lnTo>
                      <a:lnTo>
                        <a:pt x="2705" y="1259"/>
                      </a:lnTo>
                      <a:lnTo>
                        <a:pt x="2636" y="1259"/>
                      </a:lnTo>
                      <a:lnTo>
                        <a:pt x="2668" y="1318"/>
                      </a:lnTo>
                      <a:lnTo>
                        <a:pt x="2696" y="1380"/>
                      </a:lnTo>
                      <a:lnTo>
                        <a:pt x="2720" y="1443"/>
                      </a:lnTo>
                      <a:lnTo>
                        <a:pt x="2740" y="1508"/>
                      </a:lnTo>
                      <a:lnTo>
                        <a:pt x="2749" y="1511"/>
                      </a:lnTo>
                      <a:lnTo>
                        <a:pt x="2756" y="1514"/>
                      </a:lnTo>
                      <a:lnTo>
                        <a:pt x="2778" y="1519"/>
                      </a:lnTo>
                      <a:lnTo>
                        <a:pt x="2797" y="1521"/>
                      </a:lnTo>
                      <a:lnTo>
                        <a:pt x="2816" y="1519"/>
                      </a:lnTo>
                      <a:lnTo>
                        <a:pt x="2837" y="1514"/>
                      </a:lnTo>
                      <a:lnTo>
                        <a:pt x="2838" y="1513"/>
                      </a:lnTo>
                      <a:lnTo>
                        <a:pt x="2854" y="1510"/>
                      </a:lnTo>
                      <a:lnTo>
                        <a:pt x="2870" y="1511"/>
                      </a:lnTo>
                      <a:lnTo>
                        <a:pt x="2885" y="1516"/>
                      </a:lnTo>
                      <a:lnTo>
                        <a:pt x="2899" y="1524"/>
                      </a:lnTo>
                      <a:lnTo>
                        <a:pt x="2911" y="1535"/>
                      </a:lnTo>
                      <a:lnTo>
                        <a:pt x="2919" y="1549"/>
                      </a:lnTo>
                      <a:lnTo>
                        <a:pt x="2928" y="1568"/>
                      </a:lnTo>
                      <a:lnTo>
                        <a:pt x="2933" y="1587"/>
                      </a:lnTo>
                      <a:lnTo>
                        <a:pt x="2933" y="1605"/>
                      </a:lnTo>
                      <a:lnTo>
                        <a:pt x="2929" y="1622"/>
                      </a:lnTo>
                      <a:lnTo>
                        <a:pt x="2919" y="1637"/>
                      </a:lnTo>
                      <a:lnTo>
                        <a:pt x="2907" y="1649"/>
                      </a:lnTo>
                      <a:lnTo>
                        <a:pt x="2890" y="1658"/>
                      </a:lnTo>
                      <a:lnTo>
                        <a:pt x="2884" y="1660"/>
                      </a:lnTo>
                      <a:lnTo>
                        <a:pt x="2854" y="1668"/>
                      </a:lnTo>
                      <a:lnTo>
                        <a:pt x="2826" y="1673"/>
                      </a:lnTo>
                      <a:lnTo>
                        <a:pt x="2797" y="1674"/>
                      </a:lnTo>
                      <a:lnTo>
                        <a:pt x="2774" y="1673"/>
                      </a:lnTo>
                      <a:lnTo>
                        <a:pt x="2781" y="1746"/>
                      </a:lnTo>
                      <a:lnTo>
                        <a:pt x="2784" y="1820"/>
                      </a:lnTo>
                      <a:lnTo>
                        <a:pt x="2781" y="1894"/>
                      </a:lnTo>
                      <a:lnTo>
                        <a:pt x="2774" y="1967"/>
                      </a:lnTo>
                      <a:lnTo>
                        <a:pt x="2838" y="1950"/>
                      </a:lnTo>
                      <a:lnTo>
                        <a:pt x="2901" y="1926"/>
                      </a:lnTo>
                      <a:lnTo>
                        <a:pt x="2961" y="1899"/>
                      </a:lnTo>
                      <a:lnTo>
                        <a:pt x="3017" y="1866"/>
                      </a:lnTo>
                      <a:lnTo>
                        <a:pt x="3072" y="1828"/>
                      </a:lnTo>
                      <a:lnTo>
                        <a:pt x="3122" y="1787"/>
                      </a:lnTo>
                      <a:lnTo>
                        <a:pt x="3168" y="1741"/>
                      </a:lnTo>
                      <a:lnTo>
                        <a:pt x="3210" y="1691"/>
                      </a:lnTo>
                      <a:lnTo>
                        <a:pt x="3249" y="1638"/>
                      </a:lnTo>
                      <a:lnTo>
                        <a:pt x="3282" y="1581"/>
                      </a:lnTo>
                      <a:lnTo>
                        <a:pt x="3310" y="1523"/>
                      </a:lnTo>
                      <a:lnTo>
                        <a:pt x="3334" y="1461"/>
                      </a:lnTo>
                      <a:lnTo>
                        <a:pt x="3353" y="1396"/>
                      </a:lnTo>
                      <a:lnTo>
                        <a:pt x="3365" y="1330"/>
                      </a:lnTo>
                      <a:lnTo>
                        <a:pt x="3372" y="1262"/>
                      </a:lnTo>
                      <a:lnTo>
                        <a:pt x="3373" y="1191"/>
                      </a:lnTo>
                      <a:lnTo>
                        <a:pt x="3367" y="1122"/>
                      </a:lnTo>
                      <a:lnTo>
                        <a:pt x="3355" y="1055"/>
                      </a:lnTo>
                      <a:lnTo>
                        <a:pt x="3338" y="990"/>
                      </a:lnTo>
                      <a:lnTo>
                        <a:pt x="3316" y="927"/>
                      </a:lnTo>
                      <a:lnTo>
                        <a:pt x="3287" y="868"/>
                      </a:lnTo>
                      <a:lnTo>
                        <a:pt x="3254" y="810"/>
                      </a:lnTo>
                      <a:lnTo>
                        <a:pt x="3217" y="757"/>
                      </a:lnTo>
                      <a:lnTo>
                        <a:pt x="3175" y="706"/>
                      </a:lnTo>
                      <a:lnTo>
                        <a:pt x="3128" y="659"/>
                      </a:lnTo>
                      <a:lnTo>
                        <a:pt x="3079" y="616"/>
                      </a:lnTo>
                      <a:lnTo>
                        <a:pt x="3026" y="578"/>
                      </a:lnTo>
                      <a:lnTo>
                        <a:pt x="2968" y="544"/>
                      </a:lnTo>
                      <a:lnTo>
                        <a:pt x="2909" y="515"/>
                      </a:lnTo>
                      <a:lnTo>
                        <a:pt x="2847" y="492"/>
                      </a:lnTo>
                      <a:lnTo>
                        <a:pt x="2782" y="472"/>
                      </a:lnTo>
                      <a:lnTo>
                        <a:pt x="2715" y="460"/>
                      </a:lnTo>
                      <a:lnTo>
                        <a:pt x="2647" y="453"/>
                      </a:lnTo>
                      <a:lnTo>
                        <a:pt x="2577" y="453"/>
                      </a:lnTo>
                      <a:close/>
                      <a:moveTo>
                        <a:pt x="851" y="128"/>
                      </a:moveTo>
                      <a:lnTo>
                        <a:pt x="785" y="129"/>
                      </a:lnTo>
                      <a:lnTo>
                        <a:pt x="719" y="137"/>
                      </a:lnTo>
                      <a:lnTo>
                        <a:pt x="656" y="151"/>
                      </a:lnTo>
                      <a:lnTo>
                        <a:pt x="595" y="170"/>
                      </a:lnTo>
                      <a:lnTo>
                        <a:pt x="536" y="194"/>
                      </a:lnTo>
                      <a:lnTo>
                        <a:pt x="479" y="224"/>
                      </a:lnTo>
                      <a:lnTo>
                        <a:pt x="426" y="258"/>
                      </a:lnTo>
                      <a:lnTo>
                        <a:pt x="377" y="297"/>
                      </a:lnTo>
                      <a:lnTo>
                        <a:pt x="330" y="339"/>
                      </a:lnTo>
                      <a:lnTo>
                        <a:pt x="289" y="386"/>
                      </a:lnTo>
                      <a:lnTo>
                        <a:pt x="250" y="436"/>
                      </a:lnTo>
                      <a:lnTo>
                        <a:pt x="217" y="490"/>
                      </a:lnTo>
                      <a:lnTo>
                        <a:pt x="189" y="547"/>
                      </a:lnTo>
                      <a:lnTo>
                        <a:pt x="165" y="607"/>
                      </a:lnTo>
                      <a:lnTo>
                        <a:pt x="148" y="668"/>
                      </a:lnTo>
                      <a:lnTo>
                        <a:pt x="135" y="732"/>
                      </a:lnTo>
                      <a:lnTo>
                        <a:pt x="129" y="797"/>
                      </a:lnTo>
                      <a:lnTo>
                        <a:pt x="129" y="866"/>
                      </a:lnTo>
                      <a:lnTo>
                        <a:pt x="135" y="934"/>
                      </a:lnTo>
                      <a:lnTo>
                        <a:pt x="147" y="1000"/>
                      </a:lnTo>
                      <a:lnTo>
                        <a:pt x="166" y="1063"/>
                      </a:lnTo>
                      <a:lnTo>
                        <a:pt x="190" y="1123"/>
                      </a:lnTo>
                      <a:lnTo>
                        <a:pt x="219" y="1181"/>
                      </a:lnTo>
                      <a:lnTo>
                        <a:pt x="254" y="1235"/>
                      </a:lnTo>
                      <a:lnTo>
                        <a:pt x="292" y="1286"/>
                      </a:lnTo>
                      <a:lnTo>
                        <a:pt x="336" y="1333"/>
                      </a:lnTo>
                      <a:lnTo>
                        <a:pt x="384" y="1377"/>
                      </a:lnTo>
                      <a:lnTo>
                        <a:pt x="435" y="1415"/>
                      </a:lnTo>
                      <a:lnTo>
                        <a:pt x="489" y="1449"/>
                      </a:lnTo>
                      <a:lnTo>
                        <a:pt x="547" y="1478"/>
                      </a:lnTo>
                      <a:lnTo>
                        <a:pt x="571" y="1408"/>
                      </a:lnTo>
                      <a:lnTo>
                        <a:pt x="600" y="1339"/>
                      </a:lnTo>
                      <a:lnTo>
                        <a:pt x="634" y="1273"/>
                      </a:lnTo>
                      <a:lnTo>
                        <a:pt x="671" y="1211"/>
                      </a:lnTo>
                      <a:lnTo>
                        <a:pt x="712" y="1150"/>
                      </a:lnTo>
                      <a:lnTo>
                        <a:pt x="758" y="1091"/>
                      </a:lnTo>
                      <a:lnTo>
                        <a:pt x="769" y="1076"/>
                      </a:lnTo>
                      <a:lnTo>
                        <a:pt x="804" y="1038"/>
                      </a:lnTo>
                      <a:lnTo>
                        <a:pt x="685" y="1038"/>
                      </a:lnTo>
                      <a:lnTo>
                        <a:pt x="669" y="1035"/>
                      </a:lnTo>
                      <a:lnTo>
                        <a:pt x="656" y="1026"/>
                      </a:lnTo>
                      <a:lnTo>
                        <a:pt x="648" y="1014"/>
                      </a:lnTo>
                      <a:lnTo>
                        <a:pt x="645" y="999"/>
                      </a:lnTo>
                      <a:lnTo>
                        <a:pt x="648" y="983"/>
                      </a:lnTo>
                      <a:lnTo>
                        <a:pt x="656" y="970"/>
                      </a:lnTo>
                      <a:lnTo>
                        <a:pt x="669" y="961"/>
                      </a:lnTo>
                      <a:lnTo>
                        <a:pt x="685" y="958"/>
                      </a:lnTo>
                      <a:lnTo>
                        <a:pt x="888" y="958"/>
                      </a:lnTo>
                      <a:lnTo>
                        <a:pt x="933" y="920"/>
                      </a:lnTo>
                      <a:lnTo>
                        <a:pt x="685" y="920"/>
                      </a:lnTo>
                      <a:lnTo>
                        <a:pt x="669" y="917"/>
                      </a:lnTo>
                      <a:lnTo>
                        <a:pt x="656" y="908"/>
                      </a:lnTo>
                      <a:lnTo>
                        <a:pt x="648" y="895"/>
                      </a:lnTo>
                      <a:lnTo>
                        <a:pt x="645" y="879"/>
                      </a:lnTo>
                      <a:lnTo>
                        <a:pt x="645" y="878"/>
                      </a:lnTo>
                      <a:lnTo>
                        <a:pt x="648" y="862"/>
                      </a:lnTo>
                      <a:lnTo>
                        <a:pt x="656" y="849"/>
                      </a:lnTo>
                      <a:lnTo>
                        <a:pt x="669" y="841"/>
                      </a:lnTo>
                      <a:lnTo>
                        <a:pt x="685" y="838"/>
                      </a:lnTo>
                      <a:lnTo>
                        <a:pt x="733" y="838"/>
                      </a:lnTo>
                      <a:lnTo>
                        <a:pt x="595" y="559"/>
                      </a:lnTo>
                      <a:lnTo>
                        <a:pt x="587" y="539"/>
                      </a:lnTo>
                      <a:lnTo>
                        <a:pt x="586" y="519"/>
                      </a:lnTo>
                      <a:lnTo>
                        <a:pt x="589" y="501"/>
                      </a:lnTo>
                      <a:lnTo>
                        <a:pt x="598" y="484"/>
                      </a:lnTo>
                      <a:lnTo>
                        <a:pt x="609" y="469"/>
                      </a:lnTo>
                      <a:lnTo>
                        <a:pt x="624" y="457"/>
                      </a:lnTo>
                      <a:lnTo>
                        <a:pt x="642" y="450"/>
                      </a:lnTo>
                      <a:lnTo>
                        <a:pt x="663" y="448"/>
                      </a:lnTo>
                      <a:lnTo>
                        <a:pt x="680" y="450"/>
                      </a:lnTo>
                      <a:lnTo>
                        <a:pt x="696" y="455"/>
                      </a:lnTo>
                      <a:lnTo>
                        <a:pt x="710" y="464"/>
                      </a:lnTo>
                      <a:lnTo>
                        <a:pt x="722" y="476"/>
                      </a:lnTo>
                      <a:lnTo>
                        <a:pt x="731" y="490"/>
                      </a:lnTo>
                      <a:lnTo>
                        <a:pt x="834" y="695"/>
                      </a:lnTo>
                      <a:lnTo>
                        <a:pt x="937" y="490"/>
                      </a:lnTo>
                      <a:lnTo>
                        <a:pt x="945" y="476"/>
                      </a:lnTo>
                      <a:lnTo>
                        <a:pt x="958" y="464"/>
                      </a:lnTo>
                      <a:lnTo>
                        <a:pt x="972" y="455"/>
                      </a:lnTo>
                      <a:lnTo>
                        <a:pt x="988" y="450"/>
                      </a:lnTo>
                      <a:lnTo>
                        <a:pt x="1005" y="448"/>
                      </a:lnTo>
                      <a:lnTo>
                        <a:pt x="1025" y="450"/>
                      </a:lnTo>
                      <a:lnTo>
                        <a:pt x="1043" y="457"/>
                      </a:lnTo>
                      <a:lnTo>
                        <a:pt x="1058" y="469"/>
                      </a:lnTo>
                      <a:lnTo>
                        <a:pt x="1070" y="484"/>
                      </a:lnTo>
                      <a:lnTo>
                        <a:pt x="1078" y="501"/>
                      </a:lnTo>
                      <a:lnTo>
                        <a:pt x="1081" y="519"/>
                      </a:lnTo>
                      <a:lnTo>
                        <a:pt x="1080" y="539"/>
                      </a:lnTo>
                      <a:lnTo>
                        <a:pt x="1073" y="559"/>
                      </a:lnTo>
                      <a:lnTo>
                        <a:pt x="934" y="838"/>
                      </a:lnTo>
                      <a:lnTo>
                        <a:pt x="1004" y="838"/>
                      </a:lnTo>
                      <a:lnTo>
                        <a:pt x="1013" y="841"/>
                      </a:lnTo>
                      <a:lnTo>
                        <a:pt x="1020" y="847"/>
                      </a:lnTo>
                      <a:lnTo>
                        <a:pt x="1023" y="857"/>
                      </a:lnTo>
                      <a:lnTo>
                        <a:pt x="1087" y="817"/>
                      </a:lnTo>
                      <a:lnTo>
                        <a:pt x="1154" y="783"/>
                      </a:lnTo>
                      <a:lnTo>
                        <a:pt x="1223" y="754"/>
                      </a:lnTo>
                      <a:lnTo>
                        <a:pt x="1296" y="728"/>
                      </a:lnTo>
                      <a:lnTo>
                        <a:pt x="1369" y="708"/>
                      </a:lnTo>
                      <a:lnTo>
                        <a:pt x="1446" y="692"/>
                      </a:lnTo>
                      <a:lnTo>
                        <a:pt x="1523" y="681"/>
                      </a:lnTo>
                      <a:lnTo>
                        <a:pt x="1507" y="620"/>
                      </a:lnTo>
                      <a:lnTo>
                        <a:pt x="1485" y="562"/>
                      </a:lnTo>
                      <a:lnTo>
                        <a:pt x="1459" y="505"/>
                      </a:lnTo>
                      <a:lnTo>
                        <a:pt x="1427" y="452"/>
                      </a:lnTo>
                      <a:lnTo>
                        <a:pt x="1391" y="402"/>
                      </a:lnTo>
                      <a:lnTo>
                        <a:pt x="1352" y="355"/>
                      </a:lnTo>
                      <a:lnTo>
                        <a:pt x="1308" y="312"/>
                      </a:lnTo>
                      <a:lnTo>
                        <a:pt x="1260" y="272"/>
                      </a:lnTo>
                      <a:lnTo>
                        <a:pt x="1210" y="237"/>
                      </a:lnTo>
                      <a:lnTo>
                        <a:pt x="1157" y="206"/>
                      </a:lnTo>
                      <a:lnTo>
                        <a:pt x="1101" y="180"/>
                      </a:lnTo>
                      <a:lnTo>
                        <a:pt x="1041" y="159"/>
                      </a:lnTo>
                      <a:lnTo>
                        <a:pt x="980" y="143"/>
                      </a:lnTo>
                      <a:lnTo>
                        <a:pt x="916" y="133"/>
                      </a:lnTo>
                      <a:lnTo>
                        <a:pt x="851" y="128"/>
                      </a:lnTo>
                      <a:close/>
                      <a:moveTo>
                        <a:pt x="834" y="0"/>
                      </a:moveTo>
                      <a:lnTo>
                        <a:pt x="909" y="4"/>
                      </a:lnTo>
                      <a:lnTo>
                        <a:pt x="982" y="13"/>
                      </a:lnTo>
                      <a:lnTo>
                        <a:pt x="1054" y="29"/>
                      </a:lnTo>
                      <a:lnTo>
                        <a:pt x="1122" y="52"/>
                      </a:lnTo>
                      <a:lnTo>
                        <a:pt x="1188" y="79"/>
                      </a:lnTo>
                      <a:lnTo>
                        <a:pt x="1252" y="112"/>
                      </a:lnTo>
                      <a:lnTo>
                        <a:pt x="1312" y="151"/>
                      </a:lnTo>
                      <a:lnTo>
                        <a:pt x="1367" y="194"/>
                      </a:lnTo>
                      <a:lnTo>
                        <a:pt x="1419" y="241"/>
                      </a:lnTo>
                      <a:lnTo>
                        <a:pt x="1468" y="293"/>
                      </a:lnTo>
                      <a:lnTo>
                        <a:pt x="1512" y="349"/>
                      </a:lnTo>
                      <a:lnTo>
                        <a:pt x="1550" y="408"/>
                      </a:lnTo>
                      <a:lnTo>
                        <a:pt x="1584" y="471"/>
                      </a:lnTo>
                      <a:lnTo>
                        <a:pt x="1612" y="536"/>
                      </a:lnTo>
                      <a:lnTo>
                        <a:pt x="1635" y="606"/>
                      </a:lnTo>
                      <a:lnTo>
                        <a:pt x="1653" y="676"/>
                      </a:lnTo>
                      <a:lnTo>
                        <a:pt x="1729" y="679"/>
                      </a:lnTo>
                      <a:lnTo>
                        <a:pt x="1804" y="688"/>
                      </a:lnTo>
                      <a:lnTo>
                        <a:pt x="1877" y="701"/>
                      </a:lnTo>
                      <a:lnTo>
                        <a:pt x="1921" y="646"/>
                      </a:lnTo>
                      <a:lnTo>
                        <a:pt x="1967" y="594"/>
                      </a:lnTo>
                      <a:lnTo>
                        <a:pt x="2018" y="546"/>
                      </a:lnTo>
                      <a:lnTo>
                        <a:pt x="2072" y="502"/>
                      </a:lnTo>
                      <a:lnTo>
                        <a:pt x="2130" y="463"/>
                      </a:lnTo>
                      <a:lnTo>
                        <a:pt x="2191" y="428"/>
                      </a:lnTo>
                      <a:lnTo>
                        <a:pt x="2255" y="397"/>
                      </a:lnTo>
                      <a:lnTo>
                        <a:pt x="2321" y="371"/>
                      </a:lnTo>
                      <a:lnTo>
                        <a:pt x="2389" y="351"/>
                      </a:lnTo>
                      <a:lnTo>
                        <a:pt x="2459" y="337"/>
                      </a:lnTo>
                      <a:lnTo>
                        <a:pt x="2533" y="327"/>
                      </a:lnTo>
                      <a:lnTo>
                        <a:pt x="2606" y="324"/>
                      </a:lnTo>
                      <a:lnTo>
                        <a:pt x="2684" y="327"/>
                      </a:lnTo>
                      <a:lnTo>
                        <a:pt x="2758" y="337"/>
                      </a:lnTo>
                      <a:lnTo>
                        <a:pt x="2832" y="353"/>
                      </a:lnTo>
                      <a:lnTo>
                        <a:pt x="2903" y="375"/>
                      </a:lnTo>
                      <a:lnTo>
                        <a:pt x="2972" y="402"/>
                      </a:lnTo>
                      <a:lnTo>
                        <a:pt x="3037" y="435"/>
                      </a:lnTo>
                      <a:lnTo>
                        <a:pt x="3098" y="472"/>
                      </a:lnTo>
                      <a:lnTo>
                        <a:pt x="3158" y="515"/>
                      </a:lnTo>
                      <a:lnTo>
                        <a:pt x="3212" y="562"/>
                      </a:lnTo>
                      <a:lnTo>
                        <a:pt x="3263" y="613"/>
                      </a:lnTo>
                      <a:lnTo>
                        <a:pt x="3310" y="668"/>
                      </a:lnTo>
                      <a:lnTo>
                        <a:pt x="3353" y="727"/>
                      </a:lnTo>
                      <a:lnTo>
                        <a:pt x="3390" y="789"/>
                      </a:lnTo>
                      <a:lnTo>
                        <a:pt x="3423" y="855"/>
                      </a:lnTo>
                      <a:lnTo>
                        <a:pt x="3451" y="923"/>
                      </a:lnTo>
                      <a:lnTo>
                        <a:pt x="3472" y="993"/>
                      </a:lnTo>
                      <a:lnTo>
                        <a:pt x="3488" y="1067"/>
                      </a:lnTo>
                      <a:lnTo>
                        <a:pt x="3498" y="1142"/>
                      </a:lnTo>
                      <a:lnTo>
                        <a:pt x="3501" y="1219"/>
                      </a:lnTo>
                      <a:lnTo>
                        <a:pt x="3498" y="1297"/>
                      </a:lnTo>
                      <a:lnTo>
                        <a:pt x="3488" y="1372"/>
                      </a:lnTo>
                      <a:lnTo>
                        <a:pt x="3472" y="1446"/>
                      </a:lnTo>
                      <a:lnTo>
                        <a:pt x="3450" y="1517"/>
                      </a:lnTo>
                      <a:lnTo>
                        <a:pt x="3422" y="1587"/>
                      </a:lnTo>
                      <a:lnTo>
                        <a:pt x="3389" y="1652"/>
                      </a:lnTo>
                      <a:lnTo>
                        <a:pt x="3351" y="1714"/>
                      </a:lnTo>
                      <a:lnTo>
                        <a:pt x="3308" y="1774"/>
                      </a:lnTo>
                      <a:lnTo>
                        <a:pt x="3260" y="1829"/>
                      </a:lnTo>
                      <a:lnTo>
                        <a:pt x="3208" y="1881"/>
                      </a:lnTo>
                      <a:lnTo>
                        <a:pt x="3153" y="1927"/>
                      </a:lnTo>
                      <a:lnTo>
                        <a:pt x="3093" y="1969"/>
                      </a:lnTo>
                      <a:lnTo>
                        <a:pt x="3030" y="2006"/>
                      </a:lnTo>
                      <a:lnTo>
                        <a:pt x="2963" y="2039"/>
                      </a:lnTo>
                      <a:lnTo>
                        <a:pt x="2894" y="2066"/>
                      </a:lnTo>
                      <a:lnTo>
                        <a:pt x="2822" y="2087"/>
                      </a:lnTo>
                      <a:lnTo>
                        <a:pt x="2749" y="2102"/>
                      </a:lnTo>
                      <a:lnTo>
                        <a:pt x="2724" y="2183"/>
                      </a:lnTo>
                      <a:lnTo>
                        <a:pt x="2695" y="2262"/>
                      </a:lnTo>
                      <a:lnTo>
                        <a:pt x="2659" y="2338"/>
                      </a:lnTo>
                      <a:lnTo>
                        <a:pt x="2619" y="2411"/>
                      </a:lnTo>
                      <a:lnTo>
                        <a:pt x="2574" y="2480"/>
                      </a:lnTo>
                      <a:lnTo>
                        <a:pt x="2523" y="2545"/>
                      </a:lnTo>
                      <a:lnTo>
                        <a:pt x="2469" y="2607"/>
                      </a:lnTo>
                      <a:lnTo>
                        <a:pt x="2410" y="2666"/>
                      </a:lnTo>
                      <a:lnTo>
                        <a:pt x="2346" y="2719"/>
                      </a:lnTo>
                      <a:lnTo>
                        <a:pt x="2280" y="2768"/>
                      </a:lnTo>
                      <a:lnTo>
                        <a:pt x="2210" y="2812"/>
                      </a:lnTo>
                      <a:lnTo>
                        <a:pt x="2136" y="2851"/>
                      </a:lnTo>
                      <a:lnTo>
                        <a:pt x="2060" y="2885"/>
                      </a:lnTo>
                      <a:lnTo>
                        <a:pt x="1980" y="2913"/>
                      </a:lnTo>
                      <a:lnTo>
                        <a:pt x="1898" y="2935"/>
                      </a:lnTo>
                      <a:lnTo>
                        <a:pt x="1813" y="2951"/>
                      </a:lnTo>
                      <a:lnTo>
                        <a:pt x="1727" y="2961"/>
                      </a:lnTo>
                      <a:lnTo>
                        <a:pt x="1639" y="2965"/>
                      </a:lnTo>
                      <a:lnTo>
                        <a:pt x="1553" y="2962"/>
                      </a:lnTo>
                      <a:lnTo>
                        <a:pt x="1470" y="2952"/>
                      </a:lnTo>
                      <a:lnTo>
                        <a:pt x="1388" y="2937"/>
                      </a:lnTo>
                      <a:lnTo>
                        <a:pt x="1308" y="2916"/>
                      </a:lnTo>
                      <a:lnTo>
                        <a:pt x="1232" y="2889"/>
                      </a:lnTo>
                      <a:lnTo>
                        <a:pt x="1157" y="2857"/>
                      </a:lnTo>
                      <a:lnTo>
                        <a:pt x="1085" y="2821"/>
                      </a:lnTo>
                      <a:lnTo>
                        <a:pt x="1016" y="2780"/>
                      </a:lnTo>
                      <a:lnTo>
                        <a:pt x="950" y="2734"/>
                      </a:lnTo>
                      <a:lnTo>
                        <a:pt x="889" y="2684"/>
                      </a:lnTo>
                      <a:lnTo>
                        <a:pt x="830" y="2628"/>
                      </a:lnTo>
                      <a:lnTo>
                        <a:pt x="776" y="2571"/>
                      </a:lnTo>
                      <a:lnTo>
                        <a:pt x="726" y="2508"/>
                      </a:lnTo>
                      <a:lnTo>
                        <a:pt x="679" y="2443"/>
                      </a:lnTo>
                      <a:lnTo>
                        <a:pt x="637" y="2374"/>
                      </a:lnTo>
                      <a:lnTo>
                        <a:pt x="601" y="2302"/>
                      </a:lnTo>
                      <a:lnTo>
                        <a:pt x="569" y="2228"/>
                      </a:lnTo>
                      <a:lnTo>
                        <a:pt x="543" y="2150"/>
                      </a:lnTo>
                      <a:lnTo>
                        <a:pt x="522" y="2070"/>
                      </a:lnTo>
                      <a:lnTo>
                        <a:pt x="507" y="1989"/>
                      </a:lnTo>
                      <a:lnTo>
                        <a:pt x="498" y="1905"/>
                      </a:lnTo>
                      <a:lnTo>
                        <a:pt x="494" y="1820"/>
                      </a:lnTo>
                      <a:lnTo>
                        <a:pt x="497" y="1746"/>
                      </a:lnTo>
                      <a:lnTo>
                        <a:pt x="504" y="1675"/>
                      </a:lnTo>
                      <a:lnTo>
                        <a:pt x="515" y="1604"/>
                      </a:lnTo>
                      <a:lnTo>
                        <a:pt x="452" y="1574"/>
                      </a:lnTo>
                      <a:lnTo>
                        <a:pt x="391" y="1540"/>
                      </a:lnTo>
                      <a:lnTo>
                        <a:pt x="335" y="1500"/>
                      </a:lnTo>
                      <a:lnTo>
                        <a:pt x="281" y="1457"/>
                      </a:lnTo>
                      <a:lnTo>
                        <a:pt x="231" y="1409"/>
                      </a:lnTo>
                      <a:lnTo>
                        <a:pt x="185" y="1358"/>
                      </a:lnTo>
                      <a:lnTo>
                        <a:pt x="144" y="1302"/>
                      </a:lnTo>
                      <a:lnTo>
                        <a:pt x="108" y="1243"/>
                      </a:lnTo>
                      <a:lnTo>
                        <a:pt x="76" y="1181"/>
                      </a:lnTo>
                      <a:lnTo>
                        <a:pt x="49" y="1116"/>
                      </a:lnTo>
                      <a:lnTo>
                        <a:pt x="28" y="1049"/>
                      </a:lnTo>
                      <a:lnTo>
                        <a:pt x="13" y="979"/>
                      </a:lnTo>
                      <a:lnTo>
                        <a:pt x="3" y="907"/>
                      </a:lnTo>
                      <a:lnTo>
                        <a:pt x="0" y="833"/>
                      </a:lnTo>
                      <a:lnTo>
                        <a:pt x="3" y="758"/>
                      </a:lnTo>
                      <a:lnTo>
                        <a:pt x="14" y="684"/>
                      </a:lnTo>
                      <a:lnTo>
                        <a:pt x="30" y="612"/>
                      </a:lnTo>
                      <a:lnTo>
                        <a:pt x="52" y="543"/>
                      </a:lnTo>
                      <a:lnTo>
                        <a:pt x="80" y="477"/>
                      </a:lnTo>
                      <a:lnTo>
                        <a:pt x="114" y="414"/>
                      </a:lnTo>
                      <a:lnTo>
                        <a:pt x="152" y="353"/>
                      </a:lnTo>
                      <a:lnTo>
                        <a:pt x="196" y="297"/>
                      </a:lnTo>
                      <a:lnTo>
                        <a:pt x="244" y="244"/>
                      </a:lnTo>
                      <a:lnTo>
                        <a:pt x="297" y="196"/>
                      </a:lnTo>
                      <a:lnTo>
                        <a:pt x="354" y="153"/>
                      </a:lnTo>
                      <a:lnTo>
                        <a:pt x="413" y="114"/>
                      </a:lnTo>
                      <a:lnTo>
                        <a:pt x="476" y="80"/>
                      </a:lnTo>
                      <a:lnTo>
                        <a:pt x="543" y="53"/>
                      </a:lnTo>
                      <a:lnTo>
                        <a:pt x="613" y="30"/>
                      </a:lnTo>
                      <a:lnTo>
                        <a:pt x="684" y="13"/>
                      </a:lnTo>
                      <a:lnTo>
                        <a:pt x="758" y="4"/>
                      </a:lnTo>
                      <a:lnTo>
                        <a:pt x="8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54" name="Freeform 10116"/>
                <p:cNvSpPr>
                  <a:spLocks noEditPoints="1"/>
                </p:cNvSpPr>
                <p:nvPr/>
              </p:nvSpPr>
              <p:spPr bwMode="auto">
                <a:xfrm>
                  <a:off x="5919" y="746"/>
                  <a:ext cx="329" cy="690"/>
                </a:xfrm>
                <a:custGeom>
                  <a:avLst/>
                  <a:gdLst>
                    <a:gd name="T0" fmla="*/ 432 w 657"/>
                    <a:gd name="T1" fmla="*/ 1078 h 1379"/>
                    <a:gd name="T2" fmla="*/ 489 w 657"/>
                    <a:gd name="T3" fmla="*/ 1003 h 1379"/>
                    <a:gd name="T4" fmla="*/ 498 w 657"/>
                    <a:gd name="T5" fmla="*/ 907 h 1379"/>
                    <a:gd name="T6" fmla="*/ 456 w 657"/>
                    <a:gd name="T7" fmla="*/ 823 h 1379"/>
                    <a:gd name="T8" fmla="*/ 250 w 657"/>
                    <a:gd name="T9" fmla="*/ 284 h 1379"/>
                    <a:gd name="T10" fmla="*/ 182 w 657"/>
                    <a:gd name="T11" fmla="*/ 347 h 1379"/>
                    <a:gd name="T12" fmla="*/ 155 w 657"/>
                    <a:gd name="T13" fmla="*/ 439 h 1379"/>
                    <a:gd name="T14" fmla="*/ 182 w 657"/>
                    <a:gd name="T15" fmla="*/ 530 h 1379"/>
                    <a:gd name="T16" fmla="*/ 250 w 657"/>
                    <a:gd name="T17" fmla="*/ 593 h 1379"/>
                    <a:gd name="T18" fmla="*/ 349 w 657"/>
                    <a:gd name="T19" fmla="*/ 3 h 1379"/>
                    <a:gd name="T20" fmla="*/ 395 w 657"/>
                    <a:gd name="T21" fmla="*/ 38 h 1379"/>
                    <a:gd name="T22" fmla="*/ 405 w 657"/>
                    <a:gd name="T23" fmla="*/ 119 h 1379"/>
                    <a:gd name="T24" fmla="*/ 524 w 657"/>
                    <a:gd name="T25" fmla="*/ 174 h 1379"/>
                    <a:gd name="T26" fmla="*/ 610 w 657"/>
                    <a:gd name="T27" fmla="*/ 269 h 1379"/>
                    <a:gd name="T28" fmla="*/ 654 w 657"/>
                    <a:gd name="T29" fmla="*/ 393 h 1379"/>
                    <a:gd name="T30" fmla="*/ 646 w 657"/>
                    <a:gd name="T31" fmla="*/ 478 h 1379"/>
                    <a:gd name="T32" fmla="*/ 599 w 657"/>
                    <a:gd name="T33" fmla="*/ 513 h 1379"/>
                    <a:gd name="T34" fmla="*/ 540 w 657"/>
                    <a:gd name="T35" fmla="*/ 506 h 1379"/>
                    <a:gd name="T36" fmla="*/ 503 w 657"/>
                    <a:gd name="T37" fmla="*/ 459 h 1379"/>
                    <a:gd name="T38" fmla="*/ 489 w 657"/>
                    <a:gd name="T39" fmla="*/ 375 h 1379"/>
                    <a:gd name="T40" fmla="*/ 432 w 657"/>
                    <a:gd name="T41" fmla="*/ 301 h 1379"/>
                    <a:gd name="T42" fmla="*/ 448 w 657"/>
                    <a:gd name="T43" fmla="*/ 635 h 1379"/>
                    <a:gd name="T44" fmla="*/ 556 w 657"/>
                    <a:gd name="T45" fmla="*/ 704 h 1379"/>
                    <a:gd name="T46" fmla="*/ 629 w 657"/>
                    <a:gd name="T47" fmla="*/ 809 h 1379"/>
                    <a:gd name="T48" fmla="*/ 657 w 657"/>
                    <a:gd name="T49" fmla="*/ 940 h 1379"/>
                    <a:gd name="T50" fmla="*/ 629 w 657"/>
                    <a:gd name="T51" fmla="*/ 1070 h 1379"/>
                    <a:gd name="T52" fmla="*/ 556 w 657"/>
                    <a:gd name="T53" fmla="*/ 1176 h 1379"/>
                    <a:gd name="T54" fmla="*/ 448 w 657"/>
                    <a:gd name="T55" fmla="*/ 1246 h 1379"/>
                    <a:gd name="T56" fmla="*/ 403 w 657"/>
                    <a:gd name="T57" fmla="*/ 1322 h 1379"/>
                    <a:gd name="T58" fmla="*/ 367 w 657"/>
                    <a:gd name="T59" fmla="*/ 1369 h 1379"/>
                    <a:gd name="T60" fmla="*/ 307 w 657"/>
                    <a:gd name="T61" fmla="*/ 1376 h 1379"/>
                    <a:gd name="T62" fmla="*/ 261 w 657"/>
                    <a:gd name="T63" fmla="*/ 1340 h 1379"/>
                    <a:gd name="T64" fmla="*/ 250 w 657"/>
                    <a:gd name="T65" fmla="*/ 1259 h 1379"/>
                    <a:gd name="T66" fmla="*/ 133 w 657"/>
                    <a:gd name="T67" fmla="*/ 1203 h 1379"/>
                    <a:gd name="T68" fmla="*/ 46 w 657"/>
                    <a:gd name="T69" fmla="*/ 1109 h 1379"/>
                    <a:gd name="T70" fmla="*/ 3 w 657"/>
                    <a:gd name="T71" fmla="*/ 985 h 1379"/>
                    <a:gd name="T72" fmla="*/ 10 w 657"/>
                    <a:gd name="T73" fmla="*/ 901 h 1379"/>
                    <a:gd name="T74" fmla="*/ 57 w 657"/>
                    <a:gd name="T75" fmla="*/ 865 h 1379"/>
                    <a:gd name="T76" fmla="*/ 117 w 657"/>
                    <a:gd name="T77" fmla="*/ 873 h 1379"/>
                    <a:gd name="T78" fmla="*/ 152 w 657"/>
                    <a:gd name="T79" fmla="*/ 919 h 1379"/>
                    <a:gd name="T80" fmla="*/ 167 w 657"/>
                    <a:gd name="T81" fmla="*/ 1003 h 1379"/>
                    <a:gd name="T82" fmla="*/ 223 w 657"/>
                    <a:gd name="T83" fmla="*/ 1078 h 1379"/>
                    <a:gd name="T84" fmla="*/ 208 w 657"/>
                    <a:gd name="T85" fmla="*/ 744 h 1379"/>
                    <a:gd name="T86" fmla="*/ 100 w 657"/>
                    <a:gd name="T87" fmla="*/ 675 h 1379"/>
                    <a:gd name="T88" fmla="*/ 26 w 657"/>
                    <a:gd name="T89" fmla="*/ 569 h 1379"/>
                    <a:gd name="T90" fmla="*/ 0 w 657"/>
                    <a:gd name="T91" fmla="*/ 439 h 1379"/>
                    <a:gd name="T92" fmla="*/ 26 w 657"/>
                    <a:gd name="T93" fmla="*/ 309 h 1379"/>
                    <a:gd name="T94" fmla="*/ 100 w 657"/>
                    <a:gd name="T95" fmla="*/ 202 h 1379"/>
                    <a:gd name="T96" fmla="*/ 208 w 657"/>
                    <a:gd name="T97" fmla="*/ 133 h 1379"/>
                    <a:gd name="T98" fmla="*/ 253 w 657"/>
                    <a:gd name="T99" fmla="*/ 57 h 1379"/>
                    <a:gd name="T100" fmla="*/ 288 w 657"/>
                    <a:gd name="T101" fmla="*/ 10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7" h="1379">
                      <a:moveTo>
                        <a:pt x="405" y="786"/>
                      </a:moveTo>
                      <a:lnTo>
                        <a:pt x="405" y="1094"/>
                      </a:lnTo>
                      <a:lnTo>
                        <a:pt x="432" y="1078"/>
                      </a:lnTo>
                      <a:lnTo>
                        <a:pt x="456" y="1056"/>
                      </a:lnTo>
                      <a:lnTo>
                        <a:pt x="475" y="1032"/>
                      </a:lnTo>
                      <a:lnTo>
                        <a:pt x="489" y="1003"/>
                      </a:lnTo>
                      <a:lnTo>
                        <a:pt x="498" y="972"/>
                      </a:lnTo>
                      <a:lnTo>
                        <a:pt x="501" y="940"/>
                      </a:lnTo>
                      <a:lnTo>
                        <a:pt x="498" y="907"/>
                      </a:lnTo>
                      <a:lnTo>
                        <a:pt x="489" y="876"/>
                      </a:lnTo>
                      <a:lnTo>
                        <a:pt x="475" y="849"/>
                      </a:lnTo>
                      <a:lnTo>
                        <a:pt x="456" y="823"/>
                      </a:lnTo>
                      <a:lnTo>
                        <a:pt x="432" y="803"/>
                      </a:lnTo>
                      <a:lnTo>
                        <a:pt x="405" y="786"/>
                      </a:lnTo>
                      <a:close/>
                      <a:moveTo>
                        <a:pt x="250" y="284"/>
                      </a:moveTo>
                      <a:lnTo>
                        <a:pt x="223" y="301"/>
                      </a:lnTo>
                      <a:lnTo>
                        <a:pt x="201" y="323"/>
                      </a:lnTo>
                      <a:lnTo>
                        <a:pt x="182" y="347"/>
                      </a:lnTo>
                      <a:lnTo>
                        <a:pt x="167" y="375"/>
                      </a:lnTo>
                      <a:lnTo>
                        <a:pt x="158" y="406"/>
                      </a:lnTo>
                      <a:lnTo>
                        <a:pt x="155" y="439"/>
                      </a:lnTo>
                      <a:lnTo>
                        <a:pt x="158" y="472"/>
                      </a:lnTo>
                      <a:lnTo>
                        <a:pt x="167" y="503"/>
                      </a:lnTo>
                      <a:lnTo>
                        <a:pt x="182" y="530"/>
                      </a:lnTo>
                      <a:lnTo>
                        <a:pt x="201" y="555"/>
                      </a:lnTo>
                      <a:lnTo>
                        <a:pt x="223" y="576"/>
                      </a:lnTo>
                      <a:lnTo>
                        <a:pt x="250" y="593"/>
                      </a:lnTo>
                      <a:lnTo>
                        <a:pt x="250" y="284"/>
                      </a:lnTo>
                      <a:close/>
                      <a:moveTo>
                        <a:pt x="328" y="0"/>
                      </a:moveTo>
                      <a:lnTo>
                        <a:pt x="349" y="3"/>
                      </a:lnTo>
                      <a:lnTo>
                        <a:pt x="367" y="10"/>
                      </a:lnTo>
                      <a:lnTo>
                        <a:pt x="383" y="22"/>
                      </a:lnTo>
                      <a:lnTo>
                        <a:pt x="395" y="38"/>
                      </a:lnTo>
                      <a:lnTo>
                        <a:pt x="403" y="57"/>
                      </a:lnTo>
                      <a:lnTo>
                        <a:pt x="405" y="78"/>
                      </a:lnTo>
                      <a:lnTo>
                        <a:pt x="405" y="119"/>
                      </a:lnTo>
                      <a:lnTo>
                        <a:pt x="448" y="133"/>
                      </a:lnTo>
                      <a:lnTo>
                        <a:pt x="487" y="151"/>
                      </a:lnTo>
                      <a:lnTo>
                        <a:pt x="524" y="174"/>
                      </a:lnTo>
                      <a:lnTo>
                        <a:pt x="556" y="202"/>
                      </a:lnTo>
                      <a:lnTo>
                        <a:pt x="586" y="234"/>
                      </a:lnTo>
                      <a:lnTo>
                        <a:pt x="610" y="269"/>
                      </a:lnTo>
                      <a:lnTo>
                        <a:pt x="629" y="309"/>
                      </a:lnTo>
                      <a:lnTo>
                        <a:pt x="644" y="349"/>
                      </a:lnTo>
                      <a:lnTo>
                        <a:pt x="654" y="393"/>
                      </a:lnTo>
                      <a:lnTo>
                        <a:pt x="657" y="439"/>
                      </a:lnTo>
                      <a:lnTo>
                        <a:pt x="654" y="459"/>
                      </a:lnTo>
                      <a:lnTo>
                        <a:pt x="646" y="478"/>
                      </a:lnTo>
                      <a:lnTo>
                        <a:pt x="633" y="494"/>
                      </a:lnTo>
                      <a:lnTo>
                        <a:pt x="619" y="506"/>
                      </a:lnTo>
                      <a:lnTo>
                        <a:pt x="599" y="513"/>
                      </a:lnTo>
                      <a:lnTo>
                        <a:pt x="579" y="516"/>
                      </a:lnTo>
                      <a:lnTo>
                        <a:pt x="558" y="513"/>
                      </a:lnTo>
                      <a:lnTo>
                        <a:pt x="540" y="506"/>
                      </a:lnTo>
                      <a:lnTo>
                        <a:pt x="524" y="494"/>
                      </a:lnTo>
                      <a:lnTo>
                        <a:pt x="512" y="478"/>
                      </a:lnTo>
                      <a:lnTo>
                        <a:pt x="503" y="459"/>
                      </a:lnTo>
                      <a:lnTo>
                        <a:pt x="501" y="439"/>
                      </a:lnTo>
                      <a:lnTo>
                        <a:pt x="498" y="406"/>
                      </a:lnTo>
                      <a:lnTo>
                        <a:pt x="489" y="375"/>
                      </a:lnTo>
                      <a:lnTo>
                        <a:pt x="475" y="347"/>
                      </a:lnTo>
                      <a:lnTo>
                        <a:pt x="456" y="323"/>
                      </a:lnTo>
                      <a:lnTo>
                        <a:pt x="432" y="301"/>
                      </a:lnTo>
                      <a:lnTo>
                        <a:pt x="405" y="284"/>
                      </a:lnTo>
                      <a:lnTo>
                        <a:pt x="405" y="621"/>
                      </a:lnTo>
                      <a:lnTo>
                        <a:pt x="448" y="635"/>
                      </a:lnTo>
                      <a:lnTo>
                        <a:pt x="487" y="653"/>
                      </a:lnTo>
                      <a:lnTo>
                        <a:pt x="524" y="676"/>
                      </a:lnTo>
                      <a:lnTo>
                        <a:pt x="556" y="704"/>
                      </a:lnTo>
                      <a:lnTo>
                        <a:pt x="586" y="736"/>
                      </a:lnTo>
                      <a:lnTo>
                        <a:pt x="610" y="771"/>
                      </a:lnTo>
                      <a:lnTo>
                        <a:pt x="629" y="809"/>
                      </a:lnTo>
                      <a:lnTo>
                        <a:pt x="644" y="851"/>
                      </a:lnTo>
                      <a:lnTo>
                        <a:pt x="654" y="895"/>
                      </a:lnTo>
                      <a:lnTo>
                        <a:pt x="657" y="940"/>
                      </a:lnTo>
                      <a:lnTo>
                        <a:pt x="654" y="985"/>
                      </a:lnTo>
                      <a:lnTo>
                        <a:pt x="644" y="1029"/>
                      </a:lnTo>
                      <a:lnTo>
                        <a:pt x="629" y="1070"/>
                      </a:lnTo>
                      <a:lnTo>
                        <a:pt x="610" y="1109"/>
                      </a:lnTo>
                      <a:lnTo>
                        <a:pt x="586" y="1144"/>
                      </a:lnTo>
                      <a:lnTo>
                        <a:pt x="556" y="1176"/>
                      </a:lnTo>
                      <a:lnTo>
                        <a:pt x="524" y="1203"/>
                      </a:lnTo>
                      <a:lnTo>
                        <a:pt x="487" y="1227"/>
                      </a:lnTo>
                      <a:lnTo>
                        <a:pt x="448" y="1246"/>
                      </a:lnTo>
                      <a:lnTo>
                        <a:pt x="405" y="1259"/>
                      </a:lnTo>
                      <a:lnTo>
                        <a:pt x="405" y="1300"/>
                      </a:lnTo>
                      <a:lnTo>
                        <a:pt x="403" y="1322"/>
                      </a:lnTo>
                      <a:lnTo>
                        <a:pt x="395" y="1340"/>
                      </a:lnTo>
                      <a:lnTo>
                        <a:pt x="383" y="1356"/>
                      </a:lnTo>
                      <a:lnTo>
                        <a:pt x="367" y="1369"/>
                      </a:lnTo>
                      <a:lnTo>
                        <a:pt x="349" y="1376"/>
                      </a:lnTo>
                      <a:lnTo>
                        <a:pt x="328" y="1379"/>
                      </a:lnTo>
                      <a:lnTo>
                        <a:pt x="307" y="1376"/>
                      </a:lnTo>
                      <a:lnTo>
                        <a:pt x="288" y="1369"/>
                      </a:lnTo>
                      <a:lnTo>
                        <a:pt x="273" y="1356"/>
                      </a:lnTo>
                      <a:lnTo>
                        <a:pt x="261" y="1340"/>
                      </a:lnTo>
                      <a:lnTo>
                        <a:pt x="253" y="1322"/>
                      </a:lnTo>
                      <a:lnTo>
                        <a:pt x="250" y="1300"/>
                      </a:lnTo>
                      <a:lnTo>
                        <a:pt x="250" y="1259"/>
                      </a:lnTo>
                      <a:lnTo>
                        <a:pt x="208" y="1246"/>
                      </a:lnTo>
                      <a:lnTo>
                        <a:pt x="169" y="1227"/>
                      </a:lnTo>
                      <a:lnTo>
                        <a:pt x="133" y="1203"/>
                      </a:lnTo>
                      <a:lnTo>
                        <a:pt x="100" y="1176"/>
                      </a:lnTo>
                      <a:lnTo>
                        <a:pt x="71" y="1144"/>
                      </a:lnTo>
                      <a:lnTo>
                        <a:pt x="46" y="1109"/>
                      </a:lnTo>
                      <a:lnTo>
                        <a:pt x="26" y="1070"/>
                      </a:lnTo>
                      <a:lnTo>
                        <a:pt x="11" y="1029"/>
                      </a:lnTo>
                      <a:lnTo>
                        <a:pt x="3" y="985"/>
                      </a:lnTo>
                      <a:lnTo>
                        <a:pt x="0" y="940"/>
                      </a:lnTo>
                      <a:lnTo>
                        <a:pt x="2" y="919"/>
                      </a:lnTo>
                      <a:lnTo>
                        <a:pt x="10" y="901"/>
                      </a:lnTo>
                      <a:lnTo>
                        <a:pt x="22" y="885"/>
                      </a:lnTo>
                      <a:lnTo>
                        <a:pt x="38" y="873"/>
                      </a:lnTo>
                      <a:lnTo>
                        <a:pt x="57" y="865"/>
                      </a:lnTo>
                      <a:lnTo>
                        <a:pt x="77" y="863"/>
                      </a:lnTo>
                      <a:lnTo>
                        <a:pt x="98" y="865"/>
                      </a:lnTo>
                      <a:lnTo>
                        <a:pt x="117" y="873"/>
                      </a:lnTo>
                      <a:lnTo>
                        <a:pt x="133" y="885"/>
                      </a:lnTo>
                      <a:lnTo>
                        <a:pt x="144" y="901"/>
                      </a:lnTo>
                      <a:lnTo>
                        <a:pt x="152" y="919"/>
                      </a:lnTo>
                      <a:lnTo>
                        <a:pt x="155" y="940"/>
                      </a:lnTo>
                      <a:lnTo>
                        <a:pt x="158" y="972"/>
                      </a:lnTo>
                      <a:lnTo>
                        <a:pt x="167" y="1003"/>
                      </a:lnTo>
                      <a:lnTo>
                        <a:pt x="182" y="1032"/>
                      </a:lnTo>
                      <a:lnTo>
                        <a:pt x="201" y="1056"/>
                      </a:lnTo>
                      <a:lnTo>
                        <a:pt x="223" y="1078"/>
                      </a:lnTo>
                      <a:lnTo>
                        <a:pt x="250" y="1094"/>
                      </a:lnTo>
                      <a:lnTo>
                        <a:pt x="250" y="758"/>
                      </a:lnTo>
                      <a:lnTo>
                        <a:pt x="208" y="744"/>
                      </a:lnTo>
                      <a:lnTo>
                        <a:pt x="169" y="726"/>
                      </a:lnTo>
                      <a:lnTo>
                        <a:pt x="133" y="703"/>
                      </a:lnTo>
                      <a:lnTo>
                        <a:pt x="100" y="675"/>
                      </a:lnTo>
                      <a:lnTo>
                        <a:pt x="71" y="643"/>
                      </a:lnTo>
                      <a:lnTo>
                        <a:pt x="46" y="608"/>
                      </a:lnTo>
                      <a:lnTo>
                        <a:pt x="26" y="569"/>
                      </a:lnTo>
                      <a:lnTo>
                        <a:pt x="11" y="528"/>
                      </a:lnTo>
                      <a:lnTo>
                        <a:pt x="3" y="484"/>
                      </a:lnTo>
                      <a:lnTo>
                        <a:pt x="0" y="439"/>
                      </a:lnTo>
                      <a:lnTo>
                        <a:pt x="3" y="393"/>
                      </a:lnTo>
                      <a:lnTo>
                        <a:pt x="11" y="349"/>
                      </a:lnTo>
                      <a:lnTo>
                        <a:pt x="26" y="309"/>
                      </a:lnTo>
                      <a:lnTo>
                        <a:pt x="46" y="269"/>
                      </a:lnTo>
                      <a:lnTo>
                        <a:pt x="71" y="234"/>
                      </a:lnTo>
                      <a:lnTo>
                        <a:pt x="100" y="202"/>
                      </a:lnTo>
                      <a:lnTo>
                        <a:pt x="133" y="174"/>
                      </a:lnTo>
                      <a:lnTo>
                        <a:pt x="169" y="151"/>
                      </a:lnTo>
                      <a:lnTo>
                        <a:pt x="208" y="133"/>
                      </a:lnTo>
                      <a:lnTo>
                        <a:pt x="250" y="119"/>
                      </a:lnTo>
                      <a:lnTo>
                        <a:pt x="250" y="78"/>
                      </a:lnTo>
                      <a:lnTo>
                        <a:pt x="253" y="57"/>
                      </a:lnTo>
                      <a:lnTo>
                        <a:pt x="261" y="38"/>
                      </a:lnTo>
                      <a:lnTo>
                        <a:pt x="273" y="22"/>
                      </a:lnTo>
                      <a:lnTo>
                        <a:pt x="288" y="10"/>
                      </a:lnTo>
                      <a:lnTo>
                        <a:pt x="307" y="3"/>
                      </a:lnTo>
                      <a:lnTo>
                        <a:pt x="3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
        <p:nvSpPr>
          <p:cNvPr id="59" name="Right Triangle 58"/>
          <p:cNvSpPr/>
          <p:nvPr/>
        </p:nvSpPr>
        <p:spPr>
          <a:xfrm rot="5400000">
            <a:off x="3021944" y="-3021943"/>
            <a:ext cx="698502" cy="6742389"/>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2" descr="Resultado de imagen para constitucion del ecuador">
            <a:extLst>
              <a:ext uri="{FF2B5EF4-FFF2-40B4-BE49-F238E27FC236}">
                <a16:creationId xmlns:a16="http://schemas.microsoft.com/office/drawing/2014/main" xmlns="" id="{7AF368AC-EA9D-434D-8656-98D1D00D3B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5496" y="358587"/>
            <a:ext cx="2181851" cy="29091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8" name="Picture 4" descr="Resultado de imagen para ley organica de cultura ecuador">
            <a:extLst>
              <a:ext uri="{FF2B5EF4-FFF2-40B4-BE49-F238E27FC236}">
                <a16:creationId xmlns:a16="http://schemas.microsoft.com/office/drawing/2014/main" xmlns="" id="{789B2E71-3492-4756-BAF6-B09F76F0B6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8565" y="3762414"/>
            <a:ext cx="3362425" cy="21756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9" name="Picture 6" descr="Imagen relacionada">
            <a:extLst>
              <a:ext uri="{FF2B5EF4-FFF2-40B4-BE49-F238E27FC236}">
                <a16:creationId xmlns:a16="http://schemas.microsoft.com/office/drawing/2014/main" xmlns="" id="{352E52D1-13DA-4275-99A9-F326F6E1645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263" t="3999" r="16256" b="8241"/>
          <a:stretch/>
        </p:blipFill>
        <p:spPr bwMode="auto">
          <a:xfrm>
            <a:off x="8668453" y="3513081"/>
            <a:ext cx="2819502" cy="22930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2" name="Oval 1"/>
          <p:cNvSpPr/>
          <p:nvPr/>
        </p:nvSpPr>
        <p:spPr>
          <a:xfrm>
            <a:off x="583891" y="2057400"/>
            <a:ext cx="2743200" cy="27432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2"/>
          <p:cNvSpPr txBox="1"/>
          <p:nvPr/>
        </p:nvSpPr>
        <p:spPr>
          <a:xfrm>
            <a:off x="552077" y="2990417"/>
            <a:ext cx="2719157" cy="877163"/>
          </a:xfrm>
          <a:prstGeom prst="rect">
            <a:avLst/>
          </a:prstGeom>
          <a:noFill/>
        </p:spPr>
        <p:txBody>
          <a:bodyPr wrap="square" rtlCol="0" anchor="ctr">
            <a:spAutoFit/>
          </a:bodyPr>
          <a:lstStyle/>
          <a:p>
            <a:pPr algn="ctr"/>
            <a:r>
              <a:rPr lang="en-US" sz="5100" b="1" spc="-300" dirty="0" err="1" smtClean="0">
                <a:solidFill>
                  <a:schemeClr val="accent1"/>
                </a:solidFill>
              </a:rPr>
              <a:t>Normativa</a:t>
            </a:r>
            <a:endParaRPr lang="en-US" sz="5100" b="1" spc="-300" dirty="0">
              <a:solidFill>
                <a:schemeClr val="accent1"/>
              </a:solidFill>
            </a:endParaRPr>
          </a:p>
        </p:txBody>
      </p:sp>
      <p:cxnSp>
        <p:nvCxnSpPr>
          <p:cNvPr id="74" name="Straight Connector 3"/>
          <p:cNvCxnSpPr/>
          <p:nvPr/>
        </p:nvCxnSpPr>
        <p:spPr>
          <a:xfrm flipH="1">
            <a:off x="1955490" y="0"/>
            <a:ext cx="1" cy="205740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5" name="Straight Connector 4"/>
          <p:cNvCxnSpPr/>
          <p:nvPr/>
        </p:nvCxnSpPr>
        <p:spPr>
          <a:xfrm rot="5400000" flipH="1">
            <a:off x="-457689" y="2400302"/>
            <a:ext cx="1" cy="2057400"/>
          </a:xfrm>
          <a:prstGeom prst="line">
            <a:avLst/>
          </a:prstGeom>
          <a:ln/>
        </p:spPr>
        <p:style>
          <a:lnRef idx="1">
            <a:schemeClr val="accent1"/>
          </a:lnRef>
          <a:fillRef idx="0">
            <a:schemeClr val="accent1"/>
          </a:fillRef>
          <a:effectRef idx="0">
            <a:schemeClr val="accent1"/>
          </a:effectRef>
          <a:fontRef idx="minor">
            <a:schemeClr val="tx1"/>
          </a:fontRef>
        </p:style>
      </p:cxnSp>
      <p:pic>
        <p:nvPicPr>
          <p:cNvPr id="76" name="Picture 2" descr="Resultado de imagen para logo universidad de las fuerzas armadas espe">
            <a:extLst>
              <a:ext uri="{FF2B5EF4-FFF2-40B4-BE49-F238E27FC236}">
                <a16:creationId xmlns="" xmlns:a16="http://schemas.microsoft.com/office/drawing/2014/main" id="{D09D6157-7169-4E0D-A969-1F105FC3820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58954" y="116884"/>
            <a:ext cx="3461988" cy="786208"/>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No hay ninguna descripciÃ³n de la foto disponibl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435" y="49290"/>
            <a:ext cx="853802" cy="853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68308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67"/>
                                        </p:tgtEl>
                                        <p:attrNameLst>
                                          <p:attrName>r</p:attrName>
                                        </p:attrNameLst>
                                      </p:cBhvr>
                                    </p:animRot>
                                    <p:animRot by="-240000">
                                      <p:cBhvr>
                                        <p:cTn id="14" dur="200" fill="hold">
                                          <p:stCondLst>
                                            <p:cond delay="200"/>
                                          </p:stCondLst>
                                        </p:cTn>
                                        <p:tgtEl>
                                          <p:spTgt spid="67"/>
                                        </p:tgtEl>
                                        <p:attrNameLst>
                                          <p:attrName>r</p:attrName>
                                        </p:attrNameLst>
                                      </p:cBhvr>
                                    </p:animRot>
                                    <p:animRot by="240000">
                                      <p:cBhvr>
                                        <p:cTn id="15" dur="200" fill="hold">
                                          <p:stCondLst>
                                            <p:cond delay="400"/>
                                          </p:stCondLst>
                                        </p:cTn>
                                        <p:tgtEl>
                                          <p:spTgt spid="67"/>
                                        </p:tgtEl>
                                        <p:attrNameLst>
                                          <p:attrName>r</p:attrName>
                                        </p:attrNameLst>
                                      </p:cBhvr>
                                    </p:animRot>
                                    <p:animRot by="-240000">
                                      <p:cBhvr>
                                        <p:cTn id="16" dur="200" fill="hold">
                                          <p:stCondLst>
                                            <p:cond delay="600"/>
                                          </p:stCondLst>
                                        </p:cTn>
                                        <p:tgtEl>
                                          <p:spTgt spid="67"/>
                                        </p:tgtEl>
                                        <p:attrNameLst>
                                          <p:attrName>r</p:attrName>
                                        </p:attrNameLst>
                                      </p:cBhvr>
                                    </p:animRot>
                                    <p:animRot by="120000">
                                      <p:cBhvr>
                                        <p:cTn id="17" dur="200" fill="hold">
                                          <p:stCondLst>
                                            <p:cond delay="800"/>
                                          </p:stCondLst>
                                        </p:cTn>
                                        <p:tgtEl>
                                          <p:spTgt spid="67"/>
                                        </p:tgtEl>
                                        <p:attrNameLst>
                                          <p:attrName>r</p:attrName>
                                        </p:attrNameLst>
                                      </p:cBhvr>
                                    </p:animRot>
                                  </p:childTnLst>
                                </p:cTn>
                              </p:par>
                            </p:childTnLst>
                          </p:cTn>
                        </p:par>
                        <p:par>
                          <p:cTn id="18" fill="hold">
                            <p:stCondLst>
                              <p:cond delay="1000"/>
                            </p:stCondLst>
                            <p:childTnLst>
                              <p:par>
                                <p:cTn id="19" presetID="32" presetClass="emph" presetSubtype="0" fill="hold" nodeType="afterEffect">
                                  <p:stCondLst>
                                    <p:cond delay="0"/>
                                  </p:stCondLst>
                                  <p:childTnLst>
                                    <p:animRot by="120000">
                                      <p:cBhvr>
                                        <p:cTn id="20" dur="100" fill="hold">
                                          <p:stCondLst>
                                            <p:cond delay="0"/>
                                          </p:stCondLst>
                                        </p:cTn>
                                        <p:tgtEl>
                                          <p:spTgt spid="68"/>
                                        </p:tgtEl>
                                        <p:attrNameLst>
                                          <p:attrName>r</p:attrName>
                                        </p:attrNameLst>
                                      </p:cBhvr>
                                    </p:animRot>
                                    <p:animRot by="-240000">
                                      <p:cBhvr>
                                        <p:cTn id="21" dur="200" fill="hold">
                                          <p:stCondLst>
                                            <p:cond delay="200"/>
                                          </p:stCondLst>
                                        </p:cTn>
                                        <p:tgtEl>
                                          <p:spTgt spid="68"/>
                                        </p:tgtEl>
                                        <p:attrNameLst>
                                          <p:attrName>r</p:attrName>
                                        </p:attrNameLst>
                                      </p:cBhvr>
                                    </p:animRot>
                                    <p:animRot by="240000">
                                      <p:cBhvr>
                                        <p:cTn id="22" dur="200" fill="hold">
                                          <p:stCondLst>
                                            <p:cond delay="400"/>
                                          </p:stCondLst>
                                        </p:cTn>
                                        <p:tgtEl>
                                          <p:spTgt spid="68"/>
                                        </p:tgtEl>
                                        <p:attrNameLst>
                                          <p:attrName>r</p:attrName>
                                        </p:attrNameLst>
                                      </p:cBhvr>
                                    </p:animRot>
                                    <p:animRot by="-240000">
                                      <p:cBhvr>
                                        <p:cTn id="23" dur="200" fill="hold">
                                          <p:stCondLst>
                                            <p:cond delay="600"/>
                                          </p:stCondLst>
                                        </p:cTn>
                                        <p:tgtEl>
                                          <p:spTgt spid="68"/>
                                        </p:tgtEl>
                                        <p:attrNameLst>
                                          <p:attrName>r</p:attrName>
                                        </p:attrNameLst>
                                      </p:cBhvr>
                                    </p:animRot>
                                    <p:animRot by="120000">
                                      <p:cBhvr>
                                        <p:cTn id="24" dur="200" fill="hold">
                                          <p:stCondLst>
                                            <p:cond delay="800"/>
                                          </p:stCondLst>
                                        </p:cTn>
                                        <p:tgtEl>
                                          <p:spTgt spid="68"/>
                                        </p:tgtEl>
                                        <p:attrNameLst>
                                          <p:attrName>r</p:attrName>
                                        </p:attrNameLst>
                                      </p:cBhvr>
                                    </p:animRot>
                                  </p:childTnLst>
                                </p:cTn>
                              </p:par>
                            </p:childTnLst>
                          </p:cTn>
                        </p:par>
                        <p:par>
                          <p:cTn id="25" fill="hold">
                            <p:stCondLst>
                              <p:cond delay="2000"/>
                            </p:stCondLst>
                            <p:childTnLst>
                              <p:par>
                                <p:cTn id="26" presetID="32" presetClass="emph" presetSubtype="0" fill="hold" nodeType="afterEffect">
                                  <p:stCondLst>
                                    <p:cond delay="0"/>
                                  </p:stCondLst>
                                  <p:childTnLst>
                                    <p:animRot by="120000">
                                      <p:cBhvr>
                                        <p:cTn id="27" dur="100" fill="hold">
                                          <p:stCondLst>
                                            <p:cond delay="0"/>
                                          </p:stCondLst>
                                        </p:cTn>
                                        <p:tgtEl>
                                          <p:spTgt spid="69"/>
                                        </p:tgtEl>
                                        <p:attrNameLst>
                                          <p:attrName>r</p:attrName>
                                        </p:attrNameLst>
                                      </p:cBhvr>
                                    </p:animRot>
                                    <p:animRot by="-240000">
                                      <p:cBhvr>
                                        <p:cTn id="28" dur="200" fill="hold">
                                          <p:stCondLst>
                                            <p:cond delay="200"/>
                                          </p:stCondLst>
                                        </p:cTn>
                                        <p:tgtEl>
                                          <p:spTgt spid="69"/>
                                        </p:tgtEl>
                                        <p:attrNameLst>
                                          <p:attrName>r</p:attrName>
                                        </p:attrNameLst>
                                      </p:cBhvr>
                                    </p:animRot>
                                    <p:animRot by="240000">
                                      <p:cBhvr>
                                        <p:cTn id="29" dur="200" fill="hold">
                                          <p:stCondLst>
                                            <p:cond delay="400"/>
                                          </p:stCondLst>
                                        </p:cTn>
                                        <p:tgtEl>
                                          <p:spTgt spid="69"/>
                                        </p:tgtEl>
                                        <p:attrNameLst>
                                          <p:attrName>r</p:attrName>
                                        </p:attrNameLst>
                                      </p:cBhvr>
                                    </p:animRot>
                                    <p:animRot by="-240000">
                                      <p:cBhvr>
                                        <p:cTn id="30" dur="200" fill="hold">
                                          <p:stCondLst>
                                            <p:cond delay="600"/>
                                          </p:stCondLst>
                                        </p:cTn>
                                        <p:tgtEl>
                                          <p:spTgt spid="69"/>
                                        </p:tgtEl>
                                        <p:attrNameLst>
                                          <p:attrName>r</p:attrName>
                                        </p:attrNameLst>
                                      </p:cBhvr>
                                    </p:animRot>
                                    <p:animRot by="120000">
                                      <p:cBhvr>
                                        <p:cTn id="31" dur="200" fill="hold">
                                          <p:stCondLst>
                                            <p:cond delay="800"/>
                                          </p:stCondLst>
                                        </p:cTn>
                                        <p:tgtEl>
                                          <p:spTgt spid="6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0662" y="861129"/>
            <a:ext cx="4417931" cy="1200329"/>
          </a:xfrm>
          <a:prstGeom prst="rect">
            <a:avLst/>
          </a:prstGeom>
          <a:noFill/>
        </p:spPr>
        <p:txBody>
          <a:bodyPr wrap="square" rtlCol="0" anchor="ctr">
            <a:spAutoFit/>
          </a:bodyPr>
          <a:lstStyle/>
          <a:p>
            <a:r>
              <a:rPr lang="en-US" sz="7200" b="1" spc="-300" dirty="0" err="1" smtClean="0">
                <a:solidFill>
                  <a:schemeClr val="accent2"/>
                </a:solidFill>
              </a:rPr>
              <a:t>Diagnóstico</a:t>
            </a:r>
            <a:endParaRPr lang="en-US" sz="7200" b="1" spc="-300" dirty="0">
              <a:solidFill>
                <a:schemeClr val="accent2"/>
              </a:solidFill>
            </a:endParaRPr>
          </a:p>
        </p:txBody>
      </p:sp>
      <p:sp>
        <p:nvSpPr>
          <p:cNvPr id="4" name="Diamond 3"/>
          <p:cNvSpPr/>
          <p:nvPr/>
        </p:nvSpPr>
        <p:spPr>
          <a:xfrm>
            <a:off x="9331287" y="-2038121"/>
            <a:ext cx="4836405" cy="4076241"/>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p:cNvGrpSpPr/>
          <p:nvPr/>
        </p:nvGrpSpPr>
        <p:grpSpPr>
          <a:xfrm>
            <a:off x="517793" y="2050973"/>
            <a:ext cx="3735302" cy="1107996"/>
            <a:chOff x="517793" y="2050973"/>
            <a:chExt cx="3735302" cy="1107996"/>
          </a:xfrm>
        </p:grpSpPr>
        <p:sp>
          <p:nvSpPr>
            <p:cNvPr id="49" name="Rectangle 48"/>
            <p:cNvSpPr/>
            <p:nvPr/>
          </p:nvSpPr>
          <p:spPr>
            <a:xfrm>
              <a:off x="517793" y="2120413"/>
              <a:ext cx="3478751" cy="96911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17793" y="2050973"/>
              <a:ext cx="3735302" cy="1107996"/>
            </a:xfrm>
            <a:prstGeom prst="rect">
              <a:avLst/>
            </a:prstGeom>
            <a:noFill/>
          </p:spPr>
          <p:txBody>
            <a:bodyPr wrap="square" rtlCol="0" anchor="ctr">
              <a:spAutoFit/>
            </a:bodyPr>
            <a:lstStyle/>
            <a:p>
              <a:r>
                <a:rPr lang="en-US" sz="6600" b="1" spc="-300" dirty="0" err="1" smtClean="0">
                  <a:solidFill>
                    <a:schemeClr val="bg1"/>
                  </a:solidFill>
                </a:rPr>
                <a:t>Situacional</a:t>
              </a:r>
              <a:endParaRPr lang="en-US" sz="6600" b="1" spc="-300" dirty="0">
                <a:solidFill>
                  <a:schemeClr val="bg1"/>
                </a:solidFill>
              </a:endParaRPr>
            </a:p>
          </p:txBody>
        </p:sp>
      </p:grpSp>
      <p:sp>
        <p:nvSpPr>
          <p:cNvPr id="98" name="Rounded Rectangle 97"/>
          <p:cNvSpPr/>
          <p:nvPr/>
        </p:nvSpPr>
        <p:spPr>
          <a:xfrm>
            <a:off x="1257318" y="3338624"/>
            <a:ext cx="3205257" cy="314466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655334" y="1607062"/>
            <a:ext cx="2213898" cy="1067611"/>
            <a:chOff x="6411725" y="970509"/>
            <a:chExt cx="1188720" cy="1188720"/>
          </a:xfrm>
        </p:grpSpPr>
        <p:sp>
          <p:nvSpPr>
            <p:cNvPr id="99" name="Rounded Rectangle 98"/>
            <p:cNvSpPr/>
            <p:nvPr/>
          </p:nvSpPr>
          <p:spPr>
            <a:xfrm>
              <a:off x="6411725" y="970509"/>
              <a:ext cx="1188720" cy="11887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44"/>
            <p:cNvGrpSpPr>
              <a:grpSpLocks noChangeAspect="1"/>
            </p:cNvGrpSpPr>
            <p:nvPr/>
          </p:nvGrpSpPr>
          <p:grpSpPr bwMode="auto">
            <a:xfrm>
              <a:off x="6877762" y="1748760"/>
              <a:ext cx="59978" cy="59978"/>
              <a:chOff x="2181" y="2603"/>
              <a:chExt cx="288" cy="288"/>
            </a:xfrm>
            <a:solidFill>
              <a:schemeClr val="bg1"/>
            </a:solidFill>
          </p:grpSpPr>
          <p:sp>
            <p:nvSpPr>
              <p:cNvPr id="120" name="Freeform 47"/>
              <p:cNvSpPr>
                <a:spLocks/>
              </p:cNvSpPr>
              <p:nvPr/>
            </p:nvSpPr>
            <p:spPr bwMode="auto">
              <a:xfrm>
                <a:off x="2373" y="2795"/>
                <a:ext cx="96" cy="96"/>
              </a:xfrm>
              <a:custGeom>
                <a:avLst/>
                <a:gdLst>
                  <a:gd name="T0" fmla="*/ 96 w 193"/>
                  <a:gd name="T1" fmla="*/ 0 h 191"/>
                  <a:gd name="T2" fmla="*/ 127 w 193"/>
                  <a:gd name="T3" fmla="*/ 3 h 191"/>
                  <a:gd name="T4" fmla="*/ 153 w 193"/>
                  <a:gd name="T5" fmla="*/ 18 h 191"/>
                  <a:gd name="T6" fmla="*/ 173 w 193"/>
                  <a:gd name="T7" fmla="*/ 38 h 191"/>
                  <a:gd name="T8" fmla="*/ 187 w 193"/>
                  <a:gd name="T9" fmla="*/ 65 h 191"/>
                  <a:gd name="T10" fmla="*/ 193 w 193"/>
                  <a:gd name="T11" fmla="*/ 94 h 191"/>
                  <a:gd name="T12" fmla="*/ 187 w 193"/>
                  <a:gd name="T13" fmla="*/ 125 h 191"/>
                  <a:gd name="T14" fmla="*/ 173 w 193"/>
                  <a:gd name="T15" fmla="*/ 151 h 191"/>
                  <a:gd name="T16" fmla="*/ 153 w 193"/>
                  <a:gd name="T17" fmla="*/ 173 h 191"/>
                  <a:gd name="T18" fmla="*/ 127 w 193"/>
                  <a:gd name="T19" fmla="*/ 186 h 191"/>
                  <a:gd name="T20" fmla="*/ 96 w 193"/>
                  <a:gd name="T21" fmla="*/ 191 h 191"/>
                  <a:gd name="T22" fmla="*/ 65 w 193"/>
                  <a:gd name="T23" fmla="*/ 186 h 191"/>
                  <a:gd name="T24" fmla="*/ 40 w 193"/>
                  <a:gd name="T25" fmla="*/ 173 h 191"/>
                  <a:gd name="T26" fmla="*/ 18 w 193"/>
                  <a:gd name="T27" fmla="*/ 151 h 191"/>
                  <a:gd name="T28" fmla="*/ 5 w 193"/>
                  <a:gd name="T29" fmla="*/ 125 h 191"/>
                  <a:gd name="T30" fmla="*/ 0 w 193"/>
                  <a:gd name="T31" fmla="*/ 94 h 191"/>
                  <a:gd name="T32" fmla="*/ 5 w 193"/>
                  <a:gd name="T33" fmla="*/ 65 h 191"/>
                  <a:gd name="T34" fmla="*/ 18 w 193"/>
                  <a:gd name="T35" fmla="*/ 38 h 191"/>
                  <a:gd name="T36" fmla="*/ 40 w 193"/>
                  <a:gd name="T37" fmla="*/ 18 h 191"/>
                  <a:gd name="T38" fmla="*/ 65 w 193"/>
                  <a:gd name="T39" fmla="*/ 3 h 191"/>
                  <a:gd name="T40" fmla="*/ 96 w 193"/>
                  <a:gd name="T41"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3" h="191">
                    <a:moveTo>
                      <a:pt x="96" y="0"/>
                    </a:moveTo>
                    <a:lnTo>
                      <a:pt x="127" y="3"/>
                    </a:lnTo>
                    <a:lnTo>
                      <a:pt x="153" y="18"/>
                    </a:lnTo>
                    <a:lnTo>
                      <a:pt x="173" y="38"/>
                    </a:lnTo>
                    <a:lnTo>
                      <a:pt x="187" y="65"/>
                    </a:lnTo>
                    <a:lnTo>
                      <a:pt x="193" y="94"/>
                    </a:lnTo>
                    <a:lnTo>
                      <a:pt x="187" y="125"/>
                    </a:lnTo>
                    <a:lnTo>
                      <a:pt x="173" y="151"/>
                    </a:lnTo>
                    <a:lnTo>
                      <a:pt x="153" y="173"/>
                    </a:lnTo>
                    <a:lnTo>
                      <a:pt x="127" y="186"/>
                    </a:lnTo>
                    <a:lnTo>
                      <a:pt x="96" y="191"/>
                    </a:lnTo>
                    <a:lnTo>
                      <a:pt x="65" y="186"/>
                    </a:lnTo>
                    <a:lnTo>
                      <a:pt x="40" y="173"/>
                    </a:lnTo>
                    <a:lnTo>
                      <a:pt x="18" y="151"/>
                    </a:lnTo>
                    <a:lnTo>
                      <a:pt x="5" y="125"/>
                    </a:lnTo>
                    <a:lnTo>
                      <a:pt x="0" y="94"/>
                    </a:lnTo>
                    <a:lnTo>
                      <a:pt x="5" y="65"/>
                    </a:lnTo>
                    <a:lnTo>
                      <a:pt x="18" y="38"/>
                    </a:lnTo>
                    <a:lnTo>
                      <a:pt x="40" y="18"/>
                    </a:lnTo>
                    <a:lnTo>
                      <a:pt x="65" y="3"/>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48"/>
              <p:cNvSpPr>
                <a:spLocks/>
              </p:cNvSpPr>
              <p:nvPr/>
            </p:nvSpPr>
            <p:spPr bwMode="auto">
              <a:xfrm>
                <a:off x="2181" y="2603"/>
                <a:ext cx="96" cy="95"/>
              </a:xfrm>
              <a:custGeom>
                <a:avLst/>
                <a:gdLst>
                  <a:gd name="T0" fmla="*/ 95 w 191"/>
                  <a:gd name="T1" fmla="*/ 0 h 192"/>
                  <a:gd name="T2" fmla="*/ 126 w 191"/>
                  <a:gd name="T3" fmla="*/ 6 h 192"/>
                  <a:gd name="T4" fmla="*/ 151 w 191"/>
                  <a:gd name="T5" fmla="*/ 19 h 192"/>
                  <a:gd name="T6" fmla="*/ 173 w 191"/>
                  <a:gd name="T7" fmla="*/ 39 h 192"/>
                  <a:gd name="T8" fmla="*/ 186 w 191"/>
                  <a:gd name="T9" fmla="*/ 66 h 192"/>
                  <a:gd name="T10" fmla="*/ 191 w 191"/>
                  <a:gd name="T11" fmla="*/ 97 h 192"/>
                  <a:gd name="T12" fmla="*/ 186 w 191"/>
                  <a:gd name="T13" fmla="*/ 126 h 192"/>
                  <a:gd name="T14" fmla="*/ 173 w 191"/>
                  <a:gd name="T15" fmla="*/ 153 h 192"/>
                  <a:gd name="T16" fmla="*/ 151 w 191"/>
                  <a:gd name="T17" fmla="*/ 173 h 192"/>
                  <a:gd name="T18" fmla="*/ 126 w 191"/>
                  <a:gd name="T19" fmla="*/ 188 h 192"/>
                  <a:gd name="T20" fmla="*/ 95 w 191"/>
                  <a:gd name="T21" fmla="*/ 192 h 192"/>
                  <a:gd name="T22" fmla="*/ 66 w 191"/>
                  <a:gd name="T23" fmla="*/ 188 h 192"/>
                  <a:gd name="T24" fmla="*/ 38 w 191"/>
                  <a:gd name="T25" fmla="*/ 173 h 192"/>
                  <a:gd name="T26" fmla="*/ 18 w 191"/>
                  <a:gd name="T27" fmla="*/ 153 h 192"/>
                  <a:gd name="T28" fmla="*/ 4 w 191"/>
                  <a:gd name="T29" fmla="*/ 126 h 192"/>
                  <a:gd name="T30" fmla="*/ 0 w 191"/>
                  <a:gd name="T31" fmla="*/ 97 h 192"/>
                  <a:gd name="T32" fmla="*/ 4 w 191"/>
                  <a:gd name="T33" fmla="*/ 66 h 192"/>
                  <a:gd name="T34" fmla="*/ 18 w 191"/>
                  <a:gd name="T35" fmla="*/ 39 h 192"/>
                  <a:gd name="T36" fmla="*/ 38 w 191"/>
                  <a:gd name="T37" fmla="*/ 19 h 192"/>
                  <a:gd name="T38" fmla="*/ 66 w 191"/>
                  <a:gd name="T39" fmla="*/ 6 h 192"/>
                  <a:gd name="T40" fmla="*/ 95 w 191"/>
                  <a:gd name="T41"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1" h="192">
                    <a:moveTo>
                      <a:pt x="95" y="0"/>
                    </a:moveTo>
                    <a:lnTo>
                      <a:pt x="126" y="6"/>
                    </a:lnTo>
                    <a:lnTo>
                      <a:pt x="151" y="19"/>
                    </a:lnTo>
                    <a:lnTo>
                      <a:pt x="173" y="39"/>
                    </a:lnTo>
                    <a:lnTo>
                      <a:pt x="186" y="66"/>
                    </a:lnTo>
                    <a:lnTo>
                      <a:pt x="191" y="97"/>
                    </a:lnTo>
                    <a:lnTo>
                      <a:pt x="186" y="126"/>
                    </a:lnTo>
                    <a:lnTo>
                      <a:pt x="173" y="153"/>
                    </a:lnTo>
                    <a:lnTo>
                      <a:pt x="151" y="173"/>
                    </a:lnTo>
                    <a:lnTo>
                      <a:pt x="126" y="188"/>
                    </a:lnTo>
                    <a:lnTo>
                      <a:pt x="95" y="192"/>
                    </a:lnTo>
                    <a:lnTo>
                      <a:pt x="66" y="188"/>
                    </a:lnTo>
                    <a:lnTo>
                      <a:pt x="38" y="173"/>
                    </a:lnTo>
                    <a:lnTo>
                      <a:pt x="18" y="153"/>
                    </a:lnTo>
                    <a:lnTo>
                      <a:pt x="4" y="126"/>
                    </a:lnTo>
                    <a:lnTo>
                      <a:pt x="0" y="97"/>
                    </a:lnTo>
                    <a:lnTo>
                      <a:pt x="4" y="66"/>
                    </a:lnTo>
                    <a:lnTo>
                      <a:pt x="18" y="39"/>
                    </a:lnTo>
                    <a:lnTo>
                      <a:pt x="38" y="19"/>
                    </a:lnTo>
                    <a:lnTo>
                      <a:pt x="66" y="6"/>
                    </a:lnTo>
                    <a:lnTo>
                      <a:pt x="9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28" name="Group 127"/>
          <p:cNvGrpSpPr/>
          <p:nvPr/>
        </p:nvGrpSpPr>
        <p:grpSpPr>
          <a:xfrm>
            <a:off x="7423965" y="2674673"/>
            <a:ext cx="2196554" cy="1204901"/>
            <a:chOff x="8177392" y="970509"/>
            <a:chExt cx="1188720" cy="1188720"/>
          </a:xfrm>
        </p:grpSpPr>
        <p:sp>
          <p:nvSpPr>
            <p:cNvPr id="100" name="Rounded Rectangle 99"/>
            <p:cNvSpPr/>
            <p:nvPr/>
          </p:nvSpPr>
          <p:spPr>
            <a:xfrm>
              <a:off x="8177392" y="970509"/>
              <a:ext cx="1188720" cy="118872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54"/>
            <p:cNvSpPr>
              <a:spLocks/>
            </p:cNvSpPr>
            <p:nvPr/>
          </p:nvSpPr>
          <p:spPr bwMode="auto">
            <a:xfrm>
              <a:off x="8502635" y="1790453"/>
              <a:ext cx="43550" cy="44130"/>
            </a:xfrm>
            <a:custGeom>
              <a:avLst/>
              <a:gdLst>
                <a:gd name="T0" fmla="*/ 51 w 303"/>
                <a:gd name="T1" fmla="*/ 0 h 304"/>
                <a:gd name="T2" fmla="*/ 71 w 303"/>
                <a:gd name="T3" fmla="*/ 0 h 304"/>
                <a:gd name="T4" fmla="*/ 90 w 303"/>
                <a:gd name="T5" fmla="*/ 6 h 304"/>
                <a:gd name="T6" fmla="*/ 107 w 303"/>
                <a:gd name="T7" fmla="*/ 18 h 304"/>
                <a:gd name="T8" fmla="*/ 285 w 303"/>
                <a:gd name="T9" fmla="*/ 196 h 304"/>
                <a:gd name="T10" fmla="*/ 297 w 303"/>
                <a:gd name="T11" fmla="*/ 212 h 304"/>
                <a:gd name="T12" fmla="*/ 303 w 303"/>
                <a:gd name="T13" fmla="*/ 230 h 304"/>
                <a:gd name="T14" fmla="*/ 303 w 303"/>
                <a:gd name="T15" fmla="*/ 250 h 304"/>
                <a:gd name="T16" fmla="*/ 297 w 303"/>
                <a:gd name="T17" fmla="*/ 269 h 304"/>
                <a:gd name="T18" fmla="*/ 285 w 303"/>
                <a:gd name="T19" fmla="*/ 284 h 304"/>
                <a:gd name="T20" fmla="*/ 271 w 303"/>
                <a:gd name="T21" fmla="*/ 295 h 304"/>
                <a:gd name="T22" fmla="*/ 256 w 303"/>
                <a:gd name="T23" fmla="*/ 301 h 304"/>
                <a:gd name="T24" fmla="*/ 240 w 303"/>
                <a:gd name="T25" fmla="*/ 304 h 304"/>
                <a:gd name="T26" fmla="*/ 224 w 303"/>
                <a:gd name="T27" fmla="*/ 301 h 304"/>
                <a:gd name="T28" fmla="*/ 209 w 303"/>
                <a:gd name="T29" fmla="*/ 295 h 304"/>
                <a:gd name="T30" fmla="*/ 196 w 303"/>
                <a:gd name="T31" fmla="*/ 284 h 304"/>
                <a:gd name="T32" fmla="*/ 16 w 303"/>
                <a:gd name="T33" fmla="*/ 107 h 304"/>
                <a:gd name="T34" fmla="*/ 4 w 303"/>
                <a:gd name="T35" fmla="*/ 90 h 304"/>
                <a:gd name="T36" fmla="*/ 0 w 303"/>
                <a:gd name="T37" fmla="*/ 72 h 304"/>
                <a:gd name="T38" fmla="*/ 0 w 303"/>
                <a:gd name="T39" fmla="*/ 52 h 304"/>
                <a:gd name="T40" fmla="*/ 4 w 303"/>
                <a:gd name="T41" fmla="*/ 33 h 304"/>
                <a:gd name="T42" fmla="*/ 16 w 303"/>
                <a:gd name="T43" fmla="*/ 18 h 304"/>
                <a:gd name="T44" fmla="*/ 33 w 303"/>
                <a:gd name="T45" fmla="*/ 6 h 304"/>
                <a:gd name="T46" fmla="*/ 51 w 303"/>
                <a:gd name="T47"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3" h="304">
                  <a:moveTo>
                    <a:pt x="51" y="0"/>
                  </a:moveTo>
                  <a:lnTo>
                    <a:pt x="71" y="0"/>
                  </a:lnTo>
                  <a:lnTo>
                    <a:pt x="90" y="6"/>
                  </a:lnTo>
                  <a:lnTo>
                    <a:pt x="107" y="18"/>
                  </a:lnTo>
                  <a:lnTo>
                    <a:pt x="285" y="196"/>
                  </a:lnTo>
                  <a:lnTo>
                    <a:pt x="297" y="212"/>
                  </a:lnTo>
                  <a:lnTo>
                    <a:pt x="303" y="230"/>
                  </a:lnTo>
                  <a:lnTo>
                    <a:pt x="303" y="250"/>
                  </a:lnTo>
                  <a:lnTo>
                    <a:pt x="297" y="269"/>
                  </a:lnTo>
                  <a:lnTo>
                    <a:pt x="285" y="284"/>
                  </a:lnTo>
                  <a:lnTo>
                    <a:pt x="271" y="295"/>
                  </a:lnTo>
                  <a:lnTo>
                    <a:pt x="256" y="301"/>
                  </a:lnTo>
                  <a:lnTo>
                    <a:pt x="240" y="304"/>
                  </a:lnTo>
                  <a:lnTo>
                    <a:pt x="224" y="301"/>
                  </a:lnTo>
                  <a:lnTo>
                    <a:pt x="209" y="295"/>
                  </a:lnTo>
                  <a:lnTo>
                    <a:pt x="196" y="284"/>
                  </a:lnTo>
                  <a:lnTo>
                    <a:pt x="16" y="107"/>
                  </a:lnTo>
                  <a:lnTo>
                    <a:pt x="4" y="90"/>
                  </a:lnTo>
                  <a:lnTo>
                    <a:pt x="0" y="72"/>
                  </a:lnTo>
                  <a:lnTo>
                    <a:pt x="0" y="52"/>
                  </a:lnTo>
                  <a:lnTo>
                    <a:pt x="4" y="33"/>
                  </a:lnTo>
                  <a:lnTo>
                    <a:pt x="16" y="18"/>
                  </a:lnTo>
                  <a:lnTo>
                    <a:pt x="33" y="6"/>
                  </a:lnTo>
                  <a:lnTo>
                    <a:pt x="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18" name="Imagen 117"/>
          <p:cNvPicPr/>
          <p:nvPr/>
        </p:nvPicPr>
        <p:blipFill rotWithShape="1">
          <a:blip r:embed="rId2"/>
          <a:srcRect l="31287" t="57959" r="51159" b="7446"/>
          <a:stretch/>
        </p:blipFill>
        <p:spPr bwMode="auto">
          <a:xfrm>
            <a:off x="1501597" y="3552608"/>
            <a:ext cx="2716697" cy="2716697"/>
          </a:xfrm>
          <a:prstGeom prst="rect">
            <a:avLst/>
          </a:prstGeom>
          <a:ln>
            <a:noFill/>
          </a:ln>
          <a:extLst>
            <a:ext uri="{53640926-AAD7-44D8-BBD7-CCE9431645EC}">
              <a14:shadowObscured xmlns:a14="http://schemas.microsoft.com/office/drawing/2010/main"/>
            </a:ext>
          </a:extLst>
        </p:spPr>
      </p:pic>
      <p:sp>
        <p:nvSpPr>
          <p:cNvPr id="3" name="Rectángulo 2"/>
          <p:cNvSpPr/>
          <p:nvPr/>
        </p:nvSpPr>
        <p:spPr>
          <a:xfrm>
            <a:off x="5213675" y="1901428"/>
            <a:ext cx="1263487" cy="461665"/>
          </a:xfrm>
          <a:prstGeom prst="rect">
            <a:avLst/>
          </a:prstGeom>
        </p:spPr>
        <p:txBody>
          <a:bodyPr wrap="none">
            <a:spAutoFit/>
          </a:bodyPr>
          <a:lstStyle/>
          <a:p>
            <a:r>
              <a:rPr lang="es-EC" sz="2400" dirty="0">
                <a:solidFill>
                  <a:srgbClr val="000000"/>
                </a:solidFill>
                <a:latin typeface="Times New Roman" panose="02020603050405020304" pitchFamily="18" charset="0"/>
                <a:ea typeface="Calibri" panose="020F0502020204030204" pitchFamily="34" charset="0"/>
              </a:rPr>
              <a:t>15.90° C</a:t>
            </a:r>
            <a:endParaRPr lang="es-EC" sz="2400" dirty="0"/>
          </a:p>
        </p:txBody>
      </p:sp>
      <p:sp>
        <p:nvSpPr>
          <p:cNvPr id="6" name="Rectángulo 5"/>
          <p:cNvSpPr/>
          <p:nvPr/>
        </p:nvSpPr>
        <p:spPr>
          <a:xfrm>
            <a:off x="7884416" y="2854610"/>
            <a:ext cx="1430200" cy="830997"/>
          </a:xfrm>
          <a:prstGeom prst="rect">
            <a:avLst/>
          </a:prstGeom>
        </p:spPr>
        <p:txBody>
          <a:bodyPr wrap="none">
            <a:spAutoFit/>
          </a:bodyPr>
          <a:lstStyle/>
          <a:p>
            <a:r>
              <a:rPr lang="es-EC" sz="2400" dirty="0" smtClean="0">
                <a:latin typeface="Times New Roman" panose="02020603050405020304" pitchFamily="18" charset="0"/>
                <a:ea typeface="Calibri" panose="020F0502020204030204" pitchFamily="34" charset="0"/>
              </a:rPr>
              <a:t>181.175 </a:t>
            </a:r>
          </a:p>
          <a:p>
            <a:r>
              <a:rPr lang="es-EC" sz="2400" dirty="0" smtClean="0">
                <a:latin typeface="Times New Roman" panose="02020603050405020304" pitchFamily="18" charset="0"/>
                <a:ea typeface="Calibri" panose="020F0502020204030204" pitchFamily="34" charset="0"/>
              </a:rPr>
              <a:t>habitantes</a:t>
            </a:r>
            <a:endParaRPr lang="es-EC" sz="2400" dirty="0"/>
          </a:p>
        </p:txBody>
      </p:sp>
      <p:grpSp>
        <p:nvGrpSpPr>
          <p:cNvPr id="122" name="Group 128"/>
          <p:cNvGrpSpPr/>
          <p:nvPr/>
        </p:nvGrpSpPr>
        <p:grpSpPr>
          <a:xfrm>
            <a:off x="9508916" y="4451427"/>
            <a:ext cx="2213898" cy="1067611"/>
            <a:chOff x="6411725" y="970509"/>
            <a:chExt cx="1188720" cy="1188720"/>
          </a:xfrm>
        </p:grpSpPr>
        <p:sp>
          <p:nvSpPr>
            <p:cNvPr id="124" name="Rounded Rectangle 98"/>
            <p:cNvSpPr/>
            <p:nvPr/>
          </p:nvSpPr>
          <p:spPr>
            <a:xfrm>
              <a:off x="6411725" y="970509"/>
              <a:ext cx="1188720" cy="11887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44"/>
            <p:cNvGrpSpPr>
              <a:grpSpLocks noChangeAspect="1"/>
            </p:cNvGrpSpPr>
            <p:nvPr/>
          </p:nvGrpSpPr>
          <p:grpSpPr bwMode="auto">
            <a:xfrm>
              <a:off x="6877762" y="1748760"/>
              <a:ext cx="59978" cy="59978"/>
              <a:chOff x="2181" y="2603"/>
              <a:chExt cx="288" cy="288"/>
            </a:xfrm>
            <a:solidFill>
              <a:schemeClr val="bg1"/>
            </a:solidFill>
          </p:grpSpPr>
          <p:sp>
            <p:nvSpPr>
              <p:cNvPr id="131" name="Freeform 47"/>
              <p:cNvSpPr>
                <a:spLocks/>
              </p:cNvSpPr>
              <p:nvPr/>
            </p:nvSpPr>
            <p:spPr bwMode="auto">
              <a:xfrm>
                <a:off x="2373" y="2795"/>
                <a:ext cx="96" cy="96"/>
              </a:xfrm>
              <a:custGeom>
                <a:avLst/>
                <a:gdLst>
                  <a:gd name="T0" fmla="*/ 96 w 193"/>
                  <a:gd name="T1" fmla="*/ 0 h 191"/>
                  <a:gd name="T2" fmla="*/ 127 w 193"/>
                  <a:gd name="T3" fmla="*/ 3 h 191"/>
                  <a:gd name="T4" fmla="*/ 153 w 193"/>
                  <a:gd name="T5" fmla="*/ 18 h 191"/>
                  <a:gd name="T6" fmla="*/ 173 w 193"/>
                  <a:gd name="T7" fmla="*/ 38 h 191"/>
                  <a:gd name="T8" fmla="*/ 187 w 193"/>
                  <a:gd name="T9" fmla="*/ 65 h 191"/>
                  <a:gd name="T10" fmla="*/ 193 w 193"/>
                  <a:gd name="T11" fmla="*/ 94 h 191"/>
                  <a:gd name="T12" fmla="*/ 187 w 193"/>
                  <a:gd name="T13" fmla="*/ 125 h 191"/>
                  <a:gd name="T14" fmla="*/ 173 w 193"/>
                  <a:gd name="T15" fmla="*/ 151 h 191"/>
                  <a:gd name="T16" fmla="*/ 153 w 193"/>
                  <a:gd name="T17" fmla="*/ 173 h 191"/>
                  <a:gd name="T18" fmla="*/ 127 w 193"/>
                  <a:gd name="T19" fmla="*/ 186 h 191"/>
                  <a:gd name="T20" fmla="*/ 96 w 193"/>
                  <a:gd name="T21" fmla="*/ 191 h 191"/>
                  <a:gd name="T22" fmla="*/ 65 w 193"/>
                  <a:gd name="T23" fmla="*/ 186 h 191"/>
                  <a:gd name="T24" fmla="*/ 40 w 193"/>
                  <a:gd name="T25" fmla="*/ 173 h 191"/>
                  <a:gd name="T26" fmla="*/ 18 w 193"/>
                  <a:gd name="T27" fmla="*/ 151 h 191"/>
                  <a:gd name="T28" fmla="*/ 5 w 193"/>
                  <a:gd name="T29" fmla="*/ 125 h 191"/>
                  <a:gd name="T30" fmla="*/ 0 w 193"/>
                  <a:gd name="T31" fmla="*/ 94 h 191"/>
                  <a:gd name="T32" fmla="*/ 5 w 193"/>
                  <a:gd name="T33" fmla="*/ 65 h 191"/>
                  <a:gd name="T34" fmla="*/ 18 w 193"/>
                  <a:gd name="T35" fmla="*/ 38 h 191"/>
                  <a:gd name="T36" fmla="*/ 40 w 193"/>
                  <a:gd name="T37" fmla="*/ 18 h 191"/>
                  <a:gd name="T38" fmla="*/ 65 w 193"/>
                  <a:gd name="T39" fmla="*/ 3 h 191"/>
                  <a:gd name="T40" fmla="*/ 96 w 193"/>
                  <a:gd name="T41"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3" h="191">
                    <a:moveTo>
                      <a:pt x="96" y="0"/>
                    </a:moveTo>
                    <a:lnTo>
                      <a:pt x="127" y="3"/>
                    </a:lnTo>
                    <a:lnTo>
                      <a:pt x="153" y="18"/>
                    </a:lnTo>
                    <a:lnTo>
                      <a:pt x="173" y="38"/>
                    </a:lnTo>
                    <a:lnTo>
                      <a:pt x="187" y="65"/>
                    </a:lnTo>
                    <a:lnTo>
                      <a:pt x="193" y="94"/>
                    </a:lnTo>
                    <a:lnTo>
                      <a:pt x="187" y="125"/>
                    </a:lnTo>
                    <a:lnTo>
                      <a:pt x="173" y="151"/>
                    </a:lnTo>
                    <a:lnTo>
                      <a:pt x="153" y="173"/>
                    </a:lnTo>
                    <a:lnTo>
                      <a:pt x="127" y="186"/>
                    </a:lnTo>
                    <a:lnTo>
                      <a:pt x="96" y="191"/>
                    </a:lnTo>
                    <a:lnTo>
                      <a:pt x="65" y="186"/>
                    </a:lnTo>
                    <a:lnTo>
                      <a:pt x="40" y="173"/>
                    </a:lnTo>
                    <a:lnTo>
                      <a:pt x="18" y="151"/>
                    </a:lnTo>
                    <a:lnTo>
                      <a:pt x="5" y="125"/>
                    </a:lnTo>
                    <a:lnTo>
                      <a:pt x="0" y="94"/>
                    </a:lnTo>
                    <a:lnTo>
                      <a:pt x="5" y="65"/>
                    </a:lnTo>
                    <a:lnTo>
                      <a:pt x="18" y="38"/>
                    </a:lnTo>
                    <a:lnTo>
                      <a:pt x="40" y="18"/>
                    </a:lnTo>
                    <a:lnTo>
                      <a:pt x="65" y="3"/>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48"/>
              <p:cNvSpPr>
                <a:spLocks/>
              </p:cNvSpPr>
              <p:nvPr/>
            </p:nvSpPr>
            <p:spPr bwMode="auto">
              <a:xfrm>
                <a:off x="2181" y="2603"/>
                <a:ext cx="96" cy="95"/>
              </a:xfrm>
              <a:custGeom>
                <a:avLst/>
                <a:gdLst>
                  <a:gd name="T0" fmla="*/ 95 w 191"/>
                  <a:gd name="T1" fmla="*/ 0 h 192"/>
                  <a:gd name="T2" fmla="*/ 126 w 191"/>
                  <a:gd name="T3" fmla="*/ 6 h 192"/>
                  <a:gd name="T4" fmla="*/ 151 w 191"/>
                  <a:gd name="T5" fmla="*/ 19 h 192"/>
                  <a:gd name="T6" fmla="*/ 173 w 191"/>
                  <a:gd name="T7" fmla="*/ 39 h 192"/>
                  <a:gd name="T8" fmla="*/ 186 w 191"/>
                  <a:gd name="T9" fmla="*/ 66 h 192"/>
                  <a:gd name="T10" fmla="*/ 191 w 191"/>
                  <a:gd name="T11" fmla="*/ 97 h 192"/>
                  <a:gd name="T12" fmla="*/ 186 w 191"/>
                  <a:gd name="T13" fmla="*/ 126 h 192"/>
                  <a:gd name="T14" fmla="*/ 173 w 191"/>
                  <a:gd name="T15" fmla="*/ 153 h 192"/>
                  <a:gd name="T16" fmla="*/ 151 w 191"/>
                  <a:gd name="T17" fmla="*/ 173 h 192"/>
                  <a:gd name="T18" fmla="*/ 126 w 191"/>
                  <a:gd name="T19" fmla="*/ 188 h 192"/>
                  <a:gd name="T20" fmla="*/ 95 w 191"/>
                  <a:gd name="T21" fmla="*/ 192 h 192"/>
                  <a:gd name="T22" fmla="*/ 66 w 191"/>
                  <a:gd name="T23" fmla="*/ 188 h 192"/>
                  <a:gd name="T24" fmla="*/ 38 w 191"/>
                  <a:gd name="T25" fmla="*/ 173 h 192"/>
                  <a:gd name="T26" fmla="*/ 18 w 191"/>
                  <a:gd name="T27" fmla="*/ 153 h 192"/>
                  <a:gd name="T28" fmla="*/ 4 w 191"/>
                  <a:gd name="T29" fmla="*/ 126 h 192"/>
                  <a:gd name="T30" fmla="*/ 0 w 191"/>
                  <a:gd name="T31" fmla="*/ 97 h 192"/>
                  <a:gd name="T32" fmla="*/ 4 w 191"/>
                  <a:gd name="T33" fmla="*/ 66 h 192"/>
                  <a:gd name="T34" fmla="*/ 18 w 191"/>
                  <a:gd name="T35" fmla="*/ 39 h 192"/>
                  <a:gd name="T36" fmla="*/ 38 w 191"/>
                  <a:gd name="T37" fmla="*/ 19 h 192"/>
                  <a:gd name="T38" fmla="*/ 66 w 191"/>
                  <a:gd name="T39" fmla="*/ 6 h 192"/>
                  <a:gd name="T40" fmla="*/ 95 w 191"/>
                  <a:gd name="T41"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1" h="192">
                    <a:moveTo>
                      <a:pt x="95" y="0"/>
                    </a:moveTo>
                    <a:lnTo>
                      <a:pt x="126" y="6"/>
                    </a:lnTo>
                    <a:lnTo>
                      <a:pt x="151" y="19"/>
                    </a:lnTo>
                    <a:lnTo>
                      <a:pt x="173" y="39"/>
                    </a:lnTo>
                    <a:lnTo>
                      <a:pt x="186" y="66"/>
                    </a:lnTo>
                    <a:lnTo>
                      <a:pt x="191" y="97"/>
                    </a:lnTo>
                    <a:lnTo>
                      <a:pt x="186" y="126"/>
                    </a:lnTo>
                    <a:lnTo>
                      <a:pt x="173" y="153"/>
                    </a:lnTo>
                    <a:lnTo>
                      <a:pt x="151" y="173"/>
                    </a:lnTo>
                    <a:lnTo>
                      <a:pt x="126" y="188"/>
                    </a:lnTo>
                    <a:lnTo>
                      <a:pt x="95" y="192"/>
                    </a:lnTo>
                    <a:lnTo>
                      <a:pt x="66" y="188"/>
                    </a:lnTo>
                    <a:lnTo>
                      <a:pt x="38" y="173"/>
                    </a:lnTo>
                    <a:lnTo>
                      <a:pt x="18" y="153"/>
                    </a:lnTo>
                    <a:lnTo>
                      <a:pt x="4" y="126"/>
                    </a:lnTo>
                    <a:lnTo>
                      <a:pt x="0" y="97"/>
                    </a:lnTo>
                    <a:lnTo>
                      <a:pt x="4" y="66"/>
                    </a:lnTo>
                    <a:lnTo>
                      <a:pt x="18" y="39"/>
                    </a:lnTo>
                    <a:lnTo>
                      <a:pt x="38" y="19"/>
                    </a:lnTo>
                    <a:lnTo>
                      <a:pt x="66" y="6"/>
                    </a:lnTo>
                    <a:lnTo>
                      <a:pt x="9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9" name="Rectángulo 8"/>
          <p:cNvSpPr/>
          <p:nvPr/>
        </p:nvSpPr>
        <p:spPr>
          <a:xfrm>
            <a:off x="9813007" y="4760522"/>
            <a:ext cx="1643207" cy="461665"/>
          </a:xfrm>
          <a:prstGeom prst="rect">
            <a:avLst/>
          </a:prstGeom>
        </p:spPr>
        <p:txBody>
          <a:bodyPr wrap="none">
            <a:spAutoFit/>
          </a:bodyPr>
          <a:lstStyle/>
          <a:p>
            <a:r>
              <a:rPr lang="es-EC" sz="2400" dirty="0">
                <a:latin typeface="Times New Roman" panose="02020603050405020304" pitchFamily="18" charset="0"/>
                <a:ea typeface="Calibri" panose="020F0502020204030204" pitchFamily="34" charset="0"/>
              </a:rPr>
              <a:t>1162.22 km</a:t>
            </a:r>
            <a:endParaRPr lang="es-EC" sz="2400" dirty="0"/>
          </a:p>
        </p:txBody>
      </p:sp>
      <p:pic>
        <p:nvPicPr>
          <p:cNvPr id="140" name="Picture 2" descr="Resultado de imagen para logo universidad de las fuerzas armadas espe">
            <a:extLst>
              <a:ext uri="{FF2B5EF4-FFF2-40B4-BE49-F238E27FC236}">
                <a16:creationId xmlns="" xmlns:a16="http://schemas.microsoft.com/office/drawing/2014/main" id="{D09D6157-7169-4E0D-A969-1F105FC382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8954" y="116884"/>
            <a:ext cx="3461988" cy="786208"/>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 descr="No hay ninguna descripciÃ³n de la foto disponibl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435" y="49290"/>
            <a:ext cx="853802" cy="853802"/>
          </a:xfrm>
          <a:prstGeom prst="rect">
            <a:avLst/>
          </a:prstGeom>
          <a:noFill/>
          <a:extLst>
            <a:ext uri="{909E8E84-426E-40DD-AFC4-6F175D3DCCD1}">
              <a14:hiddenFill xmlns:a14="http://schemas.microsoft.com/office/drawing/2010/main">
                <a:solidFill>
                  <a:srgbClr val="FFFFFF"/>
                </a:solidFill>
              </a14:hiddenFill>
            </a:ext>
          </a:extLst>
        </p:spPr>
      </p:pic>
      <p:sp>
        <p:nvSpPr>
          <p:cNvPr id="71" name="Flecha doblada 70"/>
          <p:cNvSpPr/>
          <p:nvPr/>
        </p:nvSpPr>
        <p:spPr>
          <a:xfrm flipV="1">
            <a:off x="5493873" y="2862504"/>
            <a:ext cx="1731222" cy="87583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42" name="Flecha doblada 141"/>
          <p:cNvSpPr/>
          <p:nvPr/>
        </p:nvSpPr>
        <p:spPr>
          <a:xfrm flipV="1">
            <a:off x="7625074" y="4319441"/>
            <a:ext cx="1731222" cy="87583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11926542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Effect transition="in" filter="wipe(left)">
                                      <p:cBhvr>
                                        <p:cTn id="11"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mond 3"/>
          <p:cNvSpPr/>
          <p:nvPr/>
        </p:nvSpPr>
        <p:spPr>
          <a:xfrm>
            <a:off x="9331287" y="-2038121"/>
            <a:ext cx="4836405" cy="4076241"/>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a 1"/>
          <p:cNvGraphicFramePr>
            <a:graphicFrameLocks noGrp="1"/>
          </p:cNvGraphicFramePr>
          <p:nvPr>
            <p:extLst>
              <p:ext uri="{D42A27DB-BD31-4B8C-83A1-F6EECF244321}">
                <p14:modId xmlns:p14="http://schemas.microsoft.com/office/powerpoint/2010/main" val="3166077528"/>
              </p:ext>
            </p:extLst>
          </p:nvPr>
        </p:nvGraphicFramePr>
        <p:xfrm>
          <a:off x="6078830" y="1648495"/>
          <a:ext cx="5885643" cy="4878507"/>
        </p:xfrm>
        <a:graphic>
          <a:graphicData uri="http://schemas.openxmlformats.org/drawingml/2006/table">
            <a:tbl>
              <a:tblPr firstRow="1" firstCol="1" bandRow="1">
                <a:tableStyleId>{5C22544A-7EE6-4342-B048-85BDC9FD1C3A}</a:tableStyleId>
              </a:tblPr>
              <a:tblGrid>
                <a:gridCol w="688067"/>
                <a:gridCol w="2254062"/>
                <a:gridCol w="1471757"/>
                <a:gridCol w="1471757"/>
              </a:tblGrid>
              <a:tr h="862962">
                <a:tc>
                  <a:txBody>
                    <a:bodyPr/>
                    <a:lstStyle/>
                    <a:p>
                      <a:pPr algn="ctr">
                        <a:lnSpc>
                          <a:spcPct val="200000"/>
                        </a:lnSpc>
                        <a:spcAft>
                          <a:spcPts val="0"/>
                        </a:spcAft>
                      </a:pPr>
                      <a:r>
                        <a:rPr lang="es-EC" sz="1600" dirty="0">
                          <a:effectLst/>
                        </a:rPr>
                        <a:t>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dirty="0">
                          <a:effectLst/>
                        </a:rPr>
                        <a:t>Manifestaciones Culturales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62962">
                <a:tc>
                  <a:txBody>
                    <a:bodyPr/>
                    <a:lstStyle/>
                    <a:p>
                      <a:pPr algn="ctr">
                        <a:lnSpc>
                          <a:spcPct val="200000"/>
                        </a:lnSpc>
                        <a:spcAft>
                          <a:spcPts val="0"/>
                        </a:spcAft>
                      </a:pPr>
                      <a:r>
                        <a:rPr lang="es-EC" sz="1600">
                          <a:effectLst/>
                        </a:rPr>
                        <a:t>2.1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dirty="0">
                          <a:effectLst/>
                        </a:rPr>
                        <a:t>Acontecimientos Programados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0.92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31481">
                <a:tc>
                  <a:txBody>
                    <a:bodyPr/>
                    <a:lstStyle/>
                    <a:p>
                      <a:pPr algn="ctr">
                        <a:lnSpc>
                          <a:spcPct val="200000"/>
                        </a:lnSpc>
                        <a:spcAft>
                          <a:spcPts val="0"/>
                        </a:spcAft>
                      </a:pPr>
                      <a:r>
                        <a:rPr lang="es-EC" sz="1600">
                          <a:effectLst/>
                        </a:rPr>
                        <a:t>2.2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Etnográficos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27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24.77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31481">
                <a:tc>
                  <a:txBody>
                    <a:bodyPr/>
                    <a:lstStyle/>
                    <a:p>
                      <a:pPr algn="ctr">
                        <a:lnSpc>
                          <a:spcPct val="200000"/>
                        </a:lnSpc>
                        <a:spcAft>
                          <a:spcPts val="0"/>
                        </a:spcAft>
                      </a:pPr>
                      <a:r>
                        <a:rPr lang="es-EC" sz="1600">
                          <a:effectLst/>
                        </a:rPr>
                        <a:t>2.3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Históricas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33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30,28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62962">
                <a:tc>
                  <a:txBody>
                    <a:bodyPr/>
                    <a:lstStyle/>
                    <a:p>
                      <a:pPr algn="ctr">
                        <a:lnSpc>
                          <a:spcPct val="200000"/>
                        </a:lnSpc>
                        <a:spcAft>
                          <a:spcPts val="0"/>
                        </a:spcAft>
                      </a:pPr>
                      <a:r>
                        <a:rPr lang="es-EC" sz="1600">
                          <a:effectLst/>
                        </a:rPr>
                        <a:t>2.4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Realizaciones artísticas y contemporáneas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0.92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31481">
                <a:tc>
                  <a:txBody>
                    <a:bodyPr/>
                    <a:lstStyle/>
                    <a:p>
                      <a:pPr algn="ctr">
                        <a:lnSpc>
                          <a:spcPct val="200000"/>
                        </a:lnSpc>
                        <a:spcAft>
                          <a:spcPts val="0"/>
                        </a:spcAft>
                      </a:pPr>
                      <a:r>
                        <a:rPr lang="es-EC" sz="1600">
                          <a:effectLst/>
                        </a:rPr>
                        <a:t>2.5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Realizaciones técnicas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14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12.84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31481">
                <a:tc>
                  <a:txBody>
                    <a:bodyPr/>
                    <a:lstStyle/>
                    <a:p>
                      <a:pPr algn="ctr">
                        <a:lnSpc>
                          <a:spcPct val="200000"/>
                        </a:lnSpc>
                        <a:spcAft>
                          <a:spcPts val="0"/>
                        </a:spcAft>
                      </a:pPr>
                      <a:r>
                        <a:rPr lang="es-EC" sz="16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Subtotal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76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69.72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31481">
                <a:tc gridSpan="3">
                  <a:txBody>
                    <a:bodyPr/>
                    <a:lstStyle/>
                    <a:p>
                      <a:pPr algn="ctr">
                        <a:lnSpc>
                          <a:spcPct val="200000"/>
                        </a:lnSpc>
                        <a:spcAft>
                          <a:spcPts val="0"/>
                        </a:spcAft>
                      </a:pPr>
                      <a:r>
                        <a:rPr lang="es-EC" sz="1600" dirty="0">
                          <a:effectLst/>
                        </a:rPr>
                        <a:t>Total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a:txBody>
                    <a:bodyPr/>
                    <a:lstStyle/>
                    <a:p>
                      <a:pPr algn="ctr">
                        <a:lnSpc>
                          <a:spcPct val="200000"/>
                        </a:lnSpc>
                        <a:spcAft>
                          <a:spcPts val="0"/>
                        </a:spcAft>
                      </a:pPr>
                      <a:r>
                        <a:rPr lang="es-EC" sz="1600" dirty="0" smtClean="0">
                          <a:effectLst/>
                        </a:rPr>
                        <a:t>100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162310798"/>
              </p:ext>
            </p:extLst>
          </p:nvPr>
        </p:nvGraphicFramePr>
        <p:xfrm>
          <a:off x="359741" y="1037654"/>
          <a:ext cx="5393690" cy="4873750"/>
        </p:xfrm>
        <a:graphic>
          <a:graphicData uri="http://schemas.openxmlformats.org/drawingml/2006/table">
            <a:tbl>
              <a:tblPr firstRow="1" firstCol="1" bandRow="1">
                <a:tableStyleId>{5C22544A-7EE6-4342-B048-85BDC9FD1C3A}</a:tableStyleId>
              </a:tblPr>
              <a:tblGrid>
                <a:gridCol w="630555"/>
                <a:gridCol w="2065655"/>
                <a:gridCol w="1348740"/>
                <a:gridCol w="1348740"/>
              </a:tblGrid>
              <a:tr h="696250">
                <a:tc>
                  <a:txBody>
                    <a:bodyPr/>
                    <a:lstStyle/>
                    <a:p>
                      <a:pPr algn="ctr">
                        <a:lnSpc>
                          <a:spcPct val="200000"/>
                        </a:lnSpc>
                        <a:spcAft>
                          <a:spcPts val="0"/>
                        </a:spcAft>
                      </a:pPr>
                      <a:r>
                        <a:rPr lang="es-EC" sz="1600" dirty="0">
                          <a:effectLst/>
                        </a:rPr>
                        <a:t>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dirty="0">
                          <a:effectLst/>
                        </a:rPr>
                        <a:t>Sitios Naturales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600" dirty="0">
                          <a:effectLst/>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600" dirty="0">
                          <a:effectLst/>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96250">
                <a:tc>
                  <a:txBody>
                    <a:bodyPr/>
                    <a:lstStyle/>
                    <a:p>
                      <a:pPr algn="ctr">
                        <a:lnSpc>
                          <a:spcPct val="200000"/>
                        </a:lnSpc>
                        <a:spcAft>
                          <a:spcPts val="0"/>
                        </a:spcAft>
                      </a:pPr>
                      <a:r>
                        <a:rPr lang="es-EC" sz="1600">
                          <a:effectLst/>
                        </a:rPr>
                        <a:t>1.1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600">
                          <a:effectLst/>
                        </a:rPr>
                        <a:t>Montañas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13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11,93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96250">
                <a:tc>
                  <a:txBody>
                    <a:bodyPr/>
                    <a:lstStyle/>
                    <a:p>
                      <a:pPr algn="ctr">
                        <a:lnSpc>
                          <a:spcPct val="200000"/>
                        </a:lnSpc>
                        <a:spcAft>
                          <a:spcPts val="0"/>
                        </a:spcAft>
                      </a:pPr>
                      <a:r>
                        <a:rPr lang="es-EC" sz="1600">
                          <a:effectLst/>
                        </a:rPr>
                        <a:t>1.2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600">
                          <a:effectLst/>
                        </a:rPr>
                        <a:t>Ambientes lacustres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5,50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96250">
                <a:tc>
                  <a:txBody>
                    <a:bodyPr/>
                    <a:lstStyle/>
                    <a:p>
                      <a:pPr algn="ctr">
                        <a:lnSpc>
                          <a:spcPct val="200000"/>
                        </a:lnSpc>
                        <a:spcAft>
                          <a:spcPts val="0"/>
                        </a:spcAft>
                      </a:pPr>
                      <a:r>
                        <a:rPr lang="es-EC" sz="1600">
                          <a:effectLst/>
                        </a:rPr>
                        <a:t>1.3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600">
                          <a:effectLst/>
                        </a:rPr>
                        <a:t>Ríos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5,50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96250">
                <a:tc>
                  <a:txBody>
                    <a:bodyPr/>
                    <a:lstStyle/>
                    <a:p>
                      <a:pPr algn="ctr">
                        <a:lnSpc>
                          <a:spcPct val="200000"/>
                        </a:lnSpc>
                        <a:spcAft>
                          <a:spcPts val="0"/>
                        </a:spcAft>
                      </a:pPr>
                      <a:r>
                        <a:rPr lang="es-EC" sz="1600">
                          <a:effectLst/>
                        </a:rPr>
                        <a:t>1.4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600">
                          <a:effectLst/>
                        </a:rPr>
                        <a:t>Bosques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5,50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96250">
                <a:tc>
                  <a:txBody>
                    <a:bodyPr/>
                    <a:lstStyle/>
                    <a:p>
                      <a:pPr algn="ctr">
                        <a:lnSpc>
                          <a:spcPct val="200000"/>
                        </a:lnSpc>
                        <a:spcAft>
                          <a:spcPts val="0"/>
                        </a:spcAft>
                      </a:pPr>
                      <a:r>
                        <a:rPr lang="es-EC" sz="1600">
                          <a:effectLst/>
                        </a:rPr>
                        <a:t>1.5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600">
                          <a:effectLst/>
                        </a:rPr>
                        <a:t>Fenómenos Geológicos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1,83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96250">
                <a:tc>
                  <a:txBody>
                    <a:bodyPr/>
                    <a:lstStyle/>
                    <a:p>
                      <a:pPr>
                        <a:lnSpc>
                          <a:spcPct val="200000"/>
                        </a:lnSpc>
                        <a:spcAft>
                          <a:spcPts val="0"/>
                        </a:spcAft>
                      </a:pPr>
                      <a:r>
                        <a:rPr lang="es-EC" sz="16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600">
                          <a:effectLst/>
                        </a:rPr>
                        <a:t>Subtotal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33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dirty="0">
                          <a:effectLst/>
                        </a:rPr>
                        <a:t>3,28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29" name="Rectángulo 28"/>
          <p:cNvSpPr/>
          <p:nvPr/>
        </p:nvSpPr>
        <p:spPr>
          <a:xfrm>
            <a:off x="1284486" y="6000413"/>
            <a:ext cx="2775119" cy="369332"/>
          </a:xfrm>
          <a:prstGeom prst="rect">
            <a:avLst/>
          </a:prstGeom>
        </p:spPr>
        <p:txBody>
          <a:bodyPr wrap="none">
            <a:spAutoFit/>
          </a:bodyPr>
          <a:lstStyle/>
          <a:p>
            <a:r>
              <a:rPr lang="es-EC" dirty="0" smtClean="0">
                <a:solidFill>
                  <a:srgbClr val="000000"/>
                </a:solidFill>
                <a:latin typeface="Times New Roman" panose="02020603050405020304" pitchFamily="18" charset="0"/>
                <a:ea typeface="Calibri" panose="020F0502020204030204" pitchFamily="34" charset="0"/>
              </a:rPr>
              <a:t>Fuente: (GAD Ibarra, 2015)</a:t>
            </a:r>
            <a:endParaRPr lang="es-EC" dirty="0"/>
          </a:p>
        </p:txBody>
      </p:sp>
      <p:pic>
        <p:nvPicPr>
          <p:cNvPr id="30" name="Picture 2" descr="Resultado de imagen para logo universidad de las fuerzas armadas espe">
            <a:extLst>
              <a:ext uri="{FF2B5EF4-FFF2-40B4-BE49-F238E27FC236}">
                <a16:creationId xmlns="" xmlns:a16="http://schemas.microsoft.com/office/drawing/2014/main" id="{D09D6157-7169-4E0D-A969-1F105FC382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8954" y="116884"/>
            <a:ext cx="3461988" cy="78620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No hay ninguna descripciÃ³n de la foto disponibl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435" y="49290"/>
            <a:ext cx="853802" cy="853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66827"/>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2" name="Rectangle 6"/>
          <p:cNvSpPr/>
          <p:nvPr/>
        </p:nvSpPr>
        <p:spPr>
          <a:xfrm>
            <a:off x="-1" y="-88134"/>
            <a:ext cx="5706447" cy="6946134"/>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 name="connsiteX0" fmla="*/ 0 w 4813275"/>
              <a:gd name="connsiteY0" fmla="*/ 5982 h 3729683"/>
              <a:gd name="connsiteX1" fmla="*/ 4813275 w 4813275"/>
              <a:gd name="connsiteY1" fmla="*/ 0 h 3729683"/>
              <a:gd name="connsiteX2" fmla="*/ 4266386 w 4813275"/>
              <a:gd name="connsiteY2" fmla="*/ 2547868 h 3729683"/>
              <a:gd name="connsiteX3" fmla="*/ 0 w 4813275"/>
              <a:gd name="connsiteY3" fmla="*/ 3729683 h 3729683"/>
              <a:gd name="connsiteX4" fmla="*/ 0 w 4813275"/>
              <a:gd name="connsiteY4" fmla="*/ 5982 h 3729683"/>
              <a:gd name="connsiteX0" fmla="*/ 0 w 4813275"/>
              <a:gd name="connsiteY0" fmla="*/ 5982 h 3729683"/>
              <a:gd name="connsiteX1" fmla="*/ 4813275 w 4813275"/>
              <a:gd name="connsiteY1" fmla="*/ 0 h 3729683"/>
              <a:gd name="connsiteX2" fmla="*/ 4386444 w 4813275"/>
              <a:gd name="connsiteY2" fmla="*/ 2825893 h 3729683"/>
              <a:gd name="connsiteX3" fmla="*/ 0 w 4813275"/>
              <a:gd name="connsiteY3" fmla="*/ 3729683 h 3729683"/>
              <a:gd name="connsiteX4" fmla="*/ 0 w 4813275"/>
              <a:gd name="connsiteY4" fmla="*/ 5982 h 3729683"/>
              <a:gd name="connsiteX0" fmla="*/ 0 w 4813275"/>
              <a:gd name="connsiteY0" fmla="*/ 5982 h 3729683"/>
              <a:gd name="connsiteX1" fmla="*/ 4813275 w 4813275"/>
              <a:gd name="connsiteY1" fmla="*/ 0 h 3729683"/>
              <a:gd name="connsiteX2" fmla="*/ 3169125 w 4813275"/>
              <a:gd name="connsiteY2" fmla="*/ 281406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3169125" y="2814062"/>
                </a:lnTo>
                <a:lnTo>
                  <a:pt x="0" y="3729683"/>
                </a:lnTo>
                <a:lnTo>
                  <a:pt x="0" y="598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55" name="Rectangle 6"/>
          <p:cNvSpPr/>
          <p:nvPr/>
        </p:nvSpPr>
        <p:spPr>
          <a:xfrm rot="5400000" flipH="1">
            <a:off x="8517875" y="3150824"/>
            <a:ext cx="490251" cy="6946134"/>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13" name="Pentagon 10112"/>
          <p:cNvSpPr/>
          <p:nvPr/>
        </p:nvSpPr>
        <p:spPr>
          <a:xfrm>
            <a:off x="-352540" y="5993176"/>
            <a:ext cx="2368627" cy="1740665"/>
          </a:xfrm>
          <a:prstGeom prst="homePlate">
            <a:avLst>
              <a:gd name="adj" fmla="val 993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ight Triangle 58"/>
          <p:cNvSpPr/>
          <p:nvPr/>
        </p:nvSpPr>
        <p:spPr>
          <a:xfrm rot="5400000">
            <a:off x="3021944" y="-3021943"/>
            <a:ext cx="698502" cy="6742389"/>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
          <p:cNvSpPr/>
          <p:nvPr/>
        </p:nvSpPr>
        <p:spPr>
          <a:xfrm>
            <a:off x="583891" y="2057400"/>
            <a:ext cx="2743200" cy="27432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3"/>
          <p:cNvCxnSpPr/>
          <p:nvPr/>
        </p:nvCxnSpPr>
        <p:spPr>
          <a:xfrm flipH="1">
            <a:off x="1955490" y="0"/>
            <a:ext cx="1" cy="205740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5" name="Straight Connector 4"/>
          <p:cNvCxnSpPr/>
          <p:nvPr/>
        </p:nvCxnSpPr>
        <p:spPr>
          <a:xfrm rot="5400000" flipH="1">
            <a:off x="-457689" y="2400302"/>
            <a:ext cx="1" cy="2057400"/>
          </a:xfrm>
          <a:prstGeom prst="line">
            <a:avLst/>
          </a:prstGeom>
          <a:ln/>
        </p:spPr>
        <p:style>
          <a:lnRef idx="1">
            <a:schemeClr val="accent1"/>
          </a:lnRef>
          <a:fillRef idx="0">
            <a:schemeClr val="accent1"/>
          </a:fillRef>
          <a:effectRef idx="0">
            <a:schemeClr val="accent1"/>
          </a:effectRef>
          <a:fontRef idx="minor">
            <a:schemeClr val="tx1"/>
          </a:fontRef>
        </p:style>
      </p:cxnSp>
      <p:pic>
        <p:nvPicPr>
          <p:cNvPr id="76" name="Picture 2" descr="Resultado de imagen para logo universidad de las fuerzas armadas espe">
            <a:extLst>
              <a:ext uri="{FF2B5EF4-FFF2-40B4-BE49-F238E27FC236}">
                <a16:creationId xmlns="" xmlns:a16="http://schemas.microsoft.com/office/drawing/2014/main" id="{D09D6157-7169-4E0D-A969-1F105FC382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8954" y="116884"/>
            <a:ext cx="3461988" cy="786208"/>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No hay ninguna descripciÃ³n de la foto disponibl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435" y="49290"/>
            <a:ext cx="853802" cy="853802"/>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n 25"/>
          <p:cNvPicPr/>
          <p:nvPr/>
        </p:nvPicPr>
        <p:blipFill rotWithShape="1">
          <a:blip r:embed="rId4"/>
          <a:srcRect l="21872" t="18825" r="47260" b="11687"/>
          <a:stretch/>
        </p:blipFill>
        <p:spPr bwMode="auto">
          <a:xfrm>
            <a:off x="3042984" y="116884"/>
            <a:ext cx="2991182" cy="3632170"/>
          </a:xfrm>
          <a:prstGeom prst="rect">
            <a:avLst/>
          </a:prstGeom>
          <a:ln>
            <a:noFill/>
          </a:ln>
          <a:extLst>
            <a:ext uri="{53640926-AAD7-44D8-BBD7-CCE9431645EC}">
              <a14:shadowObscured xmlns:a14="http://schemas.microsoft.com/office/drawing/2010/main"/>
            </a:ext>
          </a:extLst>
        </p:spPr>
      </p:pic>
      <p:grpSp>
        <p:nvGrpSpPr>
          <p:cNvPr id="23" name="Group 131"/>
          <p:cNvGrpSpPr/>
          <p:nvPr/>
        </p:nvGrpSpPr>
        <p:grpSpPr>
          <a:xfrm>
            <a:off x="324608" y="3441899"/>
            <a:ext cx="3735302" cy="1107996"/>
            <a:chOff x="517793" y="2050973"/>
            <a:chExt cx="3735302" cy="1107996"/>
          </a:xfrm>
        </p:grpSpPr>
        <p:sp>
          <p:nvSpPr>
            <p:cNvPr id="24" name="Rectangle 48"/>
            <p:cNvSpPr/>
            <p:nvPr/>
          </p:nvSpPr>
          <p:spPr>
            <a:xfrm>
              <a:off x="517793" y="2120413"/>
              <a:ext cx="3478751" cy="96911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7"/>
            <p:cNvSpPr txBox="1"/>
            <p:nvPr/>
          </p:nvSpPr>
          <p:spPr>
            <a:xfrm>
              <a:off x="517793" y="2050973"/>
              <a:ext cx="3735302" cy="1107996"/>
            </a:xfrm>
            <a:prstGeom prst="rect">
              <a:avLst/>
            </a:prstGeom>
            <a:noFill/>
          </p:spPr>
          <p:txBody>
            <a:bodyPr wrap="square" rtlCol="0" anchor="ctr">
              <a:spAutoFit/>
            </a:bodyPr>
            <a:lstStyle/>
            <a:p>
              <a:r>
                <a:rPr lang="en-US" sz="6600" b="1" spc="-300" dirty="0" err="1" smtClean="0">
                  <a:solidFill>
                    <a:schemeClr val="bg1"/>
                  </a:solidFill>
                </a:rPr>
                <a:t>Situacional</a:t>
              </a:r>
              <a:endParaRPr lang="en-US" sz="6600" b="1" spc="-300" dirty="0">
                <a:solidFill>
                  <a:schemeClr val="bg1"/>
                </a:solidFill>
              </a:endParaRPr>
            </a:p>
          </p:txBody>
        </p:sp>
      </p:grpSp>
      <p:sp>
        <p:nvSpPr>
          <p:cNvPr id="2" name="Rectángulo 1"/>
          <p:cNvSpPr/>
          <p:nvPr/>
        </p:nvSpPr>
        <p:spPr>
          <a:xfrm>
            <a:off x="7121659" y="1119813"/>
            <a:ext cx="3365024" cy="400110"/>
          </a:xfrm>
          <a:prstGeom prst="rect">
            <a:avLst/>
          </a:prstGeom>
        </p:spPr>
        <p:txBody>
          <a:bodyPr wrap="none">
            <a:spAutoFit/>
          </a:bodyPr>
          <a:lstStyle/>
          <a:p>
            <a:r>
              <a:rPr lang="es-EC" sz="2000" dirty="0">
                <a:latin typeface="Times New Roman" panose="02020603050405020304" pitchFamily="18" charset="0"/>
                <a:ea typeface="Calibri" panose="020F0502020204030204" pitchFamily="34" charset="0"/>
              </a:rPr>
              <a:t>El Chota, </a:t>
            </a:r>
            <a:r>
              <a:rPr lang="es-EC" sz="2000" dirty="0" err="1">
                <a:latin typeface="Times New Roman" panose="02020603050405020304" pitchFamily="18" charset="0"/>
                <a:ea typeface="Calibri" panose="020F0502020204030204" pitchFamily="34" charset="0"/>
              </a:rPr>
              <a:t>Carpuela</a:t>
            </a:r>
            <a:r>
              <a:rPr lang="es-EC" sz="2000" dirty="0">
                <a:latin typeface="Times New Roman" panose="02020603050405020304" pitchFamily="18" charset="0"/>
                <a:ea typeface="Calibri" panose="020F0502020204030204" pitchFamily="34" charset="0"/>
              </a:rPr>
              <a:t> y el </a:t>
            </a:r>
            <a:r>
              <a:rPr lang="es-EC" sz="2000" dirty="0" smtClean="0">
                <a:latin typeface="Times New Roman" panose="02020603050405020304" pitchFamily="18" charset="0"/>
                <a:ea typeface="Calibri" panose="020F0502020204030204" pitchFamily="34" charset="0"/>
              </a:rPr>
              <a:t>Juncal</a:t>
            </a:r>
            <a:endParaRPr lang="es-EC" sz="2000" dirty="0"/>
          </a:p>
        </p:txBody>
      </p:sp>
      <p:pic>
        <p:nvPicPr>
          <p:cNvPr id="28" name="Imagen 27" descr="https://www.larepublica.ec/wp-content/uploads/2019/04/bomba-678x381.jpg"/>
          <p:cNvPicPr/>
          <p:nvPr/>
        </p:nvPicPr>
        <p:blipFill>
          <a:blip r:embed="rId5">
            <a:extLst>
              <a:ext uri="{28A0092B-C50C-407E-A947-70E740481C1C}">
                <a14:useLocalDpi xmlns:a14="http://schemas.microsoft.com/office/drawing/2010/main" val="0"/>
              </a:ext>
            </a:extLst>
          </a:blip>
          <a:srcRect/>
          <a:stretch>
            <a:fillRect/>
          </a:stretch>
        </p:blipFill>
        <p:spPr bwMode="auto">
          <a:xfrm>
            <a:off x="2741640" y="4691173"/>
            <a:ext cx="3202940" cy="1799590"/>
          </a:xfrm>
          <a:prstGeom prst="rect">
            <a:avLst/>
          </a:prstGeom>
          <a:noFill/>
          <a:ln>
            <a:noFill/>
          </a:ln>
        </p:spPr>
      </p:pic>
      <p:graphicFrame>
        <p:nvGraphicFramePr>
          <p:cNvPr id="3" name="Tabla 2"/>
          <p:cNvGraphicFramePr>
            <a:graphicFrameLocks noGrp="1"/>
          </p:cNvGraphicFramePr>
          <p:nvPr>
            <p:extLst>
              <p:ext uri="{D42A27DB-BD31-4B8C-83A1-F6EECF244321}">
                <p14:modId xmlns:p14="http://schemas.microsoft.com/office/powerpoint/2010/main" val="3014987899"/>
              </p:ext>
            </p:extLst>
          </p:nvPr>
        </p:nvGraphicFramePr>
        <p:xfrm>
          <a:off x="6180353" y="1773277"/>
          <a:ext cx="5758490" cy="4800884"/>
        </p:xfrm>
        <a:graphic>
          <a:graphicData uri="http://schemas.openxmlformats.org/drawingml/2006/table">
            <a:tbl>
              <a:tblPr firstRow="1" firstCol="1" bandRow="1">
                <a:tableStyleId>{5C22544A-7EE6-4342-B048-85BDC9FD1C3A}</a:tableStyleId>
              </a:tblPr>
              <a:tblGrid>
                <a:gridCol w="1239371"/>
                <a:gridCol w="2033205"/>
                <a:gridCol w="2485914"/>
              </a:tblGrid>
              <a:tr h="416587">
                <a:tc>
                  <a:txBody>
                    <a:bodyPr/>
                    <a:lstStyle/>
                    <a:p>
                      <a:pPr algn="ctr">
                        <a:spcAft>
                          <a:spcPts val="0"/>
                        </a:spcAft>
                      </a:pPr>
                      <a:r>
                        <a:rPr lang="es-EC" sz="1400" dirty="0">
                          <a:effectLst/>
                        </a:rPr>
                        <a:t>GAD</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1400" dirty="0">
                          <a:effectLst/>
                        </a:rPr>
                        <a:t>Tipo de Patrimonio Tangible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1400">
                          <a:effectLst/>
                        </a:rPr>
                        <a:t>Tipo de Patrimonio Intangible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374164">
                <a:tc>
                  <a:txBody>
                    <a:bodyPr/>
                    <a:lstStyle/>
                    <a:p>
                      <a:pPr algn="ctr">
                        <a:lnSpc>
                          <a:spcPct val="200000"/>
                        </a:lnSpc>
                        <a:spcAft>
                          <a:spcPts val="0"/>
                        </a:spcAft>
                      </a:pPr>
                      <a:r>
                        <a:rPr lang="es-EC" sz="1400">
                          <a:effectLst/>
                        </a:rPr>
                        <a:t>Ambuquí</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400" dirty="0">
                          <a:effectLst/>
                        </a:rPr>
                        <a:t>El </a:t>
                      </a:r>
                      <a:r>
                        <a:rPr lang="es-EC" sz="1400" dirty="0" err="1">
                          <a:effectLst/>
                        </a:rPr>
                        <a:t>Bemejal</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s-EC" sz="1400" dirty="0">
                          <a:effectLst/>
                        </a:rPr>
                        <a:t> </a:t>
                      </a:r>
                    </a:p>
                    <a:p>
                      <a:pPr algn="just">
                        <a:spcAft>
                          <a:spcPts val="0"/>
                        </a:spcAft>
                      </a:pPr>
                      <a:r>
                        <a:rPr lang="es-EC" sz="1400" dirty="0">
                          <a:effectLst/>
                        </a:rPr>
                        <a:t>- Fiesta del Ovo</a:t>
                      </a:r>
                    </a:p>
                    <a:p>
                      <a:pPr algn="just">
                        <a:spcAft>
                          <a:spcPts val="0"/>
                        </a:spcAft>
                      </a:pPr>
                      <a:r>
                        <a:rPr lang="es-EC" sz="1400" dirty="0">
                          <a:effectLst/>
                        </a:rPr>
                        <a:t>- Fiesta de La Virgen de las Nieves </a:t>
                      </a:r>
                    </a:p>
                    <a:p>
                      <a:pPr algn="just">
                        <a:spcAft>
                          <a:spcPts val="0"/>
                        </a:spcAft>
                      </a:pPr>
                      <a:r>
                        <a:rPr lang="es-EC" sz="1400" dirty="0">
                          <a:effectLst/>
                        </a:rPr>
                        <a:t>- Procesión de las ánimas de Caldera </a:t>
                      </a:r>
                    </a:p>
                    <a:p>
                      <a:pPr algn="just">
                        <a:spcAft>
                          <a:spcPts val="0"/>
                        </a:spcAft>
                      </a:pPr>
                      <a:r>
                        <a:rPr lang="es-EC" sz="1400" dirty="0">
                          <a:effectLst/>
                        </a:rPr>
                        <a:t>- Salves de Semana Santa – Chota </a:t>
                      </a:r>
                    </a:p>
                    <a:p>
                      <a:pPr algn="just">
                        <a:spcAft>
                          <a:spcPts val="0"/>
                        </a:spcAft>
                      </a:pPr>
                      <a:r>
                        <a:rPr lang="es-EC" sz="1400" dirty="0">
                          <a:effectLst/>
                        </a:rPr>
                        <a:t>- Canción Bomba El Lindo Puente de Juncal </a:t>
                      </a:r>
                    </a:p>
                    <a:p>
                      <a:pPr algn="just">
                        <a:spcAft>
                          <a:spcPts val="0"/>
                        </a:spcAft>
                      </a:pPr>
                      <a:r>
                        <a:rPr lang="es-EC" sz="1400" dirty="0">
                          <a:effectLst/>
                        </a:rPr>
                        <a:t>- Licor de Ovo </a:t>
                      </a:r>
                    </a:p>
                    <a:p>
                      <a:pPr algn="just">
                        <a:spcAft>
                          <a:spcPts val="0"/>
                        </a:spcAft>
                      </a:pPr>
                      <a:r>
                        <a:rPr lang="es-EC" sz="1400" dirty="0">
                          <a:effectLst/>
                        </a:rPr>
                        <a:t>- Licor de Tuna </a:t>
                      </a:r>
                    </a:p>
                    <a:p>
                      <a:pPr algn="just">
                        <a:spcAft>
                          <a:spcPts val="0"/>
                        </a:spcAft>
                      </a:pPr>
                      <a:r>
                        <a:rPr lang="es-EC" sz="1400" dirty="0">
                          <a:effectLst/>
                        </a:rPr>
                        <a:t>- Inti </a:t>
                      </a:r>
                      <a:r>
                        <a:rPr lang="es-EC" sz="1400" dirty="0" err="1">
                          <a:effectLst/>
                        </a:rPr>
                        <a:t>Raymi</a:t>
                      </a:r>
                      <a:r>
                        <a:rPr lang="es-EC" sz="1400" dirty="0">
                          <a:effectLst/>
                        </a:rPr>
                        <a:t> </a:t>
                      </a:r>
                    </a:p>
                    <a:p>
                      <a:pPr algn="just">
                        <a:spcAft>
                          <a:spcPts val="0"/>
                        </a:spcAft>
                      </a:pPr>
                      <a:r>
                        <a:rPr lang="es-EC" sz="1400" dirty="0">
                          <a:effectLst/>
                        </a:rPr>
                        <a:t>- Procesión de semana Santa </a:t>
                      </a:r>
                    </a:p>
                    <a:p>
                      <a:pPr algn="just">
                        <a:spcAft>
                          <a:spcPts val="0"/>
                        </a:spcAft>
                      </a:pPr>
                      <a:r>
                        <a:rPr lang="es-EC" sz="1400" dirty="0">
                          <a:effectLst/>
                        </a:rPr>
                        <a:t>- Fiestas de San Pedro </a:t>
                      </a:r>
                    </a:p>
                    <a:p>
                      <a:pPr algn="just">
                        <a:spcAft>
                          <a:spcPts val="0"/>
                        </a:spcAft>
                      </a:pPr>
                      <a:r>
                        <a:rPr lang="es-EC" sz="1400" dirty="0">
                          <a:effectLst/>
                        </a:rPr>
                        <a:t>- Fiestas eclesiásticas del Patrono de la Parroquia de San Alfonso </a:t>
                      </a:r>
                    </a:p>
                    <a:p>
                      <a:pPr algn="just">
                        <a:lnSpc>
                          <a:spcPct val="200000"/>
                        </a:lnSpc>
                        <a:spcAft>
                          <a:spcPts val="0"/>
                        </a:spcAft>
                      </a:pPr>
                      <a:r>
                        <a:rPr lang="es-EC" sz="14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22" name="TextBox 6"/>
          <p:cNvSpPr txBox="1"/>
          <p:nvPr/>
        </p:nvSpPr>
        <p:spPr>
          <a:xfrm>
            <a:off x="-42523" y="2252055"/>
            <a:ext cx="4417931" cy="1200329"/>
          </a:xfrm>
          <a:prstGeom prst="rect">
            <a:avLst/>
          </a:prstGeom>
          <a:noFill/>
        </p:spPr>
        <p:txBody>
          <a:bodyPr wrap="square" rtlCol="0" anchor="ctr">
            <a:spAutoFit/>
          </a:bodyPr>
          <a:lstStyle/>
          <a:p>
            <a:r>
              <a:rPr lang="en-US" sz="7200" b="1" spc="-300" dirty="0" err="1" smtClean="0">
                <a:solidFill>
                  <a:schemeClr val="accent2"/>
                </a:solidFill>
              </a:rPr>
              <a:t>Diagnóstico</a:t>
            </a:r>
            <a:endParaRPr lang="en-US" sz="7200" b="1" spc="-300" dirty="0">
              <a:solidFill>
                <a:schemeClr val="accent2"/>
              </a:solidFill>
            </a:endParaRPr>
          </a:p>
        </p:txBody>
      </p:sp>
    </p:spTree>
    <p:extLst>
      <p:ext uri="{BB962C8B-B14F-4D97-AF65-F5344CB8AC3E}">
        <p14:creationId xmlns:p14="http://schemas.microsoft.com/office/powerpoint/2010/main" val="3551291781"/>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heme/theme1.xml><?xml version="1.0" encoding="utf-8"?>
<a:theme xmlns:a="http://schemas.openxmlformats.org/drawingml/2006/main" name="Office Theme">
  <a:themeElements>
    <a:clrScheme name="Bright Light">
      <a:dk1>
        <a:sysClr val="windowText" lastClr="000000"/>
      </a:dk1>
      <a:lt1>
        <a:sysClr val="window" lastClr="FFFFFF"/>
      </a:lt1>
      <a:dk2>
        <a:srgbClr val="27303D"/>
      </a:dk2>
      <a:lt2>
        <a:srgbClr val="E7E6E6"/>
      </a:lt2>
      <a:accent1>
        <a:srgbClr val="6DCF00"/>
      </a:accent1>
      <a:accent2>
        <a:srgbClr val="159192"/>
      </a:accent2>
      <a:accent3>
        <a:srgbClr val="09AEF2"/>
      </a:accent3>
      <a:accent4>
        <a:srgbClr val="FCC000"/>
      </a:accent4>
      <a:accent5>
        <a:srgbClr val="FE1101"/>
      </a:accent5>
      <a:accent6>
        <a:srgbClr val="5C932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690</TotalTime>
  <Words>1062</Words>
  <Application>Microsoft Office PowerPoint</Application>
  <PresentationFormat>Panorámica</PresentationFormat>
  <Paragraphs>229</Paragraphs>
  <Slides>18</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18</vt:i4>
      </vt:variant>
    </vt:vector>
  </HeadingPairs>
  <TitlesOfParts>
    <vt:vector size="26" baseType="lpstr">
      <vt:lpstr>Arial</vt:lpstr>
      <vt:lpstr>Calibri</vt:lpstr>
      <vt:lpstr>Calibri Light</vt:lpstr>
      <vt:lpstr>Cambria Math</vt:lpstr>
      <vt:lpstr>Tahoma</vt:lpstr>
      <vt:lpstr>Times New Roman</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JHON Doe</dc:title>
  <dc:creator>MD Junaed</dc:creator>
  <cp:lastModifiedBy>Mis Amores</cp:lastModifiedBy>
  <cp:revision>92</cp:revision>
  <dcterms:created xsi:type="dcterms:W3CDTF">2016-04-01T19:13:22Z</dcterms:created>
  <dcterms:modified xsi:type="dcterms:W3CDTF">2019-06-24T07:36:48Z</dcterms:modified>
</cp:coreProperties>
</file>