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0" r:id="rId2"/>
    <p:sldId id="301" r:id="rId3"/>
    <p:sldId id="303" r:id="rId4"/>
    <p:sldId id="359" r:id="rId5"/>
    <p:sldId id="360" r:id="rId6"/>
    <p:sldId id="361" r:id="rId7"/>
    <p:sldId id="304" r:id="rId8"/>
    <p:sldId id="305" r:id="rId9"/>
    <p:sldId id="306" r:id="rId10"/>
    <p:sldId id="315" r:id="rId11"/>
    <p:sldId id="324" r:id="rId12"/>
    <p:sldId id="325" r:id="rId13"/>
    <p:sldId id="327" r:id="rId14"/>
    <p:sldId id="329" r:id="rId15"/>
    <p:sldId id="331" r:id="rId16"/>
    <p:sldId id="332" r:id="rId17"/>
    <p:sldId id="333" r:id="rId18"/>
    <p:sldId id="356" r:id="rId19"/>
    <p:sldId id="334" r:id="rId20"/>
    <p:sldId id="335" r:id="rId21"/>
    <p:sldId id="336" r:id="rId22"/>
    <p:sldId id="337" r:id="rId23"/>
    <p:sldId id="307" r:id="rId24"/>
    <p:sldId id="339" r:id="rId25"/>
    <p:sldId id="340" r:id="rId26"/>
    <p:sldId id="354" r:id="rId27"/>
    <p:sldId id="343" r:id="rId28"/>
    <p:sldId id="344" r:id="rId29"/>
    <p:sldId id="345" r:id="rId30"/>
    <p:sldId id="346" r:id="rId31"/>
    <p:sldId id="347" r:id="rId32"/>
    <p:sldId id="348" r:id="rId33"/>
    <p:sldId id="349" r:id="rId34"/>
    <p:sldId id="350" r:id="rId35"/>
    <p:sldId id="351" r:id="rId36"/>
    <p:sldId id="338" r:id="rId37"/>
    <p:sldId id="309" r:id="rId38"/>
    <p:sldId id="311" r:id="rId39"/>
    <p:sldId id="357" r:id="rId40"/>
    <p:sldId id="358" r:id="rId41"/>
    <p:sldId id="362" r:id="rId4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o Guevara" initials="MG" lastIdx="1" clrIdx="0">
    <p:extLst>
      <p:ext uri="{19B8F6BF-5375-455C-9EA6-DF929625EA0E}">
        <p15:presenceInfo xmlns:p15="http://schemas.microsoft.com/office/powerpoint/2012/main" userId="7802fb81cb5a6d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BF94"/>
    <a:srgbClr val="C7D5B9"/>
    <a:srgbClr val="66FF66"/>
    <a:srgbClr val="336600"/>
    <a:srgbClr val="EFF3EB"/>
    <a:srgbClr val="CC0066"/>
    <a:srgbClr val="FF9966"/>
    <a:srgbClr val="000066"/>
    <a:srgbClr val="33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434" autoAdjust="0"/>
  </p:normalViewPr>
  <p:slideViewPr>
    <p:cSldViewPr>
      <p:cViewPr varScale="1">
        <p:scale>
          <a:sx n="69" d="100"/>
          <a:sy n="69" d="100"/>
        </p:scale>
        <p:origin x="13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E9D25-EF8B-471C-87A3-7E4C5CD39E96}" type="doc">
      <dgm:prSet loTypeId="urn:microsoft.com/office/officeart/2005/8/layout/bProcess3" loCatId="process" qsTypeId="urn:microsoft.com/office/officeart/2005/8/quickstyle/simple1" qsCatId="simple" csTypeId="urn:microsoft.com/office/officeart/2005/8/colors/accent4_1" csCatId="accent4" phldr="1"/>
      <dgm:spPr/>
      <dgm:t>
        <a:bodyPr/>
        <a:lstStyle/>
        <a:p>
          <a:endParaRPr lang="es-ES"/>
        </a:p>
      </dgm:t>
    </dgm:pt>
    <dgm:pt modelId="{50FDB34E-78D9-4BE6-81B0-D36996AC2F86}">
      <dgm:prSet phldrT="[Texto]"/>
      <dgm:spPr/>
      <dgm:t>
        <a:bodyPr/>
        <a:lstStyle/>
        <a:p>
          <a:r>
            <a:rPr lang="es-ES" dirty="0" smtClean="0"/>
            <a:t>Aplicación de clasificación </a:t>
          </a:r>
          <a:endParaRPr lang="es-ES" dirty="0"/>
        </a:p>
      </dgm:t>
    </dgm:pt>
    <dgm:pt modelId="{E5895280-BD62-4077-9A94-7047760684D1}" type="parTrans" cxnId="{D444A3B0-DBF1-43C6-8070-FF03F82A194F}">
      <dgm:prSet/>
      <dgm:spPr/>
      <dgm:t>
        <a:bodyPr/>
        <a:lstStyle/>
        <a:p>
          <a:endParaRPr lang="es-ES"/>
        </a:p>
      </dgm:t>
    </dgm:pt>
    <dgm:pt modelId="{2CF75E58-E08A-43C2-82E8-EF186E1CEDC2}" type="sibTrans" cxnId="{D444A3B0-DBF1-43C6-8070-FF03F82A194F}">
      <dgm:prSet/>
      <dgm:spPr/>
      <dgm:t>
        <a:bodyPr/>
        <a:lstStyle/>
        <a:p>
          <a:endParaRPr lang="es-ES"/>
        </a:p>
      </dgm:t>
    </dgm:pt>
    <dgm:pt modelId="{BB1D72DB-63C0-4A48-B7CF-445495BBC349}">
      <dgm:prSet phldrT="[Texto]"/>
      <dgm:spPr/>
      <dgm:t>
        <a:bodyPr/>
        <a:lstStyle/>
        <a:p>
          <a:r>
            <a:rPr lang="es-ES" dirty="0" smtClean="0"/>
            <a:t>Nueva sesión</a:t>
          </a:r>
          <a:endParaRPr lang="es-ES" dirty="0"/>
        </a:p>
      </dgm:t>
    </dgm:pt>
    <dgm:pt modelId="{B97DFB34-4690-49FC-B36F-CCE64034CD2F}" type="parTrans" cxnId="{A991ED1E-7326-4079-A4B0-EB79F2B2CCEA}">
      <dgm:prSet/>
      <dgm:spPr/>
      <dgm:t>
        <a:bodyPr/>
        <a:lstStyle/>
        <a:p>
          <a:endParaRPr lang="es-ES"/>
        </a:p>
      </dgm:t>
    </dgm:pt>
    <dgm:pt modelId="{ACA81822-4778-4A23-93FE-757109EB9CD6}" type="sibTrans" cxnId="{A991ED1E-7326-4079-A4B0-EB79F2B2CCEA}">
      <dgm:prSet/>
      <dgm:spPr/>
      <dgm:t>
        <a:bodyPr/>
        <a:lstStyle/>
        <a:p>
          <a:endParaRPr lang="es-ES"/>
        </a:p>
      </dgm:t>
    </dgm:pt>
    <dgm:pt modelId="{1ADAEFE3-0A85-4DAE-A436-78F6817F744A}">
      <dgm:prSet phldrT="[Texto]"/>
      <dgm:spPr/>
      <dgm:t>
        <a:bodyPr/>
        <a:lstStyle/>
        <a:p>
          <a:pPr algn="ctr"/>
          <a:r>
            <a:rPr lang="es-ES" dirty="0" smtClean="0"/>
            <a:t>Entrenamiento</a:t>
          </a:r>
        </a:p>
        <a:p>
          <a:pPr algn="l"/>
          <a:r>
            <a:rPr lang="es-ES" dirty="0" smtClean="0"/>
            <a:t>-SVM Lineal</a:t>
          </a:r>
        </a:p>
        <a:p>
          <a:pPr algn="l"/>
          <a:r>
            <a:rPr lang="es-ES" dirty="0" smtClean="0"/>
            <a:t>-SVM Cuadrático</a:t>
          </a:r>
        </a:p>
        <a:p>
          <a:pPr algn="l"/>
          <a:r>
            <a:rPr lang="es-ES" dirty="0" smtClean="0"/>
            <a:t>-SVM Cúbico</a:t>
          </a:r>
        </a:p>
      </dgm:t>
    </dgm:pt>
    <dgm:pt modelId="{4C654BC2-3757-4111-B7B6-57E0E8248B1B}" type="parTrans" cxnId="{8E46CC77-293C-4DB4-91C9-1DF9D170FB03}">
      <dgm:prSet/>
      <dgm:spPr/>
      <dgm:t>
        <a:bodyPr/>
        <a:lstStyle/>
        <a:p>
          <a:endParaRPr lang="es-ES"/>
        </a:p>
      </dgm:t>
    </dgm:pt>
    <dgm:pt modelId="{BC4185F4-8E40-4F90-BD90-1CDB0AE32D6E}" type="sibTrans" cxnId="{8E46CC77-293C-4DB4-91C9-1DF9D170FB03}">
      <dgm:prSet/>
      <dgm:spPr/>
      <dgm:t>
        <a:bodyPr/>
        <a:lstStyle/>
        <a:p>
          <a:endParaRPr lang="es-ES"/>
        </a:p>
      </dgm:t>
    </dgm:pt>
    <dgm:pt modelId="{77EB8006-6054-4B7D-9974-CAE42F7DAE82}">
      <dgm:prSet phldrT="[Texto]"/>
      <dgm:spPr/>
      <dgm:t>
        <a:bodyPr/>
        <a:lstStyle/>
        <a:p>
          <a:pPr algn="l"/>
          <a:r>
            <a:rPr lang="es-ES" dirty="0" smtClean="0"/>
            <a:t>Lineal 93,2%</a:t>
          </a:r>
        </a:p>
        <a:p>
          <a:pPr algn="l"/>
          <a:r>
            <a:rPr lang="es-ES" dirty="0" smtClean="0"/>
            <a:t>Cuadrático 92,1%</a:t>
          </a:r>
        </a:p>
        <a:p>
          <a:pPr algn="l"/>
          <a:r>
            <a:rPr lang="es-ES" dirty="0" smtClean="0"/>
            <a:t>Cúbico 91,8%</a:t>
          </a:r>
          <a:endParaRPr lang="es-ES" dirty="0"/>
        </a:p>
      </dgm:t>
    </dgm:pt>
    <dgm:pt modelId="{C7437B89-BF29-406F-906C-9B4E51C74D44}" type="parTrans" cxnId="{8F373945-603F-49F9-B20B-4788CC2D4892}">
      <dgm:prSet/>
      <dgm:spPr/>
      <dgm:t>
        <a:bodyPr/>
        <a:lstStyle/>
        <a:p>
          <a:endParaRPr lang="es-ES"/>
        </a:p>
      </dgm:t>
    </dgm:pt>
    <dgm:pt modelId="{87077C7B-70F6-4C07-897C-E722A7551635}" type="sibTrans" cxnId="{8F373945-603F-49F9-B20B-4788CC2D4892}">
      <dgm:prSet/>
      <dgm:spPr/>
      <dgm:t>
        <a:bodyPr/>
        <a:lstStyle/>
        <a:p>
          <a:endParaRPr lang="es-ES"/>
        </a:p>
      </dgm:t>
    </dgm:pt>
    <dgm:pt modelId="{AEE65A99-829A-4B5A-9AAF-7050C62655D9}" type="pres">
      <dgm:prSet presAssocID="{5F0E9D25-EF8B-471C-87A3-7E4C5CD39E96}" presName="Name0" presStyleCnt="0">
        <dgm:presLayoutVars>
          <dgm:dir/>
          <dgm:resizeHandles val="exact"/>
        </dgm:presLayoutVars>
      </dgm:prSet>
      <dgm:spPr/>
      <dgm:t>
        <a:bodyPr/>
        <a:lstStyle/>
        <a:p>
          <a:endParaRPr lang="es-ES"/>
        </a:p>
      </dgm:t>
    </dgm:pt>
    <dgm:pt modelId="{8211F1BC-AA54-4748-89AE-2F7DA6933579}" type="pres">
      <dgm:prSet presAssocID="{50FDB34E-78D9-4BE6-81B0-D36996AC2F86}" presName="node" presStyleLbl="node1" presStyleIdx="0" presStyleCnt="4" custLinFactNeighborY="-3389">
        <dgm:presLayoutVars>
          <dgm:bulletEnabled val="1"/>
        </dgm:presLayoutVars>
      </dgm:prSet>
      <dgm:spPr/>
      <dgm:t>
        <a:bodyPr/>
        <a:lstStyle/>
        <a:p>
          <a:endParaRPr lang="es-ES"/>
        </a:p>
      </dgm:t>
    </dgm:pt>
    <dgm:pt modelId="{74CC7446-D09D-4D59-B34E-39FCF4884DEA}" type="pres">
      <dgm:prSet presAssocID="{2CF75E58-E08A-43C2-82E8-EF186E1CEDC2}" presName="sibTrans" presStyleLbl="sibTrans1D1" presStyleIdx="0" presStyleCnt="3"/>
      <dgm:spPr/>
      <dgm:t>
        <a:bodyPr/>
        <a:lstStyle/>
        <a:p>
          <a:endParaRPr lang="es-ES"/>
        </a:p>
      </dgm:t>
    </dgm:pt>
    <dgm:pt modelId="{8616538E-049F-421E-89D6-A44EA4D34CE9}" type="pres">
      <dgm:prSet presAssocID="{2CF75E58-E08A-43C2-82E8-EF186E1CEDC2}" presName="connectorText" presStyleLbl="sibTrans1D1" presStyleIdx="0" presStyleCnt="3"/>
      <dgm:spPr/>
      <dgm:t>
        <a:bodyPr/>
        <a:lstStyle/>
        <a:p>
          <a:endParaRPr lang="es-ES"/>
        </a:p>
      </dgm:t>
    </dgm:pt>
    <dgm:pt modelId="{98E08052-2B39-4D9A-BC2D-9F9C3BDBA1B2}" type="pres">
      <dgm:prSet presAssocID="{BB1D72DB-63C0-4A48-B7CF-445495BBC349}" presName="node" presStyleLbl="node1" presStyleIdx="1" presStyleCnt="4">
        <dgm:presLayoutVars>
          <dgm:bulletEnabled val="1"/>
        </dgm:presLayoutVars>
      </dgm:prSet>
      <dgm:spPr/>
      <dgm:t>
        <a:bodyPr/>
        <a:lstStyle/>
        <a:p>
          <a:endParaRPr lang="es-ES"/>
        </a:p>
      </dgm:t>
    </dgm:pt>
    <dgm:pt modelId="{DE92AA9B-7E65-49D5-AA37-55E27CD34BC0}" type="pres">
      <dgm:prSet presAssocID="{ACA81822-4778-4A23-93FE-757109EB9CD6}" presName="sibTrans" presStyleLbl="sibTrans1D1" presStyleIdx="1" presStyleCnt="3"/>
      <dgm:spPr/>
      <dgm:t>
        <a:bodyPr/>
        <a:lstStyle/>
        <a:p>
          <a:endParaRPr lang="es-ES"/>
        </a:p>
      </dgm:t>
    </dgm:pt>
    <dgm:pt modelId="{8EE9609A-F4F9-4A8C-8CD7-F75E56C8FB39}" type="pres">
      <dgm:prSet presAssocID="{ACA81822-4778-4A23-93FE-757109EB9CD6}" presName="connectorText" presStyleLbl="sibTrans1D1" presStyleIdx="1" presStyleCnt="3"/>
      <dgm:spPr/>
      <dgm:t>
        <a:bodyPr/>
        <a:lstStyle/>
        <a:p>
          <a:endParaRPr lang="es-ES"/>
        </a:p>
      </dgm:t>
    </dgm:pt>
    <dgm:pt modelId="{1436E1E5-77F5-44EE-8C39-BE55AA0AE9AD}" type="pres">
      <dgm:prSet presAssocID="{1ADAEFE3-0A85-4DAE-A436-78F6817F744A}" presName="node" presStyleLbl="node1" presStyleIdx="2" presStyleCnt="4">
        <dgm:presLayoutVars>
          <dgm:bulletEnabled val="1"/>
        </dgm:presLayoutVars>
      </dgm:prSet>
      <dgm:spPr/>
      <dgm:t>
        <a:bodyPr/>
        <a:lstStyle/>
        <a:p>
          <a:endParaRPr lang="es-ES"/>
        </a:p>
      </dgm:t>
    </dgm:pt>
    <dgm:pt modelId="{17025A33-40C8-4D0F-9C32-B3E5675FFC7E}" type="pres">
      <dgm:prSet presAssocID="{BC4185F4-8E40-4F90-BD90-1CDB0AE32D6E}" presName="sibTrans" presStyleLbl="sibTrans1D1" presStyleIdx="2" presStyleCnt="3"/>
      <dgm:spPr/>
      <dgm:t>
        <a:bodyPr/>
        <a:lstStyle/>
        <a:p>
          <a:endParaRPr lang="es-ES"/>
        </a:p>
      </dgm:t>
    </dgm:pt>
    <dgm:pt modelId="{4A567A76-E51C-47E1-875D-41DA96ECF8B6}" type="pres">
      <dgm:prSet presAssocID="{BC4185F4-8E40-4F90-BD90-1CDB0AE32D6E}" presName="connectorText" presStyleLbl="sibTrans1D1" presStyleIdx="2" presStyleCnt="3"/>
      <dgm:spPr/>
      <dgm:t>
        <a:bodyPr/>
        <a:lstStyle/>
        <a:p>
          <a:endParaRPr lang="es-ES"/>
        </a:p>
      </dgm:t>
    </dgm:pt>
    <dgm:pt modelId="{2DFB83D2-38C0-49CF-9B4D-EDE221F85F7B}" type="pres">
      <dgm:prSet presAssocID="{77EB8006-6054-4B7D-9974-CAE42F7DAE82}" presName="node" presStyleLbl="node1" presStyleIdx="3" presStyleCnt="4">
        <dgm:presLayoutVars>
          <dgm:bulletEnabled val="1"/>
        </dgm:presLayoutVars>
      </dgm:prSet>
      <dgm:spPr/>
      <dgm:t>
        <a:bodyPr/>
        <a:lstStyle/>
        <a:p>
          <a:endParaRPr lang="es-ES"/>
        </a:p>
      </dgm:t>
    </dgm:pt>
  </dgm:ptLst>
  <dgm:cxnLst>
    <dgm:cxn modelId="{450CE33B-B653-4803-A91F-25B6AE06899D}" type="presOf" srcId="{50FDB34E-78D9-4BE6-81B0-D36996AC2F86}" destId="{8211F1BC-AA54-4748-89AE-2F7DA6933579}" srcOrd="0" destOrd="0" presId="urn:microsoft.com/office/officeart/2005/8/layout/bProcess3"/>
    <dgm:cxn modelId="{5D8E7850-81DB-4804-A632-13EEDA3E9027}" type="presOf" srcId="{1ADAEFE3-0A85-4DAE-A436-78F6817F744A}" destId="{1436E1E5-77F5-44EE-8C39-BE55AA0AE9AD}" srcOrd="0" destOrd="0" presId="urn:microsoft.com/office/officeart/2005/8/layout/bProcess3"/>
    <dgm:cxn modelId="{84B0F271-ADF7-400D-8024-3C483B8F5993}" type="presOf" srcId="{BC4185F4-8E40-4F90-BD90-1CDB0AE32D6E}" destId="{4A567A76-E51C-47E1-875D-41DA96ECF8B6}" srcOrd="1" destOrd="0" presId="urn:microsoft.com/office/officeart/2005/8/layout/bProcess3"/>
    <dgm:cxn modelId="{8E46CC77-293C-4DB4-91C9-1DF9D170FB03}" srcId="{5F0E9D25-EF8B-471C-87A3-7E4C5CD39E96}" destId="{1ADAEFE3-0A85-4DAE-A436-78F6817F744A}" srcOrd="2" destOrd="0" parTransId="{4C654BC2-3757-4111-B7B6-57E0E8248B1B}" sibTransId="{BC4185F4-8E40-4F90-BD90-1CDB0AE32D6E}"/>
    <dgm:cxn modelId="{D646801B-0605-4D24-88BF-501E6BE84E35}" type="presOf" srcId="{2CF75E58-E08A-43C2-82E8-EF186E1CEDC2}" destId="{74CC7446-D09D-4D59-B34E-39FCF4884DEA}" srcOrd="0" destOrd="0" presId="urn:microsoft.com/office/officeart/2005/8/layout/bProcess3"/>
    <dgm:cxn modelId="{F3940A37-5B18-40EE-B297-48F6B1AE5AC2}" type="presOf" srcId="{BC4185F4-8E40-4F90-BD90-1CDB0AE32D6E}" destId="{17025A33-40C8-4D0F-9C32-B3E5675FFC7E}" srcOrd="0" destOrd="0" presId="urn:microsoft.com/office/officeart/2005/8/layout/bProcess3"/>
    <dgm:cxn modelId="{D444A3B0-DBF1-43C6-8070-FF03F82A194F}" srcId="{5F0E9D25-EF8B-471C-87A3-7E4C5CD39E96}" destId="{50FDB34E-78D9-4BE6-81B0-D36996AC2F86}" srcOrd="0" destOrd="0" parTransId="{E5895280-BD62-4077-9A94-7047760684D1}" sibTransId="{2CF75E58-E08A-43C2-82E8-EF186E1CEDC2}"/>
    <dgm:cxn modelId="{8F373945-603F-49F9-B20B-4788CC2D4892}" srcId="{5F0E9D25-EF8B-471C-87A3-7E4C5CD39E96}" destId="{77EB8006-6054-4B7D-9974-CAE42F7DAE82}" srcOrd="3" destOrd="0" parTransId="{C7437B89-BF29-406F-906C-9B4E51C74D44}" sibTransId="{87077C7B-70F6-4C07-897C-E722A7551635}"/>
    <dgm:cxn modelId="{BEE7CDFE-A102-432E-B1A3-17055988ABB5}" type="presOf" srcId="{BB1D72DB-63C0-4A48-B7CF-445495BBC349}" destId="{98E08052-2B39-4D9A-BC2D-9F9C3BDBA1B2}" srcOrd="0" destOrd="0" presId="urn:microsoft.com/office/officeart/2005/8/layout/bProcess3"/>
    <dgm:cxn modelId="{0712EC5F-B772-4274-A9DE-94F46ECF7A85}" type="presOf" srcId="{5F0E9D25-EF8B-471C-87A3-7E4C5CD39E96}" destId="{AEE65A99-829A-4B5A-9AAF-7050C62655D9}" srcOrd="0" destOrd="0" presId="urn:microsoft.com/office/officeart/2005/8/layout/bProcess3"/>
    <dgm:cxn modelId="{F8BD92D8-62C9-439F-8801-21BE3013F413}" type="presOf" srcId="{ACA81822-4778-4A23-93FE-757109EB9CD6}" destId="{DE92AA9B-7E65-49D5-AA37-55E27CD34BC0}" srcOrd="0" destOrd="0" presId="urn:microsoft.com/office/officeart/2005/8/layout/bProcess3"/>
    <dgm:cxn modelId="{472A54FF-1D08-4DEA-94BA-A576A9BCB68F}" type="presOf" srcId="{77EB8006-6054-4B7D-9974-CAE42F7DAE82}" destId="{2DFB83D2-38C0-49CF-9B4D-EDE221F85F7B}" srcOrd="0" destOrd="0" presId="urn:microsoft.com/office/officeart/2005/8/layout/bProcess3"/>
    <dgm:cxn modelId="{A991ED1E-7326-4079-A4B0-EB79F2B2CCEA}" srcId="{5F0E9D25-EF8B-471C-87A3-7E4C5CD39E96}" destId="{BB1D72DB-63C0-4A48-B7CF-445495BBC349}" srcOrd="1" destOrd="0" parTransId="{B97DFB34-4690-49FC-B36F-CCE64034CD2F}" sibTransId="{ACA81822-4778-4A23-93FE-757109EB9CD6}"/>
    <dgm:cxn modelId="{9C5BE8B1-C2EF-4A7B-B8A9-7D85272B421D}" type="presOf" srcId="{ACA81822-4778-4A23-93FE-757109EB9CD6}" destId="{8EE9609A-F4F9-4A8C-8CD7-F75E56C8FB39}" srcOrd="1" destOrd="0" presId="urn:microsoft.com/office/officeart/2005/8/layout/bProcess3"/>
    <dgm:cxn modelId="{0327633C-5775-45B4-8755-6FCED4A43D96}" type="presOf" srcId="{2CF75E58-E08A-43C2-82E8-EF186E1CEDC2}" destId="{8616538E-049F-421E-89D6-A44EA4D34CE9}" srcOrd="1" destOrd="0" presId="urn:microsoft.com/office/officeart/2005/8/layout/bProcess3"/>
    <dgm:cxn modelId="{200266D0-1051-496A-B86E-A7BE39921B61}" type="presParOf" srcId="{AEE65A99-829A-4B5A-9AAF-7050C62655D9}" destId="{8211F1BC-AA54-4748-89AE-2F7DA6933579}" srcOrd="0" destOrd="0" presId="urn:microsoft.com/office/officeart/2005/8/layout/bProcess3"/>
    <dgm:cxn modelId="{AE465C02-DF54-467A-936C-363BB6F53649}" type="presParOf" srcId="{AEE65A99-829A-4B5A-9AAF-7050C62655D9}" destId="{74CC7446-D09D-4D59-B34E-39FCF4884DEA}" srcOrd="1" destOrd="0" presId="urn:microsoft.com/office/officeart/2005/8/layout/bProcess3"/>
    <dgm:cxn modelId="{0821225A-63E7-4632-8817-4154B0DE2956}" type="presParOf" srcId="{74CC7446-D09D-4D59-B34E-39FCF4884DEA}" destId="{8616538E-049F-421E-89D6-A44EA4D34CE9}" srcOrd="0" destOrd="0" presId="urn:microsoft.com/office/officeart/2005/8/layout/bProcess3"/>
    <dgm:cxn modelId="{3D66BCAC-1C06-47B7-A61C-4B7C134C3FDD}" type="presParOf" srcId="{AEE65A99-829A-4B5A-9AAF-7050C62655D9}" destId="{98E08052-2B39-4D9A-BC2D-9F9C3BDBA1B2}" srcOrd="2" destOrd="0" presId="urn:microsoft.com/office/officeart/2005/8/layout/bProcess3"/>
    <dgm:cxn modelId="{2916E146-FA33-442E-AB16-E181E4A022E0}" type="presParOf" srcId="{AEE65A99-829A-4B5A-9AAF-7050C62655D9}" destId="{DE92AA9B-7E65-49D5-AA37-55E27CD34BC0}" srcOrd="3" destOrd="0" presId="urn:microsoft.com/office/officeart/2005/8/layout/bProcess3"/>
    <dgm:cxn modelId="{332D6E22-6035-466A-90BB-0469466A65FB}" type="presParOf" srcId="{DE92AA9B-7E65-49D5-AA37-55E27CD34BC0}" destId="{8EE9609A-F4F9-4A8C-8CD7-F75E56C8FB39}" srcOrd="0" destOrd="0" presId="urn:microsoft.com/office/officeart/2005/8/layout/bProcess3"/>
    <dgm:cxn modelId="{BF01CEF5-2A4A-4B92-BA99-2419E72290EE}" type="presParOf" srcId="{AEE65A99-829A-4B5A-9AAF-7050C62655D9}" destId="{1436E1E5-77F5-44EE-8C39-BE55AA0AE9AD}" srcOrd="4" destOrd="0" presId="urn:microsoft.com/office/officeart/2005/8/layout/bProcess3"/>
    <dgm:cxn modelId="{D5B81FA3-DD11-4A1D-8146-933B310D500A}" type="presParOf" srcId="{AEE65A99-829A-4B5A-9AAF-7050C62655D9}" destId="{17025A33-40C8-4D0F-9C32-B3E5675FFC7E}" srcOrd="5" destOrd="0" presId="urn:microsoft.com/office/officeart/2005/8/layout/bProcess3"/>
    <dgm:cxn modelId="{33C01C78-22C3-43A1-B94C-B05A9B26224C}" type="presParOf" srcId="{17025A33-40C8-4D0F-9C32-B3E5675FFC7E}" destId="{4A567A76-E51C-47E1-875D-41DA96ECF8B6}" srcOrd="0" destOrd="0" presId="urn:microsoft.com/office/officeart/2005/8/layout/bProcess3"/>
    <dgm:cxn modelId="{9159B768-668A-4AFF-AFE8-15DC7E656E96}" type="presParOf" srcId="{AEE65A99-829A-4B5A-9AAF-7050C62655D9}" destId="{2DFB83D2-38C0-49CF-9B4D-EDE221F85F7B}"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C7446-D09D-4D59-B34E-39FCF4884DEA}">
      <dsp:nvSpPr>
        <dsp:cNvPr id="0" name=""/>
        <dsp:cNvSpPr/>
      </dsp:nvSpPr>
      <dsp:spPr>
        <a:xfrm>
          <a:off x="3596053" y="806235"/>
          <a:ext cx="622565" cy="91440"/>
        </a:xfrm>
        <a:custGeom>
          <a:avLst/>
          <a:gdLst/>
          <a:ahLst/>
          <a:cxnLst/>
          <a:rect l="0" t="0" r="0" b="0"/>
          <a:pathLst>
            <a:path>
              <a:moveTo>
                <a:pt x="0" y="45720"/>
              </a:moveTo>
              <a:lnTo>
                <a:pt x="328382" y="45720"/>
              </a:lnTo>
              <a:lnTo>
                <a:pt x="328382" y="47226"/>
              </a:lnTo>
              <a:lnTo>
                <a:pt x="622565" y="47226"/>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891006" y="848689"/>
        <a:ext cx="32658" cy="6531"/>
      </dsp:txXfrm>
    </dsp:sp>
    <dsp:sp modelId="{8211F1BC-AA54-4748-89AE-2F7DA6933579}">
      <dsp:nvSpPr>
        <dsp:cNvPr id="0" name=""/>
        <dsp:cNvSpPr/>
      </dsp:nvSpPr>
      <dsp:spPr>
        <a:xfrm>
          <a:off x="758002" y="0"/>
          <a:ext cx="2839850" cy="170391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Aplicación de clasificación </a:t>
          </a:r>
          <a:endParaRPr lang="es-ES" sz="2000" kern="1200" dirty="0"/>
        </a:p>
      </dsp:txBody>
      <dsp:txXfrm>
        <a:off x="758002" y="0"/>
        <a:ext cx="2839850" cy="1703910"/>
      </dsp:txXfrm>
    </dsp:sp>
    <dsp:sp modelId="{DE92AA9B-7E65-49D5-AA37-55E27CD34BC0}">
      <dsp:nvSpPr>
        <dsp:cNvPr id="0" name=""/>
        <dsp:cNvSpPr/>
      </dsp:nvSpPr>
      <dsp:spPr>
        <a:xfrm>
          <a:off x="2177927" y="1703617"/>
          <a:ext cx="3493016" cy="622565"/>
        </a:xfrm>
        <a:custGeom>
          <a:avLst/>
          <a:gdLst/>
          <a:ahLst/>
          <a:cxnLst/>
          <a:rect l="0" t="0" r="0" b="0"/>
          <a:pathLst>
            <a:path>
              <a:moveTo>
                <a:pt x="3493016" y="0"/>
              </a:moveTo>
              <a:lnTo>
                <a:pt x="3493016" y="328382"/>
              </a:lnTo>
              <a:lnTo>
                <a:pt x="0" y="328382"/>
              </a:lnTo>
              <a:lnTo>
                <a:pt x="0" y="622565"/>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835597" y="2011634"/>
        <a:ext cx="177677" cy="6531"/>
      </dsp:txXfrm>
    </dsp:sp>
    <dsp:sp modelId="{98E08052-2B39-4D9A-BC2D-9F9C3BDBA1B2}">
      <dsp:nvSpPr>
        <dsp:cNvPr id="0" name=""/>
        <dsp:cNvSpPr/>
      </dsp:nvSpPr>
      <dsp:spPr>
        <a:xfrm>
          <a:off x="4251018" y="1506"/>
          <a:ext cx="2839850" cy="170391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Nueva sesión</a:t>
          </a:r>
          <a:endParaRPr lang="es-ES" sz="2000" kern="1200" dirty="0"/>
        </a:p>
      </dsp:txBody>
      <dsp:txXfrm>
        <a:off x="4251018" y="1506"/>
        <a:ext cx="2839850" cy="1703910"/>
      </dsp:txXfrm>
    </dsp:sp>
    <dsp:sp modelId="{17025A33-40C8-4D0F-9C32-B3E5675FFC7E}">
      <dsp:nvSpPr>
        <dsp:cNvPr id="0" name=""/>
        <dsp:cNvSpPr/>
      </dsp:nvSpPr>
      <dsp:spPr>
        <a:xfrm>
          <a:off x="3596053" y="3164818"/>
          <a:ext cx="622565" cy="91440"/>
        </a:xfrm>
        <a:custGeom>
          <a:avLst/>
          <a:gdLst/>
          <a:ahLst/>
          <a:cxnLst/>
          <a:rect l="0" t="0" r="0" b="0"/>
          <a:pathLst>
            <a:path>
              <a:moveTo>
                <a:pt x="0" y="45720"/>
              </a:moveTo>
              <a:lnTo>
                <a:pt x="622565"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891006" y="3207272"/>
        <a:ext cx="32658" cy="6531"/>
      </dsp:txXfrm>
    </dsp:sp>
    <dsp:sp modelId="{1436E1E5-77F5-44EE-8C39-BE55AA0AE9AD}">
      <dsp:nvSpPr>
        <dsp:cNvPr id="0" name=""/>
        <dsp:cNvSpPr/>
      </dsp:nvSpPr>
      <dsp:spPr>
        <a:xfrm>
          <a:off x="758002" y="2358582"/>
          <a:ext cx="2839850" cy="170391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Entrenamiento</a:t>
          </a:r>
        </a:p>
        <a:p>
          <a:pPr lvl="0" algn="l" defTabSz="889000">
            <a:lnSpc>
              <a:spcPct val="90000"/>
            </a:lnSpc>
            <a:spcBef>
              <a:spcPct val="0"/>
            </a:spcBef>
            <a:spcAft>
              <a:spcPct val="35000"/>
            </a:spcAft>
          </a:pPr>
          <a:r>
            <a:rPr lang="es-ES" sz="2000" kern="1200" dirty="0" smtClean="0"/>
            <a:t>-SVM Lineal</a:t>
          </a:r>
        </a:p>
        <a:p>
          <a:pPr lvl="0" algn="l" defTabSz="889000">
            <a:lnSpc>
              <a:spcPct val="90000"/>
            </a:lnSpc>
            <a:spcBef>
              <a:spcPct val="0"/>
            </a:spcBef>
            <a:spcAft>
              <a:spcPct val="35000"/>
            </a:spcAft>
          </a:pPr>
          <a:r>
            <a:rPr lang="es-ES" sz="2000" kern="1200" dirty="0" smtClean="0"/>
            <a:t>-SVM Cuadrático</a:t>
          </a:r>
        </a:p>
        <a:p>
          <a:pPr lvl="0" algn="l" defTabSz="889000">
            <a:lnSpc>
              <a:spcPct val="90000"/>
            </a:lnSpc>
            <a:spcBef>
              <a:spcPct val="0"/>
            </a:spcBef>
            <a:spcAft>
              <a:spcPct val="35000"/>
            </a:spcAft>
          </a:pPr>
          <a:r>
            <a:rPr lang="es-ES" sz="2000" kern="1200" dirty="0" smtClean="0"/>
            <a:t>-SVM Cúbico</a:t>
          </a:r>
        </a:p>
      </dsp:txBody>
      <dsp:txXfrm>
        <a:off x="758002" y="2358582"/>
        <a:ext cx="2839850" cy="1703910"/>
      </dsp:txXfrm>
    </dsp:sp>
    <dsp:sp modelId="{2DFB83D2-38C0-49CF-9B4D-EDE221F85F7B}">
      <dsp:nvSpPr>
        <dsp:cNvPr id="0" name=""/>
        <dsp:cNvSpPr/>
      </dsp:nvSpPr>
      <dsp:spPr>
        <a:xfrm>
          <a:off x="4251018" y="2358582"/>
          <a:ext cx="2839850" cy="170391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Lineal 93,2%</a:t>
          </a:r>
        </a:p>
        <a:p>
          <a:pPr lvl="0" algn="l" defTabSz="889000">
            <a:lnSpc>
              <a:spcPct val="90000"/>
            </a:lnSpc>
            <a:spcBef>
              <a:spcPct val="0"/>
            </a:spcBef>
            <a:spcAft>
              <a:spcPct val="35000"/>
            </a:spcAft>
          </a:pPr>
          <a:r>
            <a:rPr lang="es-ES" sz="2000" kern="1200" dirty="0" smtClean="0"/>
            <a:t>Cuadrático 92,1%</a:t>
          </a:r>
        </a:p>
        <a:p>
          <a:pPr lvl="0" algn="l" defTabSz="889000">
            <a:lnSpc>
              <a:spcPct val="90000"/>
            </a:lnSpc>
            <a:spcBef>
              <a:spcPct val="0"/>
            </a:spcBef>
            <a:spcAft>
              <a:spcPct val="35000"/>
            </a:spcAft>
          </a:pPr>
          <a:r>
            <a:rPr lang="es-ES" sz="2000" kern="1200" dirty="0" smtClean="0"/>
            <a:t>Cúbico 91,8%</a:t>
          </a:r>
          <a:endParaRPr lang="es-ES" sz="2000" kern="1200" dirty="0"/>
        </a:p>
      </dsp:txBody>
      <dsp:txXfrm>
        <a:off x="4251018" y="2358582"/>
        <a:ext cx="2839850" cy="17039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7EB9-B3BF-4635-8998-B082D25EFA99}" type="datetimeFigureOut">
              <a:rPr lang="es-EC" smtClean="0"/>
              <a:t>17/6/2019</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65F6-9BB1-4E58-AF9C-D8DEB8C6AF81}" type="slidenum">
              <a:rPr lang="es-EC" smtClean="0"/>
              <a:t>‹Nº›</a:t>
            </a:fld>
            <a:endParaRPr lang="es-EC"/>
          </a:p>
        </p:txBody>
      </p:sp>
    </p:spTree>
    <p:extLst>
      <p:ext uri="{BB962C8B-B14F-4D97-AF65-F5344CB8AC3E}">
        <p14:creationId xmlns:p14="http://schemas.microsoft.com/office/powerpoint/2010/main" val="324998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7968" name="CorelDRAW" r:id="rId3" imgW="7748626" imgH="4759452" progId="">
                  <p:embed/>
                </p:oleObj>
              </mc:Choice>
              <mc:Fallback>
                <p:oleObj name="CorelDRAW" r:id="rId3" imgW="7748626" imgH="4759452" progId="">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2" name="Imagen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4236" y="91278"/>
            <a:ext cx="2879874" cy="8897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84963" y="5884292"/>
            <a:ext cx="2352675" cy="7269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35583" y="996596"/>
            <a:ext cx="7848600" cy="1200329"/>
          </a:xfrm>
          <a:prstGeom prst="rect">
            <a:avLst/>
          </a:prstGeom>
          <a:noFill/>
        </p:spPr>
        <p:txBody>
          <a:bodyPr>
            <a:spAutoFit/>
          </a:bodyPr>
          <a:lstStyle/>
          <a:p>
            <a:pPr algn="ctr">
              <a:defRPr/>
            </a:pPr>
            <a:r>
              <a:rPr lang="es-ES" b="1" dirty="0" smtClean="0">
                <a:latin typeface="Times New Roman" panose="02020603050405020304" pitchFamily="18" charset="0"/>
                <a:cs typeface="Times New Roman" panose="02020603050405020304" pitchFamily="18" charset="0"/>
              </a:rPr>
              <a:t>UNIVERSIDAD DE LAS FUERZAS ARMADAS – ESPE</a:t>
            </a:r>
          </a:p>
          <a:p>
            <a:pPr algn="ctr">
              <a:defRPr/>
            </a:pPr>
            <a:r>
              <a:rPr lang="es-ES" b="1" dirty="0" smtClean="0">
                <a:latin typeface="Times New Roman" panose="02020603050405020304" pitchFamily="18" charset="0"/>
                <a:cs typeface="Times New Roman" panose="02020603050405020304" pitchFamily="18" charset="0"/>
              </a:rPr>
              <a:t>DEPARTAMENTO DE ELÉCTRICA Y ELECTRÓNICA</a:t>
            </a:r>
          </a:p>
          <a:p>
            <a:pPr algn="ctr">
              <a:defRPr/>
            </a:pPr>
            <a:r>
              <a:rPr lang="es-ES" b="1" dirty="0" smtClean="0">
                <a:latin typeface="Times New Roman" panose="02020603050405020304" pitchFamily="18" charset="0"/>
                <a:cs typeface="Times New Roman" panose="02020603050405020304" pitchFamily="18" charset="0"/>
              </a:rPr>
              <a:t>CARRERA DE INGENIERÍA EN ELECTRÓNICA Y TELECOMUNICACIONES</a:t>
            </a:r>
            <a:endParaRPr lang="es-ES" b="1" dirty="0">
              <a:latin typeface="Times New Roman" panose="02020603050405020304" pitchFamily="18" charset="0"/>
              <a:cs typeface="Times New Roman" panose="02020603050405020304" pitchFamily="18" charset="0"/>
            </a:endParaRPr>
          </a:p>
        </p:txBody>
      </p:sp>
      <p:sp>
        <p:nvSpPr>
          <p:cNvPr id="3" name="2 CuadroTexto"/>
          <p:cNvSpPr txBox="1"/>
          <p:nvPr/>
        </p:nvSpPr>
        <p:spPr>
          <a:xfrm>
            <a:off x="6056831" y="4221088"/>
            <a:ext cx="2727352" cy="707886"/>
          </a:xfrm>
          <a:prstGeom prst="rect">
            <a:avLst/>
          </a:prstGeom>
          <a:noFill/>
        </p:spPr>
        <p:txBody>
          <a:bodyPr wrap="square">
            <a:spAutoFit/>
          </a:bodyPr>
          <a:lstStyle/>
          <a:p>
            <a:pPr>
              <a:defRPr/>
            </a:pPr>
            <a:r>
              <a:rPr lang="es-ES" sz="2000" b="1" dirty="0" smtClean="0">
                <a:latin typeface="Times New Roman" panose="02020603050405020304" pitchFamily="18" charset="0"/>
                <a:cs typeface="Times New Roman" panose="02020603050405020304" pitchFamily="18" charset="0"/>
              </a:rPr>
              <a:t>Autor: Marco Guevara</a:t>
            </a:r>
          </a:p>
          <a:p>
            <a:pPr>
              <a:defRPr/>
            </a:pPr>
            <a:r>
              <a:rPr lang="es-ES" sz="2000" b="1" dirty="0" smtClean="0">
                <a:latin typeface="Times New Roman" panose="02020603050405020304" pitchFamily="18" charset="0"/>
                <a:cs typeface="Times New Roman" panose="02020603050405020304" pitchFamily="18" charset="0"/>
              </a:rPr>
              <a:t>Tutor: Ing. Julio Larco</a:t>
            </a:r>
          </a:p>
        </p:txBody>
      </p:sp>
      <p:sp>
        <p:nvSpPr>
          <p:cNvPr id="7" name="2 CuadroTexto"/>
          <p:cNvSpPr txBox="1"/>
          <p:nvPr/>
        </p:nvSpPr>
        <p:spPr>
          <a:xfrm>
            <a:off x="1488021" y="5226608"/>
            <a:ext cx="6743722" cy="369332"/>
          </a:xfrm>
          <a:prstGeom prst="rect">
            <a:avLst/>
          </a:prstGeom>
          <a:noFill/>
        </p:spPr>
        <p:txBody>
          <a:bodyPr wrap="square">
            <a:spAutoFit/>
          </a:bodyPr>
          <a:lstStyle/>
          <a:p>
            <a:pPr algn="ctr">
              <a:defRPr/>
            </a:pPr>
            <a:r>
              <a:rPr lang="es-ES" b="1" dirty="0" smtClean="0">
                <a:latin typeface="Times New Roman" panose="02020603050405020304" pitchFamily="18" charset="0"/>
                <a:cs typeface="Times New Roman" panose="02020603050405020304" pitchFamily="18" charset="0"/>
              </a:rPr>
              <a:t>Sangolquí, 2019</a:t>
            </a:r>
            <a:endParaRPr lang="es-ES" b="1" dirty="0">
              <a:latin typeface="Times New Roman" panose="02020603050405020304" pitchFamily="18" charset="0"/>
              <a:cs typeface="Times New Roman" panose="02020603050405020304" pitchFamily="18" charset="0"/>
            </a:endParaRPr>
          </a:p>
        </p:txBody>
      </p:sp>
      <p:sp>
        <p:nvSpPr>
          <p:cNvPr id="4" name="CuadroTexto 3"/>
          <p:cNvSpPr txBox="1"/>
          <p:nvPr/>
        </p:nvSpPr>
        <p:spPr>
          <a:xfrm>
            <a:off x="809425" y="2679918"/>
            <a:ext cx="8100913" cy="1200329"/>
          </a:xfrm>
          <a:prstGeom prst="rect">
            <a:avLst/>
          </a:prstGeom>
          <a:noFill/>
        </p:spPr>
        <p:txBody>
          <a:bodyPr wrap="square" rtlCol="0">
            <a:spAutoFit/>
          </a:bodyPr>
          <a:lstStyle/>
          <a:p>
            <a:pPr lvl="0" algn="ctr" fontAlgn="auto">
              <a:spcBef>
                <a:spcPts val="0"/>
              </a:spcBef>
              <a:spcAft>
                <a:spcPts val="0"/>
              </a:spcAft>
            </a:pPr>
            <a:r>
              <a:rPr lang="es-ES" sz="2400" b="1" dirty="0">
                <a:solidFill>
                  <a:prstClr val="black"/>
                </a:solidFill>
                <a:latin typeface="Times New Roman" panose="02020603050405020304" pitchFamily="18" charset="0"/>
                <a:cs typeface="Times New Roman" panose="02020603050405020304" pitchFamily="18" charset="0"/>
              </a:rPr>
              <a:t>DESARROLLO DE UN SISTEMA DE </a:t>
            </a:r>
            <a:r>
              <a:rPr lang="es-ES" sz="2400" b="1" dirty="0" smtClean="0">
                <a:solidFill>
                  <a:prstClr val="black"/>
                </a:solidFill>
                <a:latin typeface="Times New Roman" panose="02020603050405020304" pitchFamily="18" charset="0"/>
                <a:cs typeface="Times New Roman" panose="02020603050405020304" pitchFamily="18" charset="0"/>
              </a:rPr>
              <a:t>CLASIFICACIÓN AUTOMÁTICA DE  </a:t>
            </a:r>
            <a:r>
              <a:rPr lang="es-ES" sz="2400" b="1" dirty="0">
                <a:solidFill>
                  <a:prstClr val="black"/>
                </a:solidFill>
                <a:latin typeface="Times New Roman" panose="02020603050405020304" pitchFamily="18" charset="0"/>
                <a:cs typeface="Times New Roman" panose="02020603050405020304" pitchFamily="18" charset="0"/>
              </a:rPr>
              <a:t>TIPOS DE TERRENOS EMPLEANDO TÉCNICAS DE MACHINE LEARNING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smtClean="0">
                <a:latin typeface="Times New Roman" panose="02020603050405020304" pitchFamily="18" charset="0"/>
                <a:cs typeface="Times New Roman" panose="02020603050405020304" pitchFamily="18" charset="0"/>
              </a:rPr>
              <a:t>Diseño del hardware</a:t>
            </a:r>
            <a:endParaRPr lang="es-EC"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1705811" y="836712"/>
            <a:ext cx="5746509" cy="4968552"/>
          </a:xfrm>
          <a:prstGeom prst="rect">
            <a:avLst/>
          </a:prstGeom>
        </p:spPr>
      </p:pic>
    </p:spTree>
    <p:extLst>
      <p:ext uri="{BB962C8B-B14F-4D97-AF65-F5344CB8AC3E}">
        <p14:creationId xmlns:p14="http://schemas.microsoft.com/office/powerpoint/2010/main" val="2624836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Ubicación del sensor</a:t>
            </a:r>
          </a:p>
        </p:txBody>
      </p:sp>
      <p:pic>
        <p:nvPicPr>
          <p:cNvPr id="4" name="Imagen 3"/>
          <p:cNvPicPr>
            <a:picLocks noChangeAspect="1"/>
          </p:cNvPicPr>
          <p:nvPr/>
        </p:nvPicPr>
        <p:blipFill>
          <a:blip r:embed="rId2"/>
          <a:stretch>
            <a:fillRect/>
          </a:stretch>
        </p:blipFill>
        <p:spPr>
          <a:xfrm>
            <a:off x="509549" y="1052736"/>
            <a:ext cx="8124902" cy="4717685"/>
          </a:xfrm>
          <a:prstGeom prst="rect">
            <a:avLst/>
          </a:prstGeom>
        </p:spPr>
      </p:pic>
    </p:spTree>
    <p:extLst>
      <p:ext uri="{BB962C8B-B14F-4D97-AF65-F5344CB8AC3E}">
        <p14:creationId xmlns:p14="http://schemas.microsoft.com/office/powerpoint/2010/main" val="2221905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Montaje final</a:t>
            </a:r>
          </a:p>
        </p:txBody>
      </p:sp>
      <p:pic>
        <p:nvPicPr>
          <p:cNvPr id="3" name="Imagen 2"/>
          <p:cNvPicPr>
            <a:picLocks noChangeAspect="1"/>
          </p:cNvPicPr>
          <p:nvPr/>
        </p:nvPicPr>
        <p:blipFill>
          <a:blip r:embed="rId2"/>
          <a:stretch>
            <a:fillRect/>
          </a:stretch>
        </p:blipFill>
        <p:spPr>
          <a:xfrm>
            <a:off x="547873" y="692696"/>
            <a:ext cx="8048253" cy="5232976"/>
          </a:xfrm>
          <a:prstGeom prst="rect">
            <a:avLst/>
          </a:prstGeom>
        </p:spPr>
      </p:pic>
    </p:spTree>
    <p:extLst>
      <p:ext uri="{BB962C8B-B14F-4D97-AF65-F5344CB8AC3E}">
        <p14:creationId xmlns:p14="http://schemas.microsoft.com/office/powerpoint/2010/main" val="500169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83568" y="2276872"/>
            <a:ext cx="7772400" cy="2016223"/>
          </a:xfrm>
        </p:spPr>
        <p:txBody>
          <a:bodyPr/>
          <a:lstStyle/>
          <a:p>
            <a:pPr algn="ctr"/>
            <a:r>
              <a:rPr lang="es-ES" dirty="0">
                <a:solidFill>
                  <a:srgbClr val="336600"/>
                </a:solidFill>
                <a:latin typeface="Times New Roman" panose="02020603050405020304" pitchFamily="18" charset="0"/>
                <a:cs typeface="Times New Roman" panose="02020603050405020304" pitchFamily="18" charset="0"/>
              </a:rPr>
              <a:t>IMPLEMENTACIÓN DEL CLASIFICADOR DE TIPOS DE TERRENOS</a:t>
            </a:r>
            <a:r>
              <a:rPr lang="es-EC" dirty="0">
                <a:solidFill>
                  <a:srgbClr val="336600"/>
                </a:solidFill>
                <a:latin typeface="Times New Roman" panose="02020603050405020304" pitchFamily="18" charset="0"/>
                <a:cs typeface="Times New Roman" panose="02020603050405020304" pitchFamily="18" charset="0"/>
              </a:rPr>
              <a:t/>
            </a:r>
            <a:br>
              <a:rPr lang="es-EC" dirty="0">
                <a:solidFill>
                  <a:srgbClr val="336600"/>
                </a:solidFill>
                <a:latin typeface="Times New Roman" panose="02020603050405020304" pitchFamily="18" charset="0"/>
                <a:cs typeface="Times New Roman" panose="02020603050405020304" pitchFamily="18" charset="0"/>
              </a:rPr>
            </a:br>
            <a:endParaRPr lang="es-EC" dirty="0">
              <a:solidFill>
                <a:srgbClr val="33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50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Descripción general</a:t>
            </a:r>
          </a:p>
        </p:txBody>
      </p:sp>
      <p:pic>
        <p:nvPicPr>
          <p:cNvPr id="4" name="Imagen 3"/>
          <p:cNvPicPr>
            <a:picLocks noChangeAspect="1"/>
          </p:cNvPicPr>
          <p:nvPr/>
        </p:nvPicPr>
        <p:blipFill>
          <a:blip r:embed="rId2"/>
          <a:stretch>
            <a:fillRect/>
          </a:stretch>
        </p:blipFill>
        <p:spPr>
          <a:xfrm>
            <a:off x="1214437" y="2185987"/>
            <a:ext cx="6715125" cy="2486025"/>
          </a:xfrm>
          <a:prstGeom prst="rect">
            <a:avLst/>
          </a:prstGeom>
        </p:spPr>
      </p:pic>
    </p:spTree>
    <p:extLst>
      <p:ext uri="{BB962C8B-B14F-4D97-AF65-F5344CB8AC3E}">
        <p14:creationId xmlns:p14="http://schemas.microsoft.com/office/powerpoint/2010/main" val="1268785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Base de datos</a:t>
            </a:r>
          </a:p>
        </p:txBody>
      </p:sp>
      <p:sp>
        <p:nvSpPr>
          <p:cNvPr id="5" name="Título 1"/>
          <p:cNvSpPr txBox="1">
            <a:spLocks/>
          </p:cNvSpPr>
          <p:nvPr/>
        </p:nvSpPr>
        <p:spPr>
          <a:xfrm>
            <a:off x="628650" y="1124744"/>
            <a:ext cx="7886700" cy="792088"/>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r>
              <a:rPr lang="es-ES" sz="2400" b="0" i="0" kern="0" cap="none" dirty="0" smtClean="0">
                <a:solidFill>
                  <a:schemeClr val="tx1"/>
                </a:solidFill>
                <a:effectLst/>
                <a:latin typeface="Times New Roman" panose="02020603050405020304" pitchFamily="18" charset="0"/>
                <a:cs typeface="Times New Roman" panose="02020603050405020304" pitchFamily="18" charset="0"/>
              </a:rPr>
              <a:t>Ejemplo de distribución de la base de datos para un terreno de adoquín.</a:t>
            </a:r>
            <a:endParaRPr lang="es-EC" sz="2400" b="0" i="0" kern="0" cap="none"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231156159"/>
              </p:ext>
            </p:extLst>
          </p:nvPr>
        </p:nvGraphicFramePr>
        <p:xfrm>
          <a:off x="628650" y="2418886"/>
          <a:ext cx="7886700" cy="2926080"/>
        </p:xfrm>
        <a:graphic>
          <a:graphicData uri="http://schemas.openxmlformats.org/drawingml/2006/table">
            <a:tbl>
              <a:tblPr firstRow="1" firstCol="1" bandRow="1">
                <a:effectLst/>
                <a:tableStyleId>{69012ECD-51FC-41F1-AA8D-1B2483CD663E}</a:tableStyleId>
              </a:tblPr>
              <a:tblGrid>
                <a:gridCol w="2628900">
                  <a:extLst>
                    <a:ext uri="{9D8B030D-6E8A-4147-A177-3AD203B41FA5}">
                      <a16:colId xmlns:a16="http://schemas.microsoft.com/office/drawing/2014/main" val="2683126871"/>
                    </a:ext>
                  </a:extLst>
                </a:gridCol>
                <a:gridCol w="2628900">
                  <a:extLst>
                    <a:ext uri="{9D8B030D-6E8A-4147-A177-3AD203B41FA5}">
                      <a16:colId xmlns:a16="http://schemas.microsoft.com/office/drawing/2014/main" val="1316245097"/>
                    </a:ext>
                  </a:extLst>
                </a:gridCol>
                <a:gridCol w="2628900">
                  <a:extLst>
                    <a:ext uri="{9D8B030D-6E8A-4147-A177-3AD203B41FA5}">
                      <a16:colId xmlns:a16="http://schemas.microsoft.com/office/drawing/2014/main" val="361869716"/>
                    </a:ext>
                  </a:extLst>
                </a:gridCol>
              </a:tblGrid>
              <a:tr h="0">
                <a:tc>
                  <a:txBody>
                    <a:bodyPr/>
                    <a:lstStyle/>
                    <a:p>
                      <a:pPr indent="226695" algn="ctr">
                        <a:lnSpc>
                          <a:spcPct val="200000"/>
                        </a:lnSpc>
                        <a:spcAft>
                          <a:spcPts val="0"/>
                        </a:spcAft>
                      </a:pPr>
                      <a:r>
                        <a:rPr lang="es-EC" sz="1600" b="1" dirty="0" smtClean="0">
                          <a:solidFill>
                            <a:schemeClr val="tx1"/>
                          </a:solidFill>
                          <a:effectLst/>
                        </a:rPr>
                        <a:t>Aceleración</a:t>
                      </a:r>
                    </a:p>
                    <a:p>
                      <a:pPr indent="226695" algn="ctr">
                        <a:lnSpc>
                          <a:spcPct val="200000"/>
                        </a:lnSpc>
                        <a:spcAft>
                          <a:spcPts val="0"/>
                        </a:spcAft>
                      </a:pPr>
                      <a:r>
                        <a:rPr lang="es-EC" sz="1600" b="1" dirty="0" smtClean="0">
                          <a:solidFill>
                            <a:schemeClr val="tx1"/>
                          </a:solidFill>
                          <a:effectLst/>
                        </a:rPr>
                        <a:t>(Amplitud)</a:t>
                      </a:r>
                      <a:endPar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7D5B9"/>
                    </a:solidFill>
                  </a:tcPr>
                </a:tc>
                <a:tc>
                  <a:txBody>
                    <a:bodyPr/>
                    <a:lstStyle/>
                    <a:p>
                      <a:pPr indent="226695" algn="ctr">
                        <a:lnSpc>
                          <a:spcPct val="200000"/>
                        </a:lnSpc>
                        <a:spcAft>
                          <a:spcPts val="0"/>
                        </a:spcAft>
                      </a:pPr>
                      <a:r>
                        <a:rPr lang="es-EC" sz="1600" b="1" dirty="0">
                          <a:solidFill>
                            <a:schemeClr val="tx1"/>
                          </a:solidFill>
                          <a:effectLst/>
                        </a:rPr>
                        <a:t>Latitud </a:t>
                      </a:r>
                      <a:r>
                        <a:rPr lang="es-EC" sz="1600" b="1" dirty="0" smtClean="0">
                          <a:solidFill>
                            <a:schemeClr val="tx1"/>
                          </a:solidFill>
                          <a:effectLst/>
                        </a:rPr>
                        <a:t> </a:t>
                      </a:r>
                    </a:p>
                    <a:p>
                      <a:pPr indent="226695" algn="ctr">
                        <a:lnSpc>
                          <a:spcPct val="200000"/>
                        </a:lnSpc>
                        <a:spcAft>
                          <a:spcPts val="0"/>
                        </a:spcAft>
                      </a:pPr>
                      <a:r>
                        <a:rPr lang="es-EC" sz="1600" b="1" dirty="0" smtClean="0">
                          <a:solidFill>
                            <a:schemeClr val="tx1"/>
                          </a:solidFill>
                          <a:effectLst/>
                        </a:rPr>
                        <a:t>(</a:t>
                      </a:r>
                      <a:r>
                        <a:rPr lang="es-EC" sz="1600" b="1" dirty="0">
                          <a:solidFill>
                            <a:schemeClr val="tx1"/>
                          </a:solidFill>
                          <a:effectLst/>
                        </a:rPr>
                        <a:t>Grados)</a:t>
                      </a:r>
                      <a:endPar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7D5B9"/>
                    </a:solidFill>
                  </a:tcPr>
                </a:tc>
                <a:tc>
                  <a:txBody>
                    <a:bodyPr/>
                    <a:lstStyle/>
                    <a:p>
                      <a:pPr indent="226695" algn="ctr">
                        <a:lnSpc>
                          <a:spcPct val="200000"/>
                        </a:lnSpc>
                        <a:spcAft>
                          <a:spcPts val="0"/>
                        </a:spcAft>
                      </a:pPr>
                      <a:r>
                        <a:rPr lang="es-EC" sz="1600" b="1" dirty="0">
                          <a:solidFill>
                            <a:schemeClr val="tx1"/>
                          </a:solidFill>
                          <a:effectLst/>
                        </a:rPr>
                        <a:t>Longitud </a:t>
                      </a:r>
                      <a:r>
                        <a:rPr lang="es-EC" sz="1600" b="1" dirty="0" smtClean="0">
                          <a:solidFill>
                            <a:schemeClr val="tx1"/>
                          </a:solidFill>
                          <a:effectLst/>
                        </a:rPr>
                        <a:t> </a:t>
                      </a:r>
                    </a:p>
                    <a:p>
                      <a:pPr indent="226695" algn="ctr">
                        <a:lnSpc>
                          <a:spcPct val="200000"/>
                        </a:lnSpc>
                        <a:spcAft>
                          <a:spcPts val="0"/>
                        </a:spcAft>
                      </a:pPr>
                      <a:r>
                        <a:rPr lang="es-EC" sz="1600" b="1" dirty="0" smtClean="0">
                          <a:solidFill>
                            <a:schemeClr val="tx1"/>
                          </a:solidFill>
                          <a:effectLst/>
                        </a:rPr>
                        <a:t>(</a:t>
                      </a:r>
                      <a:r>
                        <a:rPr lang="es-EC" sz="1600" b="1" dirty="0">
                          <a:solidFill>
                            <a:schemeClr val="tx1"/>
                          </a:solidFill>
                          <a:effectLst/>
                        </a:rPr>
                        <a:t>Grados)</a:t>
                      </a:r>
                      <a:endParaRPr lang="en-US" sz="16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7D5B9"/>
                    </a:solidFill>
                  </a:tcPr>
                </a:tc>
                <a:extLst>
                  <a:ext uri="{0D108BD9-81ED-4DB2-BD59-A6C34878D82A}">
                    <a16:rowId xmlns:a16="http://schemas.microsoft.com/office/drawing/2014/main" val="1536907793"/>
                  </a:ext>
                </a:extLst>
              </a:tr>
              <a:tr h="0">
                <a:tc>
                  <a:txBody>
                    <a:bodyPr/>
                    <a:lstStyle/>
                    <a:p>
                      <a:pPr indent="226695" algn="ctr">
                        <a:lnSpc>
                          <a:spcPct val="200000"/>
                        </a:lnSpc>
                        <a:spcAft>
                          <a:spcPts val="0"/>
                        </a:spcAft>
                      </a:pPr>
                      <a:r>
                        <a:rPr lang="es-EC" sz="1600" b="0" dirty="0">
                          <a:effectLst/>
                        </a:rPr>
                        <a:t>13.153449</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b="0" dirty="0">
                          <a:effectLst/>
                        </a:rPr>
                        <a:t>-0.179441</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b="0" dirty="0">
                          <a:effectLst/>
                        </a:rPr>
                        <a:t>-78.468302</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0134113"/>
                  </a:ext>
                </a:extLst>
              </a:tr>
              <a:tr h="0">
                <a:tc>
                  <a:txBody>
                    <a:bodyPr/>
                    <a:lstStyle/>
                    <a:p>
                      <a:pPr indent="226695" algn="ctr">
                        <a:lnSpc>
                          <a:spcPct val="200000"/>
                        </a:lnSpc>
                        <a:spcAft>
                          <a:spcPts val="0"/>
                        </a:spcAft>
                      </a:pPr>
                      <a:r>
                        <a:rPr lang="es-EC" sz="1600" b="0">
                          <a:effectLst/>
                        </a:rPr>
                        <a:t>12.470868</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b="0">
                          <a:effectLst/>
                        </a:rPr>
                        <a:t>-0.179441</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b="0" dirty="0">
                          <a:effectLst/>
                        </a:rPr>
                        <a:t>-78.468302</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4139201"/>
                  </a:ext>
                </a:extLst>
              </a:tr>
              <a:tr h="0">
                <a:tc>
                  <a:txBody>
                    <a:bodyPr/>
                    <a:lstStyle/>
                    <a:p>
                      <a:pPr indent="226695" algn="ctr">
                        <a:lnSpc>
                          <a:spcPct val="200000"/>
                        </a:lnSpc>
                        <a:spcAft>
                          <a:spcPts val="0"/>
                        </a:spcAft>
                      </a:pPr>
                      <a:r>
                        <a:rPr lang="es-EC" sz="1600" b="0">
                          <a:effectLst/>
                        </a:rPr>
                        <a:t>10.346486</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b="0">
                          <a:effectLst/>
                        </a:rPr>
                        <a:t>-0.179441</a:t>
                      </a:r>
                      <a:endParaRPr lang="en-US" sz="16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b="0" dirty="0">
                          <a:effectLst/>
                        </a:rPr>
                        <a:t>-78.468302</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4062861"/>
                  </a:ext>
                </a:extLst>
              </a:tr>
              <a:tr h="0">
                <a:tc>
                  <a:txBody>
                    <a:bodyPr/>
                    <a:lstStyle/>
                    <a:p>
                      <a:pPr indent="226695" algn="ctr">
                        <a:lnSpc>
                          <a:spcPct val="200000"/>
                        </a:lnSpc>
                        <a:spcAft>
                          <a:spcPts val="0"/>
                        </a:spcAft>
                      </a:pPr>
                      <a:r>
                        <a:rPr lang="es-EC" sz="1600" b="0" dirty="0">
                          <a:effectLst/>
                        </a:rPr>
                        <a:t>7.989786</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b="0" dirty="0">
                          <a:effectLst/>
                        </a:rPr>
                        <a:t>-0.179441</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b="0" dirty="0">
                          <a:effectLst/>
                        </a:rPr>
                        <a:t>-78.468302</a:t>
                      </a:r>
                      <a:endParaRPr lang="en-US" sz="1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3191819"/>
                  </a:ext>
                </a:extLst>
              </a:tr>
            </a:tbl>
          </a:graphicData>
        </a:graphic>
      </p:graphicFrame>
    </p:spTree>
    <p:extLst>
      <p:ext uri="{BB962C8B-B14F-4D97-AF65-F5344CB8AC3E}">
        <p14:creationId xmlns:p14="http://schemas.microsoft.com/office/powerpoint/2010/main" val="256531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Base de datos</a:t>
            </a:r>
          </a:p>
        </p:txBody>
      </p:sp>
      <p:graphicFrame>
        <p:nvGraphicFramePr>
          <p:cNvPr id="3" name="Tabla 2"/>
          <p:cNvGraphicFramePr>
            <a:graphicFrameLocks noGrp="1"/>
          </p:cNvGraphicFramePr>
          <p:nvPr>
            <p:extLst>
              <p:ext uri="{D42A27DB-BD31-4B8C-83A1-F6EECF244321}">
                <p14:modId xmlns:p14="http://schemas.microsoft.com/office/powerpoint/2010/main" val="625194654"/>
              </p:ext>
            </p:extLst>
          </p:nvPr>
        </p:nvGraphicFramePr>
        <p:xfrm>
          <a:off x="251520" y="1628800"/>
          <a:ext cx="8640960" cy="4187662"/>
        </p:xfrm>
        <a:graphic>
          <a:graphicData uri="http://schemas.openxmlformats.org/drawingml/2006/table">
            <a:tbl>
              <a:tblPr firstRow="1" firstCol="1" bandRow="1">
                <a:tableStyleId>{69012ECD-51FC-41F1-AA8D-1B2483CD663E}</a:tableStyleId>
              </a:tblPr>
              <a:tblGrid>
                <a:gridCol w="936104">
                  <a:extLst>
                    <a:ext uri="{9D8B030D-6E8A-4147-A177-3AD203B41FA5}">
                      <a16:colId xmlns:a16="http://schemas.microsoft.com/office/drawing/2014/main" val="3097480994"/>
                    </a:ext>
                  </a:extLst>
                </a:gridCol>
                <a:gridCol w="1008112">
                  <a:extLst>
                    <a:ext uri="{9D8B030D-6E8A-4147-A177-3AD203B41FA5}">
                      <a16:colId xmlns:a16="http://schemas.microsoft.com/office/drawing/2014/main" val="2458918028"/>
                    </a:ext>
                  </a:extLst>
                </a:gridCol>
                <a:gridCol w="1080120">
                  <a:extLst>
                    <a:ext uri="{9D8B030D-6E8A-4147-A177-3AD203B41FA5}">
                      <a16:colId xmlns:a16="http://schemas.microsoft.com/office/drawing/2014/main" val="2950102586"/>
                    </a:ext>
                  </a:extLst>
                </a:gridCol>
                <a:gridCol w="1152128">
                  <a:extLst>
                    <a:ext uri="{9D8B030D-6E8A-4147-A177-3AD203B41FA5}">
                      <a16:colId xmlns:a16="http://schemas.microsoft.com/office/drawing/2014/main" val="1982670817"/>
                    </a:ext>
                  </a:extLst>
                </a:gridCol>
                <a:gridCol w="864096">
                  <a:extLst>
                    <a:ext uri="{9D8B030D-6E8A-4147-A177-3AD203B41FA5}">
                      <a16:colId xmlns:a16="http://schemas.microsoft.com/office/drawing/2014/main" val="2846688255"/>
                    </a:ext>
                  </a:extLst>
                </a:gridCol>
                <a:gridCol w="720080">
                  <a:extLst>
                    <a:ext uri="{9D8B030D-6E8A-4147-A177-3AD203B41FA5}">
                      <a16:colId xmlns:a16="http://schemas.microsoft.com/office/drawing/2014/main" val="2037715515"/>
                    </a:ext>
                  </a:extLst>
                </a:gridCol>
                <a:gridCol w="1080120">
                  <a:extLst>
                    <a:ext uri="{9D8B030D-6E8A-4147-A177-3AD203B41FA5}">
                      <a16:colId xmlns:a16="http://schemas.microsoft.com/office/drawing/2014/main" val="1796194619"/>
                    </a:ext>
                  </a:extLst>
                </a:gridCol>
                <a:gridCol w="1080120">
                  <a:extLst>
                    <a:ext uri="{9D8B030D-6E8A-4147-A177-3AD203B41FA5}">
                      <a16:colId xmlns:a16="http://schemas.microsoft.com/office/drawing/2014/main" val="1974774600"/>
                    </a:ext>
                  </a:extLst>
                </a:gridCol>
                <a:gridCol w="720080">
                  <a:extLst>
                    <a:ext uri="{9D8B030D-6E8A-4147-A177-3AD203B41FA5}">
                      <a16:colId xmlns:a16="http://schemas.microsoft.com/office/drawing/2014/main" val="413444029"/>
                    </a:ext>
                  </a:extLst>
                </a:gridCol>
              </a:tblGrid>
              <a:tr h="226539">
                <a:tc rowSpan="2">
                  <a:txBody>
                    <a:bodyPr/>
                    <a:lstStyle/>
                    <a:p>
                      <a:pPr indent="226695" algn="ctr">
                        <a:lnSpc>
                          <a:spcPct val="200000"/>
                        </a:lnSpc>
                        <a:spcAft>
                          <a:spcPts val="0"/>
                        </a:spcAft>
                      </a:pPr>
                      <a:r>
                        <a:rPr lang="es-EC" sz="1200" b="1" dirty="0">
                          <a:solidFill>
                            <a:schemeClr val="tx1"/>
                          </a:solidFill>
                          <a:effectLst/>
                        </a:rPr>
                        <a:t>Terreno</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tc rowSpan="2">
                  <a:txBody>
                    <a:bodyPr/>
                    <a:lstStyle/>
                    <a:p>
                      <a:pPr indent="226695" algn="ctr">
                        <a:lnSpc>
                          <a:spcPct val="200000"/>
                        </a:lnSpc>
                        <a:spcAft>
                          <a:spcPts val="0"/>
                        </a:spcAft>
                      </a:pPr>
                      <a:r>
                        <a:rPr lang="es-EC" sz="1200" b="1" dirty="0">
                          <a:solidFill>
                            <a:schemeClr val="tx1"/>
                          </a:solidFill>
                          <a:effectLst/>
                        </a:rPr>
                        <a:t>Archivos</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tc rowSpan="2">
                  <a:txBody>
                    <a:bodyPr/>
                    <a:lstStyle/>
                    <a:p>
                      <a:pPr indent="226695" algn="ctr">
                        <a:lnSpc>
                          <a:spcPct val="200000"/>
                        </a:lnSpc>
                        <a:spcAft>
                          <a:spcPts val="0"/>
                        </a:spcAft>
                      </a:pPr>
                      <a:r>
                        <a:rPr lang="es-EC" sz="1200" b="1" dirty="0">
                          <a:solidFill>
                            <a:schemeClr val="tx1"/>
                          </a:solidFill>
                          <a:effectLst/>
                        </a:rPr>
                        <a:t>Muestras</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tc gridSpan="3">
                  <a:txBody>
                    <a:bodyPr/>
                    <a:lstStyle/>
                    <a:p>
                      <a:pPr indent="226695" algn="ctr">
                        <a:lnSpc>
                          <a:spcPct val="200000"/>
                        </a:lnSpc>
                        <a:spcAft>
                          <a:spcPts val="0"/>
                        </a:spcAft>
                      </a:pPr>
                      <a:r>
                        <a:rPr lang="es-EC" sz="1200" b="1" dirty="0">
                          <a:solidFill>
                            <a:schemeClr val="tx1"/>
                          </a:solidFill>
                          <a:effectLst/>
                        </a:rPr>
                        <a:t>Entrenamiento</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tc hMerge="1">
                  <a:txBody>
                    <a:bodyPr/>
                    <a:lstStyle/>
                    <a:p>
                      <a:endParaRPr lang="es-EC"/>
                    </a:p>
                  </a:txBody>
                  <a:tcPr/>
                </a:tc>
                <a:tc hMerge="1">
                  <a:txBody>
                    <a:bodyPr/>
                    <a:lstStyle/>
                    <a:p>
                      <a:endParaRPr lang="es-EC"/>
                    </a:p>
                  </a:txBody>
                  <a:tcPr/>
                </a:tc>
                <a:tc gridSpan="3">
                  <a:txBody>
                    <a:bodyPr/>
                    <a:lstStyle/>
                    <a:p>
                      <a:pPr indent="226695" algn="ctr">
                        <a:lnSpc>
                          <a:spcPct val="200000"/>
                        </a:lnSpc>
                        <a:spcAft>
                          <a:spcPts val="0"/>
                        </a:spcAft>
                      </a:pPr>
                      <a:r>
                        <a:rPr lang="es-EC" sz="1200" b="1" dirty="0">
                          <a:solidFill>
                            <a:schemeClr val="tx1"/>
                          </a:solidFill>
                          <a:effectLst/>
                        </a:rPr>
                        <a:t>Desempeño</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787239097"/>
                  </a:ext>
                </a:extLst>
              </a:tr>
              <a:tr h="453077">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indent="226695" algn="ctr">
                        <a:lnSpc>
                          <a:spcPct val="200000"/>
                        </a:lnSpc>
                        <a:spcAft>
                          <a:spcPts val="0"/>
                        </a:spcAft>
                      </a:pPr>
                      <a:r>
                        <a:rPr lang="es-EC" sz="1200" b="1" dirty="0">
                          <a:solidFill>
                            <a:schemeClr val="tx1"/>
                          </a:solidFill>
                          <a:effectLst/>
                        </a:rPr>
                        <a:t>Archivos</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tc>
                  <a:txBody>
                    <a:bodyPr/>
                    <a:lstStyle/>
                    <a:p>
                      <a:pPr indent="226695" algn="ctr">
                        <a:lnSpc>
                          <a:spcPct val="200000"/>
                        </a:lnSpc>
                        <a:spcAft>
                          <a:spcPts val="0"/>
                        </a:spcAft>
                      </a:pPr>
                      <a:r>
                        <a:rPr lang="es-EC" sz="1200" b="1" dirty="0">
                          <a:solidFill>
                            <a:schemeClr val="tx1"/>
                          </a:solidFill>
                          <a:effectLst/>
                        </a:rPr>
                        <a:t>Datos</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tc>
                  <a:txBody>
                    <a:bodyPr/>
                    <a:lstStyle/>
                    <a:p>
                      <a:pPr indent="226695" algn="ctr">
                        <a:lnSpc>
                          <a:spcPct val="200000"/>
                        </a:lnSpc>
                        <a:spcAft>
                          <a:spcPts val="0"/>
                        </a:spcAft>
                      </a:pPr>
                      <a:r>
                        <a:rPr lang="es-EC" sz="1200" b="1" dirty="0">
                          <a:solidFill>
                            <a:schemeClr val="tx1"/>
                          </a:solidFill>
                          <a:effectLst/>
                        </a:rPr>
                        <a:t>%</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tc>
                  <a:txBody>
                    <a:bodyPr/>
                    <a:lstStyle/>
                    <a:p>
                      <a:pPr indent="226695" algn="ctr">
                        <a:lnSpc>
                          <a:spcPct val="200000"/>
                        </a:lnSpc>
                        <a:spcAft>
                          <a:spcPts val="0"/>
                        </a:spcAft>
                      </a:pPr>
                      <a:r>
                        <a:rPr lang="es-EC" sz="1200" b="1" dirty="0">
                          <a:solidFill>
                            <a:schemeClr val="tx1"/>
                          </a:solidFill>
                          <a:effectLst/>
                        </a:rPr>
                        <a:t>Archivos</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tc>
                  <a:txBody>
                    <a:bodyPr/>
                    <a:lstStyle/>
                    <a:p>
                      <a:pPr indent="226695" algn="ctr">
                        <a:lnSpc>
                          <a:spcPct val="200000"/>
                        </a:lnSpc>
                        <a:spcAft>
                          <a:spcPts val="0"/>
                        </a:spcAft>
                      </a:pPr>
                      <a:r>
                        <a:rPr lang="es-EC" sz="1200" b="1">
                          <a:solidFill>
                            <a:schemeClr val="tx1"/>
                          </a:solidFill>
                          <a:effectLst/>
                        </a:rPr>
                        <a:t>Datos</a:t>
                      </a:r>
                      <a:endParaRPr lang="en-US" sz="12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tc>
                  <a:txBody>
                    <a:bodyPr/>
                    <a:lstStyle/>
                    <a:p>
                      <a:pPr indent="226695" algn="ctr">
                        <a:lnSpc>
                          <a:spcPct val="200000"/>
                        </a:lnSpc>
                        <a:spcAft>
                          <a:spcPts val="0"/>
                        </a:spcAft>
                      </a:pPr>
                      <a:r>
                        <a:rPr lang="es-EC" sz="1200" b="1" dirty="0">
                          <a:solidFill>
                            <a:schemeClr val="tx1"/>
                          </a:solidFill>
                          <a:effectLst/>
                        </a:rPr>
                        <a:t>%</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solidFill>
                      <a:srgbClr val="C7D5B9"/>
                    </a:solidFill>
                  </a:tcPr>
                </a:tc>
                <a:extLst>
                  <a:ext uri="{0D108BD9-81ED-4DB2-BD59-A6C34878D82A}">
                    <a16:rowId xmlns:a16="http://schemas.microsoft.com/office/drawing/2014/main" val="1091918087"/>
                  </a:ext>
                </a:extLst>
              </a:tr>
              <a:tr h="673765">
                <a:tc>
                  <a:txBody>
                    <a:bodyPr/>
                    <a:lstStyle/>
                    <a:p>
                      <a:pPr indent="226695" algn="ctr">
                        <a:lnSpc>
                          <a:spcPct val="200000"/>
                        </a:lnSpc>
                        <a:spcAft>
                          <a:spcPts val="0"/>
                        </a:spcAft>
                      </a:pPr>
                      <a:r>
                        <a:rPr lang="es-EC" sz="1200" b="0" dirty="0">
                          <a:effectLst/>
                        </a:rPr>
                        <a:t>Adoquín</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70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70000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70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extLst>
                  <a:ext uri="{0D108BD9-81ED-4DB2-BD59-A6C34878D82A}">
                    <a16:rowId xmlns:a16="http://schemas.microsoft.com/office/drawing/2014/main" val="565980973"/>
                  </a:ext>
                </a:extLst>
              </a:tr>
              <a:tr h="673765">
                <a:tc>
                  <a:txBody>
                    <a:bodyPr/>
                    <a:lstStyle/>
                    <a:p>
                      <a:pPr indent="226695" algn="ctr">
                        <a:lnSpc>
                          <a:spcPct val="200000"/>
                        </a:lnSpc>
                        <a:spcAft>
                          <a:spcPts val="0"/>
                        </a:spcAft>
                      </a:pPr>
                      <a:r>
                        <a:rPr lang="es-EC" sz="1200" b="0">
                          <a:effectLst/>
                        </a:rPr>
                        <a:t>Asfalto</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70000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extLst>
                  <a:ext uri="{0D108BD9-81ED-4DB2-BD59-A6C34878D82A}">
                    <a16:rowId xmlns:a16="http://schemas.microsoft.com/office/drawing/2014/main" val="1864913541"/>
                  </a:ext>
                </a:extLst>
              </a:tr>
              <a:tr h="673765">
                <a:tc>
                  <a:txBody>
                    <a:bodyPr/>
                    <a:lstStyle/>
                    <a:p>
                      <a:pPr indent="226695" algn="ctr">
                        <a:lnSpc>
                          <a:spcPct val="200000"/>
                        </a:lnSpc>
                        <a:spcAft>
                          <a:spcPts val="0"/>
                        </a:spcAft>
                      </a:pPr>
                      <a:r>
                        <a:rPr lang="es-EC" sz="1200" b="0">
                          <a:effectLst/>
                        </a:rPr>
                        <a:t>Césped</a:t>
                      </a:r>
                      <a:endParaRPr lang="en-US" sz="1200" b="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70000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extLst>
                  <a:ext uri="{0D108BD9-81ED-4DB2-BD59-A6C34878D82A}">
                    <a16:rowId xmlns:a16="http://schemas.microsoft.com/office/drawing/2014/main" val="771233499"/>
                  </a:ext>
                </a:extLst>
              </a:tr>
              <a:tr h="673765">
                <a:tc>
                  <a:txBody>
                    <a:bodyPr/>
                    <a:lstStyle/>
                    <a:p>
                      <a:pPr indent="226695" algn="ctr">
                        <a:lnSpc>
                          <a:spcPct val="200000"/>
                        </a:lnSpc>
                        <a:spcAft>
                          <a:spcPts val="0"/>
                        </a:spcAft>
                      </a:pPr>
                      <a:r>
                        <a:rPr lang="es-EC" sz="1200" b="0" dirty="0">
                          <a:effectLst/>
                        </a:rPr>
                        <a:t>Grava</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100000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70000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30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extLst>
                  <a:ext uri="{0D108BD9-81ED-4DB2-BD59-A6C34878D82A}">
                    <a16:rowId xmlns:a16="http://schemas.microsoft.com/office/drawing/2014/main" val="2128179818"/>
                  </a:ext>
                </a:extLst>
              </a:tr>
              <a:tr h="673765">
                <a:tc>
                  <a:txBody>
                    <a:bodyPr/>
                    <a:lstStyle/>
                    <a:p>
                      <a:pPr indent="226695" algn="ctr">
                        <a:lnSpc>
                          <a:spcPct val="200000"/>
                        </a:lnSpc>
                        <a:spcAft>
                          <a:spcPts val="0"/>
                        </a:spcAft>
                      </a:pPr>
                      <a:r>
                        <a:rPr lang="es-EC" sz="1200" dirty="0">
                          <a:effectLst/>
                        </a:rPr>
                        <a:t>Total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400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400000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280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280000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70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120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a:effectLst/>
                        </a:rPr>
                        <a:t>120000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tc>
                  <a:txBody>
                    <a:bodyPr/>
                    <a:lstStyle/>
                    <a:p>
                      <a:pPr indent="226695" algn="ctr">
                        <a:lnSpc>
                          <a:spcPct val="200000"/>
                        </a:lnSpc>
                        <a:spcAft>
                          <a:spcPts val="0"/>
                        </a:spcAft>
                      </a:pPr>
                      <a:r>
                        <a:rPr lang="es-EC" sz="1200" dirty="0">
                          <a:effectLst/>
                        </a:rPr>
                        <a:t>30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392" marR="54392" marT="0" marB="0" anchor="ctr"/>
                </a:tc>
                <a:extLst>
                  <a:ext uri="{0D108BD9-81ED-4DB2-BD59-A6C34878D82A}">
                    <a16:rowId xmlns:a16="http://schemas.microsoft.com/office/drawing/2014/main" val="1679281687"/>
                  </a:ext>
                </a:extLst>
              </a:tr>
            </a:tbl>
          </a:graphicData>
        </a:graphic>
      </p:graphicFrame>
      <p:sp>
        <p:nvSpPr>
          <p:cNvPr id="5" name="Título 1"/>
          <p:cNvSpPr txBox="1">
            <a:spLocks/>
          </p:cNvSpPr>
          <p:nvPr/>
        </p:nvSpPr>
        <p:spPr>
          <a:xfrm>
            <a:off x="253020" y="836712"/>
            <a:ext cx="8639459" cy="792088"/>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r>
              <a:rPr lang="es-ES" sz="2400" b="0" i="0" kern="0" cap="none" dirty="0" smtClean="0">
                <a:solidFill>
                  <a:schemeClr val="tx1"/>
                </a:solidFill>
                <a:effectLst/>
                <a:latin typeface="Times New Roman" panose="02020603050405020304" pitchFamily="18" charset="0"/>
                <a:cs typeface="Times New Roman" panose="02020603050405020304" pitchFamily="18" charset="0"/>
              </a:rPr>
              <a:t>Número de archivos y muestras de la base de datos</a:t>
            </a:r>
            <a:endParaRPr lang="es-EC" sz="2400" b="0" i="0" kern="0" cap="none"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696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Procesamiento de las señales</a:t>
            </a:r>
          </a:p>
        </p:txBody>
      </p:sp>
      <p:pic>
        <p:nvPicPr>
          <p:cNvPr id="3" name="Imagen 2"/>
          <p:cNvPicPr>
            <a:picLocks noChangeAspect="1"/>
          </p:cNvPicPr>
          <p:nvPr/>
        </p:nvPicPr>
        <p:blipFill rotWithShape="1">
          <a:blip r:embed="rId2">
            <a:extLst>
              <a:ext uri="{28A0092B-C50C-407E-A947-70E740481C1C}">
                <a14:useLocalDpi xmlns:a14="http://schemas.microsoft.com/office/drawing/2010/main" val="0"/>
              </a:ext>
            </a:extLst>
          </a:blip>
          <a:srcRect l="8264" r="7475"/>
          <a:stretch/>
        </p:blipFill>
        <p:spPr>
          <a:xfrm>
            <a:off x="251520" y="1761199"/>
            <a:ext cx="8685036" cy="3612017"/>
          </a:xfrm>
          <a:prstGeom prst="rect">
            <a:avLst/>
          </a:prstGeom>
        </p:spPr>
      </p:pic>
      <p:sp>
        <p:nvSpPr>
          <p:cNvPr id="6" name="Título 1"/>
          <p:cNvSpPr txBox="1">
            <a:spLocks/>
          </p:cNvSpPr>
          <p:nvPr/>
        </p:nvSpPr>
        <p:spPr>
          <a:xfrm>
            <a:off x="1331640" y="1124744"/>
            <a:ext cx="2086732" cy="432048"/>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r>
              <a:rPr lang="es-ES" sz="2400" b="0" i="0" kern="0" cap="none" dirty="0" smtClean="0">
                <a:solidFill>
                  <a:schemeClr val="tx1"/>
                </a:solidFill>
                <a:effectLst/>
                <a:latin typeface="Times New Roman" panose="02020603050405020304" pitchFamily="18" charset="0"/>
                <a:cs typeface="Times New Roman" panose="02020603050405020304" pitchFamily="18" charset="0"/>
              </a:rPr>
              <a:t>Señal sin filtrar</a:t>
            </a:r>
            <a:endParaRPr lang="es-EC" sz="2400" b="0" i="0" kern="0" cap="none" dirty="0">
              <a:solidFill>
                <a:schemeClr val="tx1"/>
              </a:solidFill>
              <a:effectLst/>
              <a:latin typeface="Times New Roman" panose="02020603050405020304" pitchFamily="18" charset="0"/>
              <a:cs typeface="Times New Roman" panose="02020603050405020304" pitchFamily="18" charset="0"/>
            </a:endParaRPr>
          </a:p>
        </p:txBody>
      </p:sp>
      <p:sp>
        <p:nvSpPr>
          <p:cNvPr id="7" name="Título 1"/>
          <p:cNvSpPr txBox="1">
            <a:spLocks/>
          </p:cNvSpPr>
          <p:nvPr/>
        </p:nvSpPr>
        <p:spPr>
          <a:xfrm>
            <a:off x="6012160" y="1124744"/>
            <a:ext cx="2086732" cy="432048"/>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r>
              <a:rPr lang="es-ES" sz="2400" b="0" i="0" kern="0" cap="none" dirty="0" smtClean="0">
                <a:solidFill>
                  <a:schemeClr val="tx1"/>
                </a:solidFill>
                <a:effectLst/>
                <a:latin typeface="Times New Roman" panose="02020603050405020304" pitchFamily="18" charset="0"/>
                <a:cs typeface="Times New Roman" panose="02020603050405020304" pitchFamily="18" charset="0"/>
              </a:rPr>
              <a:t>Señal filtrada</a:t>
            </a:r>
            <a:endParaRPr lang="es-EC" sz="2400" b="0" i="0" kern="0" cap="none"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205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Procesamiento de las señales</a:t>
            </a:r>
          </a:p>
        </p:txBody>
      </p:sp>
      <p:sp>
        <p:nvSpPr>
          <p:cNvPr id="6" name="Título 1"/>
          <p:cNvSpPr txBox="1">
            <a:spLocks/>
          </p:cNvSpPr>
          <p:nvPr/>
        </p:nvSpPr>
        <p:spPr>
          <a:xfrm>
            <a:off x="1115616" y="1124744"/>
            <a:ext cx="4176464" cy="432048"/>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r>
              <a:rPr lang="es-ES" sz="2400" b="0" i="0" kern="0" cap="none" dirty="0" smtClean="0">
                <a:solidFill>
                  <a:schemeClr val="tx1"/>
                </a:solidFill>
                <a:effectLst/>
                <a:latin typeface="Times New Roman" panose="02020603050405020304" pitchFamily="18" charset="0"/>
                <a:cs typeface="Times New Roman" panose="02020603050405020304" pitchFamily="18" charset="0"/>
              </a:rPr>
              <a:t>Señal normalizada del adoquín</a:t>
            </a:r>
            <a:endParaRPr lang="es-EC" sz="2400" b="0" i="0" kern="0" cap="none" dirty="0">
              <a:solidFill>
                <a:schemeClr val="tx1"/>
              </a:solidFill>
              <a:effectLst/>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4824"/>
            <a:ext cx="9144000" cy="3642991"/>
          </a:xfrm>
          <a:prstGeom prst="rect">
            <a:avLst/>
          </a:prstGeom>
        </p:spPr>
      </p:pic>
    </p:spTree>
    <p:extLst>
      <p:ext uri="{BB962C8B-B14F-4D97-AF65-F5344CB8AC3E}">
        <p14:creationId xmlns:p14="http://schemas.microsoft.com/office/powerpoint/2010/main" val="4154443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Extracción de características</a:t>
            </a:r>
          </a:p>
        </p:txBody>
      </p:sp>
      <p:graphicFrame>
        <p:nvGraphicFramePr>
          <p:cNvPr id="4" name="Tabla 3"/>
          <p:cNvGraphicFramePr>
            <a:graphicFrameLocks noGrp="1"/>
          </p:cNvGraphicFramePr>
          <p:nvPr>
            <p:extLst>
              <p:ext uri="{D42A27DB-BD31-4B8C-83A1-F6EECF244321}">
                <p14:modId xmlns:p14="http://schemas.microsoft.com/office/powerpoint/2010/main" val="3675163124"/>
              </p:ext>
            </p:extLst>
          </p:nvPr>
        </p:nvGraphicFramePr>
        <p:xfrm>
          <a:off x="395538" y="1988840"/>
          <a:ext cx="8280920" cy="3672409"/>
        </p:xfrm>
        <a:graphic>
          <a:graphicData uri="http://schemas.openxmlformats.org/drawingml/2006/table">
            <a:tbl>
              <a:tblPr firstRow="1" firstCol="1" bandRow="1">
                <a:tableStyleId>{69012ECD-51FC-41F1-AA8D-1B2483CD663E}</a:tableStyleId>
              </a:tblPr>
              <a:tblGrid>
                <a:gridCol w="1008110">
                  <a:extLst>
                    <a:ext uri="{9D8B030D-6E8A-4147-A177-3AD203B41FA5}">
                      <a16:colId xmlns:a16="http://schemas.microsoft.com/office/drawing/2014/main" val="2148985236"/>
                    </a:ext>
                  </a:extLst>
                </a:gridCol>
                <a:gridCol w="1070310">
                  <a:extLst>
                    <a:ext uri="{9D8B030D-6E8A-4147-A177-3AD203B41FA5}">
                      <a16:colId xmlns:a16="http://schemas.microsoft.com/office/drawing/2014/main" val="285948786"/>
                    </a:ext>
                  </a:extLst>
                </a:gridCol>
                <a:gridCol w="1240500">
                  <a:extLst>
                    <a:ext uri="{9D8B030D-6E8A-4147-A177-3AD203B41FA5}">
                      <a16:colId xmlns:a16="http://schemas.microsoft.com/office/drawing/2014/main" val="1249692462"/>
                    </a:ext>
                  </a:extLst>
                </a:gridCol>
                <a:gridCol w="1240500">
                  <a:extLst>
                    <a:ext uri="{9D8B030D-6E8A-4147-A177-3AD203B41FA5}">
                      <a16:colId xmlns:a16="http://schemas.microsoft.com/office/drawing/2014/main" val="793900761"/>
                    </a:ext>
                  </a:extLst>
                </a:gridCol>
                <a:gridCol w="1240500">
                  <a:extLst>
                    <a:ext uri="{9D8B030D-6E8A-4147-A177-3AD203B41FA5}">
                      <a16:colId xmlns:a16="http://schemas.microsoft.com/office/drawing/2014/main" val="2610540273"/>
                    </a:ext>
                  </a:extLst>
                </a:gridCol>
                <a:gridCol w="1240500">
                  <a:extLst>
                    <a:ext uri="{9D8B030D-6E8A-4147-A177-3AD203B41FA5}">
                      <a16:colId xmlns:a16="http://schemas.microsoft.com/office/drawing/2014/main" val="3981222492"/>
                    </a:ext>
                  </a:extLst>
                </a:gridCol>
                <a:gridCol w="1240500">
                  <a:extLst>
                    <a:ext uri="{9D8B030D-6E8A-4147-A177-3AD203B41FA5}">
                      <a16:colId xmlns:a16="http://schemas.microsoft.com/office/drawing/2014/main" val="1983773018"/>
                    </a:ext>
                  </a:extLst>
                </a:gridCol>
              </a:tblGrid>
              <a:tr h="811954">
                <a:tc>
                  <a:txBody>
                    <a:bodyPr/>
                    <a:lstStyle/>
                    <a:p>
                      <a:pPr indent="226695" algn="ctr">
                        <a:lnSpc>
                          <a:spcPct val="150000"/>
                        </a:lnSpc>
                        <a:spcAft>
                          <a:spcPts val="0"/>
                        </a:spcAft>
                      </a:pPr>
                      <a:r>
                        <a:rPr lang="es-EC" sz="1200" b="1" dirty="0">
                          <a:solidFill>
                            <a:schemeClr val="tx1"/>
                          </a:solidFill>
                          <a:effectLst/>
                        </a:rPr>
                        <a:t>Media</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7D5B9"/>
                    </a:solidFill>
                  </a:tcPr>
                </a:tc>
                <a:tc>
                  <a:txBody>
                    <a:bodyPr/>
                    <a:lstStyle/>
                    <a:p>
                      <a:pPr indent="226695" algn="ctr">
                        <a:lnSpc>
                          <a:spcPct val="150000"/>
                        </a:lnSpc>
                        <a:spcAft>
                          <a:spcPts val="0"/>
                        </a:spcAft>
                      </a:pPr>
                      <a:r>
                        <a:rPr lang="es-EC" sz="1200" b="1" dirty="0">
                          <a:solidFill>
                            <a:schemeClr val="tx1"/>
                          </a:solidFill>
                          <a:effectLst/>
                        </a:rPr>
                        <a:t>Varianza</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7D5B9"/>
                    </a:solidFill>
                  </a:tcPr>
                </a:tc>
                <a:tc>
                  <a:txBody>
                    <a:bodyPr/>
                    <a:lstStyle/>
                    <a:p>
                      <a:pPr indent="226695" algn="ctr">
                        <a:lnSpc>
                          <a:spcPct val="150000"/>
                        </a:lnSpc>
                        <a:spcAft>
                          <a:spcPts val="0"/>
                        </a:spcAft>
                      </a:pPr>
                      <a:r>
                        <a:rPr lang="es-EC" sz="1200" b="1" dirty="0">
                          <a:solidFill>
                            <a:schemeClr val="tx1"/>
                          </a:solidFill>
                          <a:effectLst/>
                        </a:rPr>
                        <a:t>Promedio de Picos</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7D5B9"/>
                    </a:solidFill>
                  </a:tcPr>
                </a:tc>
                <a:tc>
                  <a:txBody>
                    <a:bodyPr/>
                    <a:lstStyle/>
                    <a:p>
                      <a:pPr indent="226695" algn="ctr">
                        <a:lnSpc>
                          <a:spcPct val="150000"/>
                        </a:lnSpc>
                        <a:spcAft>
                          <a:spcPts val="0"/>
                        </a:spcAft>
                      </a:pPr>
                      <a:r>
                        <a:rPr lang="es-EC" sz="1200" b="1" dirty="0">
                          <a:solidFill>
                            <a:schemeClr val="tx1"/>
                          </a:solidFill>
                          <a:effectLst/>
                        </a:rPr>
                        <a:t>Promedio de Valles</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7D5B9"/>
                    </a:solidFill>
                  </a:tcPr>
                </a:tc>
                <a:tc>
                  <a:txBody>
                    <a:bodyPr/>
                    <a:lstStyle/>
                    <a:p>
                      <a:pPr indent="226695" algn="ctr">
                        <a:lnSpc>
                          <a:spcPct val="150000"/>
                        </a:lnSpc>
                        <a:spcAft>
                          <a:spcPts val="0"/>
                        </a:spcAft>
                      </a:pPr>
                      <a:r>
                        <a:rPr lang="es-EC" sz="1200" b="1" dirty="0">
                          <a:solidFill>
                            <a:schemeClr val="tx1"/>
                          </a:solidFill>
                          <a:effectLst/>
                        </a:rPr>
                        <a:t>Densidad espectral</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7D5B9"/>
                    </a:solidFill>
                  </a:tcPr>
                </a:tc>
                <a:tc>
                  <a:txBody>
                    <a:bodyPr/>
                    <a:lstStyle/>
                    <a:p>
                      <a:pPr indent="226695" algn="l">
                        <a:lnSpc>
                          <a:spcPct val="150000"/>
                        </a:lnSpc>
                        <a:spcAft>
                          <a:spcPts val="0"/>
                        </a:spcAft>
                      </a:pPr>
                      <a:r>
                        <a:rPr lang="es-EC" sz="1200" b="1" dirty="0" smtClean="0">
                          <a:solidFill>
                            <a:schemeClr val="tx1"/>
                          </a:solidFill>
                          <a:effectLst/>
                        </a:rPr>
                        <a:t>Frecuencia de trabajo (Hz)</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7D5B9"/>
                    </a:solidFill>
                  </a:tcPr>
                </a:tc>
                <a:tc>
                  <a:txBody>
                    <a:bodyPr/>
                    <a:lstStyle/>
                    <a:p>
                      <a:pPr indent="226695" algn="ctr">
                        <a:lnSpc>
                          <a:spcPct val="150000"/>
                        </a:lnSpc>
                        <a:spcAft>
                          <a:spcPts val="0"/>
                        </a:spcAft>
                      </a:pPr>
                      <a:r>
                        <a:rPr lang="es-EC" sz="1200" b="1" dirty="0">
                          <a:solidFill>
                            <a:schemeClr val="tx1"/>
                          </a:solidFill>
                          <a:effectLst/>
                        </a:rPr>
                        <a:t>Área bajo </a:t>
                      </a:r>
                      <a:r>
                        <a:rPr lang="es-EC" sz="1200" b="1" dirty="0" smtClean="0">
                          <a:solidFill>
                            <a:schemeClr val="tx1"/>
                          </a:solidFill>
                          <a:effectLst/>
                        </a:rPr>
                        <a:t>la</a:t>
                      </a:r>
                      <a:r>
                        <a:rPr lang="es-EC" sz="1200" b="1" baseline="0" dirty="0" smtClean="0">
                          <a:solidFill>
                            <a:schemeClr val="tx1"/>
                          </a:solidFill>
                          <a:effectLst/>
                        </a:rPr>
                        <a:t> </a:t>
                      </a:r>
                      <a:r>
                        <a:rPr lang="es-EC" sz="1200" b="1" dirty="0" smtClean="0">
                          <a:solidFill>
                            <a:schemeClr val="tx1"/>
                          </a:solidFill>
                          <a:effectLst/>
                        </a:rPr>
                        <a:t>curva </a:t>
                      </a:r>
                      <a:r>
                        <a:rPr lang="es-EC" sz="1200" b="1" dirty="0">
                          <a:solidFill>
                            <a:schemeClr val="tx1"/>
                          </a:solidFill>
                          <a:effectLst/>
                        </a:rPr>
                        <a:t>(u</a:t>
                      </a:r>
                      <a:r>
                        <a:rPr lang="es-EC" sz="1200" b="1" baseline="30000" dirty="0">
                          <a:solidFill>
                            <a:schemeClr val="tx1"/>
                          </a:solidFill>
                          <a:effectLst/>
                        </a:rPr>
                        <a:t>2</a:t>
                      </a:r>
                      <a:r>
                        <a:rPr lang="es-EC" sz="1200" b="1" dirty="0">
                          <a:solidFill>
                            <a:schemeClr val="tx1"/>
                          </a:solidFill>
                          <a:effectLst/>
                        </a:rPr>
                        <a:t>)</a:t>
                      </a:r>
                      <a:endPar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7D5B9"/>
                    </a:solidFill>
                  </a:tcPr>
                </a:tc>
                <a:extLst>
                  <a:ext uri="{0D108BD9-81ED-4DB2-BD59-A6C34878D82A}">
                    <a16:rowId xmlns:a16="http://schemas.microsoft.com/office/drawing/2014/main" val="1186601760"/>
                  </a:ext>
                </a:extLst>
              </a:tr>
              <a:tr h="572091">
                <a:tc>
                  <a:txBody>
                    <a:bodyPr/>
                    <a:lstStyle/>
                    <a:p>
                      <a:pPr indent="226695" algn="ctr">
                        <a:lnSpc>
                          <a:spcPct val="200000"/>
                        </a:lnSpc>
                        <a:spcAft>
                          <a:spcPts val="0"/>
                        </a:spcAft>
                      </a:pPr>
                      <a:r>
                        <a:rPr lang="es-EC" sz="1200" b="0">
                          <a:effectLst/>
                        </a:rPr>
                        <a:t>0.0009</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smtClean="0">
                          <a:effectLst/>
                        </a:rPr>
                        <a:t>0.0371</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a:effectLst/>
                        </a:rPr>
                        <a:t>0.2108</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a:effectLst/>
                        </a:rPr>
                        <a:t>-0.2141</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0.0057</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11.7188</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a:effectLst/>
                        </a:rPr>
                        <a:t>0.0351</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0222212"/>
                  </a:ext>
                </a:extLst>
              </a:tr>
              <a:tr h="572091">
                <a:tc>
                  <a:txBody>
                    <a:bodyPr/>
                    <a:lstStyle/>
                    <a:p>
                      <a:pPr indent="226695" algn="ctr">
                        <a:lnSpc>
                          <a:spcPct val="200000"/>
                        </a:lnSpc>
                        <a:spcAft>
                          <a:spcPts val="0"/>
                        </a:spcAft>
                      </a:pPr>
                      <a:r>
                        <a:rPr lang="es-EC" sz="1200" b="0">
                          <a:effectLst/>
                        </a:rPr>
                        <a:t>-0.0015</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a:effectLst/>
                        </a:rPr>
                        <a:t>0.0367</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a:effectLst/>
                        </a:rPr>
                        <a:t>0.2167</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-0.2250</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a:effectLst/>
                        </a:rPr>
                        <a:t>0.0071</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11.5234</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0.0364</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4866602"/>
                  </a:ext>
                </a:extLst>
              </a:tr>
              <a:tr h="572091">
                <a:tc>
                  <a:txBody>
                    <a:bodyPr/>
                    <a:lstStyle/>
                    <a:p>
                      <a:pPr indent="226695" algn="ctr">
                        <a:lnSpc>
                          <a:spcPct val="200000"/>
                        </a:lnSpc>
                        <a:spcAft>
                          <a:spcPts val="0"/>
                        </a:spcAft>
                      </a:pPr>
                      <a:r>
                        <a:rPr lang="es-EC" sz="1200" b="0">
                          <a:effectLst/>
                        </a:rPr>
                        <a:t>-0.0136</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0.0267</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0.1642</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-0.1936</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0.0068</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11.7188</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a:effectLst/>
                        </a:rPr>
                        <a:t>0.0273</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5086456"/>
                  </a:ext>
                </a:extLst>
              </a:tr>
              <a:tr h="572091">
                <a:tc>
                  <a:txBody>
                    <a:bodyPr/>
                    <a:lstStyle/>
                    <a:p>
                      <a:pPr indent="226695" algn="ctr">
                        <a:lnSpc>
                          <a:spcPct val="200000"/>
                        </a:lnSpc>
                        <a:spcAft>
                          <a:spcPts val="0"/>
                        </a:spcAft>
                      </a:pPr>
                      <a:r>
                        <a:rPr lang="es-EC" sz="1200" b="0">
                          <a:effectLst/>
                        </a:rPr>
                        <a:t>0.0063</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a:effectLst/>
                        </a:rPr>
                        <a:t>0.0363</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0.2257</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-0.2197</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0.0083</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11.5234</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0.0363</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5759045"/>
                  </a:ext>
                </a:extLst>
              </a:tr>
              <a:tr h="572091">
                <a:tc>
                  <a:txBody>
                    <a:bodyPr/>
                    <a:lstStyle/>
                    <a:p>
                      <a:pPr indent="226695" algn="ctr">
                        <a:lnSpc>
                          <a:spcPct val="200000"/>
                        </a:lnSpc>
                        <a:spcAft>
                          <a:spcPts val="0"/>
                        </a:spcAft>
                      </a:pPr>
                      <a:r>
                        <a:rPr lang="es-EC" sz="1200" b="0" dirty="0">
                          <a:effectLst/>
                        </a:rPr>
                        <a:t>0.0011</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a:effectLst/>
                        </a:rPr>
                        <a:t>0.0395</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0.2277</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-0.2351</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0.0076</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a:effectLst/>
                        </a:rPr>
                        <a:t>11.7188</a:t>
                      </a:r>
                      <a:endParaRPr lang="en-US" sz="12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26695" algn="ctr">
                        <a:lnSpc>
                          <a:spcPct val="200000"/>
                        </a:lnSpc>
                        <a:spcAft>
                          <a:spcPts val="0"/>
                        </a:spcAft>
                      </a:pPr>
                      <a:r>
                        <a:rPr lang="es-EC" sz="1200" dirty="0">
                          <a:effectLst/>
                        </a:rPr>
                        <a:t>0.0371</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9562807"/>
                  </a:ext>
                </a:extLst>
              </a:tr>
            </a:tbl>
          </a:graphicData>
        </a:graphic>
      </p:graphicFrame>
      <p:sp>
        <p:nvSpPr>
          <p:cNvPr id="5" name="Título 1"/>
          <p:cNvSpPr txBox="1">
            <a:spLocks/>
          </p:cNvSpPr>
          <p:nvPr/>
        </p:nvSpPr>
        <p:spPr>
          <a:xfrm>
            <a:off x="395538" y="1124744"/>
            <a:ext cx="8280920" cy="72008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r>
              <a:rPr lang="es-EC" sz="2400" b="0" i="0" kern="0" cap="none" dirty="0">
                <a:solidFill>
                  <a:schemeClr val="tx1"/>
                </a:solidFill>
                <a:effectLst/>
                <a:latin typeface="Times New Roman" panose="02020603050405020304" pitchFamily="18" charset="0"/>
                <a:cs typeface="Times New Roman" panose="02020603050405020304" pitchFamily="18" charset="0"/>
              </a:rPr>
              <a:t>Características extraídas para un terreno de adoquín</a:t>
            </a:r>
          </a:p>
        </p:txBody>
      </p:sp>
    </p:spTree>
    <p:extLst>
      <p:ext uri="{BB962C8B-B14F-4D97-AF65-F5344CB8AC3E}">
        <p14:creationId xmlns:p14="http://schemas.microsoft.com/office/powerpoint/2010/main" val="3069998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S" dirty="0" smtClean="0">
                <a:latin typeface="Times New Roman" panose="02020603050405020304" pitchFamily="18" charset="0"/>
                <a:cs typeface="Times New Roman" panose="02020603050405020304" pitchFamily="18" charset="0"/>
              </a:rPr>
              <a:t>Temario</a:t>
            </a:r>
            <a:endParaRPr lang="en-US" dirty="0">
              <a:latin typeface="Times New Roman" panose="02020603050405020304" pitchFamily="18" charset="0"/>
              <a:cs typeface="Times New Roman" panose="02020603050405020304" pitchFamily="18" charset="0"/>
            </a:endParaRPr>
          </a:p>
        </p:txBody>
      </p:sp>
      <p:sp>
        <p:nvSpPr>
          <p:cNvPr id="3" name="Marcador de texto 2"/>
          <p:cNvSpPr>
            <a:spLocks noGrp="1"/>
          </p:cNvSpPr>
          <p:nvPr>
            <p:ph type="body" idx="1"/>
          </p:nvPr>
        </p:nvSpPr>
        <p:spPr>
          <a:xfrm>
            <a:off x="722313" y="1124744"/>
            <a:ext cx="7772400" cy="3528391"/>
          </a:xfrm>
        </p:spPr>
        <p:txBody>
          <a:bodyPr/>
          <a:lstStyle/>
          <a:p>
            <a:pPr marL="342900" indent="-342900">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Introducción</a:t>
            </a:r>
          </a:p>
          <a:p>
            <a:pPr marL="342900" indent="-342900">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Diseño del Hardware</a:t>
            </a:r>
          </a:p>
          <a:p>
            <a:pPr marL="342900" indent="-342900">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Implementación del clasificador</a:t>
            </a:r>
          </a:p>
          <a:p>
            <a:pPr marL="342900" indent="-342900">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Pruebas y resultados</a:t>
            </a:r>
          </a:p>
          <a:p>
            <a:pPr marL="342900" indent="-342900">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Conclusiones</a:t>
            </a:r>
          </a:p>
          <a:p>
            <a:pPr marL="342900" indent="-342900">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Trabajos futuros</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882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sz="3800" dirty="0">
                <a:latin typeface="Times New Roman" panose="02020603050405020304" pitchFamily="18" charset="0"/>
                <a:cs typeface="Times New Roman" panose="02020603050405020304" pitchFamily="18" charset="0"/>
              </a:rPr>
              <a:t>Configuración </a:t>
            </a:r>
            <a:r>
              <a:rPr lang="es-EC" sz="3800" dirty="0" smtClean="0">
                <a:latin typeface="Times New Roman" panose="02020603050405020304" pitchFamily="18" charset="0"/>
                <a:cs typeface="Times New Roman" panose="02020603050405020304" pitchFamily="18" charset="0"/>
              </a:rPr>
              <a:t>del clasificador</a:t>
            </a:r>
            <a:endParaRPr lang="es-EC" sz="3800" dirty="0">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644667740"/>
              </p:ext>
            </p:extLst>
          </p:nvPr>
        </p:nvGraphicFramePr>
        <p:xfrm>
          <a:off x="872132" y="1988841"/>
          <a:ext cx="7399736" cy="3240360"/>
        </p:xfrm>
        <a:graphic>
          <a:graphicData uri="http://schemas.openxmlformats.org/drawingml/2006/table">
            <a:tbl>
              <a:tblPr firstRow="1" firstCol="1" bandRow="1">
                <a:tableStyleId>{69012ECD-51FC-41F1-AA8D-1B2483CD663E}</a:tableStyleId>
              </a:tblPr>
              <a:tblGrid>
                <a:gridCol w="1849934">
                  <a:extLst>
                    <a:ext uri="{9D8B030D-6E8A-4147-A177-3AD203B41FA5}">
                      <a16:colId xmlns:a16="http://schemas.microsoft.com/office/drawing/2014/main" val="3610633746"/>
                    </a:ext>
                  </a:extLst>
                </a:gridCol>
                <a:gridCol w="1849934">
                  <a:extLst>
                    <a:ext uri="{9D8B030D-6E8A-4147-A177-3AD203B41FA5}">
                      <a16:colId xmlns:a16="http://schemas.microsoft.com/office/drawing/2014/main" val="2303386301"/>
                    </a:ext>
                  </a:extLst>
                </a:gridCol>
                <a:gridCol w="1849934">
                  <a:extLst>
                    <a:ext uri="{9D8B030D-6E8A-4147-A177-3AD203B41FA5}">
                      <a16:colId xmlns:a16="http://schemas.microsoft.com/office/drawing/2014/main" val="749958626"/>
                    </a:ext>
                  </a:extLst>
                </a:gridCol>
                <a:gridCol w="1849934">
                  <a:extLst>
                    <a:ext uri="{9D8B030D-6E8A-4147-A177-3AD203B41FA5}">
                      <a16:colId xmlns:a16="http://schemas.microsoft.com/office/drawing/2014/main" val="2850857768"/>
                    </a:ext>
                  </a:extLst>
                </a:gridCol>
              </a:tblGrid>
              <a:tr h="648072">
                <a:tc gridSpan="3">
                  <a:txBody>
                    <a:bodyPr/>
                    <a:lstStyle/>
                    <a:p>
                      <a:pPr indent="226695" algn="ctr">
                        <a:lnSpc>
                          <a:spcPct val="200000"/>
                        </a:lnSpc>
                        <a:spcAft>
                          <a:spcPts val="0"/>
                        </a:spcAft>
                      </a:pPr>
                      <a:r>
                        <a:rPr lang="es-EC" sz="1600" b="1" dirty="0">
                          <a:solidFill>
                            <a:schemeClr val="tx1"/>
                          </a:solidFill>
                          <a:effectLst/>
                          <a:latin typeface="+mj-lt"/>
                          <a:cs typeface="Times New Roman" panose="02020603050405020304" pitchFamily="18" charset="0"/>
                        </a:rPr>
                        <a:t>Características (“x”)</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C7D5B9"/>
                    </a:solidFill>
                  </a:tcPr>
                </a:tc>
                <a:tc hMerge="1">
                  <a:txBody>
                    <a:bodyPr/>
                    <a:lstStyle/>
                    <a:p>
                      <a:endParaRPr lang="es-EC"/>
                    </a:p>
                  </a:txBody>
                  <a:tcPr/>
                </a:tc>
                <a:tc hMerge="1">
                  <a:txBody>
                    <a:bodyPr/>
                    <a:lstStyle/>
                    <a:p>
                      <a:endParaRPr lang="es-EC"/>
                    </a:p>
                  </a:txBody>
                  <a:tcPr/>
                </a:tc>
                <a:tc>
                  <a:txBody>
                    <a:bodyPr/>
                    <a:lstStyle/>
                    <a:p>
                      <a:pPr indent="226695" algn="ctr">
                        <a:lnSpc>
                          <a:spcPct val="200000"/>
                        </a:lnSpc>
                        <a:spcAft>
                          <a:spcPts val="0"/>
                        </a:spcAft>
                      </a:pPr>
                      <a:r>
                        <a:rPr lang="es-EC" sz="1600" b="1" dirty="0">
                          <a:solidFill>
                            <a:schemeClr val="tx1"/>
                          </a:solidFill>
                          <a:effectLst/>
                          <a:latin typeface="+mj-lt"/>
                          <a:cs typeface="Times New Roman" panose="02020603050405020304" pitchFamily="18" charset="0"/>
                        </a:rPr>
                        <a:t>Etiquetas (“y”)</a:t>
                      </a:r>
                      <a:endParaRPr lang="en-US" sz="16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C7D5B9"/>
                    </a:solidFill>
                  </a:tcPr>
                </a:tc>
                <a:extLst>
                  <a:ext uri="{0D108BD9-81ED-4DB2-BD59-A6C34878D82A}">
                    <a16:rowId xmlns:a16="http://schemas.microsoft.com/office/drawing/2014/main" val="3854216587"/>
                  </a:ext>
                </a:extLst>
              </a:tr>
              <a:tr h="648072">
                <a:tc>
                  <a:txBody>
                    <a:bodyPr/>
                    <a:lstStyle/>
                    <a:p>
                      <a:pPr indent="226695" algn="ctr">
                        <a:lnSpc>
                          <a:spcPct val="200000"/>
                        </a:lnSpc>
                        <a:spcAft>
                          <a:spcPts val="0"/>
                        </a:spcAft>
                      </a:pPr>
                      <a:r>
                        <a:rPr lang="es-EC" sz="1600" b="0" dirty="0">
                          <a:effectLst/>
                          <a:latin typeface="+mj-lt"/>
                          <a:cs typeface="Times New Roman" panose="02020603050405020304" pitchFamily="18" charset="0"/>
                        </a:rPr>
                        <a:t>0.0056991</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dirty="0">
                          <a:effectLst/>
                          <a:latin typeface="+mj-lt"/>
                          <a:cs typeface="Times New Roman" panose="02020603050405020304" pitchFamily="18" charset="0"/>
                        </a:rPr>
                        <a:t>11.719</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a:effectLst/>
                          <a:latin typeface="+mj-lt"/>
                          <a:cs typeface="Times New Roman" panose="02020603050405020304" pitchFamily="18" charset="0"/>
                        </a:rPr>
                        <a:t>0.035083</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a:effectLst/>
                          <a:latin typeface="+mj-lt"/>
                          <a:cs typeface="Times New Roman" panose="02020603050405020304" pitchFamily="18" charset="0"/>
                        </a:rPr>
                        <a:t>ADOQUIN</a:t>
                      </a:r>
                      <a:endParaRPr lang="en-US" sz="16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2315700"/>
                  </a:ext>
                </a:extLst>
              </a:tr>
              <a:tr h="648072">
                <a:tc>
                  <a:txBody>
                    <a:bodyPr/>
                    <a:lstStyle/>
                    <a:p>
                      <a:pPr indent="226695" algn="ctr">
                        <a:lnSpc>
                          <a:spcPct val="200000"/>
                        </a:lnSpc>
                        <a:spcAft>
                          <a:spcPts val="0"/>
                        </a:spcAft>
                      </a:pPr>
                      <a:r>
                        <a:rPr lang="es-EC" sz="1600" b="0" dirty="0">
                          <a:effectLst/>
                          <a:latin typeface="+mj-lt"/>
                          <a:cs typeface="Times New Roman" panose="02020603050405020304" pitchFamily="18" charset="0"/>
                        </a:rPr>
                        <a:t>0.0071324</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a:effectLst/>
                          <a:latin typeface="+mj-lt"/>
                          <a:cs typeface="Times New Roman" panose="02020603050405020304" pitchFamily="18" charset="0"/>
                        </a:rPr>
                        <a:t>11.523</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a:effectLst/>
                          <a:latin typeface="+mj-lt"/>
                          <a:cs typeface="Times New Roman" panose="02020603050405020304" pitchFamily="18" charset="0"/>
                        </a:rPr>
                        <a:t>0.036411</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a:effectLst/>
                          <a:latin typeface="+mj-lt"/>
                          <a:cs typeface="Times New Roman" panose="02020603050405020304" pitchFamily="18" charset="0"/>
                        </a:rPr>
                        <a:t>ADOQUIN</a:t>
                      </a:r>
                      <a:endParaRPr lang="en-US" sz="16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4273341"/>
                  </a:ext>
                </a:extLst>
              </a:tr>
              <a:tr h="648072">
                <a:tc>
                  <a:txBody>
                    <a:bodyPr/>
                    <a:lstStyle/>
                    <a:p>
                      <a:pPr indent="226695" algn="ctr">
                        <a:lnSpc>
                          <a:spcPct val="200000"/>
                        </a:lnSpc>
                        <a:spcAft>
                          <a:spcPts val="0"/>
                        </a:spcAft>
                      </a:pPr>
                      <a:r>
                        <a:rPr lang="es-EC" sz="1600" b="0" dirty="0">
                          <a:effectLst/>
                          <a:latin typeface="+mj-lt"/>
                          <a:cs typeface="Times New Roman" panose="02020603050405020304" pitchFamily="18" charset="0"/>
                        </a:rPr>
                        <a:t>0.006771</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a:effectLst/>
                          <a:latin typeface="+mj-lt"/>
                          <a:cs typeface="Times New Roman" panose="02020603050405020304" pitchFamily="18" charset="0"/>
                        </a:rPr>
                        <a:t>11.719</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a:effectLst/>
                          <a:latin typeface="+mj-lt"/>
                          <a:cs typeface="Times New Roman" panose="02020603050405020304" pitchFamily="18" charset="0"/>
                        </a:rPr>
                        <a:t>0.027284</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a:effectLst/>
                          <a:latin typeface="+mj-lt"/>
                          <a:cs typeface="Times New Roman" panose="02020603050405020304" pitchFamily="18" charset="0"/>
                        </a:rPr>
                        <a:t>ADOQUIN</a:t>
                      </a:r>
                      <a:endParaRPr lang="en-US" sz="16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352294"/>
                  </a:ext>
                </a:extLst>
              </a:tr>
              <a:tr h="648072">
                <a:tc>
                  <a:txBody>
                    <a:bodyPr/>
                    <a:lstStyle/>
                    <a:p>
                      <a:pPr indent="226695" algn="ctr">
                        <a:lnSpc>
                          <a:spcPct val="200000"/>
                        </a:lnSpc>
                        <a:spcAft>
                          <a:spcPts val="0"/>
                        </a:spcAft>
                      </a:pPr>
                      <a:r>
                        <a:rPr lang="es-EC" sz="1600" b="0" dirty="0">
                          <a:effectLst/>
                          <a:latin typeface="+mj-lt"/>
                          <a:cs typeface="Times New Roman" panose="02020603050405020304" pitchFamily="18" charset="0"/>
                        </a:rPr>
                        <a:t>0.0083059</a:t>
                      </a:r>
                      <a:endParaRPr lang="en-US" sz="1600" b="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a:effectLst/>
                          <a:latin typeface="+mj-lt"/>
                          <a:cs typeface="Times New Roman" panose="02020603050405020304" pitchFamily="18" charset="0"/>
                        </a:rPr>
                        <a:t>11.523</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a:effectLst/>
                          <a:latin typeface="+mj-lt"/>
                          <a:cs typeface="Times New Roman" panose="02020603050405020304" pitchFamily="18" charset="0"/>
                        </a:rPr>
                        <a:t>0.036261</a:t>
                      </a:r>
                      <a:endParaRPr lang="en-US" sz="16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s-EC" sz="1600" dirty="0">
                          <a:effectLst/>
                          <a:latin typeface="+mj-lt"/>
                          <a:cs typeface="Times New Roman" panose="02020603050405020304" pitchFamily="18" charset="0"/>
                        </a:rPr>
                        <a:t>ADOQUIN</a:t>
                      </a:r>
                      <a:endParaRPr lang="en-US" sz="16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828555"/>
                  </a:ext>
                </a:extLst>
              </a:tr>
            </a:tbl>
          </a:graphicData>
        </a:graphic>
      </p:graphicFrame>
      <p:sp>
        <p:nvSpPr>
          <p:cNvPr id="5" name="Título 1"/>
          <p:cNvSpPr txBox="1">
            <a:spLocks/>
          </p:cNvSpPr>
          <p:nvPr/>
        </p:nvSpPr>
        <p:spPr>
          <a:xfrm>
            <a:off x="872132" y="1124744"/>
            <a:ext cx="7399736" cy="576064"/>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r>
              <a:rPr lang="es-EC" sz="2400" b="0" i="0" kern="0" cap="none" dirty="0">
                <a:solidFill>
                  <a:schemeClr val="tx1"/>
                </a:solidFill>
                <a:effectLst/>
                <a:latin typeface="Times New Roman" panose="02020603050405020304" pitchFamily="18" charset="0"/>
                <a:cs typeface="Times New Roman" panose="02020603050405020304" pitchFamily="18" charset="0"/>
              </a:rPr>
              <a:t>Fragmento de la tabla de características</a:t>
            </a:r>
          </a:p>
        </p:txBody>
      </p:sp>
    </p:spTree>
    <p:extLst>
      <p:ext uri="{BB962C8B-B14F-4D97-AF65-F5344CB8AC3E}">
        <p14:creationId xmlns:p14="http://schemas.microsoft.com/office/powerpoint/2010/main" val="4132935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sz="3800" dirty="0">
                <a:latin typeface="Times New Roman" panose="02020603050405020304" pitchFamily="18" charset="0"/>
                <a:cs typeface="Times New Roman" panose="02020603050405020304" pitchFamily="18" charset="0"/>
              </a:rPr>
              <a:t>Configuración </a:t>
            </a:r>
            <a:r>
              <a:rPr lang="es-EC" sz="3800" dirty="0" smtClean="0">
                <a:latin typeface="Times New Roman" panose="02020603050405020304" pitchFamily="18" charset="0"/>
                <a:cs typeface="Times New Roman" panose="02020603050405020304" pitchFamily="18" charset="0"/>
              </a:rPr>
              <a:t>del clasificador</a:t>
            </a:r>
            <a:endParaRPr lang="es-EC" sz="3800" dirty="0">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236282490"/>
              </p:ext>
            </p:extLst>
          </p:nvPr>
        </p:nvGraphicFramePr>
        <p:xfrm>
          <a:off x="611560" y="1397000"/>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382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sz="3800" dirty="0">
                <a:latin typeface="Times New Roman" panose="02020603050405020304" pitchFamily="18" charset="0"/>
                <a:cs typeface="Times New Roman" panose="02020603050405020304" pitchFamily="18" charset="0"/>
              </a:rPr>
              <a:t>Interfaz grafica</a:t>
            </a:r>
          </a:p>
        </p:txBody>
      </p:sp>
      <p:pic>
        <p:nvPicPr>
          <p:cNvPr id="4" name="Imagen 3"/>
          <p:cNvPicPr>
            <a:picLocks noChangeAspect="1"/>
          </p:cNvPicPr>
          <p:nvPr/>
        </p:nvPicPr>
        <p:blipFill>
          <a:blip r:embed="rId2"/>
          <a:stretch>
            <a:fillRect/>
          </a:stretch>
        </p:blipFill>
        <p:spPr>
          <a:xfrm>
            <a:off x="0" y="1038920"/>
            <a:ext cx="9144000" cy="4478312"/>
          </a:xfrm>
          <a:prstGeom prst="rect">
            <a:avLst/>
          </a:prstGeom>
        </p:spPr>
      </p:pic>
    </p:spTree>
    <p:extLst>
      <p:ext uri="{BB962C8B-B14F-4D97-AF65-F5344CB8AC3E}">
        <p14:creationId xmlns:p14="http://schemas.microsoft.com/office/powerpoint/2010/main" val="2859586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924944"/>
            <a:ext cx="7772400" cy="936104"/>
          </a:xfrm>
        </p:spPr>
        <p:txBody>
          <a:bodyPr/>
          <a:lstStyle/>
          <a:p>
            <a:pPr algn="ctr"/>
            <a:r>
              <a:rPr lang="es-EC" dirty="0">
                <a:solidFill>
                  <a:srgbClr val="336600"/>
                </a:solidFill>
                <a:latin typeface="Times New Roman" panose="02020603050405020304" pitchFamily="18" charset="0"/>
                <a:cs typeface="Times New Roman" panose="02020603050405020304" pitchFamily="18" charset="0"/>
              </a:rPr>
              <a:t>PRUEBAS Y RESULTADOS</a:t>
            </a:r>
          </a:p>
        </p:txBody>
      </p:sp>
    </p:spTree>
    <p:extLst>
      <p:ext uri="{BB962C8B-B14F-4D97-AF65-F5344CB8AC3E}">
        <p14:creationId xmlns:p14="http://schemas.microsoft.com/office/powerpoint/2010/main" val="194681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sz="3800" dirty="0" smtClean="0">
                <a:latin typeface="Times New Roman" panose="02020603050405020304" pitchFamily="18" charset="0"/>
                <a:cs typeface="Times New Roman" panose="02020603050405020304" pitchFamily="18" charset="0"/>
              </a:rPr>
              <a:t>elección de características</a:t>
            </a:r>
            <a:endParaRPr lang="es-EC" sz="3800" dirty="0">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066187018"/>
              </p:ext>
            </p:extLst>
          </p:nvPr>
        </p:nvGraphicFramePr>
        <p:xfrm>
          <a:off x="2151393" y="2708920"/>
          <a:ext cx="4841214" cy="1950720"/>
        </p:xfrm>
        <a:graphic>
          <a:graphicData uri="http://schemas.openxmlformats.org/drawingml/2006/table">
            <a:tbl>
              <a:tblPr firstRow="1" firstCol="1" bandRow="1">
                <a:tableStyleId>{69012ECD-51FC-41F1-AA8D-1B2483CD663E}</a:tableStyleId>
              </a:tblPr>
              <a:tblGrid>
                <a:gridCol w="2420607">
                  <a:extLst>
                    <a:ext uri="{9D8B030D-6E8A-4147-A177-3AD203B41FA5}">
                      <a16:colId xmlns:a16="http://schemas.microsoft.com/office/drawing/2014/main" val="3988016390"/>
                    </a:ext>
                  </a:extLst>
                </a:gridCol>
                <a:gridCol w="2420607">
                  <a:extLst>
                    <a:ext uri="{9D8B030D-6E8A-4147-A177-3AD203B41FA5}">
                      <a16:colId xmlns:a16="http://schemas.microsoft.com/office/drawing/2014/main" val="1996615800"/>
                    </a:ext>
                  </a:extLst>
                </a:gridCol>
              </a:tblGrid>
              <a:tr h="310515">
                <a:tc>
                  <a:txBody>
                    <a:bodyPr/>
                    <a:lstStyle/>
                    <a:p>
                      <a:pPr indent="226695" algn="ctr">
                        <a:lnSpc>
                          <a:spcPct val="200000"/>
                        </a:lnSpc>
                        <a:spcAft>
                          <a:spcPts val="0"/>
                        </a:spcAft>
                      </a:pPr>
                      <a:r>
                        <a:rPr lang="es-EC" sz="1600" b="1" dirty="0">
                          <a:solidFill>
                            <a:schemeClr val="tx1"/>
                          </a:solidFill>
                          <a:effectLst/>
                        </a:rPr>
                        <a:t>Características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tc>
                  <a:txBody>
                    <a:bodyPr/>
                    <a:lstStyle/>
                    <a:p>
                      <a:pPr indent="226695" algn="ctr">
                        <a:lnSpc>
                          <a:spcPct val="200000"/>
                        </a:lnSpc>
                        <a:spcAft>
                          <a:spcPts val="0"/>
                        </a:spcAft>
                      </a:pPr>
                      <a:r>
                        <a:rPr lang="es-EC" sz="1600" b="1" dirty="0">
                          <a:solidFill>
                            <a:schemeClr val="tx1"/>
                          </a:solidFill>
                          <a:effectLst/>
                        </a:rPr>
                        <a:t>Exactitud</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extLst>
                  <a:ext uri="{0D108BD9-81ED-4DB2-BD59-A6C34878D82A}">
                    <a16:rowId xmlns:a16="http://schemas.microsoft.com/office/drawing/2014/main" val="240935064"/>
                  </a:ext>
                </a:extLst>
              </a:tr>
              <a:tr h="320675">
                <a:tc>
                  <a:txBody>
                    <a:bodyPr/>
                    <a:lstStyle/>
                    <a:p>
                      <a:pPr indent="226695" algn="ctr">
                        <a:lnSpc>
                          <a:spcPct val="200000"/>
                        </a:lnSpc>
                        <a:spcAft>
                          <a:spcPts val="0"/>
                        </a:spcAft>
                      </a:pPr>
                      <a:r>
                        <a:rPr lang="es-EC" sz="1600" b="0">
                          <a:effectLst/>
                        </a:rPr>
                        <a:t>Tiempo y frecuencia</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n-US" sz="1600" b="0" dirty="0">
                          <a:effectLst/>
                        </a:rPr>
                        <a:t>92.8%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5001363"/>
                  </a:ext>
                </a:extLst>
              </a:tr>
              <a:tr h="310515">
                <a:tc>
                  <a:txBody>
                    <a:bodyPr/>
                    <a:lstStyle/>
                    <a:p>
                      <a:pPr indent="226695" algn="ctr">
                        <a:lnSpc>
                          <a:spcPct val="200000"/>
                        </a:lnSpc>
                        <a:spcAft>
                          <a:spcPts val="0"/>
                        </a:spcAft>
                      </a:pPr>
                      <a:r>
                        <a:rPr lang="es-EC" sz="1600" b="0">
                          <a:effectLst/>
                        </a:rPr>
                        <a:t>Tiempo</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n-US" sz="1600" b="0" dirty="0">
                          <a:effectLst/>
                        </a:rPr>
                        <a:t>91.8%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7326596"/>
                  </a:ext>
                </a:extLst>
              </a:tr>
              <a:tr h="310515">
                <a:tc>
                  <a:txBody>
                    <a:bodyPr/>
                    <a:lstStyle/>
                    <a:p>
                      <a:pPr indent="226695" algn="ctr">
                        <a:lnSpc>
                          <a:spcPct val="200000"/>
                        </a:lnSpc>
                        <a:spcAft>
                          <a:spcPts val="0"/>
                        </a:spcAft>
                      </a:pPr>
                      <a:r>
                        <a:rPr lang="es-EC" sz="1600" b="0">
                          <a:effectLst/>
                        </a:rPr>
                        <a:t>Frecuencia</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n-US" sz="1600" b="0" dirty="0">
                          <a:effectLst/>
                        </a:rPr>
                        <a:t>93.2%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7133571"/>
                  </a:ext>
                </a:extLst>
              </a:tr>
            </a:tbl>
          </a:graphicData>
        </a:graphic>
      </p:graphicFrame>
      <p:sp>
        <p:nvSpPr>
          <p:cNvPr id="5" name="Título 1"/>
          <p:cNvSpPr txBox="1">
            <a:spLocks/>
          </p:cNvSpPr>
          <p:nvPr/>
        </p:nvSpPr>
        <p:spPr>
          <a:xfrm>
            <a:off x="872132" y="1124744"/>
            <a:ext cx="7399736" cy="1008112"/>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r>
              <a:rPr lang="es-ES" sz="2400" b="0" i="0" kern="0" cap="none" dirty="0">
                <a:solidFill>
                  <a:schemeClr val="tx1"/>
                </a:solidFill>
                <a:effectLst/>
                <a:latin typeface="Times New Roman" panose="02020603050405020304" pitchFamily="18" charset="0"/>
                <a:cs typeface="Times New Roman" panose="02020603050405020304" pitchFamily="18" charset="0"/>
              </a:rPr>
              <a:t>Precisión de los clasificadores con características de tiempo y frecuencia</a:t>
            </a:r>
            <a:endParaRPr lang="es-EC" sz="2400" b="0" i="0" kern="0" cap="none"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637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sz="3800" dirty="0" smtClean="0">
                <a:latin typeface="Times New Roman" panose="02020603050405020304" pitchFamily="18" charset="0"/>
                <a:cs typeface="Times New Roman" panose="02020603050405020304" pitchFamily="18" charset="0"/>
              </a:rPr>
              <a:t>elección del modelo</a:t>
            </a:r>
            <a:endParaRPr lang="es-EC" sz="3800" dirty="0">
              <a:latin typeface="Times New Roman" panose="02020603050405020304" pitchFamily="18"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657088361"/>
              </p:ext>
            </p:extLst>
          </p:nvPr>
        </p:nvGraphicFramePr>
        <p:xfrm>
          <a:off x="2151393" y="2708920"/>
          <a:ext cx="4841214" cy="1970891"/>
        </p:xfrm>
        <a:graphic>
          <a:graphicData uri="http://schemas.openxmlformats.org/drawingml/2006/table">
            <a:tbl>
              <a:tblPr firstRow="1" firstCol="1" bandRow="1">
                <a:tableStyleId>{69012ECD-51FC-41F1-AA8D-1B2483CD663E}</a:tableStyleId>
              </a:tblPr>
              <a:tblGrid>
                <a:gridCol w="2420607">
                  <a:extLst>
                    <a:ext uri="{9D8B030D-6E8A-4147-A177-3AD203B41FA5}">
                      <a16:colId xmlns:a16="http://schemas.microsoft.com/office/drawing/2014/main" val="3988016390"/>
                    </a:ext>
                  </a:extLst>
                </a:gridCol>
                <a:gridCol w="2420607">
                  <a:extLst>
                    <a:ext uri="{9D8B030D-6E8A-4147-A177-3AD203B41FA5}">
                      <a16:colId xmlns:a16="http://schemas.microsoft.com/office/drawing/2014/main" val="1996615800"/>
                    </a:ext>
                  </a:extLst>
                </a:gridCol>
              </a:tblGrid>
              <a:tr h="507851">
                <a:tc>
                  <a:txBody>
                    <a:bodyPr/>
                    <a:lstStyle/>
                    <a:p>
                      <a:pPr indent="226695" algn="ctr">
                        <a:lnSpc>
                          <a:spcPct val="200000"/>
                        </a:lnSpc>
                        <a:spcAft>
                          <a:spcPts val="0"/>
                        </a:spcAft>
                      </a:pPr>
                      <a:r>
                        <a:rPr lang="es-EC" sz="1600" b="1" noProof="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Modelo SVM</a:t>
                      </a:r>
                      <a:endParaRPr lang="es-EC"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tc>
                  <a:txBody>
                    <a:bodyPr/>
                    <a:lstStyle/>
                    <a:p>
                      <a:pPr indent="226695" algn="ctr">
                        <a:lnSpc>
                          <a:spcPct val="200000"/>
                        </a:lnSpc>
                        <a:spcAft>
                          <a:spcPts val="0"/>
                        </a:spcAft>
                      </a:pPr>
                      <a:r>
                        <a:rPr lang="es-EC" sz="1600" b="1" dirty="0">
                          <a:solidFill>
                            <a:schemeClr val="tx1"/>
                          </a:solidFill>
                          <a:effectLst/>
                        </a:rPr>
                        <a:t>Exactitud</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extLst>
                  <a:ext uri="{0D108BD9-81ED-4DB2-BD59-A6C34878D82A}">
                    <a16:rowId xmlns:a16="http://schemas.microsoft.com/office/drawing/2014/main" val="240935064"/>
                  </a:ext>
                </a:extLst>
              </a:tr>
              <a:tr h="435046">
                <a:tc>
                  <a:txBody>
                    <a:bodyPr/>
                    <a:lstStyle/>
                    <a:p>
                      <a:pPr indent="226695" algn="ctr">
                        <a:lnSpc>
                          <a:spcPct val="200000"/>
                        </a:lnSpc>
                        <a:spcAft>
                          <a:spcPts val="0"/>
                        </a:spcAft>
                      </a:pPr>
                      <a:r>
                        <a:rPr lang="es-EC" sz="1600" b="0" baseline="0" dirty="0" smtClean="0">
                          <a:effectLst/>
                          <a:latin typeface="+mn-lt"/>
                          <a:ea typeface="+mn-ea"/>
                          <a:cs typeface="+mn-cs"/>
                        </a:rPr>
                        <a:t>Lineal</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n-US" sz="1600" b="0" dirty="0" smtClean="0">
                          <a:effectLst/>
                        </a:rPr>
                        <a:t>93,2%</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5001363"/>
                  </a:ext>
                </a:extLst>
              </a:tr>
              <a:tr h="435046">
                <a:tc>
                  <a:txBody>
                    <a:bodyPr/>
                    <a:lstStyle/>
                    <a:p>
                      <a:pPr indent="226695" algn="ctr">
                        <a:lnSpc>
                          <a:spcPct val="200000"/>
                        </a:lnSpc>
                        <a:spcAft>
                          <a:spcPts val="0"/>
                        </a:spcAft>
                      </a:pPr>
                      <a:r>
                        <a:rPr lang="es-EC" sz="1600" b="0" baseline="0" dirty="0" smtClean="0">
                          <a:effectLst/>
                          <a:latin typeface="+mn-lt"/>
                          <a:ea typeface="+mn-ea"/>
                          <a:cs typeface="+mn-cs"/>
                        </a:rPr>
                        <a:t>Cuadrático</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ctr">
                        <a:lnSpc>
                          <a:spcPct val="200000"/>
                        </a:lnSpc>
                        <a:spcAft>
                          <a:spcPts val="0"/>
                        </a:spcAft>
                      </a:pPr>
                      <a:r>
                        <a:rPr lang="en-US" sz="1600" b="0" dirty="0" smtClean="0">
                          <a:effectLst/>
                        </a:rPr>
                        <a:t>92,1%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7326596"/>
                  </a:ext>
                </a:extLst>
              </a:tr>
              <a:tr h="435046">
                <a:tc>
                  <a:txBody>
                    <a:bodyPr/>
                    <a:lstStyle/>
                    <a:p>
                      <a:pPr indent="226695" algn="ctr">
                        <a:lnSpc>
                          <a:spcPct val="200000"/>
                        </a:lnSpc>
                        <a:spcAft>
                          <a:spcPts val="0"/>
                        </a:spcAft>
                      </a:pPr>
                      <a:r>
                        <a:rPr lang="es-EC" sz="1600" b="0" baseline="0" dirty="0" smtClean="0">
                          <a:effectLst/>
                          <a:latin typeface="+mn-lt"/>
                          <a:ea typeface="+mn-ea"/>
                          <a:cs typeface="+mn-cs"/>
                        </a:rPr>
                        <a:t>Cúbico</a:t>
                      </a:r>
                    </a:p>
                  </a:txBody>
                  <a:tcPr marL="68580" marR="68580" marT="0" marB="0"/>
                </a:tc>
                <a:tc>
                  <a:txBody>
                    <a:bodyPr/>
                    <a:lstStyle/>
                    <a:p>
                      <a:pPr indent="226695" algn="ctr">
                        <a:lnSpc>
                          <a:spcPct val="200000"/>
                        </a:lnSpc>
                        <a:spcAft>
                          <a:spcPts val="0"/>
                        </a:spcAft>
                      </a:pPr>
                      <a:r>
                        <a:rPr lang="en-US" sz="1600" b="0" dirty="0" smtClean="0">
                          <a:effectLst/>
                        </a:rPr>
                        <a:t>91,8%</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7133571"/>
                  </a:ext>
                </a:extLst>
              </a:tr>
            </a:tbl>
          </a:graphicData>
        </a:graphic>
      </p:graphicFrame>
      <p:sp>
        <p:nvSpPr>
          <p:cNvPr id="12" name="Título 1"/>
          <p:cNvSpPr txBox="1">
            <a:spLocks/>
          </p:cNvSpPr>
          <p:nvPr/>
        </p:nvSpPr>
        <p:spPr>
          <a:xfrm>
            <a:off x="872132" y="1124744"/>
            <a:ext cx="7399736" cy="1008112"/>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just"/>
            <a:r>
              <a:rPr lang="es-ES" sz="2400" b="0" i="0" kern="0" cap="none" dirty="0" smtClean="0">
                <a:solidFill>
                  <a:schemeClr val="tx1"/>
                </a:solidFill>
                <a:effectLst/>
                <a:latin typeface="Times New Roman" panose="02020603050405020304" pitchFamily="18" charset="0"/>
                <a:cs typeface="Times New Roman" panose="02020603050405020304" pitchFamily="18" charset="0"/>
              </a:rPr>
              <a:t>Exactitud de los modelos entrenados</a:t>
            </a:r>
            <a:endParaRPr lang="es-EC" sz="2400" b="0" i="0" kern="0" cap="none"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8992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sz="3800" dirty="0" smtClean="0">
                <a:latin typeface="Times New Roman" panose="02020603050405020304" pitchFamily="18" charset="0"/>
                <a:cs typeface="Times New Roman" panose="02020603050405020304" pitchFamily="18" charset="0"/>
              </a:rPr>
              <a:t>elección del modelo</a:t>
            </a:r>
            <a:endParaRPr lang="es-EC" sz="3800" dirty="0">
              <a:latin typeface="Times New Roman" panose="02020603050405020304" pitchFamily="18" charset="0"/>
              <a:cs typeface="Times New Roman" panose="02020603050405020304" pitchFamily="18" charset="0"/>
            </a:endParaRPr>
          </a:p>
        </p:txBody>
      </p:sp>
      <p:sp>
        <p:nvSpPr>
          <p:cNvPr id="8" name="Título 1"/>
          <p:cNvSpPr txBox="1">
            <a:spLocks/>
          </p:cNvSpPr>
          <p:nvPr/>
        </p:nvSpPr>
        <p:spPr>
          <a:xfrm>
            <a:off x="1523972" y="692696"/>
            <a:ext cx="1439144" cy="533014"/>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n-US" sz="2400" b="0" i="0" kern="0" cap="none" dirty="0" smtClean="0">
                <a:solidFill>
                  <a:schemeClr val="tx1"/>
                </a:solidFill>
                <a:effectLst/>
                <a:latin typeface="Times New Roman" panose="02020603050405020304" pitchFamily="18" charset="0"/>
                <a:cs typeface="Times New Roman" panose="02020603050405020304" pitchFamily="18" charset="0"/>
              </a:rPr>
              <a:t>Lineal</a:t>
            </a:r>
            <a:endParaRPr lang="en-US" sz="2400" b="0" i="0" kern="0" cap="none" dirty="0">
              <a:solidFill>
                <a:schemeClr val="tx1"/>
              </a:solidFill>
              <a:effectLst/>
              <a:latin typeface="Times New Roman" panose="02020603050405020304" pitchFamily="18" charset="0"/>
              <a:cs typeface="Times New Roman" panose="02020603050405020304" pitchFamily="18" charset="0"/>
            </a:endParaRPr>
          </a:p>
        </p:txBody>
      </p:sp>
      <p:sp>
        <p:nvSpPr>
          <p:cNvPr id="9" name="Título 1"/>
          <p:cNvSpPr txBox="1">
            <a:spLocks/>
          </p:cNvSpPr>
          <p:nvPr/>
        </p:nvSpPr>
        <p:spPr>
          <a:xfrm>
            <a:off x="3928628" y="3535792"/>
            <a:ext cx="1286743" cy="533014"/>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400" b="0" i="0" kern="0" cap="none" dirty="0" smtClean="0">
                <a:solidFill>
                  <a:schemeClr val="tx1"/>
                </a:solidFill>
                <a:effectLst/>
                <a:latin typeface="Times New Roman" panose="02020603050405020304" pitchFamily="18" charset="0"/>
                <a:cs typeface="Times New Roman" panose="02020603050405020304" pitchFamily="18" charset="0"/>
              </a:rPr>
              <a:t>Cúbico</a:t>
            </a:r>
            <a:endParaRPr lang="es-EC" sz="2400" b="0" i="0" kern="0" cap="none" dirty="0">
              <a:solidFill>
                <a:schemeClr val="tx1"/>
              </a:solidFill>
              <a:effectLst/>
              <a:latin typeface="Times New Roman" panose="02020603050405020304" pitchFamily="18" charset="0"/>
              <a:cs typeface="Times New Roman" panose="02020603050405020304" pitchFamily="18" charset="0"/>
            </a:endParaRPr>
          </a:p>
        </p:txBody>
      </p:sp>
      <p:sp>
        <p:nvSpPr>
          <p:cNvPr id="10" name="Título 1"/>
          <p:cNvSpPr txBox="1">
            <a:spLocks/>
          </p:cNvSpPr>
          <p:nvPr/>
        </p:nvSpPr>
        <p:spPr>
          <a:xfrm>
            <a:off x="5856634" y="692696"/>
            <a:ext cx="1895226" cy="533014"/>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400" b="0" i="0" kern="0" cap="none" dirty="0" smtClean="0">
                <a:solidFill>
                  <a:schemeClr val="tx1"/>
                </a:solidFill>
                <a:effectLst/>
                <a:latin typeface="Times New Roman" panose="02020603050405020304" pitchFamily="18" charset="0"/>
                <a:cs typeface="Times New Roman" panose="02020603050405020304" pitchFamily="18" charset="0"/>
              </a:rPr>
              <a:t>Cuadrático</a:t>
            </a:r>
            <a:endParaRPr lang="es-EC" sz="2400" b="0" i="0" kern="0" cap="none"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121566194"/>
              </p:ext>
            </p:extLst>
          </p:nvPr>
        </p:nvGraphicFramePr>
        <p:xfrm>
          <a:off x="227321" y="1340768"/>
          <a:ext cx="4032447" cy="2286000"/>
        </p:xfrm>
        <a:graphic>
          <a:graphicData uri="http://schemas.openxmlformats.org/drawingml/2006/table">
            <a:tbl>
              <a:tblPr firstRow="1" firstCol="1" bandRow="1">
                <a:tableStyleId>{69012ECD-51FC-41F1-AA8D-1B2483CD663E}</a:tableStyleId>
              </a:tblPr>
              <a:tblGrid>
                <a:gridCol w="1344149">
                  <a:extLst>
                    <a:ext uri="{9D8B030D-6E8A-4147-A177-3AD203B41FA5}">
                      <a16:colId xmlns:a16="http://schemas.microsoft.com/office/drawing/2014/main" val="3120405216"/>
                    </a:ext>
                  </a:extLst>
                </a:gridCol>
                <a:gridCol w="1344149">
                  <a:extLst>
                    <a:ext uri="{9D8B030D-6E8A-4147-A177-3AD203B41FA5}">
                      <a16:colId xmlns:a16="http://schemas.microsoft.com/office/drawing/2014/main" val="4169308444"/>
                    </a:ext>
                  </a:extLst>
                </a:gridCol>
                <a:gridCol w="1344149">
                  <a:extLst>
                    <a:ext uri="{9D8B030D-6E8A-4147-A177-3AD203B41FA5}">
                      <a16:colId xmlns:a16="http://schemas.microsoft.com/office/drawing/2014/main" val="368778628"/>
                    </a:ext>
                  </a:extLst>
                </a:gridCol>
              </a:tblGrid>
              <a:tr h="0">
                <a:tc>
                  <a:txBody>
                    <a:bodyPr/>
                    <a:lstStyle/>
                    <a:p>
                      <a:pPr indent="226695" algn="l">
                        <a:lnSpc>
                          <a:spcPct val="200000"/>
                        </a:lnSpc>
                        <a:spcAft>
                          <a:spcPts val="0"/>
                        </a:spcAft>
                      </a:pPr>
                      <a:r>
                        <a:rPr lang="es-EC" sz="1500" dirty="0">
                          <a:solidFill>
                            <a:schemeClr val="tx1"/>
                          </a:solidFill>
                          <a:effectLst/>
                        </a:rPr>
                        <a:t>Terrenos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tc>
                  <a:txBody>
                    <a:bodyPr/>
                    <a:lstStyle/>
                    <a:p>
                      <a:pPr indent="226695" algn="l">
                        <a:lnSpc>
                          <a:spcPct val="200000"/>
                        </a:lnSpc>
                        <a:spcAft>
                          <a:spcPts val="0"/>
                        </a:spcAft>
                      </a:pPr>
                      <a:r>
                        <a:rPr lang="es-EC" sz="1500" dirty="0">
                          <a:solidFill>
                            <a:schemeClr val="tx1"/>
                          </a:solidFill>
                          <a:effectLst/>
                        </a:rPr>
                        <a:t>Aciertos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tc>
                  <a:txBody>
                    <a:bodyPr/>
                    <a:lstStyle/>
                    <a:p>
                      <a:pPr indent="226695" algn="l">
                        <a:lnSpc>
                          <a:spcPct val="200000"/>
                        </a:lnSpc>
                        <a:spcAft>
                          <a:spcPts val="0"/>
                        </a:spcAft>
                      </a:pPr>
                      <a:r>
                        <a:rPr lang="es-EC" sz="1500" dirty="0">
                          <a:solidFill>
                            <a:schemeClr val="tx1"/>
                          </a:solidFill>
                          <a:effectLst/>
                        </a:rPr>
                        <a:t>Fallas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extLst>
                  <a:ext uri="{0D108BD9-81ED-4DB2-BD59-A6C34878D82A}">
                    <a16:rowId xmlns:a16="http://schemas.microsoft.com/office/drawing/2014/main" val="4130406993"/>
                  </a:ext>
                </a:extLst>
              </a:tr>
              <a:tr h="0">
                <a:tc>
                  <a:txBody>
                    <a:bodyPr/>
                    <a:lstStyle/>
                    <a:p>
                      <a:pPr indent="226695" algn="l">
                        <a:lnSpc>
                          <a:spcPct val="200000"/>
                        </a:lnSpc>
                        <a:spcAft>
                          <a:spcPts val="0"/>
                        </a:spcAft>
                      </a:pPr>
                      <a:r>
                        <a:rPr lang="es-EC" sz="1500" b="0">
                          <a:effectLst/>
                        </a:rPr>
                        <a:t>Adoquín</a:t>
                      </a:r>
                      <a:endParaRPr lang="en-US"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97%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6079567"/>
                  </a:ext>
                </a:extLst>
              </a:tr>
              <a:tr h="0">
                <a:tc>
                  <a:txBody>
                    <a:bodyPr/>
                    <a:lstStyle/>
                    <a:p>
                      <a:pPr indent="226695" algn="l">
                        <a:lnSpc>
                          <a:spcPct val="200000"/>
                        </a:lnSpc>
                        <a:spcAft>
                          <a:spcPts val="0"/>
                        </a:spcAft>
                      </a:pPr>
                      <a:r>
                        <a:rPr lang="es-EC" sz="1500" b="0">
                          <a:effectLst/>
                        </a:rPr>
                        <a:t>Asfalto</a:t>
                      </a:r>
                      <a:endParaRPr lang="en-US"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99%</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1%</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4665014"/>
                  </a:ext>
                </a:extLst>
              </a:tr>
              <a:tr h="0">
                <a:tc>
                  <a:txBody>
                    <a:bodyPr/>
                    <a:lstStyle/>
                    <a:p>
                      <a:pPr indent="226695" algn="l">
                        <a:lnSpc>
                          <a:spcPct val="200000"/>
                        </a:lnSpc>
                        <a:spcAft>
                          <a:spcPts val="0"/>
                        </a:spcAft>
                      </a:pPr>
                      <a:r>
                        <a:rPr lang="es-EC" sz="1500" b="0">
                          <a:effectLst/>
                        </a:rPr>
                        <a:t>Césped</a:t>
                      </a:r>
                      <a:endParaRPr lang="en-US"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90%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10%</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6747529"/>
                  </a:ext>
                </a:extLst>
              </a:tr>
              <a:tr h="0">
                <a:tc>
                  <a:txBody>
                    <a:bodyPr/>
                    <a:lstStyle/>
                    <a:p>
                      <a:pPr indent="226695" algn="l">
                        <a:lnSpc>
                          <a:spcPct val="200000"/>
                        </a:lnSpc>
                        <a:spcAft>
                          <a:spcPts val="0"/>
                        </a:spcAft>
                      </a:pPr>
                      <a:r>
                        <a:rPr lang="es-EC" sz="1500" b="0" dirty="0">
                          <a:effectLst/>
                        </a:rPr>
                        <a:t>Grava</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dirty="0">
                          <a:effectLst/>
                        </a:rPr>
                        <a:t>90%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dirty="0">
                          <a:effectLst/>
                        </a:rPr>
                        <a:t>10%</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1612417"/>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203534444"/>
              </p:ext>
            </p:extLst>
          </p:nvPr>
        </p:nvGraphicFramePr>
        <p:xfrm>
          <a:off x="4788024" y="1340768"/>
          <a:ext cx="4032447" cy="2286000"/>
        </p:xfrm>
        <a:graphic>
          <a:graphicData uri="http://schemas.openxmlformats.org/drawingml/2006/table">
            <a:tbl>
              <a:tblPr firstRow="1" firstCol="1" bandRow="1">
                <a:tableStyleId>{69012ECD-51FC-41F1-AA8D-1B2483CD663E}</a:tableStyleId>
              </a:tblPr>
              <a:tblGrid>
                <a:gridCol w="1344149">
                  <a:extLst>
                    <a:ext uri="{9D8B030D-6E8A-4147-A177-3AD203B41FA5}">
                      <a16:colId xmlns:a16="http://schemas.microsoft.com/office/drawing/2014/main" val="2674373166"/>
                    </a:ext>
                  </a:extLst>
                </a:gridCol>
                <a:gridCol w="1344149">
                  <a:extLst>
                    <a:ext uri="{9D8B030D-6E8A-4147-A177-3AD203B41FA5}">
                      <a16:colId xmlns:a16="http://schemas.microsoft.com/office/drawing/2014/main" val="3804570136"/>
                    </a:ext>
                  </a:extLst>
                </a:gridCol>
                <a:gridCol w="1344149">
                  <a:extLst>
                    <a:ext uri="{9D8B030D-6E8A-4147-A177-3AD203B41FA5}">
                      <a16:colId xmlns:a16="http://schemas.microsoft.com/office/drawing/2014/main" val="1222202756"/>
                    </a:ext>
                  </a:extLst>
                </a:gridCol>
              </a:tblGrid>
              <a:tr h="394564">
                <a:tc>
                  <a:txBody>
                    <a:bodyPr/>
                    <a:lstStyle/>
                    <a:p>
                      <a:pPr indent="226695" algn="l">
                        <a:lnSpc>
                          <a:spcPct val="200000"/>
                        </a:lnSpc>
                        <a:spcAft>
                          <a:spcPts val="0"/>
                        </a:spcAft>
                      </a:pPr>
                      <a:r>
                        <a:rPr lang="es-EC" sz="1500" b="1" dirty="0">
                          <a:solidFill>
                            <a:schemeClr val="tx1"/>
                          </a:solidFill>
                          <a:effectLst/>
                        </a:rPr>
                        <a:t>Terrenos</a:t>
                      </a:r>
                      <a:endPar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tc>
                  <a:txBody>
                    <a:bodyPr/>
                    <a:lstStyle/>
                    <a:p>
                      <a:pPr indent="226695" algn="l">
                        <a:lnSpc>
                          <a:spcPct val="200000"/>
                        </a:lnSpc>
                        <a:spcAft>
                          <a:spcPts val="0"/>
                        </a:spcAft>
                      </a:pPr>
                      <a:r>
                        <a:rPr lang="es-EC" sz="1500" b="1" dirty="0">
                          <a:solidFill>
                            <a:schemeClr val="tx1"/>
                          </a:solidFill>
                          <a:effectLst/>
                        </a:rPr>
                        <a:t>Aciertos</a:t>
                      </a:r>
                      <a:endPar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tc>
                  <a:txBody>
                    <a:bodyPr/>
                    <a:lstStyle/>
                    <a:p>
                      <a:pPr indent="226695" algn="l">
                        <a:lnSpc>
                          <a:spcPct val="200000"/>
                        </a:lnSpc>
                        <a:spcAft>
                          <a:spcPts val="0"/>
                        </a:spcAft>
                      </a:pPr>
                      <a:r>
                        <a:rPr lang="es-EC" sz="1500" b="1" dirty="0">
                          <a:solidFill>
                            <a:schemeClr val="tx1"/>
                          </a:solidFill>
                          <a:effectLst/>
                        </a:rPr>
                        <a:t>Fallas</a:t>
                      </a:r>
                      <a:endParaRPr lang="en-US" sz="1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extLst>
                  <a:ext uri="{0D108BD9-81ED-4DB2-BD59-A6C34878D82A}">
                    <a16:rowId xmlns:a16="http://schemas.microsoft.com/office/drawing/2014/main" val="2363077843"/>
                  </a:ext>
                </a:extLst>
              </a:tr>
              <a:tr h="394564">
                <a:tc>
                  <a:txBody>
                    <a:bodyPr/>
                    <a:lstStyle/>
                    <a:p>
                      <a:pPr indent="226695" algn="l">
                        <a:lnSpc>
                          <a:spcPct val="200000"/>
                        </a:lnSpc>
                        <a:spcAft>
                          <a:spcPts val="0"/>
                        </a:spcAft>
                      </a:pPr>
                      <a:r>
                        <a:rPr lang="es-EC" sz="1500" b="0" dirty="0">
                          <a:effectLst/>
                        </a:rPr>
                        <a:t>Adoquín</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97%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0923621"/>
                  </a:ext>
                </a:extLst>
              </a:tr>
              <a:tr h="394564">
                <a:tc>
                  <a:txBody>
                    <a:bodyPr/>
                    <a:lstStyle/>
                    <a:p>
                      <a:pPr indent="226695" algn="l">
                        <a:lnSpc>
                          <a:spcPct val="200000"/>
                        </a:lnSpc>
                        <a:spcAft>
                          <a:spcPts val="0"/>
                        </a:spcAft>
                      </a:pPr>
                      <a:r>
                        <a:rPr lang="es-EC" sz="1500" b="0">
                          <a:effectLst/>
                        </a:rPr>
                        <a:t>Asfalto</a:t>
                      </a:r>
                      <a:endParaRPr lang="en-US"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97%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1600711"/>
                  </a:ext>
                </a:extLst>
              </a:tr>
              <a:tr h="394564">
                <a:tc>
                  <a:txBody>
                    <a:bodyPr/>
                    <a:lstStyle/>
                    <a:p>
                      <a:pPr indent="226695" algn="l">
                        <a:lnSpc>
                          <a:spcPct val="200000"/>
                        </a:lnSpc>
                        <a:spcAft>
                          <a:spcPts val="0"/>
                        </a:spcAft>
                      </a:pPr>
                      <a:r>
                        <a:rPr lang="es-EC" sz="1500" b="0">
                          <a:effectLst/>
                        </a:rPr>
                        <a:t>Césped</a:t>
                      </a:r>
                      <a:endParaRPr lang="en-US"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87%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13%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260394"/>
                  </a:ext>
                </a:extLst>
              </a:tr>
              <a:tr h="394564">
                <a:tc>
                  <a:txBody>
                    <a:bodyPr/>
                    <a:lstStyle/>
                    <a:p>
                      <a:pPr indent="226695" algn="l">
                        <a:lnSpc>
                          <a:spcPct val="200000"/>
                        </a:lnSpc>
                        <a:spcAft>
                          <a:spcPts val="0"/>
                        </a:spcAft>
                      </a:pPr>
                      <a:r>
                        <a:rPr lang="es-EC" sz="1500" b="0" dirty="0">
                          <a:effectLst/>
                        </a:rPr>
                        <a:t>Grava</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dirty="0">
                          <a:effectLst/>
                        </a:rPr>
                        <a:t>87%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dirty="0">
                          <a:effectLst/>
                        </a:rPr>
                        <a:t>13%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9520249"/>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257025344"/>
              </p:ext>
            </p:extLst>
          </p:nvPr>
        </p:nvGraphicFramePr>
        <p:xfrm>
          <a:off x="2555999" y="4073328"/>
          <a:ext cx="4032000" cy="2286000"/>
        </p:xfrm>
        <a:graphic>
          <a:graphicData uri="http://schemas.openxmlformats.org/drawingml/2006/table">
            <a:tbl>
              <a:tblPr firstRow="1" firstCol="1" bandRow="1">
                <a:tableStyleId>{69012ECD-51FC-41F1-AA8D-1B2483CD663E}</a:tableStyleId>
              </a:tblPr>
              <a:tblGrid>
                <a:gridCol w="1344000">
                  <a:extLst>
                    <a:ext uri="{9D8B030D-6E8A-4147-A177-3AD203B41FA5}">
                      <a16:colId xmlns:a16="http://schemas.microsoft.com/office/drawing/2014/main" val="2855939648"/>
                    </a:ext>
                  </a:extLst>
                </a:gridCol>
                <a:gridCol w="1344000">
                  <a:extLst>
                    <a:ext uri="{9D8B030D-6E8A-4147-A177-3AD203B41FA5}">
                      <a16:colId xmlns:a16="http://schemas.microsoft.com/office/drawing/2014/main" val="3415944839"/>
                    </a:ext>
                  </a:extLst>
                </a:gridCol>
                <a:gridCol w="1344000">
                  <a:extLst>
                    <a:ext uri="{9D8B030D-6E8A-4147-A177-3AD203B41FA5}">
                      <a16:colId xmlns:a16="http://schemas.microsoft.com/office/drawing/2014/main" val="189351347"/>
                    </a:ext>
                  </a:extLst>
                </a:gridCol>
              </a:tblGrid>
              <a:tr h="391732">
                <a:tc>
                  <a:txBody>
                    <a:bodyPr/>
                    <a:lstStyle/>
                    <a:p>
                      <a:pPr indent="226695" algn="l">
                        <a:lnSpc>
                          <a:spcPct val="200000"/>
                        </a:lnSpc>
                        <a:spcAft>
                          <a:spcPts val="0"/>
                        </a:spcAft>
                      </a:pPr>
                      <a:r>
                        <a:rPr lang="es-EC" sz="1500" dirty="0">
                          <a:solidFill>
                            <a:schemeClr val="tx1"/>
                          </a:solidFill>
                          <a:effectLst/>
                        </a:rPr>
                        <a:t>Terrenos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tc>
                  <a:txBody>
                    <a:bodyPr/>
                    <a:lstStyle/>
                    <a:p>
                      <a:pPr indent="226695" algn="l">
                        <a:lnSpc>
                          <a:spcPct val="200000"/>
                        </a:lnSpc>
                        <a:spcAft>
                          <a:spcPts val="0"/>
                        </a:spcAft>
                      </a:pPr>
                      <a:r>
                        <a:rPr lang="es-EC" sz="1500" dirty="0">
                          <a:solidFill>
                            <a:schemeClr val="tx1"/>
                          </a:solidFill>
                          <a:effectLst/>
                        </a:rPr>
                        <a:t>Aciertos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tc>
                  <a:txBody>
                    <a:bodyPr/>
                    <a:lstStyle/>
                    <a:p>
                      <a:pPr indent="226695" algn="l">
                        <a:lnSpc>
                          <a:spcPct val="200000"/>
                        </a:lnSpc>
                        <a:spcAft>
                          <a:spcPts val="0"/>
                        </a:spcAft>
                      </a:pPr>
                      <a:r>
                        <a:rPr lang="es-EC" sz="1500" dirty="0">
                          <a:solidFill>
                            <a:schemeClr val="tx1"/>
                          </a:solidFill>
                          <a:effectLst/>
                        </a:rPr>
                        <a:t>Fallas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C7D5B9"/>
                    </a:solidFill>
                  </a:tcPr>
                </a:tc>
                <a:extLst>
                  <a:ext uri="{0D108BD9-81ED-4DB2-BD59-A6C34878D82A}">
                    <a16:rowId xmlns:a16="http://schemas.microsoft.com/office/drawing/2014/main" val="253441965"/>
                  </a:ext>
                </a:extLst>
              </a:tr>
              <a:tr h="391732">
                <a:tc>
                  <a:txBody>
                    <a:bodyPr/>
                    <a:lstStyle/>
                    <a:p>
                      <a:pPr indent="226695" algn="l">
                        <a:lnSpc>
                          <a:spcPct val="200000"/>
                        </a:lnSpc>
                        <a:spcAft>
                          <a:spcPts val="0"/>
                        </a:spcAft>
                      </a:pPr>
                      <a:r>
                        <a:rPr lang="es-EC" sz="1500" b="0">
                          <a:effectLst/>
                        </a:rPr>
                        <a:t>Adoquín</a:t>
                      </a:r>
                      <a:endParaRPr lang="en-US"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dirty="0">
                          <a:effectLst/>
                        </a:rPr>
                        <a:t>97%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2717964"/>
                  </a:ext>
                </a:extLst>
              </a:tr>
              <a:tr h="391732">
                <a:tc>
                  <a:txBody>
                    <a:bodyPr/>
                    <a:lstStyle/>
                    <a:p>
                      <a:pPr indent="226695" algn="l">
                        <a:lnSpc>
                          <a:spcPct val="200000"/>
                        </a:lnSpc>
                        <a:spcAft>
                          <a:spcPts val="0"/>
                        </a:spcAft>
                      </a:pPr>
                      <a:r>
                        <a:rPr lang="es-EC" sz="1500" b="0">
                          <a:effectLst/>
                        </a:rPr>
                        <a:t>Asfalto</a:t>
                      </a:r>
                      <a:endParaRPr lang="en-US"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97%</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3%</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4665605"/>
                  </a:ext>
                </a:extLst>
              </a:tr>
              <a:tr h="391732">
                <a:tc>
                  <a:txBody>
                    <a:bodyPr/>
                    <a:lstStyle/>
                    <a:p>
                      <a:pPr indent="226695" algn="l">
                        <a:lnSpc>
                          <a:spcPct val="200000"/>
                        </a:lnSpc>
                        <a:spcAft>
                          <a:spcPts val="0"/>
                        </a:spcAft>
                      </a:pPr>
                      <a:r>
                        <a:rPr lang="es-EC" sz="1500" b="0">
                          <a:effectLst/>
                        </a:rPr>
                        <a:t>Césped</a:t>
                      </a:r>
                      <a:endParaRPr lang="en-US" sz="15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84%</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a:effectLst/>
                        </a:rPr>
                        <a:t>16%</a:t>
                      </a:r>
                      <a:endParaRPr lang="en-US" sz="15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362474"/>
                  </a:ext>
                </a:extLst>
              </a:tr>
              <a:tr h="391732">
                <a:tc>
                  <a:txBody>
                    <a:bodyPr/>
                    <a:lstStyle/>
                    <a:p>
                      <a:pPr indent="226695" algn="l">
                        <a:lnSpc>
                          <a:spcPct val="200000"/>
                        </a:lnSpc>
                        <a:spcAft>
                          <a:spcPts val="0"/>
                        </a:spcAft>
                      </a:pPr>
                      <a:r>
                        <a:rPr lang="es-EC" sz="1500" b="0" dirty="0">
                          <a:effectLst/>
                        </a:rPr>
                        <a:t>Grava</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dirty="0">
                          <a:effectLst/>
                        </a:rPr>
                        <a:t>93%</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500" dirty="0">
                          <a:effectLst/>
                        </a:rPr>
                        <a:t>7%</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4547667"/>
                  </a:ext>
                </a:extLst>
              </a:tr>
            </a:tbl>
          </a:graphicData>
        </a:graphic>
      </p:graphicFrame>
    </p:spTree>
    <p:extLst>
      <p:ext uri="{BB962C8B-B14F-4D97-AF65-F5344CB8AC3E}">
        <p14:creationId xmlns:p14="http://schemas.microsoft.com/office/powerpoint/2010/main" val="2614712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Evaluación del algoritmo</a:t>
            </a:r>
          </a:p>
        </p:txBody>
      </p:sp>
      <p:sp>
        <p:nvSpPr>
          <p:cNvPr id="7" name="Título 1"/>
          <p:cNvSpPr txBox="1">
            <a:spLocks/>
          </p:cNvSpPr>
          <p:nvPr/>
        </p:nvSpPr>
        <p:spPr>
          <a:xfrm>
            <a:off x="36513" y="836712"/>
            <a:ext cx="9144000" cy="54868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200" kern="0"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adoquín</a:t>
            </a:r>
          </a:p>
        </p:txBody>
      </p:sp>
      <p:pic>
        <p:nvPicPr>
          <p:cNvPr id="3" name="Imagen 2"/>
          <p:cNvPicPr>
            <a:picLocks noChangeAspect="1"/>
          </p:cNvPicPr>
          <p:nvPr/>
        </p:nvPicPr>
        <p:blipFill>
          <a:blip r:embed="rId2"/>
          <a:stretch>
            <a:fillRect/>
          </a:stretch>
        </p:blipFill>
        <p:spPr>
          <a:xfrm>
            <a:off x="1043608" y="1772816"/>
            <a:ext cx="7048078" cy="3901029"/>
          </a:xfrm>
          <a:prstGeom prst="rect">
            <a:avLst/>
          </a:prstGeom>
        </p:spPr>
      </p:pic>
    </p:spTree>
    <p:extLst>
      <p:ext uri="{BB962C8B-B14F-4D97-AF65-F5344CB8AC3E}">
        <p14:creationId xmlns:p14="http://schemas.microsoft.com/office/powerpoint/2010/main" val="2472545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Evaluación del algoritmo</a:t>
            </a:r>
          </a:p>
        </p:txBody>
      </p:sp>
      <p:sp>
        <p:nvSpPr>
          <p:cNvPr id="7" name="Título 1"/>
          <p:cNvSpPr txBox="1">
            <a:spLocks/>
          </p:cNvSpPr>
          <p:nvPr/>
        </p:nvSpPr>
        <p:spPr>
          <a:xfrm>
            <a:off x="36513" y="836712"/>
            <a:ext cx="9144000" cy="54868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200" kern="0"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adoquín</a:t>
            </a:r>
          </a:p>
        </p:txBody>
      </p:sp>
      <p:graphicFrame>
        <p:nvGraphicFramePr>
          <p:cNvPr id="3" name="Tabla 2"/>
          <p:cNvGraphicFramePr>
            <a:graphicFrameLocks noGrp="1"/>
          </p:cNvGraphicFramePr>
          <p:nvPr>
            <p:extLst>
              <p:ext uri="{D42A27DB-BD31-4B8C-83A1-F6EECF244321}">
                <p14:modId xmlns:p14="http://schemas.microsoft.com/office/powerpoint/2010/main" val="53597851"/>
              </p:ext>
            </p:extLst>
          </p:nvPr>
        </p:nvGraphicFramePr>
        <p:xfrm>
          <a:off x="1160164" y="2222104"/>
          <a:ext cx="6823672" cy="2353844"/>
        </p:xfrm>
        <a:graphic>
          <a:graphicData uri="http://schemas.openxmlformats.org/drawingml/2006/table">
            <a:tbl>
              <a:tblPr firstRow="1" firstCol="1" bandRow="1">
                <a:tableStyleId>{69012ECD-51FC-41F1-AA8D-1B2483CD663E}</a:tableStyleId>
              </a:tblPr>
              <a:tblGrid>
                <a:gridCol w="1705918">
                  <a:extLst>
                    <a:ext uri="{9D8B030D-6E8A-4147-A177-3AD203B41FA5}">
                      <a16:colId xmlns:a16="http://schemas.microsoft.com/office/drawing/2014/main" val="3492605910"/>
                    </a:ext>
                  </a:extLst>
                </a:gridCol>
                <a:gridCol w="1705918">
                  <a:extLst>
                    <a:ext uri="{9D8B030D-6E8A-4147-A177-3AD203B41FA5}">
                      <a16:colId xmlns:a16="http://schemas.microsoft.com/office/drawing/2014/main" val="1308680438"/>
                    </a:ext>
                  </a:extLst>
                </a:gridCol>
                <a:gridCol w="1705918">
                  <a:extLst>
                    <a:ext uri="{9D8B030D-6E8A-4147-A177-3AD203B41FA5}">
                      <a16:colId xmlns:a16="http://schemas.microsoft.com/office/drawing/2014/main" val="916123659"/>
                    </a:ext>
                  </a:extLst>
                </a:gridCol>
                <a:gridCol w="1705918">
                  <a:extLst>
                    <a:ext uri="{9D8B030D-6E8A-4147-A177-3AD203B41FA5}">
                      <a16:colId xmlns:a16="http://schemas.microsoft.com/office/drawing/2014/main" val="776182046"/>
                    </a:ext>
                  </a:extLst>
                </a:gridCol>
              </a:tblGrid>
              <a:tr h="588461">
                <a:tc>
                  <a:txBody>
                    <a:bodyPr/>
                    <a:lstStyle/>
                    <a:p>
                      <a:pPr indent="226695" algn="l">
                        <a:lnSpc>
                          <a:spcPct val="200000"/>
                        </a:lnSpc>
                        <a:spcAft>
                          <a:spcPts val="0"/>
                        </a:spcAft>
                      </a:pPr>
                      <a:r>
                        <a:rPr lang="es-EC" sz="1600" dirty="0">
                          <a:solidFill>
                            <a:schemeClr val="tx1"/>
                          </a:solidFill>
                          <a:effectLst/>
                        </a:rPr>
                        <a:t>Muestras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a:solidFill>
                            <a:schemeClr val="tx1"/>
                          </a:solidFill>
                          <a:effectLst/>
                        </a:rPr>
                        <a:t>Terreno</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a:solidFill>
                            <a:schemeClr val="tx1"/>
                          </a:solidFill>
                          <a:effectLst/>
                        </a:rPr>
                        <a:t>Predicción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dirty="0">
                          <a:solidFill>
                            <a:schemeClr val="tx1"/>
                          </a:solidFill>
                          <a:effectLst/>
                        </a:rPr>
                        <a:t>Porcentaje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extLst>
                  <a:ext uri="{0D108BD9-81ED-4DB2-BD59-A6C34878D82A}">
                    <a16:rowId xmlns:a16="http://schemas.microsoft.com/office/drawing/2014/main" val="1170756571"/>
                  </a:ext>
                </a:extLst>
              </a:tr>
              <a:tr h="588461">
                <a:tc>
                  <a:txBody>
                    <a:bodyPr/>
                    <a:lstStyle/>
                    <a:p>
                      <a:pPr indent="226695" algn="l">
                        <a:lnSpc>
                          <a:spcPct val="200000"/>
                        </a:lnSpc>
                        <a:spcAft>
                          <a:spcPts val="0"/>
                        </a:spcAft>
                      </a:pPr>
                      <a:r>
                        <a:rPr lang="es-EC" sz="1600" b="0">
                          <a:effectLst/>
                        </a:rPr>
                        <a:t>28</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dirty="0">
                          <a:effectLst/>
                        </a:rPr>
                        <a:t>Adoquín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Correcto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93.3%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1190978"/>
                  </a:ext>
                </a:extLst>
              </a:tr>
              <a:tr h="588461">
                <a:tc>
                  <a:txBody>
                    <a:bodyPr/>
                    <a:lstStyle/>
                    <a:p>
                      <a:pPr indent="226695" algn="l">
                        <a:lnSpc>
                          <a:spcPct val="200000"/>
                        </a:lnSpc>
                        <a:spcAft>
                          <a:spcPts val="0"/>
                        </a:spcAft>
                      </a:pPr>
                      <a:r>
                        <a:rPr lang="es-EC" sz="1600" b="0" dirty="0">
                          <a:effectLst/>
                        </a:rPr>
                        <a:t>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dirty="0">
                          <a:effectLst/>
                        </a:rPr>
                        <a:t>Césped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Incorrecto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dirty="0">
                          <a:effectLst/>
                        </a:rPr>
                        <a:t>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7252217"/>
                  </a:ext>
                </a:extLst>
              </a:tr>
              <a:tr h="588461">
                <a:tc>
                  <a:txBody>
                    <a:bodyPr/>
                    <a:lstStyle/>
                    <a:p>
                      <a:pPr indent="226695" algn="l">
                        <a:lnSpc>
                          <a:spcPct val="200000"/>
                        </a:lnSpc>
                        <a:spcAft>
                          <a:spcPts val="0"/>
                        </a:spcAft>
                      </a:pPr>
                      <a:r>
                        <a:rPr lang="es-EC" sz="1600" b="0" dirty="0">
                          <a:effectLst/>
                        </a:rPr>
                        <a:t>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dirty="0">
                          <a:effectLst/>
                        </a:rPr>
                        <a:t>Grava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dirty="0">
                          <a:effectLst/>
                        </a:rPr>
                        <a:t>Incorrecto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dirty="0">
                          <a:effectLst/>
                        </a:rPr>
                        <a:t>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9012542"/>
                  </a:ext>
                </a:extLst>
              </a:tr>
            </a:tbl>
          </a:graphicData>
        </a:graphic>
      </p:graphicFrame>
    </p:spTree>
    <p:extLst>
      <p:ext uri="{BB962C8B-B14F-4D97-AF65-F5344CB8AC3E}">
        <p14:creationId xmlns:p14="http://schemas.microsoft.com/office/powerpoint/2010/main" val="4180011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Evaluación del algoritmo</a:t>
            </a:r>
          </a:p>
        </p:txBody>
      </p:sp>
      <p:sp>
        <p:nvSpPr>
          <p:cNvPr id="7" name="Título 1"/>
          <p:cNvSpPr txBox="1">
            <a:spLocks/>
          </p:cNvSpPr>
          <p:nvPr/>
        </p:nvSpPr>
        <p:spPr>
          <a:xfrm>
            <a:off x="36513" y="836712"/>
            <a:ext cx="9144000" cy="54868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200" kern="0"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asfalto</a:t>
            </a:r>
          </a:p>
        </p:txBody>
      </p:sp>
      <p:pic>
        <p:nvPicPr>
          <p:cNvPr id="4" name="Imagen 3"/>
          <p:cNvPicPr>
            <a:picLocks noChangeAspect="1"/>
          </p:cNvPicPr>
          <p:nvPr/>
        </p:nvPicPr>
        <p:blipFill>
          <a:blip r:embed="rId2"/>
          <a:stretch>
            <a:fillRect/>
          </a:stretch>
        </p:blipFill>
        <p:spPr>
          <a:xfrm>
            <a:off x="1116238" y="1673424"/>
            <a:ext cx="6984550" cy="3902400"/>
          </a:xfrm>
          <a:prstGeom prst="rect">
            <a:avLst/>
          </a:prstGeom>
        </p:spPr>
      </p:pic>
    </p:spTree>
    <p:extLst>
      <p:ext uri="{BB962C8B-B14F-4D97-AF65-F5344CB8AC3E}">
        <p14:creationId xmlns:p14="http://schemas.microsoft.com/office/powerpoint/2010/main" val="3657185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780929"/>
            <a:ext cx="7772400" cy="648072"/>
          </a:xfrm>
        </p:spPr>
        <p:txBody>
          <a:bodyPr/>
          <a:lstStyle/>
          <a:p>
            <a:pPr algn="ctr"/>
            <a:r>
              <a:rPr lang="es-EC" dirty="0" smtClean="0">
                <a:solidFill>
                  <a:srgbClr val="336600"/>
                </a:solidFill>
                <a:latin typeface="Times New Roman" panose="02020603050405020304" pitchFamily="18" charset="0"/>
                <a:cs typeface="Times New Roman" panose="02020603050405020304" pitchFamily="18" charset="0"/>
              </a:rPr>
              <a:t>Introducción</a:t>
            </a:r>
            <a:endParaRPr lang="es-EC" dirty="0">
              <a:solidFill>
                <a:srgbClr val="33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586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Evaluación del algoritmo</a:t>
            </a:r>
          </a:p>
        </p:txBody>
      </p:sp>
      <p:sp>
        <p:nvSpPr>
          <p:cNvPr id="7" name="Título 1"/>
          <p:cNvSpPr txBox="1">
            <a:spLocks/>
          </p:cNvSpPr>
          <p:nvPr/>
        </p:nvSpPr>
        <p:spPr>
          <a:xfrm>
            <a:off x="36513" y="836712"/>
            <a:ext cx="9144000" cy="54868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200" kern="0"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asfalto</a:t>
            </a:r>
          </a:p>
        </p:txBody>
      </p:sp>
      <p:graphicFrame>
        <p:nvGraphicFramePr>
          <p:cNvPr id="4" name="Tabla 3"/>
          <p:cNvGraphicFramePr>
            <a:graphicFrameLocks noGrp="1"/>
          </p:cNvGraphicFramePr>
          <p:nvPr>
            <p:extLst>
              <p:ext uri="{D42A27DB-BD31-4B8C-83A1-F6EECF244321}">
                <p14:modId xmlns:p14="http://schemas.microsoft.com/office/powerpoint/2010/main" val="3881571978"/>
              </p:ext>
            </p:extLst>
          </p:nvPr>
        </p:nvGraphicFramePr>
        <p:xfrm>
          <a:off x="1160164" y="2924944"/>
          <a:ext cx="6823672" cy="1247044"/>
        </p:xfrm>
        <a:graphic>
          <a:graphicData uri="http://schemas.openxmlformats.org/drawingml/2006/table">
            <a:tbl>
              <a:tblPr firstRow="1" firstCol="1" bandRow="1">
                <a:tableStyleId>{69012ECD-51FC-41F1-AA8D-1B2483CD663E}</a:tableStyleId>
              </a:tblPr>
              <a:tblGrid>
                <a:gridCol w="1705918">
                  <a:extLst>
                    <a:ext uri="{9D8B030D-6E8A-4147-A177-3AD203B41FA5}">
                      <a16:colId xmlns:a16="http://schemas.microsoft.com/office/drawing/2014/main" val="1175939135"/>
                    </a:ext>
                  </a:extLst>
                </a:gridCol>
                <a:gridCol w="1705918">
                  <a:extLst>
                    <a:ext uri="{9D8B030D-6E8A-4147-A177-3AD203B41FA5}">
                      <a16:colId xmlns:a16="http://schemas.microsoft.com/office/drawing/2014/main" val="4069272070"/>
                    </a:ext>
                  </a:extLst>
                </a:gridCol>
                <a:gridCol w="1705918">
                  <a:extLst>
                    <a:ext uri="{9D8B030D-6E8A-4147-A177-3AD203B41FA5}">
                      <a16:colId xmlns:a16="http://schemas.microsoft.com/office/drawing/2014/main" val="3229173786"/>
                    </a:ext>
                  </a:extLst>
                </a:gridCol>
                <a:gridCol w="1705918">
                  <a:extLst>
                    <a:ext uri="{9D8B030D-6E8A-4147-A177-3AD203B41FA5}">
                      <a16:colId xmlns:a16="http://schemas.microsoft.com/office/drawing/2014/main" val="1214696281"/>
                    </a:ext>
                  </a:extLst>
                </a:gridCol>
              </a:tblGrid>
              <a:tr h="623522">
                <a:tc>
                  <a:txBody>
                    <a:bodyPr/>
                    <a:lstStyle/>
                    <a:p>
                      <a:pPr indent="226695" algn="l">
                        <a:lnSpc>
                          <a:spcPct val="200000"/>
                        </a:lnSpc>
                        <a:spcAft>
                          <a:spcPts val="0"/>
                        </a:spcAft>
                      </a:pPr>
                      <a:r>
                        <a:rPr lang="es-EC" sz="1600">
                          <a:solidFill>
                            <a:schemeClr val="tx1"/>
                          </a:solidFill>
                          <a:effectLst/>
                        </a:rPr>
                        <a:t>Muestras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dirty="0">
                          <a:solidFill>
                            <a:schemeClr val="tx1"/>
                          </a:solidFill>
                          <a:effectLst/>
                        </a:rPr>
                        <a:t>Terreno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a:solidFill>
                            <a:schemeClr val="tx1"/>
                          </a:solidFill>
                          <a:effectLst/>
                        </a:rPr>
                        <a:t>Predicción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dirty="0">
                          <a:solidFill>
                            <a:schemeClr val="tx1"/>
                          </a:solidFill>
                          <a:effectLst/>
                        </a:rPr>
                        <a:t>Porcentaje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extLst>
                  <a:ext uri="{0D108BD9-81ED-4DB2-BD59-A6C34878D82A}">
                    <a16:rowId xmlns:a16="http://schemas.microsoft.com/office/drawing/2014/main" val="2902614292"/>
                  </a:ext>
                </a:extLst>
              </a:tr>
              <a:tr h="623522">
                <a:tc>
                  <a:txBody>
                    <a:bodyPr/>
                    <a:lstStyle/>
                    <a:p>
                      <a:pPr indent="226695" algn="l">
                        <a:lnSpc>
                          <a:spcPct val="200000"/>
                        </a:lnSpc>
                        <a:spcAft>
                          <a:spcPts val="0"/>
                        </a:spcAft>
                      </a:pPr>
                      <a:r>
                        <a:rPr lang="es-EC" sz="1600" b="0" dirty="0">
                          <a:effectLst/>
                        </a:rPr>
                        <a:t>30</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dirty="0">
                          <a:effectLst/>
                        </a:rPr>
                        <a:t>Asfalto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Correcto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dirty="0">
                          <a:effectLst/>
                        </a:rPr>
                        <a:t>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8234698"/>
                  </a:ext>
                </a:extLst>
              </a:tr>
            </a:tbl>
          </a:graphicData>
        </a:graphic>
      </p:graphicFrame>
    </p:spTree>
    <p:extLst>
      <p:ext uri="{BB962C8B-B14F-4D97-AF65-F5344CB8AC3E}">
        <p14:creationId xmlns:p14="http://schemas.microsoft.com/office/powerpoint/2010/main" val="401314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Evaluación del algoritmo</a:t>
            </a:r>
          </a:p>
        </p:txBody>
      </p:sp>
      <p:sp>
        <p:nvSpPr>
          <p:cNvPr id="7" name="Título 1"/>
          <p:cNvSpPr txBox="1">
            <a:spLocks/>
          </p:cNvSpPr>
          <p:nvPr/>
        </p:nvSpPr>
        <p:spPr>
          <a:xfrm>
            <a:off x="36513" y="836712"/>
            <a:ext cx="9144000" cy="54868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200" kern="0"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césped</a:t>
            </a:r>
          </a:p>
        </p:txBody>
      </p:sp>
      <p:pic>
        <p:nvPicPr>
          <p:cNvPr id="3" name="Imagen 2"/>
          <p:cNvPicPr>
            <a:picLocks noChangeAspect="1"/>
          </p:cNvPicPr>
          <p:nvPr/>
        </p:nvPicPr>
        <p:blipFill>
          <a:blip r:embed="rId2"/>
          <a:stretch>
            <a:fillRect/>
          </a:stretch>
        </p:blipFill>
        <p:spPr>
          <a:xfrm>
            <a:off x="960640" y="1673424"/>
            <a:ext cx="7222719" cy="3902400"/>
          </a:xfrm>
          <a:prstGeom prst="rect">
            <a:avLst/>
          </a:prstGeom>
        </p:spPr>
      </p:pic>
    </p:spTree>
    <p:extLst>
      <p:ext uri="{BB962C8B-B14F-4D97-AF65-F5344CB8AC3E}">
        <p14:creationId xmlns:p14="http://schemas.microsoft.com/office/powerpoint/2010/main" val="1136256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Evaluación del algoritmo</a:t>
            </a:r>
          </a:p>
        </p:txBody>
      </p:sp>
      <p:sp>
        <p:nvSpPr>
          <p:cNvPr id="7" name="Título 1"/>
          <p:cNvSpPr txBox="1">
            <a:spLocks/>
          </p:cNvSpPr>
          <p:nvPr/>
        </p:nvSpPr>
        <p:spPr>
          <a:xfrm>
            <a:off x="36513" y="836712"/>
            <a:ext cx="9144000" cy="54868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200" kern="0"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césped</a:t>
            </a:r>
          </a:p>
          <a:p>
            <a:pPr algn="ctr"/>
            <a:endParaRPr lang="es-EC" sz="3200" kern="0"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444887523"/>
              </p:ext>
            </p:extLst>
          </p:nvPr>
        </p:nvGraphicFramePr>
        <p:xfrm>
          <a:off x="1159200" y="2924944"/>
          <a:ext cx="6825600" cy="1245600"/>
        </p:xfrm>
        <a:graphic>
          <a:graphicData uri="http://schemas.openxmlformats.org/drawingml/2006/table">
            <a:tbl>
              <a:tblPr firstRow="1" firstCol="1" bandRow="1">
                <a:tableStyleId>{69012ECD-51FC-41F1-AA8D-1B2483CD663E}</a:tableStyleId>
              </a:tblPr>
              <a:tblGrid>
                <a:gridCol w="1706400">
                  <a:extLst>
                    <a:ext uri="{9D8B030D-6E8A-4147-A177-3AD203B41FA5}">
                      <a16:colId xmlns:a16="http://schemas.microsoft.com/office/drawing/2014/main" val="315154254"/>
                    </a:ext>
                  </a:extLst>
                </a:gridCol>
                <a:gridCol w="1706400">
                  <a:extLst>
                    <a:ext uri="{9D8B030D-6E8A-4147-A177-3AD203B41FA5}">
                      <a16:colId xmlns:a16="http://schemas.microsoft.com/office/drawing/2014/main" val="119371"/>
                    </a:ext>
                  </a:extLst>
                </a:gridCol>
                <a:gridCol w="1706400">
                  <a:extLst>
                    <a:ext uri="{9D8B030D-6E8A-4147-A177-3AD203B41FA5}">
                      <a16:colId xmlns:a16="http://schemas.microsoft.com/office/drawing/2014/main" val="1780037298"/>
                    </a:ext>
                  </a:extLst>
                </a:gridCol>
                <a:gridCol w="1706400">
                  <a:extLst>
                    <a:ext uri="{9D8B030D-6E8A-4147-A177-3AD203B41FA5}">
                      <a16:colId xmlns:a16="http://schemas.microsoft.com/office/drawing/2014/main" val="2445026288"/>
                    </a:ext>
                  </a:extLst>
                </a:gridCol>
              </a:tblGrid>
              <a:tr h="622800">
                <a:tc>
                  <a:txBody>
                    <a:bodyPr/>
                    <a:lstStyle/>
                    <a:p>
                      <a:pPr indent="226695" algn="l">
                        <a:lnSpc>
                          <a:spcPct val="200000"/>
                        </a:lnSpc>
                        <a:spcAft>
                          <a:spcPts val="0"/>
                        </a:spcAft>
                      </a:pPr>
                      <a:r>
                        <a:rPr lang="es-EC" sz="1600">
                          <a:solidFill>
                            <a:schemeClr val="tx1"/>
                          </a:solidFill>
                          <a:effectLst/>
                        </a:rPr>
                        <a:t>Muestras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dirty="0">
                          <a:solidFill>
                            <a:schemeClr val="tx1"/>
                          </a:solidFill>
                          <a:effectLst/>
                        </a:rPr>
                        <a:t>Terreno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a:solidFill>
                            <a:schemeClr val="tx1"/>
                          </a:solidFill>
                          <a:effectLst/>
                        </a:rPr>
                        <a:t>Predicción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dirty="0">
                          <a:solidFill>
                            <a:schemeClr val="tx1"/>
                          </a:solidFill>
                          <a:effectLst/>
                        </a:rPr>
                        <a:t>Porcentaje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extLst>
                  <a:ext uri="{0D108BD9-81ED-4DB2-BD59-A6C34878D82A}">
                    <a16:rowId xmlns:a16="http://schemas.microsoft.com/office/drawing/2014/main" val="982161176"/>
                  </a:ext>
                </a:extLst>
              </a:tr>
              <a:tr h="622800">
                <a:tc>
                  <a:txBody>
                    <a:bodyPr/>
                    <a:lstStyle/>
                    <a:p>
                      <a:pPr indent="226695" algn="l">
                        <a:lnSpc>
                          <a:spcPct val="200000"/>
                        </a:lnSpc>
                        <a:spcAft>
                          <a:spcPts val="0"/>
                        </a:spcAft>
                      </a:pPr>
                      <a:r>
                        <a:rPr lang="es-EC" sz="1600" b="0" dirty="0">
                          <a:effectLst/>
                        </a:rPr>
                        <a:t>30</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dirty="0">
                          <a:effectLst/>
                        </a:rPr>
                        <a:t>Césped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Correcto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tabLst>
                          <a:tab pos="1194435" algn="r"/>
                        </a:tabLst>
                      </a:pPr>
                      <a:r>
                        <a:rPr lang="es-EC" sz="1600" dirty="0">
                          <a:effectLst/>
                        </a:rPr>
                        <a:t>100%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1455956"/>
                  </a:ext>
                </a:extLst>
              </a:tr>
            </a:tbl>
          </a:graphicData>
        </a:graphic>
      </p:graphicFrame>
    </p:spTree>
    <p:extLst>
      <p:ext uri="{BB962C8B-B14F-4D97-AF65-F5344CB8AC3E}">
        <p14:creationId xmlns:p14="http://schemas.microsoft.com/office/powerpoint/2010/main" val="2266693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Evaluación del algoritmo</a:t>
            </a:r>
          </a:p>
        </p:txBody>
      </p:sp>
      <p:sp>
        <p:nvSpPr>
          <p:cNvPr id="7" name="Título 1"/>
          <p:cNvSpPr txBox="1">
            <a:spLocks/>
          </p:cNvSpPr>
          <p:nvPr/>
        </p:nvSpPr>
        <p:spPr>
          <a:xfrm>
            <a:off x="36513" y="836712"/>
            <a:ext cx="9144000" cy="54868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200" kern="0"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grava</a:t>
            </a:r>
          </a:p>
        </p:txBody>
      </p:sp>
      <p:pic>
        <p:nvPicPr>
          <p:cNvPr id="4" name="Imagen 3"/>
          <p:cNvPicPr>
            <a:picLocks noChangeAspect="1"/>
          </p:cNvPicPr>
          <p:nvPr/>
        </p:nvPicPr>
        <p:blipFill>
          <a:blip r:embed="rId2"/>
          <a:stretch>
            <a:fillRect/>
          </a:stretch>
        </p:blipFill>
        <p:spPr>
          <a:xfrm>
            <a:off x="1005026" y="1673424"/>
            <a:ext cx="7133947" cy="3902400"/>
          </a:xfrm>
          <a:prstGeom prst="rect">
            <a:avLst/>
          </a:prstGeom>
        </p:spPr>
      </p:pic>
    </p:spTree>
    <p:extLst>
      <p:ext uri="{BB962C8B-B14F-4D97-AF65-F5344CB8AC3E}">
        <p14:creationId xmlns:p14="http://schemas.microsoft.com/office/powerpoint/2010/main" val="56951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C" dirty="0">
                <a:latin typeface="Times New Roman" panose="02020603050405020304" pitchFamily="18" charset="0"/>
                <a:cs typeface="Times New Roman" panose="02020603050405020304" pitchFamily="18" charset="0"/>
              </a:rPr>
              <a:t>Evaluación del algoritmo</a:t>
            </a:r>
          </a:p>
        </p:txBody>
      </p:sp>
      <p:sp>
        <p:nvSpPr>
          <p:cNvPr id="7" name="Título 1"/>
          <p:cNvSpPr txBox="1">
            <a:spLocks/>
          </p:cNvSpPr>
          <p:nvPr/>
        </p:nvSpPr>
        <p:spPr>
          <a:xfrm>
            <a:off x="36513" y="836712"/>
            <a:ext cx="9144000" cy="54868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3200" kern="0"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grava</a:t>
            </a:r>
          </a:p>
          <a:p>
            <a:pPr algn="ctr"/>
            <a:endParaRPr lang="es-EC" sz="3200" kern="0" dirty="0">
              <a:solidFill>
                <a:srgbClr val="33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981122007"/>
              </p:ext>
            </p:extLst>
          </p:nvPr>
        </p:nvGraphicFramePr>
        <p:xfrm>
          <a:off x="1159200" y="2492896"/>
          <a:ext cx="6825600" cy="2354400"/>
        </p:xfrm>
        <a:graphic>
          <a:graphicData uri="http://schemas.openxmlformats.org/drawingml/2006/table">
            <a:tbl>
              <a:tblPr firstRow="1" firstCol="1" bandRow="1">
                <a:tableStyleId>{69012ECD-51FC-41F1-AA8D-1B2483CD663E}</a:tableStyleId>
              </a:tblPr>
              <a:tblGrid>
                <a:gridCol w="1706400">
                  <a:extLst>
                    <a:ext uri="{9D8B030D-6E8A-4147-A177-3AD203B41FA5}">
                      <a16:colId xmlns:a16="http://schemas.microsoft.com/office/drawing/2014/main" val="4049687855"/>
                    </a:ext>
                  </a:extLst>
                </a:gridCol>
                <a:gridCol w="1706400">
                  <a:extLst>
                    <a:ext uri="{9D8B030D-6E8A-4147-A177-3AD203B41FA5}">
                      <a16:colId xmlns:a16="http://schemas.microsoft.com/office/drawing/2014/main" val="3026682069"/>
                    </a:ext>
                  </a:extLst>
                </a:gridCol>
                <a:gridCol w="1706400">
                  <a:extLst>
                    <a:ext uri="{9D8B030D-6E8A-4147-A177-3AD203B41FA5}">
                      <a16:colId xmlns:a16="http://schemas.microsoft.com/office/drawing/2014/main" val="2955130961"/>
                    </a:ext>
                  </a:extLst>
                </a:gridCol>
                <a:gridCol w="1706400">
                  <a:extLst>
                    <a:ext uri="{9D8B030D-6E8A-4147-A177-3AD203B41FA5}">
                      <a16:colId xmlns:a16="http://schemas.microsoft.com/office/drawing/2014/main" val="564342844"/>
                    </a:ext>
                  </a:extLst>
                </a:gridCol>
              </a:tblGrid>
              <a:tr h="588600">
                <a:tc>
                  <a:txBody>
                    <a:bodyPr/>
                    <a:lstStyle/>
                    <a:p>
                      <a:pPr indent="226695" algn="l">
                        <a:lnSpc>
                          <a:spcPct val="200000"/>
                        </a:lnSpc>
                        <a:spcAft>
                          <a:spcPts val="0"/>
                        </a:spcAft>
                      </a:pPr>
                      <a:r>
                        <a:rPr lang="es-EC" sz="1600">
                          <a:solidFill>
                            <a:schemeClr val="tx1"/>
                          </a:solidFill>
                          <a:effectLst/>
                        </a:rPr>
                        <a:t>Muestras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a:solidFill>
                            <a:schemeClr val="tx1"/>
                          </a:solidFill>
                          <a:effectLst/>
                        </a:rPr>
                        <a:t>Terreno</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a:solidFill>
                            <a:schemeClr val="tx1"/>
                          </a:solidFill>
                          <a:effectLst/>
                        </a:rPr>
                        <a:t>Predicción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tc>
                  <a:txBody>
                    <a:bodyPr/>
                    <a:lstStyle/>
                    <a:p>
                      <a:pPr indent="226695" algn="l">
                        <a:lnSpc>
                          <a:spcPct val="200000"/>
                        </a:lnSpc>
                        <a:spcAft>
                          <a:spcPts val="0"/>
                        </a:spcAft>
                      </a:pPr>
                      <a:r>
                        <a:rPr lang="es-EC" sz="1600" dirty="0">
                          <a:solidFill>
                            <a:schemeClr val="tx1"/>
                          </a:solidFill>
                          <a:effectLst/>
                        </a:rPr>
                        <a:t>Porcentaje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9BF94"/>
                    </a:solidFill>
                  </a:tcPr>
                </a:tc>
                <a:extLst>
                  <a:ext uri="{0D108BD9-81ED-4DB2-BD59-A6C34878D82A}">
                    <a16:rowId xmlns:a16="http://schemas.microsoft.com/office/drawing/2014/main" val="418909885"/>
                  </a:ext>
                </a:extLst>
              </a:tr>
              <a:tr h="588600">
                <a:tc>
                  <a:txBody>
                    <a:bodyPr/>
                    <a:lstStyle/>
                    <a:p>
                      <a:pPr indent="226695" algn="l">
                        <a:lnSpc>
                          <a:spcPct val="200000"/>
                        </a:lnSpc>
                        <a:spcAft>
                          <a:spcPts val="0"/>
                        </a:spcAft>
                      </a:pPr>
                      <a:r>
                        <a:rPr lang="es-EC" sz="1600" b="0">
                          <a:effectLst/>
                        </a:rPr>
                        <a:t>26</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Grava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Correcto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86.6%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8836185"/>
                  </a:ext>
                </a:extLst>
              </a:tr>
              <a:tr h="588600">
                <a:tc>
                  <a:txBody>
                    <a:bodyPr/>
                    <a:lstStyle/>
                    <a:p>
                      <a:pPr indent="226695" algn="l">
                        <a:lnSpc>
                          <a:spcPct val="200000"/>
                        </a:lnSpc>
                        <a:spcAft>
                          <a:spcPts val="0"/>
                        </a:spcAft>
                      </a:pPr>
                      <a:r>
                        <a:rPr lang="es-EC" sz="1600" b="0">
                          <a:effectLst/>
                        </a:rPr>
                        <a:t>3</a:t>
                      </a:r>
                      <a:endParaRPr lang="en-US" sz="16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Césped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Incorrecto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1469567"/>
                  </a:ext>
                </a:extLst>
              </a:tr>
              <a:tr h="588600">
                <a:tc>
                  <a:txBody>
                    <a:bodyPr/>
                    <a:lstStyle/>
                    <a:p>
                      <a:pPr indent="226695" algn="l">
                        <a:lnSpc>
                          <a:spcPct val="200000"/>
                        </a:lnSpc>
                        <a:spcAft>
                          <a:spcPts val="0"/>
                        </a:spcAft>
                      </a:pPr>
                      <a:r>
                        <a:rPr lang="es-EC" sz="1600" b="0" dirty="0">
                          <a:effectLst/>
                        </a:rPr>
                        <a:t>1</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Adoquín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a:effectLst/>
                        </a:rPr>
                        <a:t>Incorrecto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26695" algn="l">
                        <a:lnSpc>
                          <a:spcPct val="200000"/>
                        </a:lnSpc>
                        <a:spcAft>
                          <a:spcPts val="0"/>
                        </a:spcAft>
                      </a:pPr>
                      <a:r>
                        <a:rPr lang="es-EC" sz="1600" dirty="0">
                          <a:effectLst/>
                        </a:rPr>
                        <a:t>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7166855"/>
                  </a:ext>
                </a:extLst>
              </a:tr>
            </a:tbl>
          </a:graphicData>
        </a:graphic>
      </p:graphicFrame>
    </p:spTree>
    <p:extLst>
      <p:ext uri="{BB962C8B-B14F-4D97-AF65-F5344CB8AC3E}">
        <p14:creationId xmlns:p14="http://schemas.microsoft.com/office/powerpoint/2010/main" val="537114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S" sz="3400" dirty="0">
                <a:latin typeface="Times New Roman" panose="02020603050405020304" pitchFamily="18" charset="0"/>
                <a:cs typeface="Times New Roman" panose="02020603050405020304" pitchFamily="18" charset="0"/>
              </a:rPr>
              <a:t>Evaluación del algoritmo en campo</a:t>
            </a:r>
            <a:endParaRPr lang="es-EC" sz="3400" dirty="0">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2"/>
          <a:stretch>
            <a:fillRect/>
          </a:stretch>
        </p:blipFill>
        <p:spPr>
          <a:xfrm>
            <a:off x="91978" y="930167"/>
            <a:ext cx="9052022" cy="4976138"/>
          </a:xfrm>
          <a:prstGeom prst="rect">
            <a:avLst/>
          </a:prstGeom>
        </p:spPr>
      </p:pic>
    </p:spTree>
    <p:extLst>
      <p:ext uri="{BB962C8B-B14F-4D97-AF65-F5344CB8AC3E}">
        <p14:creationId xmlns:p14="http://schemas.microsoft.com/office/powerpoint/2010/main" val="243105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780928"/>
            <a:ext cx="7772400" cy="1368151"/>
          </a:xfrm>
        </p:spPr>
        <p:txBody>
          <a:bodyPr/>
          <a:lstStyle/>
          <a:p>
            <a:pPr algn="ctr"/>
            <a:r>
              <a:rPr lang="es-EC" dirty="0" smtClean="0">
                <a:solidFill>
                  <a:srgbClr val="336600"/>
                </a:solidFill>
                <a:latin typeface="Times New Roman" panose="02020603050405020304" pitchFamily="18" charset="0"/>
                <a:cs typeface="Times New Roman" panose="02020603050405020304" pitchFamily="18" charset="0"/>
              </a:rPr>
              <a:t>Conclusiones</a:t>
            </a:r>
            <a:endParaRPr lang="es-EC" dirty="0">
              <a:solidFill>
                <a:srgbClr val="33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751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S" dirty="0" smtClean="0">
                <a:latin typeface="Times New Roman" panose="02020603050405020304" pitchFamily="18" charset="0"/>
                <a:cs typeface="Times New Roman" panose="02020603050405020304" pitchFamily="18" charset="0"/>
              </a:rPr>
              <a:t>Conclusiones</a:t>
            </a:r>
            <a:endParaRPr lang="en-US" dirty="0">
              <a:latin typeface="Times New Roman" panose="02020603050405020304" pitchFamily="18" charset="0"/>
              <a:cs typeface="Times New Roman" panose="02020603050405020304" pitchFamily="18" charset="0"/>
            </a:endParaRPr>
          </a:p>
        </p:txBody>
      </p:sp>
      <p:sp>
        <p:nvSpPr>
          <p:cNvPr id="3" name="Marcador de texto 2"/>
          <p:cNvSpPr>
            <a:spLocks noGrp="1"/>
          </p:cNvSpPr>
          <p:nvPr>
            <p:ph type="body" idx="1"/>
          </p:nvPr>
        </p:nvSpPr>
        <p:spPr>
          <a:xfrm>
            <a:off x="722313" y="1124744"/>
            <a:ext cx="7772400" cy="4680519"/>
          </a:xfrm>
        </p:spPr>
        <p:txBody>
          <a:bodyPr/>
          <a:lstStyle/>
          <a:p>
            <a:pPr marL="342900" indent="-342900" algn="just">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Se logró cumplir con el objetivo principal del proyecto el cual consistía en desarrollar </a:t>
            </a:r>
            <a:r>
              <a:rPr lang="es-ES" dirty="0" smtClean="0">
                <a:solidFill>
                  <a:schemeClr val="tx1"/>
                </a:solidFill>
                <a:latin typeface="Times New Roman" panose="02020603050405020304" pitchFamily="18" charset="0"/>
                <a:cs typeface="Times New Roman" panose="02020603050405020304" pitchFamily="18" charset="0"/>
              </a:rPr>
              <a:t>un sistema </a:t>
            </a:r>
            <a:r>
              <a:rPr lang="es-ES" dirty="0">
                <a:solidFill>
                  <a:schemeClr val="tx1"/>
                </a:solidFill>
                <a:latin typeface="Times New Roman" panose="02020603050405020304" pitchFamily="18" charset="0"/>
                <a:cs typeface="Times New Roman" panose="02020603050405020304" pitchFamily="18" charset="0"/>
              </a:rPr>
              <a:t>de clasificación de terrenos empleado técnicas de aprendizaje de máquina, mediante un análisis cuantitativo se determinó que el modelo de calificador que mejor se adapta a este proyecto es </a:t>
            </a:r>
            <a:r>
              <a:rPr lang="es-ES" dirty="0" smtClean="0">
                <a:solidFill>
                  <a:schemeClr val="tx1"/>
                </a:solidFill>
                <a:latin typeface="Times New Roman" panose="02020603050405020304" pitchFamily="18" charset="0"/>
                <a:cs typeface="Times New Roman" panose="02020603050405020304" pitchFamily="18" charset="0"/>
              </a:rPr>
              <a:t>SVM Lineal, </a:t>
            </a:r>
            <a:r>
              <a:rPr lang="es-ES" dirty="0">
                <a:solidFill>
                  <a:schemeClr val="tx1"/>
                </a:solidFill>
                <a:latin typeface="Times New Roman" panose="02020603050405020304" pitchFamily="18" charset="0"/>
                <a:cs typeface="Times New Roman" panose="02020603050405020304" pitchFamily="18" charset="0"/>
              </a:rPr>
              <a:t>debido a que presenta una mayor exactitud con respecto a los otros dos modelos que se compararon, presentando un valor de 93.2% de precisión</a:t>
            </a:r>
            <a:r>
              <a:rPr lang="es-ES" dirty="0" smtClean="0">
                <a:solidFill>
                  <a:schemeClr val="tx1"/>
                </a:solidFill>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s-ES"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Después de elegir el modelo de clasificación que mejor se adaptó al sistema, se procedió a realizar las pruebas correspondientes mediante técnicas de aprendizaje supervisado, obteniendo como resultado diferentes valores de desempeño para cada tipo terreno, estos valores fueron de un 93.3% para el adoquín, un 100% para el asfalto, 100% para el césped y 86.6% para grava, lo que demuestra que el sistema de clasificación tiene una buena eficiencia.</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57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S" dirty="0" smtClean="0">
                <a:latin typeface="Times New Roman" panose="02020603050405020304" pitchFamily="18" charset="0"/>
                <a:cs typeface="Times New Roman" panose="02020603050405020304" pitchFamily="18" charset="0"/>
              </a:rPr>
              <a:t>Conclusiones</a:t>
            </a:r>
            <a:endParaRPr lang="en-US" dirty="0">
              <a:latin typeface="Times New Roman" panose="02020603050405020304" pitchFamily="18" charset="0"/>
              <a:cs typeface="Times New Roman" panose="02020603050405020304" pitchFamily="18" charset="0"/>
            </a:endParaRPr>
          </a:p>
        </p:txBody>
      </p:sp>
      <p:sp>
        <p:nvSpPr>
          <p:cNvPr id="3" name="Marcador de texto 2"/>
          <p:cNvSpPr>
            <a:spLocks noGrp="1"/>
          </p:cNvSpPr>
          <p:nvPr>
            <p:ph type="body" idx="1"/>
          </p:nvPr>
        </p:nvSpPr>
        <p:spPr>
          <a:xfrm>
            <a:off x="685800" y="1052736"/>
            <a:ext cx="7772400" cy="3960439"/>
          </a:xfrm>
        </p:spPr>
        <p:txBody>
          <a:bodyPr/>
          <a:lstStyle/>
          <a:p>
            <a:pPr marL="342900" indent="-342900" algn="just">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Se comprobó mediante las pruebas realizadas en el capítulo 5 que el </a:t>
            </a:r>
            <a:r>
              <a:rPr lang="es-ES" dirty="0" smtClean="0">
                <a:solidFill>
                  <a:schemeClr val="tx1"/>
                </a:solidFill>
                <a:latin typeface="Times New Roman" panose="02020603050405020304" pitchFamily="18" charset="0"/>
                <a:cs typeface="Times New Roman" panose="02020603050405020304" pitchFamily="18" charset="0"/>
              </a:rPr>
              <a:t>algoritmo SVM Lineal tiene </a:t>
            </a:r>
            <a:r>
              <a:rPr lang="es-ES" dirty="0">
                <a:solidFill>
                  <a:schemeClr val="tx1"/>
                </a:solidFill>
                <a:latin typeface="Times New Roman" panose="02020603050405020304" pitchFamily="18" charset="0"/>
                <a:cs typeface="Times New Roman" panose="02020603050405020304" pitchFamily="18" charset="0"/>
              </a:rPr>
              <a:t>un buen desempeño al momento de clasificar los terrenos entrenados, pero presenta fallas cuando el suelo se encuentra en mal estado, un ejemplo de esto es el césped y el asfalto ya que en el primero al estar en mal estado se estaría tomando datos de la tierra siendo una superficie diferente, lo mismo sucede con el asfalto pues al estar este desgastado cambia su característica de superficie suave a una más áspero.</a:t>
            </a:r>
            <a:endParaRPr lang="es-ES"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s-ES"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La </a:t>
            </a:r>
            <a:r>
              <a:rPr lang="es-ES" dirty="0">
                <a:solidFill>
                  <a:schemeClr val="tx1"/>
                </a:solidFill>
                <a:latin typeface="Times New Roman" panose="02020603050405020304" pitchFamily="18" charset="0"/>
                <a:cs typeface="Times New Roman" panose="02020603050405020304" pitchFamily="18" charset="0"/>
              </a:rPr>
              <a:t>interfaz gráfica desarrollada es de fácil manejo, además permite una vista de resultados clara y concisa. Haciéndola amigable para el usuario.</a:t>
            </a:r>
          </a:p>
        </p:txBody>
      </p:sp>
    </p:spTree>
    <p:extLst>
      <p:ext uri="{BB962C8B-B14F-4D97-AF65-F5344CB8AC3E}">
        <p14:creationId xmlns:p14="http://schemas.microsoft.com/office/powerpoint/2010/main" val="1270356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780928"/>
            <a:ext cx="7772400" cy="1368151"/>
          </a:xfrm>
        </p:spPr>
        <p:txBody>
          <a:bodyPr/>
          <a:lstStyle/>
          <a:p>
            <a:pPr algn="ctr"/>
            <a:r>
              <a:rPr lang="es-EC" dirty="0" smtClean="0">
                <a:solidFill>
                  <a:srgbClr val="336600"/>
                </a:solidFill>
                <a:latin typeface="Times New Roman" panose="02020603050405020304" pitchFamily="18" charset="0"/>
                <a:cs typeface="Times New Roman" panose="02020603050405020304" pitchFamily="18" charset="0"/>
              </a:rPr>
              <a:t>Trabajos futuros</a:t>
            </a:r>
            <a:endParaRPr lang="es-EC" dirty="0">
              <a:solidFill>
                <a:srgbClr val="33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205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123728" y="819378"/>
            <a:ext cx="5294477" cy="3187677"/>
          </a:xfrm>
          <a:prstGeom prst="rect">
            <a:avLst/>
          </a:prstGeom>
        </p:spPr>
      </p:pic>
      <p:sp>
        <p:nvSpPr>
          <p:cNvPr id="6" name="Título 1"/>
          <p:cNvSpPr>
            <a:spLocks noGrp="1"/>
          </p:cNvSpPr>
          <p:nvPr>
            <p:ph type="title"/>
          </p:nvPr>
        </p:nvSpPr>
        <p:spPr>
          <a:xfrm>
            <a:off x="0" y="0"/>
            <a:ext cx="9144000" cy="836712"/>
          </a:xfrm>
        </p:spPr>
        <p:txBody>
          <a:bodyPr/>
          <a:lstStyle/>
          <a:p>
            <a:pPr algn="r"/>
            <a:r>
              <a:rPr lang="es-ES" dirty="0" smtClean="0">
                <a:latin typeface="Times New Roman" panose="02020603050405020304" pitchFamily="18" charset="0"/>
                <a:cs typeface="Times New Roman" panose="02020603050405020304" pitchFamily="18" charset="0"/>
              </a:rPr>
              <a:t>Introducción</a:t>
            </a:r>
            <a:endParaRPr lang="en-US" dirty="0">
              <a:latin typeface="Times New Roman" panose="02020603050405020304" pitchFamily="18" charset="0"/>
              <a:cs typeface="Times New Roman" panose="02020603050405020304" pitchFamily="18" charset="0"/>
            </a:endParaRPr>
          </a:p>
        </p:txBody>
      </p:sp>
      <p:sp>
        <p:nvSpPr>
          <p:cNvPr id="7" name="Título 1"/>
          <p:cNvSpPr txBox="1">
            <a:spLocks/>
          </p:cNvSpPr>
          <p:nvPr/>
        </p:nvSpPr>
        <p:spPr>
          <a:xfrm>
            <a:off x="573063" y="4221088"/>
            <a:ext cx="7886700" cy="1800200"/>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marL="342900" indent="-342900" algn="just">
              <a:buFont typeface="Arial" panose="020B0604020202020204" pitchFamily="34" charset="0"/>
              <a:buChar char="•"/>
            </a:pPr>
            <a:r>
              <a:rPr lang="es-EC" sz="2000" b="0" i="0" kern="0" cap="none" dirty="0" smtClean="0">
                <a:solidFill>
                  <a:schemeClr val="tx1"/>
                </a:solidFill>
                <a:effectLst/>
                <a:latin typeface="Times New Roman" panose="02020603050405020304" pitchFamily="18" charset="0"/>
                <a:cs typeface="Times New Roman" panose="02020603050405020304" pitchFamily="18" charset="0"/>
              </a:rPr>
              <a:t>Algoritmos </a:t>
            </a:r>
            <a:r>
              <a:rPr lang="es-EC" sz="2000" b="0" i="0" kern="0" cap="none" dirty="0">
                <a:solidFill>
                  <a:schemeClr val="tx1"/>
                </a:solidFill>
                <a:effectLst/>
                <a:latin typeface="Times New Roman" panose="02020603050405020304" pitchFamily="18" charset="0"/>
                <a:cs typeface="Times New Roman" panose="02020603050405020304" pitchFamily="18" charset="0"/>
              </a:rPr>
              <a:t>de </a:t>
            </a:r>
            <a:r>
              <a:rPr lang="es-EC" sz="2000" b="0" i="0" kern="0" cap="none" dirty="0" smtClean="0">
                <a:solidFill>
                  <a:schemeClr val="tx1"/>
                </a:solidFill>
                <a:effectLst/>
                <a:latin typeface="Times New Roman" panose="02020603050405020304" pitchFamily="18" charset="0"/>
                <a:cs typeface="Times New Roman" panose="02020603050405020304" pitchFamily="18" charset="0"/>
              </a:rPr>
              <a:t>clasificación de terrenos para adaptar el modo de manejo.</a:t>
            </a:r>
          </a:p>
          <a:p>
            <a:pPr algn="just"/>
            <a:endParaRPr lang="es-EC" sz="2000" b="0" i="0" kern="0" cap="none" dirty="0" smtClean="0">
              <a:solidFill>
                <a:schemeClr val="tx1"/>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sz="2000" b="0" i="0" kern="0" cap="none" dirty="0">
                <a:solidFill>
                  <a:schemeClr val="tx1"/>
                </a:solidFill>
                <a:effectLst/>
                <a:latin typeface="Times New Roman" panose="02020603050405020304" pitchFamily="18" charset="0"/>
                <a:cs typeface="Times New Roman" panose="02020603050405020304" pitchFamily="18" charset="0"/>
              </a:rPr>
              <a:t>La clasificación y caracterización del terreno es uno de los problemas más </a:t>
            </a:r>
            <a:r>
              <a:rPr lang="es-ES" sz="2000" b="0" i="0" kern="0" cap="none" dirty="0" smtClean="0">
                <a:solidFill>
                  <a:schemeClr val="tx1"/>
                </a:solidFill>
                <a:effectLst/>
                <a:latin typeface="Times New Roman" panose="02020603050405020304" pitchFamily="18" charset="0"/>
                <a:cs typeface="Times New Roman" panose="02020603050405020304" pitchFamily="18" charset="0"/>
              </a:rPr>
              <a:t>desafiantes.</a:t>
            </a:r>
            <a:endParaRPr lang="es-EC" sz="2000" b="0" i="0" kern="0" cap="none"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6550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S" dirty="0" smtClean="0">
                <a:latin typeface="Times New Roman" panose="02020603050405020304" pitchFamily="18" charset="0"/>
                <a:cs typeface="Times New Roman" panose="02020603050405020304" pitchFamily="18" charset="0"/>
              </a:rPr>
              <a:t>Trabajos futuros </a:t>
            </a:r>
            <a:endParaRPr lang="en-US" dirty="0">
              <a:latin typeface="Times New Roman" panose="02020603050405020304" pitchFamily="18" charset="0"/>
              <a:cs typeface="Times New Roman" panose="02020603050405020304" pitchFamily="18" charset="0"/>
            </a:endParaRPr>
          </a:p>
        </p:txBody>
      </p:sp>
      <p:sp>
        <p:nvSpPr>
          <p:cNvPr id="3" name="Marcador de texto 2"/>
          <p:cNvSpPr>
            <a:spLocks noGrp="1"/>
          </p:cNvSpPr>
          <p:nvPr>
            <p:ph type="body" idx="1"/>
          </p:nvPr>
        </p:nvSpPr>
        <p:spPr>
          <a:xfrm>
            <a:off x="722313" y="1124745"/>
            <a:ext cx="7772400" cy="2304256"/>
          </a:xfrm>
        </p:spPr>
        <p:txBody>
          <a:bodyPr/>
          <a:lstStyle/>
          <a:p>
            <a:pPr marL="342900" indent="-342900" algn="just">
              <a:buFont typeface="Arial" panose="020B0604020202020204" pitchFamily="34" charset="0"/>
              <a:buChar char="•"/>
            </a:pPr>
            <a:endParaRPr lang="es-ES"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Dado que el algoritmo de clasificación solo fue probado en una bicicleta, como trabajo futuro se espera la comprobación del mismo en vehículos motorizados.</a:t>
            </a:r>
          </a:p>
          <a:p>
            <a:pPr marL="342900" indent="-342900" algn="just">
              <a:buFont typeface="Arial" panose="020B0604020202020204" pitchFamily="34" charset="0"/>
              <a:buChar char="•"/>
            </a:pPr>
            <a:endParaRPr lang="es-ES" dirty="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Como un trabajo a futuro se planea utilizar el clasificar para analizar el estado de las vías y carreteras del Distrito Metropolitano de Quito.</a:t>
            </a:r>
          </a:p>
        </p:txBody>
      </p:sp>
    </p:spTree>
    <p:extLst>
      <p:ext uri="{BB962C8B-B14F-4D97-AF65-F5344CB8AC3E}">
        <p14:creationId xmlns:p14="http://schemas.microsoft.com/office/powerpoint/2010/main" val="3571820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83568" y="2564904"/>
            <a:ext cx="7772400" cy="1224136"/>
          </a:xfrm>
        </p:spPr>
        <p:txBody>
          <a:bodyPr/>
          <a:lstStyle/>
          <a:p>
            <a:pPr algn="ctr"/>
            <a:r>
              <a:rPr lang="es-ES" sz="6000" dirty="0">
                <a:solidFill>
                  <a:schemeClr val="tx1"/>
                </a:solidFill>
                <a:latin typeface="Times New Roman" panose="02020603050405020304" pitchFamily="18" charset="0"/>
                <a:cs typeface="Times New Roman" panose="02020603050405020304" pitchFamily="18" charset="0"/>
              </a:rPr>
              <a:t>G</a:t>
            </a:r>
            <a:r>
              <a:rPr lang="es-ES" sz="6000" dirty="0" smtClean="0">
                <a:solidFill>
                  <a:schemeClr val="tx1"/>
                </a:solidFill>
                <a:latin typeface="Times New Roman" panose="02020603050405020304" pitchFamily="18" charset="0"/>
                <a:cs typeface="Times New Roman" panose="02020603050405020304" pitchFamily="18" charset="0"/>
              </a:rPr>
              <a:t>racias </a:t>
            </a:r>
            <a:r>
              <a:rPr lang="es-ES" sz="6000" dirty="0">
                <a:solidFill>
                  <a:schemeClr val="tx1"/>
                </a:solidFill>
                <a:latin typeface="Times New Roman" panose="02020603050405020304" pitchFamily="18" charset="0"/>
                <a:cs typeface="Times New Roman" panose="02020603050405020304" pitchFamily="18" charset="0"/>
              </a:rPr>
              <a:t>por su atención</a:t>
            </a:r>
            <a:endParaRPr lang="es-EC" sz="6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008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5536" y="764704"/>
            <a:ext cx="4376065" cy="2304256"/>
          </a:xfrm>
          <a:prstGeom prst="rect">
            <a:avLst/>
          </a:prstGeom>
        </p:spPr>
      </p:pic>
      <p:pic>
        <p:nvPicPr>
          <p:cNvPr id="5" name="Imagen 4"/>
          <p:cNvPicPr>
            <a:picLocks noChangeAspect="1"/>
          </p:cNvPicPr>
          <p:nvPr/>
        </p:nvPicPr>
        <p:blipFill>
          <a:blip r:embed="rId3"/>
          <a:stretch>
            <a:fillRect/>
          </a:stretch>
        </p:blipFill>
        <p:spPr>
          <a:xfrm>
            <a:off x="4797473" y="764704"/>
            <a:ext cx="3590951" cy="2304256"/>
          </a:xfrm>
          <a:prstGeom prst="rect">
            <a:avLst/>
          </a:prstGeom>
        </p:spPr>
      </p:pic>
      <p:pic>
        <p:nvPicPr>
          <p:cNvPr id="6" name="Imagen 5"/>
          <p:cNvPicPr>
            <a:picLocks noChangeAspect="1"/>
          </p:cNvPicPr>
          <p:nvPr/>
        </p:nvPicPr>
        <p:blipFill>
          <a:blip r:embed="rId4"/>
          <a:stretch>
            <a:fillRect/>
          </a:stretch>
        </p:blipFill>
        <p:spPr>
          <a:xfrm>
            <a:off x="395536" y="3096753"/>
            <a:ext cx="4376065" cy="2708511"/>
          </a:xfrm>
          <a:prstGeom prst="rect">
            <a:avLst/>
          </a:prstGeom>
        </p:spPr>
      </p:pic>
      <p:pic>
        <p:nvPicPr>
          <p:cNvPr id="7" name="Imagen 6"/>
          <p:cNvPicPr>
            <a:picLocks noChangeAspect="1"/>
          </p:cNvPicPr>
          <p:nvPr/>
        </p:nvPicPr>
        <p:blipFill>
          <a:blip r:embed="rId5"/>
          <a:stretch>
            <a:fillRect/>
          </a:stretch>
        </p:blipFill>
        <p:spPr>
          <a:xfrm>
            <a:off x="4797473" y="3087444"/>
            <a:ext cx="3590951" cy="2706236"/>
          </a:xfrm>
          <a:prstGeom prst="rect">
            <a:avLst/>
          </a:prstGeom>
        </p:spPr>
      </p:pic>
      <p:sp>
        <p:nvSpPr>
          <p:cNvPr id="8" name="Título 1"/>
          <p:cNvSpPr>
            <a:spLocks noGrp="1"/>
          </p:cNvSpPr>
          <p:nvPr>
            <p:ph type="title"/>
          </p:nvPr>
        </p:nvSpPr>
        <p:spPr>
          <a:xfrm>
            <a:off x="0" y="0"/>
            <a:ext cx="9144000" cy="836712"/>
          </a:xfrm>
        </p:spPr>
        <p:txBody>
          <a:bodyPr/>
          <a:lstStyle/>
          <a:p>
            <a:pPr algn="r"/>
            <a:r>
              <a:rPr lang="es-ES" dirty="0" smtClean="0">
                <a:latin typeface="Times New Roman" panose="02020603050405020304" pitchFamily="18" charset="0"/>
                <a:cs typeface="Times New Roman" panose="02020603050405020304" pitchFamily="18" charset="0"/>
              </a:rPr>
              <a:t>Introducción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3728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401588" y="980728"/>
            <a:ext cx="1790700" cy="1790700"/>
          </a:xfrm>
          <a:prstGeom prst="rect">
            <a:avLst/>
          </a:prstGeom>
        </p:spPr>
      </p:pic>
      <p:pic>
        <p:nvPicPr>
          <p:cNvPr id="9" name="Imagen 8"/>
          <p:cNvPicPr>
            <a:picLocks noChangeAspect="1"/>
          </p:cNvPicPr>
          <p:nvPr/>
        </p:nvPicPr>
        <p:blipFill>
          <a:blip r:embed="rId3"/>
          <a:stretch>
            <a:fillRect/>
          </a:stretch>
        </p:blipFill>
        <p:spPr>
          <a:xfrm>
            <a:off x="2345804" y="980728"/>
            <a:ext cx="1790700" cy="1790700"/>
          </a:xfrm>
          <a:prstGeom prst="rect">
            <a:avLst/>
          </a:prstGeom>
        </p:spPr>
      </p:pic>
      <p:pic>
        <p:nvPicPr>
          <p:cNvPr id="10" name="Imagen 9"/>
          <p:cNvPicPr>
            <a:picLocks noChangeAspect="1"/>
          </p:cNvPicPr>
          <p:nvPr/>
        </p:nvPicPr>
        <p:blipFill>
          <a:blip r:embed="rId4"/>
          <a:stretch>
            <a:fillRect/>
          </a:stretch>
        </p:blipFill>
        <p:spPr>
          <a:xfrm>
            <a:off x="401588" y="3469754"/>
            <a:ext cx="1790700" cy="1790700"/>
          </a:xfrm>
          <a:prstGeom prst="rect">
            <a:avLst/>
          </a:prstGeom>
        </p:spPr>
      </p:pic>
      <p:pic>
        <p:nvPicPr>
          <p:cNvPr id="11" name="Imagen 10"/>
          <p:cNvPicPr>
            <a:picLocks noChangeAspect="1"/>
          </p:cNvPicPr>
          <p:nvPr/>
        </p:nvPicPr>
        <p:blipFill>
          <a:blip r:embed="rId5"/>
          <a:stretch>
            <a:fillRect/>
          </a:stretch>
        </p:blipFill>
        <p:spPr>
          <a:xfrm>
            <a:off x="2349252" y="3469754"/>
            <a:ext cx="1790700" cy="1790700"/>
          </a:xfrm>
          <a:prstGeom prst="rect">
            <a:avLst/>
          </a:prstGeom>
        </p:spPr>
      </p:pic>
      <p:sp>
        <p:nvSpPr>
          <p:cNvPr id="12" name="Título 1"/>
          <p:cNvSpPr txBox="1">
            <a:spLocks/>
          </p:cNvSpPr>
          <p:nvPr/>
        </p:nvSpPr>
        <p:spPr>
          <a:xfrm>
            <a:off x="617612" y="2843890"/>
            <a:ext cx="1152128" cy="432049"/>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b="0" i="0" kern="0" cap="none" dirty="0" smtClean="0">
                <a:solidFill>
                  <a:schemeClr val="tx1"/>
                </a:solidFill>
                <a:effectLst/>
                <a:latin typeface="Times New Roman" panose="02020603050405020304" pitchFamily="18" charset="0"/>
                <a:cs typeface="Times New Roman" panose="02020603050405020304" pitchFamily="18" charset="0"/>
              </a:rPr>
              <a:t>Asfalto</a:t>
            </a:r>
            <a:endParaRPr lang="es-EC" sz="2000" b="0" i="0" kern="0" cap="none" dirty="0">
              <a:solidFill>
                <a:schemeClr val="tx1"/>
              </a:solidFill>
              <a:effectLst/>
              <a:latin typeface="Times New Roman" panose="02020603050405020304" pitchFamily="18" charset="0"/>
              <a:cs typeface="Times New Roman" panose="02020603050405020304" pitchFamily="18" charset="0"/>
            </a:endParaRPr>
          </a:p>
        </p:txBody>
      </p:sp>
      <p:sp>
        <p:nvSpPr>
          <p:cNvPr id="13" name="Título 1"/>
          <p:cNvSpPr txBox="1">
            <a:spLocks/>
          </p:cNvSpPr>
          <p:nvPr/>
        </p:nvSpPr>
        <p:spPr>
          <a:xfrm>
            <a:off x="2665090" y="2843890"/>
            <a:ext cx="1152128" cy="432049"/>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b="0" i="0" kern="0" cap="none" dirty="0" smtClean="0">
                <a:solidFill>
                  <a:schemeClr val="tx1"/>
                </a:solidFill>
                <a:effectLst/>
                <a:latin typeface="Times New Roman" panose="02020603050405020304" pitchFamily="18" charset="0"/>
                <a:cs typeface="Times New Roman" panose="02020603050405020304" pitchFamily="18" charset="0"/>
              </a:rPr>
              <a:t>Césped</a:t>
            </a:r>
            <a:endParaRPr lang="es-EC" sz="2000" b="0" i="0" kern="0" cap="none" dirty="0">
              <a:solidFill>
                <a:schemeClr val="tx1"/>
              </a:solidFill>
              <a:effectLst/>
              <a:latin typeface="Times New Roman" panose="02020603050405020304" pitchFamily="18" charset="0"/>
              <a:cs typeface="Times New Roman" panose="02020603050405020304" pitchFamily="18" charset="0"/>
            </a:endParaRPr>
          </a:p>
        </p:txBody>
      </p:sp>
      <p:sp>
        <p:nvSpPr>
          <p:cNvPr id="14" name="Título 1"/>
          <p:cNvSpPr txBox="1">
            <a:spLocks/>
          </p:cNvSpPr>
          <p:nvPr/>
        </p:nvSpPr>
        <p:spPr>
          <a:xfrm>
            <a:off x="720874" y="5454269"/>
            <a:ext cx="1152128" cy="432049"/>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b="0" i="0" kern="0" cap="none" dirty="0" smtClean="0">
                <a:solidFill>
                  <a:schemeClr val="tx1"/>
                </a:solidFill>
                <a:effectLst/>
                <a:latin typeface="Times New Roman" panose="02020603050405020304" pitchFamily="18" charset="0"/>
                <a:cs typeface="Times New Roman" panose="02020603050405020304" pitchFamily="18" charset="0"/>
              </a:rPr>
              <a:t>Grava</a:t>
            </a:r>
            <a:endParaRPr lang="es-EC" sz="2000" b="0" i="0" kern="0" cap="none" dirty="0">
              <a:solidFill>
                <a:schemeClr val="tx1"/>
              </a:solidFill>
              <a:effectLst/>
              <a:latin typeface="Times New Roman" panose="02020603050405020304" pitchFamily="18" charset="0"/>
              <a:cs typeface="Times New Roman" panose="02020603050405020304" pitchFamily="18" charset="0"/>
            </a:endParaRPr>
          </a:p>
        </p:txBody>
      </p:sp>
      <p:sp>
        <p:nvSpPr>
          <p:cNvPr id="15" name="Título 1"/>
          <p:cNvSpPr txBox="1">
            <a:spLocks/>
          </p:cNvSpPr>
          <p:nvPr/>
        </p:nvSpPr>
        <p:spPr>
          <a:xfrm>
            <a:off x="2665090" y="5454268"/>
            <a:ext cx="1152128" cy="432049"/>
          </a:xfrm>
          <a:prstGeom prst="rect">
            <a:avLst/>
          </a:prstGeom>
        </p:spPr>
        <p:txBody>
          <a:bodyPr anchor="t"/>
          <a:lstStyle>
            <a:lvl1pPr algn="l" rtl="0" fontAlgn="base">
              <a:spcBef>
                <a:spcPct val="0"/>
              </a:spcBef>
              <a:spcAft>
                <a:spcPct val="0"/>
              </a:spcAft>
              <a:defRPr sz="4000" b="1" i="1" cap="all">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b="0" i="0" kern="0" cap="none" dirty="0" smtClean="0">
                <a:solidFill>
                  <a:schemeClr val="tx1"/>
                </a:solidFill>
                <a:effectLst/>
                <a:latin typeface="Times New Roman" panose="02020603050405020304" pitchFamily="18" charset="0"/>
                <a:cs typeface="Times New Roman" panose="02020603050405020304" pitchFamily="18" charset="0"/>
              </a:rPr>
              <a:t>Adoquín</a:t>
            </a:r>
            <a:endParaRPr lang="es-EC" sz="2000" b="0" i="0" kern="0" cap="none" dirty="0">
              <a:solidFill>
                <a:schemeClr val="tx1"/>
              </a:solidFill>
              <a:effectLst/>
              <a:latin typeface="Times New Roman" panose="02020603050405020304" pitchFamily="18" charset="0"/>
              <a:cs typeface="Times New Roman" panose="02020603050405020304" pitchFamily="18" charset="0"/>
            </a:endParaRPr>
          </a:p>
        </p:txBody>
      </p:sp>
      <p:pic>
        <p:nvPicPr>
          <p:cNvPr id="17" name="Imagen 16"/>
          <p:cNvPicPr>
            <a:picLocks noChangeAspect="1"/>
          </p:cNvPicPr>
          <p:nvPr/>
        </p:nvPicPr>
        <p:blipFill>
          <a:blip r:embed="rId6"/>
          <a:stretch>
            <a:fillRect/>
          </a:stretch>
        </p:blipFill>
        <p:spPr>
          <a:xfrm>
            <a:off x="5470227" y="764704"/>
            <a:ext cx="2990205" cy="2443608"/>
          </a:xfrm>
          <a:prstGeom prst="rect">
            <a:avLst/>
          </a:prstGeom>
        </p:spPr>
      </p:pic>
      <p:pic>
        <p:nvPicPr>
          <p:cNvPr id="18" name="Imagen 17"/>
          <p:cNvPicPr>
            <a:picLocks noChangeAspect="1"/>
          </p:cNvPicPr>
          <p:nvPr/>
        </p:nvPicPr>
        <p:blipFill>
          <a:blip r:embed="rId7"/>
          <a:stretch>
            <a:fillRect/>
          </a:stretch>
        </p:blipFill>
        <p:spPr>
          <a:xfrm>
            <a:off x="5148064" y="3356992"/>
            <a:ext cx="3676265" cy="2453579"/>
          </a:xfrm>
          <a:prstGeom prst="rect">
            <a:avLst/>
          </a:prstGeom>
        </p:spPr>
      </p:pic>
      <p:sp>
        <p:nvSpPr>
          <p:cNvPr id="19" name="Título 1"/>
          <p:cNvSpPr>
            <a:spLocks noGrp="1"/>
          </p:cNvSpPr>
          <p:nvPr>
            <p:ph type="title"/>
          </p:nvPr>
        </p:nvSpPr>
        <p:spPr>
          <a:xfrm>
            <a:off x="0" y="0"/>
            <a:ext cx="9144000" cy="836712"/>
          </a:xfrm>
        </p:spPr>
        <p:txBody>
          <a:bodyPr/>
          <a:lstStyle/>
          <a:p>
            <a:pPr algn="r"/>
            <a:r>
              <a:rPr lang="es-ES" dirty="0" smtClean="0">
                <a:latin typeface="Times New Roman" panose="02020603050405020304" pitchFamily="18" charset="0"/>
                <a:cs typeface="Times New Roman" panose="02020603050405020304" pitchFamily="18" charset="0"/>
              </a:rPr>
              <a:t>Introducción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5767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836712"/>
          </a:xfrm>
        </p:spPr>
        <p:txBody>
          <a:bodyPr/>
          <a:lstStyle/>
          <a:p>
            <a:pPr algn="r"/>
            <a:r>
              <a:rPr lang="es-ES" dirty="0" smtClean="0">
                <a:latin typeface="Times New Roman" panose="02020603050405020304" pitchFamily="18" charset="0"/>
                <a:cs typeface="Times New Roman" panose="02020603050405020304" pitchFamily="18" charset="0"/>
              </a:rPr>
              <a:t>Objetivos</a:t>
            </a:r>
            <a:endParaRPr lang="en-US" dirty="0">
              <a:latin typeface="Times New Roman" panose="02020603050405020304" pitchFamily="18" charset="0"/>
              <a:cs typeface="Times New Roman" panose="02020603050405020304" pitchFamily="18" charset="0"/>
            </a:endParaRPr>
          </a:p>
        </p:txBody>
      </p:sp>
      <p:sp>
        <p:nvSpPr>
          <p:cNvPr id="3" name="Marcador de texto 2"/>
          <p:cNvSpPr>
            <a:spLocks noGrp="1"/>
          </p:cNvSpPr>
          <p:nvPr>
            <p:ph type="body" idx="1"/>
          </p:nvPr>
        </p:nvSpPr>
        <p:spPr>
          <a:xfrm>
            <a:off x="685800" y="836712"/>
            <a:ext cx="7772400" cy="5040560"/>
          </a:xfrm>
        </p:spPr>
        <p:txBody>
          <a:bodyPr/>
          <a:lstStyle/>
          <a:p>
            <a:pPr algn="just"/>
            <a:r>
              <a:rPr lang="es-ES" sz="3200" b="1" dirty="0" smtClean="0">
                <a:solidFill>
                  <a:schemeClr val="tx1"/>
                </a:solidFill>
                <a:latin typeface="Times New Roman" panose="02020603050405020304" pitchFamily="18" charset="0"/>
                <a:cs typeface="Times New Roman" panose="02020603050405020304" pitchFamily="18" charset="0"/>
              </a:rPr>
              <a:t>General</a:t>
            </a:r>
          </a:p>
          <a:p>
            <a:pPr algn="just"/>
            <a:endParaRPr lang="es-ES" dirty="0" smtClean="0">
              <a:solidFill>
                <a:schemeClr val="tx1"/>
              </a:solidFill>
              <a:latin typeface="Times New Roman" panose="02020603050405020304" pitchFamily="18" charset="0"/>
              <a:cs typeface="Times New Roman" panose="02020603050405020304" pitchFamily="18" charset="0"/>
            </a:endParaRPr>
          </a:p>
          <a:p>
            <a:pPr algn="just"/>
            <a:r>
              <a:rPr lang="es-ES" dirty="0">
                <a:solidFill>
                  <a:schemeClr val="tx1"/>
                </a:solidFill>
                <a:latin typeface="Times New Roman" panose="02020603050405020304" pitchFamily="18" charset="0"/>
                <a:cs typeface="Times New Roman" panose="02020603050405020304" pitchFamily="18" charset="0"/>
              </a:rPr>
              <a:t>Desarrollar un sistema de clasificación automática de tipos de terreno empleando técnicas de Machine </a:t>
            </a:r>
            <a:r>
              <a:rPr lang="es-ES" dirty="0" err="1">
                <a:solidFill>
                  <a:schemeClr val="tx1"/>
                </a:solidFill>
                <a:latin typeface="Times New Roman" panose="02020603050405020304" pitchFamily="18" charset="0"/>
                <a:cs typeface="Times New Roman" panose="02020603050405020304" pitchFamily="18" charset="0"/>
              </a:rPr>
              <a:t>Learning</a:t>
            </a:r>
            <a:r>
              <a:rPr lang="es-ES" dirty="0">
                <a:solidFill>
                  <a:schemeClr val="tx1"/>
                </a:solidFill>
                <a:latin typeface="Times New Roman" panose="02020603050405020304" pitchFamily="18" charset="0"/>
                <a:cs typeface="Times New Roman" panose="02020603050405020304" pitchFamily="18" charset="0"/>
              </a:rPr>
              <a:t>.</a:t>
            </a:r>
          </a:p>
          <a:p>
            <a:pPr algn="just"/>
            <a:endParaRPr lang="es-ES" dirty="0" smtClean="0">
              <a:solidFill>
                <a:schemeClr val="tx1"/>
              </a:solidFill>
              <a:latin typeface="Times New Roman" panose="02020603050405020304" pitchFamily="18" charset="0"/>
              <a:cs typeface="Times New Roman" panose="02020603050405020304" pitchFamily="18" charset="0"/>
            </a:endParaRPr>
          </a:p>
          <a:p>
            <a:pPr algn="just"/>
            <a:r>
              <a:rPr lang="es-ES" sz="3200" b="1" dirty="0" smtClean="0">
                <a:solidFill>
                  <a:schemeClr val="tx1"/>
                </a:solidFill>
                <a:latin typeface="Times New Roman" panose="02020603050405020304" pitchFamily="18" charset="0"/>
                <a:cs typeface="Times New Roman" panose="02020603050405020304" pitchFamily="18" charset="0"/>
              </a:rPr>
              <a:t>Específicos</a:t>
            </a:r>
          </a:p>
          <a:p>
            <a:pPr algn="just"/>
            <a:endParaRPr lang="es-ES"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Realizar el estado del arte sobre sensores inerciales e identificación de terrenos con Machine </a:t>
            </a:r>
            <a:r>
              <a:rPr lang="es-ES" dirty="0" err="1" smtClean="0">
                <a:solidFill>
                  <a:schemeClr val="tx1"/>
                </a:solidFill>
                <a:latin typeface="Times New Roman" panose="02020603050405020304" pitchFamily="18" charset="0"/>
                <a:cs typeface="Times New Roman" panose="02020603050405020304" pitchFamily="18" charset="0"/>
              </a:rPr>
              <a:t>Learning</a:t>
            </a:r>
            <a:r>
              <a:rPr lang="es-ES" dirty="0" smtClean="0">
                <a:solidFill>
                  <a:schemeClr val="tx1"/>
                </a:solidFill>
                <a:latin typeface="Times New Roman" panose="02020603050405020304" pitchFamily="18" charset="0"/>
                <a:cs typeface="Times New Roman" panose="02020603050405020304" pitchFamily="18" charset="0"/>
              </a:rPr>
              <a:t>.</a:t>
            </a:r>
          </a:p>
          <a:p>
            <a:pPr algn="just"/>
            <a:endParaRPr lang="es-ES"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Diseñar </a:t>
            </a:r>
            <a:r>
              <a:rPr lang="es-ES" dirty="0">
                <a:solidFill>
                  <a:schemeClr val="tx1"/>
                </a:solidFill>
                <a:latin typeface="Times New Roman" panose="02020603050405020304" pitchFamily="18" charset="0"/>
                <a:cs typeface="Times New Roman" panose="02020603050405020304" pitchFamily="18" charset="0"/>
              </a:rPr>
              <a:t>e implementar el hardware del sistema que permita la adquisición de las señales de vibración de un sensor inercial y la posición geográfica por </a:t>
            </a:r>
            <a:r>
              <a:rPr lang="es-ES" dirty="0" smtClean="0">
                <a:solidFill>
                  <a:schemeClr val="tx1"/>
                </a:solidFill>
                <a:latin typeface="Times New Roman" panose="02020603050405020304" pitchFamily="18" charset="0"/>
                <a:cs typeface="Times New Roman" panose="02020603050405020304" pitchFamily="18" charset="0"/>
              </a:rPr>
              <a:t>GPS.</a:t>
            </a:r>
          </a:p>
          <a:p>
            <a:endParaRPr lang="es-ES" dirty="0" smtClean="0">
              <a:solidFill>
                <a:schemeClr val="tx1"/>
              </a:solidFill>
            </a:endParaRPr>
          </a:p>
        </p:txBody>
      </p:sp>
    </p:spTree>
    <p:extLst>
      <p:ext uri="{BB962C8B-B14F-4D97-AF65-F5344CB8AC3E}">
        <p14:creationId xmlns:p14="http://schemas.microsoft.com/office/powerpoint/2010/main" val="2236350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55576" y="1844824"/>
            <a:ext cx="7772400" cy="4392488"/>
          </a:xfrm>
        </p:spPr>
        <p:txBody>
          <a:bodyPr/>
          <a:lstStyle/>
          <a:p>
            <a:pPr marL="342900" indent="-342900">
              <a:buFont typeface="Arial" panose="020B0604020202020204" pitchFamily="34" charset="0"/>
              <a:buChar char="•"/>
            </a:pPr>
            <a:endParaRPr lang="es-ES" dirty="0" smtClean="0">
              <a:solidFill>
                <a:schemeClr val="tx1"/>
              </a:solidFill>
              <a:latin typeface="Times New Roman" panose="02020603050405020304" pitchFamily="18" charset="0"/>
              <a:cs typeface="Times New Roman" panose="02020603050405020304" pitchFamily="18" charset="0"/>
            </a:endParaRPr>
          </a:p>
          <a:p>
            <a:pPr lvl="0" algn="just"/>
            <a:r>
              <a:rPr lang="es-ES" sz="3200" b="1" dirty="0" smtClean="0">
                <a:solidFill>
                  <a:srgbClr val="000000"/>
                </a:solidFill>
                <a:latin typeface="Times New Roman" panose="02020603050405020304" pitchFamily="18" charset="0"/>
                <a:cs typeface="Times New Roman" panose="02020603050405020304" pitchFamily="18" charset="0"/>
              </a:rPr>
              <a:t>Específicos</a:t>
            </a:r>
          </a:p>
          <a:p>
            <a:pPr lvl="0" algn="just"/>
            <a:endParaRPr lang="es-ES" sz="3200" b="1" dirty="0">
              <a:solidFill>
                <a:srgbClr val="00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Crear una base de datos para almacenar la información de las señales de vibración y las posiciones geográficas obtenidas.</a:t>
            </a:r>
          </a:p>
          <a:p>
            <a:endParaRPr lang="es-ES" dirty="0" smtClean="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S" dirty="0" smtClean="0">
                <a:solidFill>
                  <a:schemeClr val="tx1"/>
                </a:solidFill>
                <a:latin typeface="Times New Roman" panose="02020603050405020304" pitchFamily="18" charset="0"/>
                <a:cs typeface="Times New Roman" panose="02020603050405020304" pitchFamily="18" charset="0"/>
              </a:rPr>
              <a:t>Generar </a:t>
            </a:r>
            <a:r>
              <a:rPr lang="es-ES" dirty="0">
                <a:solidFill>
                  <a:schemeClr val="tx1"/>
                </a:solidFill>
                <a:latin typeface="Times New Roman" panose="02020603050405020304" pitchFamily="18" charset="0"/>
                <a:cs typeface="Times New Roman" panose="02020603050405020304" pitchFamily="18" charset="0"/>
              </a:rPr>
              <a:t>el clasificador de terrenos aplicando Machine </a:t>
            </a:r>
            <a:r>
              <a:rPr lang="es-ES" dirty="0" err="1">
                <a:solidFill>
                  <a:schemeClr val="tx1"/>
                </a:solidFill>
                <a:latin typeface="Times New Roman" panose="02020603050405020304" pitchFamily="18" charset="0"/>
                <a:cs typeface="Times New Roman" panose="02020603050405020304" pitchFamily="18" charset="0"/>
              </a:rPr>
              <a:t>Learning</a:t>
            </a:r>
            <a:r>
              <a:rPr lang="es-ES" dirty="0" smtClean="0">
                <a:solidFill>
                  <a:schemeClr val="tx1"/>
                </a:solidFill>
                <a:latin typeface="Times New Roman" panose="02020603050405020304" pitchFamily="18" charset="0"/>
                <a:cs typeface="Times New Roman" panose="02020603050405020304" pitchFamily="18" charset="0"/>
              </a:rPr>
              <a:t>.</a:t>
            </a:r>
          </a:p>
          <a:p>
            <a:endParaRPr lang="es-ES"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Desarrollar una interfaz gráfica de usuario que permita identificar el tipo de terreno y la ruta donde se encuentra</a:t>
            </a:r>
            <a:r>
              <a:rPr lang="es-ES" dirty="0" smtClean="0">
                <a:solidFill>
                  <a:schemeClr val="tx1"/>
                </a:solidFill>
                <a:latin typeface="Times New Roman" panose="02020603050405020304" pitchFamily="18" charset="0"/>
                <a:cs typeface="Times New Roman" panose="02020603050405020304" pitchFamily="18" charset="0"/>
              </a:rPr>
              <a:t>.</a:t>
            </a:r>
          </a:p>
          <a:p>
            <a:endParaRPr lang="es-ES"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Establecer y realizar un protocolo de pruebas</a:t>
            </a:r>
            <a:r>
              <a:rPr lang="es-ES" dirty="0" smtClean="0">
                <a:solidFill>
                  <a:schemeClr val="tx1"/>
                </a:solidFill>
                <a:latin typeface="Times New Roman" panose="02020603050405020304" pitchFamily="18" charset="0"/>
                <a:cs typeface="Times New Roman" panose="02020603050405020304" pitchFamily="18" charset="0"/>
              </a:rPr>
              <a:t>.</a:t>
            </a:r>
          </a:p>
          <a:p>
            <a:endParaRPr lang="es-ES"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s-ES" dirty="0">
                <a:solidFill>
                  <a:schemeClr val="tx1"/>
                </a:solidFill>
                <a:latin typeface="Times New Roman" panose="02020603050405020304" pitchFamily="18" charset="0"/>
                <a:cs typeface="Times New Roman" panose="02020603050405020304" pitchFamily="18" charset="0"/>
              </a:rPr>
              <a:t>Identificar el desempeño del clasificador.</a:t>
            </a:r>
          </a:p>
          <a:p>
            <a:endParaRPr lang="en-US" dirty="0"/>
          </a:p>
        </p:txBody>
      </p:sp>
      <p:sp>
        <p:nvSpPr>
          <p:cNvPr id="4" name="Título 1"/>
          <p:cNvSpPr>
            <a:spLocks noGrp="1"/>
          </p:cNvSpPr>
          <p:nvPr>
            <p:ph type="title"/>
          </p:nvPr>
        </p:nvSpPr>
        <p:spPr>
          <a:xfrm>
            <a:off x="0" y="0"/>
            <a:ext cx="9144000" cy="836712"/>
          </a:xfrm>
        </p:spPr>
        <p:txBody>
          <a:bodyPr/>
          <a:lstStyle/>
          <a:p>
            <a:pPr algn="r"/>
            <a:r>
              <a:rPr lang="es-ES" dirty="0" smtClean="0">
                <a:latin typeface="Times New Roman" panose="02020603050405020304" pitchFamily="18" charset="0"/>
                <a:cs typeface="Times New Roman" panose="02020603050405020304" pitchFamily="18" charset="0"/>
              </a:rPr>
              <a:t>Objetivos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88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11560" y="2780929"/>
            <a:ext cx="7772400" cy="648072"/>
          </a:xfrm>
        </p:spPr>
        <p:txBody>
          <a:bodyPr/>
          <a:lstStyle/>
          <a:p>
            <a:pPr algn="ctr"/>
            <a:r>
              <a:rPr lang="es-EC" dirty="0">
                <a:solidFill>
                  <a:srgbClr val="336600"/>
                </a:solidFill>
                <a:latin typeface="Times New Roman" panose="02020603050405020304" pitchFamily="18" charset="0"/>
                <a:cs typeface="Times New Roman" panose="02020603050405020304" pitchFamily="18" charset="0"/>
              </a:rPr>
              <a:t>Diseño del Hardware</a:t>
            </a:r>
            <a:br>
              <a:rPr lang="es-EC" dirty="0">
                <a:solidFill>
                  <a:srgbClr val="336600"/>
                </a:solidFill>
                <a:latin typeface="Times New Roman" panose="02020603050405020304" pitchFamily="18" charset="0"/>
                <a:cs typeface="Times New Roman" panose="02020603050405020304" pitchFamily="18" charset="0"/>
              </a:rPr>
            </a:br>
            <a:endParaRPr lang="es-EC" dirty="0">
              <a:solidFill>
                <a:srgbClr val="33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408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4568</TotalTime>
  <Words>1069</Words>
  <Application>Microsoft Office PowerPoint</Application>
  <PresentationFormat>Presentación en pantalla (4:3)</PresentationFormat>
  <Paragraphs>363</Paragraphs>
  <Slides>41</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6" baseType="lpstr">
      <vt:lpstr>Arial</vt:lpstr>
      <vt:lpstr>Calibri</vt:lpstr>
      <vt:lpstr>Times New Roman</vt:lpstr>
      <vt:lpstr>Diseño predeterminado</vt:lpstr>
      <vt:lpstr>CorelDRAW</vt:lpstr>
      <vt:lpstr>Presentación de PowerPoint</vt:lpstr>
      <vt:lpstr>Temario</vt:lpstr>
      <vt:lpstr>Introducción</vt:lpstr>
      <vt:lpstr>Introducción</vt:lpstr>
      <vt:lpstr>Introducción</vt:lpstr>
      <vt:lpstr>Introducción</vt:lpstr>
      <vt:lpstr>Objetivos</vt:lpstr>
      <vt:lpstr>Objetivos</vt:lpstr>
      <vt:lpstr>Diseño del Hardware </vt:lpstr>
      <vt:lpstr>Diseño del hardware</vt:lpstr>
      <vt:lpstr>Ubicación del sensor</vt:lpstr>
      <vt:lpstr>Montaje final</vt:lpstr>
      <vt:lpstr>IMPLEMENTACIÓN DEL CLASIFICADOR DE TIPOS DE TERRENOS </vt:lpstr>
      <vt:lpstr>Descripción general</vt:lpstr>
      <vt:lpstr>Base de datos</vt:lpstr>
      <vt:lpstr>Base de datos</vt:lpstr>
      <vt:lpstr>Procesamiento de las señales</vt:lpstr>
      <vt:lpstr>Procesamiento de las señales</vt:lpstr>
      <vt:lpstr>Extracción de características</vt:lpstr>
      <vt:lpstr>Configuración del clasificador</vt:lpstr>
      <vt:lpstr>Configuración del clasificador</vt:lpstr>
      <vt:lpstr>Interfaz grafica</vt:lpstr>
      <vt:lpstr>PRUEBAS Y RESULTADOS</vt:lpstr>
      <vt:lpstr>elección de características</vt:lpstr>
      <vt:lpstr>elección del modelo</vt:lpstr>
      <vt:lpstr>elección del modelo</vt:lpstr>
      <vt:lpstr>Evaluación del algoritmo</vt:lpstr>
      <vt:lpstr>Evaluación del algoritmo</vt:lpstr>
      <vt:lpstr>Evaluación del algoritmo</vt:lpstr>
      <vt:lpstr>Evaluación del algoritmo</vt:lpstr>
      <vt:lpstr>Evaluación del algoritmo</vt:lpstr>
      <vt:lpstr>Evaluación del algoritmo</vt:lpstr>
      <vt:lpstr>Evaluación del algoritmo</vt:lpstr>
      <vt:lpstr>Evaluación del algoritmo</vt:lpstr>
      <vt:lpstr>Evaluación del algoritmo en campo</vt:lpstr>
      <vt:lpstr>Conclusiones</vt:lpstr>
      <vt:lpstr>Conclusiones</vt:lpstr>
      <vt:lpstr>Conclusiones</vt:lpstr>
      <vt:lpstr>Trabajos futuros</vt:lpstr>
      <vt:lpstr>Trabajos futuros </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Marko Guevara</cp:lastModifiedBy>
  <cp:revision>587</cp:revision>
  <dcterms:created xsi:type="dcterms:W3CDTF">2008-02-13T16:07:44Z</dcterms:created>
  <dcterms:modified xsi:type="dcterms:W3CDTF">2019-06-17T19:46:45Z</dcterms:modified>
</cp:coreProperties>
</file>