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8"/>
  </p:notesMasterIdLst>
  <p:sldIdLst>
    <p:sldId id="256" r:id="rId2"/>
    <p:sldId id="360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9" r:id="rId11"/>
    <p:sldId id="265" r:id="rId12"/>
    <p:sldId id="299" r:id="rId13"/>
    <p:sldId id="266" r:id="rId14"/>
    <p:sldId id="358" r:id="rId15"/>
    <p:sldId id="302" r:id="rId16"/>
    <p:sldId id="357" r:id="rId17"/>
    <p:sldId id="271" r:id="rId18"/>
    <p:sldId id="273" r:id="rId19"/>
    <p:sldId id="275" r:id="rId20"/>
    <p:sldId id="280" r:id="rId21"/>
    <p:sldId id="277" r:id="rId22"/>
    <p:sldId id="279" r:id="rId23"/>
    <p:sldId id="282" r:id="rId24"/>
    <p:sldId id="283" r:id="rId25"/>
    <p:sldId id="285" r:id="rId26"/>
    <p:sldId id="286" r:id="rId27"/>
    <p:sldId id="287" r:id="rId28"/>
    <p:sldId id="289" r:id="rId29"/>
    <p:sldId id="290" r:id="rId30"/>
    <p:sldId id="291" r:id="rId31"/>
    <p:sldId id="293" r:id="rId32"/>
    <p:sldId id="294" r:id="rId33"/>
    <p:sldId id="295" r:id="rId34"/>
    <p:sldId id="297" r:id="rId35"/>
    <p:sldId id="298" r:id="rId36"/>
    <p:sldId id="359" r:id="rId37"/>
    <p:sldId id="300" r:id="rId38"/>
    <p:sldId id="301" r:id="rId39"/>
    <p:sldId id="303" r:id="rId40"/>
    <p:sldId id="304" r:id="rId41"/>
    <p:sldId id="305" r:id="rId42"/>
    <p:sldId id="306" r:id="rId43"/>
    <p:sldId id="307" r:id="rId44"/>
    <p:sldId id="309" r:id="rId45"/>
    <p:sldId id="321" r:id="rId46"/>
    <p:sldId id="310" r:id="rId47"/>
    <p:sldId id="311" r:id="rId48"/>
    <p:sldId id="313" r:id="rId49"/>
    <p:sldId id="314" r:id="rId50"/>
    <p:sldId id="312" r:id="rId51"/>
    <p:sldId id="315" r:id="rId52"/>
    <p:sldId id="318" r:id="rId53"/>
    <p:sldId id="319" r:id="rId54"/>
    <p:sldId id="320" r:id="rId55"/>
    <p:sldId id="317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5" r:id="rId69"/>
    <p:sldId id="338" r:id="rId70"/>
    <p:sldId id="339" r:id="rId71"/>
    <p:sldId id="336" r:id="rId72"/>
    <p:sldId id="337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50" r:id="rId82"/>
    <p:sldId id="349" r:id="rId83"/>
    <p:sldId id="351" r:id="rId84"/>
    <p:sldId id="354" r:id="rId85"/>
    <p:sldId id="355" r:id="rId86"/>
    <p:sldId id="356" r:id="rId8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>
        <p:scale>
          <a:sx n="71" d="100"/>
          <a:sy n="71" d="100"/>
        </p:scale>
        <p:origin x="6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0ADC8-CF4A-4602-872D-B4E7E0335A56}" type="datetimeFigureOut">
              <a:rPr lang="es-EC" smtClean="0"/>
              <a:t>17/06/2019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E55EA-3C0C-4F1B-8C9D-2A4015E5AC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632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55EA-3C0C-4F1B-8C9D-2A4015E5ACB9}" type="slidenum">
              <a:rPr lang="es-EC" smtClean="0"/>
              <a:t>81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729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55EA-3C0C-4F1B-8C9D-2A4015E5ACB9}" type="slidenum">
              <a:rPr lang="es-EC" smtClean="0"/>
              <a:t>82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84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6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g"/><Relationship Id="rId3" Type="http://schemas.openxmlformats.org/officeDocument/2006/relationships/image" Target="../media/image107.jpg"/><Relationship Id="rId7" Type="http://schemas.openxmlformats.org/officeDocument/2006/relationships/image" Target="../media/image1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13.jpg"/><Relationship Id="rId7" Type="http://schemas.openxmlformats.org/officeDocument/2006/relationships/image" Target="../media/image1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17431" y="1559545"/>
            <a:ext cx="95174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latin typeface="NimbusRomNo9L-Medi"/>
              </a:rPr>
              <a:t>VICERRECTORADO DE INVESTIGACIÓN, INNOVACIÓN</a:t>
            </a:r>
          </a:p>
          <a:p>
            <a:pPr algn="ctr"/>
            <a:r>
              <a:rPr lang="es-EC" sz="2400" dirty="0">
                <a:latin typeface="NimbusRomNo9L-Medi"/>
              </a:rPr>
              <a:t>Y TRANSFERENCIA DE </a:t>
            </a:r>
            <a:r>
              <a:rPr lang="es-EC" sz="2400" dirty="0" smtClean="0">
                <a:latin typeface="NimbusRomNo9L-Medi"/>
              </a:rPr>
              <a:t>TECNOLOGÍA</a:t>
            </a:r>
          </a:p>
          <a:p>
            <a:pPr algn="ctr"/>
            <a:endParaRPr lang="es-EC" sz="2400" dirty="0">
              <a:latin typeface="NimbusRomNo9L-Medi"/>
            </a:endParaRPr>
          </a:p>
          <a:p>
            <a:pPr algn="ctr"/>
            <a:r>
              <a:rPr lang="es-EC" sz="2400" dirty="0">
                <a:latin typeface="NimbusRomNo9L-Medi"/>
              </a:rPr>
              <a:t>CENTRO DE POSGRADOS</a:t>
            </a:r>
          </a:p>
          <a:p>
            <a:pPr algn="ctr"/>
            <a:r>
              <a:rPr lang="es-EC" sz="2400" dirty="0">
                <a:latin typeface="NimbusRomNo9L-Medi"/>
              </a:rPr>
              <a:t>MAESTRÍA EN ENSEÑANZA DE LA </a:t>
            </a:r>
            <a:r>
              <a:rPr lang="es-EC" sz="2400" dirty="0" smtClean="0">
                <a:latin typeface="NimbusRomNo9L-Medi"/>
              </a:rPr>
              <a:t>MATEMÁTICA</a:t>
            </a:r>
          </a:p>
          <a:p>
            <a:pPr algn="ctr"/>
            <a:endParaRPr lang="es-EC" sz="2400" dirty="0">
              <a:latin typeface="NimbusRomNo9L-Medi"/>
            </a:endParaRPr>
          </a:p>
          <a:p>
            <a:pPr algn="ctr"/>
            <a:r>
              <a:rPr lang="es-EC" dirty="0">
                <a:latin typeface="NimbusRomNo9L-Medi"/>
              </a:rPr>
              <a:t>TRABAJO DE TITULACIÓN PREVIO A LA OBTENCIÓN DEL TITULO</a:t>
            </a:r>
          </a:p>
          <a:p>
            <a:pPr algn="ctr"/>
            <a:r>
              <a:rPr lang="es-EC" dirty="0">
                <a:latin typeface="NimbusRomNo9L-Medi"/>
              </a:rPr>
              <a:t>DE MAGISTER EN ENSEÑANZA DE LA </a:t>
            </a:r>
            <a:r>
              <a:rPr lang="es-EC" dirty="0" smtClean="0">
                <a:latin typeface="NimbusRomNo9L-Medi"/>
              </a:rPr>
              <a:t>MATEMÁTICA</a:t>
            </a:r>
          </a:p>
          <a:p>
            <a:pPr algn="ctr"/>
            <a:endParaRPr lang="es-EC" dirty="0">
              <a:latin typeface="NimbusRomNo9L-Medi"/>
            </a:endParaRPr>
          </a:p>
          <a:p>
            <a:pPr algn="ctr"/>
            <a:r>
              <a:rPr lang="pt-BR" dirty="0">
                <a:latin typeface="NimbusRomNo9L-Medi"/>
              </a:rPr>
              <a:t>TEMA: TÉCNICAS DE BIG DATA A DATOS </a:t>
            </a:r>
            <a:r>
              <a:rPr lang="pt-BR" dirty="0" smtClean="0">
                <a:latin typeface="NimbusRomNo9L-Medi"/>
              </a:rPr>
              <a:t>CLÍNICOS</a:t>
            </a:r>
          </a:p>
          <a:p>
            <a:pPr algn="ctr"/>
            <a:endParaRPr lang="pt-BR" dirty="0">
              <a:latin typeface="NimbusRomNo9L-Medi"/>
            </a:endParaRPr>
          </a:p>
          <a:p>
            <a:pPr algn="ctr"/>
            <a:r>
              <a:rPr lang="pt-BR" dirty="0">
                <a:latin typeface="NimbusRomNo9L-Medi"/>
              </a:rPr>
              <a:t>AUTORES: Ing. CHÁVEZ VINUEZA, JORGE LUIS</a:t>
            </a:r>
          </a:p>
          <a:p>
            <a:pPr algn="ctr"/>
            <a:r>
              <a:rPr lang="es-EC" dirty="0" smtClean="0">
                <a:latin typeface="NimbusRomNo9L-Medi"/>
              </a:rPr>
              <a:t>                        Ing</a:t>
            </a:r>
            <a:r>
              <a:rPr lang="es-EC" dirty="0">
                <a:latin typeface="NimbusRomNo9L-Medi"/>
              </a:rPr>
              <a:t>. ÑAUÑAY PANCHO, JUAN </a:t>
            </a:r>
            <a:r>
              <a:rPr lang="es-EC" dirty="0" smtClean="0">
                <a:latin typeface="NimbusRomNo9L-Medi"/>
              </a:rPr>
              <a:t>MANUEL</a:t>
            </a:r>
          </a:p>
          <a:p>
            <a:pPr algn="ctr"/>
            <a:endParaRPr lang="es-EC" dirty="0">
              <a:latin typeface="NimbusRomNo9L-Medi"/>
            </a:endParaRPr>
          </a:p>
          <a:p>
            <a:pPr algn="ctr"/>
            <a:r>
              <a:rPr lang="pt-BR" dirty="0">
                <a:latin typeface="NimbusRomNo9L-Medi"/>
              </a:rPr>
              <a:t>DIRECTOR: Mat. MEDINA VÁSQUEZ, PAUL LEONARDO, Ph.D.</a:t>
            </a:r>
          </a:p>
          <a:p>
            <a:pPr algn="ctr"/>
            <a:r>
              <a:rPr lang="es-EC" dirty="0">
                <a:latin typeface="NimbusRomNo9L-Medi"/>
              </a:rPr>
              <a:t>SANGOLQUÍ</a:t>
            </a:r>
          </a:p>
          <a:p>
            <a:pPr algn="ctr"/>
            <a:r>
              <a:rPr lang="es-EC" dirty="0">
                <a:latin typeface="NimbusRomNo9L-Medi"/>
              </a:rPr>
              <a:t>2019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96" y="269242"/>
            <a:ext cx="4444755" cy="10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671" y="103032"/>
            <a:ext cx="9208394" cy="656822"/>
          </a:xfrm>
        </p:spPr>
        <p:txBody>
          <a:bodyPr>
            <a:normAutofit/>
          </a:bodyPr>
          <a:lstStyle/>
          <a:p>
            <a:pPr algn="ctr"/>
            <a:r>
              <a:rPr lang="es-EC" dirty="0"/>
              <a:t>Variables seleccionadas para el estudio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1077390"/>
            <a:ext cx="9208395" cy="55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2" y="528033"/>
            <a:ext cx="9826579" cy="785613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Económicas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092" y="1775390"/>
            <a:ext cx="9826579" cy="4507605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actividad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donde se desenvuelve el paciente,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definirá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aspectos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como su tipo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alimentación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nivel de actividad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física diaria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actividad intelectual, nivel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estrés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etc., los mismos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influirán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notablemente en su forma de vida y estado de salud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Dado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que se esta trabajando con una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económicamente activa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resulta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interés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investigar cual es el comportamiento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“de salud”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en cada rama de actividad, pues en el caso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encontrar patrones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particulares; esto,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permitiría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orientar recomendaciones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salud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 cada una de ellas.</a:t>
            </a:r>
          </a:p>
        </p:txBody>
      </p:sp>
    </p:spTree>
    <p:extLst>
      <p:ext uri="{BB962C8B-B14F-4D97-AF65-F5344CB8AC3E}">
        <p14:creationId xmlns:p14="http://schemas.microsoft.com/office/powerpoint/2010/main" val="29860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167425"/>
            <a:ext cx="10733349" cy="914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Económicas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1067914"/>
            <a:ext cx="8178085" cy="5671490"/>
          </a:xfrm>
        </p:spPr>
      </p:pic>
    </p:spTree>
    <p:extLst>
      <p:ext uri="{BB962C8B-B14F-4D97-AF65-F5344CB8AC3E}">
        <p14:creationId xmlns:p14="http://schemas.microsoft.com/office/powerpoint/2010/main" val="124470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15" y="334852"/>
            <a:ext cx="9659153" cy="888642"/>
          </a:xfrm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Actividades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Económicas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Relevantes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215" y="1442433"/>
            <a:ext cx="5280337" cy="45989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Las principales actividades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económicas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en porcentajes mayores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 10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% de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total, que se encuentra en la data son:</a:t>
            </a: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Explotación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Minas,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Actividades Financieras,</a:t>
            </a: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Actividades Profesionales y,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Otras actividades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27" y="161285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70" y="2061881"/>
            <a:ext cx="9354172" cy="3061447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/>
              <a:t>Análisis</a:t>
            </a:r>
            <a:r>
              <a:rPr lang="en-US" sz="7200" dirty="0" smtClean="0"/>
              <a:t> </a:t>
            </a:r>
            <a:r>
              <a:rPr lang="en-US" sz="6600" dirty="0" err="1" smtClean="0"/>
              <a:t>Estadístico</a:t>
            </a:r>
            <a:r>
              <a:rPr lang="en-US" sz="6600" dirty="0" smtClean="0"/>
              <a:t> </a:t>
            </a:r>
            <a:r>
              <a:rPr lang="en-US" sz="6600" dirty="0" err="1" smtClean="0"/>
              <a:t>Descriptivo</a:t>
            </a:r>
            <a:endParaRPr lang="es-EC" sz="7200" dirty="0"/>
          </a:p>
        </p:txBody>
      </p:sp>
    </p:spTree>
    <p:extLst>
      <p:ext uri="{BB962C8B-B14F-4D97-AF65-F5344CB8AC3E}">
        <p14:creationId xmlns:p14="http://schemas.microsoft.com/office/powerpoint/2010/main" val="385368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470"/>
          </a:xfrm>
        </p:spPr>
        <p:txBody>
          <a:bodyPr/>
          <a:lstStyle/>
          <a:p>
            <a:pPr algn="ctr"/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Estadístico</a:t>
            </a:r>
            <a:r>
              <a:rPr lang="en-US" dirty="0" smtClean="0"/>
              <a:t> </a:t>
            </a:r>
            <a:r>
              <a:rPr lang="en-US" dirty="0" err="1" smtClean="0"/>
              <a:t>Descriptivo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671" y="2099257"/>
            <a:ext cx="9350062" cy="4404574"/>
          </a:xfrm>
        </p:spPr>
        <p:txBody>
          <a:bodyPr>
            <a:no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Para el análisis descriptivo de las 7 variables cuantitativas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elabora una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tabla que contiene medidas de localización como la media y mediana; de variabilidad como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varianza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además de la cantidad y el porcentaje de elementos presentes en las diferentes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categorías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cada variable. También se tiene un histograma que ayuda a visualizar este análisis. 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partir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varianza, se calcula la desviación estándar la cual permite relacionar las categorías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 variable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 Finalmente se calcula los coeficientes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asimetría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curtosis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complementan este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análisis.</a:t>
            </a:r>
          </a:p>
        </p:txBody>
      </p:sp>
    </p:spTree>
    <p:extLst>
      <p:ext uri="{BB962C8B-B14F-4D97-AF65-F5344CB8AC3E}">
        <p14:creationId xmlns:p14="http://schemas.microsoft.com/office/powerpoint/2010/main" val="28526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228" y="152400"/>
            <a:ext cx="10228231" cy="560294"/>
          </a:xfrm>
        </p:spPr>
        <p:txBody>
          <a:bodyPr>
            <a:normAutofit fontScale="90000"/>
          </a:bodyPr>
          <a:lstStyle/>
          <a:p>
            <a:r>
              <a:rPr lang="es-EC" dirty="0"/>
              <a:t>Estadísticos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C" dirty="0"/>
              <a:t> la variable Edad, por categorías</a:t>
            </a:r>
          </a:p>
        </p:txBody>
      </p:sp>
      <p:pic>
        <p:nvPicPr>
          <p:cNvPr id="4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38" y="941294"/>
            <a:ext cx="7880684" cy="2514600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38" y="3416425"/>
            <a:ext cx="6858425" cy="32945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/>
              <p:cNvSpPr txBox="1"/>
              <p:nvPr/>
            </p:nvSpPr>
            <p:spPr>
              <a:xfrm>
                <a:off x="8058209" y="4867835"/>
                <a:ext cx="28742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9.58 años</a:t>
                </a:r>
                <a:r>
                  <a:rPr 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s-EC" dirty="0"/>
              </a:p>
            </p:txBody>
          </p:sp>
        </mc:Choice>
        <mc:Fallback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209" y="4867835"/>
                <a:ext cx="2874249" cy="738664"/>
              </a:xfrm>
              <a:prstGeom prst="rect">
                <a:avLst/>
              </a:prstGeom>
              <a:blipFill rotWithShape="0">
                <a:blip r:embed="rId4"/>
                <a:stretch>
                  <a:fillRect t="-57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0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9865217" cy="746975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</p:spPr>
            <p:txBody>
              <a:bodyPr>
                <a:normAutofit/>
              </a:bodyPr>
              <a:lstStyle/>
              <a:p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 media de la variable edad </a:t>
                </a:r>
                <a:r>
                  <a:rPr lang="es-EC" sz="2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µ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de 35.49 años, su varianza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C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91.87 y su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desviación estándar </a:t>
                </a:r>
                <a14:m>
                  <m:oMath xmlns:m="http://schemas.openxmlformats.org/officeDocument/2006/math">
                    <m:r>
                      <a:rPr lang="es-EC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9.58 años.</a:t>
                </a:r>
              </a:p>
              <a:p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Los grupos predominantes son: menores de 30 años con el 31.10 %, de 30 a 40 con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 39.10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%, y de 40 a 50 con el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19.80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%; en conjunto representan el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90 % de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población.</a:t>
                </a:r>
              </a:p>
              <a:p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coeficiente de asimetría es de 0.736, lo que implica que existe una leve asimétrica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la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derecha. La cola de la derecha es más larga que la cola de la izquierda, esto ratifica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 presencia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pacientes en las categorías de 50 a 60 años y en mayores a 60 años, es decir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población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económicamente activa o jubilados.</a:t>
                </a:r>
              </a:p>
              <a:p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coeficiente de curtosis es de 3.101, lo cual indica que la población tiene una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distribución normal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el intervalo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s-EC" sz="2400" dirty="0" smtClean="0">
                    <a:latin typeface="Calibri" panose="020F0502020204030204" pitchFamily="34" charset="0"/>
                    <a:cs typeface="Arial" panose="020B0604020202020204" pitchFamily="34" charset="0"/>
                  </a:rPr>
                  <a:t>µ -</a:t>
                </a:r>
                <a:r>
                  <a:rPr lang="es-EC" sz="24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s-EC" sz="2400" dirty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s-EC" sz="2400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[26 ; 45] años contendrá aproximadamente el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68% de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los datos.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  <a:blipFill rotWithShape="0">
                <a:blip r:embed="rId2"/>
                <a:stretch>
                  <a:fillRect l="-494" t="-1010" r="-160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050" y="0"/>
            <a:ext cx="10531728" cy="645459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Estadísticos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C" dirty="0"/>
              <a:t> la variable </a:t>
            </a:r>
            <a:r>
              <a:rPr lang="es-EC" dirty="0" smtClean="0"/>
              <a:t>IMC, </a:t>
            </a:r>
            <a:r>
              <a:rPr lang="es-EC" dirty="0"/>
              <a:t>por </a:t>
            </a:r>
            <a:r>
              <a:rPr lang="es-EC" dirty="0" smtClean="0"/>
              <a:t>categorías</a:t>
            </a:r>
            <a:r>
              <a:rPr lang="es-EC" dirty="0"/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83" y="645459"/>
            <a:ext cx="7813167" cy="2896000"/>
          </a:xfrm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8" y="3541459"/>
            <a:ext cx="7710328" cy="31513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8135469" y="4932490"/>
                <a:ext cx="3200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3.97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s-EC" sz="2400" dirty="0"/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469" y="4932490"/>
                <a:ext cx="3200401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90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9865217" cy="746975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IMC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 media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µ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variable IMC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26.48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valor que se ubica en el grupo de sobrepeso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Este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primer resultado indica que más de la mitad de la población tiene sobrepeso o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algún nivel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obesidad. La varianza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C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15.74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kg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y la desviación estándar </a:t>
                </a:r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3.97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s-EC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Los grupos predominantes son: Normal con el 37.20 %, Sobrepeso con el 45.40 %, y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Obeso 1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 el 13.70 %.</a:t>
                </a:r>
              </a:p>
              <a:p>
                <a:pPr algn="just"/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porcentaje acumulado de las personas que rebasaron los límites de normalidad es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 62.10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% (aproximadamente 2 de cada 3 personas).</a:t>
                </a:r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  <a:blipFill rotWithShape="0">
                <a:blip r:embed="rId2"/>
                <a:stretch>
                  <a:fillRect l="-494" t="-786" r="-9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81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70" y="2061881"/>
            <a:ext cx="9354172" cy="3061447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/>
              <a:t>Introducción</a:t>
            </a:r>
            <a:endParaRPr lang="es-EC" sz="7200" dirty="0"/>
          </a:p>
        </p:txBody>
      </p:sp>
    </p:spTree>
    <p:extLst>
      <p:ext uri="{BB962C8B-B14F-4D97-AF65-F5344CB8AC3E}">
        <p14:creationId xmlns:p14="http://schemas.microsoft.com/office/powerpoint/2010/main" val="350991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9865217" cy="746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IMC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 valor de la desviación estándar indica que un paciente del grupo normal con media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22.83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fácilmente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puede pasar a un valor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26:79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que corresponde a sobrepeso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o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pasar de un estado de sobrepeso con media 27.26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un valor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31:22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corresponde a obeso1; si no mantiene un adecuado control de su alimentación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coeficiente de asimetría es 0.763, esto implica que existe una leve asimetría derecha,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 decir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existen más datos a la derecha de la media en el sector de sobrepeso y los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distintos niveles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obesidad.</a:t>
                </a:r>
              </a:p>
              <a:p>
                <a:pPr algn="just"/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coeficiente de curtosis es de 4.595. Esto implica un mayor agrupamiento de los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datos alrededor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del valor central, es decir, en las categorías normal y sobrepeso, lo que se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confirma con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los datos ya que estas categorías en conjunto contienen el 82.6% de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los datos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  <a:blipFill rotWithShape="0">
                <a:blip r:embed="rId2"/>
                <a:stretch>
                  <a:fillRect l="-494" t="-1459" r="-9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67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49" y="0"/>
            <a:ext cx="11395197" cy="746975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Estadísticos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C" dirty="0"/>
              <a:t> la variable </a:t>
            </a:r>
            <a:r>
              <a:rPr lang="es-EC" dirty="0" smtClean="0"/>
              <a:t>Colesterol, </a:t>
            </a:r>
            <a:r>
              <a:rPr lang="es-EC" dirty="0"/>
              <a:t>por </a:t>
            </a:r>
            <a:r>
              <a:rPr lang="es-EC" dirty="0" smtClean="0"/>
              <a:t>categorías</a:t>
            </a:r>
            <a:r>
              <a:rPr lang="es-EC" dirty="0"/>
              <a:t>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" y="746975"/>
            <a:ext cx="9273799" cy="1766438"/>
          </a:xfrm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1" y="2686887"/>
            <a:ext cx="7955797" cy="38216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7906871" y="4222492"/>
                <a:ext cx="2931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de 39.47 mg/dl</a:t>
                </a:r>
                <a:endParaRPr lang="es-EC" sz="2400" dirty="0"/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71" y="4222492"/>
                <a:ext cx="2931458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9333" r="-1247" b="-32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5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9865217" cy="746975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Colesterol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media µ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variable Colesterol es de 191.78 mg/dl, valor que está en el rango normal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sin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embargo muy, cerca de su límite superior. La varianza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C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de 1 558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mg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dl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y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 desviación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estándar </a:t>
                </a:r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de 39.47 mg/dl.</a:t>
                </a:r>
              </a:p>
              <a:p>
                <a:pPr algn="just"/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porcentaje de personas que tienen Colesterol Alto es del 39.10% (aproximadamente 2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cada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 personas).</a:t>
                </a:r>
              </a:p>
              <a:p>
                <a:pPr algn="just"/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valor de la desviación estándar indica que un paciente del grupo normal con media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167.08 mg/dl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fácilmente puede pasar a un valor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206:55 mg/dl, que corresponde a la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categoría Colesterol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Alto; o pasar de un estado de Colesterol Alto con media 230.35 mg/dl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un valor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= 190:88 mg/dl que corresponde a Colesterol Normal</a:t>
                </a:r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  <a:blipFill rotWithShape="0">
                <a:blip r:embed="rId2"/>
                <a:stretch>
                  <a:fillRect l="-494" t="-786" r="-9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889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183" y="373487"/>
            <a:ext cx="11423561" cy="74697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Colesterol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093" y="2395470"/>
            <a:ext cx="9865217" cy="5434883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coeficiente de asimetría es 0.9963, esto implica que existe asimetría derecha, es decir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existen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más datos a la derecha de la media que corresponde al sector de Colesterol Alto.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coeficiente de curtosis es de 12.57. Esto implica un mayor agrupamiento de los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datos alrededor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del valor central y la presencia de datos atípicos.</a:t>
            </a: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8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69319" y="0"/>
            <a:ext cx="12143750" cy="746975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la variable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Triglicéridos,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categorías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1" y="807189"/>
            <a:ext cx="8794377" cy="1715975"/>
          </a:xfrm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3" y="2583379"/>
            <a:ext cx="8305548" cy="3989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8592669" y="4299354"/>
                <a:ext cx="28373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108.36 mg/dl</a:t>
                </a:r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69" y="4299354"/>
                <a:ext cx="2837331" cy="738664"/>
              </a:xfrm>
              <a:prstGeom prst="rect">
                <a:avLst/>
              </a:prstGeom>
              <a:blipFill rotWithShape="0">
                <a:blip r:embed="rId4"/>
                <a:stretch>
                  <a:fillRect t="-57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3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9865217" cy="746975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Triglicéridos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115349"/>
                <a:ext cx="9865217" cy="5434883"/>
              </a:xfrm>
            </p:spPr>
            <p:txBody>
              <a:bodyPr>
                <a:normAutofit fontScale="55000" lnSpcReduction="20000"/>
              </a:bodyPr>
              <a:lstStyle/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La media µ </a:t>
                </a:r>
                <a:r>
                  <a:rPr lang="es-EC" sz="5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la variable Triglicéridos es de 149.21 mg/dl valor que está muy cercano </a:t>
                </a:r>
                <a:r>
                  <a:rPr lang="es-EC" sz="5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  límite </a:t>
                </a:r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de normalidad (150 mg/dl). La varianza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5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C" sz="5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5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es de 11 743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1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1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mg</m:t>
                        </m:r>
                      </m:e>
                      <m:sup>
                        <m:r>
                          <a:rPr lang="en-US" sz="51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51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51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51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dl</m:t>
                        </m:r>
                      </m:e>
                      <m:sup>
                        <m:r>
                          <a:rPr lang="en-US" sz="51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5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la </a:t>
                </a:r>
                <a:r>
                  <a:rPr lang="es-EC" sz="5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desviación estándar </a:t>
                </a:r>
                <a14:m>
                  <m:oMath xmlns:m="http://schemas.openxmlformats.org/officeDocument/2006/math">
                    <m:r>
                      <a:rPr lang="es-EC" sz="5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108.36 mg/dl</a:t>
                </a:r>
              </a:p>
              <a:p>
                <a:pPr algn="just"/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El porcentaje de personas que tienen problemas con los Triglicéridos, el grupo Alto es </a:t>
                </a:r>
                <a:r>
                  <a:rPr lang="es-EC" sz="5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 36.46</a:t>
                </a:r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% (aproximadamente 1 de cada 3 personas</a:t>
                </a:r>
                <a:r>
                  <a:rPr lang="es-EC" sz="5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/>
                <a:r>
                  <a:rPr lang="es-EC" sz="5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 valor de la desviación estándar indica que un paciente del Grupo Normal con media 94.67 mg/dl, fácilmente puede pasar a un valor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5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5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s-EC" sz="51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5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5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203:03 mg/dl, que corresponde a la categoría Triglicéridos Alto; o un paciente del grupo Triglicéridos Alto con media 244.28 mg/dl, llegar a un valor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51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51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EC" sz="51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51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5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5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135:92 mg/dl, que corresponde a Triglicéridos Normal.</a:t>
                </a: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115349"/>
                <a:ext cx="9865217" cy="5434883"/>
              </a:xfrm>
              <a:blipFill rotWithShape="0">
                <a:blip r:embed="rId2"/>
                <a:stretch>
                  <a:fillRect l="-803" r="-1236" b="-257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200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5155"/>
            <a:ext cx="12192000" cy="74697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Triglicéridos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124" y="1906073"/>
            <a:ext cx="9865217" cy="4610637"/>
          </a:xfrm>
        </p:spPr>
        <p:txBody>
          <a:bodyPr>
            <a:normAutofit/>
          </a:bodyPr>
          <a:lstStyle/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coeficiente de asimetría es 4.682, valor que indica una fuerte asimetría derecha, lo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indica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que existen más datos a la derecha de la media que corresponde al sector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Triglicéridos Altos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coeficiente de curtosis es de 51.909. Esto implica un alto agrupamiento de los datos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alrededor del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valor central y la existencia de datos atípicos.</a:t>
            </a: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2767" y="0"/>
            <a:ext cx="12143750" cy="746975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la variable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Glucosa,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categorías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4" y="853186"/>
            <a:ext cx="8646203" cy="2016896"/>
          </a:xfrm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3" y="2976293"/>
            <a:ext cx="7301437" cy="35183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7785847" y="4370294"/>
                <a:ext cx="25414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15.53 mg/dl</a:t>
                </a:r>
                <a:endParaRPr lang="es-EC" sz="2400" dirty="0"/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847" y="4370294"/>
                <a:ext cx="2541494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9211" r="-240" b="-302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504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9865217" cy="746975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Glucosa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429555"/>
                <a:ext cx="9865217" cy="4121239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 media µ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 variable Glucosa es de 91.03 mg/dl, valor que corresponde al grupo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Glucosa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Normal. La varianza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C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241.31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mg</m:t>
                        </m:r>
                      </m:e>
                      <m:sup>
                        <m:r>
                          <a:rPr lang="en-US" sz="28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dl</m:t>
                        </m:r>
                      </m:e>
                      <m:sup>
                        <m:r>
                          <a:rPr lang="en-US" sz="28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y la desviación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estándar </a:t>
                </a:r>
                <a14:m>
                  <m:oMath xmlns:m="http://schemas.openxmlformats.org/officeDocument/2006/math">
                    <m:r>
                      <a:rPr lang="es-EC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es 15.53 mg/dl.</a:t>
                </a:r>
              </a:p>
              <a:p>
                <a:pPr algn="just"/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El porcentaje de personas que tienen la Glucosa Alta es del 14.10% (aproximadamente 1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cada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7 personas), el cual podría considerarse un grupo de riesgo.</a:t>
                </a:r>
              </a:p>
              <a:p>
                <a:pPr algn="just"/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El valor de desviación estándar indica que un paciente del Grupo Normal con media de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87.72 mg/dl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puede pasar a un valor 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s-EC" sz="28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103:25 mg/dl que corresponde a la categoría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Glucosa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Alta; o un paciente del grupo Glucosa Alta con media de 111.43 mg/dl, llegar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un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valor de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EC" sz="28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95:90 mg/dl, que corresponde al grupo de Glucosa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Normal</a:t>
                </a:r>
              </a:p>
              <a:p>
                <a:pPr algn="just"/>
                <a:endParaRPr lang="es-EC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429555"/>
                <a:ext cx="9865217" cy="4121239"/>
              </a:xfrm>
              <a:blipFill rotWithShape="0">
                <a:blip r:embed="rId2"/>
                <a:stretch>
                  <a:fillRect l="-494" t="-2811" r="-9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323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11882907" cy="74697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Glucosa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093" y="1687133"/>
            <a:ext cx="9865217" cy="5434883"/>
          </a:xfrm>
        </p:spPr>
        <p:txBody>
          <a:bodyPr>
            <a:normAutofit/>
          </a:bodyPr>
          <a:lstStyle/>
          <a:p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El coeficiente de asimetría es 8.19, lo que indica una gran asimetría derecha, es decir, </a:t>
            </a: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 más </a:t>
            </a:r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datos a la derecha de la media en el sector de Glucosa Normal y Glucosa Alta.</a:t>
            </a:r>
          </a:p>
          <a:p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El coeficiente de curtosis es de 136.36. Valor que implica un alto agrupamiento de </a:t>
            </a:r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datos alrededor </a:t>
            </a:r>
            <a:r>
              <a:rPr lang="es-EC" sz="2600" dirty="0">
                <a:latin typeface="Arial" panose="020B0604020202020204" pitchFamily="34" charset="0"/>
                <a:cs typeface="Arial" panose="020B0604020202020204" pitchFamily="34" charset="0"/>
              </a:rPr>
              <a:t>del valor central correspondiente al sector de Glucosa Normal</a:t>
            </a:r>
          </a:p>
          <a:p>
            <a:pPr algn="just"/>
            <a:endParaRPr lang="es-EC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851" y="2160589"/>
            <a:ext cx="9723549" cy="3880773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presente trabajo de investigación desarrolla modelos matemáticos descriptivos y predictivos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una data que contiene los resultados de exámenes clínicos de pacientes, la cual fue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suministrada por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 laboratorio de la ciudad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Quito, en la misma se encuentra a individuos que mantienen una relación de dependencia con diversas empresas, es decir, la población de estudio es un segmento económicamente activo, con una relación laboral dependiente.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97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93894" y="0"/>
            <a:ext cx="12143750" cy="746975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la variable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Presión Sistólica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62" y="746975"/>
            <a:ext cx="8070837" cy="1920890"/>
          </a:xfrm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2" y="2974809"/>
            <a:ext cx="7394557" cy="35744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7866529" y="4434034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12.27 </a:t>
                </a:r>
                <a:r>
                  <a:rPr 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endParaRPr lang="es-EC" sz="2400" dirty="0"/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529" y="4434034"/>
                <a:ext cx="2743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614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9865217" cy="746975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Sistólica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 media 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µ </a:t>
                </a:r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variable Presión Sistólica es de 112.29 </a:t>
                </a:r>
                <a:r>
                  <a:rPr lang="es-EC" sz="3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, valor que </a:t>
                </a:r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corresponde al 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grupo de Presión Sistólica Normal. La varianza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C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 150.66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3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</a:rPr>
                          <m:t>mmHg</m:t>
                        </m:r>
                      </m:e>
                      <m:sup>
                        <m:r>
                          <a:rPr lang="en-US" sz="3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y la </a:t>
                </a:r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desviación estándar </a:t>
                </a:r>
                <a14:m>
                  <m:oMath xmlns:m="http://schemas.openxmlformats.org/officeDocument/2006/math">
                    <m:r>
                      <a:rPr lang="es-EC" sz="3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s-EC" sz="3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12.27 </a:t>
                </a:r>
                <a:r>
                  <a:rPr lang="es-EC" sz="3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grupo predominante es el de Presión Sistólica Normal con 90.40 %, es decir, se </a:t>
                </a:r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puede considerar 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 la mayoría de la población no tiene problemas con la Presión Sistólica.</a:t>
                </a:r>
              </a:p>
              <a:p>
                <a:pPr algn="just"/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porcentaje de las personas que tienen Presión Sistólica Alta es apenas del 2.90% (</a:t>
                </a:r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aproximadamente 1 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cada 30 personas).</a:t>
                </a:r>
              </a:p>
              <a:p>
                <a:pPr algn="just"/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Esta 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 es </a:t>
                </a:r>
                <a:r>
                  <a:rPr lang="es-EC" sz="3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trimodal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en los valores de 100, 110 y 120 </a:t>
                </a:r>
                <a:r>
                  <a:rPr lang="es-EC" sz="3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, lo cual indica que un </a:t>
                </a:r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gran porcentaje </a:t>
                </a:r>
                <a:r>
                  <a:rPr lang="es-EC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la población analizada tiene uno de estos </a:t>
                </a:r>
                <a:r>
                  <a:rPr lang="es-EC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valores.</a:t>
                </a:r>
              </a:p>
              <a:p>
                <a:pPr algn="just"/>
                <a:endParaRPr lang="es-EC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  <a:blipFill rotWithShape="0">
                <a:blip r:embed="rId2"/>
                <a:stretch>
                  <a:fillRect l="-803" t="-2806" r="-1298" b="-314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21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11882907" cy="746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Sistólica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320086"/>
                <a:ext cx="9865217" cy="5434883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En esta variable el valor de la desviación estándar indica que un paciente del grupo </a:t>
                </a:r>
                <a:r>
                  <a:rPr lang="es-EC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Presión Sistólica 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 con media de 112.73 </a:t>
                </a:r>
                <a:r>
                  <a:rPr lang="es-EC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puede pasar a un valor 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s-EC" sz="26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s-EC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125 </a:t>
                </a:r>
                <a:r>
                  <a:rPr lang="es-EC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valor que esta dentro del mismo grupo, lo cual indica que tiene pocas </a:t>
                </a:r>
                <a:r>
                  <a:rPr lang="es-EC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probabilidades de 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tener presiones altas; en cambio un paciente del grupo de Presión Sistólica Alta con </a:t>
                </a:r>
                <a:r>
                  <a:rPr lang="es-EC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media de 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145.71 </a:t>
                </a:r>
                <a:r>
                  <a:rPr lang="es-EC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puede tener un valor 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6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es-EC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133:44 </a:t>
                </a:r>
                <a:r>
                  <a:rPr lang="es-EC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que </a:t>
                </a:r>
                <a:r>
                  <a:rPr lang="es-EC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corresponde 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al </a:t>
                </a:r>
                <a:r>
                  <a:rPr lang="es-EC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grupo de 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Presión Sistólica Normal, lo que indica que una persona con Presión Sistólica Alta </a:t>
                </a:r>
                <a:r>
                  <a:rPr lang="es-EC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 un 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poco de cuidado podría alcanzar la Presión Sistolítica Normal.</a:t>
                </a:r>
              </a:p>
              <a:p>
                <a:pPr algn="just"/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El coeficiente de asimetría es 0.565, lo que representa en esta variable una moderada </a:t>
                </a:r>
                <a:r>
                  <a:rPr lang="es-EC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asimetría hacia 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la derecha.</a:t>
                </a:r>
              </a:p>
              <a:p>
                <a:pPr algn="just"/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El coeficiente de curtosis es de 3.91. Esto implica un leve apuntalamiento de los datos </a:t>
                </a:r>
                <a:r>
                  <a:rPr lang="es-EC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alrededor del </a:t>
                </a:r>
                <a:r>
                  <a:rPr lang="es-EC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valor central es decir en el grupo de la Presión Sistólica Normal.</a:t>
                </a:r>
                <a:endParaRPr lang="es-EC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320086"/>
                <a:ext cx="9865217" cy="5434883"/>
              </a:xfrm>
              <a:blipFill rotWithShape="0">
                <a:blip r:embed="rId2"/>
                <a:stretch>
                  <a:fillRect l="-494" t="-1459" r="-9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97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09296" y="0"/>
            <a:ext cx="12143750" cy="746975"/>
          </a:xfrm>
        </p:spPr>
        <p:txBody>
          <a:bodyPr>
            <a:norm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Estadísticos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la variable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Presión Diastólica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23" y="746975"/>
            <a:ext cx="8207911" cy="2291310"/>
          </a:xfrm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21" y="3225630"/>
            <a:ext cx="6610973" cy="31956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7449671" y="4592615"/>
                <a:ext cx="2783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 9.38 </a:t>
                </a:r>
                <a:r>
                  <a:rPr 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endParaRPr lang="es-EC" sz="2400" dirty="0"/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671" y="4592615"/>
                <a:ext cx="2783541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143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67425"/>
            <a:ext cx="9865217" cy="746975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Diastólica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 media µ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 variable Presión Diastólica es de 72.40 </a:t>
                </a:r>
                <a:r>
                  <a:rPr lang="es-EC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valor que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corresponde al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grupo de Presión Diastólica Normal. La varianza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C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es 88.05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mmHg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y la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desviación estándar </a:t>
                </a:r>
                <a14:m>
                  <m:oMath xmlns:m="http://schemas.openxmlformats.org/officeDocument/2006/math">
                    <m:r>
                      <a:rPr lang="es-EC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s-EC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es 9.38 </a:t>
                </a:r>
                <a:r>
                  <a:rPr lang="es-EC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El grupo predominante es el de Presión Diastólica Normal con el 93.00 %, es decir, la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mayoría de 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la población no tiene problemas con esta clase de Presión.</a:t>
                </a:r>
              </a:p>
              <a:p>
                <a:pPr algn="just"/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El porcentaje acumulado de las personas que tienen Presión Diastólica Alta es apenas </a:t>
                </a:r>
                <a:r>
                  <a:rPr lang="es-EC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 4.10</a:t>
                </a:r>
                <a:r>
                  <a:rPr lang="es-EC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% (aproximadamente 1 de cada 25 personas).</a:t>
                </a:r>
                <a:endParaRPr lang="es-EC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13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236372"/>
                <a:ext cx="9865217" cy="5434883"/>
              </a:xfrm>
              <a:blipFill rotWithShape="0">
                <a:blip r:embed="rId2"/>
                <a:stretch>
                  <a:fillRect l="-803" t="-1235" r="-123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55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309092"/>
            <a:ext cx="12196293" cy="746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variable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Diastólica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320086"/>
                <a:ext cx="9865217" cy="5434883"/>
              </a:xfrm>
            </p:spPr>
            <p:txBody>
              <a:bodyPr>
                <a:normAutofit/>
              </a:bodyPr>
              <a:lstStyle/>
              <a:p>
                <a:pPr algn="just"/>
                <a:endParaRPr lang="es-EC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El valor de la desviación estándar indica que un paciente del grupo Presión Diastólica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Normal Alta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 media de 90.49 </a:t>
                </a:r>
                <a:r>
                  <a:rPr 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puede pasar a un valor 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99:875 </a:t>
                </a:r>
                <a:r>
                  <a:rPr 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esta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 el grupo de Presión Diastólica Alta; de igual manera un paciente del grupo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Presión Diastólica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Alta con media de 100.32 </a:t>
                </a:r>
                <a:r>
                  <a:rPr 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puede tener un valor 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µ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s-EC" sz="24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90:945 </a:t>
                </a:r>
                <a:r>
                  <a:rPr lang="es-EC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que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corresponde al grupo de Presión Diastólica Normal Alta; estos valores indican que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 relativamente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fácil pasar de la Presión Diastólica Alta a la Presión Diastólica Normal Alta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 viceversa.</a:t>
                </a:r>
              </a:p>
              <a:p>
                <a:pPr algn="just"/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Esta variable es </a:t>
                </a:r>
                <a:r>
                  <a:rPr 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trimodal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en los valores de 60, 70 y 80 </a:t>
                </a:r>
                <a:r>
                  <a:rPr lang="es-EC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mmHg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 decir, gran porcentaje </a:t>
                </a:r>
                <a:r>
                  <a:rPr lang="es-EC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población </a:t>
                </a:r>
                <a:r>
                  <a:rPr lang="es-EC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analizada tiene uno de estos valores.</a:t>
                </a:r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320086"/>
                <a:ext cx="9865217" cy="5434883"/>
              </a:xfrm>
              <a:blipFill rotWithShape="0">
                <a:blip r:embed="rId2"/>
                <a:stretch>
                  <a:fillRect l="-494" r="-9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675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70" y="2061881"/>
            <a:ext cx="9354172" cy="3061447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/>
              <a:t>Análisis</a:t>
            </a:r>
            <a:r>
              <a:rPr lang="en-US" sz="7200" dirty="0" smtClean="0"/>
              <a:t> </a:t>
            </a:r>
            <a:r>
              <a:rPr lang="en-US" sz="6600" dirty="0" err="1" smtClean="0"/>
              <a:t>Inferencial</a:t>
            </a:r>
            <a:r>
              <a:rPr lang="en-US" sz="6600" dirty="0" smtClean="0"/>
              <a:t> </a:t>
            </a:r>
            <a:r>
              <a:rPr lang="en-US" sz="6600" dirty="0" err="1"/>
              <a:t>P</a:t>
            </a:r>
            <a:r>
              <a:rPr lang="en-US" sz="6600" dirty="0" err="1" smtClean="0"/>
              <a:t>redictivo</a:t>
            </a:r>
            <a:endParaRPr lang="es-EC" sz="7200" dirty="0"/>
          </a:p>
        </p:txBody>
      </p:sp>
    </p:spTree>
    <p:extLst>
      <p:ext uri="{BB962C8B-B14F-4D97-AF65-F5344CB8AC3E}">
        <p14:creationId xmlns:p14="http://schemas.microsoft.com/office/powerpoint/2010/main" val="1030400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07579" cy="871470"/>
          </a:xfrm>
        </p:spPr>
        <p:txBody>
          <a:bodyPr/>
          <a:lstStyle/>
          <a:p>
            <a:pPr algn="ctr"/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Inferencial</a:t>
            </a:r>
            <a:r>
              <a:rPr lang="en-US" dirty="0" smtClean="0"/>
              <a:t> </a:t>
            </a:r>
            <a:r>
              <a:rPr lang="en-US" dirty="0" err="1" smtClean="0"/>
              <a:t>Predictivo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487" y="1680882"/>
            <a:ext cx="9697792" cy="50426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maneras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Determinando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Índices de Salud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 Aquí a las variables se las subdivide en categorías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según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intervalos proporcionados por la literatura médica consultada.</a:t>
            </a: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Hallando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 Aquí se transforma las variables cuantitativas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cualitativas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en particular, dicotómicas, de acuerdo a valores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límite;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 decir, valores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superiores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normalidad propia de cada variable.</a:t>
            </a: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Encontrando las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similaridades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 (distancias) entre los distintos individuos de un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grupo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riesgo determinado. Los grupos de riesgo se forman por la combinación de los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riesgo construidos en el segundo método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60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Índice de Salud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487" y="1790163"/>
            <a:ext cx="9581881" cy="4778062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Para establecer el estado de salud de un paciente en función de los resultados de diversos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exámenes clínicos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correspondientes a un perfil médico específico, será importante construir un criterio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base a la información de miles de casos similares, que ayude a visualizar el estado de salud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se ha definido un Índice de Salud para el SM+, es decir, para el riesgo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tener un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paro cardiovascular 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cerebral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 Este índice constituye un referente para que el individuo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modifique malos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hábitos de vida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excesivo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sedentarismo, alcoholismo, tabaquismo, etc.; y/o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alimentación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como consumo excesivo de grasas, consumo de comida chatarra,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consumo excesivo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carnes rojas, etc.</a:t>
            </a:r>
          </a:p>
        </p:txBody>
      </p:sp>
    </p:spTree>
    <p:extLst>
      <p:ext uri="{BB962C8B-B14F-4D97-AF65-F5344CB8AC3E}">
        <p14:creationId xmlns:p14="http://schemas.microsoft.com/office/powerpoint/2010/main" val="2878582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609" y="609600"/>
            <a:ext cx="11127346" cy="832834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Categorización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variables 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diversos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609" y="1687133"/>
            <a:ext cx="9787943" cy="4354230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Las variables cuantitativas objeto de este estudio presentan diversos niveles de gravedad,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 lo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que se considera adecuado dividirlas 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distintas categorías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de acuerdo al nivel de gravedad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riesgo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; así, se asignará el valor de: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1, cuando el valor esta bajo el límite de normalidad,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2, cuando el valor esta dentro de los límites de normalidad,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3, cuando el valor esta sobre los valores de normalidad;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4 o 5, cuando el valor representa condiciones críticas para el paciente.</a:t>
            </a:r>
          </a:p>
        </p:txBody>
      </p:sp>
    </p:spTree>
    <p:extLst>
      <p:ext uri="{BB962C8B-B14F-4D97-AF65-F5344CB8AC3E}">
        <p14:creationId xmlns:p14="http://schemas.microsoft.com/office/powerpoint/2010/main" val="122220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Pregunta de </a:t>
            </a:r>
            <a:r>
              <a:rPr lang="es-EC" dirty="0" smtClean="0"/>
              <a:t>investigación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9435" y="1930400"/>
            <a:ext cx="9839459" cy="4227332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posible obtener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relevante, utilizando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técnicas de Big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Data, en la base de datos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suministrados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Para responderla, analizando los resultados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exámenes clínicos de pacientes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se utilizan las siguientes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técnicas: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Análisis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descriptivo de las variables seleccionadas</a:t>
            </a:r>
          </a:p>
          <a:p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inferencial predictivo con:</a:t>
            </a:r>
          </a:p>
          <a:p>
            <a:pPr lvl="1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convencionales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Técnicas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contemporáneas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93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5" y="197477"/>
            <a:ext cx="11552348" cy="11176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Catagorías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variables: </a:t>
            </a:r>
            <a:r>
              <a:rPr lang="en-US" dirty="0" err="1" smtClean="0"/>
              <a:t>Colesterol</a:t>
            </a:r>
            <a:r>
              <a:rPr lang="en-US" dirty="0" smtClean="0"/>
              <a:t>, </a:t>
            </a:r>
            <a:r>
              <a:rPr lang="en-US" dirty="0" err="1" smtClean="0"/>
              <a:t>Triglicéridos</a:t>
            </a:r>
            <a:r>
              <a:rPr lang="en-US" dirty="0" smtClean="0"/>
              <a:t>, </a:t>
            </a:r>
            <a:r>
              <a:rPr lang="en-US" dirty="0" err="1" smtClean="0"/>
              <a:t>Glucosa</a:t>
            </a:r>
            <a:r>
              <a:rPr lang="en-US" dirty="0" smtClean="0"/>
              <a:t>,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Sistólica</a:t>
            </a:r>
            <a:r>
              <a:rPr lang="en-US" dirty="0" smtClean="0"/>
              <a:t> y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Distólica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" y="1525131"/>
            <a:ext cx="4238332" cy="1295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0" y="1525131"/>
            <a:ext cx="4084956" cy="12621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" y="3255440"/>
            <a:ext cx="4238332" cy="15424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70" y="3377564"/>
            <a:ext cx="4084956" cy="14203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42" y="5007851"/>
            <a:ext cx="3915177" cy="16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28790"/>
            <a:ext cx="8596668" cy="734095"/>
          </a:xfrm>
        </p:spPr>
        <p:txBody>
          <a:bodyPr/>
          <a:lstStyle/>
          <a:p>
            <a:r>
              <a:rPr lang="en-US" dirty="0" err="1" smtClean="0"/>
              <a:t>Definición</a:t>
            </a:r>
            <a:r>
              <a:rPr lang="en-US" dirty="0" smtClean="0"/>
              <a:t> de </a:t>
            </a:r>
            <a:r>
              <a:rPr lang="en-US" dirty="0" err="1" smtClean="0"/>
              <a:t>Índice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107583"/>
            <a:ext cx="8596668" cy="1983346"/>
          </a:xfrm>
        </p:spPr>
        <p:txBody>
          <a:bodyPr>
            <a:no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“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Índice de Salud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’ de un paciente, es la suma de los valores asignados a cada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uno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las distintas variables, de acuerdo al nivel de gravedad o riesgo; variables correspondientes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exámenes clínicos, de un perfil médico determinado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77334" y="3335627"/>
            <a:ext cx="1124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Estado </a:t>
            </a: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del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paciente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acuerdo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Índice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Salud</a:t>
            </a:r>
            <a:endParaRPr lang="es-EC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28" y="4226655"/>
            <a:ext cx="6150829" cy="22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4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9947736" cy="121061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Segmento</a:t>
            </a:r>
            <a:r>
              <a:rPr lang="en-US" dirty="0" smtClean="0"/>
              <a:t> de la data con variables </a:t>
            </a:r>
            <a:r>
              <a:rPr lang="en-US" dirty="0" err="1" smtClean="0"/>
              <a:t>valoradas</a:t>
            </a:r>
            <a:r>
              <a:rPr lang="en-US" dirty="0" smtClean="0"/>
              <a:t>, </a:t>
            </a:r>
            <a:r>
              <a:rPr lang="en-US" dirty="0" err="1" smtClean="0"/>
              <a:t>Índice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r>
              <a:rPr lang="en-US" dirty="0" smtClean="0"/>
              <a:t> y Estado de </a:t>
            </a:r>
            <a:r>
              <a:rPr lang="en-US" dirty="0" err="1" smtClean="0"/>
              <a:t>Salud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1352281"/>
            <a:ext cx="8089830" cy="5316863"/>
          </a:xfrm>
        </p:spPr>
      </p:pic>
    </p:spTree>
    <p:extLst>
      <p:ext uri="{BB962C8B-B14F-4D97-AF65-F5344CB8AC3E}">
        <p14:creationId xmlns:p14="http://schemas.microsoft.com/office/powerpoint/2010/main" val="13091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4509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variables multiples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categorías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695379"/>
            <a:ext cx="9529238" cy="61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925377" cy="54509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Explotación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Minas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018"/>
            <a:ext cx="5925377" cy="61929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79126" y="0"/>
            <a:ext cx="601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Actividades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Financieras</a:t>
            </a:r>
            <a:endParaRPr lang="es-EC" sz="36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23" y="610447"/>
            <a:ext cx="5925377" cy="63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925377" cy="54509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Explotación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Minas (%)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79126" y="0"/>
            <a:ext cx="601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Actividades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Financieras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(%)</a:t>
            </a:r>
            <a:endParaRPr lang="es-EC" sz="36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5832639" cy="62116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64" y="646330"/>
            <a:ext cx="5925377" cy="6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63236"/>
            <a:ext cx="8596668" cy="734291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8655" y="1191491"/>
            <a:ext cx="9476509" cy="5389418"/>
          </a:xfrm>
        </p:spPr>
        <p:txBody>
          <a:bodyPr>
            <a:no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Considerando el límite de normalidad de cada variable numérica,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construye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correspondiente variable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dicotómica; de tal forma que 0, si está dentro del campo de normalidad (no existe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para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salud en esta variable) y, 1 si sobrepasa este límite (esta variable representa un riesgo 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salud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EC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 las siete variables dicotómicas construidas, sumamos las variables de Hábitos: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Sedentarismo y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Tabaquismo, formando de esta manera los nueve factores de riesgo que se analizan. Luego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partir de esta categorización, cuantificamos el número de factores de riesgo presentes 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 observación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lo que permite formar grupos de pacientes con el mismo número de factores de riesgo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los grupos formados, se puede determinar cuáles son los factores de riesgo más comunes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relevantes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020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4800"/>
            <a:ext cx="11623964" cy="858982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Límites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normalidad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variables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numéricas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3" y="1694488"/>
            <a:ext cx="9571682" cy="305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4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9947736" cy="121061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Segmento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data con variables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dicotómicas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8" y="1265886"/>
            <a:ext cx="8548127" cy="5592114"/>
          </a:xfrm>
        </p:spPr>
      </p:pic>
    </p:spTree>
    <p:extLst>
      <p:ext uri="{BB962C8B-B14F-4D97-AF65-F5344CB8AC3E}">
        <p14:creationId xmlns:p14="http://schemas.microsoft.com/office/powerpoint/2010/main" val="5144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28790"/>
            <a:ext cx="8596668" cy="734095"/>
          </a:xfrm>
        </p:spPr>
        <p:txBody>
          <a:bodyPr/>
          <a:lstStyle/>
          <a:p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107583"/>
            <a:ext cx="8596668" cy="1983346"/>
          </a:xfrm>
        </p:spPr>
        <p:txBody>
          <a:bodyPr>
            <a:no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Los grupos de riesgo denominados Ci; i =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 1, … , 9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corresponden 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grupos poblacionales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que poseen el mismo número de factores de riesgo, los mismos que pueden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 cualquiera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las nueve variables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analizadas.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7334" y="2629045"/>
            <a:ext cx="1151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Distribución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32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población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acuerdo</a:t>
            </a:r>
            <a:r>
              <a:rPr 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los </a:t>
            </a:r>
            <a:r>
              <a:rPr lang="en-US" sz="32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grupos</a:t>
            </a: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riesgo</a:t>
            </a:r>
            <a:endParaRPr lang="es-EC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37" y="3219450"/>
            <a:ext cx="5334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Big Data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972" y="3026535"/>
            <a:ext cx="9762186" cy="3014827"/>
          </a:xfrm>
        </p:spPr>
        <p:txBody>
          <a:bodyPr>
            <a:normAutofit/>
          </a:bodyPr>
          <a:lstStyle/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Data es una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antiguas y nuevas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ayudan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 obtener una perspectiva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 Es la capacidad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administrar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 gran volumen de datos en diversos formatos, 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velocidad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correcta y dentro de un marco de tiempo adecuado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permitir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en tiempo real</a:t>
            </a:r>
          </a:p>
        </p:txBody>
      </p:sp>
      <p:sp>
        <p:nvSpPr>
          <p:cNvPr id="4" name="CuadroTexto 3"/>
          <p:cNvSpPr txBox="1"/>
          <p:nvPr/>
        </p:nvSpPr>
        <p:spPr>
          <a:xfrm flipH="1">
            <a:off x="677334" y="1930399"/>
            <a:ext cx="940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998036" cy="11360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0" y="957735"/>
            <a:ext cx="9540301" cy="56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91" y="0"/>
            <a:ext cx="12192000" cy="692727"/>
          </a:xfrm>
        </p:spPr>
        <p:txBody>
          <a:bodyPr/>
          <a:lstStyle/>
          <a:p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Económicas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50" y="3913907"/>
            <a:ext cx="4304679" cy="29440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1002341"/>
            <a:ext cx="3692845" cy="2519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96" y="1002341"/>
            <a:ext cx="3692845" cy="25190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152"/>
            <a:ext cx="3813397" cy="2587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65" y="3889792"/>
            <a:ext cx="4351299" cy="29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4509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variables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dicotómicas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4" y="701571"/>
            <a:ext cx="10709417" cy="61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925377" cy="54509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Explotación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Minas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79126" y="0"/>
            <a:ext cx="601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Actividades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Financieras</a:t>
            </a:r>
            <a:endParaRPr lang="es-EC" sz="36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5542"/>
            <a:ext cx="6179126" cy="49346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23" y="1155542"/>
            <a:ext cx="5823277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925377" cy="54509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Explotación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Minas (%)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79126" y="0"/>
            <a:ext cx="601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Actividades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Financieras</a:t>
            </a:r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(%)</a:t>
            </a:r>
            <a:endParaRPr lang="es-EC" sz="36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884"/>
            <a:ext cx="6068291" cy="45059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6" y="1369884"/>
            <a:ext cx="6012873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34291"/>
          </a:xfrm>
        </p:spPr>
        <p:txBody>
          <a:bodyPr/>
          <a:lstStyle/>
          <a:p>
            <a:pPr algn="ctr"/>
            <a:r>
              <a:rPr lang="en-US" dirty="0" err="1" smtClean="0"/>
              <a:t>Escalado</a:t>
            </a:r>
            <a:r>
              <a:rPr lang="en-US" dirty="0" smtClean="0"/>
              <a:t> Multidimensional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9382" y="1440873"/>
            <a:ext cx="9822873" cy="5112327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Para aplicar la técnica de escalado multidimensional se escogen dos grupos de actividades económica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Explotación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Minas y Actividades Financieras; ambos con tres factores de riesgo.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hecho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seleccionar estos grupos se debe a que poseen la mayor población, dentro de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 analizada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el motivo de considerar solo tres factores de riesgo, se debe a que los mismos ya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 un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número adecuado de factores (más de dos factores ya hay riesgo) y que ese número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 permite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 mejor análisis y visualización.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En estos grupos las variables numéricas se transforman en variables dicotómicas, más las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Sedentarismo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Tabaquismo, que también serán dicotómicas; así se forman las nueve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interés, las que se detallan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continuación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058" y="526473"/>
            <a:ext cx="9872083" cy="900546"/>
          </a:xfrm>
        </p:spPr>
        <p:txBody>
          <a:bodyPr/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8" y="2036617"/>
            <a:ext cx="9872084" cy="3976255"/>
          </a:xfrm>
        </p:spPr>
      </p:pic>
    </p:spTree>
    <p:extLst>
      <p:ext uri="{BB962C8B-B14F-4D97-AF65-F5344CB8AC3E}">
        <p14:creationId xmlns:p14="http://schemas.microsoft.com/office/powerpoint/2010/main" val="2320215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264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Aplicación</a:t>
            </a:r>
            <a:r>
              <a:rPr lang="en-US" dirty="0" smtClean="0"/>
              <a:t> del </a:t>
            </a:r>
            <a:r>
              <a:rPr lang="en-US" dirty="0" err="1" smtClean="0"/>
              <a:t>Escalado</a:t>
            </a:r>
            <a:r>
              <a:rPr lang="en-US" dirty="0" smtClean="0"/>
              <a:t> </a:t>
            </a:r>
            <a:r>
              <a:rPr lang="en-US" dirty="0" smtClean="0"/>
              <a:t>multidimensional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091" y="762000"/>
            <a:ext cx="10571018" cy="6096000"/>
          </a:xfrm>
        </p:spPr>
        <p:txBody>
          <a:bodyPr>
            <a:noAutofit/>
          </a:bodyPr>
          <a:lstStyle/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grupo de la actividad económica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Explotación de Minas 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tres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se aplican los coeficientes de similaridad de: i) </a:t>
            </a:r>
            <a:r>
              <a:rPr lang="es-EC" sz="2400" dirty="0" err="1">
                <a:latin typeface="Arial" panose="020B0604020202020204" pitchFamily="34" charset="0"/>
                <a:cs typeface="Arial" panose="020B0604020202020204" pitchFamily="34" charset="0"/>
              </a:rPr>
              <a:t>Sokal-Michener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ii)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Russell-</a:t>
            </a:r>
            <a:r>
              <a:rPr lang="es-EC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iii) Rogers-</a:t>
            </a:r>
            <a:r>
              <a:rPr lang="es-EC" sz="2400" dirty="0" err="1">
                <a:latin typeface="Arial" panose="020B0604020202020204" pitchFamily="34" charset="0"/>
                <a:cs typeface="Arial" panose="020B0604020202020204" pitchFamily="34" charset="0"/>
              </a:rPr>
              <a:t>Tanimoto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; por ser estos coeficientes los recomendados cuando la data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contiene la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totalidad de las variables de comparación, como lo es en éste estudio; así se obtendrán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matrices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similaridades y a partir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éstas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matrices de distancias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las matrices de distancias aplicando el proceso de escalado multidimensional, se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cada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una de las observaciones del grupo mediante dos nuevas variables ortogonales,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pudiendo visualizar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 cada una de las observaciones como puntos en un plano.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gráfico presenta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similaridades entre los elementos del grupo; así, mientras más cercanos se encuentren las observaciones, mayor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 su similaridad. Cada una de estas nuevas variables ortogonales son en realidad una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lineal de las variables originales sin que ninguna de estas tenga una única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preponderancia sobre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resto, por lo que en este estudio las llamaremos como Eje horizontal y Eje vertical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9087" y="0"/>
            <a:ext cx="3819183" cy="4987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Similaridades</a:t>
            </a:r>
            <a:r>
              <a:rPr lang="en-US" dirty="0" smtClean="0"/>
              <a:t> con: </a:t>
            </a:r>
            <a:endParaRPr lang="es-EC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390"/>
            <a:ext cx="4036342" cy="3027257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87" y="936390"/>
            <a:ext cx="4036343" cy="30272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30" y="949556"/>
            <a:ext cx="4166570" cy="30140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87" y="3917297"/>
            <a:ext cx="4036343" cy="294070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03943" y="537682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Sokal</a:t>
            </a:r>
            <a:r>
              <a:rPr lang="en-US" dirty="0" smtClean="0"/>
              <a:t>-Michener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313295" y="539594"/>
            <a:ext cx="148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Russell-Rao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213272" y="537682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Rogers-</a:t>
            </a:r>
            <a:r>
              <a:rPr lang="en-US" dirty="0" err="1" smtClean="0"/>
              <a:t>Tanimoto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808271" y="4581382"/>
            <a:ext cx="31912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 </a:t>
            </a:r>
            <a:r>
              <a:rPr lang="en-US" sz="2000" dirty="0" err="1" smtClean="0"/>
              <a:t>Sokal</a:t>
            </a:r>
            <a:r>
              <a:rPr lang="en-US" sz="2000" dirty="0" smtClean="0"/>
              <a:t>-Michener</a:t>
            </a:r>
          </a:p>
          <a:p>
            <a:r>
              <a:rPr lang="en-US" sz="2000" dirty="0" smtClean="0"/>
              <a:t>o  Russell-Rao</a:t>
            </a:r>
          </a:p>
          <a:p>
            <a:r>
              <a:rPr lang="en-US" sz="2000" dirty="0" smtClean="0"/>
              <a:t>x  Rogers-</a:t>
            </a:r>
            <a:r>
              <a:rPr lang="en-US" sz="2000" dirty="0" err="1" smtClean="0"/>
              <a:t>Tanimoto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9106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18" y="0"/>
            <a:ext cx="11418437" cy="623455"/>
          </a:xfrm>
        </p:spPr>
        <p:txBody>
          <a:bodyPr>
            <a:normAutofit/>
          </a:bodyPr>
          <a:lstStyle/>
          <a:p>
            <a:pPr algn="ctr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Explotación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de Minas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usando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C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28" y="851437"/>
            <a:ext cx="6669561" cy="17513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28" y="2977798"/>
            <a:ext cx="6591590" cy="17041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3" y="5056909"/>
            <a:ext cx="6672426" cy="170410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4146" y="1647663"/>
            <a:ext cx="2070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Sokal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-Michener</a:t>
            </a:r>
            <a:endParaRPr lang="es-EC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4146" y="3829852"/>
            <a:ext cx="164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Russell-Rao</a:t>
            </a:r>
            <a:endParaRPr lang="es-EC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6256" y="5852713"/>
            <a:ext cx="2228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Rogers-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Tanimoto</a:t>
            </a:r>
            <a:endParaRPr lang="es-EC" sz="20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4700"/>
            <a:ext cx="8596668" cy="682580"/>
          </a:xfrm>
        </p:spPr>
        <p:txBody>
          <a:bodyPr/>
          <a:lstStyle/>
          <a:p>
            <a:pPr algn="ctr"/>
            <a:r>
              <a:rPr lang="es-EC" dirty="0" smtClean="0"/>
              <a:t>Características </a:t>
            </a:r>
            <a:r>
              <a:rPr lang="es-EC" dirty="0"/>
              <a:t>del Big Data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972" y="2228045"/>
            <a:ext cx="9762186" cy="4378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principales son:</a:t>
            </a: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Volumen, implica la cantidad de datos recolectados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fácilmente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orden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los terabytes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Variedad, los datos se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obtendrán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en diversos formatos.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Velocidad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la necesidad de procesar los datos 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tiempos cortos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para que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sea relevante, ú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aplicable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oportuna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Veracidad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es el grado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confianza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obtenida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data, para la toma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decisiones.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refiere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al valor agregado que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puede aportar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 la actividad de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flipH="1">
            <a:off x="321972" y="1249251"/>
            <a:ext cx="976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/>
              <a:t>Las 5 Vs. del Big Data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73"/>
          </a:xfrm>
        </p:spPr>
        <p:txBody>
          <a:bodyPr>
            <a:normAutofit/>
          </a:bodyPr>
          <a:lstStyle/>
          <a:p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diversos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coeficientes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similaridad</a:t>
            </a:r>
            <a:endParaRPr lang="es-EC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8655" y="983674"/>
            <a:ext cx="9656617" cy="5874326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Los gráficos obtenidos con los tres diferentes coeficientes de similaridad son muy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parecidos entre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sí, lo que se ratifica con la información proporcionada por las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Tablas anteriores;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indican los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factores críticos de los subgrupos más representativos y su porcentaje respecto a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total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las cuales para los tres coeficientes de similaridad son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idénticas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 excepción del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observación 5. Por ejemplo, en estas tablas el punto uno, indica que el subgrupo que tiene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factores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críticos: IMC, Sedentarismo, Tabaquismo, representa el 24% de la población del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grupo Explotación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Minas con tres factores de riesgo.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Por lo expuesto anteriormente, se observa que el análisis de similaridades es una prueba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robusta respecto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 los diversos coeficientes; por tanto, para los análisis posteriores se utilizará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únicamente el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coeficiente de </a:t>
            </a:r>
            <a:r>
              <a:rPr lang="es-EC" sz="2400" dirty="0" err="1">
                <a:latin typeface="Arial" panose="020B0604020202020204" pitchFamily="34" charset="0"/>
                <a:cs typeface="Arial" panose="020B0604020202020204" pitchFamily="34" charset="0"/>
              </a:rPr>
              <a:t>Sokal-Michener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3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0"/>
            <a:ext cx="11443853" cy="665018"/>
          </a:xfrm>
        </p:spPr>
        <p:txBody>
          <a:bodyPr/>
          <a:lstStyle/>
          <a:p>
            <a:r>
              <a:rPr lang="en-US" dirty="0" err="1" smtClean="0"/>
              <a:t>Similaridades</a:t>
            </a:r>
            <a:r>
              <a:rPr lang="en-US" dirty="0" smtClean="0"/>
              <a:t> para el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Financieras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07" y="665018"/>
            <a:ext cx="5594927" cy="41961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90" y="5056907"/>
            <a:ext cx="6614566" cy="16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0"/>
            <a:ext cx="12095018" cy="6650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Similaridades</a:t>
            </a:r>
            <a:r>
              <a:rPr lang="en-US" dirty="0" smtClean="0"/>
              <a:t>: </a:t>
            </a:r>
            <a:r>
              <a:rPr lang="en-US" dirty="0" err="1" smtClean="0"/>
              <a:t>Explotación</a:t>
            </a:r>
            <a:r>
              <a:rPr lang="en-US" dirty="0" smtClean="0"/>
              <a:t> de Minas vs.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Financieras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73" y="1213855"/>
            <a:ext cx="5594927" cy="41961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72" y="5410050"/>
            <a:ext cx="5594927" cy="1406265"/>
          </a:xfrm>
          <a:prstGeom prst="rect">
            <a:avLst/>
          </a:prstGeom>
        </p:spPr>
      </p:pic>
      <p:pic>
        <p:nvPicPr>
          <p:cNvPr id="6" name="Marcador de conteni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8" y="1294953"/>
            <a:ext cx="5529762" cy="414732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5410050"/>
            <a:ext cx="5514109" cy="14479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36618" y="75477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Explotación</a:t>
            </a:r>
            <a:r>
              <a:rPr lang="en-US" dirty="0" smtClean="0"/>
              <a:t> de Minas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8201891" y="754770"/>
            <a:ext cx="313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Financieras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69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291"/>
          </a:xfrm>
        </p:spPr>
        <p:txBody>
          <a:bodyPr/>
          <a:lstStyle/>
          <a:p>
            <a:pPr algn="ctr"/>
            <a:r>
              <a:rPr lang="en-US" dirty="0" err="1" smtClean="0"/>
              <a:t>Comentario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491" y="2036618"/>
            <a:ext cx="9504217" cy="2909455"/>
          </a:xfrm>
        </p:spPr>
        <p:txBody>
          <a:bodyPr>
            <a:normAutofit/>
          </a:bodyPr>
          <a:lstStyle/>
          <a:p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Los gráficos de similaridades de los grupos Explotación de Minas y Actividades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Financieras presentan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ciertas diferencias, las que se visualizan de mejor modo con la información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tablas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correspondientes a los factores de riesgo de los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subgrupos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más representativos y 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estos respecto a la población total.</a:t>
            </a:r>
          </a:p>
        </p:txBody>
      </p:sp>
    </p:spTree>
    <p:extLst>
      <p:ext uri="{BB962C8B-B14F-4D97-AF65-F5344CB8AC3E}">
        <p14:creationId xmlns:p14="http://schemas.microsoft.com/office/powerpoint/2010/main" val="25517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309"/>
            <a:ext cx="12192000" cy="5172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Representación</a:t>
            </a:r>
            <a:r>
              <a:rPr lang="en-US" dirty="0" smtClean="0"/>
              <a:t> de </a:t>
            </a:r>
            <a:r>
              <a:rPr lang="en-US" dirty="0" err="1" smtClean="0"/>
              <a:t>factores</a:t>
            </a:r>
            <a:r>
              <a:rPr lang="en-US" dirty="0" smtClean="0"/>
              <a:t>: </a:t>
            </a:r>
            <a:r>
              <a:rPr lang="en-US" dirty="0" err="1" smtClean="0"/>
              <a:t>Mecánicos</a:t>
            </a:r>
            <a:r>
              <a:rPr lang="en-US" dirty="0" smtClean="0"/>
              <a:t>, </a:t>
            </a:r>
            <a:r>
              <a:rPr lang="en-US" dirty="0" err="1" smtClean="0"/>
              <a:t>Químicos</a:t>
            </a:r>
            <a:r>
              <a:rPr lang="en-US" dirty="0" smtClean="0"/>
              <a:t>, </a:t>
            </a:r>
            <a:r>
              <a:rPr lang="en-US" dirty="0" err="1" smtClean="0"/>
              <a:t>Hábitos</a:t>
            </a:r>
            <a:r>
              <a:rPr lang="en-US" dirty="0" smtClean="0"/>
              <a:t> y </a:t>
            </a:r>
            <a:r>
              <a:rPr lang="en-US" dirty="0" err="1" smtClean="0"/>
              <a:t>Edad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58" y="683742"/>
            <a:ext cx="4400333" cy="33002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3" y="783014"/>
            <a:ext cx="4267970" cy="320097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1055" y="3983992"/>
            <a:ext cx="11485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Para determinar la influencia de los diversos factores de riesgo, en los gráficos de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similaridades,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se procede a incluir individuos que únicamente poseen determinadas características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Por ejemplo el triángulo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representa al paciente que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posee únicamente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factores mecánicos (IMC, Presión Sistólica, Presión Diastólica), el cuadrado  al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posee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factores químicos (Colesterol, Triglicéridos y Glucosa), el diamante  al que posee solo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factor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 Edad, la estrella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que posee factores de hábitos (Sedentarismo y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Tabaquismo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) y 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asterisco 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al individuo que no posee factores de riesgo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, es decir, esta “sano”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 manera particular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valores de las variables analizadas están dentro de lo considerado normal</a:t>
            </a:r>
            <a:r>
              <a:rPr lang="es-EC" dirty="0"/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273079" y="1666013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Finanzas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214733" y="1666013"/>
            <a:ext cx="94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986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0109"/>
            <a:ext cx="12192000" cy="90054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Estudio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variables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conforman</a:t>
            </a:r>
            <a:r>
              <a:rPr lang="en-US" dirty="0" smtClean="0"/>
              <a:t>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ecánicos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71054" y="900544"/>
                <a:ext cx="10709563" cy="576349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Los factores Mecánicos están constituidos por las variables: IMC, Presión Sistólica y Presión Diastólica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la influencia conjunta de estas dos últimas le llamaremos Presión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Arterial, en la Figura a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 paciente que tiene los factores de riesgo Mecánicos está representada por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 triángulo.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El asterisco  en estas figuras representa al paciente sin factores de riesgo, es decir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una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condición óptima de salud.</a:t>
                </a:r>
              </a:p>
              <a:p>
                <a:pPr algn="just"/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En el estudio de los factores de riesgo, se utiliza la expresión “se elimina el factor de riesgo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...”, en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este contexto, eliminar un factor de riesgo significa que el valor de esa variable retorna al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rango de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normalidad y por tanto, esta variable ya no representa un riesgo para la salud del paciente.</a:t>
                </a:r>
              </a:p>
              <a:p>
                <a:pPr algn="just"/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Las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Figuras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b,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indican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que al eliminar el factor de riesgo Presión Arterial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manteniendo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el factor de riesgo IMC, existe un leve desplazamiento del paciente respecto a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 posición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inicial; en cambio las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Figuras d, e,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muestran que al eliminar el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factor de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riesgo IMC, es decir, lograr que alcance valores menores a 25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  <m:r>
                      <a:rPr lang="es-EC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s-EC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s-EC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pero manteniendo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factor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 riesgo a la Presión Arterial, existe un desplazamiento del paciente hacia la condición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óptima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salud. Lo observado hace suponer que en un paciente que tenga los factores de riesgo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IMC y 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Presión Arterial alterados, controlar la variable IMC es más eficiente que hacerlo con la </a:t>
                </a:r>
                <a:r>
                  <a:rPr lang="es-EC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Presión Arterial</a:t>
                </a:r>
                <a:r>
                  <a:rPr lang="es-EC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054" y="900544"/>
                <a:ext cx="10709563" cy="5763492"/>
              </a:xfrm>
              <a:blipFill rotWithShape="0">
                <a:blip r:embed="rId2"/>
                <a:stretch>
                  <a:fillRect l="-228" t="-529" r="-62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7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56761"/>
            <a:ext cx="11028217" cy="746803"/>
          </a:xfrm>
        </p:spPr>
        <p:txBody>
          <a:bodyPr/>
          <a:lstStyle/>
          <a:p>
            <a:pPr algn="ctr"/>
            <a:r>
              <a:rPr lang="en-US" dirty="0" err="1" smtClean="0"/>
              <a:t>Estudio</a:t>
            </a:r>
            <a:r>
              <a:rPr lang="en-US" dirty="0" smtClean="0"/>
              <a:t> de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Mecánicos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Minas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3849832"/>
            <a:ext cx="3615345" cy="271150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803564"/>
            <a:ext cx="3546764" cy="26600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87" y="3871480"/>
            <a:ext cx="3586483" cy="26898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4" y="803565"/>
            <a:ext cx="3578397" cy="26837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27" y="803564"/>
            <a:ext cx="3609572" cy="270717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65052" y="3463637"/>
            <a:ext cx="246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Mecánicos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63851" y="349475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Se </a:t>
            </a:r>
            <a:r>
              <a:rPr lang="en-US" dirty="0" err="1" smtClean="0"/>
              <a:t>elimina</a:t>
            </a:r>
            <a:r>
              <a:rPr lang="en-US" dirty="0" smtClean="0"/>
              <a:t> Pre. Arterial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365673" y="3483932"/>
            <a:ext cx="22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 </a:t>
            </a:r>
            <a:r>
              <a:rPr lang="en-US" dirty="0" err="1" smtClean="0"/>
              <a:t>Ampliación</a:t>
            </a:r>
            <a:r>
              <a:rPr lang="en-US" dirty="0" smtClean="0"/>
              <a:t> de b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15491" y="6561341"/>
            <a:ext cx="224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 Se </a:t>
            </a:r>
            <a:r>
              <a:rPr lang="en-US" dirty="0" err="1" smtClean="0"/>
              <a:t>elimina</a:t>
            </a:r>
            <a:r>
              <a:rPr lang="en-US" dirty="0" smtClean="0"/>
              <a:t> IMC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15200" y="6561341"/>
            <a:ext cx="229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e) </a:t>
            </a:r>
            <a:r>
              <a:rPr lang="en-US" dirty="0" err="1" smtClean="0"/>
              <a:t>Apliación</a:t>
            </a:r>
            <a:r>
              <a:rPr lang="en-US" dirty="0" smtClean="0"/>
              <a:t> de 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219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56761"/>
            <a:ext cx="11028217" cy="746803"/>
          </a:xfrm>
        </p:spPr>
        <p:txBody>
          <a:bodyPr/>
          <a:lstStyle/>
          <a:p>
            <a:pPr algn="ctr"/>
            <a:r>
              <a:rPr lang="en-US" dirty="0" err="1" smtClean="0"/>
              <a:t>Estudio</a:t>
            </a:r>
            <a:r>
              <a:rPr lang="en-US" dirty="0" smtClean="0"/>
              <a:t> de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Mecánicos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1165052" y="3463637"/>
            <a:ext cx="246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Mecánicos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63851" y="349475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Se </a:t>
            </a:r>
            <a:r>
              <a:rPr lang="en-US" dirty="0" err="1" smtClean="0"/>
              <a:t>elimina</a:t>
            </a:r>
            <a:r>
              <a:rPr lang="en-US" dirty="0" smtClean="0"/>
              <a:t> Pre. Arterial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365673" y="3483932"/>
            <a:ext cx="22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 </a:t>
            </a:r>
            <a:r>
              <a:rPr lang="en-US" dirty="0" err="1" smtClean="0"/>
              <a:t>Ampliación</a:t>
            </a:r>
            <a:r>
              <a:rPr lang="en-US" dirty="0" smtClean="0"/>
              <a:t> de b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15491" y="6561341"/>
            <a:ext cx="224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 Se </a:t>
            </a:r>
            <a:r>
              <a:rPr lang="en-US" dirty="0" err="1" smtClean="0"/>
              <a:t>elimina</a:t>
            </a:r>
            <a:r>
              <a:rPr lang="en-US" dirty="0" smtClean="0"/>
              <a:t> IMC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15200" y="6561341"/>
            <a:ext cx="229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e) </a:t>
            </a:r>
            <a:r>
              <a:rPr lang="en-US" dirty="0" err="1" smtClean="0"/>
              <a:t>Apliación</a:t>
            </a:r>
            <a:r>
              <a:rPr lang="en-US" dirty="0" smtClean="0"/>
              <a:t> de d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6" y="842075"/>
            <a:ext cx="3522476" cy="26418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78" y="810957"/>
            <a:ext cx="3632099" cy="27240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53" y="810957"/>
            <a:ext cx="3658981" cy="27442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78" y="3936889"/>
            <a:ext cx="3491186" cy="2618389"/>
          </a:xfrm>
          <a:prstGeom prst="rect">
            <a:avLst/>
          </a:prstGeom>
        </p:spPr>
      </p:pic>
      <p:pic>
        <p:nvPicPr>
          <p:cNvPr id="20" name="Marcador de contenido 1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0" y="3864087"/>
            <a:ext cx="3567327" cy="2675496"/>
          </a:xfrm>
        </p:spPr>
      </p:pic>
    </p:spTree>
    <p:extLst>
      <p:ext uri="{BB962C8B-B14F-4D97-AF65-F5344CB8AC3E}">
        <p14:creationId xmlns:p14="http://schemas.microsoft.com/office/powerpoint/2010/main" val="25724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054" y="180109"/>
            <a:ext cx="11720946" cy="90054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Estudio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variables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conforman</a:t>
            </a:r>
            <a:r>
              <a:rPr lang="en-US" dirty="0" smtClean="0"/>
              <a:t>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Químicos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054" y="1094508"/>
            <a:ext cx="10709563" cy="5763492"/>
          </a:xfrm>
        </p:spPr>
        <p:txBody>
          <a:bodyPr>
            <a:noAutofit/>
          </a:bodyPr>
          <a:lstStyle/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Las variables que conforman los factores Químicos son: Colesterol, Triglicéridos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 Glucosa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 la Figura a, un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paciente que posee los tres factores Químicos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está representado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 cuadrado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. El asterisco  en esta figura representa al paciente sin factores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riesgo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Al suprimir en este paciente, la variable Triglicéridos,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 variable Colesterol,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o las variables Triglicéridos y Glucosa,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d, 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las variables Colesterol y Glucosa,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e; no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se alcanza el nivel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salud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óptimo.</a:t>
            </a:r>
          </a:p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f,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indican que al eliminar la variable Glucosa, hay un mínimo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desplazamiento del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paciente, lo que hace suponer que esta variable tiene muy poca influencia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 lograr un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estado de salud ideal; por otro lado, las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h, indica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que al eliminar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 efecto de las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variables Colesterol y Triglicéridos, hay un desplazamiento del paciente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 variable glucosa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hacia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el punto de salud óptima, indicado por el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círculo.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 observado nos permite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suponer que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para lograr un estado de salud adecuado en un individuo que presenta los factores de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Químicos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, es más eficiente controlar en forma conjunta las variables Colesterol y Triglicéridos.</a:t>
            </a:r>
          </a:p>
        </p:txBody>
      </p:sp>
    </p:spTree>
    <p:extLst>
      <p:ext uri="{BB962C8B-B14F-4D97-AF65-F5344CB8AC3E}">
        <p14:creationId xmlns:p14="http://schemas.microsoft.com/office/powerpoint/2010/main" val="10044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56761"/>
            <a:ext cx="11028217" cy="746803"/>
          </a:xfrm>
        </p:spPr>
        <p:txBody>
          <a:bodyPr/>
          <a:lstStyle/>
          <a:p>
            <a:pPr algn="ctr"/>
            <a:r>
              <a:rPr lang="en-US" dirty="0" err="1" smtClean="0"/>
              <a:t>Estudio</a:t>
            </a:r>
            <a:r>
              <a:rPr lang="en-US" dirty="0" smtClean="0"/>
              <a:t> de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Químicos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Minas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1165052" y="3463637"/>
            <a:ext cx="246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Químicos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63851" y="349475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Triglicéridos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081189" y="3498167"/>
            <a:ext cx="26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Colesterol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840952" y="6520637"/>
            <a:ext cx="387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Triglicéridos</a:t>
            </a:r>
            <a:r>
              <a:rPr lang="en-US" dirty="0" smtClean="0"/>
              <a:t> y </a:t>
            </a:r>
            <a:r>
              <a:rPr lang="en-US" dirty="0" err="1" smtClean="0"/>
              <a:t>Glucosa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606888" y="6532301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Colesterol</a:t>
            </a:r>
            <a:r>
              <a:rPr lang="en-US" dirty="0" smtClean="0"/>
              <a:t> y </a:t>
            </a:r>
            <a:r>
              <a:rPr lang="en-US" dirty="0" err="1" smtClean="0"/>
              <a:t>Glucosa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1" y="725340"/>
            <a:ext cx="3697251" cy="27729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98" y="725340"/>
            <a:ext cx="3646366" cy="27347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39" y="719118"/>
            <a:ext cx="3654660" cy="27409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7" y="3846791"/>
            <a:ext cx="3588190" cy="2691143"/>
          </a:xfrm>
          <a:prstGeom prst="rect">
            <a:avLst/>
          </a:prstGeom>
        </p:spPr>
      </p:pic>
      <p:pic>
        <p:nvPicPr>
          <p:cNvPr id="17" name="Marcador de contenido 1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54" y="3832969"/>
            <a:ext cx="3583558" cy="2687668"/>
          </a:xfrm>
        </p:spPr>
      </p:pic>
    </p:spTree>
    <p:extLst>
      <p:ext uri="{BB962C8B-B14F-4D97-AF65-F5344CB8AC3E}">
        <p14:creationId xmlns:p14="http://schemas.microsoft.com/office/powerpoint/2010/main" val="36277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54546"/>
            <a:ext cx="8596668" cy="734096"/>
          </a:xfrm>
        </p:spPr>
        <p:txBody>
          <a:bodyPr/>
          <a:lstStyle/>
          <a:p>
            <a:r>
              <a:rPr lang="es-EC" dirty="0" smtClean="0"/>
              <a:t>Preparación </a:t>
            </a:r>
            <a:r>
              <a:rPr lang="es-EC" dirty="0"/>
              <a:t>de la Data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487" y="1159099"/>
            <a:ext cx="9736428" cy="5512157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data proporcionada por el laboratorio se lo ordena 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una matriz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las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filas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corresponden a las observaciones 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 que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se realizaron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exámenes clínicos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en un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momento determinado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las columnas contienen las siguientes variables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datos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personales,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hábitos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físicas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de exámenes clínicos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 Una vez organizada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se obtuvo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una data con 23 336 observaciones y 104 variables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tipo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cualitativo y cuantitativo.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Dado que existen variables con un bajo porcentaje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observaciones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solo se consideran las que tienen 15 por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ciento o más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reduciéndose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data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23 336 observaciones y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46 variables.</a:t>
            </a:r>
          </a:p>
          <a:p>
            <a:pPr algn="just"/>
            <a:r>
              <a:rPr lang="es-EC" sz="2400" dirty="0"/>
              <a:t>Para el caso de individuos que presentan </a:t>
            </a:r>
            <a:r>
              <a:rPr lang="es-EC" sz="2400" dirty="0" smtClean="0"/>
              <a:t>más </a:t>
            </a:r>
            <a:r>
              <a:rPr lang="es-EC" sz="2400" dirty="0"/>
              <a:t>de un </a:t>
            </a:r>
            <a:r>
              <a:rPr lang="es-EC" sz="2400" dirty="0" smtClean="0"/>
              <a:t>control médico</a:t>
            </a:r>
            <a:r>
              <a:rPr lang="es-EC" sz="2400" dirty="0"/>
              <a:t>, y por tanto tienen </a:t>
            </a:r>
            <a:r>
              <a:rPr lang="es-EC" sz="2400" dirty="0" smtClean="0"/>
              <a:t>más </a:t>
            </a:r>
            <a:r>
              <a:rPr lang="es-EC" sz="2400" dirty="0"/>
              <a:t>de una </a:t>
            </a:r>
            <a:r>
              <a:rPr lang="es-EC" sz="2400" dirty="0" smtClean="0"/>
              <a:t>observación </a:t>
            </a:r>
            <a:r>
              <a:rPr lang="es-EC" sz="2400" dirty="0"/>
              <a:t>en </a:t>
            </a:r>
            <a:r>
              <a:rPr lang="es-EC" sz="2400" dirty="0" smtClean="0"/>
              <a:t>la matriz </a:t>
            </a:r>
            <a:r>
              <a:rPr lang="es-EC" sz="2400" dirty="0"/>
              <a:t>de datos, se considera ú</a:t>
            </a:r>
            <a:r>
              <a:rPr lang="es-EC" sz="2400" dirty="0" smtClean="0"/>
              <a:t>nicamente </a:t>
            </a:r>
            <a:r>
              <a:rPr lang="es-EC" sz="2400" dirty="0"/>
              <a:t>la </a:t>
            </a:r>
            <a:r>
              <a:rPr lang="es-EC" sz="2400" dirty="0" smtClean="0"/>
              <a:t>observación correspondiente </a:t>
            </a:r>
            <a:r>
              <a:rPr lang="es-EC" sz="2400" dirty="0"/>
              <a:t>a la </a:t>
            </a:r>
            <a:r>
              <a:rPr lang="es-EC" sz="2400" dirty="0" smtClean="0"/>
              <a:t>última </a:t>
            </a:r>
            <a:r>
              <a:rPr lang="es-EC" sz="2400" dirty="0"/>
              <a:t>cita </a:t>
            </a:r>
            <a:r>
              <a:rPr lang="es-EC" sz="2400" dirty="0" smtClean="0"/>
              <a:t>médica</a:t>
            </a:r>
            <a:r>
              <a:rPr lang="es-EC" sz="2400" dirty="0"/>
              <a:t>, </a:t>
            </a:r>
            <a:r>
              <a:rPr lang="es-EC" sz="2400" dirty="0" smtClean="0"/>
              <a:t>reduciéndose </a:t>
            </a:r>
            <a:r>
              <a:rPr lang="es-EC" sz="2400" dirty="0"/>
              <a:t>la data </a:t>
            </a:r>
            <a:r>
              <a:rPr lang="es-EC" sz="2400" dirty="0" smtClean="0"/>
              <a:t>a </a:t>
            </a:r>
            <a:r>
              <a:rPr lang="es-EC" sz="2400" dirty="0" smtClean="0"/>
              <a:t>18 657 </a:t>
            </a:r>
            <a:r>
              <a:rPr lang="es-EC" sz="2400" dirty="0"/>
              <a:t>observaciones y 46 variables.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761"/>
            <a:ext cx="11887200" cy="7468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Estudio</a:t>
            </a:r>
            <a:r>
              <a:rPr lang="en-US" dirty="0" smtClean="0"/>
              <a:t> de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Químicos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Minas (</a:t>
            </a:r>
            <a:r>
              <a:rPr lang="en-US" dirty="0" err="1" smtClean="0"/>
              <a:t>continuación</a:t>
            </a:r>
            <a:r>
              <a:rPr lang="en-US" dirty="0" smtClean="0"/>
              <a:t>)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549106" y="3443417"/>
            <a:ext cx="246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Glucosa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927959" y="3490896"/>
            <a:ext cx="26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) </a:t>
            </a:r>
            <a:r>
              <a:rPr lang="en-US" dirty="0" err="1" smtClean="0"/>
              <a:t>Ampliación</a:t>
            </a:r>
            <a:r>
              <a:rPr lang="en-US" dirty="0" smtClean="0"/>
              <a:t> de f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660294" y="6520637"/>
            <a:ext cx="42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Colesterol</a:t>
            </a:r>
            <a:r>
              <a:rPr lang="en-US" dirty="0" smtClean="0"/>
              <a:t> y </a:t>
            </a:r>
            <a:r>
              <a:rPr lang="en-US" dirty="0" err="1" smtClean="0"/>
              <a:t>Triglicéridos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479724" y="6520637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Ampliación</a:t>
            </a:r>
            <a:r>
              <a:rPr lang="en-US" dirty="0" smtClean="0"/>
              <a:t> de h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2" y="681343"/>
            <a:ext cx="3682765" cy="27620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06" y="681343"/>
            <a:ext cx="3745133" cy="28088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63" y="3903153"/>
            <a:ext cx="3489036" cy="2616777"/>
          </a:xfrm>
          <a:prstGeom prst="rect">
            <a:avLst/>
          </a:prstGeom>
        </p:spPr>
      </p:pic>
      <p:pic>
        <p:nvPicPr>
          <p:cNvPr id="15" name="Marcador de contenido 1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79" y="3903153"/>
            <a:ext cx="3625760" cy="2719320"/>
          </a:xfrm>
        </p:spPr>
      </p:pic>
    </p:spTree>
    <p:extLst>
      <p:ext uri="{BB962C8B-B14F-4D97-AF65-F5344CB8AC3E}">
        <p14:creationId xmlns:p14="http://schemas.microsoft.com/office/powerpoint/2010/main" val="8432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56761"/>
            <a:ext cx="11028217" cy="746803"/>
          </a:xfrm>
        </p:spPr>
        <p:txBody>
          <a:bodyPr/>
          <a:lstStyle/>
          <a:p>
            <a:pPr algn="ctr"/>
            <a:r>
              <a:rPr lang="en-US" dirty="0" err="1" smtClean="0"/>
              <a:t>Estudio</a:t>
            </a:r>
            <a:r>
              <a:rPr lang="en-US" dirty="0" smtClean="0"/>
              <a:t> de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Químicos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1165052" y="3463637"/>
            <a:ext cx="246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Químicos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63851" y="349475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Triglicéridos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081189" y="3498167"/>
            <a:ext cx="26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Colesterol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840952" y="6520637"/>
            <a:ext cx="3879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Triglicéridos</a:t>
            </a:r>
            <a:r>
              <a:rPr lang="en-US" dirty="0" smtClean="0"/>
              <a:t> y </a:t>
            </a:r>
            <a:r>
              <a:rPr lang="en-US" dirty="0" err="1" smtClean="0"/>
              <a:t>Glucosa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606888" y="6532301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Colesterol</a:t>
            </a:r>
            <a:r>
              <a:rPr lang="en-US" dirty="0" smtClean="0"/>
              <a:t> y </a:t>
            </a:r>
            <a:r>
              <a:rPr lang="en-US" dirty="0" err="1" smtClean="0"/>
              <a:t>Glucosa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9" y="681798"/>
            <a:ext cx="3760468" cy="282035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89" y="725340"/>
            <a:ext cx="3651062" cy="27382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48" y="725340"/>
            <a:ext cx="3669721" cy="27522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51" y="3846360"/>
            <a:ext cx="3578483" cy="2683863"/>
          </a:xfrm>
          <a:prstGeom prst="rect">
            <a:avLst/>
          </a:prstGeom>
        </p:spPr>
      </p:pic>
      <p:pic>
        <p:nvPicPr>
          <p:cNvPr id="18" name="Marcador de contenido 1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51" y="3895205"/>
            <a:ext cx="3500576" cy="2625432"/>
          </a:xfrm>
        </p:spPr>
      </p:pic>
    </p:spTree>
    <p:extLst>
      <p:ext uri="{BB962C8B-B14F-4D97-AF65-F5344CB8AC3E}">
        <p14:creationId xmlns:p14="http://schemas.microsoft.com/office/powerpoint/2010/main" val="27567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761"/>
            <a:ext cx="11887200" cy="7468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Estudio</a:t>
            </a:r>
            <a:r>
              <a:rPr lang="en-US" dirty="0" smtClean="0"/>
              <a:t> de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Químicos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r>
              <a:rPr lang="en-US" dirty="0" smtClean="0"/>
              <a:t> (</a:t>
            </a:r>
            <a:r>
              <a:rPr lang="en-US" dirty="0" err="1" smtClean="0"/>
              <a:t>continuación</a:t>
            </a:r>
            <a:r>
              <a:rPr lang="en-US" dirty="0" smtClean="0"/>
              <a:t>)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549106" y="3443417"/>
            <a:ext cx="246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Glucosa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927959" y="3490896"/>
            <a:ext cx="26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) </a:t>
            </a:r>
            <a:r>
              <a:rPr lang="en-US" dirty="0" err="1" smtClean="0"/>
              <a:t>Ampliación</a:t>
            </a:r>
            <a:r>
              <a:rPr lang="en-US" dirty="0" smtClean="0"/>
              <a:t> de f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660294" y="6520637"/>
            <a:ext cx="42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Colesterol</a:t>
            </a:r>
            <a:r>
              <a:rPr lang="en-US" dirty="0" smtClean="0"/>
              <a:t> y </a:t>
            </a:r>
            <a:r>
              <a:rPr lang="en-US" dirty="0" err="1" smtClean="0"/>
              <a:t>Triglicéridos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479724" y="6520637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Ampliación</a:t>
            </a:r>
            <a:r>
              <a:rPr lang="en-US" dirty="0" smtClean="0"/>
              <a:t> de h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18" y="725340"/>
            <a:ext cx="3714816" cy="27861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681343"/>
            <a:ext cx="3682764" cy="27620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3812750"/>
            <a:ext cx="3681296" cy="2760972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65" y="3812749"/>
            <a:ext cx="3609574" cy="2707181"/>
          </a:xfrm>
        </p:spPr>
      </p:pic>
    </p:spTree>
    <p:extLst>
      <p:ext uri="{BB962C8B-B14F-4D97-AF65-F5344CB8AC3E}">
        <p14:creationId xmlns:p14="http://schemas.microsoft.com/office/powerpoint/2010/main" val="7850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054" y="180109"/>
            <a:ext cx="11720946" cy="90054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Estudio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variables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conforman</a:t>
            </a:r>
            <a:r>
              <a:rPr lang="en-US" dirty="0" smtClean="0"/>
              <a:t>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054" y="1094508"/>
            <a:ext cx="10709563" cy="5763492"/>
          </a:xfrm>
        </p:spPr>
        <p:txBody>
          <a:bodyPr>
            <a:no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Los factores de riesgo Hábitos, conforman las variables Sedentarismo y Tabaquismo. 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Figura a,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 paciente que posee los dos factores de riesgo Hábitos esta representado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 la estrella. El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asterisco  en esta figura representa al paciente sin factores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riesgo.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Al suprimir 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este paciente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la variable Tabaquismo, como lo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 la Figura b,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hay un mínimo desplazamiento del paciente hacia el punto que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la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salud óptima, lo que indica que esta variable tiene poca influencia en lograr un buen estado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salud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; por otro lado, al suprimir la variable sedentarismo como lo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 la Figura c, el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paciente alcanza una posición muy cercana al punto que representa un estado de salud óptimo.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Los resultados antes descritos hacen suponer que, para un paciente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posee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los factores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riesgo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Hábitos, para tener un adecuado estado de salud, es más eficiente evitar 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sedentarismo mediante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 adecuado régimen de ejercicios o actividad física.</a:t>
            </a:r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761"/>
            <a:ext cx="11887200" cy="74680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Estudio</a:t>
            </a:r>
            <a:r>
              <a:rPr lang="en-US" dirty="0" smtClean="0"/>
              <a:t> de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rupo</a:t>
            </a:r>
            <a:r>
              <a:rPr lang="en-US" dirty="0" smtClean="0"/>
              <a:t> Minas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549106" y="3443417"/>
            <a:ext cx="246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927959" y="3490896"/>
            <a:ext cx="296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Tabaquismo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48858" y="6501929"/>
            <a:ext cx="42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Sedentarismo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706567" y="6488668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 </a:t>
            </a:r>
            <a:r>
              <a:rPr lang="en-US" dirty="0" err="1" smtClean="0"/>
              <a:t>Ampliación</a:t>
            </a:r>
            <a:r>
              <a:rPr lang="en-US" dirty="0" smtClean="0"/>
              <a:t> de c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34" y="803564"/>
            <a:ext cx="3605653" cy="2704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43" y="808867"/>
            <a:ext cx="3664696" cy="27485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34" y="3872111"/>
            <a:ext cx="3452219" cy="2589164"/>
          </a:xfrm>
          <a:prstGeom prst="rect">
            <a:avLst/>
          </a:prstGeom>
        </p:spPr>
      </p:pic>
      <p:pic>
        <p:nvPicPr>
          <p:cNvPr id="15" name="Marcador de contenido 1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51" y="3860228"/>
            <a:ext cx="3547212" cy="2660409"/>
          </a:xfrm>
        </p:spPr>
      </p:pic>
    </p:spTree>
    <p:extLst>
      <p:ext uri="{BB962C8B-B14F-4D97-AF65-F5344CB8AC3E}">
        <p14:creationId xmlns:p14="http://schemas.microsoft.com/office/powerpoint/2010/main" val="20876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761"/>
            <a:ext cx="11887200" cy="74680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Estudio</a:t>
            </a:r>
            <a:r>
              <a:rPr lang="en-US" dirty="0" smtClean="0"/>
              <a:t> de los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rupo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2549106" y="3443417"/>
            <a:ext cx="246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927959" y="3490896"/>
            <a:ext cx="296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Tabaquismo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48858" y="6501929"/>
            <a:ext cx="42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 Se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Sedentarismo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33547" y="6519696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 </a:t>
            </a:r>
            <a:r>
              <a:rPr lang="en-US" dirty="0" err="1" smtClean="0"/>
              <a:t>Ampliación</a:t>
            </a:r>
            <a:r>
              <a:rPr lang="en-US" dirty="0" smtClean="0"/>
              <a:t> de c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79" y="683275"/>
            <a:ext cx="3766127" cy="28245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33" y="742101"/>
            <a:ext cx="3683706" cy="2762780"/>
          </a:xfrm>
          <a:prstGeom prst="rect">
            <a:avLst/>
          </a:prstGeom>
        </p:spPr>
      </p:pic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67" y="3735156"/>
            <a:ext cx="3671349" cy="2753512"/>
          </a:xfr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12" y="3797623"/>
            <a:ext cx="3664527" cy="27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054" y="180109"/>
            <a:ext cx="11720946" cy="90054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Estudio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variable </a:t>
            </a:r>
            <a:r>
              <a:rPr lang="en-US" dirty="0" err="1" smtClean="0"/>
              <a:t>Edad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054" y="1399308"/>
            <a:ext cx="10709563" cy="5763492"/>
          </a:xfrm>
        </p:spPr>
        <p:txBody>
          <a:bodyPr>
            <a:noAutofit/>
          </a:bodyPr>
          <a:lstStyle/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Dado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que la variable Edad es una condición que no se puede revertir, es importante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propiciar un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estilo de vida que nos permita controlar los otros factores de riesgo, es decir, mantener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adecuado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régimen alimenticio, evitar el sedentarismo, evitar caer en hábitos perjudiciales 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salud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controlar el estrés, etc., y de esta manera lograr un estado de salud adecuado con el pasar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años, evitando que la edad sea otro factor de riesgo para nuestra salud.</a:t>
            </a: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las Figuras siguientes,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 paciente que tiene la variable Edad como factor de riesgo, esta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representado por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diamante.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variable edad por si sola no representa un riesgo, pero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acompañada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otros factores como sobrepeso, altos niveles de glucosa, etc., complican el panorama de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salud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 paciente.</a:t>
            </a:r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761"/>
            <a:ext cx="11887200" cy="7468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Ubicación</a:t>
            </a:r>
            <a:r>
              <a:rPr lang="en-US" dirty="0" smtClean="0"/>
              <a:t> de la variable </a:t>
            </a:r>
            <a:r>
              <a:rPr lang="en-US" dirty="0" err="1" smtClean="0"/>
              <a:t>Edad</a:t>
            </a:r>
            <a:r>
              <a:rPr lang="en-US" dirty="0" smtClean="0"/>
              <a:t> en los </a:t>
            </a:r>
            <a:r>
              <a:rPr lang="en-US" dirty="0" err="1" smtClean="0"/>
              <a:t>Grupos</a:t>
            </a:r>
            <a:r>
              <a:rPr lang="en-US" dirty="0" smtClean="0"/>
              <a:t> Minas y </a:t>
            </a:r>
            <a:r>
              <a:rPr lang="en-US" dirty="0" err="1" smtClean="0"/>
              <a:t>Finanzas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02407" y="5315588"/>
            <a:ext cx="42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Variable </a:t>
            </a:r>
            <a:r>
              <a:rPr lang="en-US" dirty="0" err="1" smtClean="0"/>
              <a:t>Edad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Minas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550728" y="5315588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) Variable </a:t>
            </a:r>
            <a:r>
              <a:rPr lang="en-US" dirty="0" err="1" smtClean="0"/>
              <a:t>Edad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4" y="1151659"/>
            <a:ext cx="5334000" cy="4000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165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054" y="180109"/>
            <a:ext cx="11720946" cy="900545"/>
          </a:xfrm>
        </p:spPr>
        <p:txBody>
          <a:bodyPr>
            <a:normAutofit/>
          </a:bodyPr>
          <a:lstStyle/>
          <a:p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predictivo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los </a:t>
            </a:r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528" y="1094508"/>
            <a:ext cx="11222182" cy="5763492"/>
          </a:xfrm>
        </p:spPr>
        <p:txBody>
          <a:bodyPr>
            <a:no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Una situación deseable es poder predecir el estado de salud de un paciente en base a los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sus exámenes médicos, resultados que con ayuda del escalado multidimensional se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pueden representar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como un punto en el plano de similaridades, generado por un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grupo determinado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 tanto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la ubicación de dicho punto nos dará información de posibles factores de riesgo presentes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sugerirá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opciones para contrarrestarlos.</a:t>
            </a: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Para poder predecir un estado de salud en función de la ubicación del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en el gráfico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similaridades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es necesario conocer la zona de influencia de cada uno de los factores de riesgo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zona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influencia que queda definida por la ubicación del extremo del vector de cada factor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riesgo.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representación de un paciente con cierto factor de riesgo, por medio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un vector con 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origen en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observación sin factores de riesgo, por ejemplo el vector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; define la zona de influencia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factor de riesgo, situación que la podemos visualizar en los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círculos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761"/>
            <a:ext cx="11887200" cy="1094898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influencia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Mecánicos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Hábitos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02328" y="5925772"/>
            <a:ext cx="424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a) </a:t>
            </a:r>
            <a:r>
              <a:rPr lang="en-US" dirty="0" err="1" smtClean="0"/>
              <a:t>Zonas</a:t>
            </a:r>
            <a:r>
              <a:rPr lang="en-US" dirty="0" smtClean="0"/>
              <a:t> de </a:t>
            </a:r>
            <a:r>
              <a:rPr lang="en-US" dirty="0" err="1" smtClean="0"/>
              <a:t>influencia</a:t>
            </a:r>
            <a:r>
              <a:rPr lang="en-US" dirty="0" smtClean="0"/>
              <a:t> de los </a:t>
            </a:r>
            <a:r>
              <a:rPr lang="en-US" dirty="0" err="1" smtClean="0"/>
              <a:t>Factores</a:t>
            </a:r>
            <a:r>
              <a:rPr lang="en-US" dirty="0" smtClean="0"/>
              <a:t> para el </a:t>
            </a:r>
            <a:r>
              <a:rPr lang="en-US" dirty="0" err="1" smtClean="0"/>
              <a:t>Grupo</a:t>
            </a:r>
            <a:r>
              <a:rPr lang="en-US" dirty="0" smtClean="0"/>
              <a:t> Minas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636329" y="5925773"/>
            <a:ext cx="418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dirty="0" err="1"/>
              <a:t>Zonas</a:t>
            </a:r>
            <a:r>
              <a:rPr lang="en-US" dirty="0"/>
              <a:t> de </a:t>
            </a:r>
            <a:r>
              <a:rPr lang="en-US" dirty="0" err="1"/>
              <a:t>influencia</a:t>
            </a:r>
            <a:r>
              <a:rPr lang="en-US" dirty="0"/>
              <a:t> de los </a:t>
            </a:r>
            <a:r>
              <a:rPr lang="en-US" dirty="0" err="1"/>
              <a:t>Factores</a:t>
            </a:r>
            <a:r>
              <a:rPr lang="en-US" dirty="0"/>
              <a:t> para el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 smtClean="0"/>
              <a:t>Finanzas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5602"/>
            <a:ext cx="5334000" cy="4000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18" y="1655602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30" y="206062"/>
            <a:ext cx="9775064" cy="824248"/>
          </a:xfrm>
        </p:spPr>
        <p:txBody>
          <a:bodyPr/>
          <a:lstStyle/>
          <a:p>
            <a:pPr algn="ctr"/>
            <a:r>
              <a:rPr lang="es-EC" dirty="0"/>
              <a:t>Preparación de la </a:t>
            </a:r>
            <a:r>
              <a:rPr lang="es-EC" dirty="0" smtClean="0"/>
              <a:t>Data (continuación)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730" y="1223493"/>
            <a:ext cx="9775064" cy="5357611"/>
          </a:xfrm>
        </p:spPr>
        <p:txBody>
          <a:bodyPr>
            <a:noAutofit/>
          </a:bodyPr>
          <a:lstStyle/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A esta nueva data se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añaden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4 variables: dos que indican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actividad económica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la empresa donde labora el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individuo (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CIIU 40; CIIU 40 desagregado), la tercera es una variable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identificación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las observaciones,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mantener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 anonimato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los pacientes, esta variable se llama ID y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 finalmente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 cuarta variable es la Edad. De esta manera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 tiene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una data de 18 657 observaciones y 50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variables.</a:t>
            </a:r>
          </a:p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Las variables Colesterol LDL calculado, con datos en el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70.28 %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las observaciones y Colesterol LDL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cuantificado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 datos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en el 1.98 % se fusionan en una sola variable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llamada Colesterol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LDL, ya que si la variable Colesterol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LDL cuantificado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posee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en una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observación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Colesterol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LDL calculado no la posee y viceversa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Analizando las variables, una a una, se procede a detectar y eliminar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datos inconsistentes. El proceso consiste en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ordenar todos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los valores de la variable en forma ascendente lo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 facilita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ubicar los valores extremos e inconsistentes que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 eliminan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6568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054" y="180109"/>
            <a:ext cx="11720946" cy="90054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Zonas</a:t>
            </a:r>
            <a:r>
              <a:rPr lang="en-US" dirty="0" smtClean="0"/>
              <a:t> de </a:t>
            </a:r>
            <a:r>
              <a:rPr lang="en-US" dirty="0" err="1" smtClean="0"/>
              <a:t>influencia</a:t>
            </a:r>
            <a:r>
              <a:rPr lang="en-US" dirty="0" smtClean="0"/>
              <a:t> de dos </a:t>
            </a:r>
            <a:r>
              <a:rPr lang="en-US" dirty="0" err="1" smtClean="0"/>
              <a:t>factores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527" y="969818"/>
            <a:ext cx="11319163" cy="5888182"/>
          </a:xfrm>
        </p:spPr>
        <p:txBody>
          <a:bodyPr>
            <a:no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Las Figuras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anteriores,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indican las zonas de influencia de los factores de riesgo para los dos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grupos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análisis; sin embargo, se observa grandes áreas de los gráficos donde no se conoce 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influencia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ningún factor. Para determinar las características de los individuos de estas áreas, sumamos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vectores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que representan a los factores de riesgo, lo cual definirá las zonas de influencia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factores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en conjunto. Lo indicado se observa 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siguientes Figuras.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Figura 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suma de los vectores correspondientes a los factores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Mecánicos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Químicos;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Figura b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suma vectorial de los factores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Mecánicos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de Hábitos; 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Figura c,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se tiene la suma de los vectores que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 los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factores de riesgo Mecánicos y Edad;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Figura 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 la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suma vectorial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factores de riesgo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Hábitos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Químicos; mientras que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 Figura e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suma de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los vectores que representan los factores de riesgo Edad y Químicos.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Finalmente en la Figura f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se observa la suma vectorial de los factores de riesgo Edad y Hábitos.</a:t>
            </a:r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56761"/>
            <a:ext cx="11028217" cy="746803"/>
          </a:xfrm>
        </p:spPr>
        <p:txBody>
          <a:bodyPr/>
          <a:lstStyle/>
          <a:p>
            <a:pPr algn="ctr"/>
            <a:r>
              <a:rPr lang="en-US" dirty="0" smtClean="0"/>
              <a:t>Suma de </a:t>
            </a:r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rupo</a:t>
            </a:r>
            <a:r>
              <a:rPr lang="en-US" dirty="0" smtClean="0"/>
              <a:t> Minas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955905" y="3338373"/>
            <a:ext cx="288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Mecánicos</a:t>
            </a:r>
            <a:r>
              <a:rPr lang="en-US" dirty="0" smtClean="0"/>
              <a:t> y </a:t>
            </a:r>
            <a:r>
              <a:rPr lang="en-US" dirty="0" err="1" smtClean="0"/>
              <a:t>Químicos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20119" y="3338373"/>
            <a:ext cx="262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</a:t>
            </a:r>
            <a:r>
              <a:rPr lang="en-US" dirty="0" err="1" smtClean="0"/>
              <a:t>Mecánicos</a:t>
            </a:r>
            <a:r>
              <a:rPr lang="en-US" dirty="0" smtClean="0"/>
              <a:t> y </a:t>
            </a:r>
            <a:r>
              <a:rPr lang="en-US" dirty="0" err="1" smtClean="0"/>
              <a:t>Hábitos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081189" y="3399437"/>
            <a:ext cx="26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 </a:t>
            </a:r>
            <a:r>
              <a:rPr lang="en-US" dirty="0" err="1" smtClean="0"/>
              <a:t>Mecánicos</a:t>
            </a:r>
            <a:r>
              <a:rPr lang="en-US" dirty="0" smtClean="0"/>
              <a:t> y </a:t>
            </a:r>
            <a:r>
              <a:rPr lang="en-US" dirty="0" err="1" smtClean="0"/>
              <a:t>Edad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45653" y="6459189"/>
            <a:ext cx="250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 </a:t>
            </a:r>
            <a:r>
              <a:rPr lang="en-US" dirty="0" err="1" smtClean="0"/>
              <a:t>Hábitos</a:t>
            </a:r>
            <a:r>
              <a:rPr lang="en-US" dirty="0" smtClean="0"/>
              <a:t> y </a:t>
            </a:r>
            <a:r>
              <a:rPr lang="en-US" dirty="0" err="1" smtClean="0"/>
              <a:t>Químicos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550030" y="6488668"/>
            <a:ext cx="219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e) </a:t>
            </a:r>
            <a:r>
              <a:rPr lang="en-US" dirty="0" err="1" smtClean="0"/>
              <a:t>Edad</a:t>
            </a:r>
            <a:r>
              <a:rPr lang="en-US" dirty="0" smtClean="0"/>
              <a:t> y </a:t>
            </a:r>
            <a:r>
              <a:rPr lang="en-US" dirty="0" err="1" smtClean="0"/>
              <a:t>Químicos</a:t>
            </a:r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265229" y="6526993"/>
            <a:ext cx="248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f) </a:t>
            </a:r>
            <a:r>
              <a:rPr lang="en-US" dirty="0" err="1" smtClean="0"/>
              <a:t>Edad</a:t>
            </a:r>
            <a:r>
              <a:rPr lang="en-US" dirty="0" smtClean="0"/>
              <a:t> y </a:t>
            </a:r>
            <a:r>
              <a:rPr lang="en-US" dirty="0" err="1" smtClean="0"/>
              <a:t>Hábitos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6" y="606614"/>
            <a:ext cx="3581400" cy="26860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07" y="638791"/>
            <a:ext cx="3578809" cy="268410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04" y="591592"/>
            <a:ext cx="3747655" cy="281074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8" y="3734390"/>
            <a:ext cx="3747655" cy="2810741"/>
          </a:xfrm>
          <a:prstGeom prst="rect">
            <a:avLst/>
          </a:prstGeom>
        </p:spPr>
      </p:pic>
      <p:pic>
        <p:nvPicPr>
          <p:cNvPr id="18" name="Marcador de contenido 1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8" y="3707705"/>
            <a:ext cx="3668645" cy="2751484"/>
          </a:xfr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82" y="3747200"/>
            <a:ext cx="3655291" cy="27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2" y="56761"/>
            <a:ext cx="11028217" cy="746803"/>
          </a:xfrm>
        </p:spPr>
        <p:txBody>
          <a:bodyPr/>
          <a:lstStyle/>
          <a:p>
            <a:pPr algn="ctr"/>
            <a:r>
              <a:rPr lang="en-US" dirty="0" smtClean="0"/>
              <a:t>Suma de </a:t>
            </a:r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rupo</a:t>
            </a:r>
            <a:r>
              <a:rPr lang="en-US" dirty="0" smtClean="0"/>
              <a:t> </a:t>
            </a:r>
            <a:r>
              <a:rPr lang="en-US" dirty="0" err="1" smtClean="0"/>
              <a:t>Finanzas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955905" y="3338373"/>
            <a:ext cx="288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Mecánicos</a:t>
            </a:r>
            <a:r>
              <a:rPr lang="en-US" dirty="0" smtClean="0"/>
              <a:t> y </a:t>
            </a:r>
            <a:r>
              <a:rPr lang="en-US" dirty="0" err="1" smtClean="0"/>
              <a:t>Químicos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20119" y="3338373"/>
            <a:ext cx="262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</a:t>
            </a:r>
            <a:r>
              <a:rPr lang="en-US" dirty="0" err="1" smtClean="0"/>
              <a:t>Mecánicos</a:t>
            </a:r>
            <a:r>
              <a:rPr lang="en-US" dirty="0" smtClean="0"/>
              <a:t> y </a:t>
            </a:r>
            <a:r>
              <a:rPr lang="en-US" dirty="0" err="1" smtClean="0"/>
              <a:t>Hábitos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081189" y="3399437"/>
            <a:ext cx="26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c) </a:t>
            </a:r>
            <a:r>
              <a:rPr lang="en-US" dirty="0" err="1" smtClean="0"/>
              <a:t>Mecánicos</a:t>
            </a:r>
            <a:r>
              <a:rPr lang="en-US" dirty="0" smtClean="0"/>
              <a:t> y </a:t>
            </a:r>
            <a:r>
              <a:rPr lang="en-US" dirty="0" err="1" smtClean="0"/>
              <a:t>Edad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45653" y="6459189"/>
            <a:ext cx="250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d) </a:t>
            </a:r>
            <a:r>
              <a:rPr lang="en-US" dirty="0" err="1" smtClean="0"/>
              <a:t>Hábitos</a:t>
            </a:r>
            <a:r>
              <a:rPr lang="en-US" dirty="0" smtClean="0"/>
              <a:t> y </a:t>
            </a:r>
            <a:r>
              <a:rPr lang="en-US" dirty="0" err="1" smtClean="0"/>
              <a:t>Químicos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550030" y="6488668"/>
            <a:ext cx="219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e) </a:t>
            </a:r>
            <a:r>
              <a:rPr lang="en-US" dirty="0" err="1" smtClean="0"/>
              <a:t>Edad</a:t>
            </a:r>
            <a:r>
              <a:rPr lang="en-US" dirty="0" smtClean="0"/>
              <a:t> y </a:t>
            </a:r>
            <a:r>
              <a:rPr lang="en-US" dirty="0" err="1" smtClean="0"/>
              <a:t>Químicos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0" y="725340"/>
            <a:ext cx="3615413" cy="27115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07" y="616038"/>
            <a:ext cx="3703548" cy="27776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75" y="641213"/>
            <a:ext cx="3738733" cy="28040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0" y="3801162"/>
            <a:ext cx="3641519" cy="2731139"/>
          </a:xfrm>
          <a:prstGeom prst="rect">
            <a:avLst/>
          </a:prstGeom>
        </p:spPr>
      </p:pic>
      <p:pic>
        <p:nvPicPr>
          <p:cNvPr id="17" name="Marcador de contenido 1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07" y="3773611"/>
            <a:ext cx="3643068" cy="2732301"/>
          </a:xfr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84" y="3820333"/>
            <a:ext cx="3518475" cy="263885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9265229" y="6526993"/>
            <a:ext cx="248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f) </a:t>
            </a:r>
            <a:r>
              <a:rPr lang="en-US" dirty="0" err="1" smtClean="0"/>
              <a:t>Edad</a:t>
            </a:r>
            <a:r>
              <a:rPr lang="en-US" dirty="0" smtClean="0"/>
              <a:t> y </a:t>
            </a:r>
            <a:r>
              <a:rPr lang="en-US" dirty="0" err="1" smtClean="0"/>
              <a:t>Hábitos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67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Zonas</a:t>
            </a:r>
            <a:r>
              <a:rPr lang="en-US" dirty="0" smtClean="0"/>
              <a:t> de </a:t>
            </a:r>
            <a:r>
              <a:rPr lang="en-US" dirty="0" err="1" smtClean="0"/>
              <a:t>influencia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uno</a:t>
            </a:r>
            <a:r>
              <a:rPr lang="en-US" dirty="0" smtClean="0"/>
              <a:t> y dos </a:t>
            </a:r>
            <a:r>
              <a:rPr lang="en-US" dirty="0" err="1" smtClean="0"/>
              <a:t>factores</a:t>
            </a:r>
            <a:r>
              <a:rPr lang="en-US" dirty="0" smtClean="0"/>
              <a:t> para </a:t>
            </a:r>
            <a:r>
              <a:rPr lang="en-US" dirty="0" err="1" smtClean="0"/>
              <a:t>Explotación</a:t>
            </a:r>
            <a:r>
              <a:rPr lang="en-US" dirty="0" smtClean="0"/>
              <a:t> de Minas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527" y="1194505"/>
            <a:ext cx="11319163" cy="1114009"/>
          </a:xfrm>
        </p:spPr>
        <p:txBody>
          <a:bodyPr>
            <a:no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Al sobreponer los gráficos de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las Figuras de las zonas de influencia de uno y de dos factores de riesgo se obtiene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 nuevo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que indica los factores de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para todas las zonas definidas en el plano</a:t>
            </a:r>
            <a:r>
              <a:rPr lang="es-EC" sz="2400" dirty="0" smtClean="0"/>
              <a:t>.</a:t>
            </a:r>
            <a:endParaRPr lang="es-EC" sz="2400" dirty="0" smtClean="0"/>
          </a:p>
          <a:p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46" y="2440701"/>
            <a:ext cx="5424054" cy="406804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35527" y="2440700"/>
            <a:ext cx="66897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 Figura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observar que el primer cuadrante del gráfico de similaridades esta bajo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influencia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los factores Mecánicos y Hábitos; en el segundo cuadrante la influencia es de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los factores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Mecánicos y Químicos; a los factores Mecánicos y Edad les corresponde el cuadrante tres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 y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, en el cuarto cuadrante la influencia es de los factores Edad, Químicos y Hábitos. </a:t>
            </a:r>
            <a:endParaRPr lang="es-EC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además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puede indicar que para el grupo de Explotación de Minas, </a:t>
            </a:r>
            <a:r>
              <a:rPr lang="es-EC" sz="2200" b="1" dirty="0">
                <a:latin typeface="Arial" panose="020B0604020202020204" pitchFamily="34" charset="0"/>
                <a:cs typeface="Arial" panose="020B0604020202020204" pitchFamily="34" charset="0"/>
              </a:rPr>
              <a:t>el eje </a:t>
            </a:r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representa </a:t>
            </a:r>
            <a:r>
              <a:rPr lang="es-EC" sz="2200" b="1" dirty="0">
                <a:latin typeface="Arial" panose="020B0604020202020204" pitchFamily="34" charset="0"/>
                <a:cs typeface="Arial" panose="020B0604020202020204" pitchFamily="34" charset="0"/>
              </a:rPr>
              <a:t>al factor Hábitos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s-EC" sz="2200" b="1" dirty="0">
                <a:latin typeface="Arial" panose="020B0604020202020204" pitchFamily="34" charset="0"/>
                <a:cs typeface="Arial" panose="020B0604020202020204" pitchFamily="34" charset="0"/>
              </a:rPr>
              <a:t>eje vertical represente los factores Mecánicos, Químicos </a:t>
            </a:r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Edad</a:t>
            </a:r>
            <a:r>
              <a:rPr lang="es-EC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48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062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Zonas</a:t>
            </a:r>
            <a:r>
              <a:rPr lang="en-US" dirty="0" smtClean="0"/>
              <a:t> de </a:t>
            </a:r>
            <a:r>
              <a:rPr lang="en-US" dirty="0" err="1" smtClean="0"/>
              <a:t>influencia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uno</a:t>
            </a:r>
            <a:r>
              <a:rPr lang="en-US" dirty="0" smtClean="0"/>
              <a:t> y dos </a:t>
            </a:r>
            <a:r>
              <a:rPr lang="en-US" dirty="0" err="1" smtClean="0"/>
              <a:t>factores</a:t>
            </a:r>
            <a:r>
              <a:rPr lang="en-US" dirty="0" smtClean="0"/>
              <a:t> para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Financieras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5527" y="1194505"/>
            <a:ext cx="11319163" cy="1114009"/>
          </a:xfrm>
        </p:spPr>
        <p:txBody>
          <a:bodyPr>
            <a:no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Al sobreponer los gráficos de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las Figuras de las zonas de influencia de uno y de dos factores de riesgo se obtiene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 nuevo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que indica los factores de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para todas las zonas definidas en el plano</a:t>
            </a:r>
            <a:r>
              <a:rPr lang="es-EC" sz="2400" dirty="0" smtClean="0"/>
              <a:t>.</a:t>
            </a:r>
            <a:endParaRPr lang="es-EC" sz="2400" dirty="0" smtClean="0"/>
          </a:p>
          <a:p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35527" y="2440700"/>
            <a:ext cx="66897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 Figura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observar que el primer cuadrante del gráfico de similaridades esta bajo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influencia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los factores Mecánicos y Hábitos; en el segundo cuadrante la influencia es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factores Químicos, Hábitos y Edad;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a los factores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Mecánicos, Químicos y Edad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les corresponde el cuadrante tres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 y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, en el cuarto cuadrante la influencia es de los factores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Mecánicos. </a:t>
            </a:r>
          </a:p>
          <a:p>
            <a:pPr algn="just"/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además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puede indicar que para el grupo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Financieras, </a:t>
            </a:r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200" b="1" dirty="0">
                <a:latin typeface="Arial" panose="020B0604020202020204" pitchFamily="34" charset="0"/>
                <a:cs typeface="Arial" panose="020B0604020202020204" pitchFamily="34" charset="0"/>
              </a:rPr>
              <a:t>eje </a:t>
            </a:r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representa a los factores </a:t>
            </a:r>
            <a:r>
              <a:rPr lang="es-EC" sz="2200" b="1" dirty="0">
                <a:latin typeface="Arial" panose="020B0604020202020204" pitchFamily="34" charset="0"/>
                <a:cs typeface="Arial" panose="020B0604020202020204" pitchFamily="34" charset="0"/>
              </a:rPr>
              <a:t>Mecánicos, Químicos y Edad.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200" b="1" dirty="0">
                <a:latin typeface="Arial" panose="020B0604020202020204" pitchFamily="34" charset="0"/>
                <a:cs typeface="Arial" panose="020B0604020202020204" pitchFamily="34" charset="0"/>
              </a:rPr>
              <a:t>eje vertical </a:t>
            </a:r>
            <a:r>
              <a:rPr lang="es-EC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al factor Hábitos</a:t>
            </a:r>
            <a:endParaRPr lang="es-EC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35" y="2577447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10860242" cy="766482"/>
          </a:xfrm>
        </p:spPr>
        <p:txBody>
          <a:bodyPr/>
          <a:lstStyle/>
          <a:p>
            <a:r>
              <a:rPr lang="en-US" dirty="0" err="1" smtClean="0"/>
              <a:t>Comentarios</a:t>
            </a:r>
            <a:r>
              <a:rPr lang="en-US" dirty="0" smtClean="0"/>
              <a:t> del </a:t>
            </a:r>
            <a:r>
              <a:rPr lang="en-US" dirty="0" err="1" smtClean="0"/>
              <a:t>análisis</a:t>
            </a:r>
            <a:r>
              <a:rPr lang="en-US" dirty="0" smtClean="0"/>
              <a:t> multidimensional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943" y="1102659"/>
            <a:ext cx="11551024" cy="5446060"/>
          </a:xfrm>
        </p:spPr>
        <p:txBody>
          <a:bodyPr>
            <a:noAutofit/>
          </a:bodyPr>
          <a:lstStyle/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El análisis es robusto respecto al uso de diversos coeficientes de similaridad que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consideren las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ausencias relativas (la frecuencia d), ya que al aplicar al grupo Explotación de Minas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 tres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factores críticos, los coeficientes de similaridad de 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Sokal-Michener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, Rogers-</a:t>
            </a:r>
            <a:r>
              <a:rPr lang="es-EC" sz="2200" dirty="0" err="1">
                <a:latin typeface="Arial" panose="020B0604020202020204" pitchFamily="34" charset="0"/>
                <a:cs typeface="Arial" panose="020B0604020202020204" pitchFamily="34" charset="0"/>
              </a:rPr>
              <a:t>Tanimoto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 Russel-</a:t>
            </a:r>
            <a:r>
              <a:rPr lang="es-EC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se obtienen resultados similares.</a:t>
            </a:r>
          </a:p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En lo referente a los factores Mecánicos, que incluyen las variables IMC y Presión Arterial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resulta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más eficiente realizar un control de la variable IMC para alcanzar un estado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óptimo de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salud.</a:t>
            </a:r>
          </a:p>
          <a:p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Los factores Químicos son: Glucosa, Colesterol y Triglicéridos, para un paciente que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tenga estos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factores de riesgo, la simulación indica que para lograr un estado de salud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óptimo resulta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eficiente controlar las variables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Triglicéridos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y Colesterol.</a:t>
            </a:r>
          </a:p>
          <a:p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el paciente tiene factores de riesgo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Hábitos: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Sedentarismo y Tabaquismo; lo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conveniente para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lograr un estado de salud óptimo, es controlar la variable Sedentarismo.</a:t>
            </a:r>
          </a:p>
          <a:p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9" y="0"/>
            <a:ext cx="12192000" cy="735106"/>
          </a:xfrm>
        </p:spPr>
        <p:txBody>
          <a:bodyPr/>
          <a:lstStyle/>
          <a:p>
            <a:r>
              <a:rPr lang="en-US" dirty="0" err="1"/>
              <a:t>Comentarios</a:t>
            </a:r>
            <a:r>
              <a:rPr lang="en-US" dirty="0"/>
              <a:t> del </a:t>
            </a:r>
            <a:r>
              <a:rPr lang="en-US" dirty="0" err="1"/>
              <a:t>análisis</a:t>
            </a:r>
            <a:r>
              <a:rPr lang="en-US" dirty="0"/>
              <a:t> </a:t>
            </a:r>
            <a:r>
              <a:rPr lang="en-US" dirty="0" smtClean="0"/>
              <a:t>multidimensional (</a:t>
            </a:r>
            <a:r>
              <a:rPr lang="en-US" dirty="0" err="1" smtClean="0"/>
              <a:t>continuación</a:t>
            </a:r>
            <a:r>
              <a:rPr lang="en-US" dirty="0" smtClean="0"/>
              <a:t>)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941" y="1138613"/>
            <a:ext cx="11604812" cy="5719387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La ubicación de los factores Mecánicos, Químicos, Hábitos y Edad; considerados en los gráficos de similaridades, de los grupos Explotación de Minas y Actividades Financieras, se diferencian debido a que los factores de riesgo presentan diferentes porcentajes en cada una de estas actividades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paciente sin factores de riesgo, en el grupo Actividades Financieras se ubica en el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mismo cuadrante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del grupo Explotación de Minas, pero más alejado del centro de coordenadas.</a:t>
            </a:r>
          </a:p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El vector que representa los factores Mecánicos en el grupo Explotación de Minas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 de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mayor longitud a su similar del grupo Actividades Financieras, lo que se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puede interpretar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que los factores Mecánicos son más importantes en el grupo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Explotación de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Minas.</a:t>
            </a:r>
          </a:p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El vector que representa los factores Químicos en el grupo de Actividades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Financieras es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de mayor longitud a su similar del grupo Explotación de Minas, lo que indica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 los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factores Químicos son más relevantes en Actividades Financieras.</a:t>
            </a:r>
          </a:p>
          <a:p>
            <a:pPr algn="just"/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Los vectores que representan a los factores Edad y Hábitos son de similar longitud, </a:t>
            </a:r>
            <a:r>
              <a:rPr lang="es-EC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 que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indica que estos factores tienen igual influencia en los dos grupos.</a:t>
            </a:r>
            <a:endParaRPr lang="es-EC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4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851" y="476519"/>
            <a:ext cx="9787943" cy="734096"/>
          </a:xfrm>
        </p:spPr>
        <p:txBody>
          <a:bodyPr/>
          <a:lstStyle/>
          <a:p>
            <a:pPr algn="ctr"/>
            <a:r>
              <a:rPr lang="es-EC" dirty="0" smtClean="0"/>
              <a:t>Síndrome Metabólico </a:t>
            </a:r>
            <a:r>
              <a:rPr lang="es-EC" dirty="0"/>
              <a:t>Plus (SM+)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850" y="1756829"/>
            <a:ext cx="9787943" cy="4417453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En este estudio nos centraremos en analizar el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Síndrome Metabólico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cual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considera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las variables: Í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ndice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Masa Corporal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(IMC), Colesterol,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Triglicéridos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, Glucosa,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Presión Sistólica y Presión Diastólica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. Sin embargo, debido a la importancia de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edad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y los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hábitos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Sedentarismo y Tabaquismo (S y T), 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nuestro estudio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estas variables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serán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consideradas, por lo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cuál a este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conjunto de variables las llamaremos </a:t>
            </a: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Síndrome Metabólico Plus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(SM+) .</a:t>
            </a:r>
          </a:p>
        </p:txBody>
      </p:sp>
    </p:spTree>
    <p:extLst>
      <p:ext uri="{BB962C8B-B14F-4D97-AF65-F5344CB8AC3E}">
        <p14:creationId xmlns:p14="http://schemas.microsoft.com/office/powerpoint/2010/main" val="13719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1208</TotalTime>
  <Words>5574</Words>
  <Application>Microsoft Office PowerPoint</Application>
  <PresentationFormat>Panorámica</PresentationFormat>
  <Paragraphs>498</Paragraphs>
  <Slides>86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86</vt:i4>
      </vt:variant>
    </vt:vector>
  </HeadingPairs>
  <TitlesOfParts>
    <vt:vector size="93" baseType="lpstr">
      <vt:lpstr>Arial</vt:lpstr>
      <vt:lpstr>Calibri</vt:lpstr>
      <vt:lpstr>Cambria Math</vt:lpstr>
      <vt:lpstr>NimbusRomNo9L-Medi</vt:lpstr>
      <vt:lpstr>Trebuchet MS</vt:lpstr>
      <vt:lpstr>Wingdings 3</vt:lpstr>
      <vt:lpstr>Faceta</vt:lpstr>
      <vt:lpstr>Presentación de PowerPoint</vt:lpstr>
      <vt:lpstr>Introducción</vt:lpstr>
      <vt:lpstr>Introducción</vt:lpstr>
      <vt:lpstr>Pregunta de investigación</vt:lpstr>
      <vt:lpstr>Big Data</vt:lpstr>
      <vt:lpstr>Características del Big Data</vt:lpstr>
      <vt:lpstr>Preparación de la Data</vt:lpstr>
      <vt:lpstr>Preparación de la Data (continuación)</vt:lpstr>
      <vt:lpstr>Síndrome Metabólico Plus (SM+)</vt:lpstr>
      <vt:lpstr>Variables seleccionadas para el estudio</vt:lpstr>
      <vt:lpstr>Actividades Económicas de la población</vt:lpstr>
      <vt:lpstr>Actividades Económicas Totales de la Población</vt:lpstr>
      <vt:lpstr>Actividades Económicas Relevantes</vt:lpstr>
      <vt:lpstr>Análisis Estadístico Descriptivo</vt:lpstr>
      <vt:lpstr>Análisis Estadístico Descriptivo</vt:lpstr>
      <vt:lpstr>Estadísticos de la variable Edad, por categorías</vt:lpstr>
      <vt:lpstr>Características de la variable Edad</vt:lpstr>
      <vt:lpstr>Estadísticos de la variable IMC, por categorías.</vt:lpstr>
      <vt:lpstr>Características de la variable IMC</vt:lpstr>
      <vt:lpstr>Características de la variable IMC (continuación)</vt:lpstr>
      <vt:lpstr>Estadísticos de la variable Colesterol, por categorías.</vt:lpstr>
      <vt:lpstr>Características de la variable Colesterol</vt:lpstr>
      <vt:lpstr>Características de la variable Colesterol (continuación)</vt:lpstr>
      <vt:lpstr>Estadísticos de la variable Triglicéridos, por categorías.</vt:lpstr>
      <vt:lpstr>Características de la variable Triglicéridos</vt:lpstr>
      <vt:lpstr>Características de la variable Triglicéridos (continuación)</vt:lpstr>
      <vt:lpstr>Estadísticos de la variable Glucosa, por categorías.</vt:lpstr>
      <vt:lpstr>Características de la variable Glucosa</vt:lpstr>
      <vt:lpstr>Características de la variable Glucosa (continuación)</vt:lpstr>
      <vt:lpstr>Estadísticos de la variable Presión Sistólica </vt:lpstr>
      <vt:lpstr>Características de la variable Presión Sistólica</vt:lpstr>
      <vt:lpstr>Características de la variable Presión Sistólica (continuación)</vt:lpstr>
      <vt:lpstr>Estadísticos de la variable Presión Diastólica </vt:lpstr>
      <vt:lpstr>Características de la variable Presión Diastólica</vt:lpstr>
      <vt:lpstr>Características de la variable Presión Diastólica (continuación)</vt:lpstr>
      <vt:lpstr>Análisis Inferencial Predictivo</vt:lpstr>
      <vt:lpstr>Análisis Inferencial Predictivo</vt:lpstr>
      <vt:lpstr>Índice de Salud</vt:lpstr>
      <vt:lpstr>Categorización de las variables en diversos niveles</vt:lpstr>
      <vt:lpstr>Catagorías de las variables: Colesterol, Triglicéridos, Glucosa, Presión Sistólica y Presión Distólica</vt:lpstr>
      <vt:lpstr>Definición de Índice de Salud</vt:lpstr>
      <vt:lpstr>Segmento de la data con variables valoradas, Índice de Salud y Estado de Salud</vt:lpstr>
      <vt:lpstr>Distribución de la población: variables multiples categorías </vt:lpstr>
      <vt:lpstr>Explotación de Minas</vt:lpstr>
      <vt:lpstr>Explotación de Minas (%)</vt:lpstr>
      <vt:lpstr>Factores de riesgo</vt:lpstr>
      <vt:lpstr>Límites de normalidad para las variables numéricas</vt:lpstr>
      <vt:lpstr>Segmento de la data con variables dicotómicas y número de Factores de Riesgo</vt:lpstr>
      <vt:lpstr>Grupos de riesgo</vt:lpstr>
      <vt:lpstr>Distribución de la población por Actividad Económica y número de Factores de Riesgo</vt:lpstr>
      <vt:lpstr>Actividades Económicas por número de Factores de Riesgo</vt:lpstr>
      <vt:lpstr>Distribución de la población: variables dicotómicas </vt:lpstr>
      <vt:lpstr>Explotación de Minas</vt:lpstr>
      <vt:lpstr>Explotación de Minas (%)</vt:lpstr>
      <vt:lpstr>Escalado Multidimensional</vt:lpstr>
      <vt:lpstr>Factores de riesgo y su clasificación</vt:lpstr>
      <vt:lpstr>Aplicación del Escalado multidimensional</vt:lpstr>
      <vt:lpstr>Similaridades con: </vt:lpstr>
      <vt:lpstr>Factores de riesgo grupo Explotación de Minas usando:</vt:lpstr>
      <vt:lpstr>Conclusión del uso de los diversos coeficientes de similaridad</vt:lpstr>
      <vt:lpstr>Similaridades para el grupo Actividades Financieras</vt:lpstr>
      <vt:lpstr>Similaridades: Explotación de Minas vs. Actividades Financieras</vt:lpstr>
      <vt:lpstr>Comentario</vt:lpstr>
      <vt:lpstr>Representación de factores: Mecánicos, Químicos, Hábitos y Edad</vt:lpstr>
      <vt:lpstr>Estudio de las variables que conforman los factores Mecánicos</vt:lpstr>
      <vt:lpstr>Estudio de los factores Mecánicos Grupo Minas</vt:lpstr>
      <vt:lpstr>Estudio de los factores Mecánicos Grupo Finanzas</vt:lpstr>
      <vt:lpstr>Estudio de las variables que conforman los factores Químicos</vt:lpstr>
      <vt:lpstr>Estudio de los factores Químicos Grupo Minas</vt:lpstr>
      <vt:lpstr>Estudio de los factores Químicos Grupo Minas (continuación)</vt:lpstr>
      <vt:lpstr>Estudio de los factores Químicos Grupo Finanzas</vt:lpstr>
      <vt:lpstr>Estudio de los factores Químicos Grupo Finanzas (continuación)</vt:lpstr>
      <vt:lpstr>Estudio de las variables que conforman los factores Hábitos</vt:lpstr>
      <vt:lpstr>Estudio de los factores Hábitos Grupo Minas</vt:lpstr>
      <vt:lpstr>Estudio de los factores Hábitos Grupo Finanzas</vt:lpstr>
      <vt:lpstr>Estudio de las variable Edad</vt:lpstr>
      <vt:lpstr>Ubicación de la variable Edad en los Grupos Minas y Finanzas</vt:lpstr>
      <vt:lpstr>Análisis predictivo mediante los Factores de Riesgo</vt:lpstr>
      <vt:lpstr>Zonas de influencia de los factores: Mecánicos, Químicos, Hábitos y Edad</vt:lpstr>
      <vt:lpstr>Zonas de influencia de dos factores</vt:lpstr>
      <vt:lpstr>Suma de Factores de riesgo Grupo Minas</vt:lpstr>
      <vt:lpstr>Suma de Factores de riesgo Grupo Finanzas</vt:lpstr>
      <vt:lpstr>Zonas de influencia de uno y dos factores para Explotación de Minas</vt:lpstr>
      <vt:lpstr>Zonas de influencia de uno y dos factores para Actividades Financieras</vt:lpstr>
      <vt:lpstr>Comentarios del análisis multidimensional</vt:lpstr>
      <vt:lpstr>Comentarios del análisis multidimensional (continuación)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</dc:creator>
  <cp:lastModifiedBy>Manuel</cp:lastModifiedBy>
  <cp:revision>141</cp:revision>
  <dcterms:created xsi:type="dcterms:W3CDTF">2019-06-13T13:26:13Z</dcterms:created>
  <dcterms:modified xsi:type="dcterms:W3CDTF">2019-06-18T02:17:06Z</dcterms:modified>
</cp:coreProperties>
</file>