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57" r:id="rId3"/>
    <p:sldId id="278" r:id="rId4"/>
    <p:sldId id="322" r:id="rId5"/>
    <p:sldId id="324" r:id="rId6"/>
    <p:sldId id="333" r:id="rId7"/>
    <p:sldId id="326" r:id="rId8"/>
    <p:sldId id="354" r:id="rId9"/>
    <p:sldId id="338" r:id="rId10"/>
    <p:sldId id="328" r:id="rId11"/>
    <p:sldId id="335" r:id="rId12"/>
    <p:sldId id="339" r:id="rId13"/>
    <p:sldId id="337" r:id="rId14"/>
    <p:sldId id="341" r:id="rId15"/>
    <p:sldId id="340" r:id="rId16"/>
    <p:sldId id="351" r:id="rId17"/>
    <p:sldId id="355" r:id="rId18"/>
    <p:sldId id="366" r:id="rId19"/>
    <p:sldId id="359" r:id="rId20"/>
    <p:sldId id="367" r:id="rId21"/>
    <p:sldId id="368" r:id="rId22"/>
    <p:sldId id="343" r:id="rId23"/>
    <p:sldId id="344" r:id="rId24"/>
    <p:sldId id="346" r:id="rId25"/>
    <p:sldId id="332" r:id="rId26"/>
    <p:sldId id="356" r:id="rId27"/>
    <p:sldId id="360" r:id="rId28"/>
    <p:sldId id="361" r:id="rId29"/>
    <p:sldId id="362" r:id="rId30"/>
    <p:sldId id="363" r:id="rId31"/>
    <p:sldId id="364" r:id="rId32"/>
    <p:sldId id="358" r:id="rId33"/>
    <p:sldId id="369" r:id="rId34"/>
    <p:sldId id="365" r:id="rId35"/>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84237"/>
    <a:srgbClr val="0070C0"/>
    <a:srgbClr val="002200"/>
    <a:srgbClr val="00713D"/>
    <a:srgbClr val="00703C"/>
    <a:srgbClr val="004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9" autoAdjust="0"/>
    <p:restoredTop sz="94464" autoAdjust="0"/>
  </p:normalViewPr>
  <p:slideViewPr>
    <p:cSldViewPr snapToGrid="0">
      <p:cViewPr varScale="1">
        <p:scale>
          <a:sx n="69" d="100"/>
          <a:sy n="69" d="100"/>
        </p:scale>
        <p:origin x="78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BF14B-526B-406B-A8EA-BC632CEC9983}"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C"/>
        </a:p>
      </dgm:t>
    </dgm:pt>
    <dgm:pt modelId="{61EA2DD9-6AEA-40B7-BC06-F66395A18042}">
      <dgm:prSet phldrT="[Texto]" phldr="1" custT="1"/>
      <dgm:spPr/>
      <dgm:t>
        <a:bodyPr/>
        <a:lstStyle/>
        <a:p>
          <a:endParaRPr lang="es-EC" sz="1600">
            <a:latin typeface="Georgia" pitchFamily="18" charset="0"/>
          </a:endParaRPr>
        </a:p>
      </dgm:t>
    </dgm:pt>
    <dgm:pt modelId="{FB41D5A7-A009-4A8D-993A-C98BF91BA1B7}" type="parTrans" cxnId="{DCA6022B-0491-43FB-9A59-D68F2C75A4FF}">
      <dgm:prSet/>
      <dgm:spPr/>
      <dgm:t>
        <a:bodyPr/>
        <a:lstStyle/>
        <a:p>
          <a:endParaRPr lang="es-EC" sz="1600">
            <a:latin typeface="Georgia" pitchFamily="18" charset="0"/>
          </a:endParaRPr>
        </a:p>
      </dgm:t>
    </dgm:pt>
    <dgm:pt modelId="{93D8471F-E6E2-4D8D-9DD6-A56614DC187B}" type="sibTrans" cxnId="{DCA6022B-0491-43FB-9A59-D68F2C75A4FF}">
      <dgm:prSet/>
      <dgm:spPr/>
      <dgm:t>
        <a:bodyPr/>
        <a:lstStyle/>
        <a:p>
          <a:endParaRPr lang="es-EC" sz="1600">
            <a:latin typeface="Georgia" pitchFamily="18" charset="0"/>
          </a:endParaRPr>
        </a:p>
      </dgm:t>
    </dgm:pt>
    <dgm:pt modelId="{262BCDFC-76BF-4083-BF8C-779E11415C44}">
      <dgm:prSet phldrT="[Texto]" custT="1"/>
      <dgm:spPr/>
      <dgm:t>
        <a:bodyPr/>
        <a:lstStyle/>
        <a:p>
          <a:r>
            <a:rPr lang="es-EC" sz="2000" dirty="0">
              <a:latin typeface="Georgia" pitchFamily="18" charset="0"/>
            </a:rPr>
            <a:t>Participación directa de personas y canes en la detección genera riesgos.  </a:t>
          </a:r>
        </a:p>
      </dgm:t>
    </dgm:pt>
    <dgm:pt modelId="{022764D9-843D-4A51-B34E-6D8C264886AE}" type="parTrans" cxnId="{A878DC88-DBC3-462B-82A6-CF838D7FC054}">
      <dgm:prSet/>
      <dgm:spPr/>
      <dgm:t>
        <a:bodyPr/>
        <a:lstStyle/>
        <a:p>
          <a:endParaRPr lang="es-EC" sz="1600">
            <a:latin typeface="Georgia" pitchFamily="18" charset="0"/>
          </a:endParaRPr>
        </a:p>
      </dgm:t>
    </dgm:pt>
    <dgm:pt modelId="{CF96D6BC-1E03-4328-AFD1-9EBAAE4A6D48}" type="sibTrans" cxnId="{A878DC88-DBC3-462B-82A6-CF838D7FC054}">
      <dgm:prSet/>
      <dgm:spPr/>
      <dgm:t>
        <a:bodyPr/>
        <a:lstStyle/>
        <a:p>
          <a:endParaRPr lang="es-EC" sz="1600">
            <a:latin typeface="Georgia" pitchFamily="18" charset="0"/>
          </a:endParaRPr>
        </a:p>
      </dgm:t>
    </dgm:pt>
    <dgm:pt modelId="{2CB34B83-F971-4F70-A076-C1E6C3EE40BA}">
      <dgm:prSet phldrT="[Texto]" phldr="1" custT="1"/>
      <dgm:spPr/>
      <dgm:t>
        <a:bodyPr/>
        <a:lstStyle/>
        <a:p>
          <a:endParaRPr lang="es-EC" sz="1600" dirty="0">
            <a:latin typeface="Georgia" pitchFamily="18" charset="0"/>
          </a:endParaRPr>
        </a:p>
      </dgm:t>
    </dgm:pt>
    <dgm:pt modelId="{ACC6FA9E-5B67-45DB-9858-5F4551AECC22}" type="parTrans" cxnId="{C7FC088D-64A9-4547-8BE1-5442A4D9AA56}">
      <dgm:prSet/>
      <dgm:spPr/>
      <dgm:t>
        <a:bodyPr/>
        <a:lstStyle/>
        <a:p>
          <a:endParaRPr lang="es-EC" sz="1600">
            <a:latin typeface="Georgia" pitchFamily="18" charset="0"/>
          </a:endParaRPr>
        </a:p>
      </dgm:t>
    </dgm:pt>
    <dgm:pt modelId="{F6B331A3-F14D-43D5-92B1-50FD9C333E03}" type="sibTrans" cxnId="{C7FC088D-64A9-4547-8BE1-5442A4D9AA56}">
      <dgm:prSet/>
      <dgm:spPr/>
      <dgm:t>
        <a:bodyPr/>
        <a:lstStyle/>
        <a:p>
          <a:endParaRPr lang="es-EC" sz="1600">
            <a:latin typeface="Georgia" pitchFamily="18" charset="0"/>
          </a:endParaRPr>
        </a:p>
      </dgm:t>
    </dgm:pt>
    <dgm:pt modelId="{66B9C611-9E90-44FC-8227-8A76EF9CE831}">
      <dgm:prSet phldrT="[Texto]" custT="1"/>
      <dgm:spPr/>
      <dgm:t>
        <a:bodyPr/>
        <a:lstStyle/>
        <a:p>
          <a:r>
            <a:rPr lang="es-EC" sz="2000" dirty="0">
              <a:latin typeface="Georgia" pitchFamily="18" charset="0"/>
            </a:rPr>
            <a:t>Los canes no pueden trabajar mas de dos horas seguidas.</a:t>
          </a:r>
        </a:p>
      </dgm:t>
    </dgm:pt>
    <dgm:pt modelId="{FF6B0CD3-0AF3-414A-A5F2-38D283C91C0C}" type="parTrans" cxnId="{DC63E291-D5AC-4AB7-A4B6-CAF8BCF7249F}">
      <dgm:prSet/>
      <dgm:spPr/>
      <dgm:t>
        <a:bodyPr/>
        <a:lstStyle/>
        <a:p>
          <a:endParaRPr lang="es-EC" sz="1600">
            <a:latin typeface="Georgia" pitchFamily="18" charset="0"/>
          </a:endParaRPr>
        </a:p>
      </dgm:t>
    </dgm:pt>
    <dgm:pt modelId="{ED9A2CCD-4121-4ED7-9D0C-CEAC00EA10B1}" type="sibTrans" cxnId="{DC63E291-D5AC-4AB7-A4B6-CAF8BCF7249F}">
      <dgm:prSet/>
      <dgm:spPr/>
      <dgm:t>
        <a:bodyPr/>
        <a:lstStyle/>
        <a:p>
          <a:endParaRPr lang="es-EC" sz="1600">
            <a:latin typeface="Georgia" pitchFamily="18" charset="0"/>
          </a:endParaRPr>
        </a:p>
      </dgm:t>
    </dgm:pt>
    <dgm:pt modelId="{20BBED5C-9E4E-4B1E-8AFA-24D57AA30804}">
      <dgm:prSet phldrT="[Texto]" phldr="1" custT="1"/>
      <dgm:spPr/>
      <dgm:t>
        <a:bodyPr/>
        <a:lstStyle/>
        <a:p>
          <a:endParaRPr lang="es-EC" sz="1600">
            <a:latin typeface="Georgia" pitchFamily="18" charset="0"/>
          </a:endParaRPr>
        </a:p>
      </dgm:t>
    </dgm:pt>
    <dgm:pt modelId="{E2199C65-C43B-4177-AC0B-4A171C46E68C}" type="parTrans" cxnId="{FBB56E8A-04DC-462A-B406-D64365A907F0}">
      <dgm:prSet/>
      <dgm:spPr/>
      <dgm:t>
        <a:bodyPr/>
        <a:lstStyle/>
        <a:p>
          <a:endParaRPr lang="es-EC" sz="1600">
            <a:latin typeface="Georgia" pitchFamily="18" charset="0"/>
          </a:endParaRPr>
        </a:p>
      </dgm:t>
    </dgm:pt>
    <dgm:pt modelId="{9D7A8CEB-C2EC-441A-B2BE-514B1109B6FC}" type="sibTrans" cxnId="{FBB56E8A-04DC-462A-B406-D64365A907F0}">
      <dgm:prSet/>
      <dgm:spPr/>
      <dgm:t>
        <a:bodyPr/>
        <a:lstStyle/>
        <a:p>
          <a:endParaRPr lang="es-EC" sz="1600">
            <a:latin typeface="Georgia" pitchFamily="18" charset="0"/>
          </a:endParaRPr>
        </a:p>
      </dgm:t>
    </dgm:pt>
    <dgm:pt modelId="{A8BB9C26-A42D-4071-975D-FC4C56804D78}">
      <dgm:prSet phldrT="[Texto]" custT="1"/>
      <dgm:spPr/>
      <dgm:t>
        <a:bodyPr/>
        <a:lstStyle/>
        <a:p>
          <a:r>
            <a:rPr lang="es-EC" sz="2000" dirty="0">
              <a:latin typeface="Georgia" pitchFamily="18" charset="0"/>
            </a:rPr>
            <a:t>Daños en el sistema olfativo de los canes que detectan.</a:t>
          </a:r>
        </a:p>
      </dgm:t>
    </dgm:pt>
    <dgm:pt modelId="{320CE532-E35F-43FF-B697-F2D652F62409}" type="parTrans" cxnId="{7C4706E9-E810-456B-8893-4B02FE02AFAB}">
      <dgm:prSet/>
      <dgm:spPr/>
      <dgm:t>
        <a:bodyPr/>
        <a:lstStyle/>
        <a:p>
          <a:endParaRPr lang="es-EC" sz="1600">
            <a:latin typeface="Georgia" pitchFamily="18" charset="0"/>
          </a:endParaRPr>
        </a:p>
      </dgm:t>
    </dgm:pt>
    <dgm:pt modelId="{F9AD5A63-83B7-4800-8DE7-D213684381C8}" type="sibTrans" cxnId="{7C4706E9-E810-456B-8893-4B02FE02AFAB}">
      <dgm:prSet/>
      <dgm:spPr/>
      <dgm:t>
        <a:bodyPr/>
        <a:lstStyle/>
        <a:p>
          <a:endParaRPr lang="es-EC" sz="1600">
            <a:latin typeface="Georgia" pitchFamily="18" charset="0"/>
          </a:endParaRPr>
        </a:p>
      </dgm:t>
    </dgm:pt>
    <dgm:pt modelId="{5A066E16-8FB0-42CA-AA61-8E0B435F4BDA}" type="pres">
      <dgm:prSet presAssocID="{4A3BF14B-526B-406B-A8EA-BC632CEC9983}" presName="linearFlow" presStyleCnt="0">
        <dgm:presLayoutVars>
          <dgm:dir/>
          <dgm:animLvl val="lvl"/>
          <dgm:resizeHandles val="exact"/>
        </dgm:presLayoutVars>
      </dgm:prSet>
      <dgm:spPr/>
      <dgm:t>
        <a:bodyPr/>
        <a:lstStyle/>
        <a:p>
          <a:endParaRPr lang="es-EC"/>
        </a:p>
      </dgm:t>
    </dgm:pt>
    <dgm:pt modelId="{A4DDA1E1-8F47-49D8-811B-114D192EDA13}" type="pres">
      <dgm:prSet presAssocID="{61EA2DD9-6AEA-40B7-BC06-F66395A18042}" presName="composite" presStyleCnt="0"/>
      <dgm:spPr/>
    </dgm:pt>
    <dgm:pt modelId="{305E4D8E-19BC-46AA-B1F7-4F421C2C1723}" type="pres">
      <dgm:prSet presAssocID="{61EA2DD9-6AEA-40B7-BC06-F66395A18042}" presName="parentText" presStyleLbl="alignNode1" presStyleIdx="0" presStyleCnt="3">
        <dgm:presLayoutVars>
          <dgm:chMax val="1"/>
          <dgm:bulletEnabled val="1"/>
        </dgm:presLayoutVars>
      </dgm:prSet>
      <dgm:spPr/>
      <dgm:t>
        <a:bodyPr/>
        <a:lstStyle/>
        <a:p>
          <a:endParaRPr lang="es-EC"/>
        </a:p>
      </dgm:t>
    </dgm:pt>
    <dgm:pt modelId="{A3CB3DD1-0E93-44AD-A105-4647AB253502}" type="pres">
      <dgm:prSet presAssocID="{61EA2DD9-6AEA-40B7-BC06-F66395A18042}" presName="descendantText" presStyleLbl="alignAcc1" presStyleIdx="0" presStyleCnt="3">
        <dgm:presLayoutVars>
          <dgm:bulletEnabled val="1"/>
        </dgm:presLayoutVars>
      </dgm:prSet>
      <dgm:spPr/>
      <dgm:t>
        <a:bodyPr/>
        <a:lstStyle/>
        <a:p>
          <a:endParaRPr lang="es-EC"/>
        </a:p>
      </dgm:t>
    </dgm:pt>
    <dgm:pt modelId="{D834A4D6-CC31-4DE5-BDFF-09D351FAD787}" type="pres">
      <dgm:prSet presAssocID="{93D8471F-E6E2-4D8D-9DD6-A56614DC187B}" presName="sp" presStyleCnt="0"/>
      <dgm:spPr/>
    </dgm:pt>
    <dgm:pt modelId="{F5941923-0397-4F4C-8AF7-BDA5AB610151}" type="pres">
      <dgm:prSet presAssocID="{2CB34B83-F971-4F70-A076-C1E6C3EE40BA}" presName="composite" presStyleCnt="0"/>
      <dgm:spPr/>
    </dgm:pt>
    <dgm:pt modelId="{A7CF978C-9F51-4689-B084-EDF4ECE03203}" type="pres">
      <dgm:prSet presAssocID="{2CB34B83-F971-4F70-A076-C1E6C3EE40BA}" presName="parentText" presStyleLbl="alignNode1" presStyleIdx="1" presStyleCnt="3">
        <dgm:presLayoutVars>
          <dgm:chMax val="1"/>
          <dgm:bulletEnabled val="1"/>
        </dgm:presLayoutVars>
      </dgm:prSet>
      <dgm:spPr/>
      <dgm:t>
        <a:bodyPr/>
        <a:lstStyle/>
        <a:p>
          <a:endParaRPr lang="es-EC"/>
        </a:p>
      </dgm:t>
    </dgm:pt>
    <dgm:pt modelId="{16FDB9A8-D226-4FF6-B113-99FB5D29137E}" type="pres">
      <dgm:prSet presAssocID="{2CB34B83-F971-4F70-A076-C1E6C3EE40BA}" presName="descendantText" presStyleLbl="alignAcc1" presStyleIdx="1" presStyleCnt="3">
        <dgm:presLayoutVars>
          <dgm:bulletEnabled val="1"/>
        </dgm:presLayoutVars>
      </dgm:prSet>
      <dgm:spPr/>
      <dgm:t>
        <a:bodyPr/>
        <a:lstStyle/>
        <a:p>
          <a:endParaRPr lang="es-EC"/>
        </a:p>
      </dgm:t>
    </dgm:pt>
    <dgm:pt modelId="{82A0427C-CD43-4FC2-BE46-FD365021851B}" type="pres">
      <dgm:prSet presAssocID="{F6B331A3-F14D-43D5-92B1-50FD9C333E03}" presName="sp" presStyleCnt="0"/>
      <dgm:spPr/>
    </dgm:pt>
    <dgm:pt modelId="{B7CDD3B3-F34A-414A-9CC6-7B16D7242EA2}" type="pres">
      <dgm:prSet presAssocID="{20BBED5C-9E4E-4B1E-8AFA-24D57AA30804}" presName="composite" presStyleCnt="0"/>
      <dgm:spPr/>
    </dgm:pt>
    <dgm:pt modelId="{15452B09-AC11-4432-AA36-897273A4137F}" type="pres">
      <dgm:prSet presAssocID="{20BBED5C-9E4E-4B1E-8AFA-24D57AA30804}" presName="parentText" presStyleLbl="alignNode1" presStyleIdx="2" presStyleCnt="3">
        <dgm:presLayoutVars>
          <dgm:chMax val="1"/>
          <dgm:bulletEnabled val="1"/>
        </dgm:presLayoutVars>
      </dgm:prSet>
      <dgm:spPr/>
      <dgm:t>
        <a:bodyPr/>
        <a:lstStyle/>
        <a:p>
          <a:endParaRPr lang="es-EC"/>
        </a:p>
      </dgm:t>
    </dgm:pt>
    <dgm:pt modelId="{F3497A5F-235A-4A09-8EA7-79D6EE60E796}" type="pres">
      <dgm:prSet presAssocID="{20BBED5C-9E4E-4B1E-8AFA-24D57AA30804}" presName="descendantText" presStyleLbl="alignAcc1" presStyleIdx="2" presStyleCnt="3">
        <dgm:presLayoutVars>
          <dgm:bulletEnabled val="1"/>
        </dgm:presLayoutVars>
      </dgm:prSet>
      <dgm:spPr/>
      <dgm:t>
        <a:bodyPr/>
        <a:lstStyle/>
        <a:p>
          <a:endParaRPr lang="es-EC"/>
        </a:p>
      </dgm:t>
    </dgm:pt>
  </dgm:ptLst>
  <dgm:cxnLst>
    <dgm:cxn modelId="{DA8CDDCF-F2EB-4794-BBC3-02CEE1CF1C15}" type="presOf" srcId="{A8BB9C26-A42D-4071-975D-FC4C56804D78}" destId="{F3497A5F-235A-4A09-8EA7-79D6EE60E796}" srcOrd="0" destOrd="0" presId="urn:microsoft.com/office/officeart/2005/8/layout/chevron2"/>
    <dgm:cxn modelId="{4425E902-916E-4C95-8835-937BCC2F09D8}" type="presOf" srcId="{20BBED5C-9E4E-4B1E-8AFA-24D57AA30804}" destId="{15452B09-AC11-4432-AA36-897273A4137F}" srcOrd="0" destOrd="0" presId="urn:microsoft.com/office/officeart/2005/8/layout/chevron2"/>
    <dgm:cxn modelId="{48C5FB4D-5A6A-468D-A56A-1FA4668DA8E9}" type="presOf" srcId="{262BCDFC-76BF-4083-BF8C-779E11415C44}" destId="{A3CB3DD1-0E93-44AD-A105-4647AB253502}" srcOrd="0" destOrd="0" presId="urn:microsoft.com/office/officeart/2005/8/layout/chevron2"/>
    <dgm:cxn modelId="{56B517E6-567C-4B8F-86ED-A406289F9799}" type="presOf" srcId="{4A3BF14B-526B-406B-A8EA-BC632CEC9983}" destId="{5A066E16-8FB0-42CA-AA61-8E0B435F4BDA}" srcOrd="0" destOrd="0" presId="urn:microsoft.com/office/officeart/2005/8/layout/chevron2"/>
    <dgm:cxn modelId="{DC63E291-D5AC-4AB7-A4B6-CAF8BCF7249F}" srcId="{2CB34B83-F971-4F70-A076-C1E6C3EE40BA}" destId="{66B9C611-9E90-44FC-8227-8A76EF9CE831}" srcOrd="0" destOrd="0" parTransId="{FF6B0CD3-0AF3-414A-A5F2-38D283C91C0C}" sibTransId="{ED9A2CCD-4121-4ED7-9D0C-CEAC00EA10B1}"/>
    <dgm:cxn modelId="{C87FE2D9-DEA1-460D-B50B-5B07C2FAA8C1}" type="presOf" srcId="{2CB34B83-F971-4F70-A076-C1E6C3EE40BA}" destId="{A7CF978C-9F51-4689-B084-EDF4ECE03203}" srcOrd="0" destOrd="0" presId="urn:microsoft.com/office/officeart/2005/8/layout/chevron2"/>
    <dgm:cxn modelId="{FBB56E8A-04DC-462A-B406-D64365A907F0}" srcId="{4A3BF14B-526B-406B-A8EA-BC632CEC9983}" destId="{20BBED5C-9E4E-4B1E-8AFA-24D57AA30804}" srcOrd="2" destOrd="0" parTransId="{E2199C65-C43B-4177-AC0B-4A171C46E68C}" sibTransId="{9D7A8CEB-C2EC-441A-B2BE-514B1109B6FC}"/>
    <dgm:cxn modelId="{C7FC088D-64A9-4547-8BE1-5442A4D9AA56}" srcId="{4A3BF14B-526B-406B-A8EA-BC632CEC9983}" destId="{2CB34B83-F971-4F70-A076-C1E6C3EE40BA}" srcOrd="1" destOrd="0" parTransId="{ACC6FA9E-5B67-45DB-9858-5F4551AECC22}" sibTransId="{F6B331A3-F14D-43D5-92B1-50FD9C333E03}"/>
    <dgm:cxn modelId="{DCA6022B-0491-43FB-9A59-D68F2C75A4FF}" srcId="{4A3BF14B-526B-406B-A8EA-BC632CEC9983}" destId="{61EA2DD9-6AEA-40B7-BC06-F66395A18042}" srcOrd="0" destOrd="0" parTransId="{FB41D5A7-A009-4A8D-993A-C98BF91BA1B7}" sibTransId="{93D8471F-E6E2-4D8D-9DD6-A56614DC187B}"/>
    <dgm:cxn modelId="{7C4706E9-E810-456B-8893-4B02FE02AFAB}" srcId="{20BBED5C-9E4E-4B1E-8AFA-24D57AA30804}" destId="{A8BB9C26-A42D-4071-975D-FC4C56804D78}" srcOrd="0" destOrd="0" parTransId="{320CE532-E35F-43FF-B697-F2D652F62409}" sibTransId="{F9AD5A63-83B7-4800-8DE7-D213684381C8}"/>
    <dgm:cxn modelId="{A878DC88-DBC3-462B-82A6-CF838D7FC054}" srcId="{61EA2DD9-6AEA-40B7-BC06-F66395A18042}" destId="{262BCDFC-76BF-4083-BF8C-779E11415C44}" srcOrd="0" destOrd="0" parTransId="{022764D9-843D-4A51-B34E-6D8C264886AE}" sibTransId="{CF96D6BC-1E03-4328-AFD1-9EBAAE4A6D48}"/>
    <dgm:cxn modelId="{E314091B-0C2D-4963-8C33-264D32A43DE7}" type="presOf" srcId="{66B9C611-9E90-44FC-8227-8A76EF9CE831}" destId="{16FDB9A8-D226-4FF6-B113-99FB5D29137E}" srcOrd="0" destOrd="0" presId="urn:microsoft.com/office/officeart/2005/8/layout/chevron2"/>
    <dgm:cxn modelId="{60B251AD-8B4A-48B5-88ED-DB28B3324159}" type="presOf" srcId="{61EA2DD9-6AEA-40B7-BC06-F66395A18042}" destId="{305E4D8E-19BC-46AA-B1F7-4F421C2C1723}" srcOrd="0" destOrd="0" presId="urn:microsoft.com/office/officeart/2005/8/layout/chevron2"/>
    <dgm:cxn modelId="{75173CBB-9BB2-4B3B-A3C3-D77F45B442D7}" type="presParOf" srcId="{5A066E16-8FB0-42CA-AA61-8E0B435F4BDA}" destId="{A4DDA1E1-8F47-49D8-811B-114D192EDA13}" srcOrd="0" destOrd="0" presId="urn:microsoft.com/office/officeart/2005/8/layout/chevron2"/>
    <dgm:cxn modelId="{1739E9D8-C74E-4EF9-BF12-AD09F38DF747}" type="presParOf" srcId="{A4DDA1E1-8F47-49D8-811B-114D192EDA13}" destId="{305E4D8E-19BC-46AA-B1F7-4F421C2C1723}" srcOrd="0" destOrd="0" presId="urn:microsoft.com/office/officeart/2005/8/layout/chevron2"/>
    <dgm:cxn modelId="{E6EC8D23-6482-4396-BA28-31F229F96195}" type="presParOf" srcId="{A4DDA1E1-8F47-49D8-811B-114D192EDA13}" destId="{A3CB3DD1-0E93-44AD-A105-4647AB253502}" srcOrd="1" destOrd="0" presId="urn:microsoft.com/office/officeart/2005/8/layout/chevron2"/>
    <dgm:cxn modelId="{C4607A95-DFF3-4914-BDC5-E8D2779629FB}" type="presParOf" srcId="{5A066E16-8FB0-42CA-AA61-8E0B435F4BDA}" destId="{D834A4D6-CC31-4DE5-BDFF-09D351FAD787}" srcOrd="1" destOrd="0" presId="urn:microsoft.com/office/officeart/2005/8/layout/chevron2"/>
    <dgm:cxn modelId="{671EAB7E-9FAD-433F-8331-726DC4394D1F}" type="presParOf" srcId="{5A066E16-8FB0-42CA-AA61-8E0B435F4BDA}" destId="{F5941923-0397-4F4C-8AF7-BDA5AB610151}" srcOrd="2" destOrd="0" presId="urn:microsoft.com/office/officeart/2005/8/layout/chevron2"/>
    <dgm:cxn modelId="{E0AC12CE-1883-48F3-93CA-434499137DF6}" type="presParOf" srcId="{F5941923-0397-4F4C-8AF7-BDA5AB610151}" destId="{A7CF978C-9F51-4689-B084-EDF4ECE03203}" srcOrd="0" destOrd="0" presId="urn:microsoft.com/office/officeart/2005/8/layout/chevron2"/>
    <dgm:cxn modelId="{3E4DD17E-9F65-4D92-8B5F-C6B3FE9FAA8B}" type="presParOf" srcId="{F5941923-0397-4F4C-8AF7-BDA5AB610151}" destId="{16FDB9A8-D226-4FF6-B113-99FB5D29137E}" srcOrd="1" destOrd="0" presId="urn:microsoft.com/office/officeart/2005/8/layout/chevron2"/>
    <dgm:cxn modelId="{D0DF59FE-6FBB-4B4F-9499-CF4D46368542}" type="presParOf" srcId="{5A066E16-8FB0-42CA-AA61-8E0B435F4BDA}" destId="{82A0427C-CD43-4FC2-BE46-FD365021851B}" srcOrd="3" destOrd="0" presId="urn:microsoft.com/office/officeart/2005/8/layout/chevron2"/>
    <dgm:cxn modelId="{64B7F4EF-86F7-4863-95B4-8A7F9B39704D}" type="presParOf" srcId="{5A066E16-8FB0-42CA-AA61-8E0B435F4BDA}" destId="{B7CDD3B3-F34A-414A-9CC6-7B16D7242EA2}" srcOrd="4" destOrd="0" presId="urn:microsoft.com/office/officeart/2005/8/layout/chevron2"/>
    <dgm:cxn modelId="{59BE2C55-1B99-4175-AE3C-A18108ECD46B}" type="presParOf" srcId="{B7CDD3B3-F34A-414A-9CC6-7B16D7242EA2}" destId="{15452B09-AC11-4432-AA36-897273A4137F}" srcOrd="0" destOrd="0" presId="urn:microsoft.com/office/officeart/2005/8/layout/chevron2"/>
    <dgm:cxn modelId="{DDE8BB91-3EDC-4D2F-8361-3F2D91384015}" type="presParOf" srcId="{B7CDD3B3-F34A-414A-9CC6-7B16D7242EA2}" destId="{F3497A5F-235A-4A09-8EA7-79D6EE60E796}"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E4D8E-19BC-46AA-B1F7-4F421C2C1723}">
      <dsp:nvSpPr>
        <dsp:cNvPr id="0" name=""/>
        <dsp:cNvSpPr/>
      </dsp:nvSpPr>
      <dsp:spPr>
        <a:xfrm rot="5400000">
          <a:off x="-147936" y="148183"/>
          <a:ext cx="986240" cy="69036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EC" sz="1600" kern="1200">
            <a:latin typeface="Georgia" pitchFamily="18" charset="0"/>
          </a:endParaRPr>
        </a:p>
      </dsp:txBody>
      <dsp:txXfrm rot="-5400000">
        <a:off x="0" y="345431"/>
        <a:ext cx="690368" cy="295872"/>
      </dsp:txXfrm>
    </dsp:sp>
    <dsp:sp modelId="{A3CB3DD1-0E93-44AD-A105-4647AB253502}">
      <dsp:nvSpPr>
        <dsp:cNvPr id="0" name=""/>
        <dsp:cNvSpPr/>
      </dsp:nvSpPr>
      <dsp:spPr>
        <a:xfrm rot="5400000">
          <a:off x="4088656" y="-3398040"/>
          <a:ext cx="641056" cy="743763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latin typeface="Georgia" pitchFamily="18" charset="0"/>
            </a:rPr>
            <a:t>Participación directa de personas y canes en la detección genera riesgos.  </a:t>
          </a:r>
        </a:p>
      </dsp:txBody>
      <dsp:txXfrm rot="-5400000">
        <a:off x="690369" y="31541"/>
        <a:ext cx="7406337" cy="578468"/>
      </dsp:txXfrm>
    </dsp:sp>
    <dsp:sp modelId="{A7CF978C-9F51-4689-B084-EDF4ECE03203}">
      <dsp:nvSpPr>
        <dsp:cNvPr id="0" name=""/>
        <dsp:cNvSpPr/>
      </dsp:nvSpPr>
      <dsp:spPr>
        <a:xfrm rot="5400000">
          <a:off x="-147936" y="926743"/>
          <a:ext cx="986240" cy="690368"/>
        </a:xfrm>
        <a:prstGeom prst="chevron">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EC" sz="1600" kern="1200" dirty="0">
            <a:latin typeface="Georgia" pitchFamily="18" charset="0"/>
          </a:endParaRPr>
        </a:p>
      </dsp:txBody>
      <dsp:txXfrm rot="-5400000">
        <a:off x="0" y="1123991"/>
        <a:ext cx="690368" cy="295872"/>
      </dsp:txXfrm>
    </dsp:sp>
    <dsp:sp modelId="{16FDB9A8-D226-4FF6-B113-99FB5D29137E}">
      <dsp:nvSpPr>
        <dsp:cNvPr id="0" name=""/>
        <dsp:cNvSpPr/>
      </dsp:nvSpPr>
      <dsp:spPr>
        <a:xfrm rot="5400000">
          <a:off x="4088656" y="-2619480"/>
          <a:ext cx="641056" cy="7437631"/>
        </a:xfrm>
        <a:prstGeom prst="round2Same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latin typeface="Georgia" pitchFamily="18" charset="0"/>
            </a:rPr>
            <a:t>Los canes no pueden trabajar mas de dos horas seguidas.</a:t>
          </a:r>
        </a:p>
      </dsp:txBody>
      <dsp:txXfrm rot="-5400000">
        <a:off x="690369" y="810101"/>
        <a:ext cx="7406337" cy="578468"/>
      </dsp:txXfrm>
    </dsp:sp>
    <dsp:sp modelId="{15452B09-AC11-4432-AA36-897273A4137F}">
      <dsp:nvSpPr>
        <dsp:cNvPr id="0" name=""/>
        <dsp:cNvSpPr/>
      </dsp:nvSpPr>
      <dsp:spPr>
        <a:xfrm rot="5400000">
          <a:off x="-147936" y="1705303"/>
          <a:ext cx="986240" cy="690368"/>
        </a:xfrm>
        <a:prstGeom prst="chevron">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EC" sz="1600" kern="1200">
            <a:latin typeface="Georgia" pitchFamily="18" charset="0"/>
          </a:endParaRPr>
        </a:p>
      </dsp:txBody>
      <dsp:txXfrm rot="-5400000">
        <a:off x="0" y="1902551"/>
        <a:ext cx="690368" cy="295872"/>
      </dsp:txXfrm>
    </dsp:sp>
    <dsp:sp modelId="{F3497A5F-235A-4A09-8EA7-79D6EE60E796}">
      <dsp:nvSpPr>
        <dsp:cNvPr id="0" name=""/>
        <dsp:cNvSpPr/>
      </dsp:nvSpPr>
      <dsp:spPr>
        <a:xfrm rot="5400000">
          <a:off x="4088656" y="-1840920"/>
          <a:ext cx="641056" cy="7437631"/>
        </a:xfrm>
        <a:prstGeom prst="round2Same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latin typeface="Georgia" pitchFamily="18" charset="0"/>
            </a:rPr>
            <a:t>Daños en el sistema olfativo de los canes que detectan.</a:t>
          </a:r>
        </a:p>
      </dsp:txBody>
      <dsp:txXfrm rot="-5400000">
        <a:off x="690369" y="1588661"/>
        <a:ext cx="7406337" cy="5784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CF1FA-8EB4-41E7-BD99-A26D179F42F3}" type="datetimeFigureOut">
              <a:rPr lang="es-US" smtClean="0"/>
              <a:t>6/27/2019</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0059A-80EB-47E5-A7C3-FEC2D1647126}" type="slidenum">
              <a:rPr lang="es-US" smtClean="0"/>
              <a:t>‹Nº›</a:t>
            </a:fld>
            <a:endParaRPr lang="es-US"/>
          </a:p>
        </p:txBody>
      </p:sp>
    </p:spTree>
    <p:extLst>
      <p:ext uri="{BB962C8B-B14F-4D97-AF65-F5344CB8AC3E}">
        <p14:creationId xmlns:p14="http://schemas.microsoft.com/office/powerpoint/2010/main" val="314065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C580059A-80EB-47E5-A7C3-FEC2D1647126}" type="slidenum">
              <a:rPr lang="es-US" smtClean="0"/>
              <a:t>2</a:t>
            </a:fld>
            <a:endParaRPr lang="es-US"/>
          </a:p>
        </p:txBody>
      </p:sp>
    </p:spTree>
    <p:extLst>
      <p:ext uri="{BB962C8B-B14F-4D97-AF65-F5344CB8AC3E}">
        <p14:creationId xmlns:p14="http://schemas.microsoft.com/office/powerpoint/2010/main" val="148214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11</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12</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13</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14</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15</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16</a:t>
            </a:fld>
            <a:endParaRPr lang="es-US"/>
          </a:p>
        </p:txBody>
      </p:sp>
    </p:spTree>
    <p:extLst>
      <p:ext uri="{BB962C8B-B14F-4D97-AF65-F5344CB8AC3E}">
        <p14:creationId xmlns:p14="http://schemas.microsoft.com/office/powerpoint/2010/main" val="381602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17</a:t>
            </a:fld>
            <a:endParaRPr lang="es-US"/>
          </a:p>
        </p:txBody>
      </p:sp>
    </p:spTree>
    <p:extLst>
      <p:ext uri="{BB962C8B-B14F-4D97-AF65-F5344CB8AC3E}">
        <p14:creationId xmlns:p14="http://schemas.microsoft.com/office/powerpoint/2010/main" val="1613505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18</a:t>
            </a:fld>
            <a:endParaRPr lang="es-US"/>
          </a:p>
        </p:txBody>
      </p:sp>
    </p:spTree>
    <p:extLst>
      <p:ext uri="{BB962C8B-B14F-4D97-AF65-F5344CB8AC3E}">
        <p14:creationId xmlns:p14="http://schemas.microsoft.com/office/powerpoint/2010/main" val="420162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19</a:t>
            </a:fld>
            <a:endParaRPr lang="es-US"/>
          </a:p>
        </p:txBody>
      </p:sp>
    </p:spTree>
    <p:extLst>
      <p:ext uri="{BB962C8B-B14F-4D97-AF65-F5344CB8AC3E}">
        <p14:creationId xmlns:p14="http://schemas.microsoft.com/office/powerpoint/2010/main" val="146222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20</a:t>
            </a:fld>
            <a:endParaRPr lang="es-US"/>
          </a:p>
        </p:txBody>
      </p:sp>
    </p:spTree>
    <p:extLst>
      <p:ext uri="{BB962C8B-B14F-4D97-AF65-F5344CB8AC3E}">
        <p14:creationId xmlns:p14="http://schemas.microsoft.com/office/powerpoint/2010/main" val="156546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21</a:t>
            </a:fld>
            <a:endParaRPr lang="es-US"/>
          </a:p>
        </p:txBody>
      </p:sp>
    </p:spTree>
    <p:extLst>
      <p:ext uri="{BB962C8B-B14F-4D97-AF65-F5344CB8AC3E}">
        <p14:creationId xmlns:p14="http://schemas.microsoft.com/office/powerpoint/2010/main" val="3814458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22</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23</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24</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25</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26</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27</a:t>
            </a:fld>
            <a:endParaRPr lang="es-US"/>
          </a:p>
        </p:txBody>
      </p:sp>
    </p:spTree>
    <p:extLst>
      <p:ext uri="{BB962C8B-B14F-4D97-AF65-F5344CB8AC3E}">
        <p14:creationId xmlns:p14="http://schemas.microsoft.com/office/powerpoint/2010/main" val="1447491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28</a:t>
            </a:fld>
            <a:endParaRPr lang="es-US"/>
          </a:p>
        </p:txBody>
      </p:sp>
    </p:spTree>
    <p:extLst>
      <p:ext uri="{BB962C8B-B14F-4D97-AF65-F5344CB8AC3E}">
        <p14:creationId xmlns:p14="http://schemas.microsoft.com/office/powerpoint/2010/main" val="1739184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29</a:t>
            </a:fld>
            <a:endParaRPr lang="es-US"/>
          </a:p>
        </p:txBody>
      </p:sp>
    </p:spTree>
    <p:extLst>
      <p:ext uri="{BB962C8B-B14F-4D97-AF65-F5344CB8AC3E}">
        <p14:creationId xmlns:p14="http://schemas.microsoft.com/office/powerpoint/2010/main" val="355931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30</a:t>
            </a:fld>
            <a:endParaRPr lang="es-US"/>
          </a:p>
        </p:txBody>
      </p:sp>
    </p:spTree>
    <p:extLst>
      <p:ext uri="{BB962C8B-B14F-4D97-AF65-F5344CB8AC3E}">
        <p14:creationId xmlns:p14="http://schemas.microsoft.com/office/powerpoint/2010/main" val="1861817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31</a:t>
            </a:fld>
            <a:endParaRPr lang="es-US"/>
          </a:p>
        </p:txBody>
      </p:sp>
    </p:spTree>
    <p:extLst>
      <p:ext uri="{BB962C8B-B14F-4D97-AF65-F5344CB8AC3E}">
        <p14:creationId xmlns:p14="http://schemas.microsoft.com/office/powerpoint/2010/main" val="2274152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32</a:t>
            </a:fld>
            <a:endParaRPr lang="es-US"/>
          </a:p>
        </p:txBody>
      </p:sp>
    </p:spTree>
    <p:extLst>
      <p:ext uri="{BB962C8B-B14F-4D97-AF65-F5344CB8AC3E}">
        <p14:creationId xmlns:p14="http://schemas.microsoft.com/office/powerpoint/2010/main" val="2498800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33</a:t>
            </a:fld>
            <a:endParaRPr lang="es-US"/>
          </a:p>
        </p:txBody>
      </p:sp>
    </p:spTree>
    <p:extLst>
      <p:ext uri="{BB962C8B-B14F-4D97-AF65-F5344CB8AC3E}">
        <p14:creationId xmlns:p14="http://schemas.microsoft.com/office/powerpoint/2010/main" val="41934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34</a:t>
            </a:fld>
            <a:endParaRPr lang="es-US"/>
          </a:p>
        </p:txBody>
      </p:sp>
    </p:spTree>
    <p:extLst>
      <p:ext uri="{BB962C8B-B14F-4D97-AF65-F5344CB8AC3E}">
        <p14:creationId xmlns:p14="http://schemas.microsoft.com/office/powerpoint/2010/main" val="4072282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5</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6</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7</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8</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9</a:t>
            </a:fld>
            <a:endParaRPr lang="es-US"/>
          </a:p>
        </p:txBody>
      </p:sp>
    </p:spTree>
    <p:extLst>
      <p:ext uri="{BB962C8B-B14F-4D97-AF65-F5344CB8AC3E}">
        <p14:creationId xmlns:p14="http://schemas.microsoft.com/office/powerpoint/2010/main" val="428696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10</a:t>
            </a:fld>
            <a:endParaRPr lang="es-US"/>
          </a:p>
        </p:txBody>
      </p:sp>
    </p:spTree>
    <p:extLst>
      <p:ext uri="{BB962C8B-B14F-4D97-AF65-F5344CB8AC3E}">
        <p14:creationId xmlns:p14="http://schemas.microsoft.com/office/powerpoint/2010/main" val="428696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US"/>
          </a:p>
        </p:txBody>
      </p:sp>
      <p:sp>
        <p:nvSpPr>
          <p:cNvPr id="4" name="Marcador de fecha 3"/>
          <p:cNvSpPr>
            <a:spLocks noGrp="1"/>
          </p:cNvSpPr>
          <p:nvPr>
            <p:ph type="dt" sz="half" idx="10"/>
          </p:nvPr>
        </p:nvSpPr>
        <p:spPr/>
        <p:txBody>
          <a:bodyPr/>
          <a:lstStyle/>
          <a:p>
            <a:fld id="{52F92EEF-AA2B-41D4-B43C-AE588325732F}" type="datetimeFigureOut">
              <a:rPr lang="es-US" smtClean="0"/>
              <a:t>6/27/2019</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87951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10"/>
          </p:nvPr>
        </p:nvSpPr>
        <p:spPr/>
        <p:txBody>
          <a:bodyPr/>
          <a:lstStyle/>
          <a:p>
            <a:fld id="{52F92EEF-AA2B-41D4-B43C-AE588325732F}" type="datetimeFigureOut">
              <a:rPr lang="es-US" smtClean="0"/>
              <a:t>6/27/2019</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24335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10"/>
          </p:nvPr>
        </p:nvSpPr>
        <p:spPr/>
        <p:txBody>
          <a:bodyPr/>
          <a:lstStyle/>
          <a:p>
            <a:fld id="{52F92EEF-AA2B-41D4-B43C-AE588325732F}" type="datetimeFigureOut">
              <a:rPr lang="es-US" smtClean="0"/>
              <a:t>6/27/2019</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48171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10"/>
          </p:nvPr>
        </p:nvSpPr>
        <p:spPr/>
        <p:txBody>
          <a:bodyPr/>
          <a:lstStyle/>
          <a:p>
            <a:fld id="{52F92EEF-AA2B-41D4-B43C-AE588325732F}" type="datetimeFigureOut">
              <a:rPr lang="es-US" smtClean="0"/>
              <a:t>6/27/2019</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97220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52F92EEF-AA2B-41D4-B43C-AE588325732F}" type="datetimeFigureOut">
              <a:rPr lang="es-US" smtClean="0"/>
              <a:t>6/27/2019</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7263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fecha 4"/>
          <p:cNvSpPr>
            <a:spLocks noGrp="1"/>
          </p:cNvSpPr>
          <p:nvPr>
            <p:ph type="dt" sz="half" idx="10"/>
          </p:nvPr>
        </p:nvSpPr>
        <p:spPr/>
        <p:txBody>
          <a:bodyPr/>
          <a:lstStyle/>
          <a:p>
            <a:fld id="{52F92EEF-AA2B-41D4-B43C-AE588325732F}" type="datetimeFigureOut">
              <a:rPr lang="es-US" smtClean="0"/>
              <a:t>6/27/2019</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48954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Marcador de fecha 6"/>
          <p:cNvSpPr>
            <a:spLocks noGrp="1"/>
          </p:cNvSpPr>
          <p:nvPr>
            <p:ph type="dt" sz="half" idx="10"/>
          </p:nvPr>
        </p:nvSpPr>
        <p:spPr/>
        <p:txBody>
          <a:bodyPr/>
          <a:lstStyle/>
          <a:p>
            <a:fld id="{52F92EEF-AA2B-41D4-B43C-AE588325732F}" type="datetimeFigureOut">
              <a:rPr lang="es-US" smtClean="0"/>
              <a:t>6/27/2019</a:t>
            </a:fld>
            <a:endParaRPr lang="es-US"/>
          </a:p>
        </p:txBody>
      </p:sp>
      <p:sp>
        <p:nvSpPr>
          <p:cNvPr id="8" name="Marcador de pie de página 7"/>
          <p:cNvSpPr>
            <a:spLocks noGrp="1"/>
          </p:cNvSpPr>
          <p:nvPr>
            <p:ph type="ftr" sz="quarter" idx="11"/>
          </p:nvPr>
        </p:nvSpPr>
        <p:spPr/>
        <p:txBody>
          <a:bodyPr/>
          <a:lstStyle/>
          <a:p>
            <a:endParaRPr lang="es-US"/>
          </a:p>
        </p:txBody>
      </p:sp>
      <p:sp>
        <p:nvSpPr>
          <p:cNvPr id="9" name="Marcador de número de diapositiva 8"/>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57248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fecha 2"/>
          <p:cNvSpPr>
            <a:spLocks noGrp="1"/>
          </p:cNvSpPr>
          <p:nvPr>
            <p:ph type="dt" sz="half" idx="10"/>
          </p:nvPr>
        </p:nvSpPr>
        <p:spPr/>
        <p:txBody>
          <a:bodyPr/>
          <a:lstStyle/>
          <a:p>
            <a:fld id="{52F92EEF-AA2B-41D4-B43C-AE588325732F}" type="datetimeFigureOut">
              <a:rPr lang="es-US" smtClean="0"/>
              <a:t>6/27/2019</a:t>
            </a:fld>
            <a:endParaRPr lang="es-US"/>
          </a:p>
        </p:txBody>
      </p:sp>
      <p:sp>
        <p:nvSpPr>
          <p:cNvPr id="4" name="Marcador de pie de página 3"/>
          <p:cNvSpPr>
            <a:spLocks noGrp="1"/>
          </p:cNvSpPr>
          <p:nvPr>
            <p:ph type="ftr" sz="quarter" idx="11"/>
          </p:nvPr>
        </p:nvSpPr>
        <p:spPr/>
        <p:txBody>
          <a:bodyPr/>
          <a:lstStyle/>
          <a:p>
            <a:endParaRPr lang="es-US"/>
          </a:p>
        </p:txBody>
      </p:sp>
      <p:sp>
        <p:nvSpPr>
          <p:cNvPr id="5" name="Marcador de número de diapositiva 4"/>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41042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2F92EEF-AA2B-41D4-B43C-AE588325732F}" type="datetimeFigureOut">
              <a:rPr lang="es-US" smtClean="0"/>
              <a:t>6/27/2019</a:t>
            </a:fld>
            <a:endParaRPr lang="es-US"/>
          </a:p>
        </p:txBody>
      </p:sp>
      <p:sp>
        <p:nvSpPr>
          <p:cNvPr id="3" name="Marcador de pie de página 2"/>
          <p:cNvSpPr>
            <a:spLocks noGrp="1"/>
          </p:cNvSpPr>
          <p:nvPr>
            <p:ph type="ftr" sz="quarter" idx="11"/>
          </p:nvPr>
        </p:nvSpPr>
        <p:spPr/>
        <p:txBody>
          <a:bodyPr/>
          <a:lstStyle/>
          <a:p>
            <a:endParaRPr lang="es-US"/>
          </a:p>
        </p:txBody>
      </p:sp>
      <p:sp>
        <p:nvSpPr>
          <p:cNvPr id="4" name="Marcador de número de diapositiva 3"/>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193848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52F92EEF-AA2B-41D4-B43C-AE588325732F}" type="datetimeFigureOut">
              <a:rPr lang="es-US" smtClean="0"/>
              <a:t>6/27/2019</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402600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52F92EEF-AA2B-41D4-B43C-AE588325732F}" type="datetimeFigureOut">
              <a:rPr lang="es-US" smtClean="0"/>
              <a:t>6/27/2019</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392768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92EEF-AA2B-41D4-B43C-AE588325732F}" type="datetimeFigureOut">
              <a:rPr lang="es-US" smtClean="0"/>
              <a:t>6/27/2019</a:t>
            </a:fld>
            <a:endParaRPr lang="es-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0D131-0A13-4DB6-A40C-08D30D16EEF8}" type="slidenum">
              <a:rPr lang="es-US" smtClean="0"/>
              <a:t>‹Nº›</a:t>
            </a:fld>
            <a:endParaRPr lang="es-US"/>
          </a:p>
        </p:txBody>
      </p:sp>
    </p:spTree>
    <p:extLst>
      <p:ext uri="{BB962C8B-B14F-4D97-AF65-F5344CB8AC3E}">
        <p14:creationId xmlns:p14="http://schemas.microsoft.com/office/powerpoint/2010/main" val="4280840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0.png"/><Relationship Id="rId5" Type="http://schemas.microsoft.com/office/2007/relationships/hdphoto" Target="../media/hdphoto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749135" y="-1"/>
            <a:ext cx="1730326"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10" name="Imagen 9">
            <a:extLst>
              <a:ext uri="{FF2B5EF4-FFF2-40B4-BE49-F238E27FC236}">
                <a16:creationId xmlns:a16="http://schemas.microsoft.com/office/drawing/2014/main" id="{DE83CF9A-47A2-4947-9D76-EB08CB0C1319}"/>
              </a:ext>
            </a:extLst>
          </p:cNvPr>
          <p:cNvPicPr>
            <a:picLocks noChangeAspect="1"/>
          </p:cNvPicPr>
          <p:nvPr/>
        </p:nvPicPr>
        <p:blipFill rotWithShape="1">
          <a:blip r:embed="rId2" cstate="print"/>
          <a:srcRect l="3545" t="49956" r="36372" b="20200"/>
          <a:stretch/>
        </p:blipFill>
        <p:spPr>
          <a:xfrm>
            <a:off x="1829888" y="152805"/>
            <a:ext cx="3603556" cy="924799"/>
          </a:xfrm>
          <a:prstGeom prst="rect">
            <a:avLst/>
          </a:prstGeom>
        </p:spPr>
      </p:pic>
      <p:sp>
        <p:nvSpPr>
          <p:cNvPr id="11" name="Content Placeholder 2"/>
          <p:cNvSpPr>
            <a:spLocks noGrp="1"/>
          </p:cNvSpPr>
          <p:nvPr>
            <p:ph type="subTitle" idx="1"/>
          </p:nvPr>
        </p:nvSpPr>
        <p:spPr>
          <a:xfrm>
            <a:off x="1532015" y="5077608"/>
            <a:ext cx="4951112" cy="1588467"/>
          </a:xfrm>
        </p:spPr>
        <p:txBody>
          <a:bodyPr anchor="b">
            <a:noAutofit/>
          </a:bodyPr>
          <a:lstStyle/>
          <a:p>
            <a:pPr algn="l"/>
            <a:r>
              <a:rPr lang="es-US" sz="1400" b="1" dirty="0" smtClean="0">
                <a:latin typeface="Georgia" pitchFamily="18" charset="0"/>
                <a:ea typeface="Ebrima" panose="02000000000000000000" pitchFamily="2" charset="0"/>
                <a:cs typeface="Ebrima" panose="02000000000000000000" pitchFamily="2" charset="0"/>
              </a:rPr>
              <a:t>Autores: Leonardo Fabián Murillo Carrera </a:t>
            </a:r>
            <a:endParaRPr lang="es-US" sz="1400" b="1" dirty="0">
              <a:latin typeface="Georgia" pitchFamily="18" charset="0"/>
              <a:ea typeface="Ebrima" panose="02000000000000000000" pitchFamily="2" charset="0"/>
              <a:cs typeface="Ebrima" panose="02000000000000000000" pitchFamily="2" charset="0"/>
            </a:endParaRPr>
          </a:p>
          <a:p>
            <a:pPr algn="l"/>
            <a:r>
              <a:rPr lang="es-US" sz="1400" b="1" dirty="0" smtClean="0">
                <a:latin typeface="Georgia" pitchFamily="18" charset="0"/>
                <a:ea typeface="Ebrima" panose="02000000000000000000" pitchFamily="2" charset="0"/>
                <a:cs typeface="Ebrima" panose="02000000000000000000" pitchFamily="2" charset="0"/>
              </a:rPr>
              <a:t>                 Doménica Geovanna Suasnavas Caluña </a:t>
            </a:r>
          </a:p>
          <a:p>
            <a:pPr algn="l"/>
            <a:endParaRPr lang="es-US" sz="1400" b="1" dirty="0">
              <a:latin typeface="Georgia" pitchFamily="18" charset="0"/>
              <a:ea typeface="Ebrima" panose="02000000000000000000" pitchFamily="2" charset="0"/>
              <a:cs typeface="Ebrima" panose="02000000000000000000" pitchFamily="2" charset="0"/>
            </a:endParaRPr>
          </a:p>
          <a:p>
            <a:pPr algn="l"/>
            <a:r>
              <a:rPr lang="es-US" sz="1400" b="1" dirty="0" smtClean="0">
                <a:latin typeface="Georgia" pitchFamily="18" charset="0"/>
                <a:ea typeface="Ebrima" panose="02000000000000000000" pitchFamily="2" charset="0"/>
                <a:cs typeface="Ebrima" panose="02000000000000000000" pitchFamily="2" charset="0"/>
              </a:rPr>
              <a:t>Directora: Ing. Ana Verónica Guamán Novillo, PhD</a:t>
            </a:r>
          </a:p>
          <a:p>
            <a:pPr algn="l"/>
            <a:endParaRPr lang="es-US" sz="1400" b="1" dirty="0">
              <a:latin typeface="Georgia" pitchFamily="18" charset="0"/>
              <a:ea typeface="Ebrima" panose="02000000000000000000" pitchFamily="2" charset="0"/>
              <a:cs typeface="Ebrima" panose="02000000000000000000" pitchFamily="2" charset="0"/>
            </a:endParaRPr>
          </a:p>
          <a:p>
            <a:r>
              <a:rPr lang="es-US" sz="1400" b="1" dirty="0" smtClean="0">
                <a:latin typeface="Georgia" pitchFamily="18" charset="0"/>
                <a:ea typeface="Ebrima" panose="02000000000000000000" pitchFamily="2" charset="0"/>
                <a:cs typeface="Ebrima" panose="02000000000000000000" pitchFamily="2" charset="0"/>
              </a:rPr>
              <a:t>Julio 2019</a:t>
            </a:r>
            <a:endParaRPr sz="1400" b="1" dirty="0">
              <a:latin typeface="Georgia" pitchFamily="18" charset="0"/>
              <a:ea typeface="Ebrima" panose="02000000000000000000" pitchFamily="2" charset="0"/>
              <a:cs typeface="Ebrima" panose="02000000000000000000" pitchFamily="2" charset="0"/>
            </a:endParaRPr>
          </a:p>
        </p:txBody>
      </p:sp>
      <p:sp>
        <p:nvSpPr>
          <p:cNvPr id="13" name="Title 1"/>
          <p:cNvSpPr>
            <a:spLocks noGrp="1"/>
          </p:cNvSpPr>
          <p:nvPr>
            <p:ph type="ctrTitle"/>
          </p:nvPr>
        </p:nvSpPr>
        <p:spPr>
          <a:xfrm>
            <a:off x="1092097" y="3109708"/>
            <a:ext cx="5699179" cy="1352013"/>
          </a:xfrm>
        </p:spPr>
        <p:txBody>
          <a:bodyPr anchor="t">
            <a:noAutofit/>
          </a:bodyPr>
          <a:lstStyle/>
          <a:p>
            <a:r>
              <a:rPr lang="es-EC" sz="2000" b="1" dirty="0" smtClean="0">
                <a:latin typeface="Georgia" panose="02040502050405020303" pitchFamily="18" charset="0"/>
              </a:rPr>
              <a:t>Tema: “Desarrollo de una estrategia de navegación y localización de fuentes explosivas por medio de un robot identificador y robots rastreadores”.</a:t>
            </a:r>
            <a:r>
              <a:rPr lang="es-EC" sz="3300" b="1" dirty="0" smtClean="0">
                <a:latin typeface="Georgia" panose="02040502050405020303" pitchFamily="18" charset="0"/>
              </a:rPr>
              <a:t/>
            </a:r>
            <a:br>
              <a:rPr lang="es-EC" sz="3300" b="1" dirty="0" smtClean="0">
                <a:latin typeface="Georgia" panose="02040502050405020303" pitchFamily="18" charset="0"/>
              </a:rPr>
            </a:br>
            <a:endParaRPr lang="es-EC" sz="1600" b="1" dirty="0">
              <a:latin typeface="Georgia" panose="02040502050405020303" pitchFamily="18" charset="0"/>
            </a:endParaRPr>
          </a:p>
        </p:txBody>
      </p:sp>
      <p:grpSp>
        <p:nvGrpSpPr>
          <p:cNvPr id="14" name="Grupo 13"/>
          <p:cNvGrpSpPr/>
          <p:nvPr/>
        </p:nvGrpSpPr>
        <p:grpSpPr>
          <a:xfrm rot="5400000">
            <a:off x="-2838098" y="3342484"/>
            <a:ext cx="6513270" cy="133912"/>
            <a:chOff x="842670" y="6366526"/>
            <a:chExt cx="8686800" cy="137468"/>
          </a:xfrm>
        </p:grpSpPr>
        <p:sp>
          <p:nvSpPr>
            <p:cNvPr id="15" name="Rectángulo 14"/>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Rectángulo 15"/>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pic>
        <p:nvPicPr>
          <p:cNvPr id="15362" name="Picture 2" descr="Wady seÃ±ala el lugar donde estÃ¡ escondida la droga. Foto: Alfredo Lagla / Narices FrÃ­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025" y="0"/>
            <a:ext cx="4371975" cy="3632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025" y="3581804"/>
            <a:ext cx="4371975" cy="32761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7515616" y="0"/>
            <a:ext cx="425885" cy="685799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p:cNvSpPr/>
          <p:nvPr/>
        </p:nvSpPr>
        <p:spPr>
          <a:xfrm>
            <a:off x="7089731" y="0"/>
            <a:ext cx="425885" cy="685799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Title 1"/>
          <p:cNvSpPr txBox="1">
            <a:spLocks/>
          </p:cNvSpPr>
          <p:nvPr/>
        </p:nvSpPr>
        <p:spPr>
          <a:xfrm>
            <a:off x="1080725" y="1230410"/>
            <a:ext cx="5699179" cy="14781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2000" b="1" dirty="0" smtClean="0">
                <a:latin typeface="Georgia" panose="02040502050405020303" pitchFamily="18" charset="0"/>
              </a:rPr>
              <a:t>Departamento de Eléctrica, Electrónica y Telecomunicaciones</a:t>
            </a:r>
          </a:p>
          <a:p>
            <a:endParaRPr lang="es-EC" sz="2000" b="1" dirty="0">
              <a:latin typeface="Georgia" panose="02040502050405020303" pitchFamily="18" charset="0"/>
            </a:endParaRPr>
          </a:p>
          <a:p>
            <a:r>
              <a:rPr lang="es-EC" sz="2000" b="1" dirty="0" smtClean="0">
                <a:latin typeface="Georgia" panose="02040502050405020303" pitchFamily="18" charset="0"/>
              </a:rPr>
              <a:t>Carrera de Ingeniería en Electrónica, Automatización y Control</a:t>
            </a:r>
            <a:endParaRPr lang="es-EC" sz="1400" b="1" dirty="0">
              <a:latin typeface="Georgia" panose="02040502050405020303" pitchFamily="18" charset="0"/>
            </a:endParaRPr>
          </a:p>
        </p:txBody>
      </p:sp>
    </p:spTree>
    <p:extLst>
      <p:ext uri="{BB962C8B-B14F-4D97-AF65-F5344CB8AC3E}">
        <p14:creationId xmlns:p14="http://schemas.microsoft.com/office/powerpoint/2010/main" val="416366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10</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5568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sp>
        <p:nvSpPr>
          <p:cNvPr id="21" name="20 Rectángulo redondeado"/>
          <p:cNvSpPr/>
          <p:nvPr/>
        </p:nvSpPr>
        <p:spPr>
          <a:xfrm>
            <a:off x="645540" y="1320213"/>
            <a:ext cx="5347855" cy="5446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Sistema de control de temperatura </a:t>
            </a:r>
          </a:p>
        </p:txBody>
      </p:sp>
      <p:sp>
        <p:nvSpPr>
          <p:cNvPr id="20" name="19 CuadroTexto"/>
          <p:cNvSpPr txBox="1"/>
          <p:nvPr/>
        </p:nvSpPr>
        <p:spPr>
          <a:xfrm>
            <a:off x="645539" y="780354"/>
            <a:ext cx="6378715" cy="461665"/>
          </a:xfrm>
          <a:prstGeom prst="rect">
            <a:avLst/>
          </a:prstGeom>
          <a:noFill/>
        </p:spPr>
        <p:txBody>
          <a:bodyPr wrap="square" rtlCol="0">
            <a:spAutoFit/>
          </a:bodyPr>
          <a:lstStyle/>
          <a:p>
            <a:r>
              <a:rPr lang="es-EC" sz="2400" b="1" u="sng" dirty="0">
                <a:latin typeface="Georgia" pitchFamily="18" charset="0"/>
              </a:rPr>
              <a:t>Robot identificador: Nariz electrónica</a:t>
            </a:r>
          </a:p>
        </p:txBody>
      </p:sp>
      <p:pic>
        <p:nvPicPr>
          <p:cNvPr id="23" name="22 Imagen"/>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9757" t="13826" r="7222" b="7334"/>
          <a:stretch/>
        </p:blipFill>
        <p:spPr bwMode="auto">
          <a:xfrm>
            <a:off x="6553201" y="1950887"/>
            <a:ext cx="5380814" cy="3840313"/>
          </a:xfrm>
          <a:prstGeom prst="rect">
            <a:avLst/>
          </a:prstGeom>
          <a:ln>
            <a:noFill/>
          </a:ln>
          <a:extLst>
            <a:ext uri="{53640926-AAD7-44D8-BBD7-CCE9431645EC}">
              <a14:shadowObscured xmlns:a14="http://schemas.microsoft.com/office/drawing/2010/main"/>
            </a:ext>
          </a:extLst>
        </p:spPr>
      </p:pic>
      <p:sp>
        <p:nvSpPr>
          <p:cNvPr id="30" name="2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31" name="30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32" name="31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33" name="32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34" name="33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35" name="34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mc:AlternateContent xmlns:mc="http://schemas.openxmlformats.org/markup-compatibility/2006" xmlns:a14="http://schemas.microsoft.com/office/drawing/2010/main">
        <mc:Choice Requires="a14">
          <p:sp>
            <p:nvSpPr>
              <p:cNvPr id="36" name="35 Rectángulo"/>
              <p:cNvSpPr/>
              <p:nvPr/>
            </p:nvSpPr>
            <p:spPr>
              <a:xfrm>
                <a:off x="284983" y="2147614"/>
                <a:ext cx="6070948" cy="6054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𝑒</m:t>
                          </m:r>
                        </m:e>
                        <m:sub>
                          <m:r>
                            <a:rPr lang="es-EC" sz="1400" i="1">
                              <a:latin typeface="Cambria Math" panose="02040503050406030204" pitchFamily="18" charset="0"/>
                            </a:rPr>
                            <m:t>𝑝</m:t>
                          </m:r>
                          <m:r>
                            <a:rPr lang="es-EC" sz="1400" i="1">
                              <a:latin typeface="Cambria Math" panose="02040503050406030204" pitchFamily="18" charset="0"/>
                            </a:rPr>
                            <m:t>∞</m:t>
                          </m:r>
                        </m:sub>
                      </m:sSub>
                      <m:r>
                        <a:rPr lang="es-EC" sz="1400" i="1">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1</m:t>
                          </m:r>
                        </m:num>
                        <m:den>
                          <m:r>
                            <a:rPr lang="es-EC" sz="1400" i="1">
                              <a:latin typeface="Cambria Math" panose="02040503050406030204" pitchFamily="18" charset="0"/>
                            </a:rPr>
                            <m:t>1+</m:t>
                          </m:r>
                          <m:func>
                            <m:funcPr>
                              <m:ctrlPr>
                                <a:rPr lang="es-EC" sz="1400" i="1">
                                  <a:latin typeface="Cambria Math" panose="02040503050406030204" pitchFamily="18" charset="0"/>
                                </a:rPr>
                              </m:ctrlPr>
                            </m:funcPr>
                            <m:fName>
                              <m:limLow>
                                <m:limLowPr>
                                  <m:ctrlPr>
                                    <a:rPr lang="es-EC" sz="1400" i="1">
                                      <a:latin typeface="Cambria Math" panose="02040503050406030204" pitchFamily="18" charset="0"/>
                                    </a:rPr>
                                  </m:ctrlPr>
                                </m:limLowPr>
                                <m:e>
                                  <m:r>
                                    <m:rPr>
                                      <m:sty m:val="p"/>
                                    </m:rPr>
                                    <a:rPr lang="es-EC" sz="1400">
                                      <a:latin typeface="Cambria Math" panose="02040503050406030204" pitchFamily="18" charset="0"/>
                                    </a:rPr>
                                    <m:t>lim</m:t>
                                  </m:r>
                                </m:e>
                                <m:lim>
                                  <m:r>
                                    <a:rPr lang="es-EC" sz="1400" i="1">
                                      <a:latin typeface="Cambria Math" panose="02040503050406030204" pitchFamily="18" charset="0"/>
                                    </a:rPr>
                                    <m:t>𝑠</m:t>
                                  </m:r>
                                  <m:r>
                                    <a:rPr lang="es-EC" sz="1400" i="1">
                                      <a:latin typeface="Cambria Math" panose="02040503050406030204" pitchFamily="18" charset="0"/>
                                    </a:rPr>
                                    <m:t>→0</m:t>
                                  </m:r>
                                </m:lim>
                              </m:limLow>
                            </m:fName>
                            <m:e>
                              <m:r>
                                <a:rPr lang="es-EC" sz="1400" i="1">
                                  <a:latin typeface="Cambria Math" panose="02040503050406030204" pitchFamily="18" charset="0"/>
                                </a:rPr>
                                <m:t>𝐺</m:t>
                              </m:r>
                              <m:d>
                                <m:dPr>
                                  <m:ctrlPr>
                                    <a:rPr lang="es-EC" sz="1400" i="1">
                                      <a:latin typeface="Cambria Math" panose="02040503050406030204" pitchFamily="18" charset="0"/>
                                    </a:rPr>
                                  </m:ctrlPr>
                                </m:dPr>
                                <m:e>
                                  <m:r>
                                    <a:rPr lang="es-EC" sz="1400" i="1">
                                      <a:latin typeface="Cambria Math" panose="02040503050406030204" pitchFamily="18" charset="0"/>
                                    </a:rPr>
                                    <m:t>𝑠</m:t>
                                  </m:r>
                                </m:e>
                              </m:d>
                              <m:r>
                                <a:rPr lang="es-EC" sz="1400" i="1">
                                  <a:latin typeface="Cambria Math" panose="02040503050406030204" pitchFamily="18" charset="0"/>
                                </a:rPr>
                                <m:t>𝐻</m:t>
                              </m:r>
                              <m:r>
                                <a:rPr lang="es-EC" sz="1400" i="1">
                                  <a:latin typeface="Cambria Math" panose="02040503050406030204" pitchFamily="18" charset="0"/>
                                </a:rPr>
                                <m:t>(</m:t>
                              </m:r>
                              <m:r>
                                <a:rPr lang="es-EC" sz="1400" i="1">
                                  <a:latin typeface="Cambria Math" panose="02040503050406030204" pitchFamily="18" charset="0"/>
                                </a:rPr>
                                <m:t>𝑠</m:t>
                              </m:r>
                              <m:r>
                                <a:rPr lang="es-EC" sz="1400" i="1">
                                  <a:latin typeface="Cambria Math" panose="02040503050406030204" pitchFamily="18" charset="0"/>
                                </a:rPr>
                                <m:t>)</m:t>
                              </m:r>
                            </m:e>
                          </m:func>
                        </m:den>
                      </m:f>
                      <m:r>
                        <a:rPr lang="es-EC" sz="1400" i="1">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1</m:t>
                          </m:r>
                        </m:num>
                        <m:den>
                          <m:r>
                            <a:rPr lang="es-EC" sz="1400" i="1">
                              <a:latin typeface="Cambria Math" panose="02040503050406030204" pitchFamily="18" charset="0"/>
                            </a:rPr>
                            <m:t>1+</m:t>
                          </m:r>
                          <m:sSub>
                            <m:sSubPr>
                              <m:ctrlPr>
                                <a:rPr lang="es-EC" sz="1400" i="1">
                                  <a:latin typeface="Cambria Math" panose="02040503050406030204" pitchFamily="18" charset="0"/>
                                </a:rPr>
                              </m:ctrlPr>
                            </m:sSubPr>
                            <m:e>
                              <m:r>
                                <a:rPr lang="es-EC" sz="1400" i="1">
                                  <a:latin typeface="Cambria Math" panose="02040503050406030204" pitchFamily="18" charset="0"/>
                                </a:rPr>
                                <m:t>𝐾</m:t>
                              </m:r>
                            </m:e>
                            <m:sub>
                              <m:r>
                                <a:rPr lang="es-EC" sz="1400" i="1">
                                  <a:latin typeface="Cambria Math" panose="02040503050406030204" pitchFamily="18" charset="0"/>
                                </a:rPr>
                                <m:t>𝑝</m:t>
                              </m:r>
                            </m:sub>
                          </m:sSub>
                        </m:den>
                      </m:f>
                      <m:r>
                        <a:rPr lang="es-EC" sz="1400" i="1">
                          <a:latin typeface="Cambria Math" panose="02040503050406030204" pitchFamily="18" charset="0"/>
                        </a:rPr>
                        <m:t>= </m:t>
                      </m:r>
                      <m:f>
                        <m:fPr>
                          <m:ctrlPr>
                            <a:rPr lang="es-EC" sz="1400" i="1">
                              <a:latin typeface="Cambria Math" panose="02040503050406030204" pitchFamily="18" charset="0"/>
                            </a:rPr>
                          </m:ctrlPr>
                        </m:fPr>
                        <m:num>
                          <m:r>
                            <a:rPr lang="es-EC" sz="1400" i="1">
                              <a:latin typeface="Cambria Math" panose="02040503050406030204" pitchFamily="18" charset="0"/>
                            </a:rPr>
                            <m:t>1</m:t>
                          </m:r>
                        </m:num>
                        <m:den>
                          <m:r>
                            <a:rPr lang="es-EC" sz="1400" i="1">
                              <a:latin typeface="Cambria Math" panose="02040503050406030204" pitchFamily="18" charset="0"/>
                            </a:rPr>
                            <m:t>1+8.797</m:t>
                          </m:r>
                        </m:den>
                      </m:f>
                      <m:r>
                        <a:rPr lang="es-EC" sz="1400" i="1">
                          <a:latin typeface="Cambria Math" panose="02040503050406030204" pitchFamily="18" charset="0"/>
                        </a:rPr>
                        <m:t>=0.102≈10.2% </m:t>
                      </m:r>
                    </m:oMath>
                  </m:oMathPara>
                </a14:m>
                <a:endParaRPr lang="es-EC" dirty="0"/>
              </a:p>
            </p:txBody>
          </p:sp>
        </mc:Choice>
        <mc:Fallback xmlns="">
          <p:sp>
            <p:nvSpPr>
              <p:cNvPr id="36" name="35 Rectángulo"/>
              <p:cNvSpPr>
                <a:spLocks noRot="1" noChangeAspect="1" noMove="1" noResize="1" noEditPoints="1" noAdjustHandles="1" noChangeArrowheads="1" noChangeShapeType="1" noTextEdit="1"/>
              </p:cNvSpPr>
              <p:nvPr/>
            </p:nvSpPr>
            <p:spPr>
              <a:xfrm>
                <a:off x="284983" y="2147614"/>
                <a:ext cx="6070948" cy="605422"/>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7" name="36 Rectángulo"/>
              <p:cNvSpPr/>
              <p:nvPr/>
            </p:nvSpPr>
            <p:spPr>
              <a:xfrm>
                <a:off x="253379" y="3863122"/>
                <a:ext cx="3339312" cy="576376"/>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𝐺</m:t>
                          </m:r>
                        </m:e>
                        <m:sub>
                          <m:r>
                            <a:rPr lang="es-EC" sz="1400" i="1">
                              <a:latin typeface="Cambria Math" panose="02040503050406030204" pitchFamily="18" charset="0"/>
                            </a:rPr>
                            <m:t>𝑐</m:t>
                          </m:r>
                        </m:sub>
                      </m:sSub>
                      <m:r>
                        <a:rPr lang="es-EC" sz="1400" i="1">
                          <a:latin typeface="Cambria Math" panose="02040503050406030204" pitchFamily="18" charset="0"/>
                        </a:rPr>
                        <m:t>=</m:t>
                      </m:r>
                      <m:r>
                        <a:rPr lang="es-EC" sz="1400" i="1">
                          <a:latin typeface="Cambria Math" panose="02040503050406030204" pitchFamily="18" charset="0"/>
                        </a:rPr>
                        <m:t>𝐾𝑝</m:t>
                      </m:r>
                      <m:d>
                        <m:dPr>
                          <m:ctrlPr>
                            <a:rPr lang="es-EC" sz="1400" i="1">
                              <a:latin typeface="Cambria Math" panose="02040503050406030204" pitchFamily="18" charset="0"/>
                            </a:rPr>
                          </m:ctrlPr>
                        </m:dPr>
                        <m:e>
                          <m:r>
                            <a:rPr lang="es-EC" sz="1400" i="1">
                              <a:latin typeface="Cambria Math" panose="02040503050406030204" pitchFamily="18" charset="0"/>
                            </a:rPr>
                            <m:t>1+</m:t>
                          </m:r>
                          <m:f>
                            <m:fPr>
                              <m:ctrlPr>
                                <a:rPr lang="es-EC" sz="1400" i="1">
                                  <a:latin typeface="Cambria Math" panose="02040503050406030204" pitchFamily="18" charset="0"/>
                                </a:rPr>
                              </m:ctrlPr>
                            </m:fPr>
                            <m:num>
                              <m:r>
                                <a:rPr lang="es-EC" sz="1400" i="1">
                                  <a:latin typeface="Cambria Math" panose="02040503050406030204" pitchFamily="18" charset="0"/>
                                </a:rPr>
                                <m:t>1</m:t>
                              </m:r>
                            </m:num>
                            <m:den>
                              <m:r>
                                <a:rPr lang="es-EC" sz="1400" i="1">
                                  <a:latin typeface="Cambria Math" panose="02040503050406030204" pitchFamily="18" charset="0"/>
                                </a:rPr>
                                <m:t>𝑇𝑖𝑠</m:t>
                              </m:r>
                            </m:den>
                          </m:f>
                        </m:e>
                      </m:d>
                      <m:r>
                        <a:rPr lang="es-EC" sz="1400" i="1">
                          <a:latin typeface="Cambria Math" panose="02040503050406030204" pitchFamily="18" charset="0"/>
                        </a:rPr>
                        <m:t>= 12.91</m:t>
                      </m:r>
                      <m:d>
                        <m:dPr>
                          <m:ctrlPr>
                            <a:rPr lang="es-EC" sz="1400" i="1">
                              <a:latin typeface="Cambria Math" panose="02040503050406030204" pitchFamily="18" charset="0"/>
                            </a:rPr>
                          </m:ctrlPr>
                        </m:dPr>
                        <m:e>
                          <m:r>
                            <a:rPr lang="es-EC" sz="1400" i="1">
                              <a:latin typeface="Cambria Math" panose="02040503050406030204" pitchFamily="18" charset="0"/>
                            </a:rPr>
                            <m:t>1+</m:t>
                          </m:r>
                          <m:f>
                            <m:fPr>
                              <m:ctrlPr>
                                <a:rPr lang="es-EC" sz="1400" i="1">
                                  <a:latin typeface="Cambria Math" panose="02040503050406030204" pitchFamily="18" charset="0"/>
                                </a:rPr>
                              </m:ctrlPr>
                            </m:fPr>
                            <m:num>
                              <m:r>
                                <a:rPr lang="es-EC" sz="1400" i="1">
                                  <a:latin typeface="Cambria Math" panose="02040503050406030204" pitchFamily="18" charset="0"/>
                                </a:rPr>
                                <m:t>1</m:t>
                              </m:r>
                            </m:num>
                            <m:den>
                              <m:r>
                                <a:rPr lang="es-EC" sz="1400" i="1">
                                  <a:latin typeface="Cambria Math" panose="02040503050406030204" pitchFamily="18" charset="0"/>
                                </a:rPr>
                                <m:t>7.69</m:t>
                              </m:r>
                              <m:r>
                                <a:rPr lang="es-EC" sz="1400" i="1">
                                  <a:latin typeface="Cambria Math" panose="02040503050406030204" pitchFamily="18" charset="0"/>
                                </a:rPr>
                                <m:t>𝑠</m:t>
                              </m:r>
                            </m:den>
                          </m:f>
                        </m:e>
                      </m:d>
                    </m:oMath>
                  </m:oMathPara>
                </a14:m>
                <a:endParaRPr lang="es-EC" sz="1400" dirty="0"/>
              </a:p>
            </p:txBody>
          </p:sp>
        </mc:Choice>
        <mc:Fallback xmlns="">
          <p:sp>
            <p:nvSpPr>
              <p:cNvPr id="37" name="36 Rectángulo"/>
              <p:cNvSpPr>
                <a:spLocks noRot="1" noChangeAspect="1" noMove="1" noResize="1" noEditPoints="1" noAdjustHandles="1" noChangeArrowheads="1" noChangeShapeType="1" noTextEdit="1"/>
              </p:cNvSpPr>
              <p:nvPr/>
            </p:nvSpPr>
            <p:spPr>
              <a:xfrm>
                <a:off x="253379" y="3863122"/>
                <a:ext cx="3339312" cy="576376"/>
              </a:xfrm>
              <a:prstGeom prst="rect">
                <a:avLst/>
              </a:prstGeom>
              <a:blipFill rotWithShape="1">
                <a:blip r:embed="rId7"/>
                <a:stretch>
                  <a:fillRect/>
                </a:stretch>
              </a:blipFill>
            </p:spPr>
            <p:txBody>
              <a:bodyPr/>
              <a:lstStyle/>
              <a:p>
                <a:r>
                  <a:rPr lang="es-EC">
                    <a:noFill/>
                  </a:rPr>
                  <a:t> </a:t>
                </a:r>
              </a:p>
            </p:txBody>
          </p:sp>
        </mc:Fallback>
      </mc:AlternateContent>
      <p:sp>
        <p:nvSpPr>
          <p:cNvPr id="38" name="37 Rectángulo redondeado"/>
          <p:cNvSpPr/>
          <p:nvPr/>
        </p:nvSpPr>
        <p:spPr>
          <a:xfrm>
            <a:off x="259632" y="3025013"/>
            <a:ext cx="6012943" cy="6777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Georgia" pitchFamily="18" charset="0"/>
              </a:rPr>
              <a:t>Se escoge realizar un Control Proporcional Integral:</a:t>
            </a:r>
          </a:p>
        </p:txBody>
      </p:sp>
      <p:sp>
        <p:nvSpPr>
          <p:cNvPr id="39" name="38 Rectángulo redondeado"/>
          <p:cNvSpPr/>
          <p:nvPr/>
        </p:nvSpPr>
        <p:spPr>
          <a:xfrm>
            <a:off x="296327" y="4576721"/>
            <a:ext cx="4051187" cy="9789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dirty="0">
                <a:latin typeface="Georgia" pitchFamily="18" charset="0"/>
              </a:rPr>
              <a:t>Tiempo de estabilización:</a:t>
            </a:r>
          </a:p>
          <a:p>
            <a:r>
              <a:rPr lang="es-EC" sz="1600" dirty="0">
                <a:latin typeface="Georgia" pitchFamily="18" charset="0"/>
              </a:rPr>
              <a:t>           Sin control: 3.95 minutos</a:t>
            </a:r>
          </a:p>
          <a:p>
            <a:r>
              <a:rPr lang="es-EC" sz="1600" dirty="0">
                <a:latin typeface="Georgia" pitchFamily="18" charset="0"/>
              </a:rPr>
              <a:t>          Con control: 1.49 minutos</a:t>
            </a:r>
          </a:p>
        </p:txBody>
      </p:sp>
    </p:spTree>
    <p:extLst>
      <p:ext uri="{BB962C8B-B14F-4D97-AF65-F5344CB8AC3E}">
        <p14:creationId xmlns:p14="http://schemas.microsoft.com/office/powerpoint/2010/main" val="385028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11</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74" y="2131192"/>
            <a:ext cx="3171281" cy="340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Rectángulo redondeado"/>
          <p:cNvSpPr/>
          <p:nvPr/>
        </p:nvSpPr>
        <p:spPr>
          <a:xfrm>
            <a:off x="3413667" y="2960131"/>
            <a:ext cx="2373313" cy="8730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a:latin typeface="Georgia" pitchFamily="18" charset="0"/>
              </a:rPr>
              <a:t>Proceso de inhalación: Bomba adquiere sustancia por 3 s.</a:t>
            </a:r>
          </a:p>
        </p:txBody>
      </p:sp>
      <p:sp>
        <p:nvSpPr>
          <p:cNvPr id="20" name="19 Rectángulo redondeado"/>
          <p:cNvSpPr/>
          <p:nvPr/>
        </p:nvSpPr>
        <p:spPr>
          <a:xfrm>
            <a:off x="3413667" y="4288493"/>
            <a:ext cx="2373313" cy="10870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a:latin typeface="Georgia" pitchFamily="18" charset="0"/>
              </a:rPr>
              <a:t>Proceso de exhalación: Ventilador para eliminar la sustancia y se activa por 1 min.</a:t>
            </a:r>
          </a:p>
        </p:txBody>
      </p:sp>
      <p:pic>
        <p:nvPicPr>
          <p:cNvPr id="18" name="17 Imagen"/>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7938" r="6560"/>
          <a:stretch/>
        </p:blipFill>
        <p:spPr bwMode="auto">
          <a:xfrm>
            <a:off x="5951413" y="1932103"/>
            <a:ext cx="6075585" cy="3639917"/>
          </a:xfrm>
          <a:prstGeom prst="rect">
            <a:avLst/>
          </a:prstGeom>
          <a:ln>
            <a:noFill/>
          </a:ln>
          <a:extLst>
            <a:ext uri="{53640926-AAD7-44D8-BBD7-CCE9431645EC}">
              <a14:shadowObscured xmlns:a14="http://schemas.microsoft.com/office/drawing/2010/main"/>
            </a:ext>
          </a:extLst>
        </p:spPr>
      </p:pic>
      <p:sp>
        <p:nvSpPr>
          <p:cNvPr id="22" name="21 CuadroTexto"/>
          <p:cNvSpPr txBox="1"/>
          <p:nvPr/>
        </p:nvSpPr>
        <p:spPr>
          <a:xfrm>
            <a:off x="645539" y="780354"/>
            <a:ext cx="6378715" cy="461665"/>
          </a:xfrm>
          <a:prstGeom prst="rect">
            <a:avLst/>
          </a:prstGeom>
          <a:noFill/>
        </p:spPr>
        <p:txBody>
          <a:bodyPr wrap="square" rtlCol="0">
            <a:spAutoFit/>
          </a:bodyPr>
          <a:lstStyle/>
          <a:p>
            <a:r>
              <a:rPr lang="es-EC" sz="2400" b="1" u="sng" dirty="0">
                <a:latin typeface="Georgia" pitchFamily="18" charset="0"/>
              </a:rPr>
              <a:t>Robot identificador: Nariz electrónica</a:t>
            </a:r>
          </a:p>
        </p:txBody>
      </p:sp>
      <p:sp>
        <p:nvSpPr>
          <p:cNvPr id="23" name="22 Rectángulo redondeado"/>
          <p:cNvSpPr/>
          <p:nvPr/>
        </p:nvSpPr>
        <p:spPr>
          <a:xfrm>
            <a:off x="645540" y="1320213"/>
            <a:ext cx="5347855" cy="5446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Proceso de inhalación y exhalación</a:t>
            </a:r>
          </a:p>
        </p:txBody>
      </p:sp>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8" name="27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21622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12</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97251"/>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8" name="17 Rectángulo redondeado"/>
          <p:cNvSpPr/>
          <p:nvPr/>
        </p:nvSpPr>
        <p:spPr>
          <a:xfrm>
            <a:off x="8284697" y="2765494"/>
            <a:ext cx="1411753" cy="44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b="1" u="sng" dirty="0">
                <a:latin typeface="Georgia" pitchFamily="18" charset="0"/>
              </a:rPr>
              <a:t>TGS 822</a:t>
            </a:r>
            <a:endParaRPr lang="es-EC" sz="1600" dirty="0">
              <a:latin typeface="Georgia" pitchFamily="18" charset="0"/>
            </a:endParaRPr>
          </a:p>
        </p:txBody>
      </p:sp>
      <p:sp>
        <p:nvSpPr>
          <p:cNvPr id="2" name="AutoShape 8" descr="Resultado de imagen para sensor figaro tgs 260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10" descr="Resultado de imagen para sensor figaro tgs 260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31" name="30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32" name="31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33" name="32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34" name="33 CuadroTexto"/>
          <p:cNvSpPr txBox="1"/>
          <p:nvPr/>
        </p:nvSpPr>
        <p:spPr>
          <a:xfrm>
            <a:off x="645539" y="780354"/>
            <a:ext cx="6378715" cy="461665"/>
          </a:xfrm>
          <a:prstGeom prst="rect">
            <a:avLst/>
          </a:prstGeom>
          <a:noFill/>
        </p:spPr>
        <p:txBody>
          <a:bodyPr wrap="square" rtlCol="0">
            <a:spAutoFit/>
          </a:bodyPr>
          <a:lstStyle/>
          <a:p>
            <a:r>
              <a:rPr lang="es-EC" sz="2400" b="1" u="sng" dirty="0">
                <a:latin typeface="Georgia" pitchFamily="18" charset="0"/>
              </a:rPr>
              <a:t>Robot identificador: Nariz electrónica</a:t>
            </a:r>
          </a:p>
        </p:txBody>
      </p:sp>
      <p:sp>
        <p:nvSpPr>
          <p:cNvPr id="35" name="34 Rectángulo redondeado"/>
          <p:cNvSpPr/>
          <p:nvPr/>
        </p:nvSpPr>
        <p:spPr>
          <a:xfrm>
            <a:off x="2673923" y="3212707"/>
            <a:ext cx="1411753" cy="44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b="1" u="sng" dirty="0">
                <a:latin typeface="Georgia" pitchFamily="18" charset="0"/>
              </a:rPr>
              <a:t>TGS 826</a:t>
            </a:r>
            <a:endParaRPr lang="es-EC" sz="1600" dirty="0">
              <a:latin typeface="Georgia" pitchFamily="18" charset="0"/>
            </a:endParaRPr>
          </a:p>
        </p:txBody>
      </p:sp>
      <p:sp>
        <p:nvSpPr>
          <p:cNvPr id="36" name="35 Rectángulo redondeado"/>
          <p:cNvSpPr/>
          <p:nvPr/>
        </p:nvSpPr>
        <p:spPr>
          <a:xfrm>
            <a:off x="8284697" y="1679762"/>
            <a:ext cx="1411753" cy="44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b="1" u="sng" dirty="0">
                <a:latin typeface="Georgia" pitchFamily="18" charset="0"/>
              </a:rPr>
              <a:t>TGS 2600</a:t>
            </a:r>
            <a:endParaRPr lang="es-EC" sz="1600" dirty="0">
              <a:latin typeface="Georgia" pitchFamily="18" charset="0"/>
            </a:endParaRPr>
          </a:p>
        </p:txBody>
      </p:sp>
      <p:sp>
        <p:nvSpPr>
          <p:cNvPr id="37" name="36 Rectángulo redondeado"/>
          <p:cNvSpPr/>
          <p:nvPr/>
        </p:nvSpPr>
        <p:spPr>
          <a:xfrm>
            <a:off x="2575922" y="1676153"/>
            <a:ext cx="1411753" cy="44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b="1" u="sng" dirty="0">
                <a:latin typeface="Georgia" pitchFamily="18" charset="0"/>
              </a:rPr>
              <a:t>TGS 2602</a:t>
            </a:r>
            <a:endParaRPr lang="es-EC" sz="1600" dirty="0">
              <a:latin typeface="Georgia" pitchFamily="18" charset="0"/>
            </a:endParaRPr>
          </a:p>
        </p:txBody>
      </p:sp>
      <p:sp>
        <p:nvSpPr>
          <p:cNvPr id="38" name="37 Rectángulo redondeado"/>
          <p:cNvSpPr/>
          <p:nvPr/>
        </p:nvSpPr>
        <p:spPr>
          <a:xfrm>
            <a:off x="2575922" y="2351129"/>
            <a:ext cx="1411753" cy="447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b="1" u="sng" dirty="0">
                <a:latin typeface="Georgia" pitchFamily="18" charset="0"/>
              </a:rPr>
              <a:t>TGS 2610</a:t>
            </a:r>
            <a:endParaRPr lang="es-EC" sz="1600" dirty="0">
              <a:latin typeface="Georgia"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8" y="1527043"/>
            <a:ext cx="37433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19 Conector recto de flecha"/>
          <p:cNvCxnSpPr/>
          <p:nvPr/>
        </p:nvCxnSpPr>
        <p:spPr>
          <a:xfrm flipH="1">
            <a:off x="3992467" y="1864286"/>
            <a:ext cx="1193603" cy="0"/>
          </a:xfrm>
          <a:prstGeom prst="straightConnector1">
            <a:avLst/>
          </a:prstGeom>
          <a:ln w="38100">
            <a:tailEnd type="arrow"/>
          </a:ln>
        </p:spPr>
        <p:style>
          <a:lnRef idx="3">
            <a:schemeClr val="accent6"/>
          </a:lnRef>
          <a:fillRef idx="0">
            <a:schemeClr val="accent6"/>
          </a:fillRef>
          <a:effectRef idx="2">
            <a:schemeClr val="accent6"/>
          </a:effectRef>
          <a:fontRef idx="minor">
            <a:schemeClr val="tx1"/>
          </a:fontRef>
        </p:style>
      </p:cxnSp>
      <p:cxnSp>
        <p:nvCxnSpPr>
          <p:cNvPr id="40" name="39 Conector recto de flecha"/>
          <p:cNvCxnSpPr/>
          <p:nvPr/>
        </p:nvCxnSpPr>
        <p:spPr>
          <a:xfrm flipH="1">
            <a:off x="3992467" y="2535105"/>
            <a:ext cx="1299969" cy="0"/>
          </a:xfrm>
          <a:prstGeom prst="straightConnector1">
            <a:avLst/>
          </a:prstGeom>
          <a:ln w="38100">
            <a:tailEnd type="arrow"/>
          </a:ln>
        </p:spPr>
        <p:style>
          <a:lnRef idx="3">
            <a:schemeClr val="accent6"/>
          </a:lnRef>
          <a:fillRef idx="0">
            <a:schemeClr val="accent6"/>
          </a:fillRef>
          <a:effectRef idx="2">
            <a:schemeClr val="accent6"/>
          </a:effectRef>
          <a:fontRef idx="minor">
            <a:schemeClr val="tx1"/>
          </a:fontRef>
        </p:style>
      </p:cxnSp>
      <p:cxnSp>
        <p:nvCxnSpPr>
          <p:cNvPr id="42" name="41 Conector recto de flecha"/>
          <p:cNvCxnSpPr>
            <a:endCxn id="35" idx="3"/>
          </p:cNvCxnSpPr>
          <p:nvPr/>
        </p:nvCxnSpPr>
        <p:spPr>
          <a:xfrm flipH="1">
            <a:off x="4085676" y="3436313"/>
            <a:ext cx="556775" cy="1"/>
          </a:xfrm>
          <a:prstGeom prst="straightConnector1">
            <a:avLst/>
          </a:prstGeom>
          <a:ln w="38100">
            <a:tailEnd type="arrow"/>
          </a:ln>
        </p:spPr>
        <p:style>
          <a:lnRef idx="3">
            <a:schemeClr val="accent6"/>
          </a:lnRef>
          <a:fillRef idx="0">
            <a:schemeClr val="accent6"/>
          </a:fillRef>
          <a:effectRef idx="2">
            <a:schemeClr val="accent6"/>
          </a:effectRef>
          <a:fontRef idx="minor">
            <a:schemeClr val="tx1"/>
          </a:fontRef>
        </p:style>
      </p:cxnSp>
      <p:cxnSp>
        <p:nvCxnSpPr>
          <p:cNvPr id="44" name="43 Conector recto de flecha"/>
          <p:cNvCxnSpPr>
            <a:endCxn id="36" idx="1"/>
          </p:cNvCxnSpPr>
          <p:nvPr/>
        </p:nvCxnSpPr>
        <p:spPr>
          <a:xfrm>
            <a:off x="6802582" y="1903368"/>
            <a:ext cx="1482115" cy="1"/>
          </a:xfrm>
          <a:prstGeom prst="straightConnector1">
            <a:avLst/>
          </a:prstGeom>
          <a:ln w="38100">
            <a:tailEnd type="arrow"/>
          </a:ln>
        </p:spPr>
        <p:style>
          <a:lnRef idx="3">
            <a:schemeClr val="accent6"/>
          </a:lnRef>
          <a:fillRef idx="0">
            <a:schemeClr val="accent6"/>
          </a:fillRef>
          <a:effectRef idx="2">
            <a:schemeClr val="accent6"/>
          </a:effectRef>
          <a:fontRef idx="minor">
            <a:schemeClr val="tx1"/>
          </a:fontRef>
        </p:style>
      </p:cxnSp>
      <p:cxnSp>
        <p:nvCxnSpPr>
          <p:cNvPr id="46" name="45 Conector recto de flecha"/>
          <p:cNvCxnSpPr/>
          <p:nvPr/>
        </p:nvCxnSpPr>
        <p:spPr>
          <a:xfrm>
            <a:off x="7398327" y="2989100"/>
            <a:ext cx="858970" cy="0"/>
          </a:xfrm>
          <a:prstGeom prst="straightConnector1">
            <a:avLst/>
          </a:prstGeom>
          <a:ln w="38100">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3747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13</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pic>
        <p:nvPicPr>
          <p:cNvPr id="18" name="17 Imagen"/>
          <p:cNvPicPr/>
          <p:nvPr/>
        </p:nvPicPr>
        <p:blipFill>
          <a:blip r:embed="rId4">
            <a:extLst>
              <a:ext uri="{28A0092B-C50C-407E-A947-70E740481C1C}">
                <a14:useLocalDpi xmlns:a14="http://schemas.microsoft.com/office/drawing/2010/main" val="0"/>
              </a:ext>
            </a:extLst>
          </a:blip>
          <a:srcRect/>
          <a:stretch>
            <a:fillRect/>
          </a:stretch>
        </p:blipFill>
        <p:spPr bwMode="auto">
          <a:xfrm>
            <a:off x="8562305" y="1177446"/>
            <a:ext cx="3370580" cy="2476500"/>
          </a:xfrm>
          <a:prstGeom prst="rect">
            <a:avLst/>
          </a:prstGeom>
          <a:noFill/>
          <a:ln>
            <a:noFill/>
          </a:ln>
        </p:spPr>
      </p:pic>
      <p:sp>
        <p:nvSpPr>
          <p:cNvPr id="19" name="18 Rectángulo redondeado"/>
          <p:cNvSpPr/>
          <p:nvPr/>
        </p:nvSpPr>
        <p:spPr>
          <a:xfrm>
            <a:off x="420457" y="2081372"/>
            <a:ext cx="3737799" cy="9081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b="1" u="sng" dirty="0">
                <a:latin typeface="Georgia" pitchFamily="18" charset="0"/>
              </a:rPr>
              <a:t>Análisis de los sensores:</a:t>
            </a:r>
          </a:p>
        </p:txBody>
      </p:sp>
      <p:sp>
        <p:nvSpPr>
          <p:cNvPr id="20" name="19 Rectángulo redondeado"/>
          <p:cNvSpPr/>
          <p:nvPr/>
        </p:nvSpPr>
        <p:spPr>
          <a:xfrm>
            <a:off x="4626177" y="1315449"/>
            <a:ext cx="3585399" cy="48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Alcohol: 0.2 ml de la sustancia</a:t>
            </a:r>
          </a:p>
        </p:txBody>
      </p:sp>
      <p:sp>
        <p:nvSpPr>
          <p:cNvPr id="21" name="20 Rectángulo redondeado"/>
          <p:cNvSpPr/>
          <p:nvPr/>
        </p:nvSpPr>
        <p:spPr>
          <a:xfrm>
            <a:off x="4626176" y="1955573"/>
            <a:ext cx="3585399" cy="4381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Tolueno: 0.2 ml de la sustancia</a:t>
            </a:r>
          </a:p>
        </p:txBody>
      </p:sp>
      <p:sp>
        <p:nvSpPr>
          <p:cNvPr id="22" name="21 Rectángulo redondeado"/>
          <p:cNvSpPr/>
          <p:nvPr/>
        </p:nvSpPr>
        <p:spPr>
          <a:xfrm>
            <a:off x="4626175" y="2535441"/>
            <a:ext cx="3585399" cy="4407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TNT: 1 gramo y 0.2 ml de alcohol</a:t>
            </a:r>
          </a:p>
        </p:txBody>
      </p:sp>
      <p:sp>
        <p:nvSpPr>
          <p:cNvPr id="24" name="23 Rectángulo redondeado"/>
          <p:cNvSpPr/>
          <p:nvPr/>
        </p:nvSpPr>
        <p:spPr>
          <a:xfrm>
            <a:off x="4626174" y="3106563"/>
            <a:ext cx="3585399" cy="4407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Pólvora: 1 gramo y 0.2 ml de alcohol</a:t>
            </a:r>
          </a:p>
        </p:txBody>
      </p:sp>
      <p:sp>
        <p:nvSpPr>
          <p:cNvPr id="25" name="24 Rectángulo redondeado"/>
          <p:cNvSpPr/>
          <p:nvPr/>
        </p:nvSpPr>
        <p:spPr>
          <a:xfrm>
            <a:off x="572857" y="4568023"/>
            <a:ext cx="3585399" cy="6183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Análisis estadístico con el uso de diagrama de cajas. </a:t>
            </a:r>
          </a:p>
        </p:txBody>
      </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174" y="3954292"/>
            <a:ext cx="3585399" cy="221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CuadroTexto"/>
          <p:cNvSpPr txBox="1"/>
          <p:nvPr/>
        </p:nvSpPr>
        <p:spPr>
          <a:xfrm>
            <a:off x="645539" y="780354"/>
            <a:ext cx="6378715" cy="461665"/>
          </a:xfrm>
          <a:prstGeom prst="rect">
            <a:avLst/>
          </a:prstGeom>
          <a:noFill/>
        </p:spPr>
        <p:txBody>
          <a:bodyPr wrap="square" rtlCol="0">
            <a:spAutoFit/>
          </a:bodyPr>
          <a:lstStyle/>
          <a:p>
            <a:r>
              <a:rPr lang="es-EC" sz="2400" b="1" u="sng" dirty="0">
                <a:latin typeface="Georgia" pitchFamily="18" charset="0"/>
              </a:rPr>
              <a:t>Robot identificador: Nariz electrónica</a:t>
            </a:r>
          </a:p>
        </p:txBody>
      </p:sp>
      <p:sp>
        <p:nvSpPr>
          <p:cNvPr id="26" name="25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7" name="26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8" name="27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9" name="28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30" name="29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31" name="30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21622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14</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8055410" cy="461665"/>
          </a:xfrm>
          <a:prstGeom prst="rect">
            <a:avLst/>
          </a:prstGeom>
          <a:noFill/>
        </p:spPr>
        <p:txBody>
          <a:bodyPr wrap="none" rtlCol="0">
            <a:spAutoFit/>
          </a:bodyPr>
          <a:lstStyle/>
          <a:p>
            <a:r>
              <a:rPr lang="es-EC" sz="2400" b="1" u="sng" dirty="0">
                <a:latin typeface="Georgia" pitchFamily="18" charset="0"/>
              </a:rPr>
              <a:t>Robot identificador: </a:t>
            </a:r>
            <a:r>
              <a:rPr lang="es-EC" sz="2400" b="1" u="sng" dirty="0" err="1">
                <a:latin typeface="Georgia" pitchFamily="18" charset="0"/>
              </a:rPr>
              <a:t>Preprocesamiento</a:t>
            </a:r>
            <a:r>
              <a:rPr lang="es-EC" sz="2400" b="1" u="sng" dirty="0">
                <a:latin typeface="Georgia" pitchFamily="18" charset="0"/>
              </a:rPr>
              <a:t> de la señal</a:t>
            </a:r>
          </a:p>
        </p:txBody>
      </p:sp>
      <p:sp>
        <p:nvSpPr>
          <p:cNvPr id="19" name="18 Rectángulo redondeado"/>
          <p:cNvSpPr/>
          <p:nvPr/>
        </p:nvSpPr>
        <p:spPr>
          <a:xfrm>
            <a:off x="733902" y="1322794"/>
            <a:ext cx="4452168" cy="74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Se realiza un pre procesamiento de las señales antes de ingresar al nuevo modelo:</a:t>
            </a:r>
          </a:p>
        </p:txBody>
      </p:sp>
      <p:pic>
        <p:nvPicPr>
          <p:cNvPr id="13" name="12 Imagen"/>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1033" t="11524" r="5885" b="7277"/>
          <a:stretch/>
        </p:blipFill>
        <p:spPr bwMode="auto">
          <a:xfrm>
            <a:off x="533485" y="2932852"/>
            <a:ext cx="2809875" cy="2976880"/>
          </a:xfrm>
          <a:prstGeom prst="rect">
            <a:avLst/>
          </a:prstGeom>
          <a:ln w="3175">
            <a:solidFill>
              <a:schemeClr val="tx1"/>
            </a:solidFill>
          </a:ln>
          <a:extLst>
            <a:ext uri="{53640926-AAD7-44D8-BBD7-CCE9431645EC}">
              <a14:shadowObscured xmlns:a14="http://schemas.microsoft.com/office/drawing/2010/main"/>
            </a:ext>
          </a:extLst>
        </p:spPr>
      </p:pic>
      <p:pic>
        <p:nvPicPr>
          <p:cNvPr id="18" name="17 Imagen"/>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0041" t="13357" r="30783" b="31879"/>
          <a:stretch/>
        </p:blipFill>
        <p:spPr bwMode="auto">
          <a:xfrm>
            <a:off x="3759211" y="2932852"/>
            <a:ext cx="3498902" cy="2976880"/>
          </a:xfrm>
          <a:prstGeom prst="rect">
            <a:avLst/>
          </a:prstGeom>
          <a:ln w="3175">
            <a:solidFill>
              <a:schemeClr val="tx1"/>
            </a:solidFill>
          </a:ln>
          <a:extLst>
            <a:ext uri="{53640926-AAD7-44D8-BBD7-CCE9431645EC}">
              <a14:shadowObscured xmlns:a14="http://schemas.microsoft.com/office/drawing/2010/main"/>
            </a:ext>
          </a:extLst>
        </p:spPr>
      </p:pic>
      <p:pic>
        <p:nvPicPr>
          <p:cNvPr id="20" name="19 Imagen"/>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740448" y="2932852"/>
            <a:ext cx="4072133" cy="2976880"/>
          </a:xfrm>
          <a:prstGeom prst="rect">
            <a:avLst/>
          </a:prstGeom>
          <a:noFill/>
          <a:ln w="3175">
            <a:solidFill>
              <a:schemeClr val="tx1"/>
            </a:solidFill>
          </a:ln>
        </p:spPr>
      </p:pic>
      <p:sp>
        <p:nvSpPr>
          <p:cNvPr id="21" name="20 Rectángulo redondeado"/>
          <p:cNvSpPr/>
          <p:nvPr/>
        </p:nvSpPr>
        <p:spPr>
          <a:xfrm>
            <a:off x="1127972" y="2217323"/>
            <a:ext cx="1620900" cy="48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Normalización</a:t>
            </a:r>
          </a:p>
        </p:txBody>
      </p:sp>
      <p:sp>
        <p:nvSpPr>
          <p:cNvPr id="22" name="21 Rectángulo redondeado"/>
          <p:cNvSpPr/>
          <p:nvPr/>
        </p:nvSpPr>
        <p:spPr>
          <a:xfrm>
            <a:off x="4485656" y="2217323"/>
            <a:ext cx="2046011" cy="48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Eliminar línea base </a:t>
            </a:r>
          </a:p>
        </p:txBody>
      </p:sp>
      <p:sp>
        <p:nvSpPr>
          <p:cNvPr id="23" name="22 Rectángulo redondeado"/>
          <p:cNvSpPr/>
          <p:nvPr/>
        </p:nvSpPr>
        <p:spPr>
          <a:xfrm>
            <a:off x="8753508" y="2200729"/>
            <a:ext cx="2231818" cy="48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Concatenar sensores</a:t>
            </a:r>
          </a:p>
        </p:txBody>
      </p:sp>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8" name="27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329383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15</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78844"/>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657892"/>
            <a:ext cx="6761787" cy="461665"/>
          </a:xfrm>
          <a:prstGeom prst="rect">
            <a:avLst/>
          </a:prstGeom>
          <a:noFill/>
        </p:spPr>
        <p:txBody>
          <a:bodyPr wrap="none" rtlCol="0">
            <a:spAutoFit/>
          </a:bodyPr>
          <a:lstStyle/>
          <a:p>
            <a:r>
              <a:rPr lang="es-EC" sz="2400" b="1" u="sng" dirty="0">
                <a:latin typeface="Georgia" pitchFamily="18" charset="0"/>
              </a:rPr>
              <a:t>Nariz electrónica: Generación del modelo</a:t>
            </a:r>
          </a:p>
        </p:txBody>
      </p:sp>
      <p:sp>
        <p:nvSpPr>
          <p:cNvPr id="19" name="18 Rectángulo redondeado"/>
          <p:cNvSpPr/>
          <p:nvPr/>
        </p:nvSpPr>
        <p:spPr>
          <a:xfrm>
            <a:off x="420457" y="1131316"/>
            <a:ext cx="4632265" cy="11664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Se busca generar un modelo de discriminación nuevo que discrimine entre 4 sustancias diferentes: dos explosivas, </a:t>
            </a:r>
            <a:r>
              <a:rPr lang="es-EC" sz="1600" b="1" dirty="0">
                <a:latin typeface="Georgia" pitchFamily="18" charset="0"/>
              </a:rPr>
              <a:t>TNT</a:t>
            </a:r>
            <a:r>
              <a:rPr lang="es-EC" sz="1600" dirty="0">
                <a:latin typeface="Georgia" pitchFamily="18" charset="0"/>
              </a:rPr>
              <a:t> y </a:t>
            </a:r>
            <a:r>
              <a:rPr lang="es-EC" sz="1600" b="1" dirty="0">
                <a:latin typeface="Georgia" pitchFamily="18" charset="0"/>
              </a:rPr>
              <a:t>pólvora</a:t>
            </a:r>
            <a:r>
              <a:rPr lang="es-EC" sz="1600" dirty="0">
                <a:latin typeface="Georgia" pitchFamily="18" charset="0"/>
              </a:rPr>
              <a:t> base doble, y dos no explosivas, </a:t>
            </a:r>
            <a:r>
              <a:rPr lang="es-EC" sz="1600" b="1" dirty="0">
                <a:latin typeface="Georgia" pitchFamily="18" charset="0"/>
              </a:rPr>
              <a:t>alcohol</a:t>
            </a:r>
            <a:r>
              <a:rPr lang="es-EC" sz="1600" dirty="0">
                <a:latin typeface="Georgia" pitchFamily="18" charset="0"/>
              </a:rPr>
              <a:t> y </a:t>
            </a:r>
            <a:r>
              <a:rPr lang="es-EC" sz="1600" b="1" dirty="0">
                <a:latin typeface="Georgia" pitchFamily="18" charset="0"/>
              </a:rPr>
              <a:t>tolueno</a:t>
            </a:r>
            <a:r>
              <a:rPr lang="es-EC" sz="1600" dirty="0">
                <a:latin typeface="Georgia" pitchFamily="18" charset="0"/>
              </a:rPr>
              <a:t>. </a:t>
            </a:r>
          </a:p>
        </p:txBody>
      </p:sp>
      <p:sp>
        <p:nvSpPr>
          <p:cNvPr id="23" name="22 Rectángulo redondeado"/>
          <p:cNvSpPr/>
          <p:nvPr/>
        </p:nvSpPr>
        <p:spPr>
          <a:xfrm>
            <a:off x="8894486" y="1119557"/>
            <a:ext cx="2554719" cy="601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600" dirty="0">
                <a:latin typeface="Georgia" pitchFamily="18" charset="0"/>
              </a:rPr>
              <a:t>11 pruebas para el entrenamiento de la red </a:t>
            </a:r>
          </a:p>
        </p:txBody>
      </p:sp>
      <p:sp>
        <p:nvSpPr>
          <p:cNvPr id="26" name="25 Rectángulo redondeado"/>
          <p:cNvSpPr/>
          <p:nvPr/>
        </p:nvSpPr>
        <p:spPr>
          <a:xfrm>
            <a:off x="8894487" y="1811011"/>
            <a:ext cx="2554718" cy="587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600" dirty="0">
                <a:latin typeface="Georgia" pitchFamily="18" charset="0"/>
              </a:rPr>
              <a:t>4 pruebas para la validación de la red </a:t>
            </a:r>
          </a:p>
        </p:txBody>
      </p:sp>
      <p:sp>
        <p:nvSpPr>
          <p:cNvPr id="27" name="26 Rectángulo redondeado"/>
          <p:cNvSpPr/>
          <p:nvPr/>
        </p:nvSpPr>
        <p:spPr>
          <a:xfrm>
            <a:off x="310353" y="2479980"/>
            <a:ext cx="4742370" cy="12019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Se decide aplicar los algoritmos de Deep </a:t>
            </a:r>
            <a:r>
              <a:rPr lang="es-EC" sz="1600" dirty="0" err="1">
                <a:latin typeface="Georgia" pitchFamily="18" charset="0"/>
              </a:rPr>
              <a:t>learning</a:t>
            </a:r>
            <a:r>
              <a:rPr lang="es-EC" sz="1600" dirty="0">
                <a:latin typeface="Georgia" pitchFamily="18" charset="0"/>
              </a:rPr>
              <a:t> o Aprendizaje profundo, que son algoritmos de aprendizaje automático que se basan en la interpretación de datos </a:t>
            </a:r>
          </a:p>
        </p:txBody>
      </p:sp>
      <p:sp>
        <p:nvSpPr>
          <p:cNvPr id="28" name="27 Rectángulo redondeado"/>
          <p:cNvSpPr/>
          <p:nvPr/>
        </p:nvSpPr>
        <p:spPr>
          <a:xfrm>
            <a:off x="6256835" y="1397034"/>
            <a:ext cx="1985462" cy="827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600" dirty="0">
                <a:latin typeface="Georgia" pitchFamily="18" charset="0"/>
              </a:rPr>
              <a:t>Red neuronal</a:t>
            </a:r>
          </a:p>
        </p:txBody>
      </p:sp>
      <p:cxnSp>
        <p:nvCxnSpPr>
          <p:cNvPr id="6" name="5 Conector angular"/>
          <p:cNvCxnSpPr>
            <a:cxnSpLocks/>
            <a:stCxn id="28" idx="3"/>
            <a:endCxn id="23" idx="1"/>
          </p:cNvCxnSpPr>
          <p:nvPr/>
        </p:nvCxnSpPr>
        <p:spPr>
          <a:xfrm flipV="1">
            <a:off x="8242297" y="1420510"/>
            <a:ext cx="652189" cy="390501"/>
          </a:xfrm>
          <a:prstGeom prst="bentConnector3">
            <a:avLst>
              <a:gd name="adj1" fmla="val 50000"/>
            </a:avLst>
          </a:prstGeom>
          <a:ln>
            <a:tailEnd type="arrow"/>
          </a:ln>
        </p:spPr>
        <p:style>
          <a:lnRef idx="1">
            <a:schemeClr val="accent6"/>
          </a:lnRef>
          <a:fillRef idx="0">
            <a:schemeClr val="accent6"/>
          </a:fillRef>
          <a:effectRef idx="0">
            <a:schemeClr val="accent6"/>
          </a:effectRef>
          <a:fontRef idx="minor">
            <a:schemeClr val="tx1"/>
          </a:fontRef>
        </p:style>
      </p:cxnSp>
      <p:cxnSp>
        <p:nvCxnSpPr>
          <p:cNvPr id="9" name="8 Conector angular"/>
          <p:cNvCxnSpPr>
            <a:cxnSpLocks/>
            <a:stCxn id="28" idx="3"/>
            <a:endCxn id="26" idx="1"/>
          </p:cNvCxnSpPr>
          <p:nvPr/>
        </p:nvCxnSpPr>
        <p:spPr>
          <a:xfrm>
            <a:off x="8242297" y="1811011"/>
            <a:ext cx="652190" cy="293550"/>
          </a:xfrm>
          <a:prstGeom prst="bentConnector3">
            <a:avLst/>
          </a:prstGeom>
          <a:ln>
            <a:tailEnd type="arrow"/>
          </a:ln>
        </p:spPr>
        <p:style>
          <a:lnRef idx="1">
            <a:schemeClr val="accent6"/>
          </a:lnRef>
          <a:fillRef idx="0">
            <a:schemeClr val="accent6"/>
          </a:fillRef>
          <a:effectRef idx="0">
            <a:schemeClr val="accent6"/>
          </a:effectRef>
          <a:fontRef idx="minor">
            <a:schemeClr val="tx1"/>
          </a:fontRef>
        </p:style>
      </p:cxnSp>
      <p:pic>
        <p:nvPicPr>
          <p:cNvPr id="20" name="Imagen 19">
            <a:extLst>
              <a:ext uri="{FF2B5EF4-FFF2-40B4-BE49-F238E27FC236}">
                <a16:creationId xmlns:a16="http://schemas.microsoft.com/office/drawing/2014/main" id="{4A4D1EE8-0500-4017-9C2D-77EF104E5E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32106" y="4150302"/>
            <a:ext cx="2169795" cy="1539576"/>
          </a:xfrm>
          <a:prstGeom prst="rect">
            <a:avLst/>
          </a:prstGeom>
          <a:noFill/>
          <a:ln>
            <a:noFill/>
          </a:ln>
        </p:spPr>
      </p:pic>
      <p:pic>
        <p:nvPicPr>
          <p:cNvPr id="21" name="Picture 2" descr="Resultado de imagen para neurona">
            <a:extLst>
              <a:ext uri="{FF2B5EF4-FFF2-40B4-BE49-F238E27FC236}">
                <a16:creationId xmlns:a16="http://schemas.microsoft.com/office/drawing/2014/main" id="{EC4505E8-293B-4F8B-B9BC-35D9F4AD07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64847" y="4268450"/>
            <a:ext cx="2177061" cy="1196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B146D952-576E-4CDC-BA3B-31E165CA687F}"/>
              </a:ext>
            </a:extLst>
          </p:cNvPr>
          <p:cNvSpPr/>
          <p:nvPr/>
        </p:nvSpPr>
        <p:spPr>
          <a:xfrm>
            <a:off x="364847" y="3899118"/>
            <a:ext cx="1950599"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a:t>
            </a:r>
            <a:r>
              <a:rPr lang="es-EC" b="1" dirty="0">
                <a:latin typeface="Calibri" panose="020F0502020204030204" pitchFamily="34" charset="0"/>
                <a:ea typeface="Calibri" panose="020F0502020204030204" pitchFamily="34" charset="0"/>
                <a:cs typeface="Times New Roman" panose="02020603050405020304" pitchFamily="18" charset="0"/>
              </a:rPr>
              <a:t> redes neuronales</a:t>
            </a:r>
            <a:endParaRPr lang="es-EC" dirty="0"/>
          </a:p>
        </p:txBody>
      </p:sp>
      <p:pic>
        <p:nvPicPr>
          <p:cNvPr id="39" name="Imagen 38">
            <a:extLst>
              <a:ext uri="{FF2B5EF4-FFF2-40B4-BE49-F238E27FC236}">
                <a16:creationId xmlns:a16="http://schemas.microsoft.com/office/drawing/2014/main" id="{0FF1FE80-6445-4A9B-BBF7-180486DC2581}"/>
              </a:ext>
            </a:extLst>
          </p:cNvPr>
          <p:cNvPicPr>
            <a:picLocks noChangeAspect="1"/>
          </p:cNvPicPr>
          <p:nvPr/>
        </p:nvPicPr>
        <p:blipFill>
          <a:blip r:embed="rId6"/>
          <a:stretch>
            <a:fillRect/>
          </a:stretch>
        </p:blipFill>
        <p:spPr>
          <a:xfrm>
            <a:off x="7284329" y="2578305"/>
            <a:ext cx="3220314" cy="3253174"/>
          </a:xfrm>
          <a:prstGeom prst="rect">
            <a:avLst/>
          </a:prstGeom>
        </p:spPr>
      </p:pic>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9" name="28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30" name="29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31" name="30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32" name="31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15024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16</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91370"/>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6761787" cy="461665"/>
          </a:xfrm>
          <a:prstGeom prst="rect">
            <a:avLst/>
          </a:prstGeom>
          <a:noFill/>
        </p:spPr>
        <p:txBody>
          <a:bodyPr wrap="none" rtlCol="0">
            <a:spAutoFit/>
          </a:bodyPr>
          <a:lstStyle/>
          <a:p>
            <a:r>
              <a:rPr lang="es-EC" sz="2400" b="1" u="sng" dirty="0">
                <a:latin typeface="Georgia" pitchFamily="18" charset="0"/>
              </a:rPr>
              <a:t>Nariz electrónica: Generación del modelo</a:t>
            </a:r>
          </a:p>
        </p:txBody>
      </p:sp>
      <p:graphicFrame>
        <p:nvGraphicFramePr>
          <p:cNvPr id="2" name="Tabla 1">
            <a:extLst>
              <a:ext uri="{FF2B5EF4-FFF2-40B4-BE49-F238E27FC236}">
                <a16:creationId xmlns:a16="http://schemas.microsoft.com/office/drawing/2014/main" id="{1DD71E76-D61C-4D86-AD60-B2622C3487BA}"/>
              </a:ext>
            </a:extLst>
          </p:cNvPr>
          <p:cNvGraphicFramePr>
            <a:graphicFrameLocks noGrp="1"/>
          </p:cNvGraphicFramePr>
          <p:nvPr>
            <p:extLst>
              <p:ext uri="{D42A27DB-BD31-4B8C-83A1-F6EECF244321}">
                <p14:modId xmlns:p14="http://schemas.microsoft.com/office/powerpoint/2010/main" val="671836119"/>
              </p:ext>
            </p:extLst>
          </p:nvPr>
        </p:nvGraphicFramePr>
        <p:xfrm>
          <a:off x="6077980" y="3230445"/>
          <a:ext cx="5859324" cy="2820073"/>
        </p:xfrm>
        <a:graphic>
          <a:graphicData uri="http://schemas.openxmlformats.org/drawingml/2006/table">
            <a:tbl>
              <a:tblPr firstRow="1" firstCol="1" bandRow="1">
                <a:tableStyleId>{93296810-A885-4BE3-A3E7-6D5BEEA58F35}</a:tableStyleId>
              </a:tblPr>
              <a:tblGrid>
                <a:gridCol w="1039058">
                  <a:extLst>
                    <a:ext uri="{9D8B030D-6E8A-4147-A177-3AD203B41FA5}">
                      <a16:colId xmlns:a16="http://schemas.microsoft.com/office/drawing/2014/main" val="3210949637"/>
                    </a:ext>
                  </a:extLst>
                </a:gridCol>
                <a:gridCol w="1142198">
                  <a:extLst>
                    <a:ext uri="{9D8B030D-6E8A-4147-A177-3AD203B41FA5}">
                      <a16:colId xmlns:a16="http://schemas.microsoft.com/office/drawing/2014/main" val="1197257717"/>
                    </a:ext>
                  </a:extLst>
                </a:gridCol>
                <a:gridCol w="3678068">
                  <a:extLst>
                    <a:ext uri="{9D8B030D-6E8A-4147-A177-3AD203B41FA5}">
                      <a16:colId xmlns:a16="http://schemas.microsoft.com/office/drawing/2014/main" val="2719295630"/>
                    </a:ext>
                  </a:extLst>
                </a:gridCol>
              </a:tblGrid>
              <a:tr h="357763">
                <a:tc>
                  <a:txBody>
                    <a:bodyPr/>
                    <a:lstStyle/>
                    <a:p>
                      <a:pPr algn="ctr">
                        <a:lnSpc>
                          <a:spcPct val="200000"/>
                        </a:lnSpc>
                        <a:spcAft>
                          <a:spcPts val="0"/>
                        </a:spcAft>
                      </a:pPr>
                      <a:r>
                        <a:rPr lang="es-EC" sz="1050" dirty="0">
                          <a:effectLst/>
                          <a:latin typeface="Georgia" pitchFamily="18" charset="0"/>
                        </a:rPr>
                        <a:t>Sustancia</a:t>
                      </a:r>
                      <a:endParaRPr lang="es-EC" sz="10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050" dirty="0">
                          <a:effectLst/>
                          <a:latin typeface="Georgia" pitchFamily="18" charset="0"/>
                        </a:rPr>
                        <a:t>En Binario</a:t>
                      </a:r>
                      <a:endParaRPr lang="es-EC" sz="10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050" dirty="0">
                          <a:effectLst/>
                          <a:latin typeface="Georgia" pitchFamily="18" charset="0"/>
                        </a:rPr>
                        <a:t> </a:t>
                      </a:r>
                      <a:endParaRPr lang="es-EC" sz="10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9843371"/>
                  </a:ext>
                </a:extLst>
              </a:tr>
              <a:tr h="476921">
                <a:tc>
                  <a:txBody>
                    <a:bodyPr/>
                    <a:lstStyle/>
                    <a:p>
                      <a:pPr algn="just">
                        <a:lnSpc>
                          <a:spcPct val="200000"/>
                        </a:lnSpc>
                        <a:spcAft>
                          <a:spcPts val="0"/>
                        </a:spcAft>
                      </a:pPr>
                      <a:r>
                        <a:rPr lang="es-EC" sz="1200">
                          <a:effectLst/>
                          <a:latin typeface="Georgia" pitchFamily="18" charset="0"/>
                        </a:rPr>
                        <a:t>TNT</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a:effectLst/>
                          <a:latin typeface="Georgia" pitchFamily="18" charset="0"/>
                        </a:rPr>
                        <a:t>[0. 0. 0. 1.]</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latin typeface="Georgia" pitchFamily="18" charset="0"/>
                        </a:rPr>
                        <a:t>[Tolueno, alcohol, Pólvora base doble, TNT]</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0260554"/>
                  </a:ext>
                </a:extLst>
              </a:tr>
              <a:tr h="1031547">
                <a:tc>
                  <a:txBody>
                    <a:bodyPr/>
                    <a:lstStyle/>
                    <a:p>
                      <a:pPr algn="just">
                        <a:lnSpc>
                          <a:spcPct val="200000"/>
                        </a:lnSpc>
                        <a:spcAft>
                          <a:spcPts val="0"/>
                        </a:spcAft>
                      </a:pPr>
                      <a:r>
                        <a:rPr lang="es-EC" sz="1200">
                          <a:effectLst/>
                          <a:latin typeface="Georgia" pitchFamily="18" charset="0"/>
                        </a:rPr>
                        <a:t>Pólvora Base Doble</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latin typeface="Georgia" pitchFamily="18" charset="0"/>
                        </a:rPr>
                        <a:t>[0. 0. 1. 0.]</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latin typeface="Georgia" pitchFamily="18" charset="0"/>
                        </a:rPr>
                        <a:t>[Tolueno, alcohol, Pólvora base doble, TNT]</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3536784"/>
                  </a:ext>
                </a:extLst>
              </a:tr>
              <a:tr h="476921">
                <a:tc>
                  <a:txBody>
                    <a:bodyPr/>
                    <a:lstStyle/>
                    <a:p>
                      <a:pPr algn="just">
                        <a:lnSpc>
                          <a:spcPct val="200000"/>
                        </a:lnSpc>
                        <a:spcAft>
                          <a:spcPts val="0"/>
                        </a:spcAft>
                      </a:pPr>
                      <a:r>
                        <a:rPr lang="es-EC" sz="1200">
                          <a:effectLst/>
                          <a:latin typeface="Georgia" pitchFamily="18" charset="0"/>
                        </a:rPr>
                        <a:t>Alcohol </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a:effectLst/>
                          <a:latin typeface="Georgia" pitchFamily="18" charset="0"/>
                        </a:rPr>
                        <a:t>[0. 1. 0. 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latin typeface="Georgia" pitchFamily="18" charset="0"/>
                        </a:rPr>
                        <a:t>[Tolueno, alcohol, Pólvora base doble, TNT]</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8751825"/>
                  </a:ext>
                </a:extLst>
              </a:tr>
              <a:tr h="476921">
                <a:tc>
                  <a:txBody>
                    <a:bodyPr/>
                    <a:lstStyle/>
                    <a:p>
                      <a:pPr algn="just">
                        <a:lnSpc>
                          <a:spcPct val="200000"/>
                        </a:lnSpc>
                        <a:spcAft>
                          <a:spcPts val="0"/>
                        </a:spcAft>
                      </a:pPr>
                      <a:r>
                        <a:rPr lang="es-EC" sz="1200">
                          <a:effectLst/>
                          <a:latin typeface="Georgia" pitchFamily="18" charset="0"/>
                        </a:rPr>
                        <a:t>Tolueno</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a:effectLst/>
                          <a:latin typeface="Georgia" pitchFamily="18" charset="0"/>
                        </a:rPr>
                        <a:t>[1. 0. 0. 0.]</a:t>
                      </a:r>
                      <a:r>
                        <a:rPr lang="es-EC" sz="800">
                          <a:effectLst/>
                          <a:latin typeface="Georgia" pitchFamily="18" charset="0"/>
                        </a:rPr>
                        <a:t> </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latin typeface="Georgia" pitchFamily="18" charset="0"/>
                        </a:rPr>
                        <a:t>[Tolueno, alcohol, Pólvora base doble, TNT]</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2243282"/>
                  </a:ext>
                </a:extLst>
              </a:tr>
            </a:tbl>
          </a:graphicData>
        </a:graphic>
      </p:graphicFrame>
      <p:pic>
        <p:nvPicPr>
          <p:cNvPr id="18" name="Imagen 17">
            <a:extLst>
              <a:ext uri="{FF2B5EF4-FFF2-40B4-BE49-F238E27FC236}">
                <a16:creationId xmlns:a16="http://schemas.microsoft.com/office/drawing/2014/main" id="{B4E96618-1702-444D-8751-37164C17EE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122" y="1318104"/>
            <a:ext cx="5929020" cy="4536201"/>
          </a:xfrm>
          <a:prstGeom prst="rect">
            <a:avLst/>
          </a:prstGeom>
          <a:noFill/>
          <a:ln>
            <a:noFill/>
          </a:ln>
        </p:spPr>
      </p:pic>
      <p:sp>
        <p:nvSpPr>
          <p:cNvPr id="6" name="CuadroTexto 5">
            <a:extLst>
              <a:ext uri="{FF2B5EF4-FFF2-40B4-BE49-F238E27FC236}">
                <a16:creationId xmlns:a16="http://schemas.microsoft.com/office/drawing/2014/main" id="{8B60040B-F8E6-43A1-BBD6-873260D317D7}"/>
              </a:ext>
            </a:extLst>
          </p:cNvPr>
          <p:cNvSpPr txBox="1"/>
          <p:nvPr/>
        </p:nvSpPr>
        <p:spPr>
          <a:xfrm>
            <a:off x="6385560" y="1676400"/>
            <a:ext cx="3659976" cy="369332"/>
          </a:xfrm>
          <a:prstGeom prst="rect">
            <a:avLst/>
          </a:prstGeom>
          <a:noFill/>
        </p:spPr>
        <p:txBody>
          <a:bodyPr wrap="none" rtlCol="0">
            <a:spAutoFit/>
          </a:bodyPr>
          <a:lstStyle/>
          <a:p>
            <a:r>
              <a:rPr lang="en-US" b="1" u="sng" dirty="0">
                <a:latin typeface="Georgia" pitchFamily="18" charset="0"/>
              </a:rPr>
              <a:t>*</a:t>
            </a:r>
            <a:r>
              <a:rPr lang="es-EC" b="1" u="sng" dirty="0">
                <a:latin typeface="Georgia" pitchFamily="18" charset="0"/>
              </a:rPr>
              <a:t>Entrada:  </a:t>
            </a:r>
            <a:r>
              <a:rPr lang="es-EC" dirty="0">
                <a:latin typeface="Georgia" pitchFamily="18" charset="0"/>
              </a:rPr>
              <a:t>Matriz 1 x 7300 datos</a:t>
            </a:r>
          </a:p>
        </p:txBody>
      </p:sp>
      <p:sp>
        <p:nvSpPr>
          <p:cNvPr id="19" name="CuadroTexto 18">
            <a:extLst>
              <a:ext uri="{FF2B5EF4-FFF2-40B4-BE49-F238E27FC236}">
                <a16:creationId xmlns:a16="http://schemas.microsoft.com/office/drawing/2014/main" id="{242AA54B-9ACB-4D84-8A0A-80FB393BA3EA}"/>
              </a:ext>
            </a:extLst>
          </p:cNvPr>
          <p:cNvSpPr txBox="1"/>
          <p:nvPr/>
        </p:nvSpPr>
        <p:spPr>
          <a:xfrm>
            <a:off x="6365186" y="2148292"/>
            <a:ext cx="3931209" cy="369332"/>
          </a:xfrm>
          <a:prstGeom prst="rect">
            <a:avLst/>
          </a:prstGeom>
          <a:noFill/>
        </p:spPr>
        <p:txBody>
          <a:bodyPr wrap="square" rtlCol="0">
            <a:spAutoFit/>
          </a:bodyPr>
          <a:lstStyle/>
          <a:p>
            <a:r>
              <a:rPr lang="es-EC" b="1" u="sng" dirty="0">
                <a:latin typeface="Georgia" pitchFamily="18" charset="0"/>
              </a:rPr>
              <a:t>*# Capas Intermedias:  </a:t>
            </a:r>
            <a:r>
              <a:rPr lang="es-EC" dirty="0">
                <a:latin typeface="Georgia" pitchFamily="18" charset="0"/>
              </a:rPr>
              <a:t>32 Capas</a:t>
            </a:r>
          </a:p>
        </p:txBody>
      </p:sp>
      <p:sp>
        <p:nvSpPr>
          <p:cNvPr id="20" name="CuadroTexto 19">
            <a:extLst>
              <a:ext uri="{FF2B5EF4-FFF2-40B4-BE49-F238E27FC236}">
                <a16:creationId xmlns:a16="http://schemas.microsoft.com/office/drawing/2014/main" id="{27D57656-3F33-4044-8F64-C007E86E1E1D}"/>
              </a:ext>
            </a:extLst>
          </p:cNvPr>
          <p:cNvSpPr txBox="1"/>
          <p:nvPr/>
        </p:nvSpPr>
        <p:spPr>
          <a:xfrm>
            <a:off x="6385560" y="2638023"/>
            <a:ext cx="2917786" cy="369332"/>
          </a:xfrm>
          <a:prstGeom prst="rect">
            <a:avLst/>
          </a:prstGeom>
          <a:noFill/>
        </p:spPr>
        <p:txBody>
          <a:bodyPr wrap="none" rtlCol="0">
            <a:spAutoFit/>
          </a:bodyPr>
          <a:lstStyle/>
          <a:p>
            <a:r>
              <a:rPr lang="es-EC" b="1" u="sng" dirty="0">
                <a:latin typeface="Georgia" pitchFamily="18" charset="0"/>
              </a:rPr>
              <a:t>*Salida</a:t>
            </a:r>
            <a:r>
              <a:rPr lang="es-EC" dirty="0">
                <a:latin typeface="Georgia" pitchFamily="18" charset="0"/>
              </a:rPr>
              <a:t>:  4 salidas Binario</a:t>
            </a:r>
          </a:p>
        </p:txBody>
      </p:sp>
      <p:sp>
        <p:nvSpPr>
          <p:cNvPr id="21" name="20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2" name="21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3" name="22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4" name="23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5" name="24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6" name="25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373013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17</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66318"/>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graphicFrame>
        <p:nvGraphicFramePr>
          <p:cNvPr id="6" name="Tabla 5">
            <a:extLst>
              <a:ext uri="{FF2B5EF4-FFF2-40B4-BE49-F238E27FC236}">
                <a16:creationId xmlns:a16="http://schemas.microsoft.com/office/drawing/2014/main" id="{5EB75441-E3DC-4CE6-8148-C74D9423476C}"/>
              </a:ext>
            </a:extLst>
          </p:cNvPr>
          <p:cNvGraphicFramePr>
            <a:graphicFrameLocks noGrp="1"/>
          </p:cNvGraphicFramePr>
          <p:nvPr>
            <p:extLst>
              <p:ext uri="{D42A27DB-BD31-4B8C-83A1-F6EECF244321}">
                <p14:modId xmlns:p14="http://schemas.microsoft.com/office/powerpoint/2010/main" val="1438963281"/>
              </p:ext>
            </p:extLst>
          </p:nvPr>
        </p:nvGraphicFramePr>
        <p:xfrm>
          <a:off x="316424" y="793687"/>
          <a:ext cx="5779578" cy="2987040"/>
        </p:xfrm>
        <a:graphic>
          <a:graphicData uri="http://schemas.openxmlformats.org/drawingml/2006/table">
            <a:tbl>
              <a:tblPr firstRow="1" firstCol="1" bandRow="1">
                <a:tableStyleId>{93296810-A885-4BE3-A3E7-6D5BEEA58F35}</a:tableStyleId>
              </a:tblPr>
              <a:tblGrid>
                <a:gridCol w="1040654">
                  <a:extLst>
                    <a:ext uri="{9D8B030D-6E8A-4147-A177-3AD203B41FA5}">
                      <a16:colId xmlns:a16="http://schemas.microsoft.com/office/drawing/2014/main" val="2353903532"/>
                    </a:ext>
                  </a:extLst>
                </a:gridCol>
                <a:gridCol w="1355642">
                  <a:extLst>
                    <a:ext uri="{9D8B030D-6E8A-4147-A177-3AD203B41FA5}">
                      <a16:colId xmlns:a16="http://schemas.microsoft.com/office/drawing/2014/main" val="1353844134"/>
                    </a:ext>
                  </a:extLst>
                </a:gridCol>
                <a:gridCol w="778498">
                  <a:extLst>
                    <a:ext uri="{9D8B030D-6E8A-4147-A177-3AD203B41FA5}">
                      <a16:colId xmlns:a16="http://schemas.microsoft.com/office/drawing/2014/main" val="4041431734"/>
                    </a:ext>
                  </a:extLst>
                </a:gridCol>
                <a:gridCol w="1093486">
                  <a:extLst>
                    <a:ext uri="{9D8B030D-6E8A-4147-A177-3AD203B41FA5}">
                      <a16:colId xmlns:a16="http://schemas.microsoft.com/office/drawing/2014/main" val="3094081918"/>
                    </a:ext>
                  </a:extLst>
                </a:gridCol>
                <a:gridCol w="755649">
                  <a:extLst>
                    <a:ext uri="{9D8B030D-6E8A-4147-A177-3AD203B41FA5}">
                      <a16:colId xmlns:a16="http://schemas.microsoft.com/office/drawing/2014/main" val="3009249888"/>
                    </a:ext>
                  </a:extLst>
                </a:gridCol>
                <a:gridCol w="755649">
                  <a:extLst>
                    <a:ext uri="{9D8B030D-6E8A-4147-A177-3AD203B41FA5}">
                      <a16:colId xmlns:a16="http://schemas.microsoft.com/office/drawing/2014/main" val="3839445502"/>
                    </a:ext>
                  </a:extLst>
                </a:gridCol>
              </a:tblGrid>
              <a:tr h="281244">
                <a:tc gridSpan="2">
                  <a:txBody>
                    <a:bodyPr/>
                    <a:lstStyle/>
                    <a:p>
                      <a:pPr>
                        <a:lnSpc>
                          <a:spcPct val="107000"/>
                        </a:lnSpc>
                        <a:spcAft>
                          <a:spcPts val="800"/>
                        </a:spcAft>
                      </a:pPr>
                      <a:r>
                        <a:rPr lang="es-EC" sz="1100" dirty="0">
                          <a:effectLst/>
                          <a:latin typeface="Georgia" pitchFamily="18" charset="0"/>
                        </a:rPr>
                        <a:t> </a:t>
                      </a:r>
                      <a:endParaRPr lang="es-EC" sz="1100" dirty="0">
                        <a:effectLst/>
                        <a:latin typeface="Georgia" pitchFamily="18"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C"/>
                    </a:p>
                  </a:txBody>
                  <a:tcPr/>
                </a:tc>
                <a:tc gridSpan="4">
                  <a:txBody>
                    <a:bodyPr/>
                    <a:lstStyle/>
                    <a:p>
                      <a:pPr algn="ctr">
                        <a:lnSpc>
                          <a:spcPct val="200000"/>
                        </a:lnSpc>
                        <a:spcAft>
                          <a:spcPts val="0"/>
                        </a:spcAft>
                      </a:pPr>
                      <a:r>
                        <a:rPr lang="es-EC" sz="1400" dirty="0">
                          <a:effectLst/>
                          <a:latin typeface="Georgia" pitchFamily="18" charset="0"/>
                        </a:rPr>
                        <a:t>Etiquetas Predichas</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00990041"/>
                  </a:ext>
                </a:extLst>
              </a:tr>
              <a:tr h="521413">
                <a:tc gridSpan="2">
                  <a:txBody>
                    <a:bodyPr/>
                    <a:lstStyle/>
                    <a:p>
                      <a:pPr algn="just">
                        <a:lnSpc>
                          <a:spcPct val="200000"/>
                        </a:lnSpc>
                        <a:spcAft>
                          <a:spcPts val="0"/>
                        </a:spcAft>
                      </a:pPr>
                      <a:r>
                        <a:rPr lang="es-EC" sz="1200">
                          <a:effectLst/>
                          <a:latin typeface="Georgia" pitchFamily="18" charset="0"/>
                        </a:rPr>
                        <a:t> </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200000"/>
                        </a:lnSpc>
                        <a:spcAft>
                          <a:spcPts val="0"/>
                        </a:spcAft>
                      </a:pPr>
                      <a:r>
                        <a:rPr lang="es-EC" sz="1200">
                          <a:effectLst/>
                          <a:latin typeface="Georgia" pitchFamily="18" charset="0"/>
                        </a:rPr>
                        <a:t>TNT</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latin typeface="Georgia" pitchFamily="18" charset="0"/>
                        </a:rPr>
                        <a:t>Pólvora Base Doble</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Alcohol</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Tolueno</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3474362"/>
                  </a:ext>
                </a:extLst>
              </a:tr>
              <a:tr h="241094">
                <a:tc rowSpan="4">
                  <a:txBody>
                    <a:bodyPr/>
                    <a:lstStyle/>
                    <a:p>
                      <a:pPr algn="ctr">
                        <a:lnSpc>
                          <a:spcPct val="200000"/>
                        </a:lnSpc>
                        <a:spcAft>
                          <a:spcPts val="0"/>
                        </a:spcAft>
                      </a:pPr>
                      <a:r>
                        <a:rPr lang="es-EC" sz="1400" dirty="0">
                          <a:effectLst/>
                          <a:latin typeface="Georgia" pitchFamily="18" charset="0"/>
                        </a:rPr>
                        <a:t> </a:t>
                      </a:r>
                      <a:endParaRPr lang="es-EC" sz="1100" dirty="0">
                        <a:effectLst/>
                        <a:latin typeface="Georgia" pitchFamily="18" charset="0"/>
                      </a:endParaRPr>
                    </a:p>
                    <a:p>
                      <a:pPr>
                        <a:lnSpc>
                          <a:spcPct val="200000"/>
                        </a:lnSpc>
                        <a:spcAft>
                          <a:spcPts val="0"/>
                        </a:spcAft>
                      </a:pPr>
                      <a:r>
                        <a:rPr lang="es-EC" sz="1400" dirty="0">
                          <a:effectLst/>
                          <a:latin typeface="Georgia" pitchFamily="18" charset="0"/>
                        </a:rPr>
                        <a:t>Etiquetas Reales</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a:effectLst/>
                          <a:latin typeface="Georgia" pitchFamily="18" charset="0"/>
                        </a:rPr>
                        <a:t>TNT</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4</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7130093"/>
                  </a:ext>
                </a:extLst>
              </a:tr>
              <a:tr h="454053">
                <a:tc vMerge="1">
                  <a:txBody>
                    <a:bodyPr/>
                    <a:lstStyle/>
                    <a:p>
                      <a:endParaRPr lang="es-EC"/>
                    </a:p>
                  </a:txBody>
                  <a:tcPr/>
                </a:tc>
                <a:tc>
                  <a:txBody>
                    <a:bodyPr/>
                    <a:lstStyle/>
                    <a:p>
                      <a:pPr algn="just">
                        <a:lnSpc>
                          <a:spcPct val="200000"/>
                        </a:lnSpc>
                        <a:spcAft>
                          <a:spcPts val="0"/>
                        </a:spcAft>
                      </a:pPr>
                      <a:r>
                        <a:rPr lang="es-EC" sz="1200">
                          <a:effectLst/>
                          <a:latin typeface="Georgia" pitchFamily="18" charset="0"/>
                        </a:rPr>
                        <a:t>Pólvora Base Doble</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latin typeface="Georgia" pitchFamily="18" charset="0"/>
                        </a:rPr>
                        <a:t>4</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3132381"/>
                  </a:ext>
                </a:extLst>
              </a:tr>
              <a:tr h="241094">
                <a:tc vMerge="1">
                  <a:txBody>
                    <a:bodyPr/>
                    <a:lstStyle/>
                    <a:p>
                      <a:endParaRPr lang="es-EC"/>
                    </a:p>
                  </a:txBody>
                  <a:tcPr/>
                </a:tc>
                <a:tc>
                  <a:txBody>
                    <a:bodyPr/>
                    <a:lstStyle/>
                    <a:p>
                      <a:pPr algn="just">
                        <a:lnSpc>
                          <a:spcPct val="200000"/>
                        </a:lnSpc>
                        <a:spcAft>
                          <a:spcPts val="0"/>
                        </a:spcAft>
                      </a:pPr>
                      <a:r>
                        <a:rPr lang="es-EC" sz="1200">
                          <a:effectLst/>
                          <a:latin typeface="Georgia" pitchFamily="18" charset="0"/>
                        </a:rPr>
                        <a:t>Alcohol</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1</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3</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6965553"/>
                  </a:ext>
                </a:extLst>
              </a:tr>
              <a:tr h="241094">
                <a:tc vMerge="1">
                  <a:txBody>
                    <a:bodyPr/>
                    <a:lstStyle/>
                    <a:p>
                      <a:endParaRPr lang="es-EC"/>
                    </a:p>
                  </a:txBody>
                  <a:tcPr/>
                </a:tc>
                <a:tc>
                  <a:txBody>
                    <a:bodyPr/>
                    <a:lstStyle/>
                    <a:p>
                      <a:pPr algn="just">
                        <a:lnSpc>
                          <a:spcPct val="200000"/>
                        </a:lnSpc>
                        <a:spcAft>
                          <a:spcPts val="0"/>
                        </a:spcAft>
                      </a:pPr>
                      <a:r>
                        <a:rPr lang="es-EC" sz="1200">
                          <a:effectLst/>
                          <a:latin typeface="Georgia" pitchFamily="18" charset="0"/>
                        </a:rPr>
                        <a:t>Tolueno</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latin typeface="Georgia" pitchFamily="18" charset="0"/>
                        </a:rPr>
                        <a:t>3</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279662"/>
                  </a:ext>
                </a:extLst>
              </a:tr>
            </a:tbl>
          </a:graphicData>
        </a:graphic>
      </p:graphicFrame>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E2BAFACF-B91C-4E9E-B83F-29FA10E05025}"/>
                  </a:ext>
                </a:extLst>
              </p:cNvPr>
              <p:cNvSpPr/>
              <p:nvPr/>
            </p:nvSpPr>
            <p:spPr>
              <a:xfrm>
                <a:off x="5779576" y="851360"/>
                <a:ext cx="6096000" cy="2533386"/>
              </a:xfrm>
              <a:prstGeom prst="rect">
                <a:avLst/>
              </a:prstGeom>
            </p:spPr>
            <p:txBody>
              <a:bodyPr>
                <a:spAutoFit/>
              </a:bodyPr>
              <a:lstStyle/>
              <a:p>
                <a:pPr indent="180340" algn="just">
                  <a:lnSpc>
                    <a:spcPct val="200000"/>
                  </a:lnSpc>
                  <a:spcAft>
                    <a:spcPts val="600"/>
                  </a:spcAft>
                </a:pPr>
                <a14:m>
                  <m:oMathPara xmlns:m="http://schemas.openxmlformats.org/officeDocument/2006/math">
                    <m:oMathParaPr>
                      <m:jc m:val="centerGroup"/>
                    </m:oMathParaPr>
                    <m:oMath xmlns:m="http://schemas.openxmlformats.org/officeDocument/2006/math">
                      <m:r>
                        <a:rPr lang="es-ES" smtClean="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𝐶</m:t>
                          </m:r>
                        </m:e>
                        <m:sub>
                          <m:r>
                            <a:rPr lang="es-ES" i="1">
                              <a:latin typeface="Cambria Math" panose="02040503050406030204" pitchFamily="18" charset="0"/>
                              <a:ea typeface="Times New Roman" panose="02020603050405020304" pitchFamily="18" charset="0"/>
                              <a:cs typeface="Times New Roman" panose="02020603050405020304" pitchFamily="18" charset="0"/>
                            </a:rPr>
                            <m:t>𝑅</m:t>
                          </m:r>
                        </m:sub>
                      </m:sSub>
                      <m:r>
                        <a:rPr lang="es-ES">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
                              <a:latin typeface="Cambria Math" panose="02040503050406030204" pitchFamily="18" charset="0"/>
                              <a:ea typeface="Times New Roman" panose="02020603050405020304" pitchFamily="18" charset="0"/>
                              <a:cs typeface="Times New Roman" panose="02020603050405020304" pitchFamily="18" charset="0"/>
                            </a:rPr>
                            <m:t># </m:t>
                          </m:r>
                          <m:r>
                            <a:rPr lang="es-ES" i="1">
                              <a:latin typeface="Cambria Math" panose="02040503050406030204" pitchFamily="18" charset="0"/>
                              <a:ea typeface="Times New Roman" panose="02020603050405020304" pitchFamily="18" charset="0"/>
                              <a:cs typeface="Times New Roman" panose="02020603050405020304" pitchFamily="18" charset="0"/>
                            </a:rPr>
                            <m:t>𝑎𝑐𝑖𝑒𝑟𝑡𝑜𝑠</m:t>
                          </m:r>
                        </m:num>
                        <m:den>
                          <m:r>
                            <a:rPr lang="es-ES">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𝑡𝑜𝑡𝑎𝑙</m:t>
                          </m:r>
                          <m:r>
                            <a:rPr lang="es-ES">
                              <a:latin typeface="Cambria Math" panose="02040503050406030204" pitchFamily="18" charset="0"/>
                              <a:ea typeface="Times New Roman" panose="02020603050405020304" pitchFamily="18" charset="0"/>
                              <a:cs typeface="Times New Roman" panose="02020603050405020304" pitchFamily="18" charset="0"/>
                            </a:rPr>
                            <m:t> </m:t>
                          </m:r>
                          <m:r>
                            <a:rPr lang="es-ES" i="1">
                              <a:latin typeface="Cambria Math" panose="02040503050406030204" pitchFamily="18" charset="0"/>
                              <a:ea typeface="Times New Roman" panose="02020603050405020304" pitchFamily="18" charset="0"/>
                              <a:cs typeface="Times New Roman" panose="02020603050405020304" pitchFamily="18" charset="0"/>
                            </a:rPr>
                            <m:t>𝑑𝑒</m:t>
                          </m:r>
                          <m:r>
                            <a:rPr lang="es-ES">
                              <a:latin typeface="Cambria Math" panose="02040503050406030204" pitchFamily="18" charset="0"/>
                              <a:ea typeface="Times New Roman" panose="02020603050405020304" pitchFamily="18" charset="0"/>
                              <a:cs typeface="Times New Roman" panose="02020603050405020304" pitchFamily="18" charset="0"/>
                            </a:rPr>
                            <m:t> </m:t>
                          </m:r>
                          <m:r>
                            <a:rPr lang="es-ES" i="1">
                              <a:latin typeface="Cambria Math" panose="02040503050406030204" pitchFamily="18" charset="0"/>
                              <a:ea typeface="Times New Roman" panose="02020603050405020304" pitchFamily="18" charset="0"/>
                              <a:cs typeface="Times New Roman" panose="02020603050405020304" pitchFamily="18" charset="0"/>
                            </a:rPr>
                            <m:t>𝑒𝑥𝑝𝑒𝑟𝑖𝑚𝑒𝑛𝑡𝑜𝑠</m:t>
                          </m:r>
                        </m:den>
                      </m:f>
                      <m:r>
                        <a:rPr lang="es-ES" i="1">
                          <a:latin typeface="Cambria Math" panose="02040503050406030204" pitchFamily="18" charset="0"/>
                          <a:ea typeface="Times New Roman" panose="02020603050405020304" pitchFamily="18" charset="0"/>
                          <a:cs typeface="Times New Roman" panose="02020603050405020304" pitchFamily="18" charset="0"/>
                        </a:rPr>
                        <m:t>∗</m:t>
                      </m:r>
                      <m:r>
                        <a:rPr lang="es-ES">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200000"/>
                  </a:lnSpc>
                  <a:spcAft>
                    <a:spcPts val="600"/>
                  </a:spcAft>
                </a:pPr>
                <a14:m>
                  <m:oMathPara xmlns:m="http://schemas.openxmlformats.org/officeDocument/2006/math">
                    <m:oMathParaPr>
                      <m:jc m:val="centerGroup"/>
                    </m:oMathParaPr>
                    <m:oMath xmlns:m="http://schemas.openxmlformats.org/officeDocument/2006/math">
                      <m:r>
                        <a:rPr lang="es-ES" sz="2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s-ES" sz="2000" i="1">
                              <a:latin typeface="Cambria Math" panose="02040503050406030204" pitchFamily="18" charset="0"/>
                              <a:ea typeface="Times New Roman" panose="02020603050405020304" pitchFamily="18" charset="0"/>
                              <a:cs typeface="Times New Roman" panose="02020603050405020304" pitchFamily="18" charset="0"/>
                            </a:rPr>
                            <m:t>𝐶</m:t>
                          </m:r>
                        </m:e>
                        <m:sub>
                          <m:r>
                            <a:rPr lang="es-ES" sz="2000" i="1">
                              <a:latin typeface="Cambria Math" panose="02040503050406030204" pitchFamily="18" charset="0"/>
                              <a:ea typeface="Times New Roman" panose="02020603050405020304" pitchFamily="18" charset="0"/>
                              <a:cs typeface="Times New Roman" panose="02020603050405020304" pitchFamily="18" charset="0"/>
                            </a:rPr>
                            <m:t>𝑅</m:t>
                          </m:r>
                        </m:sub>
                      </m:sSub>
                      <m:r>
                        <a:rPr lang="es-E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s-EC"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s-ES" sz="2000">
                              <a:latin typeface="Cambria Math" panose="02040503050406030204" pitchFamily="18" charset="0"/>
                              <a:ea typeface="Times New Roman" panose="02020603050405020304" pitchFamily="18" charset="0"/>
                              <a:cs typeface="Times New Roman" panose="02020603050405020304" pitchFamily="18" charset="0"/>
                            </a:rPr>
                            <m:t>14</m:t>
                          </m:r>
                        </m:num>
                        <m:den>
                          <m:r>
                            <a:rPr lang="es-ES" sz="2000">
                              <a:latin typeface="Cambria Math" panose="02040503050406030204" pitchFamily="18" charset="0"/>
                              <a:ea typeface="Times New Roman" panose="02020603050405020304" pitchFamily="18" charset="0"/>
                              <a:cs typeface="Times New Roman" panose="02020603050405020304" pitchFamily="18" charset="0"/>
                            </a:rPr>
                            <m:t>16</m:t>
                          </m:r>
                        </m:den>
                      </m:f>
                      <m:r>
                        <a:rPr lang="es-ES" sz="2000" i="1">
                          <a:latin typeface="Cambria Math" panose="02040503050406030204" pitchFamily="18" charset="0"/>
                          <a:ea typeface="Times New Roman" panose="02020603050405020304" pitchFamily="18" charset="0"/>
                          <a:cs typeface="Times New Roman" panose="02020603050405020304" pitchFamily="18" charset="0"/>
                        </a:rPr>
                        <m:t>∗</m:t>
                      </m:r>
                      <m:r>
                        <a:rPr lang="es-ES" sz="2000">
                          <a:latin typeface="Cambria Math" panose="02040503050406030204" pitchFamily="18" charset="0"/>
                          <a:ea typeface="Times New Roman" panose="02020603050405020304" pitchFamily="18" charset="0"/>
                          <a:cs typeface="Times New Roman" panose="02020603050405020304" pitchFamily="18" charset="0"/>
                        </a:rPr>
                        <m:t>100=</m:t>
                      </m:r>
                      <m:r>
                        <a:rPr lang="en-US" sz="2000" b="1" i="1" smtClean="0">
                          <a:latin typeface="Cambria Math" panose="02040503050406030204" pitchFamily="18" charset="0"/>
                          <a:ea typeface="Times New Roman" panose="02020603050405020304" pitchFamily="18" charset="0"/>
                          <a:cs typeface="Times New Roman" panose="02020603050405020304" pitchFamily="18" charset="0"/>
                        </a:rPr>
                        <m:t> </m:t>
                      </m:r>
                      <m:r>
                        <a:rPr lang="es-ES" sz="2000" b="1" i="1">
                          <a:latin typeface="Cambria Math" panose="02040503050406030204" pitchFamily="18" charset="0"/>
                          <a:ea typeface="Times New Roman" panose="02020603050405020304" pitchFamily="18" charset="0"/>
                          <a:cs typeface="Times New Roman" panose="02020603050405020304" pitchFamily="18" charset="0"/>
                        </a:rPr>
                        <m:t>𝟖𝟕</m:t>
                      </m:r>
                      <m:r>
                        <a:rPr lang="es-ES" sz="2000" b="1">
                          <a:latin typeface="Cambria Math" panose="02040503050406030204" pitchFamily="18" charset="0"/>
                          <a:ea typeface="Times New Roman" panose="02020603050405020304" pitchFamily="18" charset="0"/>
                          <a:cs typeface="Times New Roman" panose="02020603050405020304" pitchFamily="18" charset="0"/>
                        </a:rPr>
                        <m:t>,</m:t>
                      </m:r>
                      <m:r>
                        <a:rPr lang="es-ES" sz="2000" b="1" i="1">
                          <a:latin typeface="Cambria Math" panose="02040503050406030204" pitchFamily="18" charset="0"/>
                          <a:ea typeface="Times New Roman" panose="02020603050405020304" pitchFamily="18" charset="0"/>
                          <a:cs typeface="Times New Roman" panose="02020603050405020304" pitchFamily="18" charset="0"/>
                        </a:rPr>
                        <m:t>𝟓</m:t>
                      </m:r>
                      <m:r>
                        <a:rPr lang="es-ES" sz="2000" b="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b="1"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Rectángulo 8">
                <a:extLst>
                  <a:ext uri="{FF2B5EF4-FFF2-40B4-BE49-F238E27FC236}">
                    <a16:creationId xmlns:a16="http://schemas.microsoft.com/office/drawing/2014/main" id="{E2BAFACF-B91C-4E9E-B83F-29FA10E05025}"/>
                  </a:ext>
                </a:extLst>
              </p:cNvPr>
              <p:cNvSpPr>
                <a:spLocks noRot="1" noChangeAspect="1" noMove="1" noResize="1" noEditPoints="1" noAdjustHandles="1" noChangeArrowheads="1" noChangeShapeType="1" noTextEdit="1"/>
              </p:cNvSpPr>
              <p:nvPr/>
            </p:nvSpPr>
            <p:spPr>
              <a:xfrm>
                <a:off x="5779576" y="851360"/>
                <a:ext cx="6096000" cy="2533386"/>
              </a:xfrm>
              <a:prstGeom prst="rect">
                <a:avLst/>
              </a:prstGeom>
              <a:blipFill>
                <a:blip r:embed="rId4"/>
                <a:stretch>
                  <a:fillRect/>
                </a:stretch>
              </a:blipFill>
            </p:spPr>
            <p:txBody>
              <a:bodyPr/>
              <a:lstStyle/>
              <a:p>
                <a:r>
                  <a:rPr lang="es-EC">
                    <a:noFill/>
                  </a:rPr>
                  <a:t> </a:t>
                </a:r>
              </a:p>
            </p:txBody>
          </p:sp>
        </mc:Fallback>
      </mc:AlternateContent>
      <p:graphicFrame>
        <p:nvGraphicFramePr>
          <p:cNvPr id="11" name="Tabla 10">
            <a:extLst>
              <a:ext uri="{FF2B5EF4-FFF2-40B4-BE49-F238E27FC236}">
                <a16:creationId xmlns:a16="http://schemas.microsoft.com/office/drawing/2014/main" id="{C4A87114-611F-4139-A99E-D200319850E6}"/>
              </a:ext>
            </a:extLst>
          </p:cNvPr>
          <p:cNvGraphicFramePr>
            <a:graphicFrameLocks noGrp="1"/>
          </p:cNvGraphicFramePr>
          <p:nvPr>
            <p:extLst>
              <p:ext uri="{D42A27DB-BD31-4B8C-83A1-F6EECF244321}">
                <p14:modId xmlns:p14="http://schemas.microsoft.com/office/powerpoint/2010/main" val="1157639559"/>
              </p:ext>
            </p:extLst>
          </p:nvPr>
        </p:nvGraphicFramePr>
        <p:xfrm>
          <a:off x="523794" y="3950762"/>
          <a:ext cx="4749244" cy="1665258"/>
        </p:xfrm>
        <a:graphic>
          <a:graphicData uri="http://schemas.openxmlformats.org/drawingml/2006/table">
            <a:tbl>
              <a:tblPr firstRow="1" firstCol="1" bandRow="1">
                <a:tableStyleId>{93296810-A885-4BE3-A3E7-6D5BEEA58F35}</a:tableStyleId>
              </a:tblPr>
              <a:tblGrid>
                <a:gridCol w="1122215">
                  <a:extLst>
                    <a:ext uri="{9D8B030D-6E8A-4147-A177-3AD203B41FA5}">
                      <a16:colId xmlns:a16="http://schemas.microsoft.com/office/drawing/2014/main" val="488380425"/>
                    </a:ext>
                  </a:extLst>
                </a:gridCol>
                <a:gridCol w="1122215">
                  <a:extLst>
                    <a:ext uri="{9D8B030D-6E8A-4147-A177-3AD203B41FA5}">
                      <a16:colId xmlns:a16="http://schemas.microsoft.com/office/drawing/2014/main" val="3217927131"/>
                    </a:ext>
                  </a:extLst>
                </a:gridCol>
                <a:gridCol w="1252407">
                  <a:extLst>
                    <a:ext uri="{9D8B030D-6E8A-4147-A177-3AD203B41FA5}">
                      <a16:colId xmlns:a16="http://schemas.microsoft.com/office/drawing/2014/main" val="1974196964"/>
                    </a:ext>
                  </a:extLst>
                </a:gridCol>
                <a:gridCol w="1252407">
                  <a:extLst>
                    <a:ext uri="{9D8B030D-6E8A-4147-A177-3AD203B41FA5}">
                      <a16:colId xmlns:a16="http://schemas.microsoft.com/office/drawing/2014/main" val="3088257245"/>
                    </a:ext>
                  </a:extLst>
                </a:gridCol>
              </a:tblGrid>
              <a:tr h="390727">
                <a:tc rowSpan="2" gridSpan="2">
                  <a:txBody>
                    <a:bodyPr/>
                    <a:lstStyle/>
                    <a:p>
                      <a:pPr algn="just">
                        <a:lnSpc>
                          <a:spcPct val="200000"/>
                        </a:lnSpc>
                        <a:spcAft>
                          <a:spcPts val="0"/>
                        </a:spcAft>
                      </a:pPr>
                      <a:r>
                        <a:rPr lang="es-EC" sz="1200" dirty="0">
                          <a:effectLst/>
                          <a:latin typeface="Georgia" pitchFamily="18" charset="0"/>
                        </a:rPr>
                        <a:t> </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rowSpan="2" hMerge="1">
                  <a:txBody>
                    <a:bodyPr/>
                    <a:lstStyle/>
                    <a:p>
                      <a:endParaRPr lang="es-EC"/>
                    </a:p>
                  </a:txBody>
                  <a:tcPr/>
                </a:tc>
                <a:tc gridSpan="2">
                  <a:txBody>
                    <a:bodyPr/>
                    <a:lstStyle/>
                    <a:p>
                      <a:pPr algn="ctr">
                        <a:lnSpc>
                          <a:spcPct val="200000"/>
                        </a:lnSpc>
                        <a:spcAft>
                          <a:spcPts val="0"/>
                        </a:spcAft>
                      </a:pPr>
                      <a:r>
                        <a:rPr lang="es-EC" sz="1400" dirty="0">
                          <a:effectLst/>
                          <a:latin typeface="Georgia" pitchFamily="18" charset="0"/>
                        </a:rPr>
                        <a:t>Etiquetas Predichas</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00153845"/>
                  </a:ext>
                </a:extLst>
              </a:tr>
              <a:tr h="334947">
                <a:tc gridSpan="2" vMerge="1">
                  <a:txBody>
                    <a:bodyPr/>
                    <a:lstStyle/>
                    <a:p>
                      <a:endParaRPr lang="es-EC"/>
                    </a:p>
                  </a:txBody>
                  <a:tcPr/>
                </a:tc>
                <a:tc hMerge="1" vMerge="1">
                  <a:txBody>
                    <a:bodyPr/>
                    <a:lstStyle/>
                    <a:p>
                      <a:endParaRPr lang="es-EC"/>
                    </a:p>
                  </a:txBody>
                  <a:tcPr/>
                </a:tc>
                <a:tc>
                  <a:txBody>
                    <a:bodyPr/>
                    <a:lstStyle/>
                    <a:p>
                      <a:pPr algn="ctr">
                        <a:lnSpc>
                          <a:spcPct val="200000"/>
                        </a:lnSpc>
                        <a:spcAft>
                          <a:spcPts val="0"/>
                        </a:spcAft>
                      </a:pPr>
                      <a:r>
                        <a:rPr lang="es-EC" sz="1200">
                          <a:effectLst/>
                          <a:latin typeface="Georgia" pitchFamily="18" charset="0"/>
                        </a:rPr>
                        <a:t>Explosiva</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No Explosiva</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8902431"/>
                  </a:ext>
                </a:extLst>
              </a:tr>
              <a:tr h="338057">
                <a:tc rowSpan="2">
                  <a:txBody>
                    <a:bodyPr/>
                    <a:lstStyle/>
                    <a:p>
                      <a:pPr algn="ctr">
                        <a:lnSpc>
                          <a:spcPct val="200000"/>
                        </a:lnSpc>
                        <a:spcAft>
                          <a:spcPts val="0"/>
                        </a:spcAft>
                      </a:pPr>
                      <a:r>
                        <a:rPr lang="es-EC" sz="1400">
                          <a:effectLst/>
                          <a:latin typeface="Georgia" pitchFamily="18" charset="0"/>
                        </a:rPr>
                        <a:t>Etiquetas Reales</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Explosiva</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8</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0</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8755431"/>
                  </a:ext>
                </a:extLst>
              </a:tr>
              <a:tr h="507018">
                <a:tc vMerge="1">
                  <a:txBody>
                    <a:bodyPr/>
                    <a:lstStyle/>
                    <a:p>
                      <a:endParaRPr lang="es-EC"/>
                    </a:p>
                  </a:txBody>
                  <a:tcPr/>
                </a:tc>
                <a:tc>
                  <a:txBody>
                    <a:bodyPr/>
                    <a:lstStyle/>
                    <a:p>
                      <a:pPr algn="ctr">
                        <a:lnSpc>
                          <a:spcPct val="200000"/>
                        </a:lnSpc>
                        <a:spcAft>
                          <a:spcPts val="0"/>
                        </a:spcAft>
                      </a:pPr>
                      <a:r>
                        <a:rPr lang="es-EC" sz="1200">
                          <a:effectLst/>
                          <a:latin typeface="Georgia" pitchFamily="18" charset="0"/>
                        </a:rPr>
                        <a:t>No Explosiva</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a:effectLst/>
                          <a:latin typeface="Georgia" pitchFamily="18" charset="0"/>
                        </a:rPr>
                        <a:t>1</a:t>
                      </a:r>
                      <a:endParaRPr lang="es-EC" sz="1100">
                        <a:effectLst/>
                        <a:latin typeface="Georg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200" dirty="0">
                          <a:effectLst/>
                          <a:latin typeface="Georgia" pitchFamily="18" charset="0"/>
                        </a:rPr>
                        <a:t>6</a:t>
                      </a:r>
                      <a:endParaRPr lang="es-EC" sz="1100" dirty="0">
                        <a:effectLst/>
                        <a:latin typeface="Georg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5691205"/>
                  </a:ext>
                </a:extLst>
              </a:tr>
            </a:tbl>
          </a:graphicData>
        </a:graphic>
      </p:graphicFrame>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4AD9DC3D-2637-4AC3-B1EE-8E76995B8065}"/>
                  </a:ext>
                </a:extLst>
              </p:cNvPr>
              <p:cNvSpPr/>
              <p:nvPr/>
            </p:nvSpPr>
            <p:spPr>
              <a:xfrm>
                <a:off x="5186070" y="3095912"/>
                <a:ext cx="5391150" cy="3164200"/>
              </a:xfrm>
              <a:prstGeom prst="rect">
                <a:avLst/>
              </a:prstGeom>
            </p:spPr>
            <p:txBody>
              <a:bodyPr wrap="square">
                <a:spAutoFit/>
              </a:bodyPr>
              <a:lstStyle/>
              <a:p>
                <a:pPr indent="180340" algn="just">
                  <a:lnSpc>
                    <a:spcPct val="200000"/>
                  </a:lnSpc>
                  <a:spcAft>
                    <a:spcPts val="60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200000"/>
                  </a:lnSpc>
                  <a:spcAft>
                    <a:spcPts val="600"/>
                  </a:spcAft>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𝐶</m:t>
                          </m:r>
                        </m:e>
                        <m:sub>
                          <m:r>
                            <a:rPr lang="es-ES" i="1">
                              <a:latin typeface="Cambria Math" panose="02040503050406030204" pitchFamily="18" charset="0"/>
                              <a:ea typeface="Times New Roman" panose="02020603050405020304" pitchFamily="18" charset="0"/>
                              <a:cs typeface="Times New Roman" panose="02020603050405020304" pitchFamily="18" charset="0"/>
                            </a:rPr>
                            <m:t>𝑅</m:t>
                          </m:r>
                        </m:sub>
                      </m:sSub>
                      <m:r>
                        <a:rPr lang="es-ES">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es-ES">
                              <a:latin typeface="Cambria Math" panose="02040503050406030204" pitchFamily="18" charset="0"/>
                              <a:ea typeface="Times New Roman" panose="02020603050405020304" pitchFamily="18" charset="0"/>
                              <a:cs typeface="Times New Roman" panose="02020603050405020304" pitchFamily="18" charset="0"/>
                            </a:rPr>
                            <m:t># </m:t>
                          </m:r>
                          <m:r>
                            <a:rPr lang="es-ES" i="1">
                              <a:latin typeface="Cambria Math" panose="02040503050406030204" pitchFamily="18" charset="0"/>
                              <a:ea typeface="Times New Roman" panose="02020603050405020304" pitchFamily="18" charset="0"/>
                              <a:cs typeface="Times New Roman" panose="02020603050405020304" pitchFamily="18" charset="0"/>
                            </a:rPr>
                            <m:t>𝑎𝑐𝑖𝑒𝑟𝑡𝑜𝑠</m:t>
                          </m:r>
                        </m:num>
                        <m:den>
                          <m:r>
                            <a:rPr lang="es-ES">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𝑡𝑜𝑡𝑎𝑙</m:t>
                          </m:r>
                          <m:r>
                            <a:rPr lang="es-ES">
                              <a:latin typeface="Cambria Math" panose="02040503050406030204" pitchFamily="18" charset="0"/>
                              <a:ea typeface="Times New Roman" panose="02020603050405020304" pitchFamily="18" charset="0"/>
                              <a:cs typeface="Times New Roman" panose="02020603050405020304" pitchFamily="18" charset="0"/>
                            </a:rPr>
                            <m:t> </m:t>
                          </m:r>
                          <m:r>
                            <a:rPr lang="es-ES" i="1">
                              <a:latin typeface="Cambria Math" panose="02040503050406030204" pitchFamily="18" charset="0"/>
                              <a:ea typeface="Times New Roman" panose="02020603050405020304" pitchFamily="18" charset="0"/>
                              <a:cs typeface="Times New Roman" panose="02020603050405020304" pitchFamily="18" charset="0"/>
                            </a:rPr>
                            <m:t>𝑑𝑒</m:t>
                          </m:r>
                          <m:r>
                            <a:rPr lang="es-ES">
                              <a:latin typeface="Cambria Math" panose="02040503050406030204" pitchFamily="18" charset="0"/>
                              <a:ea typeface="Times New Roman" panose="02020603050405020304" pitchFamily="18" charset="0"/>
                              <a:cs typeface="Times New Roman" panose="02020603050405020304" pitchFamily="18" charset="0"/>
                            </a:rPr>
                            <m:t> </m:t>
                          </m:r>
                          <m:r>
                            <a:rPr lang="es-ES" i="1">
                              <a:latin typeface="Cambria Math" panose="02040503050406030204" pitchFamily="18" charset="0"/>
                              <a:ea typeface="Times New Roman" panose="02020603050405020304" pitchFamily="18" charset="0"/>
                              <a:cs typeface="Times New Roman" panose="02020603050405020304" pitchFamily="18" charset="0"/>
                            </a:rPr>
                            <m:t>𝑒𝑥𝑝𝑒𝑟𝑖𝑚𝑒𝑛𝑡𝑜𝑠</m:t>
                          </m:r>
                        </m:den>
                      </m:f>
                      <m:r>
                        <a:rPr lang="es-ES" i="1">
                          <a:latin typeface="Cambria Math" panose="02040503050406030204" pitchFamily="18" charset="0"/>
                          <a:ea typeface="Times New Roman" panose="02020603050405020304" pitchFamily="18" charset="0"/>
                          <a:cs typeface="Times New Roman" panose="02020603050405020304" pitchFamily="18" charset="0"/>
                        </a:rPr>
                        <m:t>∗</m:t>
                      </m:r>
                      <m:r>
                        <a:rPr lang="es-ES">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200000"/>
                  </a:lnSpc>
                  <a:spcAft>
                    <a:spcPts val="600"/>
                  </a:spcAft>
                </a:pPr>
                <a14:m>
                  <m:oMathPara xmlns:m="http://schemas.openxmlformats.org/officeDocument/2006/math">
                    <m:oMathParaPr>
                      <m:jc m:val="centerGroup"/>
                    </m:oMathParaPr>
                    <m:oMath xmlns:m="http://schemas.openxmlformats.org/officeDocument/2006/math">
                      <m:r>
                        <a:rPr lang="es-ES" sz="2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s-ES" sz="2000" i="1">
                              <a:latin typeface="Cambria Math" panose="02040503050406030204" pitchFamily="18" charset="0"/>
                              <a:ea typeface="Times New Roman" panose="02020603050405020304" pitchFamily="18" charset="0"/>
                              <a:cs typeface="Times New Roman" panose="02020603050405020304" pitchFamily="18" charset="0"/>
                            </a:rPr>
                            <m:t>𝐶</m:t>
                          </m:r>
                        </m:e>
                        <m:sub>
                          <m:r>
                            <a:rPr lang="es-ES" sz="2000" i="1">
                              <a:latin typeface="Cambria Math" panose="02040503050406030204" pitchFamily="18" charset="0"/>
                              <a:ea typeface="Times New Roman" panose="02020603050405020304" pitchFamily="18" charset="0"/>
                              <a:cs typeface="Times New Roman" panose="02020603050405020304" pitchFamily="18" charset="0"/>
                            </a:rPr>
                            <m:t>𝑅</m:t>
                          </m:r>
                        </m:sub>
                      </m:sSub>
                      <m:r>
                        <a:rPr lang="es-ES" sz="2000">
                          <a:latin typeface="Cambria Math" panose="02040503050406030204" pitchFamily="18" charset="0"/>
                          <a:ea typeface="Times New Roman" panose="02020603050405020304" pitchFamily="18" charset="0"/>
                          <a:cs typeface="Times New Roman" panose="02020603050405020304" pitchFamily="18" charset="0"/>
                        </a:rPr>
                        <m:t>=</m:t>
                      </m:r>
                      <m:f>
                        <m:fPr>
                          <m:ctrlPr>
                            <a:rPr lang="es-EC"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s-ES" sz="2000">
                              <a:latin typeface="Cambria Math" panose="02040503050406030204" pitchFamily="18" charset="0"/>
                              <a:ea typeface="Times New Roman" panose="02020603050405020304" pitchFamily="18" charset="0"/>
                              <a:cs typeface="Times New Roman" panose="02020603050405020304" pitchFamily="18" charset="0"/>
                            </a:rPr>
                            <m:t>14</m:t>
                          </m:r>
                        </m:num>
                        <m:den>
                          <m:r>
                            <a:rPr lang="es-ES" sz="2000">
                              <a:latin typeface="Cambria Math" panose="02040503050406030204" pitchFamily="18" charset="0"/>
                              <a:ea typeface="Times New Roman" panose="02020603050405020304" pitchFamily="18" charset="0"/>
                              <a:cs typeface="Times New Roman" panose="02020603050405020304" pitchFamily="18" charset="0"/>
                            </a:rPr>
                            <m:t>15</m:t>
                          </m:r>
                        </m:den>
                      </m:f>
                      <m:r>
                        <a:rPr lang="es-ES" sz="2000" i="1">
                          <a:latin typeface="Cambria Math" panose="02040503050406030204" pitchFamily="18" charset="0"/>
                          <a:ea typeface="Times New Roman" panose="02020603050405020304" pitchFamily="18" charset="0"/>
                          <a:cs typeface="Times New Roman" panose="02020603050405020304" pitchFamily="18" charset="0"/>
                        </a:rPr>
                        <m:t>∗</m:t>
                      </m:r>
                      <m:r>
                        <a:rPr lang="es-ES" sz="2000">
                          <a:latin typeface="Cambria Math" panose="02040503050406030204" pitchFamily="18" charset="0"/>
                          <a:ea typeface="Times New Roman" panose="02020603050405020304" pitchFamily="18" charset="0"/>
                          <a:cs typeface="Times New Roman" panose="02020603050405020304" pitchFamily="18" charset="0"/>
                        </a:rPr>
                        <m:t>100=</m:t>
                      </m:r>
                      <m:r>
                        <a:rPr lang="es-ES" sz="2000" b="1" i="1">
                          <a:latin typeface="Cambria Math" panose="02040503050406030204" pitchFamily="18" charset="0"/>
                          <a:ea typeface="Times New Roman" panose="02020603050405020304" pitchFamily="18" charset="0"/>
                          <a:cs typeface="Times New Roman" panose="02020603050405020304" pitchFamily="18" charset="0"/>
                        </a:rPr>
                        <m:t>𝟗𝟑</m:t>
                      </m:r>
                      <m:r>
                        <a:rPr lang="es-ES" sz="2000" b="1">
                          <a:latin typeface="Cambria Math" panose="02040503050406030204" pitchFamily="18" charset="0"/>
                          <a:ea typeface="Times New Roman" panose="02020603050405020304" pitchFamily="18" charset="0"/>
                          <a:cs typeface="Times New Roman" panose="02020603050405020304" pitchFamily="18" charset="0"/>
                        </a:rPr>
                        <m:t>,</m:t>
                      </m:r>
                      <m:r>
                        <a:rPr lang="es-ES" sz="2000" b="1" i="1">
                          <a:latin typeface="Cambria Math" panose="02040503050406030204" pitchFamily="18" charset="0"/>
                          <a:ea typeface="Times New Roman" panose="02020603050405020304" pitchFamily="18" charset="0"/>
                          <a:cs typeface="Times New Roman" panose="02020603050405020304" pitchFamily="18" charset="0"/>
                        </a:rPr>
                        <m:t>𝟑𝟑</m:t>
                      </m:r>
                      <m:r>
                        <a:rPr lang="es-ES" sz="2000" b="1">
                          <a:latin typeface="Cambria Math" panose="02040503050406030204" pitchFamily="18" charset="0"/>
                          <a:ea typeface="Times New Roman" panose="02020603050405020304" pitchFamily="18" charset="0"/>
                          <a:cs typeface="Times New Roman" panose="02020603050405020304" pitchFamily="18" charset="0"/>
                        </a:rPr>
                        <m:t> </m:t>
                      </m:r>
                      <m:r>
                        <a:rPr lang="es-ES" sz="2000">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Rectángulo 11">
                <a:extLst>
                  <a:ext uri="{FF2B5EF4-FFF2-40B4-BE49-F238E27FC236}">
                    <a16:creationId xmlns:a16="http://schemas.microsoft.com/office/drawing/2014/main" id="{4AD9DC3D-2637-4AC3-B1EE-8E76995B8065}"/>
                  </a:ext>
                </a:extLst>
              </p:cNvPr>
              <p:cNvSpPr>
                <a:spLocks noRot="1" noChangeAspect="1" noMove="1" noResize="1" noEditPoints="1" noAdjustHandles="1" noChangeArrowheads="1" noChangeShapeType="1" noTextEdit="1"/>
              </p:cNvSpPr>
              <p:nvPr/>
            </p:nvSpPr>
            <p:spPr>
              <a:xfrm>
                <a:off x="5186070" y="3095912"/>
                <a:ext cx="5391150" cy="3164200"/>
              </a:xfrm>
              <a:prstGeom prst="rect">
                <a:avLst/>
              </a:prstGeom>
              <a:blipFill>
                <a:blip r:embed="rId5"/>
                <a:stretch>
                  <a:fillRect/>
                </a:stretch>
              </a:blipFill>
            </p:spPr>
            <p:txBody>
              <a:bodyPr/>
              <a:lstStyle/>
              <a:p>
                <a:r>
                  <a:rPr lang="es-EC">
                    <a:noFill/>
                  </a:rPr>
                  <a:t> </a:t>
                </a:r>
              </a:p>
            </p:txBody>
          </p:sp>
        </mc:Fallback>
      </mc:AlternateContent>
      <p:cxnSp>
        <p:nvCxnSpPr>
          <p:cNvPr id="8" name="Conector recto 7">
            <a:extLst>
              <a:ext uri="{FF2B5EF4-FFF2-40B4-BE49-F238E27FC236}">
                <a16:creationId xmlns:a16="http://schemas.microsoft.com/office/drawing/2014/main" id="{14961E6A-86D5-478A-9DDC-19E60E4AB124}"/>
              </a:ext>
            </a:extLst>
          </p:cNvPr>
          <p:cNvCxnSpPr/>
          <p:nvPr/>
        </p:nvCxnSpPr>
        <p:spPr>
          <a:xfrm>
            <a:off x="9498990" y="3004472"/>
            <a:ext cx="574650" cy="0"/>
          </a:xfrm>
          <a:prstGeom prst="line">
            <a:avLst/>
          </a:prstGeom>
        </p:spPr>
        <p:style>
          <a:lnRef idx="3">
            <a:schemeClr val="dk1"/>
          </a:lnRef>
          <a:fillRef idx="0">
            <a:schemeClr val="dk1"/>
          </a:fillRef>
          <a:effectRef idx="2">
            <a:schemeClr val="dk1"/>
          </a:effectRef>
          <a:fontRef idx="minor">
            <a:schemeClr val="tx1"/>
          </a:fontRef>
        </p:style>
      </p:cxnSp>
      <p:cxnSp>
        <p:nvCxnSpPr>
          <p:cNvPr id="18" name="Conector recto 17">
            <a:extLst>
              <a:ext uri="{FF2B5EF4-FFF2-40B4-BE49-F238E27FC236}">
                <a16:creationId xmlns:a16="http://schemas.microsoft.com/office/drawing/2014/main" id="{3B3CA279-72D4-4DC1-83F7-3F3CFC5A3540}"/>
              </a:ext>
            </a:extLst>
          </p:cNvPr>
          <p:cNvCxnSpPr/>
          <p:nvPr/>
        </p:nvCxnSpPr>
        <p:spPr>
          <a:xfrm>
            <a:off x="8416950" y="5869592"/>
            <a:ext cx="574650" cy="0"/>
          </a:xfrm>
          <a:prstGeom prst="line">
            <a:avLst/>
          </a:prstGeom>
        </p:spPr>
        <p:style>
          <a:lnRef idx="3">
            <a:schemeClr val="dk1"/>
          </a:lnRef>
          <a:fillRef idx="0">
            <a:schemeClr val="dk1"/>
          </a:fillRef>
          <a:effectRef idx="2">
            <a:schemeClr val="dk1"/>
          </a:effectRef>
          <a:fontRef idx="minor">
            <a:schemeClr val="tx1"/>
          </a:fontRef>
        </p:style>
      </p:cxnSp>
      <p:sp>
        <p:nvSpPr>
          <p:cNvPr id="19" name="18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0" name="19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1" name="20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2" name="21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3" name="22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4" name="23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25"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Tree>
    <p:extLst>
      <p:ext uri="{BB962C8B-B14F-4D97-AF65-F5344CB8AC3E}">
        <p14:creationId xmlns:p14="http://schemas.microsoft.com/office/powerpoint/2010/main" val="375135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18</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8294258" cy="461665"/>
          </a:xfrm>
          <a:prstGeom prst="rect">
            <a:avLst/>
          </a:prstGeom>
          <a:noFill/>
        </p:spPr>
        <p:txBody>
          <a:bodyPr wrap="none" rtlCol="0">
            <a:spAutoFit/>
          </a:bodyPr>
          <a:lstStyle/>
          <a:p>
            <a:r>
              <a:rPr lang="es-EC" sz="2400" b="1" u="sng" dirty="0">
                <a:latin typeface="Georgia" pitchFamily="18" charset="0"/>
              </a:rPr>
              <a:t>Robot identificador: </a:t>
            </a:r>
            <a:r>
              <a:rPr lang="es-EC" sz="2400" b="1" u="sng" dirty="0" smtClean="0">
                <a:latin typeface="Georgia" pitchFamily="18" charset="0"/>
              </a:rPr>
              <a:t>Navegación y posicionamiento</a:t>
            </a:r>
            <a:endParaRPr lang="es-EC" sz="2400" b="1" u="sng" dirty="0">
              <a:latin typeface="Georgia" pitchFamily="18" charset="0"/>
            </a:endParaRPr>
          </a:p>
        </p:txBody>
      </p:sp>
      <p:sp>
        <p:nvSpPr>
          <p:cNvPr id="19" name="18 Rectángulo redondeado"/>
          <p:cNvSpPr/>
          <p:nvPr/>
        </p:nvSpPr>
        <p:spPr>
          <a:xfrm>
            <a:off x="803559" y="1323697"/>
            <a:ext cx="4452168" cy="643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Se realiza </a:t>
            </a:r>
            <a:r>
              <a:rPr lang="es-EC" sz="1600" dirty="0" smtClean="0">
                <a:latin typeface="Georgia" pitchFamily="18" charset="0"/>
              </a:rPr>
              <a:t>una calibración del robot, en base a los dos encoders posteriores. </a:t>
            </a:r>
            <a:endParaRPr lang="es-EC" sz="1600" dirty="0">
              <a:latin typeface="Georgia" pitchFamily="18" charset="0"/>
            </a:endParaRPr>
          </a:p>
        </p:txBody>
      </p:sp>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8" name="27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pic>
        <p:nvPicPr>
          <p:cNvPr id="30" name="Imagen 29"/>
          <p:cNvPicPr/>
          <p:nvPr/>
        </p:nvPicPr>
        <p:blipFill>
          <a:blip r:embed="rId4">
            <a:extLst>
              <a:ext uri="{28A0092B-C50C-407E-A947-70E740481C1C}">
                <a14:useLocalDpi xmlns:a14="http://schemas.microsoft.com/office/drawing/2010/main" val="0"/>
              </a:ext>
            </a:extLst>
          </a:blip>
          <a:stretch>
            <a:fillRect/>
          </a:stretch>
        </p:blipFill>
        <p:spPr>
          <a:xfrm>
            <a:off x="6772860" y="2800588"/>
            <a:ext cx="4333875" cy="324993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645134575"/>
              </p:ext>
            </p:extLst>
          </p:nvPr>
        </p:nvGraphicFramePr>
        <p:xfrm>
          <a:off x="842670" y="2201397"/>
          <a:ext cx="4314759" cy="3943010"/>
        </p:xfrm>
        <a:graphic>
          <a:graphicData uri="http://schemas.openxmlformats.org/drawingml/2006/table">
            <a:tbl>
              <a:tblPr firstRow="1" firstCol="1" bandRow="1">
                <a:tableStyleId>{93296810-A885-4BE3-A3E7-6D5BEEA58F35}</a:tableStyleId>
              </a:tblPr>
              <a:tblGrid>
                <a:gridCol w="1411063">
                  <a:extLst>
                    <a:ext uri="{9D8B030D-6E8A-4147-A177-3AD203B41FA5}">
                      <a16:colId xmlns:a16="http://schemas.microsoft.com/office/drawing/2014/main" val="857346616"/>
                    </a:ext>
                  </a:extLst>
                </a:gridCol>
                <a:gridCol w="1451848">
                  <a:extLst>
                    <a:ext uri="{9D8B030D-6E8A-4147-A177-3AD203B41FA5}">
                      <a16:colId xmlns:a16="http://schemas.microsoft.com/office/drawing/2014/main" val="3748763137"/>
                    </a:ext>
                  </a:extLst>
                </a:gridCol>
                <a:gridCol w="1451848">
                  <a:extLst>
                    <a:ext uri="{9D8B030D-6E8A-4147-A177-3AD203B41FA5}">
                      <a16:colId xmlns:a16="http://schemas.microsoft.com/office/drawing/2014/main" val="2880076625"/>
                    </a:ext>
                  </a:extLst>
                </a:gridCol>
              </a:tblGrid>
              <a:tr h="75207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Distancia (cm)</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dirty="0">
                          <a:solidFill>
                            <a:schemeClr val="tx1"/>
                          </a:solidFill>
                          <a:effectLst/>
                          <a:latin typeface="Georgia" panose="02040502050405020303" pitchFamily="18" charset="0"/>
                        </a:rPr>
                        <a:t>Pulsos de encoder de la  llanta izquierda</a:t>
                      </a:r>
                      <a:endParaRPr lang="es-EC" sz="11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Pulsos de encoder de la llanta derecha</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743301"/>
                  </a:ext>
                </a:extLst>
              </a:tr>
              <a:tr h="229564">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8</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26</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580916"/>
                  </a:ext>
                </a:extLst>
              </a:tr>
              <a:tr h="229564">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35</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31</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3950194"/>
                  </a:ext>
                </a:extLst>
              </a:tr>
              <a:tr h="315076">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15</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48</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45</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0950733"/>
                  </a:ext>
                </a:extLst>
              </a:tr>
              <a:tr h="323543">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18</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57</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51</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7274958"/>
                  </a:ext>
                </a:extLst>
              </a:tr>
              <a:tr h="315076">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25</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76</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72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0119608"/>
                  </a:ext>
                </a:extLst>
              </a:tr>
              <a:tr h="323543">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94</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96</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4809853"/>
                  </a:ext>
                </a:extLst>
              </a:tr>
              <a:tr h="323543">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38</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110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113</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5800484"/>
                  </a:ext>
                </a:extLst>
              </a:tr>
              <a:tr h="323543">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45</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136</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132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1360715"/>
                  </a:ext>
                </a:extLst>
              </a:tr>
              <a:tr h="323543">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58</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178</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173</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4032069"/>
                  </a:ext>
                </a:extLst>
              </a:tr>
              <a:tr h="323543">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65</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193</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dirty="0">
                          <a:solidFill>
                            <a:schemeClr val="tx1"/>
                          </a:solidFill>
                          <a:effectLst/>
                          <a:latin typeface="Georgia" panose="02040502050405020303" pitchFamily="18" charset="0"/>
                        </a:rPr>
                        <a:t>197</a:t>
                      </a:r>
                      <a:endParaRPr lang="es-EC" sz="11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314064"/>
                  </a:ext>
                </a:extLst>
              </a:tr>
            </a:tbl>
          </a:graphicData>
        </a:graphic>
      </p:graphicFrame>
      <mc:AlternateContent xmlns:mc="http://schemas.openxmlformats.org/markup-compatibility/2006">
        <mc:Choice xmlns:a14="http://schemas.microsoft.com/office/drawing/2010/main" Requires="a14">
          <p:sp>
            <p:nvSpPr>
              <p:cNvPr id="6" name="Rectángulo 5"/>
              <p:cNvSpPr/>
              <p:nvPr/>
            </p:nvSpPr>
            <p:spPr>
              <a:xfrm>
                <a:off x="7629824" y="2412546"/>
                <a:ext cx="2806666" cy="307777"/>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𝑦</m:t>
                      </m:r>
                      <m:r>
                        <a:rPr lang="es-EC" sz="1400" i="0">
                          <a:latin typeface="Cambria Math" panose="02040503050406030204" pitchFamily="18" charset="0"/>
                        </a:rPr>
                        <m:t>=0.118+0.137 </m:t>
                      </m:r>
                      <m:r>
                        <a:rPr lang="es-EC" sz="1400" i="1">
                          <a:latin typeface="Cambria Math" panose="02040503050406030204" pitchFamily="18" charset="0"/>
                        </a:rPr>
                        <m:t>𝑥</m:t>
                      </m:r>
                      <m:r>
                        <a:rPr lang="es-EC" sz="1400" i="0">
                          <a:latin typeface="Cambria Math" panose="02040503050406030204" pitchFamily="18" charset="0"/>
                        </a:rPr>
                        <m:t>1+0.207 </m:t>
                      </m:r>
                      <m:r>
                        <a:rPr lang="es-EC" sz="1400" i="1">
                          <a:latin typeface="Cambria Math" panose="02040503050406030204" pitchFamily="18" charset="0"/>
                        </a:rPr>
                        <m:t>𝑥</m:t>
                      </m:r>
                      <m:r>
                        <a:rPr lang="es-EC" sz="1400" i="0">
                          <a:latin typeface="Cambria Math" panose="02040503050406030204" pitchFamily="18" charset="0"/>
                        </a:rPr>
                        <m:t>2 </m:t>
                      </m:r>
                    </m:oMath>
                  </m:oMathPara>
                </a14:m>
                <a:endParaRPr lang="es-EC" sz="1400" dirty="0"/>
              </a:p>
            </p:txBody>
          </p:sp>
        </mc:Choice>
        <mc:Fallback>
          <p:sp>
            <p:nvSpPr>
              <p:cNvPr id="6" name="Rectángulo 5"/>
              <p:cNvSpPr>
                <a:spLocks noRot="1" noChangeAspect="1" noMove="1" noResize="1" noEditPoints="1" noAdjustHandles="1" noChangeArrowheads="1" noChangeShapeType="1" noTextEdit="1"/>
              </p:cNvSpPr>
              <p:nvPr/>
            </p:nvSpPr>
            <p:spPr>
              <a:xfrm>
                <a:off x="7629824" y="2412546"/>
                <a:ext cx="2806666" cy="307777"/>
              </a:xfrm>
              <a:prstGeom prst="rect">
                <a:avLst/>
              </a:prstGeom>
              <a:blipFill>
                <a:blip r:embed="rId5"/>
                <a:stretch>
                  <a:fillRect b="-2000"/>
                </a:stretch>
              </a:blipFill>
            </p:spPr>
            <p:txBody>
              <a:bodyPr/>
              <a:lstStyle/>
              <a:p>
                <a:r>
                  <a:rPr lang="es-EC">
                    <a:noFill/>
                  </a:rPr>
                  <a:t> </a:t>
                </a:r>
              </a:p>
            </p:txBody>
          </p:sp>
        </mc:Fallback>
      </mc:AlternateContent>
    </p:spTree>
    <p:extLst>
      <p:ext uri="{BB962C8B-B14F-4D97-AF65-F5344CB8AC3E}">
        <p14:creationId xmlns:p14="http://schemas.microsoft.com/office/powerpoint/2010/main" val="31771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19</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8294258" cy="461665"/>
          </a:xfrm>
          <a:prstGeom prst="rect">
            <a:avLst/>
          </a:prstGeom>
          <a:noFill/>
        </p:spPr>
        <p:txBody>
          <a:bodyPr wrap="none" rtlCol="0">
            <a:spAutoFit/>
          </a:bodyPr>
          <a:lstStyle/>
          <a:p>
            <a:r>
              <a:rPr lang="es-EC" sz="2400" b="1" u="sng" dirty="0">
                <a:latin typeface="Georgia" pitchFamily="18" charset="0"/>
              </a:rPr>
              <a:t>Robot identificador: </a:t>
            </a:r>
            <a:r>
              <a:rPr lang="es-EC" sz="2400" b="1" u="sng" dirty="0" smtClean="0">
                <a:latin typeface="Georgia" pitchFamily="18" charset="0"/>
              </a:rPr>
              <a:t>Navegación y posicionamiento</a:t>
            </a:r>
            <a:endParaRPr lang="es-EC" sz="2400" b="1" u="sng" dirty="0">
              <a:latin typeface="Georgia" pitchFamily="18" charset="0"/>
            </a:endParaRPr>
          </a:p>
        </p:txBody>
      </p:sp>
      <p:sp>
        <p:nvSpPr>
          <p:cNvPr id="19" name="18 Rectángulo redondeado"/>
          <p:cNvSpPr/>
          <p:nvPr/>
        </p:nvSpPr>
        <p:spPr>
          <a:xfrm>
            <a:off x="733902" y="1481713"/>
            <a:ext cx="4452168" cy="7440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smtClean="0">
                <a:latin typeface="Georgia" pitchFamily="18" charset="0"/>
              </a:rPr>
              <a:t>Para alcanzar los puntos deseados se realiza un sistema de control de posición.</a:t>
            </a:r>
            <a:endParaRPr lang="es-EC" sz="1600" dirty="0">
              <a:latin typeface="Georgia" pitchFamily="18" charset="0"/>
            </a:endParaRPr>
          </a:p>
        </p:txBody>
      </p:sp>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8" name="27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pic>
        <p:nvPicPr>
          <p:cNvPr id="30" name="Imagen 29"/>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9272" t="39714" r="9206" b="19396"/>
          <a:stretch/>
        </p:blipFill>
        <p:spPr bwMode="auto">
          <a:xfrm>
            <a:off x="842670" y="2715856"/>
            <a:ext cx="5378450" cy="2390775"/>
          </a:xfrm>
          <a:prstGeom prst="rect">
            <a:avLst/>
          </a:prstGeom>
          <a:ln w="3175">
            <a:solidFill>
              <a:schemeClr val="tx1"/>
            </a:solid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6" name="Rectángulo 5"/>
              <p:cNvSpPr/>
              <p:nvPr/>
            </p:nvSpPr>
            <p:spPr>
              <a:xfrm>
                <a:off x="7135071" y="2363370"/>
                <a:ext cx="4336876" cy="1506438"/>
              </a:xfrm>
              <a:prstGeom prst="rect">
                <a:avLst/>
              </a:prstGeom>
            </p:spPr>
            <p:txBody>
              <a:bodyPr wrap="square">
                <a:spAutoFit/>
              </a:bodyPr>
              <a:lstStyle/>
              <a:p>
                <a:pPr marL="457200">
                  <a:lnSpc>
                    <a:spcPct val="107000"/>
                  </a:lnSpc>
                  <a:spcAft>
                    <a:spcPts val="0"/>
                  </a:spcAft>
                  <a:tabLst>
                    <a:tab pos="1166495" algn="l"/>
                  </a:tabLst>
                </a:pPr>
                <a14:m>
                  <m:oMathPara xmlns:m="http://schemas.openxmlformats.org/officeDocument/2006/math">
                    <m:oMathParaPr>
                      <m:jc m:val="centerGroup"/>
                    </m:oMathParaPr>
                    <m:oMath xmlns:m="http://schemas.openxmlformats.org/officeDocument/2006/math">
                      <m:f>
                        <m:fPr>
                          <m:ctrlPr>
                            <a:rPr lang="es-EC" sz="1600" i="1">
                              <a:latin typeface="Cambria Math" panose="02040503050406030204" pitchFamily="18" charset="0"/>
                              <a:ea typeface="Calibri" panose="020F0502020204030204" pitchFamily="34" charset="0"/>
                              <a:cs typeface="Times New Roman" panose="02020603050405020304" pitchFamily="18" charset="0"/>
                            </a:rPr>
                          </m:ctrlPr>
                        </m:fPr>
                        <m:num>
                          <m:r>
                            <a:rPr lang="es-EC" sz="1600" i="1">
                              <a:latin typeface="Cambria Math" panose="02040503050406030204" pitchFamily="18" charset="0"/>
                              <a:ea typeface="Calibri" panose="020F0502020204030204" pitchFamily="34" charset="0"/>
                              <a:cs typeface="Times New Roman" panose="02020603050405020304" pitchFamily="18" charset="0"/>
                            </a:rPr>
                            <m:t>𝑌</m:t>
                          </m:r>
                          <m:r>
                            <a:rPr lang="es-EC" sz="1600" i="1">
                              <a:latin typeface="Cambria Math" panose="02040503050406030204" pitchFamily="18" charset="0"/>
                              <a:ea typeface="Calibri" panose="020F0502020204030204" pitchFamily="34" charset="0"/>
                              <a:cs typeface="Times New Roman" panose="02020603050405020304" pitchFamily="18" charset="0"/>
                            </a:rPr>
                            <m:t>(</m:t>
                          </m:r>
                          <m:r>
                            <a:rPr lang="es-EC" sz="1600" i="1">
                              <a:latin typeface="Cambria Math" panose="02040503050406030204" pitchFamily="18" charset="0"/>
                              <a:ea typeface="Calibri" panose="020F0502020204030204" pitchFamily="34" charset="0"/>
                              <a:cs typeface="Times New Roman" panose="02020603050405020304" pitchFamily="18" charset="0"/>
                            </a:rPr>
                            <m:t>𝑠</m:t>
                          </m:r>
                          <m:r>
                            <a:rPr lang="es-EC" sz="1600" i="1">
                              <a:latin typeface="Cambria Math" panose="02040503050406030204" pitchFamily="18" charset="0"/>
                              <a:ea typeface="Calibri" panose="020F0502020204030204" pitchFamily="34" charset="0"/>
                              <a:cs typeface="Times New Roman" panose="02020603050405020304" pitchFamily="18" charset="0"/>
                            </a:rPr>
                            <m:t>)</m:t>
                          </m:r>
                        </m:num>
                        <m:den>
                          <m:r>
                            <a:rPr lang="es-EC" sz="1600" i="1">
                              <a:latin typeface="Cambria Math" panose="02040503050406030204" pitchFamily="18" charset="0"/>
                              <a:ea typeface="Calibri" panose="020F0502020204030204" pitchFamily="34" charset="0"/>
                              <a:cs typeface="Times New Roman" panose="02020603050405020304" pitchFamily="18" charset="0"/>
                            </a:rPr>
                            <m:t>𝑈</m:t>
                          </m:r>
                          <m:r>
                            <a:rPr lang="es-EC" sz="1600" i="1">
                              <a:latin typeface="Cambria Math" panose="02040503050406030204" pitchFamily="18" charset="0"/>
                              <a:ea typeface="Calibri" panose="020F0502020204030204" pitchFamily="34" charset="0"/>
                              <a:cs typeface="Times New Roman" panose="02020603050405020304" pitchFamily="18" charset="0"/>
                            </a:rPr>
                            <m:t>(</m:t>
                          </m:r>
                          <m:r>
                            <a:rPr lang="es-EC" sz="1600" i="1">
                              <a:latin typeface="Cambria Math" panose="02040503050406030204" pitchFamily="18" charset="0"/>
                              <a:ea typeface="Calibri" panose="020F0502020204030204" pitchFamily="34" charset="0"/>
                              <a:cs typeface="Times New Roman" panose="02020603050405020304" pitchFamily="18" charset="0"/>
                            </a:rPr>
                            <m:t>𝑠</m:t>
                          </m:r>
                          <m:r>
                            <a:rPr lang="es-EC" sz="1600" i="1">
                              <a:latin typeface="Cambria Math" panose="02040503050406030204" pitchFamily="18" charset="0"/>
                              <a:ea typeface="Calibri" panose="020F0502020204030204" pitchFamily="34" charset="0"/>
                              <a:cs typeface="Times New Roman" panose="02020603050405020304" pitchFamily="18" charset="0"/>
                            </a:rPr>
                            <m:t>)</m:t>
                          </m:r>
                        </m:den>
                      </m:f>
                      <m:r>
                        <a:rPr lang="es-EC" sz="1600" i="1">
                          <a:latin typeface="Cambria Math" panose="02040503050406030204" pitchFamily="18" charset="0"/>
                          <a:ea typeface="Calibri" panose="020F0502020204030204" pitchFamily="34" charset="0"/>
                          <a:cs typeface="Times New Roman" panose="02020603050405020304" pitchFamily="18" charset="0"/>
                        </a:rPr>
                        <m:t>=</m:t>
                      </m:r>
                      <m:f>
                        <m:fPr>
                          <m:ctrlPr>
                            <a:rPr lang="es-EC" sz="1600" i="1">
                              <a:latin typeface="Cambria Math" panose="02040503050406030204" pitchFamily="18" charset="0"/>
                              <a:ea typeface="Calibri" panose="020F0502020204030204" pitchFamily="34" charset="0"/>
                              <a:cs typeface="Times New Roman" panose="02020603050405020304" pitchFamily="18" charset="0"/>
                            </a:rPr>
                          </m:ctrlPr>
                        </m:fPr>
                        <m:num>
                          <m:r>
                            <a:rPr lang="es-EC" sz="1600" i="1">
                              <a:latin typeface="Cambria Math" panose="02040503050406030204" pitchFamily="18" charset="0"/>
                              <a:ea typeface="Calibri" panose="020F0502020204030204" pitchFamily="34" charset="0"/>
                              <a:cs typeface="Times New Roman" panose="02020603050405020304" pitchFamily="18" charset="0"/>
                            </a:rPr>
                            <m:t>19.84</m:t>
                          </m:r>
                        </m:num>
                        <m:den>
                          <m:d>
                            <m:dPr>
                              <m:ctrlPr>
                                <a:rPr lang="es-EC" sz="1600" i="1">
                                  <a:latin typeface="Cambria Math" panose="02040503050406030204" pitchFamily="18" charset="0"/>
                                  <a:ea typeface="Calibri" panose="020F0502020204030204" pitchFamily="34" charset="0"/>
                                  <a:cs typeface="Times New Roman" panose="02020603050405020304" pitchFamily="18" charset="0"/>
                                </a:rPr>
                              </m:ctrlPr>
                            </m:dPr>
                            <m:e>
                              <m:r>
                                <a:rPr lang="es-EC" sz="1600" i="1">
                                  <a:latin typeface="Cambria Math" panose="02040503050406030204" pitchFamily="18" charset="0"/>
                                  <a:ea typeface="Calibri" panose="020F0502020204030204" pitchFamily="34" charset="0"/>
                                  <a:cs typeface="Times New Roman" panose="02020603050405020304" pitchFamily="18" charset="0"/>
                                </a:rPr>
                                <m:t>1+2.88</m:t>
                              </m:r>
                              <m:r>
                                <a:rPr lang="es-EC" sz="1600" i="1">
                                  <a:latin typeface="Cambria Math" panose="02040503050406030204" pitchFamily="18" charset="0"/>
                                  <a:ea typeface="Calibri" panose="020F0502020204030204" pitchFamily="34" charset="0"/>
                                  <a:cs typeface="Times New Roman" panose="02020603050405020304" pitchFamily="18" charset="0"/>
                                </a:rPr>
                                <m:t>𝑠</m:t>
                              </m:r>
                            </m:e>
                          </m:d>
                          <m:d>
                            <m:dPr>
                              <m:ctrlPr>
                                <a:rPr lang="es-EC" sz="1600" i="1">
                                  <a:latin typeface="Cambria Math" panose="02040503050406030204" pitchFamily="18" charset="0"/>
                                  <a:ea typeface="Calibri" panose="020F0502020204030204" pitchFamily="34" charset="0"/>
                                  <a:cs typeface="Times New Roman" panose="02020603050405020304" pitchFamily="18" charset="0"/>
                                </a:rPr>
                              </m:ctrlPr>
                            </m:dPr>
                            <m:e>
                              <m:r>
                                <a:rPr lang="es-EC" sz="1600" i="1">
                                  <a:latin typeface="Cambria Math" panose="02040503050406030204" pitchFamily="18" charset="0"/>
                                  <a:ea typeface="Calibri" panose="020F0502020204030204" pitchFamily="34" charset="0"/>
                                  <a:cs typeface="Times New Roman" panose="02020603050405020304" pitchFamily="18" charset="0"/>
                                </a:rPr>
                                <m:t>1+0.55</m:t>
                              </m:r>
                              <m:r>
                                <a:rPr lang="es-EC" sz="1600" i="1">
                                  <a:latin typeface="Cambria Math" panose="02040503050406030204" pitchFamily="18" charset="0"/>
                                  <a:ea typeface="Calibri" panose="020F0502020204030204" pitchFamily="34" charset="0"/>
                                  <a:cs typeface="Times New Roman" panose="02020603050405020304" pitchFamily="18" charset="0"/>
                                </a:rPr>
                                <m:t>𝑠</m:t>
                              </m:r>
                            </m:e>
                          </m:d>
                        </m:den>
                      </m:f>
                      <m:r>
                        <a:rPr lang="es-EC" sz="1600"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tabLst>
                    <a:tab pos="1166495" algn="l"/>
                  </a:tabLst>
                </a:pPr>
                <a:r>
                  <a:rPr lang="es-EC"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tabLst>
                    <a:tab pos="1166495" algn="l"/>
                  </a:tabLs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𝐺</m:t>
                      </m:r>
                      <m:d>
                        <m:dPr>
                          <m:ctrlPr>
                            <a:rPr lang="es-EC" sz="1600" i="1">
                              <a:latin typeface="Cambria Math" panose="02040503050406030204" pitchFamily="18" charset="0"/>
                              <a:ea typeface="Calibri" panose="020F0502020204030204" pitchFamily="34" charset="0"/>
                              <a:cs typeface="Times New Roman" panose="02020603050405020304" pitchFamily="18" charset="0"/>
                            </a:rPr>
                          </m:ctrlPr>
                        </m:dPr>
                        <m:e>
                          <m:r>
                            <a:rPr lang="es-EC" sz="1600" i="1">
                              <a:latin typeface="Cambria Math" panose="02040503050406030204" pitchFamily="18" charset="0"/>
                              <a:ea typeface="Calibri" panose="020F0502020204030204" pitchFamily="34" charset="0"/>
                              <a:cs typeface="Times New Roman" panose="02020603050405020304" pitchFamily="18" charset="0"/>
                            </a:rPr>
                            <m:t>𝑠</m:t>
                          </m:r>
                        </m:e>
                      </m:d>
                      <m:r>
                        <a:rPr lang="es-EC" sz="1600" i="1">
                          <a:latin typeface="Cambria Math" panose="02040503050406030204" pitchFamily="18" charset="0"/>
                          <a:ea typeface="Calibri" panose="020F0502020204030204" pitchFamily="34" charset="0"/>
                          <a:cs typeface="Times New Roman" panose="02020603050405020304" pitchFamily="18" charset="0"/>
                        </a:rPr>
                        <m:t>=</m:t>
                      </m:r>
                      <m:f>
                        <m:fPr>
                          <m:ctrlPr>
                            <a:rPr lang="es-EC" sz="1600" i="1">
                              <a:latin typeface="Cambria Math" panose="02040503050406030204" pitchFamily="18" charset="0"/>
                              <a:ea typeface="Calibri" panose="020F0502020204030204" pitchFamily="34" charset="0"/>
                              <a:cs typeface="Times New Roman" panose="02020603050405020304" pitchFamily="18" charset="0"/>
                            </a:rPr>
                          </m:ctrlPr>
                        </m:fPr>
                        <m:num>
                          <m:r>
                            <a:rPr lang="es-EC" sz="1600" i="1">
                              <a:latin typeface="Cambria Math" panose="02040503050406030204" pitchFamily="18" charset="0"/>
                              <a:ea typeface="Calibri" panose="020F0502020204030204" pitchFamily="34" charset="0"/>
                              <a:cs typeface="Times New Roman" panose="02020603050405020304" pitchFamily="18" charset="0"/>
                            </a:rPr>
                            <m:t>19.84</m:t>
                          </m:r>
                        </m:num>
                        <m:den>
                          <m:r>
                            <a:rPr lang="es-EC" sz="1600" i="1">
                              <a:latin typeface="Cambria Math" panose="02040503050406030204" pitchFamily="18" charset="0"/>
                              <a:ea typeface="Calibri" panose="020F0502020204030204" pitchFamily="34" charset="0"/>
                              <a:cs typeface="Times New Roman" panose="02020603050405020304" pitchFamily="18" charset="0"/>
                            </a:rPr>
                            <m:t>1.58</m:t>
                          </m:r>
                          <m:sSup>
                            <m:sSupPr>
                              <m:ctrlPr>
                                <a:rPr lang="es-EC" sz="1600" i="1">
                                  <a:latin typeface="Cambria Math" panose="02040503050406030204" pitchFamily="18" charset="0"/>
                                  <a:ea typeface="Calibri" panose="020F0502020204030204" pitchFamily="34" charset="0"/>
                                  <a:cs typeface="Times New Roman" panose="02020603050405020304" pitchFamily="18" charset="0"/>
                                </a:rPr>
                              </m:ctrlPr>
                            </m:sSupPr>
                            <m:e>
                              <m:r>
                                <a:rPr lang="es-EC" sz="1600" i="1">
                                  <a:latin typeface="Cambria Math" panose="02040503050406030204" pitchFamily="18" charset="0"/>
                                  <a:ea typeface="Calibri" panose="020F0502020204030204" pitchFamily="34" charset="0"/>
                                  <a:cs typeface="Times New Roman" panose="02020603050405020304" pitchFamily="18" charset="0"/>
                                </a:rPr>
                                <m:t>𝑠</m:t>
                              </m:r>
                            </m:e>
                            <m:sup>
                              <m:r>
                                <a:rPr lang="es-EC" sz="1600" i="1">
                                  <a:latin typeface="Cambria Math" panose="02040503050406030204" pitchFamily="18" charset="0"/>
                                  <a:ea typeface="Calibri" panose="020F0502020204030204" pitchFamily="34" charset="0"/>
                                  <a:cs typeface="Times New Roman" panose="02020603050405020304" pitchFamily="18" charset="0"/>
                                </a:rPr>
                                <m:t>2</m:t>
                              </m:r>
                            </m:sup>
                          </m:sSup>
                          <m:r>
                            <a:rPr lang="es-EC" sz="1600" i="1">
                              <a:latin typeface="Cambria Math" panose="02040503050406030204" pitchFamily="18" charset="0"/>
                              <a:ea typeface="Calibri" panose="020F0502020204030204" pitchFamily="34" charset="0"/>
                              <a:cs typeface="Times New Roman" panose="02020603050405020304" pitchFamily="18" charset="0"/>
                            </a:rPr>
                            <m:t>+3.43</m:t>
                          </m:r>
                          <m:r>
                            <a:rPr lang="es-EC" sz="1600" i="1">
                              <a:latin typeface="Cambria Math" panose="02040503050406030204" pitchFamily="18" charset="0"/>
                              <a:ea typeface="Calibri" panose="020F0502020204030204" pitchFamily="34" charset="0"/>
                              <a:cs typeface="Times New Roman" panose="02020603050405020304" pitchFamily="18" charset="0"/>
                            </a:rPr>
                            <m:t>𝑠</m:t>
                          </m:r>
                          <m:r>
                            <a:rPr lang="es-EC" sz="1600" i="1">
                              <a:latin typeface="Cambria Math" panose="02040503050406030204" pitchFamily="18" charset="0"/>
                              <a:ea typeface="Calibri" panose="020F0502020204030204" pitchFamily="34" charset="0"/>
                              <a:cs typeface="Times New Roman" panose="02020603050405020304" pitchFamily="18" charset="0"/>
                            </a:rPr>
                            <m:t>+20.84</m:t>
                          </m:r>
                        </m:den>
                      </m:f>
                      <m:r>
                        <a:rPr lang="es-EC" sz="16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7135071" y="2363370"/>
                <a:ext cx="4336876" cy="1506438"/>
              </a:xfrm>
              <a:prstGeom prst="rect">
                <a:avLst/>
              </a:prstGeom>
              <a:blipFill>
                <a:blip r:embed="rId6"/>
                <a:stretch>
                  <a:fillRect/>
                </a:stretch>
              </a:blipFill>
            </p:spPr>
            <p:txBody>
              <a:bodyPr/>
              <a:lstStyle/>
              <a:p>
                <a:r>
                  <a:rPr lang="es-EC">
                    <a:noFill/>
                  </a:rPr>
                  <a:t> </a:t>
                </a:r>
              </a:p>
            </p:txBody>
          </p:sp>
        </mc:Fallback>
      </mc:AlternateContent>
      <p:sp>
        <p:nvSpPr>
          <p:cNvPr id="31" name="18 Rectángulo redondeado"/>
          <p:cNvSpPr/>
          <p:nvPr/>
        </p:nvSpPr>
        <p:spPr>
          <a:xfrm>
            <a:off x="7652751" y="1740223"/>
            <a:ext cx="2760812" cy="4854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smtClean="0">
                <a:latin typeface="Georgia" pitchFamily="18" charset="0"/>
              </a:rPr>
              <a:t>Funciones de transferencia: </a:t>
            </a:r>
            <a:endParaRPr lang="es-EC" sz="1600" dirty="0">
              <a:latin typeface="Georgia" pitchFamily="18" charset="0"/>
            </a:endParaRPr>
          </a:p>
        </p:txBody>
      </p:sp>
      <p:sp>
        <p:nvSpPr>
          <p:cNvPr id="32" name="18 Rectángulo redondeado"/>
          <p:cNvSpPr/>
          <p:nvPr/>
        </p:nvSpPr>
        <p:spPr>
          <a:xfrm>
            <a:off x="7706436" y="4014570"/>
            <a:ext cx="2879045" cy="4854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smtClean="0">
                <a:latin typeface="Georgia" pitchFamily="18" charset="0"/>
              </a:rPr>
              <a:t>Error en estado estacionario: </a:t>
            </a:r>
            <a:endParaRPr lang="es-EC" sz="1600" dirty="0">
              <a:latin typeface="Georgia" pitchFamily="18" charset="0"/>
            </a:endParaRPr>
          </a:p>
        </p:txBody>
      </p:sp>
      <mc:AlternateContent xmlns:mc="http://schemas.openxmlformats.org/markup-compatibility/2006">
        <mc:Choice xmlns:a14="http://schemas.microsoft.com/office/drawing/2010/main" Requires="a14">
          <p:sp>
            <p:nvSpPr>
              <p:cNvPr id="8" name="Rectángulo 7"/>
              <p:cNvSpPr/>
              <p:nvPr/>
            </p:nvSpPr>
            <p:spPr>
              <a:xfrm>
                <a:off x="6221120" y="4738478"/>
                <a:ext cx="6096000" cy="605679"/>
              </a:xfrm>
              <a:prstGeom prst="rect">
                <a:avLst/>
              </a:prstGeom>
            </p:spPr>
            <p:txBody>
              <a:bodyPr>
                <a:spAutoFit/>
              </a:bodyPr>
              <a:lstStyle/>
              <a:p>
                <a14:m>
                  <m:oMathPara xmlns:m="http://schemas.openxmlformats.org/officeDocument/2006/math">
                    <m:oMathParaPr>
                      <m:jc m:val="centerGroup"/>
                    </m:oMathParaPr>
                    <m:oMath xmlns:m="http://schemas.openxmlformats.org/officeDocument/2006/math">
                      <m:sSub>
                        <m:sSubPr>
                          <m:ctrlPr>
                            <a:rPr lang="es-EC" sz="1400">
                              <a:latin typeface="Cambria Math" panose="02040503050406030204" pitchFamily="18" charset="0"/>
                            </a:rPr>
                          </m:ctrlPr>
                        </m:sSubPr>
                        <m:e>
                          <m:r>
                            <a:rPr lang="es-EC" sz="1400" i="1">
                              <a:latin typeface="Cambria Math" panose="02040503050406030204" pitchFamily="18" charset="0"/>
                            </a:rPr>
                            <m:t>𝑒</m:t>
                          </m:r>
                        </m:e>
                        <m:sub>
                          <m:r>
                            <a:rPr lang="es-EC" sz="1400" i="1">
                              <a:latin typeface="Cambria Math" panose="02040503050406030204" pitchFamily="18" charset="0"/>
                            </a:rPr>
                            <m:t>𝑝</m:t>
                          </m:r>
                          <m:r>
                            <a:rPr lang="es-EC" sz="1400" i="0">
                              <a:latin typeface="Cambria Math" panose="02040503050406030204" pitchFamily="18" charset="0"/>
                            </a:rPr>
                            <m:t>∞</m:t>
                          </m:r>
                        </m:sub>
                      </m:sSub>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1+</m:t>
                          </m:r>
                          <m:func>
                            <m:funcPr>
                              <m:ctrlPr>
                                <a:rPr lang="es-EC" sz="1400" i="1">
                                  <a:latin typeface="Cambria Math" panose="02040503050406030204" pitchFamily="18" charset="0"/>
                                </a:rPr>
                              </m:ctrlPr>
                            </m:funcPr>
                            <m:fName>
                              <m:limLow>
                                <m:limLowPr>
                                  <m:ctrlPr>
                                    <a:rPr lang="es-EC" sz="1400" i="1">
                                      <a:latin typeface="Cambria Math" panose="02040503050406030204" pitchFamily="18" charset="0"/>
                                    </a:rPr>
                                  </m:ctrlPr>
                                </m:limLowPr>
                                <m:e>
                                  <m:r>
                                    <m:rPr>
                                      <m:sty m:val="p"/>
                                    </m:rPr>
                                    <a:rPr lang="es-EC" sz="1400" i="0">
                                      <a:latin typeface="Cambria Math" panose="02040503050406030204" pitchFamily="18" charset="0"/>
                                    </a:rPr>
                                    <m:t>lim</m:t>
                                  </m:r>
                                </m:e>
                                <m:lim>
                                  <m:r>
                                    <a:rPr lang="es-EC" sz="1400" i="1">
                                      <a:latin typeface="Cambria Math" panose="02040503050406030204" pitchFamily="18" charset="0"/>
                                    </a:rPr>
                                    <m:t>𝑠</m:t>
                                  </m:r>
                                  <m:r>
                                    <a:rPr lang="es-EC" sz="1400" i="0">
                                      <a:latin typeface="Cambria Math" panose="02040503050406030204" pitchFamily="18" charset="0"/>
                                    </a:rPr>
                                    <m:t>→0</m:t>
                                  </m:r>
                                </m:lim>
                              </m:limLow>
                            </m:fName>
                            <m:e>
                              <m:d>
                                <m:dPr>
                                  <m:begChr m:val=""/>
                                  <m:ctrlPr>
                                    <a:rPr lang="es-EC" sz="1400" i="1">
                                      <a:latin typeface="Cambria Math" panose="02040503050406030204" pitchFamily="18" charset="0"/>
                                    </a:rPr>
                                  </m:ctrlPr>
                                </m:dPr>
                                <m:e>
                                  <m:r>
                                    <a:rPr lang="es-EC" sz="1400" i="1">
                                      <a:latin typeface="Cambria Math" panose="02040503050406030204" pitchFamily="18" charset="0"/>
                                    </a:rPr>
                                    <m:t>𝐺</m:t>
                                  </m:r>
                                  <m:d>
                                    <m:dPr>
                                      <m:ctrlPr>
                                        <a:rPr lang="es-EC" sz="1400" i="1">
                                          <a:latin typeface="Cambria Math" panose="02040503050406030204" pitchFamily="18" charset="0"/>
                                        </a:rPr>
                                      </m:ctrlPr>
                                    </m:dPr>
                                    <m:e>
                                      <m:r>
                                        <a:rPr lang="es-EC" sz="1400" i="1">
                                          <a:latin typeface="Cambria Math" panose="02040503050406030204" pitchFamily="18" charset="0"/>
                                        </a:rPr>
                                        <m:t>𝑠</m:t>
                                      </m:r>
                                    </m:e>
                                  </m:d>
                                  <m:r>
                                    <a:rPr lang="es-EC" sz="1400" i="1">
                                      <a:latin typeface="Cambria Math" panose="02040503050406030204" pitchFamily="18" charset="0"/>
                                    </a:rPr>
                                    <m:t>𝐻</m:t>
                                  </m:r>
                                  <m:r>
                                    <a:rPr lang="es-EC" sz="1400" i="0">
                                      <a:latin typeface="Cambria Math" panose="02040503050406030204" pitchFamily="18" charset="0"/>
                                    </a:rPr>
                                    <m:t>(</m:t>
                                  </m:r>
                                  <m:r>
                                    <a:rPr lang="es-EC" sz="1400" i="1">
                                      <a:latin typeface="Cambria Math" panose="02040503050406030204" pitchFamily="18" charset="0"/>
                                    </a:rPr>
                                    <m:t>𝑠</m:t>
                                  </m:r>
                                </m:e>
                              </m:d>
                            </m:e>
                          </m:func>
                        </m:den>
                      </m:f>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1+</m:t>
                          </m:r>
                          <m:sSub>
                            <m:sSubPr>
                              <m:ctrlPr>
                                <a:rPr lang="es-EC" sz="1400" i="1">
                                  <a:latin typeface="Cambria Math" panose="02040503050406030204" pitchFamily="18" charset="0"/>
                                </a:rPr>
                              </m:ctrlPr>
                            </m:sSubPr>
                            <m:e>
                              <m:r>
                                <a:rPr lang="es-EC" sz="1400" i="1">
                                  <a:latin typeface="Cambria Math" panose="02040503050406030204" pitchFamily="18" charset="0"/>
                                </a:rPr>
                                <m:t>𝐾</m:t>
                              </m:r>
                            </m:e>
                            <m:sub>
                              <m:r>
                                <a:rPr lang="es-EC" sz="1400" i="1">
                                  <a:latin typeface="Cambria Math" panose="02040503050406030204" pitchFamily="18" charset="0"/>
                                </a:rPr>
                                <m:t>𝑝</m:t>
                              </m:r>
                            </m:sub>
                          </m:sSub>
                        </m:den>
                      </m:f>
                      <m:r>
                        <a:rPr lang="es-EC" sz="1400" i="0">
                          <a:latin typeface="Cambria Math" panose="02040503050406030204" pitchFamily="18" charset="0"/>
                        </a:rPr>
                        <m:t>= </m:t>
                      </m:r>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1+19.84</m:t>
                          </m:r>
                        </m:den>
                      </m:f>
                      <m:r>
                        <a:rPr lang="es-EC" sz="1400" i="0">
                          <a:latin typeface="Cambria Math" panose="02040503050406030204" pitchFamily="18" charset="0"/>
                        </a:rPr>
                        <m:t>=0.048≈4.8%</m:t>
                      </m:r>
                    </m:oMath>
                  </m:oMathPara>
                </a14:m>
                <a:endParaRPr lang="es-EC" sz="1400" dirty="0"/>
              </a:p>
            </p:txBody>
          </p:sp>
        </mc:Choice>
        <mc:Fallback>
          <p:sp>
            <p:nvSpPr>
              <p:cNvPr id="8" name="Rectángulo 7"/>
              <p:cNvSpPr>
                <a:spLocks noRot="1" noChangeAspect="1" noMove="1" noResize="1" noEditPoints="1" noAdjustHandles="1" noChangeArrowheads="1" noChangeShapeType="1" noTextEdit="1"/>
              </p:cNvSpPr>
              <p:nvPr/>
            </p:nvSpPr>
            <p:spPr>
              <a:xfrm>
                <a:off x="6221120" y="4738478"/>
                <a:ext cx="6096000" cy="605679"/>
              </a:xfrm>
              <a:prstGeom prst="rect">
                <a:avLst/>
              </a:prstGeom>
              <a:blipFill>
                <a:blip r:embed="rId7"/>
                <a:stretch>
                  <a:fillRect t="-14000" b="-69000"/>
                </a:stretch>
              </a:blipFill>
            </p:spPr>
            <p:txBody>
              <a:bodyPr/>
              <a:lstStyle/>
              <a:p>
                <a:r>
                  <a:rPr lang="es-EC">
                    <a:noFill/>
                  </a:rPr>
                  <a:t> </a:t>
                </a:r>
              </a:p>
            </p:txBody>
          </p:sp>
        </mc:Fallback>
      </mc:AlternateContent>
    </p:spTree>
    <p:extLst>
      <p:ext uri="{BB962C8B-B14F-4D97-AF65-F5344CB8AC3E}">
        <p14:creationId xmlns:p14="http://schemas.microsoft.com/office/powerpoint/2010/main" val="90641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log.terranea.es/wp-content/uploads/2017/11/perro-polic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p:cNvSpPr/>
          <p:nvPr/>
        </p:nvSpPr>
        <p:spPr>
          <a:xfrm>
            <a:off x="1922694" y="1254575"/>
            <a:ext cx="9000002" cy="4314951"/>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sp>
        <p:nvSpPr>
          <p:cNvPr id="20" name="CuadroTexto 19"/>
          <p:cNvSpPr txBox="1"/>
          <p:nvPr/>
        </p:nvSpPr>
        <p:spPr>
          <a:xfrm>
            <a:off x="1907909" y="1412364"/>
            <a:ext cx="2598788" cy="523220"/>
          </a:xfrm>
          <a:prstGeom prst="rect">
            <a:avLst/>
          </a:prstGeom>
          <a:noFill/>
        </p:spPr>
        <p:txBody>
          <a:bodyPr wrap="none" rtlCol="0">
            <a:spAutoFit/>
          </a:bodyPr>
          <a:lstStyle/>
          <a:p>
            <a:r>
              <a:rPr lang="es-US" sz="2800" b="1" dirty="0" smtClean="0">
                <a:solidFill>
                  <a:schemeClr val="bg1"/>
                </a:solidFill>
                <a:latin typeface="Georgia" panose="02040502050405020303" pitchFamily="18" charset="0"/>
              </a:rPr>
              <a:t>CONTENIDO</a:t>
            </a:r>
            <a:endParaRPr lang="es-US" sz="2800" b="1" dirty="0">
              <a:solidFill>
                <a:schemeClr val="bg1"/>
              </a:solidFill>
              <a:latin typeface="Georgia" panose="02040502050405020303" pitchFamily="18" charset="0"/>
            </a:endParaRPr>
          </a:p>
        </p:txBody>
      </p:sp>
      <p:grpSp>
        <p:nvGrpSpPr>
          <p:cNvPr id="5" name="Grupo 4"/>
          <p:cNvGrpSpPr/>
          <p:nvPr/>
        </p:nvGrpSpPr>
        <p:grpSpPr>
          <a:xfrm rot="5400000">
            <a:off x="2553692" y="3345204"/>
            <a:ext cx="4066492" cy="160482"/>
            <a:chOff x="842670" y="6366526"/>
            <a:chExt cx="9431383" cy="137468"/>
          </a:xfrm>
          <a:solidFill>
            <a:schemeClr val="bg1"/>
          </a:solidFill>
        </p:grpSpPr>
        <p:sp>
          <p:nvSpPr>
            <p:cNvPr id="3" name="Rectángulo 2"/>
            <p:cNvSpPr/>
            <p:nvPr/>
          </p:nvSpPr>
          <p:spPr>
            <a:xfrm>
              <a:off x="842670" y="6366526"/>
              <a:ext cx="9431383"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9431383"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1" name="Rectángulo 20"/>
          <p:cNvSpPr/>
          <p:nvPr/>
        </p:nvSpPr>
        <p:spPr>
          <a:xfrm>
            <a:off x="1698104" y="1025461"/>
            <a:ext cx="9353615" cy="48488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sp>
        <p:nvSpPr>
          <p:cNvPr id="22" name="CuadroTexto 21"/>
          <p:cNvSpPr txBox="1"/>
          <p:nvPr/>
        </p:nvSpPr>
        <p:spPr>
          <a:xfrm>
            <a:off x="4979222" y="1464734"/>
            <a:ext cx="5943474" cy="3970318"/>
          </a:xfrm>
          <a:prstGeom prst="rect">
            <a:avLst/>
          </a:prstGeom>
          <a:noFill/>
        </p:spPr>
        <p:txBody>
          <a:bodyPr wrap="square" rtlCol="0">
            <a:spAutoFit/>
          </a:bodyPr>
          <a:lstStyle/>
          <a:p>
            <a:pPr marL="457200" indent="-457200">
              <a:buAutoNum type="arabicPeriod"/>
            </a:pPr>
            <a:r>
              <a:rPr lang="es-US" sz="2800" b="1" dirty="0" smtClean="0">
                <a:solidFill>
                  <a:schemeClr val="bg1"/>
                </a:solidFill>
                <a:latin typeface="Georgia" panose="02040502050405020303" pitchFamily="18" charset="0"/>
              </a:rPr>
              <a:t>Motivación</a:t>
            </a:r>
          </a:p>
          <a:p>
            <a:r>
              <a:rPr lang="es-US" sz="2800" b="1" dirty="0" smtClean="0">
                <a:solidFill>
                  <a:schemeClr val="bg1"/>
                </a:solidFill>
                <a:latin typeface="Georgia" panose="02040502050405020303" pitchFamily="18" charset="0"/>
              </a:rPr>
              <a:t>2. Proyecto de investigación</a:t>
            </a:r>
          </a:p>
          <a:p>
            <a:r>
              <a:rPr lang="es-US" sz="2800" b="1" dirty="0" smtClean="0">
                <a:solidFill>
                  <a:schemeClr val="bg1"/>
                </a:solidFill>
                <a:latin typeface="Georgia" panose="02040502050405020303" pitchFamily="18" charset="0"/>
              </a:rPr>
              <a:t>3. Antecedentes </a:t>
            </a:r>
          </a:p>
          <a:p>
            <a:r>
              <a:rPr lang="es-US" sz="2800" b="1" dirty="0" smtClean="0">
                <a:solidFill>
                  <a:schemeClr val="bg1"/>
                </a:solidFill>
                <a:latin typeface="Georgia" panose="02040502050405020303" pitchFamily="18" charset="0"/>
              </a:rPr>
              <a:t>4. Objetivos </a:t>
            </a:r>
          </a:p>
          <a:p>
            <a:r>
              <a:rPr lang="es-US" sz="2800" b="1" dirty="0" smtClean="0">
                <a:solidFill>
                  <a:schemeClr val="bg1"/>
                </a:solidFill>
                <a:latin typeface="Georgia" panose="02040502050405020303" pitchFamily="18" charset="0"/>
              </a:rPr>
              <a:t>5. Desarrollo del proyecto</a:t>
            </a:r>
          </a:p>
          <a:p>
            <a:r>
              <a:rPr lang="es-US" sz="2800" b="1" dirty="0">
                <a:solidFill>
                  <a:schemeClr val="bg1"/>
                </a:solidFill>
                <a:latin typeface="Georgia" panose="02040502050405020303" pitchFamily="18" charset="0"/>
              </a:rPr>
              <a:t> </a:t>
            </a:r>
            <a:r>
              <a:rPr lang="es-US" sz="2800" b="1" dirty="0" smtClean="0">
                <a:solidFill>
                  <a:schemeClr val="bg1"/>
                </a:solidFill>
                <a:latin typeface="Georgia" panose="02040502050405020303" pitchFamily="18" charset="0"/>
              </a:rPr>
              <a:t>        5.1 Robot identificador</a:t>
            </a:r>
          </a:p>
          <a:p>
            <a:r>
              <a:rPr lang="es-US" sz="2800" b="1" dirty="0">
                <a:solidFill>
                  <a:schemeClr val="bg1"/>
                </a:solidFill>
                <a:latin typeface="Georgia" panose="02040502050405020303" pitchFamily="18" charset="0"/>
              </a:rPr>
              <a:t> </a:t>
            </a:r>
            <a:r>
              <a:rPr lang="es-US" sz="2800" b="1" dirty="0" smtClean="0">
                <a:solidFill>
                  <a:schemeClr val="bg1"/>
                </a:solidFill>
                <a:latin typeface="Georgia" panose="02040502050405020303" pitchFamily="18" charset="0"/>
              </a:rPr>
              <a:t>        5.2 Robots rastreadores</a:t>
            </a:r>
          </a:p>
          <a:p>
            <a:r>
              <a:rPr lang="es-US" sz="2800" b="1" dirty="0" smtClean="0">
                <a:solidFill>
                  <a:schemeClr val="bg1"/>
                </a:solidFill>
                <a:latin typeface="Georgia" panose="02040502050405020303" pitchFamily="18" charset="0"/>
              </a:rPr>
              <a:t>         5.3 Integración del sistema</a:t>
            </a:r>
          </a:p>
          <a:p>
            <a:r>
              <a:rPr lang="es-US" sz="2800" b="1" dirty="0" smtClean="0">
                <a:solidFill>
                  <a:schemeClr val="bg1"/>
                </a:solidFill>
                <a:latin typeface="Georgia" panose="02040502050405020303" pitchFamily="18" charset="0"/>
              </a:rPr>
              <a:t>6. Conclusiones </a:t>
            </a:r>
            <a:endParaRPr lang="es-US" sz="2800" b="1" dirty="0">
              <a:solidFill>
                <a:schemeClr val="bg1"/>
              </a:solidFill>
              <a:latin typeface="Georgia" panose="02040502050405020303" pitchFamily="18" charset="0"/>
            </a:endParaRPr>
          </a:p>
        </p:txBody>
      </p:sp>
      <p:sp>
        <p:nvSpPr>
          <p:cNvPr id="12" name="CuadroTexto 11"/>
          <p:cNvSpPr txBox="1"/>
          <p:nvPr/>
        </p:nvSpPr>
        <p:spPr>
          <a:xfrm>
            <a:off x="195374" y="6237105"/>
            <a:ext cx="450166" cy="369332"/>
          </a:xfrm>
          <a:prstGeom prst="rect">
            <a:avLst/>
          </a:prstGeom>
          <a:noFill/>
          <a:ln>
            <a:solidFill>
              <a:schemeClr val="bg1"/>
            </a:solidFill>
          </a:ln>
        </p:spPr>
        <p:txBody>
          <a:bodyPr wrap="square" rtlCol="0">
            <a:spAutoFit/>
          </a:bodyPr>
          <a:lstStyle/>
          <a:p>
            <a:pPr algn="ctr"/>
            <a:r>
              <a:rPr lang="es-US" dirty="0">
                <a:solidFill>
                  <a:schemeClr val="bg1"/>
                </a:solidFill>
              </a:rPr>
              <a:t>2</a:t>
            </a:r>
            <a:endParaRPr lang="es-US" dirty="0" smtClean="0">
              <a:solidFill>
                <a:schemeClr val="bg1"/>
              </a:solidFill>
            </a:endParaRPr>
          </a:p>
        </p:txBody>
      </p:sp>
    </p:spTree>
    <p:extLst>
      <p:ext uri="{BB962C8B-B14F-4D97-AF65-F5344CB8AC3E}">
        <p14:creationId xmlns:p14="http://schemas.microsoft.com/office/powerpoint/2010/main" val="149934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20</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8294258" cy="461665"/>
          </a:xfrm>
          <a:prstGeom prst="rect">
            <a:avLst/>
          </a:prstGeom>
          <a:noFill/>
        </p:spPr>
        <p:txBody>
          <a:bodyPr wrap="none" rtlCol="0">
            <a:spAutoFit/>
          </a:bodyPr>
          <a:lstStyle/>
          <a:p>
            <a:r>
              <a:rPr lang="es-EC" sz="2400" b="1" u="sng" dirty="0">
                <a:latin typeface="Georgia" pitchFamily="18" charset="0"/>
              </a:rPr>
              <a:t>Robot identificador: </a:t>
            </a:r>
            <a:r>
              <a:rPr lang="es-EC" sz="2400" b="1" u="sng" dirty="0" smtClean="0">
                <a:latin typeface="Georgia" pitchFamily="18" charset="0"/>
              </a:rPr>
              <a:t>Navegación y posicionamiento</a:t>
            </a:r>
            <a:endParaRPr lang="es-EC" sz="2400" b="1" u="sng" dirty="0">
              <a:latin typeface="Georgia" pitchFamily="18" charset="0"/>
            </a:endParaRPr>
          </a:p>
        </p:txBody>
      </p:sp>
      <p:sp>
        <p:nvSpPr>
          <p:cNvPr id="19" name="18 Rectángulo redondeado"/>
          <p:cNvSpPr/>
          <p:nvPr/>
        </p:nvSpPr>
        <p:spPr>
          <a:xfrm>
            <a:off x="1440868" y="1526527"/>
            <a:ext cx="4452168" cy="5826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smtClean="0">
                <a:latin typeface="Georgia" pitchFamily="18" charset="0"/>
              </a:rPr>
              <a:t>Control proporcional, integral y derivativo. </a:t>
            </a:r>
            <a:endParaRPr lang="es-EC" sz="1600" dirty="0">
              <a:latin typeface="Georgia" pitchFamily="18" charset="0"/>
            </a:endParaRPr>
          </a:p>
        </p:txBody>
      </p:sp>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8" name="27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31" name="18 Rectángulo redondeado"/>
          <p:cNvSpPr/>
          <p:nvPr/>
        </p:nvSpPr>
        <p:spPr>
          <a:xfrm>
            <a:off x="7652751" y="1740223"/>
            <a:ext cx="2760812" cy="4854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smtClean="0">
                <a:latin typeface="Georgia" pitchFamily="18" charset="0"/>
              </a:rPr>
              <a:t>Funciones de transferencia: </a:t>
            </a:r>
            <a:endParaRPr lang="es-EC" sz="1600" dirty="0">
              <a:latin typeface="Georgia" pitchFamily="18" charset="0"/>
            </a:endParaRPr>
          </a:p>
        </p:txBody>
      </p:sp>
      <p:sp>
        <p:nvSpPr>
          <p:cNvPr id="32" name="18 Rectángulo redondeado"/>
          <p:cNvSpPr/>
          <p:nvPr/>
        </p:nvSpPr>
        <p:spPr>
          <a:xfrm>
            <a:off x="7706437" y="4291361"/>
            <a:ext cx="2879045" cy="4854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smtClean="0">
                <a:latin typeface="Georgia" pitchFamily="18" charset="0"/>
              </a:rPr>
              <a:t>Error en estado estacionario: </a:t>
            </a:r>
            <a:endParaRPr lang="es-EC" sz="1600" dirty="0">
              <a:latin typeface="Georgia" pitchFamily="18" charset="0"/>
            </a:endParaRPr>
          </a:p>
        </p:txBody>
      </p:sp>
      <p:pic>
        <p:nvPicPr>
          <p:cNvPr id="33" name="Imagen 32"/>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9592" t="13826" r="6891" b="7629"/>
          <a:stretch/>
        </p:blipFill>
        <p:spPr bwMode="auto">
          <a:xfrm>
            <a:off x="803559" y="2371965"/>
            <a:ext cx="5620385" cy="356235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2" name="Rectángulo 1"/>
              <p:cNvSpPr/>
              <p:nvPr/>
            </p:nvSpPr>
            <p:spPr>
              <a:xfrm>
                <a:off x="6886664" y="2064402"/>
                <a:ext cx="4967735" cy="2060244"/>
              </a:xfrm>
              <a:prstGeom prst="rect">
                <a:avLst/>
              </a:prstGeom>
            </p:spPr>
            <p:txBody>
              <a:bodyPr wrap="square">
                <a:spAutoFit/>
              </a:bodyPr>
              <a:lstStyle/>
              <a:p>
                <a:pPr algn="ct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ea typeface="Calibri" panose="020F0502020204030204" pitchFamily="34" charset="0"/>
                              <a:cs typeface="Times New Roman" panose="02020603050405020304" pitchFamily="18" charset="0"/>
                            </a:rPr>
                          </m:ctrlPr>
                        </m:sSubPr>
                        <m:e>
                          <m:r>
                            <a:rPr lang="es-EC" sz="1400" i="1">
                              <a:latin typeface="Cambria Math" panose="02040503050406030204" pitchFamily="18" charset="0"/>
                              <a:ea typeface="Calibri" panose="020F0502020204030204" pitchFamily="34" charset="0"/>
                              <a:cs typeface="Times New Roman" panose="02020603050405020304" pitchFamily="18" charset="0"/>
                            </a:rPr>
                            <m:t>𝐺</m:t>
                          </m:r>
                        </m:e>
                        <m:sub>
                          <m:r>
                            <a:rPr lang="es-EC" sz="1400" i="1">
                              <a:latin typeface="Cambria Math" panose="02040503050406030204" pitchFamily="18" charset="0"/>
                              <a:ea typeface="Calibri" panose="020F0502020204030204" pitchFamily="34" charset="0"/>
                              <a:cs typeface="Times New Roman" panose="02020603050405020304" pitchFamily="18" charset="0"/>
                            </a:rPr>
                            <m:t>𝑐</m:t>
                          </m:r>
                        </m:sub>
                      </m:sSub>
                      <m:r>
                        <a:rPr lang="es-EC" sz="1400" i="1">
                          <a:latin typeface="Cambria Math" panose="02040503050406030204" pitchFamily="18" charset="0"/>
                          <a:ea typeface="Calibri" panose="020F0502020204030204" pitchFamily="34" charset="0"/>
                          <a:cs typeface="Times New Roman" panose="02020603050405020304" pitchFamily="18" charset="0"/>
                        </a:rPr>
                        <m:t>=</m:t>
                      </m:r>
                      <m:r>
                        <a:rPr lang="es-EC" sz="1400" i="1">
                          <a:latin typeface="Cambria Math" panose="02040503050406030204" pitchFamily="18" charset="0"/>
                          <a:ea typeface="Calibri" panose="020F0502020204030204" pitchFamily="34" charset="0"/>
                          <a:cs typeface="Times New Roman" panose="02020603050405020304" pitchFamily="18" charset="0"/>
                        </a:rPr>
                        <m:t>𝐾𝑝</m:t>
                      </m:r>
                      <m:d>
                        <m:dPr>
                          <m:ctrlPr>
                            <a:rPr lang="es-EC" sz="1400" i="1">
                              <a:latin typeface="Cambria Math" panose="02040503050406030204" pitchFamily="18" charset="0"/>
                              <a:ea typeface="Calibri" panose="020F0502020204030204" pitchFamily="34" charset="0"/>
                              <a:cs typeface="Times New Roman" panose="02020603050405020304" pitchFamily="18" charset="0"/>
                            </a:rPr>
                          </m:ctrlPr>
                        </m:dPr>
                        <m:e>
                          <m:r>
                            <a:rPr lang="es-EC" sz="1400" i="1">
                              <a:latin typeface="Cambria Math" panose="02040503050406030204" pitchFamily="18" charset="0"/>
                              <a:ea typeface="Calibri" panose="020F0502020204030204" pitchFamily="34" charset="0"/>
                              <a:cs typeface="Times New Roman" panose="02020603050405020304" pitchFamily="18" charset="0"/>
                            </a:rPr>
                            <m:t>1+</m:t>
                          </m:r>
                          <m:f>
                            <m:fPr>
                              <m:ctrlPr>
                                <a:rPr lang="es-EC" sz="1400" i="1">
                                  <a:latin typeface="Cambria Math" panose="02040503050406030204" pitchFamily="18" charset="0"/>
                                  <a:ea typeface="Calibri" panose="020F0502020204030204" pitchFamily="34" charset="0"/>
                                  <a:cs typeface="Times New Roman" panose="02020603050405020304" pitchFamily="18" charset="0"/>
                                </a:rPr>
                              </m:ctrlPr>
                            </m:fPr>
                            <m:num>
                              <m:r>
                                <a:rPr lang="es-EC" sz="1400" i="1">
                                  <a:latin typeface="Cambria Math" panose="02040503050406030204" pitchFamily="18" charset="0"/>
                                  <a:ea typeface="Calibri" panose="020F0502020204030204" pitchFamily="34" charset="0"/>
                                  <a:cs typeface="Times New Roman" panose="02020603050405020304" pitchFamily="18" charset="0"/>
                                </a:rPr>
                                <m:t>1</m:t>
                              </m:r>
                            </m:num>
                            <m:den>
                              <m:r>
                                <a:rPr lang="es-EC" sz="1400" i="1">
                                  <a:latin typeface="Cambria Math" panose="02040503050406030204" pitchFamily="18" charset="0"/>
                                  <a:ea typeface="Calibri" panose="020F0502020204030204" pitchFamily="34" charset="0"/>
                                  <a:cs typeface="Times New Roman" panose="02020603050405020304" pitchFamily="18" charset="0"/>
                                </a:rPr>
                                <m:t>𝑇𝑖𝑠</m:t>
                              </m:r>
                            </m:den>
                          </m:f>
                          <m:r>
                            <a:rPr lang="es-EC" sz="1400" i="1">
                              <a:latin typeface="Cambria Math" panose="02040503050406030204" pitchFamily="18" charset="0"/>
                              <a:ea typeface="Calibri" panose="020F0502020204030204" pitchFamily="34" charset="0"/>
                              <a:cs typeface="Times New Roman" panose="02020603050405020304" pitchFamily="18" charset="0"/>
                            </a:rPr>
                            <m:t>+</m:t>
                          </m:r>
                          <m:r>
                            <a:rPr lang="es-EC" sz="1400" i="1">
                              <a:latin typeface="Cambria Math" panose="02040503050406030204" pitchFamily="18" charset="0"/>
                              <a:ea typeface="Calibri" panose="020F0502020204030204" pitchFamily="34" charset="0"/>
                              <a:cs typeface="Times New Roman" panose="02020603050405020304" pitchFamily="18" charset="0"/>
                            </a:rPr>
                            <m:t>𝑇𝑑𝑠</m:t>
                          </m:r>
                        </m:e>
                      </m:d>
                      <m:r>
                        <a:rPr lang="es-EC" sz="1400" i="1">
                          <a:latin typeface="Cambria Math" panose="02040503050406030204" pitchFamily="18" charset="0"/>
                          <a:ea typeface="Calibri" panose="020F0502020204030204" pitchFamily="34" charset="0"/>
                          <a:cs typeface="Times New Roman" panose="02020603050405020304" pitchFamily="18" charset="0"/>
                        </a:rPr>
                        <m:t>= 9.15</m:t>
                      </m:r>
                      <m:d>
                        <m:dPr>
                          <m:ctrlPr>
                            <a:rPr lang="es-EC" sz="1400" i="1">
                              <a:latin typeface="Cambria Math" panose="02040503050406030204" pitchFamily="18" charset="0"/>
                              <a:ea typeface="Calibri" panose="020F0502020204030204" pitchFamily="34" charset="0"/>
                              <a:cs typeface="Times New Roman" panose="02020603050405020304" pitchFamily="18" charset="0"/>
                            </a:rPr>
                          </m:ctrlPr>
                        </m:dPr>
                        <m:e>
                          <m:r>
                            <a:rPr lang="es-EC" sz="1400" i="1">
                              <a:latin typeface="Cambria Math" panose="02040503050406030204" pitchFamily="18" charset="0"/>
                              <a:ea typeface="Calibri" panose="020F0502020204030204" pitchFamily="34" charset="0"/>
                              <a:cs typeface="Times New Roman" panose="02020603050405020304" pitchFamily="18" charset="0"/>
                            </a:rPr>
                            <m:t>1+</m:t>
                          </m:r>
                          <m:f>
                            <m:fPr>
                              <m:ctrlPr>
                                <a:rPr lang="es-EC" sz="1400" i="1">
                                  <a:latin typeface="Cambria Math" panose="02040503050406030204" pitchFamily="18" charset="0"/>
                                  <a:ea typeface="Calibri" panose="020F0502020204030204" pitchFamily="34" charset="0"/>
                                  <a:cs typeface="Times New Roman" panose="02020603050405020304" pitchFamily="18" charset="0"/>
                                </a:rPr>
                              </m:ctrlPr>
                            </m:fPr>
                            <m:num>
                              <m:r>
                                <a:rPr lang="es-EC" sz="1400" i="1">
                                  <a:latin typeface="Cambria Math" panose="02040503050406030204" pitchFamily="18" charset="0"/>
                                  <a:ea typeface="Calibri" panose="020F0502020204030204" pitchFamily="34" charset="0"/>
                                  <a:cs typeface="Times New Roman" panose="02020603050405020304" pitchFamily="18" charset="0"/>
                                </a:rPr>
                                <m:t>1</m:t>
                              </m:r>
                            </m:num>
                            <m:den>
                              <m:r>
                                <a:rPr lang="es-EC" sz="1400" i="1">
                                  <a:latin typeface="Cambria Math" panose="02040503050406030204" pitchFamily="18" charset="0"/>
                                  <a:ea typeface="Calibri" panose="020F0502020204030204" pitchFamily="34" charset="0"/>
                                  <a:cs typeface="Times New Roman" panose="02020603050405020304" pitchFamily="18" charset="0"/>
                                </a:rPr>
                                <m:t>0.48 </m:t>
                              </m:r>
                              <m:r>
                                <a:rPr lang="es-EC" sz="1400" i="1">
                                  <a:latin typeface="Cambria Math" panose="02040503050406030204" pitchFamily="18" charset="0"/>
                                  <a:ea typeface="Calibri" panose="020F0502020204030204" pitchFamily="34" charset="0"/>
                                  <a:cs typeface="Times New Roman" panose="02020603050405020304" pitchFamily="18" charset="0"/>
                                </a:rPr>
                                <m:t>𝑠</m:t>
                              </m:r>
                            </m:den>
                          </m:f>
                          <m:r>
                            <a:rPr lang="es-EC" sz="1400" i="1">
                              <a:latin typeface="Cambria Math" panose="02040503050406030204" pitchFamily="18" charset="0"/>
                              <a:ea typeface="Calibri" panose="020F0502020204030204" pitchFamily="34" charset="0"/>
                              <a:cs typeface="Times New Roman" panose="02020603050405020304" pitchFamily="18" charset="0"/>
                            </a:rPr>
                            <m:t>+10.25 </m:t>
                          </m:r>
                          <m:r>
                            <a:rPr lang="es-EC" sz="1400" i="1">
                              <a:latin typeface="Cambria Math" panose="02040503050406030204" pitchFamily="18" charset="0"/>
                              <a:ea typeface="Calibri" panose="020F0502020204030204" pitchFamily="34" charset="0"/>
                              <a:cs typeface="Times New Roman" panose="02020603050405020304" pitchFamily="18" charset="0"/>
                            </a:rPr>
                            <m:t>𝑠</m:t>
                          </m:r>
                        </m:e>
                      </m:d>
                      <m:r>
                        <a:rPr lang="es-EC" sz="14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spcAft>
                    <a:spcPts val="0"/>
                  </a:spcAft>
                </a:pPr>
                <a:r>
                  <a:rPr lang="es-EC" sz="1400" dirty="0">
                    <a:latin typeface="Calibri" panose="020F0502020204030204" pitchFamily="34" charset="0"/>
                    <a:ea typeface="Times New Roman" panose="02020603050405020304" pitchFamily="18" charset="0"/>
                    <a:cs typeface="Times New Roman" panose="02020603050405020304" pitchFamily="18" charset="0"/>
                  </a:rPr>
                  <a:t> </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tabLst>
                    <a:tab pos="1166495" algn="l"/>
                  </a:tabLst>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ea typeface="Calibri" panose="020F0502020204030204" pitchFamily="34" charset="0"/>
                          <a:cs typeface="Times New Roman" panose="02020603050405020304" pitchFamily="18" charset="0"/>
                        </a:rPr>
                        <m:t>𝐺</m:t>
                      </m:r>
                      <m:d>
                        <m:dPr>
                          <m:ctrlPr>
                            <a:rPr lang="es-EC" sz="1400" i="1">
                              <a:latin typeface="Cambria Math" panose="02040503050406030204" pitchFamily="18" charset="0"/>
                              <a:ea typeface="Calibri" panose="020F0502020204030204" pitchFamily="34" charset="0"/>
                              <a:cs typeface="Times New Roman" panose="02020603050405020304" pitchFamily="18" charset="0"/>
                            </a:rPr>
                          </m:ctrlPr>
                        </m:dPr>
                        <m:e>
                          <m:r>
                            <a:rPr lang="es-EC" sz="1400" i="1">
                              <a:latin typeface="Cambria Math" panose="02040503050406030204" pitchFamily="18" charset="0"/>
                              <a:ea typeface="Calibri" panose="020F0502020204030204" pitchFamily="34" charset="0"/>
                              <a:cs typeface="Times New Roman" panose="02020603050405020304" pitchFamily="18" charset="0"/>
                            </a:rPr>
                            <m:t>𝑠</m:t>
                          </m:r>
                        </m:e>
                      </m:d>
                      <m:r>
                        <a:rPr lang="es-EC" sz="1400" i="1">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latin typeface="Cambria Math" panose="02040503050406030204" pitchFamily="18" charset="0"/>
                              <a:ea typeface="Calibri" panose="020F0502020204030204" pitchFamily="34" charset="0"/>
                              <a:cs typeface="Times New Roman" panose="02020603050405020304" pitchFamily="18" charset="0"/>
                            </a:rPr>
                          </m:ctrlPr>
                        </m:fPr>
                        <m:num>
                          <m:r>
                            <a:rPr lang="es-EC" sz="1400" i="1">
                              <a:latin typeface="Cambria Math" panose="02040503050406030204" pitchFamily="18" charset="0"/>
                              <a:ea typeface="Calibri" panose="020F0502020204030204" pitchFamily="34" charset="0"/>
                              <a:cs typeface="Times New Roman" panose="02020603050405020304" pitchFamily="18" charset="0"/>
                            </a:rPr>
                            <m:t>97.61 </m:t>
                          </m:r>
                          <m:sSup>
                            <m:sSupPr>
                              <m:ctrlPr>
                                <a:rPr lang="es-EC" sz="1400" i="1">
                                  <a:latin typeface="Cambria Math" panose="02040503050406030204" pitchFamily="18" charset="0"/>
                                  <a:ea typeface="Calibri" panose="020F0502020204030204" pitchFamily="34" charset="0"/>
                                  <a:cs typeface="Times New Roman" panose="02020603050405020304" pitchFamily="18" charset="0"/>
                                </a:rPr>
                              </m:ctrlPr>
                            </m:sSupPr>
                            <m:e>
                              <m:r>
                                <a:rPr lang="es-EC" sz="1400" i="1">
                                  <a:latin typeface="Cambria Math" panose="02040503050406030204" pitchFamily="18" charset="0"/>
                                  <a:ea typeface="Calibri" panose="020F0502020204030204" pitchFamily="34" charset="0"/>
                                  <a:cs typeface="Times New Roman" panose="02020603050405020304" pitchFamily="18" charset="0"/>
                                </a:rPr>
                                <m:t>𝑠</m:t>
                              </m:r>
                            </m:e>
                            <m:sup>
                              <m:r>
                                <a:rPr lang="es-EC" sz="1400" i="1">
                                  <a:latin typeface="Cambria Math" panose="02040503050406030204" pitchFamily="18" charset="0"/>
                                  <a:ea typeface="Calibri" panose="020F0502020204030204" pitchFamily="34" charset="0"/>
                                  <a:cs typeface="Times New Roman" panose="02020603050405020304" pitchFamily="18" charset="0"/>
                                </a:rPr>
                                <m:t>2</m:t>
                              </m:r>
                            </m:sup>
                          </m:sSup>
                          <m:r>
                            <a:rPr lang="es-EC" sz="1400" i="1">
                              <a:latin typeface="Cambria Math" panose="02040503050406030204" pitchFamily="18" charset="0"/>
                              <a:ea typeface="Calibri" panose="020F0502020204030204" pitchFamily="34" charset="0"/>
                              <a:cs typeface="Times New Roman" panose="02020603050405020304" pitchFamily="18" charset="0"/>
                            </a:rPr>
                            <m:t>+85.71 </m:t>
                          </m:r>
                          <m:r>
                            <a:rPr lang="es-EC" sz="1400" i="1">
                              <a:latin typeface="Cambria Math" panose="02040503050406030204" pitchFamily="18" charset="0"/>
                              <a:ea typeface="Calibri" panose="020F0502020204030204" pitchFamily="34" charset="0"/>
                              <a:cs typeface="Times New Roman" panose="02020603050405020304" pitchFamily="18" charset="0"/>
                            </a:rPr>
                            <m:t>𝑠</m:t>
                          </m:r>
                          <m:r>
                            <a:rPr lang="es-EC" sz="1400" i="1">
                              <a:latin typeface="Cambria Math" panose="02040503050406030204" pitchFamily="18" charset="0"/>
                              <a:ea typeface="Calibri" panose="020F0502020204030204" pitchFamily="34" charset="0"/>
                              <a:cs typeface="Times New Roman" panose="02020603050405020304" pitchFamily="18" charset="0"/>
                            </a:rPr>
                            <m:t>+181.5 </m:t>
                          </m:r>
                        </m:num>
                        <m:den>
                          <m:r>
                            <a:rPr lang="es-EC" sz="1400" i="1">
                              <a:latin typeface="Cambria Math" panose="02040503050406030204" pitchFamily="18" charset="0"/>
                              <a:ea typeface="Calibri" panose="020F0502020204030204" pitchFamily="34" charset="0"/>
                              <a:cs typeface="Times New Roman" panose="02020603050405020304" pitchFamily="18" charset="0"/>
                            </a:rPr>
                            <m:t>0.76</m:t>
                          </m:r>
                          <m:sSup>
                            <m:sSupPr>
                              <m:ctrlPr>
                                <a:rPr lang="es-EC" sz="1400" i="1">
                                  <a:latin typeface="Cambria Math" panose="02040503050406030204" pitchFamily="18" charset="0"/>
                                  <a:ea typeface="Calibri" panose="020F0502020204030204" pitchFamily="34" charset="0"/>
                                  <a:cs typeface="Times New Roman" panose="02020603050405020304" pitchFamily="18" charset="0"/>
                                </a:rPr>
                              </m:ctrlPr>
                            </m:sSupPr>
                            <m:e>
                              <m:r>
                                <a:rPr lang="es-EC" sz="1400" i="1">
                                  <a:latin typeface="Cambria Math" panose="02040503050406030204" pitchFamily="18" charset="0"/>
                                  <a:ea typeface="Calibri" panose="020F0502020204030204" pitchFamily="34" charset="0"/>
                                  <a:cs typeface="Times New Roman" panose="02020603050405020304" pitchFamily="18" charset="0"/>
                                </a:rPr>
                                <m:t>𝑠</m:t>
                              </m:r>
                            </m:e>
                            <m:sup>
                              <m:r>
                                <a:rPr lang="es-EC" sz="1400" i="1">
                                  <a:latin typeface="Cambria Math" panose="02040503050406030204" pitchFamily="18" charset="0"/>
                                  <a:ea typeface="Calibri" panose="020F0502020204030204" pitchFamily="34" charset="0"/>
                                  <a:cs typeface="Times New Roman" panose="02020603050405020304" pitchFamily="18" charset="0"/>
                                </a:rPr>
                                <m:t>3</m:t>
                              </m:r>
                            </m:sup>
                          </m:sSup>
                          <m:r>
                            <a:rPr lang="es-EC" sz="1400" i="1">
                              <a:latin typeface="Cambria Math" panose="02040503050406030204" pitchFamily="18" charset="0"/>
                              <a:ea typeface="Calibri" panose="020F0502020204030204" pitchFamily="34" charset="0"/>
                              <a:cs typeface="Times New Roman" panose="02020603050405020304" pitchFamily="18" charset="0"/>
                            </a:rPr>
                            <m:t>+ 99.26 </m:t>
                          </m:r>
                          <m:sSup>
                            <m:sSupPr>
                              <m:ctrlPr>
                                <a:rPr lang="es-EC" sz="1400" i="1">
                                  <a:latin typeface="Cambria Math" panose="02040503050406030204" pitchFamily="18" charset="0"/>
                                  <a:ea typeface="Calibri" panose="020F0502020204030204" pitchFamily="34" charset="0"/>
                                  <a:cs typeface="Times New Roman" panose="02020603050405020304" pitchFamily="18" charset="0"/>
                                </a:rPr>
                              </m:ctrlPr>
                            </m:sSupPr>
                            <m:e>
                              <m:r>
                                <a:rPr lang="es-EC" sz="1400" i="1">
                                  <a:latin typeface="Cambria Math" panose="02040503050406030204" pitchFamily="18" charset="0"/>
                                  <a:ea typeface="Calibri" panose="020F0502020204030204" pitchFamily="34" charset="0"/>
                                  <a:cs typeface="Times New Roman" panose="02020603050405020304" pitchFamily="18" charset="0"/>
                                </a:rPr>
                                <m:t>𝑠</m:t>
                              </m:r>
                            </m:e>
                            <m:sup>
                              <m:r>
                                <a:rPr lang="es-EC" sz="1400" i="1">
                                  <a:latin typeface="Cambria Math" panose="02040503050406030204" pitchFamily="18" charset="0"/>
                                  <a:ea typeface="Calibri" panose="020F0502020204030204" pitchFamily="34" charset="0"/>
                                  <a:cs typeface="Times New Roman" panose="02020603050405020304" pitchFamily="18" charset="0"/>
                                </a:rPr>
                                <m:t>2</m:t>
                              </m:r>
                            </m:sup>
                          </m:sSup>
                          <m:r>
                            <a:rPr lang="es-EC" sz="1400" i="1">
                              <a:latin typeface="Cambria Math" panose="02040503050406030204" pitchFamily="18" charset="0"/>
                              <a:ea typeface="Calibri" panose="020F0502020204030204" pitchFamily="34" charset="0"/>
                              <a:cs typeface="Times New Roman" panose="02020603050405020304" pitchFamily="18" charset="0"/>
                            </a:rPr>
                            <m:t>+86.19 </m:t>
                          </m:r>
                          <m:r>
                            <a:rPr lang="es-EC" sz="1400" i="1">
                              <a:latin typeface="Cambria Math" panose="02040503050406030204" pitchFamily="18" charset="0"/>
                              <a:ea typeface="Calibri" panose="020F0502020204030204" pitchFamily="34" charset="0"/>
                              <a:cs typeface="Times New Roman" panose="02020603050405020304" pitchFamily="18" charset="0"/>
                            </a:rPr>
                            <m:t>𝑠</m:t>
                          </m:r>
                          <m:r>
                            <a:rPr lang="es-EC" sz="1400" i="1">
                              <a:latin typeface="Cambria Math" panose="02040503050406030204" pitchFamily="18" charset="0"/>
                              <a:ea typeface="Calibri" panose="020F0502020204030204" pitchFamily="34" charset="0"/>
                              <a:cs typeface="Times New Roman" panose="02020603050405020304" pitchFamily="18" charset="0"/>
                            </a:rPr>
                            <m:t>+181.5</m:t>
                          </m:r>
                        </m:den>
                      </m:f>
                      <m:r>
                        <a:rPr lang="es-EC" sz="14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4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ángulo 1"/>
              <p:cNvSpPr>
                <a:spLocks noRot="1" noChangeAspect="1" noMove="1" noResize="1" noEditPoints="1" noAdjustHandles="1" noChangeArrowheads="1" noChangeShapeType="1" noTextEdit="1"/>
              </p:cNvSpPr>
              <p:nvPr/>
            </p:nvSpPr>
            <p:spPr>
              <a:xfrm>
                <a:off x="6886664" y="2064402"/>
                <a:ext cx="4967735" cy="2060244"/>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7659106" y="4911016"/>
                <a:ext cx="3740727" cy="1159292"/>
              </a:xfrm>
              <a:prstGeom prst="rect">
                <a:avLst/>
              </a:prstGeom>
            </p:spPr>
            <p:txBody>
              <a:bodyPr wrap="square">
                <a:spAutoFit/>
              </a:bodyPr>
              <a:lstStyle/>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ea typeface="Calibri" panose="020F0502020204030204" pitchFamily="34" charset="0"/>
                              <a:cs typeface="Times New Roman" panose="02020603050405020304" pitchFamily="18" charset="0"/>
                            </a:rPr>
                          </m:ctrlPr>
                        </m:sSubPr>
                        <m:e>
                          <m:r>
                            <a:rPr lang="es-EC" sz="1400" i="1">
                              <a:latin typeface="Cambria Math" panose="02040503050406030204" pitchFamily="18" charset="0"/>
                              <a:ea typeface="Calibri" panose="020F0502020204030204" pitchFamily="34" charset="0"/>
                              <a:cs typeface="Times New Roman" panose="02020603050405020304" pitchFamily="18" charset="0"/>
                            </a:rPr>
                            <m:t>𝑒</m:t>
                          </m:r>
                        </m:e>
                        <m:sub>
                          <m:r>
                            <a:rPr lang="es-EC" sz="1400" i="1">
                              <a:latin typeface="Cambria Math" panose="02040503050406030204" pitchFamily="18" charset="0"/>
                              <a:ea typeface="Calibri" panose="020F0502020204030204" pitchFamily="34" charset="0"/>
                              <a:cs typeface="Times New Roman" panose="02020603050405020304" pitchFamily="18" charset="0"/>
                            </a:rPr>
                            <m:t>𝑑</m:t>
                          </m:r>
                        </m:sub>
                      </m:sSub>
                      <m:r>
                        <a:rPr lang="es-EC" sz="1400"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400" i="1">
                              <a:latin typeface="Cambria Math" panose="02040503050406030204" pitchFamily="18" charset="0"/>
                              <a:ea typeface="Calibri" panose="020F0502020204030204" pitchFamily="34" charset="0"/>
                              <a:cs typeface="Times New Roman" panose="02020603050405020304" pitchFamily="18" charset="0"/>
                            </a:rPr>
                          </m:ctrlPr>
                        </m:dPr>
                        <m:e>
                          <m:r>
                            <a:rPr lang="es-EC" sz="1400" i="1">
                              <a:latin typeface="Cambria Math" panose="02040503050406030204" pitchFamily="18" charset="0"/>
                              <a:ea typeface="Calibri" panose="020F0502020204030204" pitchFamily="34" charset="0"/>
                              <a:cs typeface="Times New Roman" panose="02020603050405020304" pitchFamily="18" charset="0"/>
                            </a:rPr>
                            <m:t>54.45 </m:t>
                          </m:r>
                          <m:r>
                            <a:rPr lang="es-EC" sz="1400" i="1">
                              <a:latin typeface="Cambria Math" panose="02040503050406030204" pitchFamily="18" charset="0"/>
                              <a:ea typeface="Calibri" panose="020F0502020204030204" pitchFamily="34" charset="0"/>
                              <a:cs typeface="Times New Roman" panose="02020603050405020304" pitchFamily="18" charset="0"/>
                            </a:rPr>
                            <m:t>𝑐𝑚</m:t>
                          </m:r>
                          <m:r>
                            <a:rPr lang="es-EC" sz="1400" i="1">
                              <a:latin typeface="Cambria Math" panose="02040503050406030204" pitchFamily="18" charset="0"/>
                              <a:ea typeface="Calibri" panose="020F0502020204030204" pitchFamily="34" charset="0"/>
                              <a:cs typeface="Times New Roman" panose="02020603050405020304" pitchFamily="18" charset="0"/>
                            </a:rPr>
                            <m:t> −56.56 </m:t>
                          </m:r>
                          <m:r>
                            <a:rPr lang="es-EC" sz="1400" i="1">
                              <a:latin typeface="Cambria Math" panose="02040503050406030204" pitchFamily="18" charset="0"/>
                              <a:ea typeface="Calibri" panose="020F0502020204030204" pitchFamily="34" charset="0"/>
                              <a:cs typeface="Times New Roman" panose="02020603050405020304" pitchFamily="18" charset="0"/>
                            </a:rPr>
                            <m:t>𝑐𝑚</m:t>
                          </m:r>
                        </m:e>
                      </m:d>
                      <m:r>
                        <a:rPr lang="es-EC" sz="1400" i="1">
                          <a:latin typeface="Cambria Math" panose="02040503050406030204" pitchFamily="18" charset="0"/>
                          <a:ea typeface="Calibri" panose="020F0502020204030204" pitchFamily="34" charset="0"/>
                          <a:cs typeface="Times New Roman" panose="02020603050405020304" pitchFamily="18" charset="0"/>
                        </a:rPr>
                        <m:t>=2.11 </m:t>
                      </m:r>
                      <m:r>
                        <a:rPr lang="es-EC" sz="1400" i="1">
                          <a:latin typeface="Cambria Math" panose="02040503050406030204" pitchFamily="18" charset="0"/>
                          <a:ea typeface="Calibri" panose="020F0502020204030204" pitchFamily="34" charset="0"/>
                          <a:cs typeface="Times New Roman" panose="02020603050405020304" pitchFamily="18" charset="0"/>
                        </a:rPr>
                        <m:t>𝑐𝑚</m:t>
                      </m:r>
                      <m:r>
                        <a:rPr lang="es-EC" sz="14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ea typeface="Calibri" panose="020F0502020204030204" pitchFamily="34" charset="0"/>
                              <a:cs typeface="Times New Roman" panose="02020603050405020304" pitchFamily="18" charset="0"/>
                            </a:rPr>
                          </m:ctrlPr>
                        </m:sSubPr>
                        <m:e>
                          <m:r>
                            <a:rPr lang="es-EC" sz="1400" i="1">
                              <a:latin typeface="Cambria Math" panose="02040503050406030204" pitchFamily="18" charset="0"/>
                              <a:ea typeface="Calibri" panose="020F0502020204030204" pitchFamily="34" charset="0"/>
                              <a:cs typeface="Times New Roman" panose="02020603050405020304" pitchFamily="18" charset="0"/>
                            </a:rPr>
                            <m:t>𝑒</m:t>
                          </m:r>
                        </m:e>
                        <m:sub>
                          <m:r>
                            <a:rPr lang="es-EC" sz="1400" i="1">
                              <a:latin typeface="Cambria Math" panose="02040503050406030204" pitchFamily="18" charset="0"/>
                              <a:ea typeface="Calibri" panose="020F0502020204030204" pitchFamily="34" charset="0"/>
                              <a:cs typeface="Times New Roman" panose="02020603050405020304" pitchFamily="18" charset="0"/>
                            </a:rPr>
                            <m:t>𝜃</m:t>
                          </m:r>
                        </m:sub>
                      </m:sSub>
                      <m:r>
                        <a:rPr lang="es-EC" sz="1400"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400" i="1">
                              <a:latin typeface="Cambria Math" panose="02040503050406030204" pitchFamily="18" charset="0"/>
                              <a:ea typeface="Calibri" panose="020F0502020204030204" pitchFamily="34" charset="0"/>
                              <a:cs typeface="Times New Roman" panose="02020603050405020304" pitchFamily="18" charset="0"/>
                            </a:rPr>
                          </m:ctrlPr>
                        </m:dPr>
                        <m:e>
                          <m:r>
                            <a:rPr lang="es-EC" sz="1400" i="1">
                              <a:latin typeface="Cambria Math" panose="02040503050406030204" pitchFamily="18" charset="0"/>
                              <a:ea typeface="Calibri" panose="020F0502020204030204" pitchFamily="34" charset="0"/>
                              <a:cs typeface="Times New Roman" panose="02020603050405020304" pitchFamily="18" charset="0"/>
                            </a:rPr>
                            <m:t>45.74° −45°</m:t>
                          </m:r>
                        </m:e>
                      </m:d>
                      <m:r>
                        <a:rPr lang="es-EC" sz="1400" i="1">
                          <a:latin typeface="Cambria Math" panose="02040503050406030204" pitchFamily="18" charset="0"/>
                          <a:ea typeface="Calibri" panose="020F0502020204030204" pitchFamily="34" charset="0"/>
                          <a:cs typeface="Times New Roman" panose="02020603050405020304" pitchFamily="18" charset="0"/>
                        </a:rPr>
                        <m:t>=0.75°               </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ángulo 8"/>
              <p:cNvSpPr>
                <a:spLocks noRot="1" noChangeAspect="1" noMove="1" noResize="1" noEditPoints="1" noAdjustHandles="1" noChangeArrowheads="1" noChangeShapeType="1" noTextEdit="1"/>
              </p:cNvSpPr>
              <p:nvPr/>
            </p:nvSpPr>
            <p:spPr>
              <a:xfrm>
                <a:off x="7659106" y="4911016"/>
                <a:ext cx="3740727" cy="1159292"/>
              </a:xfrm>
              <a:prstGeom prst="rect">
                <a:avLst/>
              </a:prstGeom>
              <a:blipFill>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86026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21</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8294258" cy="461665"/>
          </a:xfrm>
          <a:prstGeom prst="rect">
            <a:avLst/>
          </a:prstGeom>
          <a:noFill/>
        </p:spPr>
        <p:txBody>
          <a:bodyPr wrap="none" rtlCol="0">
            <a:spAutoFit/>
          </a:bodyPr>
          <a:lstStyle/>
          <a:p>
            <a:r>
              <a:rPr lang="es-EC" sz="2400" b="1" u="sng" dirty="0">
                <a:latin typeface="Georgia" pitchFamily="18" charset="0"/>
              </a:rPr>
              <a:t>Robot identificador: </a:t>
            </a:r>
            <a:r>
              <a:rPr lang="es-EC" sz="2400" b="1" u="sng" dirty="0" smtClean="0">
                <a:latin typeface="Georgia" pitchFamily="18" charset="0"/>
              </a:rPr>
              <a:t>Navegación y posicionamiento</a:t>
            </a:r>
            <a:endParaRPr lang="es-EC" sz="2400" b="1" u="sng" dirty="0">
              <a:latin typeface="Georgia" pitchFamily="18" charset="0"/>
            </a:endParaRPr>
          </a:p>
        </p:txBody>
      </p:sp>
      <p:sp>
        <p:nvSpPr>
          <p:cNvPr id="19" name="18 Rectángulo redondeado"/>
          <p:cNvSpPr/>
          <p:nvPr/>
        </p:nvSpPr>
        <p:spPr>
          <a:xfrm>
            <a:off x="1588400" y="1323697"/>
            <a:ext cx="4452168" cy="5826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smtClean="0">
                <a:latin typeface="Georgia" pitchFamily="18" charset="0"/>
              </a:rPr>
              <a:t>Navegación del robot identificador a cada punto desde el origen. </a:t>
            </a:r>
            <a:endParaRPr lang="es-EC" sz="1600" dirty="0">
              <a:latin typeface="Georgia" pitchFamily="18" charset="0"/>
            </a:endParaRPr>
          </a:p>
        </p:txBody>
      </p:sp>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8" name="27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pic>
        <p:nvPicPr>
          <p:cNvPr id="30" name="Imagen 29"/>
          <p:cNvPicPr/>
          <p:nvPr/>
        </p:nvPicPr>
        <p:blipFill>
          <a:blip r:embed="rId4">
            <a:extLst>
              <a:ext uri="{28A0092B-C50C-407E-A947-70E740481C1C}">
                <a14:useLocalDpi xmlns:a14="http://schemas.microsoft.com/office/drawing/2010/main" val="0"/>
              </a:ext>
            </a:extLst>
          </a:blip>
          <a:srcRect/>
          <a:stretch>
            <a:fillRect/>
          </a:stretch>
        </p:blipFill>
        <p:spPr bwMode="auto">
          <a:xfrm>
            <a:off x="1417905" y="2151656"/>
            <a:ext cx="5051298" cy="3973373"/>
          </a:xfrm>
          <a:prstGeom prst="rect">
            <a:avLst/>
          </a:prstGeom>
          <a:noFill/>
          <a:ln>
            <a:noFill/>
          </a:ln>
        </p:spPr>
      </p:pic>
      <mc:AlternateContent xmlns:mc="http://schemas.openxmlformats.org/markup-compatibility/2006">
        <mc:Choice xmlns:a14="http://schemas.microsoft.com/office/drawing/2010/main" Requires="a14">
          <p:sp>
            <p:nvSpPr>
              <p:cNvPr id="6" name="Rectángulo 5"/>
              <p:cNvSpPr/>
              <p:nvPr/>
            </p:nvSpPr>
            <p:spPr>
              <a:xfrm>
                <a:off x="6276108" y="2639802"/>
                <a:ext cx="6096000" cy="2595326"/>
              </a:xfrm>
              <a:prstGeom prst="rect">
                <a:avLst/>
              </a:prstGeom>
            </p:spPr>
            <p:txBody>
              <a:bodyPr>
                <a:spAutoFit/>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𝑑</m:t>
                      </m:r>
                      <m:r>
                        <a:rPr lang="es-EC"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s-EC" sz="1600" i="1">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m:t>
                                  </m:r>
                                  <m:r>
                                    <a:rPr lang="es-EC" sz="1600" i="1">
                                      <a:latin typeface="Cambria Math" panose="02040503050406030204" pitchFamily="18" charset="0"/>
                                      <a:ea typeface="Times New Roman" panose="02020603050405020304" pitchFamily="18" charset="0"/>
                                      <a:cs typeface="Times New Roman" panose="02020603050405020304" pitchFamily="18" charset="0"/>
                                    </a:rPr>
                                    <m:t>𝑦</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𝑃</m:t>
                                  </m:r>
                                </m:sub>
                              </m:sSub>
                              <m:r>
                                <a:rPr lang="es-EC" sz="16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𝑦</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𝐶</m:t>
                                  </m:r>
                                </m:sub>
                              </m:sSub>
                              <m:r>
                                <a:rPr lang="es-EC" sz="1600" i="1">
                                  <a:latin typeface="Cambria Math" panose="02040503050406030204" pitchFamily="18" charset="0"/>
                                  <a:ea typeface="Times New Roman" panose="02020603050405020304" pitchFamily="18" charset="0"/>
                                  <a:cs typeface="Times New Roman" panose="02020603050405020304" pitchFamily="18" charset="0"/>
                                </a:rPr>
                                <m:t>)</m:t>
                              </m:r>
                            </m:e>
                            <m:sup>
                              <m:r>
                                <a:rPr lang="es-EC"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s-EC" sz="16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m:t>
                                  </m:r>
                                  <m:r>
                                    <a:rPr lang="es-EC" sz="1600" i="1">
                                      <a:latin typeface="Cambria Math" panose="02040503050406030204" pitchFamily="18" charset="0"/>
                                      <a:ea typeface="Times New Roman" panose="02020603050405020304" pitchFamily="18" charset="0"/>
                                      <a:cs typeface="Times New Roman" panose="02020603050405020304" pitchFamily="18" charset="0"/>
                                    </a:rPr>
                                    <m:t>𝑥</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𝑃</m:t>
                                  </m:r>
                                </m:sub>
                              </m:sSub>
                              <m:r>
                                <a:rPr lang="es-EC" sz="16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𝑥</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𝐶</m:t>
                                  </m:r>
                                </m:sub>
                              </m:sSub>
                              <m:r>
                                <a:rPr lang="es-EC" sz="1600" i="1">
                                  <a:latin typeface="Cambria Math" panose="02040503050406030204" pitchFamily="18" charset="0"/>
                                  <a:ea typeface="Times New Roman" panose="02020603050405020304" pitchFamily="18" charset="0"/>
                                  <a:cs typeface="Times New Roman" panose="02020603050405020304" pitchFamily="18" charset="0"/>
                                </a:rPr>
                                <m:t>)</m:t>
                              </m:r>
                            </m:e>
                            <m:sup>
                              <m:r>
                                <a:rPr lang="es-EC"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s-EC" sz="1600" i="1">
                              <a:latin typeface="Cambria Math" panose="02040503050406030204" pitchFamily="18" charset="0"/>
                              <a:ea typeface="Times New Roman" panose="02020603050405020304" pitchFamily="18" charset="0"/>
                              <a:cs typeface="Times New Roman" panose="02020603050405020304" pitchFamily="18" charset="0"/>
                            </a:rPr>
                            <m:t> </m:t>
                          </m:r>
                        </m:e>
                      </m:rad>
                      <m:r>
                        <a:rPr lang="es-EC" sz="16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s-EC" sz="1600" i="1">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s-EC" sz="1600" i="1">
                                  <a:latin typeface="Cambria Math" panose="02040503050406030204" pitchFamily="18" charset="0"/>
                                  <a:ea typeface="Times New Roman" panose="02020603050405020304" pitchFamily="18" charset="0"/>
                                  <a:cs typeface="Times New Roman" panose="02020603050405020304" pitchFamily="18" charset="0"/>
                                </a:rPr>
                                <m:t>(80−0)</m:t>
                              </m:r>
                            </m:e>
                            <m:sup>
                              <m:r>
                                <a:rPr lang="es-EC"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s-EC" sz="16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pPr>
                            <m:e>
                              <m:r>
                                <a:rPr lang="es-EC" sz="1600" i="1">
                                  <a:latin typeface="Cambria Math" panose="02040503050406030204" pitchFamily="18" charset="0"/>
                                  <a:ea typeface="Times New Roman" panose="02020603050405020304" pitchFamily="18" charset="0"/>
                                  <a:cs typeface="Times New Roman" panose="02020603050405020304" pitchFamily="18" charset="0"/>
                                </a:rPr>
                                <m:t>(50−0)</m:t>
                              </m:r>
                            </m:e>
                            <m:sup>
                              <m:r>
                                <a:rPr lang="es-EC" sz="1600" i="1">
                                  <a:latin typeface="Cambria Math" panose="02040503050406030204" pitchFamily="18" charset="0"/>
                                  <a:ea typeface="Times New Roman" panose="02020603050405020304" pitchFamily="18" charset="0"/>
                                  <a:cs typeface="Times New Roman" panose="02020603050405020304" pitchFamily="18" charset="0"/>
                                </a:rPr>
                                <m:t>2</m:t>
                              </m:r>
                            </m:sup>
                          </m:sSup>
                          <m:r>
                            <a:rPr lang="es-EC" sz="1600" i="1">
                              <a:latin typeface="Cambria Math" panose="02040503050406030204" pitchFamily="18" charset="0"/>
                              <a:ea typeface="Times New Roman" panose="02020603050405020304" pitchFamily="18" charset="0"/>
                              <a:cs typeface="Times New Roman" panose="02020603050405020304" pitchFamily="18" charset="0"/>
                            </a:rPr>
                            <m:t> </m:t>
                          </m:r>
                        </m:e>
                      </m:rad>
                    </m:oMath>
                  </m:oMathPara>
                </a14:m>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spcAft>
                    <a:spcPts val="800"/>
                  </a:spcAft>
                </a:pPr>
                <a14:m>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𝑑</m:t>
                    </m:r>
                  </m:oMath>
                </a14:m>
                <a:r>
                  <a:rPr lang="es-EC" sz="1600" dirty="0" smtClean="0">
                    <a:ea typeface="Times New Roman" panose="02020603050405020304" pitchFamily="18" charset="0"/>
                    <a:cs typeface="Times New Roman" panose="02020603050405020304" pitchFamily="18" charset="0"/>
                  </a:rPr>
                  <a:t> </a:t>
                </a:r>
                <a14:m>
                  <m:oMath xmlns:m="http://schemas.openxmlformats.org/officeDocument/2006/math">
                    <m:r>
                      <a:rPr lang="es-EC" sz="1600" i="1">
                        <a:latin typeface="Cambria Math" panose="02040503050406030204" pitchFamily="18" charset="0"/>
                        <a:ea typeface="Times New Roman" panose="02020603050405020304" pitchFamily="18" charset="0"/>
                        <a:cs typeface="Times New Roman" panose="02020603050405020304" pitchFamily="18" charset="0"/>
                      </a:rPr>
                      <m:t>=94.34 </m:t>
                    </m:r>
                    <m:r>
                      <a:rPr lang="es-EC" sz="1600" i="1">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𝛼</m:t>
                      </m:r>
                      <m:r>
                        <a:rPr lang="es-EC" sz="1600" i="1">
                          <a:latin typeface="Cambria Math" panose="02040503050406030204" pitchFamily="18" charset="0"/>
                          <a:ea typeface="Calibri" panose="020F0502020204030204" pitchFamily="34" charset="0"/>
                          <a:cs typeface="Times New Roman" panose="02020603050405020304" pitchFamily="18" charset="0"/>
                        </a:rPr>
                        <m:t>= </m:t>
                      </m:r>
                      <m:sSup>
                        <m:sSupPr>
                          <m:ctrlPr>
                            <a:rPr lang="es-EC" sz="1600" i="1">
                              <a:latin typeface="Cambria Math" panose="02040503050406030204" pitchFamily="18" charset="0"/>
                              <a:ea typeface="Calibri" panose="020F0502020204030204" pitchFamily="34" charset="0"/>
                              <a:cs typeface="Times New Roman" panose="02020603050405020304" pitchFamily="18" charset="0"/>
                            </a:rPr>
                          </m:ctrlPr>
                        </m:sSupPr>
                        <m:e>
                          <m:r>
                            <a:rPr lang="es-EC" sz="1600" i="1">
                              <a:latin typeface="Cambria Math" panose="02040503050406030204" pitchFamily="18" charset="0"/>
                              <a:ea typeface="Calibri" panose="020F0502020204030204" pitchFamily="34" charset="0"/>
                              <a:cs typeface="Times New Roman" panose="02020603050405020304" pitchFamily="18" charset="0"/>
                            </a:rPr>
                            <m:t>𝑡𝑎𝑛</m:t>
                          </m:r>
                        </m:e>
                        <m:sup>
                          <m:r>
                            <a:rPr lang="es-EC" sz="1600" i="1">
                              <a:latin typeface="Cambria Math" panose="02040503050406030204" pitchFamily="18" charset="0"/>
                              <a:ea typeface="Calibri" panose="020F0502020204030204" pitchFamily="34" charset="0"/>
                              <a:cs typeface="Times New Roman" panose="02020603050405020304" pitchFamily="18" charset="0"/>
                            </a:rPr>
                            <m:t>−1</m:t>
                          </m:r>
                        </m:sup>
                      </m:sSup>
                      <m:d>
                        <m:dPr>
                          <m:ctrlPr>
                            <a:rPr lang="es-EC" sz="1600" i="1">
                              <a:latin typeface="Cambria Math" panose="02040503050406030204" pitchFamily="18" charset="0"/>
                              <a:ea typeface="Calibri" panose="020F0502020204030204" pitchFamily="34" charset="0"/>
                              <a:cs typeface="Times New Roman" panose="02020603050405020304" pitchFamily="18" charset="0"/>
                            </a:rPr>
                          </m:ctrlPr>
                        </m:dPr>
                        <m:e>
                          <m:f>
                            <m:fPr>
                              <m:ctrlPr>
                                <a:rPr lang="es-EC" sz="16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𝑦</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𝑃</m:t>
                                  </m:r>
                                </m:sub>
                              </m:sSub>
                              <m:r>
                                <a:rPr lang="es-EC" sz="16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𝑦</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𝐶</m:t>
                                  </m:r>
                                </m:sub>
                              </m:sSub>
                            </m:num>
                            <m:den>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𝑥</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𝑃</m:t>
                                  </m:r>
                                </m:sub>
                              </m:sSub>
                              <m:r>
                                <a:rPr lang="es-EC" sz="16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cs typeface="Times New Roman" panose="02020603050405020304" pitchFamily="18" charset="0"/>
                                    </a:rPr>
                                    <m:t>𝑥</m:t>
                                  </m:r>
                                </m:e>
                                <m:sub>
                                  <m:r>
                                    <a:rPr lang="es-EC" sz="1600" i="1">
                                      <a:latin typeface="Cambria Math" panose="02040503050406030204" pitchFamily="18" charset="0"/>
                                      <a:ea typeface="Times New Roman" panose="02020603050405020304" pitchFamily="18" charset="0"/>
                                      <a:cs typeface="Times New Roman" panose="02020603050405020304" pitchFamily="18" charset="0"/>
                                    </a:rPr>
                                    <m:t>𝐶</m:t>
                                  </m:r>
                                </m:sub>
                              </m:sSub>
                            </m:den>
                          </m:f>
                        </m:e>
                      </m:d>
                      <m:r>
                        <a:rPr lang="es-EC" sz="1600"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s-EC" sz="1600" i="1">
                              <a:latin typeface="Cambria Math" panose="02040503050406030204" pitchFamily="18" charset="0"/>
                              <a:ea typeface="Calibri" panose="020F0502020204030204" pitchFamily="34" charset="0"/>
                              <a:cs typeface="Times New Roman" panose="02020603050405020304" pitchFamily="18" charset="0"/>
                            </a:rPr>
                          </m:ctrlPr>
                        </m:sSupPr>
                        <m:e>
                          <m:r>
                            <a:rPr lang="es-EC" sz="1600" i="1">
                              <a:latin typeface="Cambria Math" panose="02040503050406030204" pitchFamily="18" charset="0"/>
                              <a:ea typeface="Calibri" panose="020F0502020204030204" pitchFamily="34" charset="0"/>
                              <a:cs typeface="Times New Roman" panose="02020603050405020304" pitchFamily="18" charset="0"/>
                            </a:rPr>
                            <m:t>𝑡𝑎𝑛</m:t>
                          </m:r>
                        </m:e>
                        <m:sup>
                          <m:r>
                            <a:rPr lang="es-EC" sz="1600" i="1">
                              <a:latin typeface="Cambria Math" panose="02040503050406030204" pitchFamily="18" charset="0"/>
                              <a:ea typeface="Calibri" panose="020F0502020204030204" pitchFamily="34" charset="0"/>
                              <a:cs typeface="Times New Roman" panose="02020603050405020304" pitchFamily="18" charset="0"/>
                            </a:rPr>
                            <m:t>−1</m:t>
                          </m:r>
                        </m:sup>
                      </m:sSup>
                      <m:d>
                        <m:dPr>
                          <m:ctrlPr>
                            <a:rPr lang="es-EC" sz="1600" i="1">
                              <a:latin typeface="Cambria Math" panose="02040503050406030204" pitchFamily="18" charset="0"/>
                              <a:ea typeface="Calibri" panose="020F0502020204030204" pitchFamily="34" charset="0"/>
                              <a:cs typeface="Times New Roman" panose="02020603050405020304" pitchFamily="18" charset="0"/>
                            </a:rPr>
                          </m:ctrlPr>
                        </m:dPr>
                        <m:e>
                          <m:f>
                            <m:fPr>
                              <m:ctrlPr>
                                <a:rPr lang="es-EC" sz="1600" i="1">
                                  <a:latin typeface="Cambria Math" panose="02040503050406030204" pitchFamily="18" charset="0"/>
                                  <a:ea typeface="Calibri" panose="020F0502020204030204" pitchFamily="34" charset="0"/>
                                  <a:cs typeface="Times New Roman" panose="02020603050405020304" pitchFamily="18" charset="0"/>
                                </a:rPr>
                              </m:ctrlPr>
                            </m:fPr>
                            <m:num>
                              <m:r>
                                <a:rPr lang="es-EC" sz="1600" i="1">
                                  <a:latin typeface="Cambria Math" panose="02040503050406030204" pitchFamily="18" charset="0"/>
                                  <a:ea typeface="Times New Roman" panose="02020603050405020304" pitchFamily="18" charset="0"/>
                                  <a:cs typeface="Times New Roman" panose="02020603050405020304" pitchFamily="18" charset="0"/>
                                </a:rPr>
                                <m:t>80−0</m:t>
                              </m:r>
                            </m:num>
                            <m:den>
                              <m:r>
                                <a:rPr lang="es-EC" sz="1600" i="1">
                                  <a:latin typeface="Cambria Math" panose="02040503050406030204" pitchFamily="18" charset="0"/>
                                  <a:ea typeface="Times New Roman" panose="02020603050405020304" pitchFamily="18" charset="0"/>
                                  <a:cs typeface="Times New Roman" panose="02020603050405020304" pitchFamily="18" charset="0"/>
                                </a:rPr>
                                <m:t>50−0</m:t>
                              </m:r>
                            </m:den>
                          </m:f>
                        </m:e>
                      </m:d>
                      <m:r>
                        <a:rPr lang="es-EC" sz="1600" i="1">
                          <a:latin typeface="Cambria Math" panose="02040503050406030204" pitchFamily="18" charset="0"/>
                          <a:ea typeface="Times New Roman" panose="02020603050405020304" pitchFamily="18" charset="0"/>
                          <a:cs typeface="Times New Roman" panose="02020603050405020304" pitchFamily="18" charset="0"/>
                        </a:rPr>
                        <m:t>=58°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6276108" y="2639802"/>
                <a:ext cx="6096000" cy="2595326"/>
              </a:xfrm>
              <a:prstGeom prst="rect">
                <a:avLst/>
              </a:prstGeom>
              <a:blipFill>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86328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22</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69541"/>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10211450" cy="461665"/>
          </a:xfrm>
          <a:prstGeom prst="rect">
            <a:avLst/>
          </a:prstGeom>
          <a:noFill/>
        </p:spPr>
        <p:txBody>
          <a:bodyPr wrap="none" rtlCol="0">
            <a:spAutoFit/>
          </a:bodyPr>
          <a:lstStyle/>
          <a:p>
            <a:r>
              <a:rPr lang="es-EC" sz="2400" b="1" u="sng" dirty="0">
                <a:latin typeface="Georgia" pitchFamily="18" charset="0"/>
              </a:rPr>
              <a:t>Robots rastreadores: Generación de mapas de </a:t>
            </a:r>
            <a:r>
              <a:rPr lang="es-EC" sz="2400" b="1" u="sng" dirty="0" err="1">
                <a:latin typeface="Georgia" pitchFamily="18" charset="0"/>
              </a:rPr>
              <a:t>sensado</a:t>
            </a:r>
            <a:r>
              <a:rPr lang="es-EC" sz="2400" b="1" u="sng" dirty="0">
                <a:latin typeface="Georgia" pitchFamily="18" charset="0"/>
              </a:rPr>
              <a:t> químico </a:t>
            </a:r>
          </a:p>
        </p:txBody>
      </p:sp>
      <p:sp>
        <p:nvSpPr>
          <p:cNvPr id="13" name="12 Rectángulo redondeado"/>
          <p:cNvSpPr/>
          <p:nvPr/>
        </p:nvSpPr>
        <p:spPr>
          <a:xfrm>
            <a:off x="707022" y="1360370"/>
            <a:ext cx="3737799" cy="18162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Se trabajó con las tres plataformas DG012-ATV 4WD. Cada uno de ellos cuenta con un sistema mecánico, de control, de </a:t>
            </a:r>
            <a:r>
              <a:rPr lang="es-EC" sz="1600" dirty="0" err="1">
                <a:latin typeface="Georgia" pitchFamily="18" charset="0"/>
              </a:rPr>
              <a:t>sensado</a:t>
            </a:r>
            <a:r>
              <a:rPr lang="es-EC" sz="1600" dirty="0">
                <a:latin typeface="Georgia" pitchFamily="18" charset="0"/>
              </a:rPr>
              <a:t> y de potencia.</a:t>
            </a:r>
          </a:p>
        </p:txBody>
      </p:sp>
      <p:pic>
        <p:nvPicPr>
          <p:cNvPr id="18" name="17 Imagen" descr="C:\Users\Juan Illanes\Desktop\Nueva carpeta\IMG_20181205_104839.jpg"/>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861" r="8484" b="7187"/>
          <a:stretch/>
        </p:blipFill>
        <p:spPr bwMode="auto">
          <a:xfrm>
            <a:off x="1226229" y="3428999"/>
            <a:ext cx="2699385" cy="2447925"/>
          </a:xfrm>
          <a:prstGeom prst="rect">
            <a:avLst/>
          </a:prstGeom>
          <a:noFill/>
          <a:ln>
            <a:noFill/>
          </a:ln>
          <a:extLst>
            <a:ext uri="{53640926-AAD7-44D8-BBD7-CCE9431645EC}">
              <a14:shadowObscured xmlns:a14="http://schemas.microsoft.com/office/drawing/2010/main"/>
            </a:ext>
          </a:extLst>
        </p:spPr>
      </p:pic>
      <p:pic>
        <p:nvPicPr>
          <p:cNvPr id="20" name="19 Imagen"/>
          <p:cNvPicPr/>
          <p:nvPr/>
        </p:nvPicPr>
        <p:blipFill>
          <a:blip r:embed="rId6">
            <a:extLst>
              <a:ext uri="{28A0092B-C50C-407E-A947-70E740481C1C}">
                <a14:useLocalDpi xmlns:a14="http://schemas.microsoft.com/office/drawing/2010/main" val="0"/>
              </a:ext>
            </a:extLst>
          </a:blip>
          <a:srcRect/>
          <a:stretch>
            <a:fillRect/>
          </a:stretch>
        </p:blipFill>
        <p:spPr bwMode="auto">
          <a:xfrm>
            <a:off x="7472875" y="1547447"/>
            <a:ext cx="4447149" cy="4329477"/>
          </a:xfrm>
          <a:prstGeom prst="rect">
            <a:avLst/>
          </a:prstGeom>
          <a:noFill/>
          <a:ln>
            <a:noFill/>
          </a:ln>
        </p:spPr>
      </p:pic>
      <p:sp>
        <p:nvSpPr>
          <p:cNvPr id="21" name="20 Rectángulo redondeado"/>
          <p:cNvSpPr/>
          <p:nvPr/>
        </p:nvSpPr>
        <p:spPr>
          <a:xfrm>
            <a:off x="4636802" y="3177609"/>
            <a:ext cx="2728502" cy="1495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Se ejecutan las pruebas en un ambiente controlado de 170x240 cm.</a:t>
            </a:r>
          </a:p>
        </p:txBody>
      </p:sp>
      <p:sp>
        <p:nvSpPr>
          <p:cNvPr id="19" name="18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2" name="21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3" name="22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4" name="23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5" name="24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6" name="25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296291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23</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41831"/>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715781"/>
            <a:ext cx="10211450" cy="461665"/>
          </a:xfrm>
          <a:prstGeom prst="rect">
            <a:avLst/>
          </a:prstGeom>
          <a:noFill/>
        </p:spPr>
        <p:txBody>
          <a:bodyPr wrap="none" rtlCol="0">
            <a:spAutoFit/>
          </a:bodyPr>
          <a:lstStyle/>
          <a:p>
            <a:r>
              <a:rPr lang="es-EC" sz="2400" b="1" u="sng" dirty="0">
                <a:latin typeface="Georgia" pitchFamily="18" charset="0"/>
              </a:rPr>
              <a:t>Robots rastreadores: Generación de mapas de </a:t>
            </a:r>
            <a:r>
              <a:rPr lang="es-EC" sz="2400" b="1" u="sng" dirty="0" err="1">
                <a:latin typeface="Georgia" pitchFamily="18" charset="0"/>
              </a:rPr>
              <a:t>sensado</a:t>
            </a:r>
            <a:r>
              <a:rPr lang="es-EC" sz="2400" b="1" u="sng" dirty="0">
                <a:latin typeface="Georgia" pitchFamily="18" charset="0"/>
              </a:rPr>
              <a:t> químico </a:t>
            </a:r>
          </a:p>
        </p:txBody>
      </p:sp>
      <p:pic>
        <p:nvPicPr>
          <p:cNvPr id="19" name="18 Imagen"/>
          <p:cNvPicPr/>
          <p:nvPr/>
        </p:nvPicPr>
        <p:blipFill rotWithShape="1">
          <a:blip r:embed="rId4"/>
          <a:srcRect l="9592" t="11767" r="8049" b="9982"/>
          <a:stretch/>
        </p:blipFill>
        <p:spPr bwMode="auto">
          <a:xfrm>
            <a:off x="1901911" y="2286001"/>
            <a:ext cx="7556906" cy="3683492"/>
          </a:xfrm>
          <a:prstGeom prst="rect">
            <a:avLst/>
          </a:prstGeom>
          <a:ln>
            <a:noFill/>
          </a:ln>
          <a:extLst>
            <a:ext uri="{53640926-AAD7-44D8-BBD7-CCE9431645EC}">
              <a14:shadowObscured xmlns:a14="http://schemas.microsoft.com/office/drawing/2010/main"/>
            </a:ext>
          </a:extLst>
        </p:spPr>
      </p:pic>
      <p:sp>
        <p:nvSpPr>
          <p:cNvPr id="23" name="22 Rectángulo redondeado"/>
          <p:cNvSpPr/>
          <p:nvPr/>
        </p:nvSpPr>
        <p:spPr>
          <a:xfrm>
            <a:off x="2105892" y="1398716"/>
            <a:ext cx="7148944" cy="5963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rPr>
              <a:t>Levantamiento de mapa de dispersión de con: Alcohol, Tolueno y Pólvora</a:t>
            </a:r>
          </a:p>
        </p:txBody>
      </p:sp>
      <p:sp>
        <p:nvSpPr>
          <p:cNvPr id="18" name="17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0" name="19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1" name="20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371504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24</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5568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678202"/>
            <a:ext cx="10211450" cy="461665"/>
          </a:xfrm>
          <a:prstGeom prst="rect">
            <a:avLst/>
          </a:prstGeom>
          <a:noFill/>
        </p:spPr>
        <p:txBody>
          <a:bodyPr wrap="none" rtlCol="0">
            <a:spAutoFit/>
          </a:bodyPr>
          <a:lstStyle/>
          <a:p>
            <a:r>
              <a:rPr lang="es-EC" sz="2400" b="1" u="sng" dirty="0">
                <a:latin typeface="Georgia" pitchFamily="18" charset="0"/>
              </a:rPr>
              <a:t>Robots rastreadores: Generación de mapas de </a:t>
            </a:r>
            <a:r>
              <a:rPr lang="es-EC" sz="2400" b="1" u="sng" dirty="0" err="1">
                <a:latin typeface="Georgia" pitchFamily="18" charset="0"/>
              </a:rPr>
              <a:t>sensado</a:t>
            </a:r>
            <a:r>
              <a:rPr lang="es-EC" sz="2400" b="1" u="sng" dirty="0">
                <a:latin typeface="Georgia" pitchFamily="18" charset="0"/>
              </a:rPr>
              <a:t> químico </a:t>
            </a:r>
          </a:p>
        </p:txBody>
      </p:sp>
      <p:sp>
        <p:nvSpPr>
          <p:cNvPr id="18" name="17 Rectángulo redondeado"/>
          <p:cNvSpPr/>
          <p:nvPr/>
        </p:nvSpPr>
        <p:spPr>
          <a:xfrm>
            <a:off x="2548062" y="1198497"/>
            <a:ext cx="7095875" cy="534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b="1" dirty="0">
                <a:latin typeface="Georgia" pitchFamily="18" charset="0"/>
              </a:rPr>
              <a:t>Análisis y localización de sustancias en el mapa de dispersión </a:t>
            </a:r>
            <a:endParaRPr lang="es-EC" sz="1600" dirty="0">
              <a:latin typeface="Georgia" pitchFamily="18" charset="0"/>
            </a:endParaRPr>
          </a:p>
        </p:txBody>
      </p:sp>
      <p:pic>
        <p:nvPicPr>
          <p:cNvPr id="20" name="19 Imagen"/>
          <p:cNvPicPr/>
          <p:nvPr/>
        </p:nvPicPr>
        <p:blipFill rotWithShape="1">
          <a:blip r:embed="rId4"/>
          <a:srcRect l="31257" t="14414" r="31697" b="33516"/>
          <a:stretch/>
        </p:blipFill>
        <p:spPr bwMode="auto">
          <a:xfrm>
            <a:off x="420457" y="3006247"/>
            <a:ext cx="3132521" cy="2931090"/>
          </a:xfrm>
          <a:prstGeom prst="rect">
            <a:avLst/>
          </a:prstGeom>
          <a:ln>
            <a:noFill/>
          </a:ln>
          <a:extLst>
            <a:ext uri="{53640926-AAD7-44D8-BBD7-CCE9431645EC}">
              <a14:shadowObscured xmlns:a14="http://schemas.microsoft.com/office/drawing/2010/main"/>
            </a:ext>
          </a:extLst>
        </p:spPr>
      </p:pic>
      <p:pic>
        <p:nvPicPr>
          <p:cNvPr id="21" name="20 Imagen"/>
          <p:cNvPicPr/>
          <p:nvPr/>
        </p:nvPicPr>
        <p:blipFill rotWithShape="1">
          <a:blip r:embed="rId5">
            <a:extLst>
              <a:ext uri="{28A0092B-C50C-407E-A947-70E740481C1C}">
                <a14:useLocalDpi xmlns:a14="http://schemas.microsoft.com/office/drawing/2010/main" val="0"/>
              </a:ext>
            </a:extLst>
          </a:blip>
          <a:srcRect l="10088" t="4270" r="8048" b="5668"/>
          <a:stretch/>
        </p:blipFill>
        <p:spPr bwMode="auto">
          <a:xfrm>
            <a:off x="3795388" y="2848429"/>
            <a:ext cx="4109526" cy="3088908"/>
          </a:xfrm>
          <a:prstGeom prst="rect">
            <a:avLst/>
          </a:prstGeom>
          <a:ln>
            <a:noFill/>
          </a:ln>
          <a:extLst>
            <a:ext uri="{53640926-AAD7-44D8-BBD7-CCE9431645EC}">
              <a14:shadowObscured xmlns:a14="http://schemas.microsoft.com/office/drawing/2010/main"/>
            </a:ext>
          </a:extLst>
        </p:spPr>
      </p:pic>
      <p:pic>
        <p:nvPicPr>
          <p:cNvPr id="25" name="24 Imagen"/>
          <p:cNvPicPr/>
          <p:nvPr/>
        </p:nvPicPr>
        <p:blipFill rotWithShape="1">
          <a:blip r:embed="rId6">
            <a:extLst>
              <a:ext uri="{28A0092B-C50C-407E-A947-70E740481C1C}">
                <a14:useLocalDpi xmlns:a14="http://schemas.microsoft.com/office/drawing/2010/main" val="0"/>
              </a:ext>
            </a:extLst>
          </a:blip>
          <a:srcRect l="6785" r="6965" b="4524"/>
          <a:stretch/>
        </p:blipFill>
        <p:spPr bwMode="auto">
          <a:xfrm>
            <a:off x="8371679" y="2745027"/>
            <a:ext cx="3440902" cy="3041998"/>
          </a:xfrm>
          <a:prstGeom prst="rect">
            <a:avLst/>
          </a:prstGeom>
          <a:ln>
            <a:noFill/>
          </a:ln>
          <a:extLst>
            <a:ext uri="{53640926-AAD7-44D8-BBD7-CCE9431645EC}">
              <a14:shadowObscured xmlns:a14="http://schemas.microsoft.com/office/drawing/2010/main"/>
            </a:ext>
          </a:extLst>
        </p:spPr>
      </p:pic>
      <p:sp>
        <p:nvSpPr>
          <p:cNvPr id="26" name="25 Rectángulo redondeado"/>
          <p:cNvSpPr/>
          <p:nvPr/>
        </p:nvSpPr>
        <p:spPr>
          <a:xfrm>
            <a:off x="842670" y="2107305"/>
            <a:ext cx="2446248" cy="6658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Análisis de componentes principales </a:t>
            </a:r>
          </a:p>
        </p:txBody>
      </p:sp>
      <p:sp>
        <p:nvSpPr>
          <p:cNvPr id="27" name="26 Rectángulo redondeado"/>
          <p:cNvSpPr/>
          <p:nvPr/>
        </p:nvSpPr>
        <p:spPr>
          <a:xfrm>
            <a:off x="4334005" y="2004164"/>
            <a:ext cx="2614600" cy="7689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Transformación a escala de grises y división en bloques de 10x10</a:t>
            </a:r>
          </a:p>
        </p:txBody>
      </p:sp>
      <p:sp>
        <p:nvSpPr>
          <p:cNvPr id="28" name="27 Rectángulo redondeado"/>
          <p:cNvSpPr/>
          <p:nvPr/>
        </p:nvSpPr>
        <p:spPr>
          <a:xfrm>
            <a:off x="8784830" y="2004165"/>
            <a:ext cx="2614600" cy="7689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Comparar las zonas divididas por medio del índice de similitud estructural </a:t>
            </a:r>
          </a:p>
        </p:txBody>
      </p:sp>
      <p:sp>
        <p:nvSpPr>
          <p:cNvPr id="19" name="18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2" name="21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3" name="22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4" name="23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9" name="28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30" name="29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256966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style.rotation</p:attrName>
                                        </p:attrNameLst>
                                      </p:cBhvr>
                                      <p:tavLst>
                                        <p:tav tm="0">
                                          <p:val>
                                            <p:fltVal val="90"/>
                                          </p:val>
                                        </p:tav>
                                        <p:tav tm="100000">
                                          <p:val>
                                            <p:fltVal val="0"/>
                                          </p:val>
                                        </p:tav>
                                      </p:tavLst>
                                    </p:anim>
                                    <p:animEffect transition="in" filter="fade">
                                      <p:cBhvr>
                                        <p:cTn id="24" dur="1000"/>
                                        <p:tgtEl>
                                          <p:spTgt spid="2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 calcmode="lin" valueType="num">
                                      <p:cBhvr>
                                        <p:cTn id="37" dur="1000" fill="hold"/>
                                        <p:tgtEl>
                                          <p:spTgt spid="25"/>
                                        </p:tgtEl>
                                        <p:attrNameLst>
                                          <p:attrName>style.rotation</p:attrName>
                                        </p:attrNameLst>
                                      </p:cBhvr>
                                      <p:tavLst>
                                        <p:tav tm="0">
                                          <p:val>
                                            <p:fltVal val="90"/>
                                          </p:val>
                                        </p:tav>
                                        <p:tav tm="100000">
                                          <p:val>
                                            <p:fltVal val="0"/>
                                          </p:val>
                                        </p:tav>
                                      </p:tavLst>
                                    </p:anim>
                                    <p:animEffect transition="in" filter="fade">
                                      <p:cBhvr>
                                        <p:cTn id="38" dur="1000"/>
                                        <p:tgtEl>
                                          <p:spTgt spid="25"/>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ppt_w</p:attrName>
                                        </p:attrNameLst>
                                      </p:cBhvr>
                                      <p:tavLst>
                                        <p:tav tm="0">
                                          <p:val>
                                            <p:fltVal val="0"/>
                                          </p:val>
                                        </p:tav>
                                        <p:tav tm="100000">
                                          <p:val>
                                            <p:strVal val="#ppt_w"/>
                                          </p:val>
                                        </p:tav>
                                      </p:tavLst>
                                    </p:anim>
                                    <p:anim calcmode="lin" valueType="num">
                                      <p:cBhvr>
                                        <p:cTn id="42" dur="1000" fill="hold"/>
                                        <p:tgtEl>
                                          <p:spTgt spid="28"/>
                                        </p:tgtEl>
                                        <p:attrNameLst>
                                          <p:attrName>ppt_h</p:attrName>
                                        </p:attrNameLst>
                                      </p:cBhvr>
                                      <p:tavLst>
                                        <p:tav tm="0">
                                          <p:val>
                                            <p:fltVal val="0"/>
                                          </p:val>
                                        </p:tav>
                                        <p:tav tm="100000">
                                          <p:val>
                                            <p:strVal val="#ppt_h"/>
                                          </p:val>
                                        </p:tav>
                                      </p:tavLst>
                                    </p:anim>
                                    <p:anim calcmode="lin" valueType="num">
                                      <p:cBhvr>
                                        <p:cTn id="43" dur="1000" fill="hold"/>
                                        <p:tgtEl>
                                          <p:spTgt spid="28"/>
                                        </p:tgtEl>
                                        <p:attrNameLst>
                                          <p:attrName>style.rotation</p:attrName>
                                        </p:attrNameLst>
                                      </p:cBhvr>
                                      <p:tavLst>
                                        <p:tav tm="0">
                                          <p:val>
                                            <p:fltVal val="90"/>
                                          </p:val>
                                        </p:tav>
                                        <p:tav tm="100000">
                                          <p:val>
                                            <p:fltVal val="0"/>
                                          </p:val>
                                        </p:tav>
                                      </p:tavLst>
                                    </p:anim>
                                    <p:animEffect transition="in" filter="fade">
                                      <p:cBhvr>
                                        <p:cTn id="4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a:t>
            </a:r>
            <a:r>
              <a:rPr lang="es-US" dirty="0"/>
              <a:t>5</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sp>
        <p:nvSpPr>
          <p:cNvPr id="18" name="17 CuadroTexto"/>
          <p:cNvSpPr txBox="1"/>
          <p:nvPr/>
        </p:nvSpPr>
        <p:spPr>
          <a:xfrm>
            <a:off x="645540" y="678202"/>
            <a:ext cx="10211450" cy="461665"/>
          </a:xfrm>
          <a:prstGeom prst="rect">
            <a:avLst/>
          </a:prstGeom>
          <a:noFill/>
        </p:spPr>
        <p:txBody>
          <a:bodyPr wrap="none" rtlCol="0">
            <a:spAutoFit/>
          </a:bodyPr>
          <a:lstStyle/>
          <a:p>
            <a:r>
              <a:rPr lang="es-EC" sz="2400" b="1" u="sng" dirty="0">
                <a:latin typeface="Georgia" pitchFamily="18" charset="0"/>
              </a:rPr>
              <a:t>Robots rastreadores: Generación de mapas de </a:t>
            </a:r>
            <a:r>
              <a:rPr lang="es-EC" sz="2400" b="1" u="sng" dirty="0" err="1">
                <a:latin typeface="Georgia" pitchFamily="18" charset="0"/>
              </a:rPr>
              <a:t>sensado</a:t>
            </a:r>
            <a:r>
              <a:rPr lang="es-EC" sz="2400" b="1" u="sng" dirty="0">
                <a:latin typeface="Georgia" pitchFamily="18" charset="0"/>
              </a:rPr>
              <a:t> químico </a:t>
            </a:r>
          </a:p>
        </p:txBody>
      </p:sp>
      <p:pic>
        <p:nvPicPr>
          <p:cNvPr id="19" name="18 Imagen"/>
          <p:cNvPicPr/>
          <p:nvPr/>
        </p:nvPicPr>
        <p:blipFill rotWithShape="1">
          <a:blip r:embed="rId4">
            <a:extLst>
              <a:ext uri="{28A0092B-C50C-407E-A947-70E740481C1C}">
                <a14:useLocalDpi xmlns:a14="http://schemas.microsoft.com/office/drawing/2010/main" val="0"/>
              </a:ext>
            </a:extLst>
          </a:blip>
          <a:srcRect l="3854" r="2355"/>
          <a:stretch/>
        </p:blipFill>
        <p:spPr bwMode="auto">
          <a:xfrm>
            <a:off x="2084644" y="2162936"/>
            <a:ext cx="7114773" cy="4074170"/>
          </a:xfrm>
          <a:prstGeom prst="rect">
            <a:avLst/>
          </a:prstGeom>
          <a:ln>
            <a:noFill/>
          </a:ln>
          <a:extLst>
            <a:ext uri="{53640926-AAD7-44D8-BBD7-CCE9431645EC}">
              <a14:shadowObscured xmlns:a14="http://schemas.microsoft.com/office/drawing/2010/main"/>
            </a:ext>
          </a:extLst>
        </p:spPr>
      </p:pic>
      <p:sp>
        <p:nvSpPr>
          <p:cNvPr id="21" name="20 Rectángulo redondeado"/>
          <p:cNvSpPr/>
          <p:nvPr/>
        </p:nvSpPr>
        <p:spPr>
          <a:xfrm>
            <a:off x="1324983" y="1281883"/>
            <a:ext cx="3760583" cy="8810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Con la ubicación de las zonas de interés se analiza su ubicación las zonas reales: </a:t>
            </a:r>
          </a:p>
        </p:txBody>
      </p:sp>
      <p:sp>
        <p:nvSpPr>
          <p:cNvPr id="22" name="21 Rectángulo redondeado"/>
          <p:cNvSpPr/>
          <p:nvPr/>
        </p:nvSpPr>
        <p:spPr>
          <a:xfrm>
            <a:off x="6096000" y="1281883"/>
            <a:ext cx="3760583" cy="8810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P1(3,7)</a:t>
            </a:r>
          </a:p>
          <a:p>
            <a:pPr lvl="0" algn="ctr"/>
            <a:r>
              <a:rPr lang="es-EC" sz="1400" dirty="0">
                <a:latin typeface="Georgia" pitchFamily="18" charset="0"/>
              </a:rPr>
              <a:t>P2(3,20)</a:t>
            </a:r>
          </a:p>
          <a:p>
            <a:pPr lvl="0" algn="ctr"/>
            <a:r>
              <a:rPr lang="es-EC" sz="1400" dirty="0">
                <a:latin typeface="Georgia" pitchFamily="18" charset="0"/>
              </a:rPr>
              <a:t>P3(13,20)</a:t>
            </a: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28"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Tree>
    <p:extLst>
      <p:ext uri="{BB962C8B-B14F-4D97-AF65-F5344CB8AC3E}">
        <p14:creationId xmlns:p14="http://schemas.microsoft.com/office/powerpoint/2010/main" val="18838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26</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8" name="17 CuadroTexto"/>
          <p:cNvSpPr txBox="1"/>
          <p:nvPr/>
        </p:nvSpPr>
        <p:spPr>
          <a:xfrm>
            <a:off x="645540" y="678202"/>
            <a:ext cx="3892412" cy="461665"/>
          </a:xfrm>
          <a:prstGeom prst="rect">
            <a:avLst/>
          </a:prstGeom>
          <a:noFill/>
        </p:spPr>
        <p:txBody>
          <a:bodyPr wrap="none" rtlCol="0">
            <a:spAutoFit/>
          </a:bodyPr>
          <a:lstStyle/>
          <a:p>
            <a:r>
              <a:rPr lang="es-EC" sz="2400" b="1" u="sng" dirty="0">
                <a:latin typeface="Georgia" pitchFamily="18" charset="0"/>
              </a:rPr>
              <a:t>Integración del sistema</a:t>
            </a: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28" name="27 Rectángulo redondeado"/>
          <p:cNvSpPr/>
          <p:nvPr/>
        </p:nvSpPr>
        <p:spPr>
          <a:xfrm>
            <a:off x="304771" y="1724488"/>
            <a:ext cx="2459283" cy="901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Puntos obtenidos de los mapas de dispersión son enviados al robot. </a:t>
            </a:r>
          </a:p>
        </p:txBody>
      </p:sp>
      <p:sp>
        <p:nvSpPr>
          <p:cNvPr id="29" name="28 Rectángulo redondeado"/>
          <p:cNvSpPr/>
          <p:nvPr/>
        </p:nvSpPr>
        <p:spPr>
          <a:xfrm>
            <a:off x="304771" y="3063861"/>
            <a:ext cx="2459283" cy="9030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El robot recibe los datos y se dirige a cada uno de los puntos.</a:t>
            </a:r>
          </a:p>
        </p:txBody>
      </p:sp>
      <p:sp>
        <p:nvSpPr>
          <p:cNvPr id="32" name="31 Rectángulo redondeado"/>
          <p:cNvSpPr/>
          <p:nvPr/>
        </p:nvSpPr>
        <p:spPr>
          <a:xfrm>
            <a:off x="304770" y="4404904"/>
            <a:ext cx="2459283" cy="901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Se ubica en cada punto y huele las zonas indicadas.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472" y="909034"/>
            <a:ext cx="4939628" cy="488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abajo"/>
          <p:cNvSpPr/>
          <p:nvPr/>
        </p:nvSpPr>
        <p:spPr>
          <a:xfrm>
            <a:off x="1303244" y="2625831"/>
            <a:ext cx="331563" cy="43803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3" name="32 Flecha abajo"/>
          <p:cNvSpPr/>
          <p:nvPr/>
        </p:nvSpPr>
        <p:spPr>
          <a:xfrm>
            <a:off x="1289862" y="3966875"/>
            <a:ext cx="331563" cy="43803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4" name="33 Rectángulo redondeado"/>
          <p:cNvSpPr/>
          <p:nvPr/>
        </p:nvSpPr>
        <p:spPr>
          <a:xfrm>
            <a:off x="3057717" y="2543912"/>
            <a:ext cx="1888320" cy="450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Robot Identificador</a:t>
            </a:r>
          </a:p>
        </p:txBody>
      </p:sp>
      <p:sp>
        <p:nvSpPr>
          <p:cNvPr id="35" name="34 Rectángulo redondeado"/>
          <p:cNvSpPr/>
          <p:nvPr/>
        </p:nvSpPr>
        <p:spPr>
          <a:xfrm>
            <a:off x="3057717" y="4191068"/>
            <a:ext cx="1888320" cy="42767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es-EC" sz="1400" dirty="0">
                <a:latin typeface="Georgia" pitchFamily="18" charset="0"/>
              </a:rPr>
              <a:t>Robot Rastreador 1</a:t>
            </a:r>
          </a:p>
        </p:txBody>
      </p:sp>
      <p:sp>
        <p:nvSpPr>
          <p:cNvPr id="36" name="35 Rectángulo redondeado"/>
          <p:cNvSpPr/>
          <p:nvPr/>
        </p:nvSpPr>
        <p:spPr>
          <a:xfrm>
            <a:off x="10143148" y="1338883"/>
            <a:ext cx="1888320" cy="42767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es-EC" sz="1400" dirty="0">
                <a:latin typeface="Georgia" pitchFamily="18" charset="0"/>
              </a:rPr>
              <a:t>Robot Rastreador 2</a:t>
            </a:r>
          </a:p>
        </p:txBody>
      </p:sp>
      <p:sp>
        <p:nvSpPr>
          <p:cNvPr id="37" name="36 Rectángulo redondeado"/>
          <p:cNvSpPr/>
          <p:nvPr/>
        </p:nvSpPr>
        <p:spPr>
          <a:xfrm>
            <a:off x="10143148" y="3977231"/>
            <a:ext cx="1888320" cy="42767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es-EC" sz="1400" dirty="0">
                <a:latin typeface="Georgia" pitchFamily="18" charset="0"/>
              </a:rPr>
              <a:t>Robot Rastreador 3</a:t>
            </a:r>
          </a:p>
        </p:txBody>
      </p:sp>
      <p:cxnSp>
        <p:nvCxnSpPr>
          <p:cNvPr id="8" name="7 Conector recto de flecha"/>
          <p:cNvCxnSpPr>
            <a:endCxn id="34" idx="3"/>
          </p:cNvCxnSpPr>
          <p:nvPr/>
        </p:nvCxnSpPr>
        <p:spPr>
          <a:xfrm flipH="1">
            <a:off x="4946037" y="2769248"/>
            <a:ext cx="1149963" cy="0"/>
          </a:xfrm>
          <a:prstGeom prst="straightConnector1">
            <a:avLst/>
          </a:prstGeom>
          <a:ln w="57150">
            <a:tailEnd type="arrow"/>
          </a:ln>
        </p:spPr>
        <p:style>
          <a:lnRef idx="3">
            <a:schemeClr val="accent6"/>
          </a:lnRef>
          <a:fillRef idx="0">
            <a:schemeClr val="accent6"/>
          </a:fillRef>
          <a:effectRef idx="2">
            <a:schemeClr val="accent6"/>
          </a:effectRef>
          <a:fontRef idx="minor">
            <a:schemeClr val="tx1"/>
          </a:fontRef>
        </p:style>
      </p:cxnSp>
      <p:cxnSp>
        <p:nvCxnSpPr>
          <p:cNvPr id="11" name="10 Conector recto de flecha"/>
          <p:cNvCxnSpPr>
            <a:endCxn id="35" idx="3"/>
          </p:cNvCxnSpPr>
          <p:nvPr/>
        </p:nvCxnSpPr>
        <p:spPr>
          <a:xfrm flipH="1">
            <a:off x="4946037" y="4404904"/>
            <a:ext cx="762036"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p:nvPr/>
        </p:nvCxnSpPr>
        <p:spPr>
          <a:xfrm>
            <a:off x="8742218" y="1552720"/>
            <a:ext cx="140093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a:endCxn id="37" idx="1"/>
          </p:cNvCxnSpPr>
          <p:nvPr/>
        </p:nvCxnSpPr>
        <p:spPr>
          <a:xfrm>
            <a:off x="9809017" y="4191068"/>
            <a:ext cx="33413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Tree>
    <p:extLst>
      <p:ext uri="{BB962C8B-B14F-4D97-AF65-F5344CB8AC3E}">
        <p14:creationId xmlns:p14="http://schemas.microsoft.com/office/powerpoint/2010/main" val="19095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2" grpId="0" animBg="1"/>
      <p:bldP spid="2" grpId="0" animBg="1"/>
      <p:bldP spid="33" grpId="0" animBg="1"/>
      <p:bldP spid="34" grpId="0" animBg="1"/>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27</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8" name="17 CuadroTexto"/>
          <p:cNvSpPr txBox="1"/>
          <p:nvPr/>
        </p:nvSpPr>
        <p:spPr>
          <a:xfrm>
            <a:off x="645540" y="678202"/>
            <a:ext cx="5838458" cy="461665"/>
          </a:xfrm>
          <a:prstGeom prst="rect">
            <a:avLst/>
          </a:prstGeom>
          <a:noFill/>
        </p:spPr>
        <p:txBody>
          <a:bodyPr wrap="none" rtlCol="0">
            <a:spAutoFit/>
          </a:bodyPr>
          <a:lstStyle/>
          <a:p>
            <a:r>
              <a:rPr lang="es-EC" sz="2400" b="1" u="sng" dirty="0">
                <a:latin typeface="Georgia" pitchFamily="18" charset="0"/>
              </a:rPr>
              <a:t>Integración del </a:t>
            </a:r>
            <a:r>
              <a:rPr lang="es-EC" sz="2400" b="1" u="sng" dirty="0" smtClean="0">
                <a:latin typeface="Georgia" pitchFamily="18" charset="0"/>
              </a:rPr>
              <a:t>sistema: Resultados</a:t>
            </a:r>
            <a:endParaRPr lang="es-EC" sz="2400" b="1" u="sng" dirty="0">
              <a:latin typeface="Georgia" pitchFamily="18" charset="0"/>
            </a:endParaRP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28" name="27 Rectángulo redondeado"/>
          <p:cNvSpPr/>
          <p:nvPr/>
        </p:nvSpPr>
        <p:spPr>
          <a:xfrm>
            <a:off x="645540" y="1271204"/>
            <a:ext cx="7398356" cy="6235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smtClean="0">
                <a:latin typeface="Georgia" pitchFamily="18" charset="0"/>
              </a:rPr>
              <a:t>Se realizan 9 pruebas diferentes en base a dos escenarios: con obstáculos y sin ellos. </a:t>
            </a:r>
            <a:endParaRPr lang="es-EC" sz="1400" dirty="0">
              <a:latin typeface="Georgia" pitchFamily="18" charset="0"/>
            </a:endParaRPr>
          </a:p>
        </p:txBody>
      </p:sp>
      <p:sp>
        <p:nvSpPr>
          <p:cNvPr id="39"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41" name="17 CuadroTexto"/>
          <p:cNvSpPr txBox="1"/>
          <p:nvPr/>
        </p:nvSpPr>
        <p:spPr>
          <a:xfrm>
            <a:off x="645540" y="2117016"/>
            <a:ext cx="10067180" cy="338554"/>
          </a:xfrm>
          <a:prstGeom prst="rect">
            <a:avLst/>
          </a:prstGeom>
          <a:noFill/>
        </p:spPr>
        <p:txBody>
          <a:bodyPr wrap="none" rtlCol="0">
            <a:spAutoFit/>
          </a:bodyPr>
          <a:lstStyle/>
          <a:p>
            <a:r>
              <a:rPr lang="es-EC" sz="1600" b="1" u="sng" dirty="0">
                <a:latin typeface="Georgia" panose="02040502050405020303" pitchFamily="18" charset="0"/>
              </a:rPr>
              <a:t>Escenario </a:t>
            </a:r>
            <a:r>
              <a:rPr lang="es-EC" sz="1600" b="1" u="sng" dirty="0" smtClean="0">
                <a:latin typeface="Georgia" panose="02040502050405020303" pitchFamily="18" charset="0"/>
              </a:rPr>
              <a:t>sin </a:t>
            </a:r>
            <a:r>
              <a:rPr lang="es-EC" sz="1600" b="1" u="sng" dirty="0" err="1" smtClean="0">
                <a:latin typeface="Georgia" panose="02040502050405020303" pitchFamily="18" charset="0"/>
              </a:rPr>
              <a:t>obstaculos</a:t>
            </a:r>
            <a:r>
              <a:rPr lang="es-EC" sz="1600" b="1" u="sng" dirty="0" smtClean="0">
                <a:latin typeface="Georgia" panose="02040502050405020303" pitchFamily="18" charset="0"/>
              </a:rPr>
              <a:t>:  </a:t>
            </a:r>
            <a:r>
              <a:rPr lang="es-EC" sz="1600" b="1" u="sng" dirty="0">
                <a:latin typeface="Georgia" panose="02040502050405020303" pitchFamily="18" charset="0"/>
              </a:rPr>
              <a:t>Entorno con dos sustancias químicas no explosivas y una explosiva </a:t>
            </a:r>
            <a:endParaRPr lang="es-EC" sz="1600" b="1" u="sng" dirty="0">
              <a:latin typeface="Georgia" panose="02040502050405020303"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408875250"/>
              </p:ext>
            </p:extLst>
          </p:nvPr>
        </p:nvGraphicFramePr>
        <p:xfrm>
          <a:off x="843305" y="2647133"/>
          <a:ext cx="4500880" cy="3299968"/>
        </p:xfrm>
        <a:graphic>
          <a:graphicData uri="http://schemas.openxmlformats.org/drawingml/2006/table">
            <a:tbl>
              <a:tblPr firstRow="1" firstCol="1" bandRow="1">
                <a:tableStyleId>{93296810-A885-4BE3-A3E7-6D5BEEA58F35}</a:tableStyleId>
              </a:tblPr>
              <a:tblGrid>
                <a:gridCol w="1513840">
                  <a:extLst>
                    <a:ext uri="{9D8B030D-6E8A-4147-A177-3AD203B41FA5}">
                      <a16:colId xmlns:a16="http://schemas.microsoft.com/office/drawing/2014/main" val="150144534"/>
                    </a:ext>
                  </a:extLst>
                </a:gridCol>
                <a:gridCol w="1456690">
                  <a:extLst>
                    <a:ext uri="{9D8B030D-6E8A-4147-A177-3AD203B41FA5}">
                      <a16:colId xmlns:a16="http://schemas.microsoft.com/office/drawing/2014/main" val="2898222677"/>
                    </a:ext>
                  </a:extLst>
                </a:gridCol>
                <a:gridCol w="1530350">
                  <a:extLst>
                    <a:ext uri="{9D8B030D-6E8A-4147-A177-3AD203B41FA5}">
                      <a16:colId xmlns:a16="http://schemas.microsoft.com/office/drawing/2014/main" val="3392018252"/>
                    </a:ext>
                  </a:extLst>
                </a:gridCol>
              </a:tblGrid>
              <a:tr h="0">
                <a:tc>
                  <a:txBody>
                    <a:bodyPr/>
                    <a:lstStyle/>
                    <a:p>
                      <a:pPr indent="450215" algn="ctr">
                        <a:lnSpc>
                          <a:spcPct val="150000"/>
                        </a:lnSpc>
                        <a:spcAft>
                          <a:spcPts val="0"/>
                        </a:spcAft>
                      </a:pPr>
                      <a:r>
                        <a:rPr lang="es-EC" sz="1200" dirty="0">
                          <a:solidFill>
                            <a:schemeClr val="tx1"/>
                          </a:solidFill>
                          <a:effectLst/>
                          <a:latin typeface="Georgia" panose="02040502050405020303" pitchFamily="18" charset="0"/>
                        </a:rPr>
                        <a:t> </a:t>
                      </a:r>
                      <a:endParaRPr lang="es-EC" sz="11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dirty="0">
                          <a:solidFill>
                            <a:schemeClr val="tx1"/>
                          </a:solidFill>
                          <a:effectLst/>
                          <a:latin typeface="Georgia" panose="02040502050405020303" pitchFamily="18" charset="0"/>
                        </a:rPr>
                        <a:t>Ubicación en X (cm)</a:t>
                      </a:r>
                      <a:endParaRPr lang="es-EC" sz="11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Ubicación en Y (cm)</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6798144"/>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rastreador 1</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dirty="0">
                          <a:solidFill>
                            <a:schemeClr val="tx1"/>
                          </a:solidFill>
                          <a:effectLst/>
                          <a:latin typeface="Georgia" panose="02040502050405020303" pitchFamily="18" charset="0"/>
                        </a:rPr>
                        <a:t>30</a:t>
                      </a:r>
                      <a:endParaRPr lang="es-EC" sz="11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1784348"/>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rastreador 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140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7600593"/>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rastreador 3</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210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8555619"/>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identificador </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573260"/>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Pólvora</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40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50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4098093"/>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Alcohol </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70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140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8870964"/>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Tolueno</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150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dirty="0">
                          <a:solidFill>
                            <a:schemeClr val="tx1"/>
                          </a:solidFill>
                          <a:effectLst/>
                          <a:latin typeface="Georgia" panose="02040502050405020303" pitchFamily="18" charset="0"/>
                        </a:rPr>
                        <a:t>80</a:t>
                      </a:r>
                      <a:endParaRPr lang="es-EC" sz="11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4389147"/>
                  </a:ext>
                </a:extLst>
              </a:tr>
            </a:tbl>
          </a:graphicData>
        </a:graphic>
      </p:graphicFrame>
      <p:pic>
        <p:nvPicPr>
          <p:cNvPr id="42" name="Imagen 41"/>
          <p:cNvPicPr/>
          <p:nvPr/>
        </p:nvPicPr>
        <p:blipFill>
          <a:blip r:embed="rId4">
            <a:extLst>
              <a:ext uri="{28A0092B-C50C-407E-A947-70E740481C1C}">
                <a14:useLocalDpi xmlns:a14="http://schemas.microsoft.com/office/drawing/2010/main" val="0"/>
              </a:ext>
            </a:extLst>
          </a:blip>
          <a:srcRect/>
          <a:stretch>
            <a:fillRect/>
          </a:stretch>
        </p:blipFill>
        <p:spPr bwMode="auto">
          <a:xfrm>
            <a:off x="6113511" y="2501598"/>
            <a:ext cx="4748213" cy="3541519"/>
          </a:xfrm>
          <a:prstGeom prst="rect">
            <a:avLst/>
          </a:prstGeom>
          <a:noFill/>
          <a:ln>
            <a:noFill/>
          </a:ln>
        </p:spPr>
      </p:pic>
    </p:spTree>
    <p:extLst>
      <p:ext uri="{BB962C8B-B14F-4D97-AF65-F5344CB8AC3E}">
        <p14:creationId xmlns:p14="http://schemas.microsoft.com/office/powerpoint/2010/main" val="123270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28</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8" name="17 CuadroTexto"/>
          <p:cNvSpPr txBox="1"/>
          <p:nvPr/>
        </p:nvSpPr>
        <p:spPr>
          <a:xfrm>
            <a:off x="645540" y="678202"/>
            <a:ext cx="5838458" cy="461665"/>
          </a:xfrm>
          <a:prstGeom prst="rect">
            <a:avLst/>
          </a:prstGeom>
          <a:noFill/>
        </p:spPr>
        <p:txBody>
          <a:bodyPr wrap="none" rtlCol="0">
            <a:spAutoFit/>
          </a:bodyPr>
          <a:lstStyle/>
          <a:p>
            <a:r>
              <a:rPr lang="es-EC" sz="2400" b="1" u="sng" dirty="0">
                <a:latin typeface="Georgia" pitchFamily="18" charset="0"/>
              </a:rPr>
              <a:t>Integración del </a:t>
            </a:r>
            <a:r>
              <a:rPr lang="es-EC" sz="2400" b="1" u="sng" dirty="0" smtClean="0">
                <a:latin typeface="Georgia" pitchFamily="18" charset="0"/>
              </a:rPr>
              <a:t>sistema: Resultados</a:t>
            </a:r>
            <a:endParaRPr lang="es-EC" sz="2400" b="1" u="sng" dirty="0">
              <a:latin typeface="Georgia" pitchFamily="18" charset="0"/>
            </a:endParaRP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39"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41" name="17 CuadroTexto"/>
          <p:cNvSpPr txBox="1"/>
          <p:nvPr/>
        </p:nvSpPr>
        <p:spPr>
          <a:xfrm>
            <a:off x="645540" y="1254454"/>
            <a:ext cx="10067180" cy="338554"/>
          </a:xfrm>
          <a:prstGeom prst="rect">
            <a:avLst/>
          </a:prstGeom>
          <a:noFill/>
        </p:spPr>
        <p:txBody>
          <a:bodyPr wrap="none" rtlCol="0">
            <a:spAutoFit/>
          </a:bodyPr>
          <a:lstStyle/>
          <a:p>
            <a:r>
              <a:rPr lang="es-EC" sz="1600" b="1" u="sng" dirty="0">
                <a:latin typeface="Georgia" panose="02040502050405020303" pitchFamily="18" charset="0"/>
              </a:rPr>
              <a:t>Escenario </a:t>
            </a:r>
            <a:r>
              <a:rPr lang="es-EC" sz="1600" b="1" u="sng" dirty="0" smtClean="0">
                <a:latin typeface="Georgia" panose="02040502050405020303" pitchFamily="18" charset="0"/>
              </a:rPr>
              <a:t>con obstáculos:  </a:t>
            </a:r>
            <a:r>
              <a:rPr lang="es-EC" sz="1600" b="1" u="sng" dirty="0">
                <a:latin typeface="Georgia" panose="02040502050405020303" pitchFamily="18" charset="0"/>
              </a:rPr>
              <a:t>Entorno con dos sustancias químicas no explosivas y una explosiva </a:t>
            </a:r>
            <a:endParaRPr lang="es-EC" sz="1600" b="1" u="sng" dirty="0">
              <a:latin typeface="Georgia" panose="02040502050405020303"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101136364"/>
              </p:ext>
            </p:extLst>
          </p:nvPr>
        </p:nvGraphicFramePr>
        <p:xfrm>
          <a:off x="775361" y="1858293"/>
          <a:ext cx="4410709" cy="3782060"/>
        </p:xfrm>
        <a:graphic>
          <a:graphicData uri="http://schemas.openxmlformats.org/drawingml/2006/table">
            <a:tbl>
              <a:tblPr firstRow="1" firstCol="1" bandRow="1">
                <a:tableStyleId>{93296810-A885-4BE3-A3E7-6D5BEEA58F35}</a:tableStyleId>
              </a:tblPr>
              <a:tblGrid>
                <a:gridCol w="1514494">
                  <a:extLst>
                    <a:ext uri="{9D8B030D-6E8A-4147-A177-3AD203B41FA5}">
                      <a16:colId xmlns:a16="http://schemas.microsoft.com/office/drawing/2014/main" val="3881415811"/>
                    </a:ext>
                  </a:extLst>
                </a:gridCol>
                <a:gridCol w="1457319">
                  <a:extLst>
                    <a:ext uri="{9D8B030D-6E8A-4147-A177-3AD203B41FA5}">
                      <a16:colId xmlns:a16="http://schemas.microsoft.com/office/drawing/2014/main" val="2476646956"/>
                    </a:ext>
                  </a:extLst>
                </a:gridCol>
                <a:gridCol w="1438896">
                  <a:extLst>
                    <a:ext uri="{9D8B030D-6E8A-4147-A177-3AD203B41FA5}">
                      <a16:colId xmlns:a16="http://schemas.microsoft.com/office/drawing/2014/main" val="1963423066"/>
                    </a:ext>
                  </a:extLst>
                </a:gridCol>
              </a:tblGrid>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 </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Ubicación en X (cm)</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Ubicación en Y (cm)</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808899"/>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rastreador 1</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5068603"/>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rastreador 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140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7495488"/>
                  </a:ext>
                </a:extLst>
              </a:tr>
              <a:tr h="495649">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rastreador 3</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210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8998669"/>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Robot identificador </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8269073"/>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Alcohol </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30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50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4698192"/>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Pólvora </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60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140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0789471"/>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Tolueno </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130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100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9556947"/>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Obstáculo 1</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140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3003261"/>
                  </a:ext>
                </a:extLst>
              </a:tr>
              <a:tr h="0">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Obstáculo 2</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a:solidFill>
                            <a:schemeClr val="tx1"/>
                          </a:solidFill>
                          <a:effectLst/>
                          <a:latin typeface="Georgia" panose="02040502050405020303" pitchFamily="18" charset="0"/>
                        </a:rPr>
                        <a:t>140</a:t>
                      </a:r>
                      <a:endParaRPr lang="es-EC" sz="110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450215" algn="ctr">
                        <a:lnSpc>
                          <a:spcPct val="150000"/>
                        </a:lnSpc>
                        <a:spcAft>
                          <a:spcPts val="0"/>
                        </a:spcAft>
                      </a:pPr>
                      <a:r>
                        <a:rPr lang="es-EC" sz="1200" dirty="0">
                          <a:solidFill>
                            <a:schemeClr val="tx1"/>
                          </a:solidFill>
                          <a:effectLst/>
                          <a:latin typeface="Georgia" panose="02040502050405020303" pitchFamily="18" charset="0"/>
                        </a:rPr>
                        <a:t>210</a:t>
                      </a:r>
                      <a:endParaRPr lang="es-EC" sz="11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0852223"/>
                  </a:ext>
                </a:extLst>
              </a:tr>
            </a:tbl>
          </a:graphicData>
        </a:graphic>
      </p:graphicFrame>
      <p:pic>
        <p:nvPicPr>
          <p:cNvPr id="29" name="Imagen 28"/>
          <p:cNvPicPr/>
          <p:nvPr/>
        </p:nvPicPr>
        <p:blipFill>
          <a:blip r:embed="rId4">
            <a:extLst>
              <a:ext uri="{28A0092B-C50C-407E-A947-70E740481C1C}">
                <a14:useLocalDpi xmlns:a14="http://schemas.microsoft.com/office/drawing/2010/main" val="0"/>
              </a:ext>
            </a:extLst>
          </a:blip>
          <a:srcRect/>
          <a:stretch>
            <a:fillRect/>
          </a:stretch>
        </p:blipFill>
        <p:spPr bwMode="auto">
          <a:xfrm>
            <a:off x="6198284" y="1864401"/>
            <a:ext cx="4663440" cy="3840480"/>
          </a:xfrm>
          <a:prstGeom prst="rect">
            <a:avLst/>
          </a:prstGeom>
          <a:noFill/>
          <a:ln>
            <a:noFill/>
          </a:ln>
        </p:spPr>
      </p:pic>
    </p:spTree>
    <p:extLst>
      <p:ext uri="{BB962C8B-B14F-4D97-AF65-F5344CB8AC3E}">
        <p14:creationId xmlns:p14="http://schemas.microsoft.com/office/powerpoint/2010/main" val="365637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29</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8" name="17 CuadroTexto"/>
          <p:cNvSpPr txBox="1"/>
          <p:nvPr/>
        </p:nvSpPr>
        <p:spPr>
          <a:xfrm>
            <a:off x="645540" y="857265"/>
            <a:ext cx="5838458" cy="461665"/>
          </a:xfrm>
          <a:prstGeom prst="rect">
            <a:avLst/>
          </a:prstGeom>
          <a:noFill/>
        </p:spPr>
        <p:txBody>
          <a:bodyPr wrap="none" rtlCol="0">
            <a:spAutoFit/>
          </a:bodyPr>
          <a:lstStyle/>
          <a:p>
            <a:r>
              <a:rPr lang="es-EC" sz="2400" b="1" u="sng" dirty="0">
                <a:latin typeface="Georgia" pitchFamily="18" charset="0"/>
              </a:rPr>
              <a:t>Integración del </a:t>
            </a:r>
            <a:r>
              <a:rPr lang="es-EC" sz="2400" b="1" u="sng" dirty="0" smtClean="0">
                <a:latin typeface="Georgia" pitchFamily="18" charset="0"/>
              </a:rPr>
              <a:t>sistema: Resultados</a:t>
            </a:r>
            <a:endParaRPr lang="es-EC" sz="2400" b="1" u="sng" dirty="0">
              <a:latin typeface="Georgia" pitchFamily="18" charset="0"/>
            </a:endParaRP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39"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mc:AlternateContent xmlns:mc="http://schemas.openxmlformats.org/markup-compatibility/2006">
        <mc:Choice xmlns:a14="http://schemas.microsoft.com/office/drawing/2010/main" Requires="a14">
          <p:sp>
            <p:nvSpPr>
              <p:cNvPr id="6" name="Rectángulo 5"/>
              <p:cNvSpPr/>
              <p:nvPr/>
            </p:nvSpPr>
            <p:spPr>
              <a:xfrm>
                <a:off x="3048000" y="2378714"/>
                <a:ext cx="6096000" cy="3642023"/>
              </a:xfrm>
              <a:prstGeom prst="rect">
                <a:avLst/>
              </a:prstGeom>
            </p:spPr>
            <p:txBody>
              <a:bodyPr>
                <a:spAutoFit/>
              </a:bodyPr>
              <a:lstStyle/>
              <a:p>
                <a:pPr marL="342900" lvl="0" indent="-342900" algn="just">
                  <a:lnSpc>
                    <a:spcPct val="200000"/>
                  </a:lnSpc>
                  <a:spcAft>
                    <a:spcPts val="0"/>
                  </a:spcAft>
                  <a:buFont typeface="Symbol" panose="05050102010706020507" pitchFamily="18" charset="2"/>
                  <a:buChar char=""/>
                </a:pPr>
                <a:r>
                  <a:rPr lang="es-EC" sz="1600" dirty="0">
                    <a:latin typeface="Georgia" panose="02040502050405020303" pitchFamily="18" charset="0"/>
                    <a:ea typeface="Calibri" panose="020F0502020204030204" pitchFamily="34" charset="0"/>
                    <a:cs typeface="Times New Roman" panose="02020603050405020304" pitchFamily="18" charset="0"/>
                  </a:rPr>
                  <a:t>Tiempo de navegación promedio de los robots rastreadores: </a:t>
                </a:r>
                <a:endParaRPr lang="es-EC" sz="16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200000"/>
                  </a:lnSpc>
                  <a:spcAft>
                    <a:spcPts val="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𝑇𝑖𝑒𝑚𝑝𝑜</m:t>
                      </m:r>
                      <m:r>
                        <a:rPr lang="es-EC" sz="1600" i="1">
                          <a:latin typeface="Cambria Math" panose="02040503050406030204" pitchFamily="18" charset="0"/>
                          <a:ea typeface="Calibri" panose="020F0502020204030204" pitchFamily="34" charset="0"/>
                          <a:cs typeface="Times New Roman" panose="02020603050405020304" pitchFamily="18" charset="0"/>
                        </a:rPr>
                        <m:t> </m:t>
                      </m:r>
                      <m:r>
                        <a:rPr lang="es-EC" sz="1600" i="1">
                          <a:latin typeface="Cambria Math" panose="02040503050406030204" pitchFamily="18" charset="0"/>
                          <a:ea typeface="Calibri" panose="020F0502020204030204" pitchFamily="34" charset="0"/>
                          <a:cs typeface="Times New Roman" panose="02020603050405020304" pitchFamily="18" charset="0"/>
                        </a:rPr>
                        <m:t>𝑟𝑜𝑏𝑜𝑡𝑠</m:t>
                      </m:r>
                      <m:r>
                        <a:rPr lang="es-EC" sz="1600" i="1">
                          <a:latin typeface="Cambria Math" panose="02040503050406030204" pitchFamily="18" charset="0"/>
                          <a:ea typeface="Calibri" panose="020F0502020204030204" pitchFamily="34" charset="0"/>
                          <a:cs typeface="Times New Roman" panose="02020603050405020304" pitchFamily="18" charset="0"/>
                        </a:rPr>
                        <m:t> </m:t>
                      </m:r>
                      <m:r>
                        <a:rPr lang="es-EC" sz="1600" i="1">
                          <a:latin typeface="Cambria Math" panose="02040503050406030204" pitchFamily="18" charset="0"/>
                          <a:ea typeface="Calibri" panose="020F0502020204030204" pitchFamily="34" charset="0"/>
                          <a:cs typeface="Times New Roman" panose="02020603050405020304" pitchFamily="18" charset="0"/>
                        </a:rPr>
                        <m:t>𝑟𝑎𝑠𝑡</m:t>
                      </m:r>
                      <m:r>
                        <a:rPr lang="es-EC" sz="1600" i="1">
                          <a:latin typeface="Cambria Math" panose="02040503050406030204" pitchFamily="18" charset="0"/>
                          <a:ea typeface="Calibri" panose="020F0502020204030204" pitchFamily="34" charset="0"/>
                          <a:cs typeface="Times New Roman" panose="02020603050405020304" pitchFamily="18" charset="0"/>
                        </a:rPr>
                        <m:t>=15.35 </m:t>
                      </m:r>
                      <m:r>
                        <a:rPr lang="es-EC" sz="1600" i="1">
                          <a:latin typeface="Cambria Math" panose="02040503050406030204" pitchFamily="18" charset="0"/>
                          <a:ea typeface="Calibri" panose="020F0502020204030204" pitchFamily="34" charset="0"/>
                          <a:cs typeface="Times New Roman" panose="02020603050405020304" pitchFamily="18" charset="0"/>
                        </a:rPr>
                        <m:t>𝑚𝑖𝑛</m:t>
                      </m:r>
                      <m:r>
                        <a:rPr lang="es-EC" sz="16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600"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600" dirty="0">
                    <a:latin typeface="Georgia" panose="02040502050405020303" pitchFamily="18" charset="0"/>
                    <a:ea typeface="Calibri" panose="020F0502020204030204" pitchFamily="34" charset="0"/>
                    <a:cs typeface="Times New Roman" panose="02020603050405020304" pitchFamily="18" charset="0"/>
                  </a:rPr>
                  <a:t>Tiempo de navegación promedio del robot identificador: </a:t>
                </a:r>
                <a:endParaRPr lang="es-EC" sz="16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200000"/>
                  </a:lnSpc>
                  <a:spcAft>
                    <a:spcPts val="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𝑇𝑖𝑒𝑚𝑝𝑜</m:t>
                      </m:r>
                      <m:r>
                        <a:rPr lang="es-EC" sz="1600" i="1">
                          <a:latin typeface="Cambria Math" panose="02040503050406030204" pitchFamily="18" charset="0"/>
                          <a:ea typeface="Calibri" panose="020F0502020204030204" pitchFamily="34" charset="0"/>
                          <a:cs typeface="Times New Roman" panose="02020603050405020304" pitchFamily="18" charset="0"/>
                        </a:rPr>
                        <m:t> </m:t>
                      </m:r>
                      <m:r>
                        <a:rPr lang="es-EC" sz="1600" i="1">
                          <a:latin typeface="Cambria Math" panose="02040503050406030204" pitchFamily="18" charset="0"/>
                          <a:ea typeface="Calibri" panose="020F0502020204030204" pitchFamily="34" charset="0"/>
                          <a:cs typeface="Times New Roman" panose="02020603050405020304" pitchFamily="18" charset="0"/>
                        </a:rPr>
                        <m:t>𝑟𝑜𝑏𝑜𝑡𝑠</m:t>
                      </m:r>
                      <m:r>
                        <a:rPr lang="es-EC" sz="1600" i="1">
                          <a:latin typeface="Cambria Math" panose="02040503050406030204" pitchFamily="18" charset="0"/>
                          <a:ea typeface="Calibri" panose="020F0502020204030204" pitchFamily="34" charset="0"/>
                          <a:cs typeface="Times New Roman" panose="02020603050405020304" pitchFamily="18" charset="0"/>
                        </a:rPr>
                        <m:t> </m:t>
                      </m:r>
                      <m:r>
                        <a:rPr lang="es-EC" sz="1600" i="1">
                          <a:latin typeface="Cambria Math" panose="02040503050406030204" pitchFamily="18" charset="0"/>
                          <a:ea typeface="Calibri" panose="020F0502020204030204" pitchFamily="34" charset="0"/>
                          <a:cs typeface="Times New Roman" panose="02020603050405020304" pitchFamily="18" charset="0"/>
                        </a:rPr>
                        <m:t>𝑟𝑎𝑠𝑡</m:t>
                      </m:r>
                      <m:r>
                        <a:rPr lang="es-EC" sz="1600" i="1">
                          <a:latin typeface="Cambria Math" panose="02040503050406030204" pitchFamily="18" charset="0"/>
                          <a:ea typeface="Calibri" panose="020F0502020204030204" pitchFamily="34" charset="0"/>
                          <a:cs typeface="Times New Roman" panose="02020603050405020304" pitchFamily="18" charset="0"/>
                        </a:rPr>
                        <m:t>=5.13 </m:t>
                      </m:r>
                      <m:r>
                        <a:rPr lang="es-EC" sz="1600" i="1">
                          <a:latin typeface="Cambria Math" panose="02040503050406030204" pitchFamily="18" charset="0"/>
                          <a:ea typeface="Calibri" panose="020F0502020204030204" pitchFamily="34" charset="0"/>
                          <a:cs typeface="Times New Roman" panose="02020603050405020304" pitchFamily="18" charset="0"/>
                        </a:rPr>
                        <m:t>𝑚𝑖𝑛</m:t>
                      </m:r>
                      <m:r>
                        <a:rPr lang="es-EC" sz="16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600"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Symbol" panose="05050102010706020507" pitchFamily="18" charset="2"/>
                  <a:buChar char=""/>
                </a:pPr>
                <a:r>
                  <a:rPr lang="es-EC" sz="1600" dirty="0">
                    <a:latin typeface="Georgia" panose="02040502050405020303" pitchFamily="18" charset="0"/>
                    <a:ea typeface="Calibri" panose="020F0502020204030204" pitchFamily="34" charset="0"/>
                    <a:cs typeface="Times New Roman" panose="02020603050405020304" pitchFamily="18" charset="0"/>
                  </a:rPr>
                  <a:t>Tiempo total promedio del sistema en indicar el área de explosión:</a:t>
                </a:r>
                <a:endParaRPr lang="es-EC" sz="16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20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𝑇𝑖𝑒𝑚𝑝𝑜</m:t>
                      </m:r>
                      <m:r>
                        <a:rPr lang="es-EC" sz="1600" i="1">
                          <a:latin typeface="Cambria Math" panose="02040503050406030204" pitchFamily="18" charset="0"/>
                          <a:ea typeface="Calibri" panose="020F0502020204030204" pitchFamily="34" charset="0"/>
                          <a:cs typeface="Times New Roman" panose="02020603050405020304" pitchFamily="18" charset="0"/>
                        </a:rPr>
                        <m:t> </m:t>
                      </m:r>
                      <m:r>
                        <a:rPr lang="es-EC" sz="1600" i="1">
                          <a:latin typeface="Cambria Math" panose="02040503050406030204" pitchFamily="18" charset="0"/>
                          <a:ea typeface="Calibri" panose="020F0502020204030204" pitchFamily="34" charset="0"/>
                          <a:cs typeface="Times New Roman" panose="02020603050405020304" pitchFamily="18" charset="0"/>
                        </a:rPr>
                        <m:t>𝑡𝑜𝑡𝑎𝑙</m:t>
                      </m:r>
                      <m:r>
                        <a:rPr lang="es-EC" sz="1600" i="1">
                          <a:latin typeface="Cambria Math" panose="02040503050406030204" pitchFamily="18" charset="0"/>
                          <a:ea typeface="Calibri" panose="020F0502020204030204" pitchFamily="34" charset="0"/>
                          <a:cs typeface="Times New Roman" panose="02020603050405020304" pitchFamily="18" charset="0"/>
                        </a:rPr>
                        <m:t>=15.35</m:t>
                      </m:r>
                      <m:func>
                        <m:funcPr>
                          <m:ctrlPr>
                            <a:rPr lang="es-EC" sz="16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s-EC" sz="1600">
                              <a:latin typeface="Cambria Math" panose="02040503050406030204" pitchFamily="18" charset="0"/>
                              <a:ea typeface="Calibri" panose="020F0502020204030204" pitchFamily="34" charset="0"/>
                              <a:cs typeface="Times New Roman" panose="02020603050405020304" pitchFamily="18" charset="0"/>
                            </a:rPr>
                            <m:t>min</m:t>
                          </m:r>
                        </m:fName>
                        <m:e>
                          <m:r>
                            <a:rPr lang="es-EC" sz="1600" i="1">
                              <a:latin typeface="Cambria Math" panose="02040503050406030204" pitchFamily="18" charset="0"/>
                              <a:ea typeface="Calibri" panose="020F0502020204030204" pitchFamily="34" charset="0"/>
                              <a:cs typeface="Times New Roman" panose="02020603050405020304" pitchFamily="18" charset="0"/>
                            </a:rPr>
                            <m:t>+</m:t>
                          </m:r>
                        </m:e>
                      </m:func>
                      <m:r>
                        <a:rPr lang="es-EC" sz="1600" i="1">
                          <a:latin typeface="Cambria Math" panose="02040503050406030204" pitchFamily="18" charset="0"/>
                          <a:ea typeface="Calibri" panose="020F0502020204030204" pitchFamily="34" charset="0"/>
                          <a:cs typeface="Times New Roman" panose="02020603050405020304" pitchFamily="18" charset="0"/>
                        </a:rPr>
                        <m:t>5.13 </m:t>
                      </m:r>
                      <m:r>
                        <a:rPr lang="es-EC" sz="1600" i="1">
                          <a:latin typeface="Cambria Math" panose="02040503050406030204" pitchFamily="18" charset="0"/>
                          <a:ea typeface="Calibri" panose="020F0502020204030204" pitchFamily="34" charset="0"/>
                          <a:cs typeface="Times New Roman" panose="02020603050405020304" pitchFamily="18" charset="0"/>
                        </a:rPr>
                        <m:t>𝑚𝑖𝑛</m:t>
                      </m:r>
                      <m:r>
                        <a:rPr lang="es-EC" sz="1600" i="1">
                          <a:latin typeface="Cambria Math" panose="02040503050406030204" pitchFamily="18" charset="0"/>
                          <a:ea typeface="Calibri" panose="020F0502020204030204" pitchFamily="34" charset="0"/>
                          <a:cs typeface="Times New Roman" panose="02020603050405020304" pitchFamily="18" charset="0"/>
                        </a:rPr>
                        <m:t>. =20.48 </m:t>
                      </m:r>
                      <m:r>
                        <a:rPr lang="es-EC" sz="1600" i="1">
                          <a:latin typeface="Cambria Math" panose="02040503050406030204" pitchFamily="18" charset="0"/>
                          <a:ea typeface="Calibri" panose="020F0502020204030204" pitchFamily="34" charset="0"/>
                          <a:cs typeface="Times New Roman" panose="02020603050405020304" pitchFamily="18" charset="0"/>
                        </a:rPr>
                        <m:t>𝑚𝑖𝑛</m:t>
                      </m:r>
                      <m:r>
                        <a:rPr lang="es-EC" sz="16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600" dirty="0">
                  <a:effectLst/>
                  <a:latin typeface="Georgia" panose="02040502050405020303" pitchFamily="18" charset="0"/>
                  <a:ea typeface="Calibri" panose="020F0502020204030204" pitchFamily="34" charset="0"/>
                  <a:cs typeface="Times New Roman" panose="02020603050405020304" pitchFamily="18"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3048000" y="2378714"/>
                <a:ext cx="6096000" cy="3642023"/>
              </a:xfrm>
              <a:prstGeom prst="rect">
                <a:avLst/>
              </a:prstGeom>
              <a:blipFill>
                <a:blip r:embed="rId4"/>
                <a:stretch>
                  <a:fillRect l="-500" r="-500"/>
                </a:stretch>
              </a:blipFill>
            </p:spPr>
            <p:txBody>
              <a:bodyPr/>
              <a:lstStyle/>
              <a:p>
                <a:r>
                  <a:rPr lang="es-EC">
                    <a:noFill/>
                  </a:rPr>
                  <a:t> </a:t>
                </a:r>
              </a:p>
            </p:txBody>
          </p:sp>
        </mc:Fallback>
      </mc:AlternateContent>
      <p:sp>
        <p:nvSpPr>
          <p:cNvPr id="22" name="17 CuadroTexto"/>
          <p:cNvSpPr txBox="1"/>
          <p:nvPr/>
        </p:nvSpPr>
        <p:spPr>
          <a:xfrm>
            <a:off x="645540" y="1679545"/>
            <a:ext cx="2770310" cy="338554"/>
          </a:xfrm>
          <a:prstGeom prst="rect">
            <a:avLst/>
          </a:prstGeom>
          <a:noFill/>
        </p:spPr>
        <p:txBody>
          <a:bodyPr wrap="none" rtlCol="0">
            <a:spAutoFit/>
          </a:bodyPr>
          <a:lstStyle/>
          <a:p>
            <a:r>
              <a:rPr lang="es-EC" sz="1600" b="1" u="sng" dirty="0" smtClean="0">
                <a:latin typeface="Georgia" panose="02040502050405020303" pitchFamily="18" charset="0"/>
              </a:rPr>
              <a:t>Tiempos de navegación: </a:t>
            </a:r>
            <a:endParaRPr lang="es-EC" sz="1600" b="1" u="sng" dirty="0">
              <a:latin typeface="Georgia" panose="02040502050405020303" pitchFamily="18" charset="0"/>
            </a:endParaRPr>
          </a:p>
        </p:txBody>
      </p:sp>
    </p:spTree>
    <p:extLst>
      <p:ext uri="{BB962C8B-B14F-4D97-AF65-F5344CB8AC3E}">
        <p14:creationId xmlns:p14="http://schemas.microsoft.com/office/powerpoint/2010/main" val="5588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a:t>3</a:t>
            </a: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2645276"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1. Motivación</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sp>
        <p:nvSpPr>
          <p:cNvPr id="2" name="1 Rectángulo redondeado"/>
          <p:cNvSpPr/>
          <p:nvPr/>
        </p:nvSpPr>
        <p:spPr>
          <a:xfrm>
            <a:off x="842670" y="1336217"/>
            <a:ext cx="2501779" cy="12024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Detección de sustancias explosivas por medio de canes</a:t>
            </a:r>
          </a:p>
        </p:txBody>
      </p:sp>
      <p:sp>
        <p:nvSpPr>
          <p:cNvPr id="6" name="5 Flecha derecha"/>
          <p:cNvSpPr/>
          <p:nvPr/>
        </p:nvSpPr>
        <p:spPr>
          <a:xfrm>
            <a:off x="3344449" y="1813663"/>
            <a:ext cx="1615756" cy="36732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graphicFrame>
        <p:nvGraphicFramePr>
          <p:cNvPr id="8" name="7 Diagrama"/>
          <p:cNvGraphicFramePr/>
          <p:nvPr>
            <p:extLst/>
          </p:nvPr>
        </p:nvGraphicFramePr>
        <p:xfrm>
          <a:off x="2032000" y="3805948"/>
          <a:ext cx="8128000" cy="25438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erros detectores de explosivos">
            <a:hlinkClick r:id="" action="ppaction://media"/>
            <a:extLst>
              <a:ext uri="{FF2B5EF4-FFF2-40B4-BE49-F238E27FC236}">
                <a16:creationId xmlns:a16="http://schemas.microsoft.com/office/drawing/2014/main" id="{F8AC94EC-8D63-48AD-A4A7-536CDCF8809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60096" y="643711"/>
            <a:ext cx="4995807" cy="3053766"/>
          </a:xfrm>
          <a:prstGeom prst="rect">
            <a:avLst/>
          </a:prstGeom>
        </p:spPr>
      </p:pic>
      <p:sp>
        <p:nvSpPr>
          <p:cNvPr id="24" name="23 CuadroTexto"/>
          <p:cNvSpPr txBox="1"/>
          <p:nvPr/>
        </p:nvSpPr>
        <p:spPr>
          <a:xfrm>
            <a:off x="803559" y="6475367"/>
            <a:ext cx="1274618"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smtClean="0">
                <a:latin typeface="Georgia" pitchFamily="18" charset="0"/>
              </a:rPr>
              <a:t>1. Motivación</a:t>
            </a:r>
            <a:endParaRPr lang="es-EC" sz="1400" dirty="0">
              <a:latin typeface="Georgia" pitchFamily="18" charset="0"/>
            </a:endParaRP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a:t>
            </a:r>
            <a:r>
              <a:rPr lang="es-EC" sz="1400" dirty="0" smtClean="0">
                <a:solidFill>
                  <a:schemeClr val="bg1">
                    <a:lumMod val="75000"/>
                  </a:schemeClr>
                </a:solidFill>
                <a:latin typeface="Georgia" pitchFamily="18" charset="0"/>
              </a:rPr>
              <a:t>. Proyecto</a:t>
            </a:r>
            <a:endParaRPr lang="es-EC" sz="1400" dirty="0">
              <a:solidFill>
                <a:schemeClr val="bg1">
                  <a:lumMod val="75000"/>
                </a:schemeClr>
              </a:solidFill>
              <a:latin typeface="Georgia" pitchFamily="18" charset="0"/>
            </a:endParaRPr>
          </a:p>
        </p:txBody>
      </p:sp>
      <p:sp>
        <p:nvSpPr>
          <p:cNvPr id="26" name="25 CuadroTexto"/>
          <p:cNvSpPr txBox="1"/>
          <p:nvPr/>
        </p:nvSpPr>
        <p:spPr>
          <a:xfrm>
            <a:off x="3242226" y="6475367"/>
            <a:ext cx="1500483" cy="307777"/>
          </a:xfrm>
          <a:prstGeom prst="rect">
            <a:avLst/>
          </a:prstGeom>
          <a:noFill/>
        </p:spPr>
        <p:txBody>
          <a:bodyPr wrap="square" rtlCol="0">
            <a:spAutoFit/>
          </a:bodyPr>
          <a:lstStyle/>
          <a:p>
            <a:r>
              <a:rPr lang="es-EC" sz="1400" dirty="0" smtClean="0">
                <a:solidFill>
                  <a:schemeClr val="bg1">
                    <a:lumMod val="75000"/>
                  </a:schemeClr>
                </a:solidFill>
                <a:latin typeface="Georgia" pitchFamily="18" charset="0"/>
              </a:rPr>
              <a:t>3. Antecedentes</a:t>
            </a:r>
            <a:endParaRPr lang="es-EC" sz="1400" dirty="0">
              <a:solidFill>
                <a:schemeClr val="bg1">
                  <a:lumMod val="75000"/>
                </a:schemeClr>
              </a:solidFill>
              <a:latin typeface="Georgia" pitchFamily="18" charset="0"/>
            </a:endParaRP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smtClean="0">
                <a:solidFill>
                  <a:schemeClr val="bg1">
                    <a:lumMod val="75000"/>
                  </a:schemeClr>
                </a:solidFill>
                <a:latin typeface="Georgia" pitchFamily="18" charset="0"/>
              </a:rPr>
              <a:t>4. Objetivos</a:t>
            </a:r>
            <a:endParaRPr lang="es-EC" sz="1400" dirty="0">
              <a:solidFill>
                <a:schemeClr val="bg1">
                  <a:lumMod val="75000"/>
                </a:schemeClr>
              </a:solidFill>
              <a:latin typeface="Georgia" pitchFamily="18" charset="0"/>
            </a:endParaRPr>
          </a:p>
        </p:txBody>
      </p:sp>
      <p:sp>
        <p:nvSpPr>
          <p:cNvPr id="28" name="27 CuadroTexto"/>
          <p:cNvSpPr txBox="1"/>
          <p:nvPr/>
        </p:nvSpPr>
        <p:spPr>
          <a:xfrm>
            <a:off x="6040568" y="6475367"/>
            <a:ext cx="2216729"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5</a:t>
            </a:r>
            <a:r>
              <a:rPr lang="es-EC" sz="1400" dirty="0" smtClean="0">
                <a:solidFill>
                  <a:schemeClr val="bg1">
                    <a:lumMod val="75000"/>
                  </a:schemeClr>
                </a:solidFill>
                <a:latin typeface="Georgia" pitchFamily="18" charset="0"/>
              </a:rPr>
              <a:t>. Desarrollo de proyecto</a:t>
            </a:r>
            <a:endParaRPr lang="es-EC" sz="1400" dirty="0">
              <a:solidFill>
                <a:schemeClr val="bg1">
                  <a:lumMod val="75000"/>
                </a:schemeClr>
              </a:solidFill>
              <a:latin typeface="Georgia" pitchFamily="18" charset="0"/>
            </a:endParaRP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a:t>
            </a:r>
            <a:r>
              <a:rPr lang="es-EC" sz="1400" dirty="0" smtClean="0">
                <a:solidFill>
                  <a:schemeClr val="bg1">
                    <a:lumMod val="75000"/>
                  </a:schemeClr>
                </a:solidFill>
                <a:latin typeface="Georgia" pitchFamily="18" charset="0"/>
              </a:rPr>
              <a:t>. Conclusiones</a:t>
            </a:r>
            <a:endParaRPr lang="es-EC" sz="1400" dirty="0">
              <a:solidFill>
                <a:schemeClr val="bg1">
                  <a:lumMod val="75000"/>
                </a:schemeClr>
              </a:solidFill>
              <a:latin typeface="Georgia" pitchFamily="18" charset="0"/>
            </a:endParaRPr>
          </a:p>
        </p:txBody>
      </p:sp>
    </p:spTree>
    <p:extLst>
      <p:ext uri="{BB962C8B-B14F-4D97-AF65-F5344CB8AC3E}">
        <p14:creationId xmlns:p14="http://schemas.microsoft.com/office/powerpoint/2010/main" val="168519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bldLst>
      <p:bldP spid="2" grpId="0" animBg="1"/>
      <p:bldP spid="6" grpId="0" animBg="1"/>
      <p:bldGraphic spid="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30</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8" name="17 CuadroTexto"/>
          <p:cNvSpPr txBox="1"/>
          <p:nvPr/>
        </p:nvSpPr>
        <p:spPr>
          <a:xfrm>
            <a:off x="645540" y="735731"/>
            <a:ext cx="5838458" cy="461665"/>
          </a:xfrm>
          <a:prstGeom prst="rect">
            <a:avLst/>
          </a:prstGeom>
          <a:noFill/>
        </p:spPr>
        <p:txBody>
          <a:bodyPr wrap="none" rtlCol="0">
            <a:spAutoFit/>
          </a:bodyPr>
          <a:lstStyle/>
          <a:p>
            <a:r>
              <a:rPr lang="es-EC" sz="2400" b="1" u="sng" dirty="0">
                <a:latin typeface="Georgia" pitchFamily="18" charset="0"/>
              </a:rPr>
              <a:t>Integración del </a:t>
            </a:r>
            <a:r>
              <a:rPr lang="es-EC" sz="2400" b="1" u="sng" dirty="0" smtClean="0">
                <a:latin typeface="Georgia" pitchFamily="18" charset="0"/>
              </a:rPr>
              <a:t>sistema: Resultados</a:t>
            </a:r>
            <a:endParaRPr lang="es-EC" sz="2400" b="1" u="sng" dirty="0">
              <a:latin typeface="Georgia" pitchFamily="18" charset="0"/>
            </a:endParaRP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39"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22" name="17 CuadroTexto"/>
          <p:cNvSpPr txBox="1"/>
          <p:nvPr/>
        </p:nvSpPr>
        <p:spPr>
          <a:xfrm>
            <a:off x="656165" y="1359507"/>
            <a:ext cx="3839513" cy="338554"/>
          </a:xfrm>
          <a:prstGeom prst="rect">
            <a:avLst/>
          </a:prstGeom>
          <a:noFill/>
        </p:spPr>
        <p:txBody>
          <a:bodyPr wrap="none" rtlCol="0">
            <a:spAutoFit/>
          </a:bodyPr>
          <a:lstStyle/>
          <a:p>
            <a:r>
              <a:rPr lang="es-EC" sz="1600" b="1" u="sng" dirty="0" smtClean="0">
                <a:latin typeface="Georgia" panose="02040502050405020303" pitchFamily="18" charset="0"/>
              </a:rPr>
              <a:t>Detección de sustancias químicas: </a:t>
            </a:r>
            <a:endParaRPr lang="es-EC" sz="1600" b="1" u="sng" dirty="0">
              <a:latin typeface="Georgia" panose="02040502050405020303" pitchFamily="18" charset="0"/>
            </a:endParaRPr>
          </a:p>
        </p:txBody>
      </p:sp>
      <mc:AlternateContent xmlns:mc="http://schemas.openxmlformats.org/markup-compatibility/2006">
        <mc:Choice xmlns:a14="http://schemas.microsoft.com/office/drawing/2010/main" Requires="a14">
          <p:sp>
            <p:nvSpPr>
              <p:cNvPr id="2" name="Rectángulo 1"/>
              <p:cNvSpPr/>
              <p:nvPr/>
            </p:nvSpPr>
            <p:spPr>
              <a:xfrm>
                <a:off x="3630600" y="1774472"/>
                <a:ext cx="6096000" cy="4585101"/>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C" sz="1300" dirty="0">
                    <a:latin typeface="Georgia" panose="02040502050405020303" pitchFamily="18" charset="0"/>
                    <a:ea typeface="Calibri" panose="020F0502020204030204" pitchFamily="34" charset="0"/>
                    <a:cs typeface="Times New Roman" panose="02020603050405020304" pitchFamily="18" charset="0"/>
                  </a:rPr>
                  <a:t>Detección de sustancias químicas:</a:t>
                </a:r>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𝑡𝑜𝑡𝑎𝑙</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𝑠𝑢𝑠𝑡𝑎𝑛𝑐𝑖𝑎𝑠</m:t>
                      </m:r>
                      <m:r>
                        <a:rPr lang="es-EC" sz="1300" i="1">
                          <a:latin typeface="Cambria Math" panose="02040503050406030204" pitchFamily="18" charset="0"/>
                          <a:ea typeface="Calibri" panose="020F0502020204030204" pitchFamily="34" charset="0"/>
                          <a:cs typeface="Times New Roman" panose="02020603050405020304" pitchFamily="18" charset="0"/>
                        </a:rPr>
                        <m:t>=26</m:t>
                      </m:r>
                    </m:oMath>
                  </m:oMathPara>
                </a14:m>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𝑠𝑢𝑠𝑡𝑎𝑛𝑐𝑖𝑎𝑠</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𝑎𝑐𝑒𝑟𝑡𝑎𝑑𝑎𝑠</m:t>
                      </m:r>
                      <m:r>
                        <a:rPr lang="es-EC" sz="1300" i="1">
                          <a:latin typeface="Cambria Math" panose="02040503050406030204" pitchFamily="18" charset="0"/>
                          <a:ea typeface="Calibri" panose="020F0502020204030204" pitchFamily="34" charset="0"/>
                          <a:cs typeface="Times New Roman" panose="02020603050405020304" pitchFamily="18" charset="0"/>
                        </a:rPr>
                        <m:t>=22</m:t>
                      </m:r>
                    </m:oMath>
                  </m:oMathPara>
                </a14:m>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𝑎𝑐𝑖𝑒𝑟𝑡𝑜𝑠</m:t>
                      </m:r>
                      <m:r>
                        <a:rPr lang="es-EC" sz="1300" i="1">
                          <a:latin typeface="Cambria Math" panose="02040503050406030204" pitchFamily="18" charset="0"/>
                          <a:ea typeface="Calibri" panose="020F0502020204030204" pitchFamily="34" charset="0"/>
                          <a:cs typeface="Times New Roman" panose="02020603050405020304" pitchFamily="18" charset="0"/>
                        </a:rPr>
                        <m:t>= </m:t>
                      </m:r>
                      <m:f>
                        <m:fPr>
                          <m:ctrlPr>
                            <a:rPr lang="es-EC" sz="1300" i="1">
                              <a:latin typeface="Cambria Math" panose="02040503050406030204" pitchFamily="18" charset="0"/>
                              <a:ea typeface="Calibri" panose="020F0502020204030204" pitchFamily="34" charset="0"/>
                              <a:cs typeface="Times New Roman" panose="02020603050405020304" pitchFamily="18" charset="0"/>
                            </a:rPr>
                          </m:ctrlPr>
                        </m:fPr>
                        <m:num>
                          <m:r>
                            <a:rPr lang="es-EC" sz="1300" i="1">
                              <a:latin typeface="Cambria Math" panose="02040503050406030204" pitchFamily="18" charset="0"/>
                              <a:ea typeface="Calibri" panose="020F0502020204030204" pitchFamily="34" charset="0"/>
                              <a:cs typeface="Times New Roman" panose="02020603050405020304" pitchFamily="18" charset="0"/>
                            </a:rPr>
                            <m:t>22∗100%</m:t>
                          </m:r>
                        </m:num>
                        <m:den>
                          <m:r>
                            <a:rPr lang="es-EC" sz="1300" i="1">
                              <a:latin typeface="Cambria Math" panose="02040503050406030204" pitchFamily="18" charset="0"/>
                              <a:ea typeface="Calibri" panose="020F0502020204030204" pitchFamily="34" charset="0"/>
                              <a:cs typeface="Times New Roman" panose="02020603050405020304" pitchFamily="18" charset="0"/>
                            </a:rPr>
                            <m:t>26</m:t>
                          </m:r>
                        </m:den>
                      </m:f>
                      <m:r>
                        <a:rPr lang="es-EC" sz="1300" i="1">
                          <a:latin typeface="Cambria Math" panose="02040503050406030204" pitchFamily="18" charset="0"/>
                          <a:ea typeface="Calibri" panose="020F0502020204030204" pitchFamily="34" charset="0"/>
                          <a:cs typeface="Times New Roman" panose="02020603050405020304" pitchFamily="18" charset="0"/>
                        </a:rPr>
                        <m:t>=</m:t>
                      </m:r>
                      <m:r>
                        <a:rPr lang="es-EC" sz="1300" b="1" i="1">
                          <a:latin typeface="Cambria Math" panose="02040503050406030204" pitchFamily="18" charset="0"/>
                          <a:ea typeface="Calibri" panose="020F0502020204030204" pitchFamily="34" charset="0"/>
                          <a:cs typeface="Times New Roman" panose="02020603050405020304" pitchFamily="18" charset="0"/>
                        </a:rPr>
                        <m:t>𝟖𝟒</m:t>
                      </m:r>
                      <m:r>
                        <a:rPr lang="es-EC" sz="1300" b="1" i="1">
                          <a:latin typeface="Cambria Math" panose="02040503050406030204" pitchFamily="18" charset="0"/>
                          <a:ea typeface="Calibri" panose="020F0502020204030204" pitchFamily="34" charset="0"/>
                          <a:cs typeface="Times New Roman" panose="02020603050405020304" pitchFamily="18" charset="0"/>
                        </a:rPr>
                        <m:t>.</m:t>
                      </m:r>
                      <m:r>
                        <a:rPr lang="es-EC" sz="1300" b="1" i="1">
                          <a:latin typeface="Cambria Math" panose="02040503050406030204" pitchFamily="18" charset="0"/>
                          <a:ea typeface="Calibri" panose="020F0502020204030204" pitchFamily="34" charset="0"/>
                          <a:cs typeface="Times New Roman" panose="02020603050405020304" pitchFamily="18" charset="0"/>
                        </a:rPr>
                        <m:t>𝟔𝟐</m:t>
                      </m:r>
                      <m:r>
                        <a:rPr lang="es-EC" sz="1300" b="1"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300" b="1"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300" dirty="0">
                    <a:latin typeface="Georgia" panose="02040502050405020303" pitchFamily="18" charset="0"/>
                    <a:ea typeface="Calibri" panose="020F0502020204030204" pitchFamily="34" charset="0"/>
                    <a:cs typeface="Times New Roman" panose="02020603050405020304" pitchFamily="18" charset="0"/>
                  </a:rPr>
                  <a:t>Detección de sustancias químicas explosivas:</a:t>
                </a:r>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𝑡𝑜𝑡𝑎𝑙</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𝑠𝑢𝑠𝑡𝑎𝑛𝑐𝑖𝑎𝑠</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𝑒𝑥𝑝𝑙𝑜𝑠𝑖𝑣𝑎𝑠</m:t>
                      </m:r>
                      <m:r>
                        <a:rPr lang="es-EC" sz="1300" i="1">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𝑠𝑢𝑠𝑡𝑎𝑛𝑐𝑖𝑎𝑠</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𝑎𝑐𝑒𝑟𝑡𝑎𝑑𝑎𝑠</m:t>
                      </m:r>
                      <m:r>
                        <a:rPr lang="es-EC" sz="1300" i="1">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𝑎𝑐𝑖𝑒𝑟𝑡𝑜𝑠</m:t>
                      </m:r>
                      <m:r>
                        <a:rPr lang="es-EC" sz="1300" i="1">
                          <a:latin typeface="Cambria Math" panose="02040503050406030204" pitchFamily="18" charset="0"/>
                          <a:ea typeface="Calibri" panose="020F0502020204030204" pitchFamily="34" charset="0"/>
                          <a:cs typeface="Times New Roman" panose="02020603050405020304" pitchFamily="18" charset="0"/>
                        </a:rPr>
                        <m:t>= </m:t>
                      </m:r>
                      <m:f>
                        <m:fPr>
                          <m:ctrlPr>
                            <a:rPr lang="es-EC" sz="1300" i="1">
                              <a:latin typeface="Cambria Math" panose="02040503050406030204" pitchFamily="18" charset="0"/>
                              <a:ea typeface="Calibri" panose="020F0502020204030204" pitchFamily="34" charset="0"/>
                              <a:cs typeface="Times New Roman" panose="02020603050405020304" pitchFamily="18" charset="0"/>
                            </a:rPr>
                          </m:ctrlPr>
                        </m:fPr>
                        <m:num>
                          <m:r>
                            <a:rPr lang="es-EC" sz="1300" i="1">
                              <a:latin typeface="Cambria Math" panose="02040503050406030204" pitchFamily="18" charset="0"/>
                              <a:ea typeface="Calibri" panose="020F0502020204030204" pitchFamily="34" charset="0"/>
                              <a:cs typeface="Times New Roman" panose="02020603050405020304" pitchFamily="18" charset="0"/>
                            </a:rPr>
                            <m:t>7∗100%</m:t>
                          </m:r>
                        </m:num>
                        <m:den>
                          <m:r>
                            <a:rPr lang="es-EC" sz="1300" i="1">
                              <a:latin typeface="Cambria Math" panose="02040503050406030204" pitchFamily="18" charset="0"/>
                              <a:ea typeface="Calibri" panose="020F0502020204030204" pitchFamily="34" charset="0"/>
                              <a:cs typeface="Times New Roman" panose="02020603050405020304" pitchFamily="18" charset="0"/>
                            </a:rPr>
                            <m:t>10</m:t>
                          </m:r>
                        </m:den>
                      </m:f>
                      <m:r>
                        <a:rPr lang="es-EC" sz="1300" i="1">
                          <a:latin typeface="Cambria Math" panose="02040503050406030204" pitchFamily="18" charset="0"/>
                          <a:ea typeface="Calibri" panose="020F0502020204030204" pitchFamily="34" charset="0"/>
                          <a:cs typeface="Times New Roman" panose="02020603050405020304" pitchFamily="18" charset="0"/>
                        </a:rPr>
                        <m:t>=</m:t>
                      </m:r>
                      <m:r>
                        <a:rPr lang="es-EC" sz="1300" b="1" i="1">
                          <a:latin typeface="Cambria Math" panose="02040503050406030204" pitchFamily="18" charset="0"/>
                          <a:ea typeface="Calibri" panose="020F0502020204030204" pitchFamily="34" charset="0"/>
                          <a:cs typeface="Times New Roman" panose="02020603050405020304" pitchFamily="18" charset="0"/>
                        </a:rPr>
                        <m:t>𝟕𝟎</m:t>
                      </m:r>
                      <m:r>
                        <a:rPr lang="es-EC" sz="1300" b="1"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300" b="1"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300" dirty="0">
                    <a:latin typeface="Georgia" panose="02040502050405020303" pitchFamily="18" charset="0"/>
                    <a:ea typeface="Calibri" panose="020F0502020204030204" pitchFamily="34" charset="0"/>
                    <a:cs typeface="Times New Roman" panose="02020603050405020304" pitchFamily="18" charset="0"/>
                  </a:rPr>
                  <a:t>Detección de sustancias químicas no explosivas: </a:t>
                </a:r>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𝑡𝑜𝑡𝑎𝑙</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𝑠𝑢𝑠𝑡𝑎𝑛𝑐𝑖𝑎𝑠</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𝑛𝑜</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𝑒𝑥𝑝𝑙𝑜𝑠𝑖𝑣𝑎𝑠</m:t>
                      </m:r>
                      <m:r>
                        <a:rPr lang="es-EC" sz="1300" i="1">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𝑠𝑢𝑠𝑡𝑎𝑛𝑐𝑖𝑎𝑠</m:t>
                      </m:r>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𝑎𝑐𝑒𝑟𝑡𝑎𝑑𝑎𝑠</m:t>
                      </m:r>
                      <m:r>
                        <a:rPr lang="es-EC" sz="1300" i="1">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s-EC" sz="1300" dirty="0">
                  <a:effectLst/>
                  <a:latin typeface="Georgia" panose="02040502050405020303" pitchFamily="18" charset="0"/>
                  <a:ea typeface="Calibri" panose="020F0502020204030204" pitchFamily="34" charset="0"/>
                  <a:cs typeface="Times New Roman" panose="02020603050405020304" pitchFamily="18" charset="0"/>
                </a:endParaRPr>
              </a:p>
              <a:p>
                <a:pPr marL="457200"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300" i="1">
                          <a:latin typeface="Cambria Math" panose="02040503050406030204" pitchFamily="18" charset="0"/>
                          <a:ea typeface="Calibri" panose="020F0502020204030204" pitchFamily="34" charset="0"/>
                          <a:cs typeface="Times New Roman" panose="02020603050405020304" pitchFamily="18" charset="0"/>
                        </a:rPr>
                        <m:t>% </m:t>
                      </m:r>
                      <m:r>
                        <a:rPr lang="es-EC" sz="1300" i="1">
                          <a:latin typeface="Cambria Math" panose="02040503050406030204" pitchFamily="18" charset="0"/>
                          <a:ea typeface="Calibri" panose="020F0502020204030204" pitchFamily="34" charset="0"/>
                          <a:cs typeface="Times New Roman" panose="02020603050405020304" pitchFamily="18" charset="0"/>
                        </a:rPr>
                        <m:t>𝑎𝑐𝑖𝑒𝑟𝑡𝑜𝑠</m:t>
                      </m:r>
                      <m:r>
                        <a:rPr lang="es-EC" sz="1300" i="1">
                          <a:latin typeface="Cambria Math" panose="02040503050406030204" pitchFamily="18" charset="0"/>
                          <a:ea typeface="Calibri" panose="020F0502020204030204" pitchFamily="34" charset="0"/>
                          <a:cs typeface="Times New Roman" panose="02020603050405020304" pitchFamily="18" charset="0"/>
                        </a:rPr>
                        <m:t>= </m:t>
                      </m:r>
                      <m:f>
                        <m:fPr>
                          <m:ctrlPr>
                            <a:rPr lang="es-EC" sz="1300" i="1">
                              <a:latin typeface="Cambria Math" panose="02040503050406030204" pitchFamily="18" charset="0"/>
                              <a:ea typeface="Calibri" panose="020F0502020204030204" pitchFamily="34" charset="0"/>
                              <a:cs typeface="Times New Roman" panose="02020603050405020304" pitchFamily="18" charset="0"/>
                            </a:rPr>
                          </m:ctrlPr>
                        </m:fPr>
                        <m:num>
                          <m:r>
                            <a:rPr lang="es-EC" sz="1300" i="1">
                              <a:latin typeface="Cambria Math" panose="02040503050406030204" pitchFamily="18" charset="0"/>
                              <a:ea typeface="Calibri" panose="020F0502020204030204" pitchFamily="34" charset="0"/>
                              <a:cs typeface="Times New Roman" panose="02020603050405020304" pitchFamily="18" charset="0"/>
                            </a:rPr>
                            <m:t>9∗100%</m:t>
                          </m:r>
                        </m:num>
                        <m:den>
                          <m:r>
                            <a:rPr lang="es-EC" sz="1300" i="1">
                              <a:latin typeface="Cambria Math" panose="02040503050406030204" pitchFamily="18" charset="0"/>
                              <a:ea typeface="Calibri" panose="020F0502020204030204" pitchFamily="34" charset="0"/>
                              <a:cs typeface="Times New Roman" panose="02020603050405020304" pitchFamily="18" charset="0"/>
                            </a:rPr>
                            <m:t>12</m:t>
                          </m:r>
                        </m:den>
                      </m:f>
                      <m:r>
                        <a:rPr lang="es-EC" sz="1300" i="1">
                          <a:latin typeface="Cambria Math" panose="02040503050406030204" pitchFamily="18" charset="0"/>
                          <a:ea typeface="Calibri" panose="020F0502020204030204" pitchFamily="34" charset="0"/>
                          <a:cs typeface="Times New Roman" panose="02020603050405020304" pitchFamily="18" charset="0"/>
                        </a:rPr>
                        <m:t>=</m:t>
                      </m:r>
                      <m:r>
                        <a:rPr lang="es-EC" sz="1300" b="1" i="1" smtClean="0">
                          <a:latin typeface="Cambria Math" panose="02040503050406030204" pitchFamily="18" charset="0"/>
                          <a:ea typeface="Calibri" panose="020F0502020204030204" pitchFamily="34" charset="0"/>
                          <a:cs typeface="Times New Roman" panose="02020603050405020304" pitchFamily="18" charset="0"/>
                        </a:rPr>
                        <m:t>𝟕</m:t>
                      </m:r>
                      <m:r>
                        <a:rPr lang="es-EC" sz="1300" b="1" i="1">
                          <a:latin typeface="Cambria Math" panose="02040503050406030204" pitchFamily="18" charset="0"/>
                          <a:ea typeface="Calibri" panose="020F0502020204030204" pitchFamily="34" charset="0"/>
                          <a:cs typeface="Times New Roman" panose="02020603050405020304" pitchFamily="18" charset="0"/>
                        </a:rPr>
                        <m:t>𝟓</m:t>
                      </m:r>
                      <m:r>
                        <a:rPr lang="es-EC" sz="1300" b="1"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300" b="1" dirty="0">
                  <a:effectLst/>
                  <a:latin typeface="Georgia" panose="02040502050405020303" pitchFamily="18" charset="0"/>
                  <a:ea typeface="Calibri" panose="020F0502020204030204" pitchFamily="34" charset="0"/>
                  <a:cs typeface="Times New Roman" panose="02020603050405020304" pitchFamily="18" charset="0"/>
                </a:endParaRPr>
              </a:p>
            </p:txBody>
          </p:sp>
        </mc:Choice>
        <mc:Fallback>
          <p:sp>
            <p:nvSpPr>
              <p:cNvPr id="2" name="Rectángulo 1"/>
              <p:cNvSpPr>
                <a:spLocks noRot="1" noChangeAspect="1" noMove="1" noResize="1" noEditPoints="1" noAdjustHandles="1" noChangeArrowheads="1" noChangeShapeType="1" noTextEdit="1"/>
              </p:cNvSpPr>
              <p:nvPr/>
            </p:nvSpPr>
            <p:spPr>
              <a:xfrm>
                <a:off x="3630600" y="1774472"/>
                <a:ext cx="6096000" cy="4585101"/>
              </a:xfrm>
              <a:prstGeom prst="rect">
                <a:avLst/>
              </a:prstGeom>
              <a:blipFill>
                <a:blip r:embed="rId4"/>
                <a:stretch>
                  <a:fillRect l="-200"/>
                </a:stretch>
              </a:blipFill>
            </p:spPr>
            <p:txBody>
              <a:bodyPr/>
              <a:lstStyle/>
              <a:p>
                <a:r>
                  <a:rPr lang="es-EC">
                    <a:noFill/>
                  </a:rPr>
                  <a:t> </a:t>
                </a:r>
              </a:p>
            </p:txBody>
          </p:sp>
        </mc:Fallback>
      </mc:AlternateContent>
    </p:spTree>
    <p:extLst>
      <p:ext uri="{BB962C8B-B14F-4D97-AF65-F5344CB8AC3E}">
        <p14:creationId xmlns:p14="http://schemas.microsoft.com/office/powerpoint/2010/main" val="29904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31</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8" name="17 CuadroTexto"/>
          <p:cNvSpPr txBox="1"/>
          <p:nvPr/>
        </p:nvSpPr>
        <p:spPr>
          <a:xfrm>
            <a:off x="645540" y="691022"/>
            <a:ext cx="5838458" cy="461665"/>
          </a:xfrm>
          <a:prstGeom prst="rect">
            <a:avLst/>
          </a:prstGeom>
          <a:noFill/>
        </p:spPr>
        <p:txBody>
          <a:bodyPr wrap="none" rtlCol="0">
            <a:spAutoFit/>
          </a:bodyPr>
          <a:lstStyle/>
          <a:p>
            <a:r>
              <a:rPr lang="es-EC" sz="2400" b="1" u="sng" dirty="0">
                <a:latin typeface="Georgia" pitchFamily="18" charset="0"/>
              </a:rPr>
              <a:t>Integración del </a:t>
            </a:r>
            <a:r>
              <a:rPr lang="es-EC" sz="2400" b="1" u="sng" dirty="0" smtClean="0">
                <a:latin typeface="Georgia" pitchFamily="18" charset="0"/>
              </a:rPr>
              <a:t>sistema: Resultados</a:t>
            </a:r>
            <a:endParaRPr lang="es-EC" sz="2400" b="1" u="sng" dirty="0">
              <a:latin typeface="Georgia" pitchFamily="18" charset="0"/>
            </a:endParaRP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
        <p:nvSpPr>
          <p:cNvPr id="39"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22" name="17 CuadroTexto"/>
          <p:cNvSpPr txBox="1"/>
          <p:nvPr/>
        </p:nvSpPr>
        <p:spPr>
          <a:xfrm>
            <a:off x="645540" y="1207190"/>
            <a:ext cx="2165978" cy="338554"/>
          </a:xfrm>
          <a:prstGeom prst="rect">
            <a:avLst/>
          </a:prstGeom>
          <a:noFill/>
        </p:spPr>
        <p:txBody>
          <a:bodyPr wrap="none" rtlCol="0">
            <a:spAutoFit/>
          </a:bodyPr>
          <a:lstStyle/>
          <a:p>
            <a:r>
              <a:rPr lang="es-EC" sz="1600" b="1" u="sng" dirty="0" smtClean="0">
                <a:latin typeface="Georgia" panose="02040502050405020303" pitchFamily="18" charset="0"/>
              </a:rPr>
              <a:t>Error de posición: </a:t>
            </a:r>
            <a:endParaRPr lang="es-EC" sz="1600" b="1" u="sng" dirty="0">
              <a:latin typeface="Georgia" panose="02040502050405020303" pitchFamily="18" charset="0"/>
            </a:endParaRPr>
          </a:p>
        </p:txBody>
      </p:sp>
      <mc:AlternateContent xmlns:mc="http://schemas.openxmlformats.org/markup-compatibility/2006">
        <mc:Choice xmlns:a14="http://schemas.microsoft.com/office/drawing/2010/main" Requires="a14">
          <p:sp>
            <p:nvSpPr>
              <p:cNvPr id="6" name="Rectángulo 5"/>
              <p:cNvSpPr/>
              <p:nvPr/>
            </p:nvSpPr>
            <p:spPr>
              <a:xfrm>
                <a:off x="3325075" y="1441281"/>
                <a:ext cx="6096000" cy="4962577"/>
              </a:xfrm>
              <a:prstGeom prst="rect">
                <a:avLst/>
              </a:prstGeom>
            </p:spPr>
            <p:txBody>
              <a:bodyPr>
                <a:spAutoFit/>
              </a:bodyPr>
              <a:lstStyle/>
              <a:p>
                <a:pPr marL="342900" lvl="0" indent="-342900" algn="just">
                  <a:lnSpc>
                    <a:spcPct val="150000"/>
                  </a:lnSpc>
                  <a:spcAft>
                    <a:spcPts val="800"/>
                  </a:spcAft>
                  <a:buFont typeface="Symbol" panose="05050102010706020507" pitchFamily="18" charset="2"/>
                  <a:buChar char=""/>
                </a:pPr>
                <a:r>
                  <a:rPr lang="es-EC" sz="1200" dirty="0">
                    <a:latin typeface="Times New Roman" panose="02020603050405020304" pitchFamily="18" charset="0"/>
                    <a:ea typeface="Calibri" panose="020F0502020204030204" pitchFamily="34" charset="0"/>
                    <a:cs typeface="Times New Roman" panose="02020603050405020304" pitchFamily="18" charset="0"/>
                  </a:rPr>
                  <a:t>Error de posición de los puntos determinados en el mapa de dispersión de olor: </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el </a:t>
                </a:r>
                <a:r>
                  <a:rPr lang="es-EC" sz="1200" dirty="0">
                    <a:latin typeface="Times New Roman" panose="02020603050405020304" pitchFamily="18" charset="0"/>
                    <a:ea typeface="Calibri" panose="020F0502020204030204" pitchFamily="34" charset="0"/>
                    <a:cs typeface="Times New Roman" panose="02020603050405020304" pitchFamily="18" charset="0"/>
                  </a:rPr>
                  <a:t>punto de la sustancia es (50, 190) cm, el mapa indica que el punto al que se debe llegar es al (60, 210) cm.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Calibri" panose="020F0502020204030204" pitchFamily="34" charset="0"/>
                          <a:cs typeface="Times New Roman" panose="02020603050405020304" pitchFamily="18" charset="0"/>
                        </a:rPr>
                        <m:t>𝑒𝑟𝑟𝑜</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𝑒𝑛</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𝑥</m:t>
                      </m:r>
                      <m:r>
                        <a:rPr lang="es-EC" sz="1200"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200" i="1">
                              <a:latin typeface="Cambria Math" panose="02040503050406030204" pitchFamily="18" charset="0"/>
                              <a:ea typeface="Calibri" panose="020F0502020204030204" pitchFamily="34" charset="0"/>
                              <a:cs typeface="Times New Roman" panose="02020603050405020304" pitchFamily="18" charset="0"/>
                            </a:rPr>
                          </m:ctrlPr>
                        </m:dPr>
                        <m:e>
                          <m:r>
                            <a:rPr lang="es-EC" sz="1200" i="1">
                              <a:latin typeface="Cambria Math" panose="02040503050406030204" pitchFamily="18" charset="0"/>
                              <a:ea typeface="Calibri" panose="020F0502020204030204" pitchFamily="34" charset="0"/>
                              <a:cs typeface="Times New Roman" panose="02020603050405020304" pitchFamily="18" charset="0"/>
                            </a:rPr>
                            <m:t>50−60</m:t>
                          </m:r>
                        </m:e>
                      </m:d>
                      <m:r>
                        <a:rPr lang="es-EC" sz="1200" i="1">
                          <a:latin typeface="Cambria Math" panose="02040503050406030204" pitchFamily="18" charset="0"/>
                          <a:ea typeface="Calibri" panose="020F0502020204030204" pitchFamily="34" charset="0"/>
                          <a:cs typeface="Times New Roman" panose="02020603050405020304" pitchFamily="18" charset="0"/>
                        </a:rPr>
                        <m:t>𝑐𝑚</m:t>
                      </m:r>
                      <m:r>
                        <a:rPr lang="es-EC" sz="1200" i="1">
                          <a:latin typeface="Cambria Math" panose="02040503050406030204" pitchFamily="18" charset="0"/>
                          <a:ea typeface="Calibri" panose="020F0502020204030204" pitchFamily="34" charset="0"/>
                          <a:cs typeface="Times New Roman" panose="02020603050405020304" pitchFamily="18" charset="0"/>
                        </a:rPr>
                        <m:t>=10 </m:t>
                      </m:r>
                      <m:r>
                        <a:rPr lang="es-EC" sz="1200"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Calibri" panose="020F0502020204030204" pitchFamily="34" charset="0"/>
                          <a:cs typeface="Times New Roman" panose="02020603050405020304" pitchFamily="18" charset="0"/>
                        </a:rPr>
                        <m:t>𝑒𝑟𝑟𝑜</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𝑒𝑛</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𝑦</m:t>
                      </m:r>
                      <m:r>
                        <a:rPr lang="es-EC" sz="1200"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200" i="1">
                              <a:latin typeface="Cambria Math" panose="02040503050406030204" pitchFamily="18" charset="0"/>
                              <a:ea typeface="Calibri" panose="020F0502020204030204" pitchFamily="34" charset="0"/>
                              <a:cs typeface="Times New Roman" panose="02020603050405020304" pitchFamily="18" charset="0"/>
                            </a:rPr>
                          </m:ctrlPr>
                        </m:dPr>
                        <m:e>
                          <m:r>
                            <a:rPr lang="es-EC" sz="1200" i="1">
                              <a:latin typeface="Cambria Math" panose="02040503050406030204" pitchFamily="18" charset="0"/>
                              <a:ea typeface="Calibri" panose="020F0502020204030204" pitchFamily="34" charset="0"/>
                              <a:cs typeface="Times New Roman" panose="02020603050405020304" pitchFamily="18" charset="0"/>
                            </a:rPr>
                            <m:t>190−210</m:t>
                          </m:r>
                        </m:e>
                      </m:d>
                      <m:r>
                        <a:rPr lang="es-EC" sz="1200" i="1">
                          <a:latin typeface="Cambria Math" panose="02040503050406030204" pitchFamily="18" charset="0"/>
                          <a:ea typeface="Calibri" panose="020F0502020204030204" pitchFamily="34" charset="0"/>
                          <a:cs typeface="Times New Roman" panose="02020603050405020304" pitchFamily="18" charset="0"/>
                        </a:rPr>
                        <m:t>𝑐𝑚</m:t>
                      </m:r>
                      <m:r>
                        <a:rPr lang="es-EC" sz="1200" i="1">
                          <a:latin typeface="Cambria Math" panose="02040503050406030204" pitchFamily="18" charset="0"/>
                          <a:ea typeface="Calibri" panose="020F0502020204030204" pitchFamily="34" charset="0"/>
                          <a:cs typeface="Times New Roman" panose="02020603050405020304" pitchFamily="18" charset="0"/>
                        </a:rPr>
                        <m:t>=20 </m:t>
                      </m:r>
                      <m:r>
                        <a:rPr lang="es-EC" sz="1200"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200" dirty="0">
                    <a:latin typeface="Times New Roman" panose="02020603050405020304" pitchFamily="18" charset="0"/>
                    <a:ea typeface="Calibri" panose="020F0502020204030204" pitchFamily="34" charset="0"/>
                    <a:cs typeface="Times New Roman" panose="02020603050405020304" pitchFamily="18" charset="0"/>
                  </a:rPr>
                  <a:t>Error de posición del robot identificador: el punto real </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de la sustancia química es </a:t>
                </a:r>
                <a:r>
                  <a:rPr lang="es-EC" sz="1200" dirty="0">
                    <a:latin typeface="Times New Roman" panose="02020603050405020304" pitchFamily="18" charset="0"/>
                    <a:ea typeface="Calibri" panose="020F0502020204030204" pitchFamily="34" charset="0"/>
                    <a:cs typeface="Times New Roman" panose="02020603050405020304" pitchFamily="18" charset="0"/>
                  </a:rPr>
                  <a:t>(50, 190) cm y el punto al que se dirige el robot es (50, 200) cm.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Calibri" panose="020F0502020204030204" pitchFamily="34" charset="0"/>
                          <a:cs typeface="Times New Roman" panose="02020603050405020304" pitchFamily="18" charset="0"/>
                        </a:rPr>
                        <m:t>𝑒𝑟𝑟𝑜</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𝑒𝑛</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𝑥</m:t>
                      </m:r>
                      <m:r>
                        <a:rPr lang="es-EC" sz="1200"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200" i="1">
                              <a:latin typeface="Cambria Math" panose="02040503050406030204" pitchFamily="18" charset="0"/>
                              <a:ea typeface="Calibri" panose="020F0502020204030204" pitchFamily="34" charset="0"/>
                              <a:cs typeface="Times New Roman" panose="02020603050405020304" pitchFamily="18" charset="0"/>
                            </a:rPr>
                          </m:ctrlPr>
                        </m:dPr>
                        <m:e>
                          <m:r>
                            <a:rPr lang="es-EC" sz="1200" i="1">
                              <a:latin typeface="Cambria Math" panose="02040503050406030204" pitchFamily="18" charset="0"/>
                              <a:ea typeface="Calibri" panose="020F0502020204030204" pitchFamily="34" charset="0"/>
                              <a:cs typeface="Times New Roman" panose="02020603050405020304" pitchFamily="18" charset="0"/>
                            </a:rPr>
                            <m:t>50−50</m:t>
                          </m:r>
                        </m:e>
                      </m:d>
                      <m:r>
                        <a:rPr lang="es-EC" sz="1200" i="1">
                          <a:latin typeface="Cambria Math" panose="02040503050406030204" pitchFamily="18" charset="0"/>
                          <a:ea typeface="Calibri" panose="020F0502020204030204" pitchFamily="34" charset="0"/>
                          <a:cs typeface="Times New Roman" panose="02020603050405020304" pitchFamily="18" charset="0"/>
                        </a:rPr>
                        <m:t>𝑐𝑚</m:t>
                      </m:r>
                      <m:r>
                        <a:rPr lang="es-EC" sz="1200" i="1">
                          <a:latin typeface="Cambria Math" panose="02040503050406030204" pitchFamily="18" charset="0"/>
                          <a:ea typeface="Calibri" panose="020F0502020204030204" pitchFamily="34" charset="0"/>
                          <a:cs typeface="Times New Roman" panose="02020603050405020304" pitchFamily="18" charset="0"/>
                        </a:rPr>
                        <m:t>=0 </m:t>
                      </m:r>
                      <m:r>
                        <a:rPr lang="es-EC" sz="1200"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Calibri" panose="020F0502020204030204" pitchFamily="34" charset="0"/>
                          <a:cs typeface="Times New Roman" panose="02020603050405020304" pitchFamily="18" charset="0"/>
                        </a:rPr>
                        <m:t>𝑒𝑟𝑟𝑜</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𝑒𝑛</m:t>
                      </m:r>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𝑦</m:t>
                      </m:r>
                      <m:r>
                        <a:rPr lang="es-EC" sz="1200"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s-EC" sz="1200" i="1">
                              <a:latin typeface="Cambria Math" panose="02040503050406030204" pitchFamily="18" charset="0"/>
                              <a:ea typeface="Calibri" panose="020F0502020204030204" pitchFamily="34" charset="0"/>
                              <a:cs typeface="Times New Roman" panose="02020603050405020304" pitchFamily="18" charset="0"/>
                            </a:rPr>
                          </m:ctrlPr>
                        </m:dPr>
                        <m:e>
                          <m:r>
                            <a:rPr lang="es-EC" sz="1200" i="1">
                              <a:latin typeface="Cambria Math" panose="02040503050406030204" pitchFamily="18" charset="0"/>
                              <a:ea typeface="Calibri" panose="020F0502020204030204" pitchFamily="34" charset="0"/>
                              <a:cs typeface="Times New Roman" panose="02020603050405020304" pitchFamily="18" charset="0"/>
                            </a:rPr>
                            <m:t>190−200</m:t>
                          </m:r>
                        </m:e>
                      </m:d>
                      <m:r>
                        <a:rPr lang="es-EC" sz="1200" i="1">
                          <a:latin typeface="Cambria Math" panose="02040503050406030204" pitchFamily="18" charset="0"/>
                          <a:ea typeface="Calibri" panose="020F0502020204030204" pitchFamily="34" charset="0"/>
                          <a:cs typeface="Times New Roman" panose="02020603050405020304" pitchFamily="18" charset="0"/>
                        </a:rPr>
                        <m:t>𝑐𝑚</m:t>
                      </m:r>
                      <m:r>
                        <a:rPr lang="es-EC" sz="1200" i="1">
                          <a:latin typeface="Cambria Math" panose="02040503050406030204" pitchFamily="18" charset="0"/>
                          <a:ea typeface="Calibri" panose="020F0502020204030204" pitchFamily="34" charset="0"/>
                          <a:cs typeface="Times New Roman" panose="02020603050405020304" pitchFamily="18" charset="0"/>
                        </a:rPr>
                        <m:t>=10 </m:t>
                      </m:r>
                      <m:r>
                        <a:rPr lang="es-EC" sz="1200" i="1">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200" dirty="0">
                    <a:latin typeface="Times New Roman" panose="02020603050405020304" pitchFamily="18" charset="0"/>
                    <a:ea typeface="Times New Roman" panose="02020603050405020304" pitchFamily="18" charset="0"/>
                    <a:cs typeface="Times New Roman" panose="02020603050405020304" pitchFamily="18" charset="0"/>
                  </a:rPr>
                  <a:t>Error de puntos determinados como zonas de interés: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Times New Roman" panose="02020603050405020304" pitchFamily="18" charset="0"/>
                          <a:cs typeface="Times New Roman" panose="02020603050405020304" pitchFamily="18" charset="0"/>
                        </a:rPr>
                        <m:t>𝑡𝑜𝑡𝑎𝑙</m:t>
                      </m:r>
                      <m:r>
                        <a:rPr lang="es-EC" sz="1200" i="1">
                          <a:latin typeface="Cambria Math" panose="02040503050406030204" pitchFamily="18" charset="0"/>
                          <a:ea typeface="Times New Roman" panose="02020603050405020304" pitchFamily="18" charset="0"/>
                          <a:cs typeface="Times New Roman" panose="02020603050405020304" pitchFamily="18" charset="0"/>
                        </a:rPr>
                        <m:t> </m:t>
                      </m:r>
                      <m:r>
                        <a:rPr lang="es-EC" sz="1200" i="1">
                          <a:latin typeface="Cambria Math" panose="02040503050406030204" pitchFamily="18" charset="0"/>
                          <a:ea typeface="Times New Roman" panose="02020603050405020304" pitchFamily="18" charset="0"/>
                          <a:cs typeface="Times New Roman" panose="02020603050405020304" pitchFamily="18" charset="0"/>
                        </a:rPr>
                        <m:t>𝑑𝑒</m:t>
                      </m:r>
                      <m:r>
                        <a:rPr lang="es-EC" sz="1200" i="1">
                          <a:latin typeface="Cambria Math" panose="02040503050406030204" pitchFamily="18" charset="0"/>
                          <a:ea typeface="Times New Roman" panose="02020603050405020304" pitchFamily="18" charset="0"/>
                          <a:cs typeface="Times New Roman" panose="02020603050405020304" pitchFamily="18" charset="0"/>
                        </a:rPr>
                        <m:t> </m:t>
                      </m:r>
                      <m:r>
                        <a:rPr lang="es-EC" sz="1200" i="1">
                          <a:latin typeface="Cambria Math" panose="02040503050406030204" pitchFamily="18" charset="0"/>
                          <a:ea typeface="Times New Roman" panose="02020603050405020304" pitchFamily="18" charset="0"/>
                          <a:cs typeface="Times New Roman" panose="02020603050405020304" pitchFamily="18" charset="0"/>
                        </a:rPr>
                        <m:t>𝑝𝑢𝑛𝑡𝑜𝑠</m:t>
                      </m:r>
                      <m:r>
                        <a:rPr lang="es-EC" sz="1200" i="1">
                          <a:latin typeface="Cambria Math" panose="02040503050406030204" pitchFamily="18" charset="0"/>
                          <a:ea typeface="Times New Roman" panose="02020603050405020304" pitchFamily="18" charset="0"/>
                          <a:cs typeface="Times New Roman" panose="02020603050405020304" pitchFamily="18" charset="0"/>
                        </a:rPr>
                        <m:t>=28</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Times New Roman" panose="02020603050405020304" pitchFamily="18" charset="0"/>
                          <a:cs typeface="Times New Roman" panose="02020603050405020304" pitchFamily="18" charset="0"/>
                        </a:rPr>
                        <m:t>𝑡𝑜𝑡𝑎𝑙</m:t>
                      </m:r>
                      <m:r>
                        <a:rPr lang="es-EC" sz="1200" i="1">
                          <a:latin typeface="Cambria Math" panose="02040503050406030204" pitchFamily="18" charset="0"/>
                          <a:ea typeface="Times New Roman" panose="02020603050405020304" pitchFamily="18" charset="0"/>
                          <a:cs typeface="Times New Roman" panose="02020603050405020304" pitchFamily="18" charset="0"/>
                        </a:rPr>
                        <m:t> </m:t>
                      </m:r>
                      <m:r>
                        <a:rPr lang="es-EC" sz="1200" i="1">
                          <a:latin typeface="Cambria Math" panose="02040503050406030204" pitchFamily="18" charset="0"/>
                          <a:ea typeface="Times New Roman" panose="02020603050405020304" pitchFamily="18" charset="0"/>
                          <a:cs typeface="Times New Roman" panose="02020603050405020304" pitchFamily="18" charset="0"/>
                        </a:rPr>
                        <m:t>𝑑𝑒</m:t>
                      </m:r>
                      <m:r>
                        <a:rPr lang="es-EC" sz="1200" i="1">
                          <a:latin typeface="Cambria Math" panose="02040503050406030204" pitchFamily="18" charset="0"/>
                          <a:ea typeface="Times New Roman" panose="02020603050405020304" pitchFamily="18" charset="0"/>
                          <a:cs typeface="Times New Roman" panose="02020603050405020304" pitchFamily="18" charset="0"/>
                        </a:rPr>
                        <m:t> </m:t>
                      </m:r>
                      <m:r>
                        <a:rPr lang="es-EC" sz="1200" i="1">
                          <a:latin typeface="Cambria Math" panose="02040503050406030204" pitchFamily="18" charset="0"/>
                          <a:ea typeface="Times New Roman" panose="02020603050405020304" pitchFamily="18" charset="0"/>
                          <a:cs typeface="Times New Roman" panose="02020603050405020304" pitchFamily="18" charset="0"/>
                        </a:rPr>
                        <m:t>𝑝𝑢𝑛𝑡𝑜𝑠</m:t>
                      </m:r>
                      <m:r>
                        <a:rPr lang="es-EC" sz="1200" i="1">
                          <a:latin typeface="Cambria Math" panose="02040503050406030204" pitchFamily="18" charset="0"/>
                          <a:ea typeface="Times New Roman" panose="02020603050405020304" pitchFamily="18" charset="0"/>
                          <a:cs typeface="Times New Roman" panose="02020603050405020304" pitchFamily="18" charset="0"/>
                        </a:rPr>
                        <m:t> </m:t>
                      </m:r>
                      <m:r>
                        <a:rPr lang="es-EC" sz="1200" i="1">
                          <a:latin typeface="Cambria Math" panose="02040503050406030204" pitchFamily="18" charset="0"/>
                          <a:ea typeface="Times New Roman" panose="02020603050405020304" pitchFamily="18" charset="0"/>
                          <a:cs typeface="Times New Roman" panose="02020603050405020304" pitchFamily="18" charset="0"/>
                        </a:rPr>
                        <m:t>𝑎𝑐𝑒𝑟𝑡𝑎𝑑𝑜𝑠</m:t>
                      </m:r>
                      <m:r>
                        <a:rPr lang="es-EC" sz="1200" i="1">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ea typeface="Calibri" panose="020F0502020204030204" pitchFamily="34" charset="0"/>
                          <a:cs typeface="Times New Roman" panose="02020603050405020304" pitchFamily="18" charset="0"/>
                        </a:rPr>
                        <m:t>% </m:t>
                      </m:r>
                      <m:r>
                        <a:rPr lang="es-EC" sz="1200" i="1">
                          <a:latin typeface="Cambria Math" panose="02040503050406030204" pitchFamily="18" charset="0"/>
                          <a:ea typeface="Calibri" panose="020F0502020204030204" pitchFamily="34" charset="0"/>
                          <a:cs typeface="Times New Roman" panose="02020603050405020304" pitchFamily="18" charset="0"/>
                        </a:rPr>
                        <m:t>𝑎𝑐𝑖𝑒𝑟𝑡𝑜𝑠</m:t>
                      </m:r>
                      <m:r>
                        <a:rPr lang="es-EC" sz="1200" i="1">
                          <a:latin typeface="Cambria Math" panose="02040503050406030204" pitchFamily="18" charset="0"/>
                          <a:ea typeface="Calibri" panose="020F0502020204030204" pitchFamily="34" charset="0"/>
                          <a:cs typeface="Times New Roman" panose="02020603050405020304" pitchFamily="18" charset="0"/>
                        </a:rPr>
                        <m:t>= </m:t>
                      </m:r>
                      <m:f>
                        <m:fPr>
                          <m:ctrlPr>
                            <a:rPr lang="es-EC" sz="1200" i="1">
                              <a:latin typeface="Cambria Math" panose="02040503050406030204" pitchFamily="18" charset="0"/>
                              <a:ea typeface="Calibri" panose="020F0502020204030204" pitchFamily="34" charset="0"/>
                              <a:cs typeface="Times New Roman" panose="02020603050405020304" pitchFamily="18" charset="0"/>
                            </a:rPr>
                          </m:ctrlPr>
                        </m:fPr>
                        <m:num>
                          <m:r>
                            <a:rPr lang="es-EC" sz="1200" i="1">
                              <a:latin typeface="Cambria Math" panose="02040503050406030204" pitchFamily="18" charset="0"/>
                              <a:ea typeface="Calibri" panose="020F0502020204030204" pitchFamily="34" charset="0"/>
                              <a:cs typeface="Times New Roman" panose="02020603050405020304" pitchFamily="18" charset="0"/>
                            </a:rPr>
                            <m:t>22∗100%</m:t>
                          </m:r>
                        </m:num>
                        <m:den>
                          <m:r>
                            <a:rPr lang="es-EC" sz="1200" i="1">
                              <a:latin typeface="Cambria Math" panose="02040503050406030204" pitchFamily="18" charset="0"/>
                              <a:ea typeface="Calibri" panose="020F0502020204030204" pitchFamily="34" charset="0"/>
                              <a:cs typeface="Times New Roman" panose="02020603050405020304" pitchFamily="18" charset="0"/>
                            </a:rPr>
                            <m:t>28</m:t>
                          </m:r>
                        </m:den>
                      </m:f>
                      <m:r>
                        <a:rPr lang="es-EC" sz="1200" i="1">
                          <a:latin typeface="Cambria Math" panose="02040503050406030204" pitchFamily="18" charset="0"/>
                          <a:ea typeface="Calibri" panose="020F0502020204030204" pitchFamily="34" charset="0"/>
                          <a:cs typeface="Times New Roman" panose="02020603050405020304" pitchFamily="18" charset="0"/>
                        </a:rPr>
                        <m:t>=</m:t>
                      </m:r>
                      <m:r>
                        <a:rPr lang="es-EC" sz="1200" b="1" i="1">
                          <a:latin typeface="Cambria Math" panose="02040503050406030204" pitchFamily="18" charset="0"/>
                          <a:ea typeface="Calibri" panose="020F0502020204030204" pitchFamily="34" charset="0"/>
                          <a:cs typeface="Times New Roman" panose="02020603050405020304" pitchFamily="18" charset="0"/>
                        </a:rPr>
                        <m:t>𝟕𝟖</m:t>
                      </m:r>
                      <m:r>
                        <a:rPr lang="es-EC" sz="1200" b="1" i="1">
                          <a:latin typeface="Cambria Math" panose="02040503050406030204" pitchFamily="18" charset="0"/>
                          <a:ea typeface="Calibri" panose="020F0502020204030204" pitchFamily="34" charset="0"/>
                          <a:cs typeface="Times New Roman" panose="02020603050405020304" pitchFamily="18" charset="0"/>
                        </a:rPr>
                        <m:t>.</m:t>
                      </m:r>
                      <m:r>
                        <a:rPr lang="es-EC" sz="1200" b="1" i="1">
                          <a:latin typeface="Cambria Math" panose="02040503050406030204" pitchFamily="18" charset="0"/>
                          <a:ea typeface="Calibri" panose="020F0502020204030204" pitchFamily="34" charset="0"/>
                          <a:cs typeface="Times New Roman" panose="02020603050405020304" pitchFamily="18" charset="0"/>
                        </a:rPr>
                        <m:t>𝟓𝟕</m:t>
                      </m:r>
                      <m:r>
                        <a:rPr lang="es-EC" sz="1200" b="1"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3325075" y="1441281"/>
                <a:ext cx="6096000" cy="4962577"/>
              </a:xfrm>
              <a:prstGeom prst="rect">
                <a:avLst/>
              </a:prstGeom>
              <a:blipFill>
                <a:blip r:embed="rId4"/>
                <a:stretch>
                  <a:fillRect r="-100"/>
                </a:stretch>
              </a:blipFill>
            </p:spPr>
            <p:txBody>
              <a:bodyPr/>
              <a:lstStyle/>
              <a:p>
                <a:r>
                  <a:rPr lang="es-EC">
                    <a:noFill/>
                  </a:rPr>
                  <a:t> </a:t>
                </a:r>
              </a:p>
            </p:txBody>
          </p:sp>
        </mc:Fallback>
      </mc:AlternateContent>
    </p:spTree>
    <p:extLst>
      <p:ext uri="{BB962C8B-B14F-4D97-AF65-F5344CB8AC3E}">
        <p14:creationId xmlns:p14="http://schemas.microsoft.com/office/powerpoint/2010/main" val="413914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32</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684354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6</a:t>
            </a:r>
            <a:r>
              <a:rPr lang="es-US" sz="2800" b="1" dirty="0" smtClean="0">
                <a:solidFill>
                  <a:schemeClr val="bg1"/>
                </a:solidFill>
                <a:latin typeface="Georgia" panose="02040502050405020303" pitchFamily="18" charset="0"/>
              </a:rPr>
              <a:t>. </a:t>
            </a:r>
            <a:r>
              <a:rPr lang="es-US" sz="2800" b="1" dirty="0" smtClean="0">
                <a:solidFill>
                  <a:schemeClr val="bg1"/>
                </a:solidFill>
                <a:latin typeface="Georgia" panose="02040502050405020303" pitchFamily="18" charset="0"/>
              </a:rPr>
              <a:t>Conclusiones y Recomendaciones</a:t>
            </a:r>
            <a:endParaRPr lang="es-US" sz="2800" b="1" dirty="0">
              <a:solidFill>
                <a:schemeClr val="bg1"/>
              </a:solidFill>
              <a:latin typeface="Georgia" panose="02040502050405020303" pitchFamily="18" charset="0"/>
            </a:endParaRPr>
          </a:p>
        </p:txBody>
      </p:sp>
      <p:sp>
        <p:nvSpPr>
          <p:cNvPr id="18" name="17 CuadroTexto"/>
          <p:cNvSpPr txBox="1"/>
          <p:nvPr/>
        </p:nvSpPr>
        <p:spPr>
          <a:xfrm>
            <a:off x="961184" y="930808"/>
            <a:ext cx="9900540" cy="1600438"/>
          </a:xfrm>
          <a:prstGeom prst="rect">
            <a:avLst/>
          </a:prstGeom>
          <a:noFill/>
        </p:spPr>
        <p:txBody>
          <a:bodyPr wrap="square" rtlCol="0">
            <a:spAutoFit/>
          </a:bodyPr>
          <a:lstStyle/>
          <a:p>
            <a:pPr algn="just"/>
            <a:r>
              <a:rPr lang="es-EC" sz="1600" dirty="0" smtClean="0">
                <a:latin typeface="Georgia" pitchFamily="18" charset="0"/>
              </a:rPr>
              <a:t>-</a:t>
            </a:r>
            <a:r>
              <a:rPr lang="es-EC" sz="1600" b="1" dirty="0" smtClean="0">
                <a:latin typeface="Georgia" pitchFamily="18" charset="0"/>
              </a:rPr>
              <a:t> </a:t>
            </a:r>
            <a:r>
              <a:rPr lang="es-EC" sz="1600" dirty="0" smtClean="0">
                <a:latin typeface="Georgia" panose="02040502050405020303" pitchFamily="18" charset="0"/>
              </a:rPr>
              <a:t>Se </a:t>
            </a:r>
            <a:r>
              <a:rPr lang="es-EC" sz="1600" dirty="0">
                <a:latin typeface="Georgia" panose="02040502050405020303" pitchFamily="18" charset="0"/>
              </a:rPr>
              <a:t>desarrolló una estrategia de navegación y localización de fuentes explosivas por medio de un robot identificador usando información proporcionada por tres robots rastreadores, usando sensado químico y sin un sistema de visión obteniendo resultados en tiempo real de tiempo total de 20.48 minutos para analizar el área de explosión, con un 84.62% de acierto de detección de sustancias químicas explosivas y no explosivas además de un error del 21.43% de error de puntos determinados como zonas de interés en el espacio de trabajo.</a:t>
            </a: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6. Conclusiones</a:t>
            </a:r>
          </a:p>
        </p:txBody>
      </p:sp>
      <p:sp>
        <p:nvSpPr>
          <p:cNvPr id="39" name="17 CuadroTexto">
            <a:extLst>
              <a:ext uri="{FF2B5EF4-FFF2-40B4-BE49-F238E27FC236}">
                <a16:creationId xmlns:a16="http://schemas.microsoft.com/office/drawing/2014/main" id="{DE6D68BA-2F26-4ABC-ABED-F9E0C5690E35}"/>
              </a:ext>
            </a:extLst>
          </p:cNvPr>
          <p:cNvSpPr txBox="1"/>
          <p:nvPr/>
        </p:nvSpPr>
        <p:spPr>
          <a:xfrm>
            <a:off x="961184" y="2682602"/>
            <a:ext cx="9900540" cy="1323439"/>
          </a:xfrm>
          <a:prstGeom prst="rect">
            <a:avLst/>
          </a:prstGeom>
          <a:noFill/>
        </p:spPr>
        <p:txBody>
          <a:bodyPr wrap="square" rtlCol="0">
            <a:spAutoFit/>
          </a:bodyPr>
          <a:lstStyle/>
          <a:p>
            <a:pPr algn="just"/>
            <a:r>
              <a:rPr lang="es-EC" sz="1600" dirty="0" smtClean="0"/>
              <a:t>- </a:t>
            </a:r>
            <a:r>
              <a:rPr lang="es-EC" sz="1600" dirty="0" smtClean="0">
                <a:latin typeface="Georgia" panose="02040502050405020303" pitchFamily="18" charset="0"/>
              </a:rPr>
              <a:t>Se </a:t>
            </a:r>
            <a:r>
              <a:rPr lang="es-EC" sz="1600" dirty="0">
                <a:latin typeface="Georgia" panose="02040502050405020303" pitchFamily="18" charset="0"/>
              </a:rPr>
              <a:t>mejoró el sistema limpieza de los sensores químicos de la nariz electrónica ubicada en el robot identificador reduciendo el tiempo de limpieza de 3 minutos a 1 minuto lo que genero mediciones más rápidas de las sustancias y no tener plumas de olor falsas dentro de la nariz. Además de una mejora en el control de temperatura de los sensores químicos al reducir el tiempo de precalentamiento de los mismos de 3 minutos a 1 minuto.</a:t>
            </a:r>
          </a:p>
        </p:txBody>
      </p:sp>
      <p:sp>
        <p:nvSpPr>
          <p:cNvPr id="41" name="17 CuadroTexto">
            <a:extLst>
              <a:ext uri="{FF2B5EF4-FFF2-40B4-BE49-F238E27FC236}">
                <a16:creationId xmlns:a16="http://schemas.microsoft.com/office/drawing/2014/main" id="{461B1CE5-1941-4311-894E-F371FD721F93}"/>
              </a:ext>
            </a:extLst>
          </p:cNvPr>
          <p:cNvSpPr txBox="1"/>
          <p:nvPr/>
        </p:nvSpPr>
        <p:spPr>
          <a:xfrm>
            <a:off x="961184" y="4393051"/>
            <a:ext cx="9900540" cy="830997"/>
          </a:xfrm>
          <a:prstGeom prst="rect">
            <a:avLst/>
          </a:prstGeom>
          <a:noFill/>
        </p:spPr>
        <p:txBody>
          <a:bodyPr wrap="square" rtlCol="0">
            <a:spAutoFit/>
          </a:bodyPr>
          <a:lstStyle/>
          <a:p>
            <a:pPr algn="just"/>
            <a:r>
              <a:rPr lang="es-EC" sz="1600" dirty="0" smtClean="0">
                <a:latin typeface="Georgia" panose="02040502050405020303" pitchFamily="18" charset="0"/>
              </a:rPr>
              <a:t>- Se </a:t>
            </a:r>
            <a:r>
              <a:rPr lang="es-EC" sz="1600" dirty="0">
                <a:latin typeface="Georgia" panose="02040502050405020303" pitchFamily="18" charset="0"/>
              </a:rPr>
              <a:t>optimizó la tasa de detección de sustancias explosivas en un 87,5% con el robot identificador obteniendo así una mayor confiabilidad en la discriminación de sustancias entre TNT, pólvora base doble, alcohol y tolueno. Y un valor del 93,3% entre sustancias explosivas y no explosivas.</a:t>
            </a:r>
            <a:endParaRPr lang="es-EC" sz="2000" b="1" dirty="0">
              <a:latin typeface="Georgia" pitchFamily="18" charset="0"/>
            </a:endParaRPr>
          </a:p>
        </p:txBody>
      </p:sp>
    </p:spTree>
    <p:extLst>
      <p:ext uri="{BB962C8B-B14F-4D97-AF65-F5344CB8AC3E}">
        <p14:creationId xmlns:p14="http://schemas.microsoft.com/office/powerpoint/2010/main" val="318300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33</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684354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6</a:t>
            </a:r>
            <a:r>
              <a:rPr lang="es-US" sz="2800" b="1" dirty="0" smtClean="0">
                <a:solidFill>
                  <a:schemeClr val="bg1"/>
                </a:solidFill>
                <a:latin typeface="Georgia" panose="02040502050405020303" pitchFamily="18" charset="0"/>
              </a:rPr>
              <a:t>. </a:t>
            </a:r>
            <a:r>
              <a:rPr lang="es-US" sz="2800" b="1" dirty="0" smtClean="0">
                <a:solidFill>
                  <a:schemeClr val="bg1"/>
                </a:solidFill>
                <a:latin typeface="Georgia" panose="02040502050405020303" pitchFamily="18" charset="0"/>
              </a:rPr>
              <a:t>Conclusiones y Recomendaciones</a:t>
            </a:r>
            <a:endParaRPr lang="es-US" sz="2800" b="1" dirty="0">
              <a:solidFill>
                <a:schemeClr val="bg1"/>
              </a:solidFill>
              <a:latin typeface="Georgia" panose="02040502050405020303" pitchFamily="18" charset="0"/>
            </a:endParaRPr>
          </a:p>
        </p:txBody>
      </p:sp>
      <p:sp>
        <p:nvSpPr>
          <p:cNvPr id="18" name="17 CuadroTexto"/>
          <p:cNvSpPr txBox="1"/>
          <p:nvPr/>
        </p:nvSpPr>
        <p:spPr>
          <a:xfrm>
            <a:off x="961184" y="1224482"/>
            <a:ext cx="9900540" cy="923330"/>
          </a:xfrm>
          <a:prstGeom prst="rect">
            <a:avLst/>
          </a:prstGeom>
          <a:noFill/>
        </p:spPr>
        <p:txBody>
          <a:bodyPr wrap="square" rtlCol="0">
            <a:spAutoFit/>
          </a:bodyPr>
          <a:lstStyle/>
          <a:p>
            <a:pPr algn="just"/>
            <a:r>
              <a:rPr lang="es-EC" sz="1600" dirty="0" smtClean="0">
                <a:latin typeface="Georgia" pitchFamily="18" charset="0"/>
              </a:rPr>
              <a:t>-</a:t>
            </a:r>
            <a:r>
              <a:rPr lang="es-EC" sz="1600" b="1" dirty="0" smtClean="0">
                <a:latin typeface="Georgia" pitchFamily="18" charset="0"/>
              </a:rPr>
              <a:t> </a:t>
            </a:r>
            <a:r>
              <a:rPr lang="es-ES" dirty="0">
                <a:latin typeface="Georgia" panose="02040502050405020303" pitchFamily="18" charset="0"/>
              </a:rPr>
              <a:t>Para futuros levantamientos de bases de datos para sustancias se debe considerar el aire del ambiente como otra sustancia más, para así validar cuando no existe ninguna sustancia al momento de realizar la experimentación.</a:t>
            </a:r>
            <a:endParaRPr lang="es-EC" dirty="0">
              <a:latin typeface="Georgia" panose="02040502050405020303" pitchFamily="18" charset="0"/>
            </a:endParaRPr>
          </a:p>
        </p:txBody>
      </p:sp>
      <p:sp>
        <p:nvSpPr>
          <p:cNvPr id="20" name="19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6. Conclusiones</a:t>
            </a:r>
          </a:p>
        </p:txBody>
      </p:sp>
      <p:sp>
        <p:nvSpPr>
          <p:cNvPr id="39" name="17 CuadroTexto">
            <a:extLst>
              <a:ext uri="{FF2B5EF4-FFF2-40B4-BE49-F238E27FC236}">
                <a16:creationId xmlns:a16="http://schemas.microsoft.com/office/drawing/2014/main" id="{DE6D68BA-2F26-4ABC-ABED-F9E0C5690E35}"/>
              </a:ext>
            </a:extLst>
          </p:cNvPr>
          <p:cNvSpPr txBox="1"/>
          <p:nvPr/>
        </p:nvSpPr>
        <p:spPr>
          <a:xfrm>
            <a:off x="961184" y="2682602"/>
            <a:ext cx="9900540" cy="1200329"/>
          </a:xfrm>
          <a:prstGeom prst="rect">
            <a:avLst/>
          </a:prstGeom>
          <a:noFill/>
        </p:spPr>
        <p:txBody>
          <a:bodyPr wrap="square" rtlCol="0">
            <a:spAutoFit/>
          </a:bodyPr>
          <a:lstStyle/>
          <a:p>
            <a:pPr algn="just"/>
            <a:r>
              <a:rPr lang="es-EC" sz="1600" dirty="0" smtClean="0">
                <a:latin typeface="Georgia" panose="02040502050405020303" pitchFamily="18" charset="0"/>
              </a:rPr>
              <a:t>- </a:t>
            </a:r>
            <a:r>
              <a:rPr lang="es-ES" dirty="0">
                <a:latin typeface="Georgia" panose="02040502050405020303" pitchFamily="18" charset="0"/>
              </a:rPr>
              <a:t> Tener una mejor adecuación del entorno de trabajo ya que al realizar pruebas existe la posibilidad de que residuos de las plumas de olor de las sustancias se queden impregnadas en cosas que se encuentren cerca del espacio de trabajo y generen un levantamiento de datos erróneos.</a:t>
            </a:r>
            <a:endParaRPr lang="es-EC" sz="1600" dirty="0">
              <a:latin typeface="Georgia" panose="02040502050405020303" pitchFamily="18" charset="0"/>
            </a:endParaRPr>
          </a:p>
        </p:txBody>
      </p:sp>
      <p:sp>
        <p:nvSpPr>
          <p:cNvPr id="41" name="17 CuadroTexto">
            <a:extLst>
              <a:ext uri="{FF2B5EF4-FFF2-40B4-BE49-F238E27FC236}">
                <a16:creationId xmlns:a16="http://schemas.microsoft.com/office/drawing/2014/main" id="{461B1CE5-1941-4311-894E-F371FD721F93}"/>
              </a:ext>
            </a:extLst>
          </p:cNvPr>
          <p:cNvSpPr txBox="1"/>
          <p:nvPr/>
        </p:nvSpPr>
        <p:spPr>
          <a:xfrm>
            <a:off x="961184" y="4393051"/>
            <a:ext cx="9900540" cy="1200329"/>
          </a:xfrm>
          <a:prstGeom prst="rect">
            <a:avLst/>
          </a:prstGeom>
          <a:noFill/>
        </p:spPr>
        <p:txBody>
          <a:bodyPr wrap="square" rtlCol="0">
            <a:spAutoFit/>
          </a:bodyPr>
          <a:lstStyle/>
          <a:p>
            <a:pPr algn="just"/>
            <a:r>
              <a:rPr lang="es-EC" sz="1600" dirty="0" smtClean="0">
                <a:latin typeface="Georgia" panose="02040502050405020303" pitchFamily="18" charset="0"/>
              </a:rPr>
              <a:t>- </a:t>
            </a:r>
            <a:r>
              <a:rPr lang="es-ES" dirty="0">
                <a:latin typeface="Georgia" panose="02040502050405020303" pitchFamily="18" charset="0"/>
              </a:rPr>
              <a:t> Para intentar llegar a tener un algoritmo de discriminación de sustancias mucho más sofisticado que tenga mejores porcentajes de certeza y fiabilidad se debe realizar una buena base de datos de entrenamiento para el modelo y en distintos entornos para un mejor aprendizaje de la red neuronal.</a:t>
            </a:r>
            <a:endParaRPr lang="es-EC" sz="2000" b="1" dirty="0">
              <a:latin typeface="Georgia" pitchFamily="18" charset="0"/>
            </a:endParaRPr>
          </a:p>
        </p:txBody>
      </p:sp>
    </p:spTree>
    <p:extLst>
      <p:ext uri="{BB962C8B-B14F-4D97-AF65-F5344CB8AC3E}">
        <p14:creationId xmlns:p14="http://schemas.microsoft.com/office/powerpoint/2010/main" val="196211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smtClean="0"/>
              <a:t>34</a:t>
            </a:r>
            <a:endParaRPr lang="es-U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pic>
        <p:nvPicPr>
          <p:cNvPr id="3074" name="Picture 2" descr="Resultado de imagen para gracias por su aten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428" y="1870364"/>
            <a:ext cx="6271143" cy="346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7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195374" y="665877"/>
            <a:ext cx="3275898" cy="2896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a:t>4</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91370"/>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5330305"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2. Proyecto de investigación</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sp>
        <p:nvSpPr>
          <p:cNvPr id="18" name="17 Rectángulo redondeado"/>
          <p:cNvSpPr/>
          <p:nvPr/>
        </p:nvSpPr>
        <p:spPr>
          <a:xfrm>
            <a:off x="4951207" y="2139180"/>
            <a:ext cx="5253330" cy="14696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LOCALIZACIÓN DE TNT Y PÓLVORA BASE DOBLE A TRAVÉS DE SENSADO QUÍMICO EN UN ENTORNO CONTROLADO MEDIANTE ROBÓTICA COOPERATIVA. (</a:t>
            </a:r>
            <a:r>
              <a:rPr lang="es-EC" dirty="0" err="1">
                <a:latin typeface="Georgia" pitchFamily="18" charset="0"/>
              </a:rPr>
              <a:t>SmellRobSense</a:t>
            </a:r>
            <a:r>
              <a:rPr lang="es-EC" dirty="0">
                <a:latin typeface="Georgia" pitchFamily="18" charset="0"/>
              </a:rPr>
              <a:t>)</a:t>
            </a:r>
          </a:p>
        </p:txBody>
      </p:sp>
      <p:pic>
        <p:nvPicPr>
          <p:cNvPr id="19" name="Picture 4" descr="Resultado de imagen para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79" y="734769"/>
            <a:ext cx="3050815" cy="2758716"/>
          </a:xfrm>
          <a:prstGeom prst="rect">
            <a:avLst/>
          </a:prstGeom>
          <a:noFill/>
          <a:extLst>
            <a:ext uri="{909E8E84-426E-40DD-AFC4-6F175D3DCCD1}">
              <a14:hiddenFill xmlns:a14="http://schemas.microsoft.com/office/drawing/2010/main">
                <a:solidFill>
                  <a:srgbClr val="FFFFFF"/>
                </a:solidFill>
              </a14:hiddenFill>
            </a:ext>
          </a:extLst>
        </p:spPr>
      </p:pic>
      <p:sp>
        <p:nvSpPr>
          <p:cNvPr id="21" name="20 Rectángulo redondeado"/>
          <p:cNvSpPr/>
          <p:nvPr/>
        </p:nvSpPr>
        <p:spPr>
          <a:xfrm>
            <a:off x="2422029" y="4362442"/>
            <a:ext cx="4222611" cy="16850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r">
              <a:buFontTx/>
              <a:buChar char="-"/>
            </a:pPr>
            <a:r>
              <a:rPr lang="es-EC" sz="1600" dirty="0">
                <a:latin typeface="Georgia" pitchFamily="18" charset="0"/>
              </a:rPr>
              <a:t>Carlos Alejandro</a:t>
            </a:r>
          </a:p>
          <a:p>
            <a:pPr marL="285750" indent="-285750" algn="r">
              <a:buFontTx/>
              <a:buChar char="-"/>
            </a:pPr>
            <a:r>
              <a:rPr lang="es-EC" sz="1600" dirty="0">
                <a:latin typeface="Georgia" pitchFamily="18" charset="0"/>
              </a:rPr>
              <a:t>Carlos    Venegas</a:t>
            </a:r>
          </a:p>
        </p:txBody>
      </p:sp>
      <p:sp>
        <p:nvSpPr>
          <p:cNvPr id="22" name="21 Rectángulo redondeado"/>
          <p:cNvSpPr/>
          <p:nvPr/>
        </p:nvSpPr>
        <p:spPr>
          <a:xfrm>
            <a:off x="7373171" y="4408469"/>
            <a:ext cx="4589882" cy="16705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1600" dirty="0">
              <a:latin typeface="Georgia" pitchFamily="18" charset="0"/>
            </a:endParaRPr>
          </a:p>
        </p:txBody>
      </p:sp>
      <p:sp>
        <p:nvSpPr>
          <p:cNvPr id="23" name="22 Rectángulo redondeado"/>
          <p:cNvSpPr/>
          <p:nvPr/>
        </p:nvSpPr>
        <p:spPr>
          <a:xfrm>
            <a:off x="5624185" y="810521"/>
            <a:ext cx="3905285" cy="893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a:latin typeface="Georgia" pitchFamily="18" charset="0"/>
              </a:rPr>
              <a:t>Proyecto de investigación</a:t>
            </a:r>
          </a:p>
        </p:txBody>
      </p:sp>
      <p:sp>
        <p:nvSpPr>
          <p:cNvPr id="2" name="1 Flecha derecha"/>
          <p:cNvSpPr/>
          <p:nvPr/>
        </p:nvSpPr>
        <p:spPr>
          <a:xfrm>
            <a:off x="3471272" y="1064712"/>
            <a:ext cx="2035555" cy="36325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6" name="5 Flecha abajo"/>
          <p:cNvSpPr/>
          <p:nvPr/>
        </p:nvSpPr>
        <p:spPr>
          <a:xfrm>
            <a:off x="7390356" y="1703541"/>
            <a:ext cx="313150" cy="43563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cxnSp>
        <p:nvCxnSpPr>
          <p:cNvPr id="11" name="10 Conector angular"/>
          <p:cNvCxnSpPr>
            <a:cxnSpLocks/>
            <a:stCxn id="18" idx="2"/>
            <a:endCxn id="22" idx="0"/>
          </p:cNvCxnSpPr>
          <p:nvPr/>
        </p:nvCxnSpPr>
        <p:spPr>
          <a:xfrm rot="16200000" flipH="1">
            <a:off x="8223154" y="2963511"/>
            <a:ext cx="799676" cy="2090240"/>
          </a:xfrm>
          <a:prstGeom prst="bentConnector3">
            <a:avLst>
              <a:gd name="adj1" fmla="val 4530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24 Conector angular"/>
          <p:cNvCxnSpPr>
            <a:cxnSpLocks/>
            <a:stCxn id="18" idx="2"/>
            <a:endCxn id="21" idx="0"/>
          </p:cNvCxnSpPr>
          <p:nvPr/>
        </p:nvCxnSpPr>
        <p:spPr>
          <a:xfrm rot="5400000">
            <a:off x="5678780" y="2463349"/>
            <a:ext cx="753649" cy="3044537"/>
          </a:xfrm>
          <a:prstGeom prst="bentConnector3">
            <a:avLst/>
          </a:prstGeom>
          <a:ln>
            <a:tailEnd type="arrow"/>
          </a:ln>
        </p:spPr>
        <p:style>
          <a:lnRef idx="3">
            <a:schemeClr val="accent6"/>
          </a:lnRef>
          <a:fillRef idx="0">
            <a:schemeClr val="accent6"/>
          </a:fillRef>
          <a:effectRef idx="2">
            <a:schemeClr val="accent6"/>
          </a:effectRef>
          <a:fontRef idx="minor">
            <a:schemeClr val="tx1"/>
          </a:fontRef>
        </p:style>
      </p:cxnSp>
      <p:pic>
        <p:nvPicPr>
          <p:cNvPr id="24" name="17 Imagen" descr="C:\Users\Juan Illanes\Desktop\Nueva carpeta\IMG_20181205_104839.jpg">
            <a:extLst>
              <a:ext uri="{FF2B5EF4-FFF2-40B4-BE49-F238E27FC236}">
                <a16:creationId xmlns:a16="http://schemas.microsoft.com/office/drawing/2014/main" id="{B294467B-FFE8-4AE8-8D2C-459FEEBA2DD0}"/>
              </a:ext>
            </a:extLst>
          </p:cNvPr>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0861" r="8484" b="7187"/>
          <a:stretch/>
        </p:blipFill>
        <p:spPr bwMode="auto">
          <a:xfrm>
            <a:off x="7539525" y="4984435"/>
            <a:ext cx="1162347" cy="999601"/>
          </a:xfrm>
          <a:prstGeom prst="rect">
            <a:avLst/>
          </a:prstGeom>
          <a:noFill/>
          <a:ln>
            <a:noFill/>
          </a:ln>
          <a:extLst>
            <a:ext uri="{53640926-AAD7-44D8-BBD7-CCE9431645EC}">
              <a14:shadowObscured xmlns:a14="http://schemas.microsoft.com/office/drawing/2010/main"/>
            </a:ext>
          </a:extLst>
        </p:spPr>
      </p:pic>
      <p:pic>
        <p:nvPicPr>
          <p:cNvPr id="26" name="Imagen 4" descr="https://scontent.fuio2-1.fna.fbcdn.net/v/t34.0-0/p280x280/19427488_10214222754111592_903390300_n.jpg?oh=d05d7ae47b7f97a8ccc9cd377ac0b62e&amp;oe=5951C3BA">
            <a:extLst>
              <a:ext uri="{FF2B5EF4-FFF2-40B4-BE49-F238E27FC236}">
                <a16:creationId xmlns:a16="http://schemas.microsoft.com/office/drawing/2014/main" id="{658516BD-2164-490E-8CF9-D7ADFDA5BE96}"/>
              </a:ext>
            </a:extLst>
          </p:cNvPr>
          <p:cNvPicPr/>
          <p:nvPr/>
        </p:nvPicPr>
        <p:blipFill rotWithShape="1">
          <a:blip r:embed="rId7">
            <a:extLst>
              <a:ext uri="{28A0092B-C50C-407E-A947-70E740481C1C}">
                <a14:useLocalDpi xmlns:a14="http://schemas.microsoft.com/office/drawing/2010/main" val="0"/>
              </a:ext>
            </a:extLst>
          </a:blip>
          <a:srcRect t="18010" r="33525" b="27201"/>
          <a:stretch/>
        </p:blipFill>
        <p:spPr bwMode="auto">
          <a:xfrm>
            <a:off x="2576851" y="4508928"/>
            <a:ext cx="1912198" cy="1469614"/>
          </a:xfrm>
          <a:prstGeom prst="rect">
            <a:avLst/>
          </a:prstGeom>
          <a:noFill/>
          <a:ln>
            <a:noFill/>
          </a:ln>
          <a:extLst>
            <a:ext uri="{53640926-AAD7-44D8-BBD7-CCE9431645EC}">
              <a14:shadowObscured xmlns:a14="http://schemas.microsoft.com/office/drawing/2010/main"/>
            </a:ext>
          </a:extLst>
        </p:spPr>
      </p:pic>
      <p:pic>
        <p:nvPicPr>
          <p:cNvPr id="31" name="17 Imagen" descr="C:\Users\Juan Illanes\Desktop\Nueva carpeta\IMG_20181205_104839.jpg">
            <a:extLst>
              <a:ext uri="{FF2B5EF4-FFF2-40B4-BE49-F238E27FC236}">
                <a16:creationId xmlns:a16="http://schemas.microsoft.com/office/drawing/2014/main" id="{25D49B0E-AD65-4026-9FC9-1F907143BF52}"/>
              </a:ext>
            </a:extLst>
          </p:cNvPr>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0861" r="8484" b="7187"/>
          <a:stretch/>
        </p:blipFill>
        <p:spPr bwMode="auto">
          <a:xfrm>
            <a:off x="8701872" y="4984435"/>
            <a:ext cx="1162347" cy="999601"/>
          </a:xfrm>
          <a:prstGeom prst="rect">
            <a:avLst/>
          </a:prstGeom>
          <a:noFill/>
          <a:ln>
            <a:noFill/>
          </a:ln>
          <a:extLst>
            <a:ext uri="{53640926-AAD7-44D8-BBD7-CCE9431645EC}">
              <a14:shadowObscured xmlns:a14="http://schemas.microsoft.com/office/drawing/2010/main"/>
            </a:ext>
          </a:extLst>
        </p:spPr>
      </p:pic>
      <p:pic>
        <p:nvPicPr>
          <p:cNvPr id="32" name="17 Imagen" descr="C:\Users\Juan Illanes\Desktop\Nueva carpeta\IMG_20181205_104839.jpg">
            <a:extLst>
              <a:ext uri="{FF2B5EF4-FFF2-40B4-BE49-F238E27FC236}">
                <a16:creationId xmlns:a16="http://schemas.microsoft.com/office/drawing/2014/main" id="{13D11F44-D0C7-450B-B95F-6F9D940C5A40}"/>
              </a:ext>
            </a:extLst>
          </p:cNvPr>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0861" r="8484" b="7187"/>
          <a:stretch/>
        </p:blipFill>
        <p:spPr bwMode="auto">
          <a:xfrm>
            <a:off x="9864219" y="4984435"/>
            <a:ext cx="1162347" cy="999601"/>
          </a:xfrm>
          <a:prstGeom prst="rect">
            <a:avLst/>
          </a:prstGeom>
          <a:noFill/>
          <a:ln>
            <a:noFill/>
          </a:ln>
          <a:extLst>
            <a:ext uri="{53640926-AAD7-44D8-BBD7-CCE9431645EC}">
              <a14:shadowObscured xmlns:a14="http://schemas.microsoft.com/office/drawing/2010/main"/>
            </a:ext>
          </a:extLst>
        </p:spPr>
      </p:pic>
      <p:sp>
        <p:nvSpPr>
          <p:cNvPr id="33" name="CuadroTexto 32">
            <a:extLst>
              <a:ext uri="{FF2B5EF4-FFF2-40B4-BE49-F238E27FC236}">
                <a16:creationId xmlns:a16="http://schemas.microsoft.com/office/drawing/2014/main" id="{57C2E2F6-58C8-4E33-A04E-84EF89235AE6}"/>
              </a:ext>
            </a:extLst>
          </p:cNvPr>
          <p:cNvSpPr txBox="1"/>
          <p:nvPr/>
        </p:nvSpPr>
        <p:spPr>
          <a:xfrm>
            <a:off x="8440071" y="4542850"/>
            <a:ext cx="1600892" cy="338554"/>
          </a:xfrm>
          <a:prstGeom prst="rect">
            <a:avLst/>
          </a:prstGeom>
          <a:noFill/>
        </p:spPr>
        <p:txBody>
          <a:bodyPr wrap="square" rtlCol="0">
            <a:spAutoFit/>
          </a:bodyPr>
          <a:lstStyle/>
          <a:p>
            <a:r>
              <a:rPr lang="es-EC" sz="1600" dirty="0">
                <a:latin typeface="Georgia" pitchFamily="18" charset="0"/>
              </a:rPr>
              <a:t>- Juan Illanes</a:t>
            </a:r>
          </a:p>
        </p:txBody>
      </p:sp>
      <p:sp>
        <p:nvSpPr>
          <p:cNvPr id="27" name="26 CuadroTexto"/>
          <p:cNvSpPr txBox="1"/>
          <p:nvPr/>
        </p:nvSpPr>
        <p:spPr>
          <a:xfrm>
            <a:off x="803559" y="6475367"/>
            <a:ext cx="1274618"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smtClean="0">
                <a:solidFill>
                  <a:schemeClr val="bg1">
                    <a:lumMod val="75000"/>
                  </a:schemeClr>
                </a:solidFill>
                <a:latin typeface="Georgia" pitchFamily="18" charset="0"/>
              </a:rPr>
              <a:t>1. Motivación</a:t>
            </a:r>
            <a:endParaRPr lang="es-EC" sz="1400" dirty="0">
              <a:solidFill>
                <a:schemeClr val="bg1">
                  <a:lumMod val="75000"/>
                </a:schemeClr>
              </a:solidFill>
              <a:latin typeface="Georgia" pitchFamily="18" charset="0"/>
            </a:endParaRPr>
          </a:p>
        </p:txBody>
      </p:sp>
      <p:sp>
        <p:nvSpPr>
          <p:cNvPr id="28" name="27 CuadroTexto"/>
          <p:cNvSpPr txBox="1"/>
          <p:nvPr/>
        </p:nvSpPr>
        <p:spPr>
          <a:xfrm>
            <a:off x="2105892" y="6475367"/>
            <a:ext cx="1136063"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2</a:t>
            </a:r>
            <a:r>
              <a:rPr lang="es-EC" sz="1400" dirty="0" smtClean="0">
                <a:solidFill>
                  <a:schemeClr val="bg1"/>
                </a:solidFill>
                <a:latin typeface="Georgia" pitchFamily="18" charset="0"/>
              </a:rPr>
              <a:t>. Proyecto</a:t>
            </a:r>
            <a:endParaRPr lang="es-EC" sz="1400" dirty="0">
              <a:solidFill>
                <a:schemeClr val="bg1"/>
              </a:solidFill>
              <a:latin typeface="Georgia" pitchFamily="18" charset="0"/>
            </a:endParaRPr>
          </a:p>
        </p:txBody>
      </p:sp>
      <p:sp>
        <p:nvSpPr>
          <p:cNvPr id="29" name="28 CuadroTexto"/>
          <p:cNvSpPr txBox="1"/>
          <p:nvPr/>
        </p:nvSpPr>
        <p:spPr>
          <a:xfrm>
            <a:off x="3242226" y="6475367"/>
            <a:ext cx="1500483" cy="307777"/>
          </a:xfrm>
          <a:prstGeom prst="rect">
            <a:avLst/>
          </a:prstGeom>
          <a:noFill/>
        </p:spPr>
        <p:txBody>
          <a:bodyPr wrap="square" rtlCol="0">
            <a:spAutoFit/>
          </a:bodyPr>
          <a:lstStyle/>
          <a:p>
            <a:r>
              <a:rPr lang="es-EC" sz="1400" dirty="0" smtClean="0">
                <a:solidFill>
                  <a:schemeClr val="bg1">
                    <a:lumMod val="75000"/>
                  </a:schemeClr>
                </a:solidFill>
                <a:latin typeface="Georgia" pitchFamily="18" charset="0"/>
              </a:rPr>
              <a:t>3. Antecedentes</a:t>
            </a:r>
            <a:endParaRPr lang="es-EC" sz="1400" dirty="0">
              <a:solidFill>
                <a:schemeClr val="bg1">
                  <a:lumMod val="75000"/>
                </a:schemeClr>
              </a:solidFill>
              <a:latin typeface="Georgia" pitchFamily="18" charset="0"/>
            </a:endParaRPr>
          </a:p>
        </p:txBody>
      </p:sp>
      <p:sp>
        <p:nvSpPr>
          <p:cNvPr id="30" name="29 CuadroTexto"/>
          <p:cNvSpPr txBox="1"/>
          <p:nvPr/>
        </p:nvSpPr>
        <p:spPr>
          <a:xfrm>
            <a:off x="4765955" y="6475367"/>
            <a:ext cx="1274618" cy="307777"/>
          </a:xfrm>
          <a:prstGeom prst="rect">
            <a:avLst/>
          </a:prstGeom>
          <a:noFill/>
        </p:spPr>
        <p:txBody>
          <a:bodyPr wrap="square" rtlCol="0">
            <a:spAutoFit/>
          </a:bodyPr>
          <a:lstStyle/>
          <a:p>
            <a:r>
              <a:rPr lang="es-EC" sz="1400" dirty="0" smtClean="0">
                <a:solidFill>
                  <a:schemeClr val="bg1">
                    <a:lumMod val="75000"/>
                  </a:schemeClr>
                </a:solidFill>
                <a:latin typeface="Georgia" pitchFamily="18" charset="0"/>
              </a:rPr>
              <a:t>4. Objetivos</a:t>
            </a:r>
            <a:endParaRPr lang="es-EC" sz="1400" dirty="0">
              <a:solidFill>
                <a:schemeClr val="bg1">
                  <a:lumMod val="75000"/>
                </a:schemeClr>
              </a:solidFill>
              <a:latin typeface="Georgia" pitchFamily="18" charset="0"/>
            </a:endParaRPr>
          </a:p>
        </p:txBody>
      </p:sp>
      <p:sp>
        <p:nvSpPr>
          <p:cNvPr id="34" name="33 CuadroTexto"/>
          <p:cNvSpPr txBox="1"/>
          <p:nvPr/>
        </p:nvSpPr>
        <p:spPr>
          <a:xfrm>
            <a:off x="6040568" y="6475367"/>
            <a:ext cx="2216729"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5</a:t>
            </a:r>
            <a:r>
              <a:rPr lang="es-EC" sz="1400" dirty="0" smtClean="0">
                <a:solidFill>
                  <a:schemeClr val="bg1">
                    <a:lumMod val="75000"/>
                  </a:schemeClr>
                </a:solidFill>
                <a:latin typeface="Georgia" pitchFamily="18" charset="0"/>
              </a:rPr>
              <a:t>. Desarrollo de proyecto</a:t>
            </a:r>
            <a:endParaRPr lang="es-EC" sz="1400" dirty="0">
              <a:solidFill>
                <a:schemeClr val="bg1">
                  <a:lumMod val="75000"/>
                </a:schemeClr>
              </a:solidFill>
              <a:latin typeface="Georgia" pitchFamily="18" charset="0"/>
            </a:endParaRPr>
          </a:p>
        </p:txBody>
      </p:sp>
      <p:sp>
        <p:nvSpPr>
          <p:cNvPr id="35" name="34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a:t>
            </a:r>
            <a:r>
              <a:rPr lang="es-EC" sz="1400" dirty="0" smtClean="0">
                <a:solidFill>
                  <a:schemeClr val="bg1">
                    <a:lumMod val="75000"/>
                  </a:schemeClr>
                </a:solidFill>
                <a:latin typeface="Georgia" pitchFamily="18" charset="0"/>
              </a:rPr>
              <a:t>. Conclusiones</a:t>
            </a:r>
            <a:endParaRPr lang="es-EC" sz="1400" dirty="0">
              <a:solidFill>
                <a:schemeClr val="bg1">
                  <a:lumMod val="75000"/>
                </a:schemeClr>
              </a:solidFill>
              <a:latin typeface="Georgia" pitchFamily="18" charset="0"/>
            </a:endParaRPr>
          </a:p>
        </p:txBody>
      </p:sp>
    </p:spTree>
    <p:extLst>
      <p:ext uri="{BB962C8B-B14F-4D97-AF65-F5344CB8AC3E}">
        <p14:creationId xmlns:p14="http://schemas.microsoft.com/office/powerpoint/2010/main" val="322786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1" grpId="0" animBg="1"/>
      <p:bldP spid="22" grpId="0" animBg="1"/>
      <p:bldP spid="23" grpId="0" animBg="1"/>
      <p:bldP spid="2" grpId="0" animBg="1"/>
      <p:bldP spid="6" grpId="0" animBg="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a:t>5</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6652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3108543"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3. Antecedentes</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sp>
        <p:nvSpPr>
          <p:cNvPr id="18" name="17 Rectángulo redondeado"/>
          <p:cNvSpPr/>
          <p:nvPr/>
        </p:nvSpPr>
        <p:spPr>
          <a:xfrm>
            <a:off x="370579" y="756244"/>
            <a:ext cx="9512457" cy="823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cs typeface="Arial" panose="020B0604020202020204" pitchFamily="34" charset="0"/>
              </a:rPr>
              <a:t>Trabajo de investigación desarrollado por Carlos Alejandro y Carlos Venegas.</a:t>
            </a:r>
            <a:endParaRPr lang="es-EC" dirty="0">
              <a:latin typeface="Georgia" pitchFamily="18" charset="0"/>
            </a:endParaRPr>
          </a:p>
        </p:txBody>
      </p:sp>
      <p:sp>
        <p:nvSpPr>
          <p:cNvPr id="19" name="18 Rectángulo redondeado"/>
          <p:cNvSpPr/>
          <p:nvPr/>
        </p:nvSpPr>
        <p:spPr>
          <a:xfrm>
            <a:off x="645539" y="1825429"/>
            <a:ext cx="5032685" cy="8866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sz="1600" dirty="0">
                <a:latin typeface="Georgia" pitchFamily="18" charset="0"/>
                <a:ea typeface="Calibri" panose="020F0502020204030204" pitchFamily="34" charset="0"/>
              </a:rPr>
              <a:t>Efectividad para discriminar 3 sustancias: 58.88% </a:t>
            </a:r>
          </a:p>
          <a:p>
            <a:pPr lvl="0" algn="just"/>
            <a:r>
              <a:rPr lang="es-EC" sz="1600" dirty="0">
                <a:latin typeface="Georgia" pitchFamily="18" charset="0"/>
                <a:ea typeface="Calibri" panose="020F0502020204030204" pitchFamily="34" charset="0"/>
              </a:rPr>
              <a:t>Efectividad para discriminar 2 tipos: 80%.</a:t>
            </a:r>
            <a:endParaRPr lang="es-ES" sz="1600" dirty="0">
              <a:latin typeface="Georgia" pitchFamily="18" charset="0"/>
              <a:cs typeface="Times New Roman" panose="02020603050405020304" pitchFamily="18" charset="0"/>
            </a:endParaRPr>
          </a:p>
        </p:txBody>
      </p:sp>
      <p:pic>
        <p:nvPicPr>
          <p:cNvPr id="21" name="Imagen 4" descr="https://scontent.fuio2-1.fna.fbcdn.net/v/t34.0-0/p280x280/19427488_10214222754111592_903390300_n.jpg?oh=d05d7ae47b7f97a8ccc9cd377ac0b62e&amp;oe=5951C3BA"/>
          <p:cNvPicPr/>
          <p:nvPr/>
        </p:nvPicPr>
        <p:blipFill rotWithShape="1">
          <a:blip r:embed="rId4">
            <a:extLst>
              <a:ext uri="{28A0092B-C50C-407E-A947-70E740481C1C}">
                <a14:useLocalDpi xmlns:a14="http://schemas.microsoft.com/office/drawing/2010/main" val="0"/>
              </a:ext>
            </a:extLst>
          </a:blip>
          <a:srcRect r="5712" b="9441"/>
          <a:stretch/>
        </p:blipFill>
        <p:spPr bwMode="auto">
          <a:xfrm>
            <a:off x="7883888" y="3144231"/>
            <a:ext cx="3854925" cy="2843210"/>
          </a:xfrm>
          <a:prstGeom prst="rect">
            <a:avLst/>
          </a:prstGeom>
          <a:noFill/>
          <a:ln>
            <a:noFill/>
          </a:ln>
          <a:extLst>
            <a:ext uri="{53640926-AAD7-44D8-BBD7-CCE9431645EC}">
              <a14:shadowObscured xmlns:a14="http://schemas.microsoft.com/office/drawing/2010/main"/>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5446" y="3112538"/>
            <a:ext cx="2745948" cy="304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803559" y="6475367"/>
            <a:ext cx="1274618"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3" name="22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4" name="23 CuadroTexto"/>
          <p:cNvSpPr txBox="1"/>
          <p:nvPr/>
        </p:nvSpPr>
        <p:spPr>
          <a:xfrm>
            <a:off x="3242226" y="6475367"/>
            <a:ext cx="1500483"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3. Antecedentes</a:t>
            </a:r>
          </a:p>
        </p:txBody>
      </p:sp>
      <p:sp>
        <p:nvSpPr>
          <p:cNvPr id="25" name="24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6" name="25 CuadroTexto"/>
          <p:cNvSpPr txBox="1"/>
          <p:nvPr/>
        </p:nvSpPr>
        <p:spPr>
          <a:xfrm>
            <a:off x="6040568" y="6475367"/>
            <a:ext cx="2216729"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pic>
        <p:nvPicPr>
          <p:cNvPr id="28" name="Imagen 9"/>
          <p:cNvPicPr>
            <a:picLocks noChangeAspect="1"/>
          </p:cNvPicPr>
          <p:nvPr/>
        </p:nvPicPr>
        <p:blipFill>
          <a:blip r:embed="rId6"/>
          <a:stretch>
            <a:fillRect/>
          </a:stretch>
        </p:blipFill>
        <p:spPr>
          <a:xfrm>
            <a:off x="420457" y="3057835"/>
            <a:ext cx="4038643" cy="3016001"/>
          </a:xfrm>
          <a:prstGeom prst="rect">
            <a:avLst/>
          </a:prstGeom>
        </p:spPr>
      </p:pic>
    </p:spTree>
    <p:extLst>
      <p:ext uri="{BB962C8B-B14F-4D97-AF65-F5344CB8AC3E}">
        <p14:creationId xmlns:p14="http://schemas.microsoft.com/office/powerpoint/2010/main" val="334863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a:t>6</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97251"/>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3108543"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3. Antecedentes</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sp>
        <p:nvSpPr>
          <p:cNvPr id="12" name="11 Rectángulo redondeado"/>
          <p:cNvSpPr/>
          <p:nvPr/>
        </p:nvSpPr>
        <p:spPr>
          <a:xfrm>
            <a:off x="420455" y="692317"/>
            <a:ext cx="8335237" cy="734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Trabajo de investigación desarrollado por Juan </a:t>
            </a:r>
            <a:r>
              <a:rPr lang="es-EC" dirty="0" err="1">
                <a:latin typeface="Georgia" pitchFamily="18" charset="0"/>
              </a:rPr>
              <a:t>Illanes</a:t>
            </a:r>
            <a:r>
              <a:rPr lang="es-EC" dirty="0">
                <a:latin typeface="Georgia" pitchFamily="18" charset="0"/>
              </a:rPr>
              <a:t>.</a:t>
            </a:r>
          </a:p>
        </p:txBody>
      </p:sp>
      <p:sp>
        <p:nvSpPr>
          <p:cNvPr id="18" name="17 Rectángulo redondeado"/>
          <p:cNvSpPr/>
          <p:nvPr/>
        </p:nvSpPr>
        <p:spPr>
          <a:xfrm>
            <a:off x="420454" y="1772844"/>
            <a:ext cx="8335237" cy="8984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s-ES" sz="1600" dirty="0">
                <a:latin typeface="Georgia" pitchFamily="18" charset="0"/>
              </a:rPr>
              <a:t>Robótica cooperativa con 3 plataformas que se comunican.  </a:t>
            </a:r>
            <a:endParaRPr lang="es-EC" sz="1600" dirty="0">
              <a:latin typeface="Georgia" pitchFamily="18" charset="0"/>
            </a:endParaRPr>
          </a:p>
        </p:txBody>
      </p:sp>
      <p:pic>
        <p:nvPicPr>
          <p:cNvPr id="19" name="18 Imagen"/>
          <p:cNvPicPr/>
          <p:nvPr/>
        </p:nvPicPr>
        <p:blipFill>
          <a:blip r:embed="rId4"/>
          <a:stretch>
            <a:fillRect/>
          </a:stretch>
        </p:blipFill>
        <p:spPr>
          <a:xfrm>
            <a:off x="5636712" y="2943615"/>
            <a:ext cx="2242159" cy="3093729"/>
          </a:xfrm>
          <a:prstGeom prst="rect">
            <a:avLst/>
          </a:prstGeom>
          <a:ln w="3175">
            <a:solidFill>
              <a:schemeClr val="tx1"/>
            </a:solidFill>
          </a:ln>
        </p:spPr>
      </p:pic>
      <p:pic>
        <p:nvPicPr>
          <p:cNvPr id="20" name="19 Imagen"/>
          <p:cNvPicPr/>
          <p:nvPr/>
        </p:nvPicPr>
        <p:blipFill>
          <a:blip r:embed="rId5"/>
          <a:stretch>
            <a:fillRect/>
          </a:stretch>
        </p:blipFill>
        <p:spPr>
          <a:xfrm>
            <a:off x="8463296" y="2943616"/>
            <a:ext cx="2398427" cy="3093728"/>
          </a:xfrm>
          <a:prstGeom prst="rect">
            <a:avLst/>
          </a:prstGeom>
          <a:ln w="3175">
            <a:solidFill>
              <a:schemeClr val="tx1"/>
            </a:solidFill>
          </a:ln>
        </p:spPr>
      </p:pic>
      <p:sp>
        <p:nvSpPr>
          <p:cNvPr id="21" name="20 Rectángulo redondeado"/>
          <p:cNvSpPr/>
          <p:nvPr/>
        </p:nvSpPr>
        <p:spPr>
          <a:xfrm>
            <a:off x="420455" y="2943615"/>
            <a:ext cx="4564904" cy="31814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endParaRPr lang="es-ES" sz="1600" dirty="0">
              <a:latin typeface="Georgia" pitchFamily="18" charset="0"/>
            </a:endParaRPr>
          </a:p>
          <a:p>
            <a:pPr lvl="0"/>
            <a:endParaRPr lang="es-ES" sz="1600" dirty="0">
              <a:latin typeface="Georgia" pitchFamily="18" charset="0"/>
            </a:endParaRPr>
          </a:p>
          <a:p>
            <a:pPr lvl="0"/>
            <a:endParaRPr lang="es-ES" sz="1600" dirty="0">
              <a:latin typeface="Georgia" pitchFamily="18" charset="0"/>
            </a:endParaRPr>
          </a:p>
          <a:p>
            <a:pPr lvl="0"/>
            <a:endParaRPr lang="es-ES" sz="1600" dirty="0">
              <a:latin typeface="Georgia" pitchFamily="18" charset="0"/>
            </a:endParaRPr>
          </a:p>
          <a:p>
            <a:pPr lvl="0"/>
            <a:endParaRPr lang="es-ES" sz="1600" dirty="0">
              <a:latin typeface="Georgia" pitchFamily="18" charset="0"/>
            </a:endParaRPr>
          </a:p>
          <a:p>
            <a:pPr lvl="0"/>
            <a:endParaRPr lang="es-ES" sz="1600" dirty="0">
              <a:latin typeface="Georgia" pitchFamily="18" charset="0"/>
            </a:endParaRPr>
          </a:p>
          <a:p>
            <a:pPr lvl="0"/>
            <a:endParaRPr lang="es-ES" sz="1600" dirty="0">
              <a:latin typeface="Georgia" pitchFamily="18" charset="0"/>
            </a:endParaRPr>
          </a:p>
          <a:p>
            <a:pPr lvl="0"/>
            <a:endParaRPr lang="es-ES" sz="1600" dirty="0">
              <a:latin typeface="Georgia" pitchFamily="18" charset="0"/>
            </a:endParaRPr>
          </a:p>
          <a:p>
            <a:pPr lvl="0"/>
            <a:endParaRPr lang="es-ES" sz="1600" dirty="0">
              <a:latin typeface="Georgia" pitchFamily="18" charset="0"/>
            </a:endParaRPr>
          </a:p>
          <a:p>
            <a:pPr lvl="0"/>
            <a:endParaRPr lang="es-EC" sz="1600" dirty="0">
              <a:latin typeface="Georgia" pitchFamily="18" charset="0"/>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072" y="3179986"/>
            <a:ext cx="1246909" cy="114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6" name="25 CuadroTexto"/>
          <p:cNvSpPr txBox="1"/>
          <p:nvPr/>
        </p:nvSpPr>
        <p:spPr>
          <a:xfrm>
            <a:off x="3242226" y="6475367"/>
            <a:ext cx="1500483"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3. Antecedentes</a:t>
            </a:r>
          </a:p>
        </p:txBody>
      </p:sp>
      <p:sp>
        <p:nvSpPr>
          <p:cNvPr id="27" name="26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8" name="27 CuadroTexto"/>
          <p:cNvSpPr txBox="1"/>
          <p:nvPr/>
        </p:nvSpPr>
        <p:spPr>
          <a:xfrm>
            <a:off x="6040568" y="6475367"/>
            <a:ext cx="2216729"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5. Desarrollo de proyecto</a:t>
            </a: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393" y="3179986"/>
            <a:ext cx="1246909" cy="114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177" y="4690132"/>
            <a:ext cx="1246909" cy="114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01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B2CB118-1423-411F-8A7F-8F39067B8CAB}"/>
              </a:ext>
            </a:extLst>
          </p:cNvPr>
          <p:cNvSpPr/>
          <p:nvPr/>
        </p:nvSpPr>
        <p:spPr>
          <a:xfrm>
            <a:off x="803559" y="4155509"/>
            <a:ext cx="10280682" cy="1811844"/>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8" name="Rectángulo 7">
            <a:extLst>
              <a:ext uri="{FF2B5EF4-FFF2-40B4-BE49-F238E27FC236}">
                <a16:creationId xmlns:a16="http://schemas.microsoft.com/office/drawing/2014/main" id="{69BA0658-4F8D-41EE-8799-0AD6E4D5818C}"/>
              </a:ext>
            </a:extLst>
          </p:cNvPr>
          <p:cNvSpPr/>
          <p:nvPr/>
        </p:nvSpPr>
        <p:spPr>
          <a:xfrm>
            <a:off x="910239" y="4310321"/>
            <a:ext cx="4191004" cy="13487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a:t>7</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91370"/>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2369559"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4. Objetivos</a:t>
            </a:r>
          </a:p>
        </p:txBody>
      </p:sp>
      <p:pic>
        <p:nvPicPr>
          <p:cNvPr id="19" name="Imagen 4" descr="https://scontent.fuio2-1.fna.fbcdn.net/v/t34.0-0/p280x280/19427488_10214222754111592_903390300_n.jpg?oh=d05d7ae47b7f97a8ccc9cd377ac0b62e&amp;oe=5951C3BA">
            <a:extLst>
              <a:ext uri="{FF2B5EF4-FFF2-40B4-BE49-F238E27FC236}">
                <a16:creationId xmlns:a16="http://schemas.microsoft.com/office/drawing/2014/main" id="{77307091-AF1E-4D7A-B399-BECBB408FAB9}"/>
              </a:ext>
            </a:extLst>
          </p:cNvPr>
          <p:cNvPicPr/>
          <p:nvPr/>
        </p:nvPicPr>
        <p:blipFill rotWithShape="1">
          <a:blip r:embed="rId4">
            <a:extLst>
              <a:ext uri="{28A0092B-C50C-407E-A947-70E740481C1C}">
                <a14:useLocalDpi xmlns:a14="http://schemas.microsoft.com/office/drawing/2010/main" val="0"/>
              </a:ext>
            </a:extLst>
          </a:blip>
          <a:srcRect t="18010" r="33525" b="27201"/>
          <a:stretch/>
        </p:blipFill>
        <p:spPr bwMode="auto">
          <a:xfrm>
            <a:off x="1055242" y="4353374"/>
            <a:ext cx="1622837" cy="1257303"/>
          </a:xfrm>
          <a:prstGeom prst="rect">
            <a:avLst/>
          </a:prstGeom>
          <a:noFill/>
          <a:ln>
            <a:noFill/>
          </a:ln>
          <a:extLst>
            <a:ext uri="{53640926-AAD7-44D8-BBD7-CCE9431645EC}">
              <a14:shadowObscured xmlns:a14="http://schemas.microsoft.com/office/drawing/2010/main"/>
            </a:ext>
          </a:extLst>
        </p:spPr>
      </p:pic>
      <p:pic>
        <p:nvPicPr>
          <p:cNvPr id="1026" name="Picture 2" descr="Resultado de imagen para nariz electronica">
            <a:extLst>
              <a:ext uri="{FF2B5EF4-FFF2-40B4-BE49-F238E27FC236}">
                <a16:creationId xmlns:a16="http://schemas.microsoft.com/office/drawing/2014/main" id="{56DE6C31-88CD-484A-A186-9F9BD5EA91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2439" y="4330249"/>
            <a:ext cx="1828804" cy="1257303"/>
          </a:xfrm>
          <a:prstGeom prst="rect">
            <a:avLst/>
          </a:prstGeom>
          <a:noFill/>
          <a:extLst>
            <a:ext uri="{909E8E84-426E-40DD-AFC4-6F175D3DCCD1}">
              <a14:hiddenFill xmlns:a14="http://schemas.microsoft.com/office/drawing/2010/main">
                <a:solidFill>
                  <a:srgbClr val="FFFFFF"/>
                </a:solidFill>
              </a14:hiddenFill>
            </a:ext>
          </a:extLst>
        </p:spPr>
      </p:pic>
      <p:sp>
        <p:nvSpPr>
          <p:cNvPr id="6" name="Signo más 5">
            <a:extLst>
              <a:ext uri="{FF2B5EF4-FFF2-40B4-BE49-F238E27FC236}">
                <a16:creationId xmlns:a16="http://schemas.microsoft.com/office/drawing/2014/main" id="{654E15A7-68CE-43B5-8643-23DAF131197F}"/>
              </a:ext>
            </a:extLst>
          </p:cNvPr>
          <p:cNvSpPr/>
          <p:nvPr/>
        </p:nvSpPr>
        <p:spPr>
          <a:xfrm>
            <a:off x="2700939" y="4688655"/>
            <a:ext cx="548640" cy="5867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id="{5D89EAAE-662A-495A-8D42-E7981A56DFE8}"/>
              </a:ext>
            </a:extLst>
          </p:cNvPr>
          <p:cNvSpPr/>
          <p:nvPr/>
        </p:nvSpPr>
        <p:spPr>
          <a:xfrm>
            <a:off x="6594759" y="4330249"/>
            <a:ext cx="4191004" cy="13288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pic>
        <p:nvPicPr>
          <p:cNvPr id="21" name="17 Imagen" descr="C:\Users\Juan Illanes\Desktop\Nueva carpeta\IMG_20181205_104839.jpg">
            <a:extLst>
              <a:ext uri="{FF2B5EF4-FFF2-40B4-BE49-F238E27FC236}">
                <a16:creationId xmlns:a16="http://schemas.microsoft.com/office/drawing/2014/main" id="{4B41A468-D42B-4F4B-9F24-06C9EA050941}"/>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0861" r="8484" b="7187"/>
          <a:stretch/>
        </p:blipFill>
        <p:spPr bwMode="auto">
          <a:xfrm>
            <a:off x="6882269" y="4552798"/>
            <a:ext cx="1162347" cy="999601"/>
          </a:xfrm>
          <a:prstGeom prst="rect">
            <a:avLst/>
          </a:prstGeom>
          <a:noFill/>
          <a:ln>
            <a:noFill/>
          </a:ln>
          <a:extLst>
            <a:ext uri="{53640926-AAD7-44D8-BBD7-CCE9431645EC}">
              <a14:shadowObscured xmlns:a14="http://schemas.microsoft.com/office/drawing/2010/main"/>
            </a:ext>
          </a:extLst>
        </p:spPr>
      </p:pic>
      <p:pic>
        <p:nvPicPr>
          <p:cNvPr id="22" name="17 Imagen" descr="C:\Users\Juan Illanes\Desktop\Nueva carpeta\IMG_20181205_104839.jpg">
            <a:extLst>
              <a:ext uri="{FF2B5EF4-FFF2-40B4-BE49-F238E27FC236}">
                <a16:creationId xmlns:a16="http://schemas.microsoft.com/office/drawing/2014/main" id="{30A37D82-4492-4355-A8BE-D8A3700261EE}"/>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0861" r="8484" b="7187"/>
          <a:stretch/>
        </p:blipFill>
        <p:spPr bwMode="auto">
          <a:xfrm>
            <a:off x="8044616" y="4552798"/>
            <a:ext cx="1162347" cy="999601"/>
          </a:xfrm>
          <a:prstGeom prst="rect">
            <a:avLst/>
          </a:prstGeom>
          <a:noFill/>
          <a:ln>
            <a:noFill/>
          </a:ln>
          <a:extLst>
            <a:ext uri="{53640926-AAD7-44D8-BBD7-CCE9431645EC}">
              <a14:shadowObscured xmlns:a14="http://schemas.microsoft.com/office/drawing/2010/main"/>
            </a:ext>
          </a:extLst>
        </p:spPr>
      </p:pic>
      <p:pic>
        <p:nvPicPr>
          <p:cNvPr id="23" name="17 Imagen" descr="C:\Users\Juan Illanes\Desktop\Nueva carpeta\IMG_20181205_104839.jpg">
            <a:extLst>
              <a:ext uri="{FF2B5EF4-FFF2-40B4-BE49-F238E27FC236}">
                <a16:creationId xmlns:a16="http://schemas.microsoft.com/office/drawing/2014/main" id="{39DD676B-5145-4A3F-93B4-3B7EB12838F5}"/>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0861" r="8484" b="7187"/>
          <a:stretch/>
        </p:blipFill>
        <p:spPr bwMode="auto">
          <a:xfrm>
            <a:off x="9206963" y="4552798"/>
            <a:ext cx="1162347" cy="999601"/>
          </a:xfrm>
          <a:prstGeom prst="rect">
            <a:avLst/>
          </a:prstGeom>
          <a:noFill/>
          <a:ln>
            <a:noFill/>
          </a:ln>
          <a:extLst>
            <a:ext uri="{53640926-AAD7-44D8-BBD7-CCE9431645EC}">
              <a14:shadowObscured xmlns:a14="http://schemas.microsoft.com/office/drawing/2010/main"/>
            </a:ext>
          </a:extLst>
        </p:spPr>
      </p:pic>
      <p:sp>
        <p:nvSpPr>
          <p:cNvPr id="9" name="Signo más 8">
            <a:extLst>
              <a:ext uri="{FF2B5EF4-FFF2-40B4-BE49-F238E27FC236}">
                <a16:creationId xmlns:a16="http://schemas.microsoft.com/office/drawing/2014/main" id="{8F510E61-B978-4C80-8DC8-660413F28424}"/>
              </a:ext>
            </a:extLst>
          </p:cNvPr>
          <p:cNvSpPr/>
          <p:nvPr/>
        </p:nvSpPr>
        <p:spPr>
          <a:xfrm>
            <a:off x="5432412" y="4565993"/>
            <a:ext cx="906553" cy="88491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CuadroTexto"/>
          <p:cNvSpPr txBox="1"/>
          <p:nvPr/>
        </p:nvSpPr>
        <p:spPr>
          <a:xfrm>
            <a:off x="803559" y="6475367"/>
            <a:ext cx="1274618"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smtClean="0">
                <a:solidFill>
                  <a:schemeClr val="bg1">
                    <a:lumMod val="75000"/>
                  </a:schemeClr>
                </a:solidFill>
                <a:latin typeface="Georgia" pitchFamily="18" charset="0"/>
              </a:rPr>
              <a:t>1. Motivación</a:t>
            </a:r>
            <a:endParaRPr lang="es-EC" sz="1400" dirty="0">
              <a:solidFill>
                <a:schemeClr val="bg1">
                  <a:lumMod val="75000"/>
                </a:schemeClr>
              </a:solidFill>
              <a:latin typeface="Georgia" pitchFamily="18" charset="0"/>
            </a:endParaRPr>
          </a:p>
        </p:txBody>
      </p:sp>
      <p:sp>
        <p:nvSpPr>
          <p:cNvPr id="25" name="24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a:t>
            </a:r>
            <a:r>
              <a:rPr lang="es-EC" sz="1400" dirty="0" smtClean="0">
                <a:solidFill>
                  <a:schemeClr val="bg1">
                    <a:lumMod val="75000"/>
                  </a:schemeClr>
                </a:solidFill>
                <a:latin typeface="Georgia" pitchFamily="18" charset="0"/>
              </a:rPr>
              <a:t>. Proyecto</a:t>
            </a:r>
            <a:endParaRPr lang="es-EC" sz="1400" dirty="0">
              <a:solidFill>
                <a:schemeClr val="bg1">
                  <a:lumMod val="75000"/>
                </a:schemeClr>
              </a:solidFill>
              <a:latin typeface="Georgia" pitchFamily="18" charset="0"/>
            </a:endParaRPr>
          </a:p>
        </p:txBody>
      </p:sp>
      <p:sp>
        <p:nvSpPr>
          <p:cNvPr id="26" name="25 CuadroTexto"/>
          <p:cNvSpPr txBox="1"/>
          <p:nvPr/>
        </p:nvSpPr>
        <p:spPr>
          <a:xfrm>
            <a:off x="3242226" y="6475367"/>
            <a:ext cx="1500483" cy="307777"/>
          </a:xfrm>
          <a:prstGeom prst="rect">
            <a:avLst/>
          </a:prstGeom>
          <a:noFill/>
        </p:spPr>
        <p:txBody>
          <a:bodyPr wrap="square" rtlCol="0">
            <a:spAutoFit/>
          </a:bodyPr>
          <a:lstStyle/>
          <a:p>
            <a:r>
              <a:rPr lang="es-EC" sz="1400" dirty="0" smtClean="0">
                <a:solidFill>
                  <a:schemeClr val="bg1">
                    <a:lumMod val="75000"/>
                  </a:schemeClr>
                </a:solidFill>
                <a:latin typeface="Georgia" pitchFamily="18" charset="0"/>
              </a:rPr>
              <a:t>3. Antecedentes</a:t>
            </a:r>
            <a:endParaRPr lang="es-EC" sz="1400" dirty="0">
              <a:solidFill>
                <a:schemeClr val="bg1">
                  <a:lumMod val="75000"/>
                </a:schemeClr>
              </a:solidFill>
              <a:latin typeface="Georgia" pitchFamily="18" charset="0"/>
            </a:endParaRPr>
          </a:p>
        </p:txBody>
      </p:sp>
      <p:sp>
        <p:nvSpPr>
          <p:cNvPr id="27" name="26 CuadroTexto"/>
          <p:cNvSpPr txBox="1"/>
          <p:nvPr/>
        </p:nvSpPr>
        <p:spPr>
          <a:xfrm>
            <a:off x="4765955" y="6475367"/>
            <a:ext cx="1274618"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smtClean="0">
                <a:solidFill>
                  <a:schemeClr val="bg1"/>
                </a:solidFill>
                <a:latin typeface="Georgia" pitchFamily="18" charset="0"/>
              </a:rPr>
              <a:t>4. Objetivos</a:t>
            </a:r>
            <a:endParaRPr lang="es-EC" sz="1400" dirty="0">
              <a:solidFill>
                <a:schemeClr val="bg1"/>
              </a:solidFill>
              <a:latin typeface="Georgia" pitchFamily="18" charset="0"/>
            </a:endParaRPr>
          </a:p>
        </p:txBody>
      </p:sp>
      <p:sp>
        <p:nvSpPr>
          <p:cNvPr id="28" name="27 CuadroTexto"/>
          <p:cNvSpPr txBox="1"/>
          <p:nvPr/>
        </p:nvSpPr>
        <p:spPr>
          <a:xfrm>
            <a:off x="6040568" y="6475367"/>
            <a:ext cx="2216729"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5</a:t>
            </a:r>
            <a:r>
              <a:rPr lang="es-EC" sz="1400" dirty="0" smtClean="0">
                <a:solidFill>
                  <a:schemeClr val="bg1">
                    <a:lumMod val="75000"/>
                  </a:schemeClr>
                </a:solidFill>
                <a:latin typeface="Georgia" pitchFamily="18" charset="0"/>
              </a:rPr>
              <a:t>. Desarrollo de proyecto</a:t>
            </a:r>
            <a:endParaRPr lang="es-EC" sz="1400" dirty="0">
              <a:solidFill>
                <a:schemeClr val="bg1">
                  <a:lumMod val="75000"/>
                </a:schemeClr>
              </a:solidFill>
              <a:latin typeface="Georgia" pitchFamily="18" charset="0"/>
            </a:endParaRPr>
          </a:p>
        </p:txBody>
      </p:sp>
      <p:sp>
        <p:nvSpPr>
          <p:cNvPr id="29" name="28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a:t>
            </a:r>
            <a:r>
              <a:rPr lang="es-EC" sz="1400" dirty="0" smtClean="0">
                <a:solidFill>
                  <a:schemeClr val="bg1">
                    <a:lumMod val="75000"/>
                  </a:schemeClr>
                </a:solidFill>
                <a:latin typeface="Georgia" pitchFamily="18" charset="0"/>
              </a:rPr>
              <a:t>. Conclusiones</a:t>
            </a:r>
            <a:endParaRPr lang="es-EC" sz="1400" dirty="0">
              <a:solidFill>
                <a:schemeClr val="bg1">
                  <a:lumMod val="75000"/>
                </a:schemeClr>
              </a:solidFill>
              <a:latin typeface="Georgia" pitchFamily="18" charset="0"/>
            </a:endParaRPr>
          </a:p>
        </p:txBody>
      </p:sp>
      <p:sp>
        <p:nvSpPr>
          <p:cNvPr id="30" name="29 Rectángulo redondeado"/>
          <p:cNvSpPr/>
          <p:nvPr/>
        </p:nvSpPr>
        <p:spPr>
          <a:xfrm>
            <a:off x="761192" y="760637"/>
            <a:ext cx="10142656" cy="1245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s-EC" b="1" u="sng" dirty="0">
                <a:latin typeface="Georgia" pitchFamily="18" charset="0"/>
              </a:rPr>
              <a:t>Objetivo General: </a:t>
            </a:r>
            <a:endParaRPr lang="es-EC" dirty="0">
              <a:latin typeface="Georgia" pitchFamily="18" charset="0"/>
            </a:endParaRPr>
          </a:p>
          <a:p>
            <a:pPr lvl="0" algn="just"/>
            <a:r>
              <a:rPr lang="es-ES" dirty="0">
                <a:latin typeface="Georgia" pitchFamily="18" charset="0"/>
              </a:rPr>
              <a:t>Desarrollar una estrategia de navegación y localización de fuentes explosivas por medio de un robot identificador usando información proporcionada por diversos robots rastreadores.</a:t>
            </a:r>
            <a:endParaRPr lang="es-EC" dirty="0">
              <a:latin typeface="Georgia" pitchFamily="18" charset="0"/>
            </a:endParaRPr>
          </a:p>
          <a:p>
            <a:pPr algn="ctr"/>
            <a:r>
              <a:rPr lang="es-EC" dirty="0">
                <a:latin typeface="Georgia" pitchFamily="18" charset="0"/>
              </a:rPr>
              <a:t> </a:t>
            </a:r>
          </a:p>
        </p:txBody>
      </p:sp>
      <p:sp>
        <p:nvSpPr>
          <p:cNvPr id="31" name="30 Rectángulo redondeado"/>
          <p:cNvSpPr/>
          <p:nvPr/>
        </p:nvSpPr>
        <p:spPr>
          <a:xfrm>
            <a:off x="761192" y="2229633"/>
            <a:ext cx="10142656" cy="17949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endParaRPr lang="es-EC" b="1" u="sng" dirty="0">
              <a:latin typeface="Georgia" pitchFamily="18" charset="0"/>
            </a:endParaRPr>
          </a:p>
          <a:p>
            <a:pPr lvl="0" algn="just"/>
            <a:r>
              <a:rPr lang="es-EC" b="1" u="sng" dirty="0" smtClean="0">
                <a:latin typeface="Georgia" pitchFamily="18" charset="0"/>
              </a:rPr>
              <a:t>Objetivos </a:t>
            </a:r>
            <a:r>
              <a:rPr lang="es-EC" b="1" u="sng" dirty="0">
                <a:latin typeface="Georgia" pitchFamily="18" charset="0"/>
              </a:rPr>
              <a:t>Específicos: </a:t>
            </a:r>
            <a:endParaRPr lang="es-EC" b="1" u="sng" dirty="0" smtClean="0">
              <a:latin typeface="Georgia" pitchFamily="18" charset="0"/>
            </a:endParaRPr>
          </a:p>
          <a:p>
            <a:pPr lvl="0" algn="just"/>
            <a:endParaRPr lang="es-EC" b="1" u="sng" dirty="0">
              <a:latin typeface="Georgia" pitchFamily="18" charset="0"/>
            </a:endParaRPr>
          </a:p>
          <a:p>
            <a:pPr marL="285750" lvl="0" indent="-285750" algn="just">
              <a:buFontTx/>
              <a:buChar char="-"/>
            </a:pPr>
            <a:r>
              <a:rPr lang="es-ES" sz="1400" dirty="0" smtClean="0">
                <a:latin typeface="Georgia" pitchFamily="18" charset="0"/>
              </a:rPr>
              <a:t>Mejorar </a:t>
            </a:r>
            <a:r>
              <a:rPr lang="es-ES" sz="1400" dirty="0">
                <a:latin typeface="Georgia" pitchFamily="18" charset="0"/>
              </a:rPr>
              <a:t>el sistema de limpieza de los sensores del robot identificador para mediciones más rápidas de las sustancias de TNT y pólvora base doble para no tener plumas de olor falsas.</a:t>
            </a:r>
          </a:p>
          <a:p>
            <a:pPr lvl="0" algn="just"/>
            <a:endParaRPr lang="es-ES" sz="1400" dirty="0">
              <a:latin typeface="Georgia" pitchFamily="18" charset="0"/>
            </a:endParaRPr>
          </a:p>
          <a:p>
            <a:pPr marL="285750" lvl="0" indent="-285750" algn="just">
              <a:buFontTx/>
              <a:buChar char="-"/>
            </a:pPr>
            <a:r>
              <a:rPr lang="es-ES" sz="1400" dirty="0">
                <a:latin typeface="Georgia" pitchFamily="18" charset="0"/>
              </a:rPr>
              <a:t>Optimizar la tasa de detección de datos con el robot identificador para una mayor confiabilidad en la discriminación de sustancias entre TNT y pólvora base doble.</a:t>
            </a:r>
            <a:endParaRPr lang="es-EC" dirty="0">
              <a:latin typeface="Georgia" pitchFamily="18" charset="0"/>
            </a:endParaRPr>
          </a:p>
          <a:p>
            <a:pPr algn="ctr"/>
            <a:r>
              <a:rPr lang="es-EC" dirty="0">
                <a:latin typeface="Georgia" pitchFamily="18" charset="0"/>
              </a:rPr>
              <a:t> </a:t>
            </a:r>
          </a:p>
        </p:txBody>
      </p:sp>
    </p:spTree>
    <p:extLst>
      <p:ext uri="{BB962C8B-B14F-4D97-AF65-F5344CB8AC3E}">
        <p14:creationId xmlns:p14="http://schemas.microsoft.com/office/powerpoint/2010/main" val="329885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6" grpId="0" animBg="1"/>
      <p:bldP spid="20" grpId="0" animBg="1"/>
      <p:bldP spid="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a:t>8</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2" name="11 CuadroTexto"/>
          <p:cNvSpPr txBox="1"/>
          <p:nvPr/>
        </p:nvSpPr>
        <p:spPr>
          <a:xfrm>
            <a:off x="645540" y="678202"/>
            <a:ext cx="3365024" cy="461665"/>
          </a:xfrm>
          <a:prstGeom prst="rect">
            <a:avLst/>
          </a:prstGeom>
          <a:noFill/>
        </p:spPr>
        <p:txBody>
          <a:bodyPr wrap="none" rtlCol="0">
            <a:spAutoFit/>
          </a:bodyPr>
          <a:lstStyle/>
          <a:p>
            <a:r>
              <a:rPr lang="es-EC" sz="2400" b="1" u="sng" dirty="0">
                <a:latin typeface="Georgia" pitchFamily="18" charset="0"/>
              </a:rPr>
              <a:t>Robot identificador </a:t>
            </a:r>
          </a:p>
        </p:txBody>
      </p:sp>
      <p:sp>
        <p:nvSpPr>
          <p:cNvPr id="26" name="25 Rectángulo redondeado"/>
          <p:cNvSpPr/>
          <p:nvPr/>
        </p:nvSpPr>
        <p:spPr>
          <a:xfrm>
            <a:off x="1104928" y="1380793"/>
            <a:ext cx="2446248" cy="11118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Plataforma robótica para identificar sustancias químicas.</a:t>
            </a:r>
          </a:p>
        </p:txBody>
      </p:sp>
      <p:sp>
        <p:nvSpPr>
          <p:cNvPr id="23" name="22 Rectángulo redondeado"/>
          <p:cNvSpPr/>
          <p:nvPr/>
        </p:nvSpPr>
        <p:spPr>
          <a:xfrm>
            <a:off x="5186070" y="1380792"/>
            <a:ext cx="1974379" cy="11118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Integración de  nariz electrónica </a:t>
            </a:r>
          </a:p>
        </p:txBody>
      </p:sp>
      <p:sp>
        <p:nvSpPr>
          <p:cNvPr id="24" name="23 Rectángulo redondeado"/>
          <p:cNvSpPr/>
          <p:nvPr/>
        </p:nvSpPr>
        <p:spPr>
          <a:xfrm>
            <a:off x="8816286" y="1380791"/>
            <a:ext cx="1985462" cy="11118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dirty="0">
                <a:latin typeface="Georgia" pitchFamily="18" charset="0"/>
              </a:rPr>
              <a:t>Clasificación de sustancias </a:t>
            </a:r>
          </a:p>
        </p:txBody>
      </p:sp>
      <p:sp>
        <p:nvSpPr>
          <p:cNvPr id="19" name="18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0" name="19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1" name="20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2" name="21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5" name="24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7" name="26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pic>
        <p:nvPicPr>
          <p:cNvPr id="1030" name="Picture 6" descr="Resultado de imagen para modelos de clasificaciÃ³n machine learning"/>
          <p:cNvPicPr>
            <a:picLocks noChangeAspect="1" noChangeArrowheads="1"/>
          </p:cNvPicPr>
          <p:nvPr/>
        </p:nvPicPr>
        <p:blipFill rotWithShape="1">
          <a:blip r:embed="rId4">
            <a:extLst>
              <a:ext uri="{28A0092B-C50C-407E-A947-70E740481C1C}">
                <a14:useLocalDpi xmlns:a14="http://schemas.microsoft.com/office/drawing/2010/main" val="0"/>
              </a:ext>
            </a:extLst>
          </a:blip>
          <a:srcRect t="10325" r="50000"/>
          <a:stretch/>
        </p:blipFill>
        <p:spPr bwMode="auto">
          <a:xfrm>
            <a:off x="7920193" y="2745098"/>
            <a:ext cx="3529012" cy="3168896"/>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p:cNvPicPr/>
          <p:nvPr/>
        </p:nvPicPr>
        <p:blipFill rotWithShape="1">
          <a:blip r:embed="rId5">
            <a:extLst>
              <a:ext uri="{28A0092B-C50C-407E-A947-70E740481C1C}">
                <a14:useLocalDpi xmlns:a14="http://schemas.microsoft.com/office/drawing/2010/main" val="0"/>
              </a:ext>
            </a:extLst>
          </a:blip>
          <a:srcRect l="5628" r="6623" b="8333"/>
          <a:stretch/>
        </p:blipFill>
        <p:spPr bwMode="auto">
          <a:xfrm>
            <a:off x="955964" y="2638928"/>
            <a:ext cx="6192968" cy="3200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200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95374" y="6237105"/>
            <a:ext cx="450166" cy="369332"/>
          </a:xfrm>
          <a:prstGeom prst="rect">
            <a:avLst/>
          </a:prstGeom>
          <a:noFill/>
          <a:ln>
            <a:solidFill>
              <a:schemeClr val="tx1"/>
            </a:solidFill>
          </a:ln>
        </p:spPr>
        <p:txBody>
          <a:bodyPr wrap="square" rtlCol="0">
            <a:spAutoFit/>
          </a:bodyPr>
          <a:lstStyle/>
          <a:p>
            <a:pPr algn="ctr"/>
            <a:r>
              <a:rPr lang="es-US" dirty="0"/>
              <a:t>9</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283396"/>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585482" y="27438"/>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17" name="CuadroTexto 16"/>
          <p:cNvSpPr txBox="1"/>
          <p:nvPr/>
        </p:nvSpPr>
        <p:spPr>
          <a:xfrm>
            <a:off x="11449205" y="72952"/>
            <a:ext cx="726753" cy="400110"/>
          </a:xfrm>
          <a:prstGeom prst="rect">
            <a:avLst/>
          </a:prstGeom>
          <a:noFill/>
        </p:spPr>
        <p:txBody>
          <a:bodyPr wrap="square" rtlCol="0">
            <a:spAutoFit/>
          </a:bodyPr>
          <a:lstStyle/>
          <a:p>
            <a:r>
              <a:rPr lang="es-US" sz="2000" dirty="0">
                <a:solidFill>
                  <a:schemeClr val="bg1"/>
                </a:solidFill>
                <a:cs typeface="Arial" panose="020B0604020202020204" pitchFamily="34" charset="0"/>
              </a:rPr>
              <a:t>2019</a:t>
            </a:r>
          </a:p>
        </p:txBody>
      </p:sp>
      <p:sp>
        <p:nvSpPr>
          <p:cNvPr id="10" name="CuadroTexto 9"/>
          <p:cNvSpPr txBox="1"/>
          <p:nvPr/>
        </p:nvSpPr>
        <p:spPr>
          <a:xfrm>
            <a:off x="99122" y="40395"/>
            <a:ext cx="4953600" cy="523220"/>
          </a:xfrm>
          <a:prstGeom prst="rect">
            <a:avLst/>
          </a:prstGeom>
          <a:noFill/>
        </p:spPr>
        <p:txBody>
          <a:bodyPr wrap="none" rtlCol="0">
            <a:spAutoFit/>
          </a:bodyPr>
          <a:lstStyle/>
          <a:p>
            <a:r>
              <a:rPr lang="es-US" sz="2800" b="1" dirty="0">
                <a:solidFill>
                  <a:schemeClr val="bg1"/>
                </a:solidFill>
                <a:latin typeface="Georgia" panose="02040502050405020303" pitchFamily="18" charset="0"/>
              </a:rPr>
              <a:t>5. Desarrollo del proyecto</a:t>
            </a:r>
          </a:p>
        </p:txBody>
      </p:sp>
      <p:sp>
        <p:nvSpPr>
          <p:cNvPr id="13" name="CuadroTexto 12"/>
          <p:cNvSpPr txBox="1"/>
          <p:nvPr/>
        </p:nvSpPr>
        <p:spPr>
          <a:xfrm>
            <a:off x="4147927" y="1932103"/>
            <a:ext cx="2717800"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160/452 Activos </a:t>
            </a:r>
          </a:p>
        </p:txBody>
      </p:sp>
      <p:pic>
        <p:nvPicPr>
          <p:cNvPr id="12" name="11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2722" y="1618304"/>
            <a:ext cx="6109425" cy="3662285"/>
          </a:xfrm>
          <a:prstGeom prst="rect">
            <a:avLst/>
          </a:prstGeom>
          <a:noFill/>
          <a:ln>
            <a:noFill/>
          </a:ln>
        </p:spPr>
      </p:pic>
      <p:sp>
        <p:nvSpPr>
          <p:cNvPr id="2" name="1 CuadroTexto"/>
          <p:cNvSpPr txBox="1"/>
          <p:nvPr/>
        </p:nvSpPr>
        <p:spPr>
          <a:xfrm>
            <a:off x="645539" y="946614"/>
            <a:ext cx="6378715" cy="461665"/>
          </a:xfrm>
          <a:prstGeom prst="rect">
            <a:avLst/>
          </a:prstGeom>
          <a:noFill/>
        </p:spPr>
        <p:txBody>
          <a:bodyPr wrap="square" rtlCol="0">
            <a:spAutoFit/>
          </a:bodyPr>
          <a:lstStyle/>
          <a:p>
            <a:r>
              <a:rPr lang="es-EC" sz="2400" b="1" u="sng" dirty="0">
                <a:latin typeface="Georgia" pitchFamily="18" charset="0"/>
              </a:rPr>
              <a:t>Robot identificador: Nariz electrónica</a:t>
            </a:r>
          </a:p>
        </p:txBody>
      </p:sp>
      <p:sp>
        <p:nvSpPr>
          <p:cNvPr id="6" name="5 Rectángulo redondeado"/>
          <p:cNvSpPr/>
          <p:nvPr/>
        </p:nvSpPr>
        <p:spPr>
          <a:xfrm>
            <a:off x="842670" y="3687191"/>
            <a:ext cx="3591544" cy="6777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Mayor diversidad de sensores químicos</a:t>
            </a:r>
          </a:p>
        </p:txBody>
      </p:sp>
      <p:sp>
        <p:nvSpPr>
          <p:cNvPr id="18" name="17 Rectángulo redondeado"/>
          <p:cNvSpPr/>
          <p:nvPr/>
        </p:nvSpPr>
        <p:spPr>
          <a:xfrm>
            <a:off x="842670" y="1618304"/>
            <a:ext cx="3591544" cy="6777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Sistema de control de temperatura </a:t>
            </a:r>
          </a:p>
        </p:txBody>
      </p:sp>
      <p:sp>
        <p:nvSpPr>
          <p:cNvPr id="19" name="18 Rectángulo redondeado"/>
          <p:cNvSpPr/>
          <p:nvPr/>
        </p:nvSpPr>
        <p:spPr>
          <a:xfrm>
            <a:off x="842670" y="2623412"/>
            <a:ext cx="3591544" cy="6777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Nuevo sistema de inhalación y exhalación</a:t>
            </a:r>
          </a:p>
        </p:txBody>
      </p:sp>
      <p:sp>
        <p:nvSpPr>
          <p:cNvPr id="20" name="19 Rectángulo redondeado"/>
          <p:cNvSpPr/>
          <p:nvPr/>
        </p:nvSpPr>
        <p:spPr>
          <a:xfrm>
            <a:off x="842670" y="4602888"/>
            <a:ext cx="3591544" cy="6777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Georgia" pitchFamily="18" charset="0"/>
              </a:rPr>
              <a:t>Generación de un nuevo modelo de clasificación</a:t>
            </a:r>
          </a:p>
        </p:txBody>
      </p:sp>
      <p:sp>
        <p:nvSpPr>
          <p:cNvPr id="21" name="20 CuadroTexto"/>
          <p:cNvSpPr txBox="1"/>
          <p:nvPr/>
        </p:nvSpPr>
        <p:spPr>
          <a:xfrm>
            <a:off x="803559" y="6475367"/>
            <a:ext cx="1274618" cy="3077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1. Motivación</a:t>
            </a:r>
          </a:p>
        </p:txBody>
      </p:sp>
      <p:sp>
        <p:nvSpPr>
          <p:cNvPr id="22" name="21 CuadroTexto"/>
          <p:cNvSpPr txBox="1"/>
          <p:nvPr/>
        </p:nvSpPr>
        <p:spPr>
          <a:xfrm>
            <a:off x="2105892" y="6475367"/>
            <a:ext cx="1136063"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2. Proyecto</a:t>
            </a:r>
          </a:p>
        </p:txBody>
      </p:sp>
      <p:sp>
        <p:nvSpPr>
          <p:cNvPr id="23" name="22 CuadroTexto"/>
          <p:cNvSpPr txBox="1"/>
          <p:nvPr/>
        </p:nvSpPr>
        <p:spPr>
          <a:xfrm>
            <a:off x="3242226" y="6475367"/>
            <a:ext cx="1500483" cy="307777"/>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lumMod val="75000"/>
                  </a:schemeClr>
                </a:solidFill>
                <a:latin typeface="Georgia" pitchFamily="18" charset="0"/>
              </a:rPr>
              <a:t>3. Antecedentes</a:t>
            </a:r>
          </a:p>
        </p:txBody>
      </p:sp>
      <p:sp>
        <p:nvSpPr>
          <p:cNvPr id="24" name="23 CuadroTexto"/>
          <p:cNvSpPr txBox="1"/>
          <p:nvPr/>
        </p:nvSpPr>
        <p:spPr>
          <a:xfrm>
            <a:off x="4765955" y="6475367"/>
            <a:ext cx="1274618"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4. Objetivos</a:t>
            </a:r>
          </a:p>
        </p:txBody>
      </p:sp>
      <p:sp>
        <p:nvSpPr>
          <p:cNvPr id="25" name="24 CuadroTexto"/>
          <p:cNvSpPr txBox="1"/>
          <p:nvPr/>
        </p:nvSpPr>
        <p:spPr>
          <a:xfrm>
            <a:off x="6040568" y="6475367"/>
            <a:ext cx="2216729"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400" dirty="0">
                <a:solidFill>
                  <a:schemeClr val="bg1"/>
                </a:solidFill>
                <a:latin typeface="Georgia" pitchFamily="18" charset="0"/>
              </a:rPr>
              <a:t>5. Desarrollo de proyecto</a:t>
            </a:r>
          </a:p>
        </p:txBody>
      </p:sp>
      <p:sp>
        <p:nvSpPr>
          <p:cNvPr id="26" name="25 CuadroTexto"/>
          <p:cNvSpPr txBox="1"/>
          <p:nvPr/>
        </p:nvSpPr>
        <p:spPr>
          <a:xfrm>
            <a:off x="8257297" y="6473878"/>
            <a:ext cx="1551720" cy="307777"/>
          </a:xfrm>
          <a:prstGeom prst="rect">
            <a:avLst/>
          </a:prstGeom>
          <a:noFill/>
        </p:spPr>
        <p:txBody>
          <a:bodyPr wrap="square" rtlCol="0">
            <a:spAutoFit/>
          </a:bodyPr>
          <a:lstStyle/>
          <a:p>
            <a:r>
              <a:rPr lang="es-EC" sz="1400" dirty="0">
                <a:solidFill>
                  <a:schemeClr val="bg1">
                    <a:lumMod val="75000"/>
                  </a:schemeClr>
                </a:solidFill>
                <a:latin typeface="Georgia" pitchFamily="18" charset="0"/>
              </a:rPr>
              <a:t>6. Conclusiones</a:t>
            </a:r>
          </a:p>
        </p:txBody>
      </p:sp>
    </p:spTree>
    <p:extLst>
      <p:ext uri="{BB962C8B-B14F-4D97-AF65-F5344CB8AC3E}">
        <p14:creationId xmlns:p14="http://schemas.microsoft.com/office/powerpoint/2010/main" val="21622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25186</TotalTime>
  <Words>2669</Words>
  <Application>Microsoft Office PowerPoint</Application>
  <PresentationFormat>Panorámica</PresentationFormat>
  <Paragraphs>697</Paragraphs>
  <Slides>34</Slides>
  <Notes>33</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34</vt:i4>
      </vt:variant>
    </vt:vector>
  </HeadingPairs>
  <TitlesOfParts>
    <vt:vector size="43" baseType="lpstr">
      <vt:lpstr>Arial</vt:lpstr>
      <vt:lpstr>Calibri</vt:lpstr>
      <vt:lpstr>Calibri Light</vt:lpstr>
      <vt:lpstr>Cambria Math</vt:lpstr>
      <vt:lpstr>Ebrima</vt:lpstr>
      <vt:lpstr>Georgia</vt:lpstr>
      <vt:lpstr>Symbol</vt:lpstr>
      <vt:lpstr>Times New Roman</vt:lpstr>
      <vt:lpstr>Tema de Office</vt:lpstr>
      <vt:lpstr>Tema: “Desarrollo de una estrategia de navegación y localización de fuentes explosivas por medio de un robot identificador y robots rastreadores”.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MAURY</dc:creator>
  <cp:lastModifiedBy>Domenica</cp:lastModifiedBy>
  <cp:revision>735</cp:revision>
  <dcterms:created xsi:type="dcterms:W3CDTF">2018-10-10T14:41:43Z</dcterms:created>
  <dcterms:modified xsi:type="dcterms:W3CDTF">2019-06-28T06:08:31Z</dcterms:modified>
</cp:coreProperties>
</file>