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8" r:id="rId1"/>
  </p:sldMasterIdLst>
  <p:sldIdLst>
    <p:sldId id="303" r:id="rId2"/>
    <p:sldId id="283" r:id="rId3"/>
    <p:sldId id="302" r:id="rId4"/>
    <p:sldId id="293" r:id="rId5"/>
    <p:sldId id="259" r:id="rId6"/>
    <p:sldId id="260" r:id="rId7"/>
    <p:sldId id="265" r:id="rId8"/>
    <p:sldId id="294" r:id="rId9"/>
    <p:sldId id="271" r:id="rId10"/>
    <p:sldId id="277" r:id="rId11"/>
    <p:sldId id="295" r:id="rId12"/>
    <p:sldId id="296" r:id="rId13"/>
    <p:sldId id="297" r:id="rId14"/>
    <p:sldId id="298" r:id="rId15"/>
    <p:sldId id="299" r:id="rId16"/>
    <p:sldId id="300" r:id="rId17"/>
    <p:sldId id="301" r:id="rId18"/>
    <p:sldId id="280" r:id="rId19"/>
    <p:sldId id="281" r:id="rId20"/>
    <p:sldId id="288" r:id="rId21"/>
    <p:sldId id="282" r:id="rId2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8" d="100"/>
          <a:sy n="48" d="100"/>
        </p:scale>
        <p:origin x="67" y="9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E63D84-BA91-4B70-9CF0-192470C5D336}" type="doc">
      <dgm:prSet loTypeId="urn:microsoft.com/office/officeart/2008/layout/VerticalCurvedList" loCatId="list" qsTypeId="urn:microsoft.com/office/officeart/2005/8/quickstyle/3d3" qsCatId="3D" csTypeId="urn:microsoft.com/office/officeart/2005/8/colors/accent0_2" csCatId="mainScheme" phldr="1"/>
      <dgm:spPr/>
      <dgm:t>
        <a:bodyPr/>
        <a:lstStyle/>
        <a:p>
          <a:endParaRPr lang="es-EC"/>
        </a:p>
      </dgm:t>
    </dgm:pt>
    <dgm:pt modelId="{C7BE4237-8C50-4A4F-AFED-CD4E3E6220A9}">
      <dgm:prSet custT="1"/>
      <dgm:spPr>
        <a:noFill/>
      </dgm:spPr>
      <dgm:t>
        <a:bodyPr/>
        <a:lstStyle/>
        <a:p>
          <a:r>
            <a:rPr lang="es-EC" sz="3200" b="0" dirty="0">
              <a:solidFill>
                <a:schemeClr val="tx1"/>
              </a:solidFill>
              <a:effectLst>
                <a:outerShdw blurRad="38100" dist="38100" dir="2700000" algn="tl">
                  <a:srgbClr val="000000">
                    <a:alpha val="43137"/>
                  </a:srgbClr>
                </a:outerShdw>
              </a:effectLst>
              <a:latin typeface="+mj-lt"/>
              <a:cs typeface="Arial" panose="020B0604020202020204" pitchFamily="34" charset="0"/>
            </a:rPr>
            <a:t>RESUMEN</a:t>
          </a:r>
        </a:p>
      </dgm:t>
    </dgm:pt>
    <dgm:pt modelId="{02E8BE61-9903-4AEF-80AA-9D0FF94970C0}" type="parTrans" cxnId="{B823B5C5-6E06-4615-B6CB-BEEAE1F1173E}">
      <dgm:prSet/>
      <dgm:spPr/>
      <dgm:t>
        <a:bodyPr/>
        <a:lstStyle/>
        <a:p>
          <a:endParaRPr lang="es-EC" sz="2000"/>
        </a:p>
      </dgm:t>
    </dgm:pt>
    <dgm:pt modelId="{726EB427-5BFC-4955-B4A5-7CD730964773}" type="sibTrans" cxnId="{B823B5C5-6E06-4615-B6CB-BEEAE1F1173E}">
      <dgm:prSet/>
      <dgm:spPr/>
      <dgm:t>
        <a:bodyPr/>
        <a:lstStyle/>
        <a:p>
          <a:endParaRPr lang="es-EC" sz="2000"/>
        </a:p>
      </dgm:t>
    </dgm:pt>
    <dgm:pt modelId="{948F4F83-A63E-43C6-AA78-A79054BBF849}">
      <dgm:prSet custT="1"/>
      <dgm:spPr>
        <a:noFill/>
      </dgm:spPr>
      <dgm:t>
        <a:bodyPr/>
        <a:lstStyle/>
        <a:p>
          <a:r>
            <a:rPr lang="es-EC" sz="3200" b="0" dirty="0">
              <a:solidFill>
                <a:schemeClr val="tx1"/>
              </a:solidFill>
              <a:effectLst>
                <a:outerShdw blurRad="38100" dist="38100" dir="2700000" algn="tl">
                  <a:srgbClr val="000000">
                    <a:alpha val="43137"/>
                  </a:srgbClr>
                </a:outerShdw>
              </a:effectLst>
              <a:latin typeface="+mj-lt"/>
              <a:cs typeface="Arial" panose="020B0604020202020204" pitchFamily="34" charset="0"/>
            </a:rPr>
            <a:t>INTRODUCCIÓN</a:t>
          </a:r>
        </a:p>
      </dgm:t>
    </dgm:pt>
    <dgm:pt modelId="{3C125BE0-AEA3-4AED-8A9A-F438F578A7B0}" type="parTrans" cxnId="{A6B9D308-B7F6-4E25-8612-96B1562DA700}">
      <dgm:prSet/>
      <dgm:spPr/>
      <dgm:t>
        <a:bodyPr/>
        <a:lstStyle/>
        <a:p>
          <a:endParaRPr lang="es-EC" sz="2000"/>
        </a:p>
      </dgm:t>
    </dgm:pt>
    <dgm:pt modelId="{D4E54757-2FBF-410D-9101-EC69E8A7D147}" type="sibTrans" cxnId="{A6B9D308-B7F6-4E25-8612-96B1562DA700}">
      <dgm:prSet/>
      <dgm:spPr/>
      <dgm:t>
        <a:bodyPr/>
        <a:lstStyle/>
        <a:p>
          <a:endParaRPr lang="es-EC" sz="2000"/>
        </a:p>
      </dgm:t>
    </dgm:pt>
    <dgm:pt modelId="{64D87F96-445F-41CB-9777-CC0801C9B38A}">
      <dgm:prSet custT="1"/>
      <dgm:spPr>
        <a:noFill/>
      </dgm:spPr>
      <dgm:t>
        <a:bodyPr/>
        <a:lstStyle/>
        <a:p>
          <a:r>
            <a:rPr lang="es-EC" sz="3200" b="0" dirty="0">
              <a:solidFill>
                <a:schemeClr val="tx1"/>
              </a:solidFill>
              <a:effectLst>
                <a:outerShdw blurRad="38100" dist="38100" dir="2700000" algn="tl">
                  <a:srgbClr val="000000">
                    <a:alpha val="43137"/>
                  </a:srgbClr>
                </a:outerShdw>
              </a:effectLst>
              <a:latin typeface="+mj-lt"/>
              <a:cs typeface="Arial" panose="020B0604020202020204" pitchFamily="34" charset="0"/>
            </a:rPr>
            <a:t>RESULTADOS Y DISCUSIÓN</a:t>
          </a:r>
        </a:p>
      </dgm:t>
    </dgm:pt>
    <dgm:pt modelId="{435E3A97-7400-44C5-B1CB-8CBF4AEFD993}" type="parTrans" cxnId="{B5FF31CE-BAAC-4ED3-81E9-B9E2BB2B9BEE}">
      <dgm:prSet/>
      <dgm:spPr/>
      <dgm:t>
        <a:bodyPr/>
        <a:lstStyle/>
        <a:p>
          <a:endParaRPr lang="es-EC" sz="2000"/>
        </a:p>
      </dgm:t>
    </dgm:pt>
    <dgm:pt modelId="{E693BF7C-C880-421F-8FB5-1BA3CE1F8CA0}" type="sibTrans" cxnId="{B5FF31CE-BAAC-4ED3-81E9-B9E2BB2B9BEE}">
      <dgm:prSet/>
      <dgm:spPr/>
      <dgm:t>
        <a:bodyPr/>
        <a:lstStyle/>
        <a:p>
          <a:endParaRPr lang="es-EC" sz="2000"/>
        </a:p>
      </dgm:t>
    </dgm:pt>
    <dgm:pt modelId="{7E7EA832-0339-4C47-AF2D-A3D432509717}">
      <dgm:prSet custT="1"/>
      <dgm:spPr>
        <a:noFill/>
      </dgm:spPr>
      <dgm:t>
        <a:bodyPr/>
        <a:lstStyle/>
        <a:p>
          <a:r>
            <a:rPr lang="es-EC" sz="3200" b="0" u="none" dirty="0">
              <a:solidFill>
                <a:schemeClr val="tx1"/>
              </a:solidFill>
              <a:effectLst>
                <a:outerShdw blurRad="38100" dist="38100" dir="2700000" algn="tl">
                  <a:srgbClr val="000000">
                    <a:alpha val="43137"/>
                  </a:srgbClr>
                </a:outerShdw>
              </a:effectLst>
              <a:latin typeface="+mj-lt"/>
              <a:cs typeface="Arial" panose="020B0604020202020204" pitchFamily="34" charset="0"/>
            </a:rPr>
            <a:t>CONCLUSIONES</a:t>
          </a:r>
          <a:r>
            <a:rPr lang="es-EC" sz="2000" dirty="0">
              <a:latin typeface="Arial" panose="020B0604020202020204" pitchFamily="34" charset="0"/>
              <a:cs typeface="Arial" panose="020B0604020202020204" pitchFamily="34" charset="0"/>
            </a:rPr>
            <a:t> </a:t>
          </a:r>
        </a:p>
      </dgm:t>
    </dgm:pt>
    <dgm:pt modelId="{FBA5CBBB-0B34-473B-81AE-724F017AEC2E}" type="parTrans" cxnId="{9E2BD6DC-121E-4F4B-9F18-B95F52615985}">
      <dgm:prSet/>
      <dgm:spPr/>
      <dgm:t>
        <a:bodyPr/>
        <a:lstStyle/>
        <a:p>
          <a:endParaRPr lang="es-EC" sz="2000"/>
        </a:p>
      </dgm:t>
    </dgm:pt>
    <dgm:pt modelId="{7CD6FF1B-36D7-449B-B1CC-7781B7911C86}" type="sibTrans" cxnId="{9E2BD6DC-121E-4F4B-9F18-B95F52615985}">
      <dgm:prSet/>
      <dgm:spPr/>
      <dgm:t>
        <a:bodyPr/>
        <a:lstStyle/>
        <a:p>
          <a:endParaRPr lang="es-EC" sz="2000"/>
        </a:p>
      </dgm:t>
    </dgm:pt>
    <dgm:pt modelId="{D46D3FD7-5E71-4BB6-BAD9-DA9A380D444C}">
      <dgm:prSet/>
      <dgm:spPr>
        <a:noFill/>
      </dgm:spPr>
      <dgm:t>
        <a:bodyPr/>
        <a:lstStyle/>
        <a:p>
          <a:r>
            <a:rPr lang="es-EC" b="0" dirty="0">
              <a:solidFill>
                <a:schemeClr val="tx1"/>
              </a:solidFill>
              <a:effectLst>
                <a:outerShdw blurRad="38100" dist="38100" dir="2700000" algn="tl">
                  <a:srgbClr val="000000">
                    <a:alpha val="43137"/>
                  </a:srgbClr>
                </a:outerShdw>
              </a:effectLst>
              <a:latin typeface="+mj-lt"/>
              <a:cs typeface="Arial" panose="020B0604020202020204" pitchFamily="34" charset="0"/>
            </a:rPr>
            <a:t>ESTADO DEL ARTE</a:t>
          </a:r>
        </a:p>
      </dgm:t>
    </dgm:pt>
    <dgm:pt modelId="{28863103-8150-411C-B75E-24F3B6F6C2A3}" type="parTrans" cxnId="{E4B6A3D6-3453-4CE8-95EB-8945A5C45F16}">
      <dgm:prSet/>
      <dgm:spPr/>
      <dgm:t>
        <a:bodyPr/>
        <a:lstStyle/>
        <a:p>
          <a:endParaRPr lang="es-EC"/>
        </a:p>
      </dgm:t>
    </dgm:pt>
    <dgm:pt modelId="{2AD6ADAD-890F-4211-A7FD-7040CFA28578}" type="sibTrans" cxnId="{E4B6A3D6-3453-4CE8-95EB-8945A5C45F16}">
      <dgm:prSet/>
      <dgm:spPr/>
      <dgm:t>
        <a:bodyPr/>
        <a:lstStyle/>
        <a:p>
          <a:endParaRPr lang="es-EC"/>
        </a:p>
      </dgm:t>
    </dgm:pt>
    <dgm:pt modelId="{A7D361F4-57D2-4857-A719-7FEFA9946599}">
      <dgm:prSet custT="1"/>
      <dgm:spPr>
        <a:noFill/>
      </dgm:spPr>
      <dgm:t>
        <a:bodyPr/>
        <a:lstStyle/>
        <a:p>
          <a:r>
            <a:rPr lang="es-EC" sz="3200" b="0" dirty="0">
              <a:solidFill>
                <a:schemeClr val="tx1"/>
              </a:solidFill>
              <a:effectLst>
                <a:outerShdw blurRad="38100" dist="38100" dir="2700000" algn="tl">
                  <a:srgbClr val="000000">
                    <a:alpha val="43137"/>
                  </a:srgbClr>
                </a:outerShdw>
              </a:effectLst>
              <a:latin typeface="+mj-lt"/>
              <a:cs typeface="Arial" panose="020B0604020202020204" pitchFamily="34" charset="0"/>
            </a:rPr>
            <a:t>MATERIALES Y MÉTODOS</a:t>
          </a:r>
        </a:p>
      </dgm:t>
    </dgm:pt>
    <dgm:pt modelId="{6C9C397D-F71D-4F9C-9E70-46EB8AF777C7}" type="sibTrans" cxnId="{4567359D-A12A-4969-8601-250D026E8D4A}">
      <dgm:prSet/>
      <dgm:spPr/>
      <dgm:t>
        <a:bodyPr/>
        <a:lstStyle/>
        <a:p>
          <a:endParaRPr lang="es-ES" sz="2000"/>
        </a:p>
      </dgm:t>
    </dgm:pt>
    <dgm:pt modelId="{E40ADD43-E777-401F-B13C-BDCFF8644F15}" type="parTrans" cxnId="{4567359D-A12A-4969-8601-250D026E8D4A}">
      <dgm:prSet/>
      <dgm:spPr/>
      <dgm:t>
        <a:bodyPr/>
        <a:lstStyle/>
        <a:p>
          <a:endParaRPr lang="es-ES" sz="2000"/>
        </a:p>
      </dgm:t>
    </dgm:pt>
    <dgm:pt modelId="{8A99ABB0-6871-49F5-B30A-E3162CAFBEC9}" type="pres">
      <dgm:prSet presAssocID="{A8E63D84-BA91-4B70-9CF0-192470C5D336}" presName="Name0" presStyleCnt="0">
        <dgm:presLayoutVars>
          <dgm:chMax val="7"/>
          <dgm:chPref val="7"/>
          <dgm:dir/>
        </dgm:presLayoutVars>
      </dgm:prSet>
      <dgm:spPr/>
      <dgm:t>
        <a:bodyPr/>
        <a:lstStyle/>
        <a:p>
          <a:endParaRPr lang="es-ES"/>
        </a:p>
      </dgm:t>
    </dgm:pt>
    <dgm:pt modelId="{EF46E583-B289-48CA-BBDB-8653A3429670}" type="pres">
      <dgm:prSet presAssocID="{A8E63D84-BA91-4B70-9CF0-192470C5D336}" presName="Name1" presStyleCnt="0"/>
      <dgm:spPr/>
    </dgm:pt>
    <dgm:pt modelId="{C333925C-D8D9-4B85-BE71-98FD600D36A5}" type="pres">
      <dgm:prSet presAssocID="{A8E63D84-BA91-4B70-9CF0-192470C5D336}" presName="cycle" presStyleCnt="0"/>
      <dgm:spPr/>
    </dgm:pt>
    <dgm:pt modelId="{FF7F8F40-BA41-4501-855A-8289EE6545CC}" type="pres">
      <dgm:prSet presAssocID="{A8E63D84-BA91-4B70-9CF0-192470C5D336}" presName="srcNode" presStyleLbl="node1" presStyleIdx="0" presStyleCnt="6"/>
      <dgm:spPr/>
    </dgm:pt>
    <dgm:pt modelId="{168BCFB8-1C36-432B-B01E-DF8331364D0C}" type="pres">
      <dgm:prSet presAssocID="{A8E63D84-BA91-4B70-9CF0-192470C5D336}" presName="conn" presStyleLbl="parChTrans1D2" presStyleIdx="0" presStyleCnt="1"/>
      <dgm:spPr/>
      <dgm:t>
        <a:bodyPr/>
        <a:lstStyle/>
        <a:p>
          <a:endParaRPr lang="es-ES"/>
        </a:p>
      </dgm:t>
    </dgm:pt>
    <dgm:pt modelId="{06EDDD4B-D255-4FFA-BD8C-056068FF4F5B}" type="pres">
      <dgm:prSet presAssocID="{A8E63D84-BA91-4B70-9CF0-192470C5D336}" presName="extraNode" presStyleLbl="node1" presStyleIdx="0" presStyleCnt="6"/>
      <dgm:spPr/>
    </dgm:pt>
    <dgm:pt modelId="{A4FCA441-A336-418C-93C0-07DAE3918057}" type="pres">
      <dgm:prSet presAssocID="{A8E63D84-BA91-4B70-9CF0-192470C5D336}" presName="dstNode" presStyleLbl="node1" presStyleIdx="0" presStyleCnt="6"/>
      <dgm:spPr/>
    </dgm:pt>
    <dgm:pt modelId="{E8EDB3F8-A41E-43E2-B59C-64B427DF8DE6}" type="pres">
      <dgm:prSet presAssocID="{C7BE4237-8C50-4A4F-AFED-CD4E3E6220A9}" presName="text_1" presStyleLbl="node1" presStyleIdx="0" presStyleCnt="6" custLinFactNeighborX="986" custLinFactNeighborY="214">
        <dgm:presLayoutVars>
          <dgm:bulletEnabled val="1"/>
        </dgm:presLayoutVars>
      </dgm:prSet>
      <dgm:spPr/>
      <dgm:t>
        <a:bodyPr/>
        <a:lstStyle/>
        <a:p>
          <a:endParaRPr lang="es-ES"/>
        </a:p>
      </dgm:t>
    </dgm:pt>
    <dgm:pt modelId="{82F49D3A-AA59-4B18-8359-FB1B8A9D131F}" type="pres">
      <dgm:prSet presAssocID="{C7BE4237-8C50-4A4F-AFED-CD4E3E6220A9}" presName="accent_1" presStyleCnt="0"/>
      <dgm:spPr/>
    </dgm:pt>
    <dgm:pt modelId="{1F85D284-B765-44BC-A924-2548927660AE}" type="pres">
      <dgm:prSet presAssocID="{C7BE4237-8C50-4A4F-AFED-CD4E3E6220A9}" presName="accentRepeatNode" presStyleLbl="solidFgAcc1" presStyleIdx="0" presStyleCnt="6"/>
      <dgm:spPr/>
    </dgm:pt>
    <dgm:pt modelId="{5A0185F3-AFDF-477F-B5A4-F3C6134379FA}" type="pres">
      <dgm:prSet presAssocID="{D46D3FD7-5E71-4BB6-BAD9-DA9A380D444C}" presName="text_2" presStyleLbl="node1" presStyleIdx="1" presStyleCnt="6" custLinFactNeighborX="986" custLinFactNeighborY="214">
        <dgm:presLayoutVars>
          <dgm:bulletEnabled val="1"/>
        </dgm:presLayoutVars>
      </dgm:prSet>
      <dgm:spPr/>
      <dgm:t>
        <a:bodyPr/>
        <a:lstStyle/>
        <a:p>
          <a:endParaRPr lang="es-ES"/>
        </a:p>
      </dgm:t>
    </dgm:pt>
    <dgm:pt modelId="{F519B108-1B20-4961-B42A-69A5C51C9BBA}" type="pres">
      <dgm:prSet presAssocID="{D46D3FD7-5E71-4BB6-BAD9-DA9A380D444C}" presName="accent_2" presStyleCnt="0"/>
      <dgm:spPr/>
    </dgm:pt>
    <dgm:pt modelId="{58480561-26DC-439F-BBE3-F274BD456FD5}" type="pres">
      <dgm:prSet presAssocID="{D46D3FD7-5E71-4BB6-BAD9-DA9A380D444C}" presName="accentRepeatNode" presStyleLbl="solidFgAcc1" presStyleIdx="1" presStyleCnt="6"/>
      <dgm:spPr/>
    </dgm:pt>
    <dgm:pt modelId="{D4DB3517-43BE-45D4-844C-5F9967ABA0D7}" type="pres">
      <dgm:prSet presAssocID="{948F4F83-A63E-43C6-AA78-A79054BBF849}" presName="text_3" presStyleLbl="node1" presStyleIdx="2" presStyleCnt="6">
        <dgm:presLayoutVars>
          <dgm:bulletEnabled val="1"/>
        </dgm:presLayoutVars>
      </dgm:prSet>
      <dgm:spPr/>
      <dgm:t>
        <a:bodyPr/>
        <a:lstStyle/>
        <a:p>
          <a:endParaRPr lang="es-ES"/>
        </a:p>
      </dgm:t>
    </dgm:pt>
    <dgm:pt modelId="{365E332D-6250-4D92-A003-178CD20FE71C}" type="pres">
      <dgm:prSet presAssocID="{948F4F83-A63E-43C6-AA78-A79054BBF849}" presName="accent_3" presStyleCnt="0"/>
      <dgm:spPr/>
    </dgm:pt>
    <dgm:pt modelId="{63D5C0A2-5FB7-4806-A513-91CA2F083A03}" type="pres">
      <dgm:prSet presAssocID="{948F4F83-A63E-43C6-AA78-A79054BBF849}" presName="accentRepeatNode" presStyleLbl="solidFgAcc1" presStyleIdx="2" presStyleCnt="6"/>
      <dgm:spPr/>
    </dgm:pt>
    <dgm:pt modelId="{FED7B4A9-F524-47DF-A00D-65B51D62FA46}" type="pres">
      <dgm:prSet presAssocID="{A7D361F4-57D2-4857-A719-7FEFA9946599}" presName="text_4" presStyleLbl="node1" presStyleIdx="3" presStyleCnt="6">
        <dgm:presLayoutVars>
          <dgm:bulletEnabled val="1"/>
        </dgm:presLayoutVars>
      </dgm:prSet>
      <dgm:spPr/>
      <dgm:t>
        <a:bodyPr/>
        <a:lstStyle/>
        <a:p>
          <a:endParaRPr lang="es-ES"/>
        </a:p>
      </dgm:t>
    </dgm:pt>
    <dgm:pt modelId="{54B87791-3AE8-4B1F-8682-324B691F6A56}" type="pres">
      <dgm:prSet presAssocID="{A7D361F4-57D2-4857-A719-7FEFA9946599}" presName="accent_4" presStyleCnt="0"/>
      <dgm:spPr/>
    </dgm:pt>
    <dgm:pt modelId="{0F695857-97E5-42BE-B76F-7A13C9043690}" type="pres">
      <dgm:prSet presAssocID="{A7D361F4-57D2-4857-A719-7FEFA9946599}" presName="accentRepeatNode" presStyleLbl="solidFgAcc1" presStyleIdx="3" presStyleCnt="6"/>
      <dgm:spPr/>
    </dgm:pt>
    <dgm:pt modelId="{30164236-1220-412E-BB44-8E8D487B4FB4}" type="pres">
      <dgm:prSet presAssocID="{64D87F96-445F-41CB-9777-CC0801C9B38A}" presName="text_5" presStyleLbl="node1" presStyleIdx="4" presStyleCnt="6">
        <dgm:presLayoutVars>
          <dgm:bulletEnabled val="1"/>
        </dgm:presLayoutVars>
      </dgm:prSet>
      <dgm:spPr/>
      <dgm:t>
        <a:bodyPr/>
        <a:lstStyle/>
        <a:p>
          <a:endParaRPr lang="es-ES"/>
        </a:p>
      </dgm:t>
    </dgm:pt>
    <dgm:pt modelId="{145901FC-76F9-4233-9D39-98A18B0C17B3}" type="pres">
      <dgm:prSet presAssocID="{64D87F96-445F-41CB-9777-CC0801C9B38A}" presName="accent_5" presStyleCnt="0"/>
      <dgm:spPr/>
    </dgm:pt>
    <dgm:pt modelId="{AF6C7619-E6CF-4308-AD08-AEA7EFE4EEED}" type="pres">
      <dgm:prSet presAssocID="{64D87F96-445F-41CB-9777-CC0801C9B38A}" presName="accentRepeatNode" presStyleLbl="solidFgAcc1" presStyleIdx="4" presStyleCnt="6"/>
      <dgm:spPr/>
    </dgm:pt>
    <dgm:pt modelId="{444F5A25-8D45-4F06-B27F-EA3BC0D63879}" type="pres">
      <dgm:prSet presAssocID="{7E7EA832-0339-4C47-AF2D-A3D432509717}" presName="text_6" presStyleLbl="node1" presStyleIdx="5" presStyleCnt="6">
        <dgm:presLayoutVars>
          <dgm:bulletEnabled val="1"/>
        </dgm:presLayoutVars>
      </dgm:prSet>
      <dgm:spPr/>
      <dgm:t>
        <a:bodyPr/>
        <a:lstStyle/>
        <a:p>
          <a:endParaRPr lang="es-ES"/>
        </a:p>
      </dgm:t>
    </dgm:pt>
    <dgm:pt modelId="{899479C3-7C47-4273-8797-1D168AB747E5}" type="pres">
      <dgm:prSet presAssocID="{7E7EA832-0339-4C47-AF2D-A3D432509717}" presName="accent_6" presStyleCnt="0"/>
      <dgm:spPr/>
    </dgm:pt>
    <dgm:pt modelId="{53A10D57-38E1-44A6-9B31-BB071BDB2098}" type="pres">
      <dgm:prSet presAssocID="{7E7EA832-0339-4C47-AF2D-A3D432509717}" presName="accentRepeatNode" presStyleLbl="solidFgAcc1" presStyleIdx="5" presStyleCnt="6"/>
      <dgm:spPr/>
    </dgm:pt>
  </dgm:ptLst>
  <dgm:cxnLst>
    <dgm:cxn modelId="{953B7B0A-6862-4D73-8C0B-9C2BBDB8E0F4}" type="presOf" srcId="{948F4F83-A63E-43C6-AA78-A79054BBF849}" destId="{D4DB3517-43BE-45D4-844C-5F9967ABA0D7}" srcOrd="0" destOrd="0" presId="urn:microsoft.com/office/officeart/2008/layout/VerticalCurvedList"/>
    <dgm:cxn modelId="{DD6C1689-EC86-4402-AE96-3D4470E220D1}" type="presOf" srcId="{7E7EA832-0339-4C47-AF2D-A3D432509717}" destId="{444F5A25-8D45-4F06-B27F-EA3BC0D63879}" srcOrd="0" destOrd="0" presId="urn:microsoft.com/office/officeart/2008/layout/VerticalCurvedList"/>
    <dgm:cxn modelId="{62A73249-E2A5-452D-8249-B83082C5E91D}" type="presOf" srcId="{C7BE4237-8C50-4A4F-AFED-CD4E3E6220A9}" destId="{E8EDB3F8-A41E-43E2-B59C-64B427DF8DE6}" srcOrd="0" destOrd="0" presId="urn:microsoft.com/office/officeart/2008/layout/VerticalCurvedList"/>
    <dgm:cxn modelId="{9E2BD6DC-121E-4F4B-9F18-B95F52615985}" srcId="{A8E63D84-BA91-4B70-9CF0-192470C5D336}" destId="{7E7EA832-0339-4C47-AF2D-A3D432509717}" srcOrd="5" destOrd="0" parTransId="{FBA5CBBB-0B34-473B-81AE-724F017AEC2E}" sibTransId="{7CD6FF1B-36D7-449B-B1CC-7781B7911C86}"/>
    <dgm:cxn modelId="{4567359D-A12A-4969-8601-250D026E8D4A}" srcId="{A8E63D84-BA91-4B70-9CF0-192470C5D336}" destId="{A7D361F4-57D2-4857-A719-7FEFA9946599}" srcOrd="3" destOrd="0" parTransId="{E40ADD43-E777-401F-B13C-BDCFF8644F15}" sibTransId="{6C9C397D-F71D-4F9C-9E70-46EB8AF777C7}"/>
    <dgm:cxn modelId="{4FCD81F4-5FA3-4608-A77D-84AE1EFE2D53}" type="presOf" srcId="{A8E63D84-BA91-4B70-9CF0-192470C5D336}" destId="{8A99ABB0-6871-49F5-B30A-E3162CAFBEC9}" srcOrd="0" destOrd="0" presId="urn:microsoft.com/office/officeart/2008/layout/VerticalCurvedList"/>
    <dgm:cxn modelId="{D61972D8-A8C6-4AE8-8EB3-B6B7874DEB6D}" type="presOf" srcId="{A7D361F4-57D2-4857-A719-7FEFA9946599}" destId="{FED7B4A9-F524-47DF-A00D-65B51D62FA46}" srcOrd="0" destOrd="0" presId="urn:microsoft.com/office/officeart/2008/layout/VerticalCurvedList"/>
    <dgm:cxn modelId="{E4B6A3D6-3453-4CE8-95EB-8945A5C45F16}" srcId="{A8E63D84-BA91-4B70-9CF0-192470C5D336}" destId="{D46D3FD7-5E71-4BB6-BAD9-DA9A380D444C}" srcOrd="1" destOrd="0" parTransId="{28863103-8150-411C-B75E-24F3B6F6C2A3}" sibTransId="{2AD6ADAD-890F-4211-A7FD-7040CFA28578}"/>
    <dgm:cxn modelId="{17981F28-F8D3-476C-954A-B08175DF326C}" type="presOf" srcId="{726EB427-5BFC-4955-B4A5-7CD730964773}" destId="{168BCFB8-1C36-432B-B01E-DF8331364D0C}" srcOrd="0" destOrd="0" presId="urn:microsoft.com/office/officeart/2008/layout/VerticalCurvedList"/>
    <dgm:cxn modelId="{34DBAFC6-D591-4F30-A79F-FE56ABA3C8B1}" type="presOf" srcId="{D46D3FD7-5E71-4BB6-BAD9-DA9A380D444C}" destId="{5A0185F3-AFDF-477F-B5A4-F3C6134379FA}" srcOrd="0" destOrd="0" presId="urn:microsoft.com/office/officeart/2008/layout/VerticalCurvedList"/>
    <dgm:cxn modelId="{B823B5C5-6E06-4615-B6CB-BEEAE1F1173E}" srcId="{A8E63D84-BA91-4B70-9CF0-192470C5D336}" destId="{C7BE4237-8C50-4A4F-AFED-CD4E3E6220A9}" srcOrd="0" destOrd="0" parTransId="{02E8BE61-9903-4AEF-80AA-9D0FF94970C0}" sibTransId="{726EB427-5BFC-4955-B4A5-7CD730964773}"/>
    <dgm:cxn modelId="{B5FF31CE-BAAC-4ED3-81E9-B9E2BB2B9BEE}" srcId="{A8E63D84-BA91-4B70-9CF0-192470C5D336}" destId="{64D87F96-445F-41CB-9777-CC0801C9B38A}" srcOrd="4" destOrd="0" parTransId="{435E3A97-7400-44C5-B1CB-8CBF4AEFD993}" sibTransId="{E693BF7C-C880-421F-8FB5-1BA3CE1F8CA0}"/>
    <dgm:cxn modelId="{A6B9D308-B7F6-4E25-8612-96B1562DA700}" srcId="{A8E63D84-BA91-4B70-9CF0-192470C5D336}" destId="{948F4F83-A63E-43C6-AA78-A79054BBF849}" srcOrd="2" destOrd="0" parTransId="{3C125BE0-AEA3-4AED-8A9A-F438F578A7B0}" sibTransId="{D4E54757-2FBF-410D-9101-EC69E8A7D147}"/>
    <dgm:cxn modelId="{14CFD590-5EF7-438C-B458-2A72A2E6EE1F}" type="presOf" srcId="{64D87F96-445F-41CB-9777-CC0801C9B38A}" destId="{30164236-1220-412E-BB44-8E8D487B4FB4}" srcOrd="0" destOrd="0" presId="urn:microsoft.com/office/officeart/2008/layout/VerticalCurvedList"/>
    <dgm:cxn modelId="{2929ADEC-F371-4864-9375-D9EA091D5454}" type="presParOf" srcId="{8A99ABB0-6871-49F5-B30A-E3162CAFBEC9}" destId="{EF46E583-B289-48CA-BBDB-8653A3429670}" srcOrd="0" destOrd="0" presId="urn:microsoft.com/office/officeart/2008/layout/VerticalCurvedList"/>
    <dgm:cxn modelId="{558727F6-B7EC-4E0A-AC9C-9E03D2CB180E}" type="presParOf" srcId="{EF46E583-B289-48CA-BBDB-8653A3429670}" destId="{C333925C-D8D9-4B85-BE71-98FD600D36A5}" srcOrd="0" destOrd="0" presId="urn:microsoft.com/office/officeart/2008/layout/VerticalCurvedList"/>
    <dgm:cxn modelId="{262003F6-43AB-4526-BC2C-B4F808645E82}" type="presParOf" srcId="{C333925C-D8D9-4B85-BE71-98FD600D36A5}" destId="{FF7F8F40-BA41-4501-855A-8289EE6545CC}" srcOrd="0" destOrd="0" presId="urn:microsoft.com/office/officeart/2008/layout/VerticalCurvedList"/>
    <dgm:cxn modelId="{252415EB-5033-4252-9F5E-C0D153AF446A}" type="presParOf" srcId="{C333925C-D8D9-4B85-BE71-98FD600D36A5}" destId="{168BCFB8-1C36-432B-B01E-DF8331364D0C}" srcOrd="1" destOrd="0" presId="urn:microsoft.com/office/officeart/2008/layout/VerticalCurvedList"/>
    <dgm:cxn modelId="{203BE4A8-229E-4338-935D-83768EC4837A}" type="presParOf" srcId="{C333925C-D8D9-4B85-BE71-98FD600D36A5}" destId="{06EDDD4B-D255-4FFA-BD8C-056068FF4F5B}" srcOrd="2" destOrd="0" presId="urn:microsoft.com/office/officeart/2008/layout/VerticalCurvedList"/>
    <dgm:cxn modelId="{7BF2A8D2-637E-449A-8E08-5056493AE760}" type="presParOf" srcId="{C333925C-D8D9-4B85-BE71-98FD600D36A5}" destId="{A4FCA441-A336-418C-93C0-07DAE3918057}" srcOrd="3" destOrd="0" presId="urn:microsoft.com/office/officeart/2008/layout/VerticalCurvedList"/>
    <dgm:cxn modelId="{1BC02374-8CC1-4A25-B1E5-13B47AE9E7EA}" type="presParOf" srcId="{EF46E583-B289-48CA-BBDB-8653A3429670}" destId="{E8EDB3F8-A41E-43E2-B59C-64B427DF8DE6}" srcOrd="1" destOrd="0" presId="urn:microsoft.com/office/officeart/2008/layout/VerticalCurvedList"/>
    <dgm:cxn modelId="{24B28B52-13A2-4DE6-B66A-1038D04E2410}" type="presParOf" srcId="{EF46E583-B289-48CA-BBDB-8653A3429670}" destId="{82F49D3A-AA59-4B18-8359-FB1B8A9D131F}" srcOrd="2" destOrd="0" presId="urn:microsoft.com/office/officeart/2008/layout/VerticalCurvedList"/>
    <dgm:cxn modelId="{24044300-1794-4D53-B6B8-3C7D8FAB0469}" type="presParOf" srcId="{82F49D3A-AA59-4B18-8359-FB1B8A9D131F}" destId="{1F85D284-B765-44BC-A924-2548927660AE}" srcOrd="0" destOrd="0" presId="urn:microsoft.com/office/officeart/2008/layout/VerticalCurvedList"/>
    <dgm:cxn modelId="{DD21699F-4003-4B54-BDB3-975B6FE9241A}" type="presParOf" srcId="{EF46E583-B289-48CA-BBDB-8653A3429670}" destId="{5A0185F3-AFDF-477F-B5A4-F3C6134379FA}" srcOrd="3" destOrd="0" presId="urn:microsoft.com/office/officeart/2008/layout/VerticalCurvedList"/>
    <dgm:cxn modelId="{22E740DF-7A8E-4571-BD72-0B7DC75D332B}" type="presParOf" srcId="{EF46E583-B289-48CA-BBDB-8653A3429670}" destId="{F519B108-1B20-4961-B42A-69A5C51C9BBA}" srcOrd="4" destOrd="0" presId="urn:microsoft.com/office/officeart/2008/layout/VerticalCurvedList"/>
    <dgm:cxn modelId="{CDF52A24-A138-44CA-B483-20D50990125F}" type="presParOf" srcId="{F519B108-1B20-4961-B42A-69A5C51C9BBA}" destId="{58480561-26DC-439F-BBE3-F274BD456FD5}" srcOrd="0" destOrd="0" presId="urn:microsoft.com/office/officeart/2008/layout/VerticalCurvedList"/>
    <dgm:cxn modelId="{0C792E57-3B04-4680-8D18-A88B31762A79}" type="presParOf" srcId="{EF46E583-B289-48CA-BBDB-8653A3429670}" destId="{D4DB3517-43BE-45D4-844C-5F9967ABA0D7}" srcOrd="5" destOrd="0" presId="urn:microsoft.com/office/officeart/2008/layout/VerticalCurvedList"/>
    <dgm:cxn modelId="{6B70C9D1-AAAB-4778-8798-5858C3ADF62E}" type="presParOf" srcId="{EF46E583-B289-48CA-BBDB-8653A3429670}" destId="{365E332D-6250-4D92-A003-178CD20FE71C}" srcOrd="6" destOrd="0" presId="urn:microsoft.com/office/officeart/2008/layout/VerticalCurvedList"/>
    <dgm:cxn modelId="{91687E49-C81B-4436-BE0D-5CF93FBC0180}" type="presParOf" srcId="{365E332D-6250-4D92-A003-178CD20FE71C}" destId="{63D5C0A2-5FB7-4806-A513-91CA2F083A03}" srcOrd="0" destOrd="0" presId="urn:microsoft.com/office/officeart/2008/layout/VerticalCurvedList"/>
    <dgm:cxn modelId="{B9F4E6E7-EB3B-42D1-BB0B-01CF9D581733}" type="presParOf" srcId="{EF46E583-B289-48CA-BBDB-8653A3429670}" destId="{FED7B4A9-F524-47DF-A00D-65B51D62FA46}" srcOrd="7" destOrd="0" presId="urn:microsoft.com/office/officeart/2008/layout/VerticalCurvedList"/>
    <dgm:cxn modelId="{FA00CF9F-BF1B-422A-8C7F-FFC894C09CA2}" type="presParOf" srcId="{EF46E583-B289-48CA-BBDB-8653A3429670}" destId="{54B87791-3AE8-4B1F-8682-324B691F6A56}" srcOrd="8" destOrd="0" presId="urn:microsoft.com/office/officeart/2008/layout/VerticalCurvedList"/>
    <dgm:cxn modelId="{4DE4C2B1-832A-4FD4-B95D-2DDFB638D1AF}" type="presParOf" srcId="{54B87791-3AE8-4B1F-8682-324B691F6A56}" destId="{0F695857-97E5-42BE-B76F-7A13C9043690}" srcOrd="0" destOrd="0" presId="urn:microsoft.com/office/officeart/2008/layout/VerticalCurvedList"/>
    <dgm:cxn modelId="{1F1C8B2A-BA49-449A-94EB-03DDE8BD0A35}" type="presParOf" srcId="{EF46E583-B289-48CA-BBDB-8653A3429670}" destId="{30164236-1220-412E-BB44-8E8D487B4FB4}" srcOrd="9" destOrd="0" presId="urn:microsoft.com/office/officeart/2008/layout/VerticalCurvedList"/>
    <dgm:cxn modelId="{7037AB26-963B-40E8-A27E-D75F78DEF713}" type="presParOf" srcId="{EF46E583-B289-48CA-BBDB-8653A3429670}" destId="{145901FC-76F9-4233-9D39-98A18B0C17B3}" srcOrd="10" destOrd="0" presId="urn:microsoft.com/office/officeart/2008/layout/VerticalCurvedList"/>
    <dgm:cxn modelId="{306CDCB6-C9A1-492B-99E5-9CA9A60B2AE6}" type="presParOf" srcId="{145901FC-76F9-4233-9D39-98A18B0C17B3}" destId="{AF6C7619-E6CF-4308-AD08-AEA7EFE4EEED}" srcOrd="0" destOrd="0" presId="urn:microsoft.com/office/officeart/2008/layout/VerticalCurvedList"/>
    <dgm:cxn modelId="{686CF37F-E3A0-40CC-9055-D42B03B9D449}" type="presParOf" srcId="{EF46E583-B289-48CA-BBDB-8653A3429670}" destId="{444F5A25-8D45-4F06-B27F-EA3BC0D63879}" srcOrd="11" destOrd="0" presId="urn:microsoft.com/office/officeart/2008/layout/VerticalCurvedList"/>
    <dgm:cxn modelId="{42B97F7D-1AC7-47D4-9221-1C97E07DE7FC}" type="presParOf" srcId="{EF46E583-B289-48CA-BBDB-8653A3429670}" destId="{899479C3-7C47-4273-8797-1D168AB747E5}" srcOrd="12" destOrd="0" presId="urn:microsoft.com/office/officeart/2008/layout/VerticalCurvedList"/>
    <dgm:cxn modelId="{877BC682-040C-4316-92B7-86F1E48B34F6}" type="presParOf" srcId="{899479C3-7C47-4273-8797-1D168AB747E5}" destId="{53A10D57-38E1-44A6-9B31-BB071BDB2098}"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90DCBF-5770-4E55-B58C-BB3E9E1D2D44}" type="doc">
      <dgm:prSet loTypeId="urn:microsoft.com/office/officeart/2005/8/layout/vList6" loCatId="process" qsTypeId="urn:microsoft.com/office/officeart/2005/8/quickstyle/simple2" qsCatId="simple" csTypeId="urn:microsoft.com/office/officeart/2005/8/colors/accent1_2" csCatId="accent1" phldr="1"/>
      <dgm:spPr/>
      <dgm:t>
        <a:bodyPr/>
        <a:lstStyle/>
        <a:p>
          <a:endParaRPr lang="es-EC"/>
        </a:p>
      </dgm:t>
    </dgm:pt>
    <dgm:pt modelId="{F1144BAE-F099-4D64-BE12-C92E6A080C75}">
      <dgm:prSet phldrT="[Texto]" custT="1"/>
      <dgm:spPr/>
      <dgm:t>
        <a:bodyPr/>
        <a:lstStyle/>
        <a:p>
          <a:r>
            <a:rPr lang="es-EC" sz="2400" dirty="0"/>
            <a:t>PODER</a:t>
          </a:r>
          <a:r>
            <a:rPr lang="es-EC" sz="2400" baseline="0" dirty="0"/>
            <a:t> CALORÍFICO</a:t>
          </a:r>
          <a:endParaRPr lang="es-EC" sz="2400" dirty="0"/>
        </a:p>
      </dgm:t>
    </dgm:pt>
    <dgm:pt modelId="{CD12F6E8-DAB2-42F4-8DA8-534A6882F1A2}" type="parTrans" cxnId="{B74BD552-FDD3-4A0B-8894-7CA574BC5CA5}">
      <dgm:prSet/>
      <dgm:spPr/>
      <dgm:t>
        <a:bodyPr/>
        <a:lstStyle/>
        <a:p>
          <a:endParaRPr lang="es-EC"/>
        </a:p>
      </dgm:t>
    </dgm:pt>
    <dgm:pt modelId="{9D3A7DA3-76A4-4456-ACCD-6C9DA73390B1}" type="sibTrans" cxnId="{B74BD552-FDD3-4A0B-8894-7CA574BC5CA5}">
      <dgm:prSet/>
      <dgm:spPr/>
      <dgm:t>
        <a:bodyPr/>
        <a:lstStyle/>
        <a:p>
          <a:endParaRPr lang="es-EC"/>
        </a:p>
      </dgm:t>
    </dgm:pt>
    <dgm:pt modelId="{4CB0EAB7-34D5-4755-A301-69CE92DB463A}">
      <dgm:prSet phldrT="[Texto]" custT="1"/>
      <dgm:spPr/>
      <dgm:t>
        <a:bodyPr/>
        <a:lstStyle/>
        <a:p>
          <a:pPr algn="just"/>
          <a:r>
            <a:rPr lang="es-ES" sz="1500" dirty="0"/>
            <a:t>El número de octano (RON) en las gasolinas se vincula erróneamente con el kilometraje recorrido por galón, sin tomar en cuenta que la gasolina infiere en el motor no solo en su eficacia, sino también en su eficiencia.</a:t>
          </a:r>
          <a:endParaRPr lang="es-EC" sz="1500" b="0" cap="none" spc="0" dirty="0">
            <a:ln w="0"/>
            <a:solidFill>
              <a:schemeClr val="tx1"/>
            </a:solidFill>
            <a:effectLst>
              <a:outerShdw blurRad="38100" dist="19050" dir="2700000" algn="tl" rotWithShape="0">
                <a:schemeClr val="dk1">
                  <a:alpha val="40000"/>
                </a:schemeClr>
              </a:outerShdw>
            </a:effectLst>
          </a:endParaRPr>
        </a:p>
      </dgm:t>
    </dgm:pt>
    <dgm:pt modelId="{AE81368D-51C8-488C-A621-3B9AC9FF06E5}" type="parTrans" cxnId="{9450C39B-F3BD-4120-B53D-FDD4220C67B1}">
      <dgm:prSet/>
      <dgm:spPr/>
      <dgm:t>
        <a:bodyPr/>
        <a:lstStyle/>
        <a:p>
          <a:endParaRPr lang="es-EC"/>
        </a:p>
      </dgm:t>
    </dgm:pt>
    <dgm:pt modelId="{499A602A-93DC-4C4D-8135-2F3B78E3B9C0}" type="sibTrans" cxnId="{9450C39B-F3BD-4120-B53D-FDD4220C67B1}">
      <dgm:prSet/>
      <dgm:spPr/>
      <dgm:t>
        <a:bodyPr/>
        <a:lstStyle/>
        <a:p>
          <a:endParaRPr lang="es-EC"/>
        </a:p>
      </dgm:t>
    </dgm:pt>
    <dgm:pt modelId="{0F8587FF-6F6F-46E7-B9B9-AD18D0B8D7AC}">
      <dgm:prSet phldrT="[Texto]"/>
      <dgm:spPr/>
      <dgm:t>
        <a:bodyPr/>
        <a:lstStyle/>
        <a:p>
          <a:r>
            <a:rPr lang="es-EC" dirty="0"/>
            <a:t>PARÁMETROS</a:t>
          </a:r>
        </a:p>
      </dgm:t>
    </dgm:pt>
    <dgm:pt modelId="{36760B62-0B0E-4F07-9CE1-B6B52DC9A773}" type="parTrans" cxnId="{57127015-95C1-44AE-8866-FA4764F1D11A}">
      <dgm:prSet/>
      <dgm:spPr/>
      <dgm:t>
        <a:bodyPr/>
        <a:lstStyle/>
        <a:p>
          <a:endParaRPr lang="es-EC"/>
        </a:p>
      </dgm:t>
    </dgm:pt>
    <dgm:pt modelId="{F7CDBDBA-68DA-4CCC-BC05-F41286A8678B}" type="sibTrans" cxnId="{57127015-95C1-44AE-8866-FA4764F1D11A}">
      <dgm:prSet/>
      <dgm:spPr/>
      <dgm:t>
        <a:bodyPr/>
        <a:lstStyle/>
        <a:p>
          <a:endParaRPr lang="es-EC"/>
        </a:p>
      </dgm:t>
    </dgm:pt>
    <dgm:pt modelId="{814C83C4-7B96-4BCB-A6C8-FA4BAF6C603D}">
      <dgm:prSet phldrT="[Texto]" custT="1"/>
      <dgm:spPr/>
      <dgm:t>
        <a:bodyPr/>
        <a:lstStyle/>
        <a:p>
          <a:pPr algn="just"/>
          <a:endParaRPr lang="es-EC" sz="1400" b="0" cap="none" spc="0" dirty="0">
            <a:ln w="0"/>
            <a:solidFill>
              <a:schemeClr val="tx1"/>
            </a:solidFill>
            <a:effectLst>
              <a:outerShdw blurRad="38100" dist="19050" dir="2700000" algn="tl" rotWithShape="0">
                <a:schemeClr val="dk1">
                  <a:alpha val="40000"/>
                </a:schemeClr>
              </a:outerShdw>
            </a:effectLst>
          </a:endParaRPr>
        </a:p>
      </dgm:t>
    </dgm:pt>
    <dgm:pt modelId="{77408123-3293-47F9-963B-003CEE8B678B}" type="parTrans" cxnId="{C2DE9FA2-AA0D-4A6E-B4E8-B7AE241FA7F9}">
      <dgm:prSet/>
      <dgm:spPr/>
      <dgm:t>
        <a:bodyPr/>
        <a:lstStyle/>
        <a:p>
          <a:endParaRPr lang="es-EC"/>
        </a:p>
      </dgm:t>
    </dgm:pt>
    <dgm:pt modelId="{D3406EE4-046F-4D5A-98ED-DEEEFEF43378}" type="sibTrans" cxnId="{C2DE9FA2-AA0D-4A6E-B4E8-B7AE241FA7F9}">
      <dgm:prSet/>
      <dgm:spPr/>
      <dgm:t>
        <a:bodyPr/>
        <a:lstStyle/>
        <a:p>
          <a:endParaRPr lang="es-EC"/>
        </a:p>
      </dgm:t>
    </dgm:pt>
    <dgm:pt modelId="{6B8AC6AF-B0BB-40EE-8DC8-CE1FECD18E8D}">
      <dgm:prSet phldrT="[Texto]" custT="1"/>
      <dgm:spPr/>
      <dgm:t>
        <a:bodyPr/>
        <a:lstStyle/>
        <a:p>
          <a:pPr algn="just"/>
          <a:r>
            <a:rPr lang="es-ES" sz="1500" dirty="0"/>
            <a:t>Uno de los parámetros importantes que determinan la calidad de las gasolinas es el llamado octanaje, que no es más que una medida de la calidad y capacidad antidetonante de las gasolinas,  en Sudamérica por ejemplo las naftas con mayores índices de octano son  Argentina y Perú con 98, seguido por Brasil con 95 y Colombia con 92 octanos respectivamente.</a:t>
          </a:r>
          <a:endParaRPr lang="es-EC" sz="1500" b="0" cap="none" spc="0" dirty="0">
            <a:ln w="0"/>
            <a:solidFill>
              <a:schemeClr val="tx1"/>
            </a:solidFill>
            <a:effectLst>
              <a:outerShdw blurRad="38100" dist="19050" dir="2700000" algn="tl" rotWithShape="0">
                <a:schemeClr val="dk1">
                  <a:alpha val="40000"/>
                </a:schemeClr>
              </a:outerShdw>
            </a:effectLst>
          </a:endParaRPr>
        </a:p>
      </dgm:t>
    </dgm:pt>
    <dgm:pt modelId="{01DB950E-4F56-404E-8BF9-377D2D88A86A}" type="parTrans" cxnId="{7EE8FC81-F99B-4ECA-A2CF-B6456A7D5C64}">
      <dgm:prSet/>
      <dgm:spPr/>
      <dgm:t>
        <a:bodyPr/>
        <a:lstStyle/>
        <a:p>
          <a:endParaRPr lang="es-EC"/>
        </a:p>
      </dgm:t>
    </dgm:pt>
    <dgm:pt modelId="{96069932-CA8E-4E8D-AD62-724DE6E47909}" type="sibTrans" cxnId="{7EE8FC81-F99B-4ECA-A2CF-B6456A7D5C64}">
      <dgm:prSet/>
      <dgm:spPr/>
      <dgm:t>
        <a:bodyPr/>
        <a:lstStyle/>
        <a:p>
          <a:endParaRPr lang="es-EC"/>
        </a:p>
      </dgm:t>
    </dgm:pt>
    <dgm:pt modelId="{54976F70-5242-44D2-9A3C-29876AB6EAA7}">
      <dgm:prSet phldrT="[Texto]" custT="1"/>
      <dgm:spPr/>
      <dgm:t>
        <a:bodyPr/>
        <a:lstStyle/>
        <a:p>
          <a:pPr algn="just"/>
          <a:r>
            <a:rPr lang="es-ES" sz="1500" dirty="0"/>
            <a:t>Mientras que en la eficiencia el parámetro energético de calidad  que influye directamente es el llamado poder calorífico, que tiene relación directa con el rendimiento volumétrico y el consumo especifico de combustible, parámetros importantes en el diseño del motor</a:t>
          </a:r>
          <a:endParaRPr lang="es-EC" sz="1500" b="0" cap="none" spc="0" dirty="0">
            <a:ln w="0"/>
            <a:solidFill>
              <a:schemeClr val="tx1"/>
            </a:solidFill>
            <a:effectLst>
              <a:outerShdw blurRad="38100" dist="19050" dir="2700000" algn="tl" rotWithShape="0">
                <a:schemeClr val="dk1">
                  <a:alpha val="40000"/>
                </a:schemeClr>
              </a:outerShdw>
            </a:effectLst>
          </a:endParaRPr>
        </a:p>
      </dgm:t>
    </dgm:pt>
    <dgm:pt modelId="{49945A46-91A2-487C-95BD-43FF39D86703}" type="parTrans" cxnId="{B684D398-879E-476C-B654-0E2AC58E0031}">
      <dgm:prSet/>
      <dgm:spPr/>
      <dgm:t>
        <a:bodyPr/>
        <a:lstStyle/>
        <a:p>
          <a:endParaRPr lang="es-EC"/>
        </a:p>
      </dgm:t>
    </dgm:pt>
    <dgm:pt modelId="{FBEE47C6-2FB3-422B-96CE-753B146E3BE3}" type="sibTrans" cxnId="{B684D398-879E-476C-B654-0E2AC58E0031}">
      <dgm:prSet/>
      <dgm:spPr/>
      <dgm:t>
        <a:bodyPr/>
        <a:lstStyle/>
        <a:p>
          <a:endParaRPr lang="es-EC"/>
        </a:p>
      </dgm:t>
    </dgm:pt>
    <dgm:pt modelId="{A1868297-7E09-42C7-BC0B-6E59597C57D1}">
      <dgm:prSet phldrT="[Texto]" custT="1"/>
      <dgm:spPr/>
      <dgm:t>
        <a:bodyPr/>
        <a:lstStyle/>
        <a:p>
          <a:pPr algn="just"/>
          <a:endParaRPr lang="es-EC" sz="1500" b="0" cap="none" spc="0" dirty="0">
            <a:ln w="0"/>
            <a:solidFill>
              <a:schemeClr val="tx1"/>
            </a:solidFill>
            <a:effectLst>
              <a:outerShdw blurRad="38100" dist="19050" dir="2700000" algn="tl" rotWithShape="0">
                <a:schemeClr val="dk1">
                  <a:alpha val="40000"/>
                </a:schemeClr>
              </a:outerShdw>
            </a:effectLst>
          </a:endParaRPr>
        </a:p>
      </dgm:t>
    </dgm:pt>
    <dgm:pt modelId="{172762C3-AFCD-4643-9585-DB25DE86B83A}" type="parTrans" cxnId="{14B854E9-72C7-4B4F-959B-F5CE3FE13E2B}">
      <dgm:prSet/>
      <dgm:spPr/>
      <dgm:t>
        <a:bodyPr/>
        <a:lstStyle/>
        <a:p>
          <a:endParaRPr lang="es-EC"/>
        </a:p>
      </dgm:t>
    </dgm:pt>
    <dgm:pt modelId="{8430270D-242D-403F-BD02-9DE1B4A0CADC}" type="sibTrans" cxnId="{14B854E9-72C7-4B4F-959B-F5CE3FE13E2B}">
      <dgm:prSet/>
      <dgm:spPr/>
      <dgm:t>
        <a:bodyPr/>
        <a:lstStyle/>
        <a:p>
          <a:endParaRPr lang="es-EC"/>
        </a:p>
      </dgm:t>
    </dgm:pt>
    <dgm:pt modelId="{34CE2D4E-D012-49B6-A4E7-8D5CD4DDD227}" type="pres">
      <dgm:prSet presAssocID="{2890DCBF-5770-4E55-B58C-BB3E9E1D2D44}" presName="Name0" presStyleCnt="0">
        <dgm:presLayoutVars>
          <dgm:dir/>
          <dgm:animLvl val="lvl"/>
          <dgm:resizeHandles/>
        </dgm:presLayoutVars>
      </dgm:prSet>
      <dgm:spPr/>
      <dgm:t>
        <a:bodyPr/>
        <a:lstStyle/>
        <a:p>
          <a:endParaRPr lang="es-ES"/>
        </a:p>
      </dgm:t>
    </dgm:pt>
    <dgm:pt modelId="{378E2188-A7F3-44AD-ABBB-7847301D1402}" type="pres">
      <dgm:prSet presAssocID="{F1144BAE-F099-4D64-BE12-C92E6A080C75}" presName="linNode" presStyleCnt="0"/>
      <dgm:spPr/>
    </dgm:pt>
    <dgm:pt modelId="{3E9575EB-C4DE-4F51-B387-A7B05475FFB9}" type="pres">
      <dgm:prSet presAssocID="{F1144BAE-F099-4D64-BE12-C92E6A080C75}" presName="parentShp" presStyleLbl="node1" presStyleIdx="0" presStyleCnt="2" custScaleX="67376" custScaleY="62919" custLinFactY="45601" custLinFactNeighborX="-4366" custLinFactNeighborY="100000">
        <dgm:presLayoutVars>
          <dgm:bulletEnabled val="1"/>
        </dgm:presLayoutVars>
      </dgm:prSet>
      <dgm:spPr/>
      <dgm:t>
        <a:bodyPr/>
        <a:lstStyle/>
        <a:p>
          <a:endParaRPr lang="es-ES"/>
        </a:p>
      </dgm:t>
    </dgm:pt>
    <dgm:pt modelId="{B44C1DC9-53C9-4455-91E3-0C81B4CD34BB}" type="pres">
      <dgm:prSet presAssocID="{F1144BAE-F099-4D64-BE12-C92E6A080C75}" presName="childShp" presStyleLbl="bgAccFollowNode1" presStyleIdx="0" presStyleCnt="2" custScaleX="106881" custScaleY="153318" custLinFactY="51812" custLinFactNeighborX="2253" custLinFactNeighborY="100000">
        <dgm:presLayoutVars>
          <dgm:bulletEnabled val="1"/>
        </dgm:presLayoutVars>
      </dgm:prSet>
      <dgm:spPr/>
      <dgm:t>
        <a:bodyPr/>
        <a:lstStyle/>
        <a:p>
          <a:endParaRPr lang="es-ES"/>
        </a:p>
      </dgm:t>
    </dgm:pt>
    <dgm:pt modelId="{37503098-DB3D-493A-8F84-1CBF7E0F961F}" type="pres">
      <dgm:prSet presAssocID="{9D3A7DA3-76A4-4456-ACCD-6C9DA73390B1}" presName="spacing" presStyleCnt="0"/>
      <dgm:spPr/>
    </dgm:pt>
    <dgm:pt modelId="{4BAB242D-5E5F-44A6-A02F-0E3AE26F893B}" type="pres">
      <dgm:prSet presAssocID="{0F8587FF-6F6F-46E7-B9B9-AD18D0B8D7AC}" presName="linNode" presStyleCnt="0"/>
      <dgm:spPr/>
    </dgm:pt>
    <dgm:pt modelId="{C7EA37D5-D68A-4D36-9761-19E70BD5E27C}" type="pres">
      <dgm:prSet presAssocID="{0F8587FF-6F6F-46E7-B9B9-AD18D0B8D7AC}" presName="parentShp" presStyleLbl="node1" presStyleIdx="1" presStyleCnt="2" custScaleX="64806" custScaleY="55585" custLinFactY="-61287" custLinFactNeighborX="-5009" custLinFactNeighborY="-100000">
        <dgm:presLayoutVars>
          <dgm:bulletEnabled val="1"/>
        </dgm:presLayoutVars>
      </dgm:prSet>
      <dgm:spPr/>
      <dgm:t>
        <a:bodyPr/>
        <a:lstStyle/>
        <a:p>
          <a:endParaRPr lang="es-ES"/>
        </a:p>
      </dgm:t>
    </dgm:pt>
    <dgm:pt modelId="{DF974F7E-2040-4308-9FEB-DF0B3BBD88AE}" type="pres">
      <dgm:prSet presAssocID="{0F8587FF-6F6F-46E7-B9B9-AD18D0B8D7AC}" presName="childShp" presStyleLbl="bgAccFollowNode1" presStyleIdx="1" presStyleCnt="2" custScaleX="107311" custScaleY="142098" custLinFactY="-63446" custLinFactNeighborX="964" custLinFactNeighborY="-100000">
        <dgm:presLayoutVars>
          <dgm:bulletEnabled val="1"/>
        </dgm:presLayoutVars>
      </dgm:prSet>
      <dgm:spPr/>
      <dgm:t>
        <a:bodyPr/>
        <a:lstStyle/>
        <a:p>
          <a:endParaRPr lang="es-ES"/>
        </a:p>
      </dgm:t>
    </dgm:pt>
  </dgm:ptLst>
  <dgm:cxnLst>
    <dgm:cxn modelId="{B0D01261-9EBA-48CA-9A3A-AD86FA7BDD15}" type="presOf" srcId="{4CB0EAB7-34D5-4755-A301-69CE92DB463A}" destId="{B44C1DC9-53C9-4455-91E3-0C81B4CD34BB}" srcOrd="0" destOrd="0" presId="urn:microsoft.com/office/officeart/2005/8/layout/vList6"/>
    <dgm:cxn modelId="{B684D398-879E-476C-B654-0E2AC58E0031}" srcId="{F1144BAE-F099-4D64-BE12-C92E6A080C75}" destId="{54976F70-5242-44D2-9A3C-29876AB6EAA7}" srcOrd="2" destOrd="0" parTransId="{49945A46-91A2-487C-95BD-43FF39D86703}" sibTransId="{FBEE47C6-2FB3-422B-96CE-753B146E3BE3}"/>
    <dgm:cxn modelId="{FFF3FBFB-D552-4676-A5BA-F7B2CBAA40CD}" type="presOf" srcId="{A1868297-7E09-42C7-BC0B-6E59597C57D1}" destId="{B44C1DC9-53C9-4455-91E3-0C81B4CD34BB}" srcOrd="0" destOrd="1" presId="urn:microsoft.com/office/officeart/2005/8/layout/vList6"/>
    <dgm:cxn modelId="{7EE8FC81-F99B-4ECA-A2CF-B6456A7D5C64}" srcId="{0F8587FF-6F6F-46E7-B9B9-AD18D0B8D7AC}" destId="{6B8AC6AF-B0BB-40EE-8DC8-CE1FECD18E8D}" srcOrd="1" destOrd="0" parTransId="{01DB950E-4F56-404E-8BF9-377D2D88A86A}" sibTransId="{96069932-CA8E-4E8D-AD62-724DE6E47909}"/>
    <dgm:cxn modelId="{9450C39B-F3BD-4120-B53D-FDD4220C67B1}" srcId="{F1144BAE-F099-4D64-BE12-C92E6A080C75}" destId="{4CB0EAB7-34D5-4755-A301-69CE92DB463A}" srcOrd="0" destOrd="0" parTransId="{AE81368D-51C8-488C-A621-3B9AC9FF06E5}" sibTransId="{499A602A-93DC-4C4D-8135-2F3B78E3B9C0}"/>
    <dgm:cxn modelId="{9391306E-2603-4ABB-9731-113F3766F68D}" type="presOf" srcId="{0F8587FF-6F6F-46E7-B9B9-AD18D0B8D7AC}" destId="{C7EA37D5-D68A-4D36-9761-19E70BD5E27C}" srcOrd="0" destOrd="0" presId="urn:microsoft.com/office/officeart/2005/8/layout/vList6"/>
    <dgm:cxn modelId="{5ECC0C47-1B65-43C2-BA05-6B2F840EFF33}" type="presOf" srcId="{814C83C4-7B96-4BCB-A6C8-FA4BAF6C603D}" destId="{DF974F7E-2040-4308-9FEB-DF0B3BBD88AE}" srcOrd="0" destOrd="0" presId="urn:microsoft.com/office/officeart/2005/8/layout/vList6"/>
    <dgm:cxn modelId="{A1A7356A-B2E8-4CE1-A283-9280CB2F0441}" type="presOf" srcId="{2890DCBF-5770-4E55-B58C-BB3E9E1D2D44}" destId="{34CE2D4E-D012-49B6-A4E7-8D5CD4DDD227}" srcOrd="0" destOrd="0" presId="urn:microsoft.com/office/officeart/2005/8/layout/vList6"/>
    <dgm:cxn modelId="{7C7CCDA2-5949-4C1B-B605-67D2E7DFE3B4}" type="presOf" srcId="{54976F70-5242-44D2-9A3C-29876AB6EAA7}" destId="{B44C1DC9-53C9-4455-91E3-0C81B4CD34BB}" srcOrd="0" destOrd="2" presId="urn:microsoft.com/office/officeart/2005/8/layout/vList6"/>
    <dgm:cxn modelId="{57127015-95C1-44AE-8866-FA4764F1D11A}" srcId="{2890DCBF-5770-4E55-B58C-BB3E9E1D2D44}" destId="{0F8587FF-6F6F-46E7-B9B9-AD18D0B8D7AC}" srcOrd="1" destOrd="0" parTransId="{36760B62-0B0E-4F07-9CE1-B6B52DC9A773}" sibTransId="{F7CDBDBA-68DA-4CCC-BC05-F41286A8678B}"/>
    <dgm:cxn modelId="{867657FC-C820-4C3C-8361-E83924B80674}" type="presOf" srcId="{6B8AC6AF-B0BB-40EE-8DC8-CE1FECD18E8D}" destId="{DF974F7E-2040-4308-9FEB-DF0B3BBD88AE}" srcOrd="0" destOrd="1" presId="urn:microsoft.com/office/officeart/2005/8/layout/vList6"/>
    <dgm:cxn modelId="{14B854E9-72C7-4B4F-959B-F5CE3FE13E2B}" srcId="{F1144BAE-F099-4D64-BE12-C92E6A080C75}" destId="{A1868297-7E09-42C7-BC0B-6E59597C57D1}" srcOrd="1" destOrd="0" parTransId="{172762C3-AFCD-4643-9585-DB25DE86B83A}" sibTransId="{8430270D-242D-403F-BD02-9DE1B4A0CADC}"/>
    <dgm:cxn modelId="{C2DE9FA2-AA0D-4A6E-B4E8-B7AE241FA7F9}" srcId="{0F8587FF-6F6F-46E7-B9B9-AD18D0B8D7AC}" destId="{814C83C4-7B96-4BCB-A6C8-FA4BAF6C603D}" srcOrd="0" destOrd="0" parTransId="{77408123-3293-47F9-963B-003CEE8B678B}" sibTransId="{D3406EE4-046F-4D5A-98ED-DEEEFEF43378}"/>
    <dgm:cxn modelId="{B74BD552-FDD3-4A0B-8894-7CA574BC5CA5}" srcId="{2890DCBF-5770-4E55-B58C-BB3E9E1D2D44}" destId="{F1144BAE-F099-4D64-BE12-C92E6A080C75}" srcOrd="0" destOrd="0" parTransId="{CD12F6E8-DAB2-42F4-8DA8-534A6882F1A2}" sibTransId="{9D3A7DA3-76A4-4456-ACCD-6C9DA73390B1}"/>
    <dgm:cxn modelId="{A42C6631-CB18-4380-B95E-39C27709BCCF}" type="presOf" srcId="{F1144BAE-F099-4D64-BE12-C92E6A080C75}" destId="{3E9575EB-C4DE-4F51-B387-A7B05475FFB9}" srcOrd="0" destOrd="0" presId="urn:microsoft.com/office/officeart/2005/8/layout/vList6"/>
    <dgm:cxn modelId="{38E252A7-AC49-4051-8296-87D0E549C5A3}" type="presParOf" srcId="{34CE2D4E-D012-49B6-A4E7-8D5CD4DDD227}" destId="{378E2188-A7F3-44AD-ABBB-7847301D1402}" srcOrd="0" destOrd="0" presId="urn:microsoft.com/office/officeart/2005/8/layout/vList6"/>
    <dgm:cxn modelId="{7EB6B45B-C813-4185-A603-EE8535F58C88}" type="presParOf" srcId="{378E2188-A7F3-44AD-ABBB-7847301D1402}" destId="{3E9575EB-C4DE-4F51-B387-A7B05475FFB9}" srcOrd="0" destOrd="0" presId="urn:microsoft.com/office/officeart/2005/8/layout/vList6"/>
    <dgm:cxn modelId="{ECAB964B-79F9-4060-BF4A-7901DD4451CF}" type="presParOf" srcId="{378E2188-A7F3-44AD-ABBB-7847301D1402}" destId="{B44C1DC9-53C9-4455-91E3-0C81B4CD34BB}" srcOrd="1" destOrd="0" presId="urn:microsoft.com/office/officeart/2005/8/layout/vList6"/>
    <dgm:cxn modelId="{69AE3033-38D1-4E8A-B043-B44A9419795C}" type="presParOf" srcId="{34CE2D4E-D012-49B6-A4E7-8D5CD4DDD227}" destId="{37503098-DB3D-493A-8F84-1CBF7E0F961F}" srcOrd="1" destOrd="0" presId="urn:microsoft.com/office/officeart/2005/8/layout/vList6"/>
    <dgm:cxn modelId="{DF518FBD-B229-4DEC-9845-3F27C2A2395C}" type="presParOf" srcId="{34CE2D4E-D012-49B6-A4E7-8D5CD4DDD227}" destId="{4BAB242D-5E5F-44A6-A02F-0E3AE26F893B}" srcOrd="2" destOrd="0" presId="urn:microsoft.com/office/officeart/2005/8/layout/vList6"/>
    <dgm:cxn modelId="{85447323-25A4-43A3-89D2-062E3ED952BE}" type="presParOf" srcId="{4BAB242D-5E5F-44A6-A02F-0E3AE26F893B}" destId="{C7EA37D5-D68A-4D36-9761-19E70BD5E27C}" srcOrd="0" destOrd="0" presId="urn:microsoft.com/office/officeart/2005/8/layout/vList6"/>
    <dgm:cxn modelId="{2B827778-5147-499B-A5A9-DCC21F07A42E}" type="presParOf" srcId="{4BAB242D-5E5F-44A6-A02F-0E3AE26F893B}" destId="{DF974F7E-2040-4308-9FEB-DF0B3BBD88AE}"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8BCFB8-1C36-432B-B01E-DF8331364D0C}">
      <dsp:nvSpPr>
        <dsp:cNvPr id="0" name=""/>
        <dsp:cNvSpPr/>
      </dsp:nvSpPr>
      <dsp:spPr>
        <a:xfrm>
          <a:off x="-6124684" y="-937061"/>
          <a:ext cx="7290760" cy="7290760"/>
        </a:xfrm>
        <a:prstGeom prst="blockArc">
          <a:avLst>
            <a:gd name="adj1" fmla="val 18900000"/>
            <a:gd name="adj2" fmla="val 2700000"/>
            <a:gd name="adj3" fmla="val 296"/>
          </a:avLst>
        </a:prstGeom>
        <a:noFill/>
        <a:ln w="19050" cap="rnd"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8EDB3F8-A41E-43E2-B59C-64B427DF8DE6}">
      <dsp:nvSpPr>
        <dsp:cNvPr id="0" name=""/>
        <dsp:cNvSpPr/>
      </dsp:nvSpPr>
      <dsp:spPr>
        <a:xfrm>
          <a:off x="510788" y="286460"/>
          <a:ext cx="7839752" cy="570263"/>
        </a:xfrm>
        <a:prstGeom prst="rect">
          <a:avLst/>
        </a:prstGeom>
        <a:no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2647" tIns="81280" rIns="81280" bIns="81280" numCol="1" spcCol="1270" anchor="ctr" anchorCtr="0">
          <a:noAutofit/>
        </a:bodyPr>
        <a:lstStyle/>
        <a:p>
          <a:pPr lvl="0" algn="l" defTabSz="1422400">
            <a:lnSpc>
              <a:spcPct val="90000"/>
            </a:lnSpc>
            <a:spcBef>
              <a:spcPct val="0"/>
            </a:spcBef>
            <a:spcAft>
              <a:spcPct val="35000"/>
            </a:spcAft>
          </a:pPr>
          <a:r>
            <a:rPr lang="es-EC" sz="3200" b="0" kern="1200" dirty="0">
              <a:solidFill>
                <a:schemeClr val="tx1"/>
              </a:solidFill>
              <a:effectLst>
                <a:outerShdw blurRad="38100" dist="38100" dir="2700000" algn="tl">
                  <a:srgbClr val="000000">
                    <a:alpha val="43137"/>
                  </a:srgbClr>
                </a:outerShdw>
              </a:effectLst>
              <a:latin typeface="+mj-lt"/>
              <a:cs typeface="Arial" panose="020B0604020202020204" pitchFamily="34" charset="0"/>
            </a:rPr>
            <a:t>RESUMEN</a:t>
          </a:r>
        </a:p>
      </dsp:txBody>
      <dsp:txXfrm>
        <a:off x="510788" y="286460"/>
        <a:ext cx="7839752" cy="570263"/>
      </dsp:txXfrm>
    </dsp:sp>
    <dsp:sp modelId="{1F85D284-B765-44BC-A924-2548927660AE}">
      <dsp:nvSpPr>
        <dsp:cNvPr id="0" name=""/>
        <dsp:cNvSpPr/>
      </dsp:nvSpPr>
      <dsp:spPr>
        <a:xfrm>
          <a:off x="77824" y="213957"/>
          <a:ext cx="712829" cy="71282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5A0185F3-AFDF-477F-B5A4-F3C6134379FA}">
      <dsp:nvSpPr>
        <dsp:cNvPr id="0" name=""/>
        <dsp:cNvSpPr/>
      </dsp:nvSpPr>
      <dsp:spPr>
        <a:xfrm>
          <a:off x="975994" y="1141747"/>
          <a:ext cx="7370671" cy="570263"/>
        </a:xfrm>
        <a:prstGeom prst="rect">
          <a:avLst/>
        </a:prstGeom>
        <a:no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2647" tIns="78740" rIns="78740" bIns="78740" numCol="1" spcCol="1270" anchor="ctr" anchorCtr="0">
          <a:noAutofit/>
        </a:bodyPr>
        <a:lstStyle/>
        <a:p>
          <a:pPr lvl="0" algn="l" defTabSz="1377950">
            <a:lnSpc>
              <a:spcPct val="90000"/>
            </a:lnSpc>
            <a:spcBef>
              <a:spcPct val="0"/>
            </a:spcBef>
            <a:spcAft>
              <a:spcPct val="35000"/>
            </a:spcAft>
          </a:pPr>
          <a:r>
            <a:rPr lang="es-EC" sz="3100" b="0" kern="1200" dirty="0">
              <a:solidFill>
                <a:schemeClr val="tx1"/>
              </a:solidFill>
              <a:effectLst>
                <a:outerShdw blurRad="38100" dist="38100" dir="2700000" algn="tl">
                  <a:srgbClr val="000000">
                    <a:alpha val="43137"/>
                  </a:srgbClr>
                </a:outerShdw>
              </a:effectLst>
              <a:latin typeface="+mj-lt"/>
              <a:cs typeface="Arial" panose="020B0604020202020204" pitchFamily="34" charset="0"/>
            </a:rPr>
            <a:t>ESTADO DEL ARTE</a:t>
          </a:r>
        </a:p>
      </dsp:txBody>
      <dsp:txXfrm>
        <a:off x="975994" y="1141747"/>
        <a:ext cx="7370671" cy="570263"/>
      </dsp:txXfrm>
    </dsp:sp>
    <dsp:sp modelId="{58480561-26DC-439F-BBE3-F274BD456FD5}">
      <dsp:nvSpPr>
        <dsp:cNvPr id="0" name=""/>
        <dsp:cNvSpPr/>
      </dsp:nvSpPr>
      <dsp:spPr>
        <a:xfrm>
          <a:off x="546904" y="1069244"/>
          <a:ext cx="712829" cy="71282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4DB3517-43BE-45D4-844C-5F9967ABA0D7}">
      <dsp:nvSpPr>
        <dsp:cNvPr id="0" name=""/>
        <dsp:cNvSpPr/>
      </dsp:nvSpPr>
      <dsp:spPr>
        <a:xfrm>
          <a:off x="1117818" y="1995814"/>
          <a:ext cx="7156172" cy="570263"/>
        </a:xfrm>
        <a:prstGeom prst="rect">
          <a:avLst/>
        </a:prstGeom>
        <a:no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2647" tIns="81280" rIns="81280" bIns="81280" numCol="1" spcCol="1270" anchor="ctr" anchorCtr="0">
          <a:noAutofit/>
        </a:bodyPr>
        <a:lstStyle/>
        <a:p>
          <a:pPr lvl="0" algn="l" defTabSz="1422400">
            <a:lnSpc>
              <a:spcPct val="90000"/>
            </a:lnSpc>
            <a:spcBef>
              <a:spcPct val="0"/>
            </a:spcBef>
            <a:spcAft>
              <a:spcPct val="35000"/>
            </a:spcAft>
          </a:pPr>
          <a:r>
            <a:rPr lang="es-EC" sz="3200" b="0" kern="1200" dirty="0">
              <a:solidFill>
                <a:schemeClr val="tx1"/>
              </a:solidFill>
              <a:effectLst>
                <a:outerShdw blurRad="38100" dist="38100" dir="2700000" algn="tl">
                  <a:srgbClr val="000000">
                    <a:alpha val="43137"/>
                  </a:srgbClr>
                </a:outerShdw>
              </a:effectLst>
              <a:latin typeface="+mj-lt"/>
              <a:cs typeface="Arial" panose="020B0604020202020204" pitchFamily="34" charset="0"/>
            </a:rPr>
            <a:t>INTRODUCCIÓN</a:t>
          </a:r>
        </a:p>
      </dsp:txBody>
      <dsp:txXfrm>
        <a:off x="1117818" y="1995814"/>
        <a:ext cx="7156172" cy="570263"/>
      </dsp:txXfrm>
    </dsp:sp>
    <dsp:sp modelId="{63D5C0A2-5FB7-4806-A513-91CA2F083A03}">
      <dsp:nvSpPr>
        <dsp:cNvPr id="0" name=""/>
        <dsp:cNvSpPr/>
      </dsp:nvSpPr>
      <dsp:spPr>
        <a:xfrm>
          <a:off x="761403" y="1924531"/>
          <a:ext cx="712829" cy="71282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FED7B4A9-F524-47DF-A00D-65B51D62FA46}">
      <dsp:nvSpPr>
        <dsp:cNvPr id="0" name=""/>
        <dsp:cNvSpPr/>
      </dsp:nvSpPr>
      <dsp:spPr>
        <a:xfrm>
          <a:off x="1117818" y="2850559"/>
          <a:ext cx="7156172" cy="570263"/>
        </a:xfrm>
        <a:prstGeom prst="rect">
          <a:avLst/>
        </a:prstGeom>
        <a:no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2647" tIns="81280" rIns="81280" bIns="81280" numCol="1" spcCol="1270" anchor="ctr" anchorCtr="0">
          <a:noAutofit/>
        </a:bodyPr>
        <a:lstStyle/>
        <a:p>
          <a:pPr lvl="0" algn="l" defTabSz="1422400">
            <a:lnSpc>
              <a:spcPct val="90000"/>
            </a:lnSpc>
            <a:spcBef>
              <a:spcPct val="0"/>
            </a:spcBef>
            <a:spcAft>
              <a:spcPct val="35000"/>
            </a:spcAft>
          </a:pPr>
          <a:r>
            <a:rPr lang="es-EC" sz="3200" b="0" kern="1200" dirty="0">
              <a:solidFill>
                <a:schemeClr val="tx1"/>
              </a:solidFill>
              <a:effectLst>
                <a:outerShdw blurRad="38100" dist="38100" dir="2700000" algn="tl">
                  <a:srgbClr val="000000">
                    <a:alpha val="43137"/>
                  </a:srgbClr>
                </a:outerShdw>
              </a:effectLst>
              <a:latin typeface="+mj-lt"/>
              <a:cs typeface="Arial" panose="020B0604020202020204" pitchFamily="34" charset="0"/>
            </a:rPr>
            <a:t>MATERIALES Y MÉTODOS</a:t>
          </a:r>
        </a:p>
      </dsp:txBody>
      <dsp:txXfrm>
        <a:off x="1117818" y="2850559"/>
        <a:ext cx="7156172" cy="570263"/>
      </dsp:txXfrm>
    </dsp:sp>
    <dsp:sp modelId="{0F695857-97E5-42BE-B76F-7A13C9043690}">
      <dsp:nvSpPr>
        <dsp:cNvPr id="0" name=""/>
        <dsp:cNvSpPr/>
      </dsp:nvSpPr>
      <dsp:spPr>
        <a:xfrm>
          <a:off x="761403" y="2779276"/>
          <a:ext cx="712829" cy="71282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30164236-1220-412E-BB44-8E8D487B4FB4}">
      <dsp:nvSpPr>
        <dsp:cNvPr id="0" name=""/>
        <dsp:cNvSpPr/>
      </dsp:nvSpPr>
      <dsp:spPr>
        <a:xfrm>
          <a:off x="903319" y="3705846"/>
          <a:ext cx="7370671" cy="570263"/>
        </a:xfrm>
        <a:prstGeom prst="rect">
          <a:avLst/>
        </a:prstGeom>
        <a:no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2647" tIns="81280" rIns="81280" bIns="81280" numCol="1" spcCol="1270" anchor="ctr" anchorCtr="0">
          <a:noAutofit/>
        </a:bodyPr>
        <a:lstStyle/>
        <a:p>
          <a:pPr lvl="0" algn="l" defTabSz="1422400">
            <a:lnSpc>
              <a:spcPct val="90000"/>
            </a:lnSpc>
            <a:spcBef>
              <a:spcPct val="0"/>
            </a:spcBef>
            <a:spcAft>
              <a:spcPct val="35000"/>
            </a:spcAft>
          </a:pPr>
          <a:r>
            <a:rPr lang="es-EC" sz="3200" b="0" kern="1200" dirty="0">
              <a:solidFill>
                <a:schemeClr val="tx1"/>
              </a:solidFill>
              <a:effectLst>
                <a:outerShdw blurRad="38100" dist="38100" dir="2700000" algn="tl">
                  <a:srgbClr val="000000">
                    <a:alpha val="43137"/>
                  </a:srgbClr>
                </a:outerShdw>
              </a:effectLst>
              <a:latin typeface="+mj-lt"/>
              <a:cs typeface="Arial" panose="020B0604020202020204" pitchFamily="34" charset="0"/>
            </a:rPr>
            <a:t>RESULTADOS Y DISCUSIÓN</a:t>
          </a:r>
        </a:p>
      </dsp:txBody>
      <dsp:txXfrm>
        <a:off x="903319" y="3705846"/>
        <a:ext cx="7370671" cy="570263"/>
      </dsp:txXfrm>
    </dsp:sp>
    <dsp:sp modelId="{AF6C7619-E6CF-4308-AD08-AEA7EFE4EEED}">
      <dsp:nvSpPr>
        <dsp:cNvPr id="0" name=""/>
        <dsp:cNvSpPr/>
      </dsp:nvSpPr>
      <dsp:spPr>
        <a:xfrm>
          <a:off x="546904" y="3634563"/>
          <a:ext cx="712829" cy="71282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444F5A25-8D45-4F06-B27F-EA3BC0D63879}">
      <dsp:nvSpPr>
        <dsp:cNvPr id="0" name=""/>
        <dsp:cNvSpPr/>
      </dsp:nvSpPr>
      <dsp:spPr>
        <a:xfrm>
          <a:off x="434238" y="4561133"/>
          <a:ext cx="7839752" cy="570263"/>
        </a:xfrm>
        <a:prstGeom prst="rect">
          <a:avLst/>
        </a:prstGeom>
        <a:no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2647" tIns="81280" rIns="81280" bIns="81280" numCol="1" spcCol="1270" anchor="ctr" anchorCtr="0">
          <a:noAutofit/>
        </a:bodyPr>
        <a:lstStyle/>
        <a:p>
          <a:pPr lvl="0" algn="l" defTabSz="1422400">
            <a:lnSpc>
              <a:spcPct val="90000"/>
            </a:lnSpc>
            <a:spcBef>
              <a:spcPct val="0"/>
            </a:spcBef>
            <a:spcAft>
              <a:spcPct val="35000"/>
            </a:spcAft>
          </a:pPr>
          <a:r>
            <a:rPr lang="es-EC" sz="3200" b="0" u="none" kern="1200" dirty="0">
              <a:solidFill>
                <a:schemeClr val="tx1"/>
              </a:solidFill>
              <a:effectLst>
                <a:outerShdw blurRad="38100" dist="38100" dir="2700000" algn="tl">
                  <a:srgbClr val="000000">
                    <a:alpha val="43137"/>
                  </a:srgbClr>
                </a:outerShdw>
              </a:effectLst>
              <a:latin typeface="+mj-lt"/>
              <a:cs typeface="Arial" panose="020B0604020202020204" pitchFamily="34" charset="0"/>
            </a:rPr>
            <a:t>CONCLUSIONES</a:t>
          </a:r>
          <a:r>
            <a:rPr lang="es-EC" sz="2000" kern="1200" dirty="0">
              <a:latin typeface="Arial" panose="020B0604020202020204" pitchFamily="34" charset="0"/>
              <a:cs typeface="Arial" panose="020B0604020202020204" pitchFamily="34" charset="0"/>
            </a:rPr>
            <a:t> </a:t>
          </a:r>
        </a:p>
      </dsp:txBody>
      <dsp:txXfrm>
        <a:off x="434238" y="4561133"/>
        <a:ext cx="7839752" cy="570263"/>
      </dsp:txXfrm>
    </dsp:sp>
    <dsp:sp modelId="{53A10D57-38E1-44A6-9B31-BB071BDB2098}">
      <dsp:nvSpPr>
        <dsp:cNvPr id="0" name=""/>
        <dsp:cNvSpPr/>
      </dsp:nvSpPr>
      <dsp:spPr>
        <a:xfrm>
          <a:off x="77824" y="4489850"/>
          <a:ext cx="712829" cy="71282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C1DC9-53C9-4455-91E3-0C81B4CD34BB}">
      <dsp:nvSpPr>
        <dsp:cNvPr id="0" name=""/>
        <dsp:cNvSpPr/>
      </dsp:nvSpPr>
      <dsp:spPr>
        <a:xfrm>
          <a:off x="3240251" y="3052629"/>
          <a:ext cx="6421092" cy="3080318"/>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just" defTabSz="666750">
            <a:lnSpc>
              <a:spcPct val="90000"/>
            </a:lnSpc>
            <a:spcBef>
              <a:spcPct val="0"/>
            </a:spcBef>
            <a:spcAft>
              <a:spcPct val="15000"/>
            </a:spcAft>
            <a:buChar char="••"/>
          </a:pPr>
          <a:r>
            <a:rPr lang="es-ES" sz="1500" kern="1200" dirty="0"/>
            <a:t>El número de octano (RON) en las gasolinas se vincula erróneamente con el kilometraje recorrido por galón, sin tomar en cuenta que la gasolina infiere en el motor no solo en su eficacia, sino también en su eficiencia.</a:t>
          </a:r>
          <a:endParaRPr lang="es-EC" sz="1500" b="0" kern="1200" cap="none" spc="0" dirty="0">
            <a:ln w="0"/>
            <a:solidFill>
              <a:schemeClr val="tx1"/>
            </a:solidFill>
            <a:effectLst>
              <a:outerShdw blurRad="38100" dist="19050" dir="2700000" algn="tl" rotWithShape="0">
                <a:schemeClr val="dk1">
                  <a:alpha val="40000"/>
                </a:schemeClr>
              </a:outerShdw>
            </a:effectLst>
          </a:endParaRPr>
        </a:p>
        <a:p>
          <a:pPr marL="114300" lvl="1" indent="-114300" algn="just" defTabSz="666750">
            <a:lnSpc>
              <a:spcPct val="90000"/>
            </a:lnSpc>
            <a:spcBef>
              <a:spcPct val="0"/>
            </a:spcBef>
            <a:spcAft>
              <a:spcPct val="15000"/>
            </a:spcAft>
            <a:buChar char="••"/>
          </a:pPr>
          <a:endParaRPr lang="es-EC" sz="1500" b="0" kern="1200" cap="none" spc="0" dirty="0">
            <a:ln w="0"/>
            <a:solidFill>
              <a:schemeClr val="tx1"/>
            </a:solidFill>
            <a:effectLst>
              <a:outerShdw blurRad="38100" dist="19050" dir="2700000" algn="tl" rotWithShape="0">
                <a:schemeClr val="dk1">
                  <a:alpha val="40000"/>
                </a:schemeClr>
              </a:outerShdw>
            </a:effectLst>
          </a:endParaRPr>
        </a:p>
        <a:p>
          <a:pPr marL="114300" lvl="1" indent="-114300" algn="just" defTabSz="666750">
            <a:lnSpc>
              <a:spcPct val="90000"/>
            </a:lnSpc>
            <a:spcBef>
              <a:spcPct val="0"/>
            </a:spcBef>
            <a:spcAft>
              <a:spcPct val="15000"/>
            </a:spcAft>
            <a:buChar char="••"/>
          </a:pPr>
          <a:r>
            <a:rPr lang="es-ES" sz="1500" kern="1200" dirty="0"/>
            <a:t>Mientras que en la eficiencia el parámetro energético de calidad  que influye directamente es el llamado poder calorífico, que tiene relación directa con el rendimiento volumétrico y el consumo especifico de combustible, parámetros importantes en el diseño del motor</a:t>
          </a:r>
          <a:endParaRPr lang="es-EC" sz="1500" b="0" kern="1200" cap="none" spc="0" dirty="0">
            <a:ln w="0"/>
            <a:solidFill>
              <a:schemeClr val="tx1"/>
            </a:solidFill>
            <a:effectLst>
              <a:outerShdw blurRad="38100" dist="19050" dir="2700000" algn="tl" rotWithShape="0">
                <a:schemeClr val="dk1">
                  <a:alpha val="40000"/>
                </a:schemeClr>
              </a:outerShdw>
            </a:effectLst>
          </a:endParaRPr>
        </a:p>
      </dsp:txBody>
      <dsp:txXfrm>
        <a:off x="3240251" y="3437669"/>
        <a:ext cx="5265973" cy="2310238"/>
      </dsp:txXfrm>
    </dsp:sp>
    <dsp:sp modelId="{3E9575EB-C4DE-4F51-B387-A7B05475FFB9}">
      <dsp:nvSpPr>
        <dsp:cNvPr id="0" name=""/>
        <dsp:cNvSpPr/>
      </dsp:nvSpPr>
      <dsp:spPr>
        <a:xfrm>
          <a:off x="189220" y="3835949"/>
          <a:ext cx="2698499" cy="1264108"/>
        </a:xfrm>
        <a:prstGeom prst="round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s-EC" sz="2400" kern="1200" dirty="0"/>
            <a:t>PODER</a:t>
          </a:r>
          <a:r>
            <a:rPr lang="es-EC" sz="2400" kern="1200" baseline="0" dirty="0"/>
            <a:t> CALORÍFICO</a:t>
          </a:r>
          <a:endParaRPr lang="es-EC" sz="2400" kern="1200" dirty="0"/>
        </a:p>
      </dsp:txBody>
      <dsp:txXfrm>
        <a:off x="250929" y="3897658"/>
        <a:ext cx="2575081" cy="1140690"/>
      </dsp:txXfrm>
    </dsp:sp>
    <dsp:sp modelId="{DF974F7E-2040-4308-9FEB-DF0B3BBD88AE}">
      <dsp:nvSpPr>
        <dsp:cNvPr id="0" name=""/>
        <dsp:cNvSpPr/>
      </dsp:nvSpPr>
      <dsp:spPr>
        <a:xfrm>
          <a:off x="3124243" y="0"/>
          <a:ext cx="6446925" cy="2854897"/>
        </a:xfrm>
        <a:prstGeom prst="rightArrow">
          <a:avLst>
            <a:gd name="adj1" fmla="val 75000"/>
            <a:gd name="adj2" fmla="val 50000"/>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just" defTabSz="622300">
            <a:lnSpc>
              <a:spcPct val="90000"/>
            </a:lnSpc>
            <a:spcBef>
              <a:spcPct val="0"/>
            </a:spcBef>
            <a:spcAft>
              <a:spcPct val="15000"/>
            </a:spcAft>
            <a:buChar char="••"/>
          </a:pPr>
          <a:endParaRPr lang="es-EC" sz="1400" b="0" kern="1200" cap="none" spc="0" dirty="0">
            <a:ln w="0"/>
            <a:solidFill>
              <a:schemeClr val="tx1"/>
            </a:solidFill>
            <a:effectLst>
              <a:outerShdw blurRad="38100" dist="19050" dir="2700000" algn="tl" rotWithShape="0">
                <a:schemeClr val="dk1">
                  <a:alpha val="40000"/>
                </a:schemeClr>
              </a:outerShdw>
            </a:effectLst>
          </a:endParaRPr>
        </a:p>
        <a:p>
          <a:pPr marL="114300" lvl="1" indent="-114300" algn="just" defTabSz="666750">
            <a:lnSpc>
              <a:spcPct val="90000"/>
            </a:lnSpc>
            <a:spcBef>
              <a:spcPct val="0"/>
            </a:spcBef>
            <a:spcAft>
              <a:spcPct val="15000"/>
            </a:spcAft>
            <a:buChar char="••"/>
          </a:pPr>
          <a:r>
            <a:rPr lang="es-ES" sz="1500" kern="1200" dirty="0"/>
            <a:t>Uno de los parámetros importantes que determinan la calidad de las gasolinas es el llamado octanaje, que no es más que una medida de la calidad y capacidad antidetonante de las gasolinas,  en Sudamérica por ejemplo las naftas con mayores índices de octano son  Argentina y Perú con 98, seguido por Brasil con 95 y Colombia con 92 octanos respectivamente.</a:t>
          </a:r>
          <a:endParaRPr lang="es-EC" sz="1500" b="0" kern="1200" cap="none" spc="0" dirty="0">
            <a:ln w="0"/>
            <a:solidFill>
              <a:schemeClr val="tx1"/>
            </a:solidFill>
            <a:effectLst>
              <a:outerShdw blurRad="38100" dist="19050" dir="2700000" algn="tl" rotWithShape="0">
                <a:schemeClr val="dk1">
                  <a:alpha val="40000"/>
                </a:schemeClr>
              </a:outerShdw>
            </a:effectLst>
          </a:endParaRPr>
        </a:p>
      </dsp:txBody>
      <dsp:txXfrm>
        <a:off x="3124243" y="356862"/>
        <a:ext cx="5376339" cy="2141173"/>
      </dsp:txXfrm>
    </dsp:sp>
    <dsp:sp modelId="{C7EA37D5-D68A-4D36-9761-19E70BD5E27C}">
      <dsp:nvSpPr>
        <dsp:cNvPr id="0" name=""/>
        <dsp:cNvSpPr/>
      </dsp:nvSpPr>
      <dsp:spPr>
        <a:xfrm>
          <a:off x="189140" y="912441"/>
          <a:ext cx="2595567" cy="1116760"/>
        </a:xfrm>
        <a:prstGeom prst="roundRect">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EC" sz="2800" kern="1200" dirty="0"/>
            <a:t>PARÁMETROS</a:t>
          </a:r>
        </a:p>
      </dsp:txBody>
      <dsp:txXfrm>
        <a:off x="243656" y="966957"/>
        <a:ext cx="2486535" cy="100772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C5DE9C5-5092-4264-930E-F73C472D7D10}" type="datetimeFigureOut">
              <a:rPr lang="es-EC" smtClean="0"/>
              <a:t>10/7/2019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46DBF4-BC7B-4903-860C-F732AAC8BA60}" type="slidenum">
              <a:rPr lang="es-EC" smtClean="0"/>
              <a:t>‹Nº›</a:t>
            </a:fld>
            <a:endParaRPr lang="es-EC"/>
          </a:p>
        </p:txBody>
      </p:sp>
    </p:spTree>
    <p:extLst>
      <p:ext uri="{BB962C8B-B14F-4D97-AF65-F5344CB8AC3E}">
        <p14:creationId xmlns:p14="http://schemas.microsoft.com/office/powerpoint/2010/main" val="2870089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C5DE9C5-5092-4264-930E-F73C472D7D10}" type="datetimeFigureOut">
              <a:rPr lang="es-EC" smtClean="0"/>
              <a:t>10/7/2019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46DBF4-BC7B-4903-860C-F732AAC8BA60}" type="slidenum">
              <a:rPr lang="es-EC" smtClean="0"/>
              <a:t>‹Nº›</a:t>
            </a:fld>
            <a:endParaRPr lang="es-EC"/>
          </a:p>
        </p:txBody>
      </p:sp>
    </p:spTree>
    <p:extLst>
      <p:ext uri="{BB962C8B-B14F-4D97-AF65-F5344CB8AC3E}">
        <p14:creationId xmlns:p14="http://schemas.microsoft.com/office/powerpoint/2010/main" val="1209500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C5DE9C5-5092-4264-930E-F73C472D7D10}" type="datetimeFigureOut">
              <a:rPr lang="es-EC" smtClean="0"/>
              <a:t>10/7/2019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46DBF4-BC7B-4903-860C-F732AAC8BA60}" type="slidenum">
              <a:rPr lang="es-EC" smtClean="0"/>
              <a:t>‹Nº›</a:t>
            </a:fld>
            <a:endParaRPr lang="es-EC"/>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94229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C5DE9C5-5092-4264-930E-F73C472D7D10}" type="datetimeFigureOut">
              <a:rPr lang="es-EC" smtClean="0"/>
              <a:t>10/7/2019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46DBF4-BC7B-4903-860C-F732AAC8BA60}" type="slidenum">
              <a:rPr lang="es-EC" smtClean="0"/>
              <a:t>‹Nº›</a:t>
            </a:fld>
            <a:endParaRPr lang="es-EC"/>
          </a:p>
        </p:txBody>
      </p:sp>
    </p:spTree>
    <p:extLst>
      <p:ext uri="{BB962C8B-B14F-4D97-AF65-F5344CB8AC3E}">
        <p14:creationId xmlns:p14="http://schemas.microsoft.com/office/powerpoint/2010/main" val="52941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C5DE9C5-5092-4264-930E-F73C472D7D10}" type="datetimeFigureOut">
              <a:rPr lang="es-EC" smtClean="0"/>
              <a:t>10/7/2019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46DBF4-BC7B-4903-860C-F732AAC8BA60}"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6973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C5DE9C5-5092-4264-930E-F73C472D7D10}" type="datetimeFigureOut">
              <a:rPr lang="es-EC" smtClean="0"/>
              <a:t>10/7/2019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46DBF4-BC7B-4903-860C-F732AAC8BA60}" type="slidenum">
              <a:rPr lang="es-EC" smtClean="0"/>
              <a:t>‹Nº›</a:t>
            </a:fld>
            <a:endParaRPr lang="es-EC"/>
          </a:p>
        </p:txBody>
      </p:sp>
    </p:spTree>
    <p:extLst>
      <p:ext uri="{BB962C8B-B14F-4D97-AF65-F5344CB8AC3E}">
        <p14:creationId xmlns:p14="http://schemas.microsoft.com/office/powerpoint/2010/main" val="1173351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C5DE9C5-5092-4264-930E-F73C472D7D10}" type="datetimeFigureOut">
              <a:rPr lang="es-EC" smtClean="0"/>
              <a:t>10/7/2019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46DBF4-BC7B-4903-860C-F732AAC8BA60}" type="slidenum">
              <a:rPr lang="es-EC" smtClean="0"/>
              <a:t>‹Nº›</a:t>
            </a:fld>
            <a:endParaRPr lang="es-EC"/>
          </a:p>
        </p:txBody>
      </p:sp>
    </p:spTree>
    <p:extLst>
      <p:ext uri="{BB962C8B-B14F-4D97-AF65-F5344CB8AC3E}">
        <p14:creationId xmlns:p14="http://schemas.microsoft.com/office/powerpoint/2010/main" val="10229257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C5DE9C5-5092-4264-930E-F73C472D7D10}" type="datetimeFigureOut">
              <a:rPr lang="es-EC" smtClean="0"/>
              <a:t>10/7/2019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46DBF4-BC7B-4903-860C-F732AAC8BA60}" type="slidenum">
              <a:rPr lang="es-EC" smtClean="0"/>
              <a:t>‹Nº›</a:t>
            </a:fld>
            <a:endParaRPr lang="es-EC"/>
          </a:p>
        </p:txBody>
      </p:sp>
    </p:spTree>
    <p:extLst>
      <p:ext uri="{BB962C8B-B14F-4D97-AF65-F5344CB8AC3E}">
        <p14:creationId xmlns:p14="http://schemas.microsoft.com/office/powerpoint/2010/main" val="262265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C5DE9C5-5092-4264-930E-F73C472D7D10}" type="datetimeFigureOut">
              <a:rPr lang="es-EC" smtClean="0"/>
              <a:t>10/7/2019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46DBF4-BC7B-4903-860C-F732AAC8BA60}" type="slidenum">
              <a:rPr lang="es-EC" smtClean="0"/>
              <a:t>‹Nº›</a:t>
            </a:fld>
            <a:endParaRPr lang="es-EC"/>
          </a:p>
        </p:txBody>
      </p:sp>
    </p:spTree>
    <p:extLst>
      <p:ext uri="{BB962C8B-B14F-4D97-AF65-F5344CB8AC3E}">
        <p14:creationId xmlns:p14="http://schemas.microsoft.com/office/powerpoint/2010/main" val="2274374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5C5DE9C5-5092-4264-930E-F73C472D7D10}" type="datetimeFigureOut">
              <a:rPr lang="es-EC" smtClean="0"/>
              <a:t>10/7/2019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546DBF4-BC7B-4903-860C-F732AAC8BA60}" type="slidenum">
              <a:rPr lang="es-EC" smtClean="0"/>
              <a:t>‹Nº›</a:t>
            </a:fld>
            <a:endParaRPr lang="es-EC"/>
          </a:p>
        </p:txBody>
      </p:sp>
    </p:spTree>
    <p:extLst>
      <p:ext uri="{BB962C8B-B14F-4D97-AF65-F5344CB8AC3E}">
        <p14:creationId xmlns:p14="http://schemas.microsoft.com/office/powerpoint/2010/main" val="77341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C5DE9C5-5092-4264-930E-F73C472D7D10}" type="datetimeFigureOut">
              <a:rPr lang="es-EC" smtClean="0"/>
              <a:t>10/7/2019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546DBF4-BC7B-4903-860C-F732AAC8BA60}" type="slidenum">
              <a:rPr lang="es-EC" smtClean="0"/>
              <a:t>‹Nº›</a:t>
            </a:fld>
            <a:endParaRPr lang="es-EC"/>
          </a:p>
        </p:txBody>
      </p:sp>
    </p:spTree>
    <p:extLst>
      <p:ext uri="{BB962C8B-B14F-4D97-AF65-F5344CB8AC3E}">
        <p14:creationId xmlns:p14="http://schemas.microsoft.com/office/powerpoint/2010/main" val="3780142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C5DE9C5-5092-4264-930E-F73C472D7D10}" type="datetimeFigureOut">
              <a:rPr lang="es-EC" smtClean="0"/>
              <a:t>10/7/2019</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A546DBF4-BC7B-4903-860C-F732AAC8BA60}" type="slidenum">
              <a:rPr lang="es-EC" smtClean="0"/>
              <a:t>‹Nº›</a:t>
            </a:fld>
            <a:endParaRPr lang="es-EC"/>
          </a:p>
        </p:txBody>
      </p:sp>
    </p:spTree>
    <p:extLst>
      <p:ext uri="{BB962C8B-B14F-4D97-AF65-F5344CB8AC3E}">
        <p14:creationId xmlns:p14="http://schemas.microsoft.com/office/powerpoint/2010/main" val="1592415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C5DE9C5-5092-4264-930E-F73C472D7D10}" type="datetimeFigureOut">
              <a:rPr lang="es-EC" smtClean="0"/>
              <a:t>10/7/2019</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A546DBF4-BC7B-4903-860C-F732AAC8BA60}" type="slidenum">
              <a:rPr lang="es-EC" smtClean="0"/>
              <a:t>‹Nº›</a:t>
            </a:fld>
            <a:endParaRPr lang="es-EC"/>
          </a:p>
        </p:txBody>
      </p:sp>
    </p:spTree>
    <p:extLst>
      <p:ext uri="{BB962C8B-B14F-4D97-AF65-F5344CB8AC3E}">
        <p14:creationId xmlns:p14="http://schemas.microsoft.com/office/powerpoint/2010/main" val="1689938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DE9C5-5092-4264-930E-F73C472D7D10}" type="datetimeFigureOut">
              <a:rPr lang="es-EC" smtClean="0"/>
              <a:t>10/7/2019</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A546DBF4-BC7B-4903-860C-F732AAC8BA60}" type="slidenum">
              <a:rPr lang="es-EC" smtClean="0"/>
              <a:t>‹Nº›</a:t>
            </a:fld>
            <a:endParaRPr lang="es-EC"/>
          </a:p>
        </p:txBody>
      </p:sp>
    </p:spTree>
    <p:extLst>
      <p:ext uri="{BB962C8B-B14F-4D97-AF65-F5344CB8AC3E}">
        <p14:creationId xmlns:p14="http://schemas.microsoft.com/office/powerpoint/2010/main" val="38148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5C5DE9C5-5092-4264-930E-F73C472D7D10}" type="datetimeFigureOut">
              <a:rPr lang="es-EC" smtClean="0"/>
              <a:t>10/7/2019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546DBF4-BC7B-4903-860C-F732AAC8BA60}" type="slidenum">
              <a:rPr lang="es-EC" smtClean="0"/>
              <a:t>‹Nº›</a:t>
            </a:fld>
            <a:endParaRPr lang="es-EC"/>
          </a:p>
        </p:txBody>
      </p:sp>
    </p:spTree>
    <p:extLst>
      <p:ext uri="{BB962C8B-B14F-4D97-AF65-F5344CB8AC3E}">
        <p14:creationId xmlns:p14="http://schemas.microsoft.com/office/powerpoint/2010/main" val="2963929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5C5DE9C5-5092-4264-930E-F73C472D7D10}" type="datetimeFigureOut">
              <a:rPr lang="es-EC" smtClean="0"/>
              <a:t>10/7/2019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546DBF4-BC7B-4903-860C-F732AAC8BA60}" type="slidenum">
              <a:rPr lang="es-EC" smtClean="0"/>
              <a:t>‹Nº›</a:t>
            </a:fld>
            <a:endParaRPr lang="es-EC"/>
          </a:p>
        </p:txBody>
      </p:sp>
    </p:spTree>
    <p:extLst>
      <p:ext uri="{BB962C8B-B14F-4D97-AF65-F5344CB8AC3E}">
        <p14:creationId xmlns:p14="http://schemas.microsoft.com/office/powerpoint/2010/main" val="2857172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5DE9C5-5092-4264-930E-F73C472D7D10}" type="datetimeFigureOut">
              <a:rPr lang="es-EC" smtClean="0"/>
              <a:t>10/7/2019</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546DBF4-BC7B-4903-860C-F732AAC8BA60}" type="slidenum">
              <a:rPr lang="es-EC" smtClean="0"/>
              <a:t>‹Nº›</a:t>
            </a:fld>
            <a:endParaRPr lang="es-EC"/>
          </a:p>
        </p:txBody>
      </p:sp>
    </p:spTree>
    <p:extLst>
      <p:ext uri="{BB962C8B-B14F-4D97-AF65-F5344CB8AC3E}">
        <p14:creationId xmlns:p14="http://schemas.microsoft.com/office/powerpoint/2010/main" val="1042777986"/>
      </p:ext>
    </p:extLst>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 id="2147484110" r:id="rId12"/>
    <p:sldLayoutId id="2147484111" r:id="rId13"/>
    <p:sldLayoutId id="2147484112" r:id="rId14"/>
    <p:sldLayoutId id="2147484113" r:id="rId15"/>
    <p:sldLayoutId id="214748411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2.tmp"/></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3010" y="0"/>
            <a:ext cx="5118935" cy="1469551"/>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5795" y="1302111"/>
            <a:ext cx="1600200" cy="1466850"/>
          </a:xfrm>
          <a:prstGeom prst="rect">
            <a:avLst/>
          </a:prstGeom>
        </p:spPr>
      </p:pic>
      <p:sp>
        <p:nvSpPr>
          <p:cNvPr id="8" name="CuadroTexto 7"/>
          <p:cNvSpPr txBox="1"/>
          <p:nvPr/>
        </p:nvSpPr>
        <p:spPr>
          <a:xfrm>
            <a:off x="1701215" y="1613930"/>
            <a:ext cx="8582526" cy="4462760"/>
          </a:xfrm>
          <a:prstGeom prst="rect">
            <a:avLst/>
          </a:prstGeom>
          <a:noFill/>
        </p:spPr>
        <p:txBody>
          <a:bodyPr wrap="square" rtlCol="0">
            <a:spAutoFit/>
          </a:bodyPr>
          <a:lstStyle/>
          <a:p>
            <a:pPr algn="ctr"/>
            <a:r>
              <a:rPr lang="es-EC" sz="1600" b="1" dirty="0" smtClean="0">
                <a:latin typeface="Arial" panose="020B0604020202020204" pitchFamily="34" charset="0"/>
                <a:cs typeface="Arial" panose="020B0604020202020204" pitchFamily="34" charset="0"/>
              </a:rPr>
              <a:t>DEPARTAMENTO DE CIENCIAS DE LA ENERGÍA Y MECÁNICA</a:t>
            </a:r>
          </a:p>
          <a:p>
            <a:pPr algn="ctr"/>
            <a:endParaRPr lang="es-EC" sz="1600" b="1" dirty="0">
              <a:latin typeface="Arial" panose="020B0604020202020204" pitchFamily="34" charset="0"/>
              <a:cs typeface="Arial" panose="020B0604020202020204" pitchFamily="34" charset="0"/>
            </a:endParaRPr>
          </a:p>
          <a:p>
            <a:pPr algn="ctr"/>
            <a:r>
              <a:rPr lang="es-EC" sz="1400" b="1" dirty="0" smtClean="0">
                <a:latin typeface="Arial" panose="020B0604020202020204" pitchFamily="34" charset="0"/>
                <a:cs typeface="Arial" panose="020B0604020202020204" pitchFamily="34" charset="0"/>
              </a:rPr>
              <a:t>CARRERA DE INGENIERÍA MECÁNICA</a:t>
            </a:r>
          </a:p>
          <a:p>
            <a:pPr algn="ctr"/>
            <a:endParaRPr lang="es-EC" sz="1400" b="1" dirty="0" smtClean="0">
              <a:latin typeface="Arial" panose="020B0604020202020204" pitchFamily="34" charset="0"/>
              <a:cs typeface="Arial" panose="020B0604020202020204" pitchFamily="34" charset="0"/>
            </a:endParaRPr>
          </a:p>
          <a:p>
            <a:pPr algn="ctr"/>
            <a:endParaRPr lang="es-EC" sz="1400" b="1" dirty="0">
              <a:latin typeface="Arial" panose="020B0604020202020204" pitchFamily="34" charset="0"/>
              <a:cs typeface="Arial" panose="020B0604020202020204" pitchFamily="34" charset="0"/>
            </a:endParaRPr>
          </a:p>
          <a:p>
            <a:pPr algn="ctr"/>
            <a:r>
              <a:rPr lang="es-EC" sz="1400" b="1" dirty="0" smtClean="0">
                <a:latin typeface="Arial" panose="020B0604020202020204" pitchFamily="34" charset="0"/>
                <a:cs typeface="Arial" panose="020B0604020202020204" pitchFamily="34" charset="0"/>
              </a:rPr>
              <a:t>ARTÍCULO ACADÉMICO PREVIO A LA OBTENCIÓN DEL TÍTULO DE INGENIERO MECÁNICO</a:t>
            </a:r>
          </a:p>
          <a:p>
            <a:pPr algn="ctr"/>
            <a:endParaRPr lang="es-EC" sz="1400" b="1" dirty="0">
              <a:latin typeface="Arial" panose="020B0604020202020204" pitchFamily="34" charset="0"/>
              <a:cs typeface="Arial" panose="020B0604020202020204" pitchFamily="34" charset="0"/>
            </a:endParaRPr>
          </a:p>
          <a:p>
            <a:pPr algn="ctr"/>
            <a:r>
              <a:rPr lang="es-EC" sz="1400" b="1" dirty="0" smtClean="0">
                <a:latin typeface="Arial" panose="020B0604020202020204" pitchFamily="34" charset="0"/>
                <a:cs typeface="Arial" panose="020B0604020202020204" pitchFamily="34" charset="0"/>
              </a:rPr>
              <a:t>TEMA: “</a:t>
            </a:r>
            <a:r>
              <a:rPr lang="es-EC" sz="1400" dirty="0" smtClean="0">
                <a:latin typeface="Arial" panose="020B0604020202020204" pitchFamily="34" charset="0"/>
                <a:cs typeface="Arial" panose="020B0604020202020204" pitchFamily="34" charset="0"/>
              </a:rPr>
              <a:t>ANÁLISIS, ESTUDIO Y MODELAMIENTO MATEMÁTICO PARA LA CARACTERIZACIÓN ENERGÉTICA DE LAS GASOLINAS COMERCIALES EN FUNCIÓN DE LOS PARÁMETROS DE CALIDAD REFERENTES A LA NORMA ASTM”</a:t>
            </a:r>
          </a:p>
          <a:p>
            <a:pPr algn="ctr"/>
            <a:endParaRPr lang="es-EC" sz="1400" b="1" dirty="0">
              <a:latin typeface="Arial" panose="020B0604020202020204" pitchFamily="34" charset="0"/>
              <a:cs typeface="Arial" panose="020B0604020202020204" pitchFamily="34" charset="0"/>
            </a:endParaRPr>
          </a:p>
          <a:p>
            <a:pPr algn="ctr"/>
            <a:r>
              <a:rPr lang="es-EC" sz="1400" b="1" dirty="0" smtClean="0">
                <a:latin typeface="Arial" panose="020B0604020202020204" pitchFamily="34" charset="0"/>
                <a:cs typeface="Arial" panose="020B0604020202020204" pitchFamily="34" charset="0"/>
              </a:rPr>
              <a:t>AUTORES:</a:t>
            </a:r>
            <a:r>
              <a:rPr lang="es-EC" sz="1400" b="1" dirty="0">
                <a:latin typeface="Arial" panose="020B0604020202020204" pitchFamily="34" charset="0"/>
                <a:cs typeface="Arial" panose="020B0604020202020204" pitchFamily="34" charset="0"/>
              </a:rPr>
              <a:t> </a:t>
            </a:r>
            <a:r>
              <a:rPr lang="es-EC" sz="1400" b="1" dirty="0" smtClean="0">
                <a:latin typeface="Arial" panose="020B0604020202020204" pitchFamily="34" charset="0"/>
                <a:cs typeface="Arial" panose="020B0604020202020204" pitchFamily="34" charset="0"/>
              </a:rPr>
              <a:t>  </a:t>
            </a:r>
            <a:r>
              <a:rPr lang="es-EC" sz="1400" dirty="0" smtClean="0">
                <a:latin typeface="Arial" panose="020B0604020202020204" pitchFamily="34" charset="0"/>
                <a:cs typeface="Arial" panose="020B0604020202020204" pitchFamily="34" charset="0"/>
              </a:rPr>
              <a:t>CASTILLO RIVERA, EDGAR OSWALDO</a:t>
            </a:r>
          </a:p>
          <a:p>
            <a:pPr algn="ctr"/>
            <a:r>
              <a:rPr lang="es-EC" sz="1400" dirty="0" smtClean="0">
                <a:latin typeface="Arial" panose="020B0604020202020204" pitchFamily="34" charset="0"/>
                <a:cs typeface="Arial" panose="020B0604020202020204" pitchFamily="34" charset="0"/>
              </a:rPr>
              <a:t>MORA DÍAZ, LUIS BRYAN   </a:t>
            </a:r>
          </a:p>
          <a:p>
            <a:pPr algn="ctr"/>
            <a:endParaRPr lang="es-EC" sz="1400" dirty="0">
              <a:latin typeface="Arial" panose="020B0604020202020204" pitchFamily="34" charset="0"/>
              <a:cs typeface="Arial" panose="020B0604020202020204" pitchFamily="34" charset="0"/>
            </a:endParaRPr>
          </a:p>
          <a:p>
            <a:pPr algn="ctr"/>
            <a:endParaRPr lang="es-EC" sz="1400" dirty="0" smtClean="0">
              <a:latin typeface="Arial" panose="020B0604020202020204" pitchFamily="34" charset="0"/>
              <a:cs typeface="Arial" panose="020B0604020202020204" pitchFamily="34" charset="0"/>
            </a:endParaRPr>
          </a:p>
          <a:p>
            <a:pPr algn="ctr"/>
            <a:r>
              <a:rPr lang="es-EC" sz="1400" b="1" dirty="0" smtClean="0">
                <a:latin typeface="Arial" panose="020B0604020202020204" pitchFamily="34" charset="0"/>
                <a:cs typeface="Arial" panose="020B0604020202020204" pitchFamily="34" charset="0"/>
              </a:rPr>
              <a:t>DIRECTOR: </a:t>
            </a:r>
            <a:r>
              <a:rPr lang="es-EC" sz="1400" dirty="0" smtClean="0">
                <a:latin typeface="Arial" panose="020B0604020202020204" pitchFamily="34" charset="0"/>
                <a:cs typeface="Arial" panose="020B0604020202020204" pitchFamily="34" charset="0"/>
              </a:rPr>
              <a:t>ING. GUTIERREZ GUALOTUÑA, EDUARDO ROBERTO </a:t>
            </a:r>
            <a:r>
              <a:rPr lang="es-EC" sz="1400" dirty="0" err="1" smtClean="0">
                <a:latin typeface="Arial" panose="020B0604020202020204" pitchFamily="34" charset="0"/>
                <a:cs typeface="Arial" panose="020B0604020202020204" pitchFamily="34" charset="0"/>
              </a:rPr>
              <a:t>MsC</a:t>
            </a:r>
            <a:r>
              <a:rPr lang="es-EC" sz="1400" dirty="0" smtClean="0">
                <a:latin typeface="Arial" panose="020B0604020202020204" pitchFamily="34" charset="0"/>
                <a:cs typeface="Arial" panose="020B0604020202020204" pitchFamily="34" charset="0"/>
              </a:rPr>
              <a:t>.</a:t>
            </a:r>
          </a:p>
          <a:p>
            <a:pPr algn="ctr"/>
            <a:endParaRPr lang="es-EC" sz="1400" b="1" dirty="0">
              <a:latin typeface="Arial" panose="020B0604020202020204" pitchFamily="34" charset="0"/>
              <a:cs typeface="Arial" panose="020B0604020202020204" pitchFamily="34" charset="0"/>
            </a:endParaRPr>
          </a:p>
          <a:p>
            <a:pPr algn="ctr"/>
            <a:r>
              <a:rPr lang="es-EC" sz="1400" b="1" dirty="0" smtClean="0">
                <a:latin typeface="Arial" panose="020B0604020202020204" pitchFamily="34" charset="0"/>
                <a:cs typeface="Arial" panose="020B0604020202020204" pitchFamily="34" charset="0"/>
              </a:rPr>
              <a:t>SANGOLQUÍ</a:t>
            </a:r>
          </a:p>
          <a:p>
            <a:pPr algn="ctr"/>
            <a:endParaRPr lang="es-EC" sz="1400" b="1" dirty="0">
              <a:latin typeface="Arial" panose="020B0604020202020204" pitchFamily="34" charset="0"/>
              <a:cs typeface="Arial" panose="020B0604020202020204" pitchFamily="34" charset="0"/>
            </a:endParaRPr>
          </a:p>
          <a:p>
            <a:pPr algn="ctr"/>
            <a:r>
              <a:rPr lang="es-EC" sz="1400" b="1" dirty="0" smtClean="0">
                <a:latin typeface="Arial" panose="020B0604020202020204" pitchFamily="34" charset="0"/>
                <a:cs typeface="Arial" panose="020B0604020202020204" pitchFamily="34" charset="0"/>
              </a:rPr>
              <a:t>2019</a:t>
            </a:r>
            <a:endParaRPr lang="es-ES"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2054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Redes Neuronales Artificiales</a:t>
            </a:r>
            <a:endParaRPr lang="es-EC" dirty="0"/>
          </a:p>
        </p:txBody>
      </p:sp>
      <p:pic>
        <p:nvPicPr>
          <p:cNvPr id="5"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218940" y="1592266"/>
            <a:ext cx="9324306" cy="4823052"/>
          </a:xfrm>
          <a:prstGeom prst="rect">
            <a:avLst/>
          </a:prstGeom>
        </p:spPr>
        <p:txBody>
          <a:bodyPr wrap="square">
            <a:spAutoFit/>
          </a:bodyPr>
          <a:lstStyle/>
          <a:p>
            <a:pPr marL="342900" indent="-342900" algn="just" defTabSz="457200">
              <a:lnSpc>
                <a:spcPct val="115000"/>
              </a:lnSpc>
              <a:spcBef>
                <a:spcPts val="1000"/>
              </a:spcBef>
              <a:buClr>
                <a:schemeClr val="accent1"/>
              </a:buClr>
              <a:buSzPct val="80000"/>
              <a:buFont typeface="Wingdings 3" charset="2"/>
              <a:buChar char=""/>
            </a:pPr>
            <a:r>
              <a:rPr lang="es-ES" sz="2000" dirty="0">
                <a:solidFill>
                  <a:schemeClr val="tx1">
                    <a:lumMod val="75000"/>
                    <a:lumOff val="25000"/>
                  </a:schemeClr>
                </a:solidFill>
              </a:rPr>
              <a:t>Para crear las RNA se utiliza la herramienta denominada Neural Net </a:t>
            </a:r>
            <a:r>
              <a:rPr lang="es-ES" sz="2000" dirty="0" err="1">
                <a:solidFill>
                  <a:schemeClr val="tx1">
                    <a:lumMod val="75000"/>
                    <a:lumOff val="25000"/>
                  </a:schemeClr>
                </a:solidFill>
              </a:rPr>
              <a:t>Fitting</a:t>
            </a:r>
            <a:r>
              <a:rPr lang="es-ES" sz="2000" dirty="0">
                <a:solidFill>
                  <a:schemeClr val="tx1">
                    <a:lumMod val="75000"/>
                    <a:lumOff val="25000"/>
                  </a:schemeClr>
                </a:solidFill>
              </a:rPr>
              <a:t> perteneciente al Deep </a:t>
            </a:r>
            <a:r>
              <a:rPr lang="es-ES" sz="2000" dirty="0" err="1">
                <a:solidFill>
                  <a:schemeClr val="tx1">
                    <a:lumMod val="75000"/>
                    <a:lumOff val="25000"/>
                  </a:schemeClr>
                </a:solidFill>
              </a:rPr>
              <a:t>Learning</a:t>
            </a:r>
            <a:r>
              <a:rPr lang="es-ES" sz="2000" dirty="0">
                <a:solidFill>
                  <a:schemeClr val="tx1">
                    <a:lumMod val="75000"/>
                    <a:lumOff val="25000"/>
                  </a:schemeClr>
                </a:solidFill>
              </a:rPr>
              <a:t> </a:t>
            </a:r>
            <a:r>
              <a:rPr lang="es-ES" sz="2000" dirty="0" err="1">
                <a:solidFill>
                  <a:schemeClr val="tx1">
                    <a:lumMod val="75000"/>
                    <a:lumOff val="25000"/>
                  </a:schemeClr>
                </a:solidFill>
              </a:rPr>
              <a:t>Toolbox</a:t>
            </a:r>
            <a:r>
              <a:rPr lang="es-ES" sz="2000" dirty="0">
                <a:solidFill>
                  <a:schemeClr val="tx1">
                    <a:lumMod val="75000"/>
                    <a:lumOff val="25000"/>
                  </a:schemeClr>
                </a:solidFill>
              </a:rPr>
              <a:t> 12.0 de </a:t>
            </a:r>
            <a:r>
              <a:rPr lang="es-ES" sz="2000" dirty="0" err="1">
                <a:solidFill>
                  <a:schemeClr val="tx1">
                    <a:lumMod val="75000"/>
                    <a:lumOff val="25000"/>
                  </a:schemeClr>
                </a:solidFill>
              </a:rPr>
              <a:t>MatLab</a:t>
            </a:r>
            <a:r>
              <a:rPr lang="es-ES" sz="2000" dirty="0">
                <a:solidFill>
                  <a:schemeClr val="tx1">
                    <a:lumMod val="75000"/>
                    <a:lumOff val="25000"/>
                  </a:schemeClr>
                </a:solidFill>
              </a:rPr>
              <a:t> R2018b, la que permite crear RNA para la resolución de problemas de ajustes utilizando redes de tipo </a:t>
            </a:r>
            <a:r>
              <a:rPr lang="es-ES" sz="2000" dirty="0" err="1">
                <a:solidFill>
                  <a:schemeClr val="tx1">
                    <a:lumMod val="75000"/>
                    <a:lumOff val="25000"/>
                  </a:schemeClr>
                </a:solidFill>
              </a:rPr>
              <a:t>feed</a:t>
            </a:r>
            <a:r>
              <a:rPr lang="es-ES" sz="2000" dirty="0">
                <a:solidFill>
                  <a:schemeClr val="tx1">
                    <a:lumMod val="75000"/>
                    <a:lumOff val="25000"/>
                  </a:schemeClr>
                </a:solidFill>
              </a:rPr>
              <a:t>-forward con dos capas ocultas. </a:t>
            </a:r>
          </a:p>
          <a:p>
            <a:pPr marL="342900" indent="-342900" algn="just" defTabSz="457200">
              <a:lnSpc>
                <a:spcPct val="115000"/>
              </a:lnSpc>
              <a:spcBef>
                <a:spcPts val="1000"/>
              </a:spcBef>
              <a:buClr>
                <a:schemeClr val="accent1"/>
              </a:buClr>
              <a:buSzPct val="80000"/>
              <a:buFont typeface="Wingdings 3" charset="2"/>
              <a:buChar char=""/>
            </a:pPr>
            <a:endParaRPr lang="es-ES" sz="2000" dirty="0">
              <a:solidFill>
                <a:schemeClr val="tx1">
                  <a:lumMod val="75000"/>
                  <a:lumOff val="25000"/>
                </a:schemeClr>
              </a:solidFill>
            </a:endParaRPr>
          </a:p>
          <a:p>
            <a:pPr marL="342900" indent="-342900" algn="just" defTabSz="457200">
              <a:lnSpc>
                <a:spcPct val="115000"/>
              </a:lnSpc>
              <a:spcBef>
                <a:spcPts val="1000"/>
              </a:spcBef>
              <a:buClr>
                <a:schemeClr val="accent1"/>
              </a:buClr>
              <a:buSzPct val="80000"/>
              <a:buFont typeface="Wingdings 3" charset="2"/>
              <a:buChar char=""/>
            </a:pPr>
            <a:r>
              <a:rPr lang="es-ES" sz="2000" dirty="0">
                <a:solidFill>
                  <a:schemeClr val="tx1">
                    <a:lumMod val="75000"/>
                    <a:lumOff val="25000"/>
                  </a:schemeClr>
                </a:solidFill>
              </a:rPr>
              <a:t>Esta herramienta realiza, además, toda la gestión de información de entrada-salida para poder variar operativamente la configuración de la red y visualizar el comportamiento de los indicadores R2 y el error de ajuste S con respecto a los datos seleccionados para entrenar la red y para su validación. </a:t>
            </a:r>
            <a:r>
              <a:rPr lang="es-EC" sz="2000" dirty="0">
                <a:solidFill>
                  <a:schemeClr val="tx1">
                    <a:lumMod val="75000"/>
                    <a:lumOff val="25000"/>
                  </a:schemeClr>
                </a:solidFill>
              </a:rPr>
              <a:t> </a:t>
            </a:r>
          </a:p>
          <a:p>
            <a:pPr marL="342900" indent="-342900" algn="just" defTabSz="457200">
              <a:lnSpc>
                <a:spcPct val="115000"/>
              </a:lnSpc>
              <a:spcBef>
                <a:spcPts val="1000"/>
              </a:spcBef>
              <a:buClr>
                <a:schemeClr val="accent1"/>
              </a:buClr>
              <a:buSzPct val="80000"/>
              <a:buFont typeface="Wingdings 3" charset="2"/>
              <a:buChar char=""/>
            </a:pPr>
            <a:endParaRPr lang="es-ES" sz="2000" dirty="0">
              <a:solidFill>
                <a:schemeClr val="tx1">
                  <a:lumMod val="75000"/>
                  <a:lumOff val="25000"/>
                </a:schemeClr>
              </a:solidFill>
            </a:endParaRPr>
          </a:p>
          <a:p>
            <a:pPr marL="342900" indent="-342900" algn="just" defTabSz="457200">
              <a:lnSpc>
                <a:spcPct val="115000"/>
              </a:lnSpc>
              <a:spcBef>
                <a:spcPts val="1000"/>
              </a:spcBef>
              <a:buClr>
                <a:schemeClr val="accent1"/>
              </a:buClr>
              <a:buSzPct val="80000"/>
              <a:buFont typeface="Wingdings 3" charset="2"/>
              <a:buChar char=""/>
            </a:pPr>
            <a:r>
              <a:rPr lang="es-ES" sz="2000" dirty="0">
                <a:solidFill>
                  <a:schemeClr val="tx1">
                    <a:lumMod val="75000"/>
                    <a:lumOff val="25000"/>
                  </a:schemeClr>
                </a:solidFill>
              </a:rPr>
              <a:t>Para el entrenamiento de las redes se adoptó un 15% de los datos para la validación, un 15% para la verificación y el 70% para el entrenamiento.</a:t>
            </a:r>
            <a:endParaRPr lang="es-EC" sz="2000" dirty="0">
              <a:solidFill>
                <a:schemeClr val="tx1">
                  <a:lumMod val="75000"/>
                  <a:lumOff val="25000"/>
                </a:schemeClr>
              </a:solidFill>
            </a:endParaRPr>
          </a:p>
        </p:txBody>
      </p:sp>
    </p:spTree>
    <p:extLst>
      <p:ext uri="{BB962C8B-B14F-4D97-AF65-F5344CB8AC3E}">
        <p14:creationId xmlns:p14="http://schemas.microsoft.com/office/powerpoint/2010/main" val="1020009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GASOLINA SUPER</a:t>
            </a:r>
            <a:endParaRPr lang="es-EC" dirty="0"/>
          </a:p>
        </p:txBody>
      </p:sp>
      <p:pic>
        <p:nvPicPr>
          <p:cNvPr id="5"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 name="Rectángulo 3"/>
              <p:cNvSpPr/>
              <p:nvPr/>
            </p:nvSpPr>
            <p:spPr>
              <a:xfrm>
                <a:off x="1648495" y="246955"/>
                <a:ext cx="8242479" cy="6167586"/>
              </a:xfrm>
              <a:prstGeom prst="rect">
                <a:avLst/>
              </a:prstGeom>
            </p:spPr>
            <p:txBody>
              <a:bodyPr wrap="square">
                <a:spAutoFit/>
              </a:bodyPr>
              <a:lstStyle/>
              <a:p>
                <a:pPr marL="589280" algn="just">
                  <a:lnSpc>
                    <a:spcPct val="200000"/>
                  </a:lnSpc>
                  <a:spcAft>
                    <a:spcPts val="1000"/>
                  </a:spcAft>
                </a:pPr>
                <a14:m>
                  <m:oMathPara xmlns:m="http://schemas.openxmlformats.org/officeDocument/2006/math">
                    <m:oMathParaPr>
                      <m:jc m:val="centerGroup"/>
                    </m:oMathParaPr>
                    <m:oMath xmlns:m="http://schemas.openxmlformats.org/officeDocument/2006/math">
                      <m:sSub>
                        <m:sSubPr>
                          <m:ctrlPr>
                            <a:rPr lang="es-EC" sz="12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s-ES" sz="1200" b="1" i="1">
                              <a:effectLst/>
                              <a:latin typeface="Cambria Math" panose="02040503050406030204" pitchFamily="18" charset="0"/>
                              <a:ea typeface="Calibri" panose="020F0502020204030204" pitchFamily="34" charset="0"/>
                              <a:cs typeface="Times New Roman" panose="02020603050405020304" pitchFamily="18" charset="0"/>
                            </a:rPr>
                            <m:t>𝒃</m:t>
                          </m:r>
                        </m:e>
                        <m:sub>
                          <m:r>
                            <a:rPr lang="es-ES" sz="1200" b="1" i="1">
                              <a:effectLst/>
                              <a:latin typeface="Cambria Math" panose="02040503050406030204" pitchFamily="18" charset="0"/>
                              <a:ea typeface="Calibri" panose="020F0502020204030204" pitchFamily="34" charset="0"/>
                              <a:cs typeface="Times New Roman" panose="02020603050405020304" pitchFamily="18" charset="0"/>
                            </a:rPr>
                            <m:t>𝒄𝒐</m:t>
                          </m:r>
                        </m:sub>
                      </m:sSub>
                      <m:r>
                        <a:rPr lang="es-ES" sz="1200" b="1" i="1">
                          <a:effectLst/>
                          <a:latin typeface="Cambria Math" panose="02040503050406030204" pitchFamily="18" charset="0"/>
                          <a:ea typeface="Calibri" panose="020F0502020204030204" pitchFamily="34" charset="0"/>
                          <a:cs typeface="Times New Roman" panose="02020603050405020304" pitchFamily="18" charset="0"/>
                        </a:rPr>
                        <m:t>=</m:t>
                      </m:r>
                      <m:r>
                        <a:rPr lang="es-ES" sz="1200" b="1" i="1" smtClean="0">
                          <a:effectLst/>
                          <a:latin typeface="Cambria Math" panose="02040503050406030204" pitchFamily="18" charset="0"/>
                          <a:ea typeface="Calibri" panose="020F0502020204030204" pitchFamily="34" charset="0"/>
                          <a:cs typeface="Times New Roman" panose="02020603050405020304" pitchFamily="18" charset="0"/>
                        </a:rPr>
                        <m:t> </m:t>
                      </m:r>
                      <m:d>
                        <m:dPr>
                          <m:begChr m:val="["/>
                          <m:endChr m:val="]"/>
                          <m:ctrlPr>
                            <a:rPr lang="es-EC" sz="1200" b="1" i="1">
                              <a:effectLst/>
                              <a:latin typeface="Cambria Math" panose="02040503050406030204" pitchFamily="18" charset="0"/>
                              <a:ea typeface="Calibri" panose="020F0502020204030204" pitchFamily="34" charset="0"/>
                              <a:cs typeface="Times New Roman" panose="02020603050405020304" pitchFamily="18" charset="0"/>
                            </a:rPr>
                          </m:ctrlPr>
                        </m:dPr>
                        <m:e>
                          <m:eqArr>
                            <m:eqArrPr>
                              <m:ctrlPr>
                                <a:rPr lang="es-EC" sz="1200" b="1" i="1">
                                  <a:effectLst/>
                                  <a:latin typeface="Cambria Math" panose="02040503050406030204" pitchFamily="18" charset="0"/>
                                  <a:ea typeface="Calibri" panose="020F0502020204030204" pitchFamily="34" charset="0"/>
                                  <a:cs typeface="Times New Roman" panose="02020603050405020304" pitchFamily="18" charset="0"/>
                                </a:rPr>
                              </m:ctrlPr>
                            </m:eqArrPr>
                            <m:e>
                              <m:eqArr>
                                <m:eqArrPr>
                                  <m:ctrlPr>
                                    <a:rPr lang="es-EC" sz="1200" b="1" i="1">
                                      <a:effectLst/>
                                      <a:latin typeface="Cambria Math" panose="02040503050406030204" pitchFamily="18" charset="0"/>
                                      <a:ea typeface="Calibri" panose="020F0502020204030204" pitchFamily="34" charset="0"/>
                                      <a:cs typeface="Times New Roman" panose="02020603050405020304" pitchFamily="18" charset="0"/>
                                    </a:rPr>
                                  </m:ctrlPr>
                                </m:eqArrPr>
                                <m:e>
                                  <m:eqArr>
                                    <m:eqArrPr>
                                      <m:ctrlPr>
                                        <a:rPr lang="es-EC" sz="1200" b="1" i="1">
                                          <a:effectLst/>
                                          <a:latin typeface="Cambria Math" panose="02040503050406030204" pitchFamily="18" charset="0"/>
                                          <a:ea typeface="Calibri" panose="020F0502020204030204" pitchFamily="34" charset="0"/>
                                          <a:cs typeface="Times New Roman" panose="02020603050405020304" pitchFamily="18" charset="0"/>
                                        </a:rPr>
                                      </m:ctrlPr>
                                    </m:eqArrPr>
                                    <m:e>
                                      <m:eqArr>
                                        <m:eqArrPr>
                                          <m:ctrlPr>
                                            <a:rPr lang="es-EC" sz="1200" b="1" i="1">
                                              <a:effectLst/>
                                              <a:latin typeface="Cambria Math" panose="02040503050406030204" pitchFamily="18" charset="0"/>
                                              <a:ea typeface="Calibri" panose="020F0502020204030204" pitchFamily="34" charset="0"/>
                                              <a:cs typeface="Times New Roman" panose="02020603050405020304" pitchFamily="18" charset="0"/>
                                            </a:rPr>
                                          </m:ctrlPr>
                                        </m:eqArrPr>
                                        <m:e>
                                          <m:eqArr>
                                            <m:eqArrPr>
                                              <m:ctrlPr>
                                                <a:rPr lang="es-EC" sz="1200" b="1" i="1">
                                                  <a:effectLst/>
                                                  <a:latin typeface="Cambria Math" panose="02040503050406030204" pitchFamily="18" charset="0"/>
                                                  <a:ea typeface="Calibri" panose="020F0502020204030204" pitchFamily="34" charset="0"/>
                                                  <a:cs typeface="Times New Roman" panose="02020603050405020304" pitchFamily="18" charset="0"/>
                                                </a:rPr>
                                              </m:ctrlPr>
                                            </m:eqArrPr>
                                            <m:e>
                                              <m:eqArr>
                                                <m:eqArrPr>
                                                  <m:ctrlPr>
                                                    <a:rPr lang="es-EC" sz="1200" b="1" i="1">
                                                      <a:effectLst/>
                                                      <a:latin typeface="Cambria Math" panose="02040503050406030204" pitchFamily="18" charset="0"/>
                                                      <a:ea typeface="Calibri" panose="020F0502020204030204" pitchFamily="34" charset="0"/>
                                                      <a:cs typeface="Times New Roman" panose="02020603050405020304" pitchFamily="18" charset="0"/>
                                                    </a:rPr>
                                                  </m:ctrlPr>
                                                </m:eqArrPr>
                                                <m:e>
                                                  <m:eqArr>
                                                    <m:eqArrPr>
                                                      <m:ctrlPr>
                                                        <a:rPr lang="es-EC" sz="1200" b="1" i="1">
                                                          <a:effectLst/>
                                                          <a:latin typeface="Cambria Math" panose="02040503050406030204" pitchFamily="18" charset="0"/>
                                                          <a:ea typeface="Calibri" panose="020F0502020204030204" pitchFamily="34" charset="0"/>
                                                          <a:cs typeface="Times New Roman" panose="02020603050405020304" pitchFamily="18" charset="0"/>
                                                        </a:rPr>
                                                      </m:ctrlPr>
                                                    </m:eqArrPr>
                                                    <m:e>
                                                      <m:m>
                                                        <m:mPr>
                                                          <m:mcs>
                                                            <m:mc>
                                                              <m:mcPr>
                                                                <m:count m:val="1"/>
                                                                <m:mcJc m:val="center"/>
                                                              </m:mcPr>
                                                            </m:mc>
                                                          </m:mcs>
                                                          <m:ctrlPr>
                                                            <a:rPr lang="es-EC" sz="1200" b="1" i="1">
                                                              <a:effectLst/>
                                                              <a:latin typeface="Cambria Math" panose="02040503050406030204" pitchFamily="18" charset="0"/>
                                                              <a:ea typeface="Calibri" panose="020F0502020204030204" pitchFamily="34" charset="0"/>
                                                              <a:cs typeface="Times New Roman" panose="02020603050405020304" pitchFamily="18" charset="0"/>
                                                            </a:rPr>
                                                          </m:ctrlPr>
                                                        </m:mPr>
                                                        <m:mr>
                                                          <m:e>
                                                            <m:r>
                                                              <a:rPr lang="es-ES" sz="1200" i="1">
                                                                <a:effectLst/>
                                                                <a:latin typeface="Cambria Math" panose="02040503050406030204" pitchFamily="18" charset="0"/>
                                                                <a:ea typeface="Calibri" panose="020F0502020204030204" pitchFamily="34" charset="0"/>
                                                                <a:cs typeface="Times New Roman" panose="02020603050405020304" pitchFamily="18" charset="0"/>
                                                              </a:rPr>
                                                              <m:t>−</m:t>
                                                            </m:r>
                                                            <m:r>
                                                              <a:rPr lang="es-ES" sz="1200">
                                                                <a:effectLst/>
                                                                <a:latin typeface="Cambria Math" panose="02040503050406030204" pitchFamily="18" charset="0"/>
                                                                <a:ea typeface="Calibri" panose="020F0502020204030204" pitchFamily="34" charset="0"/>
                                                                <a:cs typeface="Times New Roman" panose="02020603050405020304" pitchFamily="18" charset="0"/>
                                                              </a:rPr>
                                                              <m:t>2.55490</m:t>
                                                            </m:r>
                                                          </m:e>
                                                        </m:mr>
                                                        <m:mr>
                                                          <m:e>
                                                            <m:r>
                                                              <a:rPr lang="es-ES" sz="1200">
                                                                <a:effectLst/>
                                                                <a:latin typeface="Cambria Math" panose="02040503050406030204" pitchFamily="18" charset="0"/>
                                                                <a:ea typeface="Calibri" panose="020F0502020204030204" pitchFamily="34" charset="0"/>
                                                                <a:cs typeface="Times New Roman" panose="02020603050405020304" pitchFamily="18" charset="0"/>
                                                              </a:rPr>
                                                              <m:t>3.50451</m:t>
                                                            </m:r>
                                                          </m:e>
                                                        </m:mr>
                                                        <m:mr>
                                                          <m:e>
                                                            <m:r>
                                                              <a:rPr lang="es-ES" sz="1200" i="1">
                                                                <a:effectLst/>
                                                                <a:latin typeface="Cambria Math" panose="02040503050406030204" pitchFamily="18" charset="0"/>
                                                                <a:ea typeface="Calibri" panose="020F0502020204030204" pitchFamily="34" charset="0"/>
                                                                <a:cs typeface="Times New Roman" panose="02020603050405020304" pitchFamily="18" charset="0"/>
                                                              </a:rPr>
                                                              <m:t>−</m:t>
                                                            </m:r>
                                                            <m:r>
                                                              <a:rPr lang="es-ES" sz="1200">
                                                                <a:effectLst/>
                                                                <a:latin typeface="Cambria Math" panose="02040503050406030204" pitchFamily="18" charset="0"/>
                                                                <a:ea typeface="Calibri" panose="020F0502020204030204" pitchFamily="34" charset="0"/>
                                                                <a:cs typeface="Times New Roman" panose="02020603050405020304" pitchFamily="18" charset="0"/>
                                                              </a:rPr>
                                                              <m:t>0.71777</m:t>
                                                            </m:r>
                                                          </m:e>
                                                        </m:mr>
                                                      </m:m>
                                                    </m:e>
                                                    <m:e>
                                                      <m:r>
                                                        <a:rPr lang="es-ES" sz="1200" i="1">
                                                          <a:effectLst/>
                                                          <a:latin typeface="Cambria Math" panose="02040503050406030204" pitchFamily="18" charset="0"/>
                                                          <a:ea typeface="Calibri" panose="020F0502020204030204" pitchFamily="34" charset="0"/>
                                                          <a:cs typeface="Times New Roman" panose="02020603050405020304" pitchFamily="18" charset="0"/>
                                                        </a:rPr>
                                                        <m:t>−</m:t>
                                                      </m:r>
                                                      <m:r>
                                                        <a:rPr lang="es-ES" sz="1200">
                                                          <a:effectLst/>
                                                          <a:latin typeface="Cambria Math" panose="02040503050406030204" pitchFamily="18" charset="0"/>
                                                          <a:ea typeface="Calibri" panose="020F0502020204030204" pitchFamily="34" charset="0"/>
                                                          <a:cs typeface="Times New Roman" panose="02020603050405020304" pitchFamily="18" charset="0"/>
                                                        </a:rPr>
                                                        <m:t>1.31214</m:t>
                                                      </m:r>
                                                    </m:e>
                                                  </m:eqArr>
                                                </m:e>
                                                <m:e>
                                                  <m:r>
                                                    <a:rPr lang="es-ES" sz="1200">
                                                      <a:effectLst/>
                                                      <a:latin typeface="Cambria Math" panose="02040503050406030204" pitchFamily="18" charset="0"/>
                                                      <a:ea typeface="Calibri" panose="020F0502020204030204" pitchFamily="34" charset="0"/>
                                                      <a:cs typeface="Times New Roman" panose="02020603050405020304" pitchFamily="18" charset="0"/>
                                                    </a:rPr>
                                                    <m:t>2.3046</m:t>
                                                  </m:r>
                                                </m:e>
                                              </m:eqArr>
                                            </m:e>
                                            <m:e>
                                              <m:r>
                                                <a:rPr lang="es-ES" sz="1200">
                                                  <a:effectLst/>
                                                  <a:latin typeface="Cambria Math" panose="02040503050406030204" pitchFamily="18" charset="0"/>
                                                  <a:ea typeface="Calibri" panose="020F0502020204030204" pitchFamily="34" charset="0"/>
                                                  <a:cs typeface="Times New Roman" panose="02020603050405020304" pitchFamily="18" charset="0"/>
                                                </a:rPr>
                                                <m:t>2.24774</m:t>
                                              </m:r>
                                            </m:e>
                                          </m:eqArr>
                                        </m:e>
                                        <m:e>
                                          <m:r>
                                            <a:rPr lang="es-ES" sz="1200" i="1">
                                              <a:effectLst/>
                                              <a:latin typeface="Cambria Math" panose="02040503050406030204" pitchFamily="18" charset="0"/>
                                              <a:ea typeface="Calibri" panose="020F0502020204030204" pitchFamily="34" charset="0"/>
                                              <a:cs typeface="Times New Roman" panose="02020603050405020304" pitchFamily="18" charset="0"/>
                                            </a:rPr>
                                            <m:t>−</m:t>
                                          </m:r>
                                          <m:r>
                                            <a:rPr lang="es-ES" sz="1200">
                                              <a:effectLst/>
                                              <a:latin typeface="Cambria Math" panose="02040503050406030204" pitchFamily="18" charset="0"/>
                                              <a:ea typeface="Calibri" panose="020F0502020204030204" pitchFamily="34" charset="0"/>
                                              <a:cs typeface="Times New Roman" panose="02020603050405020304" pitchFamily="18" charset="0"/>
                                            </a:rPr>
                                            <m:t>0.74907</m:t>
                                          </m:r>
                                        </m:e>
                                      </m:eqArr>
                                    </m:e>
                                    <m:e>
                                      <m:r>
                                        <a:rPr lang="es-ES" sz="1200">
                                          <a:effectLst/>
                                          <a:latin typeface="Cambria Math" panose="02040503050406030204" pitchFamily="18" charset="0"/>
                                          <a:ea typeface="Calibri" panose="020F0502020204030204" pitchFamily="34" charset="0"/>
                                          <a:cs typeface="Times New Roman" panose="02020603050405020304" pitchFamily="18" charset="0"/>
                                        </a:rPr>
                                        <m:t>0.95638</m:t>
                                      </m:r>
                                    </m:e>
                                  </m:eqArr>
                                </m:e>
                                <m:e>
                                  <m:r>
                                    <a:rPr lang="es-ES" sz="1200" i="1">
                                      <a:effectLst/>
                                      <a:latin typeface="Cambria Math" panose="02040503050406030204" pitchFamily="18" charset="0"/>
                                      <a:ea typeface="Calibri" panose="020F0502020204030204" pitchFamily="34" charset="0"/>
                                      <a:cs typeface="Times New Roman" panose="02020603050405020304" pitchFamily="18" charset="0"/>
                                    </a:rPr>
                                    <m:t>−</m:t>
                                  </m:r>
                                  <m:r>
                                    <a:rPr lang="es-ES" sz="1200">
                                      <a:effectLst/>
                                      <a:latin typeface="Cambria Math" panose="02040503050406030204" pitchFamily="18" charset="0"/>
                                      <a:ea typeface="Calibri" panose="020F0502020204030204" pitchFamily="34" charset="0"/>
                                      <a:cs typeface="Times New Roman" panose="02020603050405020304" pitchFamily="18" charset="0"/>
                                    </a:rPr>
                                    <m:t>0.82252</m:t>
                                  </m:r>
                                </m:e>
                              </m:eqArr>
                            </m:e>
                            <m:e>
                              <m:r>
                                <a:rPr lang="es-ES" sz="1200">
                                  <a:effectLst/>
                                  <a:latin typeface="Cambria Math" panose="02040503050406030204" pitchFamily="18" charset="0"/>
                                  <a:ea typeface="Calibri" panose="020F0502020204030204" pitchFamily="34" charset="0"/>
                                  <a:cs typeface="Times New Roman" panose="02020603050405020304" pitchFamily="18" charset="0"/>
                                </a:rPr>
                                <m:t>1.93622</m:t>
                              </m:r>
                            </m:e>
                          </m:eqArr>
                        </m:e>
                      </m:d>
                    </m:oMath>
                  </m:oMathPara>
                </a14:m>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p>
                <a:pPr marL="448310" algn="just">
                  <a:lnSpc>
                    <a:spcPct val="150000"/>
                  </a:lnSpc>
                  <a:spcAft>
                    <a:spcPts val="0"/>
                  </a:spcAft>
                </a:pPr>
                <a14:m>
                  <m:oMathPara xmlns:m="http://schemas.openxmlformats.org/officeDocument/2006/math">
                    <m:oMathParaPr>
                      <m:jc m:val="centerGroup"/>
                    </m:oMathParaPr>
                    <m:oMath xmlns:m="http://schemas.openxmlformats.org/officeDocument/2006/math">
                      <m:sSub>
                        <m:sSubPr>
                          <m:ctrlPr>
                            <a:rPr lang="es-EC" sz="1000" b="1"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es-ES" sz="1000" b="1" i="1">
                              <a:effectLst/>
                              <a:latin typeface="Cambria Math" panose="02040503050406030204" pitchFamily="18" charset="0"/>
                              <a:ea typeface="Calibri" panose="020F0502020204030204" pitchFamily="34" charset="0"/>
                              <a:cs typeface="Times New Roman" panose="02020603050405020304" pitchFamily="18" charset="0"/>
                            </a:rPr>
                            <m:t>𝑾</m:t>
                          </m:r>
                        </m:e>
                        <m:sub>
                          <m:r>
                            <a:rPr lang="es-ES" sz="1000" b="1" i="1">
                              <a:effectLst/>
                              <a:latin typeface="Cambria Math" panose="02040503050406030204" pitchFamily="18" charset="0"/>
                              <a:ea typeface="Calibri" panose="020F0502020204030204" pitchFamily="34" charset="0"/>
                              <a:cs typeface="Times New Roman" panose="02020603050405020304" pitchFamily="18" charset="0"/>
                            </a:rPr>
                            <m:t>𝒄𝒐</m:t>
                          </m:r>
                        </m:sub>
                      </m:sSub>
                      <m:r>
                        <a:rPr lang="es-ES" sz="1000" i="1">
                          <a:effectLst/>
                          <a:latin typeface="Cambria Math" panose="02040503050406030204" pitchFamily="18" charset="0"/>
                          <a:ea typeface="Calibri" panose="020F0502020204030204" pitchFamily="34" charset="0"/>
                          <a:cs typeface="Times New Roman" panose="02020603050405020304" pitchFamily="18" charset="0"/>
                        </a:rPr>
                        <m:t>= </m:t>
                      </m:r>
                      <m:d>
                        <m:dPr>
                          <m:begChr m:val="["/>
                          <m:endChr m:val="]"/>
                          <m:ctrlPr>
                            <a:rPr lang="es-EC" sz="1000" i="1">
                              <a:effectLst/>
                              <a:latin typeface="Cambria Math" panose="02040503050406030204" pitchFamily="18" charset="0"/>
                              <a:ea typeface="Calibri" panose="020F0502020204030204" pitchFamily="34" charset="0"/>
                              <a:cs typeface="Times New Roman" panose="02020603050405020304" pitchFamily="18" charset="0"/>
                            </a:rPr>
                          </m:ctrlPr>
                        </m:dPr>
                        <m:e>
                          <m:m>
                            <m:mPr>
                              <m:mcs>
                                <m:mc>
                                  <m:mcPr>
                                    <m:count m:val="3"/>
                                    <m:mcJc m:val="center"/>
                                  </m:mcPr>
                                </m:mc>
                              </m:mcs>
                              <m:ctrlPr>
                                <a:rPr lang="es-EC" sz="1000" i="1">
                                  <a:effectLst/>
                                  <a:latin typeface="Cambria Math" panose="02040503050406030204" pitchFamily="18" charset="0"/>
                                  <a:ea typeface="Calibri" panose="020F0502020204030204" pitchFamily="34" charset="0"/>
                                  <a:cs typeface="Times New Roman" panose="02020603050405020304" pitchFamily="18" charset="0"/>
                                </a:rPr>
                              </m:ctrlPr>
                            </m:mPr>
                            <m:mr>
                              <m:e>
                                <m:r>
                                  <a:rPr lang="es-ES" sz="1000">
                                    <a:effectLst/>
                                    <a:latin typeface="Cambria Math" panose="02040503050406030204" pitchFamily="18" charset="0"/>
                                    <a:ea typeface="Calibri" panose="020F0502020204030204" pitchFamily="34" charset="0"/>
                                    <a:cs typeface="Times New Roman" panose="02020603050405020304" pitchFamily="18" charset="0"/>
                                  </a:rPr>
                                  <m:t>0.9836</m:t>
                                </m:r>
                                <m:r>
                                  <a:rPr lang="es-ES" sz="1000" i="1">
                                    <a:effectLst/>
                                    <a:latin typeface="Cambria Math" panose="02040503050406030204" pitchFamily="18" charset="0"/>
                                    <a:ea typeface="Calibri" panose="020F0502020204030204" pitchFamily="34" charset="0"/>
                                    <a:cs typeface="Times New Roman" panose="02020603050405020304" pitchFamily="18" charset="0"/>
                                  </a:rPr>
                                  <m:t>   </m:t>
                                </m:r>
                              </m:e>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0.27430 </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0.77434</m:t>
                                </m:r>
                              </m:e>
                            </m:mr>
                            <m:mr>
                              <m:e>
                                <m:r>
                                  <a:rPr lang="es-ES" sz="1000">
                                    <a:effectLst/>
                                    <a:latin typeface="Cambria Math" panose="02040503050406030204" pitchFamily="18" charset="0"/>
                                    <a:ea typeface="Calibri" panose="020F0502020204030204" pitchFamily="34" charset="0"/>
                                    <a:cs typeface="Times New Roman" panose="02020603050405020304" pitchFamily="18" charset="0"/>
                                  </a:rPr>
                                  <m:t>0.50021 </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0.21360 </m:t>
                                </m:r>
                              </m:e>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0.79638</m:t>
                                </m:r>
                              </m:e>
                            </m:mr>
                            <m:mr>
                              <m:e>
                                <m:r>
                                  <a:rPr lang="es-ES" sz="1000">
                                    <a:effectLst/>
                                    <a:latin typeface="Cambria Math" panose="02040503050406030204" pitchFamily="18" charset="0"/>
                                    <a:ea typeface="Calibri" panose="020F0502020204030204" pitchFamily="34" charset="0"/>
                                    <a:cs typeface="Times New Roman" panose="02020603050405020304" pitchFamily="18" charset="0"/>
                                  </a:rPr>
                                  <m:t>0.35932 </m:t>
                                </m:r>
                              </m:e>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0.64562</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3.87524</m:t>
                                </m:r>
                              </m:e>
                            </m:mr>
                            <m:mr>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0.68396</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0.0305</m:t>
                                </m:r>
                              </m:e>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1.5567</m:t>
                                </m:r>
                              </m:e>
                            </m:mr>
                            <m:mr>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1.64921</m:t>
                                </m:r>
                              </m:e>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4.96601</m:t>
                                </m:r>
                              </m:e>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0.59518</m:t>
                                </m:r>
                              </m:e>
                            </m:mr>
                          </m:m>
                          <m:r>
                            <a:rPr lang="es-ES" sz="1000" i="1">
                              <a:effectLst/>
                              <a:latin typeface="Cambria Math" panose="02040503050406030204" pitchFamily="18" charset="0"/>
                              <a:ea typeface="Calibri" panose="020F0502020204030204" pitchFamily="34" charset="0"/>
                              <a:cs typeface="Times New Roman" panose="02020603050405020304" pitchFamily="18" charset="0"/>
                            </a:rPr>
                            <m:t>    </m:t>
                          </m:r>
                          <m:m>
                            <m:mPr>
                              <m:mcs>
                                <m:mc>
                                  <m:mcPr>
                                    <m:count m:val="3"/>
                                    <m:mcJc m:val="center"/>
                                  </m:mcPr>
                                </m:mc>
                              </m:mcs>
                              <m:ctrlPr>
                                <a:rPr lang="es-EC" sz="1000" i="1">
                                  <a:effectLst/>
                                  <a:latin typeface="Cambria Math" panose="02040503050406030204" pitchFamily="18" charset="0"/>
                                  <a:ea typeface="Calibri" panose="020F0502020204030204" pitchFamily="34" charset="0"/>
                                  <a:cs typeface="Times New Roman" panose="02020603050405020304" pitchFamily="18" charset="0"/>
                                </a:rPr>
                              </m:ctrlPr>
                            </m:mPr>
                            <m:mr>
                              <m:e>
                                <m:r>
                                  <a:rPr lang="es-ES" sz="1000">
                                    <a:effectLst/>
                                    <a:latin typeface="Cambria Math" panose="02040503050406030204" pitchFamily="18" charset="0"/>
                                    <a:ea typeface="Calibri" panose="020F0502020204030204" pitchFamily="34" charset="0"/>
                                    <a:cs typeface="Times New Roman" panose="02020603050405020304" pitchFamily="18" charset="0"/>
                                  </a:rPr>
                                  <m:t>1.69096</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 1.10545</m:t>
                                </m:r>
                              </m:e>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0.51515</m:t>
                                </m:r>
                              </m:e>
                            </m:mr>
                            <m:mr>
                              <m:e>
                                <m:r>
                                  <a:rPr lang="es-ES" sz="1000">
                                    <a:effectLst/>
                                    <a:latin typeface="Cambria Math" panose="02040503050406030204" pitchFamily="18" charset="0"/>
                                    <a:ea typeface="Calibri" panose="020F0502020204030204" pitchFamily="34" charset="0"/>
                                    <a:cs typeface="Times New Roman" panose="02020603050405020304" pitchFamily="18" charset="0"/>
                                  </a:rPr>
                                  <m:t> </m:t>
                                </m:r>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1.41742</m:t>
                                </m:r>
                              </m:e>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1.10308</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2.16793</m:t>
                                </m:r>
                              </m:e>
                            </m:mr>
                            <m:mr>
                              <m:e>
                                <m:r>
                                  <a:rPr lang="es-ES" sz="1000">
                                    <a:effectLst/>
                                    <a:latin typeface="Cambria Math" panose="02040503050406030204" pitchFamily="18" charset="0"/>
                                    <a:ea typeface="Calibri" panose="020F0502020204030204" pitchFamily="34" charset="0"/>
                                    <a:cs typeface="Times New Roman" panose="02020603050405020304" pitchFamily="18" charset="0"/>
                                  </a:rPr>
                                  <m:t>2.44735</m:t>
                                </m:r>
                              </m:e>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2.17235</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1.79775</m:t>
                                </m:r>
                              </m:e>
                            </m:mr>
                            <m:mr>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0.58802</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1.39813</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0.93</m:t>
                                </m:r>
                              </m:e>
                            </m:mr>
                            <m:mr>
                              <m:e>
                                <m:r>
                                  <a:rPr lang="es-ES" sz="1000">
                                    <a:effectLst/>
                                    <a:latin typeface="Cambria Math" panose="02040503050406030204" pitchFamily="18" charset="0"/>
                                    <a:ea typeface="Calibri" panose="020F0502020204030204" pitchFamily="34" charset="0"/>
                                    <a:cs typeface="Times New Roman" panose="02020603050405020304" pitchFamily="18" charset="0"/>
                                  </a:rPr>
                                  <m:t> </m:t>
                                </m:r>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1.94418</m:t>
                                </m:r>
                              </m:e>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0.22776</m:t>
                                </m:r>
                              </m:e>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2.97077</m:t>
                                </m:r>
                              </m:e>
                            </m:mr>
                          </m:m>
                          <m:r>
                            <a:rPr lang="es-ES" sz="1000" i="1">
                              <a:effectLst/>
                              <a:latin typeface="Cambria Math" panose="02040503050406030204" pitchFamily="18" charset="0"/>
                              <a:ea typeface="Calibri" panose="020F0502020204030204" pitchFamily="34" charset="0"/>
                              <a:cs typeface="Times New Roman" panose="02020603050405020304" pitchFamily="18" charset="0"/>
                            </a:rPr>
                            <m:t>    </m:t>
                          </m:r>
                          <m:m>
                            <m:mPr>
                              <m:mcs>
                                <m:mc>
                                  <m:mcPr>
                                    <m:count m:val="3"/>
                                    <m:mcJc m:val="center"/>
                                  </m:mcPr>
                                </m:mc>
                              </m:mcs>
                              <m:ctrlPr>
                                <a:rPr lang="es-EC" sz="1000" i="1">
                                  <a:effectLst/>
                                  <a:latin typeface="Cambria Math" panose="02040503050406030204" pitchFamily="18" charset="0"/>
                                  <a:ea typeface="Calibri" panose="020F0502020204030204" pitchFamily="34" charset="0"/>
                                  <a:cs typeface="Times New Roman" panose="02020603050405020304" pitchFamily="18" charset="0"/>
                                </a:rPr>
                              </m:ctrlPr>
                            </m:mPr>
                            <m:mr>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1.92104</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3.49829</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2.77387</m:t>
                                </m:r>
                              </m:e>
                            </m:mr>
                            <m:mr>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3.55915</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0.03223</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1.35284</m:t>
                                </m:r>
                              </m:e>
                            </m:mr>
                            <m:mr>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3.06721</m:t>
                                </m:r>
                              </m:e>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1.43060</m:t>
                                </m:r>
                              </m:e>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5.73674</m:t>
                                </m:r>
                              </m:e>
                            </m:mr>
                            <m:mr>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0.876115</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1.1624</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 2.23005</m:t>
                                </m:r>
                              </m:e>
                            </m:mr>
                            <m:mr>
                              <m:e>
                                <m:r>
                                  <a:rPr lang="es-ES" sz="1000">
                                    <a:effectLst/>
                                    <a:latin typeface="Cambria Math" panose="02040503050406030204" pitchFamily="18" charset="0"/>
                                    <a:ea typeface="Calibri" panose="020F0502020204030204" pitchFamily="34" charset="0"/>
                                    <a:cs typeface="Times New Roman" panose="02020603050405020304" pitchFamily="18" charset="0"/>
                                  </a:rPr>
                                  <m:t> 0.81503</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 0.97343</m:t>
                                </m:r>
                              </m:e>
                              <m:e>
                                <m:r>
                                  <a:rPr lang="es-ES" sz="1000">
                                    <a:effectLst/>
                                    <a:latin typeface="Cambria Math" panose="02040503050406030204" pitchFamily="18" charset="0"/>
                                    <a:ea typeface="Calibri" panose="020F0502020204030204" pitchFamily="34" charset="0"/>
                                    <a:cs typeface="Times New Roman" panose="02020603050405020304" pitchFamily="18" charset="0"/>
                                  </a:rPr>
                                  <m:t>1.44663</m:t>
                                </m:r>
                              </m:e>
                            </m:mr>
                          </m:m>
                          <m:r>
                            <a:rPr lang="es-ES" sz="1000" i="1">
                              <a:effectLst/>
                              <a:latin typeface="Cambria Math" panose="02040503050406030204" pitchFamily="18" charset="0"/>
                              <a:ea typeface="Calibri" panose="020F0502020204030204" pitchFamily="34" charset="0"/>
                              <a:cs typeface="Times New Roman" panose="02020603050405020304" pitchFamily="18" charset="0"/>
                            </a:rPr>
                            <m:t>   </m:t>
                          </m:r>
                          <m:m>
                            <m:mPr>
                              <m:mcs>
                                <m:mc>
                                  <m:mcPr>
                                    <m:count m:val="1"/>
                                    <m:mcJc m:val="center"/>
                                  </m:mcPr>
                                </m:mc>
                              </m:mcs>
                              <m:ctrlPr>
                                <a:rPr lang="es-EC" sz="1000" i="1">
                                  <a:effectLst/>
                                  <a:latin typeface="Cambria Math" panose="02040503050406030204" pitchFamily="18" charset="0"/>
                                  <a:ea typeface="Calibri" panose="020F0502020204030204" pitchFamily="34" charset="0"/>
                                  <a:cs typeface="Times New Roman" panose="02020603050405020304" pitchFamily="18" charset="0"/>
                                </a:rPr>
                              </m:ctrlPr>
                            </m:mPr>
                            <m:mr>
                              <m:e>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2.45069</m:t>
                                </m:r>
                              </m:e>
                            </m:mr>
                            <m:mr>
                              <m:e>
                                <m:r>
                                  <a:rPr lang="es-ES" sz="1000">
                                    <a:effectLst/>
                                    <a:latin typeface="Cambria Math" panose="02040503050406030204" pitchFamily="18" charset="0"/>
                                    <a:ea typeface="Calibri" panose="020F0502020204030204" pitchFamily="34" charset="0"/>
                                    <a:cs typeface="Times New Roman" panose="02020603050405020304" pitchFamily="18" charset="0"/>
                                  </a:rPr>
                                  <m:t> </m:t>
                                </m:r>
                                <m:r>
                                  <a:rPr lang="es-ES" sz="1000" i="1">
                                    <a:effectLst/>
                                    <a:latin typeface="Cambria Math" panose="02040503050406030204" pitchFamily="18" charset="0"/>
                                    <a:ea typeface="Calibri" panose="020F0502020204030204" pitchFamily="34" charset="0"/>
                                    <a:cs typeface="Times New Roman" panose="02020603050405020304" pitchFamily="18" charset="0"/>
                                  </a:rPr>
                                  <m:t>−</m:t>
                                </m:r>
                                <m:r>
                                  <a:rPr lang="es-ES" sz="1000">
                                    <a:effectLst/>
                                    <a:latin typeface="Cambria Math" panose="02040503050406030204" pitchFamily="18" charset="0"/>
                                    <a:ea typeface="Calibri" panose="020F0502020204030204" pitchFamily="34" charset="0"/>
                                    <a:cs typeface="Times New Roman" panose="02020603050405020304" pitchFamily="18" charset="0"/>
                                  </a:rPr>
                                  <m:t>1.69458</m:t>
                                </m:r>
                              </m:e>
                            </m:mr>
                            <m:mr>
                              <m:e>
                                <m:r>
                                  <a:rPr lang="es-ES" sz="1000">
                                    <a:effectLst/>
                                    <a:latin typeface="Cambria Math" panose="02040503050406030204" pitchFamily="18" charset="0"/>
                                    <a:ea typeface="Calibri" panose="020F0502020204030204" pitchFamily="34" charset="0"/>
                                    <a:cs typeface="Times New Roman" panose="02020603050405020304" pitchFamily="18" charset="0"/>
                                  </a:rPr>
                                  <m:t>0.0524969</m:t>
                                </m:r>
                              </m:e>
                            </m:mr>
                            <m:mr>
                              <m:e>
                                <m:r>
                                  <a:rPr lang="es-ES" sz="1000">
                                    <a:effectLst/>
                                    <a:latin typeface="Cambria Math" panose="02040503050406030204" pitchFamily="18" charset="0"/>
                                    <a:ea typeface="Calibri" panose="020F0502020204030204" pitchFamily="34" charset="0"/>
                                    <a:cs typeface="Times New Roman" panose="02020603050405020304" pitchFamily="18" charset="0"/>
                                  </a:rPr>
                                  <m:t>0.074084</m:t>
                                </m:r>
                              </m:e>
                            </m:mr>
                            <m:mr>
                              <m:e>
                                <m:r>
                                  <a:rPr lang="es-ES" sz="1000">
                                    <a:effectLst/>
                                    <a:latin typeface="Cambria Math" panose="02040503050406030204" pitchFamily="18" charset="0"/>
                                    <a:ea typeface="Calibri" panose="020F0502020204030204" pitchFamily="34" charset="0"/>
                                    <a:cs typeface="Times New Roman" panose="02020603050405020304" pitchFamily="18" charset="0"/>
                                  </a:rPr>
                                  <m:t>2.743321</m:t>
                                </m:r>
                              </m:e>
                            </m:mr>
                          </m:m>
                        </m:e>
                      </m:d>
                    </m:oMath>
                  </m:oMathPara>
                </a14:m>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s-ES" sz="3600" b="1" dirty="0">
                    <a:effectLst/>
                    <a:latin typeface="Garamond" panose="02020404030301010803" pitchFamily="18" charset="0"/>
                    <a:ea typeface="Calibri" panose="020F0502020204030204" pitchFamily="34" charset="0"/>
                    <a:cs typeface="Times New Roman" panose="02020603050405020304" pitchFamily="18" charset="0"/>
                  </a:rPr>
                  <a:t> </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14:m>
                  <m:oMathPara xmlns:m="http://schemas.openxmlformats.org/officeDocument/2006/math">
                    <m:oMathParaPr>
                      <m:jc m:val="centerGroup"/>
                    </m:oMathParaPr>
                    <m:oMath xmlns:m="http://schemas.openxmlformats.org/officeDocument/2006/math">
                      <m:sSub>
                        <m:sSubPr>
                          <m:ctrlPr>
                            <a:rPr lang="es-EC" sz="120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s-ES" sz="1200" b="1" i="1">
                              <a:effectLst/>
                              <a:latin typeface="Cambria Math" panose="02040503050406030204" pitchFamily="18" charset="0"/>
                              <a:ea typeface="Calibri" panose="020F0502020204030204" pitchFamily="34" charset="0"/>
                              <a:cs typeface="Times New Roman" panose="02020603050405020304" pitchFamily="18" charset="0"/>
                            </a:rPr>
                            <m:t>𝒃</m:t>
                          </m:r>
                        </m:e>
                        <m:sub>
                          <m:r>
                            <a:rPr lang="es-ES" sz="1200" b="1" i="1">
                              <a:effectLst/>
                              <a:latin typeface="Cambria Math" panose="02040503050406030204" pitchFamily="18" charset="0"/>
                              <a:ea typeface="Calibri" panose="020F0502020204030204" pitchFamily="34" charset="0"/>
                              <a:cs typeface="Times New Roman" panose="02020603050405020304" pitchFamily="18" charset="0"/>
                            </a:rPr>
                            <m:t>𝒄𝒔</m:t>
                          </m:r>
                        </m:sub>
                      </m:sSub>
                      <m:r>
                        <a:rPr lang="es-ES" sz="1200" i="1">
                          <a:effectLst/>
                          <a:latin typeface="Cambria Math" panose="02040503050406030204" pitchFamily="18" charset="0"/>
                          <a:ea typeface="Calibri" panose="020F0502020204030204" pitchFamily="34" charset="0"/>
                          <a:cs typeface="Times New Roman" panose="02020603050405020304" pitchFamily="18" charset="0"/>
                        </a:rPr>
                        <m:t>= </m:t>
                      </m:r>
                      <m:d>
                        <m:dPr>
                          <m:begChr m:val="["/>
                          <m:endChr m:val="]"/>
                          <m:ctrlPr>
                            <a:rPr lang="es-EC" sz="1200" i="1">
                              <a:effectLst/>
                              <a:latin typeface="Cambria Math" panose="02040503050406030204" pitchFamily="18" charset="0"/>
                              <a:ea typeface="Calibri" panose="020F0502020204030204" pitchFamily="34" charset="0"/>
                              <a:cs typeface="Times New Roman" panose="02020603050405020304" pitchFamily="18" charset="0"/>
                            </a:rPr>
                          </m:ctrlPr>
                        </m:dPr>
                        <m:e>
                          <m:r>
                            <a:rPr lang="es-ES" sz="1200" i="1">
                              <a:effectLst/>
                              <a:latin typeface="Cambria Math" panose="02040503050406030204" pitchFamily="18" charset="0"/>
                              <a:ea typeface="Calibri" panose="020F0502020204030204" pitchFamily="34" charset="0"/>
                              <a:cs typeface="Times New Roman" panose="02020603050405020304" pitchFamily="18" charset="0"/>
                            </a:rPr>
                            <m:t>−</m:t>
                          </m:r>
                          <m:r>
                            <a:rPr lang="es-ES" sz="1200">
                              <a:effectLst/>
                              <a:latin typeface="Cambria Math" panose="02040503050406030204" pitchFamily="18" charset="0"/>
                              <a:ea typeface="Calibri" panose="020F0502020204030204" pitchFamily="34" charset="0"/>
                              <a:cs typeface="Times New Roman" panose="02020603050405020304" pitchFamily="18" charset="0"/>
                            </a:rPr>
                            <m:t>2.7413022</m:t>
                          </m:r>
                        </m:e>
                      </m:d>
                    </m:oMath>
                  </m:oMathPara>
                </a14:m>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p>
                <a:pPr indent="448310" algn="just">
                  <a:lnSpc>
                    <a:spcPct val="115000"/>
                  </a:lnSpc>
                  <a:spcAft>
                    <a:spcPts val="0"/>
                  </a:spcAft>
                </a:pPr>
                <a:r>
                  <a:rPr lang="es-ES" sz="2400" dirty="0">
                    <a:effectLst/>
                    <a:latin typeface="Garamond" panose="02020404030301010803" pitchFamily="18" charset="0"/>
                    <a:ea typeface="Calibri" panose="020F0502020204030204" pitchFamily="34" charset="0"/>
                    <a:cs typeface="Times New Roman" panose="02020603050405020304" pitchFamily="18" charset="0"/>
                  </a:rPr>
                  <a:t> </a:t>
                </a:r>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a:p>
                <a:pPr marL="589280" algn="just">
                  <a:lnSpc>
                    <a:spcPct val="200000"/>
                  </a:lnSpc>
                  <a:spcAft>
                    <a:spcPts val="1000"/>
                  </a:spcAft>
                </a:pPr>
                <a14:m>
                  <m:oMathPara xmlns:m="http://schemas.openxmlformats.org/officeDocument/2006/math">
                    <m:oMathParaPr>
                      <m:jc m:val="centerGroup"/>
                    </m:oMathParaPr>
                    <m:oMath xmlns:m="http://schemas.openxmlformats.org/officeDocument/2006/math">
                      <m:sSub>
                        <m:sSubPr>
                          <m:ctrlPr>
                            <a:rPr lang="es-EC" sz="1050" b="1" i="1">
                              <a:effectLst/>
                              <a:latin typeface="Cambria Math" panose="02040503050406030204" pitchFamily="18" charset="0"/>
                              <a:ea typeface="Calibri" panose="020F0502020204030204" pitchFamily="34" charset="0"/>
                              <a:cs typeface="Times New Roman" panose="02020603050405020304" pitchFamily="18" charset="0"/>
                            </a:rPr>
                          </m:ctrlPr>
                        </m:sSubPr>
                        <m:e>
                          <m:r>
                            <a:rPr lang="es-ES" sz="1050" b="1" i="1">
                              <a:effectLst/>
                              <a:latin typeface="Cambria Math" panose="02040503050406030204" pitchFamily="18" charset="0"/>
                              <a:ea typeface="Calibri" panose="020F0502020204030204" pitchFamily="34" charset="0"/>
                              <a:cs typeface="Times New Roman" panose="02020603050405020304" pitchFamily="18" charset="0"/>
                            </a:rPr>
                            <m:t>𝑾</m:t>
                          </m:r>
                        </m:e>
                        <m:sub>
                          <m:r>
                            <a:rPr lang="es-ES" sz="1050" b="1" i="1">
                              <a:effectLst/>
                              <a:latin typeface="Cambria Math" panose="02040503050406030204" pitchFamily="18" charset="0"/>
                              <a:ea typeface="Calibri" panose="020F0502020204030204" pitchFamily="34" charset="0"/>
                              <a:cs typeface="Times New Roman" panose="02020603050405020304" pitchFamily="18" charset="0"/>
                            </a:rPr>
                            <m:t>𝒄𝒔</m:t>
                          </m:r>
                        </m:sub>
                      </m:sSub>
                      <m:r>
                        <a:rPr lang="es-ES" sz="1050" b="1" i="1">
                          <a:effectLst/>
                          <a:latin typeface="Cambria Math" panose="02040503050406030204" pitchFamily="18" charset="0"/>
                          <a:ea typeface="Calibri" panose="020F0502020204030204" pitchFamily="34" charset="0"/>
                          <a:cs typeface="Times New Roman" panose="02020603050405020304" pitchFamily="18" charset="0"/>
                        </a:rPr>
                        <m:t>= </m:t>
                      </m:r>
                      <m:d>
                        <m:dPr>
                          <m:begChr m:val="["/>
                          <m:endChr m:val="]"/>
                          <m:ctrlPr>
                            <a:rPr lang="es-EC" sz="1050" b="1" i="1">
                              <a:effectLst/>
                              <a:latin typeface="Cambria Math" panose="02040503050406030204" pitchFamily="18" charset="0"/>
                              <a:ea typeface="Calibri" panose="020F0502020204030204" pitchFamily="34" charset="0"/>
                              <a:cs typeface="Times New Roman" panose="02020603050405020304" pitchFamily="18" charset="0"/>
                            </a:rPr>
                          </m:ctrlPr>
                        </m:dPr>
                        <m:e>
                          <m:m>
                            <m:mPr>
                              <m:mcs>
                                <m:mc>
                                  <m:mcPr>
                                    <m:count m:val="3"/>
                                    <m:mcJc m:val="center"/>
                                  </m:mcPr>
                                </m:mc>
                              </m:mcs>
                              <m:ctrlPr>
                                <a:rPr lang="es-EC" sz="1050" b="1" i="1">
                                  <a:effectLst/>
                                  <a:latin typeface="Cambria Math" panose="02040503050406030204" pitchFamily="18" charset="0"/>
                                  <a:ea typeface="Calibri" panose="020F0502020204030204" pitchFamily="34" charset="0"/>
                                  <a:cs typeface="Times New Roman" panose="02020603050405020304" pitchFamily="18" charset="0"/>
                                </a:rPr>
                              </m:ctrlPr>
                            </m:mPr>
                            <m:mr>
                              <m:e>
                                <m:r>
                                  <a:rPr lang="es-ES" sz="1050">
                                    <a:effectLst/>
                                    <a:latin typeface="Cambria Math" panose="02040503050406030204" pitchFamily="18" charset="0"/>
                                    <a:ea typeface="Calibri" panose="020F0502020204030204" pitchFamily="34" charset="0"/>
                                    <a:cs typeface="Times New Roman" panose="02020603050405020304" pitchFamily="18" charset="0"/>
                                  </a:rPr>
                                  <m:t>0.62442 </m:t>
                                </m:r>
                              </m:e>
                              <m:e>
                                <m:r>
                                  <a:rPr lang="es-ES" sz="1050" i="1">
                                    <a:effectLst/>
                                    <a:latin typeface="Cambria Math" panose="02040503050406030204" pitchFamily="18" charset="0"/>
                                    <a:ea typeface="Calibri" panose="020F0502020204030204" pitchFamily="34" charset="0"/>
                                    <a:cs typeface="Times New Roman" panose="02020603050405020304" pitchFamily="18" charset="0"/>
                                  </a:rPr>
                                  <m:t>−</m:t>
                                </m:r>
                                <m:r>
                                  <a:rPr lang="es-ES" sz="1050">
                                    <a:effectLst/>
                                    <a:latin typeface="Cambria Math" panose="02040503050406030204" pitchFamily="18" charset="0"/>
                                    <a:ea typeface="Calibri" panose="020F0502020204030204" pitchFamily="34" charset="0"/>
                                    <a:cs typeface="Times New Roman" panose="02020603050405020304" pitchFamily="18" charset="0"/>
                                  </a:rPr>
                                  <m:t>2.34471</m:t>
                                </m:r>
                              </m:e>
                              <m:e>
                                <m:r>
                                  <a:rPr lang="es-ES" sz="1050">
                                    <a:effectLst/>
                                    <a:latin typeface="Cambria Math" panose="02040503050406030204" pitchFamily="18" charset="0"/>
                                    <a:ea typeface="Calibri" panose="020F0502020204030204" pitchFamily="34" charset="0"/>
                                    <a:cs typeface="Times New Roman" panose="02020603050405020304" pitchFamily="18" charset="0"/>
                                  </a:rPr>
                                  <m:t>4.8846</m:t>
                                </m:r>
                              </m:e>
                            </m:mr>
                          </m:m>
                          <m:r>
                            <a:rPr lang="es-ES" sz="1050" b="1" i="1">
                              <a:effectLst/>
                              <a:latin typeface="Cambria Math" panose="02040503050406030204" pitchFamily="18" charset="0"/>
                              <a:ea typeface="Calibri" panose="020F0502020204030204" pitchFamily="34" charset="0"/>
                              <a:cs typeface="Times New Roman" panose="02020603050405020304" pitchFamily="18" charset="0"/>
                            </a:rPr>
                            <m:t>     </m:t>
                          </m:r>
                          <m:m>
                            <m:mPr>
                              <m:mcs>
                                <m:mc>
                                  <m:mcPr>
                                    <m:count m:val="3"/>
                                    <m:mcJc m:val="center"/>
                                  </m:mcPr>
                                </m:mc>
                              </m:mcs>
                              <m:ctrlPr>
                                <a:rPr lang="es-EC" sz="1050" b="1" i="1">
                                  <a:effectLst/>
                                  <a:latin typeface="Cambria Math" panose="02040503050406030204" pitchFamily="18" charset="0"/>
                                  <a:ea typeface="Calibri" panose="020F0502020204030204" pitchFamily="34" charset="0"/>
                                  <a:cs typeface="Times New Roman" panose="02020603050405020304" pitchFamily="18" charset="0"/>
                                </a:rPr>
                              </m:ctrlPr>
                            </m:mPr>
                            <m:mr>
                              <m:e>
                                <m:r>
                                  <a:rPr lang="es-ES" sz="1050" i="1">
                                    <a:effectLst/>
                                    <a:latin typeface="Cambria Math" panose="02040503050406030204" pitchFamily="18" charset="0"/>
                                    <a:ea typeface="Calibri" panose="020F0502020204030204" pitchFamily="34" charset="0"/>
                                    <a:cs typeface="Times New Roman" panose="02020603050405020304" pitchFamily="18" charset="0"/>
                                  </a:rPr>
                                  <m:t>−</m:t>
                                </m:r>
                                <m:r>
                                  <a:rPr lang="es-ES" sz="1050">
                                    <a:effectLst/>
                                    <a:latin typeface="Cambria Math" panose="02040503050406030204" pitchFamily="18" charset="0"/>
                                    <a:ea typeface="Calibri" panose="020F0502020204030204" pitchFamily="34" charset="0"/>
                                    <a:cs typeface="Times New Roman" panose="02020603050405020304" pitchFamily="18" charset="0"/>
                                  </a:rPr>
                                  <m:t>1.958738</m:t>
                                </m:r>
                              </m:e>
                              <m:e>
                                <m:r>
                                  <a:rPr lang="es-ES" sz="1050">
                                    <a:effectLst/>
                                    <a:latin typeface="Cambria Math" panose="02040503050406030204" pitchFamily="18" charset="0"/>
                                    <a:ea typeface="Calibri" panose="020F0502020204030204" pitchFamily="34" charset="0"/>
                                    <a:cs typeface="Times New Roman" panose="02020603050405020304" pitchFamily="18" charset="0"/>
                                  </a:rPr>
                                  <m:t>2.76572</m:t>
                                </m:r>
                              </m:e>
                              <m:e>
                                <m:r>
                                  <a:rPr lang="es-ES" sz="1050">
                                    <a:effectLst/>
                                    <a:latin typeface="Cambria Math" panose="02040503050406030204" pitchFamily="18" charset="0"/>
                                    <a:ea typeface="Calibri" panose="020F0502020204030204" pitchFamily="34" charset="0"/>
                                    <a:cs typeface="Times New Roman" panose="02020603050405020304" pitchFamily="18" charset="0"/>
                                  </a:rPr>
                                  <m:t>3.74235</m:t>
                                </m:r>
                              </m:e>
                            </m:mr>
                          </m:m>
                          <m:r>
                            <a:rPr lang="es-ES" sz="1050" b="1" i="1">
                              <a:effectLst/>
                              <a:latin typeface="Cambria Math" panose="02040503050406030204" pitchFamily="18" charset="0"/>
                              <a:ea typeface="Calibri" panose="020F0502020204030204" pitchFamily="34" charset="0"/>
                              <a:cs typeface="Times New Roman" panose="02020603050405020304" pitchFamily="18" charset="0"/>
                            </a:rPr>
                            <m:t>    </m:t>
                          </m:r>
                          <m:m>
                            <m:mPr>
                              <m:mcs>
                                <m:mc>
                                  <m:mcPr>
                                    <m:count m:val="4"/>
                                    <m:mcJc m:val="center"/>
                                  </m:mcPr>
                                </m:mc>
                              </m:mcs>
                              <m:ctrlPr>
                                <a:rPr lang="es-EC" sz="1050" b="1" i="1">
                                  <a:effectLst/>
                                  <a:latin typeface="Cambria Math" panose="02040503050406030204" pitchFamily="18" charset="0"/>
                                  <a:ea typeface="Calibri" panose="020F0502020204030204" pitchFamily="34" charset="0"/>
                                  <a:cs typeface="Times New Roman" panose="02020603050405020304" pitchFamily="18" charset="0"/>
                                </a:rPr>
                              </m:ctrlPr>
                            </m:mPr>
                            <m:mr>
                              <m:e>
                                <m:r>
                                  <a:rPr lang="es-ES" sz="1050">
                                    <a:effectLst/>
                                    <a:latin typeface="Cambria Math" panose="02040503050406030204" pitchFamily="18" charset="0"/>
                                    <a:ea typeface="Calibri" panose="020F0502020204030204" pitchFamily="34" charset="0"/>
                                    <a:cs typeface="Times New Roman" panose="02020603050405020304" pitchFamily="18" charset="0"/>
                                  </a:rPr>
                                  <m:t>2.69903</m:t>
                                </m:r>
                              </m:e>
                              <m:e>
                                <m:r>
                                  <a:rPr lang="es-ES" sz="1050">
                                    <a:effectLst/>
                                    <a:latin typeface="Cambria Math" panose="02040503050406030204" pitchFamily="18" charset="0"/>
                                    <a:ea typeface="Calibri" panose="020F0502020204030204" pitchFamily="34" charset="0"/>
                                    <a:cs typeface="Times New Roman" panose="02020603050405020304" pitchFamily="18" charset="0"/>
                                  </a:rPr>
                                  <m:t> </m:t>
                                </m:r>
                                <m:r>
                                  <a:rPr lang="es-ES" sz="1050" i="1">
                                    <a:effectLst/>
                                    <a:latin typeface="Cambria Math" panose="02040503050406030204" pitchFamily="18" charset="0"/>
                                    <a:ea typeface="Calibri" panose="020F0502020204030204" pitchFamily="34" charset="0"/>
                                    <a:cs typeface="Times New Roman" panose="02020603050405020304" pitchFamily="18" charset="0"/>
                                  </a:rPr>
                                  <m:t>−</m:t>
                                </m:r>
                                <m:r>
                                  <a:rPr lang="es-ES" sz="1050">
                                    <a:effectLst/>
                                    <a:latin typeface="Cambria Math" panose="02040503050406030204" pitchFamily="18" charset="0"/>
                                    <a:ea typeface="Calibri" panose="020F0502020204030204" pitchFamily="34" charset="0"/>
                                    <a:cs typeface="Times New Roman" panose="02020603050405020304" pitchFamily="18" charset="0"/>
                                  </a:rPr>
                                  <m:t>0.43087</m:t>
                                </m:r>
                              </m:e>
                              <m:e>
                                <m:r>
                                  <a:rPr lang="es-ES" sz="1050">
                                    <a:effectLst/>
                                    <a:latin typeface="Cambria Math" panose="02040503050406030204" pitchFamily="18" charset="0"/>
                                    <a:ea typeface="Calibri" panose="020F0502020204030204" pitchFamily="34" charset="0"/>
                                    <a:cs typeface="Times New Roman" panose="02020603050405020304" pitchFamily="18" charset="0"/>
                                  </a:rPr>
                                  <m:t>3.19750</m:t>
                                </m:r>
                              </m:e>
                              <m:e>
                                <m:r>
                                  <a:rPr lang="es-ES" sz="1050" i="1">
                                    <a:effectLst/>
                                    <a:latin typeface="Cambria Math" panose="02040503050406030204" pitchFamily="18" charset="0"/>
                                    <a:ea typeface="Calibri" panose="020F0502020204030204" pitchFamily="34" charset="0"/>
                                    <a:cs typeface="Times New Roman" panose="02020603050405020304" pitchFamily="18" charset="0"/>
                                  </a:rPr>
                                  <m:t>−</m:t>
                                </m:r>
                                <m:r>
                                  <a:rPr lang="es-ES" sz="1050">
                                    <a:effectLst/>
                                    <a:latin typeface="Cambria Math" panose="02040503050406030204" pitchFamily="18" charset="0"/>
                                    <a:ea typeface="Calibri" panose="020F0502020204030204" pitchFamily="34" charset="0"/>
                                    <a:cs typeface="Times New Roman" panose="02020603050405020304" pitchFamily="18" charset="0"/>
                                  </a:rPr>
                                  <m:t>1.38575</m:t>
                                </m:r>
                              </m:e>
                            </m:mr>
                          </m:m>
                        </m:e>
                      </m:d>
                    </m:oMath>
                  </m:oMathPara>
                </a14:m>
                <a:endParaRPr lang="es-EC" sz="32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4" name="Rectángulo 3"/>
              <p:cNvSpPr>
                <a:spLocks noRot="1" noChangeAspect="1" noMove="1" noResize="1" noEditPoints="1" noAdjustHandles="1" noChangeArrowheads="1" noChangeShapeType="1" noTextEdit="1"/>
              </p:cNvSpPr>
              <p:nvPr/>
            </p:nvSpPr>
            <p:spPr>
              <a:xfrm>
                <a:off x="1648495" y="246955"/>
                <a:ext cx="8242479" cy="6167586"/>
              </a:xfrm>
              <a:prstGeom prst="rect">
                <a:avLst/>
              </a:prstGeom>
              <a:blipFill rotWithShape="0">
                <a:blip r:embed="rId3"/>
                <a:stretch>
                  <a:fillRect/>
                </a:stretch>
              </a:blipFill>
            </p:spPr>
            <p:txBody>
              <a:bodyPr/>
              <a:lstStyle/>
              <a:p>
                <a:r>
                  <a:rPr lang="es-EC">
                    <a:noFill/>
                  </a:rPr>
                  <a:t> </a:t>
                </a:r>
              </a:p>
            </p:txBody>
          </p:sp>
        </mc:Fallback>
      </mc:AlternateContent>
    </p:spTree>
    <p:extLst>
      <p:ext uri="{BB962C8B-B14F-4D97-AF65-F5344CB8AC3E}">
        <p14:creationId xmlns:p14="http://schemas.microsoft.com/office/powerpoint/2010/main" val="3763475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GASOLINA SUPER</a:t>
            </a:r>
            <a:endParaRPr lang="es-EC" dirty="0"/>
          </a:p>
        </p:txBody>
      </p:sp>
      <p:pic>
        <p:nvPicPr>
          <p:cNvPr id="5"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p:cNvPicPr/>
          <p:nvPr/>
        </p:nvPicPr>
        <p:blipFill>
          <a:blip r:embed="rId3">
            <a:extLst>
              <a:ext uri="{28A0092B-C50C-407E-A947-70E740481C1C}">
                <a14:useLocalDpi xmlns:a14="http://schemas.microsoft.com/office/drawing/2010/main" val="0"/>
              </a:ext>
            </a:extLst>
          </a:blip>
          <a:srcRect l="6250" r="7878"/>
          <a:stretch>
            <a:fillRect/>
          </a:stretch>
        </p:blipFill>
        <p:spPr bwMode="auto">
          <a:xfrm>
            <a:off x="1737826" y="1468835"/>
            <a:ext cx="7586478" cy="4262264"/>
          </a:xfrm>
          <a:prstGeom prst="rect">
            <a:avLst/>
          </a:prstGeom>
          <a:noFill/>
          <a:ln>
            <a:noFill/>
          </a:ln>
        </p:spPr>
      </p:pic>
      <p:sp>
        <p:nvSpPr>
          <p:cNvPr id="3" name="Rectángulo 2"/>
          <p:cNvSpPr/>
          <p:nvPr/>
        </p:nvSpPr>
        <p:spPr>
          <a:xfrm>
            <a:off x="1473291" y="6074895"/>
            <a:ext cx="7750362" cy="410882"/>
          </a:xfrm>
          <a:prstGeom prst="rect">
            <a:avLst/>
          </a:prstGeom>
        </p:spPr>
        <p:txBody>
          <a:bodyPr wrap="square">
            <a:spAutoFit/>
          </a:bodyPr>
          <a:lstStyle/>
          <a:p>
            <a:pPr marL="448310" algn="ctr">
              <a:lnSpc>
                <a:spcPct val="115000"/>
              </a:lnSpc>
              <a:spcAft>
                <a:spcPts val="0"/>
              </a:spcAft>
            </a:pPr>
            <a:r>
              <a:rPr lang="es-ES" dirty="0">
                <a:latin typeface="Garamond" panose="02020404030301010803" pitchFamily="18" charset="0"/>
                <a:ea typeface="Calibri" panose="020F0502020204030204" pitchFamily="34" charset="0"/>
                <a:cs typeface="Times New Roman" panose="02020603050405020304" pitchFamily="18" charset="0"/>
              </a:rPr>
              <a:t>El porciento de ajuste de esta RNA es R</a:t>
            </a:r>
            <a:r>
              <a:rPr lang="es-ES" baseline="30000" dirty="0">
                <a:latin typeface="Garamond" panose="02020404030301010803" pitchFamily="18" charset="0"/>
                <a:ea typeface="Calibri" panose="020F0502020204030204" pitchFamily="34" charset="0"/>
                <a:cs typeface="Times New Roman" panose="02020603050405020304" pitchFamily="18" charset="0"/>
              </a:rPr>
              <a:t>2</a:t>
            </a:r>
            <a:r>
              <a:rPr lang="es-ES" dirty="0">
                <a:latin typeface="Garamond" panose="02020404030301010803" pitchFamily="18" charset="0"/>
                <a:ea typeface="Calibri" panose="020F0502020204030204" pitchFamily="34" charset="0"/>
                <a:cs typeface="Times New Roman" panose="02020603050405020304" pitchFamily="18" charset="0"/>
              </a:rPr>
              <a:t> = 98.051% y el error es S = 104.70</a:t>
            </a:r>
            <a:endParaRPr lang="es-EC"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8491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GASOLINA EXTRA</a:t>
            </a:r>
            <a:endParaRPr lang="es-EC" dirty="0"/>
          </a:p>
        </p:txBody>
      </p:sp>
      <p:pic>
        <p:nvPicPr>
          <p:cNvPr id="5"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 name="Rectángulo 3"/>
              <p:cNvSpPr/>
              <p:nvPr/>
            </p:nvSpPr>
            <p:spPr>
              <a:xfrm>
                <a:off x="875763" y="1959845"/>
                <a:ext cx="9710671" cy="374134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EC" sz="1200" b="1" i="1">
                              <a:latin typeface="Cambria Math" panose="02040503050406030204" pitchFamily="18" charset="0"/>
                            </a:rPr>
                          </m:ctrlPr>
                        </m:sSubPr>
                        <m:e>
                          <m:r>
                            <a:rPr lang="es-ES" sz="1200" b="1" i="1">
                              <a:latin typeface="Cambria Math" panose="02040503050406030204" pitchFamily="18" charset="0"/>
                            </a:rPr>
                            <m:t>𝒃</m:t>
                          </m:r>
                        </m:e>
                        <m:sub>
                          <m:r>
                            <a:rPr lang="es-ES" sz="1200" b="1" i="1">
                              <a:latin typeface="Cambria Math" panose="02040503050406030204" pitchFamily="18" charset="0"/>
                            </a:rPr>
                            <m:t>𝒄𝒐</m:t>
                          </m:r>
                        </m:sub>
                      </m:sSub>
                      <m:r>
                        <a:rPr lang="es-ES" sz="1200" b="1" i="1">
                          <a:latin typeface="Cambria Math" panose="02040503050406030204" pitchFamily="18" charset="0"/>
                        </a:rPr>
                        <m:t>= </m:t>
                      </m:r>
                      <m:d>
                        <m:dPr>
                          <m:begChr m:val="["/>
                          <m:endChr m:val="]"/>
                          <m:ctrlPr>
                            <a:rPr lang="es-EC" sz="1200" b="1" i="1">
                              <a:latin typeface="Cambria Math" panose="02040503050406030204" pitchFamily="18" charset="0"/>
                            </a:rPr>
                          </m:ctrlPr>
                        </m:dPr>
                        <m:e>
                          <m:eqArr>
                            <m:eqArrPr>
                              <m:ctrlPr>
                                <a:rPr lang="es-EC" sz="1200" b="1" i="1">
                                  <a:latin typeface="Cambria Math" panose="02040503050406030204" pitchFamily="18" charset="0"/>
                                </a:rPr>
                              </m:ctrlPr>
                            </m:eqArrPr>
                            <m:e>
                              <m:eqArr>
                                <m:eqArrPr>
                                  <m:ctrlPr>
                                    <a:rPr lang="es-EC" sz="1200" b="1" i="1">
                                      <a:latin typeface="Cambria Math" panose="02040503050406030204" pitchFamily="18" charset="0"/>
                                    </a:rPr>
                                  </m:ctrlPr>
                                </m:eqArrPr>
                                <m:e>
                                  <m:eqArr>
                                    <m:eqArrPr>
                                      <m:ctrlPr>
                                        <a:rPr lang="es-EC" sz="1200" b="1" i="1">
                                          <a:latin typeface="Cambria Math" panose="02040503050406030204" pitchFamily="18" charset="0"/>
                                        </a:rPr>
                                      </m:ctrlPr>
                                    </m:eqArrPr>
                                    <m:e>
                                      <m:eqArr>
                                        <m:eqArrPr>
                                          <m:ctrlPr>
                                            <a:rPr lang="es-EC" sz="1200" b="1" i="1">
                                              <a:latin typeface="Cambria Math" panose="02040503050406030204" pitchFamily="18" charset="0"/>
                                            </a:rPr>
                                          </m:ctrlPr>
                                        </m:eqArrPr>
                                        <m:e>
                                          <m:eqArr>
                                            <m:eqArrPr>
                                              <m:ctrlPr>
                                                <a:rPr lang="es-EC" sz="1200" b="1" i="1">
                                                  <a:latin typeface="Cambria Math" panose="02040503050406030204" pitchFamily="18" charset="0"/>
                                                </a:rPr>
                                              </m:ctrlPr>
                                            </m:eqArrPr>
                                            <m:e>
                                              <m:eqArr>
                                                <m:eqArrPr>
                                                  <m:ctrlPr>
                                                    <a:rPr lang="es-EC" sz="1200" b="1" i="1">
                                                      <a:latin typeface="Cambria Math" panose="02040503050406030204" pitchFamily="18" charset="0"/>
                                                    </a:rPr>
                                                  </m:ctrlPr>
                                                </m:eqArrPr>
                                                <m:e>
                                                  <m:eqArr>
                                                    <m:eqArrPr>
                                                      <m:ctrlPr>
                                                        <a:rPr lang="es-EC" sz="1200" b="1" i="1">
                                                          <a:latin typeface="Cambria Math" panose="02040503050406030204" pitchFamily="18" charset="0"/>
                                                        </a:rPr>
                                                      </m:ctrlPr>
                                                    </m:eqArrPr>
                                                    <m:e>
                                                      <m:m>
                                                        <m:mPr>
                                                          <m:mcs>
                                                            <m:mc>
                                                              <m:mcPr>
                                                                <m:count m:val="1"/>
                                                                <m:mcJc m:val="center"/>
                                                              </m:mcPr>
                                                            </m:mc>
                                                          </m:mcs>
                                                          <m:ctrlPr>
                                                            <a:rPr lang="es-EC" sz="1200" b="1" i="1">
                                                              <a:latin typeface="Cambria Math" panose="02040503050406030204" pitchFamily="18" charset="0"/>
                                                            </a:rPr>
                                                          </m:ctrlPr>
                                                        </m:mPr>
                                                        <m:mr>
                                                          <m:e>
                                                            <m:r>
                                                              <a:rPr lang="es-ES" sz="1200" i="1">
                                                                <a:latin typeface="Cambria Math" panose="02040503050406030204" pitchFamily="18" charset="0"/>
                                                              </a:rPr>
                                                              <m:t>−</m:t>
                                                            </m:r>
                                                            <m:r>
                                                              <a:rPr lang="es-ES" sz="1200">
                                                                <a:latin typeface="Cambria Math" panose="02040503050406030204" pitchFamily="18" charset="0"/>
                                                              </a:rPr>
                                                              <m:t>0.1702</m:t>
                                                            </m:r>
                                                          </m:e>
                                                        </m:mr>
                                                        <m:mr>
                                                          <m:e>
                                                            <m:r>
                                                              <a:rPr lang="es-ES" sz="1200">
                                                                <a:latin typeface="Cambria Math" panose="02040503050406030204" pitchFamily="18" charset="0"/>
                                                              </a:rPr>
                                                              <m:t>0.3591</m:t>
                                                            </m:r>
                                                          </m:e>
                                                        </m:mr>
                                                        <m:mr>
                                                          <m:e>
                                                            <m:r>
                                                              <a:rPr lang="es-ES" sz="1200" i="1">
                                                                <a:latin typeface="Cambria Math" panose="02040503050406030204" pitchFamily="18" charset="0"/>
                                                              </a:rPr>
                                                              <m:t>−</m:t>
                                                            </m:r>
                                                            <m:r>
                                                              <a:rPr lang="es-ES" sz="1200">
                                                                <a:latin typeface="Cambria Math" panose="02040503050406030204" pitchFamily="18" charset="0"/>
                                                              </a:rPr>
                                                              <m:t>0.1670</m:t>
                                                            </m:r>
                                                          </m:e>
                                                        </m:mr>
                                                      </m:m>
                                                    </m:e>
                                                    <m:e>
                                                      <m:r>
                                                        <a:rPr lang="es-ES" sz="1200">
                                                          <a:latin typeface="Cambria Math" panose="02040503050406030204" pitchFamily="18" charset="0"/>
                                                        </a:rPr>
                                                        <m:t>0.1727</m:t>
                                                      </m:r>
                                                    </m:e>
                                                  </m:eqArr>
                                                </m:e>
                                                <m:e>
                                                  <m:r>
                                                    <a:rPr lang="es-ES" sz="1200">
                                                      <a:latin typeface="Cambria Math" panose="02040503050406030204" pitchFamily="18" charset="0"/>
                                                    </a:rPr>
                                                    <m:t>0.1584</m:t>
                                                  </m:r>
                                                </m:e>
                                              </m:eqArr>
                                            </m:e>
                                            <m:e>
                                              <m:r>
                                                <a:rPr lang="es-ES" sz="1200">
                                                  <a:latin typeface="Cambria Math" panose="02040503050406030204" pitchFamily="18" charset="0"/>
                                                </a:rPr>
                                                <m:t>1.4038</m:t>
                                              </m:r>
                                            </m:e>
                                          </m:eqArr>
                                        </m:e>
                                        <m:e>
                                          <m:r>
                                            <a:rPr lang="es-ES" sz="1200">
                                              <a:latin typeface="Cambria Math" panose="02040503050406030204" pitchFamily="18" charset="0"/>
                                            </a:rPr>
                                            <m:t>0.679</m:t>
                                          </m:r>
                                        </m:e>
                                      </m:eqArr>
                                    </m:e>
                                    <m:e>
                                      <m:r>
                                        <a:rPr lang="es-ES" sz="1200" i="1">
                                          <a:latin typeface="Cambria Math" panose="02040503050406030204" pitchFamily="18" charset="0"/>
                                        </a:rPr>
                                        <m:t>−</m:t>
                                      </m:r>
                                      <m:r>
                                        <a:rPr lang="es-ES" sz="1200">
                                          <a:latin typeface="Cambria Math" panose="02040503050406030204" pitchFamily="18" charset="0"/>
                                        </a:rPr>
                                        <m:t>0.1552</m:t>
                                      </m:r>
                                    </m:e>
                                  </m:eqArr>
                                </m:e>
                                <m:e>
                                  <m:r>
                                    <a:rPr lang="es-ES" sz="1200">
                                      <a:latin typeface="Cambria Math" panose="02040503050406030204" pitchFamily="18" charset="0"/>
                                    </a:rPr>
                                    <m:t> 0.12681</m:t>
                                  </m:r>
                                </m:e>
                              </m:eqArr>
                            </m:e>
                            <m:e>
                              <m:r>
                                <a:rPr lang="es-ES" sz="1200" i="1">
                                  <a:latin typeface="Cambria Math" panose="02040503050406030204" pitchFamily="18" charset="0"/>
                                </a:rPr>
                                <m:t>−</m:t>
                              </m:r>
                              <m:r>
                                <a:rPr lang="es-ES" sz="1200">
                                  <a:latin typeface="Cambria Math" panose="02040503050406030204" pitchFamily="18" charset="0"/>
                                </a:rPr>
                                <m:t>0.6308</m:t>
                              </m:r>
                            </m:e>
                          </m:eqArr>
                        </m:e>
                      </m:d>
                    </m:oMath>
                  </m:oMathPara>
                </a14:m>
                <a:endParaRPr lang="es-EC" sz="1200" dirty="0"/>
              </a:p>
              <a:p>
                <a:endParaRPr lang="es-EC" sz="1200" dirty="0"/>
              </a:p>
              <a:p>
                <a:endParaRPr lang="es-EC" sz="1200" dirty="0"/>
              </a:p>
              <a:p>
                <a:pPr/>
                <a14:m>
                  <m:oMathPara xmlns:m="http://schemas.openxmlformats.org/officeDocument/2006/math">
                    <m:oMathParaPr>
                      <m:jc m:val="centerGroup"/>
                    </m:oMathParaPr>
                    <m:oMath xmlns:m="http://schemas.openxmlformats.org/officeDocument/2006/math">
                      <m:sSub>
                        <m:sSubPr>
                          <m:ctrlPr>
                            <a:rPr lang="es-EC" sz="1100" b="1" i="1">
                              <a:latin typeface="Cambria Math" panose="02040503050406030204" pitchFamily="18" charset="0"/>
                            </a:rPr>
                          </m:ctrlPr>
                        </m:sSubPr>
                        <m:e>
                          <m:r>
                            <a:rPr lang="es-ES" sz="1100" b="1" i="1">
                              <a:latin typeface="Cambria Math" panose="02040503050406030204" pitchFamily="18" charset="0"/>
                            </a:rPr>
                            <m:t>𝑾</m:t>
                          </m:r>
                        </m:e>
                        <m:sub>
                          <m:r>
                            <a:rPr lang="es-ES" sz="1100" b="1" i="1">
                              <a:latin typeface="Cambria Math" panose="02040503050406030204" pitchFamily="18" charset="0"/>
                            </a:rPr>
                            <m:t>𝒄𝒐</m:t>
                          </m:r>
                        </m:sub>
                      </m:sSub>
                      <m:r>
                        <a:rPr lang="es-ES" sz="1100" i="1">
                          <a:latin typeface="Cambria Math" panose="02040503050406030204" pitchFamily="18" charset="0"/>
                        </a:rPr>
                        <m:t>= </m:t>
                      </m:r>
                      <m:d>
                        <m:dPr>
                          <m:begChr m:val="["/>
                          <m:endChr m:val="]"/>
                          <m:ctrlPr>
                            <a:rPr lang="es-EC" sz="1100" i="1">
                              <a:latin typeface="Cambria Math" panose="02040503050406030204" pitchFamily="18" charset="0"/>
                            </a:rPr>
                          </m:ctrlPr>
                        </m:dPr>
                        <m:e>
                          <m:m>
                            <m:mPr>
                              <m:mcs>
                                <m:mc>
                                  <m:mcPr>
                                    <m:count m:val="3"/>
                                    <m:mcJc m:val="center"/>
                                  </m:mcPr>
                                </m:mc>
                              </m:mcs>
                              <m:ctrlPr>
                                <a:rPr lang="es-EC" sz="1100" i="1">
                                  <a:latin typeface="Cambria Math" panose="02040503050406030204" pitchFamily="18" charset="0"/>
                                </a:rPr>
                              </m:ctrlPr>
                            </m:mPr>
                            <m:mr>
                              <m:e>
                                <m:r>
                                  <a:rPr lang="es-ES" sz="1100" i="1">
                                    <a:latin typeface="Cambria Math" panose="02040503050406030204" pitchFamily="18" charset="0"/>
                                  </a:rPr>
                                  <m:t>−</m:t>
                                </m:r>
                                <m:r>
                                  <a:rPr lang="es-ES" sz="1100">
                                    <a:latin typeface="Cambria Math" panose="02040503050406030204" pitchFamily="18" charset="0"/>
                                  </a:rPr>
                                  <m:t>0.0303 </m:t>
                                </m:r>
                                <m:r>
                                  <a:rPr lang="es-ES" sz="1100" i="1">
                                    <a:latin typeface="Cambria Math" panose="02040503050406030204" pitchFamily="18" charset="0"/>
                                  </a:rPr>
                                  <m:t>   </m:t>
                                </m:r>
                              </m:e>
                              <m:e>
                                <m:r>
                                  <a:rPr lang="es-ES" sz="1100" i="1">
                                    <a:latin typeface="Cambria Math" panose="02040503050406030204" pitchFamily="18" charset="0"/>
                                  </a:rPr>
                                  <m:t>−</m:t>
                                </m:r>
                                <m:r>
                                  <a:rPr lang="es-ES" sz="1100">
                                    <a:latin typeface="Cambria Math" panose="02040503050406030204" pitchFamily="18" charset="0"/>
                                  </a:rPr>
                                  <m:t>0.5329  </m:t>
                                </m:r>
                              </m:e>
                              <m:e>
                                <m:r>
                                  <a:rPr lang="es-ES" sz="1100" i="1">
                                    <a:latin typeface="Cambria Math" panose="02040503050406030204" pitchFamily="18" charset="0"/>
                                  </a:rPr>
                                  <m:t>−</m:t>
                                </m:r>
                                <m:r>
                                  <a:rPr lang="es-ES" sz="1100">
                                    <a:latin typeface="Cambria Math" panose="02040503050406030204" pitchFamily="18" charset="0"/>
                                  </a:rPr>
                                  <m:t>0.034410</m:t>
                                </m:r>
                              </m:e>
                            </m:mr>
                            <m:mr>
                              <m:e>
                                <m:r>
                                  <a:rPr lang="es-ES" sz="1100">
                                    <a:latin typeface="Cambria Math" panose="02040503050406030204" pitchFamily="18" charset="0"/>
                                  </a:rPr>
                                  <m:t>0.00573 </m:t>
                                </m:r>
                              </m:e>
                              <m:e>
                                <m:r>
                                  <a:rPr lang="es-ES" sz="1100">
                                    <a:latin typeface="Cambria Math" panose="02040503050406030204" pitchFamily="18" charset="0"/>
                                  </a:rPr>
                                  <m:t>1.3069 </m:t>
                                </m:r>
                              </m:e>
                              <m:e>
                                <m:r>
                                  <a:rPr lang="es-ES" sz="1100">
                                    <a:latin typeface="Cambria Math" panose="02040503050406030204" pitchFamily="18" charset="0"/>
                                  </a:rPr>
                                  <m:t>0.00385</m:t>
                                </m:r>
                              </m:e>
                            </m:mr>
                            <m:mr>
                              <m:e>
                                <m:r>
                                  <a:rPr lang="es-ES" sz="1100">
                                    <a:latin typeface="Cambria Math" panose="02040503050406030204" pitchFamily="18" charset="0"/>
                                  </a:rPr>
                                  <m:t>0.06807 </m:t>
                                </m:r>
                              </m:e>
                              <m:e>
                                <m:r>
                                  <a:rPr lang="es-ES" sz="1100">
                                    <a:latin typeface="Cambria Math" panose="02040503050406030204" pitchFamily="18" charset="0"/>
                                  </a:rPr>
                                  <m:t>0.540863</m:t>
                                </m:r>
                              </m:e>
                              <m:e>
                                <m:r>
                                  <a:rPr lang="es-ES" sz="1100">
                                    <a:latin typeface="Cambria Math" panose="02040503050406030204" pitchFamily="18" charset="0"/>
                                  </a:rPr>
                                  <m:t>0.068589</m:t>
                                </m:r>
                              </m:e>
                            </m:mr>
                            <m:mr>
                              <m:e>
                                <m:r>
                                  <a:rPr lang="es-ES" sz="1100">
                                    <a:latin typeface="Cambria Math" panose="02040503050406030204" pitchFamily="18" charset="0"/>
                                  </a:rPr>
                                  <m:t>0.06807 </m:t>
                                </m:r>
                              </m:e>
                              <m:e>
                                <m:r>
                                  <a:rPr lang="es-ES" sz="1100" i="1">
                                    <a:latin typeface="Cambria Math" panose="02040503050406030204" pitchFamily="18" charset="0"/>
                                  </a:rPr>
                                  <m:t>−</m:t>
                                </m:r>
                                <m:r>
                                  <a:rPr lang="es-ES" sz="1100">
                                    <a:latin typeface="Cambria Math" panose="02040503050406030204" pitchFamily="18" charset="0"/>
                                  </a:rPr>
                                  <m:t>0.69624</m:t>
                                </m:r>
                              </m:e>
                              <m:e>
                                <m:r>
                                  <a:rPr lang="es-ES" sz="1100">
                                    <a:latin typeface="Cambria Math" panose="02040503050406030204" pitchFamily="18" charset="0"/>
                                  </a:rPr>
                                  <m:t>0.15889</m:t>
                                </m:r>
                              </m:e>
                            </m:mr>
                            <m:mr>
                              <m:e>
                                <m:r>
                                  <a:rPr lang="es-ES" sz="1100">
                                    <a:latin typeface="Cambria Math" panose="02040503050406030204" pitchFamily="18" charset="0"/>
                                  </a:rPr>
                                  <m:t>0.50198</m:t>
                                </m:r>
                              </m:e>
                              <m:e>
                                <m:r>
                                  <a:rPr lang="es-ES" sz="1100" i="1">
                                    <a:latin typeface="Cambria Math" panose="02040503050406030204" pitchFamily="18" charset="0"/>
                                  </a:rPr>
                                  <m:t>−</m:t>
                                </m:r>
                                <m:r>
                                  <a:rPr lang="es-ES" sz="1100">
                                    <a:latin typeface="Cambria Math" panose="02040503050406030204" pitchFamily="18" charset="0"/>
                                  </a:rPr>
                                  <m:t>0.118737</m:t>
                                </m:r>
                              </m:e>
                              <m:e>
                                <m:r>
                                  <a:rPr lang="es-ES" sz="1100">
                                    <a:latin typeface="Cambria Math" panose="02040503050406030204" pitchFamily="18" charset="0"/>
                                  </a:rPr>
                                  <m:t>0.497073</m:t>
                                </m:r>
                              </m:e>
                            </m:mr>
                          </m:m>
                          <m:r>
                            <a:rPr lang="es-ES" sz="1100" i="1">
                              <a:latin typeface="Cambria Math" panose="02040503050406030204" pitchFamily="18" charset="0"/>
                            </a:rPr>
                            <m:t>    </m:t>
                          </m:r>
                          <m:m>
                            <m:mPr>
                              <m:mcs>
                                <m:mc>
                                  <m:mcPr>
                                    <m:count m:val="3"/>
                                    <m:mcJc m:val="center"/>
                                  </m:mcPr>
                                </m:mc>
                              </m:mcs>
                              <m:ctrlPr>
                                <a:rPr lang="es-EC" sz="1100" i="1">
                                  <a:latin typeface="Cambria Math" panose="02040503050406030204" pitchFamily="18" charset="0"/>
                                </a:rPr>
                              </m:ctrlPr>
                            </m:mPr>
                            <m:mr>
                              <m:e>
                                <m:r>
                                  <a:rPr lang="es-ES" sz="1100">
                                    <a:latin typeface="Cambria Math" panose="02040503050406030204" pitchFamily="18" charset="0"/>
                                  </a:rPr>
                                  <m:t>0.026960</m:t>
                                </m:r>
                              </m:e>
                              <m:e>
                                <m:r>
                                  <a:rPr lang="es-ES" sz="1100">
                                    <a:latin typeface="Cambria Math" panose="02040503050406030204" pitchFamily="18" charset="0"/>
                                  </a:rPr>
                                  <m:t> 0.04528</m:t>
                                </m:r>
                              </m:e>
                              <m:e>
                                <m:r>
                                  <a:rPr lang="es-ES" sz="1100">
                                    <a:latin typeface="Cambria Math" panose="02040503050406030204" pitchFamily="18" charset="0"/>
                                  </a:rPr>
                                  <m:t>1.996186 </m:t>
                                </m:r>
                              </m:e>
                            </m:mr>
                            <m:mr>
                              <m:e>
                                <m:r>
                                  <a:rPr lang="es-ES" sz="1100" i="1">
                                    <a:latin typeface="Cambria Math" panose="02040503050406030204" pitchFamily="18" charset="0"/>
                                  </a:rPr>
                                  <m:t>−</m:t>
                                </m:r>
                                <m:r>
                                  <a:rPr lang="es-ES" sz="1100">
                                    <a:latin typeface="Cambria Math" panose="02040503050406030204" pitchFamily="18" charset="0"/>
                                  </a:rPr>
                                  <m:t>0.007288</m:t>
                                </m:r>
                              </m:e>
                              <m:e>
                                <m:r>
                                  <a:rPr lang="es-ES" sz="1100">
                                    <a:latin typeface="Cambria Math" panose="02040503050406030204" pitchFamily="18" charset="0"/>
                                  </a:rPr>
                                  <m:t>0.001042</m:t>
                                </m:r>
                              </m:e>
                              <m:e>
                                <m:r>
                                  <a:rPr lang="es-ES" sz="1100">
                                    <a:latin typeface="Cambria Math" panose="02040503050406030204" pitchFamily="18" charset="0"/>
                                  </a:rPr>
                                  <m:t>0.529753 </m:t>
                                </m:r>
                              </m:e>
                            </m:mr>
                            <m:mr>
                              <m:e>
                                <m:r>
                                  <a:rPr lang="es-ES" sz="1100" i="1">
                                    <a:latin typeface="Cambria Math" panose="02040503050406030204" pitchFamily="18" charset="0"/>
                                  </a:rPr>
                                  <m:t>−</m:t>
                                </m:r>
                                <m:r>
                                  <a:rPr lang="es-ES" sz="1100">
                                    <a:latin typeface="Cambria Math" panose="02040503050406030204" pitchFamily="18" charset="0"/>
                                  </a:rPr>
                                  <m:t>0.067683</m:t>
                                </m:r>
                              </m:e>
                              <m:e>
                                <m:r>
                                  <a:rPr lang="es-ES" sz="1100" i="1">
                                    <a:latin typeface="Cambria Math" panose="02040503050406030204" pitchFamily="18" charset="0"/>
                                  </a:rPr>
                                  <m:t>−</m:t>
                                </m:r>
                                <m:r>
                                  <a:rPr lang="es-ES" sz="1100">
                                    <a:latin typeface="Cambria Math" panose="02040503050406030204" pitchFamily="18" charset="0"/>
                                  </a:rPr>
                                  <m:t>0.070105</m:t>
                                </m:r>
                              </m:e>
                              <m:e>
                                <m:r>
                                  <a:rPr lang="es-ES" sz="1100">
                                    <a:latin typeface="Cambria Math" panose="02040503050406030204" pitchFamily="18" charset="0"/>
                                  </a:rPr>
                                  <m:t>0.73989</m:t>
                                </m:r>
                              </m:e>
                            </m:mr>
                            <m:mr>
                              <m:e>
                                <m:r>
                                  <a:rPr lang="es-ES" sz="1100" i="1">
                                    <a:latin typeface="Cambria Math" panose="02040503050406030204" pitchFamily="18" charset="0"/>
                                  </a:rPr>
                                  <m:t>−</m:t>
                                </m:r>
                                <m:r>
                                  <a:rPr lang="es-ES" sz="1100">
                                    <a:latin typeface="Cambria Math" panose="02040503050406030204" pitchFamily="18" charset="0"/>
                                  </a:rPr>
                                  <m:t>0.156803</m:t>
                                </m:r>
                              </m:e>
                              <m:e>
                                <m:r>
                                  <a:rPr lang="es-ES" sz="1100">
                                    <a:latin typeface="Cambria Math" panose="02040503050406030204" pitchFamily="18" charset="0"/>
                                  </a:rPr>
                                  <m:t> </m:t>
                                </m:r>
                                <m:r>
                                  <a:rPr lang="es-ES" sz="1100" i="1">
                                    <a:latin typeface="Cambria Math" panose="02040503050406030204" pitchFamily="18" charset="0"/>
                                  </a:rPr>
                                  <m:t>−</m:t>
                                </m:r>
                                <m:r>
                                  <a:rPr lang="es-ES" sz="1100">
                                    <a:latin typeface="Cambria Math" panose="02040503050406030204" pitchFamily="18" charset="0"/>
                                  </a:rPr>
                                  <m:t>0.16172</m:t>
                                </m:r>
                              </m:e>
                              <m:e>
                                <m:r>
                                  <a:rPr lang="es-ES" sz="1100">
                                    <a:latin typeface="Cambria Math" panose="02040503050406030204" pitchFamily="18" charset="0"/>
                                  </a:rPr>
                                  <m:t>0.0292841</m:t>
                                </m:r>
                              </m:e>
                            </m:mr>
                            <m:mr>
                              <m:e>
                                <m:r>
                                  <a:rPr lang="es-ES" sz="1100">
                                    <a:latin typeface="Cambria Math" panose="02040503050406030204" pitchFamily="18" charset="0"/>
                                  </a:rPr>
                                  <m:t> </m:t>
                                </m:r>
                                <m:r>
                                  <a:rPr lang="es-ES" sz="1100" i="1">
                                    <a:latin typeface="Cambria Math" panose="02040503050406030204" pitchFamily="18" charset="0"/>
                                  </a:rPr>
                                  <m:t>−</m:t>
                                </m:r>
                                <m:r>
                                  <a:rPr lang="es-ES" sz="1100">
                                    <a:latin typeface="Cambria Math" panose="02040503050406030204" pitchFamily="18" charset="0"/>
                                  </a:rPr>
                                  <m:t>0.505973</m:t>
                                </m:r>
                              </m:e>
                              <m:e>
                                <m:r>
                                  <a:rPr lang="es-ES" sz="1100">
                                    <a:latin typeface="Cambria Math" panose="02040503050406030204" pitchFamily="18" charset="0"/>
                                  </a:rPr>
                                  <m:t> </m:t>
                                </m:r>
                                <m:r>
                                  <a:rPr lang="es-ES" sz="1100" i="1">
                                    <a:latin typeface="Cambria Math" panose="02040503050406030204" pitchFamily="18" charset="0"/>
                                  </a:rPr>
                                  <m:t>−</m:t>
                                </m:r>
                                <m:r>
                                  <a:rPr lang="es-ES" sz="1100">
                                    <a:latin typeface="Cambria Math" panose="02040503050406030204" pitchFamily="18" charset="0"/>
                                  </a:rPr>
                                  <m:t>0.16172</m:t>
                                </m:r>
                              </m:e>
                              <m:e>
                                <m:r>
                                  <a:rPr lang="es-ES" sz="1100">
                                    <a:latin typeface="Cambria Math" panose="02040503050406030204" pitchFamily="18" charset="0"/>
                                  </a:rPr>
                                  <m:t>1.347180</m:t>
                                </m:r>
                              </m:e>
                            </m:mr>
                          </m:m>
                          <m:r>
                            <a:rPr lang="es-ES" sz="1100" i="1">
                              <a:latin typeface="Cambria Math" panose="02040503050406030204" pitchFamily="18" charset="0"/>
                            </a:rPr>
                            <m:t>    </m:t>
                          </m:r>
                          <m:m>
                            <m:mPr>
                              <m:mcs>
                                <m:mc>
                                  <m:mcPr>
                                    <m:count m:val="3"/>
                                    <m:mcJc m:val="center"/>
                                  </m:mcPr>
                                </m:mc>
                              </m:mcs>
                              <m:ctrlPr>
                                <a:rPr lang="es-EC" sz="1100" i="1">
                                  <a:latin typeface="Cambria Math" panose="02040503050406030204" pitchFamily="18" charset="0"/>
                                </a:rPr>
                              </m:ctrlPr>
                            </m:mPr>
                            <m:mr>
                              <m:e>
                                <m:r>
                                  <a:rPr lang="es-ES" sz="1100">
                                    <a:latin typeface="Cambria Math" panose="02040503050406030204" pitchFamily="18" charset="0"/>
                                  </a:rPr>
                                  <m:t>0.745797</m:t>
                                </m:r>
                              </m:e>
                              <m:e>
                                <m:r>
                                  <a:rPr lang="es-ES" sz="1100" i="1">
                                    <a:latin typeface="Cambria Math" panose="02040503050406030204" pitchFamily="18" charset="0"/>
                                  </a:rPr>
                                  <m:t>−</m:t>
                                </m:r>
                                <m:r>
                                  <a:rPr lang="es-ES" sz="1100">
                                    <a:latin typeface="Cambria Math" panose="02040503050406030204" pitchFamily="18" charset="0"/>
                                  </a:rPr>
                                  <m:t>0.049180</m:t>
                                </m:r>
                              </m:e>
                              <m:e>
                                <m:r>
                                  <a:rPr lang="es-ES" sz="1100" i="1">
                                    <a:latin typeface="Cambria Math" panose="02040503050406030204" pitchFamily="18" charset="0"/>
                                  </a:rPr>
                                  <m:t>−</m:t>
                                </m:r>
                                <m:r>
                                  <a:rPr lang="es-ES" sz="1100">
                                    <a:latin typeface="Cambria Math" panose="02040503050406030204" pitchFamily="18" charset="0"/>
                                  </a:rPr>
                                  <m:t>0.029824</m:t>
                                </m:r>
                              </m:e>
                            </m:mr>
                            <m:mr>
                              <m:e>
                                <m:r>
                                  <a:rPr lang="es-ES" sz="1100">
                                    <a:latin typeface="Cambria Math" panose="02040503050406030204" pitchFamily="18" charset="0"/>
                                  </a:rPr>
                                  <m:t> 0.21836</m:t>
                                </m:r>
                              </m:e>
                              <m:e>
                                <m:r>
                                  <a:rPr lang="es-ES" sz="1100">
                                    <a:latin typeface="Cambria Math" panose="02040503050406030204" pitchFamily="18" charset="0"/>
                                  </a:rPr>
                                  <m:t> </m:t>
                                </m:r>
                                <m:r>
                                  <a:rPr lang="es-ES" sz="1100" i="1">
                                    <a:latin typeface="Cambria Math" panose="02040503050406030204" pitchFamily="18" charset="0"/>
                                  </a:rPr>
                                  <m:t>−</m:t>
                                </m:r>
                                <m:r>
                                  <a:rPr lang="es-ES" sz="1100">
                                    <a:latin typeface="Cambria Math" panose="02040503050406030204" pitchFamily="18" charset="0"/>
                                  </a:rPr>
                                  <m:t>0.002744</m:t>
                                </m:r>
                              </m:e>
                              <m:e>
                                <m:r>
                                  <a:rPr lang="es-ES" sz="1100" i="1">
                                    <a:latin typeface="Cambria Math" panose="02040503050406030204" pitchFamily="18" charset="0"/>
                                  </a:rPr>
                                  <m:t>−</m:t>
                                </m:r>
                                <m:r>
                                  <a:rPr lang="es-ES" sz="1100">
                                    <a:latin typeface="Cambria Math" panose="02040503050406030204" pitchFamily="18" charset="0"/>
                                  </a:rPr>
                                  <m:t>0.814613</m:t>
                                </m:r>
                              </m:e>
                            </m:mr>
                            <m:mr>
                              <m:e>
                                <m:r>
                                  <a:rPr lang="es-ES" sz="1100" i="1">
                                    <a:latin typeface="Cambria Math" panose="02040503050406030204" pitchFamily="18" charset="0"/>
                                  </a:rPr>
                                  <m:t>−</m:t>
                                </m:r>
                                <m:r>
                                  <a:rPr lang="es-ES" sz="1100">
                                    <a:latin typeface="Cambria Math" panose="02040503050406030204" pitchFamily="18" charset="0"/>
                                  </a:rPr>
                                  <m:t>1.64414</m:t>
                                </m:r>
                              </m:e>
                              <m:e>
                                <m:r>
                                  <a:rPr lang="es-ES" sz="1100">
                                    <a:latin typeface="Cambria Math" panose="02040503050406030204" pitchFamily="18" charset="0"/>
                                  </a:rPr>
                                  <m:t>0.070718</m:t>
                                </m:r>
                              </m:e>
                              <m:e>
                                <m:r>
                                  <a:rPr lang="es-ES" sz="1100">
                                    <a:latin typeface="Cambria Math" panose="02040503050406030204" pitchFamily="18" charset="0"/>
                                  </a:rPr>
                                  <m:t>0.246086</m:t>
                                </m:r>
                              </m:e>
                            </m:mr>
                            <m:mr>
                              <m:e>
                                <m:r>
                                  <a:rPr lang="es-ES" sz="1100">
                                    <a:latin typeface="Cambria Math" panose="02040503050406030204" pitchFamily="18" charset="0"/>
                                  </a:rPr>
                                  <m:t>0.22837</m:t>
                                </m:r>
                              </m:e>
                              <m:e>
                                <m:r>
                                  <a:rPr lang="es-ES" sz="1100">
                                    <a:latin typeface="Cambria Math" panose="02040503050406030204" pitchFamily="18" charset="0"/>
                                  </a:rPr>
                                  <m:t>0.16266</m:t>
                                </m:r>
                              </m:e>
                              <m:e>
                                <m:r>
                                  <a:rPr lang="es-ES" sz="1100" i="1">
                                    <a:latin typeface="Cambria Math" panose="02040503050406030204" pitchFamily="18" charset="0"/>
                                  </a:rPr>
                                  <m:t>−</m:t>
                                </m:r>
                                <m:r>
                                  <a:rPr lang="es-ES" sz="1100">
                                    <a:latin typeface="Cambria Math" panose="02040503050406030204" pitchFamily="18" charset="0"/>
                                  </a:rPr>
                                  <m:t>1.66095 </m:t>
                                </m:r>
                              </m:e>
                            </m:mr>
                            <m:mr>
                              <m:e>
                                <m:r>
                                  <a:rPr lang="es-ES" sz="1100" i="1">
                                    <a:latin typeface="Cambria Math" panose="02040503050406030204" pitchFamily="18" charset="0"/>
                                  </a:rPr>
                                  <m:t>−</m:t>
                                </m:r>
                                <m:r>
                                  <a:rPr lang="es-ES" sz="1100">
                                    <a:latin typeface="Cambria Math" panose="02040503050406030204" pitchFamily="18" charset="0"/>
                                  </a:rPr>
                                  <m:t>0.207591</m:t>
                                </m:r>
                              </m:e>
                              <m:e>
                                <m:r>
                                  <a:rPr lang="es-ES" sz="1100">
                                    <a:latin typeface="Cambria Math" panose="02040503050406030204" pitchFamily="18" charset="0"/>
                                  </a:rPr>
                                  <m:t> 0.478893</m:t>
                                </m:r>
                              </m:e>
                              <m:e>
                                <m:r>
                                  <a:rPr lang="es-ES" sz="1100" i="1">
                                    <a:latin typeface="Cambria Math" panose="02040503050406030204" pitchFamily="18" charset="0"/>
                                  </a:rPr>
                                  <m:t>−</m:t>
                                </m:r>
                                <m:r>
                                  <a:rPr lang="es-ES" sz="1100">
                                    <a:latin typeface="Cambria Math" panose="02040503050406030204" pitchFamily="18" charset="0"/>
                                  </a:rPr>
                                  <m:t>2.01071</m:t>
                                </m:r>
                              </m:e>
                            </m:mr>
                          </m:m>
                          <m:r>
                            <a:rPr lang="es-ES" sz="1100" i="1">
                              <a:latin typeface="Cambria Math" panose="02040503050406030204" pitchFamily="18" charset="0"/>
                            </a:rPr>
                            <m:t>   </m:t>
                          </m:r>
                          <m:m>
                            <m:mPr>
                              <m:mcs>
                                <m:mc>
                                  <m:mcPr>
                                    <m:count m:val="1"/>
                                    <m:mcJc m:val="center"/>
                                  </m:mcPr>
                                </m:mc>
                              </m:mcs>
                              <m:ctrlPr>
                                <a:rPr lang="es-EC" sz="1100" i="1">
                                  <a:latin typeface="Cambria Math" panose="02040503050406030204" pitchFamily="18" charset="0"/>
                                </a:rPr>
                              </m:ctrlPr>
                            </m:mPr>
                            <m:mr>
                              <m:e>
                                <m:r>
                                  <a:rPr lang="es-ES" sz="1100">
                                    <a:latin typeface="Cambria Math" panose="02040503050406030204" pitchFamily="18" charset="0"/>
                                  </a:rPr>
                                  <m:t>  </m:t>
                                </m:r>
                                <m:r>
                                  <a:rPr lang="es-ES" sz="1100" i="1">
                                    <a:latin typeface="Cambria Math" panose="02040503050406030204" pitchFamily="18" charset="0"/>
                                  </a:rPr>
                                  <m:t>−</m:t>
                                </m:r>
                                <m:r>
                                  <a:rPr lang="es-ES" sz="1100">
                                    <a:latin typeface="Cambria Math" panose="02040503050406030204" pitchFamily="18" charset="0"/>
                                  </a:rPr>
                                  <m:t>1.37257</m:t>
                                </m:r>
                              </m:e>
                            </m:mr>
                            <m:mr>
                              <m:e>
                                <m:r>
                                  <a:rPr lang="es-ES" sz="1100" i="1">
                                    <a:latin typeface="Cambria Math" panose="02040503050406030204" pitchFamily="18" charset="0"/>
                                  </a:rPr>
                                  <m:t>−</m:t>
                                </m:r>
                                <m:r>
                                  <a:rPr lang="es-ES" sz="1100">
                                    <a:latin typeface="Cambria Math" panose="02040503050406030204" pitchFamily="18" charset="0"/>
                                  </a:rPr>
                                  <m:t>0.07566 </m:t>
                                </m:r>
                              </m:e>
                            </m:mr>
                            <m:mr>
                              <m:e>
                                <m:r>
                                  <a:rPr lang="es-ES" sz="1100" i="1">
                                    <a:latin typeface="Cambria Math" panose="02040503050406030204" pitchFamily="18" charset="0"/>
                                  </a:rPr>
                                  <m:t>−</m:t>
                                </m:r>
                                <m:r>
                                  <a:rPr lang="es-ES" sz="1100">
                                    <a:latin typeface="Cambria Math" panose="02040503050406030204" pitchFamily="18" charset="0"/>
                                  </a:rPr>
                                  <m:t>1.157813</m:t>
                                </m:r>
                              </m:e>
                            </m:mr>
                            <m:mr>
                              <m:e>
                                <m:r>
                                  <a:rPr lang="es-ES" sz="1100">
                                    <a:latin typeface="Cambria Math" panose="02040503050406030204" pitchFamily="18" charset="0"/>
                                  </a:rPr>
                                  <m:t>1.084265</m:t>
                                </m:r>
                              </m:e>
                            </m:mr>
                            <m:mr>
                              <m:e>
                                <m:r>
                                  <a:rPr lang="es-ES" sz="1100">
                                    <a:latin typeface="Cambria Math" panose="02040503050406030204" pitchFamily="18" charset="0"/>
                                  </a:rPr>
                                  <m:t>0.12759</m:t>
                                </m:r>
                              </m:e>
                            </m:mr>
                          </m:m>
                        </m:e>
                      </m:d>
                    </m:oMath>
                  </m:oMathPara>
                </a14:m>
                <a:endParaRPr lang="es-EC" sz="1200" dirty="0"/>
              </a:p>
              <a:p>
                <a:r>
                  <a:rPr lang="es-ES" sz="1200" b="1" dirty="0"/>
                  <a:t> </a:t>
                </a:r>
                <a:endParaRPr lang="es-EC" sz="1200" dirty="0"/>
              </a:p>
              <a:p>
                <a:pPr/>
                <a14:m>
                  <m:oMathPara xmlns:m="http://schemas.openxmlformats.org/officeDocument/2006/math">
                    <m:oMathParaPr>
                      <m:jc m:val="centerGroup"/>
                    </m:oMathParaPr>
                    <m:oMath xmlns:m="http://schemas.openxmlformats.org/officeDocument/2006/math">
                      <m:sSub>
                        <m:sSubPr>
                          <m:ctrlPr>
                            <a:rPr lang="es-EC" sz="1200" b="1" i="1">
                              <a:latin typeface="Cambria Math" panose="02040503050406030204" pitchFamily="18" charset="0"/>
                            </a:rPr>
                          </m:ctrlPr>
                        </m:sSubPr>
                        <m:e>
                          <m:r>
                            <a:rPr lang="es-ES" sz="1200" b="1" i="1">
                              <a:latin typeface="Cambria Math" panose="02040503050406030204" pitchFamily="18" charset="0"/>
                            </a:rPr>
                            <m:t>𝒃</m:t>
                          </m:r>
                        </m:e>
                        <m:sub>
                          <m:r>
                            <a:rPr lang="es-ES" sz="1200" b="1" i="1">
                              <a:latin typeface="Cambria Math" panose="02040503050406030204" pitchFamily="18" charset="0"/>
                            </a:rPr>
                            <m:t>𝒄𝒔</m:t>
                          </m:r>
                        </m:sub>
                      </m:sSub>
                      <m:r>
                        <a:rPr lang="es-ES" sz="1200" i="1">
                          <a:latin typeface="Cambria Math" panose="02040503050406030204" pitchFamily="18" charset="0"/>
                        </a:rPr>
                        <m:t>= </m:t>
                      </m:r>
                      <m:d>
                        <m:dPr>
                          <m:begChr m:val="["/>
                          <m:endChr m:val="]"/>
                          <m:ctrlPr>
                            <a:rPr lang="es-EC" sz="1200" i="1">
                              <a:latin typeface="Cambria Math" panose="02040503050406030204" pitchFamily="18" charset="0"/>
                            </a:rPr>
                          </m:ctrlPr>
                        </m:dPr>
                        <m:e>
                          <m:r>
                            <a:rPr lang="es-ES" sz="1200">
                              <a:latin typeface="Cambria Math" panose="02040503050406030204" pitchFamily="18" charset="0"/>
                            </a:rPr>
                            <m:t>0.343028</m:t>
                          </m:r>
                        </m:e>
                      </m:d>
                    </m:oMath>
                  </m:oMathPara>
                </a14:m>
                <a:endParaRPr lang="es-EC" sz="1200" dirty="0"/>
              </a:p>
              <a:p>
                <a:r>
                  <a:rPr lang="es-ES" sz="1200" dirty="0"/>
                  <a:t> </a:t>
                </a:r>
                <a:endParaRPr lang="es-EC" sz="1200" dirty="0"/>
              </a:p>
              <a:p>
                <a:r>
                  <a:rPr lang="es-ES" sz="1200" dirty="0"/>
                  <a:t> </a:t>
                </a:r>
                <a:endParaRPr lang="es-EC" sz="1200" dirty="0"/>
              </a:p>
              <a:p>
                <a:pPr/>
                <a14:m>
                  <m:oMathPara xmlns:m="http://schemas.openxmlformats.org/officeDocument/2006/math">
                    <m:oMathParaPr>
                      <m:jc m:val="centerGroup"/>
                    </m:oMathParaPr>
                    <m:oMath xmlns:m="http://schemas.openxmlformats.org/officeDocument/2006/math">
                      <m:sSub>
                        <m:sSubPr>
                          <m:ctrlPr>
                            <a:rPr lang="es-EC" sz="1200" b="1" i="1">
                              <a:latin typeface="Cambria Math" panose="02040503050406030204" pitchFamily="18" charset="0"/>
                            </a:rPr>
                          </m:ctrlPr>
                        </m:sSubPr>
                        <m:e>
                          <m:r>
                            <a:rPr lang="es-ES" sz="1200" b="1" i="1">
                              <a:latin typeface="Cambria Math" panose="02040503050406030204" pitchFamily="18" charset="0"/>
                            </a:rPr>
                            <m:t>𝑾</m:t>
                          </m:r>
                        </m:e>
                        <m:sub>
                          <m:r>
                            <a:rPr lang="es-ES" sz="1200" b="1" i="1">
                              <a:latin typeface="Cambria Math" panose="02040503050406030204" pitchFamily="18" charset="0"/>
                            </a:rPr>
                            <m:t>𝒄𝒔</m:t>
                          </m:r>
                        </m:sub>
                      </m:sSub>
                      <m:r>
                        <a:rPr lang="es-ES" sz="1200" b="1" i="1">
                          <a:latin typeface="Cambria Math" panose="02040503050406030204" pitchFamily="18" charset="0"/>
                        </a:rPr>
                        <m:t>= </m:t>
                      </m:r>
                      <m:d>
                        <m:dPr>
                          <m:begChr m:val="["/>
                          <m:endChr m:val="]"/>
                          <m:ctrlPr>
                            <a:rPr lang="es-EC" sz="1200" b="1" i="1">
                              <a:latin typeface="Cambria Math" panose="02040503050406030204" pitchFamily="18" charset="0"/>
                            </a:rPr>
                          </m:ctrlPr>
                        </m:dPr>
                        <m:e>
                          <m:m>
                            <m:mPr>
                              <m:mcs>
                                <m:mc>
                                  <m:mcPr>
                                    <m:count m:val="3"/>
                                    <m:mcJc m:val="center"/>
                                  </m:mcPr>
                                </m:mc>
                              </m:mcs>
                              <m:ctrlPr>
                                <a:rPr lang="es-EC" sz="1200" b="1" i="1">
                                  <a:latin typeface="Cambria Math" panose="02040503050406030204" pitchFamily="18" charset="0"/>
                                </a:rPr>
                              </m:ctrlPr>
                            </m:mPr>
                            <m:mr>
                              <m:e>
                                <m:r>
                                  <a:rPr lang="es-ES" sz="1200" i="1">
                                    <a:latin typeface="Cambria Math" panose="02040503050406030204" pitchFamily="18" charset="0"/>
                                  </a:rPr>
                                  <m:t>−</m:t>
                                </m:r>
                                <m:r>
                                  <a:rPr lang="es-ES" sz="1200">
                                    <a:latin typeface="Cambria Math" panose="02040503050406030204" pitchFamily="18" charset="0"/>
                                  </a:rPr>
                                  <m:t>0.63373 </m:t>
                                </m:r>
                              </m:e>
                              <m:e>
                                <m:r>
                                  <a:rPr lang="es-ES" sz="1200" i="1">
                                    <a:latin typeface="Cambria Math" panose="02040503050406030204" pitchFamily="18" charset="0"/>
                                  </a:rPr>
                                  <m:t>−</m:t>
                                </m:r>
                                <m:r>
                                  <a:rPr lang="es-ES" sz="1200">
                                    <a:latin typeface="Cambria Math" panose="02040503050406030204" pitchFamily="18" charset="0"/>
                                  </a:rPr>
                                  <m:t>1.256901</m:t>
                                </m:r>
                              </m:e>
                              <m:e>
                                <m:r>
                                  <a:rPr lang="es-ES" sz="1200" i="1">
                                    <a:latin typeface="Cambria Math" panose="02040503050406030204" pitchFamily="18" charset="0"/>
                                  </a:rPr>
                                  <m:t>−</m:t>
                                </m:r>
                                <m:r>
                                  <a:rPr lang="es-ES" sz="1200">
                                    <a:latin typeface="Cambria Math" panose="02040503050406030204" pitchFamily="18" charset="0"/>
                                  </a:rPr>
                                  <m:t>0.62935</m:t>
                                </m:r>
                              </m:e>
                            </m:mr>
                          </m:m>
                          <m:r>
                            <a:rPr lang="es-ES" sz="1200" b="1" i="1">
                              <a:latin typeface="Cambria Math" panose="02040503050406030204" pitchFamily="18" charset="0"/>
                            </a:rPr>
                            <m:t>     </m:t>
                          </m:r>
                          <m:m>
                            <m:mPr>
                              <m:mcs>
                                <m:mc>
                                  <m:mcPr>
                                    <m:count m:val="3"/>
                                    <m:mcJc m:val="center"/>
                                  </m:mcPr>
                                </m:mc>
                              </m:mcs>
                              <m:ctrlPr>
                                <a:rPr lang="es-EC" sz="1200" b="1" i="1">
                                  <a:latin typeface="Cambria Math" panose="02040503050406030204" pitchFamily="18" charset="0"/>
                                </a:rPr>
                              </m:ctrlPr>
                            </m:mPr>
                            <m:mr>
                              <m:e>
                                <m:r>
                                  <a:rPr lang="es-ES" sz="1200">
                                    <a:latin typeface="Cambria Math" panose="02040503050406030204" pitchFamily="18" charset="0"/>
                                  </a:rPr>
                                  <m:t>0.63727</m:t>
                                </m:r>
                              </m:e>
                              <m:e>
                                <m:r>
                                  <a:rPr lang="es-ES" sz="1200">
                                    <a:latin typeface="Cambria Math" panose="02040503050406030204" pitchFamily="18" charset="0"/>
                                  </a:rPr>
                                  <m:t>0.61739</m:t>
                                </m:r>
                              </m:e>
                              <m:e>
                                <m:r>
                                  <a:rPr lang="es-ES" sz="1200" i="1">
                                    <a:latin typeface="Cambria Math" panose="02040503050406030204" pitchFamily="18" charset="0"/>
                                  </a:rPr>
                                  <m:t>−</m:t>
                                </m:r>
                                <m:r>
                                  <a:rPr lang="es-ES" sz="1200">
                                    <a:latin typeface="Cambria Math" panose="02040503050406030204" pitchFamily="18" charset="0"/>
                                  </a:rPr>
                                  <m:t>1.86319</m:t>
                                </m:r>
                              </m:e>
                            </m:mr>
                          </m:m>
                          <m:r>
                            <a:rPr lang="es-ES" sz="1200" b="1" i="1">
                              <a:latin typeface="Cambria Math" panose="02040503050406030204" pitchFamily="18" charset="0"/>
                            </a:rPr>
                            <m:t>    </m:t>
                          </m:r>
                          <m:m>
                            <m:mPr>
                              <m:mcs>
                                <m:mc>
                                  <m:mcPr>
                                    <m:count m:val="4"/>
                                    <m:mcJc m:val="center"/>
                                  </m:mcPr>
                                </m:mc>
                              </m:mcs>
                              <m:ctrlPr>
                                <a:rPr lang="es-EC" sz="1200" b="1" i="1">
                                  <a:latin typeface="Cambria Math" panose="02040503050406030204" pitchFamily="18" charset="0"/>
                                </a:rPr>
                              </m:ctrlPr>
                            </m:mPr>
                            <m:mr>
                              <m:e>
                                <m:r>
                                  <a:rPr lang="es-ES" sz="1200" i="1">
                                    <a:latin typeface="Cambria Math" panose="02040503050406030204" pitchFamily="18" charset="0"/>
                                  </a:rPr>
                                  <m:t>−</m:t>
                                </m:r>
                                <m:r>
                                  <a:rPr lang="es-ES" sz="1200">
                                    <a:latin typeface="Cambria Math" panose="02040503050406030204" pitchFamily="18" charset="0"/>
                                  </a:rPr>
                                  <m:t>1.27852</m:t>
                                </m:r>
                              </m:e>
                              <m:e>
                                <m:r>
                                  <a:rPr lang="es-ES" sz="1200">
                                    <a:latin typeface="Cambria Math" panose="02040503050406030204" pitchFamily="18" charset="0"/>
                                  </a:rPr>
                                  <m:t> </m:t>
                                </m:r>
                                <m:r>
                                  <a:rPr lang="es-ES" sz="1200" i="1">
                                    <a:latin typeface="Cambria Math" panose="02040503050406030204" pitchFamily="18" charset="0"/>
                                  </a:rPr>
                                  <m:t>−</m:t>
                                </m:r>
                                <m:r>
                                  <a:rPr lang="es-ES" sz="1200">
                                    <a:latin typeface="Cambria Math" panose="02040503050406030204" pitchFamily="18" charset="0"/>
                                  </a:rPr>
                                  <m:t>0.61289</m:t>
                                </m:r>
                              </m:e>
                              <m:e>
                                <m:r>
                                  <a:rPr lang="es-ES" sz="1200" i="1">
                                    <a:latin typeface="Cambria Math" panose="02040503050406030204" pitchFamily="18" charset="0"/>
                                  </a:rPr>
                                  <m:t>−</m:t>
                                </m:r>
                                <m:r>
                                  <a:rPr lang="es-ES" sz="1200">
                                    <a:latin typeface="Cambria Math" panose="02040503050406030204" pitchFamily="18" charset="0"/>
                                  </a:rPr>
                                  <m:t>1.412808</m:t>
                                </m:r>
                              </m:e>
                              <m:e>
                                <m:r>
                                  <a:rPr lang="es-ES" sz="1200" i="1">
                                    <a:latin typeface="Cambria Math" panose="02040503050406030204" pitchFamily="18" charset="0"/>
                                  </a:rPr>
                                  <m:t>−</m:t>
                                </m:r>
                                <m:r>
                                  <a:rPr lang="es-ES" sz="1200">
                                    <a:latin typeface="Cambria Math" panose="02040503050406030204" pitchFamily="18" charset="0"/>
                                  </a:rPr>
                                  <m:t>1.52850</m:t>
                                </m:r>
                              </m:e>
                            </m:mr>
                          </m:m>
                        </m:e>
                      </m:d>
                    </m:oMath>
                  </m:oMathPara>
                </a14:m>
                <a:endParaRPr lang="es-EC" sz="1200" dirty="0"/>
              </a:p>
            </p:txBody>
          </p:sp>
        </mc:Choice>
        <mc:Fallback xmlns="">
          <p:sp>
            <p:nvSpPr>
              <p:cNvPr id="4" name="Rectángulo 3"/>
              <p:cNvSpPr>
                <a:spLocks noRot="1" noChangeAspect="1" noMove="1" noResize="1" noEditPoints="1" noAdjustHandles="1" noChangeArrowheads="1" noChangeShapeType="1" noTextEdit="1"/>
              </p:cNvSpPr>
              <p:nvPr/>
            </p:nvSpPr>
            <p:spPr>
              <a:xfrm>
                <a:off x="875763" y="1959845"/>
                <a:ext cx="9710671" cy="3741345"/>
              </a:xfrm>
              <a:prstGeom prst="rect">
                <a:avLst/>
              </a:prstGeom>
              <a:blipFill rotWithShape="0">
                <a:blip r:embed="rId3"/>
                <a:stretch>
                  <a:fillRect/>
                </a:stretch>
              </a:blipFill>
            </p:spPr>
            <p:txBody>
              <a:bodyPr/>
              <a:lstStyle/>
              <a:p>
                <a:r>
                  <a:rPr lang="es-EC">
                    <a:noFill/>
                  </a:rPr>
                  <a:t> </a:t>
                </a:r>
              </a:p>
            </p:txBody>
          </p:sp>
        </mc:Fallback>
      </mc:AlternateContent>
    </p:spTree>
    <p:extLst>
      <p:ext uri="{BB962C8B-B14F-4D97-AF65-F5344CB8AC3E}">
        <p14:creationId xmlns:p14="http://schemas.microsoft.com/office/powerpoint/2010/main" val="4072432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GASOLINA EXTRA</a:t>
            </a:r>
            <a:endParaRPr lang="es-EC" dirty="0"/>
          </a:p>
        </p:txBody>
      </p:sp>
      <p:pic>
        <p:nvPicPr>
          <p:cNvPr id="5"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1473291" y="6074895"/>
            <a:ext cx="7750362" cy="338554"/>
          </a:xfrm>
          <a:prstGeom prst="rect">
            <a:avLst/>
          </a:prstGeom>
        </p:spPr>
        <p:txBody>
          <a:bodyPr wrap="square">
            <a:spAutoFit/>
          </a:bodyPr>
          <a:lstStyle/>
          <a:p>
            <a:pPr algn="ctr"/>
            <a:r>
              <a:rPr lang="es-ES" sz="1600" dirty="0"/>
              <a:t>El porciento de ajuste de esta RNA es R</a:t>
            </a:r>
            <a:r>
              <a:rPr lang="es-ES" sz="1600" baseline="30000" dirty="0"/>
              <a:t>2</a:t>
            </a:r>
            <a:r>
              <a:rPr lang="es-ES" sz="1600" dirty="0"/>
              <a:t> = 93.6677% y el error es S = 373.08.</a:t>
            </a:r>
            <a:endParaRPr lang="es-EC" sz="1600" dirty="0"/>
          </a:p>
        </p:txBody>
      </p:sp>
      <p:pic>
        <p:nvPicPr>
          <p:cNvPr id="7" name="Imagen 6"/>
          <p:cNvPicPr/>
          <p:nvPr/>
        </p:nvPicPr>
        <p:blipFill>
          <a:blip r:embed="rId3">
            <a:extLst>
              <a:ext uri="{28A0092B-C50C-407E-A947-70E740481C1C}">
                <a14:useLocalDpi xmlns:a14="http://schemas.microsoft.com/office/drawing/2010/main" val="0"/>
              </a:ext>
            </a:extLst>
          </a:blip>
          <a:srcRect l="7224" r="7545"/>
          <a:stretch>
            <a:fillRect/>
          </a:stretch>
        </p:blipFill>
        <p:spPr bwMode="auto">
          <a:xfrm>
            <a:off x="1866807" y="1622504"/>
            <a:ext cx="7356846" cy="3889654"/>
          </a:xfrm>
          <a:prstGeom prst="rect">
            <a:avLst/>
          </a:prstGeom>
          <a:noFill/>
          <a:ln>
            <a:noFill/>
          </a:ln>
        </p:spPr>
      </p:pic>
    </p:spTree>
    <p:extLst>
      <p:ext uri="{BB962C8B-B14F-4D97-AF65-F5344CB8AC3E}">
        <p14:creationId xmlns:p14="http://schemas.microsoft.com/office/powerpoint/2010/main" val="588703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GASOLINA ECOPAÍS</a:t>
            </a:r>
            <a:endParaRPr lang="es-EC" dirty="0"/>
          </a:p>
        </p:txBody>
      </p:sp>
      <p:pic>
        <p:nvPicPr>
          <p:cNvPr id="5"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 name="Rectángulo 3"/>
              <p:cNvSpPr/>
              <p:nvPr/>
            </p:nvSpPr>
            <p:spPr>
              <a:xfrm>
                <a:off x="875763" y="1959845"/>
                <a:ext cx="9710671" cy="400481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s-EC" sz="1200" b="1" i="1">
                              <a:latin typeface="Cambria Math" panose="02040503050406030204" pitchFamily="18" charset="0"/>
                            </a:rPr>
                          </m:ctrlPr>
                        </m:sSubPr>
                        <m:e>
                          <m:r>
                            <a:rPr lang="es-ES" sz="1200" b="1" i="1">
                              <a:latin typeface="Cambria Math" panose="02040503050406030204" pitchFamily="18" charset="0"/>
                            </a:rPr>
                            <m:t>𝒃</m:t>
                          </m:r>
                        </m:e>
                        <m:sub>
                          <m:r>
                            <a:rPr lang="es-ES" sz="1200" b="1" i="1">
                              <a:latin typeface="Cambria Math" panose="02040503050406030204" pitchFamily="18" charset="0"/>
                            </a:rPr>
                            <m:t>𝒄𝒐</m:t>
                          </m:r>
                        </m:sub>
                      </m:sSub>
                      <m:r>
                        <a:rPr lang="es-ES" sz="1200" b="1" i="1">
                          <a:latin typeface="Cambria Math" panose="02040503050406030204" pitchFamily="18" charset="0"/>
                        </a:rPr>
                        <m:t>= </m:t>
                      </m:r>
                      <m:d>
                        <m:dPr>
                          <m:begChr m:val="["/>
                          <m:endChr m:val="]"/>
                          <m:ctrlPr>
                            <a:rPr lang="es-EC" sz="1200" b="1" i="1">
                              <a:latin typeface="Cambria Math" panose="02040503050406030204" pitchFamily="18" charset="0"/>
                            </a:rPr>
                          </m:ctrlPr>
                        </m:dPr>
                        <m:e>
                          <m:eqArr>
                            <m:eqArrPr>
                              <m:ctrlPr>
                                <a:rPr lang="es-EC" sz="1200" b="1" i="1">
                                  <a:latin typeface="Cambria Math" panose="02040503050406030204" pitchFamily="18" charset="0"/>
                                </a:rPr>
                              </m:ctrlPr>
                            </m:eqArrPr>
                            <m:e>
                              <m:eqArr>
                                <m:eqArrPr>
                                  <m:ctrlPr>
                                    <a:rPr lang="es-EC" sz="1200" b="1" i="1">
                                      <a:latin typeface="Cambria Math" panose="02040503050406030204" pitchFamily="18" charset="0"/>
                                    </a:rPr>
                                  </m:ctrlPr>
                                </m:eqArrPr>
                                <m:e>
                                  <m:eqArr>
                                    <m:eqArrPr>
                                      <m:ctrlPr>
                                        <a:rPr lang="es-EC" sz="1200" b="1" i="1">
                                          <a:latin typeface="Cambria Math" panose="02040503050406030204" pitchFamily="18" charset="0"/>
                                        </a:rPr>
                                      </m:ctrlPr>
                                    </m:eqArrPr>
                                    <m:e>
                                      <m:eqArr>
                                        <m:eqArrPr>
                                          <m:ctrlPr>
                                            <a:rPr lang="es-EC" sz="1200" b="1" i="1">
                                              <a:latin typeface="Cambria Math" panose="02040503050406030204" pitchFamily="18" charset="0"/>
                                            </a:rPr>
                                          </m:ctrlPr>
                                        </m:eqArrPr>
                                        <m:e>
                                          <m:eqArr>
                                            <m:eqArrPr>
                                              <m:ctrlPr>
                                                <a:rPr lang="es-EC" sz="1200" b="1" i="1">
                                                  <a:latin typeface="Cambria Math" panose="02040503050406030204" pitchFamily="18" charset="0"/>
                                                </a:rPr>
                                              </m:ctrlPr>
                                            </m:eqArrPr>
                                            <m:e>
                                              <m:eqArr>
                                                <m:eqArrPr>
                                                  <m:ctrlPr>
                                                    <a:rPr lang="es-EC" sz="1200" b="1" i="1">
                                                      <a:latin typeface="Cambria Math" panose="02040503050406030204" pitchFamily="18" charset="0"/>
                                                    </a:rPr>
                                                  </m:ctrlPr>
                                                </m:eqArrPr>
                                                <m:e>
                                                  <m:eqArr>
                                                    <m:eqArrPr>
                                                      <m:ctrlPr>
                                                        <a:rPr lang="es-EC" sz="1200" b="1" i="1">
                                                          <a:latin typeface="Cambria Math" panose="02040503050406030204" pitchFamily="18" charset="0"/>
                                                        </a:rPr>
                                                      </m:ctrlPr>
                                                    </m:eqArrPr>
                                                    <m:e>
                                                      <m:m>
                                                        <m:mPr>
                                                          <m:mcs>
                                                            <m:mc>
                                                              <m:mcPr>
                                                                <m:count m:val="1"/>
                                                                <m:mcJc m:val="center"/>
                                                              </m:mcPr>
                                                            </m:mc>
                                                          </m:mcs>
                                                          <m:ctrlPr>
                                                            <a:rPr lang="es-EC" sz="1200" b="1" i="1">
                                                              <a:latin typeface="Cambria Math" panose="02040503050406030204" pitchFamily="18" charset="0"/>
                                                            </a:rPr>
                                                          </m:ctrlPr>
                                                        </m:mPr>
                                                        <m:mr>
                                                          <m:e>
                                                            <m:r>
                                                              <a:rPr lang="es-ES" sz="1200" i="1">
                                                                <a:latin typeface="Cambria Math" panose="02040503050406030204" pitchFamily="18" charset="0"/>
                                                              </a:rPr>
                                                              <m:t>−</m:t>
                                                            </m:r>
                                                            <m:r>
                                                              <a:rPr lang="es-ES" sz="1200">
                                                                <a:latin typeface="Cambria Math" panose="02040503050406030204" pitchFamily="18" charset="0"/>
                                                              </a:rPr>
                                                              <m:t>0.0704</m:t>
                                                            </m:r>
                                                          </m:e>
                                                        </m:mr>
                                                        <m:mr>
                                                          <m:e>
                                                            <m:r>
                                                              <a:rPr lang="es-ES" sz="1200">
                                                                <a:latin typeface="Cambria Math" panose="02040503050406030204" pitchFamily="18" charset="0"/>
                                                              </a:rPr>
                                                              <m:t>0.0708</m:t>
                                                            </m:r>
                                                          </m:e>
                                                        </m:mr>
                                                        <m:mr>
                                                          <m:e>
                                                            <m:r>
                                                              <a:rPr lang="es-ES" sz="1200" i="1">
                                                                <a:latin typeface="Cambria Math" panose="02040503050406030204" pitchFamily="18" charset="0"/>
                                                              </a:rPr>
                                                              <m:t>−</m:t>
                                                            </m:r>
                                                            <m:r>
                                                              <a:rPr lang="es-ES" sz="1200">
                                                                <a:latin typeface="Cambria Math" panose="02040503050406030204" pitchFamily="18" charset="0"/>
                                                              </a:rPr>
                                                              <m:t>0.2354</m:t>
                                                            </m:r>
                                                          </m:e>
                                                        </m:mr>
                                                      </m:m>
                                                    </m:e>
                                                    <m:e>
                                                      <m:r>
                                                        <a:rPr lang="es-ES" sz="1200">
                                                          <a:latin typeface="Cambria Math" panose="02040503050406030204" pitchFamily="18" charset="0"/>
                                                        </a:rPr>
                                                        <m:t> </m:t>
                                                      </m:r>
                                                      <m:r>
                                                        <a:rPr lang="es-ES" sz="1200" i="1">
                                                          <a:latin typeface="Cambria Math" panose="02040503050406030204" pitchFamily="18" charset="0"/>
                                                        </a:rPr>
                                                        <m:t>−</m:t>
                                                      </m:r>
                                                      <m:r>
                                                        <a:rPr lang="es-ES" sz="1200">
                                                          <a:latin typeface="Cambria Math" panose="02040503050406030204" pitchFamily="18" charset="0"/>
                                                        </a:rPr>
                                                        <m:t>0.07028</m:t>
                                                      </m:r>
                                                    </m:e>
                                                  </m:eqArr>
                                                </m:e>
                                                <m:e>
                                                  <m:r>
                                                    <a:rPr lang="es-ES" sz="1200">
                                                      <a:latin typeface="Cambria Math" panose="02040503050406030204" pitchFamily="18" charset="0"/>
                                                    </a:rPr>
                                                    <m:t>0.18786</m:t>
                                                  </m:r>
                                                </m:e>
                                              </m:eqArr>
                                            </m:e>
                                            <m:e>
                                              <m:r>
                                                <a:rPr lang="es-ES" sz="1200" i="1">
                                                  <a:latin typeface="Cambria Math" panose="02040503050406030204" pitchFamily="18" charset="0"/>
                                                </a:rPr>
                                                <m:t>−</m:t>
                                              </m:r>
                                              <m:r>
                                                <a:rPr lang="es-ES" sz="1200">
                                                  <a:latin typeface="Cambria Math" panose="02040503050406030204" pitchFamily="18" charset="0"/>
                                                </a:rPr>
                                                <m:t>0.42415</m:t>
                                              </m:r>
                                            </m:e>
                                          </m:eqArr>
                                        </m:e>
                                        <m:e>
                                          <m:r>
                                            <a:rPr lang="es-ES" sz="1200">
                                              <a:latin typeface="Cambria Math" panose="02040503050406030204" pitchFamily="18" charset="0"/>
                                            </a:rPr>
                                            <m:t>0.07035</m:t>
                                          </m:r>
                                        </m:e>
                                      </m:eqArr>
                                    </m:e>
                                    <m:e>
                                      <m:r>
                                        <a:rPr lang="es-ES" sz="1200">
                                          <a:latin typeface="Cambria Math" panose="02040503050406030204" pitchFamily="18" charset="0"/>
                                        </a:rPr>
                                        <m:t>0.73712</m:t>
                                      </m:r>
                                    </m:e>
                                  </m:eqArr>
                                </m:e>
                                <m:e>
                                  <m:r>
                                    <a:rPr lang="es-ES" sz="1200" i="1">
                                      <a:latin typeface="Cambria Math" panose="02040503050406030204" pitchFamily="18" charset="0"/>
                                    </a:rPr>
                                    <m:t>−</m:t>
                                  </m:r>
                                  <m:r>
                                    <a:rPr lang="es-ES" sz="1200">
                                      <a:latin typeface="Cambria Math" panose="02040503050406030204" pitchFamily="18" charset="0"/>
                                    </a:rPr>
                                    <m:t>0.07056</m:t>
                                  </m:r>
                                </m:e>
                              </m:eqArr>
                            </m:e>
                            <m:e>
                              <m:r>
                                <a:rPr lang="es-ES" sz="1200" i="1">
                                  <a:latin typeface="Cambria Math" panose="02040503050406030204" pitchFamily="18" charset="0"/>
                                </a:rPr>
                                <m:t>−</m:t>
                              </m:r>
                              <m:r>
                                <a:rPr lang="es-ES" sz="1200">
                                  <a:latin typeface="Cambria Math" panose="02040503050406030204" pitchFamily="18" charset="0"/>
                                </a:rPr>
                                <m:t>0.55896</m:t>
                              </m:r>
                            </m:e>
                          </m:eqArr>
                        </m:e>
                      </m:d>
                    </m:oMath>
                  </m:oMathPara>
                </a14:m>
                <a:endParaRPr lang="es-EC" sz="1200" dirty="0"/>
              </a:p>
              <a:p>
                <a:endParaRPr lang="es-EC" sz="1200" dirty="0"/>
              </a:p>
              <a:p>
                <a:endParaRPr lang="es-EC" sz="1200" dirty="0"/>
              </a:p>
              <a:p>
                <a:pPr/>
                <a14:m>
                  <m:oMathPara xmlns:m="http://schemas.openxmlformats.org/officeDocument/2006/math">
                    <m:oMathParaPr>
                      <m:jc m:val="centerGroup"/>
                    </m:oMathParaPr>
                    <m:oMath xmlns:m="http://schemas.openxmlformats.org/officeDocument/2006/math">
                      <m:sSub>
                        <m:sSubPr>
                          <m:ctrlPr>
                            <a:rPr lang="es-EC" sz="1200" b="1" i="1">
                              <a:latin typeface="Cambria Math" panose="02040503050406030204" pitchFamily="18" charset="0"/>
                            </a:rPr>
                          </m:ctrlPr>
                        </m:sSubPr>
                        <m:e>
                          <m:r>
                            <a:rPr lang="es-ES" sz="1200" b="1" i="1">
                              <a:latin typeface="Cambria Math" panose="02040503050406030204" pitchFamily="18" charset="0"/>
                            </a:rPr>
                            <m:t>𝑾</m:t>
                          </m:r>
                        </m:e>
                        <m:sub>
                          <m:r>
                            <a:rPr lang="es-ES" sz="1200" b="1" i="1">
                              <a:latin typeface="Cambria Math" panose="02040503050406030204" pitchFamily="18" charset="0"/>
                            </a:rPr>
                            <m:t>𝒄𝒐</m:t>
                          </m:r>
                        </m:sub>
                      </m:sSub>
                      <m:r>
                        <a:rPr lang="es-ES" sz="1200" i="1">
                          <a:latin typeface="Cambria Math" panose="02040503050406030204" pitchFamily="18" charset="0"/>
                        </a:rPr>
                        <m:t>= </m:t>
                      </m:r>
                      <m:d>
                        <m:dPr>
                          <m:begChr m:val="["/>
                          <m:endChr m:val="]"/>
                          <m:ctrlPr>
                            <a:rPr lang="es-EC" sz="1200" i="1">
                              <a:latin typeface="Cambria Math" panose="02040503050406030204" pitchFamily="18" charset="0"/>
                            </a:rPr>
                          </m:ctrlPr>
                        </m:dPr>
                        <m:e>
                          <m:m>
                            <m:mPr>
                              <m:mcs>
                                <m:mc>
                                  <m:mcPr>
                                    <m:count m:val="3"/>
                                    <m:mcJc m:val="center"/>
                                  </m:mcPr>
                                </m:mc>
                              </m:mcs>
                              <m:ctrlPr>
                                <a:rPr lang="es-EC" sz="1200" i="1">
                                  <a:latin typeface="Cambria Math" panose="02040503050406030204" pitchFamily="18" charset="0"/>
                                </a:rPr>
                              </m:ctrlPr>
                            </m:mPr>
                            <m:mr>
                              <m:e>
                                <m:r>
                                  <a:rPr lang="es-ES" sz="1200" i="1">
                                    <a:latin typeface="Cambria Math" panose="02040503050406030204" pitchFamily="18" charset="0"/>
                                  </a:rPr>
                                  <m:t>−</m:t>
                                </m:r>
                                <m:r>
                                  <a:rPr lang="es-ES" sz="1200">
                                    <a:latin typeface="Cambria Math" panose="02040503050406030204" pitchFamily="18" charset="0"/>
                                  </a:rPr>
                                  <m:t>0.09740  </m:t>
                                </m:r>
                                <m:r>
                                  <a:rPr lang="es-ES" sz="1200" i="1">
                                    <a:latin typeface="Cambria Math" panose="02040503050406030204" pitchFamily="18" charset="0"/>
                                  </a:rPr>
                                  <m:t>   </m:t>
                                </m:r>
                              </m:e>
                              <m:e>
                                <m:r>
                                  <a:rPr lang="es-ES" sz="1200">
                                    <a:latin typeface="Cambria Math" panose="02040503050406030204" pitchFamily="18" charset="0"/>
                                  </a:rPr>
                                  <m:t>0.09786  </m:t>
                                </m:r>
                              </m:e>
                              <m:e>
                                <m:r>
                                  <a:rPr lang="es-ES" sz="1200" i="1">
                                    <a:latin typeface="Cambria Math" panose="02040503050406030204" pitchFamily="18" charset="0"/>
                                  </a:rPr>
                                  <m:t>−</m:t>
                                </m:r>
                                <m:r>
                                  <a:rPr lang="es-ES" sz="1200">
                                    <a:latin typeface="Cambria Math" panose="02040503050406030204" pitchFamily="18" charset="0"/>
                                  </a:rPr>
                                  <m:t>0.57611</m:t>
                                </m:r>
                              </m:e>
                            </m:mr>
                            <m:mr>
                              <m:e>
                                <m:r>
                                  <a:rPr lang="es-ES" sz="1200" i="1">
                                    <a:latin typeface="Cambria Math" panose="02040503050406030204" pitchFamily="18" charset="0"/>
                                  </a:rPr>
                                  <m:t>−</m:t>
                                </m:r>
                                <m:r>
                                  <a:rPr lang="es-ES" sz="1200">
                                    <a:latin typeface="Cambria Math" panose="02040503050406030204" pitchFamily="18" charset="0"/>
                                  </a:rPr>
                                  <m:t>0.06335 </m:t>
                                </m:r>
                              </m:e>
                              <m:e>
                                <m:r>
                                  <a:rPr lang="es-ES" sz="1200">
                                    <a:latin typeface="Cambria Math" panose="02040503050406030204" pitchFamily="18" charset="0"/>
                                  </a:rPr>
                                  <m:t>0.06355 </m:t>
                                </m:r>
                              </m:e>
                              <m:e>
                                <m:r>
                                  <a:rPr lang="es-ES" sz="1200" i="1">
                                    <a:latin typeface="Cambria Math" panose="02040503050406030204" pitchFamily="18" charset="0"/>
                                  </a:rPr>
                                  <m:t>−</m:t>
                                </m:r>
                                <m:r>
                                  <a:rPr lang="es-ES" sz="1200">
                                    <a:latin typeface="Cambria Math" panose="02040503050406030204" pitchFamily="18" charset="0"/>
                                  </a:rPr>
                                  <m:t>1.64549</m:t>
                                </m:r>
                              </m:e>
                            </m:mr>
                            <m:mr>
                              <m:e>
                                <m:r>
                                  <a:rPr lang="es-ES" sz="1200" i="1">
                                    <a:latin typeface="Cambria Math" panose="02040503050406030204" pitchFamily="18" charset="0"/>
                                  </a:rPr>
                                  <m:t>−</m:t>
                                </m:r>
                                <m:r>
                                  <a:rPr lang="es-ES" sz="1200">
                                    <a:latin typeface="Cambria Math" panose="02040503050406030204" pitchFamily="18" charset="0"/>
                                  </a:rPr>
                                  <m:t>0.13335 </m:t>
                                </m:r>
                              </m:e>
                              <m:e>
                                <m:r>
                                  <a:rPr lang="es-ES" sz="1200">
                                    <a:latin typeface="Cambria Math" panose="02040503050406030204" pitchFamily="18" charset="0"/>
                                  </a:rPr>
                                  <m:t>0.13382</m:t>
                                </m:r>
                              </m:e>
                              <m:e>
                                <m:r>
                                  <a:rPr lang="es-ES" sz="1200">
                                    <a:latin typeface="Cambria Math" panose="02040503050406030204" pitchFamily="18" charset="0"/>
                                  </a:rPr>
                                  <m:t>0.1267</m:t>
                                </m:r>
                              </m:e>
                            </m:mr>
                            <m:mr>
                              <m:e>
                                <m:r>
                                  <a:rPr lang="es-ES" sz="1200">
                                    <a:latin typeface="Cambria Math" panose="02040503050406030204" pitchFamily="18" charset="0"/>
                                  </a:rPr>
                                  <m:t>0.07544 </m:t>
                                </m:r>
                              </m:e>
                              <m:e>
                                <m:r>
                                  <a:rPr lang="es-ES" sz="1200" i="1">
                                    <a:latin typeface="Cambria Math" panose="02040503050406030204" pitchFamily="18" charset="0"/>
                                  </a:rPr>
                                  <m:t>−</m:t>
                                </m:r>
                                <m:r>
                                  <a:rPr lang="es-ES" sz="1200">
                                    <a:latin typeface="Cambria Math" panose="02040503050406030204" pitchFamily="18" charset="0"/>
                                  </a:rPr>
                                  <m:t>0.07559</m:t>
                                </m:r>
                              </m:e>
                              <m:e>
                                <m:r>
                                  <a:rPr lang="es-ES" sz="1200">
                                    <a:latin typeface="Cambria Math" panose="02040503050406030204" pitchFamily="18" charset="0"/>
                                  </a:rPr>
                                  <m:t>1.10661</m:t>
                                </m:r>
                              </m:e>
                            </m:mr>
                            <m:mr>
                              <m:e>
                                <m:r>
                                  <a:rPr lang="es-ES" sz="1200">
                                    <a:latin typeface="Cambria Math" panose="02040503050406030204" pitchFamily="18" charset="0"/>
                                  </a:rPr>
                                  <m:t>0.2550</m:t>
                                </m:r>
                              </m:e>
                              <m:e>
                                <m:r>
                                  <a:rPr lang="es-ES" sz="1200" i="1">
                                    <a:latin typeface="Cambria Math" panose="02040503050406030204" pitchFamily="18" charset="0"/>
                                  </a:rPr>
                                  <m:t>−</m:t>
                                </m:r>
                                <m:r>
                                  <a:rPr lang="es-ES" sz="1200">
                                    <a:latin typeface="Cambria Math" panose="02040503050406030204" pitchFamily="18" charset="0"/>
                                  </a:rPr>
                                  <m:t>0.25585</m:t>
                                </m:r>
                              </m:e>
                              <m:e>
                                <m:r>
                                  <a:rPr lang="es-ES" sz="1200">
                                    <a:latin typeface="Cambria Math" panose="02040503050406030204" pitchFamily="18" charset="0"/>
                                  </a:rPr>
                                  <m:t>1.04185</m:t>
                                </m:r>
                              </m:e>
                            </m:mr>
                          </m:m>
                          <m:r>
                            <a:rPr lang="es-ES" sz="1200" i="1">
                              <a:latin typeface="Cambria Math" panose="02040503050406030204" pitchFamily="18" charset="0"/>
                            </a:rPr>
                            <m:t>    </m:t>
                          </m:r>
                          <m:m>
                            <m:mPr>
                              <m:mcs>
                                <m:mc>
                                  <m:mcPr>
                                    <m:count m:val="3"/>
                                    <m:mcJc m:val="center"/>
                                  </m:mcPr>
                                </m:mc>
                              </m:mcs>
                              <m:ctrlPr>
                                <a:rPr lang="es-EC" sz="1200" i="1">
                                  <a:latin typeface="Cambria Math" panose="02040503050406030204" pitchFamily="18" charset="0"/>
                                </a:rPr>
                              </m:ctrlPr>
                            </m:mPr>
                            <m:mr>
                              <m:e>
                                <m:r>
                                  <a:rPr lang="es-ES" sz="1200" i="1">
                                    <a:latin typeface="Cambria Math" panose="02040503050406030204" pitchFamily="18" charset="0"/>
                                  </a:rPr>
                                  <m:t>−</m:t>
                                </m:r>
                                <m:r>
                                  <a:rPr lang="es-ES" sz="1200">
                                    <a:latin typeface="Cambria Math" panose="02040503050406030204" pitchFamily="18" charset="0"/>
                                  </a:rPr>
                                  <m:t>0.0972</m:t>
                                </m:r>
                              </m:e>
                              <m:e>
                                <m:r>
                                  <a:rPr lang="es-ES" sz="1200">
                                    <a:latin typeface="Cambria Math" panose="02040503050406030204" pitchFamily="18" charset="0"/>
                                  </a:rPr>
                                  <m:t>0.47572</m:t>
                                </m:r>
                              </m:e>
                              <m:e>
                                <m:r>
                                  <a:rPr lang="es-ES" sz="1200">
                                    <a:latin typeface="Cambria Math" panose="02040503050406030204" pitchFamily="18" charset="0"/>
                                  </a:rPr>
                                  <m:t>1.073834 </m:t>
                                </m:r>
                              </m:e>
                            </m:mr>
                            <m:mr>
                              <m:e>
                                <m:r>
                                  <a:rPr lang="es-ES" sz="1200" i="1">
                                    <a:latin typeface="Cambria Math" panose="02040503050406030204" pitchFamily="18" charset="0"/>
                                  </a:rPr>
                                  <m:t>−</m:t>
                                </m:r>
                                <m:r>
                                  <a:rPr lang="es-ES" sz="1200">
                                    <a:latin typeface="Cambria Math" panose="02040503050406030204" pitchFamily="18" charset="0"/>
                                  </a:rPr>
                                  <m:t>0.0632</m:t>
                                </m:r>
                              </m:e>
                              <m:e>
                                <m:r>
                                  <a:rPr lang="es-ES" sz="1200">
                                    <a:latin typeface="Cambria Math" panose="02040503050406030204" pitchFamily="18" charset="0"/>
                                  </a:rPr>
                                  <m:t>0.23923</m:t>
                                </m:r>
                              </m:e>
                              <m:e>
                                <m:r>
                                  <a:rPr lang="es-ES" sz="1200" i="1">
                                    <a:latin typeface="Cambria Math" panose="02040503050406030204" pitchFamily="18" charset="0"/>
                                  </a:rPr>
                                  <m:t>−</m:t>
                                </m:r>
                                <m:r>
                                  <a:rPr lang="es-ES" sz="1200">
                                    <a:latin typeface="Cambria Math" panose="02040503050406030204" pitchFamily="18" charset="0"/>
                                  </a:rPr>
                                  <m:t>0.11028 </m:t>
                                </m:r>
                              </m:e>
                            </m:mr>
                            <m:mr>
                              <m:e>
                                <m:r>
                                  <a:rPr lang="es-ES" sz="1200" i="1">
                                    <a:latin typeface="Cambria Math" panose="02040503050406030204" pitchFamily="18" charset="0"/>
                                  </a:rPr>
                                  <m:t>−</m:t>
                                </m:r>
                                <m:r>
                                  <a:rPr lang="es-ES" sz="1200">
                                    <a:latin typeface="Cambria Math" panose="02040503050406030204" pitchFamily="18" charset="0"/>
                                  </a:rPr>
                                  <m:t>0.13317</m:t>
                                </m:r>
                              </m:e>
                              <m:e>
                                <m:r>
                                  <a:rPr lang="es-ES" sz="1200" i="1">
                                    <a:latin typeface="Cambria Math" panose="02040503050406030204" pitchFamily="18" charset="0"/>
                                  </a:rPr>
                                  <m:t>−</m:t>
                                </m:r>
                                <m:r>
                                  <a:rPr lang="es-ES" sz="1200">
                                    <a:latin typeface="Cambria Math" panose="02040503050406030204" pitchFamily="18" charset="0"/>
                                  </a:rPr>
                                  <m:t>0.27427</m:t>
                                </m:r>
                              </m:e>
                              <m:e>
                                <m:r>
                                  <a:rPr lang="es-ES" sz="1200" i="1">
                                    <a:latin typeface="Cambria Math" panose="02040503050406030204" pitchFamily="18" charset="0"/>
                                  </a:rPr>
                                  <m:t>−</m:t>
                                </m:r>
                                <m:r>
                                  <a:rPr lang="es-ES" sz="1200">
                                    <a:latin typeface="Cambria Math" panose="02040503050406030204" pitchFamily="18" charset="0"/>
                                  </a:rPr>
                                  <m:t>0.95926</m:t>
                                </m:r>
                              </m:e>
                            </m:mr>
                            <m:mr>
                              <m:e>
                                <m:r>
                                  <a:rPr lang="es-ES" sz="1200">
                                    <a:latin typeface="Cambria Math" panose="02040503050406030204" pitchFamily="18" charset="0"/>
                                  </a:rPr>
                                  <m:t>0.07538</m:t>
                                </m:r>
                              </m:e>
                              <m:e>
                                <m:r>
                                  <a:rPr lang="es-ES" sz="1200" i="1">
                                    <a:latin typeface="Cambria Math" panose="02040503050406030204" pitchFamily="18" charset="0"/>
                                  </a:rPr>
                                  <m:t>−</m:t>
                                </m:r>
                                <m:r>
                                  <a:rPr lang="es-ES" sz="1200">
                                    <a:latin typeface="Cambria Math" panose="02040503050406030204" pitchFamily="18" charset="0"/>
                                  </a:rPr>
                                  <m:t>2.0353</m:t>
                                </m:r>
                              </m:e>
                              <m:e>
                                <m:r>
                                  <a:rPr lang="es-ES" sz="1200">
                                    <a:latin typeface="Cambria Math" panose="02040503050406030204" pitchFamily="18" charset="0"/>
                                  </a:rPr>
                                  <m:t>0.983302</m:t>
                                </m:r>
                              </m:e>
                            </m:mr>
                            <m:mr>
                              <m:e>
                                <m:r>
                                  <a:rPr lang="es-ES" sz="1200">
                                    <a:latin typeface="Cambria Math" panose="02040503050406030204" pitchFamily="18" charset="0"/>
                                  </a:rPr>
                                  <m:t> 0.25473</m:t>
                                </m:r>
                              </m:e>
                              <m:e>
                                <m:r>
                                  <a:rPr lang="es-ES" sz="1200">
                                    <a:latin typeface="Cambria Math" panose="02040503050406030204" pitchFamily="18" charset="0"/>
                                  </a:rPr>
                                  <m:t>  0.15831</m:t>
                                </m:r>
                              </m:e>
                              <m:e>
                                <m:r>
                                  <a:rPr lang="es-ES" sz="1200">
                                    <a:latin typeface="Cambria Math" panose="02040503050406030204" pitchFamily="18" charset="0"/>
                                  </a:rPr>
                                  <m:t>1.412991</m:t>
                                </m:r>
                              </m:e>
                            </m:mr>
                          </m:m>
                          <m:r>
                            <a:rPr lang="es-ES" sz="1200" i="1">
                              <a:latin typeface="Cambria Math" panose="02040503050406030204" pitchFamily="18" charset="0"/>
                            </a:rPr>
                            <m:t>    </m:t>
                          </m:r>
                          <m:m>
                            <m:mPr>
                              <m:mcs>
                                <m:mc>
                                  <m:mcPr>
                                    <m:count m:val="3"/>
                                    <m:mcJc m:val="center"/>
                                  </m:mcPr>
                                </m:mc>
                              </m:mcs>
                              <m:ctrlPr>
                                <a:rPr lang="es-EC" sz="1200" i="1">
                                  <a:latin typeface="Cambria Math" panose="02040503050406030204" pitchFamily="18" charset="0"/>
                                </a:rPr>
                              </m:ctrlPr>
                            </m:mPr>
                            <m:mr>
                              <m:e>
                                <m:r>
                                  <a:rPr lang="es-ES" sz="1200">
                                    <a:latin typeface="Cambria Math" panose="02040503050406030204" pitchFamily="18" charset="0"/>
                                  </a:rPr>
                                  <m:t>0.09729</m:t>
                                </m:r>
                              </m:e>
                              <m:e>
                                <m:r>
                                  <a:rPr lang="es-ES" sz="1200">
                                    <a:latin typeface="Cambria Math" panose="02040503050406030204" pitchFamily="18" charset="0"/>
                                  </a:rPr>
                                  <m:t>0.013868</m:t>
                                </m:r>
                              </m:e>
                              <m:e>
                                <m:r>
                                  <a:rPr lang="es-ES" sz="1200">
                                    <a:latin typeface="Cambria Math" panose="02040503050406030204" pitchFamily="18" charset="0"/>
                                  </a:rPr>
                                  <m:t>0.09751</m:t>
                                </m:r>
                              </m:e>
                            </m:mr>
                            <m:mr>
                              <m:e>
                                <m:r>
                                  <a:rPr lang="es-ES" sz="1200">
                                    <a:latin typeface="Cambria Math" panose="02040503050406030204" pitchFamily="18" charset="0"/>
                                  </a:rPr>
                                  <m:t> 0.06331</m:t>
                                </m:r>
                              </m:e>
                              <m:e>
                                <m:r>
                                  <a:rPr lang="es-ES" sz="1200">
                                    <a:latin typeface="Cambria Math" panose="02040503050406030204" pitchFamily="18" charset="0"/>
                                  </a:rPr>
                                  <m:t> </m:t>
                                </m:r>
                                <m:r>
                                  <a:rPr lang="es-ES" sz="1200" i="1">
                                    <a:latin typeface="Cambria Math" panose="02040503050406030204" pitchFamily="18" charset="0"/>
                                  </a:rPr>
                                  <m:t>−</m:t>
                                </m:r>
                                <m:r>
                                  <a:rPr lang="es-ES" sz="1200">
                                    <a:latin typeface="Cambria Math" panose="02040503050406030204" pitchFamily="18" charset="0"/>
                                  </a:rPr>
                                  <m:t>0.13736</m:t>
                                </m:r>
                              </m:e>
                              <m:e>
                                <m:r>
                                  <a:rPr lang="es-ES" sz="1200" i="1">
                                    <a:latin typeface="Cambria Math" panose="02040503050406030204" pitchFamily="18" charset="0"/>
                                  </a:rPr>
                                  <m:t>−</m:t>
                                </m:r>
                                <m:r>
                                  <a:rPr lang="es-ES" sz="1200">
                                    <a:latin typeface="Cambria Math" panose="02040503050406030204" pitchFamily="18" charset="0"/>
                                  </a:rPr>
                                  <m:t>0.063406</m:t>
                                </m:r>
                              </m:e>
                            </m:mr>
                            <m:mr>
                              <m:e>
                                <m:r>
                                  <a:rPr lang="es-ES" sz="1200">
                                    <a:latin typeface="Cambria Math" panose="02040503050406030204" pitchFamily="18" charset="0"/>
                                  </a:rPr>
                                  <m:t>0.13325</m:t>
                                </m:r>
                              </m:e>
                              <m:e>
                                <m:r>
                                  <a:rPr lang="es-ES" sz="1200">
                                    <a:latin typeface="Cambria Math" panose="02040503050406030204" pitchFamily="18" charset="0"/>
                                  </a:rPr>
                                  <m:t>0.974719</m:t>
                                </m:r>
                              </m:e>
                              <m:e>
                                <m:r>
                                  <a:rPr lang="es-ES" sz="1200" i="1">
                                    <a:latin typeface="Cambria Math" panose="02040503050406030204" pitchFamily="18" charset="0"/>
                                  </a:rPr>
                                  <m:t>−</m:t>
                                </m:r>
                                <m:r>
                                  <a:rPr lang="es-ES" sz="1200">
                                    <a:latin typeface="Cambria Math" panose="02040503050406030204" pitchFamily="18" charset="0"/>
                                  </a:rPr>
                                  <m:t>0.13347</m:t>
                                </m:r>
                              </m:e>
                            </m:mr>
                            <m:mr>
                              <m:e>
                                <m:r>
                                  <a:rPr lang="es-ES" sz="1200" i="1">
                                    <a:latin typeface="Cambria Math" panose="02040503050406030204" pitchFamily="18" charset="0"/>
                                  </a:rPr>
                                  <m:t>−</m:t>
                                </m:r>
                                <m:r>
                                  <a:rPr lang="es-ES" sz="1200">
                                    <a:latin typeface="Cambria Math" panose="02040503050406030204" pitchFamily="18" charset="0"/>
                                  </a:rPr>
                                  <m:t>0.07541</m:t>
                                </m:r>
                              </m:e>
                              <m:e>
                                <m:r>
                                  <a:rPr lang="es-ES" sz="1200" i="1">
                                    <a:latin typeface="Cambria Math" panose="02040503050406030204" pitchFamily="18" charset="0"/>
                                  </a:rPr>
                                  <m:t>−</m:t>
                                </m:r>
                                <m:r>
                                  <a:rPr lang="es-ES" sz="1200">
                                    <a:latin typeface="Cambria Math" panose="02040503050406030204" pitchFamily="18" charset="0"/>
                                  </a:rPr>
                                  <m:t>0.12382</m:t>
                                </m:r>
                              </m:e>
                              <m:e>
                                <m:r>
                                  <a:rPr lang="es-ES" sz="1200">
                                    <a:latin typeface="Cambria Math" panose="02040503050406030204" pitchFamily="18" charset="0"/>
                                  </a:rPr>
                                  <m:t>0.075483</m:t>
                                </m:r>
                              </m:e>
                            </m:mr>
                            <m:mr>
                              <m:e>
                                <m:r>
                                  <a:rPr lang="es-ES" sz="1200">
                                    <a:latin typeface="Cambria Math" panose="02040503050406030204" pitchFamily="18" charset="0"/>
                                  </a:rPr>
                                  <m:t> </m:t>
                                </m:r>
                                <m:r>
                                  <a:rPr lang="es-ES" sz="1200" i="1">
                                    <a:latin typeface="Cambria Math" panose="02040503050406030204" pitchFamily="18" charset="0"/>
                                  </a:rPr>
                                  <m:t>−</m:t>
                                </m:r>
                                <m:r>
                                  <a:rPr lang="es-ES" sz="1200">
                                    <a:latin typeface="Cambria Math" panose="02040503050406030204" pitchFamily="18" charset="0"/>
                                  </a:rPr>
                                  <m:t>0.25486</m:t>
                                </m:r>
                              </m:e>
                              <m:e>
                                <m:r>
                                  <a:rPr lang="es-ES" sz="1200">
                                    <a:latin typeface="Cambria Math" panose="02040503050406030204" pitchFamily="18" charset="0"/>
                                  </a:rPr>
                                  <m:t> </m:t>
                                </m:r>
                                <m:r>
                                  <a:rPr lang="es-ES" sz="1200" i="1">
                                    <a:latin typeface="Cambria Math" panose="02040503050406030204" pitchFamily="18" charset="0"/>
                                  </a:rPr>
                                  <m:t>−</m:t>
                                </m:r>
                                <m:r>
                                  <a:rPr lang="es-ES" sz="1200">
                                    <a:latin typeface="Cambria Math" panose="02040503050406030204" pitchFamily="18" charset="0"/>
                                  </a:rPr>
                                  <m:t>0.79366</m:t>
                                </m:r>
                              </m:e>
                              <m:e>
                                <m:r>
                                  <a:rPr lang="es-ES" sz="1200">
                                    <a:latin typeface="Cambria Math" panose="02040503050406030204" pitchFamily="18" charset="0"/>
                                  </a:rPr>
                                  <m:t>0.2552</m:t>
                                </m:r>
                              </m:e>
                            </m:mr>
                          </m:m>
                          <m:r>
                            <a:rPr lang="es-ES" sz="1200" i="1">
                              <a:latin typeface="Cambria Math" panose="02040503050406030204" pitchFamily="18" charset="0"/>
                            </a:rPr>
                            <m:t>   </m:t>
                          </m:r>
                          <m:m>
                            <m:mPr>
                              <m:mcs>
                                <m:mc>
                                  <m:mcPr>
                                    <m:count m:val="1"/>
                                    <m:mcJc m:val="center"/>
                                  </m:mcPr>
                                </m:mc>
                              </m:mcs>
                              <m:ctrlPr>
                                <a:rPr lang="es-EC" sz="1200" i="1">
                                  <a:latin typeface="Cambria Math" panose="02040503050406030204" pitchFamily="18" charset="0"/>
                                </a:rPr>
                              </m:ctrlPr>
                            </m:mPr>
                            <m:mr>
                              <m:e>
                                <m:r>
                                  <a:rPr lang="es-ES" sz="1200">
                                    <a:latin typeface="Cambria Math" panose="02040503050406030204" pitchFamily="18" charset="0"/>
                                  </a:rPr>
                                  <m:t>  </m:t>
                                </m:r>
                                <m:r>
                                  <a:rPr lang="es-ES" sz="1200" i="1">
                                    <a:latin typeface="Cambria Math" panose="02040503050406030204" pitchFamily="18" charset="0"/>
                                  </a:rPr>
                                  <m:t>−</m:t>
                                </m:r>
                                <m:r>
                                  <a:rPr lang="es-ES" sz="1200">
                                    <a:latin typeface="Cambria Math" panose="02040503050406030204" pitchFamily="18" charset="0"/>
                                  </a:rPr>
                                  <m:t>0.70496</m:t>
                                </m:r>
                              </m:e>
                            </m:mr>
                            <m:mr>
                              <m:e>
                                <m:r>
                                  <a:rPr lang="es-ES" sz="1200">
                                    <a:latin typeface="Cambria Math" panose="02040503050406030204" pitchFamily="18" charset="0"/>
                                  </a:rPr>
                                  <m:t>1.440184</m:t>
                                </m:r>
                              </m:e>
                            </m:mr>
                            <m:mr>
                              <m:e>
                                <m:r>
                                  <a:rPr lang="es-ES" sz="1200" i="1">
                                    <a:latin typeface="Cambria Math" panose="02040503050406030204" pitchFamily="18" charset="0"/>
                                  </a:rPr>
                                  <m:t>−</m:t>
                                </m:r>
                                <m:r>
                                  <a:rPr lang="es-ES" sz="1200">
                                    <a:latin typeface="Cambria Math" panose="02040503050406030204" pitchFamily="18" charset="0"/>
                                  </a:rPr>
                                  <m:t>0.45561</m:t>
                                </m:r>
                              </m:e>
                            </m:mr>
                            <m:mr>
                              <m:e>
                                <m:r>
                                  <a:rPr lang="es-ES" sz="1200">
                                    <a:latin typeface="Cambria Math" panose="02040503050406030204" pitchFamily="18" charset="0"/>
                                  </a:rPr>
                                  <m:t>0.7511</m:t>
                                </m:r>
                              </m:e>
                            </m:mr>
                            <m:mr>
                              <m:e>
                                <m:r>
                                  <a:rPr lang="es-ES" sz="1200" i="1">
                                    <a:latin typeface="Cambria Math" panose="02040503050406030204" pitchFamily="18" charset="0"/>
                                  </a:rPr>
                                  <m:t>−</m:t>
                                </m:r>
                                <m:r>
                                  <a:rPr lang="es-ES" sz="1200">
                                    <a:latin typeface="Cambria Math" panose="02040503050406030204" pitchFamily="18" charset="0"/>
                                  </a:rPr>
                                  <m:t>1.0099</m:t>
                                </m:r>
                              </m:e>
                            </m:mr>
                          </m:m>
                        </m:e>
                      </m:d>
                    </m:oMath>
                  </m:oMathPara>
                </a14:m>
                <a:endParaRPr lang="es-EC" sz="1200" dirty="0"/>
              </a:p>
              <a:p>
                <a:r>
                  <a:rPr lang="es-ES" sz="1200" b="1" dirty="0"/>
                  <a:t> </a:t>
                </a:r>
                <a:endParaRPr lang="es-EC" sz="1200" dirty="0"/>
              </a:p>
              <a:p>
                <a:pPr/>
                <a14:m>
                  <m:oMathPara xmlns:m="http://schemas.openxmlformats.org/officeDocument/2006/math">
                    <m:oMathParaPr>
                      <m:jc m:val="centerGroup"/>
                    </m:oMathParaPr>
                    <m:oMath xmlns:m="http://schemas.openxmlformats.org/officeDocument/2006/math">
                      <m:sSub>
                        <m:sSubPr>
                          <m:ctrlPr>
                            <a:rPr lang="es-EC" sz="1200" b="1" i="1">
                              <a:latin typeface="Cambria Math" panose="02040503050406030204" pitchFamily="18" charset="0"/>
                            </a:rPr>
                          </m:ctrlPr>
                        </m:sSubPr>
                        <m:e>
                          <m:r>
                            <a:rPr lang="es-ES" sz="1200" b="1" i="1">
                              <a:latin typeface="Cambria Math" panose="02040503050406030204" pitchFamily="18" charset="0"/>
                            </a:rPr>
                            <m:t>𝒃</m:t>
                          </m:r>
                        </m:e>
                        <m:sub>
                          <m:r>
                            <a:rPr lang="es-ES" sz="1200" b="1" i="1">
                              <a:latin typeface="Cambria Math" panose="02040503050406030204" pitchFamily="18" charset="0"/>
                            </a:rPr>
                            <m:t>𝒄𝒔</m:t>
                          </m:r>
                        </m:sub>
                      </m:sSub>
                      <m:r>
                        <a:rPr lang="es-ES" sz="1200" i="1">
                          <a:latin typeface="Cambria Math" panose="02040503050406030204" pitchFamily="18" charset="0"/>
                        </a:rPr>
                        <m:t>= </m:t>
                      </m:r>
                      <m:d>
                        <m:dPr>
                          <m:begChr m:val="["/>
                          <m:endChr m:val="]"/>
                          <m:ctrlPr>
                            <a:rPr lang="es-EC" sz="1200" i="1">
                              <a:latin typeface="Cambria Math" panose="02040503050406030204" pitchFamily="18" charset="0"/>
                            </a:rPr>
                          </m:ctrlPr>
                        </m:dPr>
                        <m:e>
                          <m:r>
                            <a:rPr lang="es-ES" sz="1200">
                              <a:latin typeface="Cambria Math" panose="02040503050406030204" pitchFamily="18" charset="0"/>
                            </a:rPr>
                            <m:t>0.0879965</m:t>
                          </m:r>
                        </m:e>
                      </m:d>
                    </m:oMath>
                  </m:oMathPara>
                </a14:m>
                <a:endParaRPr lang="es-EC" sz="1200" dirty="0"/>
              </a:p>
              <a:p>
                <a:r>
                  <a:rPr lang="es-ES" sz="1200" dirty="0"/>
                  <a:t> </a:t>
                </a:r>
                <a:endParaRPr lang="es-EC" sz="1200" dirty="0"/>
              </a:p>
              <a:p>
                <a:r>
                  <a:rPr lang="es-ES" sz="1200" dirty="0"/>
                  <a:t> </a:t>
                </a:r>
                <a:endParaRPr lang="es-EC" sz="1200" dirty="0"/>
              </a:p>
              <a:p>
                <a:pPr/>
                <a14:m>
                  <m:oMathPara xmlns:m="http://schemas.openxmlformats.org/officeDocument/2006/math">
                    <m:oMathParaPr>
                      <m:jc m:val="centerGroup"/>
                    </m:oMathParaPr>
                    <m:oMath xmlns:m="http://schemas.openxmlformats.org/officeDocument/2006/math">
                      <m:sSub>
                        <m:sSubPr>
                          <m:ctrlPr>
                            <a:rPr lang="es-EC" sz="1200" b="1" i="1">
                              <a:latin typeface="Cambria Math" panose="02040503050406030204" pitchFamily="18" charset="0"/>
                            </a:rPr>
                          </m:ctrlPr>
                        </m:sSubPr>
                        <m:e>
                          <m:r>
                            <a:rPr lang="es-ES" sz="1200" b="1" i="1">
                              <a:latin typeface="Cambria Math" panose="02040503050406030204" pitchFamily="18" charset="0"/>
                            </a:rPr>
                            <m:t>𝑾</m:t>
                          </m:r>
                        </m:e>
                        <m:sub>
                          <m:r>
                            <a:rPr lang="es-ES" sz="1200" b="1" i="1">
                              <a:latin typeface="Cambria Math" panose="02040503050406030204" pitchFamily="18" charset="0"/>
                            </a:rPr>
                            <m:t>𝒄𝒔</m:t>
                          </m:r>
                        </m:sub>
                      </m:sSub>
                      <m:r>
                        <a:rPr lang="es-ES" sz="1200" b="1" i="1">
                          <a:latin typeface="Cambria Math" panose="02040503050406030204" pitchFamily="18" charset="0"/>
                        </a:rPr>
                        <m:t>= </m:t>
                      </m:r>
                      <m:d>
                        <m:dPr>
                          <m:begChr m:val="["/>
                          <m:endChr m:val="]"/>
                          <m:ctrlPr>
                            <a:rPr lang="es-EC" sz="1200" b="1" i="1">
                              <a:latin typeface="Cambria Math" panose="02040503050406030204" pitchFamily="18" charset="0"/>
                            </a:rPr>
                          </m:ctrlPr>
                        </m:dPr>
                        <m:e>
                          <m:m>
                            <m:mPr>
                              <m:mcs>
                                <m:mc>
                                  <m:mcPr>
                                    <m:count m:val="3"/>
                                    <m:mcJc m:val="center"/>
                                  </m:mcPr>
                                </m:mc>
                              </m:mcs>
                              <m:ctrlPr>
                                <a:rPr lang="es-EC" sz="1200" b="1" i="1">
                                  <a:latin typeface="Cambria Math" panose="02040503050406030204" pitchFamily="18" charset="0"/>
                                </a:rPr>
                              </m:ctrlPr>
                            </m:mPr>
                            <m:mr>
                              <m:e>
                                <m:r>
                                  <a:rPr lang="es-ES" sz="1200" i="1">
                                    <a:latin typeface="Cambria Math" panose="02040503050406030204" pitchFamily="18" charset="0"/>
                                  </a:rPr>
                                  <m:t>−</m:t>
                                </m:r>
                                <m:r>
                                  <a:rPr lang="es-ES" sz="1200">
                                    <a:latin typeface="Cambria Math" panose="02040503050406030204" pitchFamily="18" charset="0"/>
                                  </a:rPr>
                                  <m:t>0.33842  </m:t>
                                </m:r>
                              </m:e>
                              <m:e>
                                <m:r>
                                  <a:rPr lang="es-ES" sz="1200">
                                    <a:latin typeface="Cambria Math" panose="02040503050406030204" pitchFamily="18" charset="0"/>
                                  </a:rPr>
                                  <m:t>0.339597</m:t>
                                </m:r>
                              </m:e>
                              <m:e>
                                <m:r>
                                  <a:rPr lang="es-ES" sz="1200">
                                    <a:latin typeface="Cambria Math" panose="02040503050406030204" pitchFamily="18" charset="0"/>
                                  </a:rPr>
                                  <m:t>1.57360</m:t>
                                </m:r>
                              </m:e>
                            </m:mr>
                          </m:m>
                          <m:r>
                            <a:rPr lang="es-ES" sz="1200" b="1" i="1">
                              <a:latin typeface="Cambria Math" panose="02040503050406030204" pitchFamily="18" charset="0"/>
                            </a:rPr>
                            <m:t>     </m:t>
                          </m:r>
                          <m:m>
                            <m:mPr>
                              <m:mcs>
                                <m:mc>
                                  <m:mcPr>
                                    <m:count m:val="3"/>
                                    <m:mcJc m:val="center"/>
                                  </m:mcPr>
                                </m:mc>
                              </m:mcs>
                              <m:ctrlPr>
                                <a:rPr lang="es-EC" sz="1200" b="1" i="1">
                                  <a:latin typeface="Cambria Math" panose="02040503050406030204" pitchFamily="18" charset="0"/>
                                </a:rPr>
                              </m:ctrlPr>
                            </m:mPr>
                            <m:mr>
                              <m:e>
                                <m:r>
                                  <a:rPr lang="es-ES" sz="1200" i="1">
                                    <a:latin typeface="Cambria Math" panose="02040503050406030204" pitchFamily="18" charset="0"/>
                                  </a:rPr>
                                  <m:t>−</m:t>
                                </m:r>
                                <m:r>
                                  <a:rPr lang="es-ES" sz="1200">
                                    <a:latin typeface="Cambria Math" panose="02040503050406030204" pitchFamily="18" charset="0"/>
                                  </a:rPr>
                                  <m:t>0.33796</m:t>
                                </m:r>
                              </m:e>
                              <m:e>
                                <m:r>
                                  <a:rPr lang="es-ES" sz="1200">
                                    <a:latin typeface="Cambria Math" panose="02040503050406030204" pitchFamily="18" charset="0"/>
                                  </a:rPr>
                                  <m:t>1.70439</m:t>
                                </m:r>
                              </m:e>
                              <m:e>
                                <m:r>
                                  <a:rPr lang="es-ES" sz="1200">
                                    <a:latin typeface="Cambria Math" panose="02040503050406030204" pitchFamily="18" charset="0"/>
                                  </a:rPr>
                                  <m:t>1.31804</m:t>
                                </m:r>
                              </m:e>
                            </m:mr>
                          </m:m>
                          <m:r>
                            <a:rPr lang="es-ES" sz="1200" b="1" i="1">
                              <a:latin typeface="Cambria Math" panose="02040503050406030204" pitchFamily="18" charset="0"/>
                            </a:rPr>
                            <m:t>    </m:t>
                          </m:r>
                          <m:m>
                            <m:mPr>
                              <m:mcs>
                                <m:mc>
                                  <m:mcPr>
                                    <m:count m:val="4"/>
                                    <m:mcJc m:val="center"/>
                                  </m:mcPr>
                                </m:mc>
                              </m:mcs>
                              <m:ctrlPr>
                                <a:rPr lang="es-EC" sz="1200" b="1" i="1">
                                  <a:latin typeface="Cambria Math" panose="02040503050406030204" pitchFamily="18" charset="0"/>
                                </a:rPr>
                              </m:ctrlPr>
                            </m:mPr>
                            <m:mr>
                              <m:e>
                                <m:r>
                                  <a:rPr lang="es-ES" sz="1200">
                                    <a:latin typeface="Cambria Math" panose="02040503050406030204" pitchFamily="18" charset="0"/>
                                  </a:rPr>
                                  <m:t>0.338157</m:t>
                                </m:r>
                              </m:e>
                              <m:e>
                                <m:r>
                                  <a:rPr lang="es-ES" sz="1200">
                                    <a:latin typeface="Cambria Math" panose="02040503050406030204" pitchFamily="18" charset="0"/>
                                  </a:rPr>
                                  <m:t> 1.49132</m:t>
                                </m:r>
                              </m:e>
                              <m:e>
                                <m:r>
                                  <a:rPr lang="es-ES" sz="1200" i="1">
                                    <a:latin typeface="Cambria Math" panose="02040503050406030204" pitchFamily="18" charset="0"/>
                                  </a:rPr>
                                  <m:t>−</m:t>
                                </m:r>
                                <m:r>
                                  <a:rPr lang="es-ES" sz="1200">
                                    <a:latin typeface="Cambria Math" panose="02040503050406030204" pitchFamily="18" charset="0"/>
                                  </a:rPr>
                                  <m:t>0.33871</m:t>
                                </m:r>
                              </m:e>
                              <m:e>
                                <m:r>
                                  <a:rPr lang="es-ES" sz="1200">
                                    <a:latin typeface="Cambria Math" panose="02040503050406030204" pitchFamily="18" charset="0"/>
                                  </a:rPr>
                                  <m:t>1.757850</m:t>
                                </m:r>
                              </m:e>
                            </m:mr>
                          </m:m>
                        </m:e>
                      </m:d>
                    </m:oMath>
                  </m:oMathPara>
                </a14:m>
                <a:endParaRPr lang="es-EC" sz="1200" dirty="0"/>
              </a:p>
              <a:p>
                <a:endParaRPr lang="es-EC" sz="1200" dirty="0"/>
              </a:p>
            </p:txBody>
          </p:sp>
        </mc:Choice>
        <mc:Fallback xmlns="">
          <p:sp>
            <p:nvSpPr>
              <p:cNvPr id="4" name="Rectángulo 3"/>
              <p:cNvSpPr>
                <a:spLocks noRot="1" noChangeAspect="1" noMove="1" noResize="1" noEditPoints="1" noAdjustHandles="1" noChangeArrowheads="1" noChangeShapeType="1" noTextEdit="1"/>
              </p:cNvSpPr>
              <p:nvPr/>
            </p:nvSpPr>
            <p:spPr>
              <a:xfrm>
                <a:off x="875763" y="1959845"/>
                <a:ext cx="9710671" cy="4004814"/>
              </a:xfrm>
              <a:prstGeom prst="rect">
                <a:avLst/>
              </a:prstGeom>
              <a:blipFill rotWithShape="0">
                <a:blip r:embed="rId3"/>
                <a:stretch>
                  <a:fillRect/>
                </a:stretch>
              </a:blipFill>
            </p:spPr>
            <p:txBody>
              <a:bodyPr/>
              <a:lstStyle/>
              <a:p>
                <a:r>
                  <a:rPr lang="es-EC">
                    <a:noFill/>
                  </a:rPr>
                  <a:t> </a:t>
                </a:r>
              </a:p>
            </p:txBody>
          </p:sp>
        </mc:Fallback>
      </mc:AlternateContent>
    </p:spTree>
    <p:extLst>
      <p:ext uri="{BB962C8B-B14F-4D97-AF65-F5344CB8AC3E}">
        <p14:creationId xmlns:p14="http://schemas.microsoft.com/office/powerpoint/2010/main" val="3228053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GASOLINA ECOPAÍS</a:t>
            </a:r>
            <a:endParaRPr lang="es-EC" dirty="0"/>
          </a:p>
        </p:txBody>
      </p:sp>
      <p:pic>
        <p:nvPicPr>
          <p:cNvPr id="5"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1473291" y="6074895"/>
            <a:ext cx="7750362" cy="338554"/>
          </a:xfrm>
          <a:prstGeom prst="rect">
            <a:avLst/>
          </a:prstGeom>
        </p:spPr>
        <p:txBody>
          <a:bodyPr wrap="square">
            <a:spAutoFit/>
          </a:bodyPr>
          <a:lstStyle/>
          <a:p>
            <a:pPr algn="ctr"/>
            <a:r>
              <a:rPr lang="es-ES" sz="1600" dirty="0"/>
              <a:t>El porciento de ajuste de esta RNA es R</a:t>
            </a:r>
            <a:r>
              <a:rPr lang="es-ES" sz="1600" baseline="30000" dirty="0"/>
              <a:t>2</a:t>
            </a:r>
            <a:r>
              <a:rPr lang="es-ES" sz="1600" dirty="0"/>
              <a:t> = 94.3131% y el error es S = 263.07</a:t>
            </a:r>
            <a:endParaRPr lang="es-EC" sz="1600" dirty="0"/>
          </a:p>
        </p:txBody>
      </p:sp>
      <p:pic>
        <p:nvPicPr>
          <p:cNvPr id="6" name="Imagen 5"/>
          <p:cNvPicPr/>
          <p:nvPr/>
        </p:nvPicPr>
        <p:blipFill>
          <a:blip r:embed="rId3">
            <a:extLst>
              <a:ext uri="{28A0092B-C50C-407E-A947-70E740481C1C}">
                <a14:useLocalDpi xmlns:a14="http://schemas.microsoft.com/office/drawing/2010/main" val="0"/>
              </a:ext>
            </a:extLst>
          </a:blip>
          <a:srcRect l="5853" r="7428"/>
          <a:stretch>
            <a:fillRect/>
          </a:stretch>
        </p:blipFill>
        <p:spPr bwMode="auto">
          <a:xfrm>
            <a:off x="1819717" y="1726724"/>
            <a:ext cx="7403936" cy="3901343"/>
          </a:xfrm>
          <a:prstGeom prst="rect">
            <a:avLst/>
          </a:prstGeom>
          <a:noFill/>
          <a:ln>
            <a:noFill/>
          </a:ln>
        </p:spPr>
      </p:pic>
    </p:spTree>
    <p:extLst>
      <p:ext uri="{BB962C8B-B14F-4D97-AF65-F5344CB8AC3E}">
        <p14:creationId xmlns:p14="http://schemas.microsoft.com/office/powerpoint/2010/main" val="2032604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DISCUSIÓN</a:t>
            </a:r>
            <a:endParaRPr lang="es-EC" dirty="0"/>
          </a:p>
        </p:txBody>
      </p:sp>
      <p:pic>
        <p:nvPicPr>
          <p:cNvPr id="5"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932379" y="1853248"/>
            <a:ext cx="8572230" cy="3108543"/>
          </a:xfrm>
          <a:prstGeom prst="rect">
            <a:avLst/>
          </a:prstGeom>
        </p:spPr>
        <p:txBody>
          <a:bodyPr wrap="square">
            <a:spAutoFit/>
          </a:bodyPr>
          <a:lstStyle/>
          <a:p>
            <a:pPr algn="just"/>
            <a:r>
              <a:rPr lang="es-ES" sz="2000" dirty="0"/>
              <a:t>Como se puede observar en estas figuras, el ajuste mostrado por las RNA en cada uno de los casos es satisfactorio, donde se muestran coeficientes elevados de ajustes a los datos experimentales por encima del 90% por lo cual se consideran válidos para la realización de predicciones sobre el poder calórico de las gasolinas sin necesidad de realizar los costosos experimentos necesarios para ello, Aunque es válido destacar la necesidad de reentrenamiento periódico de las redes desarrolladas incorporando valores obtenidos mediante la realización de experimentos pasivos.</a:t>
            </a:r>
            <a:endParaRPr lang="es-EC" sz="2000" dirty="0"/>
          </a:p>
          <a:p>
            <a:pPr algn="ctr"/>
            <a:endParaRPr lang="es-EC" sz="1600" dirty="0"/>
          </a:p>
        </p:txBody>
      </p:sp>
    </p:spTree>
    <p:extLst>
      <p:ext uri="{BB962C8B-B14F-4D97-AF65-F5344CB8AC3E}">
        <p14:creationId xmlns:p14="http://schemas.microsoft.com/office/powerpoint/2010/main" val="550094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b="1" dirty="0"/>
              <a:t>CONCLUSIONES</a:t>
            </a:r>
          </a:p>
        </p:txBody>
      </p:sp>
      <p:sp>
        <p:nvSpPr>
          <p:cNvPr id="3" name="Marcador de contenido 2"/>
          <p:cNvSpPr>
            <a:spLocks noGrp="1"/>
          </p:cNvSpPr>
          <p:nvPr>
            <p:ph idx="1"/>
          </p:nvPr>
        </p:nvSpPr>
        <p:spPr>
          <a:xfrm>
            <a:off x="103031" y="1275008"/>
            <a:ext cx="9543245" cy="5582992"/>
          </a:xfrm>
        </p:spPr>
        <p:txBody>
          <a:bodyPr>
            <a:normAutofit/>
          </a:bodyPr>
          <a:lstStyle/>
          <a:p>
            <a:pPr lvl="0" algn="just"/>
            <a:endParaRPr lang="es-ES" dirty="0"/>
          </a:p>
          <a:p>
            <a:pPr algn="just"/>
            <a:r>
              <a:rPr lang="es-ES" sz="2000" dirty="0"/>
              <a:t>La realización de mediciones experimentales del poder calórico de muestras obtenidas de las gasolinas comercializadas y las muestras de análisis históricos facilitados por la ARCH , permitieron la obtención de un número de datos suficientes para la realización del análisis requerido para el desarrollo del modelado para la predicción del poder calorífico de estos combustibles y la definición de los parámetros de calidad como variables de entradas en este proceso. </a:t>
            </a:r>
            <a:endParaRPr lang="es-EC" sz="2000" dirty="0"/>
          </a:p>
          <a:p>
            <a:pPr marL="0" indent="0" algn="just">
              <a:buNone/>
            </a:pPr>
            <a:endParaRPr lang="es-EC" sz="2000" dirty="0"/>
          </a:p>
          <a:p>
            <a:pPr algn="just"/>
            <a:r>
              <a:rPr lang="es-ES" sz="2000" dirty="0"/>
              <a:t>La aplicación de las herramientas modernas de análisis y modelado implementadas en </a:t>
            </a:r>
            <a:r>
              <a:rPr lang="es-ES" sz="2000" dirty="0" err="1"/>
              <a:t>Matlab</a:t>
            </a:r>
            <a:r>
              <a:rPr lang="es-ES" sz="2000" dirty="0"/>
              <a:t> permitieron el desarrollo de modelos de redes neuronales artificiales de tipo </a:t>
            </a:r>
            <a:r>
              <a:rPr lang="es-ES" sz="2000" dirty="0" err="1"/>
              <a:t>feed</a:t>
            </a:r>
            <a:r>
              <a:rPr lang="es-ES" sz="2000" dirty="0"/>
              <a:t>-forward con una capa oculta con diez neuronas para las que se identificaron los coeficientes </a:t>
            </a:r>
            <a:r>
              <a:rPr lang="es-ES" sz="2000" dirty="0" err="1"/>
              <a:t>bias</a:t>
            </a:r>
            <a:r>
              <a:rPr lang="es-ES" sz="2000" dirty="0"/>
              <a:t> (b) y los coeficientes de pesos de los nodos (w) para la determinación de poder calórico por cada una de las gasolinas estudiadas en esta investigación mediante el entrenamiento con el 70% de los datos de entada.  </a:t>
            </a:r>
            <a:endParaRPr lang="es-EC" sz="2000" dirty="0"/>
          </a:p>
          <a:p>
            <a:endParaRPr lang="es-EC" dirty="0"/>
          </a:p>
        </p:txBody>
      </p:sp>
      <p:pic>
        <p:nvPicPr>
          <p:cNvPr id="4"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324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18940" y="1313645"/>
            <a:ext cx="9337183" cy="6536028"/>
          </a:xfrm>
        </p:spPr>
        <p:txBody>
          <a:bodyPr>
            <a:noAutofit/>
          </a:bodyPr>
          <a:lstStyle/>
          <a:p>
            <a:pPr algn="just"/>
            <a:r>
              <a:rPr lang="es-ES" sz="2400" dirty="0"/>
              <a:t>Las redes neuronales artificiales obtenidas para cada tipo de gasolina, permiten la predicción del poder calórico de estos combustibles con un error máximo de 373.08 J/g y un ajuste superior al 93%, lo cual permite realizar una adecuada predicción sobre el valor de esta propiedad, como alternativa a la carencia de procedimientos analíticos de alta precisión para su determinación.</a:t>
            </a:r>
            <a:endParaRPr lang="es-EC" sz="2400" dirty="0"/>
          </a:p>
        </p:txBody>
      </p:sp>
      <p:pic>
        <p:nvPicPr>
          <p:cNvPr id="4"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346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sp>
        <p:nvSpPr>
          <p:cNvPr id="6" name="Título 2">
            <a:extLst>
              <a:ext uri="{FF2B5EF4-FFF2-40B4-BE49-F238E27FC236}">
                <a16:creationId xmlns:a16="http://schemas.microsoft.com/office/drawing/2014/main" id="{681B2CC8-6A97-477F-9773-BB63F1C73168}"/>
              </a:ext>
            </a:extLst>
          </p:cNvPr>
          <p:cNvSpPr>
            <a:spLocks noGrp="1"/>
          </p:cNvSpPr>
          <p:nvPr>
            <p:ph type="title"/>
          </p:nvPr>
        </p:nvSpPr>
        <p:spPr>
          <a:xfrm>
            <a:off x="150713" y="272630"/>
            <a:ext cx="10972800" cy="1143000"/>
          </a:xfrm>
        </p:spPr>
        <p:txBody>
          <a:bodyPr/>
          <a:lstStyle/>
          <a:p>
            <a:r>
              <a:rPr lang="es-ES" b="1" i="0" dirty="0">
                <a:solidFill>
                  <a:schemeClr val="tx1"/>
                </a:solidFill>
                <a:effectLst/>
                <a:latin typeface="Calibri (Cuerpo)"/>
              </a:rPr>
              <a:t>ÍNDICE DE CONTENIDOS</a:t>
            </a:r>
            <a:endParaRPr lang="es-EC" b="1" i="0" dirty="0">
              <a:solidFill>
                <a:schemeClr val="tx1"/>
              </a:solidFill>
              <a:effectLst/>
              <a:latin typeface="Calibri (Cuerpo)"/>
            </a:endParaRPr>
          </a:p>
        </p:txBody>
      </p:sp>
      <p:graphicFrame>
        <p:nvGraphicFramePr>
          <p:cNvPr id="7" name="7 Diagrama">
            <a:extLst>
              <a:ext uri="{FF2B5EF4-FFF2-40B4-BE49-F238E27FC236}">
                <a16:creationId xmlns:a16="http://schemas.microsoft.com/office/drawing/2014/main" id="{98EA2258-02F0-4524-9B95-2FA391EE1DE1}"/>
              </a:ext>
            </a:extLst>
          </p:cNvPr>
          <p:cNvGraphicFramePr/>
          <p:nvPr>
            <p:extLst>
              <p:ext uri="{D42A27DB-BD31-4B8C-83A1-F6EECF244321}">
                <p14:modId xmlns:p14="http://schemas.microsoft.com/office/powerpoint/2010/main" val="2684790421"/>
              </p:ext>
            </p:extLst>
          </p:nvPr>
        </p:nvGraphicFramePr>
        <p:xfrm>
          <a:off x="2497764" y="794731"/>
          <a:ext cx="8350541" cy="54166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87320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b="1" dirty="0"/>
              <a:t>AGRADECIMIENTOS</a:t>
            </a:r>
          </a:p>
        </p:txBody>
      </p:sp>
      <p:sp>
        <p:nvSpPr>
          <p:cNvPr id="3" name="Marcador de contenido 2"/>
          <p:cNvSpPr>
            <a:spLocks noGrp="1"/>
          </p:cNvSpPr>
          <p:nvPr>
            <p:ph idx="1"/>
          </p:nvPr>
        </p:nvSpPr>
        <p:spPr>
          <a:xfrm>
            <a:off x="461623" y="1275008"/>
            <a:ext cx="9028090" cy="5582992"/>
          </a:xfrm>
        </p:spPr>
        <p:txBody>
          <a:bodyPr>
            <a:normAutofit/>
          </a:bodyPr>
          <a:lstStyle/>
          <a:p>
            <a:pPr lvl="0" algn="just"/>
            <a:endParaRPr lang="es-ES" dirty="0"/>
          </a:p>
          <a:p>
            <a:pPr marL="0" indent="0" algn="just">
              <a:buNone/>
            </a:pPr>
            <a:r>
              <a:rPr lang="es-ES" sz="2400" dirty="0"/>
              <a:t>Se agradece la cooperación de la Agencia de Control y Regulación </a:t>
            </a:r>
            <a:r>
              <a:rPr lang="es-ES" sz="2400" dirty="0" err="1"/>
              <a:t>Hidrocarburífera</a:t>
            </a:r>
            <a:r>
              <a:rPr lang="es-ES" sz="2400" dirty="0"/>
              <a:t> (ARCH) del Ecuador, por la apertura y el haber compartido con los fines de este estudio los datos históricos, sin los cuales no habría sido posible la verificación de los mismos con los modelos por RNA.</a:t>
            </a:r>
            <a:endParaRPr lang="es-EC" sz="2400" dirty="0"/>
          </a:p>
        </p:txBody>
      </p:sp>
      <p:pic>
        <p:nvPicPr>
          <p:cNvPr id="4"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5307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570" y="2616369"/>
            <a:ext cx="9404723" cy="1400530"/>
          </a:xfrm>
        </p:spPr>
        <p:txBody>
          <a:bodyPr/>
          <a:lstStyle/>
          <a:p>
            <a:pPr algn="ctr"/>
            <a:r>
              <a:rPr lang="es-EC" sz="8000" b="1" dirty="0"/>
              <a:t>GRACIAS</a:t>
            </a:r>
          </a:p>
        </p:txBody>
      </p:sp>
      <p:pic>
        <p:nvPicPr>
          <p:cNvPr id="4"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496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0846" y="114028"/>
            <a:ext cx="8596668" cy="1320800"/>
          </a:xfrm>
        </p:spPr>
        <p:txBody>
          <a:bodyPr/>
          <a:lstStyle/>
          <a:p>
            <a:pPr algn="ctr"/>
            <a:r>
              <a:rPr lang="es-EC" b="1" dirty="0"/>
              <a:t>RESUMEN</a:t>
            </a:r>
          </a:p>
        </p:txBody>
      </p:sp>
      <p:pic>
        <p:nvPicPr>
          <p:cNvPr id="4"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Resultado de imagen para GASOLINA EXTR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8264" y="1505476"/>
            <a:ext cx="2581832" cy="170347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sultado de imagen para GASOLINA ECOPAI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58264" y="3855110"/>
            <a:ext cx="2581832" cy="1703477"/>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0C8C931B-6B6E-4B57-92E1-AAF6C0E1C6B6}"/>
              </a:ext>
            </a:extLst>
          </p:cNvPr>
          <p:cNvSpPr txBox="1"/>
          <p:nvPr/>
        </p:nvSpPr>
        <p:spPr>
          <a:xfrm>
            <a:off x="379696" y="937326"/>
            <a:ext cx="3079062" cy="369332"/>
          </a:xfrm>
          <a:prstGeom prst="rect">
            <a:avLst/>
          </a:prstGeom>
          <a:noFill/>
        </p:spPr>
        <p:txBody>
          <a:bodyPr wrap="square" rtlCol="0">
            <a:spAutoFit/>
          </a:bodyPr>
          <a:lstStyle/>
          <a:p>
            <a:pPr algn="ctr"/>
            <a:r>
              <a:rPr lang="es-EC" u="sng" dirty="0"/>
              <a:t>MODELOS MATEMÁTICOS</a:t>
            </a:r>
            <a:endParaRPr lang="en-US" u="sng" dirty="0"/>
          </a:p>
        </p:txBody>
      </p:sp>
      <p:pic>
        <p:nvPicPr>
          <p:cNvPr id="8" name="Imagen 7"/>
          <p:cNvPicPr/>
          <p:nvPr/>
        </p:nvPicPr>
        <p:blipFill>
          <a:blip r:embed="rId5">
            <a:extLst>
              <a:ext uri="{28A0092B-C50C-407E-A947-70E740481C1C}">
                <a14:useLocalDpi xmlns:a14="http://schemas.microsoft.com/office/drawing/2010/main" val="0"/>
              </a:ext>
            </a:extLst>
          </a:blip>
          <a:srcRect/>
          <a:stretch>
            <a:fillRect/>
          </a:stretch>
        </p:blipFill>
        <p:spPr bwMode="auto">
          <a:xfrm>
            <a:off x="273283" y="1618694"/>
            <a:ext cx="3269487" cy="908134"/>
          </a:xfrm>
          <a:prstGeom prst="rect">
            <a:avLst/>
          </a:prstGeom>
          <a:noFill/>
          <a:ln>
            <a:noFill/>
          </a:ln>
        </p:spPr>
      </p:pic>
      <p:cxnSp>
        <p:nvCxnSpPr>
          <p:cNvPr id="9" name="Conector recto de flecha 8">
            <a:extLst>
              <a:ext uri="{FF2B5EF4-FFF2-40B4-BE49-F238E27FC236}">
                <a16:creationId xmlns:a16="http://schemas.microsoft.com/office/drawing/2014/main" id="{D9D3C387-8552-4B2D-ADDE-F07A05F10BAC}"/>
              </a:ext>
            </a:extLst>
          </p:cNvPr>
          <p:cNvCxnSpPr>
            <a:cxnSpLocks/>
          </p:cNvCxnSpPr>
          <p:nvPr/>
        </p:nvCxnSpPr>
        <p:spPr>
          <a:xfrm>
            <a:off x="1854421" y="2707699"/>
            <a:ext cx="0" cy="501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CuadroTexto 9">
            <a:extLst>
              <a:ext uri="{FF2B5EF4-FFF2-40B4-BE49-F238E27FC236}">
                <a16:creationId xmlns:a16="http://schemas.microsoft.com/office/drawing/2014/main" id="{0C8C931B-6B6E-4B57-92E1-AAF6C0E1C6B6}"/>
              </a:ext>
            </a:extLst>
          </p:cNvPr>
          <p:cNvSpPr txBox="1"/>
          <p:nvPr/>
        </p:nvSpPr>
        <p:spPr>
          <a:xfrm>
            <a:off x="321982" y="3388141"/>
            <a:ext cx="3079062" cy="369332"/>
          </a:xfrm>
          <a:prstGeom prst="rect">
            <a:avLst/>
          </a:prstGeom>
          <a:noFill/>
        </p:spPr>
        <p:txBody>
          <a:bodyPr wrap="square" rtlCol="0">
            <a:spAutoFit/>
          </a:bodyPr>
          <a:lstStyle/>
          <a:p>
            <a:pPr algn="ctr"/>
            <a:r>
              <a:rPr lang="es-EC" dirty="0"/>
              <a:t>PODER CALORÍFICO</a:t>
            </a:r>
            <a:endParaRPr lang="en-US" dirty="0"/>
          </a:p>
        </p:txBody>
      </p:sp>
      <p:sp>
        <p:nvSpPr>
          <p:cNvPr id="5" name="Rectángulo 4"/>
          <p:cNvSpPr/>
          <p:nvPr/>
        </p:nvSpPr>
        <p:spPr>
          <a:xfrm>
            <a:off x="3953611" y="937326"/>
            <a:ext cx="2791149" cy="369332"/>
          </a:xfrm>
          <a:prstGeom prst="rect">
            <a:avLst/>
          </a:prstGeom>
        </p:spPr>
        <p:txBody>
          <a:bodyPr wrap="none">
            <a:spAutoFit/>
          </a:bodyPr>
          <a:lstStyle/>
          <a:p>
            <a:pPr algn="ctr"/>
            <a:r>
              <a:rPr lang="es-ES" altLang="es-ES" u="sng" dirty="0">
                <a:cs typeface="Times New Roman" panose="02020603050405020304" pitchFamily="18" charset="0"/>
              </a:rPr>
              <a:t>GASOLINAS COMERCIALES</a:t>
            </a:r>
          </a:p>
        </p:txBody>
      </p:sp>
      <p:pic>
        <p:nvPicPr>
          <p:cNvPr id="12" name="Imagen 11" descr="C:\Users\Home\Pictures\iCloud Photos\Downloads\IMG_3820 (2).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42226" y="2135537"/>
            <a:ext cx="2199487" cy="2968462"/>
          </a:xfrm>
          <a:prstGeom prst="rect">
            <a:avLst/>
          </a:prstGeom>
          <a:noFill/>
          <a:ln>
            <a:noFill/>
          </a:ln>
        </p:spPr>
      </p:pic>
      <p:sp>
        <p:nvSpPr>
          <p:cNvPr id="13" name="Rectángulo 12"/>
          <p:cNvSpPr/>
          <p:nvPr/>
        </p:nvSpPr>
        <p:spPr>
          <a:xfrm>
            <a:off x="6986526" y="937326"/>
            <a:ext cx="2595646" cy="646331"/>
          </a:xfrm>
          <a:prstGeom prst="rect">
            <a:avLst/>
          </a:prstGeom>
        </p:spPr>
        <p:txBody>
          <a:bodyPr wrap="none">
            <a:spAutoFit/>
          </a:bodyPr>
          <a:lstStyle/>
          <a:p>
            <a:pPr algn="ctr"/>
            <a:r>
              <a:rPr lang="es-ES" altLang="es-ES" u="sng" dirty="0">
                <a:cs typeface="Times New Roman" panose="02020603050405020304" pitchFamily="18" charset="0"/>
              </a:rPr>
              <a:t>BOMBA CALORIMÉTRICA</a:t>
            </a:r>
          </a:p>
          <a:p>
            <a:pPr algn="ctr"/>
            <a:r>
              <a:rPr lang="es-ES" altLang="es-ES" u="sng" dirty="0">
                <a:cs typeface="Times New Roman" panose="02020603050405020304" pitchFamily="18" charset="0"/>
              </a:rPr>
              <a:t>ADIABÁTICA</a:t>
            </a:r>
          </a:p>
        </p:txBody>
      </p:sp>
      <p:sp>
        <p:nvSpPr>
          <p:cNvPr id="14" name="CuadroTexto 13">
            <a:extLst>
              <a:ext uri="{FF2B5EF4-FFF2-40B4-BE49-F238E27FC236}">
                <a16:creationId xmlns:a16="http://schemas.microsoft.com/office/drawing/2014/main" id="{0322D98B-91C2-44AD-9695-A148D73FD1BD}"/>
              </a:ext>
            </a:extLst>
          </p:cNvPr>
          <p:cNvSpPr txBox="1"/>
          <p:nvPr/>
        </p:nvSpPr>
        <p:spPr>
          <a:xfrm>
            <a:off x="2694512" y="6116445"/>
            <a:ext cx="3079062" cy="369332"/>
          </a:xfrm>
          <a:prstGeom prst="rect">
            <a:avLst/>
          </a:prstGeom>
          <a:noFill/>
        </p:spPr>
        <p:txBody>
          <a:bodyPr wrap="square" rtlCol="0">
            <a:spAutoFit/>
          </a:bodyPr>
          <a:lstStyle/>
          <a:p>
            <a:pPr algn="ctr"/>
            <a:r>
              <a:rPr lang="es-EC" u="sng" dirty="0"/>
              <a:t>DISEÑO EXPERIMENTAL</a:t>
            </a:r>
            <a:endParaRPr lang="en-US" u="sng" dirty="0"/>
          </a:p>
        </p:txBody>
      </p:sp>
      <p:cxnSp>
        <p:nvCxnSpPr>
          <p:cNvPr id="15" name="Conector recto de flecha 14">
            <a:extLst>
              <a:ext uri="{FF2B5EF4-FFF2-40B4-BE49-F238E27FC236}">
                <a16:creationId xmlns:a16="http://schemas.microsoft.com/office/drawing/2014/main" id="{7F610468-333F-42E5-A6E0-04A0B2B7937C}"/>
              </a:ext>
            </a:extLst>
          </p:cNvPr>
          <p:cNvCxnSpPr>
            <a:cxnSpLocks/>
          </p:cNvCxnSpPr>
          <p:nvPr/>
        </p:nvCxnSpPr>
        <p:spPr>
          <a:xfrm>
            <a:off x="5545352" y="6301111"/>
            <a:ext cx="45644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CuadroTexto 15">
            <a:extLst>
              <a:ext uri="{FF2B5EF4-FFF2-40B4-BE49-F238E27FC236}">
                <a16:creationId xmlns:a16="http://schemas.microsoft.com/office/drawing/2014/main" id="{B1B2680E-121A-4FB2-9B60-979319567775}"/>
              </a:ext>
            </a:extLst>
          </p:cNvPr>
          <p:cNvSpPr txBox="1"/>
          <p:nvPr/>
        </p:nvSpPr>
        <p:spPr>
          <a:xfrm>
            <a:off x="6142377" y="6147222"/>
            <a:ext cx="1872629" cy="307777"/>
          </a:xfrm>
          <a:prstGeom prst="rect">
            <a:avLst/>
          </a:prstGeom>
          <a:noFill/>
        </p:spPr>
        <p:txBody>
          <a:bodyPr wrap="none" rtlCol="0">
            <a:spAutoFit/>
          </a:bodyPr>
          <a:lstStyle/>
          <a:p>
            <a:r>
              <a:rPr lang="es-EC" sz="1400" dirty="0"/>
              <a:t>Libre, 1500 muestras</a:t>
            </a:r>
          </a:p>
        </p:txBody>
      </p:sp>
      <p:pic>
        <p:nvPicPr>
          <p:cNvPr id="17" name="Imagen 16"/>
          <p:cNvPicPr/>
          <p:nvPr/>
        </p:nvPicPr>
        <p:blipFill>
          <a:blip r:embed="rId7">
            <a:extLst>
              <a:ext uri="{28A0092B-C50C-407E-A947-70E740481C1C}">
                <a14:useLocalDpi xmlns:a14="http://schemas.microsoft.com/office/drawing/2010/main" val="0"/>
              </a:ext>
            </a:extLst>
          </a:blip>
          <a:srcRect l="6250" r="7878"/>
          <a:stretch>
            <a:fillRect/>
          </a:stretch>
        </p:blipFill>
        <p:spPr bwMode="auto">
          <a:xfrm>
            <a:off x="483062" y="3914690"/>
            <a:ext cx="2756901" cy="1926665"/>
          </a:xfrm>
          <a:prstGeom prst="rect">
            <a:avLst/>
          </a:prstGeom>
          <a:noFill/>
          <a:ln>
            <a:noFill/>
          </a:ln>
        </p:spPr>
      </p:pic>
    </p:spTree>
    <p:extLst>
      <p:ext uri="{BB962C8B-B14F-4D97-AF65-F5344CB8AC3E}">
        <p14:creationId xmlns:p14="http://schemas.microsoft.com/office/powerpoint/2010/main" val="154787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b="1" dirty="0"/>
              <a:t>ESTADO DEL ARTE</a:t>
            </a:r>
          </a:p>
        </p:txBody>
      </p:sp>
      <p:grpSp>
        <p:nvGrpSpPr>
          <p:cNvPr id="18" name="Grupo 17"/>
          <p:cNvGrpSpPr/>
          <p:nvPr/>
        </p:nvGrpSpPr>
        <p:grpSpPr>
          <a:xfrm>
            <a:off x="159351" y="1411339"/>
            <a:ext cx="10240285" cy="5004785"/>
            <a:chOff x="159352" y="1405375"/>
            <a:chExt cx="9550033" cy="5360684"/>
          </a:xfrm>
        </p:grpSpPr>
        <p:sp>
          <p:nvSpPr>
            <p:cNvPr id="19" name="Forma libre 18"/>
            <p:cNvSpPr/>
            <p:nvPr/>
          </p:nvSpPr>
          <p:spPr>
            <a:xfrm rot="2563263">
              <a:off x="2206369" y="5144381"/>
              <a:ext cx="793797" cy="39199"/>
            </a:xfrm>
            <a:custGeom>
              <a:avLst/>
              <a:gdLst/>
              <a:ahLst/>
              <a:cxnLst/>
              <a:rect l="0" t="0" r="0" b="0"/>
              <a:pathLst>
                <a:path>
                  <a:moveTo>
                    <a:pt x="0" y="19599"/>
                  </a:moveTo>
                  <a:lnTo>
                    <a:pt x="793797" y="1959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0" name="Forma libre 19"/>
            <p:cNvSpPr/>
            <p:nvPr/>
          </p:nvSpPr>
          <p:spPr>
            <a:xfrm>
              <a:off x="2311680" y="4153263"/>
              <a:ext cx="883301" cy="39199"/>
            </a:xfrm>
            <a:custGeom>
              <a:avLst/>
              <a:gdLst/>
              <a:ahLst/>
              <a:cxnLst/>
              <a:rect l="0" t="0" r="0" b="0"/>
              <a:pathLst>
                <a:path>
                  <a:moveTo>
                    <a:pt x="0" y="19599"/>
                  </a:moveTo>
                  <a:lnTo>
                    <a:pt x="883301" y="1959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1" name="Forma libre 20"/>
            <p:cNvSpPr/>
            <p:nvPr/>
          </p:nvSpPr>
          <p:spPr>
            <a:xfrm rot="19104075">
              <a:off x="2194886" y="2962408"/>
              <a:ext cx="926249" cy="39199"/>
            </a:xfrm>
            <a:custGeom>
              <a:avLst/>
              <a:gdLst/>
              <a:ahLst/>
              <a:cxnLst/>
              <a:rect l="0" t="0" r="0" b="0"/>
              <a:pathLst>
                <a:path>
                  <a:moveTo>
                    <a:pt x="0" y="19599"/>
                  </a:moveTo>
                  <a:lnTo>
                    <a:pt x="926249" y="1959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2" name="Elipse 21"/>
            <p:cNvSpPr/>
            <p:nvPr/>
          </p:nvSpPr>
          <p:spPr>
            <a:xfrm>
              <a:off x="159352" y="2810223"/>
              <a:ext cx="2532150" cy="2532150"/>
            </a:xfrm>
            <a:prstGeom prst="ellipse">
              <a:avLst/>
            </a:prstGeom>
            <a:blipFill>
              <a:blip r:embed="rId2">
                <a:extLst>
                  <a:ext uri="{28A0092B-C50C-407E-A947-70E740481C1C}">
                    <a14:useLocalDpi xmlns:a14="http://schemas.microsoft.com/office/drawing/2010/main" val="0"/>
                  </a:ext>
                </a:extLst>
              </a:blip>
              <a:srcRect/>
              <a:stretch>
                <a:fillRect l="-34000" r="-34000"/>
              </a:stretch>
            </a:blip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sp>
        <p:sp>
          <p:nvSpPr>
            <p:cNvPr id="23" name="Forma libre 22"/>
            <p:cNvSpPr/>
            <p:nvPr/>
          </p:nvSpPr>
          <p:spPr>
            <a:xfrm>
              <a:off x="3002520" y="3524754"/>
              <a:ext cx="1700162" cy="1445707"/>
            </a:xfrm>
            <a:custGeom>
              <a:avLst/>
              <a:gdLst>
                <a:gd name="connsiteX0" fmla="*/ 0 w 1417517"/>
                <a:gd name="connsiteY0" fmla="*/ 708759 h 1417517"/>
                <a:gd name="connsiteX1" fmla="*/ 708759 w 1417517"/>
                <a:gd name="connsiteY1" fmla="*/ 0 h 1417517"/>
                <a:gd name="connsiteX2" fmla="*/ 1417518 w 1417517"/>
                <a:gd name="connsiteY2" fmla="*/ 708759 h 1417517"/>
                <a:gd name="connsiteX3" fmla="*/ 708759 w 1417517"/>
                <a:gd name="connsiteY3" fmla="*/ 1417518 h 1417517"/>
                <a:gd name="connsiteX4" fmla="*/ 0 w 1417517"/>
                <a:gd name="connsiteY4" fmla="*/ 708759 h 14175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7517" h="1417517">
                  <a:moveTo>
                    <a:pt x="0" y="708759"/>
                  </a:moveTo>
                  <a:cubicBezTo>
                    <a:pt x="0" y="317322"/>
                    <a:pt x="317322" y="0"/>
                    <a:pt x="708759" y="0"/>
                  </a:cubicBezTo>
                  <a:cubicBezTo>
                    <a:pt x="1100196" y="0"/>
                    <a:pt x="1417518" y="317322"/>
                    <a:pt x="1417518" y="708759"/>
                  </a:cubicBezTo>
                  <a:cubicBezTo>
                    <a:pt x="1417518" y="1100196"/>
                    <a:pt x="1100196" y="1417518"/>
                    <a:pt x="708759" y="1417518"/>
                  </a:cubicBezTo>
                  <a:cubicBezTo>
                    <a:pt x="317322" y="1417518"/>
                    <a:pt x="0" y="1100196"/>
                    <a:pt x="0" y="708759"/>
                  </a:cubicBez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220291" tIns="220291" rIns="220291" bIns="220291" numCol="1" spcCol="1270" anchor="ctr" anchorCtr="0">
              <a:noAutofit/>
            </a:bodyPr>
            <a:lstStyle/>
            <a:p>
              <a:pPr lvl="0" algn="ctr" defTabSz="889000">
                <a:lnSpc>
                  <a:spcPct val="90000"/>
                </a:lnSpc>
                <a:spcBef>
                  <a:spcPct val="0"/>
                </a:spcBef>
                <a:spcAft>
                  <a:spcPct val="35000"/>
                </a:spcAft>
              </a:pPr>
              <a:r>
                <a:rPr lang="es-ES" sz="2000" dirty="0"/>
                <a:t>Casanova J. </a:t>
              </a:r>
              <a:r>
                <a:rPr lang="es-MX" sz="2000" i="1" dirty="0"/>
                <a:t>et al</a:t>
              </a:r>
              <a:endParaRPr lang="es-EC" sz="2000" kern="1200" dirty="0">
                <a:ln w="0"/>
                <a:solidFill>
                  <a:schemeClr val="tx1"/>
                </a:solidFill>
                <a:effectLst>
                  <a:outerShdw blurRad="38100" dist="19050" dir="2700000" algn="tl" rotWithShape="0">
                    <a:schemeClr val="dk1">
                      <a:alpha val="40000"/>
                    </a:schemeClr>
                  </a:outerShdw>
                </a:effectLst>
              </a:endParaRPr>
            </a:p>
          </p:txBody>
        </p:sp>
        <p:sp>
          <p:nvSpPr>
            <p:cNvPr id="24" name="Forma libre 23"/>
            <p:cNvSpPr/>
            <p:nvPr/>
          </p:nvSpPr>
          <p:spPr>
            <a:xfrm>
              <a:off x="4710161" y="3829251"/>
              <a:ext cx="4999224" cy="1417517"/>
            </a:xfrm>
            <a:custGeom>
              <a:avLst/>
              <a:gdLst>
                <a:gd name="connsiteX0" fmla="*/ 0 w 2126275"/>
                <a:gd name="connsiteY0" fmla="*/ 0 h 1417517"/>
                <a:gd name="connsiteX1" fmla="*/ 2126275 w 2126275"/>
                <a:gd name="connsiteY1" fmla="*/ 0 h 1417517"/>
                <a:gd name="connsiteX2" fmla="*/ 2126275 w 2126275"/>
                <a:gd name="connsiteY2" fmla="*/ 1417517 h 1417517"/>
                <a:gd name="connsiteX3" fmla="*/ 0 w 2126275"/>
                <a:gd name="connsiteY3" fmla="*/ 1417517 h 1417517"/>
                <a:gd name="connsiteX4" fmla="*/ 0 w 2126275"/>
                <a:gd name="connsiteY4" fmla="*/ 0 h 14175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6275" h="1417517">
                  <a:moveTo>
                    <a:pt x="0" y="0"/>
                  </a:moveTo>
                  <a:lnTo>
                    <a:pt x="2126275" y="0"/>
                  </a:lnTo>
                  <a:lnTo>
                    <a:pt x="2126275" y="1417517"/>
                  </a:lnTo>
                  <a:lnTo>
                    <a:pt x="0" y="141751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285750" lvl="1" indent="-285750" algn="just" defTabSz="355600">
                <a:lnSpc>
                  <a:spcPct val="90000"/>
                </a:lnSpc>
                <a:spcBef>
                  <a:spcPct val="0"/>
                </a:spcBef>
                <a:spcAft>
                  <a:spcPct val="15000"/>
                </a:spcAft>
                <a:buFont typeface="Arial" panose="020B0604020202020204" pitchFamily="34" charset="0"/>
                <a:buChar char="•"/>
              </a:pPr>
              <a:r>
                <a:rPr lang="es-MX" sz="1400" dirty="0"/>
                <a:t>En un estudio sobre la combustión híbrida de metano y butanol en un MCI con un </a:t>
              </a:r>
              <a:r>
                <a:rPr lang="es-MX" sz="1400" dirty="0" err="1"/>
                <a:t>dosado</a:t>
              </a:r>
              <a:r>
                <a:rPr lang="es-MX" sz="1400" dirty="0"/>
                <a:t> </a:t>
              </a:r>
              <a:r>
                <a:rPr lang="es-MX" sz="1400" dirty="0" err="1"/>
                <a:t>estequiométrico</a:t>
              </a:r>
              <a:r>
                <a:rPr lang="es-MX" sz="1400" dirty="0"/>
                <a:t> y concluyen que al aumentar el porcentaje de metano reduce el trabajo indicado y el rendimiento indicado, pero por su significativamente mayor poder calorífico se reduce el consumo específico de combustible. </a:t>
              </a:r>
              <a:endParaRPr lang="es-EC" sz="1400" kern="1200" dirty="0">
                <a:ln w="0"/>
                <a:solidFill>
                  <a:schemeClr val="tx1"/>
                </a:solidFill>
                <a:effectLst>
                  <a:outerShdw blurRad="38100" dist="19050" dir="2700000" algn="tl" rotWithShape="0">
                    <a:schemeClr val="dk1">
                      <a:alpha val="40000"/>
                    </a:schemeClr>
                  </a:outerShdw>
                </a:effectLst>
              </a:endParaRPr>
            </a:p>
          </p:txBody>
        </p:sp>
        <p:sp>
          <p:nvSpPr>
            <p:cNvPr id="25" name="Forma libre 24"/>
            <p:cNvSpPr/>
            <p:nvPr/>
          </p:nvSpPr>
          <p:spPr>
            <a:xfrm>
              <a:off x="3087305" y="1632557"/>
              <a:ext cx="1519290" cy="1519290"/>
            </a:xfrm>
            <a:custGeom>
              <a:avLst/>
              <a:gdLst>
                <a:gd name="connsiteX0" fmla="*/ 0 w 1519290"/>
                <a:gd name="connsiteY0" fmla="*/ 759645 h 1519290"/>
                <a:gd name="connsiteX1" fmla="*/ 759645 w 1519290"/>
                <a:gd name="connsiteY1" fmla="*/ 0 h 1519290"/>
                <a:gd name="connsiteX2" fmla="*/ 1519290 w 1519290"/>
                <a:gd name="connsiteY2" fmla="*/ 759645 h 1519290"/>
                <a:gd name="connsiteX3" fmla="*/ 759645 w 1519290"/>
                <a:gd name="connsiteY3" fmla="*/ 1519290 h 1519290"/>
                <a:gd name="connsiteX4" fmla="*/ 0 w 1519290"/>
                <a:gd name="connsiteY4" fmla="*/ 759645 h 15192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9290" h="1519290">
                  <a:moveTo>
                    <a:pt x="0" y="759645"/>
                  </a:moveTo>
                  <a:cubicBezTo>
                    <a:pt x="0" y="340105"/>
                    <a:pt x="340105" y="0"/>
                    <a:pt x="759645" y="0"/>
                  </a:cubicBezTo>
                  <a:cubicBezTo>
                    <a:pt x="1179185" y="0"/>
                    <a:pt x="1519290" y="340105"/>
                    <a:pt x="1519290" y="759645"/>
                  </a:cubicBezTo>
                  <a:cubicBezTo>
                    <a:pt x="1519290" y="1179185"/>
                    <a:pt x="1179185" y="1519290"/>
                    <a:pt x="759645" y="1519290"/>
                  </a:cubicBezTo>
                  <a:cubicBezTo>
                    <a:pt x="340105" y="1519290"/>
                    <a:pt x="0" y="1179185"/>
                    <a:pt x="0" y="759645"/>
                  </a:cubicBez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235195" tIns="235195" rIns="235195" bIns="235195" numCol="1" spcCol="1270" anchor="ctr" anchorCtr="0">
              <a:noAutofit/>
            </a:bodyPr>
            <a:lstStyle/>
            <a:p>
              <a:pPr lvl="0" algn="ctr" defTabSz="889000">
                <a:lnSpc>
                  <a:spcPct val="90000"/>
                </a:lnSpc>
                <a:spcBef>
                  <a:spcPct val="0"/>
                </a:spcBef>
                <a:spcAft>
                  <a:spcPct val="35000"/>
                </a:spcAft>
              </a:pPr>
              <a:r>
                <a:rPr lang="es-ES" sz="2000" dirty="0"/>
                <a:t>Zhang, P. </a:t>
              </a:r>
              <a:r>
                <a:rPr lang="es-ES" sz="2000" i="1" dirty="0"/>
                <a:t>et al</a:t>
              </a:r>
              <a:endParaRPr lang="es-EC" sz="2000" kern="1200" dirty="0">
                <a:ln w="0"/>
                <a:solidFill>
                  <a:schemeClr val="tx1"/>
                </a:solidFill>
                <a:effectLst>
                  <a:outerShdw blurRad="38100" dist="19050" dir="2700000" algn="tl" rotWithShape="0">
                    <a:schemeClr val="dk1">
                      <a:alpha val="40000"/>
                    </a:schemeClr>
                  </a:outerShdw>
                </a:effectLst>
              </a:endParaRPr>
            </a:p>
          </p:txBody>
        </p:sp>
        <p:sp>
          <p:nvSpPr>
            <p:cNvPr id="26" name="Forma libre 25"/>
            <p:cNvSpPr/>
            <p:nvPr/>
          </p:nvSpPr>
          <p:spPr>
            <a:xfrm>
              <a:off x="4710161" y="1405375"/>
              <a:ext cx="4999224" cy="2220739"/>
            </a:xfrm>
            <a:custGeom>
              <a:avLst/>
              <a:gdLst>
                <a:gd name="connsiteX0" fmla="*/ 0 w 2278935"/>
                <a:gd name="connsiteY0" fmla="*/ 0 h 1519290"/>
                <a:gd name="connsiteX1" fmla="*/ 2278935 w 2278935"/>
                <a:gd name="connsiteY1" fmla="*/ 0 h 1519290"/>
                <a:gd name="connsiteX2" fmla="*/ 2278935 w 2278935"/>
                <a:gd name="connsiteY2" fmla="*/ 1519290 h 1519290"/>
                <a:gd name="connsiteX3" fmla="*/ 0 w 2278935"/>
                <a:gd name="connsiteY3" fmla="*/ 1519290 h 1519290"/>
                <a:gd name="connsiteX4" fmla="*/ 0 w 2278935"/>
                <a:gd name="connsiteY4" fmla="*/ 0 h 15192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8935" h="1519290">
                  <a:moveTo>
                    <a:pt x="0" y="0"/>
                  </a:moveTo>
                  <a:lnTo>
                    <a:pt x="2278935" y="0"/>
                  </a:lnTo>
                  <a:lnTo>
                    <a:pt x="2278935" y="1519290"/>
                  </a:lnTo>
                  <a:lnTo>
                    <a:pt x="0" y="15192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285750" lvl="1" indent="-285750" algn="just" defTabSz="355600">
                <a:lnSpc>
                  <a:spcPct val="90000"/>
                </a:lnSpc>
                <a:spcBef>
                  <a:spcPct val="0"/>
                </a:spcBef>
                <a:spcAft>
                  <a:spcPct val="15000"/>
                </a:spcAft>
                <a:buFont typeface="Arial" panose="020B0604020202020204" pitchFamily="34" charset="0"/>
                <a:buChar char="•"/>
              </a:pPr>
              <a:r>
                <a:rPr lang="es-ES" sz="1400" dirty="0"/>
                <a:t>Sobre los efectos de la adición de metano en las emisiones de gases de escape y la eficiencia de la combustión de la combustión premezclada de n-heptano / aire determinó que en la relación C/O de n-heptano / aire y n-heptano / metano / aire – mezclas, la velocidad de reacción de (CO + OH = CO</a:t>
              </a:r>
              <a:r>
                <a:rPr lang="es-ES" sz="1400" baseline="-25000" dirty="0"/>
                <a:t>2</a:t>
              </a:r>
              <a:r>
                <a:rPr lang="es-ES" sz="1400" dirty="0"/>
                <a:t> + H) aumentó con la adición de metano, que a su vez redujo las emisiones de hidrocarburos y monóxido de carbono; y además mejoró la eficiencia de combustión. </a:t>
              </a:r>
              <a:endParaRPr lang="es-EC" sz="1400" kern="1200" dirty="0">
                <a:ln w="0"/>
                <a:solidFill>
                  <a:schemeClr val="tx1"/>
                </a:solidFill>
                <a:effectLst>
                  <a:outerShdw blurRad="38100" dist="19050" dir="2700000" algn="tl" rotWithShape="0">
                    <a:schemeClr val="dk1">
                      <a:alpha val="40000"/>
                    </a:schemeClr>
                  </a:outerShdw>
                </a:effectLst>
              </a:endParaRPr>
            </a:p>
          </p:txBody>
        </p:sp>
        <p:sp>
          <p:nvSpPr>
            <p:cNvPr id="27" name="Forma libre 26"/>
            <p:cNvSpPr/>
            <p:nvPr/>
          </p:nvSpPr>
          <p:spPr>
            <a:xfrm>
              <a:off x="2693296" y="5188969"/>
              <a:ext cx="1519290" cy="1519290"/>
            </a:xfrm>
            <a:custGeom>
              <a:avLst/>
              <a:gdLst>
                <a:gd name="connsiteX0" fmla="*/ 0 w 1519290"/>
                <a:gd name="connsiteY0" fmla="*/ 759645 h 1519290"/>
                <a:gd name="connsiteX1" fmla="*/ 759645 w 1519290"/>
                <a:gd name="connsiteY1" fmla="*/ 0 h 1519290"/>
                <a:gd name="connsiteX2" fmla="*/ 1519290 w 1519290"/>
                <a:gd name="connsiteY2" fmla="*/ 759645 h 1519290"/>
                <a:gd name="connsiteX3" fmla="*/ 759645 w 1519290"/>
                <a:gd name="connsiteY3" fmla="*/ 1519290 h 1519290"/>
                <a:gd name="connsiteX4" fmla="*/ 0 w 1519290"/>
                <a:gd name="connsiteY4" fmla="*/ 759645 h 15192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9290" h="1519290">
                  <a:moveTo>
                    <a:pt x="0" y="759645"/>
                  </a:moveTo>
                  <a:cubicBezTo>
                    <a:pt x="0" y="340105"/>
                    <a:pt x="340105" y="0"/>
                    <a:pt x="759645" y="0"/>
                  </a:cubicBezTo>
                  <a:cubicBezTo>
                    <a:pt x="1179185" y="0"/>
                    <a:pt x="1519290" y="340105"/>
                    <a:pt x="1519290" y="759645"/>
                  </a:cubicBezTo>
                  <a:cubicBezTo>
                    <a:pt x="1519290" y="1179185"/>
                    <a:pt x="1179185" y="1519290"/>
                    <a:pt x="759645" y="1519290"/>
                  </a:cubicBezTo>
                  <a:cubicBezTo>
                    <a:pt x="340105" y="1519290"/>
                    <a:pt x="0" y="1179185"/>
                    <a:pt x="0" y="759645"/>
                  </a:cubicBezTo>
                  <a:close/>
                </a:path>
              </a:pathLst>
            </a:custGeom>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235195" tIns="235195" rIns="235195" bIns="235195" numCol="1" spcCol="1270" anchor="ctr" anchorCtr="0">
              <a:noAutofit/>
            </a:bodyPr>
            <a:lstStyle/>
            <a:p>
              <a:pPr lvl="0" algn="ctr" defTabSz="889000">
                <a:lnSpc>
                  <a:spcPct val="90000"/>
                </a:lnSpc>
                <a:spcBef>
                  <a:spcPct val="0"/>
                </a:spcBef>
                <a:spcAft>
                  <a:spcPct val="35000"/>
                </a:spcAft>
              </a:pPr>
              <a:r>
                <a:rPr lang="es-ES" sz="2000" dirty="0" err="1"/>
                <a:t>Raviteja</a:t>
              </a:r>
              <a:r>
                <a:rPr lang="es-ES" sz="2000" dirty="0"/>
                <a:t>, S</a:t>
              </a:r>
              <a:endParaRPr lang="es-EC" sz="2000" kern="1200" dirty="0">
                <a:ln w="0"/>
                <a:solidFill>
                  <a:schemeClr val="tx1"/>
                </a:solidFill>
                <a:effectLst>
                  <a:outerShdw blurRad="38100" dist="19050" dir="2700000" algn="tl" rotWithShape="0">
                    <a:schemeClr val="dk1">
                      <a:alpha val="40000"/>
                    </a:schemeClr>
                  </a:outerShdw>
                </a:effectLst>
              </a:endParaRPr>
            </a:p>
          </p:txBody>
        </p:sp>
        <p:sp>
          <p:nvSpPr>
            <p:cNvPr id="28" name="Forma libre 27"/>
            <p:cNvSpPr/>
            <p:nvPr/>
          </p:nvSpPr>
          <p:spPr>
            <a:xfrm>
              <a:off x="4385347" y="5246768"/>
              <a:ext cx="5324038" cy="1519291"/>
            </a:xfrm>
            <a:custGeom>
              <a:avLst/>
              <a:gdLst>
                <a:gd name="connsiteX0" fmla="*/ 0 w 2278935"/>
                <a:gd name="connsiteY0" fmla="*/ 0 h 1519290"/>
                <a:gd name="connsiteX1" fmla="*/ 2278935 w 2278935"/>
                <a:gd name="connsiteY1" fmla="*/ 0 h 1519290"/>
                <a:gd name="connsiteX2" fmla="*/ 2278935 w 2278935"/>
                <a:gd name="connsiteY2" fmla="*/ 1519290 h 1519290"/>
                <a:gd name="connsiteX3" fmla="*/ 0 w 2278935"/>
                <a:gd name="connsiteY3" fmla="*/ 1519290 h 1519290"/>
                <a:gd name="connsiteX4" fmla="*/ 0 w 2278935"/>
                <a:gd name="connsiteY4" fmla="*/ 0 h 15192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78935" h="1519290">
                  <a:moveTo>
                    <a:pt x="0" y="0"/>
                  </a:moveTo>
                  <a:lnTo>
                    <a:pt x="2278935" y="0"/>
                  </a:lnTo>
                  <a:lnTo>
                    <a:pt x="2278935" y="1519290"/>
                  </a:lnTo>
                  <a:lnTo>
                    <a:pt x="0" y="151929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285750" lvl="1" indent="-285750" algn="just" defTabSz="355600">
                <a:lnSpc>
                  <a:spcPct val="90000"/>
                </a:lnSpc>
                <a:spcBef>
                  <a:spcPct val="0"/>
                </a:spcBef>
                <a:spcAft>
                  <a:spcPct val="15000"/>
                </a:spcAft>
                <a:buFont typeface="Arial" panose="020B0604020202020204" pitchFamily="34" charset="0"/>
                <a:buChar char="•"/>
              </a:pPr>
              <a:r>
                <a:rPr lang="es-ES" sz="1400" dirty="0"/>
                <a:t>Indicaron que la eficiencia del motor mejoró el enriquecimiento de hidrógeno. Observaron un promedio de reducción del 60% en las emisiones de HC y CO con un 10% de enriquecimiento de hidrógeno, mientras que las emisiones de NO casi se duplicaron</a:t>
              </a:r>
              <a:r>
                <a:rPr lang="es-ES" sz="1400" kern="1200" dirty="0">
                  <a:ln w="0"/>
                  <a:solidFill>
                    <a:schemeClr val="tx1"/>
                  </a:solidFill>
                  <a:effectLst>
                    <a:outerShdw blurRad="38100" dist="19050" dir="2700000" algn="tl" rotWithShape="0">
                      <a:schemeClr val="dk1">
                        <a:alpha val="40000"/>
                      </a:schemeClr>
                    </a:outerShdw>
                  </a:effectLst>
                </a:rPr>
                <a:t>. </a:t>
              </a:r>
              <a:endParaRPr lang="es-EC" sz="1400" kern="1200" dirty="0">
                <a:ln w="0"/>
                <a:solidFill>
                  <a:schemeClr val="tx1"/>
                </a:solidFill>
                <a:effectLst>
                  <a:outerShdw blurRad="38100" dist="19050" dir="2700000" algn="tl" rotWithShape="0">
                    <a:schemeClr val="dk1">
                      <a:alpha val="40000"/>
                    </a:schemeClr>
                  </a:outerShdw>
                </a:effectLst>
              </a:endParaRPr>
            </a:p>
          </p:txBody>
        </p:sp>
      </p:grpSp>
      <p:pic>
        <p:nvPicPr>
          <p:cNvPr id="4" name="Picture 4" descr="Resultado de imagen para escudo decem es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Imagen relaciona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51" y="2722918"/>
            <a:ext cx="2923460" cy="2351219"/>
          </a:xfrm>
          <a:prstGeom prst="ellipse">
            <a:avLst/>
          </a:prstGeom>
          <a:ln w="63500" cap="rnd">
            <a:solidFill>
              <a:srgbClr val="FFC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4230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p:txBody>
          <a:bodyPr/>
          <a:lstStyle/>
          <a:p>
            <a:pPr algn="ctr"/>
            <a:r>
              <a:rPr lang="es-EC" b="1" dirty="0"/>
              <a:t>INTRODUCCIÓN</a:t>
            </a:r>
          </a:p>
        </p:txBody>
      </p:sp>
      <p:sp>
        <p:nvSpPr>
          <p:cNvPr id="3" name="Marcador de contenido 2"/>
          <p:cNvSpPr>
            <a:spLocks noGrp="1"/>
          </p:cNvSpPr>
          <p:nvPr>
            <p:ph idx="1"/>
          </p:nvPr>
        </p:nvSpPr>
        <p:spPr>
          <a:xfrm>
            <a:off x="231820" y="1371507"/>
            <a:ext cx="9156880" cy="4195481"/>
          </a:xfrm>
        </p:spPr>
        <p:txBody>
          <a:bodyPr/>
          <a:lstStyle/>
          <a:p>
            <a:pPr marL="0" indent="0" algn="just">
              <a:buNone/>
            </a:pPr>
            <a:r>
              <a:rPr lang="es-ES" sz="2000" dirty="0"/>
              <a:t>El uso de combustibles líquidos (gasolinas y </a:t>
            </a:r>
            <a:r>
              <a:rPr lang="es-ES" sz="2000" dirty="0" err="1"/>
              <a:t>diesel</a:t>
            </a:r>
            <a:r>
              <a:rPr lang="es-ES" sz="2000" dirty="0"/>
              <a:t>), para procesos de transporte y generación de energía termoeléctrica en el entorno mundial, aportan en gran medida con las emisiones de gases de efecto invernadero, principalmente Dióxido de Carbono (CO</a:t>
            </a:r>
            <a:r>
              <a:rPr lang="es-ES" sz="2000" baseline="-25000" dirty="0"/>
              <a:t>2</a:t>
            </a:r>
            <a:r>
              <a:rPr lang="es-ES" sz="2000" dirty="0"/>
              <a:t>) entre otros, que en la actualidad han registrado una tendencia ascendente desde 1971.</a:t>
            </a:r>
            <a:endParaRPr lang="es-EC" sz="2000" dirty="0"/>
          </a:p>
          <a:p>
            <a:endParaRPr lang="es-EC" dirty="0"/>
          </a:p>
        </p:txBody>
      </p:sp>
      <p:pic>
        <p:nvPicPr>
          <p:cNvPr id="6"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descr="Recorte de pantall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3412901"/>
            <a:ext cx="4544514" cy="2768957"/>
          </a:xfrm>
          <a:prstGeom prst="rect">
            <a:avLst/>
          </a:prstGeom>
        </p:spPr>
      </p:pic>
      <p:pic>
        <p:nvPicPr>
          <p:cNvPr id="2" name="Imagen 1" descr="Recorte de pantalla"/>
          <p:cNvPicPr>
            <a:picLocks noChangeAspect="1"/>
          </p:cNvPicPr>
          <p:nvPr/>
        </p:nvPicPr>
        <p:blipFill rotWithShape="1">
          <a:blip r:embed="rId4">
            <a:extLst>
              <a:ext uri="{28A0092B-C50C-407E-A947-70E740481C1C}">
                <a14:useLocalDpi xmlns:a14="http://schemas.microsoft.com/office/drawing/2010/main" val="0"/>
              </a:ext>
            </a:extLst>
          </a:blip>
          <a:srcRect l="-1" r="50695"/>
          <a:stretch/>
        </p:blipFill>
        <p:spPr>
          <a:xfrm>
            <a:off x="6198499" y="3219395"/>
            <a:ext cx="2703905" cy="1316175"/>
          </a:xfrm>
          <a:prstGeom prst="rect">
            <a:avLst/>
          </a:prstGeom>
        </p:spPr>
      </p:pic>
      <p:pic>
        <p:nvPicPr>
          <p:cNvPr id="8" name="Imagen 7" descr="Recorte de pantalla"/>
          <p:cNvPicPr>
            <a:picLocks noChangeAspect="1"/>
          </p:cNvPicPr>
          <p:nvPr/>
        </p:nvPicPr>
        <p:blipFill rotWithShape="1">
          <a:blip r:embed="rId4">
            <a:extLst>
              <a:ext uri="{28A0092B-C50C-407E-A947-70E740481C1C}">
                <a14:useLocalDpi xmlns:a14="http://schemas.microsoft.com/office/drawing/2010/main" val="0"/>
              </a:ext>
            </a:extLst>
          </a:blip>
          <a:srcRect l="53297"/>
          <a:stretch/>
        </p:blipFill>
        <p:spPr>
          <a:xfrm>
            <a:off x="6198498" y="4872238"/>
            <a:ext cx="2703905" cy="1389500"/>
          </a:xfrm>
          <a:prstGeom prst="rect">
            <a:avLst/>
          </a:prstGeom>
        </p:spPr>
      </p:pic>
    </p:spTree>
    <p:extLst>
      <p:ext uri="{BB962C8B-B14F-4D97-AF65-F5344CB8AC3E}">
        <p14:creationId xmlns:p14="http://schemas.microsoft.com/office/powerpoint/2010/main" val="1580326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Diagrama 4"/>
          <p:cNvGraphicFramePr/>
          <p:nvPr>
            <p:extLst>
              <p:ext uri="{D42A27DB-BD31-4B8C-83A1-F6EECF244321}">
                <p14:modId xmlns:p14="http://schemas.microsoft.com/office/powerpoint/2010/main" val="2596054523"/>
              </p:ext>
            </p:extLst>
          </p:nvPr>
        </p:nvGraphicFramePr>
        <p:xfrm>
          <a:off x="306230" y="452719"/>
          <a:ext cx="10022625" cy="6141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6367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b="1" dirty="0"/>
              <a:t>DISEÑO EXPERIMENTAL</a:t>
            </a:r>
          </a:p>
        </p:txBody>
      </p:sp>
      <p:sp>
        <p:nvSpPr>
          <p:cNvPr id="3" name="Marcador de contenido 2"/>
          <p:cNvSpPr>
            <a:spLocks noGrp="1"/>
          </p:cNvSpPr>
          <p:nvPr>
            <p:ph idx="1"/>
          </p:nvPr>
        </p:nvSpPr>
        <p:spPr>
          <a:xfrm>
            <a:off x="911776" y="1558344"/>
            <a:ext cx="8127783" cy="4690055"/>
          </a:xfrm>
        </p:spPr>
        <p:txBody>
          <a:bodyPr>
            <a:normAutofit/>
          </a:bodyPr>
          <a:lstStyle/>
          <a:p>
            <a:pPr marL="0" indent="0" algn="just">
              <a:buNone/>
            </a:pPr>
            <a:r>
              <a:rPr lang="es-ES" sz="2400" dirty="0"/>
              <a:t>Se realizó un diseño experimental libre puesto que no se pueden controlar los valores de las variables independientes, ya que todos estos valores en el caso de las gasolinas son controlados en las refinerías y no se puede establecer una variación.</a:t>
            </a:r>
          </a:p>
          <a:p>
            <a:pPr marL="0" indent="0" algn="just">
              <a:buNone/>
            </a:pPr>
            <a:r>
              <a:rPr lang="es-ES" sz="2400" dirty="0"/>
              <a:t>Por lo tanto se utiliza un tamaño de muestra considerado como grande, en nuestro caso 1500 muestras establecidas con datos históricos y datos medidos en la presente investigación.</a:t>
            </a:r>
            <a:endParaRPr lang="es-EC" sz="2400" dirty="0"/>
          </a:p>
          <a:p>
            <a:pPr marL="0" indent="0" algn="just">
              <a:buNone/>
            </a:pPr>
            <a:endParaRPr lang="es-ES" dirty="0"/>
          </a:p>
        </p:txBody>
      </p:sp>
      <p:pic>
        <p:nvPicPr>
          <p:cNvPr id="4"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7849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b="1" dirty="0"/>
              <a:t>MATERIALES Y MÉTODOS</a:t>
            </a:r>
          </a:p>
        </p:txBody>
      </p:sp>
      <p:pic>
        <p:nvPicPr>
          <p:cNvPr id="4"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Resultado de imagen para GASOLINA EXTR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1510" y="2116340"/>
            <a:ext cx="2950234" cy="194654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Resultado de imagen para GASOLINA ECOPAI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1510" y="4539231"/>
            <a:ext cx="2950234" cy="1946546"/>
          </a:xfrm>
          <a:prstGeom prst="rect">
            <a:avLst/>
          </a:prstGeom>
          <a:noFill/>
          <a:extLst>
            <a:ext uri="{909E8E84-426E-40DD-AFC4-6F175D3DCCD1}">
              <a14:hiddenFill xmlns:a14="http://schemas.microsoft.com/office/drawing/2010/main">
                <a:solidFill>
                  <a:srgbClr val="FFFFFF"/>
                </a:solidFill>
              </a14:hiddenFill>
            </a:ext>
          </a:extLst>
        </p:spPr>
      </p:pic>
      <p:sp>
        <p:nvSpPr>
          <p:cNvPr id="9" name="Rectángulo 8"/>
          <p:cNvSpPr/>
          <p:nvPr/>
        </p:nvSpPr>
        <p:spPr>
          <a:xfrm>
            <a:off x="1040595" y="1561068"/>
            <a:ext cx="2791149" cy="369332"/>
          </a:xfrm>
          <a:prstGeom prst="rect">
            <a:avLst/>
          </a:prstGeom>
        </p:spPr>
        <p:txBody>
          <a:bodyPr wrap="none">
            <a:spAutoFit/>
          </a:bodyPr>
          <a:lstStyle/>
          <a:p>
            <a:pPr algn="ctr"/>
            <a:r>
              <a:rPr lang="es-ES" altLang="es-ES" u="sng" dirty="0">
                <a:cs typeface="Times New Roman" panose="02020603050405020304" pitchFamily="18" charset="0"/>
              </a:rPr>
              <a:t>GASOLINAS COMERCIALES</a:t>
            </a:r>
          </a:p>
        </p:txBody>
      </p:sp>
      <p:pic>
        <p:nvPicPr>
          <p:cNvPr id="10" name="Imagen 9" descr="C:\Users\Home\Pictures\iCloud Photos\Downloads\IMG_3820 (2).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03008" y="2540337"/>
            <a:ext cx="2865743" cy="3525611"/>
          </a:xfrm>
          <a:prstGeom prst="rect">
            <a:avLst/>
          </a:prstGeom>
          <a:noFill/>
          <a:ln>
            <a:noFill/>
          </a:ln>
        </p:spPr>
      </p:pic>
      <p:sp>
        <p:nvSpPr>
          <p:cNvPr id="11" name="Rectángulo 10"/>
          <p:cNvSpPr/>
          <p:nvPr/>
        </p:nvSpPr>
        <p:spPr>
          <a:xfrm>
            <a:off x="6103008" y="1561068"/>
            <a:ext cx="2595646" cy="646331"/>
          </a:xfrm>
          <a:prstGeom prst="rect">
            <a:avLst/>
          </a:prstGeom>
        </p:spPr>
        <p:txBody>
          <a:bodyPr wrap="none">
            <a:spAutoFit/>
          </a:bodyPr>
          <a:lstStyle/>
          <a:p>
            <a:pPr algn="ctr"/>
            <a:r>
              <a:rPr lang="es-ES" altLang="es-ES" u="sng" dirty="0">
                <a:cs typeface="Times New Roman" panose="02020603050405020304" pitchFamily="18" charset="0"/>
              </a:rPr>
              <a:t>BOMBA CALORIMÉTRICA</a:t>
            </a:r>
          </a:p>
          <a:p>
            <a:pPr algn="ctr"/>
            <a:r>
              <a:rPr lang="es-ES" altLang="es-ES" u="sng" dirty="0">
                <a:cs typeface="Times New Roman" panose="02020603050405020304" pitchFamily="18" charset="0"/>
              </a:rPr>
              <a:t>ADIABÁTICA</a:t>
            </a:r>
          </a:p>
        </p:txBody>
      </p:sp>
    </p:spTree>
    <p:extLst>
      <p:ext uri="{BB962C8B-B14F-4D97-AF65-F5344CB8AC3E}">
        <p14:creationId xmlns:p14="http://schemas.microsoft.com/office/powerpoint/2010/main" val="1380110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3232" y="259535"/>
            <a:ext cx="9404723" cy="1400530"/>
          </a:xfrm>
        </p:spPr>
        <p:txBody>
          <a:bodyPr>
            <a:normAutofit fontScale="90000"/>
          </a:bodyPr>
          <a:lstStyle/>
          <a:p>
            <a:pPr algn="ctr"/>
            <a:r>
              <a:rPr lang="es-EC" b="1" dirty="0"/>
              <a:t>RESULTADOS Y DISCUSIÓN</a:t>
            </a:r>
            <a:r>
              <a:rPr lang="es-EC" dirty="0"/>
              <a:t/>
            </a:r>
            <a:br>
              <a:rPr lang="es-EC" dirty="0"/>
            </a:br>
            <a:r>
              <a:rPr lang="es-EC" dirty="0"/>
              <a:t/>
            </a:r>
            <a:br>
              <a:rPr lang="es-EC" dirty="0"/>
            </a:br>
            <a:endParaRPr lang="es-EC" dirty="0"/>
          </a:p>
        </p:txBody>
      </p:sp>
      <p:pic>
        <p:nvPicPr>
          <p:cNvPr id="6" name="Picture 4" descr="Resultado de imagen para escudo decem es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8611770" y="3075660"/>
            <a:ext cx="6033057" cy="787176"/>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734096" y="1319605"/>
            <a:ext cx="8718997" cy="1862048"/>
          </a:xfrm>
          <a:prstGeom prst="rect">
            <a:avLst/>
          </a:prstGeom>
        </p:spPr>
        <p:txBody>
          <a:bodyPr wrap="square">
            <a:spAutoFit/>
          </a:bodyPr>
          <a:lstStyle/>
          <a:p>
            <a:pPr algn="just">
              <a:lnSpc>
                <a:spcPct val="115000"/>
              </a:lnSpc>
              <a:spcAft>
                <a:spcPts val="1000"/>
              </a:spcAft>
            </a:pPr>
            <a:r>
              <a:rPr lang="es-ES" sz="2000" dirty="0">
                <a:latin typeface="+mj-lt"/>
                <a:ea typeface="+mj-ea"/>
                <a:cs typeface="+mj-cs"/>
              </a:rPr>
              <a:t>Para poder realizar una interpretación clara de los datos experimentales y poder hallar la correlación con los datos históricos se utilizaron cálculos estadísticos que se resumen en la tabla, la que nos muestra los promedios de los parámetros acreditados y no acreditados de los datos históricos y experimentales.</a:t>
            </a:r>
            <a:endParaRPr lang="es-EC" sz="2000" dirty="0">
              <a:latin typeface="+mj-lt"/>
              <a:ea typeface="+mj-ea"/>
              <a:cs typeface="+mj-cs"/>
            </a:endParaRPr>
          </a:p>
        </p:txBody>
      </p:sp>
      <p:graphicFrame>
        <p:nvGraphicFramePr>
          <p:cNvPr id="4" name="Tabla 3"/>
          <p:cNvGraphicFramePr>
            <a:graphicFrameLocks noGrp="1"/>
          </p:cNvGraphicFramePr>
          <p:nvPr>
            <p:extLst>
              <p:ext uri="{D42A27DB-BD31-4B8C-83A1-F6EECF244321}">
                <p14:modId xmlns:p14="http://schemas.microsoft.com/office/powerpoint/2010/main" val="64424169"/>
              </p:ext>
            </p:extLst>
          </p:nvPr>
        </p:nvGraphicFramePr>
        <p:xfrm>
          <a:off x="1087011" y="3387716"/>
          <a:ext cx="8005476" cy="2871417"/>
        </p:xfrm>
        <a:graphic>
          <a:graphicData uri="http://schemas.openxmlformats.org/drawingml/2006/table">
            <a:tbl>
              <a:tblPr firstRow="1" firstCol="1" bandRow="1">
                <a:tableStyleId>{5C22544A-7EE6-4342-B048-85BDC9FD1C3A}</a:tableStyleId>
              </a:tblPr>
              <a:tblGrid>
                <a:gridCol w="1102398">
                  <a:extLst>
                    <a:ext uri="{9D8B030D-6E8A-4147-A177-3AD203B41FA5}">
                      <a16:colId xmlns:a16="http://schemas.microsoft.com/office/drawing/2014/main" val="20000"/>
                    </a:ext>
                  </a:extLst>
                </a:gridCol>
                <a:gridCol w="1510026">
                  <a:extLst>
                    <a:ext uri="{9D8B030D-6E8A-4147-A177-3AD203B41FA5}">
                      <a16:colId xmlns:a16="http://schemas.microsoft.com/office/drawing/2014/main" val="20001"/>
                    </a:ext>
                  </a:extLst>
                </a:gridCol>
                <a:gridCol w="783083">
                  <a:extLst>
                    <a:ext uri="{9D8B030D-6E8A-4147-A177-3AD203B41FA5}">
                      <a16:colId xmlns:a16="http://schemas.microsoft.com/office/drawing/2014/main" val="20002"/>
                    </a:ext>
                  </a:extLst>
                </a:gridCol>
                <a:gridCol w="783083">
                  <a:extLst>
                    <a:ext uri="{9D8B030D-6E8A-4147-A177-3AD203B41FA5}">
                      <a16:colId xmlns:a16="http://schemas.microsoft.com/office/drawing/2014/main" val="20003"/>
                    </a:ext>
                  </a:extLst>
                </a:gridCol>
                <a:gridCol w="783083">
                  <a:extLst>
                    <a:ext uri="{9D8B030D-6E8A-4147-A177-3AD203B41FA5}">
                      <a16:colId xmlns:a16="http://schemas.microsoft.com/office/drawing/2014/main" val="20004"/>
                    </a:ext>
                  </a:extLst>
                </a:gridCol>
                <a:gridCol w="783083">
                  <a:extLst>
                    <a:ext uri="{9D8B030D-6E8A-4147-A177-3AD203B41FA5}">
                      <a16:colId xmlns:a16="http://schemas.microsoft.com/office/drawing/2014/main" val="20005"/>
                    </a:ext>
                  </a:extLst>
                </a:gridCol>
                <a:gridCol w="783083">
                  <a:extLst>
                    <a:ext uri="{9D8B030D-6E8A-4147-A177-3AD203B41FA5}">
                      <a16:colId xmlns:a16="http://schemas.microsoft.com/office/drawing/2014/main" val="20006"/>
                    </a:ext>
                  </a:extLst>
                </a:gridCol>
                <a:gridCol w="783083">
                  <a:extLst>
                    <a:ext uri="{9D8B030D-6E8A-4147-A177-3AD203B41FA5}">
                      <a16:colId xmlns:a16="http://schemas.microsoft.com/office/drawing/2014/main" val="20007"/>
                    </a:ext>
                  </a:extLst>
                </a:gridCol>
                <a:gridCol w="694554">
                  <a:extLst>
                    <a:ext uri="{9D8B030D-6E8A-4147-A177-3AD203B41FA5}">
                      <a16:colId xmlns:a16="http://schemas.microsoft.com/office/drawing/2014/main" val="20008"/>
                    </a:ext>
                  </a:extLst>
                </a:gridCol>
              </a:tblGrid>
              <a:tr h="438419">
                <a:tc rowSpan="2" gridSpan="3">
                  <a:txBody>
                    <a:bodyPr/>
                    <a:lstStyle/>
                    <a:p>
                      <a:pPr algn="ctr">
                        <a:lnSpc>
                          <a:spcPct val="115000"/>
                        </a:lnSpc>
                        <a:spcAft>
                          <a:spcPts val="0"/>
                        </a:spcAft>
                      </a:pPr>
                      <a:r>
                        <a:rPr lang="es-ES" sz="1200" dirty="0">
                          <a:effectLst/>
                        </a:rPr>
                        <a:t>VALORES MEDIDOS DE LOS PARÁMETROS</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hMerge="1">
                  <a:txBody>
                    <a:bodyPr/>
                    <a:lstStyle/>
                    <a:p>
                      <a:endParaRPr lang="es-EC"/>
                    </a:p>
                  </a:txBody>
                  <a:tcPr/>
                </a:tc>
                <a:tc rowSpan="2" hMerge="1">
                  <a:txBody>
                    <a:bodyPr/>
                    <a:lstStyle/>
                    <a:p>
                      <a:endParaRPr lang="es-EC"/>
                    </a:p>
                  </a:txBody>
                  <a:tcPr/>
                </a:tc>
                <a:tc gridSpan="3">
                  <a:txBody>
                    <a:bodyPr/>
                    <a:lstStyle/>
                    <a:p>
                      <a:pPr algn="ctr">
                        <a:lnSpc>
                          <a:spcPct val="115000"/>
                        </a:lnSpc>
                        <a:spcAft>
                          <a:spcPts val="0"/>
                        </a:spcAft>
                      </a:pPr>
                      <a:r>
                        <a:rPr lang="es-ES" sz="1200">
                          <a:effectLst/>
                        </a:rPr>
                        <a:t>Datos históricos ARCH</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tc hMerge="1">
                  <a:txBody>
                    <a:bodyPr/>
                    <a:lstStyle/>
                    <a:p>
                      <a:endParaRPr lang="es-EC"/>
                    </a:p>
                  </a:txBody>
                  <a:tcPr/>
                </a:tc>
                <a:tc gridSpan="3">
                  <a:txBody>
                    <a:bodyPr/>
                    <a:lstStyle/>
                    <a:p>
                      <a:pPr algn="ctr">
                        <a:lnSpc>
                          <a:spcPct val="115000"/>
                        </a:lnSpc>
                        <a:spcAft>
                          <a:spcPts val="0"/>
                        </a:spcAft>
                      </a:pPr>
                      <a:r>
                        <a:rPr lang="es-ES" sz="1200">
                          <a:effectLst/>
                        </a:rPr>
                        <a:t>Datos experimentales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478676">
                <a:tc gridSpan="3" vMerge="1">
                  <a:txBody>
                    <a:bodyPr/>
                    <a:lstStyle/>
                    <a:p>
                      <a:endParaRPr lang="es-EC"/>
                    </a:p>
                  </a:txBody>
                  <a:tcPr/>
                </a:tc>
                <a:tc hMerge="1" vMerge="1">
                  <a:txBody>
                    <a:bodyPr/>
                    <a:lstStyle/>
                    <a:p>
                      <a:endParaRPr lang="es-EC"/>
                    </a:p>
                  </a:txBody>
                  <a:tcPr/>
                </a:tc>
                <a:tc hMerge="1" vMerge="1">
                  <a:txBody>
                    <a:bodyPr/>
                    <a:lstStyle/>
                    <a:p>
                      <a:endParaRPr lang="es-EC"/>
                    </a:p>
                  </a:txBody>
                  <a:tcPr/>
                </a:tc>
                <a:tc>
                  <a:txBody>
                    <a:bodyPr/>
                    <a:lstStyle/>
                    <a:p>
                      <a:pPr algn="ctr">
                        <a:lnSpc>
                          <a:spcPct val="115000"/>
                        </a:lnSpc>
                        <a:spcAft>
                          <a:spcPts val="0"/>
                        </a:spcAft>
                      </a:pPr>
                      <a:r>
                        <a:rPr lang="es-ES" sz="1200">
                          <a:effectLst/>
                        </a:rPr>
                        <a:t>Extra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Súper</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Eco P.</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dirty="0">
                          <a:effectLst/>
                        </a:rPr>
                        <a:t>Extra</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Súper</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Eco P.</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1"/>
                  </a:ext>
                </a:extLst>
              </a:tr>
              <a:tr h="478676">
                <a:tc rowSpan="5">
                  <a:txBody>
                    <a:bodyPr/>
                    <a:lstStyle/>
                    <a:p>
                      <a:pPr>
                        <a:lnSpc>
                          <a:spcPct val="115000"/>
                        </a:lnSpc>
                        <a:spcAft>
                          <a:spcPts val="0"/>
                        </a:spcAft>
                      </a:pPr>
                      <a:r>
                        <a:rPr lang="es-ES" sz="1200">
                          <a:effectLst/>
                        </a:rPr>
                        <a:t>Parámetros no acreditados</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nSpc>
                          <a:spcPct val="115000"/>
                        </a:lnSpc>
                        <a:spcAft>
                          <a:spcPts val="0"/>
                        </a:spcAft>
                      </a:pPr>
                      <a:r>
                        <a:rPr lang="es-ES" sz="1200">
                          <a:effectLst/>
                        </a:rPr>
                        <a:t>Número de octano research (RON)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tc>
                  <a:txBody>
                    <a:bodyPr/>
                    <a:lstStyle/>
                    <a:p>
                      <a:pPr algn="ctr">
                        <a:lnSpc>
                          <a:spcPct val="115000"/>
                        </a:lnSpc>
                        <a:spcAft>
                          <a:spcPts val="0"/>
                        </a:spcAft>
                      </a:pPr>
                      <a:r>
                        <a:rPr lang="es-ES" sz="1200">
                          <a:effectLst/>
                        </a:rPr>
                        <a:t>85,79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dirty="0">
                          <a:effectLst/>
                        </a:rPr>
                        <a:t>92,56</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dirty="0">
                          <a:effectLst/>
                        </a:rPr>
                        <a:t>86,31</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85,68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dirty="0">
                          <a:effectLst/>
                        </a:rPr>
                        <a:t>91,55</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87,64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2"/>
                  </a:ext>
                </a:extLst>
              </a:tr>
              <a:tr h="233773">
                <a:tc vMerge="1">
                  <a:txBody>
                    <a:bodyPr/>
                    <a:lstStyle/>
                    <a:p>
                      <a:endParaRPr lang="es-EC"/>
                    </a:p>
                  </a:txBody>
                  <a:tcPr/>
                </a:tc>
                <a:tc gridSpan="2">
                  <a:txBody>
                    <a:bodyPr/>
                    <a:lstStyle/>
                    <a:p>
                      <a:pPr>
                        <a:lnSpc>
                          <a:spcPct val="115000"/>
                        </a:lnSpc>
                        <a:spcAft>
                          <a:spcPts val="0"/>
                        </a:spcAft>
                      </a:pPr>
                      <a:r>
                        <a:rPr lang="es-ES" sz="1200">
                          <a:effectLst/>
                        </a:rPr>
                        <a:t>Benceno % volumen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tc>
                  <a:txBody>
                    <a:bodyPr/>
                    <a:lstStyle/>
                    <a:p>
                      <a:pPr algn="ctr">
                        <a:lnSpc>
                          <a:spcPct val="115000"/>
                        </a:lnSpc>
                        <a:spcAft>
                          <a:spcPts val="0"/>
                        </a:spcAft>
                      </a:pPr>
                      <a:r>
                        <a:rPr lang="es-ES" sz="1200">
                          <a:effectLst/>
                        </a:rPr>
                        <a:t>0,54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0,61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0,44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0,54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0,59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0,44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3"/>
                  </a:ext>
                </a:extLst>
              </a:tr>
              <a:tr h="233773">
                <a:tc vMerge="1">
                  <a:txBody>
                    <a:bodyPr/>
                    <a:lstStyle/>
                    <a:p>
                      <a:endParaRPr lang="es-EC"/>
                    </a:p>
                  </a:txBody>
                  <a:tcPr/>
                </a:tc>
                <a:tc gridSpan="2">
                  <a:txBody>
                    <a:bodyPr/>
                    <a:lstStyle/>
                    <a:p>
                      <a:pPr>
                        <a:lnSpc>
                          <a:spcPct val="115000"/>
                        </a:lnSpc>
                        <a:spcAft>
                          <a:spcPts val="0"/>
                        </a:spcAft>
                      </a:pPr>
                      <a:r>
                        <a:rPr lang="es-ES" sz="1200">
                          <a:effectLst/>
                        </a:rPr>
                        <a:t>Etanol %volumen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tc>
                  <a:txBody>
                    <a:bodyPr/>
                    <a:lstStyle/>
                    <a:p>
                      <a:pPr algn="ctr">
                        <a:lnSpc>
                          <a:spcPct val="115000"/>
                        </a:lnSpc>
                        <a:spcAft>
                          <a:spcPts val="0"/>
                        </a:spcAft>
                      </a:pPr>
                      <a:r>
                        <a:rPr lang="es-ES" sz="1200">
                          <a:effectLst/>
                        </a:rPr>
                        <a:t>-</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1,97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1,10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4"/>
                  </a:ext>
                </a:extLst>
              </a:tr>
              <a:tr h="233773">
                <a:tc vMerge="1">
                  <a:txBody>
                    <a:bodyPr/>
                    <a:lstStyle/>
                    <a:p>
                      <a:endParaRPr lang="es-EC"/>
                    </a:p>
                  </a:txBody>
                  <a:tcPr/>
                </a:tc>
                <a:tc gridSpan="2">
                  <a:txBody>
                    <a:bodyPr/>
                    <a:lstStyle/>
                    <a:p>
                      <a:pPr>
                        <a:lnSpc>
                          <a:spcPct val="115000"/>
                        </a:lnSpc>
                        <a:spcAft>
                          <a:spcPts val="0"/>
                        </a:spcAft>
                      </a:pPr>
                      <a:r>
                        <a:rPr lang="es-ES" sz="1200">
                          <a:effectLst/>
                        </a:rPr>
                        <a:t>Olefinas %volumen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es-EC"/>
                    </a:p>
                  </a:txBody>
                  <a:tcPr/>
                </a:tc>
                <a:tc>
                  <a:txBody>
                    <a:bodyPr/>
                    <a:lstStyle/>
                    <a:p>
                      <a:pPr algn="ctr">
                        <a:lnSpc>
                          <a:spcPct val="115000"/>
                        </a:lnSpc>
                        <a:spcAft>
                          <a:spcPts val="0"/>
                        </a:spcAft>
                      </a:pPr>
                      <a:r>
                        <a:rPr lang="es-ES" sz="1200">
                          <a:effectLst/>
                        </a:rPr>
                        <a:t>11,98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13,67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9,44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11,12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13,74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8,60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5"/>
                  </a:ext>
                </a:extLst>
              </a:tr>
              <a:tr h="233773">
                <a:tc vMerge="1">
                  <a:txBody>
                    <a:bodyPr/>
                    <a:lstStyle/>
                    <a:p>
                      <a:endParaRPr lang="es-EC"/>
                    </a:p>
                  </a:txBody>
                  <a:tcPr/>
                </a:tc>
                <a:tc gridSpan="2">
                  <a:txBody>
                    <a:bodyPr/>
                    <a:lstStyle/>
                    <a:p>
                      <a:pPr>
                        <a:lnSpc>
                          <a:spcPct val="115000"/>
                        </a:lnSpc>
                        <a:spcAft>
                          <a:spcPts val="0"/>
                        </a:spcAft>
                      </a:pPr>
                      <a:r>
                        <a:rPr lang="es-ES" sz="1200">
                          <a:effectLst/>
                        </a:rPr>
                        <a:t>Aromáticos %volumen</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hMerge="1">
                  <a:txBody>
                    <a:bodyPr/>
                    <a:lstStyle/>
                    <a:p>
                      <a:endParaRPr lang="es-EC"/>
                    </a:p>
                  </a:txBody>
                  <a:tcPr/>
                </a:tc>
                <a:tc>
                  <a:txBody>
                    <a:bodyPr/>
                    <a:lstStyle/>
                    <a:p>
                      <a:pPr algn="ctr">
                        <a:lnSpc>
                          <a:spcPct val="115000"/>
                        </a:lnSpc>
                        <a:spcAft>
                          <a:spcPts val="0"/>
                        </a:spcAft>
                      </a:pPr>
                      <a:r>
                        <a:rPr lang="es-ES" sz="1200">
                          <a:effectLst/>
                        </a:rPr>
                        <a:t>22,12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24,03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19,05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22,37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24,91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19,30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6"/>
                  </a:ext>
                </a:extLst>
              </a:tr>
              <a:tr h="233773">
                <a:tc rowSpan="2">
                  <a:txBody>
                    <a:bodyPr/>
                    <a:lstStyle/>
                    <a:p>
                      <a:pPr>
                        <a:lnSpc>
                          <a:spcPct val="115000"/>
                        </a:lnSpc>
                        <a:spcAft>
                          <a:spcPts val="0"/>
                        </a:spcAft>
                      </a:pPr>
                      <a:r>
                        <a:rPr lang="es-ES" sz="1200" dirty="0">
                          <a:effectLst/>
                        </a:rPr>
                        <a:t>Parámetros acreditados</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rowSpan="2">
                  <a:txBody>
                    <a:bodyPr/>
                    <a:lstStyle/>
                    <a:p>
                      <a:pPr>
                        <a:lnSpc>
                          <a:spcPct val="115000"/>
                        </a:lnSpc>
                        <a:spcAft>
                          <a:spcPts val="0"/>
                        </a:spcAft>
                      </a:pPr>
                      <a:r>
                        <a:rPr lang="es-ES" sz="1200">
                          <a:effectLst/>
                        </a:rPr>
                        <a:t>Contenido de Azufre % masa</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15000"/>
                        </a:lnSpc>
                        <a:spcAft>
                          <a:spcPts val="0"/>
                        </a:spcAft>
                      </a:pPr>
                      <a:r>
                        <a:rPr lang="es-ES" sz="1200">
                          <a:effectLst/>
                        </a:rPr>
                        <a:t>ppm</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1200">
                          <a:effectLst/>
                        </a:rPr>
                        <a:t>301,35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166,70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dirty="0">
                          <a:effectLst/>
                        </a:rPr>
                        <a:t>82,86</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273,20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357,45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47,18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7"/>
                  </a:ext>
                </a:extLst>
              </a:tr>
              <a:tr h="306781">
                <a:tc vMerge="1">
                  <a:txBody>
                    <a:bodyPr/>
                    <a:lstStyle/>
                    <a:p>
                      <a:endParaRPr lang="es-EC"/>
                    </a:p>
                  </a:txBody>
                  <a:tcPr/>
                </a:tc>
                <a:tc vMerge="1">
                  <a:txBody>
                    <a:bodyPr/>
                    <a:lstStyle/>
                    <a:p>
                      <a:endParaRPr lang="es-EC"/>
                    </a:p>
                  </a:txBody>
                  <a:tcPr/>
                </a:tc>
                <a:tc>
                  <a:txBody>
                    <a:bodyPr/>
                    <a:lstStyle/>
                    <a:p>
                      <a:pPr>
                        <a:lnSpc>
                          <a:spcPct val="115000"/>
                        </a:lnSpc>
                        <a:spcAft>
                          <a:spcPts val="0"/>
                        </a:spcAft>
                      </a:pPr>
                      <a:r>
                        <a:rPr lang="es-ES" sz="1200" dirty="0">
                          <a:effectLst/>
                        </a:rPr>
                        <a:t>%m</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es-ES" sz="1200">
                          <a:effectLst/>
                        </a:rPr>
                        <a:t>0,03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0,01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dirty="0">
                          <a:effectLst/>
                        </a:rPr>
                        <a:t>0,008</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0,027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a:effectLst/>
                        </a:rPr>
                        <a:t>0,03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s-ES" sz="1200" dirty="0">
                          <a:effectLst/>
                        </a:rPr>
                        <a:t>0,004</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81261900"/>
      </p:ext>
    </p:extLst>
  </p:cSld>
  <p:clrMapOvr>
    <a:masterClrMapping/>
  </p:clrMapOvr>
</p:sld>
</file>

<file path=ppt/theme/theme1.xml><?xml version="1.0" encoding="utf-8"?>
<a:theme xmlns:a="http://schemas.openxmlformats.org/drawingml/2006/main" name="Faceta">
  <a:themeElements>
    <a:clrScheme name="Anaranjad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1703</TotalTime>
  <Words>1320</Words>
  <Application>Microsoft Office PowerPoint</Application>
  <PresentationFormat>Panorámica</PresentationFormat>
  <Paragraphs>168</Paragraphs>
  <Slides>21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21</vt:i4>
      </vt:variant>
    </vt:vector>
  </HeadingPairs>
  <TitlesOfParts>
    <vt:vector size="30" baseType="lpstr">
      <vt:lpstr>Arial</vt:lpstr>
      <vt:lpstr>Calibri</vt:lpstr>
      <vt:lpstr>Calibri (Cuerpo)</vt:lpstr>
      <vt:lpstr>Cambria Math</vt:lpstr>
      <vt:lpstr>Garamond</vt:lpstr>
      <vt:lpstr>Times New Roman</vt:lpstr>
      <vt:lpstr>Trebuchet MS</vt:lpstr>
      <vt:lpstr>Wingdings 3</vt:lpstr>
      <vt:lpstr>Faceta</vt:lpstr>
      <vt:lpstr>Presentación de PowerPoint</vt:lpstr>
      <vt:lpstr>ÍNDICE DE CONTENIDOS</vt:lpstr>
      <vt:lpstr>RESUMEN</vt:lpstr>
      <vt:lpstr>ESTADO DEL ARTE</vt:lpstr>
      <vt:lpstr>INTRODUCCIÓN</vt:lpstr>
      <vt:lpstr>Presentación de PowerPoint</vt:lpstr>
      <vt:lpstr>DISEÑO EXPERIMENTAL</vt:lpstr>
      <vt:lpstr>MATERIALES Y MÉTODOS</vt:lpstr>
      <vt:lpstr>RESULTADOS Y DISCUSIÓN  </vt:lpstr>
      <vt:lpstr>Redes Neuronales Artificiales</vt:lpstr>
      <vt:lpstr>GASOLINA SUPER</vt:lpstr>
      <vt:lpstr>GASOLINA SUPER</vt:lpstr>
      <vt:lpstr>GASOLINA EXTRA</vt:lpstr>
      <vt:lpstr>GASOLINA EXTRA</vt:lpstr>
      <vt:lpstr>GASOLINA ECOPAÍS</vt:lpstr>
      <vt:lpstr>GASOLINA ECOPAÍS</vt:lpstr>
      <vt:lpstr>DISCUSIÓN</vt:lpstr>
      <vt:lpstr>CONCLUSIONES</vt:lpstr>
      <vt:lpstr>Presentación de PowerPoint</vt:lpstr>
      <vt:lpstr>AGRADECIMIENTOS</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Edgar Castillo;Luis Mora</dc:creator>
  <cp:lastModifiedBy>Edgar Castillo</cp:lastModifiedBy>
  <cp:revision>189</cp:revision>
  <dcterms:created xsi:type="dcterms:W3CDTF">2018-05-08T00:57:58Z</dcterms:created>
  <dcterms:modified xsi:type="dcterms:W3CDTF">2019-07-11T04:20:35Z</dcterms:modified>
  <cp:contentStatus/>
</cp:coreProperties>
</file>