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 id="266" r:id="rId5"/>
    <p:sldId id="314" r:id="rId6"/>
    <p:sldId id="313" r:id="rId7"/>
    <p:sldId id="315" r:id="rId8"/>
    <p:sldId id="310" r:id="rId9"/>
    <p:sldId id="316" r:id="rId10"/>
    <p:sldId id="268" r:id="rId11"/>
    <p:sldId id="317" r:id="rId12"/>
    <p:sldId id="269" r:id="rId13"/>
    <p:sldId id="270" r:id="rId14"/>
    <p:sldId id="272" r:id="rId15"/>
    <p:sldId id="273" r:id="rId16"/>
    <p:sldId id="274" r:id="rId17"/>
    <p:sldId id="318" r:id="rId18"/>
    <p:sldId id="275" r:id="rId19"/>
    <p:sldId id="312" r:id="rId20"/>
    <p:sldId id="277" r:id="rId21"/>
    <p:sldId id="278" r:id="rId22"/>
    <p:sldId id="282" r:id="rId23"/>
    <p:sldId id="283" r:id="rId24"/>
    <p:sldId id="284" r:id="rId25"/>
    <p:sldId id="285" r:id="rId26"/>
    <p:sldId id="297" r:id="rId27"/>
    <p:sldId id="287" r:id="rId28"/>
    <p:sldId id="294" r:id="rId29"/>
    <p:sldId id="289" r:id="rId30"/>
    <p:sldId id="296" r:id="rId31"/>
    <p:sldId id="290" r:id="rId32"/>
    <p:sldId id="291" r:id="rId33"/>
    <p:sldId id="319" r:id="rId34"/>
    <p:sldId id="298" r:id="rId35"/>
    <p:sldId id="300" r:id="rId36"/>
    <p:sldId id="299" r:id="rId37"/>
    <p:sldId id="301" r:id="rId38"/>
    <p:sldId id="302" r:id="rId39"/>
    <p:sldId id="303" r:id="rId40"/>
    <p:sldId id="304" r:id="rId41"/>
    <p:sldId id="305" r:id="rId42"/>
    <p:sldId id="308" r:id="rId43"/>
    <p:sldId id="306" r:id="rId44"/>
    <p:sldId id="307" r:id="rId45"/>
    <p:sldId id="320" r:id="rId46"/>
    <p:sldId id="257" r:id="rId47"/>
    <p:sldId id="258" r:id="rId48"/>
    <p:sldId id="259" r:id="rId49"/>
    <p:sldId id="260" r:id="rId50"/>
    <p:sldId id="262" r:id="rId51"/>
    <p:sldId id="263" r:id="rId52"/>
    <p:sldId id="264" r:id="rId53"/>
    <p:sldId id="309" r:id="rId5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TESIS\Cuenca%20definitiva%20Alaquez\A_C_A\Volumen_embalse_HECR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Desktop\TESIS\Ensayos%20de%20suelos%20y%20rocas\Informe%20Proctor%20Modificado\Proctor_Modificado.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Desktop\TESIS\Ensayos%20de%20suelos%20y%20rocas\Informe%20Corte%20directo\CORTE_DIRECTO.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esktop\TESIS\Ensayos%20de%20suelos%20y%20rocas\Informe%20Corte%20directo\CORTE_DIRECTO.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esktop\TESIS\Cuenca%20definitiva%20Alaquez\DISE&#209;O%20DE%20LA%20PRESA\Dise&#241;o%20del%20vertedero.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Desktop\Alcantarilla%20y%20Presa\Parametro_Morfometrico_Punto4.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TESIS\Cuenca%20definitiva%20Alaquez\A_C_A\Volumen_embalse_HEC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TESIS\Cuenca%20definitiva%20Alaquez\A_C_A\Volumen_embalse_HECR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TESIS\Cuenca%20definitiva%20Alaquez\A_C_A\Volumen_embalse_HECR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Alcantarilla%20y%20Presa\Parametro_Morfometrico_Punto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TESIS\Cuenca%20definitiva%20Alaquez\A_C_A\Tiempos%20concentracion,%20Parametros%20Cuenca\Parametro_Morfometrico_Punto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TESIS\Cuenca%20definitiva%20Alaquez\A_C_A\Alcantarilla,Cota-Caudal,Resalto,Natural\Alcantarilla\Cota_Caud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ownloads\Curva_granulom&#233;tr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Curva Cota-Volumen-Área del embalse Sección:12000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v>Volúmen (hm3)</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'12000'!$G$3:$G$24</c:f>
              <c:numCache>
                <c:formatCode>0.000</c:formatCode>
                <c:ptCount val="22"/>
                <c:pt idx="0">
                  <c:v>0</c:v>
                </c:pt>
                <c:pt idx="1">
                  <c:v>5.0252440000000931E-4</c:v>
                </c:pt>
                <c:pt idx="2">
                  <c:v>1.2798191900000009E-2</c:v>
                </c:pt>
                <c:pt idx="3">
                  <c:v>4.1742544400000012E-2</c:v>
                </c:pt>
                <c:pt idx="4">
                  <c:v>9.2155194400000001E-2</c:v>
                </c:pt>
                <c:pt idx="5">
                  <c:v>0.17451972190000001</c:v>
                </c:pt>
                <c:pt idx="6">
                  <c:v>0.29494113689999996</c:v>
                </c:pt>
                <c:pt idx="7">
                  <c:v>0.46108380689999995</c:v>
                </c:pt>
                <c:pt idx="8">
                  <c:v>0.6725013594</c:v>
                </c:pt>
                <c:pt idx="9">
                  <c:v>0.92322589939999999</c:v>
                </c:pt>
                <c:pt idx="10">
                  <c:v>1.2178793618999999</c:v>
                </c:pt>
                <c:pt idx="11">
                  <c:v>1.5571348318999998</c:v>
                </c:pt>
                <c:pt idx="12">
                  <c:v>1.9414969793999999</c:v>
                </c:pt>
                <c:pt idx="13">
                  <c:v>2.3734332518999999</c:v>
                </c:pt>
                <c:pt idx="14">
                  <c:v>2.8533383218999999</c:v>
                </c:pt>
                <c:pt idx="15">
                  <c:v>3.4015830319</c:v>
                </c:pt>
                <c:pt idx="16">
                  <c:v>4.0349728268999998</c:v>
                </c:pt>
                <c:pt idx="17">
                  <c:v>4.7567100493999996</c:v>
                </c:pt>
                <c:pt idx="18">
                  <c:v>5.5774737594000001</c:v>
                </c:pt>
                <c:pt idx="19">
                  <c:v>6.5005404343999995</c:v>
                </c:pt>
                <c:pt idx="20">
                  <c:v>7.5389078044</c:v>
                </c:pt>
                <c:pt idx="21">
                  <c:v>8.7101581619000008</c:v>
                </c:pt>
              </c:numCache>
            </c:numRef>
          </c:xVal>
          <c:yVal>
            <c:numRef>
              <c:f>'12000'!$A$3:$A$24</c:f>
              <c:numCache>
                <c:formatCode>General</c:formatCode>
                <c:ptCount val="22"/>
                <c:pt idx="0">
                  <c:v>3284.02</c:v>
                </c:pt>
                <c:pt idx="1">
                  <c:v>3285</c:v>
                </c:pt>
                <c:pt idx="2">
                  <c:v>3290</c:v>
                </c:pt>
                <c:pt idx="3">
                  <c:v>3295</c:v>
                </c:pt>
                <c:pt idx="4">
                  <c:v>3300</c:v>
                </c:pt>
                <c:pt idx="5">
                  <c:v>3305</c:v>
                </c:pt>
                <c:pt idx="6">
                  <c:v>3310</c:v>
                </c:pt>
                <c:pt idx="7">
                  <c:v>3315</c:v>
                </c:pt>
                <c:pt idx="8">
                  <c:v>3320</c:v>
                </c:pt>
                <c:pt idx="9">
                  <c:v>3325</c:v>
                </c:pt>
                <c:pt idx="10">
                  <c:v>3330</c:v>
                </c:pt>
                <c:pt idx="11">
                  <c:v>3335</c:v>
                </c:pt>
                <c:pt idx="12">
                  <c:v>3340</c:v>
                </c:pt>
                <c:pt idx="13">
                  <c:v>3345</c:v>
                </c:pt>
                <c:pt idx="14">
                  <c:v>3350</c:v>
                </c:pt>
                <c:pt idx="15">
                  <c:v>3355</c:v>
                </c:pt>
                <c:pt idx="16">
                  <c:v>3360</c:v>
                </c:pt>
                <c:pt idx="17">
                  <c:v>3365</c:v>
                </c:pt>
                <c:pt idx="18">
                  <c:v>3370</c:v>
                </c:pt>
                <c:pt idx="19">
                  <c:v>3375</c:v>
                </c:pt>
                <c:pt idx="20">
                  <c:v>3380</c:v>
                </c:pt>
                <c:pt idx="21">
                  <c:v>3385</c:v>
                </c:pt>
              </c:numCache>
            </c:numRef>
          </c:yVal>
          <c:smooth val="1"/>
          <c:extLst xmlns:c16r2="http://schemas.microsoft.com/office/drawing/2015/06/chart">
            <c:ext xmlns:c16="http://schemas.microsoft.com/office/drawing/2014/chart" uri="{C3380CC4-5D6E-409C-BE32-E72D297353CC}">
              <c16:uniqueId val="{00000000-5396-4B72-888C-34A24708FDD7}"/>
            </c:ext>
          </c:extLst>
        </c:ser>
        <c:ser>
          <c:idx val="1"/>
          <c:order val="1"/>
          <c:tx>
            <c:v>Área (hm2)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'12000'!$I$3:$I$24</c:f>
              <c:numCache>
                <c:formatCode>General</c:formatCode>
                <c:ptCount val="22"/>
                <c:pt idx="0">
                  <c:v>0</c:v>
                </c:pt>
                <c:pt idx="1">
                  <c:v>5.1277999999999997E-2</c:v>
                </c:pt>
                <c:pt idx="2">
                  <c:v>0.24591847779999998</c:v>
                </c:pt>
                <c:pt idx="3">
                  <c:v>0.57891164184777999</c:v>
                </c:pt>
                <c:pt idx="4">
                  <c:v>1.0083108911641847</c:v>
                </c:pt>
                <c:pt idx="5">
                  <c:v>1.6473913810891165</c:v>
                </c:pt>
                <c:pt idx="6">
                  <c:v>2.4085930391381085</c:v>
                </c:pt>
                <c:pt idx="7">
                  <c:v>3.3230942593039137</c:v>
                </c:pt>
                <c:pt idx="8">
                  <c:v>4.228683359425931</c:v>
                </c:pt>
                <c:pt idx="9">
                  <c:v>5.014913668335943</c:v>
                </c:pt>
                <c:pt idx="10">
                  <c:v>5.8935707413668341</c:v>
                </c:pt>
                <c:pt idx="11">
                  <c:v>6.7856987570741358</c:v>
                </c:pt>
                <c:pt idx="12">
                  <c:v>7.6879215198757072</c:v>
                </c:pt>
                <c:pt idx="13">
                  <c:v>8.6394942421519882</c:v>
                </c:pt>
                <c:pt idx="14">
                  <c:v>9.5989653494242138</c:v>
                </c:pt>
                <c:pt idx="15">
                  <c:v>10.965854096534942</c:v>
                </c:pt>
                <c:pt idx="16">
                  <c:v>12.668892485409653</c:v>
                </c:pt>
                <c:pt idx="17">
                  <c:v>14.436011339248539</c:v>
                </c:pt>
                <c:pt idx="18">
                  <c:v>16.416717801133924</c:v>
                </c:pt>
                <c:pt idx="19">
                  <c:v>18.462975171780112</c:v>
                </c:pt>
                <c:pt idx="20">
                  <c:v>20.769193697517178</c:v>
                </c:pt>
                <c:pt idx="21">
                  <c:v>23.427084069369755</c:v>
                </c:pt>
              </c:numCache>
            </c:numRef>
          </c:xVal>
          <c:yVal>
            <c:numRef>
              <c:f>'12000'!$A$3:$A$24</c:f>
              <c:numCache>
                <c:formatCode>General</c:formatCode>
                <c:ptCount val="22"/>
                <c:pt idx="0">
                  <c:v>3284.02</c:v>
                </c:pt>
                <c:pt idx="1">
                  <c:v>3285</c:v>
                </c:pt>
                <c:pt idx="2">
                  <c:v>3290</c:v>
                </c:pt>
                <c:pt idx="3">
                  <c:v>3295</c:v>
                </c:pt>
                <c:pt idx="4">
                  <c:v>3300</c:v>
                </c:pt>
                <c:pt idx="5">
                  <c:v>3305</c:v>
                </c:pt>
                <c:pt idx="6">
                  <c:v>3310</c:v>
                </c:pt>
                <c:pt idx="7">
                  <c:v>3315</c:v>
                </c:pt>
                <c:pt idx="8">
                  <c:v>3320</c:v>
                </c:pt>
                <c:pt idx="9">
                  <c:v>3325</c:v>
                </c:pt>
                <c:pt idx="10">
                  <c:v>3330</c:v>
                </c:pt>
                <c:pt idx="11">
                  <c:v>3335</c:v>
                </c:pt>
                <c:pt idx="12">
                  <c:v>3340</c:v>
                </c:pt>
                <c:pt idx="13">
                  <c:v>3345</c:v>
                </c:pt>
                <c:pt idx="14">
                  <c:v>3350</c:v>
                </c:pt>
                <c:pt idx="15">
                  <c:v>3355</c:v>
                </c:pt>
                <c:pt idx="16">
                  <c:v>3360</c:v>
                </c:pt>
                <c:pt idx="17">
                  <c:v>3365</c:v>
                </c:pt>
                <c:pt idx="18">
                  <c:v>3370</c:v>
                </c:pt>
                <c:pt idx="19">
                  <c:v>3375</c:v>
                </c:pt>
                <c:pt idx="20">
                  <c:v>3380</c:v>
                </c:pt>
                <c:pt idx="21">
                  <c:v>3385</c:v>
                </c:pt>
              </c:numCache>
            </c:numRef>
          </c:yVal>
          <c:smooth val="1"/>
          <c:extLst xmlns:c16r2="http://schemas.microsoft.com/office/drawing/2015/06/chart">
            <c:ext xmlns:c16="http://schemas.microsoft.com/office/drawing/2014/chart" uri="{C3380CC4-5D6E-409C-BE32-E72D297353CC}">
              <c16:uniqueId val="{00000001-5396-4B72-888C-34A24708FDD7}"/>
            </c:ext>
          </c:extLst>
        </c:ser>
        <c:dLbls>
          <c:showLegendKey val="0"/>
          <c:showVal val="0"/>
          <c:showCatName val="0"/>
          <c:showSerName val="0"/>
          <c:showPercent val="0"/>
          <c:showBubbleSize val="0"/>
        </c:dLbls>
        <c:axId val="190283776"/>
        <c:axId val="190009472"/>
      </c:scatterChart>
      <c:valAx>
        <c:axId val="190283776"/>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Volumen (hm</a:t>
                </a:r>
                <a:r>
                  <a:rPr lang="es-EC" sz="1200" b="1" baseline="30000">
                    <a:solidFill>
                      <a:schemeClr val="tx1"/>
                    </a:solidFill>
                    <a:latin typeface="Arial" panose="020B0604020202020204" pitchFamily="34" charset="0"/>
                    <a:cs typeface="Arial" panose="020B0604020202020204" pitchFamily="34" charset="0"/>
                  </a:rPr>
                  <a:t>3</a:t>
                </a:r>
                <a:r>
                  <a:rPr lang="es-EC" sz="1200" b="1">
                    <a:solidFill>
                      <a:schemeClr val="tx1"/>
                    </a:solidFill>
                    <a:latin typeface="Arial" panose="020B0604020202020204" pitchFamily="34" charset="0"/>
                    <a:cs typeface="Arial" panose="020B0604020202020204" pitchFamily="34" charset="0"/>
                  </a:rPr>
                  <a:t>)/ Área</a:t>
                </a:r>
                <a:r>
                  <a:rPr lang="es-EC" sz="1200" b="1" baseline="0">
                    <a:solidFill>
                      <a:schemeClr val="tx1"/>
                    </a:solidFill>
                    <a:latin typeface="Arial" panose="020B0604020202020204" pitchFamily="34" charset="0"/>
                    <a:cs typeface="Arial" panose="020B0604020202020204" pitchFamily="34" charset="0"/>
                  </a:rPr>
                  <a:t> (hm</a:t>
                </a:r>
                <a:r>
                  <a:rPr lang="es-EC" sz="1200" b="1" baseline="30000">
                    <a:solidFill>
                      <a:schemeClr val="tx1"/>
                    </a:solidFill>
                    <a:latin typeface="Arial" panose="020B0604020202020204" pitchFamily="34" charset="0"/>
                    <a:cs typeface="Arial" panose="020B0604020202020204" pitchFamily="34" charset="0"/>
                  </a:rPr>
                  <a:t>2</a:t>
                </a:r>
                <a:r>
                  <a:rPr lang="es-EC" sz="1200" b="1" baseline="0">
                    <a:solidFill>
                      <a:schemeClr val="tx1"/>
                    </a:solidFill>
                    <a:latin typeface="Arial" panose="020B0604020202020204" pitchFamily="34" charset="0"/>
                    <a:cs typeface="Arial" panose="020B0604020202020204" pitchFamily="34" charset="0"/>
                  </a:rPr>
                  <a:t>)</a:t>
                </a:r>
                <a:endParaRPr lang="es-EC" sz="12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009472"/>
        <c:crosses val="autoZero"/>
        <c:crossBetween val="midCat"/>
        <c:majorUnit val="2"/>
      </c:valAx>
      <c:valAx>
        <c:axId val="190009472"/>
        <c:scaling>
          <c:orientation val="minMax"/>
          <c:max val="3390"/>
          <c:min val="32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Cota</a:t>
                </a:r>
                <a:r>
                  <a:rPr lang="es-EC" sz="1200" b="1" baseline="0">
                    <a:solidFill>
                      <a:schemeClr val="tx1"/>
                    </a:solidFill>
                    <a:latin typeface="Arial" panose="020B0604020202020204" pitchFamily="34" charset="0"/>
                    <a:cs typeface="Arial" panose="020B0604020202020204" pitchFamily="34" charset="0"/>
                  </a:rPr>
                  <a:t> (m.s.n.m</a:t>
                </a:r>
                <a:r>
                  <a:rPr lang="es-EC" sz="1200" baseline="0">
                    <a:latin typeface="Arial" panose="020B0604020202020204" pitchFamily="34" charset="0"/>
                    <a:cs typeface="Arial" panose="020B0604020202020204" pitchFamily="34" charset="0"/>
                  </a:rPr>
                  <a:t>)</a:t>
                </a:r>
                <a:endParaRPr lang="es-EC" sz="12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283776"/>
        <c:crosses val="autoZero"/>
        <c:crossBetween val="midCat"/>
        <c:majorUnit val="10"/>
        <c:min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sz="1920" b="1" dirty="0"/>
              <a:t>Curva de compactación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spPr>
            <a:ln w="19050" cap="rnd">
              <a:solidFill>
                <a:srgbClr val="FF0000"/>
              </a:solidFill>
              <a:round/>
            </a:ln>
            <a:effectLst/>
          </c:spPr>
          <c:marker>
            <c:symbol val="circle"/>
            <c:size val="5"/>
            <c:spPr>
              <a:solidFill>
                <a:srgbClr val="7030A0"/>
              </a:solidFill>
              <a:ln w="9525">
                <a:solidFill>
                  <a:schemeClr val="accent1"/>
                </a:solidFill>
              </a:ln>
              <a:effectLst/>
            </c:spPr>
          </c:marker>
          <c:xVal>
            <c:numRef>
              <c:f>Hoja1!$B$24:$B$29</c:f>
              <c:numCache>
                <c:formatCode>0.00</c:formatCode>
                <c:ptCount val="6"/>
                <c:pt idx="0">
                  <c:v>2.171501070509938</c:v>
                </c:pt>
                <c:pt idx="1">
                  <c:v>3.987137959174917</c:v>
                </c:pt>
                <c:pt idx="2">
                  <c:v>6.2061210641355826</c:v>
                </c:pt>
                <c:pt idx="3">
                  <c:v>7.6109589296695406</c:v>
                </c:pt>
                <c:pt idx="4">
                  <c:v>9.5568730820904815</c:v>
                </c:pt>
                <c:pt idx="5">
                  <c:v>11.6676112691803</c:v>
                </c:pt>
              </c:numCache>
            </c:numRef>
          </c:xVal>
          <c:yVal>
            <c:numRef>
              <c:f>Hoja1!$C$24:$C$29</c:f>
              <c:numCache>
                <c:formatCode>0.000</c:formatCode>
                <c:ptCount val="6"/>
                <c:pt idx="0">
                  <c:v>1.552478464189831</c:v>
                </c:pt>
                <c:pt idx="1">
                  <c:v>1.6313639249879461</c:v>
                </c:pt>
                <c:pt idx="2">
                  <c:v>1.7124636806747044</c:v>
                </c:pt>
                <c:pt idx="3">
                  <c:v>1.7395974503602261</c:v>
                </c:pt>
                <c:pt idx="4">
                  <c:v>1.8748253233377214</c:v>
                </c:pt>
                <c:pt idx="5">
                  <c:v>1.7247739508258215</c:v>
                </c:pt>
              </c:numCache>
            </c:numRef>
          </c:yVal>
          <c:smooth val="1"/>
        </c:ser>
        <c:dLbls>
          <c:showLegendKey val="0"/>
          <c:showVal val="0"/>
          <c:showCatName val="0"/>
          <c:showSerName val="0"/>
          <c:showPercent val="0"/>
          <c:showBubbleSize val="0"/>
        </c:dLbls>
        <c:axId val="191309040"/>
        <c:axId val="191309432"/>
      </c:scatterChart>
      <c:valAx>
        <c:axId val="191309040"/>
        <c:scaling>
          <c:orientation val="minMax"/>
          <c:max val="12"/>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sz="1600" b="1"/>
                  <a:t>%Humedad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09432"/>
        <c:crosses val="autoZero"/>
        <c:crossBetween val="midCat"/>
      </c:valAx>
      <c:valAx>
        <c:axId val="191309432"/>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sz="1600" b="1"/>
                  <a:t>Densidad seca (g/cm3)</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09040"/>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Esfuerzo tangencial-Deformación Horizontal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lineMarker"/>
        <c:varyColors val="0"/>
        <c:ser>
          <c:idx val="0"/>
          <c:order val="0"/>
          <c:tx>
            <c:v>50KPa</c:v>
          </c:tx>
          <c:spPr>
            <a:ln w="19050" cap="rnd">
              <a:solidFill>
                <a:schemeClr val="accent2"/>
              </a:solidFill>
              <a:round/>
            </a:ln>
            <a:effectLst/>
          </c:spPr>
          <c:marker>
            <c:symbol val="none"/>
          </c:marker>
          <c:xVal>
            <c:numRef>
              <c:f>'Ensayo informe'!$C$29:$C$110</c:f>
              <c:numCache>
                <c:formatCode>General</c:formatCode>
                <c:ptCount val="82"/>
                <c:pt idx="0">
                  <c:v>0.01</c:v>
                </c:pt>
                <c:pt idx="1">
                  <c:v>0.12</c:v>
                </c:pt>
                <c:pt idx="2">
                  <c:v>0.24</c:v>
                </c:pt>
                <c:pt idx="3">
                  <c:v>0.35</c:v>
                </c:pt>
                <c:pt idx="4">
                  <c:v>0.48</c:v>
                </c:pt>
                <c:pt idx="5">
                  <c:v>0.6</c:v>
                </c:pt>
                <c:pt idx="6">
                  <c:v>0.72</c:v>
                </c:pt>
                <c:pt idx="7">
                  <c:v>0.85</c:v>
                </c:pt>
                <c:pt idx="8">
                  <c:v>0.97</c:v>
                </c:pt>
                <c:pt idx="9">
                  <c:v>1.1000000000000001</c:v>
                </c:pt>
                <c:pt idx="10">
                  <c:v>1.23</c:v>
                </c:pt>
                <c:pt idx="11">
                  <c:v>1.34</c:v>
                </c:pt>
                <c:pt idx="12">
                  <c:v>1.46</c:v>
                </c:pt>
                <c:pt idx="13">
                  <c:v>1.58</c:v>
                </c:pt>
                <c:pt idx="14">
                  <c:v>1.7</c:v>
                </c:pt>
                <c:pt idx="15">
                  <c:v>1.82</c:v>
                </c:pt>
                <c:pt idx="16">
                  <c:v>1.94</c:v>
                </c:pt>
                <c:pt idx="17">
                  <c:v>2.0699999999999998</c:v>
                </c:pt>
                <c:pt idx="18">
                  <c:v>2.1800000000000002</c:v>
                </c:pt>
                <c:pt idx="19">
                  <c:v>2.3199999999999998</c:v>
                </c:pt>
                <c:pt idx="20">
                  <c:v>2.4300000000000002</c:v>
                </c:pt>
                <c:pt idx="21">
                  <c:v>2.56</c:v>
                </c:pt>
                <c:pt idx="22">
                  <c:v>2.69</c:v>
                </c:pt>
                <c:pt idx="23">
                  <c:v>2.81</c:v>
                </c:pt>
                <c:pt idx="24">
                  <c:v>2.94</c:v>
                </c:pt>
                <c:pt idx="25">
                  <c:v>3.06</c:v>
                </c:pt>
                <c:pt idx="26">
                  <c:v>3.19</c:v>
                </c:pt>
                <c:pt idx="27">
                  <c:v>3.31</c:v>
                </c:pt>
                <c:pt idx="28">
                  <c:v>3.44</c:v>
                </c:pt>
                <c:pt idx="29">
                  <c:v>3.57</c:v>
                </c:pt>
                <c:pt idx="30">
                  <c:v>3.68</c:v>
                </c:pt>
                <c:pt idx="31">
                  <c:v>3.81</c:v>
                </c:pt>
                <c:pt idx="32">
                  <c:v>3.94</c:v>
                </c:pt>
                <c:pt idx="33">
                  <c:v>4.07</c:v>
                </c:pt>
                <c:pt idx="34">
                  <c:v>4.1900000000000004</c:v>
                </c:pt>
                <c:pt idx="35">
                  <c:v>4.32</c:v>
                </c:pt>
                <c:pt idx="36">
                  <c:v>4.45</c:v>
                </c:pt>
                <c:pt idx="37">
                  <c:v>4.57</c:v>
                </c:pt>
                <c:pt idx="38">
                  <c:v>4.7</c:v>
                </c:pt>
                <c:pt idx="39">
                  <c:v>4.82</c:v>
                </c:pt>
                <c:pt idx="40">
                  <c:v>4.96</c:v>
                </c:pt>
                <c:pt idx="41">
                  <c:v>5.08</c:v>
                </c:pt>
                <c:pt idx="42">
                  <c:v>5.21</c:v>
                </c:pt>
                <c:pt idx="43">
                  <c:v>5.34</c:v>
                </c:pt>
                <c:pt idx="44">
                  <c:v>5.47</c:v>
                </c:pt>
                <c:pt idx="45">
                  <c:v>5.59</c:v>
                </c:pt>
                <c:pt idx="46">
                  <c:v>5.72</c:v>
                </c:pt>
                <c:pt idx="47">
                  <c:v>5.84</c:v>
                </c:pt>
                <c:pt idx="48">
                  <c:v>5.97</c:v>
                </c:pt>
                <c:pt idx="49">
                  <c:v>6.09</c:v>
                </c:pt>
                <c:pt idx="50">
                  <c:v>6.22</c:v>
                </c:pt>
                <c:pt idx="51">
                  <c:v>6.35</c:v>
                </c:pt>
                <c:pt idx="52">
                  <c:v>6.47</c:v>
                </c:pt>
                <c:pt idx="53">
                  <c:v>6.59</c:v>
                </c:pt>
                <c:pt idx="54">
                  <c:v>6.72</c:v>
                </c:pt>
                <c:pt idx="55">
                  <c:v>6.84</c:v>
                </c:pt>
                <c:pt idx="56">
                  <c:v>6.97</c:v>
                </c:pt>
                <c:pt idx="57">
                  <c:v>7.09</c:v>
                </c:pt>
                <c:pt idx="58">
                  <c:v>7.22</c:v>
                </c:pt>
                <c:pt idx="59">
                  <c:v>7.34</c:v>
                </c:pt>
                <c:pt idx="60">
                  <c:v>7.47</c:v>
                </c:pt>
                <c:pt idx="61">
                  <c:v>7.6</c:v>
                </c:pt>
                <c:pt idx="62">
                  <c:v>7.72</c:v>
                </c:pt>
                <c:pt idx="63">
                  <c:v>7.85</c:v>
                </c:pt>
                <c:pt idx="64">
                  <c:v>7.97</c:v>
                </c:pt>
                <c:pt idx="65">
                  <c:v>8.1</c:v>
                </c:pt>
                <c:pt idx="66">
                  <c:v>8.2200000000000006</c:v>
                </c:pt>
                <c:pt idx="67">
                  <c:v>8.35</c:v>
                </c:pt>
                <c:pt idx="68">
                  <c:v>8.4700000000000006</c:v>
                </c:pt>
                <c:pt idx="69">
                  <c:v>8.6</c:v>
                </c:pt>
                <c:pt idx="70">
                  <c:v>8.73</c:v>
                </c:pt>
                <c:pt idx="71">
                  <c:v>8.85</c:v>
                </c:pt>
                <c:pt idx="72">
                  <c:v>8.98</c:v>
                </c:pt>
                <c:pt idx="73">
                  <c:v>9.1</c:v>
                </c:pt>
                <c:pt idx="74">
                  <c:v>9.2200000000000006</c:v>
                </c:pt>
                <c:pt idx="75">
                  <c:v>9.35</c:v>
                </c:pt>
                <c:pt idx="76">
                  <c:v>9.4700000000000006</c:v>
                </c:pt>
                <c:pt idx="77">
                  <c:v>9.6</c:v>
                </c:pt>
                <c:pt idx="78">
                  <c:v>9.7200000000000006</c:v>
                </c:pt>
                <c:pt idx="79">
                  <c:v>9.84</c:v>
                </c:pt>
                <c:pt idx="80">
                  <c:v>9.9700000000000006</c:v>
                </c:pt>
                <c:pt idx="81">
                  <c:v>10.09</c:v>
                </c:pt>
              </c:numCache>
            </c:numRef>
          </c:xVal>
          <c:yVal>
            <c:numRef>
              <c:f>'Ensayo informe'!$E$29:$E$110</c:f>
              <c:numCache>
                <c:formatCode>0.0000</c:formatCode>
                <c:ptCount val="82"/>
                <c:pt idx="0">
                  <c:v>6.5261823999999996E-2</c:v>
                </c:pt>
                <c:pt idx="1">
                  <c:v>9.7892735999999994E-2</c:v>
                </c:pt>
                <c:pt idx="2">
                  <c:v>8.9735007999999991E-2</c:v>
                </c:pt>
                <c:pt idx="3">
                  <c:v>9.7892735999999994E-2</c:v>
                </c:pt>
                <c:pt idx="4">
                  <c:v>9.7892735999999994E-2</c:v>
                </c:pt>
                <c:pt idx="5">
                  <c:v>9.7892735999999994E-2</c:v>
                </c:pt>
                <c:pt idx="6">
                  <c:v>9.7892735999999994E-2</c:v>
                </c:pt>
                <c:pt idx="7">
                  <c:v>8.9735007999999991E-2</c:v>
                </c:pt>
                <c:pt idx="8">
                  <c:v>8.9735007999999991E-2</c:v>
                </c:pt>
                <c:pt idx="9">
                  <c:v>8.9735007999999991E-2</c:v>
                </c:pt>
                <c:pt idx="10">
                  <c:v>8.9735007999999991E-2</c:v>
                </c:pt>
                <c:pt idx="11">
                  <c:v>8.1577280000000002E-2</c:v>
                </c:pt>
                <c:pt idx="12">
                  <c:v>8.1577280000000002E-2</c:v>
                </c:pt>
                <c:pt idx="13">
                  <c:v>7.3419551999999985E-2</c:v>
                </c:pt>
                <c:pt idx="14">
                  <c:v>8.1577280000000002E-2</c:v>
                </c:pt>
                <c:pt idx="15">
                  <c:v>8.1577280000000002E-2</c:v>
                </c:pt>
                <c:pt idx="16">
                  <c:v>8.1577280000000002E-2</c:v>
                </c:pt>
                <c:pt idx="17">
                  <c:v>8.1577280000000002E-2</c:v>
                </c:pt>
                <c:pt idx="18">
                  <c:v>8.1577280000000002E-2</c:v>
                </c:pt>
                <c:pt idx="19">
                  <c:v>8.9735007999999991E-2</c:v>
                </c:pt>
                <c:pt idx="20">
                  <c:v>8.1577280000000002E-2</c:v>
                </c:pt>
                <c:pt idx="21">
                  <c:v>8.9735007999999991E-2</c:v>
                </c:pt>
                <c:pt idx="22">
                  <c:v>8.1577280000000002E-2</c:v>
                </c:pt>
                <c:pt idx="23">
                  <c:v>8.1577280000000002E-2</c:v>
                </c:pt>
                <c:pt idx="24">
                  <c:v>7.3419551999999985E-2</c:v>
                </c:pt>
                <c:pt idx="25">
                  <c:v>8.1577280000000002E-2</c:v>
                </c:pt>
                <c:pt idx="26">
                  <c:v>8.1577280000000002E-2</c:v>
                </c:pt>
                <c:pt idx="27">
                  <c:v>8.1577280000000002E-2</c:v>
                </c:pt>
                <c:pt idx="28">
                  <c:v>0.10605046399999998</c:v>
                </c:pt>
                <c:pt idx="29">
                  <c:v>0.138681376</c:v>
                </c:pt>
                <c:pt idx="30">
                  <c:v>0.16315456</c:v>
                </c:pt>
                <c:pt idx="31">
                  <c:v>0.18762774399999999</c:v>
                </c:pt>
                <c:pt idx="32">
                  <c:v>0.20394319999999999</c:v>
                </c:pt>
                <c:pt idx="33">
                  <c:v>0.21210092799999997</c:v>
                </c:pt>
                <c:pt idx="34">
                  <c:v>0.21210092799999997</c:v>
                </c:pt>
                <c:pt idx="35">
                  <c:v>0.220258656</c:v>
                </c:pt>
                <c:pt idx="36">
                  <c:v>0.228416384</c:v>
                </c:pt>
                <c:pt idx="37">
                  <c:v>0.228416384</c:v>
                </c:pt>
                <c:pt idx="38">
                  <c:v>0.228416384</c:v>
                </c:pt>
                <c:pt idx="39">
                  <c:v>0.228416384</c:v>
                </c:pt>
                <c:pt idx="40">
                  <c:v>0.228416384</c:v>
                </c:pt>
                <c:pt idx="41">
                  <c:v>0.228416384</c:v>
                </c:pt>
                <c:pt idx="42">
                  <c:v>0.228416384</c:v>
                </c:pt>
                <c:pt idx="43">
                  <c:v>0.236574112</c:v>
                </c:pt>
                <c:pt idx="44">
                  <c:v>0.236574112</c:v>
                </c:pt>
                <c:pt idx="45">
                  <c:v>0.236574112</c:v>
                </c:pt>
                <c:pt idx="46">
                  <c:v>0.228416384</c:v>
                </c:pt>
                <c:pt idx="47">
                  <c:v>0.236574112</c:v>
                </c:pt>
                <c:pt idx="48">
                  <c:v>0.236574112</c:v>
                </c:pt>
                <c:pt idx="49">
                  <c:v>0.236574112</c:v>
                </c:pt>
                <c:pt idx="50">
                  <c:v>0.228416384</c:v>
                </c:pt>
                <c:pt idx="51">
                  <c:v>0.228416384</c:v>
                </c:pt>
                <c:pt idx="52">
                  <c:v>0.220258656</c:v>
                </c:pt>
                <c:pt idx="53">
                  <c:v>0.220258656</c:v>
                </c:pt>
                <c:pt idx="54">
                  <c:v>0.228416384</c:v>
                </c:pt>
                <c:pt idx="55">
                  <c:v>0.228416384</c:v>
                </c:pt>
                <c:pt idx="56">
                  <c:v>0.228416384</c:v>
                </c:pt>
                <c:pt idx="57">
                  <c:v>0.228416384</c:v>
                </c:pt>
                <c:pt idx="58">
                  <c:v>0.228416384</c:v>
                </c:pt>
                <c:pt idx="59">
                  <c:v>0.228416384</c:v>
                </c:pt>
                <c:pt idx="60">
                  <c:v>0.228416384</c:v>
                </c:pt>
                <c:pt idx="61">
                  <c:v>0.228416384</c:v>
                </c:pt>
                <c:pt idx="62">
                  <c:v>0.228416384</c:v>
                </c:pt>
                <c:pt idx="63">
                  <c:v>0.220258656</c:v>
                </c:pt>
                <c:pt idx="64">
                  <c:v>0.228416384</c:v>
                </c:pt>
                <c:pt idx="65">
                  <c:v>0.220258656</c:v>
                </c:pt>
                <c:pt idx="66">
                  <c:v>0.220258656</c:v>
                </c:pt>
                <c:pt idx="67">
                  <c:v>0.220258656</c:v>
                </c:pt>
                <c:pt idx="68">
                  <c:v>0.228416384</c:v>
                </c:pt>
                <c:pt idx="69">
                  <c:v>0.228416384</c:v>
                </c:pt>
                <c:pt idx="70">
                  <c:v>0.228416384</c:v>
                </c:pt>
                <c:pt idx="71">
                  <c:v>0.228416384</c:v>
                </c:pt>
                <c:pt idx="72">
                  <c:v>0.228416384</c:v>
                </c:pt>
                <c:pt idx="73">
                  <c:v>0.228416384</c:v>
                </c:pt>
                <c:pt idx="74">
                  <c:v>0.228416384</c:v>
                </c:pt>
                <c:pt idx="75">
                  <c:v>0.228416384</c:v>
                </c:pt>
                <c:pt idx="76">
                  <c:v>0.228416384</c:v>
                </c:pt>
                <c:pt idx="77">
                  <c:v>0.228416384</c:v>
                </c:pt>
                <c:pt idx="78">
                  <c:v>0.236574112</c:v>
                </c:pt>
                <c:pt idx="79">
                  <c:v>0.228416384</c:v>
                </c:pt>
                <c:pt idx="80">
                  <c:v>0.228416384</c:v>
                </c:pt>
                <c:pt idx="81">
                  <c:v>0.228416384</c:v>
                </c:pt>
              </c:numCache>
            </c:numRef>
          </c:yVal>
          <c:smooth val="0"/>
          <c:extLst xmlns:c16r2="http://schemas.microsoft.com/office/drawing/2015/06/chart">
            <c:ext xmlns:c16="http://schemas.microsoft.com/office/drawing/2014/chart" uri="{C3380CC4-5D6E-409C-BE32-E72D297353CC}">
              <c16:uniqueId val="{00000000-FD6C-4371-8119-8FE13CE2CC0E}"/>
            </c:ext>
          </c:extLst>
        </c:ser>
        <c:ser>
          <c:idx val="1"/>
          <c:order val="1"/>
          <c:tx>
            <c:v>100KPa</c:v>
          </c:tx>
          <c:spPr>
            <a:ln w="19050" cap="rnd">
              <a:solidFill>
                <a:schemeClr val="accent4"/>
              </a:solidFill>
              <a:round/>
            </a:ln>
            <a:effectLst/>
          </c:spPr>
          <c:marker>
            <c:symbol val="none"/>
          </c:marker>
          <c:xVal>
            <c:numRef>
              <c:f>'Ensayo informe'!$G$29:$G$109</c:f>
              <c:numCache>
                <c:formatCode>General</c:formatCode>
                <c:ptCount val="81"/>
                <c:pt idx="0">
                  <c:v>0.13</c:v>
                </c:pt>
                <c:pt idx="1">
                  <c:v>0.24</c:v>
                </c:pt>
                <c:pt idx="2">
                  <c:v>0.37</c:v>
                </c:pt>
                <c:pt idx="3">
                  <c:v>0.49</c:v>
                </c:pt>
                <c:pt idx="4">
                  <c:v>0.61</c:v>
                </c:pt>
                <c:pt idx="5">
                  <c:v>0.74</c:v>
                </c:pt>
                <c:pt idx="6">
                  <c:v>0.86</c:v>
                </c:pt>
                <c:pt idx="7">
                  <c:v>0.99</c:v>
                </c:pt>
                <c:pt idx="8">
                  <c:v>1.1200000000000001</c:v>
                </c:pt>
                <c:pt idx="9">
                  <c:v>1.24</c:v>
                </c:pt>
                <c:pt idx="10">
                  <c:v>1.37</c:v>
                </c:pt>
                <c:pt idx="11">
                  <c:v>1.49</c:v>
                </c:pt>
                <c:pt idx="12">
                  <c:v>1.62</c:v>
                </c:pt>
                <c:pt idx="13">
                  <c:v>1.74</c:v>
                </c:pt>
                <c:pt idx="14">
                  <c:v>1.87</c:v>
                </c:pt>
                <c:pt idx="15">
                  <c:v>1.99</c:v>
                </c:pt>
                <c:pt idx="16">
                  <c:v>2.11</c:v>
                </c:pt>
                <c:pt idx="17">
                  <c:v>2.2400000000000002</c:v>
                </c:pt>
                <c:pt idx="18">
                  <c:v>2.36</c:v>
                </c:pt>
                <c:pt idx="19">
                  <c:v>2.4900000000000002</c:v>
                </c:pt>
                <c:pt idx="20">
                  <c:v>2.62</c:v>
                </c:pt>
                <c:pt idx="21">
                  <c:v>2.74</c:v>
                </c:pt>
                <c:pt idx="22">
                  <c:v>2.87</c:v>
                </c:pt>
                <c:pt idx="23">
                  <c:v>2.99</c:v>
                </c:pt>
                <c:pt idx="24">
                  <c:v>3.12</c:v>
                </c:pt>
                <c:pt idx="25">
                  <c:v>3.24</c:v>
                </c:pt>
                <c:pt idx="26">
                  <c:v>3.37</c:v>
                </c:pt>
                <c:pt idx="27">
                  <c:v>3.49</c:v>
                </c:pt>
                <c:pt idx="28">
                  <c:v>3.62</c:v>
                </c:pt>
                <c:pt idx="29">
                  <c:v>3.75</c:v>
                </c:pt>
                <c:pt idx="30">
                  <c:v>3.87</c:v>
                </c:pt>
                <c:pt idx="31">
                  <c:v>3.99</c:v>
                </c:pt>
                <c:pt idx="32">
                  <c:v>4.12</c:v>
                </c:pt>
                <c:pt idx="33">
                  <c:v>4.24</c:v>
                </c:pt>
                <c:pt idx="34">
                  <c:v>4.37</c:v>
                </c:pt>
                <c:pt idx="35">
                  <c:v>4.5</c:v>
                </c:pt>
                <c:pt idx="36">
                  <c:v>4.62</c:v>
                </c:pt>
                <c:pt idx="37">
                  <c:v>4.74</c:v>
                </c:pt>
                <c:pt idx="38">
                  <c:v>4.87</c:v>
                </c:pt>
                <c:pt idx="39">
                  <c:v>5</c:v>
                </c:pt>
                <c:pt idx="40">
                  <c:v>5.12</c:v>
                </c:pt>
                <c:pt idx="41">
                  <c:v>5.25</c:v>
                </c:pt>
                <c:pt idx="42">
                  <c:v>5.37</c:v>
                </c:pt>
                <c:pt idx="43">
                  <c:v>5.5</c:v>
                </c:pt>
                <c:pt idx="44">
                  <c:v>5.62</c:v>
                </c:pt>
                <c:pt idx="45">
                  <c:v>5.74</c:v>
                </c:pt>
                <c:pt idx="46">
                  <c:v>5.87</c:v>
                </c:pt>
                <c:pt idx="47">
                  <c:v>6</c:v>
                </c:pt>
                <c:pt idx="48">
                  <c:v>6.12</c:v>
                </c:pt>
                <c:pt idx="49">
                  <c:v>6.24</c:v>
                </c:pt>
                <c:pt idx="50">
                  <c:v>6.37</c:v>
                </c:pt>
                <c:pt idx="51">
                  <c:v>6.5</c:v>
                </c:pt>
                <c:pt idx="52">
                  <c:v>6.62</c:v>
                </c:pt>
                <c:pt idx="53">
                  <c:v>6.75</c:v>
                </c:pt>
                <c:pt idx="54">
                  <c:v>6.87</c:v>
                </c:pt>
                <c:pt idx="55">
                  <c:v>7</c:v>
                </c:pt>
                <c:pt idx="56">
                  <c:v>7.12</c:v>
                </c:pt>
                <c:pt idx="57">
                  <c:v>7.25</c:v>
                </c:pt>
                <c:pt idx="58">
                  <c:v>7.38</c:v>
                </c:pt>
                <c:pt idx="59">
                  <c:v>7.5</c:v>
                </c:pt>
                <c:pt idx="60">
                  <c:v>7.63</c:v>
                </c:pt>
                <c:pt idx="61">
                  <c:v>7.75</c:v>
                </c:pt>
                <c:pt idx="62">
                  <c:v>7.81</c:v>
                </c:pt>
                <c:pt idx="63">
                  <c:v>8</c:v>
                </c:pt>
                <c:pt idx="64">
                  <c:v>8.1300000000000008</c:v>
                </c:pt>
                <c:pt idx="65">
                  <c:v>8.25</c:v>
                </c:pt>
                <c:pt idx="66">
                  <c:v>8.3800000000000008</c:v>
                </c:pt>
                <c:pt idx="67">
                  <c:v>8.51</c:v>
                </c:pt>
                <c:pt idx="68">
                  <c:v>8.6199999999999992</c:v>
                </c:pt>
                <c:pt idx="69">
                  <c:v>8.76</c:v>
                </c:pt>
                <c:pt idx="70">
                  <c:v>8.8800000000000008</c:v>
                </c:pt>
                <c:pt idx="71">
                  <c:v>9</c:v>
                </c:pt>
                <c:pt idx="72">
                  <c:v>9.1300000000000008</c:v>
                </c:pt>
                <c:pt idx="73">
                  <c:v>9.25</c:v>
                </c:pt>
                <c:pt idx="74">
                  <c:v>9.3800000000000008</c:v>
                </c:pt>
                <c:pt idx="75">
                  <c:v>9.5</c:v>
                </c:pt>
                <c:pt idx="76">
                  <c:v>9.6300000000000008</c:v>
                </c:pt>
                <c:pt idx="77">
                  <c:v>9.75</c:v>
                </c:pt>
                <c:pt idx="78">
                  <c:v>9.8800000000000008</c:v>
                </c:pt>
                <c:pt idx="79">
                  <c:v>10</c:v>
                </c:pt>
                <c:pt idx="80">
                  <c:v>10.130000000000001</c:v>
                </c:pt>
              </c:numCache>
            </c:numRef>
          </c:xVal>
          <c:yVal>
            <c:numRef>
              <c:f>'Ensayo informe'!$I$29:$I$109</c:f>
              <c:numCache>
                <c:formatCode>0.0000</c:formatCode>
                <c:ptCount val="81"/>
                <c:pt idx="0">
                  <c:v>3.2630911999999998E-2</c:v>
                </c:pt>
                <c:pt idx="1">
                  <c:v>5.7104096E-2</c:v>
                </c:pt>
                <c:pt idx="2">
                  <c:v>7.3419551999999985E-2</c:v>
                </c:pt>
                <c:pt idx="3">
                  <c:v>8.9735007999999991E-2</c:v>
                </c:pt>
                <c:pt idx="4">
                  <c:v>9.7892735999999994E-2</c:v>
                </c:pt>
                <c:pt idx="5">
                  <c:v>0.12236591999999999</c:v>
                </c:pt>
                <c:pt idx="6">
                  <c:v>0.13052364799999999</c:v>
                </c:pt>
                <c:pt idx="7">
                  <c:v>0.138681376</c:v>
                </c:pt>
                <c:pt idx="8">
                  <c:v>0.14683910399999997</c:v>
                </c:pt>
                <c:pt idx="9">
                  <c:v>0.16315456</c:v>
                </c:pt>
                <c:pt idx="10">
                  <c:v>0.17131228800000001</c:v>
                </c:pt>
                <c:pt idx="11">
                  <c:v>0.17947001599999998</c:v>
                </c:pt>
                <c:pt idx="12">
                  <c:v>0.18762774399999999</c:v>
                </c:pt>
                <c:pt idx="13">
                  <c:v>0.19578547199999999</c:v>
                </c:pt>
                <c:pt idx="14">
                  <c:v>0.19578547199999999</c:v>
                </c:pt>
                <c:pt idx="15">
                  <c:v>0.20394319999999999</c:v>
                </c:pt>
                <c:pt idx="16">
                  <c:v>0.21210092799999997</c:v>
                </c:pt>
                <c:pt idx="17">
                  <c:v>0.21210092799999997</c:v>
                </c:pt>
                <c:pt idx="18">
                  <c:v>0.21210092799999997</c:v>
                </c:pt>
                <c:pt idx="19">
                  <c:v>0.21210092799999997</c:v>
                </c:pt>
                <c:pt idx="20">
                  <c:v>0.21210092799999997</c:v>
                </c:pt>
                <c:pt idx="21">
                  <c:v>0.21210092799999997</c:v>
                </c:pt>
                <c:pt idx="22">
                  <c:v>0.21210092799999997</c:v>
                </c:pt>
                <c:pt idx="23">
                  <c:v>0.21210092799999997</c:v>
                </c:pt>
                <c:pt idx="24">
                  <c:v>0.220258656</c:v>
                </c:pt>
                <c:pt idx="25">
                  <c:v>0.21210092799999997</c:v>
                </c:pt>
                <c:pt idx="26">
                  <c:v>0.21210092799999997</c:v>
                </c:pt>
                <c:pt idx="27">
                  <c:v>0.21210092799999997</c:v>
                </c:pt>
                <c:pt idx="28">
                  <c:v>0.20394319999999999</c:v>
                </c:pt>
                <c:pt idx="29">
                  <c:v>0.21210092799999997</c:v>
                </c:pt>
                <c:pt idx="30">
                  <c:v>0.21210092799999997</c:v>
                </c:pt>
                <c:pt idx="31">
                  <c:v>0.21210092799999997</c:v>
                </c:pt>
                <c:pt idx="32">
                  <c:v>0.21210092799999997</c:v>
                </c:pt>
                <c:pt idx="33">
                  <c:v>0.21210092799999997</c:v>
                </c:pt>
                <c:pt idx="34">
                  <c:v>0.220258656</c:v>
                </c:pt>
                <c:pt idx="35">
                  <c:v>0.220258656</c:v>
                </c:pt>
                <c:pt idx="36">
                  <c:v>0.228416384</c:v>
                </c:pt>
                <c:pt idx="37">
                  <c:v>0.228416384</c:v>
                </c:pt>
                <c:pt idx="38">
                  <c:v>0.228416384</c:v>
                </c:pt>
                <c:pt idx="39">
                  <c:v>0.228416384</c:v>
                </c:pt>
                <c:pt idx="40">
                  <c:v>0.228416384</c:v>
                </c:pt>
                <c:pt idx="41">
                  <c:v>0.228416384</c:v>
                </c:pt>
                <c:pt idx="42">
                  <c:v>0.236574112</c:v>
                </c:pt>
                <c:pt idx="43">
                  <c:v>0.228416384</c:v>
                </c:pt>
                <c:pt idx="44">
                  <c:v>0.236574112</c:v>
                </c:pt>
                <c:pt idx="45">
                  <c:v>0.228416384</c:v>
                </c:pt>
                <c:pt idx="46">
                  <c:v>0.236574112</c:v>
                </c:pt>
                <c:pt idx="47">
                  <c:v>0.236574112</c:v>
                </c:pt>
                <c:pt idx="48">
                  <c:v>0.236574112</c:v>
                </c:pt>
                <c:pt idx="49">
                  <c:v>0.236574112</c:v>
                </c:pt>
                <c:pt idx="50">
                  <c:v>0.228416384</c:v>
                </c:pt>
                <c:pt idx="51">
                  <c:v>0.228416384</c:v>
                </c:pt>
                <c:pt idx="52">
                  <c:v>0.228416384</c:v>
                </c:pt>
                <c:pt idx="53">
                  <c:v>0.228416384</c:v>
                </c:pt>
                <c:pt idx="54">
                  <c:v>0.228416384</c:v>
                </c:pt>
                <c:pt idx="55">
                  <c:v>0.236574112</c:v>
                </c:pt>
                <c:pt idx="56">
                  <c:v>0.236574112</c:v>
                </c:pt>
                <c:pt idx="57">
                  <c:v>0.228416384</c:v>
                </c:pt>
                <c:pt idx="58">
                  <c:v>0.228416384</c:v>
                </c:pt>
                <c:pt idx="59">
                  <c:v>0.24473183999999998</c:v>
                </c:pt>
                <c:pt idx="60">
                  <c:v>0.24473183999999998</c:v>
                </c:pt>
                <c:pt idx="61">
                  <c:v>0.25288956800000001</c:v>
                </c:pt>
                <c:pt idx="62">
                  <c:v>0.25288956800000001</c:v>
                </c:pt>
                <c:pt idx="63">
                  <c:v>0.25288956800000001</c:v>
                </c:pt>
                <c:pt idx="64">
                  <c:v>0.26104729599999998</c:v>
                </c:pt>
                <c:pt idx="65">
                  <c:v>0.26104729599999998</c:v>
                </c:pt>
                <c:pt idx="66">
                  <c:v>0.26920502399999996</c:v>
                </c:pt>
                <c:pt idx="67">
                  <c:v>0.27736275199999999</c:v>
                </c:pt>
                <c:pt idx="68">
                  <c:v>0.27736275199999999</c:v>
                </c:pt>
                <c:pt idx="69">
                  <c:v>0.27736275199999999</c:v>
                </c:pt>
                <c:pt idx="70">
                  <c:v>0.27736275199999999</c:v>
                </c:pt>
                <c:pt idx="71">
                  <c:v>0.27736275199999999</c:v>
                </c:pt>
                <c:pt idx="72">
                  <c:v>0.27736275199999999</c:v>
                </c:pt>
                <c:pt idx="73">
                  <c:v>0.27736275199999999</c:v>
                </c:pt>
                <c:pt idx="74">
                  <c:v>0.27736275199999999</c:v>
                </c:pt>
                <c:pt idx="75">
                  <c:v>0.26920502399999996</c:v>
                </c:pt>
                <c:pt idx="76">
                  <c:v>0.27736275199999999</c:v>
                </c:pt>
                <c:pt idx="77">
                  <c:v>0.28552048000000002</c:v>
                </c:pt>
                <c:pt idx="78">
                  <c:v>0.29367820799999994</c:v>
                </c:pt>
                <c:pt idx="79">
                  <c:v>0.29367820799999994</c:v>
                </c:pt>
                <c:pt idx="80">
                  <c:v>0.29367820799999994</c:v>
                </c:pt>
              </c:numCache>
            </c:numRef>
          </c:yVal>
          <c:smooth val="0"/>
          <c:extLst xmlns:c16r2="http://schemas.microsoft.com/office/drawing/2015/06/chart">
            <c:ext xmlns:c16="http://schemas.microsoft.com/office/drawing/2014/chart" uri="{C3380CC4-5D6E-409C-BE32-E72D297353CC}">
              <c16:uniqueId val="{00000001-FD6C-4371-8119-8FE13CE2CC0E}"/>
            </c:ext>
          </c:extLst>
        </c:ser>
        <c:ser>
          <c:idx val="2"/>
          <c:order val="2"/>
          <c:tx>
            <c:v>150KPa</c:v>
          </c:tx>
          <c:spPr>
            <a:ln w="19050" cap="rnd">
              <a:solidFill>
                <a:schemeClr val="accent6"/>
              </a:solidFill>
              <a:round/>
            </a:ln>
            <a:effectLst/>
          </c:spPr>
          <c:marker>
            <c:symbol val="none"/>
          </c:marker>
          <c:xVal>
            <c:numRef>
              <c:f>'Ensayo informe'!$K$29:$K$110</c:f>
              <c:numCache>
                <c:formatCode>General</c:formatCode>
                <c:ptCount val="82"/>
                <c:pt idx="0">
                  <c:v>0.01</c:v>
                </c:pt>
                <c:pt idx="1">
                  <c:v>0.1</c:v>
                </c:pt>
                <c:pt idx="2">
                  <c:v>0.23</c:v>
                </c:pt>
                <c:pt idx="3">
                  <c:v>0.35</c:v>
                </c:pt>
                <c:pt idx="4">
                  <c:v>0.46</c:v>
                </c:pt>
                <c:pt idx="5">
                  <c:v>0.57999999999999996</c:v>
                </c:pt>
                <c:pt idx="6">
                  <c:v>0.71</c:v>
                </c:pt>
                <c:pt idx="7">
                  <c:v>0.83</c:v>
                </c:pt>
                <c:pt idx="8">
                  <c:v>0.96</c:v>
                </c:pt>
                <c:pt idx="9">
                  <c:v>1.08</c:v>
                </c:pt>
                <c:pt idx="10">
                  <c:v>1.21</c:v>
                </c:pt>
                <c:pt idx="11">
                  <c:v>1.34</c:v>
                </c:pt>
                <c:pt idx="12">
                  <c:v>1.46</c:v>
                </c:pt>
                <c:pt idx="13">
                  <c:v>1.59</c:v>
                </c:pt>
                <c:pt idx="14">
                  <c:v>1.71</c:v>
                </c:pt>
                <c:pt idx="15">
                  <c:v>1.84</c:v>
                </c:pt>
                <c:pt idx="16">
                  <c:v>1.96</c:v>
                </c:pt>
                <c:pt idx="17">
                  <c:v>2.08</c:v>
                </c:pt>
                <c:pt idx="18">
                  <c:v>2.2000000000000002</c:v>
                </c:pt>
                <c:pt idx="19">
                  <c:v>2.3199999999999998</c:v>
                </c:pt>
                <c:pt idx="20">
                  <c:v>2.4500000000000002</c:v>
                </c:pt>
                <c:pt idx="21">
                  <c:v>2.58</c:v>
                </c:pt>
                <c:pt idx="22">
                  <c:v>2.71</c:v>
                </c:pt>
                <c:pt idx="23">
                  <c:v>2.83</c:v>
                </c:pt>
                <c:pt idx="24">
                  <c:v>2.96</c:v>
                </c:pt>
                <c:pt idx="25">
                  <c:v>3.09</c:v>
                </c:pt>
                <c:pt idx="26">
                  <c:v>3.21</c:v>
                </c:pt>
                <c:pt idx="27">
                  <c:v>3.33</c:v>
                </c:pt>
                <c:pt idx="28">
                  <c:v>3.46</c:v>
                </c:pt>
                <c:pt idx="29">
                  <c:v>3.58</c:v>
                </c:pt>
                <c:pt idx="30">
                  <c:v>3.71</c:v>
                </c:pt>
                <c:pt idx="31">
                  <c:v>3.83</c:v>
                </c:pt>
                <c:pt idx="32">
                  <c:v>3.95</c:v>
                </c:pt>
                <c:pt idx="33">
                  <c:v>4.08</c:v>
                </c:pt>
                <c:pt idx="34">
                  <c:v>4.2</c:v>
                </c:pt>
                <c:pt idx="35">
                  <c:v>4.33</c:v>
                </c:pt>
                <c:pt idx="36">
                  <c:v>4.45</c:v>
                </c:pt>
                <c:pt idx="37">
                  <c:v>4.58</c:v>
                </c:pt>
                <c:pt idx="38">
                  <c:v>4.7</c:v>
                </c:pt>
                <c:pt idx="39">
                  <c:v>4.83</c:v>
                </c:pt>
                <c:pt idx="40">
                  <c:v>4.95</c:v>
                </c:pt>
                <c:pt idx="41">
                  <c:v>5.08</c:v>
                </c:pt>
                <c:pt idx="42">
                  <c:v>5.2</c:v>
                </c:pt>
                <c:pt idx="43">
                  <c:v>5.33</c:v>
                </c:pt>
                <c:pt idx="44">
                  <c:v>5.45</c:v>
                </c:pt>
                <c:pt idx="45">
                  <c:v>5.58</c:v>
                </c:pt>
                <c:pt idx="46">
                  <c:v>5.7</c:v>
                </c:pt>
                <c:pt idx="47">
                  <c:v>5.82</c:v>
                </c:pt>
                <c:pt idx="48">
                  <c:v>5.95</c:v>
                </c:pt>
                <c:pt idx="49">
                  <c:v>6.07</c:v>
                </c:pt>
                <c:pt idx="50">
                  <c:v>6.2</c:v>
                </c:pt>
                <c:pt idx="51">
                  <c:v>6.32</c:v>
                </c:pt>
                <c:pt idx="52">
                  <c:v>6.45</c:v>
                </c:pt>
                <c:pt idx="53">
                  <c:v>6.57</c:v>
                </c:pt>
                <c:pt idx="54">
                  <c:v>6.7</c:v>
                </c:pt>
                <c:pt idx="55">
                  <c:v>6.83</c:v>
                </c:pt>
                <c:pt idx="56">
                  <c:v>6.95</c:v>
                </c:pt>
                <c:pt idx="57">
                  <c:v>7.07</c:v>
                </c:pt>
                <c:pt idx="58">
                  <c:v>7.19</c:v>
                </c:pt>
                <c:pt idx="59">
                  <c:v>7.32</c:v>
                </c:pt>
                <c:pt idx="60">
                  <c:v>7.45</c:v>
                </c:pt>
                <c:pt idx="61">
                  <c:v>7.56</c:v>
                </c:pt>
                <c:pt idx="62">
                  <c:v>7.69</c:v>
                </c:pt>
                <c:pt idx="63">
                  <c:v>7.81</c:v>
                </c:pt>
                <c:pt idx="64">
                  <c:v>7.94</c:v>
                </c:pt>
                <c:pt idx="65">
                  <c:v>8.07</c:v>
                </c:pt>
                <c:pt idx="66">
                  <c:v>8.19</c:v>
                </c:pt>
                <c:pt idx="67">
                  <c:v>8.32</c:v>
                </c:pt>
                <c:pt idx="68">
                  <c:v>8.44</c:v>
                </c:pt>
                <c:pt idx="69">
                  <c:v>8.57</c:v>
                </c:pt>
                <c:pt idx="70">
                  <c:v>8.69</c:v>
                </c:pt>
                <c:pt idx="71">
                  <c:v>8.82</c:v>
                </c:pt>
                <c:pt idx="72">
                  <c:v>8.94</c:v>
                </c:pt>
                <c:pt idx="73">
                  <c:v>9.06</c:v>
                </c:pt>
                <c:pt idx="74">
                  <c:v>9.19</c:v>
                </c:pt>
                <c:pt idx="75">
                  <c:v>9.31</c:v>
                </c:pt>
                <c:pt idx="76">
                  <c:v>9.43</c:v>
                </c:pt>
                <c:pt idx="77">
                  <c:v>9.56</c:v>
                </c:pt>
                <c:pt idx="78">
                  <c:v>9.68</c:v>
                </c:pt>
                <c:pt idx="79">
                  <c:v>9.81</c:v>
                </c:pt>
                <c:pt idx="80">
                  <c:v>9.94</c:v>
                </c:pt>
                <c:pt idx="81">
                  <c:v>10.06</c:v>
                </c:pt>
              </c:numCache>
            </c:numRef>
          </c:xVal>
          <c:yVal>
            <c:numRef>
              <c:f>'Ensayo informe'!$M$29:$M$110</c:f>
              <c:numCache>
                <c:formatCode>0.0000</c:formatCode>
                <c:ptCount val="82"/>
                <c:pt idx="0">
                  <c:v>0.18762774399999999</c:v>
                </c:pt>
                <c:pt idx="1">
                  <c:v>0.228416384</c:v>
                </c:pt>
                <c:pt idx="2">
                  <c:v>0.28552048000000002</c:v>
                </c:pt>
                <c:pt idx="3">
                  <c:v>0.35078230399999999</c:v>
                </c:pt>
                <c:pt idx="4">
                  <c:v>0.39157094399999998</c:v>
                </c:pt>
                <c:pt idx="5">
                  <c:v>0.43235958399999996</c:v>
                </c:pt>
                <c:pt idx="6">
                  <c:v>0.46499049599999998</c:v>
                </c:pt>
                <c:pt idx="7">
                  <c:v>0.48946367999999996</c:v>
                </c:pt>
                <c:pt idx="8">
                  <c:v>0.51393686400000005</c:v>
                </c:pt>
                <c:pt idx="9">
                  <c:v>0.53841004799999992</c:v>
                </c:pt>
                <c:pt idx="10">
                  <c:v>0.55472550399999998</c:v>
                </c:pt>
                <c:pt idx="11">
                  <c:v>0.55472550399999998</c:v>
                </c:pt>
                <c:pt idx="12">
                  <c:v>0.57104096000000004</c:v>
                </c:pt>
                <c:pt idx="13">
                  <c:v>0.57919868799999985</c:v>
                </c:pt>
                <c:pt idx="14">
                  <c:v>0.57919868799999985</c:v>
                </c:pt>
                <c:pt idx="15">
                  <c:v>0.59551414399999991</c:v>
                </c:pt>
                <c:pt idx="16">
                  <c:v>0.60367187199999994</c:v>
                </c:pt>
                <c:pt idx="17">
                  <c:v>0.60367187199999994</c:v>
                </c:pt>
                <c:pt idx="18">
                  <c:v>0.61182959999999997</c:v>
                </c:pt>
                <c:pt idx="19">
                  <c:v>0.61998732799999989</c:v>
                </c:pt>
                <c:pt idx="20">
                  <c:v>0.62814505599999992</c:v>
                </c:pt>
                <c:pt idx="21">
                  <c:v>0.62814505599999992</c:v>
                </c:pt>
                <c:pt idx="22">
                  <c:v>0.64446051199999999</c:v>
                </c:pt>
                <c:pt idx="23">
                  <c:v>0.64446051199999999</c:v>
                </c:pt>
                <c:pt idx="24">
                  <c:v>0.65261824000000002</c:v>
                </c:pt>
                <c:pt idx="25">
                  <c:v>0.66077596800000005</c:v>
                </c:pt>
                <c:pt idx="26">
                  <c:v>0.66893369599999997</c:v>
                </c:pt>
                <c:pt idx="27">
                  <c:v>0.66893369599999997</c:v>
                </c:pt>
                <c:pt idx="28">
                  <c:v>0.68524915200000003</c:v>
                </c:pt>
                <c:pt idx="29">
                  <c:v>0.68524915200000003</c:v>
                </c:pt>
                <c:pt idx="30">
                  <c:v>0.68524915200000003</c:v>
                </c:pt>
                <c:pt idx="31">
                  <c:v>0.69340688000000006</c:v>
                </c:pt>
                <c:pt idx="32">
                  <c:v>0.68524915200000003</c:v>
                </c:pt>
                <c:pt idx="33">
                  <c:v>0.677091424</c:v>
                </c:pt>
                <c:pt idx="34">
                  <c:v>0.677091424</c:v>
                </c:pt>
                <c:pt idx="35">
                  <c:v>0.66893369599999997</c:v>
                </c:pt>
                <c:pt idx="36">
                  <c:v>0.677091424</c:v>
                </c:pt>
                <c:pt idx="37">
                  <c:v>0.66893369599999997</c:v>
                </c:pt>
                <c:pt idx="38">
                  <c:v>0.677091424</c:v>
                </c:pt>
                <c:pt idx="39">
                  <c:v>0.677091424</c:v>
                </c:pt>
                <c:pt idx="40">
                  <c:v>0.677091424</c:v>
                </c:pt>
                <c:pt idx="41">
                  <c:v>0.66893369599999997</c:v>
                </c:pt>
                <c:pt idx="42">
                  <c:v>0.66893369599999997</c:v>
                </c:pt>
                <c:pt idx="43">
                  <c:v>0.66893369599999997</c:v>
                </c:pt>
                <c:pt idx="44">
                  <c:v>0.66893369599999997</c:v>
                </c:pt>
                <c:pt idx="45">
                  <c:v>0.66893369599999997</c:v>
                </c:pt>
                <c:pt idx="46">
                  <c:v>0.677091424</c:v>
                </c:pt>
                <c:pt idx="47">
                  <c:v>0.677091424</c:v>
                </c:pt>
                <c:pt idx="48">
                  <c:v>0.677091424</c:v>
                </c:pt>
                <c:pt idx="49">
                  <c:v>0.677091424</c:v>
                </c:pt>
                <c:pt idx="50">
                  <c:v>0.677091424</c:v>
                </c:pt>
                <c:pt idx="51">
                  <c:v>0.69340688000000006</c:v>
                </c:pt>
                <c:pt idx="52">
                  <c:v>0.69340688000000006</c:v>
                </c:pt>
                <c:pt idx="53">
                  <c:v>0.69340688000000006</c:v>
                </c:pt>
                <c:pt idx="54">
                  <c:v>0.70156460799999998</c:v>
                </c:pt>
                <c:pt idx="55">
                  <c:v>0.7097223359999999</c:v>
                </c:pt>
                <c:pt idx="56">
                  <c:v>0.7097223359999999</c:v>
                </c:pt>
                <c:pt idx="57">
                  <c:v>0.7097223359999999</c:v>
                </c:pt>
                <c:pt idx="58">
                  <c:v>0.71788006399999993</c:v>
                </c:pt>
                <c:pt idx="59">
                  <c:v>0.7097223359999999</c:v>
                </c:pt>
                <c:pt idx="60">
                  <c:v>0.71788006399999993</c:v>
                </c:pt>
                <c:pt idx="61">
                  <c:v>0.71788006399999993</c:v>
                </c:pt>
                <c:pt idx="62">
                  <c:v>0.7097223359999999</c:v>
                </c:pt>
                <c:pt idx="63">
                  <c:v>0.73419551999999999</c:v>
                </c:pt>
                <c:pt idx="64">
                  <c:v>0.73419551999999999</c:v>
                </c:pt>
                <c:pt idx="65">
                  <c:v>0.74235324800000002</c:v>
                </c:pt>
                <c:pt idx="66">
                  <c:v>0.75051097599999994</c:v>
                </c:pt>
                <c:pt idx="67">
                  <c:v>0.75051097599999994</c:v>
                </c:pt>
                <c:pt idx="68">
                  <c:v>0.75866870399999997</c:v>
                </c:pt>
                <c:pt idx="69">
                  <c:v>0.75866870399999997</c:v>
                </c:pt>
                <c:pt idx="70">
                  <c:v>0.75866870399999997</c:v>
                </c:pt>
                <c:pt idx="71">
                  <c:v>0.75866870399999997</c:v>
                </c:pt>
                <c:pt idx="72">
                  <c:v>0.76682643199999989</c:v>
                </c:pt>
                <c:pt idx="73">
                  <c:v>0.77498415999999992</c:v>
                </c:pt>
                <c:pt idx="74">
                  <c:v>0.76682643199999989</c:v>
                </c:pt>
                <c:pt idx="75">
                  <c:v>0.76682643199999989</c:v>
                </c:pt>
                <c:pt idx="76">
                  <c:v>0.76682643199999989</c:v>
                </c:pt>
                <c:pt idx="77">
                  <c:v>0.77498415999999992</c:v>
                </c:pt>
                <c:pt idx="78">
                  <c:v>0.77498415999999992</c:v>
                </c:pt>
                <c:pt idx="79">
                  <c:v>0.77498415999999992</c:v>
                </c:pt>
                <c:pt idx="80">
                  <c:v>0.77498415999999992</c:v>
                </c:pt>
                <c:pt idx="81">
                  <c:v>0.77498415999999992</c:v>
                </c:pt>
              </c:numCache>
            </c:numRef>
          </c:yVal>
          <c:smooth val="0"/>
          <c:extLst xmlns:c16r2="http://schemas.microsoft.com/office/drawing/2015/06/chart">
            <c:ext xmlns:c16="http://schemas.microsoft.com/office/drawing/2014/chart" uri="{C3380CC4-5D6E-409C-BE32-E72D297353CC}">
              <c16:uniqueId val="{00000002-FD6C-4371-8119-8FE13CE2CC0E}"/>
            </c:ext>
          </c:extLst>
        </c:ser>
        <c:dLbls>
          <c:showLegendKey val="0"/>
          <c:showVal val="0"/>
          <c:showCatName val="0"/>
          <c:showSerName val="0"/>
          <c:showPercent val="0"/>
          <c:showBubbleSize val="0"/>
        </c:dLbls>
        <c:axId val="191310216"/>
        <c:axId val="191310608"/>
      </c:scatterChart>
      <c:valAx>
        <c:axId val="19131021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Deformación horizontal (mm)</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0608"/>
        <c:crosses val="autoZero"/>
        <c:crossBetween val="midCat"/>
        <c:majorUnit val="1"/>
      </c:valAx>
      <c:valAx>
        <c:axId val="191310608"/>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Esfuerzo de corte (kg/cm2)</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021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Esfuerzo tangencial-Esfuerzo normal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lineMarker"/>
        <c:varyColors val="0"/>
        <c:ser>
          <c:idx val="0"/>
          <c:order val="0"/>
          <c:spPr>
            <a:ln w="28575" cap="rnd">
              <a:noFill/>
              <a:round/>
            </a:ln>
            <a:effectLst/>
          </c:spPr>
          <c:marker>
            <c:symbol val="circle"/>
            <c:size val="5"/>
            <c:spPr>
              <a:solidFill>
                <a:srgbClr val="FF0000"/>
              </a:solidFill>
              <a:ln w="9525">
                <a:solidFill>
                  <a:srgbClr val="FF0000"/>
                </a:solidFill>
              </a:ln>
              <a:effectLst/>
            </c:spPr>
          </c:marker>
          <c:trendline>
            <c:spPr>
              <a:ln w="19050" cap="rnd">
                <a:solidFill>
                  <a:schemeClr val="accent1"/>
                </a:solidFill>
                <a:prstDash val="sysDot"/>
              </a:ln>
              <a:effectLst/>
            </c:spPr>
            <c:trendlineType val="linear"/>
            <c:dispRSqr val="0"/>
            <c:dispEq val="0"/>
          </c:trendline>
          <c:trendline>
            <c:spPr>
              <a:ln w="25400" cap="rnd">
                <a:solidFill>
                  <a:schemeClr val="tx1"/>
                </a:solidFill>
                <a:prstDash val="solid"/>
              </a:ln>
              <a:effectLst/>
            </c:spPr>
            <c:trendlineType val="linear"/>
            <c:backward val="0.30000000000000004"/>
            <c:dispRSqr val="1"/>
            <c:dispEq val="1"/>
            <c:trendlineLbl>
              <c:layout>
                <c:manualLayout>
                  <c:x val="-0.12473060724296761"/>
                  <c:y val="1.2221203788573174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rendlineLbl>
          </c:trendline>
          <c:xVal>
            <c:numRef>
              <c:f>'Ensayo informe'!$T$104:$T$106</c:f>
              <c:numCache>
                <c:formatCode>General</c:formatCode>
                <c:ptCount val="3"/>
                <c:pt idx="0">
                  <c:v>0.50985800000000003</c:v>
                </c:pt>
                <c:pt idx="1">
                  <c:v>1.0197160000000001</c:v>
                </c:pt>
                <c:pt idx="2">
                  <c:v>1.529574</c:v>
                </c:pt>
              </c:numCache>
            </c:numRef>
          </c:xVal>
          <c:yVal>
            <c:numRef>
              <c:f>'Ensayo informe'!$V$104:$V$106</c:f>
              <c:numCache>
                <c:formatCode>0.000</c:formatCode>
                <c:ptCount val="3"/>
                <c:pt idx="0">
                  <c:v>0.236574112</c:v>
                </c:pt>
                <c:pt idx="1">
                  <c:v>0.29367820799999994</c:v>
                </c:pt>
                <c:pt idx="2">
                  <c:v>0.77498415999999992</c:v>
                </c:pt>
              </c:numCache>
            </c:numRef>
          </c:yVal>
          <c:smooth val="0"/>
          <c:extLst xmlns:c16r2="http://schemas.microsoft.com/office/drawing/2015/06/chart">
            <c:ext xmlns:c16="http://schemas.microsoft.com/office/drawing/2014/chart" uri="{C3380CC4-5D6E-409C-BE32-E72D297353CC}">
              <c16:uniqueId val="{00000002-16AE-4601-A2BE-E4751D90B2F9}"/>
            </c:ext>
          </c:extLst>
        </c:ser>
        <c:dLbls>
          <c:showLegendKey val="0"/>
          <c:showVal val="0"/>
          <c:showCatName val="0"/>
          <c:showSerName val="0"/>
          <c:showPercent val="0"/>
          <c:showBubbleSize val="0"/>
        </c:dLbls>
        <c:axId val="191311392"/>
        <c:axId val="191311784"/>
      </c:scatterChart>
      <c:valAx>
        <c:axId val="191311392"/>
        <c:scaling>
          <c:orientation val="minMax"/>
          <c:max val="1.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Esfuerzo normal (kg/cm2)</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1784"/>
        <c:crosses val="autoZero"/>
        <c:crossBetween val="midCat"/>
      </c:valAx>
      <c:valAx>
        <c:axId val="191311784"/>
        <c:scaling>
          <c:orientation val="minMax"/>
          <c:max val="0.8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Esfuerzo tangencial (kg/cm2)</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13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dirty="0" err="1"/>
              <a:t>Hidrograma</a:t>
            </a:r>
            <a:r>
              <a:rPr lang="es-EC" b="1" dirty="0"/>
              <a:t> Entrada y Salida</a:t>
            </a:r>
          </a:p>
          <a:p>
            <a:pPr>
              <a:defRPr/>
            </a:pPr>
            <a:r>
              <a:rPr lang="es-EC" b="1" dirty="0"/>
              <a:t>b=29m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v>Hidrograma de entrada</c:v>
          </c:tx>
          <c:spPr>
            <a:ln w="19050" cap="rnd">
              <a:solidFill>
                <a:srgbClr val="00B050"/>
              </a:solidFill>
              <a:round/>
            </a:ln>
            <a:effectLst/>
          </c:spPr>
          <c:marker>
            <c:symbol val="circle"/>
            <c:size val="5"/>
            <c:spPr>
              <a:solidFill>
                <a:srgbClr val="92D050"/>
              </a:solidFill>
              <a:ln w="9525">
                <a:solidFill>
                  <a:srgbClr val="00B050"/>
                </a:solidFill>
              </a:ln>
              <a:effectLst/>
            </c:spPr>
          </c:marker>
          <c:xVal>
            <c:numRef>
              <c:f>'b=29'!$L$9:$L$57</c:f>
              <c:numCache>
                <c:formatCode>General</c:formatCode>
                <c:ptCount val="49"/>
                <c:pt idx="0">
                  <c:v>0</c:v>
                </c:pt>
                <c:pt idx="1">
                  <c:v>150</c:v>
                </c:pt>
                <c:pt idx="2">
                  <c:v>300</c:v>
                </c:pt>
                <c:pt idx="3">
                  <c:v>450</c:v>
                </c:pt>
                <c:pt idx="4">
                  <c:v>600</c:v>
                </c:pt>
                <c:pt idx="5">
                  <c:v>750</c:v>
                </c:pt>
                <c:pt idx="6">
                  <c:v>900</c:v>
                </c:pt>
                <c:pt idx="7">
                  <c:v>1050</c:v>
                </c:pt>
                <c:pt idx="8">
                  <c:v>1200</c:v>
                </c:pt>
                <c:pt idx="9">
                  <c:v>1350</c:v>
                </c:pt>
                <c:pt idx="10">
                  <c:v>1500</c:v>
                </c:pt>
                <c:pt idx="11">
                  <c:v>1650</c:v>
                </c:pt>
                <c:pt idx="12">
                  <c:v>1800</c:v>
                </c:pt>
                <c:pt idx="13">
                  <c:v>1950</c:v>
                </c:pt>
                <c:pt idx="14">
                  <c:v>2100</c:v>
                </c:pt>
                <c:pt idx="15">
                  <c:v>2250</c:v>
                </c:pt>
                <c:pt idx="16">
                  <c:v>2400</c:v>
                </c:pt>
                <c:pt idx="17">
                  <c:v>2550</c:v>
                </c:pt>
                <c:pt idx="18">
                  <c:v>2700</c:v>
                </c:pt>
                <c:pt idx="19">
                  <c:v>2850</c:v>
                </c:pt>
                <c:pt idx="20">
                  <c:v>3000</c:v>
                </c:pt>
                <c:pt idx="21">
                  <c:v>3150</c:v>
                </c:pt>
                <c:pt idx="22">
                  <c:v>3300</c:v>
                </c:pt>
                <c:pt idx="23">
                  <c:v>3450</c:v>
                </c:pt>
                <c:pt idx="24">
                  <c:v>3600</c:v>
                </c:pt>
                <c:pt idx="25">
                  <c:v>3750</c:v>
                </c:pt>
                <c:pt idx="26">
                  <c:v>3900</c:v>
                </c:pt>
                <c:pt idx="27">
                  <c:v>4050</c:v>
                </c:pt>
                <c:pt idx="28">
                  <c:v>4200</c:v>
                </c:pt>
                <c:pt idx="29">
                  <c:v>4350</c:v>
                </c:pt>
                <c:pt idx="30">
                  <c:v>4500</c:v>
                </c:pt>
                <c:pt idx="31">
                  <c:v>4650</c:v>
                </c:pt>
                <c:pt idx="32">
                  <c:v>4800</c:v>
                </c:pt>
                <c:pt idx="33">
                  <c:v>4950</c:v>
                </c:pt>
                <c:pt idx="34">
                  <c:v>5100</c:v>
                </c:pt>
                <c:pt idx="35">
                  <c:v>5250</c:v>
                </c:pt>
                <c:pt idx="36">
                  <c:v>5400</c:v>
                </c:pt>
                <c:pt idx="37">
                  <c:v>5550</c:v>
                </c:pt>
                <c:pt idx="38">
                  <c:v>5700</c:v>
                </c:pt>
                <c:pt idx="39">
                  <c:v>5850</c:v>
                </c:pt>
                <c:pt idx="40">
                  <c:v>6000</c:v>
                </c:pt>
                <c:pt idx="41">
                  <c:v>6150</c:v>
                </c:pt>
                <c:pt idx="42">
                  <c:v>6300</c:v>
                </c:pt>
                <c:pt idx="43">
                  <c:v>6450</c:v>
                </c:pt>
                <c:pt idx="44">
                  <c:v>6600</c:v>
                </c:pt>
                <c:pt idx="45">
                  <c:v>6750</c:v>
                </c:pt>
                <c:pt idx="46">
                  <c:v>6900</c:v>
                </c:pt>
                <c:pt idx="47">
                  <c:v>7050</c:v>
                </c:pt>
                <c:pt idx="48">
                  <c:v>7200</c:v>
                </c:pt>
              </c:numCache>
            </c:numRef>
          </c:xVal>
          <c:yVal>
            <c:numRef>
              <c:f>'b=29'!$M$9:$M$57</c:f>
              <c:numCache>
                <c:formatCode>General</c:formatCode>
                <c:ptCount val="49"/>
                <c:pt idx="0">
                  <c:v>0</c:v>
                </c:pt>
                <c:pt idx="1">
                  <c:v>290.08101851851853</c:v>
                </c:pt>
                <c:pt idx="2">
                  <c:v>580.16203703703707</c:v>
                </c:pt>
                <c:pt idx="3">
                  <c:v>870.24305555555554</c:v>
                </c:pt>
                <c:pt idx="4">
                  <c:v>1160.3240740740741</c:v>
                </c:pt>
                <c:pt idx="5">
                  <c:v>1450.4050925925926</c:v>
                </c:pt>
                <c:pt idx="6">
                  <c:v>1740.4861111111111</c:v>
                </c:pt>
                <c:pt idx="7">
                  <c:v>2030.5671296296296</c:v>
                </c:pt>
                <c:pt idx="8">
                  <c:v>2320.6481481481483</c:v>
                </c:pt>
                <c:pt idx="9">
                  <c:v>2610.7291666666665</c:v>
                </c:pt>
                <c:pt idx="10">
                  <c:v>2900.8101851851852</c:v>
                </c:pt>
                <c:pt idx="11">
                  <c:v>3190.8912037037039</c:v>
                </c:pt>
                <c:pt idx="12">
                  <c:v>3480.9722222222222</c:v>
                </c:pt>
                <c:pt idx="13">
                  <c:v>3771.0532407407409</c:v>
                </c:pt>
                <c:pt idx="14">
                  <c:v>4061.1342592592591</c:v>
                </c:pt>
                <c:pt idx="15">
                  <c:v>4351.2152777777774</c:v>
                </c:pt>
                <c:pt idx="16">
                  <c:v>4641.2962962962965</c:v>
                </c:pt>
                <c:pt idx="17">
                  <c:v>4931.3773148148148</c:v>
                </c:pt>
                <c:pt idx="18">
                  <c:v>5221.458333333333</c:v>
                </c:pt>
                <c:pt idx="19">
                  <c:v>5511.5393518518522</c:v>
                </c:pt>
                <c:pt idx="20">
                  <c:v>5801.6203703703704</c:v>
                </c:pt>
                <c:pt idx="21">
                  <c:v>6091.7013888888887</c:v>
                </c:pt>
                <c:pt idx="22">
                  <c:v>6381.7824074074078</c:v>
                </c:pt>
                <c:pt idx="23">
                  <c:v>6671.8634259259261</c:v>
                </c:pt>
                <c:pt idx="24">
                  <c:v>6961.9444444444443</c:v>
                </c:pt>
                <c:pt idx="25">
                  <c:v>6671.8634259259261</c:v>
                </c:pt>
                <c:pt idx="26">
                  <c:v>6381.7824074074069</c:v>
                </c:pt>
                <c:pt idx="27">
                  <c:v>6091.7013888888887</c:v>
                </c:pt>
                <c:pt idx="28">
                  <c:v>5801.6203703703704</c:v>
                </c:pt>
                <c:pt idx="29">
                  <c:v>5511.5393518518522</c:v>
                </c:pt>
                <c:pt idx="30">
                  <c:v>5221.458333333333</c:v>
                </c:pt>
                <c:pt idx="31">
                  <c:v>4931.3773148148148</c:v>
                </c:pt>
                <c:pt idx="32">
                  <c:v>4641.2962962962956</c:v>
                </c:pt>
                <c:pt idx="33">
                  <c:v>4351.2152777777774</c:v>
                </c:pt>
                <c:pt idx="34">
                  <c:v>4061.1342592592591</c:v>
                </c:pt>
                <c:pt idx="35">
                  <c:v>3771.0532407407404</c:v>
                </c:pt>
                <c:pt idx="36">
                  <c:v>3480.9722222222222</c:v>
                </c:pt>
                <c:pt idx="37">
                  <c:v>3190.8912037037035</c:v>
                </c:pt>
                <c:pt idx="38">
                  <c:v>2900.8101851851852</c:v>
                </c:pt>
                <c:pt idx="39">
                  <c:v>2610.729166666667</c:v>
                </c:pt>
                <c:pt idx="40">
                  <c:v>2320.6481481481478</c:v>
                </c:pt>
                <c:pt idx="41">
                  <c:v>2030.5671296296296</c:v>
                </c:pt>
                <c:pt idx="42">
                  <c:v>1740.4861111111113</c:v>
                </c:pt>
                <c:pt idx="43">
                  <c:v>1450.4050925925922</c:v>
                </c:pt>
                <c:pt idx="44">
                  <c:v>1160.3240740740739</c:v>
                </c:pt>
                <c:pt idx="45">
                  <c:v>870.24305555555566</c:v>
                </c:pt>
                <c:pt idx="46">
                  <c:v>580.1620370370365</c:v>
                </c:pt>
                <c:pt idx="47">
                  <c:v>290.08101851851825</c:v>
                </c:pt>
                <c:pt idx="48">
                  <c:v>0</c:v>
                </c:pt>
              </c:numCache>
            </c:numRef>
          </c:yVal>
          <c:smooth val="1"/>
          <c:extLst xmlns:c16r2="http://schemas.microsoft.com/office/drawing/2015/06/chart">
            <c:ext xmlns:c16="http://schemas.microsoft.com/office/drawing/2014/chart" uri="{C3380CC4-5D6E-409C-BE32-E72D297353CC}">
              <c16:uniqueId val="{00000000-A240-4E10-8739-41B9A0D6D3E6}"/>
            </c:ext>
          </c:extLst>
        </c:ser>
        <c:ser>
          <c:idx val="1"/>
          <c:order val="1"/>
          <c:tx>
            <c:v>Hidrograma de salida</c:v>
          </c:tx>
          <c:spPr>
            <a:ln w="19050" cap="rnd">
              <a:solidFill>
                <a:schemeClr val="accent5">
                  <a:tint val="77000"/>
                </a:schemeClr>
              </a:solidFill>
              <a:round/>
            </a:ln>
            <a:effectLst/>
          </c:spPr>
          <c:marker>
            <c:symbol val="circle"/>
            <c:size val="5"/>
            <c:spPr>
              <a:solidFill>
                <a:schemeClr val="accent5">
                  <a:tint val="77000"/>
                </a:schemeClr>
              </a:solidFill>
              <a:ln w="9525">
                <a:solidFill>
                  <a:schemeClr val="accent5">
                    <a:tint val="77000"/>
                  </a:schemeClr>
                </a:solidFill>
              </a:ln>
              <a:effectLst/>
            </c:spPr>
          </c:marker>
          <c:xVal>
            <c:numRef>
              <c:f>'b=29'!$L$9:$L$57</c:f>
              <c:numCache>
                <c:formatCode>General</c:formatCode>
                <c:ptCount val="49"/>
                <c:pt idx="0">
                  <c:v>0</c:v>
                </c:pt>
                <c:pt idx="1">
                  <c:v>150</c:v>
                </c:pt>
                <c:pt idx="2">
                  <c:v>300</c:v>
                </c:pt>
                <c:pt idx="3">
                  <c:v>450</c:v>
                </c:pt>
                <c:pt idx="4">
                  <c:v>600</c:v>
                </c:pt>
                <c:pt idx="5">
                  <c:v>750</c:v>
                </c:pt>
                <c:pt idx="6">
                  <c:v>900</c:v>
                </c:pt>
                <c:pt idx="7">
                  <c:v>1050</c:v>
                </c:pt>
                <c:pt idx="8">
                  <c:v>1200</c:v>
                </c:pt>
                <c:pt idx="9">
                  <c:v>1350</c:v>
                </c:pt>
                <c:pt idx="10">
                  <c:v>1500</c:v>
                </c:pt>
                <c:pt idx="11">
                  <c:v>1650</c:v>
                </c:pt>
                <c:pt idx="12">
                  <c:v>1800</c:v>
                </c:pt>
                <c:pt idx="13">
                  <c:v>1950</c:v>
                </c:pt>
                <c:pt idx="14">
                  <c:v>2100</c:v>
                </c:pt>
                <c:pt idx="15">
                  <c:v>2250</c:v>
                </c:pt>
                <c:pt idx="16">
                  <c:v>2400</c:v>
                </c:pt>
                <c:pt idx="17">
                  <c:v>2550</c:v>
                </c:pt>
                <c:pt idx="18">
                  <c:v>2700</c:v>
                </c:pt>
                <c:pt idx="19">
                  <c:v>2850</c:v>
                </c:pt>
                <c:pt idx="20">
                  <c:v>3000</c:v>
                </c:pt>
                <c:pt idx="21">
                  <c:v>3150</c:v>
                </c:pt>
                <c:pt idx="22">
                  <c:v>3300</c:v>
                </c:pt>
                <c:pt idx="23">
                  <c:v>3450</c:v>
                </c:pt>
                <c:pt idx="24">
                  <c:v>3600</c:v>
                </c:pt>
                <c:pt idx="25">
                  <c:v>3750</c:v>
                </c:pt>
                <c:pt idx="26">
                  <c:v>3900</c:v>
                </c:pt>
                <c:pt idx="27">
                  <c:v>4050</c:v>
                </c:pt>
                <c:pt idx="28">
                  <c:v>4200</c:v>
                </c:pt>
                <c:pt idx="29">
                  <c:v>4350</c:v>
                </c:pt>
                <c:pt idx="30">
                  <c:v>4500</c:v>
                </c:pt>
                <c:pt idx="31">
                  <c:v>4650</c:v>
                </c:pt>
                <c:pt idx="32">
                  <c:v>4800</c:v>
                </c:pt>
                <c:pt idx="33">
                  <c:v>4950</c:v>
                </c:pt>
                <c:pt idx="34">
                  <c:v>5100</c:v>
                </c:pt>
                <c:pt idx="35">
                  <c:v>5250</c:v>
                </c:pt>
                <c:pt idx="36">
                  <c:v>5400</c:v>
                </c:pt>
                <c:pt idx="37">
                  <c:v>5550</c:v>
                </c:pt>
                <c:pt idx="38">
                  <c:v>5700</c:v>
                </c:pt>
                <c:pt idx="39">
                  <c:v>5850</c:v>
                </c:pt>
                <c:pt idx="40">
                  <c:v>6000</c:v>
                </c:pt>
                <c:pt idx="41">
                  <c:v>6150</c:v>
                </c:pt>
                <c:pt idx="42">
                  <c:v>6300</c:v>
                </c:pt>
                <c:pt idx="43">
                  <c:v>6450</c:v>
                </c:pt>
                <c:pt idx="44">
                  <c:v>6600</c:v>
                </c:pt>
                <c:pt idx="45">
                  <c:v>6750</c:v>
                </c:pt>
                <c:pt idx="46">
                  <c:v>6900</c:v>
                </c:pt>
                <c:pt idx="47">
                  <c:v>7050</c:v>
                </c:pt>
                <c:pt idx="48">
                  <c:v>7200</c:v>
                </c:pt>
              </c:numCache>
            </c:numRef>
          </c:xVal>
          <c:yVal>
            <c:numRef>
              <c:f>'b=29'!$X$9:$X$57</c:f>
              <c:numCache>
                <c:formatCode>General</c:formatCode>
                <c:ptCount val="49"/>
                <c:pt idx="0">
                  <c:v>0</c:v>
                </c:pt>
                <c:pt idx="1">
                  <c:v>29.9460891163626</c:v>
                </c:pt>
                <c:pt idx="2">
                  <c:v>78.296055868142048</c:v>
                </c:pt>
                <c:pt idx="3">
                  <c:v>144.4298407551114</c:v>
                </c:pt>
                <c:pt idx="4">
                  <c:v>227.91708253385696</c:v>
                </c:pt>
                <c:pt idx="5">
                  <c:v>328.45250093818458</c:v>
                </c:pt>
                <c:pt idx="6">
                  <c:v>445.8006780659457</c:v>
                </c:pt>
                <c:pt idx="7">
                  <c:v>579.74928125350152</c:v>
                </c:pt>
                <c:pt idx="8">
                  <c:v>730.07021634184548</c:v>
                </c:pt>
                <c:pt idx="9">
                  <c:v>896.48845140583262</c:v>
                </c:pt>
                <c:pt idx="10">
                  <c:v>1078.6583472183584</c:v>
                </c:pt>
                <c:pt idx="11">
                  <c:v>1276.147307359427</c:v>
                </c:pt>
                <c:pt idx="12">
                  <c:v>1488.4264521103223</c:v>
                </c:pt>
                <c:pt idx="13">
                  <c:v>1714.8678592274996</c:v>
                </c:pt>
                <c:pt idx="14">
                  <c:v>1954.7477328130244</c:v>
                </c:pt>
                <c:pt idx="15">
                  <c:v>2207.2546874245922</c:v>
                </c:pt>
                <c:pt idx="16">
                  <c:v>2471.5021917431754</c:v>
                </c:pt>
                <c:pt idx="17">
                  <c:v>2746.54412167898</c:v>
                </c:pt>
                <c:pt idx="18">
                  <c:v>3031.3923364914158</c:v>
                </c:pt>
                <c:pt idx="19">
                  <c:v>3325.035215616696</c:v>
                </c:pt>
                <c:pt idx="20">
                  <c:v>3626.4561739954747</c:v>
                </c:pt>
                <c:pt idx="21">
                  <c:v>3934.6513000035134</c:v>
                </c:pt>
                <c:pt idx="22">
                  <c:v>4248.6454193494883</c:v>
                </c:pt>
                <c:pt idx="23">
                  <c:v>4567.5060657288122</c:v>
                </c:pt>
                <c:pt idx="24">
                  <c:v>4853.0972079447529</c:v>
                </c:pt>
                <c:pt idx="25">
                  <c:v>5069.4121264533314</c:v>
                </c:pt>
                <c:pt idx="26">
                  <c:v>5222.1994610772908</c:v>
                </c:pt>
                <c:pt idx="27">
                  <c:v>5317.8130683676463</c:v>
                </c:pt>
                <c:pt idx="28">
                  <c:v>5362.7308880630189</c:v>
                </c:pt>
                <c:pt idx="29">
                  <c:v>5363.2312332473866</c:v>
                </c:pt>
                <c:pt idx="30">
                  <c:v>5325.1921879615184</c:v>
                </c:pt>
                <c:pt idx="31">
                  <c:v>5253.982291963599</c:v>
                </c:pt>
                <c:pt idx="32">
                  <c:v>5154.4156476354055</c:v>
                </c:pt>
                <c:pt idx="33">
                  <c:v>5030.7501837276814</c:v>
                </c:pt>
                <c:pt idx="34">
                  <c:v>4886.713061655204</c:v>
                </c:pt>
                <c:pt idx="35">
                  <c:v>4725.5416678398251</c:v>
                </c:pt>
                <c:pt idx="36">
                  <c:v>4550.0321830061857</c:v>
                </c:pt>
                <c:pt idx="37">
                  <c:v>4362.590411471183</c:v>
                </c:pt>
                <c:pt idx="38">
                  <c:v>4165.2815198329627</c:v>
                </c:pt>
                <c:pt idx="39">
                  <c:v>3959.876723058695</c:v>
                </c:pt>
                <c:pt idx="40">
                  <c:v>3747.8959050206408</c:v>
                </c:pt>
                <c:pt idx="41">
                  <c:v>3530.6457868192124</c:v>
                </c:pt>
                <c:pt idx="42">
                  <c:v>3309.25365252247</c:v>
                </c:pt>
                <c:pt idx="43">
                  <c:v>3084.6968788454474</c:v>
                </c:pt>
                <c:pt idx="44">
                  <c:v>2857.8286448215545</c:v>
                </c:pt>
                <c:pt idx="45">
                  <c:v>2629.4002570454481</c:v>
                </c:pt>
                <c:pt idx="46">
                  <c:v>2400.0805418332707</c:v>
                </c:pt>
                <c:pt idx="47">
                  <c:v>2170.472745718283</c:v>
                </c:pt>
                <c:pt idx="48">
                  <c:v>1955.3035477815979</c:v>
                </c:pt>
              </c:numCache>
            </c:numRef>
          </c:yVal>
          <c:smooth val="1"/>
          <c:extLst xmlns:c16r2="http://schemas.microsoft.com/office/drawing/2015/06/chart">
            <c:ext xmlns:c16="http://schemas.microsoft.com/office/drawing/2014/chart" uri="{C3380CC4-5D6E-409C-BE32-E72D297353CC}">
              <c16:uniqueId val="{00000001-A240-4E10-8739-41B9A0D6D3E6}"/>
            </c:ext>
          </c:extLst>
        </c:ser>
        <c:dLbls>
          <c:showLegendKey val="0"/>
          <c:showVal val="0"/>
          <c:showCatName val="0"/>
          <c:showSerName val="0"/>
          <c:showPercent val="0"/>
          <c:showBubbleSize val="0"/>
        </c:dLbls>
        <c:axId val="191312568"/>
        <c:axId val="191312960"/>
      </c:scatterChart>
      <c:valAx>
        <c:axId val="191312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2960"/>
        <c:crosses val="autoZero"/>
        <c:crossBetween val="midCat"/>
      </c:valAx>
      <c:valAx>
        <c:axId val="191312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Q(m3/s)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12568"/>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Curva teórica Weibull</c:v>
          </c:tx>
          <c:spPr>
            <a:ln w="25400" cap="rnd">
              <a:noFill/>
              <a:round/>
            </a:ln>
            <a:effectLst/>
          </c:spPr>
          <c:marker>
            <c:symbol val="circle"/>
            <c:size val="5"/>
            <c:spPr>
              <a:solidFill>
                <a:srgbClr val="0070C0"/>
              </a:solidFill>
              <a:ln w="9525">
                <a:solidFill>
                  <a:schemeClr val="accent1"/>
                </a:solidFill>
              </a:ln>
              <a:effectLst/>
            </c:spPr>
          </c:marker>
          <c:xVal>
            <c:numRef>
              <c:f>Curvas_empirica_teorica!$E$8:$E$25</c:f>
              <c:numCache>
                <c:formatCode>0.000</c:formatCode>
                <c:ptCount val="18"/>
                <c:pt idx="0">
                  <c:v>5.2631578947368416</c:v>
                </c:pt>
                <c:pt idx="1">
                  <c:v>10.526315789473683</c:v>
                </c:pt>
                <c:pt idx="2">
                  <c:v>15.789473684210526</c:v>
                </c:pt>
                <c:pt idx="3">
                  <c:v>21.052631578947366</c:v>
                </c:pt>
                <c:pt idx="4">
                  <c:v>26.315789473684209</c:v>
                </c:pt>
                <c:pt idx="5">
                  <c:v>31.578947368421051</c:v>
                </c:pt>
                <c:pt idx="6">
                  <c:v>36.84210526315789</c:v>
                </c:pt>
                <c:pt idx="7">
                  <c:v>42.105263157894733</c:v>
                </c:pt>
                <c:pt idx="8">
                  <c:v>47.368421052631575</c:v>
                </c:pt>
                <c:pt idx="9">
                  <c:v>52.631578947368418</c:v>
                </c:pt>
                <c:pt idx="10">
                  <c:v>57.894736842105267</c:v>
                </c:pt>
                <c:pt idx="11">
                  <c:v>63.157894736842103</c:v>
                </c:pt>
                <c:pt idx="12">
                  <c:v>68.421052631578945</c:v>
                </c:pt>
                <c:pt idx="13">
                  <c:v>73.68421052631578</c:v>
                </c:pt>
                <c:pt idx="14">
                  <c:v>78.94736842105263</c:v>
                </c:pt>
                <c:pt idx="15">
                  <c:v>84.210526315789465</c:v>
                </c:pt>
                <c:pt idx="16">
                  <c:v>89.473684210526315</c:v>
                </c:pt>
                <c:pt idx="17">
                  <c:v>94.73684210526315</c:v>
                </c:pt>
              </c:numCache>
            </c:numRef>
          </c:xVal>
          <c:yVal>
            <c:numRef>
              <c:f>Curvas_empirica_teorica!$D$8:$D$25</c:f>
              <c:numCache>
                <c:formatCode>General</c:formatCode>
                <c:ptCount val="18"/>
                <c:pt idx="0">
                  <c:v>21.080245943366211</c:v>
                </c:pt>
                <c:pt idx="1">
                  <c:v>14.06536207445116</c:v>
                </c:pt>
                <c:pt idx="2">
                  <c:v>12.744772192173084</c:v>
                </c:pt>
                <c:pt idx="3">
                  <c:v>11.307800827235127</c:v>
                </c:pt>
                <c:pt idx="4">
                  <c:v>11.307800827235127</c:v>
                </c:pt>
                <c:pt idx="5">
                  <c:v>9.4408978682787161</c:v>
                </c:pt>
                <c:pt idx="6">
                  <c:v>6.3237938275532928</c:v>
                </c:pt>
                <c:pt idx="7">
                  <c:v>6.3237938275532928</c:v>
                </c:pt>
                <c:pt idx="8">
                  <c:v>5.0519961819917274</c:v>
                </c:pt>
                <c:pt idx="9">
                  <c:v>3.9569704104358894</c:v>
                </c:pt>
                <c:pt idx="10">
                  <c:v>3.7578020999045503</c:v>
                </c:pt>
                <c:pt idx="11">
                  <c:v>3.1119048679605474</c:v>
                </c:pt>
                <c:pt idx="12">
                  <c:v>2.9415319758192813</c:v>
                </c:pt>
                <c:pt idx="13">
                  <c:v>2.110064269805918</c:v>
                </c:pt>
                <c:pt idx="14">
                  <c:v>1.2921944002545338</c:v>
                </c:pt>
                <c:pt idx="15">
                  <c:v>1.103424435252943</c:v>
                </c:pt>
                <c:pt idx="16">
                  <c:v>1.103424435252943</c:v>
                </c:pt>
                <c:pt idx="17">
                  <c:v>0.37514031180400892</c:v>
                </c:pt>
              </c:numCache>
            </c:numRef>
          </c:yVal>
          <c:smooth val="0"/>
        </c:ser>
        <c:ser>
          <c:idx val="1"/>
          <c:order val="1"/>
          <c:tx>
            <c:v>Curva empírica</c:v>
          </c:tx>
          <c:spPr>
            <a:ln w="25400" cap="rnd">
              <a:solidFill>
                <a:srgbClr val="FF0000"/>
              </a:solidFill>
              <a:round/>
            </a:ln>
            <a:effectLst/>
          </c:spPr>
          <c:marker>
            <c:symbol val="circle"/>
            <c:size val="5"/>
            <c:spPr>
              <a:solidFill>
                <a:srgbClr val="FF0000"/>
              </a:solidFill>
              <a:ln w="9525">
                <a:solidFill>
                  <a:srgbClr val="FF0000"/>
                </a:solidFill>
              </a:ln>
              <a:effectLst/>
            </c:spPr>
          </c:marker>
          <c:xVal>
            <c:numRef>
              <c:f>Curvas_empirica_teorica!$O$11:$O$31</c:f>
              <c:numCache>
                <c:formatCode>General</c:formatCode>
                <c:ptCount val="21"/>
                <c:pt idx="0">
                  <c:v>0.01</c:v>
                </c:pt>
                <c:pt idx="1">
                  <c:v>0.1</c:v>
                </c:pt>
                <c:pt idx="2">
                  <c:v>0.5</c:v>
                </c:pt>
                <c:pt idx="3">
                  <c:v>1</c:v>
                </c:pt>
                <c:pt idx="4">
                  <c:v>3</c:v>
                </c:pt>
                <c:pt idx="5">
                  <c:v>5</c:v>
                </c:pt>
                <c:pt idx="6">
                  <c:v>10</c:v>
                </c:pt>
                <c:pt idx="7">
                  <c:v>20</c:v>
                </c:pt>
                <c:pt idx="8">
                  <c:v>25</c:v>
                </c:pt>
                <c:pt idx="9">
                  <c:v>30</c:v>
                </c:pt>
                <c:pt idx="10">
                  <c:v>40</c:v>
                </c:pt>
                <c:pt idx="11">
                  <c:v>50</c:v>
                </c:pt>
                <c:pt idx="12">
                  <c:v>60</c:v>
                </c:pt>
                <c:pt idx="13">
                  <c:v>70</c:v>
                </c:pt>
                <c:pt idx="14">
                  <c:v>75</c:v>
                </c:pt>
                <c:pt idx="15">
                  <c:v>80</c:v>
                </c:pt>
                <c:pt idx="16">
                  <c:v>90</c:v>
                </c:pt>
                <c:pt idx="17">
                  <c:v>95</c:v>
                </c:pt>
                <c:pt idx="18">
                  <c:v>97</c:v>
                </c:pt>
                <c:pt idx="19">
                  <c:v>99</c:v>
                </c:pt>
                <c:pt idx="20">
                  <c:v>99.9</c:v>
                </c:pt>
              </c:numCache>
            </c:numRef>
          </c:xVal>
          <c:yVal>
            <c:numRef>
              <c:f>Curvas_empirica_teorica!$R$11:$R$31</c:f>
              <c:numCache>
                <c:formatCode>0.00</c:formatCode>
                <c:ptCount val="21"/>
                <c:pt idx="0">
                  <c:v>60.568580260411288</c:v>
                </c:pt>
                <c:pt idx="1">
                  <c:v>44.893168750391077</c:v>
                </c:pt>
                <c:pt idx="2">
                  <c:v>33.359323053146277</c:v>
                </c:pt>
                <c:pt idx="3">
                  <c:v>29.104399350811264</c:v>
                </c:pt>
                <c:pt idx="4">
                  <c:v>21.380051485360788</c:v>
                </c:pt>
                <c:pt idx="5">
                  <c:v>18.202027733842254</c:v>
                </c:pt>
                <c:pt idx="6">
                  <c:v>14.003782976287063</c:v>
                </c:pt>
                <c:pt idx="7">
                  <c:v>9.2347459270847949</c:v>
                </c:pt>
                <c:pt idx="8">
                  <c:v>7.9878091419288797</c:v>
                </c:pt>
                <c:pt idx="9">
                  <c:v>6.9675881358922229</c:v>
                </c:pt>
                <c:pt idx="10">
                  <c:v>5.3238987372776085</c:v>
                </c:pt>
                <c:pt idx="11">
                  <c:v>4.4777174094293262</c:v>
                </c:pt>
                <c:pt idx="12">
                  <c:v>3.3441385138330406</c:v>
                </c:pt>
                <c:pt idx="13">
                  <c:v>2.8947097994434592</c:v>
                </c:pt>
                <c:pt idx="14">
                  <c:v>2.441278241204945</c:v>
                </c:pt>
                <c:pt idx="15">
                  <c:v>2.4452810850538764</c:v>
                </c:pt>
                <c:pt idx="16">
                  <c:v>2.5666446623113721</c:v>
                </c:pt>
                <c:pt idx="17">
                  <c:v>2.5706475061603036</c:v>
                </c:pt>
                <c:pt idx="18">
                  <c:v>2.343931727041046</c:v>
                </c:pt>
                <c:pt idx="19">
                  <c:v>2.6313292947890408</c:v>
                </c:pt>
                <c:pt idx="20">
                  <c:v>2.9754058073168608</c:v>
                </c:pt>
              </c:numCache>
            </c:numRef>
          </c:yVal>
          <c:smooth val="0"/>
        </c:ser>
        <c:dLbls>
          <c:showLegendKey val="0"/>
          <c:showVal val="0"/>
          <c:showCatName val="0"/>
          <c:showSerName val="0"/>
          <c:showPercent val="0"/>
          <c:showBubbleSize val="0"/>
        </c:dLbls>
        <c:axId val="191314136"/>
        <c:axId val="192561320"/>
      </c:scatterChart>
      <c:valAx>
        <c:axId val="19131413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s-EC" b="1" dirty="0">
                    <a:latin typeface="Arial" panose="020B0604020202020204" pitchFamily="34" charset="0"/>
                    <a:cs typeface="Arial" panose="020B0604020202020204" pitchFamily="34" charset="0"/>
                  </a:rPr>
                  <a:t>Probabilidad de Ocurrencia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crossAx val="192561320"/>
        <c:crosses val="autoZero"/>
        <c:crossBetween val="midCat"/>
      </c:valAx>
      <c:valAx>
        <c:axId val="192561320"/>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s-EC" b="1" dirty="0">
                    <a:latin typeface="Arial" panose="020B0604020202020204" pitchFamily="34" charset="0"/>
                    <a:cs typeface="Arial" panose="020B0604020202020204" pitchFamily="34" charset="0"/>
                  </a:rPr>
                  <a:t>Caudal </a:t>
                </a:r>
                <a:r>
                  <a:rPr lang="es-EC" b="1" dirty="0" smtClean="0">
                    <a:latin typeface="Arial" panose="020B0604020202020204" pitchFamily="34" charset="0"/>
                    <a:cs typeface="Arial" panose="020B0604020202020204" pitchFamily="34" charset="0"/>
                  </a:rPr>
                  <a:t>Q(m3/s)</a:t>
                </a:r>
                <a:endParaRPr lang="es-EC"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crossAx val="191314136"/>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i="0" u="none" strike="noStrike" baseline="0">
                <a:solidFill>
                  <a:schemeClr val="tx1"/>
                </a:solidFill>
                <a:effectLst/>
                <a:latin typeface="Arial" panose="020B0604020202020204" pitchFamily="34" charset="0"/>
                <a:cs typeface="Arial" panose="020B0604020202020204" pitchFamily="34" charset="0"/>
              </a:rPr>
              <a:t>Curva Cota-Volumen-Área del embalse </a:t>
            </a:r>
            <a:r>
              <a:rPr lang="es-EC" sz="1200" b="1">
                <a:solidFill>
                  <a:schemeClr val="tx1"/>
                </a:solidFill>
                <a:latin typeface="Arial" panose="020B0604020202020204" pitchFamily="34" charset="0"/>
                <a:cs typeface="Arial" panose="020B0604020202020204" pitchFamily="34" charset="0"/>
              </a:rPr>
              <a:t>Sección:14800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v>Volúmen (hm3)</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'14800'!$G$3:$G$24</c:f>
              <c:numCache>
                <c:formatCode>0.000</c:formatCode>
                <c:ptCount val="22"/>
                <c:pt idx="0">
                  <c:v>0</c:v>
                </c:pt>
                <c:pt idx="1">
                  <c:v>2.1373050000000001E-4</c:v>
                </c:pt>
                <c:pt idx="2">
                  <c:v>7.5334930000000005E-3</c:v>
                </c:pt>
                <c:pt idx="3">
                  <c:v>2.0290407999999999E-2</c:v>
                </c:pt>
                <c:pt idx="4">
                  <c:v>3.7386112999999999E-2</c:v>
                </c:pt>
                <c:pt idx="5">
                  <c:v>7.7881955500000002E-2</c:v>
                </c:pt>
                <c:pt idx="6">
                  <c:v>0.15971716799999999</c:v>
                </c:pt>
                <c:pt idx="7">
                  <c:v>0.27669491299999999</c:v>
                </c:pt>
                <c:pt idx="8">
                  <c:v>0.4338419905</c:v>
                </c:pt>
                <c:pt idx="9">
                  <c:v>0.64687430550000002</c:v>
                </c:pt>
                <c:pt idx="10">
                  <c:v>0.92318222550000006</c:v>
                </c:pt>
                <c:pt idx="11">
                  <c:v>1.2762736255</c:v>
                </c:pt>
                <c:pt idx="12">
                  <c:v>1.7113818605</c:v>
                </c:pt>
                <c:pt idx="13">
                  <c:v>2.2121734479999997</c:v>
                </c:pt>
                <c:pt idx="14">
                  <c:v>2.7672315405000001</c:v>
                </c:pt>
                <c:pt idx="15">
                  <c:v>3.3751125329999998</c:v>
                </c:pt>
                <c:pt idx="16">
                  <c:v>4.0398449555000004</c:v>
                </c:pt>
                <c:pt idx="17">
                  <c:v>4.7701097705000004</c:v>
                </c:pt>
                <c:pt idx="18">
                  <c:v>5.5825365280000012</c:v>
                </c:pt>
                <c:pt idx="19">
                  <c:v>6.5765997180000015</c:v>
                </c:pt>
                <c:pt idx="20">
                  <c:v>7.7069490030000019</c:v>
                </c:pt>
                <c:pt idx="21">
                  <c:v>8.8439783955000006</c:v>
                </c:pt>
              </c:numCache>
            </c:numRef>
          </c:xVal>
          <c:yVal>
            <c:numRef>
              <c:f>'14800'!$A$3:$A$24</c:f>
              <c:numCache>
                <c:formatCode>General</c:formatCode>
                <c:ptCount val="22"/>
                <c:pt idx="0">
                  <c:v>3409.5</c:v>
                </c:pt>
                <c:pt idx="1">
                  <c:v>3410</c:v>
                </c:pt>
                <c:pt idx="2">
                  <c:v>3415</c:v>
                </c:pt>
                <c:pt idx="3">
                  <c:v>3420</c:v>
                </c:pt>
                <c:pt idx="4">
                  <c:v>3425</c:v>
                </c:pt>
                <c:pt idx="5">
                  <c:v>3430</c:v>
                </c:pt>
                <c:pt idx="6">
                  <c:v>3435</c:v>
                </c:pt>
                <c:pt idx="7">
                  <c:v>3440</c:v>
                </c:pt>
                <c:pt idx="8">
                  <c:v>3445</c:v>
                </c:pt>
                <c:pt idx="9">
                  <c:v>3450</c:v>
                </c:pt>
                <c:pt idx="10">
                  <c:v>3455</c:v>
                </c:pt>
                <c:pt idx="11">
                  <c:v>3460</c:v>
                </c:pt>
                <c:pt idx="12">
                  <c:v>3465</c:v>
                </c:pt>
                <c:pt idx="13">
                  <c:v>3470</c:v>
                </c:pt>
                <c:pt idx="14">
                  <c:v>3475</c:v>
                </c:pt>
                <c:pt idx="15">
                  <c:v>3480</c:v>
                </c:pt>
                <c:pt idx="16">
                  <c:v>3485</c:v>
                </c:pt>
                <c:pt idx="17">
                  <c:v>3490</c:v>
                </c:pt>
                <c:pt idx="18">
                  <c:v>3495</c:v>
                </c:pt>
                <c:pt idx="19">
                  <c:v>3500</c:v>
                </c:pt>
                <c:pt idx="20">
                  <c:v>3505</c:v>
                </c:pt>
                <c:pt idx="21">
                  <c:v>3510</c:v>
                </c:pt>
              </c:numCache>
            </c:numRef>
          </c:yVal>
          <c:smooth val="1"/>
          <c:extLst xmlns:c16r2="http://schemas.microsoft.com/office/drawing/2015/06/chart">
            <c:ext xmlns:c16="http://schemas.microsoft.com/office/drawing/2014/chart" uri="{C3380CC4-5D6E-409C-BE32-E72D297353CC}">
              <c16:uniqueId val="{00000000-0071-4721-9F0D-31AB38D7E15D}"/>
            </c:ext>
          </c:extLst>
        </c:ser>
        <c:ser>
          <c:idx val="1"/>
          <c:order val="1"/>
          <c:tx>
            <c:v>Área (hm2)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'14800'!$I$3:$I$24</c:f>
              <c:numCache>
                <c:formatCode>0.000</c:formatCode>
                <c:ptCount val="22"/>
                <c:pt idx="0">
                  <c:v>0</c:v>
                </c:pt>
                <c:pt idx="1">
                  <c:v>4.2746100000000002E-2</c:v>
                </c:pt>
                <c:pt idx="2">
                  <c:v>0.14639952461</c:v>
                </c:pt>
                <c:pt idx="3">
                  <c:v>0.25515293995246097</c:v>
                </c:pt>
                <c:pt idx="4">
                  <c:v>0.34193961529399519</c:v>
                </c:pt>
                <c:pt idx="5">
                  <c:v>0.80995104396152939</c:v>
                </c:pt>
                <c:pt idx="6">
                  <c:v>1.6367852451043963</c:v>
                </c:pt>
                <c:pt idx="7">
                  <c:v>2.3397185785245105</c:v>
                </c:pt>
                <c:pt idx="8">
                  <c:v>3.1431755218578528</c:v>
                </c:pt>
                <c:pt idx="9">
                  <c:v>4.2609606175521861</c:v>
                </c:pt>
                <c:pt idx="10">
                  <c:v>5.5265844960617558</c:v>
                </c:pt>
                <c:pt idx="11">
                  <c:v>7.0623806584496069</c:v>
                </c:pt>
                <c:pt idx="12">
                  <c:v>8.7028709380658444</c:v>
                </c:pt>
                <c:pt idx="13">
                  <c:v>10.016702037093808</c:v>
                </c:pt>
                <c:pt idx="14">
                  <c:v>11.102163520203712</c:v>
                </c:pt>
                <c:pt idx="15">
                  <c:v>12.158730066352021</c:v>
                </c:pt>
                <c:pt idx="16">
                  <c:v>13.295864323006636</c:v>
                </c:pt>
                <c:pt idx="17">
                  <c:v>14.606625886432299</c:v>
                </c:pt>
                <c:pt idx="18">
                  <c:v>16.249995812588644</c:v>
                </c:pt>
                <c:pt idx="19">
                  <c:v>19.882888799581259</c:v>
                </c:pt>
                <c:pt idx="20">
                  <c:v>22.60897398887996</c:v>
                </c:pt>
                <c:pt idx="21">
                  <c:v>22.742848747398888</c:v>
                </c:pt>
              </c:numCache>
            </c:numRef>
          </c:xVal>
          <c:yVal>
            <c:numRef>
              <c:f>'14800'!$A$3:$A$24</c:f>
              <c:numCache>
                <c:formatCode>General</c:formatCode>
                <c:ptCount val="22"/>
                <c:pt idx="0">
                  <c:v>3409.5</c:v>
                </c:pt>
                <c:pt idx="1">
                  <c:v>3410</c:v>
                </c:pt>
                <c:pt idx="2">
                  <c:v>3415</c:v>
                </c:pt>
                <c:pt idx="3">
                  <c:v>3420</c:v>
                </c:pt>
                <c:pt idx="4">
                  <c:v>3425</c:v>
                </c:pt>
                <c:pt idx="5">
                  <c:v>3430</c:v>
                </c:pt>
                <c:pt idx="6">
                  <c:v>3435</c:v>
                </c:pt>
                <c:pt idx="7">
                  <c:v>3440</c:v>
                </c:pt>
                <c:pt idx="8">
                  <c:v>3445</c:v>
                </c:pt>
                <c:pt idx="9">
                  <c:v>3450</c:v>
                </c:pt>
                <c:pt idx="10">
                  <c:v>3455</c:v>
                </c:pt>
                <c:pt idx="11">
                  <c:v>3460</c:v>
                </c:pt>
                <c:pt idx="12">
                  <c:v>3465</c:v>
                </c:pt>
                <c:pt idx="13">
                  <c:v>3470</c:v>
                </c:pt>
                <c:pt idx="14">
                  <c:v>3475</c:v>
                </c:pt>
                <c:pt idx="15">
                  <c:v>3480</c:v>
                </c:pt>
                <c:pt idx="16">
                  <c:v>3485</c:v>
                </c:pt>
                <c:pt idx="17">
                  <c:v>3490</c:v>
                </c:pt>
                <c:pt idx="18">
                  <c:v>3495</c:v>
                </c:pt>
                <c:pt idx="19">
                  <c:v>3500</c:v>
                </c:pt>
                <c:pt idx="20">
                  <c:v>3505</c:v>
                </c:pt>
                <c:pt idx="21">
                  <c:v>3510</c:v>
                </c:pt>
              </c:numCache>
            </c:numRef>
          </c:yVal>
          <c:smooth val="1"/>
          <c:extLst xmlns:c16r2="http://schemas.microsoft.com/office/drawing/2015/06/chart">
            <c:ext xmlns:c16="http://schemas.microsoft.com/office/drawing/2014/chart" uri="{C3380CC4-5D6E-409C-BE32-E72D297353CC}">
              <c16:uniqueId val="{00000001-0071-4721-9F0D-31AB38D7E15D}"/>
            </c:ext>
          </c:extLst>
        </c:ser>
        <c:dLbls>
          <c:showLegendKey val="0"/>
          <c:showVal val="0"/>
          <c:showCatName val="0"/>
          <c:showSerName val="0"/>
          <c:showPercent val="0"/>
          <c:showBubbleSize val="0"/>
        </c:dLbls>
        <c:axId val="190061416"/>
        <c:axId val="190061800"/>
      </c:scatterChart>
      <c:valAx>
        <c:axId val="190061416"/>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Volumen (hm</a:t>
                </a:r>
                <a:r>
                  <a:rPr lang="es-EC" sz="1200" b="1" baseline="30000">
                    <a:solidFill>
                      <a:schemeClr val="tx1"/>
                    </a:solidFill>
                    <a:latin typeface="Arial" panose="020B0604020202020204" pitchFamily="34" charset="0"/>
                    <a:cs typeface="Arial" panose="020B0604020202020204" pitchFamily="34" charset="0"/>
                  </a:rPr>
                  <a:t>3</a:t>
                </a:r>
                <a:r>
                  <a:rPr lang="es-EC" sz="1200" b="1">
                    <a:solidFill>
                      <a:schemeClr val="tx1"/>
                    </a:solidFill>
                    <a:latin typeface="Arial" panose="020B0604020202020204" pitchFamily="34" charset="0"/>
                    <a:cs typeface="Arial" panose="020B0604020202020204" pitchFamily="34" charset="0"/>
                  </a:rPr>
                  <a:t>)/ Área</a:t>
                </a:r>
                <a:r>
                  <a:rPr lang="es-EC" sz="1200" b="1" baseline="0">
                    <a:solidFill>
                      <a:schemeClr val="tx1"/>
                    </a:solidFill>
                    <a:latin typeface="Arial" panose="020B0604020202020204" pitchFamily="34" charset="0"/>
                    <a:cs typeface="Arial" panose="020B0604020202020204" pitchFamily="34" charset="0"/>
                  </a:rPr>
                  <a:t> (hm</a:t>
                </a:r>
                <a:r>
                  <a:rPr lang="es-EC" sz="1200" b="1" baseline="30000">
                    <a:solidFill>
                      <a:schemeClr val="tx1"/>
                    </a:solidFill>
                    <a:latin typeface="Arial" panose="020B0604020202020204" pitchFamily="34" charset="0"/>
                    <a:cs typeface="Arial" panose="020B0604020202020204" pitchFamily="34" charset="0"/>
                  </a:rPr>
                  <a:t>2</a:t>
                </a:r>
                <a:r>
                  <a:rPr lang="es-EC" sz="1200" baseline="0">
                    <a:latin typeface="Arial" panose="020B0604020202020204" pitchFamily="34" charset="0"/>
                    <a:cs typeface="Arial" panose="020B0604020202020204" pitchFamily="34" charset="0"/>
                  </a:rPr>
                  <a:t>)</a:t>
                </a:r>
                <a:endParaRPr lang="es-EC" sz="12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061800"/>
        <c:crosses val="autoZero"/>
        <c:crossBetween val="midCat"/>
        <c:majorUnit val="2"/>
        <c:minorUnit val="1"/>
      </c:valAx>
      <c:valAx>
        <c:axId val="190061800"/>
        <c:scaling>
          <c:orientation val="minMax"/>
          <c:max val="3515"/>
          <c:min val="34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Cota (m.s.n.m</a:t>
                </a:r>
                <a:r>
                  <a:rPr lang="es-EC" sz="1200">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061416"/>
        <c:crosses val="autoZero"/>
        <c:crossBetween val="midCat"/>
        <c:majorUnit val="10"/>
        <c:min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i="0" u="none" strike="noStrike" baseline="0">
                <a:solidFill>
                  <a:schemeClr val="tx1"/>
                </a:solidFill>
                <a:effectLst/>
                <a:latin typeface="Arial" panose="020B0604020202020204" pitchFamily="34" charset="0"/>
                <a:cs typeface="Arial" panose="020B0604020202020204" pitchFamily="34" charset="0"/>
              </a:rPr>
              <a:t>Curva Cota-Volúmen-Área del embalse</a:t>
            </a:r>
          </a:p>
          <a:p>
            <a:pPr>
              <a:defRPr sz="1200">
                <a:latin typeface="Arial" panose="020B0604020202020204" pitchFamily="34" charset="0"/>
                <a:cs typeface="Arial" panose="020B0604020202020204" pitchFamily="34" charset="0"/>
              </a:defRPr>
            </a:pPr>
            <a:r>
              <a:rPr lang="es-EC" sz="1200" b="1" i="0" u="none" strike="noStrike" baseline="0">
                <a:solidFill>
                  <a:schemeClr val="tx1"/>
                </a:solidFill>
                <a:effectLst/>
                <a:latin typeface="Arial" panose="020B0604020202020204" pitchFamily="34" charset="0"/>
                <a:cs typeface="Arial" panose="020B0604020202020204" pitchFamily="34" charset="0"/>
              </a:rPr>
              <a:t> </a:t>
            </a:r>
            <a:r>
              <a:rPr lang="es-EC" sz="1200" b="1">
                <a:solidFill>
                  <a:schemeClr val="tx1"/>
                </a:solidFill>
                <a:latin typeface="Arial" panose="020B0604020202020204" pitchFamily="34" charset="0"/>
                <a:cs typeface="Arial" panose="020B0604020202020204" pitchFamily="34" charset="0"/>
              </a:rPr>
              <a:t>Sección:18600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v>Volúmen (hm3)</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'18600'!$G$3:$G$24</c:f>
              <c:numCache>
                <c:formatCode>0.000</c:formatCode>
                <c:ptCount val="22"/>
                <c:pt idx="0">
                  <c:v>0</c:v>
                </c:pt>
                <c:pt idx="1">
                  <c:v>3.0817E-5</c:v>
                </c:pt>
                <c:pt idx="2">
                  <c:v>5.9359419999999996E-3</c:v>
                </c:pt>
                <c:pt idx="3">
                  <c:v>2.9720971999999998E-2</c:v>
                </c:pt>
                <c:pt idx="4">
                  <c:v>8.2441459499999994E-2</c:v>
                </c:pt>
                <c:pt idx="5">
                  <c:v>0.18130220449999998</c:v>
                </c:pt>
                <c:pt idx="6">
                  <c:v>0.35042111199999998</c:v>
                </c:pt>
                <c:pt idx="7">
                  <c:v>0.597245637</c:v>
                </c:pt>
                <c:pt idx="8">
                  <c:v>0.91791203199999993</c:v>
                </c:pt>
                <c:pt idx="9">
                  <c:v>1.3171481544999999</c:v>
                </c:pt>
                <c:pt idx="10">
                  <c:v>1.8056989145</c:v>
                </c:pt>
                <c:pt idx="11">
                  <c:v>2.3865260545</c:v>
                </c:pt>
                <c:pt idx="12">
                  <c:v>3.0624341469999998</c:v>
                </c:pt>
                <c:pt idx="13">
                  <c:v>3.8473428119999999</c:v>
                </c:pt>
                <c:pt idx="14">
                  <c:v>4.7467775520000002</c:v>
                </c:pt>
                <c:pt idx="15">
                  <c:v>5.7565877695000003</c:v>
                </c:pt>
                <c:pt idx="16">
                  <c:v>6.8762941094999999</c:v>
                </c:pt>
                <c:pt idx="17">
                  <c:v>8.1118026345000001</c:v>
                </c:pt>
                <c:pt idx="18">
                  <c:v>9.4833331444999995</c:v>
                </c:pt>
                <c:pt idx="19">
                  <c:v>11.0029842445</c:v>
                </c:pt>
                <c:pt idx="20">
                  <c:v>12.657930149499999</c:v>
                </c:pt>
                <c:pt idx="21">
                  <c:v>14.4506019395</c:v>
                </c:pt>
              </c:numCache>
            </c:numRef>
          </c:xVal>
          <c:yVal>
            <c:numRef>
              <c:f>'18600'!$A$3:$A$24</c:f>
              <c:numCache>
                <c:formatCode>General</c:formatCode>
                <c:ptCount val="22"/>
                <c:pt idx="0">
                  <c:v>3659.5</c:v>
                </c:pt>
                <c:pt idx="1">
                  <c:v>3660</c:v>
                </c:pt>
                <c:pt idx="2">
                  <c:v>3665</c:v>
                </c:pt>
                <c:pt idx="3">
                  <c:v>3670</c:v>
                </c:pt>
                <c:pt idx="4">
                  <c:v>3675</c:v>
                </c:pt>
                <c:pt idx="5">
                  <c:v>3680</c:v>
                </c:pt>
                <c:pt idx="6">
                  <c:v>3685</c:v>
                </c:pt>
                <c:pt idx="7">
                  <c:v>3690</c:v>
                </c:pt>
                <c:pt idx="8">
                  <c:v>3695</c:v>
                </c:pt>
                <c:pt idx="9">
                  <c:v>3700</c:v>
                </c:pt>
                <c:pt idx="10">
                  <c:v>3705</c:v>
                </c:pt>
                <c:pt idx="11">
                  <c:v>3710</c:v>
                </c:pt>
                <c:pt idx="12">
                  <c:v>3715</c:v>
                </c:pt>
                <c:pt idx="13">
                  <c:v>3720</c:v>
                </c:pt>
                <c:pt idx="14">
                  <c:v>3725</c:v>
                </c:pt>
                <c:pt idx="15">
                  <c:v>3730</c:v>
                </c:pt>
                <c:pt idx="16">
                  <c:v>3735</c:v>
                </c:pt>
                <c:pt idx="17">
                  <c:v>3740</c:v>
                </c:pt>
                <c:pt idx="18">
                  <c:v>3745</c:v>
                </c:pt>
                <c:pt idx="19">
                  <c:v>3750</c:v>
                </c:pt>
                <c:pt idx="20">
                  <c:v>3755</c:v>
                </c:pt>
                <c:pt idx="21">
                  <c:v>3760</c:v>
                </c:pt>
              </c:numCache>
            </c:numRef>
          </c:yVal>
          <c:smooth val="1"/>
          <c:extLst xmlns:c16r2="http://schemas.microsoft.com/office/drawing/2015/06/chart">
            <c:ext xmlns:c16="http://schemas.microsoft.com/office/drawing/2014/chart" uri="{C3380CC4-5D6E-409C-BE32-E72D297353CC}">
              <c16:uniqueId val="{00000000-EBD0-4DA5-A77D-39C96B8D44D7}"/>
            </c:ext>
          </c:extLst>
        </c:ser>
        <c:ser>
          <c:idx val="1"/>
          <c:order val="1"/>
          <c:tx>
            <c:v>Área (hm2)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'18600'!$I$3:$I$24</c:f>
              <c:numCache>
                <c:formatCode>General</c:formatCode>
                <c:ptCount val="22"/>
                <c:pt idx="0">
                  <c:v>0</c:v>
                </c:pt>
                <c:pt idx="1">
                  <c:v>6.1633999999999994E-3</c:v>
                </c:pt>
                <c:pt idx="2">
                  <c:v>0.11810311634000002</c:v>
                </c:pt>
                <c:pt idx="3">
                  <c:v>0.47571241031163392</c:v>
                </c:pt>
                <c:pt idx="4">
                  <c:v>1.0544573212410311</c:v>
                </c:pt>
                <c:pt idx="5">
                  <c:v>1.977320345732124</c:v>
                </c:pt>
                <c:pt idx="6">
                  <c:v>3.3825758820345726</c:v>
                </c:pt>
                <c:pt idx="7">
                  <c:v>4.9368287575882031</c:v>
                </c:pt>
                <c:pt idx="8">
                  <c:v>6.4138215828757579</c:v>
                </c:pt>
                <c:pt idx="9">
                  <c:v>7.9853638321582867</c:v>
                </c:pt>
                <c:pt idx="10">
                  <c:v>9.7718137363832156</c:v>
                </c:pt>
                <c:pt idx="11">
                  <c:v>11.617519981373638</c:v>
                </c:pt>
                <c:pt idx="12">
                  <c:v>13.519323601998135</c:v>
                </c:pt>
                <c:pt idx="13">
                  <c:v>15.6995252323602</c:v>
                </c:pt>
                <c:pt idx="14">
                  <c:v>17.990264752523238</c:v>
                </c:pt>
                <c:pt idx="15">
                  <c:v>20.198003376475253</c:v>
                </c:pt>
                <c:pt idx="16">
                  <c:v>22.396146600337648</c:v>
                </c:pt>
                <c:pt idx="17">
                  <c:v>24.712410114660035</c:v>
                </c:pt>
                <c:pt idx="18">
                  <c:v>27.433081441011467</c:v>
                </c:pt>
                <c:pt idx="19">
                  <c:v>30.395765308144099</c:v>
                </c:pt>
                <c:pt idx="20">
                  <c:v>33.101957676530809</c:v>
                </c:pt>
                <c:pt idx="21">
                  <c:v>35.856745995767653</c:v>
                </c:pt>
              </c:numCache>
            </c:numRef>
          </c:xVal>
          <c:yVal>
            <c:numRef>
              <c:f>'18600'!$A$3:$A$24</c:f>
              <c:numCache>
                <c:formatCode>General</c:formatCode>
                <c:ptCount val="22"/>
                <c:pt idx="0">
                  <c:v>3659.5</c:v>
                </c:pt>
                <c:pt idx="1">
                  <c:v>3660</c:v>
                </c:pt>
                <c:pt idx="2">
                  <c:v>3665</c:v>
                </c:pt>
                <c:pt idx="3">
                  <c:v>3670</c:v>
                </c:pt>
                <c:pt idx="4">
                  <c:v>3675</c:v>
                </c:pt>
                <c:pt idx="5">
                  <c:v>3680</c:v>
                </c:pt>
                <c:pt idx="6">
                  <c:v>3685</c:v>
                </c:pt>
                <c:pt idx="7">
                  <c:v>3690</c:v>
                </c:pt>
                <c:pt idx="8">
                  <c:v>3695</c:v>
                </c:pt>
                <c:pt idx="9">
                  <c:v>3700</c:v>
                </c:pt>
                <c:pt idx="10">
                  <c:v>3705</c:v>
                </c:pt>
                <c:pt idx="11">
                  <c:v>3710</c:v>
                </c:pt>
                <c:pt idx="12">
                  <c:v>3715</c:v>
                </c:pt>
                <c:pt idx="13">
                  <c:v>3720</c:v>
                </c:pt>
                <c:pt idx="14">
                  <c:v>3725</c:v>
                </c:pt>
                <c:pt idx="15">
                  <c:v>3730</c:v>
                </c:pt>
                <c:pt idx="16">
                  <c:v>3735</c:v>
                </c:pt>
                <c:pt idx="17">
                  <c:v>3740</c:v>
                </c:pt>
                <c:pt idx="18">
                  <c:v>3745</c:v>
                </c:pt>
                <c:pt idx="19">
                  <c:v>3750</c:v>
                </c:pt>
                <c:pt idx="20">
                  <c:v>3755</c:v>
                </c:pt>
                <c:pt idx="21">
                  <c:v>3760</c:v>
                </c:pt>
              </c:numCache>
            </c:numRef>
          </c:yVal>
          <c:smooth val="1"/>
          <c:extLst xmlns:c16r2="http://schemas.microsoft.com/office/drawing/2015/06/chart">
            <c:ext xmlns:c16="http://schemas.microsoft.com/office/drawing/2014/chart" uri="{C3380CC4-5D6E-409C-BE32-E72D297353CC}">
              <c16:uniqueId val="{00000001-EBD0-4DA5-A77D-39C96B8D44D7}"/>
            </c:ext>
          </c:extLst>
        </c:ser>
        <c:dLbls>
          <c:showLegendKey val="0"/>
          <c:showVal val="0"/>
          <c:showCatName val="0"/>
          <c:showSerName val="0"/>
          <c:showPercent val="0"/>
          <c:showBubbleSize val="0"/>
        </c:dLbls>
        <c:axId val="190885384"/>
        <c:axId val="190058544"/>
      </c:scatterChart>
      <c:valAx>
        <c:axId val="190885384"/>
        <c:scaling>
          <c:orientation val="minMax"/>
          <c:max val="3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Volúmen (hm</a:t>
                </a:r>
                <a:r>
                  <a:rPr lang="es-EC" sz="1200" b="1" baseline="30000">
                    <a:solidFill>
                      <a:schemeClr val="tx1"/>
                    </a:solidFill>
                    <a:latin typeface="Arial" panose="020B0604020202020204" pitchFamily="34" charset="0"/>
                    <a:cs typeface="Arial" panose="020B0604020202020204" pitchFamily="34" charset="0"/>
                  </a:rPr>
                  <a:t>3</a:t>
                </a:r>
                <a:r>
                  <a:rPr lang="es-EC" sz="1200" b="1">
                    <a:solidFill>
                      <a:schemeClr val="tx1"/>
                    </a:solidFill>
                    <a:latin typeface="Arial" panose="020B0604020202020204" pitchFamily="34" charset="0"/>
                    <a:cs typeface="Arial" panose="020B0604020202020204" pitchFamily="34" charset="0"/>
                  </a:rPr>
                  <a:t>)/ Área (hm</a:t>
                </a:r>
                <a:r>
                  <a:rPr lang="es-EC" sz="1200" b="1" baseline="30000">
                    <a:solidFill>
                      <a:schemeClr val="tx1"/>
                    </a:solidFill>
                    <a:latin typeface="Arial" panose="020B0604020202020204" pitchFamily="34" charset="0"/>
                    <a:cs typeface="Arial" panose="020B0604020202020204" pitchFamily="34" charset="0"/>
                  </a:rPr>
                  <a:t>2</a:t>
                </a:r>
                <a:r>
                  <a:rPr lang="es-EC" sz="1200" b="1">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058544"/>
        <c:crosses val="autoZero"/>
        <c:crossBetween val="midCat"/>
        <c:majorUnit val="2"/>
        <c:minorUnit val="1"/>
      </c:valAx>
      <c:valAx>
        <c:axId val="190058544"/>
        <c:scaling>
          <c:orientation val="minMax"/>
          <c:max val="3765"/>
          <c:min val="36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Cota</a:t>
                </a:r>
                <a:r>
                  <a:rPr lang="es-EC" sz="1200" b="1" baseline="0">
                    <a:solidFill>
                      <a:schemeClr val="tx1"/>
                    </a:solidFill>
                    <a:latin typeface="Arial" panose="020B0604020202020204" pitchFamily="34" charset="0"/>
                    <a:cs typeface="Arial" panose="020B0604020202020204" pitchFamily="34" charset="0"/>
                  </a:rPr>
                  <a:t> (m.s.n.m)</a:t>
                </a:r>
                <a:endParaRPr lang="es-EC" sz="12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885384"/>
        <c:crosses val="autoZero"/>
        <c:crossBetween val="midCat"/>
        <c:majorUnit val="13"/>
        <c:min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200" b="1" i="0" baseline="0">
                <a:solidFill>
                  <a:schemeClr val="tx1"/>
                </a:solidFill>
                <a:effectLst/>
                <a:latin typeface="Arial" panose="020B0604020202020204" pitchFamily="34" charset="0"/>
                <a:cs typeface="Arial" panose="020B0604020202020204" pitchFamily="34" charset="0"/>
              </a:rPr>
              <a:t>Curva Cota-Volumen-Área del embalse</a:t>
            </a:r>
            <a:endParaRPr lang="es-EC" sz="1200" b="1">
              <a:solidFill>
                <a:schemeClr val="tx1"/>
              </a:solidFill>
              <a:effectLst/>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65000"/>
                    <a:lumOff val="35000"/>
                  </a:sysClr>
                </a:solidFill>
                <a:latin typeface="Arial" panose="020B0604020202020204" pitchFamily="34" charset="0"/>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Sección:20400</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v>Volúmen (hm3)</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'20400'!$G$3:$G$24</c:f>
              <c:numCache>
                <c:formatCode>0.000</c:formatCode>
                <c:ptCount val="22"/>
                <c:pt idx="0" formatCode="General">
                  <c:v>0</c:v>
                </c:pt>
                <c:pt idx="1">
                  <c:v>7.4120189333344306E-4</c:v>
                </c:pt>
                <c:pt idx="2">
                  <c:v>2.8884651893333439E-2</c:v>
                </c:pt>
                <c:pt idx="3">
                  <c:v>0.10326743439333344</c:v>
                </c:pt>
                <c:pt idx="4">
                  <c:v>0.22716864689333344</c:v>
                </c:pt>
                <c:pt idx="5">
                  <c:v>0.40321519939333339</c:v>
                </c:pt>
                <c:pt idx="6">
                  <c:v>0.63998136189333343</c:v>
                </c:pt>
                <c:pt idx="7">
                  <c:v>0.95946935439333347</c:v>
                </c:pt>
                <c:pt idx="8">
                  <c:v>1.3743435418933334</c:v>
                </c:pt>
                <c:pt idx="9">
                  <c:v>1.8719387593933334</c:v>
                </c:pt>
                <c:pt idx="10">
                  <c:v>2.4541426618933335</c:v>
                </c:pt>
                <c:pt idx="11">
                  <c:v>3.1324925893933337</c:v>
                </c:pt>
                <c:pt idx="12">
                  <c:v>3.9008807018933331</c:v>
                </c:pt>
                <c:pt idx="13">
                  <c:v>4.7473934818933339</c:v>
                </c:pt>
                <c:pt idx="14">
                  <c:v>5.6692956293933339</c:v>
                </c:pt>
                <c:pt idx="15">
                  <c:v>6.6900264693933336</c:v>
                </c:pt>
                <c:pt idx="16">
                  <c:v>7.8095252868933329</c:v>
                </c:pt>
                <c:pt idx="17">
                  <c:v>9.0026270893933322</c:v>
                </c:pt>
                <c:pt idx="18">
                  <c:v>10.262686089393332</c:v>
                </c:pt>
                <c:pt idx="19">
                  <c:v>11.561356594393331</c:v>
                </c:pt>
                <c:pt idx="20">
                  <c:v>12.88990345439333</c:v>
                </c:pt>
                <c:pt idx="21">
                  <c:v>14.277512936893331</c:v>
                </c:pt>
              </c:numCache>
            </c:numRef>
          </c:xVal>
          <c:yVal>
            <c:numRef>
              <c:f>'20400'!$A$3:$A$24</c:f>
              <c:numCache>
                <c:formatCode>General</c:formatCode>
                <c:ptCount val="22"/>
                <c:pt idx="0">
                  <c:v>3714.14</c:v>
                </c:pt>
                <c:pt idx="1">
                  <c:v>3715</c:v>
                </c:pt>
                <c:pt idx="2">
                  <c:v>3720</c:v>
                </c:pt>
                <c:pt idx="3">
                  <c:v>3725</c:v>
                </c:pt>
                <c:pt idx="4">
                  <c:v>3730</c:v>
                </c:pt>
                <c:pt idx="5">
                  <c:v>3735</c:v>
                </c:pt>
                <c:pt idx="6">
                  <c:v>3740</c:v>
                </c:pt>
                <c:pt idx="7">
                  <c:v>3745</c:v>
                </c:pt>
                <c:pt idx="8">
                  <c:v>3750</c:v>
                </c:pt>
                <c:pt idx="9">
                  <c:v>3755</c:v>
                </c:pt>
                <c:pt idx="10">
                  <c:v>3760</c:v>
                </c:pt>
                <c:pt idx="11">
                  <c:v>3765</c:v>
                </c:pt>
                <c:pt idx="12">
                  <c:v>3770</c:v>
                </c:pt>
                <c:pt idx="13">
                  <c:v>3775</c:v>
                </c:pt>
                <c:pt idx="14">
                  <c:v>3780</c:v>
                </c:pt>
                <c:pt idx="15">
                  <c:v>3785</c:v>
                </c:pt>
                <c:pt idx="16">
                  <c:v>3790</c:v>
                </c:pt>
                <c:pt idx="17">
                  <c:v>3795</c:v>
                </c:pt>
                <c:pt idx="18">
                  <c:v>3800</c:v>
                </c:pt>
                <c:pt idx="19">
                  <c:v>3805</c:v>
                </c:pt>
                <c:pt idx="20">
                  <c:v>3810</c:v>
                </c:pt>
                <c:pt idx="21">
                  <c:v>3815</c:v>
                </c:pt>
              </c:numCache>
            </c:numRef>
          </c:yVal>
          <c:smooth val="1"/>
          <c:extLst xmlns:c16r2="http://schemas.microsoft.com/office/drawing/2015/06/chart">
            <c:ext xmlns:c16="http://schemas.microsoft.com/office/drawing/2014/chart" uri="{C3380CC4-5D6E-409C-BE32-E72D297353CC}">
              <c16:uniqueId val="{00000000-2548-493B-9AF4-E14CC81D4862}"/>
            </c:ext>
          </c:extLst>
        </c:ser>
        <c:ser>
          <c:idx val="1"/>
          <c:order val="1"/>
          <c:tx>
            <c:v>Área (hm2)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'20400'!$I$3:$I$24</c:f>
              <c:numCache>
                <c:formatCode>General</c:formatCode>
                <c:ptCount val="22"/>
                <c:pt idx="0">
                  <c:v>0</c:v>
                </c:pt>
                <c:pt idx="1">
                  <c:v>8.6186266666666664E-2</c:v>
                </c:pt>
                <c:pt idx="2">
                  <c:v>0.56287761862666663</c:v>
                </c:pt>
                <c:pt idx="3">
                  <c:v>1.4877119377618626</c:v>
                </c:pt>
                <c:pt idx="4">
                  <c:v>2.4781730211937765</c:v>
                </c:pt>
                <c:pt idx="5">
                  <c:v>3.5211788673021189</c:v>
                </c:pt>
                <c:pt idx="6">
                  <c:v>4.7356753678867305</c:v>
                </c:pt>
                <c:pt idx="7">
                  <c:v>6.3902334175367894</c:v>
                </c:pt>
                <c:pt idx="8">
                  <c:v>8.2981227733417526</c:v>
                </c:pt>
                <c:pt idx="9">
                  <c:v>9.9527341622773342</c:v>
                </c:pt>
                <c:pt idx="10">
                  <c:v>11.645073323416227</c:v>
                </c:pt>
                <c:pt idx="11">
                  <c:v>13.568163057332344</c:v>
                </c:pt>
                <c:pt idx="12">
                  <c:v>15.369119066305732</c:v>
                </c:pt>
                <c:pt idx="13">
                  <c:v>16.931792511906629</c:v>
                </c:pt>
                <c:pt idx="14">
                  <c:v>18.439736129251191</c:v>
                </c:pt>
                <c:pt idx="15">
                  <c:v>20.416460773612926</c:v>
                </c:pt>
                <c:pt idx="16">
                  <c:v>22.39201799607736</c:v>
                </c:pt>
                <c:pt idx="17">
                  <c:v>23.864275251799608</c:v>
                </c:pt>
                <c:pt idx="18">
                  <c:v>25.203566427525178</c:v>
                </c:pt>
                <c:pt idx="19">
                  <c:v>25.97593045664275</c:v>
                </c:pt>
                <c:pt idx="20">
                  <c:v>26.573534793045663</c:v>
                </c:pt>
                <c:pt idx="21">
                  <c:v>27.754847003479309</c:v>
                </c:pt>
              </c:numCache>
            </c:numRef>
          </c:xVal>
          <c:yVal>
            <c:numRef>
              <c:f>'20400'!$A$3:$A$24</c:f>
              <c:numCache>
                <c:formatCode>General</c:formatCode>
                <c:ptCount val="22"/>
                <c:pt idx="0">
                  <c:v>3714.14</c:v>
                </c:pt>
                <c:pt idx="1">
                  <c:v>3715</c:v>
                </c:pt>
                <c:pt idx="2">
                  <c:v>3720</c:v>
                </c:pt>
                <c:pt idx="3">
                  <c:v>3725</c:v>
                </c:pt>
                <c:pt idx="4">
                  <c:v>3730</c:v>
                </c:pt>
                <c:pt idx="5">
                  <c:v>3735</c:v>
                </c:pt>
                <c:pt idx="6">
                  <c:v>3740</c:v>
                </c:pt>
                <c:pt idx="7">
                  <c:v>3745</c:v>
                </c:pt>
                <c:pt idx="8">
                  <c:v>3750</c:v>
                </c:pt>
                <c:pt idx="9">
                  <c:v>3755</c:v>
                </c:pt>
                <c:pt idx="10">
                  <c:v>3760</c:v>
                </c:pt>
                <c:pt idx="11">
                  <c:v>3765</c:v>
                </c:pt>
                <c:pt idx="12">
                  <c:v>3770</c:v>
                </c:pt>
                <c:pt idx="13">
                  <c:v>3775</c:v>
                </c:pt>
                <c:pt idx="14">
                  <c:v>3780</c:v>
                </c:pt>
                <c:pt idx="15">
                  <c:v>3785</c:v>
                </c:pt>
                <c:pt idx="16">
                  <c:v>3790</c:v>
                </c:pt>
                <c:pt idx="17">
                  <c:v>3795</c:v>
                </c:pt>
                <c:pt idx="18">
                  <c:v>3800</c:v>
                </c:pt>
                <c:pt idx="19">
                  <c:v>3805</c:v>
                </c:pt>
                <c:pt idx="20">
                  <c:v>3810</c:v>
                </c:pt>
                <c:pt idx="21">
                  <c:v>3815</c:v>
                </c:pt>
              </c:numCache>
            </c:numRef>
          </c:yVal>
          <c:smooth val="1"/>
          <c:extLst xmlns:c16r2="http://schemas.microsoft.com/office/drawing/2015/06/chart">
            <c:ext xmlns:c16="http://schemas.microsoft.com/office/drawing/2014/chart" uri="{C3380CC4-5D6E-409C-BE32-E72D297353CC}">
              <c16:uniqueId val="{00000001-2548-493B-9AF4-E14CC81D4862}"/>
            </c:ext>
          </c:extLst>
        </c:ser>
        <c:dLbls>
          <c:showLegendKey val="0"/>
          <c:showVal val="0"/>
          <c:showCatName val="0"/>
          <c:showSerName val="0"/>
          <c:showPercent val="0"/>
          <c:showBubbleSize val="0"/>
        </c:dLbls>
        <c:axId val="190204184"/>
        <c:axId val="190199408"/>
      </c:scatterChart>
      <c:valAx>
        <c:axId val="190204184"/>
        <c:scaling>
          <c:orientation val="minMax"/>
          <c:max val="28"/>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Volúmen (hm</a:t>
                </a:r>
                <a:r>
                  <a:rPr lang="es-EC" sz="1200" b="1" baseline="30000">
                    <a:solidFill>
                      <a:schemeClr val="tx1"/>
                    </a:solidFill>
                    <a:latin typeface="Arial" panose="020B0604020202020204" pitchFamily="34" charset="0"/>
                    <a:cs typeface="Arial" panose="020B0604020202020204" pitchFamily="34" charset="0"/>
                  </a:rPr>
                  <a:t>3</a:t>
                </a:r>
                <a:r>
                  <a:rPr lang="es-EC" sz="1200" b="1">
                    <a:solidFill>
                      <a:schemeClr val="tx1"/>
                    </a:solidFill>
                    <a:latin typeface="Arial" panose="020B0604020202020204" pitchFamily="34" charset="0"/>
                    <a:cs typeface="Arial" panose="020B0604020202020204" pitchFamily="34" charset="0"/>
                  </a:rPr>
                  <a:t>)/ Área (hm</a:t>
                </a:r>
                <a:r>
                  <a:rPr lang="es-EC" sz="1200" b="1" baseline="30000">
                    <a:solidFill>
                      <a:schemeClr val="tx1"/>
                    </a:solidFill>
                    <a:latin typeface="Arial" panose="020B0604020202020204" pitchFamily="34" charset="0"/>
                    <a:cs typeface="Arial" panose="020B0604020202020204" pitchFamily="34" charset="0"/>
                  </a:rPr>
                  <a:t>2</a:t>
                </a:r>
                <a:r>
                  <a:rPr lang="es-EC" sz="1200" b="1">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199408"/>
        <c:crosses val="autoZero"/>
        <c:crossBetween val="midCat"/>
        <c:majorUnit val="2"/>
      </c:valAx>
      <c:valAx>
        <c:axId val="190199408"/>
        <c:scaling>
          <c:orientation val="minMax"/>
          <c:max val="3820"/>
          <c:min val="37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a:solidFill>
                      <a:schemeClr val="tx1"/>
                    </a:solidFill>
                    <a:latin typeface="Arial" panose="020B0604020202020204" pitchFamily="34" charset="0"/>
                    <a:cs typeface="Arial" panose="020B0604020202020204" pitchFamily="34" charset="0"/>
                  </a:rPr>
                  <a:t>Cota (m.s.n.m</a:t>
                </a:r>
                <a:r>
                  <a:rPr lang="es-EC" sz="1200">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0204184"/>
        <c:crosses val="autoZero"/>
        <c:crossBetween val="midCat"/>
        <c:majorUnit val="10"/>
        <c:min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s-EC" b="1" dirty="0">
                <a:latin typeface="Arial" panose="020B0604020202020204" pitchFamily="34" charset="0"/>
                <a:cs typeface="Arial" panose="020B0604020202020204" pitchFamily="34" charset="0"/>
              </a:rPr>
              <a:t>Capacidad de almacenamiento Punto 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Hoja1!$L$48:$L$49</c:f>
              <c:numCache>
                <c:formatCode>General</c:formatCode>
                <c:ptCount val="2"/>
                <c:pt idx="0">
                  <c:v>100</c:v>
                </c:pt>
                <c:pt idx="1">
                  <c:v>80</c:v>
                </c:pt>
              </c:numCache>
            </c:numRef>
          </c:cat>
          <c:val>
            <c:numRef>
              <c:f>Hoja1!$M$48:$M$49</c:f>
              <c:numCache>
                <c:formatCode>0.00%</c:formatCode>
                <c:ptCount val="2"/>
                <c:pt idx="0">
                  <c:v>0.5655</c:v>
                </c:pt>
                <c:pt idx="1">
                  <c:v>0.32079999999999997</c:v>
                </c:pt>
              </c:numCache>
            </c:numRef>
          </c:val>
        </c:ser>
        <c:dLbls>
          <c:dLblPos val="outEnd"/>
          <c:showLegendKey val="0"/>
          <c:showVal val="1"/>
          <c:showCatName val="0"/>
          <c:showSerName val="0"/>
          <c:showPercent val="0"/>
          <c:showBubbleSize val="0"/>
        </c:dLbls>
        <c:gapWidth val="219"/>
        <c:overlap val="-27"/>
        <c:axId val="181472960"/>
        <c:axId val="181473352"/>
      </c:barChart>
      <c:catAx>
        <c:axId val="1814729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latin typeface="Arial" panose="020B0604020202020204" pitchFamily="34" charset="0"/>
                    <a:cs typeface="Arial" panose="020B0604020202020204" pitchFamily="34" charset="0"/>
                  </a:rPr>
                  <a:t>Altura(m)</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81473352"/>
        <c:crosses val="autoZero"/>
        <c:auto val="1"/>
        <c:lblAlgn val="ctr"/>
        <c:lblOffset val="100"/>
        <c:noMultiLvlLbl val="0"/>
      </c:catAx>
      <c:valAx>
        <c:axId val="181473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dirty="0">
                    <a:latin typeface="Arial" panose="020B0604020202020204" pitchFamily="34" charset="0"/>
                    <a:cs typeface="Arial" panose="020B0604020202020204" pitchFamily="34" charset="0"/>
                  </a:rPr>
                  <a:t>%Almacenado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814729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Curva teórica Weibull</c:v>
          </c:tx>
          <c:spPr>
            <a:ln w="25400" cap="rnd">
              <a:noFill/>
              <a:round/>
            </a:ln>
            <a:effectLst/>
          </c:spPr>
          <c:marker>
            <c:symbol val="circle"/>
            <c:size val="5"/>
            <c:spPr>
              <a:solidFill>
                <a:srgbClr val="0070C0"/>
              </a:solidFill>
              <a:ln w="9525">
                <a:solidFill>
                  <a:schemeClr val="accent1"/>
                </a:solidFill>
              </a:ln>
              <a:effectLst/>
            </c:spPr>
          </c:marker>
          <c:xVal>
            <c:numRef>
              <c:f>Curvas_empirica_teorica!$E$8:$E$25</c:f>
              <c:numCache>
                <c:formatCode>0.000</c:formatCode>
                <c:ptCount val="18"/>
                <c:pt idx="0">
                  <c:v>5.2631578947368416</c:v>
                </c:pt>
                <c:pt idx="1">
                  <c:v>10.526315789473683</c:v>
                </c:pt>
                <c:pt idx="2">
                  <c:v>15.789473684210526</c:v>
                </c:pt>
                <c:pt idx="3">
                  <c:v>21.052631578947366</c:v>
                </c:pt>
                <c:pt idx="4">
                  <c:v>26.315789473684209</c:v>
                </c:pt>
                <c:pt idx="5">
                  <c:v>31.578947368421051</c:v>
                </c:pt>
                <c:pt idx="6">
                  <c:v>36.84210526315789</c:v>
                </c:pt>
                <c:pt idx="7">
                  <c:v>42.105263157894733</c:v>
                </c:pt>
                <c:pt idx="8">
                  <c:v>47.368421052631575</c:v>
                </c:pt>
                <c:pt idx="9">
                  <c:v>52.631578947368418</c:v>
                </c:pt>
                <c:pt idx="10">
                  <c:v>57.894736842105267</c:v>
                </c:pt>
                <c:pt idx="11">
                  <c:v>63.157894736842103</c:v>
                </c:pt>
                <c:pt idx="12">
                  <c:v>68.421052631578945</c:v>
                </c:pt>
                <c:pt idx="13">
                  <c:v>73.68421052631578</c:v>
                </c:pt>
                <c:pt idx="14">
                  <c:v>78.94736842105263</c:v>
                </c:pt>
                <c:pt idx="15">
                  <c:v>84.210526315789465</c:v>
                </c:pt>
                <c:pt idx="16">
                  <c:v>89.473684210526315</c:v>
                </c:pt>
                <c:pt idx="17">
                  <c:v>94.73684210526315</c:v>
                </c:pt>
              </c:numCache>
            </c:numRef>
          </c:xVal>
          <c:yVal>
            <c:numRef>
              <c:f>Curvas_empirica_teorica!$D$8:$D$25</c:f>
              <c:numCache>
                <c:formatCode>General</c:formatCode>
                <c:ptCount val="18"/>
                <c:pt idx="0">
                  <c:v>21.080245943366211</c:v>
                </c:pt>
                <c:pt idx="1">
                  <c:v>14.06536207445116</c:v>
                </c:pt>
                <c:pt idx="2">
                  <c:v>12.744772192173084</c:v>
                </c:pt>
                <c:pt idx="3">
                  <c:v>11.307800827235127</c:v>
                </c:pt>
                <c:pt idx="4">
                  <c:v>11.307800827235127</c:v>
                </c:pt>
                <c:pt idx="5">
                  <c:v>9.4408978682787161</c:v>
                </c:pt>
                <c:pt idx="6">
                  <c:v>6.3237938275532928</c:v>
                </c:pt>
                <c:pt idx="7">
                  <c:v>6.3237938275532928</c:v>
                </c:pt>
                <c:pt idx="8">
                  <c:v>5.0519961819917274</c:v>
                </c:pt>
                <c:pt idx="9">
                  <c:v>3.9569704104358894</c:v>
                </c:pt>
                <c:pt idx="10">
                  <c:v>3.7578020999045503</c:v>
                </c:pt>
                <c:pt idx="11">
                  <c:v>3.1119048679605474</c:v>
                </c:pt>
                <c:pt idx="12">
                  <c:v>2.9415319758192813</c:v>
                </c:pt>
                <c:pt idx="13">
                  <c:v>2.110064269805918</c:v>
                </c:pt>
                <c:pt idx="14">
                  <c:v>1.2921944002545338</c:v>
                </c:pt>
                <c:pt idx="15">
                  <c:v>1.103424435252943</c:v>
                </c:pt>
                <c:pt idx="16">
                  <c:v>1.103424435252943</c:v>
                </c:pt>
                <c:pt idx="17">
                  <c:v>0.37514031180400892</c:v>
                </c:pt>
              </c:numCache>
            </c:numRef>
          </c:yVal>
          <c:smooth val="0"/>
        </c:ser>
        <c:ser>
          <c:idx val="1"/>
          <c:order val="1"/>
          <c:tx>
            <c:v>Curva empírica</c:v>
          </c:tx>
          <c:spPr>
            <a:ln w="25400" cap="rnd">
              <a:solidFill>
                <a:srgbClr val="FF0000"/>
              </a:solidFill>
              <a:round/>
            </a:ln>
            <a:effectLst/>
          </c:spPr>
          <c:marker>
            <c:symbol val="circle"/>
            <c:size val="5"/>
            <c:spPr>
              <a:solidFill>
                <a:srgbClr val="FF0000"/>
              </a:solidFill>
              <a:ln w="9525">
                <a:solidFill>
                  <a:srgbClr val="FF0000"/>
                </a:solidFill>
              </a:ln>
              <a:effectLst/>
            </c:spPr>
          </c:marker>
          <c:xVal>
            <c:numRef>
              <c:f>Curvas_empirica_teorica!$O$11:$O$31</c:f>
              <c:numCache>
                <c:formatCode>General</c:formatCode>
                <c:ptCount val="21"/>
                <c:pt idx="0">
                  <c:v>0.01</c:v>
                </c:pt>
                <c:pt idx="1">
                  <c:v>0.1</c:v>
                </c:pt>
                <c:pt idx="2">
                  <c:v>0.5</c:v>
                </c:pt>
                <c:pt idx="3">
                  <c:v>1</c:v>
                </c:pt>
                <c:pt idx="4">
                  <c:v>3</c:v>
                </c:pt>
                <c:pt idx="5">
                  <c:v>5</c:v>
                </c:pt>
                <c:pt idx="6">
                  <c:v>10</c:v>
                </c:pt>
                <c:pt idx="7">
                  <c:v>20</c:v>
                </c:pt>
                <c:pt idx="8">
                  <c:v>25</c:v>
                </c:pt>
                <c:pt idx="9">
                  <c:v>30</c:v>
                </c:pt>
                <c:pt idx="10">
                  <c:v>40</c:v>
                </c:pt>
                <c:pt idx="11">
                  <c:v>50</c:v>
                </c:pt>
                <c:pt idx="12">
                  <c:v>60</c:v>
                </c:pt>
                <c:pt idx="13">
                  <c:v>70</c:v>
                </c:pt>
                <c:pt idx="14">
                  <c:v>75</c:v>
                </c:pt>
                <c:pt idx="15">
                  <c:v>80</c:v>
                </c:pt>
                <c:pt idx="16">
                  <c:v>90</c:v>
                </c:pt>
                <c:pt idx="17">
                  <c:v>95</c:v>
                </c:pt>
                <c:pt idx="18">
                  <c:v>97</c:v>
                </c:pt>
                <c:pt idx="19">
                  <c:v>99</c:v>
                </c:pt>
                <c:pt idx="20">
                  <c:v>99.9</c:v>
                </c:pt>
              </c:numCache>
            </c:numRef>
          </c:xVal>
          <c:yVal>
            <c:numRef>
              <c:f>Curvas_empirica_teorica!$R$11:$R$31</c:f>
              <c:numCache>
                <c:formatCode>0.00</c:formatCode>
                <c:ptCount val="21"/>
                <c:pt idx="0">
                  <c:v>60.568580260411288</c:v>
                </c:pt>
                <c:pt idx="1">
                  <c:v>44.893168750391077</c:v>
                </c:pt>
                <c:pt idx="2">
                  <c:v>33.359323053146277</c:v>
                </c:pt>
                <c:pt idx="3">
                  <c:v>29.104399350811264</c:v>
                </c:pt>
                <c:pt idx="4">
                  <c:v>21.380051485360788</c:v>
                </c:pt>
                <c:pt idx="5">
                  <c:v>18.202027733842254</c:v>
                </c:pt>
                <c:pt idx="6">
                  <c:v>14.003782976287063</c:v>
                </c:pt>
                <c:pt idx="7">
                  <c:v>9.2347459270847949</c:v>
                </c:pt>
                <c:pt idx="8">
                  <c:v>7.9878091419288797</c:v>
                </c:pt>
                <c:pt idx="9">
                  <c:v>6.9675881358922229</c:v>
                </c:pt>
                <c:pt idx="10">
                  <c:v>5.3238987372776085</c:v>
                </c:pt>
                <c:pt idx="11">
                  <c:v>4.4777174094293262</c:v>
                </c:pt>
                <c:pt idx="12">
                  <c:v>3.3441385138330406</c:v>
                </c:pt>
                <c:pt idx="13">
                  <c:v>2.8947097994434592</c:v>
                </c:pt>
                <c:pt idx="14">
                  <c:v>2.441278241204945</c:v>
                </c:pt>
                <c:pt idx="15">
                  <c:v>2.4452810850538764</c:v>
                </c:pt>
                <c:pt idx="16">
                  <c:v>2.5666446623113721</c:v>
                </c:pt>
                <c:pt idx="17">
                  <c:v>2.5706475061603036</c:v>
                </c:pt>
                <c:pt idx="18">
                  <c:v>2.343931727041046</c:v>
                </c:pt>
                <c:pt idx="19">
                  <c:v>2.6313292947890408</c:v>
                </c:pt>
                <c:pt idx="20">
                  <c:v>2.9754058073168608</c:v>
                </c:pt>
              </c:numCache>
            </c:numRef>
          </c:yVal>
          <c:smooth val="0"/>
        </c:ser>
        <c:dLbls>
          <c:showLegendKey val="0"/>
          <c:showVal val="0"/>
          <c:showCatName val="0"/>
          <c:showSerName val="0"/>
          <c:showPercent val="0"/>
          <c:showBubbleSize val="0"/>
        </c:dLbls>
        <c:axId val="181470608"/>
        <c:axId val="181473744"/>
      </c:scatterChart>
      <c:valAx>
        <c:axId val="18147060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s-EC" b="1" dirty="0">
                    <a:latin typeface="Arial" panose="020B0604020202020204" pitchFamily="34" charset="0"/>
                    <a:cs typeface="Arial" panose="020B0604020202020204" pitchFamily="34" charset="0"/>
                  </a:rPr>
                  <a:t>Probabilidad de Ocurrencia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crossAx val="181473744"/>
        <c:crosses val="autoZero"/>
        <c:crossBetween val="midCat"/>
      </c:valAx>
      <c:valAx>
        <c:axId val="181473744"/>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s-EC" b="1" dirty="0">
                    <a:latin typeface="Arial" panose="020B0604020202020204" pitchFamily="34" charset="0"/>
                    <a:cs typeface="Arial" panose="020B0604020202020204" pitchFamily="34" charset="0"/>
                  </a:rPr>
                  <a:t>Caudal </a:t>
                </a:r>
                <a:r>
                  <a:rPr lang="es-EC" b="1" dirty="0" smtClean="0">
                    <a:latin typeface="Arial" panose="020B0604020202020204" pitchFamily="34" charset="0"/>
                    <a:cs typeface="Arial" panose="020B0604020202020204" pitchFamily="34" charset="0"/>
                  </a:rPr>
                  <a:t>Q(m3/s)</a:t>
                </a:r>
                <a:endParaRPr lang="es-EC"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C"/>
          </a:p>
        </c:txPr>
        <c:crossAx val="181470608"/>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solidFill>
            <a:schemeClr val="tx1">
              <a:lumMod val="95000"/>
              <a:lumOff val="5000"/>
            </a:schemeClr>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dirty="0"/>
              <a:t>Curva de intensidad -duración-frecuencia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wer"/>
            <c:dispRSqr val="0"/>
            <c:dispEq val="0"/>
          </c:trendline>
          <c:xVal>
            <c:numRef>
              <c:f>'[Parametro_Morfometrico_Punto4.xlsx]Metodo Racional'!$H$11:$H$13</c:f>
              <c:numCache>
                <c:formatCode>General</c:formatCode>
                <c:ptCount val="3"/>
                <c:pt idx="0">
                  <c:v>2</c:v>
                </c:pt>
                <c:pt idx="1">
                  <c:v>1</c:v>
                </c:pt>
                <c:pt idx="2">
                  <c:v>6</c:v>
                </c:pt>
              </c:numCache>
            </c:numRef>
          </c:xVal>
          <c:yVal>
            <c:numRef>
              <c:f>'[Parametro_Morfometrico_Punto4.xlsx]Metodo Racional'!$I$11:$I$13</c:f>
              <c:numCache>
                <c:formatCode>General</c:formatCode>
                <c:ptCount val="3"/>
                <c:pt idx="0">
                  <c:v>17.5</c:v>
                </c:pt>
                <c:pt idx="1">
                  <c:v>35</c:v>
                </c:pt>
                <c:pt idx="2">
                  <c:v>7.5</c:v>
                </c:pt>
              </c:numCache>
            </c:numRef>
          </c:yVal>
          <c:smooth val="0"/>
          <c:extLst xmlns:c16r2="http://schemas.microsoft.com/office/drawing/2015/06/chart">
            <c:ext xmlns:c16="http://schemas.microsoft.com/office/drawing/2014/chart" uri="{C3380CC4-5D6E-409C-BE32-E72D297353CC}">
              <c16:uniqueId val="{00000001-A3B6-4B3F-9B5B-4CC9CC38D446}"/>
            </c:ext>
          </c:extLst>
        </c:ser>
        <c:dLbls>
          <c:dLblPos val="t"/>
          <c:showLegendKey val="0"/>
          <c:showVal val="1"/>
          <c:showCatName val="0"/>
          <c:showSerName val="0"/>
          <c:showPercent val="0"/>
          <c:showBubbleSize val="0"/>
        </c:dLbls>
        <c:axId val="191604584"/>
        <c:axId val="191604976"/>
      </c:scatterChart>
      <c:valAx>
        <c:axId val="191604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dirty="0">
                    <a:solidFill>
                      <a:schemeClr val="tx1">
                        <a:lumMod val="95000"/>
                        <a:lumOff val="5000"/>
                      </a:schemeClr>
                    </a:solidFill>
                  </a:rPr>
                  <a:t>Tiempo de duración (horas)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604976"/>
        <c:crosses val="autoZero"/>
        <c:crossBetween val="midCat"/>
      </c:valAx>
      <c:valAx>
        <c:axId val="19160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Intensidad (mm/h)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60458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Caudal(m3/s)</c:v>
          </c:tx>
          <c:spPr>
            <a:ln w="19050" cap="rnd">
              <a:solidFill>
                <a:srgbClr val="FF0000"/>
              </a:solidFill>
              <a:round/>
            </a:ln>
            <a:effectLst/>
          </c:spPr>
          <c:marker>
            <c:symbol val="circle"/>
            <c:size val="5"/>
            <c:spPr>
              <a:solidFill>
                <a:srgbClr val="7030A0"/>
              </a:solidFill>
              <a:ln w="9525">
                <a:solidFill>
                  <a:srgbClr val="7030A0"/>
                </a:solidFill>
              </a:ln>
              <a:effectLst/>
            </c:spPr>
          </c:marker>
          <c:xVal>
            <c:numRef>
              <c:f>Cota_Caudal!$AT$20:$AT$46</c:f>
              <c:numCache>
                <c:formatCode>0.00</c:formatCode>
                <c:ptCount val="27"/>
                <c:pt idx="0">
                  <c:v>0</c:v>
                </c:pt>
                <c:pt idx="1">
                  <c:v>0.14447621166086794</c:v>
                </c:pt>
                <c:pt idx="2">
                  <c:v>0.51724674491600164</c:v>
                </c:pt>
                <c:pt idx="3">
                  <c:v>1.0828388537395024</c:v>
                </c:pt>
                <c:pt idx="4">
                  <c:v>1.8673722248078428</c:v>
                </c:pt>
                <c:pt idx="5">
                  <c:v>2.8884923194449237</c:v>
                </c:pt>
                <c:pt idx="6">
                  <c:v>4.1573819776303731</c:v>
                </c:pt>
                <c:pt idx="7">
                  <c:v>5.6984504330811339</c:v>
                </c:pt>
                <c:pt idx="8">
                  <c:v>7.4410861556108738</c:v>
                </c:pt>
                <c:pt idx="9">
                  <c:v>9.4919614432872077</c:v>
                </c:pt>
                <c:pt idx="10">
                  <c:v>11.89971260823253</c:v>
                </c:pt>
                <c:pt idx="11">
                  <c:v>15.272308686041871</c:v>
                </c:pt>
                <c:pt idx="12">
                  <c:v>18.980403708216656</c:v>
                </c:pt>
                <c:pt idx="13">
                  <c:v>23.003783071465683</c:v>
                </c:pt>
                <c:pt idx="14">
                  <c:v>27.347081867217081</c:v>
                </c:pt>
                <c:pt idx="15">
                  <c:v>31.986232150943518</c:v>
                </c:pt>
                <c:pt idx="16">
                  <c:v>36.931220974487701</c:v>
                </c:pt>
                <c:pt idx="17">
                  <c:v>42.159765044863867</c:v>
                </c:pt>
                <c:pt idx="18">
                  <c:v>47.67185690306065</c:v>
                </c:pt>
                <c:pt idx="19">
                  <c:v>53.467147170102471</c:v>
                </c:pt>
                <c:pt idx="20">
                  <c:v>59.537186420746096</c:v>
                </c:pt>
                <c:pt idx="21">
                  <c:v>65.88363201147493</c:v>
                </c:pt>
                <c:pt idx="22">
                  <c:v>72.498000090727515</c:v>
                </c:pt>
                <c:pt idx="23">
                  <c:v>79.383724134246904</c:v>
                </c:pt>
                <c:pt idx="24">
                  <c:v>86.532009480911483</c:v>
                </c:pt>
                <c:pt idx="25">
                  <c:v>93.947921854304909</c:v>
                </c:pt>
                <c:pt idx="26">
                  <c:v>101.61537286310352</c:v>
                </c:pt>
              </c:numCache>
            </c:numRef>
          </c:xVal>
          <c:yVal>
            <c:numRef>
              <c:f>Cota_Caudal!$AP$20:$AP$46</c:f>
              <c:numCache>
                <c:formatCode>General</c:formatCode>
                <c:ptCount val="27"/>
                <c:pt idx="0">
                  <c:v>3659.5</c:v>
                </c:pt>
                <c:pt idx="1">
                  <c:v>3659.55</c:v>
                </c:pt>
                <c:pt idx="2">
                  <c:v>3659.6</c:v>
                </c:pt>
                <c:pt idx="3">
                  <c:v>3659.65</c:v>
                </c:pt>
                <c:pt idx="4">
                  <c:v>3659.7</c:v>
                </c:pt>
                <c:pt idx="5">
                  <c:v>3659.75</c:v>
                </c:pt>
                <c:pt idx="6">
                  <c:v>3659.8</c:v>
                </c:pt>
                <c:pt idx="7">
                  <c:v>3659.85</c:v>
                </c:pt>
                <c:pt idx="8">
                  <c:v>3659.9</c:v>
                </c:pt>
                <c:pt idx="9">
                  <c:v>3659.95</c:v>
                </c:pt>
                <c:pt idx="10">
                  <c:v>3660</c:v>
                </c:pt>
                <c:pt idx="11">
                  <c:v>3660.05</c:v>
                </c:pt>
                <c:pt idx="12">
                  <c:v>3660.1</c:v>
                </c:pt>
                <c:pt idx="13">
                  <c:v>3660.15</c:v>
                </c:pt>
                <c:pt idx="14">
                  <c:v>3660.2</c:v>
                </c:pt>
                <c:pt idx="15">
                  <c:v>3660.25</c:v>
                </c:pt>
                <c:pt idx="16">
                  <c:v>3660.3</c:v>
                </c:pt>
                <c:pt idx="17">
                  <c:v>3660.35</c:v>
                </c:pt>
                <c:pt idx="18">
                  <c:v>3660.4</c:v>
                </c:pt>
                <c:pt idx="19">
                  <c:v>3660.45</c:v>
                </c:pt>
                <c:pt idx="20">
                  <c:v>3660.5</c:v>
                </c:pt>
                <c:pt idx="21">
                  <c:v>3660.55</c:v>
                </c:pt>
                <c:pt idx="22">
                  <c:v>3660.6</c:v>
                </c:pt>
                <c:pt idx="23">
                  <c:v>3660.65</c:v>
                </c:pt>
                <c:pt idx="24">
                  <c:v>3660.7</c:v>
                </c:pt>
                <c:pt idx="25">
                  <c:v>3660.75</c:v>
                </c:pt>
                <c:pt idx="26">
                  <c:v>3660.8</c:v>
                </c:pt>
              </c:numCache>
            </c:numRef>
          </c:yVal>
          <c:smooth val="1"/>
          <c:extLst xmlns:c16r2="http://schemas.microsoft.com/office/drawing/2015/06/chart">
            <c:ext xmlns:c16="http://schemas.microsoft.com/office/drawing/2014/chart" uri="{C3380CC4-5D6E-409C-BE32-E72D297353CC}">
              <c16:uniqueId val="{00000000-56F0-4643-A870-BDBA37475D49}"/>
            </c:ext>
          </c:extLst>
        </c:ser>
        <c:dLbls>
          <c:showLegendKey val="0"/>
          <c:showVal val="0"/>
          <c:showCatName val="0"/>
          <c:showSerName val="0"/>
          <c:showPercent val="0"/>
          <c:showBubbleSize val="0"/>
        </c:dLbls>
        <c:axId val="191306688"/>
        <c:axId val="191307080"/>
      </c:scatterChart>
      <c:valAx>
        <c:axId val="191306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Caudal(m3/s)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07080"/>
        <c:crosses val="autoZero"/>
        <c:crossBetween val="midCat"/>
      </c:valAx>
      <c:valAx>
        <c:axId val="19130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s-EC" b="1"/>
                  <a:t>Cota(msnm)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EC"/>
          </a:p>
        </c:txPr>
        <c:crossAx val="19130668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s-EC" b="1"/>
              <a:t>ANÁLISIS GRANULOMÉTRICO</a:t>
            </a:r>
          </a:p>
        </c:rich>
      </c:tx>
      <c:layout>
        <c:manualLayout>
          <c:xMode val="edge"/>
          <c:yMode val="edge"/>
          <c:x val="0.28335056876938985"/>
          <c:y val="0"/>
        </c:manualLayout>
      </c:layout>
      <c:overlay val="0"/>
      <c:spPr>
        <a:noFill/>
        <a:ln w="25400">
          <a:noFill/>
        </a:ln>
      </c:spPr>
    </c:title>
    <c:autoTitleDeleted val="0"/>
    <c:plotArea>
      <c:layout>
        <c:manualLayout>
          <c:layoutTarget val="inner"/>
          <c:xMode val="edge"/>
          <c:yMode val="edge"/>
          <c:x val="5.894519131334023E-2"/>
          <c:y val="0.15423728813559323"/>
          <c:w val="0.81075491209927608"/>
          <c:h val="0.735593220338983"/>
        </c:manualLayout>
      </c:layout>
      <c:scatterChart>
        <c:scatterStyle val="smoothMarker"/>
        <c:varyColors val="0"/>
        <c:ser>
          <c:idx val="0"/>
          <c:order val="0"/>
          <c:tx>
            <c:v>ANÁLISIS GRANULOMÉTRICO</c:v>
          </c:tx>
          <c:spPr>
            <a:ln>
              <a:solidFill>
                <a:srgbClr val="FF0000"/>
              </a:solidFill>
            </a:ln>
          </c:spPr>
          <c:marker>
            <c:symbol val="diamond"/>
            <c:size val="5"/>
            <c:spPr>
              <a:solidFill>
                <a:srgbClr val="7030A0"/>
              </a:solidFill>
              <a:ln w="15875">
                <a:solidFill>
                  <a:srgbClr val="7030A0"/>
                </a:solidFill>
                <a:prstDash val="solid"/>
              </a:ln>
            </c:spPr>
          </c:marker>
          <c:xVal>
            <c:numRef>
              <c:f>[Curva_granulométrica.xlsx]Tamiz!$P$12:$P$25</c:f>
              <c:numCache>
                <c:formatCode>General</c:formatCode>
                <c:ptCount val="14"/>
                <c:pt idx="0">
                  <c:v>63.5</c:v>
                </c:pt>
                <c:pt idx="1">
                  <c:v>50.8</c:v>
                </c:pt>
                <c:pt idx="2">
                  <c:v>38.099999999999994</c:v>
                </c:pt>
                <c:pt idx="3">
                  <c:v>25.4</c:v>
                </c:pt>
                <c:pt idx="4" formatCode="0.0">
                  <c:v>19.049999999999997</c:v>
                </c:pt>
                <c:pt idx="5">
                  <c:v>12.5</c:v>
                </c:pt>
                <c:pt idx="6" formatCode="0.00">
                  <c:v>9.5249999999999986</c:v>
                </c:pt>
                <c:pt idx="7">
                  <c:v>4.76</c:v>
                </c:pt>
                <c:pt idx="8">
                  <c:v>2</c:v>
                </c:pt>
                <c:pt idx="9">
                  <c:v>0.84</c:v>
                </c:pt>
                <c:pt idx="10">
                  <c:v>0.57999999999999996</c:v>
                </c:pt>
                <c:pt idx="11">
                  <c:v>0.42</c:v>
                </c:pt>
                <c:pt idx="12">
                  <c:v>0.25</c:v>
                </c:pt>
                <c:pt idx="13">
                  <c:v>7.3999999999999996E-2</c:v>
                </c:pt>
              </c:numCache>
            </c:numRef>
          </c:xVal>
          <c:yVal>
            <c:numRef>
              <c:f>[Curva_granulométrica.xlsx]Tamiz!$R$12:$R$25</c:f>
              <c:numCache>
                <c:formatCode>0.00%</c:formatCode>
                <c:ptCount val="14"/>
                <c:pt idx="0">
                  <c:v>1</c:v>
                </c:pt>
                <c:pt idx="1">
                  <c:v>0.90038175046554936</c:v>
                </c:pt>
                <c:pt idx="2">
                  <c:v>0.79896089385474856</c:v>
                </c:pt>
                <c:pt idx="3">
                  <c:v>0.71507355679702056</c:v>
                </c:pt>
                <c:pt idx="4">
                  <c:v>0.65784078212290509</c:v>
                </c:pt>
                <c:pt idx="5">
                  <c:v>0.5880754189944134</c:v>
                </c:pt>
                <c:pt idx="6">
                  <c:v>0.54834450651769084</c:v>
                </c:pt>
                <c:pt idx="7">
                  <c:v>0.47052793296089379</c:v>
                </c:pt>
                <c:pt idx="8">
                  <c:v>0.40503985525139652</c:v>
                </c:pt>
                <c:pt idx="9">
                  <c:v>0.32853201335195514</c:v>
                </c:pt>
                <c:pt idx="10">
                  <c:v>0.2918026029050278</c:v>
                </c:pt>
                <c:pt idx="11">
                  <c:v>0.24370523759776519</c:v>
                </c:pt>
                <c:pt idx="12">
                  <c:v>0.17462232648044673</c:v>
                </c:pt>
                <c:pt idx="13">
                  <c:v>4.7193951675977397E-2</c:v>
                </c:pt>
              </c:numCache>
            </c:numRef>
          </c:yVal>
          <c:smooth val="1"/>
        </c:ser>
        <c:dLbls>
          <c:showLegendKey val="0"/>
          <c:showVal val="0"/>
          <c:showCatName val="0"/>
          <c:showSerName val="0"/>
          <c:showPercent val="0"/>
          <c:showBubbleSize val="0"/>
        </c:dLbls>
        <c:axId val="191307864"/>
        <c:axId val="191308256"/>
      </c:scatterChart>
      <c:valAx>
        <c:axId val="191307864"/>
        <c:scaling>
          <c:logBase val="10"/>
          <c:orientation val="minMax"/>
        </c:scaling>
        <c:delete val="0"/>
        <c:axPos val="b"/>
        <c:minorGridlines>
          <c:spPr>
            <a:ln w="3175">
              <a:solidFill>
                <a:srgbClr val="808080"/>
              </a:solidFill>
              <a:prstDash val="solid"/>
            </a:ln>
          </c:spPr>
        </c:minorGridlines>
        <c:title>
          <c:tx>
            <c:rich>
              <a:bodyPr/>
              <a:lstStyle/>
              <a:p>
                <a:pPr>
                  <a:defRPr/>
                </a:pPr>
                <a:r>
                  <a:rPr lang="es-EC"/>
                  <a:t>(mm) </a:t>
                </a:r>
              </a:p>
            </c:rich>
          </c:tx>
          <c:layout>
            <c:manualLayout>
              <c:xMode val="edge"/>
              <c:yMode val="edge"/>
              <c:x val="0.92933217637612231"/>
              <c:y val="0.863270092750007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s-EC"/>
          </a:p>
        </c:txPr>
        <c:crossAx val="191308256"/>
        <c:crosses val="autoZero"/>
        <c:crossBetween val="midCat"/>
      </c:valAx>
      <c:valAx>
        <c:axId val="191308256"/>
        <c:scaling>
          <c:orientation val="minMax"/>
          <c:max val="1"/>
          <c:min val="0"/>
        </c:scaling>
        <c:delete val="0"/>
        <c:axPos val="l"/>
        <c:majorGridlines>
          <c:spPr>
            <a:ln w="3175">
              <a:solidFill>
                <a:srgbClr val="000000"/>
              </a:solidFill>
              <a:prstDash val="solid"/>
            </a:ln>
          </c:spPr>
        </c:majorGridlines>
        <c:title>
          <c:tx>
            <c:rich>
              <a:bodyPr rot="0" vert="horz"/>
              <a:lstStyle/>
              <a:p>
                <a:pPr>
                  <a:defRPr b="1"/>
                </a:pPr>
                <a:r>
                  <a:rPr lang="es-EC" b="1"/>
                  <a:t>% Pasante </a:t>
                </a:r>
              </a:p>
            </c:rich>
          </c:tx>
          <c:layout>
            <c:manualLayout>
              <c:xMode val="edge"/>
              <c:yMode val="edge"/>
              <c:x val="8.2771364853071495E-3"/>
              <c:y val="5.7634326615578699E-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60000" vert="horz"/>
          <a:lstStyle/>
          <a:p>
            <a:pPr rtl="1">
              <a:defRPr/>
            </a:pPr>
            <a:endParaRPr lang="es-EC"/>
          </a:p>
        </c:txPr>
        <c:crossAx val="191307864"/>
        <c:crossesAt val="1.0000000000000002E-3"/>
        <c:crossBetween val="midCat"/>
        <c:majorUnit val="0.1"/>
      </c:valAx>
      <c:spPr>
        <a:noFill/>
        <a:ln w="12700">
          <a:solidFill>
            <a:srgbClr val="808080"/>
          </a:solidFill>
          <a:prstDash val="solid"/>
        </a:ln>
      </c:spPr>
    </c:plotArea>
    <c:plotVisOnly val="1"/>
    <c:dispBlanksAs val="gap"/>
    <c:showDLblsOverMax val="0"/>
  </c:chart>
  <c:spPr>
    <a:noFill/>
    <a:ln w="6350">
      <a:noFill/>
    </a:ln>
  </c:spPr>
  <c:txPr>
    <a:bodyPr/>
    <a:lstStyle/>
    <a:p>
      <a:pPr>
        <a:defRPr sz="1600" b="0" i="0" u="none" strike="noStrike" baseline="0">
          <a:solidFill>
            <a:srgbClr val="000000"/>
          </a:solidFill>
          <a:latin typeface="Arial" panose="020B0604020202020204" pitchFamily="34" charset="0"/>
          <a:ea typeface="Arial"/>
          <a:cs typeface="Arial" panose="020B0604020202020204" pitchFamily="34" charset="0"/>
        </a:defRPr>
      </a:pPr>
      <a:endParaRPr lang="es-EC"/>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53406071-2D33-4275-8798-482E6B43F580}" type="presOf" srcId="{4A3B3639-23FF-4B82-8FF3-5A4B6A076241}" destId="{7308BF83-CD83-4431-98EC-3E1074194CEA}" srcOrd="0" destOrd="0" presId="urn:microsoft.com/office/officeart/2005/8/layout/hProcess9"/>
    <dgm:cxn modelId="{FEDA7FB1-BE8A-40B7-A433-E2D6A0C65E8B}" type="presOf" srcId="{1239B2B1-A1D1-42A1-8888-1702C5DF1A33}" destId="{8009FF17-531F-4B52-9DCA-CC000431F4E3}"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B4D15B78-4630-406C-9563-4ACAFF80C9AA}" type="presOf" srcId="{2394A90D-2A24-42D8-A808-BDC8CABA5A2F}" destId="{CAA6A4CB-A558-4377-AC91-A84834FEF121}" srcOrd="0" destOrd="0" presId="urn:microsoft.com/office/officeart/2005/8/layout/hProcess9"/>
    <dgm:cxn modelId="{F81DC34E-0A0B-431E-B21E-7E0D36007C36}" type="presOf" srcId="{50FA04B4-08BA-484D-ACD6-E6EFAFBF313C}" destId="{DD1E328E-C49D-46C2-A876-E91B0FBEF52C}"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2271B3D2-83F5-450F-BE79-9588156F3F3B}" srcId="{B6E23FB8-F2C4-4809-855C-617EEFD916DA}" destId="{50FA04B4-08BA-484D-ACD6-E6EFAFBF313C}" srcOrd="5" destOrd="0" parTransId="{32D374D3-94FF-4918-9F9F-C9B3F7D052C9}" sibTransId="{90433652-B59E-49E6-ACA0-59146C47E7FF}"/>
    <dgm:cxn modelId="{C7275E09-3515-4D11-A8D9-334B3CD85AA8}" srcId="{B6E23FB8-F2C4-4809-855C-617EEFD916DA}" destId="{1239B2B1-A1D1-42A1-8888-1702C5DF1A33}" srcOrd="6" destOrd="0" parTransId="{BB284FCE-A941-45C3-B13E-847FBB2CB28E}" sibTransId="{F17D8D06-6DED-4B6B-B0F4-134802C93D76}"/>
    <dgm:cxn modelId="{9CB3B3AA-8B2A-4075-88A0-C91309499690}" type="presOf" srcId="{B6E23FB8-F2C4-4809-855C-617EEFD916DA}" destId="{5FAA616E-9B7F-446F-9A3D-8A84CC23A1A5}" srcOrd="0" destOrd="0" presId="urn:microsoft.com/office/officeart/2005/8/layout/hProcess9"/>
    <dgm:cxn modelId="{BDC3C2E5-3EA4-4497-873E-836D7D124534}" type="presOf" srcId="{26CE87C6-1F75-4BF5-B24E-B9AFF849CBA4}" destId="{0152E43F-6CD2-4753-BBA6-89DB3F85A549}" srcOrd="0" destOrd="0" presId="urn:microsoft.com/office/officeart/2005/8/layout/hProcess9"/>
    <dgm:cxn modelId="{D6EA3CCB-4819-4B38-9D6D-EE2349B66F62}" type="presOf" srcId="{E03C64AF-0061-4C32-9711-02BAE51F2512}" destId="{01EF492D-282F-4272-B5CD-83F8F9FA3A6F}" srcOrd="0" destOrd="0" presId="urn:microsoft.com/office/officeart/2005/8/layout/hProcess9"/>
    <dgm:cxn modelId="{BE22AE28-36A7-4DAF-9A30-9A941B09A309}" srcId="{B6E23FB8-F2C4-4809-855C-617EEFD916DA}" destId="{8D9E703C-5970-4C08-9BD5-042699C8F8F7}" srcOrd="0" destOrd="0" parTransId="{3EF67984-466F-408B-9075-65C4F6D88CC4}" sibTransId="{A561085B-48C5-4785-A0BD-8CF011C35CB7}"/>
    <dgm:cxn modelId="{602E1CC5-8367-4BEC-937B-164B1EAA0ACA}" type="presOf" srcId="{8D9E703C-5970-4C08-9BD5-042699C8F8F7}" destId="{6C79C78F-38B2-4E6C-82C1-7079BA72E433}" srcOrd="0" destOrd="0" presId="urn:microsoft.com/office/officeart/2005/8/layout/hProcess9"/>
    <dgm:cxn modelId="{0C624C05-67E0-40E4-9B18-34B8ADAE46EC}" srcId="{B6E23FB8-F2C4-4809-855C-617EEFD916DA}" destId="{26CE87C6-1F75-4BF5-B24E-B9AFF849CBA4}" srcOrd="3" destOrd="0" parTransId="{02BCF39F-5F3F-489D-AB72-84CB061035AC}" sibTransId="{5C2D123A-7EBA-437D-B947-3C3C531168F7}"/>
    <dgm:cxn modelId="{03EF79BB-5727-4D4F-8230-9E93F7E3BEC1}" srcId="{B6E23FB8-F2C4-4809-855C-617EEFD916DA}" destId="{2394A90D-2A24-42D8-A808-BDC8CABA5A2F}" srcOrd="2" destOrd="0" parTransId="{53A449D1-9ACB-467B-A9A6-F2D7CF1EDEBE}" sibTransId="{DBA40B55-16AE-45F5-8890-978C43055E8E}"/>
    <dgm:cxn modelId="{BF9D0D0C-6EC4-49C6-847D-3760696AB211}" type="presParOf" srcId="{5FAA616E-9B7F-446F-9A3D-8A84CC23A1A5}" destId="{14EC6A59-8058-42F7-9FF8-AF05866DA6A9}" srcOrd="0" destOrd="0" presId="urn:microsoft.com/office/officeart/2005/8/layout/hProcess9"/>
    <dgm:cxn modelId="{AD7375DD-6DAC-43A2-9B27-33108ADEB0C3}" type="presParOf" srcId="{5FAA616E-9B7F-446F-9A3D-8A84CC23A1A5}" destId="{09AA2FAA-6E4F-4343-A7F4-CE452FA563DC}" srcOrd="1" destOrd="0" presId="urn:microsoft.com/office/officeart/2005/8/layout/hProcess9"/>
    <dgm:cxn modelId="{83964AFC-DB22-4FBE-A21E-F9A5685934F4}" type="presParOf" srcId="{09AA2FAA-6E4F-4343-A7F4-CE452FA563DC}" destId="{6C79C78F-38B2-4E6C-82C1-7079BA72E433}" srcOrd="0" destOrd="0" presId="urn:microsoft.com/office/officeart/2005/8/layout/hProcess9"/>
    <dgm:cxn modelId="{32EAA398-4DAB-47E4-99BD-7340C6CB73D9}" type="presParOf" srcId="{09AA2FAA-6E4F-4343-A7F4-CE452FA563DC}" destId="{8A8B6711-1C82-4C3A-9092-FE1245215C0F}" srcOrd="1" destOrd="0" presId="urn:microsoft.com/office/officeart/2005/8/layout/hProcess9"/>
    <dgm:cxn modelId="{4B20E964-847C-4306-B4D2-2126996F3889}" type="presParOf" srcId="{09AA2FAA-6E4F-4343-A7F4-CE452FA563DC}" destId="{01EF492D-282F-4272-B5CD-83F8F9FA3A6F}" srcOrd="2" destOrd="0" presId="urn:microsoft.com/office/officeart/2005/8/layout/hProcess9"/>
    <dgm:cxn modelId="{22959CFA-F3D9-404A-9114-451D20A8BB68}" type="presParOf" srcId="{09AA2FAA-6E4F-4343-A7F4-CE452FA563DC}" destId="{97E4D294-6BEF-4F63-A908-A6184A6CB42E}" srcOrd="3" destOrd="0" presId="urn:microsoft.com/office/officeart/2005/8/layout/hProcess9"/>
    <dgm:cxn modelId="{D2CC4353-E7F6-40D5-964C-D54A2E34CB48}" type="presParOf" srcId="{09AA2FAA-6E4F-4343-A7F4-CE452FA563DC}" destId="{CAA6A4CB-A558-4377-AC91-A84834FEF121}" srcOrd="4" destOrd="0" presId="urn:microsoft.com/office/officeart/2005/8/layout/hProcess9"/>
    <dgm:cxn modelId="{9A87C20A-B913-4850-BDA2-501491073F71}" type="presParOf" srcId="{09AA2FAA-6E4F-4343-A7F4-CE452FA563DC}" destId="{4C3DB301-559A-4E71-948F-AD444468781B}" srcOrd="5" destOrd="0" presId="urn:microsoft.com/office/officeart/2005/8/layout/hProcess9"/>
    <dgm:cxn modelId="{0304796C-AE1E-4BFE-AAB5-59B68D49AA1A}" type="presParOf" srcId="{09AA2FAA-6E4F-4343-A7F4-CE452FA563DC}" destId="{0152E43F-6CD2-4753-BBA6-89DB3F85A549}" srcOrd="6" destOrd="0" presId="urn:microsoft.com/office/officeart/2005/8/layout/hProcess9"/>
    <dgm:cxn modelId="{FBE1D178-D245-4CA5-84E7-BBA9C182D4A6}" type="presParOf" srcId="{09AA2FAA-6E4F-4343-A7F4-CE452FA563DC}" destId="{BD95C271-3335-4417-8E1A-D4C396F1C86A}" srcOrd="7" destOrd="0" presId="urn:microsoft.com/office/officeart/2005/8/layout/hProcess9"/>
    <dgm:cxn modelId="{BF388E7D-CE12-4F2D-9355-08CF22B355C3}" type="presParOf" srcId="{09AA2FAA-6E4F-4343-A7F4-CE452FA563DC}" destId="{7308BF83-CD83-4431-98EC-3E1074194CEA}" srcOrd="8" destOrd="0" presId="urn:microsoft.com/office/officeart/2005/8/layout/hProcess9"/>
    <dgm:cxn modelId="{0DEDB231-74F4-4932-BAE3-15422268EA04}" type="presParOf" srcId="{09AA2FAA-6E4F-4343-A7F4-CE452FA563DC}" destId="{D8D78D61-6686-4542-8ECC-7F04551A04E6}" srcOrd="9" destOrd="0" presId="urn:microsoft.com/office/officeart/2005/8/layout/hProcess9"/>
    <dgm:cxn modelId="{76CF67A9-6E4E-4BE5-B296-D1BC0FF70B49}" type="presParOf" srcId="{09AA2FAA-6E4F-4343-A7F4-CE452FA563DC}" destId="{DD1E328E-C49D-46C2-A876-E91B0FBEF52C}" srcOrd="10" destOrd="0" presId="urn:microsoft.com/office/officeart/2005/8/layout/hProcess9"/>
    <dgm:cxn modelId="{9CB07748-1CE3-47C9-BEA5-D7BE44D270E5}" type="presParOf" srcId="{09AA2FAA-6E4F-4343-A7F4-CE452FA563DC}" destId="{89776381-824D-424C-9AD6-91439C066054}" srcOrd="11" destOrd="0" presId="urn:microsoft.com/office/officeart/2005/8/layout/hProcess9"/>
    <dgm:cxn modelId="{00A6CA4A-34D9-424D-B5C5-BD593FA4FD0D}"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273407" custLinFactNeighborX="-42388" custLinFactNeighborY="1188">
        <dgm:presLayoutVars>
          <dgm:bulletEnabled val="1"/>
        </dgm:presLayoutVars>
      </dgm:prSet>
      <dgm:spPr/>
      <dgm:t>
        <a:bodyPr/>
        <a:lstStyle/>
        <a:p>
          <a:endParaRPr lang="es-EC"/>
        </a:p>
      </dgm:t>
    </dgm:pt>
  </dgm:ptLst>
  <dgm:cxnLst>
    <dgm:cxn modelId="{42FD4E7F-F40E-4D7E-938F-E8B77AE0CAEB}" type="presOf" srcId="{2394A90D-2A24-42D8-A808-BDC8CABA5A2F}" destId="{CAA6A4CB-A558-4377-AC91-A84834FEF121}" srcOrd="0" destOrd="0" presId="urn:microsoft.com/office/officeart/2005/8/layout/hProcess9"/>
    <dgm:cxn modelId="{8615DC18-5B5B-40AD-96C3-51603BF49D3C}" type="presOf" srcId="{26CE87C6-1F75-4BF5-B24E-B9AFF849CBA4}" destId="{0152E43F-6CD2-4753-BBA6-89DB3F85A549}" srcOrd="0" destOrd="0" presId="urn:microsoft.com/office/officeart/2005/8/layout/hProcess9"/>
    <dgm:cxn modelId="{A27FE7B8-1D12-4E9B-9388-31BAACAC602C}" type="presOf" srcId="{E03C64AF-0061-4C32-9711-02BAE51F2512}" destId="{01EF492D-282F-4272-B5CD-83F8F9FA3A6F}" srcOrd="0" destOrd="0" presId="urn:microsoft.com/office/officeart/2005/8/layout/hProcess9"/>
    <dgm:cxn modelId="{6D87070E-BBE8-439A-8FB2-600D6A4F79D6}" type="presOf" srcId="{4A3B3639-23FF-4B82-8FF3-5A4B6A076241}" destId="{7308BF83-CD83-4431-98EC-3E1074194CEA}" srcOrd="0" destOrd="0" presId="urn:microsoft.com/office/officeart/2005/8/layout/hProcess9"/>
    <dgm:cxn modelId="{D0998F26-219E-4ACB-BE01-DD5A978E3366}" type="presOf" srcId="{1239B2B1-A1D1-42A1-8888-1702C5DF1A33}" destId="{8009FF17-531F-4B52-9DCA-CC000431F4E3}"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2B274BD3-1ECC-4C5B-9B56-D94D26C80727}" type="presOf" srcId="{8D9E703C-5970-4C08-9BD5-042699C8F8F7}" destId="{6C79C78F-38B2-4E6C-82C1-7079BA72E433}"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2271B3D2-83F5-450F-BE79-9588156F3F3B}" srcId="{B6E23FB8-F2C4-4809-855C-617EEFD916DA}" destId="{50FA04B4-08BA-484D-ACD6-E6EFAFBF313C}" srcOrd="5" destOrd="0" parTransId="{32D374D3-94FF-4918-9F9F-C9B3F7D052C9}" sibTransId="{90433652-B59E-49E6-ACA0-59146C47E7FF}"/>
    <dgm:cxn modelId="{C7275E09-3515-4D11-A8D9-334B3CD85AA8}" srcId="{B6E23FB8-F2C4-4809-855C-617EEFD916DA}" destId="{1239B2B1-A1D1-42A1-8888-1702C5DF1A33}" srcOrd="6" destOrd="0" parTransId="{BB284FCE-A941-45C3-B13E-847FBB2CB28E}" sibTransId="{F17D8D06-6DED-4B6B-B0F4-134802C93D76}"/>
    <dgm:cxn modelId="{BE22AE28-36A7-4DAF-9A30-9A941B09A309}" srcId="{B6E23FB8-F2C4-4809-855C-617EEFD916DA}" destId="{8D9E703C-5970-4C08-9BD5-042699C8F8F7}" srcOrd="0" destOrd="0" parTransId="{3EF67984-466F-408B-9075-65C4F6D88CC4}" sibTransId="{A561085B-48C5-4785-A0BD-8CF011C35CB7}"/>
    <dgm:cxn modelId="{670C97CD-60CC-4F1C-B5F0-7DE1831FC45B}" type="presOf" srcId="{50FA04B4-08BA-484D-ACD6-E6EFAFBF313C}" destId="{DD1E328E-C49D-46C2-A876-E91B0FBEF52C}" srcOrd="0" destOrd="0" presId="urn:microsoft.com/office/officeart/2005/8/layout/hProcess9"/>
    <dgm:cxn modelId="{0C624C05-67E0-40E4-9B18-34B8ADAE46EC}" srcId="{B6E23FB8-F2C4-4809-855C-617EEFD916DA}" destId="{26CE87C6-1F75-4BF5-B24E-B9AFF849CBA4}" srcOrd="3" destOrd="0" parTransId="{02BCF39F-5F3F-489D-AB72-84CB061035AC}" sibTransId="{5C2D123A-7EBA-437D-B947-3C3C531168F7}"/>
    <dgm:cxn modelId="{2796B427-8155-446E-8FBB-51E202CC8D10}" type="presOf" srcId="{B6E23FB8-F2C4-4809-855C-617EEFD916DA}" destId="{5FAA616E-9B7F-446F-9A3D-8A84CC23A1A5}" srcOrd="0" destOrd="0" presId="urn:microsoft.com/office/officeart/2005/8/layout/hProcess9"/>
    <dgm:cxn modelId="{03EF79BB-5727-4D4F-8230-9E93F7E3BEC1}" srcId="{B6E23FB8-F2C4-4809-855C-617EEFD916DA}" destId="{2394A90D-2A24-42D8-A808-BDC8CABA5A2F}" srcOrd="2" destOrd="0" parTransId="{53A449D1-9ACB-467B-A9A6-F2D7CF1EDEBE}" sibTransId="{DBA40B55-16AE-45F5-8890-978C43055E8E}"/>
    <dgm:cxn modelId="{803E1416-ED34-4709-951A-465C8597D00E}" type="presParOf" srcId="{5FAA616E-9B7F-446F-9A3D-8A84CC23A1A5}" destId="{14EC6A59-8058-42F7-9FF8-AF05866DA6A9}" srcOrd="0" destOrd="0" presId="urn:microsoft.com/office/officeart/2005/8/layout/hProcess9"/>
    <dgm:cxn modelId="{B37C40EA-402E-4148-8EE7-D505C60CF06F}" type="presParOf" srcId="{5FAA616E-9B7F-446F-9A3D-8A84CC23A1A5}" destId="{09AA2FAA-6E4F-4343-A7F4-CE452FA563DC}" srcOrd="1" destOrd="0" presId="urn:microsoft.com/office/officeart/2005/8/layout/hProcess9"/>
    <dgm:cxn modelId="{26BDC343-6BAB-41AC-AFEF-E6AE733F2FBD}" type="presParOf" srcId="{09AA2FAA-6E4F-4343-A7F4-CE452FA563DC}" destId="{6C79C78F-38B2-4E6C-82C1-7079BA72E433}" srcOrd="0" destOrd="0" presId="urn:microsoft.com/office/officeart/2005/8/layout/hProcess9"/>
    <dgm:cxn modelId="{C5C1EF8C-D532-46B9-9F92-CBBDCBD6FD77}" type="presParOf" srcId="{09AA2FAA-6E4F-4343-A7F4-CE452FA563DC}" destId="{8A8B6711-1C82-4C3A-9092-FE1245215C0F}" srcOrd="1" destOrd="0" presId="urn:microsoft.com/office/officeart/2005/8/layout/hProcess9"/>
    <dgm:cxn modelId="{E1AC04D0-EFF5-41C8-9D14-F0EC12A5B064}" type="presParOf" srcId="{09AA2FAA-6E4F-4343-A7F4-CE452FA563DC}" destId="{01EF492D-282F-4272-B5CD-83F8F9FA3A6F}" srcOrd="2" destOrd="0" presId="urn:microsoft.com/office/officeart/2005/8/layout/hProcess9"/>
    <dgm:cxn modelId="{BA55DF48-2949-49D1-B03C-97A7855F82C7}" type="presParOf" srcId="{09AA2FAA-6E4F-4343-A7F4-CE452FA563DC}" destId="{97E4D294-6BEF-4F63-A908-A6184A6CB42E}" srcOrd="3" destOrd="0" presId="urn:microsoft.com/office/officeart/2005/8/layout/hProcess9"/>
    <dgm:cxn modelId="{17C13B99-078A-4505-996F-68A11630E4CA}" type="presParOf" srcId="{09AA2FAA-6E4F-4343-A7F4-CE452FA563DC}" destId="{CAA6A4CB-A558-4377-AC91-A84834FEF121}" srcOrd="4" destOrd="0" presId="urn:microsoft.com/office/officeart/2005/8/layout/hProcess9"/>
    <dgm:cxn modelId="{6C4E2730-5B3C-4B2B-9104-6EF6EA0856DD}" type="presParOf" srcId="{09AA2FAA-6E4F-4343-A7F4-CE452FA563DC}" destId="{4C3DB301-559A-4E71-948F-AD444468781B}" srcOrd="5" destOrd="0" presId="urn:microsoft.com/office/officeart/2005/8/layout/hProcess9"/>
    <dgm:cxn modelId="{DB163DF9-D9B0-444F-8572-D0C33F87A5F2}" type="presParOf" srcId="{09AA2FAA-6E4F-4343-A7F4-CE452FA563DC}" destId="{0152E43F-6CD2-4753-BBA6-89DB3F85A549}" srcOrd="6" destOrd="0" presId="urn:microsoft.com/office/officeart/2005/8/layout/hProcess9"/>
    <dgm:cxn modelId="{1B50BCC6-5BDD-4A7A-9DE5-D0175954E947}" type="presParOf" srcId="{09AA2FAA-6E4F-4343-A7F4-CE452FA563DC}" destId="{BD95C271-3335-4417-8E1A-D4C396F1C86A}" srcOrd="7" destOrd="0" presId="urn:microsoft.com/office/officeart/2005/8/layout/hProcess9"/>
    <dgm:cxn modelId="{6B34E001-AD8E-4222-8409-7080A47E31DF}" type="presParOf" srcId="{09AA2FAA-6E4F-4343-A7F4-CE452FA563DC}" destId="{7308BF83-CD83-4431-98EC-3E1074194CEA}" srcOrd="8" destOrd="0" presId="urn:microsoft.com/office/officeart/2005/8/layout/hProcess9"/>
    <dgm:cxn modelId="{5682C1DF-4310-4649-80BB-4075B07F44CF}" type="presParOf" srcId="{09AA2FAA-6E4F-4343-A7F4-CE452FA563DC}" destId="{D8D78D61-6686-4542-8ECC-7F04551A04E6}" srcOrd="9" destOrd="0" presId="urn:microsoft.com/office/officeart/2005/8/layout/hProcess9"/>
    <dgm:cxn modelId="{F5EC655B-4478-450D-AB94-58079F828615}" type="presParOf" srcId="{09AA2FAA-6E4F-4343-A7F4-CE452FA563DC}" destId="{DD1E328E-C49D-46C2-A876-E91B0FBEF52C}" srcOrd="10" destOrd="0" presId="urn:microsoft.com/office/officeart/2005/8/layout/hProcess9"/>
    <dgm:cxn modelId="{E534CF4F-F6B6-4AF5-9AF0-63BF24C94FD3}" type="presParOf" srcId="{09AA2FAA-6E4F-4343-A7F4-CE452FA563DC}" destId="{89776381-824D-424C-9AD6-91439C066054}" srcOrd="11" destOrd="0" presId="urn:microsoft.com/office/officeart/2005/8/layout/hProcess9"/>
    <dgm:cxn modelId="{8CB32994-2678-4A62-90E4-8B5FBB074078}"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ln>
          <a:noFill/>
        </a:ln>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58ECA55B-E27A-474A-8F9F-B0395A05A198}" type="presOf" srcId="{1239B2B1-A1D1-42A1-8888-1702C5DF1A33}" destId="{8009FF17-531F-4B52-9DCA-CC000431F4E3}" srcOrd="0" destOrd="0" presId="urn:microsoft.com/office/officeart/2005/8/layout/hProcess9"/>
    <dgm:cxn modelId="{47067281-D580-489E-BBA6-F0EE22B1E5F7}" type="presOf" srcId="{8D9E703C-5970-4C08-9BD5-042699C8F8F7}" destId="{6C79C78F-38B2-4E6C-82C1-7079BA72E433}" srcOrd="0" destOrd="0" presId="urn:microsoft.com/office/officeart/2005/8/layout/hProcess9"/>
    <dgm:cxn modelId="{1D7AC085-B712-4B69-BBAE-51A793B5E132}" type="presOf" srcId="{26CE87C6-1F75-4BF5-B24E-B9AFF849CBA4}" destId="{0152E43F-6CD2-4753-BBA6-89DB3F85A549}"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03EF79BB-5727-4D4F-8230-9E93F7E3BEC1}" srcId="{B6E23FB8-F2C4-4809-855C-617EEFD916DA}" destId="{2394A90D-2A24-42D8-A808-BDC8CABA5A2F}" srcOrd="2" destOrd="0" parTransId="{53A449D1-9ACB-467B-A9A6-F2D7CF1EDEBE}" sibTransId="{DBA40B55-16AE-45F5-8890-978C43055E8E}"/>
    <dgm:cxn modelId="{231BFDDF-32DF-487F-B7A3-7D3C78FEE29A}" type="presOf" srcId="{2394A90D-2A24-42D8-A808-BDC8CABA5A2F}" destId="{CAA6A4CB-A558-4377-AC91-A84834FEF121}" srcOrd="0" destOrd="0" presId="urn:microsoft.com/office/officeart/2005/8/layout/hProcess9"/>
    <dgm:cxn modelId="{92754CE2-624C-4B65-84A2-830C80AB8148}" type="presOf" srcId="{4A3B3639-23FF-4B82-8FF3-5A4B6A076241}" destId="{7308BF83-CD83-4431-98EC-3E1074194CEA}" srcOrd="0" destOrd="0" presId="urn:microsoft.com/office/officeart/2005/8/layout/hProcess9"/>
    <dgm:cxn modelId="{C7275E09-3515-4D11-A8D9-334B3CD85AA8}" srcId="{B6E23FB8-F2C4-4809-855C-617EEFD916DA}" destId="{1239B2B1-A1D1-42A1-8888-1702C5DF1A33}" srcOrd="6" destOrd="0" parTransId="{BB284FCE-A941-45C3-B13E-847FBB2CB28E}" sibTransId="{F17D8D06-6DED-4B6B-B0F4-134802C93D76}"/>
    <dgm:cxn modelId="{0C624C05-67E0-40E4-9B18-34B8ADAE46EC}" srcId="{B6E23FB8-F2C4-4809-855C-617EEFD916DA}" destId="{26CE87C6-1F75-4BF5-B24E-B9AFF849CBA4}" srcOrd="3" destOrd="0" parTransId="{02BCF39F-5F3F-489D-AB72-84CB061035AC}" sibTransId="{5C2D123A-7EBA-437D-B947-3C3C531168F7}"/>
    <dgm:cxn modelId="{BE22AE28-36A7-4DAF-9A30-9A941B09A309}" srcId="{B6E23FB8-F2C4-4809-855C-617EEFD916DA}" destId="{8D9E703C-5970-4C08-9BD5-042699C8F8F7}" srcOrd="0" destOrd="0" parTransId="{3EF67984-466F-408B-9075-65C4F6D88CC4}" sibTransId="{A561085B-48C5-4785-A0BD-8CF011C35CB7}"/>
    <dgm:cxn modelId="{2271B3D2-83F5-450F-BE79-9588156F3F3B}" srcId="{B6E23FB8-F2C4-4809-855C-617EEFD916DA}" destId="{50FA04B4-08BA-484D-ACD6-E6EFAFBF313C}" srcOrd="5" destOrd="0" parTransId="{32D374D3-94FF-4918-9F9F-C9B3F7D052C9}" sibTransId="{90433652-B59E-49E6-ACA0-59146C47E7FF}"/>
    <dgm:cxn modelId="{43205331-A806-4C27-B0F4-823FC0D39191}" type="presOf" srcId="{B6E23FB8-F2C4-4809-855C-617EEFD916DA}" destId="{5FAA616E-9B7F-446F-9A3D-8A84CC23A1A5}"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342DD68F-25ED-4734-A67D-FD97B57E42EC}" type="presOf" srcId="{E03C64AF-0061-4C32-9711-02BAE51F2512}" destId="{01EF492D-282F-4272-B5CD-83F8F9FA3A6F}" srcOrd="0" destOrd="0" presId="urn:microsoft.com/office/officeart/2005/8/layout/hProcess9"/>
    <dgm:cxn modelId="{56D841D2-9355-4EAF-97FB-2221BD634C83}" type="presOf" srcId="{50FA04B4-08BA-484D-ACD6-E6EFAFBF313C}" destId="{DD1E328E-C49D-46C2-A876-E91B0FBEF52C}" srcOrd="0" destOrd="0" presId="urn:microsoft.com/office/officeart/2005/8/layout/hProcess9"/>
    <dgm:cxn modelId="{34454371-8F9F-4EB8-8638-82AA8A42C458}" type="presParOf" srcId="{5FAA616E-9B7F-446F-9A3D-8A84CC23A1A5}" destId="{14EC6A59-8058-42F7-9FF8-AF05866DA6A9}" srcOrd="0" destOrd="0" presId="urn:microsoft.com/office/officeart/2005/8/layout/hProcess9"/>
    <dgm:cxn modelId="{5E687594-1D21-4C64-A1E9-954509776A3D}" type="presParOf" srcId="{5FAA616E-9B7F-446F-9A3D-8A84CC23A1A5}" destId="{09AA2FAA-6E4F-4343-A7F4-CE452FA563DC}" srcOrd="1" destOrd="0" presId="urn:microsoft.com/office/officeart/2005/8/layout/hProcess9"/>
    <dgm:cxn modelId="{8EB5C0F8-A54A-4141-937C-6BEE3729615D}" type="presParOf" srcId="{09AA2FAA-6E4F-4343-A7F4-CE452FA563DC}" destId="{6C79C78F-38B2-4E6C-82C1-7079BA72E433}" srcOrd="0" destOrd="0" presId="urn:microsoft.com/office/officeart/2005/8/layout/hProcess9"/>
    <dgm:cxn modelId="{BB9346CA-AE05-46A0-830B-D5D0E1F4F547}" type="presParOf" srcId="{09AA2FAA-6E4F-4343-A7F4-CE452FA563DC}" destId="{8A8B6711-1C82-4C3A-9092-FE1245215C0F}" srcOrd="1" destOrd="0" presId="urn:microsoft.com/office/officeart/2005/8/layout/hProcess9"/>
    <dgm:cxn modelId="{2AF08884-A928-4FF6-BE65-334F49199E12}" type="presParOf" srcId="{09AA2FAA-6E4F-4343-A7F4-CE452FA563DC}" destId="{01EF492D-282F-4272-B5CD-83F8F9FA3A6F}" srcOrd="2" destOrd="0" presId="urn:microsoft.com/office/officeart/2005/8/layout/hProcess9"/>
    <dgm:cxn modelId="{8A988308-2103-4E46-AA1B-9F11B4415943}" type="presParOf" srcId="{09AA2FAA-6E4F-4343-A7F4-CE452FA563DC}" destId="{97E4D294-6BEF-4F63-A908-A6184A6CB42E}" srcOrd="3" destOrd="0" presId="urn:microsoft.com/office/officeart/2005/8/layout/hProcess9"/>
    <dgm:cxn modelId="{6DAEFD65-A0A6-4004-BD5D-1B844528482E}" type="presParOf" srcId="{09AA2FAA-6E4F-4343-A7F4-CE452FA563DC}" destId="{CAA6A4CB-A558-4377-AC91-A84834FEF121}" srcOrd="4" destOrd="0" presId="urn:microsoft.com/office/officeart/2005/8/layout/hProcess9"/>
    <dgm:cxn modelId="{C72CC92A-4F5D-4B6A-B8DD-C22442B58695}" type="presParOf" srcId="{09AA2FAA-6E4F-4343-A7F4-CE452FA563DC}" destId="{4C3DB301-559A-4E71-948F-AD444468781B}" srcOrd="5" destOrd="0" presId="urn:microsoft.com/office/officeart/2005/8/layout/hProcess9"/>
    <dgm:cxn modelId="{28B859B3-D3E7-4F88-B497-2402D7AFC44B}" type="presParOf" srcId="{09AA2FAA-6E4F-4343-A7F4-CE452FA563DC}" destId="{0152E43F-6CD2-4753-BBA6-89DB3F85A549}" srcOrd="6" destOrd="0" presId="urn:microsoft.com/office/officeart/2005/8/layout/hProcess9"/>
    <dgm:cxn modelId="{DF93A108-1191-4AFC-BAEA-650BF71A3F14}" type="presParOf" srcId="{09AA2FAA-6E4F-4343-A7F4-CE452FA563DC}" destId="{BD95C271-3335-4417-8E1A-D4C396F1C86A}" srcOrd="7" destOrd="0" presId="urn:microsoft.com/office/officeart/2005/8/layout/hProcess9"/>
    <dgm:cxn modelId="{421D248F-F3D1-49D7-8615-8ECC2B3E95F2}" type="presParOf" srcId="{09AA2FAA-6E4F-4343-A7F4-CE452FA563DC}" destId="{7308BF83-CD83-4431-98EC-3E1074194CEA}" srcOrd="8" destOrd="0" presId="urn:microsoft.com/office/officeart/2005/8/layout/hProcess9"/>
    <dgm:cxn modelId="{04998ECE-132F-4F47-A048-9943DC02978A}" type="presParOf" srcId="{09AA2FAA-6E4F-4343-A7F4-CE452FA563DC}" destId="{D8D78D61-6686-4542-8ECC-7F04551A04E6}" srcOrd="9" destOrd="0" presId="urn:microsoft.com/office/officeart/2005/8/layout/hProcess9"/>
    <dgm:cxn modelId="{9F850491-DC5E-4C10-9C19-88DCC3E19BAF}" type="presParOf" srcId="{09AA2FAA-6E4F-4343-A7F4-CE452FA563DC}" destId="{DD1E328E-C49D-46C2-A876-E91B0FBEF52C}" srcOrd="10" destOrd="0" presId="urn:microsoft.com/office/officeart/2005/8/layout/hProcess9"/>
    <dgm:cxn modelId="{43D1AE0B-98D5-45EE-920C-36460FF90D43}" type="presParOf" srcId="{09AA2FAA-6E4F-4343-A7F4-CE452FA563DC}" destId="{89776381-824D-424C-9AD6-91439C066054}" srcOrd="11" destOrd="0" presId="urn:microsoft.com/office/officeart/2005/8/layout/hProcess9"/>
    <dgm:cxn modelId="{42EAA6B0-3E1E-425A-95A6-FF6FD6ECD61C}"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47456">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5F4851D3-57B9-42BD-9241-560ADD3ECD30}" srcId="{B6E23FB8-F2C4-4809-855C-617EEFD916DA}" destId="{4A3B3639-23FF-4B82-8FF3-5A4B6A076241}" srcOrd="4" destOrd="0" parTransId="{8CBB6E8E-CA8D-44C3-B4FE-1108D1420D55}" sibTransId="{9E883924-3AB1-45F9-A963-842F0A087CE3}"/>
    <dgm:cxn modelId="{7B40E54D-22CE-4270-81F4-B00AF2B680E1}" type="presOf" srcId="{E03C64AF-0061-4C32-9711-02BAE51F2512}" destId="{01EF492D-282F-4272-B5CD-83F8F9FA3A6F}" srcOrd="0" destOrd="0" presId="urn:microsoft.com/office/officeart/2005/8/layout/hProcess9"/>
    <dgm:cxn modelId="{7BAD9931-DBFA-43CB-97D0-C68F11DB3AB3}" type="presOf" srcId="{26CE87C6-1F75-4BF5-B24E-B9AFF849CBA4}" destId="{0152E43F-6CD2-4753-BBA6-89DB3F85A549}" srcOrd="0" destOrd="0" presId="urn:microsoft.com/office/officeart/2005/8/layout/hProcess9"/>
    <dgm:cxn modelId="{03EF79BB-5727-4D4F-8230-9E93F7E3BEC1}" srcId="{B6E23FB8-F2C4-4809-855C-617EEFD916DA}" destId="{2394A90D-2A24-42D8-A808-BDC8CABA5A2F}" srcOrd="2" destOrd="0" parTransId="{53A449D1-9ACB-467B-A9A6-F2D7CF1EDEBE}" sibTransId="{DBA40B55-16AE-45F5-8890-978C43055E8E}"/>
    <dgm:cxn modelId="{C7275E09-3515-4D11-A8D9-334B3CD85AA8}" srcId="{B6E23FB8-F2C4-4809-855C-617EEFD916DA}" destId="{1239B2B1-A1D1-42A1-8888-1702C5DF1A33}" srcOrd="6" destOrd="0" parTransId="{BB284FCE-A941-45C3-B13E-847FBB2CB28E}" sibTransId="{F17D8D06-6DED-4B6B-B0F4-134802C93D76}"/>
    <dgm:cxn modelId="{0C624C05-67E0-40E4-9B18-34B8ADAE46EC}" srcId="{B6E23FB8-F2C4-4809-855C-617EEFD916DA}" destId="{26CE87C6-1F75-4BF5-B24E-B9AFF849CBA4}" srcOrd="3" destOrd="0" parTransId="{02BCF39F-5F3F-489D-AB72-84CB061035AC}" sibTransId="{5C2D123A-7EBA-437D-B947-3C3C531168F7}"/>
    <dgm:cxn modelId="{A21213FE-4DD4-4E50-B93F-96D7A62A51A9}" type="presOf" srcId="{8D9E703C-5970-4C08-9BD5-042699C8F8F7}" destId="{6C79C78F-38B2-4E6C-82C1-7079BA72E433}" srcOrd="0" destOrd="0" presId="urn:microsoft.com/office/officeart/2005/8/layout/hProcess9"/>
    <dgm:cxn modelId="{2E7A22E8-EEC4-4892-AD6F-5C96CD639513}" type="presOf" srcId="{B6E23FB8-F2C4-4809-855C-617EEFD916DA}" destId="{5FAA616E-9B7F-446F-9A3D-8A84CC23A1A5}" srcOrd="0" destOrd="0" presId="urn:microsoft.com/office/officeart/2005/8/layout/hProcess9"/>
    <dgm:cxn modelId="{6F351E1F-ED43-4375-916C-CF859F62A93C}" type="presOf" srcId="{50FA04B4-08BA-484D-ACD6-E6EFAFBF313C}" destId="{DD1E328E-C49D-46C2-A876-E91B0FBEF52C}" srcOrd="0" destOrd="0" presId="urn:microsoft.com/office/officeart/2005/8/layout/hProcess9"/>
    <dgm:cxn modelId="{BE22AE28-36A7-4DAF-9A30-9A941B09A309}" srcId="{B6E23FB8-F2C4-4809-855C-617EEFD916DA}" destId="{8D9E703C-5970-4C08-9BD5-042699C8F8F7}" srcOrd="0" destOrd="0" parTransId="{3EF67984-466F-408B-9075-65C4F6D88CC4}" sibTransId="{A561085B-48C5-4785-A0BD-8CF011C35CB7}"/>
    <dgm:cxn modelId="{2271B3D2-83F5-450F-BE79-9588156F3F3B}" srcId="{B6E23FB8-F2C4-4809-855C-617EEFD916DA}" destId="{50FA04B4-08BA-484D-ACD6-E6EFAFBF313C}" srcOrd="5" destOrd="0" parTransId="{32D374D3-94FF-4918-9F9F-C9B3F7D052C9}" sibTransId="{90433652-B59E-49E6-ACA0-59146C47E7FF}"/>
    <dgm:cxn modelId="{6F8DDE46-F4E8-4846-89CD-6122E4F45394}" type="presOf" srcId="{2394A90D-2A24-42D8-A808-BDC8CABA5A2F}" destId="{CAA6A4CB-A558-4377-AC91-A84834FEF121}" srcOrd="0" destOrd="0" presId="urn:microsoft.com/office/officeart/2005/8/layout/hProcess9"/>
    <dgm:cxn modelId="{573B6FF6-EDA8-4348-9722-02430A8AC62C}" type="presOf" srcId="{4A3B3639-23FF-4B82-8FF3-5A4B6A076241}" destId="{7308BF83-CD83-4431-98EC-3E1074194CEA}"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27749690-715D-4B09-B233-B0359A7923D0}" type="presOf" srcId="{1239B2B1-A1D1-42A1-8888-1702C5DF1A33}" destId="{8009FF17-531F-4B52-9DCA-CC000431F4E3}" srcOrd="0" destOrd="0" presId="urn:microsoft.com/office/officeart/2005/8/layout/hProcess9"/>
    <dgm:cxn modelId="{2B66E929-737E-44BB-9F0A-60A05466FC88}" type="presParOf" srcId="{5FAA616E-9B7F-446F-9A3D-8A84CC23A1A5}" destId="{14EC6A59-8058-42F7-9FF8-AF05866DA6A9}" srcOrd="0" destOrd="0" presId="urn:microsoft.com/office/officeart/2005/8/layout/hProcess9"/>
    <dgm:cxn modelId="{F5D364CB-0C43-4C9F-9C1F-8CD5E5BF6332}" type="presParOf" srcId="{5FAA616E-9B7F-446F-9A3D-8A84CC23A1A5}" destId="{09AA2FAA-6E4F-4343-A7F4-CE452FA563DC}" srcOrd="1" destOrd="0" presId="urn:microsoft.com/office/officeart/2005/8/layout/hProcess9"/>
    <dgm:cxn modelId="{B12C7409-E8CA-47B2-9C9A-4210B21898A5}" type="presParOf" srcId="{09AA2FAA-6E4F-4343-A7F4-CE452FA563DC}" destId="{6C79C78F-38B2-4E6C-82C1-7079BA72E433}" srcOrd="0" destOrd="0" presId="urn:microsoft.com/office/officeart/2005/8/layout/hProcess9"/>
    <dgm:cxn modelId="{C149BD21-68B4-4AC0-80C9-A51ED756A29F}" type="presParOf" srcId="{09AA2FAA-6E4F-4343-A7F4-CE452FA563DC}" destId="{8A8B6711-1C82-4C3A-9092-FE1245215C0F}" srcOrd="1" destOrd="0" presId="urn:microsoft.com/office/officeart/2005/8/layout/hProcess9"/>
    <dgm:cxn modelId="{D5DE49CC-6F43-4ED1-9DCC-3FBE6A9E70F3}" type="presParOf" srcId="{09AA2FAA-6E4F-4343-A7F4-CE452FA563DC}" destId="{01EF492D-282F-4272-B5CD-83F8F9FA3A6F}" srcOrd="2" destOrd="0" presId="urn:microsoft.com/office/officeart/2005/8/layout/hProcess9"/>
    <dgm:cxn modelId="{3D6FDAB7-65F3-4CA9-97EE-616EE2C3E2D3}" type="presParOf" srcId="{09AA2FAA-6E4F-4343-A7F4-CE452FA563DC}" destId="{97E4D294-6BEF-4F63-A908-A6184A6CB42E}" srcOrd="3" destOrd="0" presId="urn:microsoft.com/office/officeart/2005/8/layout/hProcess9"/>
    <dgm:cxn modelId="{0ECAE759-5056-4139-A8CD-EAC6095EE920}" type="presParOf" srcId="{09AA2FAA-6E4F-4343-A7F4-CE452FA563DC}" destId="{CAA6A4CB-A558-4377-AC91-A84834FEF121}" srcOrd="4" destOrd="0" presId="urn:microsoft.com/office/officeart/2005/8/layout/hProcess9"/>
    <dgm:cxn modelId="{A9807AC5-EF86-492B-923E-2DB866B7C5FF}" type="presParOf" srcId="{09AA2FAA-6E4F-4343-A7F4-CE452FA563DC}" destId="{4C3DB301-559A-4E71-948F-AD444468781B}" srcOrd="5" destOrd="0" presId="urn:microsoft.com/office/officeart/2005/8/layout/hProcess9"/>
    <dgm:cxn modelId="{BB34FC01-9CA0-468B-933F-A423EAB4510A}" type="presParOf" srcId="{09AA2FAA-6E4F-4343-A7F4-CE452FA563DC}" destId="{0152E43F-6CD2-4753-BBA6-89DB3F85A549}" srcOrd="6" destOrd="0" presId="urn:microsoft.com/office/officeart/2005/8/layout/hProcess9"/>
    <dgm:cxn modelId="{15750A08-0CC1-4E4F-9486-9A1D36DCFCB1}" type="presParOf" srcId="{09AA2FAA-6E4F-4343-A7F4-CE452FA563DC}" destId="{BD95C271-3335-4417-8E1A-D4C396F1C86A}" srcOrd="7" destOrd="0" presId="urn:microsoft.com/office/officeart/2005/8/layout/hProcess9"/>
    <dgm:cxn modelId="{09C7B8B3-0A75-4085-8A2F-A5D1872969F5}" type="presParOf" srcId="{09AA2FAA-6E4F-4343-A7F4-CE452FA563DC}" destId="{7308BF83-CD83-4431-98EC-3E1074194CEA}" srcOrd="8" destOrd="0" presId="urn:microsoft.com/office/officeart/2005/8/layout/hProcess9"/>
    <dgm:cxn modelId="{8BEA6E5D-ED96-4207-BAFF-87AD1BB3615F}" type="presParOf" srcId="{09AA2FAA-6E4F-4343-A7F4-CE452FA563DC}" destId="{D8D78D61-6686-4542-8ECC-7F04551A04E6}" srcOrd="9" destOrd="0" presId="urn:microsoft.com/office/officeart/2005/8/layout/hProcess9"/>
    <dgm:cxn modelId="{42494021-1E43-4FDF-92B4-3F2BF69CCBCC}" type="presParOf" srcId="{09AA2FAA-6E4F-4343-A7F4-CE452FA563DC}" destId="{DD1E328E-C49D-46C2-A876-E91B0FBEF52C}" srcOrd="10" destOrd="0" presId="urn:microsoft.com/office/officeart/2005/8/layout/hProcess9"/>
    <dgm:cxn modelId="{179E28BA-74FF-4063-8BBB-D504202E4B2A}" type="presParOf" srcId="{09AA2FAA-6E4F-4343-A7F4-CE452FA563DC}" destId="{89776381-824D-424C-9AD6-91439C066054}" srcOrd="11" destOrd="0" presId="urn:microsoft.com/office/officeart/2005/8/layout/hProcess9"/>
    <dgm:cxn modelId="{5F1A98D5-1A85-4F62-B8D7-D4A827E455E2}"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84424">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E03CAC29-20CA-43E0-B690-6D5044672833}" type="presOf" srcId="{4A3B3639-23FF-4B82-8FF3-5A4B6A076241}" destId="{7308BF83-CD83-4431-98EC-3E1074194CEA}"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E7E8B9BF-86B8-4CAF-87D4-CC858A8F8ACB}" type="presOf" srcId="{50FA04B4-08BA-484D-ACD6-E6EFAFBF313C}" destId="{DD1E328E-C49D-46C2-A876-E91B0FBEF52C}" srcOrd="0" destOrd="0" presId="urn:microsoft.com/office/officeart/2005/8/layout/hProcess9"/>
    <dgm:cxn modelId="{8CC15C99-8634-4E45-9E09-4787448AABCA}" type="presOf" srcId="{8D9E703C-5970-4C08-9BD5-042699C8F8F7}" destId="{6C79C78F-38B2-4E6C-82C1-7079BA72E433}"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2271B3D2-83F5-450F-BE79-9588156F3F3B}" srcId="{B6E23FB8-F2C4-4809-855C-617EEFD916DA}" destId="{50FA04B4-08BA-484D-ACD6-E6EFAFBF313C}" srcOrd="5" destOrd="0" parTransId="{32D374D3-94FF-4918-9F9F-C9B3F7D052C9}" sibTransId="{90433652-B59E-49E6-ACA0-59146C47E7FF}"/>
    <dgm:cxn modelId="{C7275E09-3515-4D11-A8D9-334B3CD85AA8}" srcId="{B6E23FB8-F2C4-4809-855C-617EEFD916DA}" destId="{1239B2B1-A1D1-42A1-8888-1702C5DF1A33}" srcOrd="6" destOrd="0" parTransId="{BB284FCE-A941-45C3-B13E-847FBB2CB28E}" sibTransId="{F17D8D06-6DED-4B6B-B0F4-134802C93D76}"/>
    <dgm:cxn modelId="{274006E6-BE09-4536-A111-86C31BDC4FD2}" type="presOf" srcId="{1239B2B1-A1D1-42A1-8888-1702C5DF1A33}" destId="{8009FF17-531F-4B52-9DCA-CC000431F4E3}" srcOrd="0" destOrd="0" presId="urn:microsoft.com/office/officeart/2005/8/layout/hProcess9"/>
    <dgm:cxn modelId="{E65389C5-506C-4001-80D9-E5AD31F07DA9}" type="presOf" srcId="{E03C64AF-0061-4C32-9711-02BAE51F2512}" destId="{01EF492D-282F-4272-B5CD-83F8F9FA3A6F}" srcOrd="0" destOrd="0" presId="urn:microsoft.com/office/officeart/2005/8/layout/hProcess9"/>
    <dgm:cxn modelId="{BE22AE28-36A7-4DAF-9A30-9A941B09A309}" srcId="{B6E23FB8-F2C4-4809-855C-617EEFD916DA}" destId="{8D9E703C-5970-4C08-9BD5-042699C8F8F7}" srcOrd="0" destOrd="0" parTransId="{3EF67984-466F-408B-9075-65C4F6D88CC4}" sibTransId="{A561085B-48C5-4785-A0BD-8CF011C35CB7}"/>
    <dgm:cxn modelId="{9BDFED76-2943-4E92-BEAD-D374A6B35CF3}" type="presOf" srcId="{B6E23FB8-F2C4-4809-855C-617EEFD916DA}" destId="{5FAA616E-9B7F-446F-9A3D-8A84CC23A1A5}" srcOrd="0" destOrd="0" presId="urn:microsoft.com/office/officeart/2005/8/layout/hProcess9"/>
    <dgm:cxn modelId="{F254D2FD-C0AC-4839-8213-B42A78F021DE}" type="presOf" srcId="{2394A90D-2A24-42D8-A808-BDC8CABA5A2F}" destId="{CAA6A4CB-A558-4377-AC91-A84834FEF121}" srcOrd="0" destOrd="0" presId="urn:microsoft.com/office/officeart/2005/8/layout/hProcess9"/>
    <dgm:cxn modelId="{0C624C05-67E0-40E4-9B18-34B8ADAE46EC}" srcId="{B6E23FB8-F2C4-4809-855C-617EEFD916DA}" destId="{26CE87C6-1F75-4BF5-B24E-B9AFF849CBA4}" srcOrd="3" destOrd="0" parTransId="{02BCF39F-5F3F-489D-AB72-84CB061035AC}" sibTransId="{5C2D123A-7EBA-437D-B947-3C3C531168F7}"/>
    <dgm:cxn modelId="{7FC263A5-E8CB-4CBC-8BE5-AF025FC6A9C9}" type="presOf" srcId="{26CE87C6-1F75-4BF5-B24E-B9AFF849CBA4}" destId="{0152E43F-6CD2-4753-BBA6-89DB3F85A549}" srcOrd="0" destOrd="0" presId="urn:microsoft.com/office/officeart/2005/8/layout/hProcess9"/>
    <dgm:cxn modelId="{03EF79BB-5727-4D4F-8230-9E93F7E3BEC1}" srcId="{B6E23FB8-F2C4-4809-855C-617EEFD916DA}" destId="{2394A90D-2A24-42D8-A808-BDC8CABA5A2F}" srcOrd="2" destOrd="0" parTransId="{53A449D1-9ACB-467B-A9A6-F2D7CF1EDEBE}" sibTransId="{DBA40B55-16AE-45F5-8890-978C43055E8E}"/>
    <dgm:cxn modelId="{0BD7AEE7-B450-4603-A625-A13985487A0E}" type="presParOf" srcId="{5FAA616E-9B7F-446F-9A3D-8A84CC23A1A5}" destId="{14EC6A59-8058-42F7-9FF8-AF05866DA6A9}" srcOrd="0" destOrd="0" presId="urn:microsoft.com/office/officeart/2005/8/layout/hProcess9"/>
    <dgm:cxn modelId="{5739452F-F47D-46D3-9066-8BFE9A8E73A3}" type="presParOf" srcId="{5FAA616E-9B7F-446F-9A3D-8A84CC23A1A5}" destId="{09AA2FAA-6E4F-4343-A7F4-CE452FA563DC}" srcOrd="1" destOrd="0" presId="urn:microsoft.com/office/officeart/2005/8/layout/hProcess9"/>
    <dgm:cxn modelId="{AB972F9B-19D8-46E2-A65E-9FDF5E765828}" type="presParOf" srcId="{09AA2FAA-6E4F-4343-A7F4-CE452FA563DC}" destId="{6C79C78F-38B2-4E6C-82C1-7079BA72E433}" srcOrd="0" destOrd="0" presId="urn:microsoft.com/office/officeart/2005/8/layout/hProcess9"/>
    <dgm:cxn modelId="{087AF4DA-2581-4595-ADB8-34E6F5060E1A}" type="presParOf" srcId="{09AA2FAA-6E4F-4343-A7F4-CE452FA563DC}" destId="{8A8B6711-1C82-4C3A-9092-FE1245215C0F}" srcOrd="1" destOrd="0" presId="urn:microsoft.com/office/officeart/2005/8/layout/hProcess9"/>
    <dgm:cxn modelId="{97D46B3C-3146-41B2-923C-B7D563786863}" type="presParOf" srcId="{09AA2FAA-6E4F-4343-A7F4-CE452FA563DC}" destId="{01EF492D-282F-4272-B5CD-83F8F9FA3A6F}" srcOrd="2" destOrd="0" presId="urn:microsoft.com/office/officeart/2005/8/layout/hProcess9"/>
    <dgm:cxn modelId="{1892E067-4A67-4200-A243-A0306B527177}" type="presParOf" srcId="{09AA2FAA-6E4F-4343-A7F4-CE452FA563DC}" destId="{97E4D294-6BEF-4F63-A908-A6184A6CB42E}" srcOrd="3" destOrd="0" presId="urn:microsoft.com/office/officeart/2005/8/layout/hProcess9"/>
    <dgm:cxn modelId="{24B826CD-0928-4044-976B-CE7813B76B33}" type="presParOf" srcId="{09AA2FAA-6E4F-4343-A7F4-CE452FA563DC}" destId="{CAA6A4CB-A558-4377-AC91-A84834FEF121}" srcOrd="4" destOrd="0" presId="urn:microsoft.com/office/officeart/2005/8/layout/hProcess9"/>
    <dgm:cxn modelId="{3AD25532-52F7-42A8-B8B2-598730AD47ED}" type="presParOf" srcId="{09AA2FAA-6E4F-4343-A7F4-CE452FA563DC}" destId="{4C3DB301-559A-4E71-948F-AD444468781B}" srcOrd="5" destOrd="0" presId="urn:microsoft.com/office/officeart/2005/8/layout/hProcess9"/>
    <dgm:cxn modelId="{F2F9E41A-E254-4656-9A51-7082DE77A40D}" type="presParOf" srcId="{09AA2FAA-6E4F-4343-A7F4-CE452FA563DC}" destId="{0152E43F-6CD2-4753-BBA6-89DB3F85A549}" srcOrd="6" destOrd="0" presId="urn:microsoft.com/office/officeart/2005/8/layout/hProcess9"/>
    <dgm:cxn modelId="{66321227-6386-4BD7-AD4C-D6616F429C8F}" type="presParOf" srcId="{09AA2FAA-6E4F-4343-A7F4-CE452FA563DC}" destId="{BD95C271-3335-4417-8E1A-D4C396F1C86A}" srcOrd="7" destOrd="0" presId="urn:microsoft.com/office/officeart/2005/8/layout/hProcess9"/>
    <dgm:cxn modelId="{0D66105F-7F8E-44C5-AA32-F3F43D088DD2}" type="presParOf" srcId="{09AA2FAA-6E4F-4343-A7F4-CE452FA563DC}" destId="{7308BF83-CD83-4431-98EC-3E1074194CEA}" srcOrd="8" destOrd="0" presId="urn:microsoft.com/office/officeart/2005/8/layout/hProcess9"/>
    <dgm:cxn modelId="{558E366E-6F52-4466-81C9-BF33D0114184}" type="presParOf" srcId="{09AA2FAA-6E4F-4343-A7F4-CE452FA563DC}" destId="{D8D78D61-6686-4542-8ECC-7F04551A04E6}" srcOrd="9" destOrd="0" presId="urn:microsoft.com/office/officeart/2005/8/layout/hProcess9"/>
    <dgm:cxn modelId="{90037E41-8ECF-4413-88E6-706D80141D33}" type="presParOf" srcId="{09AA2FAA-6E4F-4343-A7F4-CE452FA563DC}" destId="{DD1E328E-C49D-46C2-A876-E91B0FBEF52C}" srcOrd="10" destOrd="0" presId="urn:microsoft.com/office/officeart/2005/8/layout/hProcess9"/>
    <dgm:cxn modelId="{6AD4959F-A5AF-439A-AC7A-8AC7FEFFC031}" type="presParOf" srcId="{09AA2FAA-6E4F-4343-A7F4-CE452FA563DC}" destId="{89776381-824D-424C-9AD6-91439C066054}" srcOrd="11" destOrd="0" presId="urn:microsoft.com/office/officeart/2005/8/layout/hProcess9"/>
    <dgm:cxn modelId="{41956CD6-9CDE-4CB6-923C-D85A5B0DFC26}"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5E35169F-FFD3-464F-8E65-0DFA5B44E930}" type="presOf" srcId="{2394A90D-2A24-42D8-A808-BDC8CABA5A2F}" destId="{CAA6A4CB-A558-4377-AC91-A84834FEF121}" srcOrd="0" destOrd="0" presId="urn:microsoft.com/office/officeart/2005/8/layout/hProcess9"/>
    <dgm:cxn modelId="{82CF063B-0C9D-4C1E-985B-19098DA19A3E}" type="presOf" srcId="{B6E23FB8-F2C4-4809-855C-617EEFD916DA}" destId="{5FAA616E-9B7F-446F-9A3D-8A84CC23A1A5}"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03EF79BB-5727-4D4F-8230-9E93F7E3BEC1}" srcId="{B6E23FB8-F2C4-4809-855C-617EEFD916DA}" destId="{2394A90D-2A24-42D8-A808-BDC8CABA5A2F}" srcOrd="2" destOrd="0" parTransId="{53A449D1-9ACB-467B-A9A6-F2D7CF1EDEBE}" sibTransId="{DBA40B55-16AE-45F5-8890-978C43055E8E}"/>
    <dgm:cxn modelId="{C7275E09-3515-4D11-A8D9-334B3CD85AA8}" srcId="{B6E23FB8-F2C4-4809-855C-617EEFD916DA}" destId="{1239B2B1-A1D1-42A1-8888-1702C5DF1A33}" srcOrd="6" destOrd="0" parTransId="{BB284FCE-A941-45C3-B13E-847FBB2CB28E}" sibTransId="{F17D8D06-6DED-4B6B-B0F4-134802C93D76}"/>
    <dgm:cxn modelId="{0C624C05-67E0-40E4-9B18-34B8ADAE46EC}" srcId="{B6E23FB8-F2C4-4809-855C-617EEFD916DA}" destId="{26CE87C6-1F75-4BF5-B24E-B9AFF849CBA4}" srcOrd="3" destOrd="0" parTransId="{02BCF39F-5F3F-489D-AB72-84CB061035AC}" sibTransId="{5C2D123A-7EBA-437D-B947-3C3C531168F7}"/>
    <dgm:cxn modelId="{EA8534B6-DC58-433B-BF9A-50F51A31A0B1}" type="presOf" srcId="{E03C64AF-0061-4C32-9711-02BAE51F2512}" destId="{01EF492D-282F-4272-B5CD-83F8F9FA3A6F}" srcOrd="0" destOrd="0" presId="urn:microsoft.com/office/officeart/2005/8/layout/hProcess9"/>
    <dgm:cxn modelId="{BE22AE28-36A7-4DAF-9A30-9A941B09A309}" srcId="{B6E23FB8-F2C4-4809-855C-617EEFD916DA}" destId="{8D9E703C-5970-4C08-9BD5-042699C8F8F7}" srcOrd="0" destOrd="0" parTransId="{3EF67984-466F-408B-9075-65C4F6D88CC4}" sibTransId="{A561085B-48C5-4785-A0BD-8CF011C35CB7}"/>
    <dgm:cxn modelId="{B7753940-D773-4684-BB77-C5A920F2DA0A}" type="presOf" srcId="{8D9E703C-5970-4C08-9BD5-042699C8F8F7}" destId="{6C79C78F-38B2-4E6C-82C1-7079BA72E433}" srcOrd="0" destOrd="0" presId="urn:microsoft.com/office/officeart/2005/8/layout/hProcess9"/>
    <dgm:cxn modelId="{2271B3D2-83F5-450F-BE79-9588156F3F3B}" srcId="{B6E23FB8-F2C4-4809-855C-617EEFD916DA}" destId="{50FA04B4-08BA-484D-ACD6-E6EFAFBF313C}" srcOrd="5" destOrd="0" parTransId="{32D374D3-94FF-4918-9F9F-C9B3F7D052C9}" sibTransId="{90433652-B59E-49E6-ACA0-59146C47E7FF}"/>
    <dgm:cxn modelId="{D8D29EF7-053A-49A2-BB03-FC2DB3FC4531}" type="presOf" srcId="{4A3B3639-23FF-4B82-8FF3-5A4B6A076241}" destId="{7308BF83-CD83-4431-98EC-3E1074194CEA}" srcOrd="0" destOrd="0" presId="urn:microsoft.com/office/officeart/2005/8/layout/hProcess9"/>
    <dgm:cxn modelId="{1F7663E0-923C-4D37-8CDE-E57F70D97940}" type="presOf" srcId="{50FA04B4-08BA-484D-ACD6-E6EFAFBF313C}" destId="{DD1E328E-C49D-46C2-A876-E91B0FBEF52C}"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61BC71F7-F445-4BF5-94FD-E06F7E45084F}" type="presOf" srcId="{26CE87C6-1F75-4BF5-B24E-B9AFF849CBA4}" destId="{0152E43F-6CD2-4753-BBA6-89DB3F85A549}" srcOrd="0" destOrd="0" presId="urn:microsoft.com/office/officeart/2005/8/layout/hProcess9"/>
    <dgm:cxn modelId="{E88F4D92-10E1-4F25-9B55-5D92AFD60230}" type="presOf" srcId="{1239B2B1-A1D1-42A1-8888-1702C5DF1A33}" destId="{8009FF17-531F-4B52-9DCA-CC000431F4E3}" srcOrd="0" destOrd="0" presId="urn:microsoft.com/office/officeart/2005/8/layout/hProcess9"/>
    <dgm:cxn modelId="{6361632A-66CF-4D5D-8FDE-2BE93A56C0F0}" type="presParOf" srcId="{5FAA616E-9B7F-446F-9A3D-8A84CC23A1A5}" destId="{14EC6A59-8058-42F7-9FF8-AF05866DA6A9}" srcOrd="0" destOrd="0" presId="urn:microsoft.com/office/officeart/2005/8/layout/hProcess9"/>
    <dgm:cxn modelId="{EED67F70-FAC0-4903-BB98-1A1F4F75C1DF}" type="presParOf" srcId="{5FAA616E-9B7F-446F-9A3D-8A84CC23A1A5}" destId="{09AA2FAA-6E4F-4343-A7F4-CE452FA563DC}" srcOrd="1" destOrd="0" presId="urn:microsoft.com/office/officeart/2005/8/layout/hProcess9"/>
    <dgm:cxn modelId="{3B532278-617E-4748-A7D6-25E8C29C5DE9}" type="presParOf" srcId="{09AA2FAA-6E4F-4343-A7F4-CE452FA563DC}" destId="{6C79C78F-38B2-4E6C-82C1-7079BA72E433}" srcOrd="0" destOrd="0" presId="urn:microsoft.com/office/officeart/2005/8/layout/hProcess9"/>
    <dgm:cxn modelId="{DF463A0C-D7B9-452B-81F0-376745D5A4D5}" type="presParOf" srcId="{09AA2FAA-6E4F-4343-A7F4-CE452FA563DC}" destId="{8A8B6711-1C82-4C3A-9092-FE1245215C0F}" srcOrd="1" destOrd="0" presId="urn:microsoft.com/office/officeart/2005/8/layout/hProcess9"/>
    <dgm:cxn modelId="{E05D7122-B4A7-408B-BCE6-953050D69D4D}" type="presParOf" srcId="{09AA2FAA-6E4F-4343-A7F4-CE452FA563DC}" destId="{01EF492D-282F-4272-B5CD-83F8F9FA3A6F}" srcOrd="2" destOrd="0" presId="urn:microsoft.com/office/officeart/2005/8/layout/hProcess9"/>
    <dgm:cxn modelId="{5737E990-0A5A-4B07-9339-676C76BBC8C2}" type="presParOf" srcId="{09AA2FAA-6E4F-4343-A7F4-CE452FA563DC}" destId="{97E4D294-6BEF-4F63-A908-A6184A6CB42E}" srcOrd="3" destOrd="0" presId="urn:microsoft.com/office/officeart/2005/8/layout/hProcess9"/>
    <dgm:cxn modelId="{CA42E2E7-1E8A-4AF3-9ADA-84783674B07E}" type="presParOf" srcId="{09AA2FAA-6E4F-4343-A7F4-CE452FA563DC}" destId="{CAA6A4CB-A558-4377-AC91-A84834FEF121}" srcOrd="4" destOrd="0" presId="urn:microsoft.com/office/officeart/2005/8/layout/hProcess9"/>
    <dgm:cxn modelId="{FBE70ED5-6C81-4833-AD22-0FA1F4898260}" type="presParOf" srcId="{09AA2FAA-6E4F-4343-A7F4-CE452FA563DC}" destId="{4C3DB301-559A-4E71-948F-AD444468781B}" srcOrd="5" destOrd="0" presId="urn:microsoft.com/office/officeart/2005/8/layout/hProcess9"/>
    <dgm:cxn modelId="{DC2E8F24-C22E-474E-A01E-F3B30903C83C}" type="presParOf" srcId="{09AA2FAA-6E4F-4343-A7F4-CE452FA563DC}" destId="{0152E43F-6CD2-4753-BBA6-89DB3F85A549}" srcOrd="6" destOrd="0" presId="urn:microsoft.com/office/officeart/2005/8/layout/hProcess9"/>
    <dgm:cxn modelId="{A1554CEF-29C7-4F2F-BFE8-7BB7A5C1C5BE}" type="presParOf" srcId="{09AA2FAA-6E4F-4343-A7F4-CE452FA563DC}" destId="{BD95C271-3335-4417-8E1A-D4C396F1C86A}" srcOrd="7" destOrd="0" presId="urn:microsoft.com/office/officeart/2005/8/layout/hProcess9"/>
    <dgm:cxn modelId="{FC467650-9CED-4ED6-AF40-FC198BB210FF}" type="presParOf" srcId="{09AA2FAA-6E4F-4343-A7F4-CE452FA563DC}" destId="{7308BF83-CD83-4431-98EC-3E1074194CEA}" srcOrd="8" destOrd="0" presId="urn:microsoft.com/office/officeart/2005/8/layout/hProcess9"/>
    <dgm:cxn modelId="{EF9B8864-FAEC-4D3A-A56E-6A385A848058}" type="presParOf" srcId="{09AA2FAA-6E4F-4343-A7F4-CE452FA563DC}" destId="{D8D78D61-6686-4542-8ECC-7F04551A04E6}" srcOrd="9" destOrd="0" presId="urn:microsoft.com/office/officeart/2005/8/layout/hProcess9"/>
    <dgm:cxn modelId="{72BCF698-0B1B-4F44-93FC-8E09233D131E}" type="presParOf" srcId="{09AA2FAA-6E4F-4343-A7F4-CE452FA563DC}" destId="{DD1E328E-C49D-46C2-A876-E91B0FBEF52C}" srcOrd="10" destOrd="0" presId="urn:microsoft.com/office/officeart/2005/8/layout/hProcess9"/>
    <dgm:cxn modelId="{64A74A93-C53B-4921-BD6E-0FDEE7E8D8F2}" type="presParOf" srcId="{09AA2FAA-6E4F-4343-A7F4-CE452FA563DC}" destId="{89776381-824D-424C-9AD6-91439C066054}" srcOrd="11" destOrd="0" presId="urn:microsoft.com/office/officeart/2005/8/layout/hProcess9"/>
    <dgm:cxn modelId="{FEAA895B-8991-42EA-B253-BDC1234F1496}"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396CEF-0ADD-46E5-A157-9C5F81D697C9}"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5B487AF0-73B1-443D-926C-96E9A14B7654}">
      <dgm:prSet phldrT="[Texto]"/>
      <dgm:spPr/>
      <dgm:t>
        <a:bodyPr/>
        <a:lstStyle/>
        <a:p>
          <a:r>
            <a:rPr lang="es-EC" dirty="0" smtClean="0">
              <a:solidFill>
                <a:schemeClr val="tx1"/>
              </a:solidFill>
              <a:latin typeface="Arial" panose="020B0604020202020204" pitchFamily="34" charset="0"/>
              <a:cs typeface="Arial" panose="020B0604020202020204" pitchFamily="34" charset="0"/>
            </a:rPr>
            <a:t>Casquete Volcán Cotopaxi</a:t>
          </a:r>
          <a:endParaRPr lang="es-EC" dirty="0">
            <a:solidFill>
              <a:schemeClr val="tx1"/>
            </a:solidFill>
            <a:latin typeface="Arial" panose="020B0604020202020204" pitchFamily="34" charset="0"/>
            <a:cs typeface="Arial" panose="020B0604020202020204" pitchFamily="34" charset="0"/>
          </a:endParaRPr>
        </a:p>
      </dgm:t>
    </dgm:pt>
    <dgm:pt modelId="{23F28725-5DFE-4496-89B4-4B0A1E82F6D5}" type="parTrans" cxnId="{6FB1BC33-CA4B-4993-B211-4BCCCE40AE72}">
      <dgm:prSet/>
      <dgm:spPr/>
      <dgm:t>
        <a:bodyPr/>
        <a:lstStyle/>
        <a:p>
          <a:endParaRPr lang="es-EC"/>
        </a:p>
      </dgm:t>
    </dgm:pt>
    <dgm:pt modelId="{0652A487-2E44-4C32-92FB-D651FB6A0CEB}" type="sibTrans" cxnId="{6FB1BC33-CA4B-4993-B211-4BCCCE40AE72}">
      <dgm:prSet/>
      <dgm:spPr/>
      <dgm:t>
        <a:bodyPr/>
        <a:lstStyle/>
        <a:p>
          <a:endParaRPr lang="es-EC"/>
        </a:p>
      </dgm:t>
    </dgm:pt>
    <dgm:pt modelId="{FD29C6A4-86CD-433F-9F57-31415C0B83EB}">
      <dgm:prSet phldrT="[Texto]" custT="1"/>
      <dgm:spPr/>
      <dgm:t>
        <a:bodyPr/>
        <a:lstStyle/>
        <a:p>
          <a:r>
            <a:rPr lang="es-EC" sz="2400" dirty="0" smtClean="0">
              <a:latin typeface="Arial" panose="020B0604020202020204" pitchFamily="34" charset="0"/>
              <a:cs typeface="Arial" panose="020B0604020202020204" pitchFamily="34" charset="0"/>
            </a:rPr>
            <a:t>Área</a:t>
          </a:r>
          <a:endParaRPr lang="es-EC" sz="2400" dirty="0">
            <a:latin typeface="Arial" panose="020B0604020202020204" pitchFamily="34" charset="0"/>
            <a:cs typeface="Arial" panose="020B0604020202020204" pitchFamily="34" charset="0"/>
          </a:endParaRPr>
        </a:p>
      </dgm:t>
    </dgm:pt>
    <dgm:pt modelId="{99E65E49-8D75-4ADD-BCE0-2862E58174E6}" type="parTrans" cxnId="{F5DDECDD-9D1B-4280-AA74-8B0053B3B7C6}">
      <dgm:prSet/>
      <dgm:spPr/>
      <dgm:t>
        <a:bodyPr/>
        <a:lstStyle/>
        <a:p>
          <a:endParaRPr lang="es-EC"/>
        </a:p>
      </dgm:t>
    </dgm:pt>
    <dgm:pt modelId="{E7D48CEF-595B-49D4-AEA5-9C12ADDE7DA2}" type="sibTrans" cxnId="{F5DDECDD-9D1B-4280-AA74-8B0053B3B7C6}">
      <dgm:prSet/>
      <dgm:spPr/>
      <dgm:t>
        <a:bodyPr/>
        <a:lstStyle/>
        <a:p>
          <a:endParaRPr lang="es-EC"/>
        </a:p>
      </dgm:t>
    </dgm:pt>
    <dgm:pt modelId="{CC8E0301-CDF0-4193-89B2-13365EEE9B1D}">
      <dgm:prSet phldrT="[Texto]" custT="1"/>
      <dgm:spPr/>
      <dgm:t>
        <a:bodyPr/>
        <a:lstStyle/>
        <a:p>
          <a:r>
            <a:rPr lang="es-EC" sz="2400" dirty="0" smtClean="0">
              <a:latin typeface="Arial" panose="020B0604020202020204" pitchFamily="34" charset="0"/>
              <a:cs typeface="Arial" panose="020B0604020202020204" pitchFamily="34" charset="0"/>
            </a:rPr>
            <a:t>Espesor</a:t>
          </a:r>
          <a:endParaRPr lang="es-EC" sz="2400" dirty="0">
            <a:latin typeface="Arial" panose="020B0604020202020204" pitchFamily="34" charset="0"/>
            <a:cs typeface="Arial" panose="020B0604020202020204" pitchFamily="34" charset="0"/>
          </a:endParaRPr>
        </a:p>
      </dgm:t>
    </dgm:pt>
    <dgm:pt modelId="{69786B7B-5525-401E-B689-44AD8ED31F50}" type="parTrans" cxnId="{5553D942-2040-4C1F-920C-1F17FE5EE00C}">
      <dgm:prSet/>
      <dgm:spPr/>
      <dgm:t>
        <a:bodyPr/>
        <a:lstStyle/>
        <a:p>
          <a:endParaRPr lang="es-EC"/>
        </a:p>
      </dgm:t>
    </dgm:pt>
    <dgm:pt modelId="{4F3A888C-7D18-42DB-9911-416CD100705D}" type="sibTrans" cxnId="{5553D942-2040-4C1F-920C-1F17FE5EE00C}">
      <dgm:prSet/>
      <dgm:spPr/>
      <dgm:t>
        <a:bodyPr/>
        <a:lstStyle/>
        <a:p>
          <a:endParaRPr lang="es-EC"/>
        </a:p>
      </dgm:t>
    </dgm:pt>
    <dgm:pt modelId="{67F4F481-71F8-4FC8-B5BE-8091503B22B5}" type="pres">
      <dgm:prSet presAssocID="{50396CEF-0ADD-46E5-A157-9C5F81D697C9}" presName="diagram" presStyleCnt="0">
        <dgm:presLayoutVars>
          <dgm:chPref val="1"/>
          <dgm:dir/>
          <dgm:animOne val="branch"/>
          <dgm:animLvl val="lvl"/>
          <dgm:resizeHandles/>
        </dgm:presLayoutVars>
      </dgm:prSet>
      <dgm:spPr/>
      <dgm:t>
        <a:bodyPr/>
        <a:lstStyle/>
        <a:p>
          <a:endParaRPr lang="es-EC"/>
        </a:p>
      </dgm:t>
    </dgm:pt>
    <dgm:pt modelId="{1662ACAD-4685-4D71-AF4D-AC192A603963}" type="pres">
      <dgm:prSet presAssocID="{5B487AF0-73B1-443D-926C-96E9A14B7654}" presName="root" presStyleCnt="0"/>
      <dgm:spPr/>
    </dgm:pt>
    <dgm:pt modelId="{A681DDE1-DB57-4B82-8AE7-11BDB9443A21}" type="pres">
      <dgm:prSet presAssocID="{5B487AF0-73B1-443D-926C-96E9A14B7654}" presName="rootComposite" presStyleCnt="0"/>
      <dgm:spPr/>
    </dgm:pt>
    <dgm:pt modelId="{B3EFD1E8-B7DE-44DA-9CB1-2CDEA7A8F001}" type="pres">
      <dgm:prSet presAssocID="{5B487AF0-73B1-443D-926C-96E9A14B7654}" presName="rootText" presStyleLbl="node1" presStyleIdx="0" presStyleCnt="1" custScaleX="54931" custScaleY="83886"/>
      <dgm:spPr/>
      <dgm:t>
        <a:bodyPr/>
        <a:lstStyle/>
        <a:p>
          <a:endParaRPr lang="es-EC"/>
        </a:p>
      </dgm:t>
    </dgm:pt>
    <dgm:pt modelId="{A0A66D37-2887-4528-8897-E6E5AACBE59C}" type="pres">
      <dgm:prSet presAssocID="{5B487AF0-73B1-443D-926C-96E9A14B7654}" presName="rootConnector" presStyleLbl="node1" presStyleIdx="0" presStyleCnt="1"/>
      <dgm:spPr/>
      <dgm:t>
        <a:bodyPr/>
        <a:lstStyle/>
        <a:p>
          <a:endParaRPr lang="es-EC"/>
        </a:p>
      </dgm:t>
    </dgm:pt>
    <dgm:pt modelId="{879A8B6B-7A6D-4E35-9CC3-174FA691D7DC}" type="pres">
      <dgm:prSet presAssocID="{5B487AF0-73B1-443D-926C-96E9A14B7654}" presName="childShape" presStyleCnt="0"/>
      <dgm:spPr/>
    </dgm:pt>
    <dgm:pt modelId="{14CC2024-6EF6-4CA9-97F4-B74AE6898728}" type="pres">
      <dgm:prSet presAssocID="{99E65E49-8D75-4ADD-BCE0-2862E58174E6}" presName="Name13" presStyleLbl="parChTrans1D2" presStyleIdx="0" presStyleCnt="2"/>
      <dgm:spPr/>
      <dgm:t>
        <a:bodyPr/>
        <a:lstStyle/>
        <a:p>
          <a:endParaRPr lang="es-EC"/>
        </a:p>
      </dgm:t>
    </dgm:pt>
    <dgm:pt modelId="{194AD141-8946-4245-A189-AA947E75BE6E}" type="pres">
      <dgm:prSet presAssocID="{FD29C6A4-86CD-433F-9F57-31415C0B83EB}" presName="childText" presStyleLbl="bgAcc1" presStyleIdx="0" presStyleCnt="2" custScaleX="74730" custScaleY="77716">
        <dgm:presLayoutVars>
          <dgm:bulletEnabled val="1"/>
        </dgm:presLayoutVars>
      </dgm:prSet>
      <dgm:spPr/>
      <dgm:t>
        <a:bodyPr/>
        <a:lstStyle/>
        <a:p>
          <a:endParaRPr lang="es-EC"/>
        </a:p>
      </dgm:t>
    </dgm:pt>
    <dgm:pt modelId="{2AB267E2-E6DE-4F88-8132-72A0C2E2933C}" type="pres">
      <dgm:prSet presAssocID="{69786B7B-5525-401E-B689-44AD8ED31F50}" presName="Name13" presStyleLbl="parChTrans1D2" presStyleIdx="1" presStyleCnt="2"/>
      <dgm:spPr/>
      <dgm:t>
        <a:bodyPr/>
        <a:lstStyle/>
        <a:p>
          <a:endParaRPr lang="es-EC"/>
        </a:p>
      </dgm:t>
    </dgm:pt>
    <dgm:pt modelId="{6BC567C3-7E03-42BB-98B5-556907BD21A7}" type="pres">
      <dgm:prSet presAssocID="{CC8E0301-CDF0-4193-89B2-13365EEE9B1D}" presName="childText" presStyleLbl="bgAcc1" presStyleIdx="1" presStyleCnt="2" custScaleX="77210" custScaleY="65525" custLinFactNeighborX="-46" custLinFactNeighborY="-1091">
        <dgm:presLayoutVars>
          <dgm:bulletEnabled val="1"/>
        </dgm:presLayoutVars>
      </dgm:prSet>
      <dgm:spPr/>
      <dgm:t>
        <a:bodyPr/>
        <a:lstStyle/>
        <a:p>
          <a:endParaRPr lang="es-EC"/>
        </a:p>
      </dgm:t>
    </dgm:pt>
  </dgm:ptLst>
  <dgm:cxnLst>
    <dgm:cxn modelId="{C71609EB-6AB6-4688-82E2-F16CEA5EBB7E}" type="presOf" srcId="{CC8E0301-CDF0-4193-89B2-13365EEE9B1D}" destId="{6BC567C3-7E03-42BB-98B5-556907BD21A7}" srcOrd="0" destOrd="0" presId="urn:microsoft.com/office/officeart/2005/8/layout/hierarchy3"/>
    <dgm:cxn modelId="{F5DDECDD-9D1B-4280-AA74-8B0053B3B7C6}" srcId="{5B487AF0-73B1-443D-926C-96E9A14B7654}" destId="{FD29C6A4-86CD-433F-9F57-31415C0B83EB}" srcOrd="0" destOrd="0" parTransId="{99E65E49-8D75-4ADD-BCE0-2862E58174E6}" sibTransId="{E7D48CEF-595B-49D4-AEA5-9C12ADDE7DA2}"/>
    <dgm:cxn modelId="{EF536318-37AC-46C1-A1B5-760525D490B5}" type="presOf" srcId="{5B487AF0-73B1-443D-926C-96E9A14B7654}" destId="{A0A66D37-2887-4528-8897-E6E5AACBE59C}" srcOrd="1" destOrd="0" presId="urn:microsoft.com/office/officeart/2005/8/layout/hierarchy3"/>
    <dgm:cxn modelId="{6FB1BC33-CA4B-4993-B211-4BCCCE40AE72}" srcId="{50396CEF-0ADD-46E5-A157-9C5F81D697C9}" destId="{5B487AF0-73B1-443D-926C-96E9A14B7654}" srcOrd="0" destOrd="0" parTransId="{23F28725-5DFE-4496-89B4-4B0A1E82F6D5}" sibTransId="{0652A487-2E44-4C32-92FB-D651FB6A0CEB}"/>
    <dgm:cxn modelId="{5553D942-2040-4C1F-920C-1F17FE5EE00C}" srcId="{5B487AF0-73B1-443D-926C-96E9A14B7654}" destId="{CC8E0301-CDF0-4193-89B2-13365EEE9B1D}" srcOrd="1" destOrd="0" parTransId="{69786B7B-5525-401E-B689-44AD8ED31F50}" sibTransId="{4F3A888C-7D18-42DB-9911-416CD100705D}"/>
    <dgm:cxn modelId="{01E71DC0-360A-4CC4-82BA-DFE03B2C246D}" type="presOf" srcId="{99E65E49-8D75-4ADD-BCE0-2862E58174E6}" destId="{14CC2024-6EF6-4CA9-97F4-B74AE6898728}" srcOrd="0" destOrd="0" presId="urn:microsoft.com/office/officeart/2005/8/layout/hierarchy3"/>
    <dgm:cxn modelId="{2E4C4610-3920-4936-B10B-9300B2DD5898}" type="presOf" srcId="{69786B7B-5525-401E-B689-44AD8ED31F50}" destId="{2AB267E2-E6DE-4F88-8132-72A0C2E2933C}" srcOrd="0" destOrd="0" presId="urn:microsoft.com/office/officeart/2005/8/layout/hierarchy3"/>
    <dgm:cxn modelId="{2265077E-9104-401B-ABA0-68A2CDEB8978}" type="presOf" srcId="{5B487AF0-73B1-443D-926C-96E9A14B7654}" destId="{B3EFD1E8-B7DE-44DA-9CB1-2CDEA7A8F001}" srcOrd="0" destOrd="0" presId="urn:microsoft.com/office/officeart/2005/8/layout/hierarchy3"/>
    <dgm:cxn modelId="{5788E603-8D72-4D7C-BB7B-3C652F71BC9A}" type="presOf" srcId="{FD29C6A4-86CD-433F-9F57-31415C0B83EB}" destId="{194AD141-8946-4245-A189-AA947E75BE6E}" srcOrd="0" destOrd="0" presId="urn:microsoft.com/office/officeart/2005/8/layout/hierarchy3"/>
    <dgm:cxn modelId="{8955E589-A54D-4C86-8112-F32EADF2061E}" type="presOf" srcId="{50396CEF-0ADD-46E5-A157-9C5F81D697C9}" destId="{67F4F481-71F8-4FC8-B5BE-8091503B22B5}" srcOrd="0" destOrd="0" presId="urn:microsoft.com/office/officeart/2005/8/layout/hierarchy3"/>
    <dgm:cxn modelId="{E040A460-9BF9-4DBF-9199-5EA1D42C91B6}" type="presParOf" srcId="{67F4F481-71F8-4FC8-B5BE-8091503B22B5}" destId="{1662ACAD-4685-4D71-AF4D-AC192A603963}" srcOrd="0" destOrd="0" presId="urn:microsoft.com/office/officeart/2005/8/layout/hierarchy3"/>
    <dgm:cxn modelId="{807BDF8A-E494-4990-8A9B-97EECFD7D547}" type="presParOf" srcId="{1662ACAD-4685-4D71-AF4D-AC192A603963}" destId="{A681DDE1-DB57-4B82-8AE7-11BDB9443A21}" srcOrd="0" destOrd="0" presId="urn:microsoft.com/office/officeart/2005/8/layout/hierarchy3"/>
    <dgm:cxn modelId="{44FA3AC3-042C-4E57-9021-468E7A14689C}" type="presParOf" srcId="{A681DDE1-DB57-4B82-8AE7-11BDB9443A21}" destId="{B3EFD1E8-B7DE-44DA-9CB1-2CDEA7A8F001}" srcOrd="0" destOrd="0" presId="urn:microsoft.com/office/officeart/2005/8/layout/hierarchy3"/>
    <dgm:cxn modelId="{220873BB-759E-4DD9-896D-E3E154F0CA43}" type="presParOf" srcId="{A681DDE1-DB57-4B82-8AE7-11BDB9443A21}" destId="{A0A66D37-2887-4528-8897-E6E5AACBE59C}" srcOrd="1" destOrd="0" presId="urn:microsoft.com/office/officeart/2005/8/layout/hierarchy3"/>
    <dgm:cxn modelId="{5AD36A1C-4C7B-4D90-94CA-445A6070DA5C}" type="presParOf" srcId="{1662ACAD-4685-4D71-AF4D-AC192A603963}" destId="{879A8B6B-7A6D-4E35-9CC3-174FA691D7DC}" srcOrd="1" destOrd="0" presId="urn:microsoft.com/office/officeart/2005/8/layout/hierarchy3"/>
    <dgm:cxn modelId="{5F0AA782-516B-49FB-94CF-F1B9A244F987}" type="presParOf" srcId="{879A8B6B-7A6D-4E35-9CC3-174FA691D7DC}" destId="{14CC2024-6EF6-4CA9-97F4-B74AE6898728}" srcOrd="0" destOrd="0" presId="urn:microsoft.com/office/officeart/2005/8/layout/hierarchy3"/>
    <dgm:cxn modelId="{FF6C2A45-E34E-4604-9ACD-A9FF8015B146}" type="presParOf" srcId="{879A8B6B-7A6D-4E35-9CC3-174FA691D7DC}" destId="{194AD141-8946-4245-A189-AA947E75BE6E}" srcOrd="1" destOrd="0" presId="urn:microsoft.com/office/officeart/2005/8/layout/hierarchy3"/>
    <dgm:cxn modelId="{D22E2B78-34FC-4527-8799-FC244AC94F82}" type="presParOf" srcId="{879A8B6B-7A6D-4E35-9CC3-174FA691D7DC}" destId="{2AB267E2-E6DE-4F88-8132-72A0C2E2933C}" srcOrd="2" destOrd="0" presId="urn:microsoft.com/office/officeart/2005/8/layout/hierarchy3"/>
    <dgm:cxn modelId="{D03CD9CD-CE6F-40AD-BAED-DD0A4A44B0EA}" type="presParOf" srcId="{879A8B6B-7A6D-4E35-9CC3-174FA691D7DC}" destId="{6BC567C3-7E03-42BB-98B5-556907BD21A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64079">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210790">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DDC0FEDE-B950-489D-AF4E-A32D22C5733E}" type="presOf" srcId="{4A3B3639-23FF-4B82-8FF3-5A4B6A076241}" destId="{7308BF83-CD83-4431-98EC-3E1074194CEA}" srcOrd="0" destOrd="0" presId="urn:microsoft.com/office/officeart/2005/8/layout/hProcess9"/>
    <dgm:cxn modelId="{9ABC61F9-268F-4ACD-9926-CB7E304C5A1F}" type="presOf" srcId="{8D9E703C-5970-4C08-9BD5-042699C8F8F7}" destId="{6C79C78F-38B2-4E6C-82C1-7079BA72E433}"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913298F2-E948-4BA1-A889-659D2997A4A9}" type="presOf" srcId="{50FA04B4-08BA-484D-ACD6-E6EFAFBF313C}" destId="{DD1E328E-C49D-46C2-A876-E91B0FBEF52C}" srcOrd="0" destOrd="0" presId="urn:microsoft.com/office/officeart/2005/8/layout/hProcess9"/>
    <dgm:cxn modelId="{CB0259B0-9A2D-44C2-959C-0E3F9E1C1F87}" type="presOf" srcId="{1239B2B1-A1D1-42A1-8888-1702C5DF1A33}" destId="{8009FF17-531F-4B52-9DCA-CC000431F4E3}" srcOrd="0" destOrd="0" presId="urn:microsoft.com/office/officeart/2005/8/layout/hProcess9"/>
    <dgm:cxn modelId="{03EF79BB-5727-4D4F-8230-9E93F7E3BEC1}" srcId="{B6E23FB8-F2C4-4809-855C-617EEFD916DA}" destId="{2394A90D-2A24-42D8-A808-BDC8CABA5A2F}" srcOrd="2" destOrd="0" parTransId="{53A449D1-9ACB-467B-A9A6-F2D7CF1EDEBE}" sibTransId="{DBA40B55-16AE-45F5-8890-978C43055E8E}"/>
    <dgm:cxn modelId="{94881563-D2B5-4B29-A22A-5C12A2CF884A}" type="presOf" srcId="{26CE87C6-1F75-4BF5-B24E-B9AFF849CBA4}" destId="{0152E43F-6CD2-4753-BBA6-89DB3F85A549}" srcOrd="0" destOrd="0" presId="urn:microsoft.com/office/officeart/2005/8/layout/hProcess9"/>
    <dgm:cxn modelId="{C7275E09-3515-4D11-A8D9-334B3CD85AA8}" srcId="{B6E23FB8-F2C4-4809-855C-617EEFD916DA}" destId="{1239B2B1-A1D1-42A1-8888-1702C5DF1A33}" srcOrd="6" destOrd="0" parTransId="{BB284FCE-A941-45C3-B13E-847FBB2CB28E}" sibTransId="{F17D8D06-6DED-4B6B-B0F4-134802C93D76}"/>
    <dgm:cxn modelId="{0C624C05-67E0-40E4-9B18-34B8ADAE46EC}" srcId="{B6E23FB8-F2C4-4809-855C-617EEFD916DA}" destId="{26CE87C6-1F75-4BF5-B24E-B9AFF849CBA4}" srcOrd="3" destOrd="0" parTransId="{02BCF39F-5F3F-489D-AB72-84CB061035AC}" sibTransId="{5C2D123A-7EBA-437D-B947-3C3C531168F7}"/>
    <dgm:cxn modelId="{C9E85F4F-1E72-4933-B598-27C5F20B55A4}" type="presOf" srcId="{E03C64AF-0061-4C32-9711-02BAE51F2512}" destId="{01EF492D-282F-4272-B5CD-83F8F9FA3A6F}" srcOrd="0" destOrd="0" presId="urn:microsoft.com/office/officeart/2005/8/layout/hProcess9"/>
    <dgm:cxn modelId="{BE22AE28-36A7-4DAF-9A30-9A941B09A309}" srcId="{B6E23FB8-F2C4-4809-855C-617EEFD916DA}" destId="{8D9E703C-5970-4C08-9BD5-042699C8F8F7}" srcOrd="0" destOrd="0" parTransId="{3EF67984-466F-408B-9075-65C4F6D88CC4}" sibTransId="{A561085B-48C5-4785-A0BD-8CF011C35CB7}"/>
    <dgm:cxn modelId="{2271B3D2-83F5-450F-BE79-9588156F3F3B}" srcId="{B6E23FB8-F2C4-4809-855C-617EEFD916DA}" destId="{50FA04B4-08BA-484D-ACD6-E6EFAFBF313C}" srcOrd="5" destOrd="0" parTransId="{32D374D3-94FF-4918-9F9F-C9B3F7D052C9}" sibTransId="{90433652-B59E-49E6-ACA0-59146C47E7FF}"/>
    <dgm:cxn modelId="{432955C0-3D29-44FF-84CE-86C10CCB7675}" srcId="{B6E23FB8-F2C4-4809-855C-617EEFD916DA}" destId="{E03C64AF-0061-4C32-9711-02BAE51F2512}" srcOrd="1" destOrd="0" parTransId="{4C7F1537-09AF-4669-A80F-9E55883F6166}" sibTransId="{0FEB668B-CF3F-46D3-A631-A872AFA35E40}"/>
    <dgm:cxn modelId="{C1465A41-6A7D-49A7-A424-BF5B7E132C5E}" type="presOf" srcId="{2394A90D-2A24-42D8-A808-BDC8CABA5A2F}" destId="{CAA6A4CB-A558-4377-AC91-A84834FEF121}" srcOrd="0" destOrd="0" presId="urn:microsoft.com/office/officeart/2005/8/layout/hProcess9"/>
    <dgm:cxn modelId="{B87C7C92-D47F-495A-BCEB-EE269C9D1FC9}" type="presOf" srcId="{B6E23FB8-F2C4-4809-855C-617EEFD916DA}" destId="{5FAA616E-9B7F-446F-9A3D-8A84CC23A1A5}" srcOrd="0" destOrd="0" presId="urn:microsoft.com/office/officeart/2005/8/layout/hProcess9"/>
    <dgm:cxn modelId="{FC1D9494-7060-4CD7-B80B-9C07B8FED0C9}" type="presParOf" srcId="{5FAA616E-9B7F-446F-9A3D-8A84CC23A1A5}" destId="{14EC6A59-8058-42F7-9FF8-AF05866DA6A9}" srcOrd="0" destOrd="0" presId="urn:microsoft.com/office/officeart/2005/8/layout/hProcess9"/>
    <dgm:cxn modelId="{CFED7EC2-F513-44B2-B4EC-8F356516BB38}" type="presParOf" srcId="{5FAA616E-9B7F-446F-9A3D-8A84CC23A1A5}" destId="{09AA2FAA-6E4F-4343-A7F4-CE452FA563DC}" srcOrd="1" destOrd="0" presId="urn:microsoft.com/office/officeart/2005/8/layout/hProcess9"/>
    <dgm:cxn modelId="{98AA6DFD-B6E5-4D51-862D-008781C1D804}" type="presParOf" srcId="{09AA2FAA-6E4F-4343-A7F4-CE452FA563DC}" destId="{6C79C78F-38B2-4E6C-82C1-7079BA72E433}" srcOrd="0" destOrd="0" presId="urn:microsoft.com/office/officeart/2005/8/layout/hProcess9"/>
    <dgm:cxn modelId="{07A5AB1A-AAD3-44FD-A9C9-3D5444B1903A}" type="presParOf" srcId="{09AA2FAA-6E4F-4343-A7F4-CE452FA563DC}" destId="{8A8B6711-1C82-4C3A-9092-FE1245215C0F}" srcOrd="1" destOrd="0" presId="urn:microsoft.com/office/officeart/2005/8/layout/hProcess9"/>
    <dgm:cxn modelId="{976CEFCA-D78D-47C3-B382-A555066478FB}" type="presParOf" srcId="{09AA2FAA-6E4F-4343-A7F4-CE452FA563DC}" destId="{01EF492D-282F-4272-B5CD-83F8F9FA3A6F}" srcOrd="2" destOrd="0" presId="urn:microsoft.com/office/officeart/2005/8/layout/hProcess9"/>
    <dgm:cxn modelId="{AEF5CB70-2F03-40B9-A179-9B6265D86A4A}" type="presParOf" srcId="{09AA2FAA-6E4F-4343-A7F4-CE452FA563DC}" destId="{97E4D294-6BEF-4F63-A908-A6184A6CB42E}" srcOrd="3" destOrd="0" presId="urn:microsoft.com/office/officeart/2005/8/layout/hProcess9"/>
    <dgm:cxn modelId="{3C3864BE-E286-4298-9235-11D282F52C32}" type="presParOf" srcId="{09AA2FAA-6E4F-4343-A7F4-CE452FA563DC}" destId="{CAA6A4CB-A558-4377-AC91-A84834FEF121}" srcOrd="4" destOrd="0" presId="urn:microsoft.com/office/officeart/2005/8/layout/hProcess9"/>
    <dgm:cxn modelId="{D9F8A798-3697-47CE-AF39-9118082355D0}" type="presParOf" srcId="{09AA2FAA-6E4F-4343-A7F4-CE452FA563DC}" destId="{4C3DB301-559A-4E71-948F-AD444468781B}" srcOrd="5" destOrd="0" presId="urn:microsoft.com/office/officeart/2005/8/layout/hProcess9"/>
    <dgm:cxn modelId="{832BE28A-D45C-4894-BB34-F68760BA68BD}" type="presParOf" srcId="{09AA2FAA-6E4F-4343-A7F4-CE452FA563DC}" destId="{0152E43F-6CD2-4753-BBA6-89DB3F85A549}" srcOrd="6" destOrd="0" presId="urn:microsoft.com/office/officeart/2005/8/layout/hProcess9"/>
    <dgm:cxn modelId="{2A868E98-BD5E-47D6-A7A5-9A4202B6A5B9}" type="presParOf" srcId="{09AA2FAA-6E4F-4343-A7F4-CE452FA563DC}" destId="{BD95C271-3335-4417-8E1A-D4C396F1C86A}" srcOrd="7" destOrd="0" presId="urn:microsoft.com/office/officeart/2005/8/layout/hProcess9"/>
    <dgm:cxn modelId="{C6D92020-104C-4EB7-9000-9DE6688F27B0}" type="presParOf" srcId="{09AA2FAA-6E4F-4343-A7F4-CE452FA563DC}" destId="{7308BF83-CD83-4431-98EC-3E1074194CEA}" srcOrd="8" destOrd="0" presId="urn:microsoft.com/office/officeart/2005/8/layout/hProcess9"/>
    <dgm:cxn modelId="{8EC87394-EB48-4FED-A3D8-48A977870E2E}" type="presParOf" srcId="{09AA2FAA-6E4F-4343-A7F4-CE452FA563DC}" destId="{D8D78D61-6686-4542-8ECC-7F04551A04E6}" srcOrd="9" destOrd="0" presId="urn:microsoft.com/office/officeart/2005/8/layout/hProcess9"/>
    <dgm:cxn modelId="{24A06110-52D3-4D71-9AB5-50B20CF51AD4}" type="presParOf" srcId="{09AA2FAA-6E4F-4343-A7F4-CE452FA563DC}" destId="{DD1E328E-C49D-46C2-A876-E91B0FBEF52C}" srcOrd="10" destOrd="0" presId="urn:microsoft.com/office/officeart/2005/8/layout/hProcess9"/>
    <dgm:cxn modelId="{03F2E213-6429-44D2-9F8E-7CC2CD986BF0}" type="presParOf" srcId="{09AA2FAA-6E4F-4343-A7F4-CE452FA563DC}" destId="{89776381-824D-424C-9AD6-91439C066054}" srcOrd="11" destOrd="0" presId="urn:microsoft.com/office/officeart/2005/8/layout/hProcess9"/>
    <dgm:cxn modelId="{E578E80E-7CA4-4449-9C4D-F857DF40816D}"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B4975-3DAF-4AB8-A5CB-42FEFDC7205D}" type="doc">
      <dgm:prSet loTypeId="urn:microsoft.com/office/officeart/2005/8/layout/process1" loCatId="process" qsTypeId="urn:microsoft.com/office/officeart/2005/8/quickstyle/simple4" qsCatId="simple" csTypeId="urn:microsoft.com/office/officeart/2005/8/colors/colorful5" csCatId="colorful" phldr="1"/>
      <dgm:spPr/>
    </dgm:pt>
    <dgm:pt modelId="{92B70F1B-C226-4AB5-828D-6E4F4D8E554E}">
      <dgm:prSet phldrT="[Texto]" custT="1"/>
      <dgm:spPr/>
      <dgm:t>
        <a:bodyPr/>
        <a:lstStyle/>
        <a:p>
          <a:r>
            <a:rPr lang="es-ES" sz="1600" dirty="0" smtClean="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01-AL-EMAAP-Q. (2009)</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1FD82DE4-03B4-400F-A976-A2CB05917CC2}" type="parTrans" cxnId="{FBC330D1-8AFE-498D-9BB6-13CFBE943092}">
      <dgm:prSet/>
      <dgm:spPr/>
      <dgm:t>
        <a:bodyPr/>
        <a:lstStyle/>
        <a:p>
          <a:endParaRPr lang="es-EC"/>
        </a:p>
      </dgm:t>
    </dgm:pt>
    <dgm:pt modelId="{5301455C-E5FB-4B2E-AFED-D5E5A856293E}" type="sibTrans" cxnId="{FBC330D1-8AFE-498D-9BB6-13CFBE943092}">
      <dgm:prSet/>
      <dgm:spPr/>
      <dgm:t>
        <a:bodyPr/>
        <a:lstStyle/>
        <a:p>
          <a:endParaRPr lang="es-EC"/>
        </a:p>
      </dgm:t>
    </dgm:pt>
    <dgm:pt modelId="{E0D9396E-D3C7-4EC6-9631-722A382A0B30}">
      <dgm:prSet phldrT="[Texto]" custT="1"/>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25 años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D8B01B2B-1858-49D2-B06E-5EEA79EB0683}" type="parTrans" cxnId="{83CB356D-CC27-4373-BB93-B02FED5CD245}">
      <dgm:prSet/>
      <dgm:spPr/>
      <dgm:t>
        <a:bodyPr/>
        <a:lstStyle/>
        <a:p>
          <a:endParaRPr lang="es-EC"/>
        </a:p>
      </dgm:t>
    </dgm:pt>
    <dgm:pt modelId="{CFAB173C-9E3B-481B-98ED-5610CD7A29D3}" type="sibTrans" cxnId="{83CB356D-CC27-4373-BB93-B02FED5CD245}">
      <dgm:prSet/>
      <dgm:spPr/>
      <dgm:t>
        <a:bodyPr/>
        <a:lstStyle/>
        <a:p>
          <a:endParaRPr lang="es-EC"/>
        </a:p>
      </dgm:t>
    </dgm:pt>
    <dgm:pt modelId="{2ED061F3-E789-43A6-97AC-5F32ED73544B}">
      <dgm:prSet phldrT="[Texto]"/>
      <dgm:spPr/>
      <dgm:t>
        <a:bodyPr/>
        <a:lstStyle/>
        <a:p>
          <a:endParaRPr lang="es-EC" dirty="0"/>
        </a:p>
      </dgm:t>
    </dgm:pt>
    <dgm:pt modelId="{D35C70D6-29E7-478B-96A2-94BFDD5BCE41}" type="parTrans" cxnId="{336D96F0-0489-479A-8E80-061A337B623A}">
      <dgm:prSet/>
      <dgm:spPr/>
      <dgm:t>
        <a:bodyPr/>
        <a:lstStyle/>
        <a:p>
          <a:endParaRPr lang="es-EC"/>
        </a:p>
      </dgm:t>
    </dgm:pt>
    <dgm:pt modelId="{7B9BD9D3-D780-42C0-A72A-73025A050625}" type="sibTrans" cxnId="{336D96F0-0489-479A-8E80-061A337B623A}">
      <dgm:prSet/>
      <dgm:spPr/>
      <dgm:t>
        <a:bodyPr/>
        <a:lstStyle/>
        <a:p>
          <a:endParaRPr lang="es-EC"/>
        </a:p>
      </dgm:t>
    </dgm:pt>
    <dgm:pt modelId="{0A203F31-8676-44C9-8789-A04FA98C090C}" type="pres">
      <dgm:prSet presAssocID="{9FEB4975-3DAF-4AB8-A5CB-42FEFDC7205D}" presName="Name0" presStyleCnt="0">
        <dgm:presLayoutVars>
          <dgm:dir/>
          <dgm:resizeHandles val="exact"/>
        </dgm:presLayoutVars>
      </dgm:prSet>
      <dgm:spPr/>
    </dgm:pt>
    <dgm:pt modelId="{9AF8135D-CF81-4906-9B60-CB520FBC9989}" type="pres">
      <dgm:prSet presAssocID="{92B70F1B-C226-4AB5-828D-6E4F4D8E554E}" presName="node" presStyleLbl="node1" presStyleIdx="0" presStyleCnt="3" custScaleX="131207">
        <dgm:presLayoutVars>
          <dgm:bulletEnabled val="1"/>
        </dgm:presLayoutVars>
      </dgm:prSet>
      <dgm:spPr/>
      <dgm:t>
        <a:bodyPr/>
        <a:lstStyle/>
        <a:p>
          <a:endParaRPr lang="es-EC"/>
        </a:p>
      </dgm:t>
    </dgm:pt>
    <dgm:pt modelId="{73641CA1-58D0-4064-B248-346FAF710EF8}" type="pres">
      <dgm:prSet presAssocID="{5301455C-E5FB-4B2E-AFED-D5E5A856293E}" presName="sibTrans" presStyleLbl="sibTrans2D1" presStyleIdx="0" presStyleCnt="2"/>
      <dgm:spPr/>
      <dgm:t>
        <a:bodyPr/>
        <a:lstStyle/>
        <a:p>
          <a:endParaRPr lang="es-EC"/>
        </a:p>
      </dgm:t>
    </dgm:pt>
    <dgm:pt modelId="{35ED7B4E-0FB9-4ABA-B77C-89D9B29AED82}" type="pres">
      <dgm:prSet presAssocID="{5301455C-E5FB-4B2E-AFED-D5E5A856293E}" presName="connectorText" presStyleLbl="sibTrans2D1" presStyleIdx="0" presStyleCnt="2"/>
      <dgm:spPr/>
      <dgm:t>
        <a:bodyPr/>
        <a:lstStyle/>
        <a:p>
          <a:endParaRPr lang="es-EC"/>
        </a:p>
      </dgm:t>
    </dgm:pt>
    <dgm:pt modelId="{B796CB4C-4441-4152-A900-463EE4D884E5}" type="pres">
      <dgm:prSet presAssocID="{E0D9396E-D3C7-4EC6-9631-722A382A0B30}" presName="node" presStyleLbl="node1" presStyleIdx="1" presStyleCnt="3">
        <dgm:presLayoutVars>
          <dgm:bulletEnabled val="1"/>
        </dgm:presLayoutVars>
      </dgm:prSet>
      <dgm:spPr/>
      <dgm:t>
        <a:bodyPr/>
        <a:lstStyle/>
        <a:p>
          <a:endParaRPr lang="es-EC"/>
        </a:p>
      </dgm:t>
    </dgm:pt>
    <dgm:pt modelId="{88BAE4DC-66EE-4EA7-9143-06F773B77228}" type="pres">
      <dgm:prSet presAssocID="{CFAB173C-9E3B-481B-98ED-5610CD7A29D3}" presName="sibTrans" presStyleLbl="sibTrans2D1" presStyleIdx="1" presStyleCnt="2"/>
      <dgm:spPr/>
      <dgm:t>
        <a:bodyPr/>
        <a:lstStyle/>
        <a:p>
          <a:endParaRPr lang="es-EC"/>
        </a:p>
      </dgm:t>
    </dgm:pt>
    <dgm:pt modelId="{DD815C68-EC6C-4BE3-9673-A5F05F016877}" type="pres">
      <dgm:prSet presAssocID="{CFAB173C-9E3B-481B-98ED-5610CD7A29D3}" presName="connectorText" presStyleLbl="sibTrans2D1" presStyleIdx="1" presStyleCnt="2"/>
      <dgm:spPr/>
      <dgm:t>
        <a:bodyPr/>
        <a:lstStyle/>
        <a:p>
          <a:endParaRPr lang="es-EC"/>
        </a:p>
      </dgm:t>
    </dgm:pt>
    <dgm:pt modelId="{EF00D762-54F5-4240-9BC6-0D2F9377BFAE}" type="pres">
      <dgm:prSet presAssocID="{2ED061F3-E789-43A6-97AC-5F32ED73544B}" presName="node" presStyleLbl="node1" presStyleIdx="2" presStyleCnt="3">
        <dgm:presLayoutVars>
          <dgm:bulletEnabled val="1"/>
        </dgm:presLayoutVars>
      </dgm:prSet>
      <dgm:spPr/>
      <dgm:t>
        <a:bodyPr/>
        <a:lstStyle/>
        <a:p>
          <a:endParaRPr lang="es-EC"/>
        </a:p>
      </dgm:t>
    </dgm:pt>
  </dgm:ptLst>
  <dgm:cxnLst>
    <dgm:cxn modelId="{C766427D-4E7D-4353-8D78-48D25DB859C6}" type="presOf" srcId="{5301455C-E5FB-4B2E-AFED-D5E5A856293E}" destId="{35ED7B4E-0FB9-4ABA-B77C-89D9B29AED82}" srcOrd="1" destOrd="0" presId="urn:microsoft.com/office/officeart/2005/8/layout/process1"/>
    <dgm:cxn modelId="{FBC330D1-8AFE-498D-9BB6-13CFBE943092}" srcId="{9FEB4975-3DAF-4AB8-A5CB-42FEFDC7205D}" destId="{92B70F1B-C226-4AB5-828D-6E4F4D8E554E}" srcOrd="0" destOrd="0" parTransId="{1FD82DE4-03B4-400F-A976-A2CB05917CC2}" sibTransId="{5301455C-E5FB-4B2E-AFED-D5E5A856293E}"/>
    <dgm:cxn modelId="{117C62DC-8E68-4AFC-9B40-D7B78BDA8760}" type="presOf" srcId="{9FEB4975-3DAF-4AB8-A5CB-42FEFDC7205D}" destId="{0A203F31-8676-44C9-8789-A04FA98C090C}" srcOrd="0" destOrd="0" presId="urn:microsoft.com/office/officeart/2005/8/layout/process1"/>
    <dgm:cxn modelId="{EEFE46F2-B71A-4B81-A934-58307CD35F86}" type="presOf" srcId="{CFAB173C-9E3B-481B-98ED-5610CD7A29D3}" destId="{88BAE4DC-66EE-4EA7-9143-06F773B77228}" srcOrd="0" destOrd="0" presId="urn:microsoft.com/office/officeart/2005/8/layout/process1"/>
    <dgm:cxn modelId="{671EA6B5-8EB5-4E0D-BAFF-575B9EBF1587}" type="presOf" srcId="{5301455C-E5FB-4B2E-AFED-D5E5A856293E}" destId="{73641CA1-58D0-4064-B248-346FAF710EF8}" srcOrd="0" destOrd="0" presId="urn:microsoft.com/office/officeart/2005/8/layout/process1"/>
    <dgm:cxn modelId="{336D96F0-0489-479A-8E80-061A337B623A}" srcId="{9FEB4975-3DAF-4AB8-A5CB-42FEFDC7205D}" destId="{2ED061F3-E789-43A6-97AC-5F32ED73544B}" srcOrd="2" destOrd="0" parTransId="{D35C70D6-29E7-478B-96A2-94BFDD5BCE41}" sibTransId="{7B9BD9D3-D780-42C0-A72A-73025A050625}"/>
    <dgm:cxn modelId="{CDF7F153-6641-4428-820F-F50186E2C8F8}" type="presOf" srcId="{E0D9396E-D3C7-4EC6-9631-722A382A0B30}" destId="{B796CB4C-4441-4152-A900-463EE4D884E5}" srcOrd="0" destOrd="0" presId="urn:microsoft.com/office/officeart/2005/8/layout/process1"/>
    <dgm:cxn modelId="{09D8A880-7764-42C8-B0C7-EEFB6AC8AA46}" type="presOf" srcId="{92B70F1B-C226-4AB5-828D-6E4F4D8E554E}" destId="{9AF8135D-CF81-4906-9B60-CB520FBC9989}" srcOrd="0" destOrd="0" presId="urn:microsoft.com/office/officeart/2005/8/layout/process1"/>
    <dgm:cxn modelId="{CC97F958-1D84-4215-AF93-92DD8C7BD7AA}" type="presOf" srcId="{CFAB173C-9E3B-481B-98ED-5610CD7A29D3}" destId="{DD815C68-EC6C-4BE3-9673-A5F05F016877}" srcOrd="1" destOrd="0" presId="urn:microsoft.com/office/officeart/2005/8/layout/process1"/>
    <dgm:cxn modelId="{0A6298FF-F303-4230-A722-C87D8E691602}" type="presOf" srcId="{2ED061F3-E789-43A6-97AC-5F32ED73544B}" destId="{EF00D762-54F5-4240-9BC6-0D2F9377BFAE}" srcOrd="0" destOrd="0" presId="urn:microsoft.com/office/officeart/2005/8/layout/process1"/>
    <dgm:cxn modelId="{83CB356D-CC27-4373-BB93-B02FED5CD245}" srcId="{9FEB4975-3DAF-4AB8-A5CB-42FEFDC7205D}" destId="{E0D9396E-D3C7-4EC6-9631-722A382A0B30}" srcOrd="1" destOrd="0" parTransId="{D8B01B2B-1858-49D2-B06E-5EEA79EB0683}" sibTransId="{CFAB173C-9E3B-481B-98ED-5610CD7A29D3}"/>
    <dgm:cxn modelId="{4EB0615F-7446-4440-8D51-AFA47FCE545F}" type="presParOf" srcId="{0A203F31-8676-44C9-8789-A04FA98C090C}" destId="{9AF8135D-CF81-4906-9B60-CB520FBC9989}" srcOrd="0" destOrd="0" presId="urn:microsoft.com/office/officeart/2005/8/layout/process1"/>
    <dgm:cxn modelId="{A32C05A7-6096-4CAE-B50E-237995F2E92F}" type="presParOf" srcId="{0A203F31-8676-44C9-8789-A04FA98C090C}" destId="{73641CA1-58D0-4064-B248-346FAF710EF8}" srcOrd="1" destOrd="0" presId="urn:microsoft.com/office/officeart/2005/8/layout/process1"/>
    <dgm:cxn modelId="{5FAE2FCB-725C-408C-8A5A-A8C1F914522E}" type="presParOf" srcId="{73641CA1-58D0-4064-B248-346FAF710EF8}" destId="{35ED7B4E-0FB9-4ABA-B77C-89D9B29AED82}" srcOrd="0" destOrd="0" presId="urn:microsoft.com/office/officeart/2005/8/layout/process1"/>
    <dgm:cxn modelId="{F2CDFCCC-B9FB-42B2-A5E5-E72EBF9B8ED8}" type="presParOf" srcId="{0A203F31-8676-44C9-8789-A04FA98C090C}" destId="{B796CB4C-4441-4152-A900-463EE4D884E5}" srcOrd="2" destOrd="0" presId="urn:microsoft.com/office/officeart/2005/8/layout/process1"/>
    <dgm:cxn modelId="{03CEB2DD-23E0-45B3-8638-18D7251BB93C}" type="presParOf" srcId="{0A203F31-8676-44C9-8789-A04FA98C090C}" destId="{88BAE4DC-66EE-4EA7-9143-06F773B77228}" srcOrd="3" destOrd="0" presId="urn:microsoft.com/office/officeart/2005/8/layout/process1"/>
    <dgm:cxn modelId="{E5AF9F4D-CEA2-47EB-9B12-5B51B257EB2D}" type="presParOf" srcId="{88BAE4DC-66EE-4EA7-9143-06F773B77228}" destId="{DD815C68-EC6C-4BE3-9673-A5F05F016877}" srcOrd="0" destOrd="0" presId="urn:microsoft.com/office/officeart/2005/8/layout/process1"/>
    <dgm:cxn modelId="{1A7105D3-067C-4F0C-8E37-15C74ADFBB27}" type="presParOf" srcId="{0A203F31-8676-44C9-8789-A04FA98C090C}" destId="{EF00D762-54F5-4240-9BC6-0D2F9377BFA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E23FB8-F2C4-4809-855C-617EEFD916DA}" type="doc">
      <dgm:prSet loTypeId="urn:microsoft.com/office/officeart/2005/8/layout/hProcess9" loCatId="process" qsTypeId="urn:microsoft.com/office/officeart/2005/8/quickstyle/simple4" qsCatId="simple" csTypeId="urn:microsoft.com/office/officeart/2005/8/colors/colorful2" csCatId="colorful" phldr="1"/>
      <dgm:spPr/>
    </dgm:pt>
    <dgm:pt modelId="{8D9E703C-5970-4C08-9BD5-042699C8F8F7}">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Planteamiento del problema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3EF67984-466F-408B-9075-65C4F6D88CC4}" type="parTrans" cxnId="{BE22AE28-36A7-4DAF-9A30-9A941B09A309}">
      <dgm:prSet/>
      <dgm:spPr/>
      <dgm:t>
        <a:bodyPr/>
        <a:lstStyle/>
        <a:p>
          <a:endParaRPr lang="es-EC"/>
        </a:p>
      </dgm:t>
    </dgm:pt>
    <dgm:pt modelId="{A561085B-48C5-4785-A0BD-8CF011C35CB7}" type="sibTrans" cxnId="{BE22AE28-36A7-4DAF-9A30-9A941B09A309}">
      <dgm:prSet/>
      <dgm:spPr/>
      <dgm:t>
        <a:bodyPr/>
        <a:lstStyle/>
        <a:p>
          <a:endParaRPr lang="es-EC"/>
        </a:p>
      </dgm:t>
    </dgm:pt>
    <dgm:pt modelId="{E03C64AF-0061-4C32-9711-02BAE51F2512}">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Fundamentación teórica</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4C7F1537-09AF-4669-A80F-9E55883F6166}" type="parTrans" cxnId="{432955C0-3D29-44FF-84CE-86C10CCB7675}">
      <dgm:prSet/>
      <dgm:spPr/>
      <dgm:t>
        <a:bodyPr/>
        <a:lstStyle/>
        <a:p>
          <a:endParaRPr lang="es-EC"/>
        </a:p>
      </dgm:t>
    </dgm:pt>
    <dgm:pt modelId="{0FEB668B-CF3F-46D3-A631-A872AFA35E40}" type="sibTrans" cxnId="{432955C0-3D29-44FF-84CE-86C10CCB7675}">
      <dgm:prSet/>
      <dgm:spPr/>
      <dgm:t>
        <a:bodyPr/>
        <a:lstStyle/>
        <a:p>
          <a:endParaRPr lang="es-EC"/>
        </a:p>
      </dgm:t>
    </dgm:pt>
    <dgm:pt modelId="{4A3B3639-23FF-4B82-8FF3-5A4B6A076241}">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hidrológicos y de suelos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8CBB6E8E-CA8D-44C3-B4FE-1108D1420D55}" type="parTrans" cxnId="{5F4851D3-57B9-42BD-9241-560ADD3ECD30}">
      <dgm:prSet/>
      <dgm:spPr/>
      <dgm:t>
        <a:bodyPr/>
        <a:lstStyle/>
        <a:p>
          <a:endParaRPr lang="es-EC"/>
        </a:p>
      </dgm:t>
    </dgm:pt>
    <dgm:pt modelId="{9E883924-3AB1-45F9-A963-842F0A087CE3}" type="sibTrans" cxnId="{5F4851D3-57B9-42BD-9241-560ADD3ECD30}">
      <dgm:prSet/>
      <dgm:spPr/>
      <dgm:t>
        <a:bodyPr/>
        <a:lstStyle/>
        <a:p>
          <a:endParaRPr lang="es-EC"/>
        </a:p>
      </dgm:t>
    </dgm:pt>
    <dgm:pt modelId="{50FA04B4-08BA-484D-ACD6-E6EFAFBF313C}">
      <dgm:prSet custT="1"/>
      <dgm:spPr/>
      <dgm:t>
        <a:bodyP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Diseño de la obra de mitigación</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dgm:t>
    </dgm:pt>
    <dgm:pt modelId="{32D374D3-94FF-4918-9F9F-C9B3F7D052C9}" type="parTrans" cxnId="{2271B3D2-83F5-450F-BE79-9588156F3F3B}">
      <dgm:prSet/>
      <dgm:spPr/>
      <dgm:t>
        <a:bodyPr/>
        <a:lstStyle/>
        <a:p>
          <a:endParaRPr lang="es-EC"/>
        </a:p>
      </dgm:t>
    </dgm:pt>
    <dgm:pt modelId="{90433652-B59E-49E6-ACA0-59146C47E7FF}" type="sibTrans" cxnId="{2271B3D2-83F5-450F-BE79-9588156F3F3B}">
      <dgm:prSet/>
      <dgm:spPr/>
      <dgm:t>
        <a:bodyPr/>
        <a:lstStyle/>
        <a:p>
          <a:endParaRPr lang="es-EC"/>
        </a:p>
      </dgm:t>
    </dgm:pt>
    <dgm:pt modelId="{1239B2B1-A1D1-42A1-8888-1702C5DF1A33}">
      <dgm:prSet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Conclusiones y Recomendaciones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BB284FCE-A941-45C3-B13E-847FBB2CB28E}" type="parTrans" cxnId="{C7275E09-3515-4D11-A8D9-334B3CD85AA8}">
      <dgm:prSet/>
      <dgm:spPr/>
      <dgm:t>
        <a:bodyPr/>
        <a:lstStyle/>
        <a:p>
          <a:endParaRPr lang="es-EC"/>
        </a:p>
      </dgm:t>
    </dgm:pt>
    <dgm:pt modelId="{F17D8D06-6DED-4B6B-B0F4-134802C93D76}" type="sibTrans" cxnId="{C7275E09-3515-4D11-A8D9-334B3CD85AA8}">
      <dgm:prSet/>
      <dgm:spPr/>
      <dgm:t>
        <a:bodyPr/>
        <a:lstStyle/>
        <a:p>
          <a:endParaRPr lang="es-EC"/>
        </a:p>
      </dgm:t>
    </dgm:pt>
    <dgm:pt modelId="{26CE87C6-1F75-4BF5-B24E-B9AFF849CBA4}">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Análisis del volumen de inundación</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02BCF39F-5F3F-489D-AB72-84CB061035AC}" type="parTrans" cxnId="{0C624C05-67E0-40E4-9B18-34B8ADAE46EC}">
      <dgm:prSet/>
      <dgm:spPr/>
      <dgm:t>
        <a:bodyPr/>
        <a:lstStyle/>
        <a:p>
          <a:endParaRPr lang="es-EC"/>
        </a:p>
      </dgm:t>
    </dgm:pt>
    <dgm:pt modelId="{5C2D123A-7EBA-437D-B947-3C3C531168F7}" type="sibTrans" cxnId="{0C624C05-67E0-40E4-9B18-34B8ADAE46EC}">
      <dgm:prSet/>
      <dgm:spPr/>
      <dgm:t>
        <a:bodyPr/>
        <a:lstStyle/>
        <a:p>
          <a:endParaRPr lang="es-EC"/>
        </a:p>
      </dgm:t>
    </dgm:pt>
    <dgm:pt modelId="{2394A90D-2A24-42D8-A808-BDC8CABA5A2F}">
      <dgm:prSet phldrT="[Texto]" custT="1"/>
      <dgm:spPr>
        <a:noFill/>
        <a:ln>
          <a:solidFill>
            <a:srgbClr val="002060"/>
          </a:solidFill>
        </a:ln>
      </dgm:spPr>
      <dgm:t>
        <a:bodyPr/>
        <a:lstStyle/>
        <a:p>
          <a:r>
            <a:rPr lang="es-EC" sz="1600" dirty="0" smtClean="0">
              <a:solidFill>
                <a:schemeClr val="tx1">
                  <a:lumMod val="95000"/>
                  <a:lumOff val="5000"/>
                </a:schemeClr>
              </a:solidFill>
              <a:latin typeface="Arial" panose="020B0604020202020204" pitchFamily="34" charset="0"/>
              <a:cs typeface="Arial" panose="020B0604020202020204" pitchFamily="34" charset="0"/>
            </a:rPr>
            <a:t>Estudios topográficos</a:t>
          </a:r>
          <a:endParaRPr lang="es-EC" sz="1600" dirty="0">
            <a:solidFill>
              <a:schemeClr val="tx1">
                <a:lumMod val="95000"/>
                <a:lumOff val="5000"/>
              </a:schemeClr>
            </a:solidFill>
            <a:latin typeface="Arial" panose="020B0604020202020204" pitchFamily="34" charset="0"/>
            <a:cs typeface="Arial" panose="020B0604020202020204" pitchFamily="34" charset="0"/>
          </a:endParaRPr>
        </a:p>
      </dgm:t>
    </dgm:pt>
    <dgm:pt modelId="{53A449D1-9ACB-467B-A9A6-F2D7CF1EDEBE}" type="parTrans" cxnId="{03EF79BB-5727-4D4F-8230-9E93F7E3BEC1}">
      <dgm:prSet/>
      <dgm:spPr/>
      <dgm:t>
        <a:bodyPr/>
        <a:lstStyle/>
        <a:p>
          <a:endParaRPr lang="es-EC"/>
        </a:p>
      </dgm:t>
    </dgm:pt>
    <dgm:pt modelId="{DBA40B55-16AE-45F5-8890-978C43055E8E}" type="sibTrans" cxnId="{03EF79BB-5727-4D4F-8230-9E93F7E3BEC1}">
      <dgm:prSet/>
      <dgm:spPr/>
      <dgm:t>
        <a:bodyPr/>
        <a:lstStyle/>
        <a:p>
          <a:endParaRPr lang="es-EC"/>
        </a:p>
      </dgm:t>
    </dgm:pt>
    <dgm:pt modelId="{5FAA616E-9B7F-446F-9A3D-8A84CC23A1A5}" type="pres">
      <dgm:prSet presAssocID="{B6E23FB8-F2C4-4809-855C-617EEFD916DA}" presName="CompostProcess" presStyleCnt="0">
        <dgm:presLayoutVars>
          <dgm:dir/>
          <dgm:resizeHandles val="exact"/>
        </dgm:presLayoutVars>
      </dgm:prSet>
      <dgm:spPr/>
    </dgm:pt>
    <dgm:pt modelId="{14EC6A59-8058-42F7-9FF8-AF05866DA6A9}" type="pres">
      <dgm:prSet presAssocID="{B6E23FB8-F2C4-4809-855C-617EEFD916DA}" presName="arrow" presStyleLbl="bgShp" presStyleIdx="0" presStyleCnt="1" custLinFactNeighborX="384" custLinFactNeighborY="951"/>
      <dgm:spPr/>
    </dgm:pt>
    <dgm:pt modelId="{09AA2FAA-6E4F-4343-A7F4-CE452FA563DC}" type="pres">
      <dgm:prSet presAssocID="{B6E23FB8-F2C4-4809-855C-617EEFD916DA}" presName="linearProcess" presStyleCnt="0"/>
      <dgm:spPr/>
    </dgm:pt>
    <dgm:pt modelId="{6C79C78F-38B2-4E6C-82C1-7079BA72E433}" type="pres">
      <dgm:prSet presAssocID="{8D9E703C-5970-4C08-9BD5-042699C8F8F7}" presName="textNode" presStyleLbl="node1" presStyleIdx="0" presStyleCnt="7" custScaleX="194372">
        <dgm:presLayoutVars>
          <dgm:bulletEnabled val="1"/>
        </dgm:presLayoutVars>
      </dgm:prSet>
      <dgm:spPr/>
      <dgm:t>
        <a:bodyPr/>
        <a:lstStyle/>
        <a:p>
          <a:endParaRPr lang="es-EC"/>
        </a:p>
      </dgm:t>
    </dgm:pt>
    <dgm:pt modelId="{8A8B6711-1C82-4C3A-9092-FE1245215C0F}" type="pres">
      <dgm:prSet presAssocID="{A561085B-48C5-4785-A0BD-8CF011C35CB7}" presName="sibTrans" presStyleCnt="0"/>
      <dgm:spPr/>
    </dgm:pt>
    <dgm:pt modelId="{01EF492D-282F-4272-B5CD-83F8F9FA3A6F}" type="pres">
      <dgm:prSet presAssocID="{E03C64AF-0061-4C32-9711-02BAE51F2512}" presName="textNode" presStyleLbl="node1" presStyleIdx="1" presStyleCnt="7" custScaleX="212885">
        <dgm:presLayoutVars>
          <dgm:bulletEnabled val="1"/>
        </dgm:presLayoutVars>
      </dgm:prSet>
      <dgm:spPr/>
      <dgm:t>
        <a:bodyPr/>
        <a:lstStyle/>
        <a:p>
          <a:endParaRPr lang="es-EC"/>
        </a:p>
      </dgm:t>
    </dgm:pt>
    <dgm:pt modelId="{97E4D294-6BEF-4F63-A908-A6184A6CB42E}" type="pres">
      <dgm:prSet presAssocID="{0FEB668B-CF3F-46D3-A631-A872AFA35E40}" presName="sibTrans" presStyleCnt="0"/>
      <dgm:spPr/>
    </dgm:pt>
    <dgm:pt modelId="{CAA6A4CB-A558-4377-AC91-A84834FEF121}" type="pres">
      <dgm:prSet presAssocID="{2394A90D-2A24-42D8-A808-BDC8CABA5A2F}" presName="textNode" presStyleLbl="node1" presStyleIdx="2" presStyleCnt="7" custScaleX="158282">
        <dgm:presLayoutVars>
          <dgm:bulletEnabled val="1"/>
        </dgm:presLayoutVars>
      </dgm:prSet>
      <dgm:spPr/>
      <dgm:t>
        <a:bodyPr/>
        <a:lstStyle/>
        <a:p>
          <a:endParaRPr lang="es-EC"/>
        </a:p>
      </dgm:t>
    </dgm:pt>
    <dgm:pt modelId="{4C3DB301-559A-4E71-948F-AD444468781B}" type="pres">
      <dgm:prSet presAssocID="{DBA40B55-16AE-45F5-8890-978C43055E8E}" presName="sibTrans" presStyleCnt="0"/>
      <dgm:spPr/>
    </dgm:pt>
    <dgm:pt modelId="{0152E43F-6CD2-4753-BBA6-89DB3F85A549}" type="pres">
      <dgm:prSet presAssocID="{26CE87C6-1F75-4BF5-B24E-B9AFF849CBA4}" presName="textNode" presStyleLbl="node1" presStyleIdx="3" presStyleCnt="7" custScaleX="180772">
        <dgm:presLayoutVars>
          <dgm:bulletEnabled val="1"/>
        </dgm:presLayoutVars>
      </dgm:prSet>
      <dgm:spPr/>
      <dgm:t>
        <a:bodyPr/>
        <a:lstStyle/>
        <a:p>
          <a:endParaRPr lang="es-EC"/>
        </a:p>
      </dgm:t>
    </dgm:pt>
    <dgm:pt modelId="{BD95C271-3335-4417-8E1A-D4C396F1C86A}" type="pres">
      <dgm:prSet presAssocID="{5C2D123A-7EBA-437D-B947-3C3C531168F7}" presName="sibTrans" presStyleCnt="0"/>
      <dgm:spPr/>
    </dgm:pt>
    <dgm:pt modelId="{7308BF83-CD83-4431-98EC-3E1074194CEA}" type="pres">
      <dgm:prSet presAssocID="{4A3B3639-23FF-4B82-8FF3-5A4B6A076241}" presName="textNode" presStyleLbl="node1" presStyleIdx="4" presStyleCnt="7" custScaleX="155543">
        <dgm:presLayoutVars>
          <dgm:bulletEnabled val="1"/>
        </dgm:presLayoutVars>
      </dgm:prSet>
      <dgm:spPr/>
      <dgm:t>
        <a:bodyPr/>
        <a:lstStyle/>
        <a:p>
          <a:endParaRPr lang="es-EC"/>
        </a:p>
      </dgm:t>
    </dgm:pt>
    <dgm:pt modelId="{D8D78D61-6686-4542-8ECC-7F04551A04E6}" type="pres">
      <dgm:prSet presAssocID="{9E883924-3AB1-45F9-A963-842F0A087CE3}" presName="sibTrans" presStyleCnt="0"/>
      <dgm:spPr/>
    </dgm:pt>
    <dgm:pt modelId="{DD1E328E-C49D-46C2-A876-E91B0FBEF52C}" type="pres">
      <dgm:prSet presAssocID="{50FA04B4-08BA-484D-ACD6-E6EFAFBF313C}" presName="textNode" presStyleLbl="node1" presStyleIdx="5" presStyleCnt="7" custScaleX="165498">
        <dgm:presLayoutVars>
          <dgm:bulletEnabled val="1"/>
        </dgm:presLayoutVars>
      </dgm:prSet>
      <dgm:spPr/>
      <dgm:t>
        <a:bodyPr/>
        <a:lstStyle/>
        <a:p>
          <a:endParaRPr lang="es-EC"/>
        </a:p>
      </dgm:t>
    </dgm:pt>
    <dgm:pt modelId="{89776381-824D-424C-9AD6-91439C066054}" type="pres">
      <dgm:prSet presAssocID="{90433652-B59E-49E6-ACA0-59146C47E7FF}" presName="sibTrans" presStyleCnt="0"/>
      <dgm:spPr/>
    </dgm:pt>
    <dgm:pt modelId="{8009FF17-531F-4B52-9DCA-CC000431F4E3}" type="pres">
      <dgm:prSet presAssocID="{1239B2B1-A1D1-42A1-8888-1702C5DF1A33}" presName="textNode" presStyleLbl="node1" presStyleIdx="6" presStyleCnt="7" custScaleX="195120" custLinFactNeighborX="-42388" custLinFactNeighborY="1188">
        <dgm:presLayoutVars>
          <dgm:bulletEnabled val="1"/>
        </dgm:presLayoutVars>
      </dgm:prSet>
      <dgm:spPr/>
      <dgm:t>
        <a:bodyPr/>
        <a:lstStyle/>
        <a:p>
          <a:endParaRPr lang="es-EC"/>
        </a:p>
      </dgm:t>
    </dgm:pt>
  </dgm:ptLst>
  <dgm:cxnLst>
    <dgm:cxn modelId="{0855663A-F0B1-4219-BE6D-7D9B96072091}" type="presOf" srcId="{26CE87C6-1F75-4BF5-B24E-B9AFF849CBA4}" destId="{0152E43F-6CD2-4753-BBA6-89DB3F85A549}" srcOrd="0" destOrd="0" presId="urn:microsoft.com/office/officeart/2005/8/layout/hProcess9"/>
    <dgm:cxn modelId="{50BB3381-27F9-4DF1-839A-E8C3F73B4BC2}" type="presOf" srcId="{E03C64AF-0061-4C32-9711-02BAE51F2512}" destId="{01EF492D-282F-4272-B5CD-83F8F9FA3A6F}" srcOrd="0" destOrd="0" presId="urn:microsoft.com/office/officeart/2005/8/layout/hProcess9"/>
    <dgm:cxn modelId="{5F4851D3-57B9-42BD-9241-560ADD3ECD30}" srcId="{B6E23FB8-F2C4-4809-855C-617EEFD916DA}" destId="{4A3B3639-23FF-4B82-8FF3-5A4B6A076241}" srcOrd="4" destOrd="0" parTransId="{8CBB6E8E-CA8D-44C3-B4FE-1108D1420D55}" sibTransId="{9E883924-3AB1-45F9-A963-842F0A087CE3}"/>
    <dgm:cxn modelId="{19919C78-A087-4CA6-97D5-582DBD9DB4FC}" type="presOf" srcId="{8D9E703C-5970-4C08-9BD5-042699C8F8F7}" destId="{6C79C78F-38B2-4E6C-82C1-7079BA72E433}" srcOrd="0" destOrd="0" presId="urn:microsoft.com/office/officeart/2005/8/layout/hProcess9"/>
    <dgm:cxn modelId="{1B3CD2F1-D8AF-45D9-8BB3-206BF4DF57C5}" type="presOf" srcId="{50FA04B4-08BA-484D-ACD6-E6EFAFBF313C}" destId="{DD1E328E-C49D-46C2-A876-E91B0FBEF52C}" srcOrd="0" destOrd="0" presId="urn:microsoft.com/office/officeart/2005/8/layout/hProcess9"/>
    <dgm:cxn modelId="{03EF79BB-5727-4D4F-8230-9E93F7E3BEC1}" srcId="{B6E23FB8-F2C4-4809-855C-617EEFD916DA}" destId="{2394A90D-2A24-42D8-A808-BDC8CABA5A2F}" srcOrd="2" destOrd="0" parTransId="{53A449D1-9ACB-467B-A9A6-F2D7CF1EDEBE}" sibTransId="{DBA40B55-16AE-45F5-8890-978C43055E8E}"/>
    <dgm:cxn modelId="{C7275E09-3515-4D11-A8D9-334B3CD85AA8}" srcId="{B6E23FB8-F2C4-4809-855C-617EEFD916DA}" destId="{1239B2B1-A1D1-42A1-8888-1702C5DF1A33}" srcOrd="6" destOrd="0" parTransId="{BB284FCE-A941-45C3-B13E-847FBB2CB28E}" sibTransId="{F17D8D06-6DED-4B6B-B0F4-134802C93D76}"/>
    <dgm:cxn modelId="{0C624C05-67E0-40E4-9B18-34B8ADAE46EC}" srcId="{B6E23FB8-F2C4-4809-855C-617EEFD916DA}" destId="{26CE87C6-1F75-4BF5-B24E-B9AFF849CBA4}" srcOrd="3" destOrd="0" parTransId="{02BCF39F-5F3F-489D-AB72-84CB061035AC}" sibTransId="{5C2D123A-7EBA-437D-B947-3C3C531168F7}"/>
    <dgm:cxn modelId="{BE22AE28-36A7-4DAF-9A30-9A941B09A309}" srcId="{B6E23FB8-F2C4-4809-855C-617EEFD916DA}" destId="{8D9E703C-5970-4C08-9BD5-042699C8F8F7}" srcOrd="0" destOrd="0" parTransId="{3EF67984-466F-408B-9075-65C4F6D88CC4}" sibTransId="{A561085B-48C5-4785-A0BD-8CF011C35CB7}"/>
    <dgm:cxn modelId="{2271B3D2-83F5-450F-BE79-9588156F3F3B}" srcId="{B6E23FB8-F2C4-4809-855C-617EEFD916DA}" destId="{50FA04B4-08BA-484D-ACD6-E6EFAFBF313C}" srcOrd="5" destOrd="0" parTransId="{32D374D3-94FF-4918-9F9F-C9B3F7D052C9}" sibTransId="{90433652-B59E-49E6-ACA0-59146C47E7FF}"/>
    <dgm:cxn modelId="{03F5ED9B-1022-4558-8126-E2C711F24E28}" type="presOf" srcId="{1239B2B1-A1D1-42A1-8888-1702C5DF1A33}" destId="{8009FF17-531F-4B52-9DCA-CC000431F4E3}" srcOrd="0" destOrd="0" presId="urn:microsoft.com/office/officeart/2005/8/layout/hProcess9"/>
    <dgm:cxn modelId="{432955C0-3D29-44FF-84CE-86C10CCB7675}" srcId="{B6E23FB8-F2C4-4809-855C-617EEFD916DA}" destId="{E03C64AF-0061-4C32-9711-02BAE51F2512}" srcOrd="1" destOrd="0" parTransId="{4C7F1537-09AF-4669-A80F-9E55883F6166}" sibTransId="{0FEB668B-CF3F-46D3-A631-A872AFA35E40}"/>
    <dgm:cxn modelId="{83BCA741-29CC-4F23-8C72-F79EA8B4BCA6}" type="presOf" srcId="{B6E23FB8-F2C4-4809-855C-617EEFD916DA}" destId="{5FAA616E-9B7F-446F-9A3D-8A84CC23A1A5}" srcOrd="0" destOrd="0" presId="urn:microsoft.com/office/officeart/2005/8/layout/hProcess9"/>
    <dgm:cxn modelId="{C532A5C4-473A-460D-B528-FBFB2B4915DE}" type="presOf" srcId="{4A3B3639-23FF-4B82-8FF3-5A4B6A076241}" destId="{7308BF83-CD83-4431-98EC-3E1074194CEA}" srcOrd="0" destOrd="0" presId="urn:microsoft.com/office/officeart/2005/8/layout/hProcess9"/>
    <dgm:cxn modelId="{7A857621-1B1C-4F60-BCB7-C0FD3D05AF11}" type="presOf" srcId="{2394A90D-2A24-42D8-A808-BDC8CABA5A2F}" destId="{CAA6A4CB-A558-4377-AC91-A84834FEF121}" srcOrd="0" destOrd="0" presId="urn:microsoft.com/office/officeart/2005/8/layout/hProcess9"/>
    <dgm:cxn modelId="{039B41E3-6374-4E52-8384-75EF657BFAD8}" type="presParOf" srcId="{5FAA616E-9B7F-446F-9A3D-8A84CC23A1A5}" destId="{14EC6A59-8058-42F7-9FF8-AF05866DA6A9}" srcOrd="0" destOrd="0" presId="urn:microsoft.com/office/officeart/2005/8/layout/hProcess9"/>
    <dgm:cxn modelId="{FBCDED93-1FB9-42FB-A79C-7348DD99C636}" type="presParOf" srcId="{5FAA616E-9B7F-446F-9A3D-8A84CC23A1A5}" destId="{09AA2FAA-6E4F-4343-A7F4-CE452FA563DC}" srcOrd="1" destOrd="0" presId="urn:microsoft.com/office/officeart/2005/8/layout/hProcess9"/>
    <dgm:cxn modelId="{E05479C4-08F0-44F9-A677-5EECDAAD1081}" type="presParOf" srcId="{09AA2FAA-6E4F-4343-A7F4-CE452FA563DC}" destId="{6C79C78F-38B2-4E6C-82C1-7079BA72E433}" srcOrd="0" destOrd="0" presId="urn:microsoft.com/office/officeart/2005/8/layout/hProcess9"/>
    <dgm:cxn modelId="{4A346017-5DE3-4654-97AC-2DB0A44FE485}" type="presParOf" srcId="{09AA2FAA-6E4F-4343-A7F4-CE452FA563DC}" destId="{8A8B6711-1C82-4C3A-9092-FE1245215C0F}" srcOrd="1" destOrd="0" presId="urn:microsoft.com/office/officeart/2005/8/layout/hProcess9"/>
    <dgm:cxn modelId="{BC8E7C88-7F32-4A94-845C-6F5387BFB8CE}" type="presParOf" srcId="{09AA2FAA-6E4F-4343-A7F4-CE452FA563DC}" destId="{01EF492D-282F-4272-B5CD-83F8F9FA3A6F}" srcOrd="2" destOrd="0" presId="urn:microsoft.com/office/officeart/2005/8/layout/hProcess9"/>
    <dgm:cxn modelId="{FD48D5E7-7310-4373-B942-71675AE53909}" type="presParOf" srcId="{09AA2FAA-6E4F-4343-A7F4-CE452FA563DC}" destId="{97E4D294-6BEF-4F63-A908-A6184A6CB42E}" srcOrd="3" destOrd="0" presId="urn:microsoft.com/office/officeart/2005/8/layout/hProcess9"/>
    <dgm:cxn modelId="{3970B448-06CC-4248-8E00-736530DF1E53}" type="presParOf" srcId="{09AA2FAA-6E4F-4343-A7F4-CE452FA563DC}" destId="{CAA6A4CB-A558-4377-AC91-A84834FEF121}" srcOrd="4" destOrd="0" presId="urn:microsoft.com/office/officeart/2005/8/layout/hProcess9"/>
    <dgm:cxn modelId="{C0E33F7B-87AF-4303-8BAF-B539F65BDA35}" type="presParOf" srcId="{09AA2FAA-6E4F-4343-A7F4-CE452FA563DC}" destId="{4C3DB301-559A-4E71-948F-AD444468781B}" srcOrd="5" destOrd="0" presId="urn:microsoft.com/office/officeart/2005/8/layout/hProcess9"/>
    <dgm:cxn modelId="{334D5A03-154A-42A1-BD1A-B28F4E0F2A72}" type="presParOf" srcId="{09AA2FAA-6E4F-4343-A7F4-CE452FA563DC}" destId="{0152E43F-6CD2-4753-BBA6-89DB3F85A549}" srcOrd="6" destOrd="0" presId="urn:microsoft.com/office/officeart/2005/8/layout/hProcess9"/>
    <dgm:cxn modelId="{5EC2496E-3576-4891-821E-12F529D6ACB7}" type="presParOf" srcId="{09AA2FAA-6E4F-4343-A7F4-CE452FA563DC}" destId="{BD95C271-3335-4417-8E1A-D4C396F1C86A}" srcOrd="7" destOrd="0" presId="urn:microsoft.com/office/officeart/2005/8/layout/hProcess9"/>
    <dgm:cxn modelId="{5C528106-78FB-4AA6-A8D6-14C36ADC0BFA}" type="presParOf" srcId="{09AA2FAA-6E4F-4343-A7F4-CE452FA563DC}" destId="{7308BF83-CD83-4431-98EC-3E1074194CEA}" srcOrd="8" destOrd="0" presId="urn:microsoft.com/office/officeart/2005/8/layout/hProcess9"/>
    <dgm:cxn modelId="{B75356DC-526D-4A0C-B8C0-D9705E0051A9}" type="presParOf" srcId="{09AA2FAA-6E4F-4343-A7F4-CE452FA563DC}" destId="{D8D78D61-6686-4542-8ECC-7F04551A04E6}" srcOrd="9" destOrd="0" presId="urn:microsoft.com/office/officeart/2005/8/layout/hProcess9"/>
    <dgm:cxn modelId="{2A23252C-DD2D-4D36-AE1C-D30DD909A6A1}" type="presParOf" srcId="{09AA2FAA-6E4F-4343-A7F4-CE452FA563DC}" destId="{DD1E328E-C49D-46C2-A876-E91B0FBEF52C}" srcOrd="10" destOrd="0" presId="urn:microsoft.com/office/officeart/2005/8/layout/hProcess9"/>
    <dgm:cxn modelId="{460E6C4C-CD7C-4EFD-8DF6-0762CB6939D8}" type="presParOf" srcId="{09AA2FAA-6E4F-4343-A7F4-CE452FA563DC}" destId="{89776381-824D-424C-9AD6-91439C066054}" srcOrd="11" destOrd="0" presId="urn:microsoft.com/office/officeart/2005/8/layout/hProcess9"/>
    <dgm:cxn modelId="{DDB47F54-4D49-4E67-8152-6A6663FDB37B}" type="presParOf" srcId="{09AA2FAA-6E4F-4343-A7F4-CE452FA563DC}" destId="{8009FF17-531F-4B52-9DCA-CC000431F4E3}"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cdr:x>
      <cdr:y>0.09575</cdr:y>
    </cdr:from>
    <cdr:to>
      <cdr:x>0.2115</cdr:x>
      <cdr:y>0.15075</cdr:y>
    </cdr:to>
    <cdr:sp macro="" textlink="">
      <cdr:nvSpPr>
        <cdr:cNvPr id="3073" name="Text Box 1"/>
        <cdr:cNvSpPr txBox="1">
          <a:spLocks xmlns:a="http://schemas.openxmlformats.org/drawingml/2006/main" noChangeArrowheads="1"/>
        </cdr:cNvSpPr>
      </cdr:nvSpPr>
      <cdr:spPr bwMode="auto">
        <a:xfrm xmlns:a="http://schemas.openxmlformats.org/drawingml/2006/main">
          <a:off x="746065" y="538091"/>
          <a:ext cx="1201993" cy="3090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46F414C-9809-4DA5-918B-FCB6A5C3A75F}" type="datetimeFigureOut">
              <a:rPr lang="es-EC" smtClean="0"/>
              <a:t>31/07/2019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398821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46F414C-9809-4DA5-918B-FCB6A5C3A75F}" type="datetimeFigureOut">
              <a:rPr lang="es-EC" smtClean="0"/>
              <a:t>31/07/2019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407247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46F414C-9809-4DA5-918B-FCB6A5C3A75F}" type="datetimeFigureOut">
              <a:rPr lang="es-EC" smtClean="0"/>
              <a:t>31/07/2019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340282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46F414C-9809-4DA5-918B-FCB6A5C3A75F}" type="datetimeFigureOut">
              <a:rPr lang="es-EC" smtClean="0"/>
              <a:t>31/07/2019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97267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46F414C-9809-4DA5-918B-FCB6A5C3A75F}" type="datetimeFigureOut">
              <a:rPr lang="es-EC" smtClean="0"/>
              <a:t>31/07/2019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110198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46F414C-9809-4DA5-918B-FCB6A5C3A75F}" type="datetimeFigureOut">
              <a:rPr lang="es-EC" smtClean="0"/>
              <a:t>31/07/2019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69288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46F414C-9809-4DA5-918B-FCB6A5C3A75F}" type="datetimeFigureOut">
              <a:rPr lang="es-EC" smtClean="0"/>
              <a:t>31/07/2019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348336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46F414C-9809-4DA5-918B-FCB6A5C3A75F}" type="datetimeFigureOut">
              <a:rPr lang="es-EC" smtClean="0"/>
              <a:t>31/07/2019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389457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46F414C-9809-4DA5-918B-FCB6A5C3A75F}" type="datetimeFigureOut">
              <a:rPr lang="es-EC" smtClean="0"/>
              <a:t>31/07/2019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294734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46F414C-9809-4DA5-918B-FCB6A5C3A75F}" type="datetimeFigureOut">
              <a:rPr lang="es-EC" smtClean="0"/>
              <a:t>31/07/2019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185538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46F414C-9809-4DA5-918B-FCB6A5C3A75F}" type="datetimeFigureOut">
              <a:rPr lang="es-EC" smtClean="0"/>
              <a:t>31/07/2019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7240F5C-F669-4F88-A092-78ECA64A9C82}" type="slidenum">
              <a:rPr lang="es-EC" smtClean="0"/>
              <a:t>‹Nº›</a:t>
            </a:fld>
            <a:endParaRPr lang="es-EC"/>
          </a:p>
        </p:txBody>
      </p:sp>
    </p:spTree>
    <p:extLst>
      <p:ext uri="{BB962C8B-B14F-4D97-AF65-F5344CB8AC3E}">
        <p14:creationId xmlns:p14="http://schemas.microsoft.com/office/powerpoint/2010/main" val="106206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F414C-9809-4DA5-918B-FCB6A5C3A75F}" type="datetimeFigureOut">
              <a:rPr lang="es-EC" smtClean="0"/>
              <a:t>31/07/2019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0F5C-F669-4F88-A092-78ECA64A9C82}" type="slidenum">
              <a:rPr lang="es-EC" smtClean="0"/>
              <a:t>‹Nº›</a:t>
            </a:fld>
            <a:endParaRPr lang="es-EC"/>
          </a:p>
        </p:txBody>
      </p:sp>
    </p:spTree>
    <p:extLst>
      <p:ext uri="{BB962C8B-B14F-4D97-AF65-F5344CB8AC3E}">
        <p14:creationId xmlns:p14="http://schemas.microsoft.com/office/powerpoint/2010/main" val="303690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hyperlink" Target="http://www.serviciometeorologico.gob.ec/Lotaip/AdminFinan/mapas/4%20IsoyetasA0.pdf"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9.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image" Target="../media/image17.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40.png"/><Relationship Id="rId7" Type="http://schemas.openxmlformats.org/officeDocument/2006/relationships/image" Target="../media/image88.png"/><Relationship Id="rId2" Type="http://schemas.openxmlformats.org/officeDocument/2006/relationships/image" Target="../media/image830.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4.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Rectángulo"/>
          <p:cNvSpPr/>
          <p:nvPr/>
        </p:nvSpPr>
        <p:spPr>
          <a:xfrm>
            <a:off x="2632079" y="1058849"/>
            <a:ext cx="7920880" cy="4447371"/>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TIERRA Y LA CONSTRUCCIÓN</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a:t>
            </a:r>
            <a:r>
              <a:rPr lang="es-ES" b="1" dirty="0" smtClean="0">
                <a:latin typeface="Arial" panose="020B0604020202020204" pitchFamily="34" charset="0"/>
                <a:cs typeface="Arial" panose="020B0604020202020204" pitchFamily="34" charset="0"/>
              </a:rPr>
              <a:t>CIVIL</a:t>
            </a:r>
            <a:endParaRPr lang="es-ES" b="1" dirty="0">
              <a:latin typeface="Arial" panose="020B0604020202020204" pitchFamily="34" charset="0"/>
              <a:cs typeface="Arial" panose="020B0604020202020204" pitchFamily="34" charset="0"/>
            </a:endParaRPr>
          </a:p>
          <a:p>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r>
              <a:rPr lang="es-ES" sz="1600" b="1" dirty="0" smtClean="0">
                <a:latin typeface="Arial" panose="020B0604020202020204" pitchFamily="34" charset="0"/>
                <a:cs typeface="Arial" panose="020B0604020202020204" pitchFamily="34" charset="0"/>
              </a:rPr>
              <a:t>:</a:t>
            </a:r>
            <a:endParaRPr lang="es-EC" sz="1600" b="1"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	</a:t>
            </a:r>
            <a:r>
              <a:rPr lang="es-EC" sz="2000" b="1" dirty="0" smtClean="0">
                <a:latin typeface="Arial" panose="020B0604020202020204" pitchFamily="34" charset="0"/>
                <a:cs typeface="Arial" panose="020B0604020202020204" pitchFamily="34" charset="0"/>
              </a:rPr>
              <a:t> “DISEÑO DE OBRAS DE PROTECCIÓN PARA LA QUEBRADA DEL RÍO ALÁQUEZ ANTE EL FLUJO DE LOS LAHARES DEL VOLCÁN COTOPAXI” </a:t>
            </a:r>
            <a:r>
              <a:rPr lang="es-ES" sz="1400" dirty="0" smtClean="0">
                <a:latin typeface="Arial" panose="020B0604020202020204" pitchFamily="34" charset="0"/>
                <a:cs typeface="Arial" panose="020B0604020202020204" pitchFamily="34" charset="0"/>
              </a:rPr>
              <a:t> </a:t>
            </a:r>
            <a:endParaRPr lang="es-EC" sz="900" dirty="0" smtClean="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endParaRPr lang="es-ES" sz="14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AUTOR: </a:t>
            </a:r>
            <a:r>
              <a:rPr lang="es-ES" sz="16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VIVAR LOAIZA, LEONARDO ALEJANDRO</a:t>
            </a:r>
            <a:endParaRPr lang="es-EC" sz="1600" b="1" dirty="0">
              <a:latin typeface="Arial" panose="020B0604020202020204" pitchFamily="34" charset="0"/>
              <a:cs typeface="Arial" panose="020B0604020202020204" pitchFamily="34" charset="0"/>
            </a:endParaRPr>
          </a:p>
          <a:p>
            <a:pPr algn="ctr"/>
            <a:r>
              <a:rPr lang="es-EC" sz="1400" dirty="0">
                <a:latin typeface="Arial" panose="020B0604020202020204" pitchFamily="34" charset="0"/>
                <a:cs typeface="Arial" panose="020B0604020202020204" pitchFamily="34" charset="0"/>
              </a:rPr>
              <a:t>        </a:t>
            </a: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DIRECTOR: </a:t>
            </a:r>
            <a:r>
              <a:rPr lang="es-EC" sz="1600" b="1" dirty="0" smtClean="0">
                <a:latin typeface="Arial" panose="020B0604020202020204" pitchFamily="34" charset="0"/>
                <a:cs typeface="Arial" panose="020B0604020202020204" pitchFamily="34" charset="0"/>
              </a:rPr>
              <a:t>ING</a:t>
            </a:r>
            <a:r>
              <a:rPr lang="es-EC" sz="1600" b="1" dirty="0">
                <a:latin typeface="Arial" panose="020B0604020202020204" pitchFamily="34" charset="0"/>
                <a:cs typeface="Arial" panose="020B0604020202020204" pitchFamily="34" charset="0"/>
              </a:rPr>
              <a:t>. SANDOVAL ERAZO </a:t>
            </a:r>
            <a:r>
              <a:rPr lang="es-EC" sz="1600" b="1" dirty="0" smtClean="0">
                <a:latin typeface="Arial" panose="020B0604020202020204" pitchFamily="34" charset="0"/>
                <a:cs typeface="Arial" panose="020B0604020202020204" pitchFamily="34" charset="0"/>
              </a:rPr>
              <a:t>,WASHINGTON RAMIRO. </a:t>
            </a:r>
            <a:r>
              <a:rPr lang="es-EC" sz="1600" b="1" dirty="0" smtClean="0">
                <a:latin typeface="Arial" panose="020B0604020202020204" pitchFamily="34" charset="0"/>
                <a:cs typeface="Arial" panose="020B0604020202020204" pitchFamily="34" charset="0"/>
              </a:rPr>
              <a:t>Ph.D</a:t>
            </a:r>
            <a:endParaRPr lang="es-EC" sz="1600" dirty="0" smtClean="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smtClean="0">
                <a:latin typeface="Arial" panose="020B0604020202020204" pitchFamily="34" charset="0"/>
                <a:cs typeface="Arial" panose="020B0604020202020204" pitchFamily="34" charset="0"/>
              </a:rPr>
              <a:t>2019</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984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723" y="-999141"/>
            <a:ext cx="4884313" cy="1600200"/>
          </a:xfrm>
        </p:spPr>
        <p:txBody>
          <a:bodyPr>
            <a:normAutofit/>
          </a:bodyPr>
          <a:lstStyle/>
          <a:p>
            <a:r>
              <a:rPr lang="es-EC" sz="3200" b="1" dirty="0" smtClean="0">
                <a:latin typeface="Arial" panose="020B0604020202020204" pitchFamily="34" charset="0"/>
                <a:cs typeface="Arial" panose="020B0604020202020204" pitchFamily="34" charset="0"/>
              </a:rPr>
              <a:t>Estudios topográficos</a:t>
            </a:r>
            <a:endParaRPr lang="es-EC" sz="3200" b="1" dirty="0">
              <a:latin typeface="Arial" panose="020B0604020202020204" pitchFamily="34" charset="0"/>
              <a:cs typeface="Arial" panose="020B0604020202020204" pitchFamily="34" charset="0"/>
            </a:endParaRPr>
          </a:p>
        </p:txBody>
      </p:sp>
      <p:sp>
        <p:nvSpPr>
          <p:cNvPr id="5" name="Marcador de texto 4"/>
          <p:cNvSpPr>
            <a:spLocks noGrp="1"/>
          </p:cNvSpPr>
          <p:nvPr>
            <p:ph type="body" sz="half" idx="2"/>
          </p:nvPr>
        </p:nvSpPr>
        <p:spPr>
          <a:xfrm>
            <a:off x="450762" y="987425"/>
            <a:ext cx="4321264" cy="4881563"/>
          </a:xfrm>
        </p:spPr>
        <p:txBody>
          <a:bodyPr>
            <a:normAutofit/>
          </a:bodyPr>
          <a:lstStyle/>
          <a:p>
            <a:pPr marL="285750" indent="-28575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Cotopaxi: </a:t>
            </a:r>
            <a:r>
              <a:rPr lang="es-ES" sz="2000" dirty="0">
                <a:latin typeface="Arial" panose="020B0604020202020204" pitchFamily="34" charset="0"/>
                <a:cs typeface="Arial" panose="020B0604020202020204" pitchFamily="34" charset="0"/>
              </a:rPr>
              <a:t>Ñ </a:t>
            </a:r>
            <a:r>
              <a:rPr lang="es-ES" sz="2000" dirty="0" smtClean="0">
                <a:latin typeface="Arial" panose="020B0604020202020204" pitchFamily="34" charset="0"/>
                <a:cs typeface="Arial" panose="020B0604020202020204" pitchFamily="34" charset="0"/>
              </a:rPr>
              <a:t>III-F1</a:t>
            </a:r>
          </a:p>
          <a:p>
            <a:pPr marL="285750" indent="-285750" algn="just">
              <a:buFont typeface="Arial" panose="020B0604020202020204" pitchFamily="34" charset="0"/>
              <a:buChar char="•"/>
            </a:pPr>
            <a:r>
              <a:rPr lang="es-ES" sz="2000" dirty="0" err="1" smtClean="0">
                <a:latin typeface="Arial" panose="020B0604020202020204" pitchFamily="34" charset="0"/>
                <a:cs typeface="Arial" panose="020B0604020202020204" pitchFamily="34" charset="0"/>
              </a:rPr>
              <a:t>Mulaló</a:t>
            </a:r>
            <a:r>
              <a:rPr lang="es-ES" sz="2000" dirty="0" smtClean="0">
                <a:latin typeface="Arial" panose="020B0604020202020204" pitchFamily="34" charset="0"/>
                <a:cs typeface="Arial" panose="020B0604020202020204" pitchFamily="34" charset="0"/>
              </a:rPr>
              <a:t>: Ñ III-E2</a:t>
            </a:r>
          </a:p>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Laguna de </a:t>
            </a:r>
            <a:r>
              <a:rPr lang="es-ES" sz="2000" dirty="0" smtClean="0">
                <a:latin typeface="Arial" panose="020B0604020202020204" pitchFamily="34" charset="0"/>
                <a:cs typeface="Arial" panose="020B0604020202020204" pitchFamily="34" charset="0"/>
              </a:rPr>
              <a:t>Anteojos: Ñ III-F3.</a:t>
            </a:r>
          </a:p>
          <a:p>
            <a:pPr marL="285750" lvl="0" indent="-285750"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Latacunga: Ñ III-E4 (</a:t>
            </a:r>
            <a:r>
              <a:rPr lang="es-ES" sz="2000" dirty="0">
                <a:latin typeface="Arial" panose="020B0604020202020204" pitchFamily="34" charset="0"/>
                <a:cs typeface="Arial" panose="020B0604020202020204" pitchFamily="34" charset="0"/>
              </a:rPr>
              <a:t>Carta Reservada Resolución Enero de 2012).</a:t>
            </a:r>
            <a:endParaRPr lang="es-EC"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C"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718370" y="3276499"/>
            <a:ext cx="3786047" cy="2563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p:nvPr/>
        </p:nvPicPr>
        <p:blipFill>
          <a:blip r:embed="rId3"/>
          <a:stretch>
            <a:fillRect/>
          </a:stretch>
        </p:blipFill>
        <p:spPr>
          <a:xfrm>
            <a:off x="6567487" y="727147"/>
            <a:ext cx="5197434" cy="4736754"/>
          </a:xfrm>
          <a:prstGeom prst="rect">
            <a:avLst/>
          </a:prstGeom>
        </p:spPr>
      </p:pic>
      <p:sp>
        <p:nvSpPr>
          <p:cNvPr id="10" name="Elipse 9"/>
          <p:cNvSpPr/>
          <p:nvPr/>
        </p:nvSpPr>
        <p:spPr>
          <a:xfrm>
            <a:off x="6448425" y="4110647"/>
            <a:ext cx="238125" cy="2667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Rectángulo 10"/>
          <p:cNvSpPr/>
          <p:nvPr/>
        </p:nvSpPr>
        <p:spPr>
          <a:xfrm>
            <a:off x="5919152" y="4377347"/>
            <a:ext cx="944786"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400" b="1" dirty="0">
                <a:solidFill>
                  <a:srgbClr val="0D0D0D"/>
                </a:solidFill>
                <a:effectLst/>
                <a:latin typeface="Arial" panose="020B0604020202020204" pitchFamily="34" charset="0"/>
                <a:ea typeface="Arial" panose="020B0604020202020204" pitchFamily="34" charset="0"/>
                <a:cs typeface="Arial" panose="020B0604020202020204" pitchFamily="34" charset="0"/>
              </a:rPr>
              <a:t>Punto 0</a:t>
            </a:r>
            <a:endParaRPr lang="es-EC" sz="1400" dirty="0">
              <a:effectLst/>
              <a:latin typeface="Arial" panose="020B0604020202020204" pitchFamily="34" charset="0"/>
              <a:ea typeface="Arial" panose="020B0604020202020204" pitchFamily="34" charset="0"/>
              <a:cs typeface="Arial" panose="020B0604020202020204" pitchFamily="34" charset="0"/>
            </a:endParaRPr>
          </a:p>
        </p:txBody>
      </p:sp>
      <p:sp>
        <p:nvSpPr>
          <p:cNvPr id="18" name="Flecha derecha 17"/>
          <p:cNvSpPr/>
          <p:nvPr/>
        </p:nvSpPr>
        <p:spPr>
          <a:xfrm>
            <a:off x="4975761" y="2637466"/>
            <a:ext cx="1246909" cy="790740"/>
          </a:xfrm>
          <a:prstGeom prst="rightArrow">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29295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4259252926"/>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83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60562" y="-983219"/>
            <a:ext cx="621709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Área y espesor del casquete</a:t>
            </a:r>
            <a:endParaRPr lang="es-EC" b="1" dirty="0">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3940366772"/>
              </p:ext>
            </p:extLst>
          </p:nvPr>
        </p:nvGraphicFramePr>
        <p:xfrm>
          <a:off x="-670529" y="1295426"/>
          <a:ext cx="3889342" cy="419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errar llave 10"/>
          <p:cNvSpPr/>
          <p:nvPr/>
        </p:nvSpPr>
        <p:spPr>
          <a:xfrm>
            <a:off x="2396360" y="2748872"/>
            <a:ext cx="249382" cy="293320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Rectángulo 11"/>
          <p:cNvSpPr/>
          <p:nvPr/>
        </p:nvSpPr>
        <p:spPr>
          <a:xfrm>
            <a:off x="3369111" y="1669627"/>
            <a:ext cx="1962201" cy="2909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Arial" panose="020B0604020202020204" pitchFamily="34" charset="0"/>
                <a:cs typeface="Arial" panose="020B0604020202020204" pitchFamily="34" charset="0"/>
              </a:rPr>
              <a:t>1956-1997 </a:t>
            </a:r>
            <a:r>
              <a:rPr lang="es-EC" sz="1600" dirty="0" err="1" smtClean="0">
                <a:solidFill>
                  <a:schemeClr val="tx1"/>
                </a:solidFill>
                <a:latin typeface="Arial" panose="020B0604020202020204" pitchFamily="34" charset="0"/>
                <a:cs typeface="Arial" panose="020B0604020202020204" pitchFamily="34" charset="0"/>
              </a:rPr>
              <a:t>Ekehard</a:t>
            </a:r>
            <a:r>
              <a:rPr lang="es-EC" sz="1600" dirty="0" smtClean="0">
                <a:solidFill>
                  <a:schemeClr val="tx1"/>
                </a:solidFill>
                <a:latin typeface="Arial" panose="020B0604020202020204" pitchFamily="34" charset="0"/>
                <a:cs typeface="Arial" panose="020B0604020202020204" pitchFamily="34" charset="0"/>
              </a:rPr>
              <a:t> </a:t>
            </a:r>
            <a:r>
              <a:rPr lang="es-EC" sz="1600" dirty="0" err="1" smtClean="0">
                <a:solidFill>
                  <a:schemeClr val="tx1"/>
                </a:solidFill>
                <a:latin typeface="Arial" panose="020B0604020202020204" pitchFamily="34" charset="0"/>
                <a:cs typeface="Arial" panose="020B0604020202020204" pitchFamily="34" charset="0"/>
              </a:rPr>
              <a:t>Jordan</a:t>
            </a:r>
            <a:r>
              <a:rPr lang="es-EC" sz="1600" dirty="0" smtClean="0">
                <a:solidFill>
                  <a:schemeClr val="tx1"/>
                </a:solidFill>
                <a:latin typeface="Arial" panose="020B0604020202020204" pitchFamily="34" charset="0"/>
                <a:cs typeface="Arial" panose="020B0604020202020204" pitchFamily="34" charset="0"/>
              </a:rPr>
              <a:t> y Pablo Samaniego(2013)</a:t>
            </a:r>
          </a:p>
          <a:p>
            <a:pPr algn="ctr"/>
            <a:endParaRPr lang="es-EC" sz="1600" dirty="0" smtClean="0">
              <a:solidFill>
                <a:schemeClr val="tx1"/>
              </a:solidFill>
              <a:latin typeface="Arial" panose="020B0604020202020204" pitchFamily="34" charset="0"/>
              <a:cs typeface="Arial" panose="020B0604020202020204" pitchFamily="34" charset="0"/>
            </a:endParaRPr>
          </a:p>
          <a:p>
            <a:pPr algn="ctr"/>
            <a:r>
              <a:rPr lang="es-EC" sz="1600" dirty="0" smtClean="0">
                <a:solidFill>
                  <a:schemeClr val="tx1"/>
                </a:solidFill>
                <a:latin typeface="Arial" panose="020B0604020202020204" pitchFamily="34" charset="0"/>
                <a:cs typeface="Arial" panose="020B0604020202020204" pitchFamily="34" charset="0"/>
              </a:rPr>
              <a:t>Bolívar Cáceres (2004, 2006, 2010 y 2015)</a:t>
            </a:r>
            <a:endParaRPr lang="es-EC" sz="1600" dirty="0">
              <a:solidFill>
                <a:schemeClr val="tx1"/>
              </a:solidFill>
              <a:latin typeface="Arial" panose="020B0604020202020204" pitchFamily="34" charset="0"/>
              <a:cs typeface="Arial" panose="020B0604020202020204" pitchFamily="34" charset="0"/>
            </a:endParaRPr>
          </a:p>
        </p:txBody>
      </p:sp>
      <p:sp>
        <p:nvSpPr>
          <p:cNvPr id="13" name="Flecha derecha 12"/>
          <p:cNvSpPr/>
          <p:nvPr/>
        </p:nvSpPr>
        <p:spPr>
          <a:xfrm>
            <a:off x="5331312" y="3124354"/>
            <a:ext cx="1246909" cy="790740"/>
          </a:xfrm>
          <a:prstGeom prst="rightArrow">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6" name="Tabla 15"/>
          <p:cNvGraphicFramePr>
            <a:graphicFrameLocks noGrp="1"/>
          </p:cNvGraphicFramePr>
          <p:nvPr>
            <p:extLst>
              <p:ext uri="{D42A27DB-BD31-4B8C-83A1-F6EECF244321}">
                <p14:modId xmlns:p14="http://schemas.microsoft.com/office/powerpoint/2010/main" val="2833901093"/>
              </p:ext>
            </p:extLst>
          </p:nvPr>
        </p:nvGraphicFramePr>
        <p:xfrm>
          <a:off x="2718677" y="4553370"/>
          <a:ext cx="3739793" cy="725016"/>
        </p:xfrm>
        <a:graphic>
          <a:graphicData uri="http://schemas.openxmlformats.org/drawingml/2006/table">
            <a:tbl>
              <a:tblPr>
                <a:tableStyleId>{5C22544A-7EE6-4342-B048-85BDC9FD1C3A}</a:tableStyleId>
              </a:tblPr>
              <a:tblGrid>
                <a:gridCol w="1225478"/>
                <a:gridCol w="1226250"/>
                <a:gridCol w="1288065"/>
              </a:tblGrid>
              <a:tr h="383822">
                <a:tc>
                  <a:txBody>
                    <a:bodyPr/>
                    <a:lstStyle/>
                    <a:p>
                      <a:pPr algn="ctr">
                        <a:lnSpc>
                          <a:spcPct val="107000"/>
                        </a:lnSpc>
                        <a:spcAft>
                          <a:spcPts val="800"/>
                        </a:spcAft>
                      </a:pPr>
                      <a:r>
                        <a:rPr lang="es-EC" sz="1800" b="1" dirty="0">
                          <a:solidFill>
                            <a:schemeClr val="tx1"/>
                          </a:solidFill>
                          <a:effectLst/>
                          <a:latin typeface="Arial" panose="020B0604020202020204" pitchFamily="34" charset="0"/>
                          <a:cs typeface="Arial" panose="020B0604020202020204" pitchFamily="34" charset="0"/>
                        </a:rPr>
                        <a:t>Año</a:t>
                      </a:r>
                      <a:endPar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800" b="1" dirty="0">
                          <a:solidFill>
                            <a:schemeClr val="tx1"/>
                          </a:solidFill>
                          <a:effectLst/>
                          <a:latin typeface="Arial" panose="020B0604020202020204" pitchFamily="34" charset="0"/>
                          <a:cs typeface="Arial" panose="020B0604020202020204" pitchFamily="34" charset="0"/>
                        </a:rPr>
                        <a:t>Área(km</a:t>
                      </a:r>
                      <a:r>
                        <a:rPr lang="es-EC" sz="1800" b="1" baseline="30000" dirty="0">
                          <a:solidFill>
                            <a:schemeClr val="tx1"/>
                          </a:solidFill>
                          <a:effectLst/>
                          <a:latin typeface="Arial" panose="020B0604020202020204" pitchFamily="34" charset="0"/>
                          <a:cs typeface="Arial" panose="020B0604020202020204" pitchFamily="34" charset="0"/>
                        </a:rPr>
                        <a:t>2</a:t>
                      </a:r>
                      <a:r>
                        <a:rPr lang="es-EC" sz="1800" b="1" dirty="0">
                          <a:solidFill>
                            <a:schemeClr val="tx1"/>
                          </a:solidFill>
                          <a:effectLst/>
                          <a:latin typeface="Arial" panose="020B0604020202020204" pitchFamily="34" charset="0"/>
                          <a:cs typeface="Arial" panose="020B0604020202020204" pitchFamily="34" charset="0"/>
                        </a:rPr>
                        <a:t>)</a:t>
                      </a:r>
                      <a:endPar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800" b="1" dirty="0">
                          <a:solidFill>
                            <a:schemeClr val="tx1"/>
                          </a:solidFill>
                          <a:effectLst/>
                          <a:latin typeface="Arial" panose="020B0604020202020204" pitchFamily="34" charset="0"/>
                          <a:cs typeface="Arial" panose="020B0604020202020204" pitchFamily="34" charset="0"/>
                        </a:rPr>
                        <a:t>Espesor(m)</a:t>
                      </a:r>
                      <a:endPar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1194">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2015</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11,56</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17-35</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 name="Imagen 8"/>
          <p:cNvPicPr/>
          <p:nvPr/>
        </p:nvPicPr>
        <p:blipFill>
          <a:blip r:embed="rId7"/>
          <a:stretch>
            <a:fillRect/>
          </a:stretch>
        </p:blipFill>
        <p:spPr>
          <a:xfrm>
            <a:off x="6664459" y="674168"/>
            <a:ext cx="5525892" cy="5265420"/>
          </a:xfrm>
          <a:prstGeom prst="rect">
            <a:avLst/>
          </a:prstGeom>
        </p:spPr>
      </p:pic>
      <p:sp>
        <p:nvSpPr>
          <p:cNvPr id="2" name="Rectángulo 1"/>
          <p:cNvSpPr/>
          <p:nvPr/>
        </p:nvSpPr>
        <p:spPr>
          <a:xfrm>
            <a:off x="8583736" y="1931830"/>
            <a:ext cx="1532586" cy="57954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lumMod val="95000"/>
                    <a:lumOff val="5000"/>
                  </a:schemeClr>
                </a:solidFill>
              </a:rPr>
              <a:t>346,80hm3</a:t>
            </a:r>
            <a:endParaRPr lang="es-EC" b="1" dirty="0">
              <a:solidFill>
                <a:schemeClr val="tx1">
                  <a:lumMod val="95000"/>
                  <a:lumOff val="5000"/>
                </a:schemeClr>
              </a:solidFill>
            </a:endParaRPr>
          </a:p>
        </p:txBody>
      </p:sp>
    </p:spTree>
    <p:extLst>
      <p:ext uri="{BB962C8B-B14F-4D97-AF65-F5344CB8AC3E}">
        <p14:creationId xmlns:p14="http://schemas.microsoft.com/office/powerpoint/2010/main" val="227885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608858986"/>
              </p:ext>
            </p:extLst>
          </p:nvPr>
        </p:nvGraphicFramePr>
        <p:xfrm>
          <a:off x="361123" y="3011354"/>
          <a:ext cx="4988800" cy="1351913"/>
        </p:xfrm>
        <a:graphic>
          <a:graphicData uri="http://schemas.openxmlformats.org/drawingml/2006/table">
            <a:tbl>
              <a:tblPr firstRow="1" firstCol="1" bandRow="1">
                <a:tableStyleId>{5C22544A-7EE6-4342-B048-85BDC9FD1C3A}</a:tableStyleId>
              </a:tblPr>
              <a:tblGrid>
                <a:gridCol w="1071893"/>
                <a:gridCol w="914400"/>
                <a:gridCol w="1451911"/>
                <a:gridCol w="1550596"/>
              </a:tblGrid>
              <a:tr h="733075">
                <a:tc>
                  <a:txBody>
                    <a:bodyPr/>
                    <a:lstStyle/>
                    <a:p>
                      <a:pPr algn="ctr">
                        <a:lnSpc>
                          <a:spcPct val="107000"/>
                        </a:lnSpc>
                        <a:spcAft>
                          <a:spcPts val="0"/>
                        </a:spcAft>
                      </a:pPr>
                      <a:r>
                        <a:rPr lang="es-EC" sz="1600" dirty="0" smtClean="0">
                          <a:solidFill>
                            <a:schemeClr val="tx1"/>
                          </a:solidFill>
                          <a:effectLst/>
                          <a:latin typeface="Arial" panose="020B0604020202020204" pitchFamily="34" charset="0"/>
                          <a:cs typeface="Arial" panose="020B0604020202020204" pitchFamily="34" charset="0"/>
                        </a:rPr>
                        <a:t>Área(km</a:t>
                      </a:r>
                      <a:r>
                        <a:rPr lang="es-EC" sz="1600" baseline="30000" dirty="0" smtClean="0">
                          <a:solidFill>
                            <a:schemeClr val="tx1"/>
                          </a:solidFill>
                          <a:effectLst/>
                          <a:latin typeface="Arial" panose="020B0604020202020204" pitchFamily="34" charset="0"/>
                          <a:cs typeface="Arial" panose="020B0604020202020204" pitchFamily="34" charset="0"/>
                        </a:rPr>
                        <a:t>2</a:t>
                      </a:r>
                      <a:r>
                        <a:rPr lang="es-EC" sz="1600" dirty="0">
                          <a:solidFill>
                            <a:schemeClr val="tx1"/>
                          </a:solidFill>
                          <a:effectLst/>
                          <a:latin typeface="Arial" panose="020B0604020202020204" pitchFamily="34" charset="0"/>
                          <a:cs typeface="Arial" panose="020B0604020202020204" pitchFamily="34" charset="0"/>
                        </a:rPr>
                        <a:t>)</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Espesor(m)</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Volumen aporte (hm</a:t>
                      </a:r>
                      <a:r>
                        <a:rPr lang="es-EC" sz="1600" baseline="30000" dirty="0">
                          <a:solidFill>
                            <a:schemeClr val="tx1"/>
                          </a:solidFill>
                          <a:effectLst/>
                          <a:latin typeface="Arial" panose="020B0604020202020204" pitchFamily="34" charset="0"/>
                          <a:cs typeface="Arial" panose="020B0604020202020204" pitchFamily="34" charset="0"/>
                        </a:rPr>
                        <a:t>3</a:t>
                      </a:r>
                      <a:r>
                        <a:rPr lang="es-EC" sz="1600" dirty="0">
                          <a:solidFill>
                            <a:schemeClr val="tx1"/>
                          </a:solidFill>
                          <a:effectLst/>
                          <a:latin typeface="Arial" panose="020B0604020202020204" pitchFamily="34" charset="0"/>
                          <a:cs typeface="Arial" panose="020B0604020202020204" pitchFamily="34" charset="0"/>
                        </a:rPr>
                        <a:t>)</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25% Volumen(hm</a:t>
                      </a:r>
                      <a:r>
                        <a:rPr lang="es-EC" sz="1600" baseline="30000" dirty="0">
                          <a:solidFill>
                            <a:schemeClr val="tx1"/>
                          </a:solidFill>
                          <a:effectLst/>
                          <a:latin typeface="Arial" panose="020B0604020202020204" pitchFamily="34" charset="0"/>
                          <a:cs typeface="Arial" panose="020B0604020202020204" pitchFamily="34" charset="0"/>
                        </a:rPr>
                        <a:t>3</a:t>
                      </a:r>
                      <a:r>
                        <a:rPr lang="es-EC" sz="1600" dirty="0">
                          <a:solidFill>
                            <a:schemeClr val="tx1"/>
                          </a:solidFill>
                          <a:effectLst/>
                          <a:latin typeface="Arial" panose="020B0604020202020204" pitchFamily="34" charset="0"/>
                          <a:cs typeface="Arial" panose="020B0604020202020204" pitchFamily="34" charset="0"/>
                        </a:rPr>
                        <a:t>)</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838">
                <a:tc>
                  <a:txBody>
                    <a:bodyPr/>
                    <a:lstStyle/>
                    <a:p>
                      <a:pPr algn="ctr">
                        <a:lnSpc>
                          <a:spcPct val="107000"/>
                        </a:lnSpc>
                        <a:spcAft>
                          <a:spcPts val="0"/>
                        </a:spcAft>
                      </a:pPr>
                      <a:r>
                        <a:rPr lang="es-EC" sz="1600" b="0" dirty="0">
                          <a:solidFill>
                            <a:schemeClr val="tx1"/>
                          </a:solidFill>
                          <a:effectLst/>
                          <a:latin typeface="Arial" panose="020B0604020202020204" pitchFamily="34" charset="0"/>
                          <a:cs typeface="Arial" panose="020B0604020202020204" pitchFamily="34" charset="0"/>
                        </a:rPr>
                        <a:t>3,34</a:t>
                      </a:r>
                      <a:endParaRPr lang="es-EC"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30</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100,25</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dirty="0">
                          <a:solidFill>
                            <a:schemeClr val="tx1"/>
                          </a:solidFill>
                          <a:effectLst/>
                          <a:latin typeface="Arial" panose="020B0604020202020204" pitchFamily="34" charset="0"/>
                          <a:cs typeface="Arial" panose="020B0604020202020204" pitchFamily="34" charset="0"/>
                        </a:rPr>
                        <a:t>25,06</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Marcador de texto 3"/>
          <p:cNvSpPr>
            <a:spLocks noGrp="1"/>
          </p:cNvSpPr>
          <p:nvPr>
            <p:ph type="body" sz="half" idx="2"/>
          </p:nvPr>
        </p:nvSpPr>
        <p:spPr>
          <a:xfrm>
            <a:off x="837160" y="2127047"/>
            <a:ext cx="3932237" cy="698465"/>
          </a:xfrm>
        </p:spPr>
        <p:txBody>
          <a:bodyPr/>
          <a:lstStyle/>
          <a:p>
            <a:r>
              <a:rPr lang="es-EC" dirty="0" smtClean="0">
                <a:latin typeface="Arial" panose="020B0604020202020204" pitchFamily="34" charset="0"/>
                <a:cs typeface="Arial" panose="020B0604020202020204" pitchFamily="34" charset="0"/>
              </a:rPr>
              <a:t>De acuerdo a </a:t>
            </a:r>
            <a:r>
              <a:rPr lang="es-EC" dirty="0" err="1" smtClean="0">
                <a:latin typeface="Arial" panose="020B0604020202020204" pitchFamily="34" charset="0"/>
                <a:cs typeface="Arial" panose="020B0604020202020204" pitchFamily="34" charset="0"/>
              </a:rPr>
              <a:t>Toulkeridis</a:t>
            </a:r>
            <a:r>
              <a:rPr lang="es-EC" dirty="0" smtClean="0">
                <a:latin typeface="Arial" panose="020B0604020202020204" pitchFamily="34" charset="0"/>
                <a:cs typeface="Arial" panose="020B0604020202020204" pitchFamily="34" charset="0"/>
              </a:rPr>
              <a:t>(2005)</a:t>
            </a:r>
          </a:p>
          <a:p>
            <a:pPr marL="285750" indent="-285750">
              <a:buFont typeface="Arial" panose="020B0604020202020204" pitchFamily="34" charset="0"/>
              <a:buChar char="•"/>
            </a:pPr>
            <a:r>
              <a:rPr lang="es-EC" dirty="0" smtClean="0">
                <a:latin typeface="Arial" panose="020B0604020202020204" pitchFamily="34" charset="0"/>
                <a:cs typeface="Arial" panose="020B0604020202020204" pitchFamily="34" charset="0"/>
              </a:rPr>
              <a:t>25% del volumen de aporte (5m-10m)</a:t>
            </a:r>
          </a:p>
          <a:p>
            <a:endParaRPr lang="es-EC" dirty="0"/>
          </a:p>
          <a:p>
            <a:endParaRPr lang="es-EC" dirty="0"/>
          </a:p>
        </p:txBody>
      </p:sp>
      <p:sp>
        <p:nvSpPr>
          <p:cNvPr id="5" name="Título 1"/>
          <p:cNvSpPr txBox="1">
            <a:spLocks/>
          </p:cNvSpPr>
          <p:nvPr/>
        </p:nvSpPr>
        <p:spPr>
          <a:xfrm>
            <a:off x="361123" y="-846741"/>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err="1" smtClean="0">
                <a:latin typeface="Arial" panose="020B0604020202020204" pitchFamily="34" charset="0"/>
                <a:cs typeface="Arial" panose="020B0604020202020204" pitchFamily="34" charset="0"/>
              </a:rPr>
              <a:t>Hidrograma</a:t>
            </a:r>
            <a:r>
              <a:rPr lang="es-EC" b="1" dirty="0" smtClean="0">
                <a:latin typeface="Arial" panose="020B0604020202020204" pitchFamily="34" charset="0"/>
                <a:cs typeface="Arial" panose="020B0604020202020204" pitchFamily="34" charset="0"/>
              </a:rPr>
              <a:t> de entrada</a:t>
            </a:r>
            <a:endParaRPr lang="es-EC" b="1" dirty="0">
              <a:latin typeface="Arial" panose="020B0604020202020204" pitchFamily="34" charset="0"/>
              <a:cs typeface="Arial" panose="020B0604020202020204" pitchFamily="34" charset="0"/>
            </a:endParaRPr>
          </a:p>
        </p:txBody>
      </p:sp>
      <p:sp>
        <p:nvSpPr>
          <p:cNvPr id="8" name="Flecha derecha 7"/>
          <p:cNvSpPr/>
          <p:nvPr/>
        </p:nvSpPr>
        <p:spPr>
          <a:xfrm>
            <a:off x="5959110" y="2510204"/>
            <a:ext cx="1246909" cy="790740"/>
          </a:xfrm>
          <a:prstGeom prst="rightArrow">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7277452" y="680138"/>
            <a:ext cx="4254903" cy="3415926"/>
          </a:xfrm>
          <a:prstGeom prst="rect">
            <a:avLst/>
          </a:prstGeom>
          <a:noFill/>
          <a:ln>
            <a:noFill/>
          </a:ln>
        </p:spPr>
      </p:pic>
      <mc:AlternateContent xmlns:mc="http://schemas.openxmlformats.org/markup-compatibility/2006" xmlns:a14="http://schemas.microsoft.com/office/drawing/2010/main">
        <mc:Choice Requires="a14">
          <p:sp>
            <p:nvSpPr>
              <p:cNvPr id="10" name="Rectángulo 9"/>
              <p:cNvSpPr/>
              <p:nvPr/>
            </p:nvSpPr>
            <p:spPr>
              <a:xfrm>
                <a:off x="10408011" y="2082633"/>
                <a:ext cx="119577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𝑄</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m:t>
                          </m:r>
                          <m:r>
                            <a:rPr lang="es-EC" i="1">
                              <a:latin typeface="Cambria Math" panose="02040503050406030204" pitchFamily="18" charset="0"/>
                            </a:rPr>
                            <m:t>𝑉</m:t>
                          </m:r>
                        </m:num>
                        <m:den>
                          <m:r>
                            <a:rPr lang="es-EC" i="1">
                              <a:latin typeface="Cambria Math" panose="02040503050406030204" pitchFamily="18" charset="0"/>
                            </a:rPr>
                            <m:t>𝑇</m:t>
                          </m:r>
                        </m:den>
                      </m:f>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10408011" y="2082633"/>
                <a:ext cx="1195777" cy="610936"/>
              </a:xfrm>
              <a:prstGeom prst="rect">
                <a:avLst/>
              </a:prstGeom>
              <a:blipFill rotWithShape="0">
                <a:blip r:embed="rId3"/>
                <a:stretch>
                  <a:fillRect/>
                </a:stretch>
              </a:blipFill>
            </p:spPr>
            <p:txBody>
              <a:bodyPr/>
              <a:lstStyle/>
              <a:p>
                <a:r>
                  <a:rPr lang="es-EC">
                    <a:noFill/>
                  </a:rPr>
                  <a:t> </a:t>
                </a:r>
              </a:p>
            </p:txBody>
          </p:sp>
        </mc:Fallback>
      </mc:AlternateContent>
      <p:grpSp>
        <p:nvGrpSpPr>
          <p:cNvPr id="12" name="Grupo 11"/>
          <p:cNvGrpSpPr/>
          <p:nvPr/>
        </p:nvGrpSpPr>
        <p:grpSpPr>
          <a:xfrm>
            <a:off x="8012271" y="4328490"/>
            <a:ext cx="3284533" cy="1479883"/>
            <a:chOff x="2047281" y="491465"/>
            <a:chExt cx="2476504" cy="1537509"/>
          </a:xfrm>
        </p:grpSpPr>
        <p:sp>
          <p:nvSpPr>
            <p:cNvPr id="13" name="Rectángulo redondeado 12"/>
            <p:cNvSpPr/>
            <p:nvPr/>
          </p:nvSpPr>
          <p:spPr>
            <a:xfrm>
              <a:off x="2047281" y="491465"/>
              <a:ext cx="2476504" cy="1537509"/>
            </a:xfrm>
            <a:prstGeom prst="roundRect">
              <a:avLst/>
            </a:prstGeom>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2122336" y="566520"/>
              <a:ext cx="2326394" cy="1387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u="sng" kern="1200" dirty="0" err="1" smtClean="0">
                  <a:latin typeface="Arial" panose="020B0604020202020204" pitchFamily="34" charset="0"/>
                  <a:cs typeface="Arial" panose="020B0604020202020204" pitchFamily="34" charset="0"/>
                </a:rPr>
                <a:t>Sodiro</a:t>
              </a:r>
              <a:r>
                <a:rPr lang="es-EC" sz="1800" u="sng" kern="1200" dirty="0" smtClean="0">
                  <a:latin typeface="Arial" panose="020B0604020202020204" pitchFamily="34" charset="0"/>
                  <a:cs typeface="Arial" panose="020B0604020202020204" pitchFamily="34" charset="0"/>
                </a:rPr>
                <a:t>(1877), Wolf(1877)</a:t>
              </a:r>
              <a:endParaRPr lang="es-EC" sz="1800" u="sng" kern="1200" dirty="0">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Tiempo de fusión: 1 hora.</a:t>
              </a:r>
              <a:endParaRPr lang="es-EC" sz="1800" kern="1200" dirty="0">
                <a:latin typeface="Arial" panose="020B0604020202020204" pitchFamily="34" charset="0"/>
                <a:cs typeface="Arial" panose="020B0604020202020204" pitchFamily="34" charset="0"/>
              </a:endParaRPr>
            </a:p>
            <a:p>
              <a:pPr marL="342900" lvl="2" indent="-171450" algn="just"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Q=6961,94</a:t>
              </a:r>
              <a:r>
                <a:rPr lang="es-EC" sz="1800" kern="1200" dirty="0" smtClean="0">
                  <a:solidFill>
                    <a:schemeClr val="tx1"/>
                  </a:solidFill>
                  <a:effectLst/>
                  <a:latin typeface="Arial" panose="020B0604020202020204" pitchFamily="34" charset="0"/>
                  <a:cs typeface="Arial" panose="020B0604020202020204" pitchFamily="34" charset="0"/>
                </a:rPr>
                <a:t>m</a:t>
              </a:r>
              <a:r>
                <a:rPr lang="es-EC" sz="1800" kern="1200" baseline="30000" dirty="0" smtClean="0">
                  <a:solidFill>
                    <a:schemeClr val="tx1"/>
                  </a:solidFill>
                  <a:effectLst/>
                  <a:latin typeface="Arial" panose="020B0604020202020204" pitchFamily="34" charset="0"/>
                  <a:cs typeface="Arial" panose="020B0604020202020204" pitchFamily="34" charset="0"/>
                </a:rPr>
                <a:t>3</a:t>
              </a:r>
              <a:r>
                <a:rPr lang="es-EC" sz="1800" kern="1200" dirty="0" smtClean="0">
                  <a:latin typeface="Arial" panose="020B0604020202020204" pitchFamily="34" charset="0"/>
                  <a:cs typeface="Arial" panose="020B0604020202020204" pitchFamily="34" charset="0"/>
                </a:rPr>
                <a:t>/s.</a:t>
              </a:r>
            </a:p>
            <a:p>
              <a:pPr marL="342900" lvl="2" indent="-171450" algn="just" defTabSz="800100">
                <a:lnSpc>
                  <a:spcPct val="90000"/>
                </a:lnSpc>
                <a:spcBef>
                  <a:spcPct val="0"/>
                </a:spcBef>
                <a:spcAft>
                  <a:spcPct val="15000"/>
                </a:spcAft>
                <a:buFontTx/>
                <a:buChar char="••"/>
              </a:pPr>
              <a:r>
                <a:rPr lang="es-EC" dirty="0">
                  <a:latin typeface="Arial" panose="020B0604020202020204" pitchFamily="34" charset="0"/>
                  <a:cs typeface="Arial" panose="020B0604020202020204" pitchFamily="34" charset="0"/>
                </a:rPr>
                <a:t>n= 0,031 a 0,09.</a:t>
              </a:r>
            </a:p>
            <a:p>
              <a:pPr marL="342900" lvl="2" indent="-171450" algn="just" defTabSz="800100">
                <a:lnSpc>
                  <a:spcPct val="90000"/>
                </a:lnSpc>
                <a:spcBef>
                  <a:spcPct val="0"/>
                </a:spcBef>
                <a:spcAft>
                  <a:spcPct val="15000"/>
                </a:spcAft>
                <a:buChar char="••"/>
              </a:pPr>
              <a:endParaRPr lang="es-EC" sz="1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2854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310428" y="1166560"/>
            <a:ext cx="5603602" cy="4156067"/>
          </a:xfrm>
          <a:prstGeom prst="rect">
            <a:avLst/>
          </a:prstGeom>
        </p:spPr>
      </p:pic>
      <p:sp>
        <p:nvSpPr>
          <p:cNvPr id="6" name="Rectángulo 5"/>
          <p:cNvSpPr/>
          <p:nvPr/>
        </p:nvSpPr>
        <p:spPr>
          <a:xfrm>
            <a:off x="2036657" y="269881"/>
            <a:ext cx="3480179" cy="1446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u="sng" dirty="0" smtClean="0">
                <a:solidFill>
                  <a:schemeClr val="tx1"/>
                </a:solidFill>
                <a:latin typeface="Arial" panose="020B0604020202020204" pitchFamily="34" charset="0"/>
                <a:cs typeface="Arial" panose="020B0604020202020204" pitchFamily="34" charset="0"/>
              </a:rPr>
              <a:t>ARC-GIS Y HEC- RAS</a:t>
            </a:r>
            <a:endParaRPr lang="es-EC" sz="1600" u="sng" dirty="0"/>
          </a:p>
        </p:txBody>
      </p:sp>
      <p:sp>
        <p:nvSpPr>
          <p:cNvPr id="7" name="Título 1"/>
          <p:cNvSpPr txBox="1">
            <a:spLocks/>
          </p:cNvSpPr>
          <p:nvPr/>
        </p:nvSpPr>
        <p:spPr>
          <a:xfrm>
            <a:off x="170054" y="-1010514"/>
            <a:ext cx="10693564"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Análisis de secciones de almacenamiento</a:t>
            </a:r>
            <a:endParaRPr lang="es-EC"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stretch>
            <a:fillRect/>
          </a:stretch>
        </p:blipFill>
        <p:spPr>
          <a:xfrm>
            <a:off x="6445757" y="685802"/>
            <a:ext cx="5168487" cy="3299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Tabla 8"/>
          <p:cNvGraphicFramePr>
            <a:graphicFrameLocks noGrp="1"/>
          </p:cNvGraphicFramePr>
          <p:nvPr>
            <p:extLst>
              <p:ext uri="{D42A27DB-BD31-4B8C-83A1-F6EECF244321}">
                <p14:modId xmlns:p14="http://schemas.microsoft.com/office/powerpoint/2010/main" val="333210552"/>
              </p:ext>
            </p:extLst>
          </p:nvPr>
        </p:nvGraphicFramePr>
        <p:xfrm>
          <a:off x="5677517" y="4262147"/>
          <a:ext cx="6414400" cy="1682496"/>
        </p:xfrm>
        <a:graphic>
          <a:graphicData uri="http://schemas.openxmlformats.org/drawingml/2006/table">
            <a:tbl>
              <a:tblPr firstRow="1" firstCol="1" bandRow="1">
                <a:tableStyleId>{5C22544A-7EE6-4342-B048-85BDC9FD1C3A}</a:tableStyleId>
              </a:tblPr>
              <a:tblGrid>
                <a:gridCol w="745919"/>
                <a:gridCol w="1083299"/>
                <a:gridCol w="1273336"/>
                <a:gridCol w="1401423"/>
                <a:gridCol w="1910423"/>
              </a:tblGrid>
              <a:tr h="426213">
                <a:tc>
                  <a:txBody>
                    <a:bodyPr/>
                    <a:lstStyle/>
                    <a:p>
                      <a:pPr algn="ctr">
                        <a:lnSpc>
                          <a:spcPct val="115000"/>
                        </a:lnSpc>
                        <a:spcAft>
                          <a:spcPts val="0"/>
                        </a:spcAft>
                      </a:pPr>
                      <a:r>
                        <a:rPr lang="es-ES" sz="1600" dirty="0">
                          <a:solidFill>
                            <a:schemeClr val="tx1"/>
                          </a:solidFill>
                          <a:effectLst/>
                          <a:latin typeface="Arial" panose="020B0604020202020204" pitchFamily="34" charset="0"/>
                          <a:cs typeface="Arial" panose="020B0604020202020204" pitchFamily="34" charset="0"/>
                        </a:rPr>
                        <a:t>Punto</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Sección</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X</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Y</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dirty="0">
                          <a:solidFill>
                            <a:schemeClr val="tx1"/>
                          </a:solidFill>
                          <a:effectLst/>
                          <a:latin typeface="Arial" panose="020B0604020202020204" pitchFamily="34" charset="0"/>
                          <a:cs typeface="Arial" panose="020B0604020202020204" pitchFamily="34" charset="0"/>
                        </a:rPr>
                        <a:t>Ancho del cauce(m)</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606">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1</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12000</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780233,222</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9912890,640</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600" dirty="0">
                          <a:solidFill>
                            <a:schemeClr val="tx1"/>
                          </a:solidFill>
                          <a:effectLst/>
                          <a:latin typeface="Arial" panose="020B0604020202020204" pitchFamily="34" charset="0"/>
                          <a:cs typeface="Arial" panose="020B0604020202020204" pitchFamily="34" charset="0"/>
                        </a:rPr>
                        <a:t>87,66</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r>
              <a:tr h="246949">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2</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dirty="0">
                          <a:solidFill>
                            <a:schemeClr val="tx1"/>
                          </a:solidFill>
                          <a:effectLst/>
                          <a:latin typeface="Arial" panose="020B0604020202020204" pitchFamily="34" charset="0"/>
                          <a:cs typeface="Arial" panose="020B0604020202020204" pitchFamily="34" charset="0"/>
                        </a:rPr>
                        <a:t>14800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782656,154</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9913273,149</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90,43</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r>
              <a:tr h="252606">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18600</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786527,757</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9914660,610</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47,72</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oFill/>
                  </a:tcPr>
                </a:tc>
              </a:tr>
              <a:tr h="246949">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20400</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786782,784</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a:solidFill>
                            <a:schemeClr val="tx1"/>
                          </a:solidFill>
                          <a:effectLst/>
                          <a:latin typeface="Arial" panose="020B0604020202020204" pitchFamily="34" charset="0"/>
                          <a:cs typeface="Arial" panose="020B0604020202020204" pitchFamily="34" charset="0"/>
                        </a:rPr>
                        <a:t>9915646,517</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600" dirty="0">
                          <a:solidFill>
                            <a:schemeClr val="tx1"/>
                          </a:solidFill>
                          <a:effectLst/>
                          <a:latin typeface="Arial" panose="020B0604020202020204" pitchFamily="34" charset="0"/>
                          <a:cs typeface="Arial" panose="020B0604020202020204" pitchFamily="34" charset="0"/>
                        </a:rPr>
                        <a:t>98,89</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r>
            </a:tbl>
          </a:graphicData>
        </a:graphic>
      </p:graphicFrame>
      <p:sp>
        <p:nvSpPr>
          <p:cNvPr id="10" name="Rectángulo 9"/>
          <p:cNvSpPr/>
          <p:nvPr/>
        </p:nvSpPr>
        <p:spPr>
          <a:xfrm>
            <a:off x="7865659" y="3708149"/>
            <a:ext cx="6096000" cy="553998"/>
          </a:xfrm>
          <a:prstGeom prst="rect">
            <a:avLst/>
          </a:prstGeom>
        </p:spPr>
        <p:txBody>
          <a:bodyPr>
            <a:spAutoFit/>
          </a:bodyPr>
          <a:lstStyle/>
          <a:p>
            <a:pPr algn="ctr">
              <a:spcAft>
                <a:spcPts val="1000"/>
              </a:spcAft>
            </a:pPr>
            <a:r>
              <a:rPr lang="es-ES" i="0" dirty="0" smtClean="0">
                <a:solidFill>
                  <a:srgbClr val="0D0D0D"/>
                </a:solidFill>
                <a:effectLst/>
                <a:latin typeface="Times New Roman" panose="02020603050405020304" pitchFamily="18" charset="0"/>
                <a:ea typeface="Arial" panose="020B0604020202020204" pitchFamily="34" charset="0"/>
              </a:rPr>
              <a:t/>
            </a:r>
            <a:br>
              <a:rPr lang="es-ES" i="0" dirty="0" smtClean="0">
                <a:solidFill>
                  <a:srgbClr val="0D0D0D"/>
                </a:solidFill>
                <a:effectLst/>
                <a:latin typeface="Times New Roman" panose="02020603050405020304" pitchFamily="18" charset="0"/>
                <a:ea typeface="Arial" panose="020B0604020202020204" pitchFamily="34" charset="0"/>
              </a:rPr>
            </a:br>
            <a:r>
              <a:rPr lang="es-ES" sz="1200" i="0" dirty="0" smtClean="0">
                <a:solidFill>
                  <a:srgbClr val="0D0D0D"/>
                </a:solidFill>
                <a:effectLst/>
                <a:latin typeface="Arial" panose="020B0604020202020204" pitchFamily="34" charset="0"/>
                <a:ea typeface="Arial" panose="020B0604020202020204" pitchFamily="34" charset="0"/>
                <a:cs typeface="Arial" panose="020B0604020202020204" pitchFamily="34" charset="0"/>
              </a:rPr>
              <a:t>Fuente: </a:t>
            </a:r>
            <a:r>
              <a:rPr lang="es-EC" sz="1200" i="1" dirty="0" smtClean="0">
                <a:solidFill>
                  <a:srgbClr val="0D0D0D"/>
                </a:solidFill>
                <a:effectLst/>
                <a:latin typeface="Arial" panose="020B0604020202020204" pitchFamily="34" charset="0"/>
                <a:ea typeface="Arial" panose="020B0604020202020204" pitchFamily="34" charset="0"/>
                <a:cs typeface="Arial" panose="020B0604020202020204" pitchFamily="34" charset="0"/>
              </a:rPr>
              <a:t>(Google, 2019)</a:t>
            </a:r>
            <a:endParaRPr lang="es-EC" sz="1100" i="1" dirty="0">
              <a:solidFill>
                <a:srgbClr val="44546A"/>
              </a:solidFill>
              <a:effectLst/>
              <a:latin typeface="Arial" panose="020B0604020202020204" pitchFamily="34" charset="0"/>
              <a:ea typeface="Arial" panose="020B0604020202020204" pitchFamily="34" charset="0"/>
              <a:cs typeface="Arial" panose="020B0604020202020204" pitchFamily="34" charset="0"/>
            </a:endParaRPr>
          </a:p>
        </p:txBody>
      </p:sp>
      <p:sp>
        <p:nvSpPr>
          <p:cNvPr id="2" name="Rectángulo 1"/>
          <p:cNvSpPr/>
          <p:nvPr/>
        </p:nvSpPr>
        <p:spPr>
          <a:xfrm>
            <a:off x="5914030" y="5322627"/>
            <a:ext cx="5548167" cy="331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898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1143054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Curvas características de embalses para cada sección</a:t>
            </a:r>
            <a:endParaRPr lang="es-EC" b="1" dirty="0">
              <a:latin typeface="Arial" panose="020B0604020202020204" pitchFamily="34" charset="0"/>
              <a:cs typeface="Arial" panose="020B0604020202020204" pitchFamily="34" charset="0"/>
            </a:endParaRPr>
          </a:p>
        </p:txBody>
      </p:sp>
      <p:graphicFrame>
        <p:nvGraphicFramePr>
          <p:cNvPr id="6" name="Gráfico 5"/>
          <p:cNvGraphicFramePr/>
          <p:nvPr>
            <p:extLst>
              <p:ext uri="{D42A27DB-BD31-4B8C-83A1-F6EECF244321}">
                <p14:modId xmlns:p14="http://schemas.microsoft.com/office/powerpoint/2010/main" val="2643212498"/>
              </p:ext>
            </p:extLst>
          </p:nvPr>
        </p:nvGraphicFramePr>
        <p:xfrm>
          <a:off x="0" y="686135"/>
          <a:ext cx="5411148" cy="2589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868464459"/>
              </p:ext>
            </p:extLst>
          </p:nvPr>
        </p:nvGraphicFramePr>
        <p:xfrm>
          <a:off x="6318477" y="732925"/>
          <a:ext cx="5410800" cy="258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448651811"/>
              </p:ext>
            </p:extLst>
          </p:nvPr>
        </p:nvGraphicFramePr>
        <p:xfrm>
          <a:off x="170054" y="3772541"/>
          <a:ext cx="5410800" cy="258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extLst>
              <p:ext uri="{D42A27DB-BD31-4B8C-83A1-F6EECF244321}">
                <p14:modId xmlns:p14="http://schemas.microsoft.com/office/powerpoint/2010/main" val="3494777926"/>
              </p:ext>
            </p:extLst>
          </p:nvPr>
        </p:nvGraphicFramePr>
        <p:xfrm>
          <a:off x="6070765" y="3772255"/>
          <a:ext cx="5410800" cy="258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479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878016925"/>
              </p:ext>
            </p:extLst>
          </p:nvPr>
        </p:nvGraphicFramePr>
        <p:xfrm>
          <a:off x="105659" y="779751"/>
          <a:ext cx="7377356" cy="2893330"/>
        </p:xfrm>
        <a:graphic>
          <a:graphicData uri="http://schemas.openxmlformats.org/drawingml/2006/table">
            <a:tbl>
              <a:tblPr firstRow="1" firstCol="1" bandRow="1">
                <a:tableStyleId>{5C22544A-7EE6-4342-B048-85BDC9FD1C3A}</a:tableStyleId>
              </a:tblPr>
              <a:tblGrid>
                <a:gridCol w="919533"/>
                <a:gridCol w="835633"/>
                <a:gridCol w="1166307"/>
                <a:gridCol w="1150237"/>
                <a:gridCol w="849154"/>
                <a:gridCol w="1342825"/>
                <a:gridCol w="1113667"/>
              </a:tblGrid>
              <a:tr h="1157332">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Sección</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Punto</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Altura de presa</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Volumen Almacenado </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Volumen de la presa</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Relación VP/VE</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Porcentaje almacenado respecto a 25,06hm</a:t>
                      </a:r>
                      <a:r>
                        <a:rPr lang="es-EC" sz="1400" baseline="30000" dirty="0">
                          <a:solidFill>
                            <a:schemeClr val="tx1"/>
                          </a:solidFill>
                          <a:effectLst/>
                          <a:latin typeface="Arial" panose="020B0604020202020204" pitchFamily="34" charset="0"/>
                          <a:cs typeface="Arial" panose="020B0604020202020204" pitchFamily="34" charset="0"/>
                        </a:rPr>
                        <a:t>3</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333">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(m)</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(hm</a:t>
                      </a:r>
                      <a:r>
                        <a:rPr lang="es-EC" sz="1400" baseline="30000">
                          <a:solidFill>
                            <a:schemeClr val="tx1"/>
                          </a:solidFill>
                          <a:effectLst/>
                          <a:latin typeface="Arial" panose="020B0604020202020204" pitchFamily="34" charset="0"/>
                          <a:cs typeface="Arial" panose="020B0604020202020204" pitchFamily="34" charset="0"/>
                        </a:rPr>
                        <a:t>3</a:t>
                      </a:r>
                      <a:r>
                        <a:rPr lang="es-EC" sz="1400">
                          <a:solidFill>
                            <a:schemeClr val="tx1"/>
                          </a:solidFill>
                          <a:effectLst/>
                          <a:latin typeface="Arial" panose="020B0604020202020204" pitchFamily="34" charset="0"/>
                          <a:cs typeface="Arial" panose="020B0604020202020204" pitchFamily="34" charset="0"/>
                        </a:rPr>
                        <a:t>)</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(hm</a:t>
                      </a:r>
                      <a:r>
                        <a:rPr lang="es-EC" sz="1400" baseline="30000">
                          <a:solidFill>
                            <a:schemeClr val="tx1"/>
                          </a:solidFill>
                          <a:effectLst/>
                          <a:latin typeface="Arial" panose="020B0604020202020204" pitchFamily="34" charset="0"/>
                          <a:cs typeface="Arial" panose="020B0604020202020204" pitchFamily="34" charset="0"/>
                        </a:rPr>
                        <a:t>3</a:t>
                      </a:r>
                      <a:r>
                        <a:rPr lang="es-EC" sz="1400">
                          <a:solidFill>
                            <a:schemeClr val="tx1"/>
                          </a:solidFill>
                          <a:effectLst/>
                          <a:latin typeface="Arial" panose="020B0604020202020204" pitchFamily="34" charset="0"/>
                          <a:cs typeface="Arial" panose="020B0604020202020204" pitchFamily="34" charset="0"/>
                        </a:rPr>
                        <a:t>)</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lnT w="12700" cap="flat" cmpd="sng" algn="ctr">
                      <a:solidFill>
                        <a:schemeClr val="tx1"/>
                      </a:solidFill>
                      <a:prstDash val="solid"/>
                      <a:round/>
                      <a:headEnd type="none" w="med" len="med"/>
                      <a:tailEnd type="none" w="med" len="med"/>
                    </a:lnT>
                    <a:noFill/>
                  </a:tcPr>
                </a:tc>
              </a:tr>
              <a:tr h="289333">
                <a:tc>
                  <a:txBody>
                    <a:bodyPr/>
                    <a:lstStyle/>
                    <a:p>
                      <a:pPr algn="ctr">
                        <a:lnSpc>
                          <a:spcPct val="115000"/>
                        </a:lnSpc>
                        <a:spcAft>
                          <a:spcPts val="0"/>
                        </a:spcAft>
                      </a:pPr>
                      <a:r>
                        <a:rPr lang="es-EC" sz="1400" b="0" dirty="0">
                          <a:solidFill>
                            <a:schemeClr val="tx1"/>
                          </a:solidFill>
                          <a:effectLst/>
                          <a:latin typeface="Arial" panose="020B0604020202020204" pitchFamily="34" charset="0"/>
                          <a:cs typeface="Arial" panose="020B0604020202020204" pitchFamily="34" charset="0"/>
                        </a:rPr>
                        <a:t>18600</a:t>
                      </a:r>
                      <a:endParaRPr lang="es-EC" sz="1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3</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100</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14,17</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20,12</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0,71</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56,55%</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r>
              <a:tr h="289333">
                <a:tc>
                  <a:txBody>
                    <a:bodyPr/>
                    <a:lstStyle/>
                    <a:p>
                      <a:pPr algn="ctr">
                        <a:lnSpc>
                          <a:spcPct val="115000"/>
                        </a:lnSpc>
                        <a:spcAft>
                          <a:spcPts val="0"/>
                        </a:spcAft>
                      </a:pPr>
                      <a:r>
                        <a:rPr lang="es-EC" sz="1400" b="0">
                          <a:solidFill>
                            <a:schemeClr val="tx1"/>
                          </a:solidFill>
                          <a:effectLst/>
                          <a:latin typeface="Arial" panose="020B0604020202020204" pitchFamily="34" charset="0"/>
                          <a:cs typeface="Arial" panose="020B0604020202020204" pitchFamily="34" charset="0"/>
                        </a:rPr>
                        <a:t>18600</a:t>
                      </a:r>
                      <a:endParaRPr lang="es-EC" sz="12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80</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8,04</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9,36</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0,86</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32,08%</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r>
              <a:tr h="289333">
                <a:tc>
                  <a:txBody>
                    <a:bodyPr/>
                    <a:lstStyle/>
                    <a:p>
                      <a:pPr algn="ctr">
                        <a:lnSpc>
                          <a:spcPct val="115000"/>
                        </a:lnSpc>
                        <a:spcAft>
                          <a:spcPts val="0"/>
                        </a:spcAft>
                      </a:pPr>
                      <a:r>
                        <a:rPr lang="es-EC" sz="1400" b="0">
                          <a:solidFill>
                            <a:schemeClr val="tx1"/>
                          </a:solidFill>
                          <a:effectLst/>
                          <a:latin typeface="Arial" panose="020B0604020202020204" pitchFamily="34" charset="0"/>
                          <a:cs typeface="Arial" panose="020B0604020202020204" pitchFamily="34" charset="0"/>
                        </a:rPr>
                        <a:t>12000</a:t>
                      </a:r>
                      <a:endParaRPr lang="es-EC" sz="12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100</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14,05</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14,8</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0,95</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56,06%</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r>
              <a:tr h="289333">
                <a:tc>
                  <a:txBody>
                    <a:bodyPr/>
                    <a:lstStyle/>
                    <a:p>
                      <a:pPr algn="ctr">
                        <a:lnSpc>
                          <a:spcPct val="115000"/>
                        </a:lnSpc>
                        <a:spcAft>
                          <a:spcPts val="0"/>
                        </a:spcAft>
                      </a:pPr>
                      <a:r>
                        <a:rPr lang="es-EC" sz="1400" b="0">
                          <a:solidFill>
                            <a:schemeClr val="tx1"/>
                          </a:solidFill>
                          <a:effectLst/>
                          <a:latin typeface="Arial" panose="020B0604020202020204" pitchFamily="34" charset="0"/>
                          <a:cs typeface="Arial" panose="020B0604020202020204" pitchFamily="34" charset="0"/>
                        </a:rPr>
                        <a:t>14800</a:t>
                      </a:r>
                      <a:endParaRPr lang="es-EC" sz="12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100</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8,84</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11,05</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0,80</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24,27%</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oFill/>
                  </a:tcPr>
                </a:tc>
              </a:tr>
              <a:tr h="289333">
                <a:tc>
                  <a:txBody>
                    <a:bodyPr/>
                    <a:lstStyle/>
                    <a:p>
                      <a:pPr algn="ctr">
                        <a:lnSpc>
                          <a:spcPct val="115000"/>
                        </a:lnSpc>
                        <a:spcAft>
                          <a:spcPts val="0"/>
                        </a:spcAft>
                      </a:pPr>
                      <a:r>
                        <a:rPr lang="es-EC" sz="1400" b="0" dirty="0">
                          <a:solidFill>
                            <a:schemeClr val="tx1"/>
                          </a:solidFill>
                          <a:effectLst/>
                          <a:latin typeface="Arial" panose="020B0604020202020204" pitchFamily="34" charset="0"/>
                          <a:cs typeface="Arial" panose="020B0604020202020204" pitchFamily="34" charset="0"/>
                        </a:rPr>
                        <a:t>20400</a:t>
                      </a:r>
                      <a:endParaRPr lang="es-EC" sz="1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100</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14,28</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15,3</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0,93</a:t>
                      </a:r>
                      <a:endParaRPr lang="es-EC" sz="12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56,98%</a:t>
                      </a:r>
                      <a:endParaRPr lang="es-EC" sz="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lnB w="12700" cap="flat" cmpd="sng" algn="ctr">
                      <a:solidFill>
                        <a:schemeClr val="tx1"/>
                      </a:solidFill>
                      <a:prstDash val="solid"/>
                      <a:round/>
                      <a:headEnd type="none" w="med" len="med"/>
                      <a:tailEnd type="none" w="med" len="med"/>
                    </a:lnB>
                    <a:noFill/>
                  </a:tcPr>
                </a:tc>
              </a:tr>
            </a:tbl>
          </a:graphicData>
        </a:graphic>
      </p:graphicFrame>
      <p:sp>
        <p:nvSpPr>
          <p:cNvPr id="6" name="Título 1"/>
          <p:cNvSpPr txBox="1">
            <a:spLocks/>
          </p:cNvSpPr>
          <p:nvPr/>
        </p:nvSpPr>
        <p:spPr>
          <a:xfrm>
            <a:off x="170054" y="-1010514"/>
            <a:ext cx="804589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Selección de la sección de cierre</a:t>
            </a:r>
            <a:endParaRPr lang="es-EC" b="1"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937215376"/>
              </p:ext>
            </p:extLst>
          </p:nvPr>
        </p:nvGraphicFramePr>
        <p:xfrm>
          <a:off x="7465522" y="2659437"/>
          <a:ext cx="4554828" cy="3374409"/>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p:cNvSpPr/>
          <p:nvPr/>
        </p:nvSpPr>
        <p:spPr>
          <a:xfrm>
            <a:off x="0" y="1969122"/>
            <a:ext cx="7465522" cy="996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curvada hacia arriba 8"/>
          <p:cNvSpPr/>
          <p:nvPr/>
        </p:nvSpPr>
        <p:spPr>
          <a:xfrm rot="2097340">
            <a:off x="4135271" y="3863827"/>
            <a:ext cx="3398293" cy="832514"/>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7048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966639151"/>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063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t="10008" r="14569"/>
          <a:stretch/>
        </p:blipFill>
        <p:spPr bwMode="auto">
          <a:xfrm>
            <a:off x="8413771" y="764275"/>
            <a:ext cx="3637201" cy="5227092"/>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4279614464"/>
              </p:ext>
            </p:extLst>
          </p:nvPr>
        </p:nvGraphicFramePr>
        <p:xfrm>
          <a:off x="170054" y="1129589"/>
          <a:ext cx="7964606" cy="4520585"/>
        </p:xfrm>
        <a:graphic>
          <a:graphicData uri="http://schemas.openxmlformats.org/drawingml/2006/table">
            <a:tbl>
              <a:tblPr firstRow="1" firstCol="1" bandRow="1">
                <a:tableStyleId>{5C22544A-7EE6-4342-B048-85BDC9FD1C3A}</a:tableStyleId>
              </a:tblPr>
              <a:tblGrid>
                <a:gridCol w="2594542"/>
                <a:gridCol w="1446477"/>
                <a:gridCol w="1574962"/>
                <a:gridCol w="2348625"/>
              </a:tblGrid>
              <a:tr h="312166">
                <a:tc gridSpan="4">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PARÁMETROS MORFOMÉTRICOS</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r>
              <a:tr h="523872">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Nombre Parámetro</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Unidad Medida</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Valor</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Observación</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5805">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Área de la Cuenca Hidrográfica</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Km</a:t>
                      </a:r>
                      <a:r>
                        <a:rPr lang="es-ES" sz="1400" baseline="30000" dirty="0">
                          <a:solidFill>
                            <a:schemeClr val="tx1"/>
                          </a:solidFill>
                          <a:effectLst/>
                          <a:latin typeface="Arial" panose="020B0604020202020204" pitchFamily="34" charset="0"/>
                          <a:cs typeface="Arial" panose="020B0604020202020204" pitchFamily="34" charset="0"/>
                        </a:rPr>
                        <a:t>2</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25,14</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Mediana</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T w="12700" cap="flat" cmpd="sng" algn="ctr">
                      <a:solidFill>
                        <a:schemeClr val="tx1"/>
                      </a:solidFill>
                      <a:prstDash val="solid"/>
                      <a:round/>
                      <a:headEnd type="none" w="med" len="med"/>
                      <a:tailEnd type="none" w="med" len="med"/>
                    </a:lnT>
                    <a:noFill/>
                  </a:tcPr>
                </a:tc>
              </a:tr>
              <a:tr h="785805">
                <a:tc>
                  <a:txBody>
                    <a:bodyPr/>
                    <a:lstStyle/>
                    <a:p>
                      <a:pPr algn="ctr">
                        <a:lnSpc>
                          <a:spcPct val="115000"/>
                        </a:lnSpc>
                        <a:spcAft>
                          <a:spcPts val="0"/>
                        </a:spcAft>
                      </a:pPr>
                      <a:r>
                        <a:rPr lang="es-ES" sz="1400" b="0">
                          <a:solidFill>
                            <a:schemeClr val="tx1"/>
                          </a:solidFill>
                          <a:effectLst/>
                          <a:latin typeface="Arial" panose="020B0604020202020204" pitchFamily="34" charset="0"/>
                          <a:cs typeface="Arial" panose="020B0604020202020204" pitchFamily="34" charset="0"/>
                        </a:rPr>
                        <a:t>Perímetro de la Cuenca Hidrográfica</a:t>
                      </a:r>
                      <a:endParaRPr lang="es-EC" sz="14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Km</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25,10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Medido en </a:t>
                      </a:r>
                      <a:r>
                        <a:rPr lang="es-ES" sz="1400" dirty="0" err="1">
                          <a:solidFill>
                            <a:schemeClr val="tx1"/>
                          </a:solidFill>
                          <a:effectLst/>
                          <a:latin typeface="Arial" panose="020B0604020202020204" pitchFamily="34" charset="0"/>
                          <a:cs typeface="Arial" panose="020B0604020202020204" pitchFamily="34" charset="0"/>
                        </a:rPr>
                        <a:t>AutoCad</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r>
              <a:tr h="817923">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Coeficiente de </a:t>
                      </a:r>
                      <a:r>
                        <a:rPr lang="es-ES" sz="1400" b="0" dirty="0" err="1">
                          <a:solidFill>
                            <a:schemeClr val="tx1"/>
                          </a:solidFill>
                          <a:effectLst/>
                          <a:latin typeface="Arial" panose="020B0604020202020204" pitchFamily="34" charset="0"/>
                          <a:cs typeface="Arial" panose="020B0604020202020204" pitchFamily="34" charset="0"/>
                        </a:rPr>
                        <a:t>Gravelius</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1,41</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Cuenca Oval-Oblonga</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r>
              <a:tr h="771142">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Factor de forma</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0,374</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Cuenca circular</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noFill/>
                  </a:tcPr>
                </a:tc>
              </a:tr>
              <a:tr h="523872">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Longitud del Río Principal</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Km</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8,20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Medido en </a:t>
                      </a:r>
                      <a:r>
                        <a:rPr lang="es-ES" sz="1400" dirty="0" err="1">
                          <a:solidFill>
                            <a:schemeClr val="tx1"/>
                          </a:solidFill>
                          <a:effectLst/>
                          <a:latin typeface="Arial" panose="020B0604020202020204" pitchFamily="34" charset="0"/>
                          <a:cs typeface="Arial" panose="020B0604020202020204" pitchFamily="34" charset="0"/>
                        </a:rPr>
                        <a:t>AutoCad</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B w="12700" cap="flat" cmpd="sng" algn="ctr">
                      <a:solidFill>
                        <a:schemeClr val="tx1"/>
                      </a:solidFill>
                      <a:prstDash val="solid"/>
                      <a:round/>
                      <a:headEnd type="none" w="med" len="med"/>
                      <a:tailEnd type="none" w="med" len="med"/>
                    </a:lnB>
                    <a:noFill/>
                  </a:tcPr>
                </a:tc>
              </a:tr>
            </a:tbl>
          </a:graphicData>
        </a:graphic>
      </p:graphicFrame>
      <p:sp>
        <p:nvSpPr>
          <p:cNvPr id="10" name="Rectángulo 9"/>
          <p:cNvSpPr/>
          <p:nvPr/>
        </p:nvSpPr>
        <p:spPr>
          <a:xfrm>
            <a:off x="170054" y="723332"/>
            <a:ext cx="6006837"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Parámetros </a:t>
            </a:r>
            <a:r>
              <a:rPr lang="es-ES" u="sng" dirty="0" err="1" smtClean="0">
                <a:latin typeface="Arial" panose="020B0604020202020204" pitchFamily="34" charset="0"/>
                <a:ea typeface="Arial" panose="020B0604020202020204" pitchFamily="34" charset="0"/>
                <a:cs typeface="Arial" panose="020B0604020202020204" pitchFamily="34" charset="0"/>
              </a:rPr>
              <a:t>morfométricos</a:t>
            </a:r>
            <a:r>
              <a:rPr lang="es-ES" u="sng" dirty="0" smtClean="0">
                <a:latin typeface="Arial" panose="020B0604020202020204" pitchFamily="34" charset="0"/>
                <a:ea typeface="Arial" panose="020B0604020202020204" pitchFamily="34" charset="0"/>
                <a:cs typeface="Arial" panose="020B0604020202020204" pitchFamily="34" charset="0"/>
              </a:rPr>
              <a:t> de la Cuenca del Río </a:t>
            </a:r>
            <a:r>
              <a:rPr lang="es-ES" u="sng" dirty="0" err="1" smtClean="0">
                <a:latin typeface="Arial" panose="020B0604020202020204" pitchFamily="34" charset="0"/>
                <a:ea typeface="Arial" panose="020B0604020202020204" pitchFamily="34" charset="0"/>
                <a:cs typeface="Arial" panose="020B0604020202020204" pitchFamily="34" charset="0"/>
              </a:rPr>
              <a:t>Aláquez</a:t>
            </a:r>
            <a:endParaRPr lang="es-EC"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3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83323758"/>
              </p:ext>
            </p:extLst>
          </p:nvPr>
        </p:nvGraphicFramePr>
        <p:xfrm>
          <a:off x="1056564" y="959018"/>
          <a:ext cx="9643280" cy="5148382"/>
        </p:xfrm>
        <a:graphic>
          <a:graphicData uri="http://schemas.openxmlformats.org/drawingml/2006/table">
            <a:tbl>
              <a:tblPr firstRow="1" firstCol="1" bandRow="1">
                <a:tableStyleId>{5C22544A-7EE6-4342-B048-85BDC9FD1C3A}</a:tableStyleId>
              </a:tblPr>
              <a:tblGrid>
                <a:gridCol w="3141385"/>
                <a:gridCol w="1751346"/>
                <a:gridCol w="1906912"/>
                <a:gridCol w="2843637"/>
              </a:tblGrid>
              <a:tr h="483097">
                <a:tc gridSpan="4">
                  <a:txBody>
                    <a:bodyPr/>
                    <a:lstStyle/>
                    <a:p>
                      <a:pPr algn="ctr">
                        <a:lnSpc>
                          <a:spcPct val="115000"/>
                        </a:lnSpc>
                        <a:spcAft>
                          <a:spcPts val="0"/>
                        </a:spcAft>
                      </a:pPr>
                      <a:r>
                        <a:rPr lang="es-ES" sz="1400" dirty="0" smtClean="0">
                          <a:solidFill>
                            <a:schemeClr val="tx1"/>
                          </a:solidFill>
                          <a:effectLst/>
                          <a:latin typeface="Arial" panose="020B0604020202020204" pitchFamily="34" charset="0"/>
                          <a:cs typeface="Arial" panose="020B0604020202020204" pitchFamily="34" charset="0"/>
                        </a:rPr>
                        <a:t>PARÁMETROS MORFOMÉTRICOS</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s-EC" sz="9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es-EC" sz="9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es-EC" sz="9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3097">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Nombre Parámetro</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Unidad Medida</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Valor</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Observación</a:t>
                      </a:r>
                      <a:endParaRPr lang="es-EC" sz="1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3097">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Densidad de Drenaje</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Km/Km</a:t>
                      </a:r>
                      <a:r>
                        <a:rPr lang="es-ES" sz="1400" baseline="30000" dirty="0">
                          <a:solidFill>
                            <a:schemeClr val="tx1"/>
                          </a:solidFill>
                          <a:effectLst/>
                          <a:latin typeface="Arial" panose="020B0604020202020204" pitchFamily="34" charset="0"/>
                          <a:cs typeface="Arial" panose="020B0604020202020204" pitchFamily="34" charset="0"/>
                        </a:rPr>
                        <a:t>2</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1,55</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Moderadamente drenada</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4222">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Densidad de corriente</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Km/Km</a:t>
                      </a:r>
                      <a:r>
                        <a:rPr lang="es-ES" sz="1400" baseline="30000" dirty="0">
                          <a:solidFill>
                            <a:schemeClr val="tx1"/>
                          </a:solidFill>
                          <a:effectLst/>
                          <a:latin typeface="Arial" panose="020B0604020202020204" pitchFamily="34" charset="0"/>
                          <a:cs typeface="Arial" panose="020B0604020202020204" pitchFamily="34" charset="0"/>
                        </a:rPr>
                        <a:t>2</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1,22</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smtClean="0">
                          <a:solidFill>
                            <a:schemeClr val="tx1"/>
                          </a:solidFill>
                          <a:effectLst/>
                          <a:latin typeface="Arial" panose="020B0604020202020204" pitchFamily="34" charset="0"/>
                          <a:cs typeface="Arial" panose="020B0604020202020204" pitchFamily="34" charset="0"/>
                        </a:rPr>
                        <a:t>Régimen </a:t>
                      </a:r>
                      <a:r>
                        <a:rPr lang="es-ES" sz="1400" dirty="0">
                          <a:solidFill>
                            <a:schemeClr val="tx1"/>
                          </a:solidFill>
                          <a:effectLst/>
                          <a:latin typeface="Arial" panose="020B0604020202020204" pitchFamily="34" charset="0"/>
                          <a:cs typeface="Arial" panose="020B0604020202020204" pitchFamily="34" charset="0"/>
                        </a:rPr>
                        <a:t>pluvial de poco valor con resistencia de material litológico de gran magnitud</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8173">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Pendiente Bruta el Río Principal</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0/0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11,57%</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Cauce accidentado medio</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21">
                <a:tc>
                  <a:txBody>
                    <a:bodyPr/>
                    <a:lstStyle/>
                    <a:p>
                      <a:pPr algn="ctr">
                        <a:lnSpc>
                          <a:spcPct val="115000"/>
                        </a:lnSpc>
                        <a:spcAft>
                          <a:spcPts val="0"/>
                        </a:spcAft>
                      </a:pPr>
                      <a:r>
                        <a:rPr lang="es-ES" sz="1400" b="0">
                          <a:solidFill>
                            <a:schemeClr val="tx1"/>
                          </a:solidFill>
                          <a:effectLst/>
                          <a:latin typeface="Arial" panose="020B0604020202020204" pitchFamily="34" charset="0"/>
                          <a:cs typeface="Arial" panose="020B0604020202020204" pitchFamily="34" charset="0"/>
                        </a:rPr>
                        <a:t>Pendiente Suavizada del Río Principal</a:t>
                      </a:r>
                      <a:endParaRPr lang="es-EC" sz="14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0/0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5,721%</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Ver Anexo B</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21">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Pendiente de la Cuenca Hidrográfica</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0/0</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45,85%</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Terreno Escarpado</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7271">
                <a:tc>
                  <a:txBody>
                    <a:bodyPr/>
                    <a:lstStyle/>
                    <a:p>
                      <a:pPr algn="ctr">
                        <a:lnSpc>
                          <a:spcPct val="115000"/>
                        </a:lnSpc>
                        <a:spcAft>
                          <a:spcPts val="0"/>
                        </a:spcAft>
                      </a:pPr>
                      <a:r>
                        <a:rPr lang="es-ES" sz="1400" b="0">
                          <a:solidFill>
                            <a:schemeClr val="tx1"/>
                          </a:solidFill>
                          <a:effectLst/>
                          <a:latin typeface="Arial" panose="020B0604020202020204" pitchFamily="34" charset="0"/>
                          <a:cs typeface="Arial" panose="020B0604020202020204" pitchFamily="34" charset="0"/>
                        </a:rPr>
                        <a:t>Relación de confluencias</a:t>
                      </a:r>
                      <a:endParaRPr lang="es-EC" sz="14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3,54</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Alto, ondas de crecida moderadamente pronunciada</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8783">
                <a:tc>
                  <a:txBody>
                    <a:bodyPr/>
                    <a:lstStyle/>
                    <a:p>
                      <a:pPr algn="ctr">
                        <a:lnSpc>
                          <a:spcPct val="115000"/>
                        </a:lnSpc>
                        <a:spcAft>
                          <a:spcPts val="0"/>
                        </a:spcAft>
                      </a:pPr>
                      <a:r>
                        <a:rPr lang="es-ES" sz="1400" b="0" dirty="0">
                          <a:solidFill>
                            <a:schemeClr val="tx1"/>
                          </a:solidFill>
                          <a:effectLst/>
                          <a:latin typeface="Arial" panose="020B0604020202020204" pitchFamily="34" charset="0"/>
                          <a:cs typeface="Arial" panose="020B0604020202020204" pitchFamily="34" charset="0"/>
                        </a:rPr>
                        <a:t>Orden de la red hidrográfica</a:t>
                      </a:r>
                      <a:endParaRPr lang="es-EC"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a:solidFill>
                            <a:schemeClr val="tx1"/>
                          </a:solidFill>
                          <a:effectLst/>
                          <a:latin typeface="Arial" panose="020B0604020202020204" pitchFamily="34" charset="0"/>
                          <a:cs typeface="Arial" panose="020B0604020202020204" pitchFamily="34" charset="0"/>
                        </a:rPr>
                        <a:t>5</a:t>
                      </a:r>
                      <a:endParaRPr lang="es-EC"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400" dirty="0">
                          <a:solidFill>
                            <a:schemeClr val="tx1"/>
                          </a:solidFill>
                          <a:effectLst/>
                          <a:latin typeface="Arial" panose="020B0604020202020204" pitchFamily="34" charset="0"/>
                          <a:cs typeface="Arial" panose="020B0604020202020204" pitchFamily="34" charset="0"/>
                        </a:rPr>
                        <a:t>-</a:t>
                      </a:r>
                      <a:endParaRPr lang="es-EC"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3002" marR="230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sp>
        <p:nvSpPr>
          <p:cNvPr id="8" name="Rectángulo 7"/>
          <p:cNvSpPr/>
          <p:nvPr/>
        </p:nvSpPr>
        <p:spPr>
          <a:xfrm>
            <a:off x="170054" y="589686"/>
            <a:ext cx="6006837"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Parámetros </a:t>
            </a:r>
            <a:r>
              <a:rPr lang="es-ES" u="sng" dirty="0" err="1" smtClean="0">
                <a:latin typeface="Arial" panose="020B0604020202020204" pitchFamily="34" charset="0"/>
                <a:ea typeface="Arial" panose="020B0604020202020204" pitchFamily="34" charset="0"/>
                <a:cs typeface="Arial" panose="020B0604020202020204" pitchFamily="34" charset="0"/>
              </a:rPr>
              <a:t>morfométricos</a:t>
            </a:r>
            <a:r>
              <a:rPr lang="es-ES" u="sng" dirty="0" smtClean="0">
                <a:latin typeface="Arial" panose="020B0604020202020204" pitchFamily="34" charset="0"/>
                <a:ea typeface="Arial" panose="020B0604020202020204" pitchFamily="34" charset="0"/>
                <a:cs typeface="Arial" panose="020B0604020202020204" pitchFamily="34" charset="0"/>
              </a:rPr>
              <a:t> de la Cuenca del Río </a:t>
            </a:r>
            <a:r>
              <a:rPr lang="es-ES" u="sng" dirty="0" err="1" smtClean="0">
                <a:latin typeface="Arial" panose="020B0604020202020204" pitchFamily="34" charset="0"/>
                <a:ea typeface="Arial" panose="020B0604020202020204" pitchFamily="34" charset="0"/>
                <a:cs typeface="Arial" panose="020B0604020202020204" pitchFamily="34" charset="0"/>
              </a:rPr>
              <a:t>Aláquez</a:t>
            </a:r>
            <a:endParaRPr lang="es-EC"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20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3979597374"/>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993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pic>
        <p:nvPicPr>
          <p:cNvPr id="6" name="Imagen 5"/>
          <p:cNvPicPr/>
          <p:nvPr/>
        </p:nvPicPr>
        <p:blipFill>
          <a:blip r:embed="rId2"/>
          <a:stretch>
            <a:fillRect/>
          </a:stretch>
        </p:blipFill>
        <p:spPr>
          <a:xfrm>
            <a:off x="222829" y="1439311"/>
            <a:ext cx="4612916" cy="420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8" name="Rectángulo 7"/>
              <p:cNvSpPr/>
              <p:nvPr/>
            </p:nvSpPr>
            <p:spPr>
              <a:xfrm>
                <a:off x="840329" y="4416952"/>
                <a:ext cx="6096000" cy="1082348"/>
              </a:xfrm>
              <a:prstGeom prst="rect">
                <a:avLst/>
              </a:prstGeom>
            </p:spPr>
            <p:txBody>
              <a:bodyPr>
                <a:spAutoFit/>
              </a:bodyPr>
              <a:lstStyle/>
              <a:p>
                <a:pPr indent="266700" algn="just">
                  <a:lnSpc>
                    <a:spcPct val="150000"/>
                  </a:lnSpc>
                  <a:spcAft>
                    <a:spcPts val="800"/>
                  </a:spcAft>
                </a:pPr>
                <a:endParaRPr lang="es-EC" sz="1600" dirty="0">
                  <a:effectLst/>
                  <a:latin typeface="Arial" panose="020B0604020202020204" pitchFamily="34" charset="0"/>
                  <a:ea typeface="Arial" panose="020B0604020202020204" pitchFamily="34" charset="0"/>
                </a:endParaRPr>
              </a:p>
              <a:p>
                <a:pPr indent="26670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b="1"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b="1" i="0">
                              <a:effectLst/>
                              <a:latin typeface="Cambria Math" panose="02040503050406030204" pitchFamily="18" charset="0"/>
                              <a:ea typeface="Arial" panose="020B0604020202020204" pitchFamily="34" charset="0"/>
                              <a:cs typeface="Times New Roman" panose="02020603050405020304" pitchFamily="18" charset="0"/>
                            </a:rPr>
                            <m:t>𝐐</m:t>
                          </m:r>
                        </m:e>
                        <m:sub>
                          <m:r>
                            <a:rPr lang="es-ES" b="1" i="0">
                              <a:effectLst/>
                              <a:latin typeface="Cambria Math" panose="02040503050406030204" pitchFamily="18" charset="0"/>
                              <a:ea typeface="Arial" panose="020B0604020202020204" pitchFamily="34" charset="0"/>
                              <a:cs typeface="Times New Roman" panose="02020603050405020304" pitchFamily="18" charset="0"/>
                            </a:rPr>
                            <m:t>𝐨</m:t>
                          </m:r>
                        </m:sub>
                      </m:sSub>
                      <m:r>
                        <a:rPr lang="es-ES" b="1" i="0">
                          <a:effectLst/>
                          <a:latin typeface="Cambria Math" panose="02040503050406030204" pitchFamily="18" charset="0"/>
                          <a:ea typeface="Arial" panose="020B0604020202020204" pitchFamily="34" charset="0"/>
                          <a:cs typeface="Times New Roman" panose="02020603050405020304" pitchFamily="18" charset="0"/>
                        </a:rPr>
                        <m:t>=</m:t>
                      </m:r>
                      <m:r>
                        <a:rPr lang="es-ES" b="1" i="0">
                          <a:effectLst/>
                          <a:latin typeface="Cambria Math" panose="02040503050406030204" pitchFamily="18" charset="0"/>
                          <a:ea typeface="Arial" panose="020B0604020202020204" pitchFamily="34" charset="0"/>
                          <a:cs typeface="Times New Roman" panose="02020603050405020304" pitchFamily="18" charset="0"/>
                        </a:rPr>
                        <m:t>𝟎</m:t>
                      </m:r>
                      <m:r>
                        <a:rPr lang="es-ES" b="1" i="0">
                          <a:effectLst/>
                          <a:latin typeface="Cambria Math" panose="02040503050406030204" pitchFamily="18" charset="0"/>
                          <a:ea typeface="Arial" panose="020B0604020202020204" pitchFamily="34" charset="0"/>
                          <a:cs typeface="Times New Roman" panose="02020603050405020304" pitchFamily="18" charset="0"/>
                        </a:rPr>
                        <m:t>,</m:t>
                      </m:r>
                      <m:r>
                        <a:rPr lang="es-ES" b="1" i="0">
                          <a:effectLst/>
                          <a:latin typeface="Cambria Math" panose="02040503050406030204" pitchFamily="18" charset="0"/>
                          <a:ea typeface="Arial" panose="020B0604020202020204" pitchFamily="34" charset="0"/>
                          <a:cs typeface="Times New Roman" panose="02020603050405020304" pitchFamily="18" charset="0"/>
                        </a:rPr>
                        <m:t>𝟓𝟎𝟑</m:t>
                      </m:r>
                      <m:sSup>
                        <m:sSupPr>
                          <m:ctrlPr>
                            <a:rPr lang="es-EC" b="1"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b="1" i="0">
                              <a:effectLst/>
                              <a:latin typeface="Cambria Math" panose="02040503050406030204" pitchFamily="18" charset="0"/>
                              <a:ea typeface="Arial" panose="020B0604020202020204" pitchFamily="34" charset="0"/>
                              <a:cs typeface="Times New Roman" panose="02020603050405020304" pitchFamily="18" charset="0"/>
                            </a:rPr>
                            <m:t>𝐦</m:t>
                          </m:r>
                        </m:e>
                        <m:sup>
                          <m:r>
                            <a:rPr lang="es-ES" b="1" i="0">
                              <a:effectLst/>
                              <a:latin typeface="Cambria Math" panose="02040503050406030204" pitchFamily="18" charset="0"/>
                              <a:ea typeface="Arial" panose="020B0604020202020204" pitchFamily="34" charset="0"/>
                              <a:cs typeface="Times New Roman" panose="02020603050405020304" pitchFamily="18" charset="0"/>
                            </a:rPr>
                            <m:t>𝟑</m:t>
                          </m:r>
                        </m:sup>
                      </m:sSup>
                      <m:r>
                        <a:rPr lang="es-ES" b="1" i="0">
                          <a:effectLst/>
                          <a:latin typeface="Cambria Math" panose="02040503050406030204" pitchFamily="18" charset="0"/>
                          <a:ea typeface="Arial" panose="020B0604020202020204" pitchFamily="34" charset="0"/>
                          <a:cs typeface="Times New Roman" panose="02020603050405020304" pitchFamily="18" charset="0"/>
                        </a:rPr>
                        <m:t>/</m:t>
                      </m:r>
                      <m:r>
                        <a:rPr lang="es-ES" b="1" i="0">
                          <a:effectLst/>
                          <a:latin typeface="Cambria Math" panose="02040503050406030204" pitchFamily="18" charset="0"/>
                          <a:ea typeface="Arial" panose="020B0604020202020204" pitchFamily="34" charset="0"/>
                          <a:cs typeface="Times New Roman" panose="02020603050405020304" pitchFamily="18" charset="0"/>
                        </a:rPr>
                        <m:t>𝐬</m:t>
                      </m:r>
                    </m:oMath>
                  </m:oMathPara>
                </a14:m>
                <a:endParaRPr lang="es-EC" b="1" dirty="0">
                  <a:effectLst/>
                  <a:latin typeface="Arial" panose="020B0604020202020204" pitchFamily="34" charset="0"/>
                  <a:ea typeface="Arial" panose="020B0604020202020204" pitchFamily="34"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840329" y="4416952"/>
                <a:ext cx="6096000" cy="1082348"/>
              </a:xfrm>
              <a:prstGeom prst="rect">
                <a:avLst/>
              </a:prstGeom>
              <a:blipFill rotWithShape="0">
                <a:blip r:embed="rId3"/>
                <a:stretch>
                  <a:fillRect/>
                </a:stretch>
              </a:blipFill>
            </p:spPr>
            <p:txBody>
              <a:bodyPr/>
              <a:lstStyle/>
              <a:p>
                <a:r>
                  <a:rPr lang="es-EC">
                    <a:noFill/>
                  </a:rPr>
                  <a:t> </a:t>
                </a:r>
              </a:p>
            </p:txBody>
          </p:sp>
        </mc:Fallback>
      </mc:AlternateContent>
      <p:sp>
        <p:nvSpPr>
          <p:cNvPr id="12" name="Rectángulo 11"/>
          <p:cNvSpPr/>
          <p:nvPr/>
        </p:nvSpPr>
        <p:spPr>
          <a:xfrm>
            <a:off x="-75341" y="5640136"/>
            <a:ext cx="2093843" cy="369332"/>
          </a:xfrm>
          <a:prstGeom prst="rect">
            <a:avLst/>
          </a:prstGeom>
        </p:spPr>
        <p:txBody>
          <a:bodyPr wrap="none">
            <a:spAutoFit/>
          </a:bodyPr>
          <a:lstStyle/>
          <a:p>
            <a:pPr indent="266700" algn="ctr">
              <a:lnSpc>
                <a:spcPct val="150000"/>
              </a:lnSpc>
              <a:spcAft>
                <a:spcPts val="800"/>
              </a:spcAft>
            </a:pPr>
            <a:r>
              <a:rPr lang="es-ES" sz="1200" dirty="0">
                <a:latin typeface="Arial" panose="020B0604020202020204" pitchFamily="34" charset="0"/>
                <a:ea typeface="Arial" panose="020B0604020202020204" pitchFamily="34" charset="0"/>
                <a:cs typeface="Arial" panose="020B0604020202020204" pitchFamily="34" charset="0"/>
              </a:rPr>
              <a:t>Fuente: </a:t>
            </a:r>
            <a:r>
              <a:rPr lang="es-EC" sz="1200" dirty="0">
                <a:latin typeface="Arial" panose="020B0604020202020204" pitchFamily="34" charset="0"/>
                <a:ea typeface="Arial" panose="020B0604020202020204" pitchFamily="34" charset="0"/>
                <a:cs typeface="Arial" panose="020B0604020202020204" pitchFamily="34" charset="0"/>
              </a:rPr>
              <a:t>(</a:t>
            </a:r>
            <a:r>
              <a:rPr lang="es-EC" sz="1200" dirty="0" err="1">
                <a:latin typeface="Arial" panose="020B0604020202020204" pitchFamily="34" charset="0"/>
                <a:ea typeface="Arial" panose="020B0604020202020204" pitchFamily="34" charset="0"/>
                <a:cs typeface="Arial" panose="020B0604020202020204" pitchFamily="34" charset="0"/>
              </a:rPr>
              <a:t>Pourrut</a:t>
            </a:r>
            <a:r>
              <a:rPr lang="es-EC" sz="1200" dirty="0">
                <a:latin typeface="Arial" panose="020B0604020202020204" pitchFamily="34" charset="0"/>
                <a:ea typeface="Arial" panose="020B0604020202020204" pitchFamily="34" charset="0"/>
                <a:cs typeface="Arial" panose="020B0604020202020204" pitchFamily="34" charset="0"/>
              </a:rPr>
              <a:t>, 1995)</a:t>
            </a:r>
            <a:r>
              <a:rPr lang="es-ES" sz="1200" dirty="0">
                <a:latin typeface="Arial" panose="020B0604020202020204" pitchFamily="34" charset="0"/>
                <a:ea typeface="Arial" panose="020B0604020202020204" pitchFamily="34" charset="0"/>
                <a:cs typeface="Arial" panose="020B0604020202020204" pitchFamily="34" charset="0"/>
              </a:rPr>
              <a:t>.</a:t>
            </a:r>
            <a:endParaRPr lang="es-EC" sz="1600" dirty="0">
              <a:effectLst/>
              <a:latin typeface="Arial" panose="020B0604020202020204" pitchFamily="34" charset="0"/>
              <a:ea typeface="Arial" panose="020B0604020202020204" pitchFamily="34" charset="0"/>
              <a:cs typeface="Arial" panose="020B0604020202020204" pitchFamily="34" charset="0"/>
            </a:endParaRPr>
          </a:p>
        </p:txBody>
      </p:sp>
      <p:sp>
        <p:nvSpPr>
          <p:cNvPr id="13" name="Rectángulo 12"/>
          <p:cNvSpPr/>
          <p:nvPr/>
        </p:nvSpPr>
        <p:spPr>
          <a:xfrm>
            <a:off x="267363" y="787455"/>
            <a:ext cx="586994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Tiempos de concentración y caudal medio de la cuenca</a:t>
            </a:r>
            <a:endParaRPr lang="es-EC" u="sng" dirty="0">
              <a:latin typeface="Arial" panose="020B0604020202020204" pitchFamily="34" charset="0"/>
              <a:cs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95753734"/>
              </p:ext>
            </p:extLst>
          </p:nvPr>
        </p:nvGraphicFramePr>
        <p:xfrm>
          <a:off x="5431838" y="1439311"/>
          <a:ext cx="5489445" cy="3481104"/>
        </p:xfrm>
        <a:graphic>
          <a:graphicData uri="http://schemas.openxmlformats.org/drawingml/2006/table">
            <a:tbl>
              <a:tblPr firstRow="1" firstCol="1" bandRow="1">
                <a:tableStyleId>{5C22544A-7EE6-4342-B048-85BDC9FD1C3A}</a:tableStyleId>
              </a:tblPr>
              <a:tblGrid>
                <a:gridCol w="2527340"/>
                <a:gridCol w="1146984"/>
                <a:gridCol w="1815121"/>
              </a:tblGrid>
              <a:tr h="622503">
                <a:tc>
                  <a:txBody>
                    <a:bodyPr/>
                    <a:lstStyle/>
                    <a:p>
                      <a:pPr algn="ctr">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Autor</a:t>
                      </a:r>
                      <a:endParaRPr lang="es-EC"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Tc(horas)</a:t>
                      </a:r>
                      <a:endParaRPr lang="es-EC"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Velocidad de concentración(m/s)</a:t>
                      </a:r>
                      <a:endParaRPr lang="es-EC"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700">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California Culvert Practice</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0,77</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tabLst>
                          <a:tab pos="409575" algn="l"/>
                          <a:tab pos="525780" algn="ctr"/>
                        </a:tabLst>
                      </a:pPr>
                      <a:r>
                        <a:rPr lang="es-ES" sz="1200">
                          <a:solidFill>
                            <a:schemeClr val="tx1"/>
                          </a:solidFill>
                          <a:effectLst/>
                          <a:latin typeface="Arial" panose="020B0604020202020204" pitchFamily="34" charset="0"/>
                          <a:cs typeface="Arial" panose="020B0604020202020204" pitchFamily="34" charset="0"/>
                        </a:rPr>
                        <a:t>2,98</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r>
              <a:tr h="403933">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Ven T,Chow</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2,10</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1,10</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403933">
                <a:tc>
                  <a:txBody>
                    <a:bodyPr/>
                    <a:lstStyle/>
                    <a:p>
                      <a:pPr algn="ctr">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Sandoval W</a:t>
                      </a:r>
                      <a:endParaRPr lang="es-EC"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1,39</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1,65</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403933">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Giandotti</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1,31</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1,75</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403933">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Témez</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2,24</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1,03</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403933">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Ramster Kirpich</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0,77</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2,98</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427236">
                <a:tc>
                  <a:txBody>
                    <a:bodyPr/>
                    <a:lstStyle/>
                    <a:p>
                      <a:pPr algn="ctr">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Soil Conservation Service</a:t>
                      </a:r>
                      <a:endParaRPr lang="es-EC"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1,33</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200" b="1" dirty="0">
                          <a:solidFill>
                            <a:srgbClr val="FF0000"/>
                          </a:solidFill>
                          <a:effectLst/>
                          <a:latin typeface="Arial" panose="020B0604020202020204" pitchFamily="34" charset="0"/>
                          <a:cs typeface="Arial" panose="020B0604020202020204" pitchFamily="34" charset="0"/>
                        </a:rPr>
                        <a:t>1,73</a:t>
                      </a:r>
                      <a:endParaRPr lang="es-EC"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r>
            </a:tbl>
          </a:graphicData>
        </a:graphic>
      </p:graphicFrame>
      <p:sp>
        <p:nvSpPr>
          <p:cNvPr id="15" name="Elipse 14"/>
          <p:cNvSpPr/>
          <p:nvPr/>
        </p:nvSpPr>
        <p:spPr>
          <a:xfrm>
            <a:off x="7576532" y="5054021"/>
            <a:ext cx="1563174" cy="75407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err="1" smtClean="0">
                <a:solidFill>
                  <a:schemeClr val="tx1">
                    <a:lumMod val="95000"/>
                    <a:lumOff val="5000"/>
                  </a:schemeClr>
                </a:solidFill>
                <a:latin typeface="Arial" panose="020B0604020202020204" pitchFamily="34" charset="0"/>
                <a:cs typeface="Arial" panose="020B0604020202020204" pitchFamily="34" charset="0"/>
              </a:rPr>
              <a:t>tc</a:t>
            </a:r>
            <a:r>
              <a:rPr lang="es-EC" sz="1600" b="1" dirty="0" smtClean="0">
                <a:solidFill>
                  <a:schemeClr val="tx1">
                    <a:lumMod val="95000"/>
                    <a:lumOff val="5000"/>
                  </a:schemeClr>
                </a:solidFill>
                <a:latin typeface="Arial" panose="020B0604020202020204" pitchFamily="34" charset="0"/>
                <a:cs typeface="Arial" panose="020B0604020202020204" pitchFamily="34" charset="0"/>
              </a:rPr>
              <a:t>=1,34h</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6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89686"/>
            <a:ext cx="5596404"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Análisis de caudales máximos: </a:t>
            </a:r>
            <a:r>
              <a:rPr lang="es-ES" dirty="0" smtClean="0">
                <a:latin typeface="Arial" panose="020B0604020202020204" pitchFamily="34" charset="0"/>
                <a:ea typeface="Arial" panose="020B0604020202020204" pitchFamily="34" charset="0"/>
                <a:cs typeface="Arial" panose="020B0604020202020204" pitchFamily="34" charset="0"/>
              </a:rPr>
              <a:t>Método probabilístico</a:t>
            </a:r>
            <a:endParaRPr lang="es-EC"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089285560"/>
              </p:ext>
            </p:extLst>
          </p:nvPr>
        </p:nvGraphicFramePr>
        <p:xfrm>
          <a:off x="382093" y="1252628"/>
          <a:ext cx="3295950" cy="4671987"/>
        </p:xfrm>
        <a:graphic>
          <a:graphicData uri="http://schemas.openxmlformats.org/drawingml/2006/table">
            <a:tbl>
              <a:tblPr firstRow="1" firstCol="1" bandRow="1">
                <a:tableStyleId>{5C22544A-7EE6-4342-B048-85BDC9FD1C3A}</a:tableStyleId>
              </a:tblPr>
              <a:tblGrid>
                <a:gridCol w="1383967"/>
                <a:gridCol w="1911983"/>
              </a:tblGrid>
              <a:tr h="239153">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H0793</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smtClean="0">
                          <a:solidFill>
                            <a:schemeClr val="tx1">
                              <a:lumMod val="95000"/>
                              <a:lumOff val="5000"/>
                            </a:schemeClr>
                          </a:solidFill>
                          <a:effectLst/>
                          <a:latin typeface="Arial" panose="020B0604020202020204" pitchFamily="34" charset="0"/>
                          <a:cs typeface="Arial" panose="020B0604020202020204" pitchFamily="34" charset="0"/>
                        </a:rPr>
                        <a:t>Q-máxima(24h</a:t>
                      </a:r>
                      <a:r>
                        <a:rPr lang="es-ES" sz="1400" dirty="0">
                          <a:solidFill>
                            <a:schemeClr val="tx1">
                              <a:lumMod val="95000"/>
                              <a:lumOff val="5000"/>
                            </a:schemeClr>
                          </a:solidFill>
                          <a:effectLst/>
                          <a:latin typeface="Arial" panose="020B0604020202020204" pitchFamily="34" charset="0"/>
                          <a:cs typeface="Arial" panose="020B0604020202020204" pitchFamily="34" charset="0"/>
                        </a:rPr>
                        <a:t>)</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1973</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28,274</a:t>
                      </a:r>
                      <a:endParaRPr lang="es-EC" sz="12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r>
              <a:tr h="255435">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1974</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28,274</a:t>
                      </a:r>
                      <a:endParaRPr lang="es-EC" sz="12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1975</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15,812</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1976</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52,709</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43860">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1977</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31,867</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1978</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7,781</a:t>
                      </a:r>
                      <a:endParaRPr lang="es-EC" sz="12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1979</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2,759</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1980</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12,632</a:t>
                      </a:r>
                      <a:endParaRPr lang="es-EC" sz="12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1981</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7,355</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1982</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15,812</a:t>
                      </a:r>
                      <a:endParaRPr lang="es-EC" sz="12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1983</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9,894</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1984</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35,169</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1985</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23,606</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1995</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3,231</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2007</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2,759</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2008</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9,396</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2014</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5,276</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noFill/>
                  </a:tcPr>
                </a:tc>
              </a:tr>
              <a:tr h="239153">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2015</a:t>
                      </a:r>
                      <a:endParaRPr lang="es-EC" sz="12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0,938</a:t>
                      </a:r>
                      <a:endParaRPr lang="es-EC" sz="12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r>
            </a:tbl>
          </a:graphicData>
        </a:graphic>
      </p:graphicFrame>
      <p:sp>
        <p:nvSpPr>
          <p:cNvPr id="9" name="Rectángulo 8"/>
          <p:cNvSpPr/>
          <p:nvPr/>
        </p:nvSpPr>
        <p:spPr>
          <a:xfrm>
            <a:off x="685573" y="5865225"/>
            <a:ext cx="2042547" cy="369332"/>
          </a:xfrm>
          <a:prstGeom prst="rect">
            <a:avLst/>
          </a:prstGeom>
        </p:spPr>
        <p:txBody>
          <a:bodyPr wrap="none">
            <a:spAutoFit/>
          </a:bodyPr>
          <a:lstStyle/>
          <a:p>
            <a:pPr indent="266700" algn="ctr">
              <a:lnSpc>
                <a:spcPct val="150000"/>
              </a:lnSpc>
              <a:spcAft>
                <a:spcPts val="800"/>
              </a:spcAft>
            </a:pPr>
            <a:r>
              <a:rPr lang="es-ES" sz="1200" dirty="0">
                <a:latin typeface="Arial" panose="020B0604020202020204" pitchFamily="34" charset="0"/>
                <a:ea typeface="Arial" panose="020B0604020202020204" pitchFamily="34" charset="0"/>
                <a:cs typeface="Arial" panose="020B0604020202020204" pitchFamily="34" charset="0"/>
              </a:rPr>
              <a:t>Fuente: </a:t>
            </a:r>
            <a:r>
              <a:rPr lang="es-EC" sz="1200" dirty="0" smtClean="0">
                <a:latin typeface="Arial" panose="020B0604020202020204" pitchFamily="34" charset="0"/>
                <a:ea typeface="Arial" panose="020B0604020202020204" pitchFamily="34" charset="0"/>
                <a:cs typeface="Arial" panose="020B0604020202020204" pitchFamily="34" charset="0"/>
              </a:rPr>
              <a:t>INAHMI (2019</a:t>
            </a:r>
            <a:r>
              <a:rPr lang="es-EC" sz="1200" dirty="0" smtClean="0">
                <a:latin typeface="Times New Roman" panose="02020603050405020304" pitchFamily="18" charset="0"/>
                <a:ea typeface="Arial" panose="020B0604020202020204" pitchFamily="34" charset="0"/>
              </a:rPr>
              <a:t>)</a:t>
            </a:r>
            <a:endParaRPr lang="es-EC" sz="1600" dirty="0">
              <a:latin typeface="Arial" panose="020B0604020202020204" pitchFamily="34" charset="0"/>
              <a:ea typeface="Arial" panose="020B0604020202020204" pitchFamily="34" charset="0"/>
            </a:endParaRPr>
          </a:p>
        </p:txBody>
      </p:sp>
      <p:graphicFrame>
        <p:nvGraphicFramePr>
          <p:cNvPr id="18" name="Gráfico 17"/>
          <p:cNvGraphicFramePr/>
          <p:nvPr>
            <p:extLst>
              <p:ext uri="{D42A27DB-BD31-4B8C-83A1-F6EECF244321}">
                <p14:modId xmlns:p14="http://schemas.microsoft.com/office/powerpoint/2010/main" val="3754141971"/>
              </p:ext>
            </p:extLst>
          </p:nvPr>
        </p:nvGraphicFramePr>
        <p:xfrm>
          <a:off x="4043966" y="959018"/>
          <a:ext cx="7727324" cy="3316768"/>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Conector recto 18"/>
          <p:cNvCxnSpPr/>
          <p:nvPr/>
        </p:nvCxnSpPr>
        <p:spPr>
          <a:xfrm flipV="1">
            <a:off x="4799625" y="3016061"/>
            <a:ext cx="0" cy="72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4799625" y="2568647"/>
            <a:ext cx="1528550" cy="383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rPr>
              <a:t>4%;19,02</a:t>
            </a:r>
            <a:r>
              <a:rPr lang="es-EC" sz="1600" dirty="0" smtClean="0">
                <a:solidFill>
                  <a:schemeClr val="tx1">
                    <a:lumMod val="95000"/>
                    <a:lumOff val="5000"/>
                  </a:schemeClr>
                </a:solidFill>
              </a:rPr>
              <a:t>m</a:t>
            </a:r>
            <a:r>
              <a:rPr lang="es-EC" sz="1600" baseline="30000" dirty="0" smtClean="0">
                <a:solidFill>
                  <a:schemeClr val="tx1">
                    <a:lumMod val="95000"/>
                    <a:lumOff val="5000"/>
                  </a:schemeClr>
                </a:solidFill>
              </a:rPr>
              <a:t>3</a:t>
            </a:r>
            <a:r>
              <a:rPr lang="es-EC" sz="1600" dirty="0" smtClean="0">
                <a:solidFill>
                  <a:schemeClr val="tx1">
                    <a:lumMod val="95000"/>
                    <a:lumOff val="5000"/>
                  </a:schemeClr>
                </a:solidFill>
              </a:rPr>
              <a:t>/s</a:t>
            </a:r>
            <a:endParaRPr lang="es-EC" sz="1600" dirty="0">
              <a:solidFill>
                <a:schemeClr val="tx1">
                  <a:lumMod val="95000"/>
                  <a:lumOff val="5000"/>
                </a:schemeClr>
              </a:solidFill>
            </a:endParaRPr>
          </a:p>
        </p:txBody>
      </p:sp>
      <p:graphicFrame>
        <p:nvGraphicFramePr>
          <p:cNvPr id="22" name="Diagrama 21"/>
          <p:cNvGraphicFramePr/>
          <p:nvPr>
            <p:extLst>
              <p:ext uri="{D42A27DB-BD31-4B8C-83A1-F6EECF244321}">
                <p14:modId xmlns:p14="http://schemas.microsoft.com/office/powerpoint/2010/main" val="1688955934"/>
              </p:ext>
            </p:extLst>
          </p:nvPr>
        </p:nvGraphicFramePr>
        <p:xfrm>
          <a:off x="4361130" y="3840775"/>
          <a:ext cx="6527208" cy="2299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23" name="Rectángulo 22"/>
              <p:cNvSpPr/>
              <p:nvPr/>
            </p:nvSpPr>
            <p:spPr>
              <a:xfrm>
                <a:off x="9195385" y="4644381"/>
                <a:ext cx="1762277" cy="586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m:rPr>
                              <m:sty m:val="p"/>
                            </m:rPr>
                            <a:rPr lang="es-EC" sz="1600" i="0">
                              <a:latin typeface="Cambria Math" panose="02040503050406030204" pitchFamily="18" charset="0"/>
                            </a:rPr>
                            <m:t>Q</m:t>
                          </m:r>
                        </m:e>
                        <m:sub>
                          <m:r>
                            <m:rPr>
                              <m:sty m:val="p"/>
                            </m:rPr>
                            <a:rPr lang="es-EC" sz="1600" i="0">
                              <a:latin typeface="Cambria Math" panose="02040503050406030204" pitchFamily="18" charset="0"/>
                            </a:rPr>
                            <m:t>max</m:t>
                          </m:r>
                        </m:sub>
                      </m:sSub>
                      <m:r>
                        <a:rPr lang="es-EC" sz="1600" i="0">
                          <a:latin typeface="Cambria Math" panose="02040503050406030204" pitchFamily="18" charset="0"/>
                        </a:rPr>
                        <m:t>=19,02</m:t>
                      </m:r>
                      <m:f>
                        <m:fPr>
                          <m:ctrlPr>
                            <a:rPr lang="es-EC" sz="1600" i="1">
                              <a:latin typeface="Cambria Math" panose="02040503050406030204" pitchFamily="18" charset="0"/>
                            </a:rPr>
                          </m:ctrlPr>
                        </m:fPr>
                        <m:num>
                          <m:sSup>
                            <m:sSupPr>
                              <m:ctrlPr>
                                <a:rPr lang="es-EC" sz="1600" i="1">
                                  <a:latin typeface="Cambria Math" panose="02040503050406030204" pitchFamily="18" charset="0"/>
                                </a:rPr>
                              </m:ctrlPr>
                            </m:sSupPr>
                            <m:e>
                              <m:r>
                                <m:rPr>
                                  <m:sty m:val="p"/>
                                </m:rPr>
                                <a:rPr lang="es-EC" sz="1600" i="0">
                                  <a:latin typeface="Cambria Math" panose="02040503050406030204" pitchFamily="18" charset="0"/>
                                </a:rPr>
                                <m:t>m</m:t>
                              </m:r>
                            </m:e>
                            <m:sup>
                              <m:r>
                                <a:rPr lang="es-EC" sz="1600" i="0">
                                  <a:latin typeface="Cambria Math" panose="02040503050406030204" pitchFamily="18" charset="0"/>
                                </a:rPr>
                                <m:t>3</m:t>
                              </m:r>
                            </m:sup>
                          </m:sSup>
                        </m:num>
                        <m:den>
                          <m:r>
                            <m:rPr>
                              <m:sty m:val="p"/>
                            </m:rPr>
                            <a:rPr lang="es-EC" sz="1600" i="0">
                              <a:latin typeface="Cambria Math" panose="02040503050406030204" pitchFamily="18" charset="0"/>
                            </a:rPr>
                            <m:t>s</m:t>
                          </m:r>
                        </m:den>
                      </m:f>
                    </m:oMath>
                  </m:oMathPara>
                </a14:m>
                <a:endParaRPr lang="es-EC" sz="1600" dirty="0">
                  <a:latin typeface="Arial" panose="020B0604020202020204" pitchFamily="34" charset="0"/>
                  <a:cs typeface="Arial" panose="020B0604020202020204" pitchFamily="34" charset="0"/>
                </a:endParaRPr>
              </a:p>
            </p:txBody>
          </p:sp>
        </mc:Choice>
        <mc:Fallback xmlns="">
          <p:sp>
            <p:nvSpPr>
              <p:cNvPr id="23" name="Rectángulo 22"/>
              <p:cNvSpPr>
                <a:spLocks noRot="1" noChangeAspect="1" noMove="1" noResize="1" noEditPoints="1" noAdjustHandles="1" noChangeArrowheads="1" noChangeShapeType="1" noTextEdit="1"/>
              </p:cNvSpPr>
              <p:nvPr/>
            </p:nvSpPr>
            <p:spPr>
              <a:xfrm>
                <a:off x="9195385" y="4644381"/>
                <a:ext cx="1762277" cy="586443"/>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76455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0054" y="536521"/>
            <a:ext cx="6981463"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Análisis de caudales máximos: </a:t>
            </a:r>
            <a:r>
              <a:rPr lang="es-ES" dirty="0" smtClean="0">
                <a:latin typeface="Arial" panose="020B0604020202020204" pitchFamily="34" charset="0"/>
                <a:ea typeface="Arial" panose="020B0604020202020204" pitchFamily="34" charset="0"/>
                <a:cs typeface="Arial" panose="020B0604020202020204" pitchFamily="34" charset="0"/>
              </a:rPr>
              <a:t>Método Sandoval </a:t>
            </a:r>
            <a:r>
              <a:rPr lang="en-US" dirty="0" smtClean="0">
                <a:latin typeface="Arial" panose="020B0604020202020204" pitchFamily="34" charset="0"/>
                <a:ea typeface="Arial" panose="020B0604020202020204" pitchFamily="34" charset="0"/>
                <a:cs typeface="Arial" panose="020B0604020202020204" pitchFamily="34" charset="0"/>
              </a:rPr>
              <a:t>&amp; Aguilera(2014)</a:t>
            </a:r>
            <a:endParaRPr lang="es-EC" dirty="0">
              <a:latin typeface="Arial" panose="020B0604020202020204" pitchFamily="34" charset="0"/>
              <a:cs typeface="Arial" panose="020B0604020202020204" pitchFamily="34" charset="0"/>
            </a:endParaRPr>
          </a:p>
        </p:txBody>
      </p:sp>
      <p:sp>
        <p:nvSpPr>
          <p:cNvPr id="6"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ángulo 6"/>
              <p:cNvSpPr/>
              <p:nvPr/>
            </p:nvSpPr>
            <p:spPr>
              <a:xfrm>
                <a:off x="496186" y="1240471"/>
                <a:ext cx="4894521" cy="3116687"/>
              </a:xfrm>
              <a:prstGeom prst="rect">
                <a:avLst/>
              </a:prstGeom>
            </p:spPr>
            <p:txBody>
              <a:bodyPr wrap="square">
                <a:spAutoFit/>
              </a:bodyPr>
              <a:lstStyle/>
              <a:p>
                <a:pPr>
                  <a:lnSpc>
                    <a:spcPct val="115000"/>
                  </a:lnSpc>
                  <a:spcAft>
                    <a:spcPts val="0"/>
                  </a:spcAft>
                </a:pPr>
                <a:r>
                  <a:rPr lang="es-ES" sz="1400" dirty="0" smtClean="0">
                    <a:latin typeface="Arial" panose="020B0604020202020204" pitchFamily="34" charset="0"/>
                    <a:ea typeface="Times New Roman" panose="02020603050405020304" pitchFamily="18" charset="0"/>
                    <a:cs typeface="Arial" panose="020B0604020202020204" pitchFamily="34" charset="0"/>
                  </a:rPr>
                  <a:t>Para cuencas: A </a:t>
                </a:r>
                <a14:m>
                  <m:oMath xmlns:m="http://schemas.openxmlformats.org/officeDocument/2006/math">
                    <m:r>
                      <a:rPr lang="es-ES" sz="1400" i="1">
                        <a:effectLst/>
                        <a:latin typeface="Cambria Math" panose="02040503050406030204" pitchFamily="18" charset="0"/>
                        <a:ea typeface="Arial" panose="020B0604020202020204" pitchFamily="34" charset="0"/>
                        <a:cs typeface="Times New Roman" panose="02020603050405020304" pitchFamily="18" charset="0"/>
                      </a:rPr>
                      <m:t>≤</m:t>
                    </m:r>
                  </m:oMath>
                </a14:m>
                <a:r>
                  <a:rPr lang="es-ES" sz="1400" dirty="0">
                    <a:effectLst/>
                    <a:latin typeface="Arial" panose="020B0604020202020204" pitchFamily="34" charset="0"/>
                    <a:ea typeface="Times New Roman" panose="02020603050405020304" pitchFamily="18" charset="0"/>
                    <a:cs typeface="Arial" panose="020B0604020202020204" pitchFamily="34" charset="0"/>
                  </a:rPr>
                  <a:t> 45km</a:t>
                </a:r>
                <a:r>
                  <a:rPr lang="es-ES" sz="1400" baseline="30000" dirty="0">
                    <a:effectLst/>
                    <a:latin typeface="Arial" panose="020B0604020202020204" pitchFamily="34" charset="0"/>
                    <a:ea typeface="Times New Roman" panose="02020603050405020304" pitchFamily="18" charset="0"/>
                    <a:cs typeface="Arial" panose="020B0604020202020204" pitchFamily="34" charset="0"/>
                  </a:rPr>
                  <a:t>2</a:t>
                </a:r>
                <a:r>
                  <a:rPr lang="es-ES" sz="1400" dirty="0">
                    <a:effectLst/>
                    <a:latin typeface="Arial" panose="020B0604020202020204" pitchFamily="34" charset="0"/>
                    <a:ea typeface="Times New Roman" panose="02020603050405020304" pitchFamily="18" charset="0"/>
                    <a:cs typeface="Arial" panose="020B0604020202020204" pitchFamily="34" charset="0"/>
                  </a:rPr>
                  <a:t>:</a:t>
                </a:r>
                <a:endParaRPr lang="es-EC" sz="1200" dirty="0">
                  <a:effectLst/>
                  <a:latin typeface="Arial" panose="020B0604020202020204" pitchFamily="34" charset="0"/>
                  <a:ea typeface="Arial" panose="020B0604020202020204" pitchFamily="34" charset="0"/>
                  <a:cs typeface="Arial" panose="020B0604020202020204" pitchFamily="34" charset="0"/>
                </a:endParaRPr>
              </a:p>
              <a:p>
                <a:pPr indent="26670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200" i="1">
                              <a:effectLst/>
                              <a:latin typeface="Cambria Math" panose="02040503050406030204" pitchFamily="18" charset="0"/>
                              <a:ea typeface="Arial" panose="020B0604020202020204" pitchFamily="34" charset="0"/>
                              <a:cs typeface="Times New Roman" panose="02020603050405020304" pitchFamily="18" charset="0"/>
                            </a:rPr>
                            <m:t>𝑄</m:t>
                          </m:r>
                        </m:e>
                        <m:sub>
                          <m:r>
                            <m:rPr>
                              <m:sty m:val="p"/>
                            </m:rPr>
                            <a:rPr lang="es-ES" sz="1200">
                              <a:effectLst/>
                              <a:latin typeface="Cambria Math" panose="02040503050406030204" pitchFamily="18" charset="0"/>
                              <a:ea typeface="Arial" panose="020B0604020202020204" pitchFamily="34" charset="0"/>
                              <a:cs typeface="Times New Roman" panose="02020603050405020304" pitchFamily="18" charset="0"/>
                            </a:rPr>
                            <m:t>max</m:t>
                          </m:r>
                          <m:r>
                            <a:rPr lang="es-ES" sz="1200">
                              <a:effectLst/>
                              <a:latin typeface="Cambria Math" panose="02040503050406030204" pitchFamily="18" charset="0"/>
                              <a:ea typeface="Arial" panose="020B0604020202020204" pitchFamily="34" charset="0"/>
                              <a:cs typeface="Times New Roman" panose="02020603050405020304" pitchFamily="18" charset="0"/>
                            </a:rPr>
                            <m:t>⁡</m:t>
                          </m:r>
                        </m:sub>
                      </m:sSub>
                      <m:r>
                        <a:rPr lang="es-ES" sz="12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200" i="1">
                              <a:effectLst/>
                              <a:latin typeface="Cambria Math" panose="02040503050406030204" pitchFamily="18" charset="0"/>
                              <a:ea typeface="Arial" panose="020B0604020202020204" pitchFamily="34" charset="0"/>
                              <a:cs typeface="Times New Roman" panose="02020603050405020304" pitchFamily="18" charset="0"/>
                            </a:rPr>
                            <m:t>𝑎</m:t>
                          </m:r>
                        </m:e>
                        <m:sub>
                          <m:r>
                            <a:rPr lang="es-ES" sz="1200" i="1">
                              <a:effectLst/>
                              <a:latin typeface="Cambria Math" panose="02040503050406030204" pitchFamily="18" charset="0"/>
                              <a:ea typeface="Arial" panose="020B0604020202020204" pitchFamily="34" charset="0"/>
                              <a:cs typeface="Times New Roman" panose="02020603050405020304" pitchFamily="18" charset="0"/>
                            </a:rPr>
                            <m:t>1</m:t>
                          </m:r>
                        </m:sub>
                      </m:sSub>
                      <m:f>
                        <m:f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fPr>
                        <m:num>
                          <m:acc>
                            <m:accPr>
                              <m:chr m:val="̅"/>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accPr>
                            <m:e>
                              <m:r>
                                <a:rPr lang="es-ES" sz="1200" i="1">
                                  <a:effectLst/>
                                  <a:latin typeface="Cambria Math" panose="02040503050406030204" pitchFamily="18" charset="0"/>
                                  <a:ea typeface="Arial" panose="020B0604020202020204" pitchFamily="34" charset="0"/>
                                  <a:cs typeface="Times New Roman" panose="02020603050405020304" pitchFamily="18" charset="0"/>
                                </a:rPr>
                                <m:t>𝑃</m:t>
                              </m:r>
                            </m:e>
                          </m:acc>
                          <m:r>
                            <a:rPr lang="es-ES" sz="1200" i="1">
                              <a:effectLst/>
                              <a:latin typeface="Cambria Math" panose="02040503050406030204" pitchFamily="18" charset="0"/>
                              <a:ea typeface="Arial" panose="020B0604020202020204" pitchFamily="34" charset="0"/>
                              <a:cs typeface="Times New Roman" panose="02020603050405020304" pitchFamily="18" charset="0"/>
                            </a:rPr>
                            <m:t>𝐴</m:t>
                          </m:r>
                        </m:num>
                        <m:den>
                          <m:sSup>
                            <m:sSup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200" i="1">
                                  <a:effectLst/>
                                  <a:latin typeface="Cambria Math" panose="02040503050406030204" pitchFamily="18" charset="0"/>
                                  <a:ea typeface="Arial" panose="020B0604020202020204" pitchFamily="34" charset="0"/>
                                  <a:cs typeface="Times New Roman" panose="02020603050405020304" pitchFamily="18" charset="0"/>
                                </a:rPr>
                                <m:t>10</m:t>
                              </m:r>
                            </m:e>
                            <m:sup>
                              <m:r>
                                <a:rPr lang="es-ES" sz="1200" i="1">
                                  <a:effectLst/>
                                  <a:latin typeface="Cambria Math" panose="02040503050406030204" pitchFamily="18" charset="0"/>
                                  <a:ea typeface="Arial" panose="020B0604020202020204" pitchFamily="34" charset="0"/>
                                  <a:cs typeface="Times New Roman" panose="02020603050405020304" pitchFamily="18" charset="0"/>
                                </a:rPr>
                                <m:t>3</m:t>
                              </m:r>
                            </m:sup>
                          </m:sSup>
                        </m:den>
                      </m:f>
                      <m:r>
                        <a:rPr lang="es-ES" sz="1200" i="1">
                          <a:effectLst/>
                          <a:latin typeface="Cambria Math" panose="02040503050406030204" pitchFamily="18" charset="0"/>
                          <a:ea typeface="Arial" panose="020B0604020202020204" pitchFamily="34" charset="0"/>
                          <a:cs typeface="Times New Roman" panose="02020603050405020304" pitchFamily="18" charset="0"/>
                        </a:rPr>
                        <m:t>(0,5</m:t>
                      </m:r>
                      <m:func>
                        <m:func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s-ES" sz="1200">
                              <a:effectLst/>
                              <a:latin typeface="Cambria Math" panose="02040503050406030204" pitchFamily="18" charset="0"/>
                              <a:ea typeface="Arial" panose="020B0604020202020204" pitchFamily="34" charset="0"/>
                              <a:cs typeface="Times New Roman" panose="02020603050405020304" pitchFamily="18" charset="0"/>
                            </a:rPr>
                            <m:t>ln</m:t>
                          </m:r>
                        </m:fName>
                        <m:e>
                          <m:d>
                            <m:dPr>
                              <m:ctrlPr>
                                <a:rPr lang="es-EC" sz="1200" i="1">
                                  <a:effectLst/>
                                  <a:latin typeface="Cambria Math" panose="02040503050406030204" pitchFamily="18" charset="0"/>
                                  <a:ea typeface="Arial" panose="020B0604020202020204" pitchFamily="34" charset="0"/>
                                  <a:cs typeface="Times New Roman" panose="02020603050405020304" pitchFamily="18" charset="0"/>
                                </a:rPr>
                              </m:ctrlPr>
                            </m:dPr>
                            <m:e>
                              <m:r>
                                <a:rPr lang="es-ES" sz="1200" i="1">
                                  <a:effectLst/>
                                  <a:latin typeface="Cambria Math" panose="02040503050406030204" pitchFamily="18" charset="0"/>
                                  <a:ea typeface="Arial" panose="020B0604020202020204" pitchFamily="34" charset="0"/>
                                  <a:cs typeface="Times New Roman" panose="02020603050405020304" pitchFamily="18" charset="0"/>
                                </a:rPr>
                                <m:t>𝑇</m:t>
                              </m:r>
                            </m:e>
                          </m:d>
                        </m:e>
                      </m:func>
                      <m:r>
                        <a:rPr lang="es-ES" sz="1200" i="1">
                          <a:effectLst/>
                          <a:latin typeface="Cambria Math" panose="02040503050406030204" pitchFamily="18" charset="0"/>
                          <a:ea typeface="Arial" panose="020B0604020202020204" pitchFamily="34" charset="0"/>
                          <a:cs typeface="Times New Roman" panose="02020603050405020304" pitchFamily="18" charset="0"/>
                        </a:rPr>
                        <m:t>−0,7)  </m:t>
                      </m:r>
                    </m:oMath>
                  </m:oMathPara>
                </a14:m>
                <a:endParaRPr lang="es-EC" sz="1200" dirty="0">
                  <a:effectLst/>
                  <a:latin typeface="Arial" panose="020B0604020202020204" pitchFamily="34" charset="0"/>
                  <a:ea typeface="Arial" panose="020B0604020202020204" pitchFamily="34" charset="0"/>
                  <a:cs typeface="Arial" panose="020B0604020202020204" pitchFamily="34" charset="0"/>
                </a:endParaRPr>
              </a:p>
              <a:p>
                <a:pPr indent="266700" algn="just">
                  <a:lnSpc>
                    <a:spcPct val="150000"/>
                  </a:lnSpc>
                  <a:spcAft>
                    <a:spcPts val="800"/>
                  </a:spcAft>
                </a:pPr>
                <a:r>
                  <a:rPr lang="es-ES" sz="1400" dirty="0">
                    <a:effectLst/>
                    <a:latin typeface="Arial" panose="020B0604020202020204" pitchFamily="34" charset="0"/>
                    <a:ea typeface="Arial" panose="020B0604020202020204" pitchFamily="34" charset="0"/>
                    <a:cs typeface="Arial" panose="020B0604020202020204" pitchFamily="34" charset="0"/>
                  </a:rPr>
                  <a:t>Dónde:</a:t>
                </a:r>
                <a:endParaRPr lang="es-EC"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1400" dirty="0">
                    <a:effectLst/>
                    <a:latin typeface="Arial" panose="020B0604020202020204" pitchFamily="34" charset="0"/>
                    <a:ea typeface="Arial" panose="020B0604020202020204" pitchFamily="34" charset="0"/>
                    <a:cs typeface="Arial" panose="020B0604020202020204" pitchFamily="34" charset="0"/>
                  </a:rPr>
                  <a:t>a</a:t>
                </a:r>
                <a:r>
                  <a:rPr lang="es-ES" sz="1400" baseline="-25000" dirty="0">
                    <a:effectLst/>
                    <a:latin typeface="Arial" panose="020B0604020202020204" pitchFamily="34" charset="0"/>
                    <a:ea typeface="Arial" panose="020B0604020202020204" pitchFamily="34" charset="0"/>
                    <a:cs typeface="Arial" panose="020B0604020202020204" pitchFamily="34" charset="0"/>
                  </a:rPr>
                  <a:t>1</a:t>
                </a:r>
                <a:r>
                  <a:rPr lang="es-ES" sz="1400" dirty="0">
                    <a:effectLst/>
                    <a:latin typeface="Arial" panose="020B0604020202020204" pitchFamily="34" charset="0"/>
                    <a:ea typeface="Arial" panose="020B0604020202020204" pitchFamily="34" charset="0"/>
                    <a:cs typeface="Arial" panose="020B0604020202020204" pitchFamily="34" charset="0"/>
                  </a:rPr>
                  <a:t>: Coeficiente que varía entre 1,6 y 2.</a:t>
                </a:r>
                <a:endParaRPr lang="es-EC"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1400" baseline="-25000" dirty="0">
                    <a:effectLst/>
                    <a:latin typeface="Arial" panose="020B0604020202020204" pitchFamily="34" charset="0"/>
                    <a:ea typeface="Arial" panose="020B0604020202020204" pitchFamily="34" charset="0"/>
                    <a:cs typeface="Arial" panose="020B0604020202020204" pitchFamily="34" charset="0"/>
                  </a:rPr>
                  <a:t> </a:t>
                </a:r>
                <a:r>
                  <a:rPr lang="es-ES" sz="1400" dirty="0">
                    <a:effectLst/>
                    <a:latin typeface="Arial" panose="020B0604020202020204" pitchFamily="34" charset="0"/>
                    <a:ea typeface="Arial" panose="020B0604020202020204" pitchFamily="34" charset="0"/>
                    <a:cs typeface="Arial" panose="020B0604020202020204" pitchFamily="34" charset="0"/>
                  </a:rPr>
                  <a:t>P: Precipitación media anual (mm)</a:t>
                </a:r>
                <a:endParaRPr lang="es-EC"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1400" dirty="0">
                    <a:effectLst/>
                    <a:latin typeface="Arial" panose="020B0604020202020204" pitchFamily="34" charset="0"/>
                    <a:ea typeface="Arial" panose="020B0604020202020204" pitchFamily="34" charset="0"/>
                    <a:cs typeface="Arial" panose="020B0604020202020204" pitchFamily="34" charset="0"/>
                  </a:rPr>
                  <a:t>A: Área de la cuenca (km</a:t>
                </a:r>
                <a:r>
                  <a:rPr lang="es-ES" sz="1400" baseline="30000" dirty="0">
                    <a:effectLst/>
                    <a:latin typeface="Arial" panose="020B0604020202020204" pitchFamily="34" charset="0"/>
                    <a:ea typeface="Arial" panose="020B0604020202020204" pitchFamily="34" charset="0"/>
                    <a:cs typeface="Arial" panose="020B0604020202020204" pitchFamily="34" charset="0"/>
                  </a:rPr>
                  <a:t>2</a:t>
                </a:r>
                <a:r>
                  <a:rPr lang="es-ES" sz="1400" dirty="0">
                    <a:effectLst/>
                    <a:latin typeface="Arial" panose="020B0604020202020204" pitchFamily="34" charset="0"/>
                    <a:ea typeface="Arial" panose="020B0604020202020204" pitchFamily="34" charset="0"/>
                    <a:cs typeface="Arial" panose="020B0604020202020204" pitchFamily="34" charset="0"/>
                  </a:rPr>
                  <a:t>).</a:t>
                </a:r>
                <a:endParaRPr lang="es-EC"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1400" dirty="0">
                    <a:effectLst/>
                    <a:latin typeface="Arial" panose="020B0604020202020204" pitchFamily="34" charset="0"/>
                    <a:ea typeface="Arial" panose="020B0604020202020204" pitchFamily="34" charset="0"/>
                    <a:cs typeface="Arial" panose="020B0604020202020204" pitchFamily="34" charset="0"/>
                  </a:rPr>
                  <a:t>T: Periodo de retorno en años.</a:t>
                </a:r>
                <a:endParaRPr lang="es-EC" sz="12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96186" y="1240471"/>
                <a:ext cx="4894521" cy="3116687"/>
              </a:xfrm>
              <a:prstGeom prst="rect">
                <a:avLst/>
              </a:prstGeom>
              <a:blipFill rotWithShape="0">
                <a:blip r:embed="rId2"/>
                <a:stretch>
                  <a:fillRect l="-37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612210" y="4266125"/>
                <a:ext cx="6081973" cy="1779974"/>
              </a:xfrm>
              <a:prstGeom prst="rect">
                <a:avLst/>
              </a:prstGeom>
              <a:ln>
                <a:solidFill>
                  <a:srgbClr val="002060"/>
                </a:solidFill>
              </a:ln>
            </p:spPr>
            <p:txBody>
              <a:bodyPr wrap="square">
                <a:spAutoFit/>
              </a:bodyPr>
              <a:lstStyle/>
              <a:p>
                <a:pPr indent="26670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𝑄</m:t>
                          </m:r>
                        </m:e>
                        <m:sub>
                          <m:r>
                            <m:rPr>
                              <m:sty m:val="p"/>
                            </m:rPr>
                            <a:rPr lang="es-ES" sz="1600">
                              <a:effectLst/>
                              <a:latin typeface="Cambria Math" panose="02040503050406030204" pitchFamily="18" charset="0"/>
                              <a:ea typeface="Arial" panose="020B0604020202020204" pitchFamily="34" charset="0"/>
                              <a:cs typeface="Times New Roman" panose="02020603050405020304" pitchFamily="18" charset="0"/>
                            </a:rPr>
                            <m:t>max</m:t>
                          </m:r>
                          <m:r>
                            <a:rPr lang="es-ES" sz="1600">
                              <a:effectLst/>
                              <a:latin typeface="Cambria Math" panose="02040503050406030204" pitchFamily="18" charset="0"/>
                              <a:ea typeface="Arial" panose="020B0604020202020204" pitchFamily="34" charset="0"/>
                              <a:cs typeface="Times New Roman" panose="02020603050405020304" pitchFamily="18" charset="0"/>
                            </a:rPr>
                            <m:t>⁡</m:t>
                          </m:r>
                        </m:sub>
                      </m:sSub>
                      <m:r>
                        <a:rPr lang="es-ES" sz="1600" i="1">
                          <a:effectLst/>
                          <a:latin typeface="Cambria Math" panose="02040503050406030204" pitchFamily="18" charset="0"/>
                          <a:ea typeface="Arial" panose="020B0604020202020204" pitchFamily="34" charset="0"/>
                          <a:cs typeface="Times New Roman" panose="02020603050405020304" pitchFamily="18" charset="0"/>
                        </a:rPr>
                        <m:t>=1,8</m:t>
                      </m:r>
                      <m:f>
                        <m:f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Pr>
                        <m:num>
                          <m:r>
                            <a:rPr lang="es-ES" sz="1600" i="1">
                              <a:effectLst/>
                              <a:latin typeface="Cambria Math" panose="02040503050406030204" pitchFamily="18" charset="0"/>
                              <a:ea typeface="Arial" panose="020B0604020202020204" pitchFamily="34" charset="0"/>
                              <a:cs typeface="Times New Roman" panose="02020603050405020304" pitchFamily="18" charset="0"/>
                            </a:rPr>
                            <m:t>1167</m:t>
                          </m:r>
                          <m:r>
                            <a:rPr lang="es-ES" sz="1600" i="1">
                              <a:effectLst/>
                              <a:latin typeface="Cambria Math" panose="02040503050406030204" pitchFamily="18" charset="0"/>
                              <a:ea typeface="Arial" panose="020B0604020202020204" pitchFamily="34" charset="0"/>
                              <a:cs typeface="Times New Roman" panose="02020603050405020304" pitchFamily="18" charset="0"/>
                            </a:rPr>
                            <m:t>𝑚𝑚</m:t>
                          </m:r>
                          <m:r>
                            <a:rPr lang="es-ES" sz="1600" i="1">
                              <a:effectLst/>
                              <a:latin typeface="Cambria Math" panose="02040503050406030204" pitchFamily="18" charset="0"/>
                              <a:ea typeface="Arial" panose="020B0604020202020204" pitchFamily="34" charset="0"/>
                              <a:cs typeface="Times New Roman" panose="02020603050405020304" pitchFamily="18" charset="0"/>
                            </a:rPr>
                            <m:t>∗25,14</m:t>
                          </m:r>
                          <m:r>
                            <a:rPr lang="es-ES" sz="1600" i="1">
                              <a:effectLst/>
                              <a:latin typeface="Cambria Math" panose="02040503050406030204" pitchFamily="18" charset="0"/>
                              <a:ea typeface="Arial" panose="020B0604020202020204" pitchFamily="34" charset="0"/>
                              <a:cs typeface="Times New Roman" panose="02020603050405020304" pitchFamily="18" charset="0"/>
                            </a:rPr>
                            <m:t>𝑘</m:t>
                          </m:r>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𝑚</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2</m:t>
                              </m:r>
                            </m:sup>
                          </m:sSup>
                        </m:num>
                        <m:den>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10</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3</m:t>
                              </m:r>
                            </m:sup>
                          </m:sSup>
                        </m:den>
                      </m:f>
                      <m:r>
                        <a:rPr lang="es-ES" sz="1600" i="1">
                          <a:effectLst/>
                          <a:latin typeface="Cambria Math" panose="02040503050406030204" pitchFamily="18" charset="0"/>
                          <a:ea typeface="Arial" panose="020B0604020202020204" pitchFamily="34" charset="0"/>
                          <a:cs typeface="Times New Roman" panose="02020603050405020304" pitchFamily="18" charset="0"/>
                        </a:rPr>
                        <m:t>(0,5</m:t>
                      </m:r>
                      <m:func>
                        <m:func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s-ES" sz="1600">
                              <a:effectLst/>
                              <a:latin typeface="Cambria Math" panose="02040503050406030204" pitchFamily="18" charset="0"/>
                              <a:ea typeface="Arial" panose="020B0604020202020204" pitchFamily="34" charset="0"/>
                              <a:cs typeface="Times New Roman" panose="02020603050405020304" pitchFamily="18" charset="0"/>
                            </a:rPr>
                            <m:t>ln</m:t>
                          </m:r>
                        </m:fName>
                        <m:e>
                          <m:d>
                            <m:d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dPr>
                            <m:e>
                              <m:r>
                                <a:rPr lang="es-ES" sz="1600" i="1">
                                  <a:effectLst/>
                                  <a:latin typeface="Cambria Math" panose="02040503050406030204" pitchFamily="18" charset="0"/>
                                  <a:ea typeface="Arial" panose="020B0604020202020204" pitchFamily="34" charset="0"/>
                                  <a:cs typeface="Times New Roman" panose="02020603050405020304" pitchFamily="18" charset="0"/>
                                </a:rPr>
                                <m:t>25</m:t>
                              </m:r>
                              <m:r>
                                <a:rPr lang="es-ES" sz="1600" i="1">
                                  <a:effectLst/>
                                  <a:latin typeface="Cambria Math" panose="02040503050406030204" pitchFamily="18" charset="0"/>
                                  <a:ea typeface="Arial" panose="020B0604020202020204" pitchFamily="34" charset="0"/>
                                  <a:cs typeface="Times New Roman" panose="02020603050405020304" pitchFamily="18" charset="0"/>
                                </a:rPr>
                                <m:t>𝑎</m:t>
                              </m:r>
                              <m:r>
                                <a:rPr lang="es-ES" sz="1600" i="1">
                                  <a:effectLst/>
                                  <a:latin typeface="Cambria Math" panose="02040503050406030204" pitchFamily="18" charset="0"/>
                                  <a:ea typeface="Arial" panose="020B0604020202020204" pitchFamily="34" charset="0"/>
                                  <a:cs typeface="Times New Roman" panose="02020603050405020304" pitchFamily="18" charset="0"/>
                                </a:rPr>
                                <m:t>ñ</m:t>
                              </m:r>
                              <m:r>
                                <a:rPr lang="es-ES" sz="1600" i="1">
                                  <a:effectLst/>
                                  <a:latin typeface="Cambria Math" panose="02040503050406030204" pitchFamily="18" charset="0"/>
                                  <a:ea typeface="Arial" panose="020B0604020202020204" pitchFamily="34" charset="0"/>
                                  <a:cs typeface="Times New Roman" panose="02020603050405020304" pitchFamily="18" charset="0"/>
                                </a:rPr>
                                <m:t>𝑜𝑠</m:t>
                              </m:r>
                            </m:e>
                          </m:d>
                        </m:e>
                      </m:func>
                      <m:r>
                        <a:rPr lang="es-ES" sz="1600" i="1">
                          <a:effectLst/>
                          <a:latin typeface="Cambria Math" panose="02040503050406030204" pitchFamily="18" charset="0"/>
                          <a:ea typeface="Arial" panose="020B0604020202020204" pitchFamily="34" charset="0"/>
                          <a:cs typeface="Times New Roman" panose="02020603050405020304" pitchFamily="18" charset="0"/>
                        </a:rPr>
                        <m:t>−0,7)  </m:t>
                      </m:r>
                    </m:oMath>
                  </m:oMathPara>
                </a14:m>
                <a:endParaRPr lang="es-EC" sz="1600" dirty="0">
                  <a:effectLst/>
                  <a:latin typeface="Arial" panose="020B0604020202020204" pitchFamily="34" charset="0"/>
                  <a:ea typeface="Arial" panose="020B0604020202020204" pitchFamily="34" charset="0"/>
                </a:endParaRPr>
              </a:p>
              <a:p>
                <a:pPr indent="26670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𝑄</m:t>
                          </m:r>
                        </m:e>
                        <m:sub>
                          <m:r>
                            <m:rPr>
                              <m:sty m:val="p"/>
                            </m:rPr>
                            <a:rPr lang="es-ES" sz="1600">
                              <a:effectLst/>
                              <a:latin typeface="Cambria Math" panose="02040503050406030204" pitchFamily="18" charset="0"/>
                              <a:ea typeface="Arial" panose="020B0604020202020204" pitchFamily="34" charset="0"/>
                              <a:cs typeface="Times New Roman" panose="02020603050405020304" pitchFamily="18" charset="0"/>
                            </a:rPr>
                            <m:t>max</m:t>
                          </m:r>
                          <m:r>
                            <a:rPr lang="es-ES" sz="1600">
                              <a:effectLst/>
                              <a:latin typeface="Cambria Math" panose="02040503050406030204" pitchFamily="18" charset="0"/>
                              <a:ea typeface="Arial" panose="020B0604020202020204" pitchFamily="34" charset="0"/>
                              <a:cs typeface="Times New Roman" panose="02020603050405020304" pitchFamily="18" charset="0"/>
                            </a:rPr>
                            <m:t>⁡</m:t>
                          </m:r>
                        </m:sub>
                      </m:sSub>
                      <m:r>
                        <a:rPr lang="es-ES" sz="1600" i="1">
                          <a:effectLst/>
                          <a:latin typeface="Cambria Math" panose="02040503050406030204" pitchFamily="18" charset="0"/>
                          <a:ea typeface="Arial" panose="020B0604020202020204" pitchFamily="34" charset="0"/>
                          <a:cs typeface="Times New Roman" panose="02020603050405020304" pitchFamily="18" charset="0"/>
                        </a:rPr>
                        <m:t>=48,03</m:t>
                      </m:r>
                      <m:f>
                        <m:f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𝑚</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es-ES" sz="1600" i="1">
                              <a:effectLst/>
                              <a:latin typeface="Cambria Math" panose="02040503050406030204" pitchFamily="18" charset="0"/>
                              <a:ea typeface="Arial" panose="020B0604020202020204" pitchFamily="34" charset="0"/>
                              <a:cs typeface="Times New Roman" panose="02020603050405020304" pitchFamily="18" charset="0"/>
                            </a:rPr>
                            <m:t>𝑠</m:t>
                          </m:r>
                        </m:den>
                      </m:f>
                      <m:r>
                        <a:rPr lang="es-ES" sz="16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s-EC" sz="1600" dirty="0">
                  <a:effectLst/>
                  <a:latin typeface="Arial" panose="020B0604020202020204" pitchFamily="34" charset="0"/>
                  <a:ea typeface="Arial" panose="020B0604020202020204" pitchFamily="34"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2612210" y="4266125"/>
                <a:ext cx="6081973" cy="1779974"/>
              </a:xfrm>
              <a:prstGeom prst="rect">
                <a:avLst/>
              </a:prstGeom>
              <a:blipFill rotWithShape="0">
                <a:blip r:embed="rId3"/>
                <a:stretch>
                  <a:fillRect/>
                </a:stretch>
              </a:blipFill>
              <a:ln>
                <a:solidFill>
                  <a:srgbClr val="002060"/>
                </a:solidFill>
              </a:ln>
            </p:spPr>
            <p:txBody>
              <a:bodyPr/>
              <a:lstStyle/>
              <a:p>
                <a:r>
                  <a:rPr lang="es-EC">
                    <a:noFill/>
                  </a:rPr>
                  <a:t> </a:t>
                </a:r>
              </a:p>
            </p:txBody>
          </p:sp>
        </mc:Fallback>
      </mc:AlternateContent>
      <p:pic>
        <p:nvPicPr>
          <p:cNvPr id="9" name="Imagen 8"/>
          <p:cNvPicPr/>
          <p:nvPr/>
        </p:nvPicPr>
        <p:blipFill>
          <a:blip r:embed="rId4"/>
          <a:stretch>
            <a:fillRect/>
          </a:stretch>
        </p:blipFill>
        <p:spPr>
          <a:xfrm>
            <a:off x="7034568" y="905853"/>
            <a:ext cx="4185326" cy="3025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Elipse 9"/>
          <p:cNvSpPr/>
          <p:nvPr/>
        </p:nvSpPr>
        <p:spPr>
          <a:xfrm>
            <a:off x="8399721" y="2477386"/>
            <a:ext cx="85061" cy="1063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Marcador de contenido 2"/>
          <p:cNvSpPr>
            <a:spLocks noGrp="1"/>
          </p:cNvSpPr>
          <p:nvPr>
            <p:ph idx="1"/>
          </p:nvPr>
        </p:nvSpPr>
        <p:spPr>
          <a:xfrm>
            <a:off x="7151517" y="2953044"/>
            <a:ext cx="1881964" cy="446991"/>
          </a:xfrm>
        </p:spPr>
        <p:txBody>
          <a:bodyPr>
            <a:normAutofit fontScale="40000" lnSpcReduction="20000"/>
          </a:bodyPr>
          <a:lstStyle/>
          <a:p>
            <a:pPr marL="0" lvl="0" indent="0" algn="just">
              <a:lnSpc>
                <a:spcPct val="150000"/>
              </a:lnSpc>
              <a:spcAft>
                <a:spcPts val="800"/>
              </a:spcAft>
              <a:buNone/>
            </a:pPr>
            <a:r>
              <a:rPr lang="en-US" sz="3100" b="1" dirty="0" smtClean="0">
                <a:effectLst/>
                <a:latin typeface="Arial" panose="020B0604020202020204" pitchFamily="34" charset="0"/>
                <a:ea typeface="Arial" panose="020B0604020202020204" pitchFamily="34" charset="0"/>
                <a:cs typeface="Arial" panose="020B0604020202020204" pitchFamily="34" charset="0"/>
              </a:rPr>
              <a:t>P=1167mm</a:t>
            </a:r>
            <a:r>
              <a:rPr lang="es-ES" sz="3100" b="1" dirty="0" smtClean="0">
                <a:effectLst/>
                <a:latin typeface="Arial" panose="020B0604020202020204" pitchFamily="34" charset="0"/>
                <a:ea typeface="Arial" panose="020B0604020202020204" pitchFamily="34" charset="0"/>
                <a:cs typeface="Arial" panose="020B0604020202020204" pitchFamily="34" charset="0"/>
              </a:rPr>
              <a:t>.</a:t>
            </a:r>
            <a:endParaRPr lang="es-EC" sz="3100" b="1" dirty="0" smtClean="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s-EC" dirty="0"/>
          </a:p>
        </p:txBody>
      </p:sp>
      <p:sp>
        <p:nvSpPr>
          <p:cNvPr id="12" name="Rectángulo 11"/>
          <p:cNvSpPr/>
          <p:nvPr/>
        </p:nvSpPr>
        <p:spPr>
          <a:xfrm>
            <a:off x="6721765" y="3985037"/>
            <a:ext cx="5134739" cy="230832"/>
          </a:xfrm>
          <a:prstGeom prst="rect">
            <a:avLst/>
          </a:prstGeom>
        </p:spPr>
        <p:txBody>
          <a:bodyPr wrap="none">
            <a:spAutoFit/>
          </a:bodyPr>
          <a:lstStyle/>
          <a:p>
            <a:r>
              <a:rPr lang="es-ES" sz="900" dirty="0">
                <a:latin typeface="Arial" panose="020B0604020202020204" pitchFamily="34" charset="0"/>
                <a:cs typeface="Arial" panose="020B0604020202020204" pitchFamily="34" charset="0"/>
              </a:rPr>
              <a:t>Fuente</a:t>
            </a:r>
            <a:r>
              <a:rPr lang="es-ES" sz="900" dirty="0">
                <a:solidFill>
                  <a:schemeClr val="tx1">
                    <a:lumMod val="95000"/>
                    <a:lumOff val="5000"/>
                  </a:schemeClr>
                </a:solidFill>
                <a:latin typeface="Arial" panose="020B0604020202020204" pitchFamily="34" charset="0"/>
                <a:cs typeface="Arial" panose="020B0604020202020204" pitchFamily="34" charset="0"/>
              </a:rPr>
              <a:t>: </a:t>
            </a:r>
            <a:r>
              <a:rPr lang="es-ES" sz="900" dirty="0">
                <a:solidFill>
                  <a:schemeClr val="tx1">
                    <a:lumMod val="95000"/>
                    <a:lumOff val="5000"/>
                  </a:schemeClr>
                </a:solidFill>
                <a:latin typeface="Arial" panose="020B0604020202020204" pitchFamily="34" charset="0"/>
                <a:cs typeface="Arial" panose="020B0604020202020204" pitchFamily="34" charset="0"/>
                <a:hlinkClick r:id="rId5"/>
              </a:rPr>
              <a:t>http://www.serviciometeorologico.gob.ec/Lotaip/AdminFinan/mapas/4%20IsoyetasA0.pdf</a:t>
            </a:r>
            <a:endParaRPr lang="es-EC" sz="9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327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0054" y="536521"/>
            <a:ext cx="5134739"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Análisis de caudales máximos: </a:t>
            </a:r>
            <a:r>
              <a:rPr lang="en-US" dirty="0" err="1" smtClean="0">
                <a:latin typeface="Arial" panose="020B0604020202020204" pitchFamily="34" charset="0"/>
                <a:ea typeface="Arial" panose="020B0604020202020204" pitchFamily="34" charset="0"/>
                <a:cs typeface="Arial" panose="020B0604020202020204" pitchFamily="34" charset="0"/>
              </a:rPr>
              <a:t>Método</a:t>
            </a:r>
            <a:r>
              <a:rPr lang="en-US" dirty="0" smtClean="0">
                <a:latin typeface="Arial" panose="020B0604020202020204" pitchFamily="34" charset="0"/>
                <a:ea typeface="Arial" panose="020B0604020202020204" pitchFamily="34" charset="0"/>
                <a:cs typeface="Arial" panose="020B0604020202020204" pitchFamily="34" charset="0"/>
              </a:rPr>
              <a:t> </a:t>
            </a:r>
            <a:r>
              <a:rPr lang="en-US" dirty="0" err="1" smtClean="0">
                <a:latin typeface="Arial" panose="020B0604020202020204" pitchFamily="34" charset="0"/>
                <a:ea typeface="Arial" panose="020B0604020202020204" pitchFamily="34" charset="0"/>
                <a:cs typeface="Arial" panose="020B0604020202020204" pitchFamily="34" charset="0"/>
              </a:rPr>
              <a:t>Racional</a:t>
            </a:r>
            <a:endParaRPr lang="es-EC" dirty="0">
              <a:latin typeface="Arial" panose="020B0604020202020204" pitchFamily="34" charset="0"/>
              <a:cs typeface="Arial" panose="020B0604020202020204" pitchFamily="34" charset="0"/>
            </a:endParaRPr>
          </a:p>
        </p:txBody>
      </p:sp>
      <p:sp>
        <p:nvSpPr>
          <p:cNvPr id="6"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ángulo 6"/>
              <p:cNvSpPr/>
              <p:nvPr/>
            </p:nvSpPr>
            <p:spPr>
              <a:xfrm>
                <a:off x="919446" y="1003211"/>
                <a:ext cx="1636345" cy="369332"/>
              </a:xfrm>
              <a:prstGeom prst="rect">
                <a:avLst/>
              </a:prstGeom>
              <a:ln w="28575">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m:rPr>
                              <m:sty m:val="p"/>
                            </m:rPr>
                            <a:rPr lang="es-EC" i="0">
                              <a:latin typeface="Cambria Math" panose="02040503050406030204" pitchFamily="18" charset="0"/>
                            </a:rPr>
                            <m:t>Q</m:t>
                          </m:r>
                        </m:e>
                        <m:sub>
                          <m:r>
                            <m:rPr>
                              <m:sty m:val="p"/>
                            </m:rPr>
                            <a:rPr lang="es-EC" i="0">
                              <a:latin typeface="Cambria Math" panose="02040503050406030204" pitchFamily="18" charset="0"/>
                            </a:rPr>
                            <m:t>ma</m:t>
                          </m:r>
                          <m:r>
                            <m:rPr>
                              <m:sty m:val="p"/>
                            </m:rPr>
                            <a:rPr lang="en-US" b="0" i="0" smtClean="0">
                              <a:latin typeface="Cambria Math" panose="02040503050406030204" pitchFamily="18" charset="0"/>
                            </a:rPr>
                            <m:t>x</m:t>
                          </m:r>
                        </m:sub>
                      </m:sSub>
                      <m:r>
                        <a:rPr lang="es-EC" i="0">
                          <a:latin typeface="Cambria Math" panose="02040503050406030204" pitchFamily="18" charset="0"/>
                        </a:rPr>
                        <m:t>=</m:t>
                      </m:r>
                      <m:r>
                        <m:rPr>
                          <m:sty m:val="p"/>
                        </m:rPr>
                        <a:rPr lang="es-EC" i="0">
                          <a:latin typeface="Cambria Math" panose="02040503050406030204" pitchFamily="18" charset="0"/>
                        </a:rPr>
                        <m:t>KCIA</m:t>
                      </m:r>
                      <m:r>
                        <a:rPr lang="es-EC" i="0">
                          <a:latin typeface="Cambria Math" panose="02040503050406030204" pitchFamily="18" charset="0"/>
                        </a:rPr>
                        <m:t> </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919446" y="1003211"/>
                <a:ext cx="1636345" cy="369332"/>
              </a:xfrm>
              <a:prstGeom prst="rect">
                <a:avLst/>
              </a:prstGeom>
              <a:blipFill rotWithShape="0">
                <a:blip r:embed="rId2"/>
                <a:stretch>
                  <a:fillRect b="-4615"/>
                </a:stretch>
              </a:blipFill>
              <a:ln w="28575">
                <a:solidFill>
                  <a:srgbClr val="002060"/>
                </a:solidFill>
              </a:ln>
            </p:spPr>
            <p:txBody>
              <a:bodyPr/>
              <a:lstStyle/>
              <a:p>
                <a:r>
                  <a:rPr lang="es-EC">
                    <a:noFill/>
                  </a:rPr>
                  <a:t> </a:t>
                </a:r>
              </a:p>
            </p:txBody>
          </p:sp>
        </mc:Fallback>
      </mc:AlternateContent>
      <p:sp>
        <p:nvSpPr>
          <p:cNvPr id="8" name="Rectángulo 7"/>
          <p:cNvSpPr/>
          <p:nvPr/>
        </p:nvSpPr>
        <p:spPr>
          <a:xfrm>
            <a:off x="514051" y="1521411"/>
            <a:ext cx="2534412" cy="307777"/>
          </a:xfrm>
          <a:prstGeom prst="rect">
            <a:avLst/>
          </a:prstGeom>
        </p:spPr>
        <p:txBody>
          <a:bodyPr wrap="none">
            <a:spAutoFit/>
          </a:bodyPr>
          <a:lstStyle/>
          <a:p>
            <a:r>
              <a:rPr lang="es-ES" sz="1400" b="1" dirty="0">
                <a:latin typeface="Arial" panose="020B0604020202020204" pitchFamily="34" charset="0"/>
                <a:ea typeface="Arial" panose="020B0604020202020204" pitchFamily="34" charset="0"/>
                <a:cs typeface="Arial" panose="020B0604020202020204" pitchFamily="34" charset="0"/>
              </a:rPr>
              <a:t>(Sandoval &amp; Aguilera, 2014)</a:t>
            </a:r>
            <a:endParaRPr lang="es-EC"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1054243" y="1772800"/>
                <a:ext cx="1123833" cy="552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𝐶</m:t>
                      </m:r>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𝑜</m:t>
                              </m:r>
                            </m:sub>
                          </m:sSub>
                          <m:sSup>
                            <m:sSupPr>
                              <m:ctrlPr>
                                <a:rPr lang="es-EC" sz="1400" i="1">
                                  <a:latin typeface="Cambria Math" panose="02040503050406030204" pitchFamily="18" charset="0"/>
                                </a:rPr>
                              </m:ctrlPr>
                            </m:sSupPr>
                            <m:e>
                              <m:r>
                                <a:rPr lang="es-EC" sz="1400" i="0">
                                  <a:latin typeface="Cambria Math" panose="02040503050406030204" pitchFamily="18" charset="0"/>
                                </a:rPr>
                                <m:t>10</m:t>
                              </m:r>
                            </m:e>
                            <m:sup>
                              <m:r>
                                <a:rPr lang="es-EC" sz="1400" i="0">
                                  <a:latin typeface="Cambria Math" panose="02040503050406030204" pitchFamily="18" charset="0"/>
                                </a:rPr>
                                <m:t>6</m:t>
                              </m:r>
                            </m:sup>
                          </m:sSup>
                        </m:num>
                        <m:den>
                          <m:r>
                            <a:rPr lang="es-EC" sz="1400" i="0">
                              <a:latin typeface="Cambria Math" panose="02040503050406030204" pitchFamily="18" charset="0"/>
                            </a:rPr>
                            <m:t>31,71</m:t>
                          </m:r>
                          <m:acc>
                            <m:accPr>
                              <m:chr m:val="̅"/>
                              <m:ctrlPr>
                                <a:rPr lang="es-EC" sz="1400" i="1">
                                  <a:latin typeface="Cambria Math" panose="02040503050406030204" pitchFamily="18" charset="0"/>
                                </a:rPr>
                              </m:ctrlPr>
                            </m:accPr>
                            <m:e>
                              <m:r>
                                <a:rPr lang="es-EC" sz="1400" i="1">
                                  <a:latin typeface="Cambria Math" panose="02040503050406030204" pitchFamily="18" charset="0"/>
                                </a:rPr>
                                <m:t>𝑃</m:t>
                              </m:r>
                            </m:e>
                          </m:acc>
                        </m:den>
                      </m:f>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1054243" y="1772800"/>
                <a:ext cx="1123833" cy="55290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266743" y="1961505"/>
                <a:ext cx="6096000" cy="728405"/>
              </a:xfrm>
              <a:prstGeom prst="rect">
                <a:avLst/>
              </a:prstGeom>
            </p:spPr>
            <p:txBody>
              <a:bodyPr>
                <a:spAutoFit/>
              </a:bodyPr>
              <a:lstStyle/>
              <a:p>
                <a:pPr indent="266700" algn="just">
                  <a:spcAft>
                    <a:spcPts val="800"/>
                  </a:spcAft>
                </a:pPr>
                <a:endParaRPr lang="es-EC" sz="1400" dirty="0">
                  <a:effectLst/>
                  <a:latin typeface="Arial" panose="020B0604020202020204" pitchFamily="34" charset="0"/>
                  <a:ea typeface="Arial" panose="020B0604020202020204" pitchFamily="34" charset="0"/>
                </a:endParaRPr>
              </a:p>
              <a:p>
                <a:pPr indent="266700" algn="just">
                  <a:spcAft>
                    <a:spcPts val="800"/>
                  </a:spcAft>
                </a:pPr>
                <a14:m>
                  <m:oMathPara xmlns:m="http://schemas.openxmlformats.org/officeDocument/2006/math">
                    <m:oMathParaPr>
                      <m:jc m:val="centerGroup"/>
                    </m:oMathParaPr>
                    <m:oMath xmlns:m="http://schemas.openxmlformats.org/officeDocument/2006/math">
                      <m:r>
                        <a:rPr lang="es-ES" sz="1400" i="1">
                          <a:effectLst/>
                          <a:latin typeface="Cambria Math" panose="02040503050406030204" pitchFamily="18" charset="0"/>
                          <a:ea typeface="Arial" panose="020B0604020202020204" pitchFamily="34" charset="0"/>
                          <a:cs typeface="Times New Roman" panose="02020603050405020304" pitchFamily="18" charset="0"/>
                        </a:rPr>
                        <m:t>𝐶</m:t>
                      </m:r>
                      <m:r>
                        <a:rPr lang="es-ES" sz="1400" i="1">
                          <a:effectLst/>
                          <a:latin typeface="Cambria Math" panose="02040503050406030204" pitchFamily="18" charset="0"/>
                          <a:ea typeface="Arial" panose="020B0604020202020204" pitchFamily="34" charset="0"/>
                          <a:cs typeface="Times New Roman" panose="02020603050405020304" pitchFamily="18" charset="0"/>
                        </a:rPr>
                        <m:t>=0,540</m:t>
                      </m:r>
                    </m:oMath>
                  </m:oMathPara>
                </a14:m>
                <a:endParaRPr lang="es-EC" sz="1400" dirty="0">
                  <a:effectLst/>
                  <a:latin typeface="Arial" panose="020B0604020202020204" pitchFamily="34" charset="0"/>
                  <a:ea typeface="Arial" panose="020B0604020202020204" pitchFamily="34"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266743" y="1961505"/>
                <a:ext cx="6096000" cy="728405"/>
              </a:xfrm>
              <a:prstGeom prst="rect">
                <a:avLst/>
              </a:prstGeom>
              <a:blipFill rotWithShape="0">
                <a:blip r:embed="rId4"/>
                <a:stretch>
                  <a:fillRect/>
                </a:stretch>
              </a:blipFill>
            </p:spPr>
            <p:txBody>
              <a:bodyPr/>
              <a:lstStyle/>
              <a:p>
                <a:r>
                  <a:rPr lang="es-EC">
                    <a:noFill/>
                  </a:rPr>
                  <a:t> </a:t>
                </a:r>
              </a:p>
            </p:txBody>
          </p:sp>
        </mc:Fallback>
      </mc:AlternateContent>
      <p:pic>
        <p:nvPicPr>
          <p:cNvPr id="12" name="Imagen 11"/>
          <p:cNvPicPr/>
          <p:nvPr/>
        </p:nvPicPr>
        <p:blipFill>
          <a:blip r:embed="rId5"/>
          <a:stretch>
            <a:fillRect/>
          </a:stretch>
        </p:blipFill>
        <p:spPr>
          <a:xfrm>
            <a:off x="172737" y="2822227"/>
            <a:ext cx="4157594" cy="3036373"/>
          </a:xfrm>
          <a:prstGeom prst="rect">
            <a:avLst/>
          </a:prstGeom>
        </p:spPr>
      </p:pic>
      <p:graphicFrame>
        <p:nvGraphicFramePr>
          <p:cNvPr id="16" name="Gráfico 15"/>
          <p:cNvGraphicFramePr/>
          <p:nvPr>
            <p:extLst>
              <p:ext uri="{D42A27DB-BD31-4B8C-83A1-F6EECF244321}">
                <p14:modId xmlns:p14="http://schemas.microsoft.com/office/powerpoint/2010/main" val="408735718"/>
              </p:ext>
            </p:extLst>
          </p:nvPr>
        </p:nvGraphicFramePr>
        <p:xfrm>
          <a:off x="5690754" y="951464"/>
          <a:ext cx="6157986" cy="2814050"/>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ángulo 17"/>
          <p:cNvSpPr/>
          <p:nvPr/>
        </p:nvSpPr>
        <p:spPr>
          <a:xfrm>
            <a:off x="1330131" y="5888392"/>
            <a:ext cx="1678665" cy="261610"/>
          </a:xfrm>
          <a:prstGeom prst="rect">
            <a:avLst/>
          </a:prstGeom>
        </p:spPr>
        <p:txBody>
          <a:bodyPr wrap="none">
            <a:spAutoFit/>
          </a:bodyPr>
          <a:lstStyle/>
          <a:p>
            <a:r>
              <a:rPr lang="es-ES" sz="1100" dirty="0">
                <a:solidFill>
                  <a:srgbClr val="0D0D0D"/>
                </a:solidFill>
                <a:latin typeface="Arial" panose="020B0604020202020204" pitchFamily="34" charset="0"/>
                <a:ea typeface="Arial" panose="020B0604020202020204" pitchFamily="34" charset="0"/>
                <a:cs typeface="Arial" panose="020B0604020202020204" pitchFamily="34" charset="0"/>
              </a:rPr>
              <a:t>Fuente: (INAHMI, 2015)</a:t>
            </a:r>
            <a:endParaRPr lang="es-EC" sz="1100" dirty="0">
              <a:latin typeface="Arial" panose="020B0604020202020204" pitchFamily="34" charset="0"/>
              <a:cs typeface="Arial" panose="020B0604020202020204" pitchFamily="34" charset="0"/>
            </a:endParaRPr>
          </a:p>
        </p:txBody>
      </p:sp>
      <p:sp>
        <p:nvSpPr>
          <p:cNvPr id="19" name="Rectángulo 18"/>
          <p:cNvSpPr/>
          <p:nvPr/>
        </p:nvSpPr>
        <p:spPr>
          <a:xfrm>
            <a:off x="7277592" y="1514564"/>
            <a:ext cx="1759182" cy="452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rPr>
              <a:t>1,34</a:t>
            </a:r>
            <a:r>
              <a:rPr lang="es-EC" sz="1600" dirty="0" smtClean="0">
                <a:solidFill>
                  <a:schemeClr val="tx1">
                    <a:lumMod val="95000"/>
                    <a:lumOff val="5000"/>
                  </a:schemeClr>
                </a:solidFill>
              </a:rPr>
              <a:t>h;</a:t>
            </a:r>
            <a:r>
              <a:rPr lang="en-US" sz="1600" dirty="0">
                <a:solidFill>
                  <a:schemeClr val="tx1">
                    <a:lumMod val="95000"/>
                    <a:lumOff val="5000"/>
                  </a:schemeClr>
                </a:solidFill>
              </a:rPr>
              <a:t> 26,18mm/h</a:t>
            </a:r>
            <a:endParaRPr lang="es-EC" sz="1600" dirty="0">
              <a:solidFill>
                <a:schemeClr val="tx1">
                  <a:lumMod val="95000"/>
                  <a:lumOff val="5000"/>
                </a:schemeClr>
              </a:solidFill>
            </a:endParaRPr>
          </a:p>
        </p:txBody>
      </p:sp>
      <p:cxnSp>
        <p:nvCxnSpPr>
          <p:cNvPr id="20" name="Conector recto 19"/>
          <p:cNvCxnSpPr/>
          <p:nvPr/>
        </p:nvCxnSpPr>
        <p:spPr>
          <a:xfrm flipV="1">
            <a:off x="7277592" y="1989990"/>
            <a:ext cx="0" cy="1224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2930241" y="5052202"/>
            <a:ext cx="1152880" cy="369332"/>
          </a:xfrm>
          <a:prstGeom prst="rect">
            <a:avLst/>
          </a:prstGeom>
        </p:spPr>
        <p:txBody>
          <a:bodyPr wrap="none">
            <a:spAutoFit/>
          </a:bodyPr>
          <a:lstStyle/>
          <a:p>
            <a:r>
              <a:rPr lang="es-ES" b="1" dirty="0">
                <a:solidFill>
                  <a:srgbClr val="0D0D0D"/>
                </a:solidFill>
                <a:latin typeface="Arial" panose="020B0604020202020204" pitchFamily="34" charset="0"/>
                <a:ea typeface="Arial" panose="020B0604020202020204" pitchFamily="34" charset="0"/>
                <a:cs typeface="Arial" panose="020B0604020202020204" pitchFamily="34" charset="0"/>
              </a:rPr>
              <a:t>D=60min</a:t>
            </a:r>
            <a:endParaRPr lang="es-EC" b="1" dirty="0">
              <a:latin typeface="Arial" panose="020B0604020202020204" pitchFamily="34" charset="0"/>
              <a:cs typeface="Arial" panose="020B0604020202020204" pitchFamily="34" charset="0"/>
            </a:endParaRPr>
          </a:p>
        </p:txBody>
      </p:sp>
      <p:sp>
        <p:nvSpPr>
          <p:cNvPr id="24" name="Flecha derecha 23"/>
          <p:cNvSpPr/>
          <p:nvPr/>
        </p:nvSpPr>
        <p:spPr>
          <a:xfrm rot="19422879">
            <a:off x="4091200" y="3135209"/>
            <a:ext cx="1633466" cy="39242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 name="Rectángulo 1"/>
              <p:cNvSpPr/>
              <p:nvPr/>
            </p:nvSpPr>
            <p:spPr>
              <a:xfrm>
                <a:off x="7756259" y="5151632"/>
                <a:ext cx="2166940" cy="471924"/>
              </a:xfrm>
              <a:prstGeom prst="rect">
                <a:avLst/>
              </a:prstGeom>
            </p:spPr>
            <p:txBody>
              <a:bodyPr wrap="none">
                <a:spAutoFit/>
              </a:bodyPr>
              <a:lstStyle/>
              <a:p>
                <a:pPr indent="266700" algn="just">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S" i="1">
                              <a:latin typeface="Cambria Math" panose="02040503050406030204" pitchFamily="18" charset="0"/>
                              <a:ea typeface="Arial" panose="020B0604020202020204" pitchFamily="34" charset="0"/>
                              <a:cs typeface="Times New Roman" panose="02020603050405020304" pitchFamily="18" charset="0"/>
                            </a:rPr>
                            <m:t>𝑄</m:t>
                          </m:r>
                        </m:e>
                        <m:sub>
                          <m:r>
                            <a:rPr lang="es-ES" i="1">
                              <a:latin typeface="Cambria Math" panose="02040503050406030204" pitchFamily="18" charset="0"/>
                              <a:ea typeface="Arial" panose="020B0604020202020204" pitchFamily="34" charset="0"/>
                              <a:cs typeface="Times New Roman" panose="02020603050405020304" pitchFamily="18" charset="0"/>
                            </a:rPr>
                            <m:t>𝑚𝑎𝑥</m:t>
                          </m:r>
                        </m:sub>
                      </m:sSub>
                      <m:r>
                        <a:rPr lang="es-ES" i="1">
                          <a:latin typeface="Cambria Math" panose="02040503050406030204" pitchFamily="18" charset="0"/>
                          <a:ea typeface="Arial" panose="020B0604020202020204" pitchFamily="34" charset="0"/>
                          <a:cs typeface="Times New Roman" panose="02020603050405020304" pitchFamily="18" charset="0"/>
                        </a:rPr>
                        <m:t>=98,81</m:t>
                      </m:r>
                      <m:sSup>
                        <m:sSupPr>
                          <m:ctrlPr>
                            <a:rPr lang="es-EC" i="1">
                              <a:latin typeface="Cambria Math" panose="02040503050406030204" pitchFamily="18" charset="0"/>
                              <a:ea typeface="Arial" panose="020B0604020202020204" pitchFamily="34" charset="0"/>
                              <a:cs typeface="Times New Roman" panose="02020603050405020304" pitchFamily="18" charset="0"/>
                            </a:rPr>
                          </m:ctrlPr>
                        </m:sSupPr>
                        <m:e>
                          <m:r>
                            <a:rPr lang="es-ES" i="1">
                              <a:latin typeface="Cambria Math" panose="02040503050406030204" pitchFamily="18" charset="0"/>
                              <a:ea typeface="Arial" panose="020B0604020202020204" pitchFamily="34" charset="0"/>
                              <a:cs typeface="Times New Roman" panose="02020603050405020304" pitchFamily="18" charset="0"/>
                            </a:rPr>
                            <m:t>𝑚</m:t>
                          </m:r>
                        </m:e>
                        <m:sup>
                          <m:r>
                            <a:rPr lang="es-ES" i="1">
                              <a:latin typeface="Cambria Math" panose="02040503050406030204" pitchFamily="18" charset="0"/>
                              <a:ea typeface="Arial" panose="020B0604020202020204" pitchFamily="34" charset="0"/>
                              <a:cs typeface="Times New Roman" panose="02020603050405020304" pitchFamily="18" charset="0"/>
                            </a:rPr>
                            <m:t>3</m:t>
                          </m:r>
                        </m:sup>
                      </m:sSup>
                      <m:r>
                        <a:rPr lang="es-ES" i="1">
                          <a:latin typeface="Cambria Math" panose="02040503050406030204" pitchFamily="18" charset="0"/>
                          <a:ea typeface="Arial" panose="020B0604020202020204" pitchFamily="34" charset="0"/>
                          <a:cs typeface="Times New Roman" panose="02020603050405020304" pitchFamily="18" charset="0"/>
                        </a:rPr>
                        <m:t>/</m:t>
                      </m:r>
                      <m:r>
                        <a:rPr lang="es-ES" i="1">
                          <a:latin typeface="Cambria Math" panose="02040503050406030204" pitchFamily="18" charset="0"/>
                          <a:ea typeface="Arial" panose="020B0604020202020204" pitchFamily="34" charset="0"/>
                          <a:cs typeface="Times New Roman" panose="02020603050405020304" pitchFamily="18" charset="0"/>
                        </a:rPr>
                        <m:t>𝑠</m:t>
                      </m:r>
                    </m:oMath>
                  </m:oMathPara>
                </a14:m>
                <a:endParaRPr lang="es-EC" dirty="0">
                  <a:latin typeface="Arial" panose="020B0604020202020204" pitchFamily="34" charset="0"/>
                  <a:ea typeface="Arial" panose="020B060402020202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7756259" y="5151632"/>
                <a:ext cx="2166940" cy="471924"/>
              </a:xfrm>
              <a:prstGeom prst="rect">
                <a:avLst/>
              </a:prstGeom>
              <a:blipFill rotWithShape="0">
                <a:blip r:embed="rId7"/>
                <a:stretch>
                  <a:fillRect r="-3933"/>
                </a:stretch>
              </a:blipFill>
            </p:spPr>
            <p:txBody>
              <a:bodyPr/>
              <a:lstStyle/>
              <a:p>
                <a:r>
                  <a:rPr lang="es-EC">
                    <a:noFill/>
                  </a:rPr>
                  <a:t> </a:t>
                </a:r>
              </a:p>
            </p:txBody>
          </p:sp>
        </mc:Fallback>
      </mc:AlternateContent>
      <p:sp>
        <p:nvSpPr>
          <p:cNvPr id="3" name="Rectángulo 2"/>
          <p:cNvSpPr/>
          <p:nvPr/>
        </p:nvSpPr>
        <p:spPr>
          <a:xfrm>
            <a:off x="7999373" y="5052202"/>
            <a:ext cx="2074801" cy="569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5400000">
            <a:off x="8559682" y="4114227"/>
            <a:ext cx="954181" cy="45237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1213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36521"/>
            <a:ext cx="2544286"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Resumen de caudales:</a:t>
            </a:r>
            <a:endParaRPr lang="es-EC"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576232033"/>
              </p:ext>
            </p:extLst>
          </p:nvPr>
        </p:nvGraphicFramePr>
        <p:xfrm>
          <a:off x="170054" y="1749447"/>
          <a:ext cx="3228239" cy="3350138"/>
        </p:xfrm>
        <a:graphic>
          <a:graphicData uri="http://schemas.openxmlformats.org/drawingml/2006/table">
            <a:tbl>
              <a:tblPr firstRow="1" firstCol="1" bandRow="1">
                <a:tableStyleId>{5C22544A-7EE6-4342-B048-85BDC9FD1C3A}</a:tableStyleId>
              </a:tblPr>
              <a:tblGrid>
                <a:gridCol w="2214132"/>
                <a:gridCol w="1014107"/>
              </a:tblGrid>
              <a:tr h="552033">
                <a:tc rowSpan="2">
                  <a:txBody>
                    <a:bodyPr/>
                    <a:lstStyle/>
                    <a:p>
                      <a:pPr algn="ctr">
                        <a:lnSpc>
                          <a:spcPct val="115000"/>
                        </a:lnSpc>
                        <a:spcAft>
                          <a:spcPts val="0"/>
                        </a:spcAft>
                      </a:pPr>
                      <a:r>
                        <a:rPr lang="es-EC" sz="1800" dirty="0">
                          <a:solidFill>
                            <a:schemeClr val="tx1">
                              <a:lumMod val="95000"/>
                              <a:lumOff val="5000"/>
                            </a:schemeClr>
                          </a:solidFill>
                          <a:effectLst/>
                        </a:rPr>
                        <a:t>Método</a:t>
                      </a:r>
                      <a:endParaRPr lang="es-EC" sz="160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800" dirty="0">
                          <a:solidFill>
                            <a:schemeClr val="tx1">
                              <a:lumMod val="95000"/>
                              <a:lumOff val="5000"/>
                            </a:schemeClr>
                          </a:solidFill>
                          <a:effectLst/>
                        </a:rPr>
                        <a:t>Caudal</a:t>
                      </a:r>
                      <a:endParaRPr lang="es-EC" sz="160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r>
              <a:tr h="552033">
                <a:tc vMerge="1">
                  <a:txBody>
                    <a:bodyPr/>
                    <a:lstStyle/>
                    <a:p>
                      <a:endParaRPr lang="es-EC"/>
                    </a:p>
                  </a:txBody>
                  <a:tcPr/>
                </a:tc>
                <a:tc>
                  <a:txBody>
                    <a:bodyPr/>
                    <a:lstStyle/>
                    <a:p>
                      <a:pPr algn="ctr">
                        <a:lnSpc>
                          <a:spcPct val="115000"/>
                        </a:lnSpc>
                        <a:spcAft>
                          <a:spcPts val="0"/>
                        </a:spcAft>
                      </a:pPr>
                      <a:r>
                        <a:rPr lang="es-EC" sz="1800" b="1" dirty="0">
                          <a:solidFill>
                            <a:schemeClr val="tx1">
                              <a:lumMod val="95000"/>
                              <a:lumOff val="5000"/>
                            </a:schemeClr>
                          </a:solidFill>
                          <a:effectLst/>
                        </a:rPr>
                        <a:t>(m</a:t>
                      </a:r>
                      <a:r>
                        <a:rPr lang="es-EC" sz="1800" b="1" baseline="30000" dirty="0">
                          <a:solidFill>
                            <a:schemeClr val="tx1">
                              <a:lumMod val="95000"/>
                              <a:lumOff val="5000"/>
                            </a:schemeClr>
                          </a:solidFill>
                          <a:effectLst/>
                        </a:rPr>
                        <a:t>3</a:t>
                      </a:r>
                      <a:r>
                        <a:rPr lang="es-EC" sz="1800" b="1" dirty="0">
                          <a:solidFill>
                            <a:schemeClr val="tx1">
                              <a:lumMod val="95000"/>
                              <a:lumOff val="5000"/>
                            </a:schemeClr>
                          </a:solidFill>
                          <a:effectLst/>
                        </a:rPr>
                        <a:t>/s)</a:t>
                      </a:r>
                      <a:endParaRPr lang="es-EC" sz="1600" b="1"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noFill/>
                  </a:tcPr>
                </a:tc>
              </a:tr>
              <a:tr h="552033">
                <a:tc>
                  <a:txBody>
                    <a:bodyPr/>
                    <a:lstStyle/>
                    <a:p>
                      <a:pPr algn="ctr">
                        <a:lnSpc>
                          <a:spcPct val="115000"/>
                        </a:lnSpc>
                        <a:spcAft>
                          <a:spcPts val="0"/>
                        </a:spcAft>
                      </a:pPr>
                      <a:r>
                        <a:rPr lang="es-EC" sz="1800" b="0" dirty="0">
                          <a:solidFill>
                            <a:schemeClr val="tx1">
                              <a:lumMod val="95000"/>
                              <a:lumOff val="5000"/>
                            </a:schemeClr>
                          </a:solidFill>
                          <a:effectLst/>
                        </a:rPr>
                        <a:t>Probabilístico</a:t>
                      </a:r>
                      <a:endParaRPr lang="es-EC" sz="1600" b="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C" sz="1800" dirty="0">
                          <a:solidFill>
                            <a:schemeClr val="tx1">
                              <a:lumMod val="95000"/>
                              <a:lumOff val="5000"/>
                            </a:schemeClr>
                          </a:solidFill>
                          <a:effectLst/>
                        </a:rPr>
                        <a:t>19,02</a:t>
                      </a:r>
                      <a:endParaRPr lang="es-EC" sz="160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r>
              <a:tr h="1142006">
                <a:tc>
                  <a:txBody>
                    <a:bodyPr/>
                    <a:lstStyle/>
                    <a:p>
                      <a:pPr algn="ctr">
                        <a:lnSpc>
                          <a:spcPct val="115000"/>
                        </a:lnSpc>
                        <a:spcAft>
                          <a:spcPts val="0"/>
                        </a:spcAft>
                      </a:pPr>
                      <a:r>
                        <a:rPr lang="es-EC" sz="1800" b="0" dirty="0">
                          <a:solidFill>
                            <a:schemeClr val="tx1">
                              <a:lumMod val="95000"/>
                              <a:lumOff val="5000"/>
                            </a:schemeClr>
                          </a:solidFill>
                          <a:effectLst/>
                        </a:rPr>
                        <a:t>Sandoval &amp; Aguilera (2014)</a:t>
                      </a:r>
                      <a:endParaRPr lang="es-EC" sz="1600" b="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800" dirty="0">
                          <a:solidFill>
                            <a:schemeClr val="tx1">
                              <a:lumMod val="95000"/>
                              <a:lumOff val="5000"/>
                            </a:schemeClr>
                          </a:solidFill>
                          <a:effectLst/>
                        </a:rPr>
                        <a:t>48,03</a:t>
                      </a:r>
                      <a:endParaRPr lang="es-EC" sz="160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noFill/>
                  </a:tcPr>
                </a:tc>
              </a:tr>
              <a:tr h="552033">
                <a:tc>
                  <a:txBody>
                    <a:bodyPr/>
                    <a:lstStyle/>
                    <a:p>
                      <a:pPr algn="ctr">
                        <a:lnSpc>
                          <a:spcPct val="115000"/>
                        </a:lnSpc>
                        <a:spcAft>
                          <a:spcPts val="0"/>
                        </a:spcAft>
                      </a:pPr>
                      <a:r>
                        <a:rPr lang="es-EC" sz="1800" b="0" dirty="0">
                          <a:solidFill>
                            <a:schemeClr val="tx1">
                              <a:lumMod val="95000"/>
                              <a:lumOff val="5000"/>
                            </a:schemeClr>
                          </a:solidFill>
                          <a:effectLst/>
                        </a:rPr>
                        <a:t>Racional</a:t>
                      </a:r>
                      <a:endParaRPr lang="es-EC" sz="1600" b="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800" dirty="0">
                          <a:solidFill>
                            <a:schemeClr val="tx1">
                              <a:lumMod val="95000"/>
                              <a:lumOff val="5000"/>
                            </a:schemeClr>
                          </a:solidFill>
                          <a:effectLst/>
                        </a:rPr>
                        <a:t>98,81</a:t>
                      </a:r>
                      <a:endParaRPr lang="es-EC" sz="1600" dirty="0">
                        <a:solidFill>
                          <a:schemeClr val="tx1">
                            <a:lumMod val="95000"/>
                            <a:lumOff val="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5282544" y="789074"/>
                <a:ext cx="1741502" cy="612732"/>
              </a:xfrm>
              <a:prstGeom prst="rect">
                <a:avLst/>
              </a:prstGeom>
              <a:ln w="19050">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𝑛</m:t>
                          </m:r>
                        </m:den>
                      </m:f>
                      <m:sSup>
                        <m:sSupPr>
                          <m:ctrlPr>
                            <a:rPr lang="es-EC" i="1">
                              <a:latin typeface="Cambria Math" panose="02040503050406030204" pitchFamily="18" charset="0"/>
                            </a:rPr>
                          </m:ctrlPr>
                        </m:sSupPr>
                        <m:e>
                          <m:r>
                            <a:rPr lang="es-EC" i="1">
                              <a:latin typeface="Cambria Math" panose="02040503050406030204" pitchFamily="18" charset="0"/>
                            </a:rPr>
                            <m:t>𝑅</m:t>
                          </m:r>
                        </m:e>
                        <m:sup>
                          <m:f>
                            <m:fPr>
                              <m:type m:val="lin"/>
                              <m:ctrlPr>
                                <a:rPr lang="es-EC" i="1">
                                  <a:latin typeface="Cambria Math" panose="02040503050406030204" pitchFamily="18" charset="0"/>
                                </a:rPr>
                              </m:ctrlPr>
                            </m:fPr>
                            <m:num>
                              <m:r>
                                <a:rPr lang="es-EC" i="0">
                                  <a:latin typeface="Cambria Math" panose="02040503050406030204" pitchFamily="18" charset="0"/>
                                </a:rPr>
                                <m:t>2</m:t>
                              </m:r>
                            </m:num>
                            <m:den>
                              <m:r>
                                <a:rPr lang="es-EC" i="0">
                                  <a:latin typeface="Cambria Math" panose="02040503050406030204" pitchFamily="18" charset="0"/>
                                </a:rPr>
                                <m:t>3</m:t>
                              </m:r>
                            </m:den>
                          </m:f>
                        </m:sup>
                      </m:sSup>
                      <m:rad>
                        <m:radPr>
                          <m:degHide m:val="on"/>
                          <m:ctrlPr>
                            <a:rPr lang="es-EC" i="1">
                              <a:latin typeface="Cambria Math" panose="02040503050406030204" pitchFamily="18" charset="0"/>
                            </a:rPr>
                          </m:ctrlPr>
                        </m:radPr>
                        <m:deg/>
                        <m:e>
                          <m:r>
                            <a:rPr lang="es-EC" i="1">
                              <a:latin typeface="Cambria Math" panose="02040503050406030204" pitchFamily="18" charset="0"/>
                            </a:rPr>
                            <m:t>𝐽</m:t>
                          </m:r>
                        </m:e>
                      </m:rad>
                      <m:r>
                        <a:rPr lang="es-EC" i="1">
                          <a:latin typeface="Cambria Math" panose="02040503050406030204" pitchFamily="18" charset="0"/>
                        </a:rPr>
                        <m:t>𝐴</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5282544" y="789074"/>
                <a:ext cx="1741502" cy="612732"/>
              </a:xfrm>
              <a:prstGeom prst="rect">
                <a:avLst/>
              </a:prstGeom>
              <a:blipFill rotWithShape="0">
                <a:blip r:embed="rId2"/>
                <a:stretch>
                  <a:fillRect/>
                </a:stretch>
              </a:blipFill>
              <a:ln w="19050">
                <a:solidFill>
                  <a:srgbClr val="002060"/>
                </a:solidFill>
              </a:ln>
            </p:spPr>
            <p:txBody>
              <a:bodyPr/>
              <a:lstStyle/>
              <a:p>
                <a:r>
                  <a:rPr lang="es-EC">
                    <a:noFill/>
                  </a:rPr>
                  <a:t> </a:t>
                </a:r>
              </a:p>
            </p:txBody>
          </p:sp>
        </mc:Fallback>
      </mc:AlternateContent>
      <p:pic>
        <p:nvPicPr>
          <p:cNvPr id="10" name="Imagen 9"/>
          <p:cNvPicPr/>
          <p:nvPr/>
        </p:nvPicPr>
        <p:blipFill>
          <a:blip r:embed="rId3"/>
          <a:stretch>
            <a:fillRect/>
          </a:stretch>
        </p:blipFill>
        <p:spPr>
          <a:xfrm>
            <a:off x="5080442" y="2893324"/>
            <a:ext cx="4643107" cy="3234521"/>
          </a:xfrm>
          <a:prstGeom prst="rect">
            <a:avLst/>
          </a:prstGeom>
        </p:spPr>
      </p:pic>
      <p:sp>
        <p:nvSpPr>
          <p:cNvPr id="16" name="Flecha derecha 15"/>
          <p:cNvSpPr/>
          <p:nvPr/>
        </p:nvSpPr>
        <p:spPr>
          <a:xfrm>
            <a:off x="3398293" y="3185680"/>
            <a:ext cx="899447" cy="36831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Abrir llave 16"/>
          <p:cNvSpPr/>
          <p:nvPr/>
        </p:nvSpPr>
        <p:spPr>
          <a:xfrm>
            <a:off x="4419973" y="721187"/>
            <a:ext cx="232012" cy="540665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8" name="Imagen 17"/>
          <p:cNvPicPr>
            <a:picLocks noChangeAspect="1"/>
          </p:cNvPicPr>
          <p:nvPr/>
        </p:nvPicPr>
        <p:blipFill>
          <a:blip r:embed="rId4"/>
          <a:stretch>
            <a:fillRect/>
          </a:stretch>
        </p:blipFill>
        <p:spPr>
          <a:xfrm>
            <a:off x="8141490" y="1027553"/>
            <a:ext cx="3734235" cy="3055050"/>
          </a:xfrm>
          <a:prstGeom prst="rect">
            <a:avLst/>
          </a:prstGeom>
        </p:spPr>
      </p:pic>
      <p:sp>
        <p:nvSpPr>
          <p:cNvPr id="2" name="Rectángulo 1"/>
          <p:cNvSpPr/>
          <p:nvPr/>
        </p:nvSpPr>
        <p:spPr>
          <a:xfrm>
            <a:off x="5465917" y="1941503"/>
            <a:ext cx="1374756" cy="4121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n=0,044</a:t>
            </a:r>
            <a:endParaRPr lang="es-EC"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12" name="Conector recto de flecha 11"/>
          <p:cNvCxnSpPr>
            <a:stCxn id="9" idx="2"/>
            <a:endCxn id="2" idx="0"/>
          </p:cNvCxnSpPr>
          <p:nvPr/>
        </p:nvCxnSpPr>
        <p:spPr>
          <a:xfrm>
            <a:off x="6153295" y="1401806"/>
            <a:ext cx="0" cy="53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362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425379221"/>
              </p:ext>
            </p:extLst>
          </p:nvPr>
        </p:nvGraphicFramePr>
        <p:xfrm>
          <a:off x="279491" y="1492988"/>
          <a:ext cx="6997071" cy="4019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124134437"/>
              </p:ext>
            </p:extLst>
          </p:nvPr>
        </p:nvGraphicFramePr>
        <p:xfrm>
          <a:off x="8355152" y="2956909"/>
          <a:ext cx="2281452" cy="1238312"/>
        </p:xfrm>
        <a:graphic>
          <a:graphicData uri="http://schemas.openxmlformats.org/drawingml/2006/table">
            <a:tbl>
              <a:tblPr firstRow="1" firstCol="1" bandRow="1">
                <a:tableStyleId>{5C22544A-7EE6-4342-B048-85BDC9FD1C3A}</a:tableStyleId>
              </a:tblPr>
              <a:tblGrid>
                <a:gridCol w="1140726"/>
                <a:gridCol w="1140726"/>
              </a:tblGrid>
              <a:tr h="309578">
                <a:tc>
                  <a:txBody>
                    <a:bodyPr/>
                    <a:lstStyle/>
                    <a:p>
                      <a:pPr algn="ctr">
                        <a:lnSpc>
                          <a:spcPct val="107000"/>
                        </a:lnSpc>
                        <a:spcAft>
                          <a:spcPts val="0"/>
                        </a:spcAft>
                      </a:pPr>
                      <a:r>
                        <a:rPr lang="es-EC" sz="1600" b="1" dirty="0">
                          <a:solidFill>
                            <a:schemeClr val="tx1">
                              <a:lumMod val="95000"/>
                              <a:lumOff val="5000"/>
                            </a:schemeClr>
                          </a:solidFill>
                          <a:effectLst/>
                          <a:latin typeface="Arial" panose="020B0604020202020204" pitchFamily="34" charset="0"/>
                          <a:cs typeface="Arial" panose="020B0604020202020204" pitchFamily="34" charset="0"/>
                        </a:rPr>
                        <a:t>Q(m</a:t>
                      </a:r>
                      <a:r>
                        <a:rPr lang="es-EC" sz="1600" b="1" baseline="30000" dirty="0">
                          <a:solidFill>
                            <a:schemeClr val="tx1">
                              <a:lumMod val="95000"/>
                              <a:lumOff val="5000"/>
                            </a:schemeClr>
                          </a:solidFill>
                          <a:effectLst/>
                          <a:latin typeface="Arial" panose="020B0604020202020204" pitchFamily="34" charset="0"/>
                          <a:cs typeface="Arial" panose="020B0604020202020204" pitchFamily="34" charset="0"/>
                        </a:rPr>
                        <a:t>3</a:t>
                      </a:r>
                      <a:r>
                        <a:rPr lang="es-EC" sz="1600" b="1" dirty="0">
                          <a:solidFill>
                            <a:schemeClr val="tx1">
                              <a:lumMod val="95000"/>
                              <a:lumOff val="5000"/>
                            </a:schemeClr>
                          </a:solidFill>
                          <a:effectLst/>
                          <a:latin typeface="Arial" panose="020B0604020202020204" pitchFamily="34" charset="0"/>
                          <a:cs typeface="Arial" panose="020B0604020202020204" pitchFamily="34" charset="0"/>
                        </a:rPr>
                        <a:t>/s)</a:t>
                      </a:r>
                      <a:endParaRPr lang="es-EC"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b="1" dirty="0">
                          <a:solidFill>
                            <a:schemeClr val="tx1">
                              <a:lumMod val="95000"/>
                              <a:lumOff val="5000"/>
                            </a:schemeClr>
                          </a:solidFill>
                          <a:effectLst/>
                          <a:latin typeface="Arial" panose="020B0604020202020204" pitchFamily="34" charset="0"/>
                          <a:cs typeface="Arial" panose="020B0604020202020204" pitchFamily="34" charset="0"/>
                        </a:rPr>
                        <a:t>h(m)</a:t>
                      </a:r>
                      <a:endParaRPr lang="es-EC"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578">
                <a:tc>
                  <a:txBody>
                    <a:bodyPr/>
                    <a:lstStyle/>
                    <a:p>
                      <a:pPr algn="ctr">
                        <a:lnSpc>
                          <a:spcPct val="107000"/>
                        </a:lnSpc>
                        <a:spcAft>
                          <a:spcPts val="0"/>
                        </a:spcAft>
                      </a:pPr>
                      <a:r>
                        <a:rPr lang="es-EC" sz="1600" b="0">
                          <a:solidFill>
                            <a:schemeClr val="tx1">
                              <a:lumMod val="95000"/>
                              <a:lumOff val="5000"/>
                            </a:schemeClr>
                          </a:solidFill>
                          <a:effectLst/>
                          <a:latin typeface="Arial" panose="020B0604020202020204" pitchFamily="34" charset="0"/>
                          <a:cs typeface="Arial" panose="020B0604020202020204" pitchFamily="34" charset="0"/>
                        </a:rPr>
                        <a:t>98,81</a:t>
                      </a:r>
                      <a:endParaRPr lang="es-EC" sz="16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es-EC" sz="1600" b="0" dirty="0">
                          <a:solidFill>
                            <a:schemeClr val="tx1">
                              <a:lumMod val="95000"/>
                              <a:lumOff val="5000"/>
                            </a:schemeClr>
                          </a:solidFill>
                          <a:effectLst/>
                          <a:latin typeface="Arial" panose="020B0604020202020204" pitchFamily="34" charset="0"/>
                          <a:cs typeface="Arial" panose="020B0604020202020204" pitchFamily="34" charset="0"/>
                        </a:rPr>
                        <a:t>1,28</a:t>
                      </a:r>
                      <a:endParaRPr lang="es-EC" sz="16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noFill/>
                  </a:tcPr>
                </a:tc>
              </a:tr>
              <a:tr h="309578">
                <a:tc>
                  <a:txBody>
                    <a:bodyPr/>
                    <a:lstStyle/>
                    <a:p>
                      <a:pPr algn="ctr">
                        <a:lnSpc>
                          <a:spcPct val="107000"/>
                        </a:lnSpc>
                        <a:spcAft>
                          <a:spcPts val="0"/>
                        </a:spcAft>
                      </a:pPr>
                      <a:r>
                        <a:rPr lang="es-EC" sz="1600" b="0">
                          <a:solidFill>
                            <a:schemeClr val="tx1">
                              <a:lumMod val="95000"/>
                              <a:lumOff val="5000"/>
                            </a:schemeClr>
                          </a:solidFill>
                          <a:effectLst/>
                          <a:latin typeface="Arial" panose="020B0604020202020204" pitchFamily="34" charset="0"/>
                          <a:cs typeface="Arial" panose="020B0604020202020204" pitchFamily="34" charset="0"/>
                        </a:rPr>
                        <a:t>48,03</a:t>
                      </a:r>
                      <a:endParaRPr lang="es-EC" sz="16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c>
                  <a:txBody>
                    <a:bodyPr/>
                    <a:lstStyle/>
                    <a:p>
                      <a:pPr algn="ctr">
                        <a:lnSpc>
                          <a:spcPct val="107000"/>
                        </a:lnSpc>
                        <a:spcAft>
                          <a:spcPts val="0"/>
                        </a:spcAft>
                      </a:pPr>
                      <a:r>
                        <a:rPr lang="es-EC" sz="1600" b="0">
                          <a:solidFill>
                            <a:schemeClr val="tx1">
                              <a:lumMod val="95000"/>
                              <a:lumOff val="5000"/>
                            </a:schemeClr>
                          </a:solidFill>
                          <a:effectLst/>
                          <a:latin typeface="Arial" panose="020B0604020202020204" pitchFamily="34" charset="0"/>
                          <a:cs typeface="Arial" panose="020B0604020202020204" pitchFamily="34" charset="0"/>
                        </a:rPr>
                        <a:t>0,90</a:t>
                      </a:r>
                      <a:endParaRPr lang="es-EC" sz="1600" b="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noFill/>
                  </a:tcPr>
                </a:tc>
              </a:tr>
              <a:tr h="309578">
                <a:tc>
                  <a:txBody>
                    <a:bodyPr/>
                    <a:lstStyle/>
                    <a:p>
                      <a:pPr algn="ctr">
                        <a:lnSpc>
                          <a:spcPct val="107000"/>
                        </a:lnSpc>
                        <a:spcAft>
                          <a:spcPts val="0"/>
                        </a:spcAft>
                      </a:pPr>
                      <a:r>
                        <a:rPr lang="es-EC" sz="1600" b="0" dirty="0">
                          <a:solidFill>
                            <a:schemeClr val="tx1">
                              <a:lumMod val="95000"/>
                              <a:lumOff val="5000"/>
                            </a:schemeClr>
                          </a:solidFill>
                          <a:effectLst/>
                          <a:latin typeface="Arial" panose="020B0604020202020204" pitchFamily="34" charset="0"/>
                          <a:cs typeface="Arial" panose="020B0604020202020204" pitchFamily="34" charset="0"/>
                        </a:rPr>
                        <a:t>19,02</a:t>
                      </a:r>
                      <a:endParaRPr lang="es-EC" sz="16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C" sz="1600" b="0" dirty="0">
                          <a:solidFill>
                            <a:schemeClr val="tx1">
                              <a:lumMod val="95000"/>
                              <a:lumOff val="5000"/>
                            </a:schemeClr>
                          </a:solidFill>
                          <a:effectLst/>
                          <a:latin typeface="Arial" panose="020B0604020202020204" pitchFamily="34" charset="0"/>
                          <a:cs typeface="Arial" panose="020B0604020202020204" pitchFamily="34" charset="0"/>
                        </a:rPr>
                        <a:t>0,60</a:t>
                      </a:r>
                      <a:endParaRPr lang="es-EC" sz="16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noFill/>
                  </a:tcPr>
                </a:tc>
              </a:tr>
            </a:tbl>
          </a:graphicData>
        </a:graphic>
      </p:graphicFrame>
      <p:sp>
        <p:nvSpPr>
          <p:cNvPr id="8"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hidrológicos</a:t>
            </a:r>
            <a:endParaRPr lang="es-EC" b="1" dirty="0">
              <a:latin typeface="Arial" panose="020B0604020202020204" pitchFamily="34" charset="0"/>
              <a:cs typeface="Arial" panose="020B0604020202020204" pitchFamily="34" charset="0"/>
            </a:endParaRPr>
          </a:p>
        </p:txBody>
      </p:sp>
      <p:sp>
        <p:nvSpPr>
          <p:cNvPr id="9" name="Rectángulo 8"/>
          <p:cNvSpPr/>
          <p:nvPr/>
        </p:nvSpPr>
        <p:spPr>
          <a:xfrm>
            <a:off x="170054" y="536521"/>
            <a:ext cx="2223686"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Curva Cota-Caudal:</a:t>
            </a:r>
            <a:endParaRPr lang="es-EC" dirty="0">
              <a:latin typeface="Arial" panose="020B0604020202020204" pitchFamily="34" charset="0"/>
              <a:cs typeface="Arial" panose="020B0604020202020204" pitchFamily="34" charset="0"/>
            </a:endParaRPr>
          </a:p>
        </p:txBody>
      </p:sp>
      <p:sp>
        <p:nvSpPr>
          <p:cNvPr id="11" name="Proceso 10"/>
          <p:cNvSpPr/>
          <p:nvPr/>
        </p:nvSpPr>
        <p:spPr>
          <a:xfrm>
            <a:off x="8599213" y="3272992"/>
            <a:ext cx="1842448" cy="27295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3" name="Conector recto 12"/>
          <p:cNvCxnSpPr/>
          <p:nvPr/>
        </p:nvCxnSpPr>
        <p:spPr>
          <a:xfrm flipV="1">
            <a:off x="2016616" y="3501651"/>
            <a:ext cx="0" cy="1440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3532970" y="2830041"/>
            <a:ext cx="0" cy="2124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5902280" y="2082135"/>
            <a:ext cx="0" cy="2880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ectángulo redondeado 15"/>
          <p:cNvSpPr/>
          <p:nvPr/>
        </p:nvSpPr>
        <p:spPr>
          <a:xfrm>
            <a:off x="1014774" y="2961646"/>
            <a:ext cx="1454509" cy="4476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lumOff val="5000"/>
                  </a:schemeClr>
                </a:solidFill>
                <a:latin typeface="Arial" panose="020B0604020202020204" pitchFamily="34" charset="0"/>
                <a:cs typeface="Arial" panose="020B0604020202020204" pitchFamily="34" charset="0"/>
              </a:rPr>
              <a:t>19,02</a:t>
            </a:r>
            <a:r>
              <a:rPr lang="es-EC" sz="1200" dirty="0">
                <a:solidFill>
                  <a:schemeClr val="tx1">
                    <a:lumMod val="95000"/>
                    <a:lumOff val="5000"/>
                  </a:schemeClr>
                </a:solidFill>
              </a:rPr>
              <a:t>m</a:t>
            </a:r>
            <a:r>
              <a:rPr lang="es-EC" sz="1200" baseline="30000" dirty="0">
                <a:solidFill>
                  <a:schemeClr val="tx1">
                    <a:lumMod val="95000"/>
                    <a:lumOff val="5000"/>
                  </a:schemeClr>
                </a:solidFill>
              </a:rPr>
              <a:t>3</a:t>
            </a:r>
            <a:r>
              <a:rPr lang="es-EC" sz="1200" dirty="0">
                <a:solidFill>
                  <a:schemeClr val="tx1">
                    <a:lumMod val="95000"/>
                    <a:lumOff val="5000"/>
                  </a:schemeClr>
                </a:solidFill>
              </a:rPr>
              <a:t>/s</a:t>
            </a:r>
            <a:r>
              <a:rPr lang="en-US" sz="1200" dirty="0" smtClean="0">
                <a:solidFill>
                  <a:schemeClr val="tx1">
                    <a:lumMod val="95000"/>
                    <a:lumOff val="5000"/>
                  </a:schemeClr>
                </a:solidFill>
                <a:latin typeface="Arial" panose="020B0604020202020204" pitchFamily="34" charset="0"/>
                <a:cs typeface="Arial" panose="020B0604020202020204" pitchFamily="34" charset="0"/>
              </a:rPr>
              <a:t>;0,60m</a:t>
            </a:r>
            <a:endParaRPr lang="es-EC" sz="16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Rectángulo redondeado 16"/>
          <p:cNvSpPr/>
          <p:nvPr/>
        </p:nvSpPr>
        <p:spPr>
          <a:xfrm>
            <a:off x="2469283" y="2374591"/>
            <a:ext cx="1455312" cy="36312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lumOff val="5000"/>
                  </a:schemeClr>
                </a:solidFill>
                <a:latin typeface="Arial" panose="020B0604020202020204" pitchFamily="34" charset="0"/>
                <a:cs typeface="Arial" panose="020B0604020202020204" pitchFamily="34" charset="0"/>
              </a:rPr>
              <a:t>48,03</a:t>
            </a:r>
            <a:r>
              <a:rPr lang="es-EC" sz="1200" dirty="0" smtClean="0">
                <a:solidFill>
                  <a:schemeClr val="tx1">
                    <a:lumMod val="95000"/>
                    <a:lumOff val="5000"/>
                  </a:schemeClr>
                </a:solidFill>
              </a:rPr>
              <a:t>m</a:t>
            </a:r>
            <a:r>
              <a:rPr lang="es-EC" sz="1200" baseline="30000" dirty="0" smtClean="0">
                <a:solidFill>
                  <a:schemeClr val="tx1">
                    <a:lumMod val="95000"/>
                    <a:lumOff val="5000"/>
                  </a:schemeClr>
                </a:solidFill>
              </a:rPr>
              <a:t>3</a:t>
            </a:r>
            <a:r>
              <a:rPr lang="es-EC" sz="1200" dirty="0" smtClean="0">
                <a:solidFill>
                  <a:schemeClr val="tx1">
                    <a:lumMod val="95000"/>
                    <a:lumOff val="5000"/>
                  </a:schemeClr>
                </a:solidFill>
              </a:rPr>
              <a:t>/s</a:t>
            </a:r>
            <a:r>
              <a:rPr lang="en-US" sz="1200" dirty="0" smtClean="0">
                <a:solidFill>
                  <a:schemeClr val="tx1">
                    <a:lumMod val="95000"/>
                    <a:lumOff val="5000"/>
                  </a:schemeClr>
                </a:solidFill>
                <a:latin typeface="Arial" panose="020B0604020202020204" pitchFamily="34" charset="0"/>
                <a:cs typeface="Arial" panose="020B0604020202020204" pitchFamily="34" charset="0"/>
              </a:rPr>
              <a:t>;0,90m</a:t>
            </a:r>
            <a:endParaRPr lang="es-EC" sz="16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8" name="Rectángulo redondeado 17"/>
          <p:cNvSpPr/>
          <p:nvPr/>
        </p:nvSpPr>
        <p:spPr>
          <a:xfrm>
            <a:off x="4256199" y="1726088"/>
            <a:ext cx="1646081" cy="34406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5000"/>
                    <a:lumOff val="5000"/>
                  </a:schemeClr>
                </a:solidFill>
                <a:latin typeface="Arial" panose="020B0604020202020204" pitchFamily="34" charset="0"/>
                <a:cs typeface="Arial" panose="020B0604020202020204" pitchFamily="34" charset="0"/>
              </a:rPr>
              <a:t>98,81</a:t>
            </a:r>
            <a:r>
              <a:rPr lang="es-EC" sz="1200" dirty="0" smtClean="0">
                <a:solidFill>
                  <a:schemeClr val="tx1">
                    <a:lumMod val="95000"/>
                    <a:lumOff val="5000"/>
                  </a:schemeClr>
                </a:solidFill>
              </a:rPr>
              <a:t>m</a:t>
            </a:r>
            <a:r>
              <a:rPr lang="es-EC" sz="1200" baseline="30000" dirty="0" smtClean="0">
                <a:solidFill>
                  <a:schemeClr val="tx1">
                    <a:lumMod val="95000"/>
                    <a:lumOff val="5000"/>
                  </a:schemeClr>
                </a:solidFill>
              </a:rPr>
              <a:t>3</a:t>
            </a:r>
            <a:r>
              <a:rPr lang="es-EC" sz="1200" dirty="0" smtClean="0">
                <a:solidFill>
                  <a:schemeClr val="tx1">
                    <a:lumMod val="95000"/>
                    <a:lumOff val="5000"/>
                  </a:schemeClr>
                </a:solidFill>
              </a:rPr>
              <a:t>/s</a:t>
            </a:r>
            <a:r>
              <a:rPr lang="en-US" sz="1200" dirty="0" smtClean="0">
                <a:solidFill>
                  <a:schemeClr val="tx1">
                    <a:lumMod val="95000"/>
                    <a:lumOff val="5000"/>
                  </a:schemeClr>
                </a:solidFill>
                <a:latin typeface="Arial" panose="020B0604020202020204" pitchFamily="34" charset="0"/>
                <a:cs typeface="Arial" panose="020B0604020202020204" pitchFamily="34" charset="0"/>
              </a:rPr>
              <a:t>; 1,28m</a:t>
            </a:r>
            <a:endParaRPr lang="es-EC" sz="16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Flecha derecha 9"/>
          <p:cNvSpPr/>
          <p:nvPr/>
        </p:nvSpPr>
        <p:spPr>
          <a:xfrm>
            <a:off x="7151128" y="3228121"/>
            <a:ext cx="1120462" cy="58802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43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36521"/>
            <a:ext cx="2467342"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Sísmica de refracción:</a:t>
            </a:r>
            <a:endParaRPr lang="es-EC"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893699776"/>
              </p:ext>
            </p:extLst>
          </p:nvPr>
        </p:nvGraphicFramePr>
        <p:xfrm>
          <a:off x="4084475" y="2585490"/>
          <a:ext cx="7821614" cy="2948018"/>
        </p:xfrm>
        <a:graphic>
          <a:graphicData uri="http://schemas.openxmlformats.org/drawingml/2006/table">
            <a:tbl>
              <a:tblPr firstRow="1" firstCol="1" bandRow="1">
                <a:tableStyleId>{5C22544A-7EE6-4342-B048-85BDC9FD1C3A}</a:tableStyleId>
              </a:tblPr>
              <a:tblGrid>
                <a:gridCol w="1230635"/>
                <a:gridCol w="1203042"/>
                <a:gridCol w="1142339"/>
                <a:gridCol w="1297778"/>
                <a:gridCol w="2947820"/>
              </a:tblGrid>
              <a:tr h="221193">
                <a:tc gridSpan="5">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Resumen análisis de sísmica de refracción</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1193">
                <a:tc gridSpan="5">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Línea de refracción de 92m 24 señales activas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3578">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 Activo</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 Pasivo</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Tipo de suelo NEC 15</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Vp</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r>
              <a:tr h="442385">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359,30m/s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408,30 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420,42 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C</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2850m/s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r>
              <a:tr h="221193">
                <a:tc gridSpan="5">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Línea de refracción de 115m 24 señales activas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3578">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 Activo</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 Pasivo</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Vs30</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Tipo de suelo NEC 15</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dirty="0" err="1">
                          <a:solidFill>
                            <a:schemeClr val="tx1">
                              <a:lumMod val="95000"/>
                              <a:lumOff val="5000"/>
                            </a:schemeClr>
                          </a:solidFill>
                          <a:effectLst/>
                          <a:latin typeface="Arial" panose="020B0604020202020204" pitchFamily="34" charset="0"/>
                          <a:cs typeface="Arial" panose="020B0604020202020204" pitchFamily="34" charset="0"/>
                        </a:rPr>
                        <a:t>Vp</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r>
              <a:tr h="442385">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417 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494,10 m/s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431,10 m/s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C</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1800m/s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r>
            </a:tbl>
          </a:graphicData>
        </a:graphic>
      </p:graphicFrame>
      <p:pic>
        <p:nvPicPr>
          <p:cNvPr id="9" name="Imagen 8" descr="WhatsApp Image 2019-04-14 at 13.42.33"/>
          <p:cNvPicPr/>
          <p:nvPr/>
        </p:nvPicPr>
        <p:blipFill rotWithShape="1">
          <a:blip r:embed="rId2">
            <a:extLst>
              <a:ext uri="{28A0092B-C50C-407E-A947-70E740481C1C}">
                <a14:useLocalDpi xmlns:a14="http://schemas.microsoft.com/office/drawing/2010/main" val="0"/>
              </a:ext>
            </a:extLst>
          </a:blip>
          <a:srcRect t="10847" b="42347"/>
          <a:stretch/>
        </p:blipFill>
        <p:spPr bwMode="auto">
          <a:xfrm>
            <a:off x="170054" y="1814749"/>
            <a:ext cx="3187775" cy="2718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Abrir llave 9"/>
          <p:cNvSpPr/>
          <p:nvPr/>
        </p:nvSpPr>
        <p:spPr>
          <a:xfrm>
            <a:off x="3585712" y="720350"/>
            <a:ext cx="498763" cy="505556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 name="Rectángulo 1"/>
          <p:cNvSpPr/>
          <p:nvPr/>
        </p:nvSpPr>
        <p:spPr>
          <a:xfrm>
            <a:off x="5473521" y="1159099"/>
            <a:ext cx="1533833" cy="6556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Ensayos laboratorio</a:t>
            </a:r>
            <a:endParaRPr lang="es-EC"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Rectángulo 11"/>
          <p:cNvSpPr/>
          <p:nvPr/>
        </p:nvSpPr>
        <p:spPr>
          <a:xfrm>
            <a:off x="8476753" y="1159099"/>
            <a:ext cx="1027855" cy="6556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12kg</a:t>
            </a:r>
            <a:endParaRPr lang="es-EC"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4" name="Conector recto de flecha 3"/>
          <p:cNvCxnSpPr>
            <a:stCxn id="2" idx="3"/>
            <a:endCxn id="12" idx="1"/>
          </p:cNvCxnSpPr>
          <p:nvPr/>
        </p:nvCxnSpPr>
        <p:spPr>
          <a:xfrm>
            <a:off x="7007354" y="1486924"/>
            <a:ext cx="1469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22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sp>
        <p:nvSpPr>
          <p:cNvPr id="12" name="Rectangle 5"/>
          <p:cNvSpPr>
            <a:spLocks noChangeArrowheads="1"/>
          </p:cNvSpPr>
          <p:nvPr/>
        </p:nvSpPr>
        <p:spPr bwMode="auto">
          <a:xfrm>
            <a:off x="6531428"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descr="IMG_20190411_091705"/>
          <p:cNvPicPr/>
          <p:nvPr/>
        </p:nvPicPr>
        <p:blipFill>
          <a:blip r:embed="rId2">
            <a:extLst>
              <a:ext uri="{28A0092B-C50C-407E-A947-70E740481C1C}">
                <a14:useLocalDpi xmlns:a14="http://schemas.microsoft.com/office/drawing/2010/main" val="0"/>
              </a:ext>
            </a:extLst>
          </a:blip>
          <a:srcRect/>
          <a:stretch>
            <a:fillRect/>
          </a:stretch>
        </p:blipFill>
        <p:spPr bwMode="auto">
          <a:xfrm>
            <a:off x="266986" y="974419"/>
            <a:ext cx="3337603" cy="2259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1220075" y="3464554"/>
            <a:ext cx="143141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000" b="1" dirty="0">
                <a:solidFill>
                  <a:srgbClr val="FF0000"/>
                </a:solidFill>
                <a:latin typeface="Arial" panose="020B0604020202020204" pitchFamily="34" charset="0"/>
                <a:ea typeface="Arial" panose="020B0604020202020204" pitchFamily="34" charset="0"/>
                <a:cs typeface="Arial" panose="020B0604020202020204" pitchFamily="34" charset="0"/>
              </a:rPr>
              <a:t>INEN 862</a:t>
            </a:r>
            <a:endParaRPr lang="es-EC" sz="2000" b="1" dirty="0">
              <a:solidFill>
                <a:srgbClr val="FF0000"/>
              </a:solidFill>
              <a:latin typeface="Arial" panose="020B0604020202020204" pitchFamily="34" charset="0"/>
              <a:cs typeface="Arial" panose="020B0604020202020204" pitchFamily="34" charset="0"/>
            </a:endParaRPr>
          </a:p>
        </p:txBody>
      </p:sp>
      <p:sp>
        <p:nvSpPr>
          <p:cNvPr id="13" name="Rectángulo 12"/>
          <p:cNvSpPr/>
          <p:nvPr/>
        </p:nvSpPr>
        <p:spPr>
          <a:xfrm>
            <a:off x="170054" y="536521"/>
            <a:ext cx="124906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Humedad:</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1516440" y="4760811"/>
            <a:ext cx="838691" cy="410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lnSpc>
                <a:spcPct val="115000"/>
              </a:lnSpc>
              <a:spcAft>
                <a:spcPts val="0"/>
              </a:spcAft>
            </a:pPr>
            <a:r>
              <a:rPr lang="es-ES" b="1" dirty="0">
                <a:solidFill>
                  <a:schemeClr val="tx1">
                    <a:lumMod val="95000"/>
                    <a:lumOff val="5000"/>
                  </a:schemeClr>
                </a:solidFill>
                <a:latin typeface="Arial" panose="020B0604020202020204" pitchFamily="34" charset="0"/>
                <a:cs typeface="Arial" panose="020B0604020202020204" pitchFamily="34" charset="0"/>
              </a:rPr>
              <a:t>8,55%</a:t>
            </a:r>
            <a:endParaRPr lang="es-EC" b="1"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10" name="Rectángulo 9"/>
          <p:cNvSpPr/>
          <p:nvPr/>
        </p:nvSpPr>
        <p:spPr>
          <a:xfrm>
            <a:off x="5255503" y="3464554"/>
            <a:ext cx="211327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000" b="1" dirty="0">
                <a:solidFill>
                  <a:srgbClr val="FF0000"/>
                </a:solidFill>
                <a:latin typeface="Arial" panose="020B0604020202020204" pitchFamily="34" charset="0"/>
                <a:ea typeface="Arial" panose="020B0604020202020204" pitchFamily="34" charset="0"/>
                <a:cs typeface="Arial" panose="020B0604020202020204" pitchFamily="34" charset="0"/>
              </a:rPr>
              <a:t>INEN 856 y 857</a:t>
            </a:r>
            <a:endParaRPr lang="es-EC" sz="2000" b="1" dirty="0">
              <a:solidFill>
                <a:srgbClr val="FF0000"/>
              </a:solidFill>
              <a:latin typeface="Arial" panose="020B0604020202020204" pitchFamily="34" charset="0"/>
              <a:cs typeface="Arial" panose="020B0604020202020204" pitchFamily="34" charset="0"/>
            </a:endParaRPr>
          </a:p>
        </p:txBody>
      </p:sp>
      <p:pic>
        <p:nvPicPr>
          <p:cNvPr id="14" name="Imagen 13" descr="IMG_20190418_112045"/>
          <p:cNvPicPr/>
          <p:nvPr/>
        </p:nvPicPr>
        <p:blipFill>
          <a:blip r:embed="rId3">
            <a:extLst>
              <a:ext uri="{28A0092B-C50C-407E-A947-70E740481C1C}">
                <a14:useLocalDpi xmlns:a14="http://schemas.microsoft.com/office/drawing/2010/main" val="0"/>
              </a:ext>
            </a:extLst>
          </a:blip>
          <a:srcRect/>
          <a:stretch>
            <a:fillRect/>
          </a:stretch>
        </p:blipFill>
        <p:spPr bwMode="auto">
          <a:xfrm>
            <a:off x="4611971" y="1042733"/>
            <a:ext cx="3400345" cy="2187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ángulo 14"/>
          <p:cNvSpPr/>
          <p:nvPr/>
        </p:nvSpPr>
        <p:spPr>
          <a:xfrm>
            <a:off x="4499089" y="605087"/>
            <a:ext cx="249299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Absorción y Densidad:</a:t>
            </a:r>
            <a:endParaRPr lang="es-EC" dirty="0">
              <a:latin typeface="Arial" panose="020B0604020202020204" pitchFamily="34" charset="0"/>
              <a:cs typeface="Arial" panose="020B0604020202020204" pitchFamily="34" charset="0"/>
            </a:endParaRPr>
          </a:p>
        </p:txBody>
      </p:sp>
      <p:pic>
        <p:nvPicPr>
          <p:cNvPr id="16" name="Imagen 22" descr="IMG_20190417_101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98" y="1042733"/>
            <a:ext cx="2542115" cy="2187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9019698" y="573205"/>
            <a:ext cx="1633781"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Masa unitaria:</a:t>
            </a:r>
            <a:endParaRPr lang="es-EC"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421103040"/>
              </p:ext>
            </p:extLst>
          </p:nvPr>
        </p:nvGraphicFramePr>
        <p:xfrm>
          <a:off x="4207541" y="4074658"/>
          <a:ext cx="4008807" cy="1841694"/>
        </p:xfrm>
        <a:graphic>
          <a:graphicData uri="http://schemas.openxmlformats.org/drawingml/2006/table">
            <a:tbl>
              <a:tblPr firstRow="1" bandRow="1">
                <a:tableStyleId>{2D5ABB26-0587-4C30-8999-92F81FD0307C}</a:tableStyleId>
              </a:tblPr>
              <a:tblGrid>
                <a:gridCol w="1336269"/>
                <a:gridCol w="1336269"/>
                <a:gridCol w="1336269"/>
              </a:tblGrid>
              <a:tr h="559659">
                <a:tc>
                  <a:txBody>
                    <a:bodyPr/>
                    <a:lstStyle/>
                    <a:p>
                      <a:pPr algn="ctr"/>
                      <a:r>
                        <a:rPr lang="es-EC" b="1" dirty="0" smtClean="0"/>
                        <a:t>Árido</a:t>
                      </a:r>
                      <a:endParaRPr lang="es-EC" b="1"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b="1" dirty="0" smtClean="0"/>
                        <a:t>Densidad</a:t>
                      </a:r>
                      <a:r>
                        <a:rPr lang="es-EC" b="1" baseline="0" dirty="0" smtClean="0"/>
                        <a:t> </a:t>
                      </a:r>
                      <a:r>
                        <a:rPr lang="es-ES" sz="1800" b="1" dirty="0" smtClean="0">
                          <a:effectLst/>
                        </a:rPr>
                        <a:t>kg/m</a:t>
                      </a:r>
                      <a:r>
                        <a:rPr lang="es-ES" sz="1800" b="1" baseline="30000" dirty="0" smtClean="0">
                          <a:effectLst/>
                        </a:rPr>
                        <a:t>3</a:t>
                      </a:r>
                      <a:endParaRPr lang="es-EC" sz="18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b="1" dirty="0" smtClean="0"/>
                        <a:t>Absorción %</a:t>
                      </a:r>
                      <a:endParaRPr lang="es-EC" b="1"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659">
                <a:tc>
                  <a:txBody>
                    <a:bodyPr/>
                    <a:lstStyle/>
                    <a:p>
                      <a:pPr algn="ctr"/>
                      <a:r>
                        <a:rPr lang="es-EC" dirty="0" smtClean="0"/>
                        <a:t>Grueso</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s-EC" dirty="0" smtClean="0"/>
                        <a:t>2710,69</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s-EC" dirty="0" smtClean="0"/>
                        <a:t>0,75</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r>
              <a:tr h="559659">
                <a:tc>
                  <a:txBody>
                    <a:bodyPr/>
                    <a:lstStyle/>
                    <a:p>
                      <a:pPr algn="ctr"/>
                      <a:r>
                        <a:rPr lang="es-EC" dirty="0" smtClean="0"/>
                        <a:t>Fino</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s-EC" dirty="0" smtClean="0"/>
                        <a:t>2690</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s-EC" dirty="0" smtClean="0"/>
                        <a:t>2,03</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r>
            </a:tbl>
          </a:graphicData>
        </a:graphic>
      </p:graphicFrame>
      <p:sp>
        <p:nvSpPr>
          <p:cNvPr id="18" name="Rectángulo 17"/>
          <p:cNvSpPr/>
          <p:nvPr/>
        </p:nvSpPr>
        <p:spPr>
          <a:xfrm>
            <a:off x="9836588" y="3464554"/>
            <a:ext cx="130072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000" b="1" dirty="0">
                <a:solidFill>
                  <a:srgbClr val="FF0000"/>
                </a:solidFill>
                <a:latin typeface="Arial" panose="020B0604020202020204" pitchFamily="34" charset="0"/>
                <a:ea typeface="Arial" panose="020B0604020202020204" pitchFamily="34" charset="0"/>
                <a:cs typeface="Arial" panose="020B0604020202020204" pitchFamily="34" charset="0"/>
              </a:rPr>
              <a:t>INEN 858 </a:t>
            </a:r>
            <a:endParaRPr lang="es-EC" sz="2000" b="1" dirty="0">
              <a:solidFill>
                <a:srgbClr val="FF0000"/>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25166532"/>
              </p:ext>
            </p:extLst>
          </p:nvPr>
        </p:nvGraphicFramePr>
        <p:xfrm>
          <a:off x="9236765" y="4323996"/>
          <a:ext cx="2451654" cy="1285240"/>
        </p:xfrm>
        <a:graphic>
          <a:graphicData uri="http://schemas.openxmlformats.org/drawingml/2006/table">
            <a:tbl>
              <a:tblPr firstRow="1" bandRow="1">
                <a:tableStyleId>{5C22544A-7EE6-4342-B048-85BDC9FD1C3A}</a:tableStyleId>
              </a:tblPr>
              <a:tblGrid>
                <a:gridCol w="1225827"/>
                <a:gridCol w="122582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solidFill>
                            <a:schemeClr val="tx1">
                              <a:lumMod val="95000"/>
                              <a:lumOff val="5000"/>
                            </a:schemeClr>
                          </a:solidFill>
                          <a:latin typeface="Arial" panose="020B0604020202020204" pitchFamily="34" charset="0"/>
                          <a:cs typeface="Arial" panose="020B0604020202020204" pitchFamily="34" charset="0"/>
                        </a:rPr>
                        <a:t>Suelta</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1">
                              <a:lumMod val="95000"/>
                              <a:lumOff val="5000"/>
                            </a:schemeClr>
                          </a:solidFill>
                          <a:effectLst/>
                          <a:latin typeface="Arial" panose="020B0604020202020204" pitchFamily="34" charset="0"/>
                          <a:cs typeface="Arial" panose="020B0604020202020204" pitchFamily="34" charset="0"/>
                        </a:rPr>
                        <a:t>kg/m</a:t>
                      </a:r>
                      <a:r>
                        <a:rPr lang="es-ES" sz="1800" b="1" baseline="30000" dirty="0" smtClean="0">
                          <a:solidFill>
                            <a:schemeClr val="tx1">
                              <a:lumMod val="95000"/>
                              <a:lumOff val="5000"/>
                            </a:schemeClr>
                          </a:solidFill>
                          <a:effectLst/>
                          <a:latin typeface="Arial" panose="020B0604020202020204" pitchFamily="34" charset="0"/>
                          <a:cs typeface="Arial" panose="020B0604020202020204" pitchFamily="34" charset="0"/>
                        </a:rPr>
                        <a:t>3</a:t>
                      </a:r>
                      <a:endParaRPr lang="es-EC" sz="1800" b="1" dirty="0" smtClean="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p>
                      <a:pPr algn="ct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solidFill>
                            <a:schemeClr val="tx1">
                              <a:lumMod val="95000"/>
                              <a:lumOff val="5000"/>
                            </a:schemeClr>
                          </a:solidFill>
                          <a:latin typeface="Arial" panose="020B0604020202020204" pitchFamily="34" charset="0"/>
                          <a:cs typeface="Arial" panose="020B0604020202020204" pitchFamily="34" charset="0"/>
                        </a:rPr>
                        <a:t>Varillada</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1">
                              <a:lumMod val="95000"/>
                              <a:lumOff val="5000"/>
                            </a:schemeClr>
                          </a:solidFill>
                          <a:effectLst/>
                          <a:latin typeface="Arial" panose="020B0604020202020204" pitchFamily="34" charset="0"/>
                          <a:cs typeface="Arial" panose="020B0604020202020204" pitchFamily="34" charset="0"/>
                        </a:rPr>
                        <a:t>kg/m</a:t>
                      </a:r>
                      <a:r>
                        <a:rPr lang="es-ES" sz="1800" b="1" baseline="30000" dirty="0" smtClean="0">
                          <a:solidFill>
                            <a:schemeClr val="tx1">
                              <a:lumMod val="95000"/>
                              <a:lumOff val="5000"/>
                            </a:schemeClr>
                          </a:solidFill>
                          <a:effectLst/>
                          <a:latin typeface="Arial" panose="020B0604020202020204" pitchFamily="34" charset="0"/>
                          <a:cs typeface="Arial" panose="020B0604020202020204" pitchFamily="34" charset="0"/>
                        </a:rPr>
                        <a:t>3</a:t>
                      </a:r>
                      <a:endParaRPr lang="es-EC" sz="1800" b="1" dirty="0" smtClean="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p>
                      <a:pPr algn="ct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1700,07</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1735,82</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9" name="Conector recto de flecha 18"/>
          <p:cNvCxnSpPr>
            <a:stCxn id="2" idx="2"/>
            <a:endCxn id="4" idx="0"/>
          </p:cNvCxnSpPr>
          <p:nvPr/>
        </p:nvCxnSpPr>
        <p:spPr>
          <a:xfrm>
            <a:off x="1935785" y="3864664"/>
            <a:ext cx="1" cy="8961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0184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a:graphicFrameLocks noGrp="1"/>
          </p:cNvGraphicFramePr>
          <p:nvPr>
            <p:extLst>
              <p:ext uri="{D42A27DB-BD31-4B8C-83A1-F6EECF244321}">
                <p14:modId xmlns:p14="http://schemas.microsoft.com/office/powerpoint/2010/main" val="1494591760"/>
              </p:ext>
            </p:extLst>
          </p:nvPr>
        </p:nvGraphicFramePr>
        <p:xfrm>
          <a:off x="1031828" y="721187"/>
          <a:ext cx="9211519" cy="561854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296068" y="818338"/>
            <a:ext cx="153118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solidFill>
                  <a:srgbClr val="FF0000"/>
                </a:solidFill>
                <a:latin typeface="Arial" panose="020B0604020202020204" pitchFamily="34" charset="0"/>
                <a:ea typeface="Arial" panose="020B0604020202020204" pitchFamily="34" charset="0"/>
                <a:cs typeface="Arial" panose="020B0604020202020204" pitchFamily="34" charset="0"/>
              </a:rPr>
              <a:t>ASTM D-422</a:t>
            </a:r>
            <a:endParaRPr lang="es-EC" b="1" dirty="0">
              <a:solidFill>
                <a:srgbClr val="FF0000"/>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ángulo 9"/>
              <p:cNvSpPr/>
              <p:nvPr/>
            </p:nvSpPr>
            <p:spPr>
              <a:xfrm>
                <a:off x="7915329" y="3296991"/>
                <a:ext cx="6096000" cy="658642"/>
              </a:xfrm>
              <a:prstGeom prst="rect">
                <a:avLst/>
              </a:prstGeom>
            </p:spPr>
            <p:txBody>
              <a:bodyPr>
                <a:sp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Arial" panose="020B0604020202020204" pitchFamily="34" charset="0"/>
                          <a:cs typeface="Times New Roman" panose="02020603050405020304" pitchFamily="18" charset="0"/>
                        </a:rPr>
                        <m:t>𝐶𝑢</m:t>
                      </m:r>
                      <m:r>
                        <a:rPr lang="es-ES" sz="1600" i="1">
                          <a:latin typeface="Cambria Math" panose="02040503050406030204" pitchFamily="18" charset="0"/>
                          <a:ea typeface="Arial" panose="020B0604020202020204" pitchFamily="34" charset="0"/>
                          <a:cs typeface="Times New Roman" panose="02020603050405020304" pitchFamily="18" charset="0"/>
                        </a:rPr>
                        <m:t>=108,88</m:t>
                      </m:r>
                    </m:oMath>
                  </m:oMathPara>
                </a14:m>
                <a:endParaRPr lang="es-EC" sz="1400" dirty="0">
                  <a:effectLst/>
                  <a:latin typeface="Arial" panose="020B0604020202020204" pitchFamily="34" charset="0"/>
                  <a:ea typeface="Arial" panose="020B0604020202020204" pitchFamily="34" charset="0"/>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es-ES" sz="1600" i="1">
                          <a:effectLst/>
                          <a:latin typeface="Cambria Math" panose="02040503050406030204" pitchFamily="18" charset="0"/>
                          <a:ea typeface="Arial" panose="020B0604020202020204" pitchFamily="34" charset="0"/>
                          <a:cs typeface="Times New Roman" panose="02020603050405020304" pitchFamily="18" charset="0"/>
                        </a:rPr>
                        <m:t>𝐶𝑐</m:t>
                      </m:r>
                      <m:r>
                        <a:rPr lang="es-ES" sz="1600" i="1">
                          <a:effectLst/>
                          <a:latin typeface="Cambria Math" panose="02040503050406030204" pitchFamily="18" charset="0"/>
                          <a:ea typeface="Arial" panose="020B0604020202020204" pitchFamily="34" charset="0"/>
                          <a:cs typeface="Times New Roman" panose="02020603050405020304" pitchFamily="18" charset="0"/>
                        </a:rPr>
                        <m:t>=0,23</m:t>
                      </m:r>
                    </m:oMath>
                  </m:oMathPara>
                </a14:m>
                <a:endParaRPr lang="es-EC" sz="1400" dirty="0">
                  <a:effectLst/>
                  <a:latin typeface="Arial" panose="020B0604020202020204" pitchFamily="34" charset="0"/>
                  <a:ea typeface="Arial" panose="020B0604020202020204"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7915329" y="3296991"/>
                <a:ext cx="6096000" cy="658642"/>
              </a:xfrm>
              <a:prstGeom prst="rect">
                <a:avLst/>
              </a:prstGeom>
              <a:blipFill rotWithShape="0">
                <a:blip r:embed="rId3"/>
                <a:stretch>
                  <a:fillRect/>
                </a:stretch>
              </a:blipFill>
            </p:spPr>
            <p:txBody>
              <a:bodyPr/>
              <a:lstStyle/>
              <a:p>
                <a:r>
                  <a:rPr lang="es-EC">
                    <a:noFill/>
                  </a:rPr>
                  <a:t> </a:t>
                </a:r>
              </a:p>
            </p:txBody>
          </p:sp>
        </mc:Fallback>
      </mc:AlternateContent>
      <p:sp>
        <p:nvSpPr>
          <p:cNvPr id="11" name="Rectángulo 10"/>
          <p:cNvSpPr/>
          <p:nvPr/>
        </p:nvSpPr>
        <p:spPr>
          <a:xfrm>
            <a:off x="10710696" y="4169606"/>
            <a:ext cx="50526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b="1" dirty="0">
                <a:latin typeface="Times New Roman" panose="02020603050405020304" pitchFamily="18" charset="0"/>
                <a:ea typeface="Arial" panose="020B0604020202020204" pitchFamily="34" charset="0"/>
              </a:rPr>
              <a:t>GP</a:t>
            </a:r>
            <a:endParaRPr lang="es-EC" b="1" dirty="0"/>
          </a:p>
        </p:txBody>
      </p:sp>
      <p:sp>
        <p:nvSpPr>
          <p:cNvPr id="13" name="Rectángulo 12"/>
          <p:cNvSpPr/>
          <p:nvPr/>
        </p:nvSpPr>
        <p:spPr>
          <a:xfrm>
            <a:off x="170054" y="536521"/>
            <a:ext cx="1723549"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Granulometría:</a:t>
            </a:r>
            <a:endParaRPr lang="es-EC" dirty="0">
              <a:latin typeface="Arial" panose="020B0604020202020204" pitchFamily="34" charset="0"/>
              <a:cs typeface="Arial" panose="020B0604020202020204" pitchFamily="34" charset="0"/>
            </a:endParaRPr>
          </a:p>
        </p:txBody>
      </p:sp>
      <p:sp>
        <p:nvSpPr>
          <p:cNvPr id="15" name="Rectángulo redondeado 14"/>
          <p:cNvSpPr/>
          <p:nvPr/>
        </p:nvSpPr>
        <p:spPr>
          <a:xfrm>
            <a:off x="4298489" y="3998156"/>
            <a:ext cx="1104900" cy="3429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EC" sz="1100" b="1">
                <a:solidFill>
                  <a:sysClr val="windowText" lastClr="000000"/>
                </a:solidFill>
              </a:rPr>
              <a:t>D30=0.65mm</a:t>
            </a:r>
          </a:p>
        </p:txBody>
      </p:sp>
      <p:cxnSp>
        <p:nvCxnSpPr>
          <p:cNvPr id="16" name="Conector recto 15"/>
          <p:cNvCxnSpPr/>
          <p:nvPr/>
        </p:nvCxnSpPr>
        <p:spPr>
          <a:xfrm flipV="1">
            <a:off x="5422853" y="1587962"/>
            <a:ext cx="0" cy="41243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Conector recto 16"/>
          <p:cNvCxnSpPr/>
          <p:nvPr/>
        </p:nvCxnSpPr>
        <p:spPr>
          <a:xfrm flipV="1">
            <a:off x="7857017" y="1587962"/>
            <a:ext cx="0" cy="4124325"/>
          </a:xfrm>
          <a:prstGeom prst="line">
            <a:avLst/>
          </a:prstGeom>
        </p:spPr>
        <p:style>
          <a:lnRef idx="3">
            <a:schemeClr val="accent5"/>
          </a:lnRef>
          <a:fillRef idx="0">
            <a:schemeClr val="accent5"/>
          </a:fillRef>
          <a:effectRef idx="2">
            <a:schemeClr val="accent5"/>
          </a:effectRef>
          <a:fontRef idx="minor">
            <a:schemeClr val="tx1"/>
          </a:fontRef>
        </p:style>
      </p:cxnSp>
      <p:sp>
        <p:nvSpPr>
          <p:cNvPr id="18" name="Rectángulo redondeado 17"/>
          <p:cNvSpPr/>
          <p:nvPr/>
        </p:nvSpPr>
        <p:spPr>
          <a:xfrm>
            <a:off x="2774904" y="4895482"/>
            <a:ext cx="1219200" cy="3429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EC" sz="1100" b="1" dirty="0">
                <a:solidFill>
                  <a:sysClr val="windowText" lastClr="000000"/>
                </a:solidFill>
              </a:rPr>
              <a:t>D10=0.13125mm</a:t>
            </a:r>
          </a:p>
        </p:txBody>
      </p:sp>
      <p:sp>
        <p:nvSpPr>
          <p:cNvPr id="19" name="Rectángulo redondeado 18"/>
          <p:cNvSpPr/>
          <p:nvPr/>
        </p:nvSpPr>
        <p:spPr>
          <a:xfrm>
            <a:off x="6617605" y="2841549"/>
            <a:ext cx="1181101" cy="3429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EC" sz="1100" b="1">
                <a:solidFill>
                  <a:sysClr val="windowText" lastClr="000000"/>
                </a:solidFill>
              </a:rPr>
              <a:t>D60=14.29mm</a:t>
            </a:r>
          </a:p>
        </p:txBody>
      </p:sp>
      <p:cxnSp>
        <p:nvCxnSpPr>
          <p:cNvPr id="20" name="Conector recto 19"/>
          <p:cNvCxnSpPr/>
          <p:nvPr/>
        </p:nvCxnSpPr>
        <p:spPr>
          <a:xfrm flipV="1">
            <a:off x="4098878" y="1587962"/>
            <a:ext cx="0" cy="4124325"/>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03317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G_20190423_0932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184" y="1780305"/>
            <a:ext cx="3083590" cy="2868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graphicFrame>
        <p:nvGraphicFramePr>
          <p:cNvPr id="10" name="Gráfico 9"/>
          <p:cNvGraphicFramePr/>
          <p:nvPr>
            <p:extLst>
              <p:ext uri="{D42A27DB-BD31-4B8C-83A1-F6EECF244321}">
                <p14:modId xmlns:p14="http://schemas.microsoft.com/office/powerpoint/2010/main" val="1304980000"/>
              </p:ext>
            </p:extLst>
          </p:nvPr>
        </p:nvGraphicFramePr>
        <p:xfrm>
          <a:off x="351719" y="1399509"/>
          <a:ext cx="7568788" cy="4589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p:cNvSpPr/>
          <p:nvPr/>
        </p:nvSpPr>
        <p:spPr>
          <a:xfrm>
            <a:off x="4156406" y="3927390"/>
            <a:ext cx="2012573" cy="72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pPr>
            <a:r>
              <a:rPr lang="es-EC" sz="1200" b="1" dirty="0">
                <a:solidFill>
                  <a:srgbClr val="000000"/>
                </a:solidFill>
                <a:effectLst/>
                <a:latin typeface="Arial" panose="020B0604020202020204" pitchFamily="34" charset="0"/>
                <a:ea typeface="Times New Roman" panose="02020603050405020304" pitchFamily="18" charset="0"/>
              </a:rPr>
              <a:t>Densidad máxima=1.875gr/cm3</a:t>
            </a:r>
            <a:endParaRPr lang="es-EC" sz="1400" dirty="0">
              <a:effectLst/>
              <a:latin typeface="Times New Roman" panose="02020603050405020304" pitchFamily="18" charset="0"/>
              <a:ea typeface="Times New Roman" panose="02020603050405020304" pitchFamily="18" charset="0"/>
            </a:endParaRPr>
          </a:p>
          <a:p>
            <a:pPr>
              <a:spcAft>
                <a:spcPts val="0"/>
              </a:spcAft>
            </a:pPr>
            <a:r>
              <a:rPr lang="es-EC" sz="1200" b="1" dirty="0">
                <a:solidFill>
                  <a:srgbClr val="000000"/>
                </a:solidFill>
                <a:effectLst/>
                <a:latin typeface="Arial" panose="020B0604020202020204" pitchFamily="34" charset="0"/>
                <a:ea typeface="Times New Roman" panose="02020603050405020304" pitchFamily="18" charset="0"/>
              </a:rPr>
              <a:t>Humedad óptima=9.56% </a:t>
            </a:r>
            <a:endParaRPr lang="es-EC" sz="1400" dirty="0">
              <a:effectLst/>
              <a:latin typeface="Times New Roman" panose="02020603050405020304" pitchFamily="18" charset="0"/>
              <a:ea typeface="Times New Roman" panose="02020603050405020304" pitchFamily="18" charset="0"/>
            </a:endParaRPr>
          </a:p>
        </p:txBody>
      </p:sp>
      <p:cxnSp>
        <p:nvCxnSpPr>
          <p:cNvPr id="12" name="Conector recto 11"/>
          <p:cNvCxnSpPr/>
          <p:nvPr/>
        </p:nvCxnSpPr>
        <p:spPr>
          <a:xfrm>
            <a:off x="6027139" y="2091900"/>
            <a:ext cx="0" cy="324000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3" name="Rectángulo 12"/>
          <p:cNvSpPr/>
          <p:nvPr/>
        </p:nvSpPr>
        <p:spPr>
          <a:xfrm>
            <a:off x="432946" y="1034642"/>
            <a:ext cx="164660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solidFill>
                  <a:srgbClr val="FF0000"/>
                </a:solidFill>
                <a:latin typeface="Arial" panose="020B0604020202020204" pitchFamily="34" charset="0"/>
                <a:ea typeface="Arial" panose="020B0604020202020204" pitchFamily="34" charset="0"/>
                <a:cs typeface="Arial" panose="020B0604020202020204" pitchFamily="34" charset="0"/>
              </a:rPr>
              <a:t>ASTM D-1557</a:t>
            </a:r>
            <a:endParaRPr lang="es-EC" b="1" dirty="0">
              <a:solidFill>
                <a:srgbClr val="FF0000"/>
              </a:solidFill>
              <a:latin typeface="Arial" panose="020B0604020202020204" pitchFamily="34" charset="0"/>
              <a:cs typeface="Arial" panose="020B0604020202020204" pitchFamily="34" charset="0"/>
            </a:endParaRPr>
          </a:p>
        </p:txBody>
      </p:sp>
      <p:sp>
        <p:nvSpPr>
          <p:cNvPr id="14" name="Rectángulo 13"/>
          <p:cNvSpPr/>
          <p:nvPr/>
        </p:nvSpPr>
        <p:spPr>
          <a:xfrm>
            <a:off x="170054" y="536521"/>
            <a:ext cx="2172390" cy="369332"/>
          </a:xfrm>
          <a:prstGeom prst="rect">
            <a:avLst/>
          </a:prstGeom>
        </p:spPr>
        <p:txBody>
          <a:bodyPr wrap="none">
            <a:spAutoFit/>
          </a:bodyPr>
          <a:lstStyle/>
          <a:p>
            <a:r>
              <a:rPr lang="es-ES" u="sng" dirty="0" err="1" smtClean="0">
                <a:latin typeface="Arial" panose="020B0604020202020204" pitchFamily="34" charset="0"/>
                <a:ea typeface="Arial" panose="020B0604020202020204" pitchFamily="34" charset="0"/>
                <a:cs typeface="Arial" panose="020B0604020202020204" pitchFamily="34" charset="0"/>
              </a:rPr>
              <a:t>Próctor</a:t>
            </a:r>
            <a:r>
              <a:rPr lang="es-ES" u="sng" dirty="0" smtClean="0">
                <a:latin typeface="Arial" panose="020B0604020202020204" pitchFamily="34" charset="0"/>
                <a:ea typeface="Arial" panose="020B0604020202020204" pitchFamily="34" charset="0"/>
                <a:cs typeface="Arial" panose="020B0604020202020204" pitchFamily="34" charset="0"/>
              </a:rPr>
              <a:t> Modificado: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10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OBJETIVO GENERAL:</a:t>
            </a:r>
            <a:endParaRPr lang="es-EC"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15355" y="1710331"/>
            <a:ext cx="11400692" cy="4856529"/>
          </a:xfrm>
        </p:spPr>
        <p:txBody>
          <a:bodyPr>
            <a:normAutofit/>
          </a:bodyPr>
          <a:lstStyle/>
          <a:p>
            <a:pPr marL="571500" indent="-342900" algn="just">
              <a:lnSpc>
                <a:spcPct val="150000"/>
              </a:lnSpc>
              <a:spcAft>
                <a:spcPts val="800"/>
              </a:spcAft>
            </a:pPr>
            <a:r>
              <a:rPr lang="es-EC" sz="2200" dirty="0" smtClean="0">
                <a:effectLst/>
                <a:latin typeface="Arial" panose="020B0604020202020204" pitchFamily="34" charset="0"/>
                <a:ea typeface="Times New Roman" panose="02020603050405020304" pitchFamily="18" charset="0"/>
                <a:cs typeface="Arial" panose="020B0604020202020204" pitchFamily="34" charset="0"/>
              </a:rPr>
              <a:t>Diseñar una presa de retención para la quebrada del Río </a:t>
            </a:r>
            <a:r>
              <a:rPr lang="es-EC" sz="2200" dirty="0" err="1" smtClean="0">
                <a:effectLst/>
                <a:latin typeface="Arial" panose="020B0604020202020204" pitchFamily="34" charset="0"/>
                <a:ea typeface="Times New Roman" panose="02020603050405020304" pitchFamily="18" charset="0"/>
                <a:cs typeface="Arial" panose="020B0604020202020204" pitchFamily="34" charset="0"/>
              </a:rPr>
              <a:t>Aláquez</a:t>
            </a:r>
            <a:r>
              <a:rPr lang="es-EC" sz="2200" dirty="0" smtClean="0">
                <a:effectLst/>
                <a:latin typeface="Arial" panose="020B0604020202020204" pitchFamily="34" charset="0"/>
                <a:ea typeface="Times New Roman" panose="02020603050405020304" pitchFamily="18" charset="0"/>
                <a:cs typeface="Arial" panose="020B0604020202020204" pitchFamily="34" charset="0"/>
              </a:rPr>
              <a:t>, que permita almacenar la mayor cantidad de sólidos del flujo </a:t>
            </a:r>
            <a:r>
              <a:rPr lang="es-EC" sz="2200" dirty="0" err="1" smtClean="0">
                <a:effectLst/>
                <a:latin typeface="Arial" panose="020B0604020202020204" pitchFamily="34" charset="0"/>
                <a:ea typeface="Times New Roman" panose="02020603050405020304" pitchFamily="18" charset="0"/>
                <a:cs typeface="Arial" panose="020B0604020202020204" pitchFamily="34" charset="0"/>
              </a:rPr>
              <a:t>lahárico</a:t>
            </a:r>
            <a:r>
              <a:rPr lang="es-EC" sz="2200" dirty="0" smtClean="0">
                <a:effectLst/>
                <a:latin typeface="Arial" panose="020B0604020202020204" pitchFamily="34" charset="0"/>
                <a:ea typeface="Times New Roman" panose="02020603050405020304" pitchFamily="18" charset="0"/>
                <a:cs typeface="Arial" panose="020B0604020202020204" pitchFamily="34" charset="0"/>
              </a:rPr>
              <a:t> producto de una posible erupción del Volcán Cotopaxi, conforme a requerimientos de eficiencia técnica y económica y, de esta manera, reducir el efecto destructivo en las poblaciones del flanco sur de este volcán.</a:t>
            </a:r>
            <a:endParaRPr lang="es-EC" sz="2200" dirty="0" smtClean="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212353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8" name="Tabla 17"/>
              <p:cNvGraphicFramePr>
                <a:graphicFrameLocks noGrp="1"/>
              </p:cNvGraphicFramePr>
              <p:nvPr>
                <p:extLst>
                  <p:ext uri="{D42A27DB-BD31-4B8C-83A1-F6EECF244321}">
                    <p14:modId xmlns:p14="http://schemas.microsoft.com/office/powerpoint/2010/main" val="3948920980"/>
                  </p:ext>
                </p:extLst>
              </p:nvPr>
            </p:nvGraphicFramePr>
            <p:xfrm>
              <a:off x="3444268" y="1310719"/>
              <a:ext cx="4927001" cy="4175681"/>
            </p:xfrm>
            <a:graphic>
              <a:graphicData uri="http://schemas.openxmlformats.org/drawingml/2006/table">
                <a:tbl>
                  <a:tblPr firstRow="1" firstCol="1" bandRow="1"/>
                  <a:tblGrid>
                    <a:gridCol w="1111629"/>
                    <a:gridCol w="1069730"/>
                    <a:gridCol w="1372821"/>
                    <a:gridCol w="1372821"/>
                  </a:tblGrid>
                  <a:tr h="823721">
                    <a:tc>
                      <a:txBody>
                        <a:bodyPr/>
                        <a:lstStyle/>
                        <a:p>
                          <a:pP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Parámetro</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Teórico</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Experimental</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C" sz="16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Diferencia</a:t>
                          </a:r>
                          <a:endParaRPr lang="es-EC"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4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𝛾</m:t>
                                    </m:r>
                                  </m:e>
                                  <m:sub>
                                    <m:r>
                                      <a:rPr lang="es-ES" sz="1600" i="1">
                                        <a:effectLst/>
                                        <a:latin typeface="Cambria Math" panose="02040503050406030204" pitchFamily="18" charset="0"/>
                                        <a:ea typeface="Arial" panose="020B0604020202020204" pitchFamily="34" charset="0"/>
                                        <a:cs typeface="Times New Roman" panose="02020603050405020304" pitchFamily="18" charset="0"/>
                                      </a:rPr>
                                      <m:t>𝑣𝑚𝑎𝑥</m:t>
                                    </m:r>
                                  </m:sub>
                                </m:sSub>
                                <m:d>
                                  <m:d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Pr>
                                      <m:num>
                                        <m:r>
                                          <a:rPr lang="es-ES" sz="1600" i="1">
                                            <a:effectLst/>
                                            <a:latin typeface="Cambria Math" panose="02040503050406030204" pitchFamily="18" charset="0"/>
                                            <a:ea typeface="Arial" panose="020B0604020202020204" pitchFamily="34" charset="0"/>
                                            <a:cs typeface="Times New Roman" panose="02020603050405020304" pitchFamily="18" charset="0"/>
                                          </a:rPr>
                                          <m:t>𝑔𝑟</m:t>
                                        </m:r>
                                      </m:num>
                                      <m:den>
                                        <m:r>
                                          <a:rPr lang="es-ES" sz="1600" i="1">
                                            <a:effectLst/>
                                            <a:latin typeface="Cambria Math" panose="02040503050406030204" pitchFamily="18" charset="0"/>
                                            <a:ea typeface="Arial" panose="020B0604020202020204" pitchFamily="34" charset="0"/>
                                            <a:cs typeface="Times New Roman" panose="02020603050405020304" pitchFamily="18" charset="0"/>
                                          </a:rPr>
                                          <m:t>𝑐</m:t>
                                        </m:r>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𝑚</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3</m:t>
                                            </m:r>
                                          </m:sup>
                                        </m:sSup>
                                      </m:den>
                                    </m:f>
                                  </m:e>
                                </m:d>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2,03</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7054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𝛾</m:t>
                                    </m:r>
                                  </m:e>
                                  <m:sub>
                                    <m:r>
                                      <a:rPr lang="es-ES" sz="1600" i="1">
                                        <a:effectLst/>
                                        <a:latin typeface="Cambria Math" panose="02040503050406030204" pitchFamily="18" charset="0"/>
                                        <a:ea typeface="Arial" panose="020B0604020202020204" pitchFamily="34" charset="0"/>
                                        <a:cs typeface="Times New Roman" panose="02020603050405020304" pitchFamily="18" charset="0"/>
                                      </a:rPr>
                                      <m:t>𝑣𝑚𝑖𝑛</m:t>
                                    </m:r>
                                  </m:sub>
                                </m:sSub>
                                <m:d>
                                  <m:d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Pr>
                                      <m:num>
                                        <m:r>
                                          <a:rPr lang="es-ES" sz="1600" i="1">
                                            <a:effectLst/>
                                            <a:latin typeface="Cambria Math" panose="02040503050406030204" pitchFamily="18" charset="0"/>
                                            <a:ea typeface="Arial" panose="020B0604020202020204" pitchFamily="34" charset="0"/>
                                            <a:cs typeface="Times New Roman" panose="02020603050405020304" pitchFamily="18" charset="0"/>
                                          </a:rPr>
                                          <m:t>𝑔𝑟</m:t>
                                        </m:r>
                                      </m:num>
                                      <m:den>
                                        <m:r>
                                          <a:rPr lang="es-ES" sz="1600" i="1">
                                            <a:effectLst/>
                                            <a:latin typeface="Cambria Math" panose="02040503050406030204" pitchFamily="18" charset="0"/>
                                            <a:ea typeface="Arial" panose="020B0604020202020204" pitchFamily="34" charset="0"/>
                                            <a:cs typeface="Times New Roman" panose="02020603050405020304" pitchFamily="18" charset="0"/>
                                          </a:rPr>
                                          <m:t>𝑐</m:t>
                                        </m:r>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𝑚</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3</m:t>
                                            </m:r>
                                          </m:sup>
                                        </m:sSup>
                                      </m:den>
                                    </m:f>
                                  </m:e>
                                </m:d>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6,5%</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7054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𝛾</m:t>
                                    </m:r>
                                  </m:e>
                                  <m:sub>
                                    <m:r>
                                      <a:rPr lang="es-ES" sz="1600" i="1">
                                        <a:effectLst/>
                                        <a:latin typeface="Cambria Math" panose="02040503050406030204" pitchFamily="18" charset="0"/>
                                        <a:ea typeface="Arial" panose="020B0604020202020204" pitchFamily="34" charset="0"/>
                                        <a:cs typeface="Times New Roman" panose="02020603050405020304" pitchFamily="18" charset="0"/>
                                      </a:rPr>
                                      <m:t>𝑣</m:t>
                                    </m:r>
                                  </m:sub>
                                </m:sSub>
                                <m:d>
                                  <m:d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fPr>
                                      <m:num>
                                        <m:r>
                                          <a:rPr lang="es-ES" sz="1600" i="1">
                                            <a:effectLst/>
                                            <a:latin typeface="Cambria Math" panose="02040503050406030204" pitchFamily="18" charset="0"/>
                                            <a:ea typeface="Arial" panose="020B0604020202020204" pitchFamily="34" charset="0"/>
                                            <a:cs typeface="Times New Roman" panose="02020603050405020304" pitchFamily="18" charset="0"/>
                                          </a:rPr>
                                          <m:t>𝑔𝑟</m:t>
                                        </m:r>
                                      </m:num>
                                      <m:den>
                                        <m:r>
                                          <a:rPr lang="es-ES" sz="1600" i="1">
                                            <a:effectLst/>
                                            <a:latin typeface="Cambria Math" panose="02040503050406030204" pitchFamily="18" charset="0"/>
                                            <a:ea typeface="Arial" panose="020B0604020202020204" pitchFamily="34" charset="0"/>
                                            <a:cs typeface="Times New Roman" panose="02020603050405020304" pitchFamily="18" charset="0"/>
                                          </a:rPr>
                                          <m:t>𝑐</m:t>
                                        </m:r>
                                        <m:sSup>
                                          <m:sSup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pPr>
                                          <m:e>
                                            <m:r>
                                              <a:rPr lang="es-ES" sz="1600" i="1">
                                                <a:effectLst/>
                                                <a:latin typeface="Cambria Math" panose="02040503050406030204" pitchFamily="18" charset="0"/>
                                                <a:ea typeface="Arial" panose="020B0604020202020204" pitchFamily="34" charset="0"/>
                                                <a:cs typeface="Times New Roman" panose="02020603050405020304" pitchFamily="18" charset="0"/>
                                              </a:rPr>
                                              <m:t>𝑚</m:t>
                                            </m:r>
                                          </m:e>
                                          <m:sup>
                                            <m:r>
                                              <a:rPr lang="es-ES" sz="1600" i="1">
                                                <a:effectLst/>
                                                <a:latin typeface="Cambria Math" panose="02040503050406030204" pitchFamily="18" charset="0"/>
                                                <a:ea typeface="Arial" panose="020B0604020202020204" pitchFamily="34" charset="0"/>
                                                <a:cs typeface="Times New Roman" panose="02020603050405020304" pitchFamily="18" charset="0"/>
                                              </a:rPr>
                                              <m:t>3</m:t>
                                            </m:r>
                                          </m:sup>
                                        </m:sSup>
                                      </m:den>
                                    </m:f>
                                  </m:e>
                                </m:d>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1,06%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𝑒</m:t>
                                    </m:r>
                                  </m:e>
                                  <m:sub>
                                    <m:r>
                                      <a:rPr lang="es-ES" sz="1600" i="1">
                                        <a:effectLst/>
                                        <a:latin typeface="Cambria Math" panose="02040503050406030204" pitchFamily="18" charset="0"/>
                                        <a:ea typeface="Arial" panose="020B0604020202020204" pitchFamily="34" charset="0"/>
                                        <a:cs typeface="Times New Roman" panose="02020603050405020304" pitchFamily="18" charset="0"/>
                                      </a:rPr>
                                      <m:t>𝑚𝑎𝑥</m:t>
                                    </m:r>
                                  </m:sub>
                                </m:sSub>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0,70</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s-ES" sz="1600" i="1">
                                        <a:effectLst/>
                                        <a:latin typeface="Cambria Math" panose="02040503050406030204" pitchFamily="18" charset="0"/>
                                        <a:ea typeface="Arial" panose="020B0604020202020204" pitchFamily="34" charset="0"/>
                                        <a:cs typeface="Times New Roman" panose="02020603050405020304" pitchFamily="18" charset="0"/>
                                      </a:rPr>
                                      <m:t>𝑒</m:t>
                                    </m:r>
                                  </m:e>
                                  <m:sub>
                                    <m:r>
                                      <a:rPr lang="es-ES" sz="1600" i="1">
                                        <a:effectLst/>
                                        <a:latin typeface="Cambria Math" panose="02040503050406030204" pitchFamily="18" charset="0"/>
                                        <a:ea typeface="Arial" panose="020B0604020202020204" pitchFamily="34" charset="0"/>
                                        <a:cs typeface="Times New Roman" panose="02020603050405020304" pitchFamily="18" charset="0"/>
                                      </a:rPr>
                                      <m:t>𝑚𝑖𝑛</m:t>
                                    </m:r>
                                  </m:sub>
                                </m:sSub>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0,33</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0,22</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6,7%</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s-ES" sz="1600" i="1">
                                    <a:effectLst/>
                                    <a:latin typeface="Cambria Math" panose="02040503050406030204" pitchFamily="18" charset="0"/>
                                    <a:ea typeface="Arial" panose="020B0604020202020204" pitchFamily="34" charset="0"/>
                                    <a:cs typeface="Times New Roman" panose="02020603050405020304" pitchFamily="18" charset="0"/>
                                  </a:rPr>
                                  <m:t>𝑒</m:t>
                                </m:r>
                              </m:oMath>
                            </m:oMathPara>
                          </a14:m>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0,44</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4,35%</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8" name="Tabla 17"/>
              <p:cNvGraphicFramePr>
                <a:graphicFrameLocks noGrp="1"/>
              </p:cNvGraphicFramePr>
              <p:nvPr>
                <p:extLst>
                  <p:ext uri="{D42A27DB-BD31-4B8C-83A1-F6EECF244321}">
                    <p14:modId xmlns:p14="http://schemas.microsoft.com/office/powerpoint/2010/main" val="3948920980"/>
                  </p:ext>
                </p:extLst>
              </p:nvPr>
            </p:nvGraphicFramePr>
            <p:xfrm>
              <a:off x="3444268" y="1310719"/>
              <a:ext cx="4927001" cy="4175681"/>
            </p:xfrm>
            <a:graphic>
              <a:graphicData uri="http://schemas.openxmlformats.org/drawingml/2006/table">
                <a:tbl>
                  <a:tblPr firstRow="1" firstCol="1" bandRow="1"/>
                  <a:tblGrid>
                    <a:gridCol w="1111629"/>
                    <a:gridCol w="1069730"/>
                    <a:gridCol w="1372821"/>
                    <a:gridCol w="1372821"/>
                  </a:tblGrid>
                  <a:tr h="823721">
                    <a:tc>
                      <a:txBody>
                        <a:bodyPr/>
                        <a:lstStyle/>
                        <a:p>
                          <a:pP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Parámetro</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Teórico</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Experimental</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C" sz="16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Diferencia</a:t>
                          </a:r>
                          <a:endParaRPr lang="es-EC"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460">
                    <a:tc>
                      <a:txBody>
                        <a:bodyPr/>
                        <a:lstStyle/>
                        <a:p>
                          <a:endParaRPr lang="es-EC"/>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blipFill rotWithShape="0">
                          <a:blip r:embed="rId2"/>
                          <a:stretch>
                            <a:fillRect t="-118103" r="-342623" b="-381897"/>
                          </a:stretch>
                        </a:blipFill>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2,03</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705460">
                    <a:tc>
                      <a:txBody>
                        <a:bodyPr/>
                        <a:lstStyle/>
                        <a:p>
                          <a:endParaRPr lang="es-EC"/>
                        </a:p>
                      </a:txBody>
                      <a:tcPr marL="44450" marR="44450" marT="0" marB="0" anchor="ctr">
                        <a:lnL>
                          <a:noFill/>
                        </a:lnL>
                        <a:lnR>
                          <a:noFill/>
                        </a:lnR>
                        <a:lnT>
                          <a:noFill/>
                        </a:lnT>
                        <a:lnB>
                          <a:noFill/>
                        </a:lnB>
                        <a:blipFill rotWithShape="0">
                          <a:blip r:embed="rId2"/>
                          <a:stretch>
                            <a:fillRect t="-218103" r="-342623" b="-281897"/>
                          </a:stretch>
                        </a:blipFill>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6,5%</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705460">
                    <a:tc>
                      <a:txBody>
                        <a:bodyPr/>
                        <a:lstStyle/>
                        <a:p>
                          <a:endParaRPr lang="es-EC"/>
                        </a:p>
                      </a:txBody>
                      <a:tcPr marL="44450" marR="44450" marT="0" marB="0" anchor="ctr">
                        <a:lnL>
                          <a:noFill/>
                        </a:lnL>
                        <a:lnR>
                          <a:noFill/>
                        </a:lnR>
                        <a:lnT>
                          <a:noFill/>
                        </a:lnT>
                        <a:lnB>
                          <a:noFill/>
                        </a:lnB>
                        <a:blipFill rotWithShape="0">
                          <a:blip r:embed="rId2"/>
                          <a:stretch>
                            <a:fillRect t="-320870" r="-342623" b="-184348"/>
                          </a:stretch>
                        </a:blipFill>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1,06%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endParaRPr lang="es-EC"/>
                        </a:p>
                      </a:txBody>
                      <a:tcPr marL="44450" marR="44450" marT="0" marB="0" anchor="ctr">
                        <a:lnL>
                          <a:noFill/>
                        </a:lnL>
                        <a:lnR>
                          <a:noFill/>
                        </a:lnR>
                        <a:lnT>
                          <a:noFill/>
                        </a:lnT>
                        <a:lnB>
                          <a:noFill/>
                        </a:lnB>
                        <a:blipFill rotWithShape="0">
                          <a:blip r:embed="rId2"/>
                          <a:stretch>
                            <a:fillRect t="-711765" r="-342623" b="-211765"/>
                          </a:stretch>
                        </a:blipFill>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0,70</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endParaRPr lang="es-EC"/>
                        </a:p>
                      </a:txBody>
                      <a:tcPr marL="44450" marR="44450" marT="0" marB="0" anchor="ctr">
                        <a:lnL>
                          <a:noFill/>
                        </a:lnL>
                        <a:lnR>
                          <a:noFill/>
                        </a:lnR>
                        <a:lnT>
                          <a:noFill/>
                        </a:lnT>
                        <a:lnB>
                          <a:noFill/>
                        </a:lnB>
                        <a:blipFill rotWithShape="0">
                          <a:blip r:embed="rId2"/>
                          <a:stretch>
                            <a:fillRect t="-823881" r="-342623" b="-114925"/>
                          </a:stretch>
                        </a:blipFill>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0,33</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0,22</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6,7%</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411860">
                    <a:tc>
                      <a:txBody>
                        <a:bodyPr/>
                        <a:lstStyle/>
                        <a:p>
                          <a:endParaRPr lang="es-EC"/>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blipFill rotWithShape="0">
                          <a:blip r:embed="rId2"/>
                          <a:stretch>
                            <a:fillRect t="-910294" r="-342623" b="-13235"/>
                          </a:stretch>
                        </a:blipFill>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0,44</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smtClean="0">
                              <a:effectLst/>
                              <a:latin typeface="Arial" panose="020B0604020202020204" pitchFamily="34" charset="0"/>
                              <a:ea typeface="Arial" panose="020B0604020202020204" pitchFamily="34" charset="0"/>
                              <a:cs typeface="Arial" panose="020B0604020202020204" pitchFamily="34" charset="0"/>
                            </a:rPr>
                            <a:t>4,35%</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9"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sp>
        <p:nvSpPr>
          <p:cNvPr id="20" name="Rectángulo 19"/>
          <p:cNvSpPr/>
          <p:nvPr/>
        </p:nvSpPr>
        <p:spPr>
          <a:xfrm>
            <a:off x="170054" y="536521"/>
            <a:ext cx="3518912"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Resultados teóricos y empíricos:</a:t>
            </a:r>
            <a:endParaRPr lang="es-EC" dirty="0">
              <a:latin typeface="Arial" panose="020B0604020202020204" pitchFamily="34" charset="0"/>
              <a:cs typeface="Arial" panose="020B0604020202020204" pitchFamily="34" charset="0"/>
            </a:endParaRPr>
          </a:p>
        </p:txBody>
      </p:sp>
      <p:sp>
        <p:nvSpPr>
          <p:cNvPr id="2" name="Elipse 1"/>
          <p:cNvSpPr/>
          <p:nvPr/>
        </p:nvSpPr>
        <p:spPr>
          <a:xfrm>
            <a:off x="4487594" y="1308296"/>
            <a:ext cx="1167618" cy="4135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p:cNvCxnSpPr/>
          <p:nvPr/>
        </p:nvCxnSpPr>
        <p:spPr>
          <a:xfrm flipH="1" flipV="1">
            <a:off x="2968283" y="1434905"/>
            <a:ext cx="1856935" cy="422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1026725" y="1242993"/>
            <a:ext cx="1941558" cy="38382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15000"/>
              </a:lnSpc>
              <a:spcAft>
                <a:spcPts val="0"/>
              </a:spcAft>
            </a:pPr>
            <a:r>
              <a:rPr lang="es-EC" b="1" dirty="0">
                <a:solidFill>
                  <a:schemeClr val="tx1">
                    <a:lumMod val="95000"/>
                    <a:lumOff val="5000"/>
                  </a:schemeClr>
                </a:solidFill>
                <a:latin typeface="Arial" panose="020B0604020202020204" pitchFamily="34" charset="0"/>
                <a:cs typeface="Arial" panose="020B0604020202020204" pitchFamily="34" charset="0"/>
              </a:rPr>
              <a:t>Sandoval </a:t>
            </a:r>
            <a:r>
              <a:rPr lang="es-EC" b="1" dirty="0" smtClean="0">
                <a:solidFill>
                  <a:schemeClr val="tx1">
                    <a:lumMod val="95000"/>
                    <a:lumOff val="5000"/>
                  </a:schemeClr>
                </a:solidFill>
                <a:latin typeface="Arial" panose="020B0604020202020204" pitchFamily="34" charset="0"/>
                <a:cs typeface="Arial" panose="020B0604020202020204" pitchFamily="34" charset="0"/>
              </a:rPr>
              <a:t>(2018)</a:t>
            </a:r>
            <a:endParaRPr lang="es-EC" sz="1600" b="1"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2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603313" y="883655"/>
            <a:ext cx="4908663" cy="181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Gráfico 5"/>
          <p:cNvGraphicFramePr/>
          <p:nvPr>
            <p:extLst>
              <p:ext uri="{D42A27DB-BD31-4B8C-83A1-F6EECF244321}">
                <p14:modId xmlns:p14="http://schemas.microsoft.com/office/powerpoint/2010/main" val="2856131671"/>
              </p:ext>
            </p:extLst>
          </p:nvPr>
        </p:nvGraphicFramePr>
        <p:xfrm>
          <a:off x="170054" y="2994752"/>
          <a:ext cx="4992856" cy="2492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460370404"/>
              </p:ext>
            </p:extLst>
          </p:nvPr>
        </p:nvGraphicFramePr>
        <p:xfrm>
          <a:off x="6337590" y="2994752"/>
          <a:ext cx="5440428" cy="230289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52567" y="1265792"/>
            <a:ext cx="164660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solidFill>
                  <a:srgbClr val="FF0000"/>
                </a:solidFill>
                <a:latin typeface="Arial" panose="020B0604020202020204" pitchFamily="34" charset="0"/>
                <a:ea typeface="Arial" panose="020B0604020202020204" pitchFamily="34" charset="0"/>
                <a:cs typeface="Arial" panose="020B0604020202020204" pitchFamily="34" charset="0"/>
              </a:rPr>
              <a:t>ASTM D 3080</a:t>
            </a:r>
            <a:endParaRPr lang="es-EC" b="1" dirty="0">
              <a:solidFill>
                <a:srgbClr val="FF0000"/>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4476466" y="5431809"/>
            <a:ext cx="2347415" cy="75062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solidFill>
                  <a:schemeClr val="tx1">
                    <a:lumMod val="95000"/>
                    <a:lumOff val="5000"/>
                  </a:schemeClr>
                </a:solidFill>
                <a:latin typeface="Arial" panose="020B0604020202020204" pitchFamily="34" charset="0"/>
                <a:cs typeface="Arial" panose="020B0604020202020204" pitchFamily="34" charset="0"/>
              </a:rPr>
              <a:t>ϕ</a:t>
            </a:r>
            <a:r>
              <a:rPr lang="es-EC" sz="1600" b="1" dirty="0" smtClean="0">
                <a:solidFill>
                  <a:schemeClr val="tx1">
                    <a:lumMod val="95000"/>
                    <a:lumOff val="5000"/>
                  </a:schemeClr>
                </a:solidFill>
                <a:latin typeface="Arial" panose="020B0604020202020204" pitchFamily="34" charset="0"/>
                <a:cs typeface="Arial" panose="020B0604020202020204" pitchFamily="34" charset="0"/>
              </a:rPr>
              <a:t>=27,8° y C=0Kg/cm</a:t>
            </a:r>
            <a:r>
              <a:rPr lang="es-EC" sz="1600" b="1" baseline="30000" dirty="0" smtClean="0">
                <a:solidFill>
                  <a:schemeClr val="tx1">
                    <a:lumMod val="95000"/>
                    <a:lumOff val="5000"/>
                  </a:schemeClr>
                </a:solidFill>
                <a:latin typeface="Arial" panose="020B0604020202020204" pitchFamily="34" charset="0"/>
                <a:cs typeface="Arial" panose="020B0604020202020204" pitchFamily="34" charset="0"/>
              </a:rPr>
              <a:t>2</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 name="Rectángulo 8"/>
          <p:cNvSpPr/>
          <p:nvPr/>
        </p:nvSpPr>
        <p:spPr>
          <a:xfrm>
            <a:off x="170054" y="536521"/>
            <a:ext cx="156966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Corte directo: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876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 de texto 98"/>
              <p:cNvSpPr txBox="1"/>
              <p:nvPr/>
            </p:nvSpPr>
            <p:spPr>
              <a:xfrm>
                <a:off x="10459834" y="1489986"/>
                <a:ext cx="280620"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EC" sz="1100" b="1" i="1">
                              <a:solidFill>
                                <a:srgbClr val="000000"/>
                              </a:solidFill>
                              <a:effectLst/>
                              <a:latin typeface="Cambria Math" panose="02040503050406030204" pitchFamily="18" charset="0"/>
                              <a:ea typeface="Times New Roman" panose="02020603050405020304" pitchFamily="18" charset="0"/>
                            </a:rPr>
                          </m:ctrlPr>
                        </m:sSubPr>
                        <m:e>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𝐈𝐬</m:t>
                          </m:r>
                        </m:e>
                        <m:sub>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𝟓𝟎</m:t>
                          </m:r>
                        </m:sub>
                      </m:sSub>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7" name="Cuadro de texto 98"/>
              <p:cNvSpPr txBox="1">
                <a:spLocks noRot="1" noChangeAspect="1" noMove="1" noResize="1" noEditPoints="1" noAdjustHandles="1" noChangeArrowheads="1" noChangeShapeType="1" noTextEdit="1"/>
              </p:cNvSpPr>
              <p:nvPr/>
            </p:nvSpPr>
            <p:spPr>
              <a:xfrm>
                <a:off x="10459834" y="1489986"/>
                <a:ext cx="280620" cy="169277"/>
              </a:xfrm>
              <a:prstGeom prst="rect">
                <a:avLst/>
              </a:prstGeom>
              <a:blipFill rotWithShape="0">
                <a:blip r:embed="rId2"/>
                <a:stretch>
                  <a:fillRect l="-10870" r="-4348" b="-21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Cuadro de texto 97"/>
              <p:cNvSpPr txBox="1"/>
              <p:nvPr/>
            </p:nvSpPr>
            <p:spPr>
              <a:xfrm>
                <a:off x="11065672" y="1489986"/>
                <a:ext cx="471951"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EC" sz="1100" b="1" i="1">
                              <a:solidFill>
                                <a:srgbClr val="000000"/>
                              </a:solidFill>
                              <a:effectLst/>
                              <a:latin typeface="Cambria Math" panose="02040503050406030204" pitchFamily="18" charset="0"/>
                              <a:ea typeface="Times New Roman" panose="02020603050405020304" pitchFamily="18" charset="0"/>
                            </a:rPr>
                          </m:ctrlPr>
                        </m:sSubPr>
                        <m:e>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𝟐𝟐𝐈𝐬</m:t>
                          </m:r>
                        </m:e>
                        <m:sub>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𝟓𝟎</m:t>
                          </m:r>
                        </m:sub>
                      </m:sSub>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8" name="Cuadro de texto 97"/>
              <p:cNvSpPr txBox="1">
                <a:spLocks noRot="1" noChangeAspect="1" noMove="1" noResize="1" noEditPoints="1" noAdjustHandles="1" noChangeArrowheads="1" noChangeShapeType="1" noTextEdit="1"/>
              </p:cNvSpPr>
              <p:nvPr/>
            </p:nvSpPr>
            <p:spPr>
              <a:xfrm>
                <a:off x="11065672" y="1489986"/>
                <a:ext cx="471951" cy="169277"/>
              </a:xfrm>
              <a:prstGeom prst="rect">
                <a:avLst/>
              </a:prstGeom>
              <a:blipFill rotWithShape="0">
                <a:blip r:embed="rId3"/>
                <a:stretch>
                  <a:fillRect l="-3846" r="-1282" b="-21429"/>
                </a:stretch>
              </a:blipFill>
            </p:spPr>
            <p:txBody>
              <a:bodyPr/>
              <a:lstStyle/>
              <a:p>
                <a:r>
                  <a:rPr lang="es-EC">
                    <a:noFill/>
                  </a:rPr>
                  <a:t> </a:t>
                </a:r>
              </a:p>
            </p:txBody>
          </p:sp>
        </mc:Fallback>
      </mc:AlternateContent>
      <p:pic>
        <p:nvPicPr>
          <p:cNvPr id="9" name="Imagen 8" descr="IMG_20190415_153532_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865" y="1811720"/>
            <a:ext cx="3396520" cy="276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Tabla 1"/>
          <p:cNvGraphicFramePr>
            <a:graphicFrameLocks noGrp="1"/>
          </p:cNvGraphicFramePr>
          <p:nvPr>
            <p:extLst>
              <p:ext uri="{D42A27DB-BD31-4B8C-83A1-F6EECF244321}">
                <p14:modId xmlns:p14="http://schemas.microsoft.com/office/powerpoint/2010/main" val="433897755"/>
              </p:ext>
            </p:extLst>
          </p:nvPr>
        </p:nvGraphicFramePr>
        <p:xfrm>
          <a:off x="4811003" y="1407531"/>
          <a:ext cx="6839795" cy="3491988"/>
        </p:xfrm>
        <a:graphic>
          <a:graphicData uri="http://schemas.openxmlformats.org/drawingml/2006/table">
            <a:tbl>
              <a:tblPr firstRow="1" firstCol="1" bandRow="1"/>
              <a:tblGrid>
                <a:gridCol w="722130"/>
                <a:gridCol w="620300"/>
                <a:gridCol w="620300"/>
                <a:gridCol w="798143"/>
                <a:gridCol w="630340"/>
                <a:gridCol w="681971"/>
                <a:gridCol w="659741"/>
                <a:gridCol w="444608"/>
                <a:gridCol w="401582"/>
                <a:gridCol w="630340"/>
                <a:gridCol w="630340"/>
              </a:tblGrid>
              <a:tr h="239761">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Peso</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Largo</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Diámetro</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L/D</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Carga</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Is</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04078">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Muestra</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kg</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mm</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mm</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mm</a:t>
                      </a:r>
                      <a:r>
                        <a:rPr lang="es-ES" sz="1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s-EC" sz="1100" dirty="0">
                          <a:effectLst/>
                          <a:latin typeface="Arial" panose="020B0604020202020204" pitchFamily="34" charset="0"/>
                          <a:cs typeface="Arial" panose="020B0604020202020204" pitchFamily="34" charset="0"/>
                        </a:rPr>
                        <a:t>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s-ES"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a:t>
                      </a:r>
                      <a:r>
                        <a:rPr lang="es-EC" sz="1100" dirty="0">
                          <a:effectLst/>
                          <a:latin typeface="Arial" panose="020B0604020202020204" pitchFamily="34" charset="0"/>
                          <a:cs typeface="Arial" panose="020B0604020202020204" pitchFamily="34" charset="0"/>
                        </a:rPr>
                        <a:t>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s-ES"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a:t>
                      </a:r>
                      <a:r>
                        <a:rPr lang="es-EC" sz="1100" dirty="0">
                          <a:effectLst/>
                          <a:latin typeface="Arial" panose="020B0604020202020204" pitchFamily="34" charset="0"/>
                          <a:cs typeface="Arial" panose="020B0604020202020204" pitchFamily="34" charset="0"/>
                        </a:rPr>
                        <a:t> </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243,06</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3844,00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53,15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635,53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13,18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4900,00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68,84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4489,00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90,29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483,6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5625,00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53,65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341,8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3844,00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47,35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339,79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3844,00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88,39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245,35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3136,00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81,13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194,12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2704,00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113,77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179,08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111,99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3249,00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52,58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374,78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5625,00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r>
              <a:tr h="239761">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314,32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4900,00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48,44</a:t>
                      </a:r>
                      <a:endParaRPr lang="es-EC" sz="11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12" name="Cuadro de texto 99"/>
              <p:cNvSpPr txBox="1"/>
              <p:nvPr/>
            </p:nvSpPr>
            <p:spPr>
              <a:xfrm>
                <a:off x="8988508" y="1478579"/>
                <a:ext cx="16827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sSup>
                        <m:sSupPr>
                          <m:ctrlPr>
                            <a:rPr lang="es-EC" sz="1100" b="1" i="1">
                              <a:solidFill>
                                <a:srgbClr val="000000"/>
                              </a:solidFill>
                              <a:effectLst/>
                              <a:latin typeface="Cambria Math" panose="02040503050406030204" pitchFamily="18" charset="0"/>
                              <a:ea typeface="Times New Roman" panose="02020603050405020304" pitchFamily="18" charset="0"/>
                            </a:rPr>
                          </m:ctrlPr>
                        </m:sSupPr>
                        <m:e>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𝐃</m:t>
                          </m:r>
                        </m:e>
                        <m:sup>
                          <m:r>
                            <a:rPr lang="es-EC" sz="11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12" name="Cuadro de texto 99"/>
              <p:cNvSpPr txBox="1">
                <a:spLocks noRot="1" noChangeAspect="1" noMove="1" noResize="1" noEditPoints="1" noAdjustHandles="1" noChangeArrowheads="1" noChangeShapeType="1" noTextEdit="1"/>
              </p:cNvSpPr>
              <p:nvPr/>
            </p:nvSpPr>
            <p:spPr>
              <a:xfrm>
                <a:off x="8988508" y="1478579"/>
                <a:ext cx="168275" cy="171450"/>
              </a:xfrm>
              <a:prstGeom prst="rect">
                <a:avLst/>
              </a:prstGeom>
              <a:blipFill rotWithShape="0">
                <a:blip r:embed="rId7"/>
                <a:stretch>
                  <a:fillRect l="-28571" r="-17857" b="-10714"/>
                </a:stretch>
              </a:blipFill>
            </p:spPr>
            <p:txBody>
              <a:bodyPr/>
              <a:lstStyle/>
              <a:p>
                <a:r>
                  <a:rPr lang="es-EC">
                    <a:noFill/>
                  </a:rPr>
                  <a:t> </a:t>
                </a:r>
              </a:p>
            </p:txBody>
          </p:sp>
        </mc:Fallback>
      </mc:AlternateContent>
      <p:sp>
        <p:nvSpPr>
          <p:cNvPr id="3" name="Rectángulo 2"/>
          <p:cNvSpPr/>
          <p:nvPr/>
        </p:nvSpPr>
        <p:spPr>
          <a:xfrm>
            <a:off x="846011" y="1109247"/>
            <a:ext cx="303583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solidFill>
                  <a:srgbClr val="FF0000"/>
                </a:solidFill>
                <a:latin typeface="Arial" panose="020B0604020202020204" pitchFamily="34" charset="0"/>
                <a:ea typeface="Arial" panose="020B0604020202020204" pitchFamily="34" charset="0"/>
                <a:cs typeface="Arial" panose="020B0604020202020204" pitchFamily="34" charset="0"/>
              </a:rPr>
              <a:t>UNE2295-5 y ASTM D5731</a:t>
            </a:r>
            <a:endParaRPr lang="es-EC" b="1" dirty="0">
              <a:solidFill>
                <a:srgbClr val="FF0000"/>
              </a:solidFill>
              <a:latin typeface="Arial" panose="020B0604020202020204" pitchFamily="34" charset="0"/>
              <a:cs typeface="Arial" panose="020B0604020202020204" pitchFamily="34" charset="0"/>
            </a:endParaRPr>
          </a:p>
        </p:txBody>
      </p:sp>
      <p:sp>
        <p:nvSpPr>
          <p:cNvPr id="15" name="Título 1"/>
          <p:cNvSpPr txBox="1">
            <a:spLocks/>
          </p:cNvSpPr>
          <p:nvPr/>
        </p:nvSpPr>
        <p:spPr>
          <a:xfrm>
            <a:off x="170054" y="-1010514"/>
            <a:ext cx="488431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Estudios de suelos</a:t>
            </a:r>
            <a:endParaRPr lang="es-EC" b="1" dirty="0">
              <a:latin typeface="Arial" panose="020B0604020202020204" pitchFamily="34" charset="0"/>
              <a:cs typeface="Arial" panose="020B0604020202020204" pitchFamily="34" charset="0"/>
            </a:endParaRPr>
          </a:p>
        </p:txBody>
      </p:sp>
      <p:sp>
        <p:nvSpPr>
          <p:cNvPr id="4" name="Abrir llave 3"/>
          <p:cNvSpPr/>
          <p:nvPr/>
        </p:nvSpPr>
        <p:spPr>
          <a:xfrm>
            <a:off x="4326322" y="946368"/>
            <a:ext cx="409451" cy="502802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p>
        </p:txBody>
      </p:sp>
      <p:sp>
        <p:nvSpPr>
          <p:cNvPr id="16" name="Rectángulo 15"/>
          <p:cNvSpPr/>
          <p:nvPr/>
        </p:nvSpPr>
        <p:spPr>
          <a:xfrm>
            <a:off x="7151427" y="5223763"/>
            <a:ext cx="2961564" cy="5492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smtClean="0">
                <a:solidFill>
                  <a:schemeClr val="tx1">
                    <a:lumMod val="95000"/>
                    <a:lumOff val="5000"/>
                  </a:schemeClr>
                </a:solidFill>
                <a:latin typeface="Arial" panose="020B0604020202020204" pitchFamily="34" charset="0"/>
                <a:cs typeface="Arial" panose="020B0604020202020204" pitchFamily="34" charset="0"/>
              </a:rPr>
              <a:t>     70,29MPa~716,75Kg/cm</a:t>
            </a:r>
            <a:r>
              <a:rPr lang="es-EC" sz="1600" b="1" baseline="30000" dirty="0" smtClean="0">
                <a:solidFill>
                  <a:schemeClr val="tx1">
                    <a:lumMod val="95000"/>
                    <a:lumOff val="5000"/>
                  </a:schemeClr>
                </a:solidFill>
                <a:latin typeface="Arial" panose="020B0604020202020204" pitchFamily="34" charset="0"/>
                <a:cs typeface="Arial" panose="020B0604020202020204" pitchFamily="34" charset="0"/>
              </a:rPr>
              <a:t>2</a:t>
            </a:r>
            <a:endParaRPr lang="es-EC" sz="1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Rectángulo 16"/>
          <p:cNvSpPr/>
          <p:nvPr/>
        </p:nvSpPr>
        <p:spPr>
          <a:xfrm>
            <a:off x="170054" y="536521"/>
            <a:ext cx="1697901"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Carga puntual:</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236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037575624"/>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448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2470055040"/>
              </p:ext>
            </p:extLst>
          </p:nvPr>
        </p:nvGraphicFramePr>
        <p:xfrm>
          <a:off x="1214493" y="3722669"/>
          <a:ext cx="9817684" cy="2363532"/>
        </p:xfrm>
        <a:graphic>
          <a:graphicData uri="http://schemas.openxmlformats.org/drawingml/2006/table">
            <a:tbl>
              <a:tblPr firstRow="1" firstCol="1" bandRow="1">
                <a:tableStyleId>{5C22544A-7EE6-4342-B048-85BDC9FD1C3A}</a:tableStyleId>
              </a:tblPr>
              <a:tblGrid>
                <a:gridCol w="1239115"/>
                <a:gridCol w="2948131"/>
                <a:gridCol w="1239115"/>
                <a:gridCol w="1239115"/>
                <a:gridCol w="1050736"/>
                <a:gridCol w="1050736"/>
                <a:gridCol w="1050736"/>
              </a:tblGrid>
              <a:tr h="220104">
                <a:tc rowSpan="2">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Parámetro</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Fuerzas estáticas: Empuje de lodos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Fuerzas Sísmicas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hMerge="1">
                  <a:txBody>
                    <a:bodyPr/>
                    <a:lstStyle/>
                    <a:p>
                      <a:endParaRPr lang="es-EC"/>
                    </a:p>
                  </a:txBody>
                  <a:tcPr/>
                </a:tc>
                <a:tc rowSpan="2" gridSpan="3">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Fuerzas Dinámicas: Impacto del </a:t>
                      </a:r>
                      <a:r>
                        <a:rPr lang="es-ES" sz="1400" dirty="0" err="1">
                          <a:solidFill>
                            <a:schemeClr val="tx1">
                              <a:lumMod val="95000"/>
                              <a:lumOff val="5000"/>
                            </a:schemeClr>
                          </a:solidFill>
                          <a:effectLst/>
                          <a:latin typeface="Arial" panose="020B0604020202020204" pitchFamily="34" charset="0"/>
                          <a:cs typeface="Arial" panose="020B0604020202020204" pitchFamily="34" charset="0"/>
                        </a:rPr>
                        <a:t>lahar</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s-EC"/>
                    </a:p>
                  </a:txBody>
                  <a:tcPr/>
                </a:tc>
                <a:tc rowSpan="2" hMerge="1">
                  <a:txBody>
                    <a:bodyPr/>
                    <a:lstStyle/>
                    <a:p>
                      <a:endParaRPr lang="es-EC"/>
                    </a:p>
                  </a:txBody>
                  <a:tcPr/>
                </a:tc>
              </a:tr>
              <a:tr h="46069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Horizontal</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Vertical</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460692">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Fuerza(t)</a:t>
                      </a:r>
                      <a:endParaRPr lang="es-EC" sz="14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29737,71</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26659,66</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17773,11</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nSpc>
                          <a:spcPct val="107000"/>
                        </a:lnSpc>
                      </a:pPr>
                      <a:endParaRPr lang="es-EC" sz="1400">
                        <a:solidFill>
                          <a:schemeClr val="tx1">
                            <a:lumMod val="95000"/>
                            <a:lumOff val="5000"/>
                          </a:schemeClr>
                        </a:solidFill>
                        <a:effectLst/>
                        <a:latin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63989,60</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noFill/>
                  </a:tcPr>
                </a:tc>
              </a:tr>
              <a:tr h="460692">
                <a:tc rowSpan="2">
                  <a:txBody>
                    <a:bodyPr/>
                    <a:lstStyle/>
                    <a:p>
                      <a:pPr algn="ctr">
                        <a:lnSpc>
                          <a:spcPct val="115000"/>
                        </a:lnSpc>
                        <a:spcAft>
                          <a:spcPts val="0"/>
                        </a:spcAft>
                      </a:pPr>
                      <a:r>
                        <a:rPr lang="es-ES" sz="1400" b="0">
                          <a:solidFill>
                            <a:schemeClr val="tx1">
                              <a:lumMod val="95000"/>
                              <a:lumOff val="5000"/>
                            </a:schemeClr>
                          </a:solidFill>
                          <a:effectLst/>
                          <a:latin typeface="Arial" panose="020B0604020202020204" pitchFamily="34" charset="0"/>
                          <a:cs typeface="Arial" panose="020B0604020202020204" pitchFamily="34" charset="0"/>
                        </a:rPr>
                        <a:t>Mv(t-m)</a:t>
                      </a:r>
                      <a:endParaRPr lang="es-EC" sz="1400" b="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rowSpan="2">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1090382,88</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1156736,29</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1547352,40</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rowSpan="2" gridSpan="3">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626458,21</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rowSpan="2" hMerge="1">
                  <a:txBody>
                    <a:bodyPr/>
                    <a:lstStyle/>
                    <a:p>
                      <a:endParaRPr lang="es-EC"/>
                    </a:p>
                  </a:txBody>
                  <a:tcPr/>
                </a:tc>
                <a:tc rowSpan="2" hMerge="1">
                  <a:txBody>
                    <a:bodyPr/>
                    <a:lstStyle/>
                    <a:p>
                      <a:endParaRPr lang="es-EC"/>
                    </a:p>
                  </a:txBody>
                  <a:tcPr/>
                </a:tc>
              </a:tr>
              <a:tr h="220104">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2704088,68</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h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220104">
                <a:tc>
                  <a:txBody>
                    <a:bodyPr/>
                    <a:lstStyle/>
                    <a:p>
                      <a:pPr algn="ctr">
                        <a:lnSpc>
                          <a:spcPct val="115000"/>
                        </a:lnSpc>
                        <a:spcAft>
                          <a:spcPts val="0"/>
                        </a:spcAft>
                      </a:pPr>
                      <a:r>
                        <a:rPr lang="es-ES" sz="1400" b="0">
                          <a:solidFill>
                            <a:schemeClr val="tx1">
                              <a:lumMod val="95000"/>
                              <a:lumOff val="5000"/>
                            </a:schemeClr>
                          </a:solidFill>
                          <a:effectLst/>
                          <a:latin typeface="Arial" panose="020B0604020202020204" pitchFamily="34" charset="0"/>
                          <a:cs typeface="Arial" panose="020B0604020202020204" pitchFamily="34" charset="0"/>
                        </a:rPr>
                        <a:t>Mr</a:t>
                      </a:r>
                      <a:endParaRPr lang="es-EC" sz="1400" b="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gridSpan="6">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12784682,71</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0104">
                <a:tc>
                  <a:txBody>
                    <a:bodyPr/>
                    <a:lstStyle/>
                    <a:p>
                      <a:pPr algn="ctr">
                        <a:lnSpc>
                          <a:spcPct val="115000"/>
                        </a:lnSpc>
                        <a:spcAft>
                          <a:spcPts val="0"/>
                        </a:spcAft>
                      </a:pPr>
                      <a:r>
                        <a:rPr lang="es-ES" sz="1400" b="1" dirty="0" err="1" smtClean="0">
                          <a:solidFill>
                            <a:schemeClr val="tx1">
                              <a:lumMod val="95000"/>
                              <a:lumOff val="5000"/>
                            </a:schemeClr>
                          </a:solidFill>
                          <a:effectLst/>
                          <a:latin typeface="Arial" panose="020B0604020202020204" pitchFamily="34" charset="0"/>
                          <a:cs typeface="Arial" panose="020B0604020202020204" pitchFamily="34" charset="0"/>
                        </a:rPr>
                        <a:t>Ksv</a:t>
                      </a:r>
                      <a:r>
                        <a:rPr lang="es-ES" sz="1400" b="1" dirty="0" smtClean="0">
                          <a:solidFill>
                            <a:schemeClr val="tx1">
                              <a:lumMod val="95000"/>
                              <a:lumOff val="5000"/>
                            </a:schemeClr>
                          </a:solidFill>
                          <a:effectLst/>
                          <a:latin typeface="Arial" panose="020B0604020202020204" pitchFamily="34" charset="0"/>
                          <a:cs typeface="Arial" panose="020B0604020202020204" pitchFamily="34" charset="0"/>
                        </a:rPr>
                        <a:t>&gt;1,1</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lumMod val="95000"/>
                              <a:lumOff val="5000"/>
                            </a:schemeClr>
                          </a:solidFill>
                          <a:effectLst/>
                          <a:latin typeface="Arial" panose="020B0604020202020204" pitchFamily="34" charset="0"/>
                          <a:cs typeface="Arial" panose="020B0604020202020204" pitchFamily="34" charset="0"/>
                        </a:rPr>
                        <a:t>11,72</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S" sz="1400" b="1">
                          <a:solidFill>
                            <a:schemeClr val="tx1">
                              <a:lumMod val="95000"/>
                              <a:lumOff val="5000"/>
                            </a:schemeClr>
                          </a:solidFill>
                          <a:effectLst/>
                          <a:latin typeface="Arial" panose="020B0604020202020204" pitchFamily="34" charset="0"/>
                          <a:cs typeface="Arial" panose="020B0604020202020204" pitchFamily="34" charset="0"/>
                        </a:rPr>
                        <a:t>4,73</a:t>
                      </a:r>
                      <a:endParaRPr lang="es-EC" sz="1400" b="1">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gridSpan="3">
                  <a:txBody>
                    <a:bodyPr/>
                    <a:lstStyle/>
                    <a:p>
                      <a:pPr algn="ctr">
                        <a:lnSpc>
                          <a:spcPct val="115000"/>
                        </a:lnSpc>
                        <a:spcAft>
                          <a:spcPts val="0"/>
                        </a:spcAft>
                      </a:pPr>
                      <a:r>
                        <a:rPr lang="es-ES" sz="1400" b="1" dirty="0">
                          <a:solidFill>
                            <a:schemeClr val="tx1">
                              <a:lumMod val="95000"/>
                              <a:lumOff val="5000"/>
                            </a:schemeClr>
                          </a:solidFill>
                          <a:effectLst/>
                          <a:latin typeface="Arial" panose="020B0604020202020204" pitchFamily="34" charset="0"/>
                          <a:cs typeface="Arial" panose="020B0604020202020204" pitchFamily="34" charset="0"/>
                        </a:rPr>
                        <a:t>20,41</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r>
            </a:tbl>
          </a:graphicData>
        </a:graphic>
      </p:graphicFrame>
      <p:pic>
        <p:nvPicPr>
          <p:cNvPr id="9" name="Imagen 8"/>
          <p:cNvPicPr/>
          <p:nvPr/>
        </p:nvPicPr>
        <p:blipFill>
          <a:blip r:embed="rId2"/>
          <a:stretch>
            <a:fillRect/>
          </a:stretch>
        </p:blipFill>
        <p:spPr>
          <a:xfrm>
            <a:off x="1451031" y="1095856"/>
            <a:ext cx="5279067" cy="2496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ítulo 1"/>
          <p:cNvSpPr txBox="1">
            <a:spLocks/>
          </p:cNvSpPr>
          <p:nvPr/>
        </p:nvSpPr>
        <p:spPr>
          <a:xfrm>
            <a:off x="170054" y="-1010514"/>
            <a:ext cx="5411349"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 la presa mixta</a:t>
            </a:r>
            <a:endParaRPr lang="es-EC" b="1" dirty="0">
              <a:latin typeface="Arial" panose="020B0604020202020204" pitchFamily="34" charset="0"/>
              <a:cs typeface="Arial" panose="020B0604020202020204" pitchFamily="34" charset="0"/>
            </a:endParaRPr>
          </a:p>
        </p:txBody>
      </p:sp>
      <p:sp>
        <p:nvSpPr>
          <p:cNvPr id="14" name="Rectángulo 13"/>
          <p:cNvSpPr/>
          <p:nvPr/>
        </p:nvSpPr>
        <p:spPr>
          <a:xfrm>
            <a:off x="170054" y="536521"/>
            <a:ext cx="6058069"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Fuerzas externas y factor de seguridad ante volcamiento:</a:t>
            </a:r>
            <a:endParaRPr lang="es-EC" dirty="0">
              <a:latin typeface="Arial" panose="020B0604020202020204" pitchFamily="34" charset="0"/>
              <a:cs typeface="Arial" panose="020B0604020202020204" pitchFamily="34" charset="0"/>
            </a:endParaRPr>
          </a:p>
        </p:txBody>
      </p:sp>
      <p:sp>
        <p:nvSpPr>
          <p:cNvPr id="15" name="Abrir llave 14"/>
          <p:cNvSpPr/>
          <p:nvPr/>
        </p:nvSpPr>
        <p:spPr>
          <a:xfrm>
            <a:off x="6887689" y="706337"/>
            <a:ext cx="356260" cy="288570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Rectángulo 15"/>
          <p:cNvSpPr/>
          <p:nvPr/>
        </p:nvSpPr>
        <p:spPr>
          <a:xfrm>
            <a:off x="7065819" y="706337"/>
            <a:ext cx="4987636" cy="1540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lumMod val="95000"/>
                    <a:lumOff val="5000"/>
                  </a:schemeClr>
                </a:solidFill>
              </a:rPr>
              <a:t>Altura de la presa: </a:t>
            </a:r>
            <a:r>
              <a:rPr lang="es-EC" dirty="0" smtClean="0">
                <a:solidFill>
                  <a:schemeClr val="tx1">
                    <a:lumMod val="95000"/>
                    <a:lumOff val="5000"/>
                  </a:schemeClr>
                </a:solidFill>
              </a:rPr>
              <a:t>110m</a:t>
            </a:r>
          </a:p>
          <a:p>
            <a:r>
              <a:rPr lang="es-EC" b="1" dirty="0" smtClean="0">
                <a:solidFill>
                  <a:schemeClr val="tx1">
                    <a:lumMod val="95000"/>
                    <a:lumOff val="5000"/>
                  </a:schemeClr>
                </a:solidFill>
              </a:rPr>
              <a:t>Distancia entre contrafuertes, paredes: </a:t>
            </a:r>
            <a:r>
              <a:rPr lang="es-EC" dirty="0" smtClean="0">
                <a:solidFill>
                  <a:schemeClr val="tx1">
                    <a:lumMod val="95000"/>
                    <a:lumOff val="5000"/>
                  </a:schemeClr>
                </a:solidFill>
              </a:rPr>
              <a:t>5m</a:t>
            </a:r>
          </a:p>
          <a:p>
            <a:r>
              <a:rPr lang="es-EC" b="1" dirty="0" smtClean="0">
                <a:solidFill>
                  <a:schemeClr val="tx1">
                    <a:lumMod val="95000"/>
                    <a:lumOff val="5000"/>
                  </a:schemeClr>
                </a:solidFill>
              </a:rPr>
              <a:t>Espesor pantalla, contrafuertes, paredes: </a:t>
            </a:r>
            <a:r>
              <a:rPr lang="es-EC" dirty="0" smtClean="0">
                <a:solidFill>
                  <a:schemeClr val="tx1">
                    <a:lumMod val="95000"/>
                    <a:lumOff val="5000"/>
                  </a:schemeClr>
                </a:solidFill>
              </a:rPr>
              <a:t>1m</a:t>
            </a:r>
          </a:p>
        </p:txBody>
      </p:sp>
      <p:graphicFrame>
        <p:nvGraphicFramePr>
          <p:cNvPr id="18" name="Tabla 17"/>
          <p:cNvGraphicFramePr>
            <a:graphicFrameLocks noGrp="1"/>
          </p:cNvGraphicFramePr>
          <p:nvPr>
            <p:extLst>
              <p:ext uri="{D42A27DB-BD31-4B8C-83A1-F6EECF244321}">
                <p14:modId xmlns:p14="http://schemas.microsoft.com/office/powerpoint/2010/main" val="587567647"/>
              </p:ext>
            </p:extLst>
          </p:nvPr>
        </p:nvGraphicFramePr>
        <p:xfrm>
          <a:off x="7905833" y="2207262"/>
          <a:ext cx="2413000" cy="1371600"/>
        </p:xfrm>
        <a:graphic>
          <a:graphicData uri="http://schemas.openxmlformats.org/drawingml/2006/table">
            <a:tbl>
              <a:tblPr/>
              <a:tblGrid>
                <a:gridCol w="1270000"/>
                <a:gridCol w="1143000"/>
              </a:tblGrid>
              <a:tr h="228600">
                <a:tc>
                  <a:txBody>
                    <a:bodyPr/>
                    <a:lstStyle/>
                    <a:p>
                      <a:pPr algn="ctr" fontAlgn="b"/>
                      <a:r>
                        <a:rPr lang="es-EC" sz="1400" b="1" i="0" u="none" strike="noStrike" dirty="0">
                          <a:solidFill>
                            <a:srgbClr val="000000"/>
                          </a:solidFill>
                          <a:effectLst/>
                          <a:latin typeface="Arial" panose="020B0604020202020204" pitchFamily="34" charset="0"/>
                        </a:rPr>
                        <a:t>Elemento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Arial" panose="020B0604020202020204" pitchFamily="34" charset="0"/>
                        </a:rPr>
                        <a:t>Peso(t)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s-EC" sz="1400" b="0" i="0" u="none" strike="noStrike">
                          <a:solidFill>
                            <a:srgbClr val="000000"/>
                          </a:solidFill>
                          <a:effectLst/>
                          <a:latin typeface="Arial" panose="020B0604020202020204" pitchFamily="34" charset="0"/>
                        </a:rPr>
                        <a:t>Contrafuertes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400" b="0" i="0" u="none" strike="noStrike">
                          <a:solidFill>
                            <a:srgbClr val="000000"/>
                          </a:solidFill>
                          <a:effectLst/>
                          <a:latin typeface="Arial" panose="020B0604020202020204" pitchFamily="34" charset="0"/>
                        </a:rPr>
                        <a:t>30965,08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Paredes</a:t>
                      </a:r>
                    </a:p>
                  </a:txBody>
                  <a:tcPr marL="9525" marR="9525" marT="9525" marB="0" anchor="b">
                    <a:lnL>
                      <a:noFill/>
                    </a:lnL>
                    <a:lnR>
                      <a:noFill/>
                    </a:lnR>
                    <a:lnT>
                      <a:noFill/>
                    </a:lnT>
                    <a:lnB>
                      <a:noFill/>
                    </a:lnB>
                  </a:tcPr>
                </a:tc>
                <a:tc>
                  <a:txBody>
                    <a:bodyPr/>
                    <a:lstStyle/>
                    <a:p>
                      <a:pPr algn="r" fontAlgn="b"/>
                      <a:r>
                        <a:rPr lang="es-EC" sz="1400" b="0" i="0" u="none" strike="noStrike">
                          <a:solidFill>
                            <a:srgbClr val="000000"/>
                          </a:solidFill>
                          <a:effectLst/>
                          <a:latin typeface="Arial" panose="020B0604020202020204" pitchFamily="34" charset="0"/>
                        </a:rPr>
                        <a:t>26235,1</a:t>
                      </a:r>
                    </a:p>
                  </a:txBody>
                  <a:tcPr marL="9525" marR="9525" marT="9525" marB="0" anchor="b">
                    <a:lnL>
                      <a:noFill/>
                    </a:lnL>
                    <a:lnR>
                      <a:noFill/>
                    </a:lnR>
                    <a:lnT>
                      <a:noFill/>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Tierra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Arial" panose="020B0604020202020204" pitchFamily="34" charset="0"/>
                        </a:rPr>
                        <a:t>89427,98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28600">
                <a:tc>
                  <a:txBody>
                    <a:bodyPr/>
                    <a:lstStyle/>
                    <a:p>
                      <a:pPr algn="l" fontAlgn="b"/>
                      <a:r>
                        <a:rPr lang="es-EC" sz="1400" b="1" i="0" u="none" strike="noStrike">
                          <a:solidFill>
                            <a:srgbClr val="000000"/>
                          </a:solidFill>
                          <a:effectLst/>
                          <a:latin typeface="Arial" panose="020B0604020202020204" pitchFamily="34" charset="0"/>
                        </a:rPr>
                        <a:t>G(t)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Arial" panose="020B0604020202020204" pitchFamily="34" charset="0"/>
                        </a:rPr>
                        <a:t>146628,16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s-EC" sz="1400" b="1" i="0" u="none" strike="noStrike" dirty="0" err="1" smtClean="0">
                          <a:solidFill>
                            <a:srgbClr val="000000"/>
                          </a:solidFill>
                          <a:effectLst/>
                          <a:latin typeface="Arial" panose="020B0604020202020204" pitchFamily="34" charset="0"/>
                        </a:rPr>
                        <a:t>Mr</a:t>
                      </a:r>
                      <a:r>
                        <a:rPr lang="es-EC" sz="1400" b="1" i="0" u="none" strike="noStrike" dirty="0" smtClean="0">
                          <a:solidFill>
                            <a:srgbClr val="000000"/>
                          </a:solidFill>
                          <a:effectLst/>
                          <a:latin typeface="Arial" panose="020B0604020202020204" pitchFamily="34" charset="0"/>
                        </a:rPr>
                        <a:t>(</a:t>
                      </a:r>
                      <a:r>
                        <a:rPr lang="es-EC" sz="1400" b="1" i="0" u="none" strike="noStrike" dirty="0" err="1" smtClean="0">
                          <a:solidFill>
                            <a:srgbClr val="000000"/>
                          </a:solidFill>
                          <a:effectLst/>
                          <a:latin typeface="Arial" panose="020B0604020202020204" pitchFamily="34" charset="0"/>
                        </a:rPr>
                        <a:t>tm</a:t>
                      </a:r>
                      <a:r>
                        <a:rPr lang="es-EC" sz="1400" b="1" i="0" u="none" strike="noStrike" dirty="0" smtClean="0">
                          <a:solidFill>
                            <a:srgbClr val="000000"/>
                          </a:solidFill>
                          <a:effectLst/>
                          <a:latin typeface="Arial" panose="020B0604020202020204" pitchFamily="34" charset="0"/>
                        </a:rPr>
                        <a:t>)</a:t>
                      </a:r>
                      <a:endParaRPr lang="es-EC" sz="1400" b="1"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dirty="0">
                          <a:solidFill>
                            <a:srgbClr val="000000"/>
                          </a:solidFill>
                          <a:effectLst/>
                          <a:latin typeface="Arial" panose="020B0604020202020204" pitchFamily="34" charset="0"/>
                        </a:rPr>
                        <a:t>12784682,7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98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227179" y="1497416"/>
            <a:ext cx="4356697" cy="3466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a 5"/>
          <p:cNvGraphicFramePr>
            <a:graphicFrameLocks noGrp="1"/>
          </p:cNvGraphicFramePr>
          <p:nvPr>
            <p:extLst>
              <p:ext uri="{D42A27DB-BD31-4B8C-83A1-F6EECF244321}">
                <p14:modId xmlns:p14="http://schemas.microsoft.com/office/powerpoint/2010/main" val="1495103794"/>
              </p:ext>
            </p:extLst>
          </p:nvPr>
        </p:nvGraphicFramePr>
        <p:xfrm>
          <a:off x="4854877" y="1497416"/>
          <a:ext cx="7186701" cy="1472184"/>
        </p:xfrm>
        <a:graphic>
          <a:graphicData uri="http://schemas.openxmlformats.org/drawingml/2006/table">
            <a:tbl>
              <a:tblPr firstRow="1" firstCol="1" bandRow="1">
                <a:tableStyleId>{5C22544A-7EE6-4342-B048-85BDC9FD1C3A}</a:tableStyleId>
              </a:tblPr>
              <a:tblGrid>
                <a:gridCol w="983950"/>
                <a:gridCol w="2453167"/>
                <a:gridCol w="1212776"/>
                <a:gridCol w="2536808"/>
              </a:tblGrid>
              <a:tr h="411848">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Parámetro</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Fuerzas estáticas: Empuje de lodos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Fuerzas Sísmicas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Fuerzas Dinámicas: Impacto del </a:t>
                      </a:r>
                      <a:r>
                        <a:rPr lang="es-ES" sz="1400" dirty="0" err="1">
                          <a:solidFill>
                            <a:schemeClr val="tx1">
                              <a:lumMod val="95000"/>
                              <a:lumOff val="5000"/>
                            </a:schemeClr>
                          </a:solidFill>
                          <a:effectLst/>
                          <a:latin typeface="Arial" panose="020B0604020202020204" pitchFamily="34" charset="0"/>
                          <a:cs typeface="Arial" panose="020B0604020202020204" pitchFamily="34" charset="0"/>
                        </a:rPr>
                        <a:t>lahar</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5924">
                <a:tc>
                  <a:txBody>
                    <a:bodyPr/>
                    <a:lstStyle/>
                    <a:p>
                      <a:pPr algn="ctr">
                        <a:lnSpc>
                          <a:spcPct val="115000"/>
                        </a:lnSpc>
                        <a:spcAft>
                          <a:spcPts val="0"/>
                        </a:spcAft>
                      </a:pPr>
                      <a:r>
                        <a:rPr lang="es-ES" sz="1400" b="0">
                          <a:solidFill>
                            <a:schemeClr val="tx1">
                              <a:lumMod val="95000"/>
                              <a:lumOff val="5000"/>
                            </a:schemeClr>
                          </a:solidFill>
                          <a:effectLst/>
                          <a:latin typeface="Arial" panose="020B0604020202020204" pitchFamily="34" charset="0"/>
                          <a:cs typeface="Arial" panose="020B0604020202020204" pitchFamily="34" charset="0"/>
                        </a:rPr>
                        <a:t>N(t)</a:t>
                      </a:r>
                      <a:endParaRPr lang="es-EC" sz="1400" b="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146628,16</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128855,05</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146628,16</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r>
              <a:tr h="205924">
                <a:tc>
                  <a:txBody>
                    <a:bodyPr/>
                    <a:lstStyle/>
                    <a:p>
                      <a:pPr algn="ctr">
                        <a:lnSpc>
                          <a:spcPct val="115000"/>
                        </a:lnSpc>
                        <a:spcAft>
                          <a:spcPts val="0"/>
                        </a:spcAft>
                      </a:pPr>
                      <a:r>
                        <a:rPr lang="es-ES" sz="1400" b="0">
                          <a:solidFill>
                            <a:schemeClr val="tx1">
                              <a:lumMod val="95000"/>
                              <a:lumOff val="5000"/>
                            </a:schemeClr>
                          </a:solidFill>
                          <a:effectLst/>
                          <a:latin typeface="Arial" panose="020B0604020202020204" pitchFamily="34" charset="0"/>
                          <a:cs typeface="Arial" panose="020B0604020202020204" pitchFamily="34" charset="0"/>
                        </a:rPr>
                        <a:t>T(t)</a:t>
                      </a:r>
                      <a:endParaRPr lang="es-EC" sz="1400" b="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29737,71</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26659,66</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63989,60</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noFill/>
                  </a:tcPr>
                </a:tc>
              </a:tr>
              <a:tr h="205924">
                <a:tc>
                  <a:txBody>
                    <a:bodyPr/>
                    <a:lstStyle/>
                    <a:p>
                      <a:pPr algn="ctr">
                        <a:lnSpc>
                          <a:spcPct val="115000"/>
                        </a:lnSpc>
                        <a:spcAft>
                          <a:spcPts val="0"/>
                        </a:spcAft>
                      </a:pPr>
                      <a:r>
                        <a:rPr lang="es-ES" sz="1400" b="0" dirty="0">
                          <a:solidFill>
                            <a:schemeClr val="tx1">
                              <a:lumMod val="95000"/>
                              <a:lumOff val="5000"/>
                            </a:schemeClr>
                          </a:solidFill>
                          <a:effectLst/>
                          <a:latin typeface="Arial" panose="020B0604020202020204" pitchFamily="34" charset="0"/>
                          <a:cs typeface="Arial" panose="020B0604020202020204" pitchFamily="34" charset="0"/>
                        </a:rPr>
                        <a:t>F(m</a:t>
                      </a:r>
                      <a:r>
                        <a:rPr lang="es-ES" sz="1400" b="0" baseline="30000" dirty="0">
                          <a:solidFill>
                            <a:schemeClr val="tx1">
                              <a:lumMod val="95000"/>
                              <a:lumOff val="5000"/>
                            </a:schemeClr>
                          </a:solidFill>
                          <a:effectLst/>
                          <a:latin typeface="Arial" panose="020B0604020202020204" pitchFamily="34" charset="0"/>
                          <a:cs typeface="Arial" panose="020B0604020202020204" pitchFamily="34" charset="0"/>
                        </a:rPr>
                        <a:t>2</a:t>
                      </a:r>
                      <a:r>
                        <a:rPr lang="es-ES" sz="1400" b="0" dirty="0">
                          <a:solidFill>
                            <a:schemeClr val="tx1">
                              <a:lumMod val="95000"/>
                              <a:lumOff val="5000"/>
                            </a:schemeClr>
                          </a:solidFill>
                          <a:effectLst/>
                          <a:latin typeface="Arial" panose="020B0604020202020204" pitchFamily="34" charset="0"/>
                          <a:cs typeface="Arial" panose="020B0604020202020204" pitchFamily="34" charset="0"/>
                        </a:rPr>
                        <a:t>)</a:t>
                      </a:r>
                      <a:endParaRPr lang="es-EC" sz="1400" b="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926,70</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r>
              <a:tr h="205924">
                <a:tc>
                  <a:txBody>
                    <a:bodyPr/>
                    <a:lstStyle/>
                    <a:p>
                      <a:pPr algn="ctr">
                        <a:lnSpc>
                          <a:spcPct val="115000"/>
                        </a:lnSpc>
                        <a:spcAft>
                          <a:spcPts val="0"/>
                        </a:spcAft>
                      </a:pPr>
                      <a:r>
                        <a:rPr lang="es-ES" sz="1400" b="1" dirty="0" err="1" smtClean="0">
                          <a:solidFill>
                            <a:schemeClr val="tx1">
                              <a:lumMod val="95000"/>
                              <a:lumOff val="5000"/>
                            </a:schemeClr>
                          </a:solidFill>
                          <a:effectLst/>
                          <a:latin typeface="Arial" panose="020B0604020202020204" pitchFamily="34" charset="0"/>
                          <a:cs typeface="Arial" panose="020B0604020202020204" pitchFamily="34" charset="0"/>
                        </a:rPr>
                        <a:t>Ksd</a:t>
                      </a:r>
                      <a:r>
                        <a:rPr lang="es-ES" sz="1400" b="1" dirty="0" smtClean="0">
                          <a:solidFill>
                            <a:schemeClr val="tx1">
                              <a:lumMod val="95000"/>
                              <a:lumOff val="5000"/>
                            </a:schemeClr>
                          </a:solidFill>
                          <a:effectLst/>
                          <a:latin typeface="Arial" panose="020B0604020202020204" pitchFamily="34" charset="0"/>
                          <a:cs typeface="Arial" panose="020B0604020202020204" pitchFamily="34" charset="0"/>
                        </a:rPr>
                        <a:t>&gt;1</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lumMod val="95000"/>
                              <a:lumOff val="5000"/>
                            </a:schemeClr>
                          </a:solidFill>
                          <a:effectLst/>
                          <a:latin typeface="Arial" panose="020B0604020202020204" pitchFamily="34" charset="0"/>
                          <a:cs typeface="Arial" panose="020B0604020202020204" pitchFamily="34" charset="0"/>
                        </a:rPr>
                        <a:t>3,45</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lumMod val="95000"/>
                              <a:lumOff val="5000"/>
                            </a:schemeClr>
                          </a:solidFill>
                          <a:effectLst/>
                          <a:latin typeface="Arial" panose="020B0604020202020204" pitchFamily="34" charset="0"/>
                          <a:cs typeface="Arial" panose="020B0604020202020204" pitchFamily="34" charset="0"/>
                        </a:rPr>
                        <a:t>3,39</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b="1" dirty="0">
                          <a:solidFill>
                            <a:schemeClr val="tx1">
                              <a:lumMod val="95000"/>
                              <a:lumOff val="5000"/>
                            </a:schemeClr>
                          </a:solidFill>
                          <a:effectLst/>
                          <a:latin typeface="Arial" panose="020B0604020202020204" pitchFamily="34" charset="0"/>
                          <a:cs typeface="Arial" panose="020B0604020202020204" pitchFamily="34" charset="0"/>
                        </a:rPr>
                        <a:t>1,61</a:t>
                      </a:r>
                      <a:endParaRPr lang="es-EC" sz="1400" b="1"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49892185"/>
              </p:ext>
            </p:extLst>
          </p:nvPr>
        </p:nvGraphicFramePr>
        <p:xfrm>
          <a:off x="4827567" y="3982430"/>
          <a:ext cx="7261513" cy="981456"/>
        </p:xfrm>
        <a:graphic>
          <a:graphicData uri="http://schemas.openxmlformats.org/drawingml/2006/table">
            <a:tbl>
              <a:tblPr firstRow="1" firstCol="1" bandRow="1">
                <a:tableStyleId>{5C22544A-7EE6-4342-B048-85BDC9FD1C3A}</a:tableStyleId>
              </a:tblPr>
              <a:tblGrid>
                <a:gridCol w="1680111"/>
                <a:gridCol w="2436393"/>
                <a:gridCol w="1564271"/>
                <a:gridCol w="1580738"/>
              </a:tblGrid>
              <a:tr h="190500">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Parámetro</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Acciones estáticas: Empuje lahar</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Acciones sísmicas</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Acciones dinámicas</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Esfuerzo 1(t/m</a:t>
                      </a:r>
                      <a:r>
                        <a:rPr lang="es-ES" sz="1400" baseline="30000">
                          <a:solidFill>
                            <a:schemeClr val="tx1">
                              <a:lumMod val="95000"/>
                              <a:lumOff val="5000"/>
                            </a:schemeClr>
                          </a:solidFill>
                          <a:effectLst/>
                          <a:latin typeface="Arial" panose="020B0604020202020204" pitchFamily="34" charset="0"/>
                          <a:cs typeface="Arial" panose="020B0604020202020204" pitchFamily="34" charset="0"/>
                        </a:rPr>
                        <a:t>2</a:t>
                      </a:r>
                      <a:r>
                        <a:rPr lang="es-ES" sz="1400">
                          <a:solidFill>
                            <a:schemeClr val="tx1">
                              <a:lumMod val="95000"/>
                              <a:lumOff val="5000"/>
                            </a:schemeClr>
                          </a:solidFill>
                          <a:effectLst/>
                          <a:latin typeface="Arial" panose="020B0604020202020204" pitchFamily="34" charset="0"/>
                          <a:cs typeface="Arial" panose="020B0604020202020204" pitchFamily="34" charset="0"/>
                        </a:rPr>
                        <a:t>)</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159,57</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140,47</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159,03</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noFill/>
                  </a:tcPr>
                </a:tc>
              </a:tr>
              <a:tr h="190500">
                <a:tc>
                  <a:txBody>
                    <a:bodyPr/>
                    <a:lstStyle/>
                    <a:p>
                      <a:pPr algn="ctr">
                        <a:lnSpc>
                          <a:spcPct val="115000"/>
                        </a:lnSpc>
                        <a:spcAft>
                          <a:spcPts val="0"/>
                        </a:spcAft>
                      </a:pPr>
                      <a:r>
                        <a:rPr lang="es-ES" sz="1400">
                          <a:solidFill>
                            <a:schemeClr val="tx1">
                              <a:lumMod val="95000"/>
                              <a:lumOff val="5000"/>
                            </a:schemeClr>
                          </a:solidFill>
                          <a:effectLst/>
                          <a:latin typeface="Arial" panose="020B0604020202020204" pitchFamily="34" charset="0"/>
                          <a:cs typeface="Arial" panose="020B0604020202020204" pitchFamily="34" charset="0"/>
                        </a:rPr>
                        <a:t>Esfuerzo 2(t/m</a:t>
                      </a:r>
                      <a:r>
                        <a:rPr lang="es-ES" sz="1400" baseline="30000">
                          <a:solidFill>
                            <a:schemeClr val="tx1">
                              <a:lumMod val="95000"/>
                              <a:lumOff val="5000"/>
                            </a:schemeClr>
                          </a:solidFill>
                          <a:effectLst/>
                          <a:latin typeface="Arial" panose="020B0604020202020204" pitchFamily="34" charset="0"/>
                          <a:cs typeface="Arial" panose="020B0604020202020204" pitchFamily="34" charset="0"/>
                        </a:rPr>
                        <a:t>2</a:t>
                      </a:r>
                      <a:r>
                        <a:rPr lang="es-ES" sz="1400">
                          <a:solidFill>
                            <a:schemeClr val="tx1">
                              <a:lumMod val="95000"/>
                              <a:lumOff val="5000"/>
                            </a:schemeClr>
                          </a:solidFill>
                          <a:effectLst/>
                          <a:latin typeface="Arial" panose="020B0604020202020204" pitchFamily="34" charset="0"/>
                          <a:cs typeface="Arial" panose="020B0604020202020204" pitchFamily="34" charset="0"/>
                        </a:rPr>
                        <a:t>)</a:t>
                      </a:r>
                      <a:endParaRPr lang="es-EC" sz="140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156,88</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137,62</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S" sz="1400" dirty="0">
                          <a:solidFill>
                            <a:schemeClr val="tx1">
                              <a:lumMod val="95000"/>
                              <a:lumOff val="5000"/>
                            </a:schemeClr>
                          </a:solidFill>
                          <a:effectLst/>
                          <a:latin typeface="Arial" panose="020B0604020202020204" pitchFamily="34" charset="0"/>
                          <a:cs typeface="Arial" panose="020B0604020202020204" pitchFamily="34" charset="0"/>
                        </a:rPr>
                        <a:t>157,42</a:t>
                      </a:r>
                      <a:endParaRPr lang="es-EC" sz="14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r>
            </a:tbl>
          </a:graphicData>
        </a:graphic>
      </p:graphicFrame>
      <p:sp>
        <p:nvSpPr>
          <p:cNvPr id="8" name="Título 1"/>
          <p:cNvSpPr txBox="1">
            <a:spLocks/>
          </p:cNvSpPr>
          <p:nvPr/>
        </p:nvSpPr>
        <p:spPr>
          <a:xfrm>
            <a:off x="170054" y="-1010514"/>
            <a:ext cx="7133271"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 la presa mixta</a:t>
            </a:r>
            <a:endParaRPr lang="es-EC" b="1" dirty="0">
              <a:latin typeface="Arial" panose="020B0604020202020204" pitchFamily="34" charset="0"/>
              <a:cs typeface="Arial" panose="020B0604020202020204" pitchFamily="34" charset="0"/>
            </a:endParaRPr>
          </a:p>
        </p:txBody>
      </p:sp>
      <p:sp>
        <p:nvSpPr>
          <p:cNvPr id="9" name="Rectángulo 8"/>
          <p:cNvSpPr/>
          <p:nvPr/>
        </p:nvSpPr>
        <p:spPr>
          <a:xfrm>
            <a:off x="170054" y="536521"/>
            <a:ext cx="6468437"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Factores de seguridad a deslizamiento y Esfuerzos del suelo:</a:t>
            </a:r>
            <a:endParaRPr lang="es-EC"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02630706"/>
              </p:ext>
            </p:extLst>
          </p:nvPr>
        </p:nvGraphicFramePr>
        <p:xfrm>
          <a:off x="1226120" y="5344733"/>
          <a:ext cx="2289812" cy="753008"/>
        </p:xfrm>
        <a:graphic>
          <a:graphicData uri="http://schemas.openxmlformats.org/drawingml/2006/table">
            <a:tbl>
              <a:tblPr firstRow="1" bandRow="1">
                <a:tableStyleId>{5C22544A-7EE6-4342-B048-85BDC9FD1C3A}</a:tableStyleId>
              </a:tblPr>
              <a:tblGrid>
                <a:gridCol w="1144906"/>
                <a:gridCol w="1144906"/>
              </a:tblGrid>
              <a:tr h="382168">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X-cg</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Y-cg</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67,39m</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smtClean="0">
                          <a:solidFill>
                            <a:schemeClr val="tx1">
                              <a:lumMod val="95000"/>
                              <a:lumOff val="5000"/>
                            </a:schemeClr>
                          </a:solidFill>
                          <a:latin typeface="Arial" panose="020B0604020202020204" pitchFamily="34" charset="0"/>
                          <a:cs typeface="Arial" panose="020B0604020202020204" pitchFamily="34" charset="0"/>
                        </a:rPr>
                        <a:t>43,39m</a:t>
                      </a:r>
                      <a:endParaRPr lang="es-EC" dirty="0">
                        <a:solidFill>
                          <a:schemeClr val="tx1">
                            <a:lumMod val="95000"/>
                            <a:lumOff val="5000"/>
                          </a:schemeClr>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41606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870503147"/>
              </p:ext>
            </p:extLst>
          </p:nvPr>
        </p:nvGraphicFramePr>
        <p:xfrm>
          <a:off x="6851580" y="3344657"/>
          <a:ext cx="5167252" cy="1647830"/>
        </p:xfrm>
        <a:graphic>
          <a:graphicData uri="http://schemas.openxmlformats.org/drawingml/2006/table">
            <a:tbl>
              <a:tblPr firstRow="1" firstCol="1" bandRow="1"/>
              <a:tblGrid>
                <a:gridCol w="1248044"/>
                <a:gridCol w="844499"/>
                <a:gridCol w="1044745"/>
                <a:gridCol w="1015745"/>
                <a:gridCol w="1014219"/>
              </a:tblGrid>
              <a:tr h="659132">
                <a:tc rowSpan="2">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Condición</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Talud aguas arriba m=2,80</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gridSpan="2">
                  <a:txBody>
                    <a:bodyPr/>
                    <a:lstStyle/>
                    <a:p>
                      <a:pPr algn="ctr">
                        <a:lnSpc>
                          <a:spcPct val="115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Talud aguas abajo m=2,40</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329566">
                <a:tc vMerge="1">
                  <a:txBody>
                    <a:bodyPr/>
                    <a:lstStyle/>
                    <a:p>
                      <a:endParaRPr lang="es-EC"/>
                    </a:p>
                  </a:txBody>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Bishop</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Jambu</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Bishop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Jambu</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329566">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 Sismo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9566">
                <a:tc>
                  <a:txBody>
                    <a:bodyPr/>
                    <a:lstStyle/>
                    <a:p>
                      <a:pPr algn="ctr">
                        <a:lnSpc>
                          <a:spcPct val="115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 Sismo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1,705</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8" name="Imagen 7"/>
          <p:cNvPicPr>
            <a:picLocks noChangeAspect="1"/>
          </p:cNvPicPr>
          <p:nvPr/>
        </p:nvPicPr>
        <p:blipFill>
          <a:blip r:embed="rId2"/>
          <a:stretch>
            <a:fillRect/>
          </a:stretch>
        </p:blipFill>
        <p:spPr>
          <a:xfrm>
            <a:off x="332633" y="1698170"/>
            <a:ext cx="6252045" cy="3752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 la presa de materiales sueltos</a:t>
            </a:r>
            <a:endParaRPr lang="es-EC" b="1" dirty="0">
              <a:latin typeface="Arial" panose="020B0604020202020204" pitchFamily="34" charset="0"/>
              <a:cs typeface="Arial" panose="020B0604020202020204" pitchFamily="34" charset="0"/>
            </a:endParaRPr>
          </a:p>
        </p:txBody>
      </p:sp>
      <p:sp>
        <p:nvSpPr>
          <p:cNvPr id="10" name="Rectángulo 9"/>
          <p:cNvSpPr/>
          <p:nvPr/>
        </p:nvSpPr>
        <p:spPr>
          <a:xfrm>
            <a:off x="170054" y="536521"/>
            <a:ext cx="5750292"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Factores de seguridad a deslizamiento y dimensiones:</a:t>
            </a:r>
            <a:endParaRPr lang="es-EC" dirty="0">
              <a:latin typeface="Arial" panose="020B0604020202020204" pitchFamily="34" charset="0"/>
              <a:cs typeface="Arial" panose="020B0604020202020204" pitchFamily="34" charset="0"/>
            </a:endParaRPr>
          </a:p>
        </p:txBody>
      </p:sp>
      <p:sp>
        <p:nvSpPr>
          <p:cNvPr id="11" name="Rectángulo 10"/>
          <p:cNvSpPr/>
          <p:nvPr/>
        </p:nvSpPr>
        <p:spPr>
          <a:xfrm>
            <a:off x="8240331" y="4649273"/>
            <a:ext cx="592428"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6808242" y="1698170"/>
            <a:ext cx="2284243" cy="1540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lumMod val="95000"/>
                    <a:lumOff val="5000"/>
                  </a:schemeClr>
                </a:solidFill>
              </a:rPr>
              <a:t>Corona: </a:t>
            </a:r>
            <a:r>
              <a:rPr lang="es-EC" dirty="0" smtClean="0">
                <a:solidFill>
                  <a:schemeClr val="tx1">
                    <a:lumMod val="95000"/>
                    <a:lumOff val="5000"/>
                  </a:schemeClr>
                </a:solidFill>
              </a:rPr>
              <a:t>10m</a:t>
            </a:r>
          </a:p>
          <a:p>
            <a:r>
              <a:rPr lang="es-EC" b="1" dirty="0" smtClean="0">
                <a:solidFill>
                  <a:schemeClr val="tx1">
                    <a:lumMod val="95000"/>
                    <a:lumOff val="5000"/>
                  </a:schemeClr>
                </a:solidFill>
              </a:rPr>
              <a:t>Bermas: </a:t>
            </a:r>
            <a:r>
              <a:rPr lang="es-EC" dirty="0" smtClean="0">
                <a:solidFill>
                  <a:schemeClr val="tx1">
                    <a:lumMod val="95000"/>
                    <a:lumOff val="5000"/>
                  </a:schemeClr>
                </a:solidFill>
              </a:rPr>
              <a:t>2m y 4m</a:t>
            </a:r>
          </a:p>
          <a:p>
            <a:r>
              <a:rPr lang="es-EC" b="1" dirty="0" smtClean="0">
                <a:solidFill>
                  <a:schemeClr val="tx1">
                    <a:lumMod val="95000"/>
                    <a:lumOff val="5000"/>
                  </a:schemeClr>
                </a:solidFill>
              </a:rPr>
              <a:t>Taludes: </a:t>
            </a:r>
            <a:r>
              <a:rPr lang="es-EC" dirty="0" smtClean="0">
                <a:solidFill>
                  <a:schemeClr val="tx1">
                    <a:lumMod val="95000"/>
                    <a:lumOff val="5000"/>
                  </a:schemeClr>
                </a:solidFill>
              </a:rPr>
              <a:t>2,80 y 2,40</a:t>
            </a:r>
          </a:p>
        </p:txBody>
      </p:sp>
      <p:sp>
        <p:nvSpPr>
          <p:cNvPr id="13" name="Rectángulo 12"/>
          <p:cNvSpPr/>
          <p:nvPr/>
        </p:nvSpPr>
        <p:spPr>
          <a:xfrm>
            <a:off x="10192198" y="4365938"/>
            <a:ext cx="592428"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2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288807" y="985652"/>
            <a:ext cx="6515754" cy="4548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lipse 7"/>
          <p:cNvSpPr/>
          <p:nvPr/>
        </p:nvSpPr>
        <p:spPr>
          <a:xfrm>
            <a:off x="2778826" y="2220685"/>
            <a:ext cx="546265" cy="230381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de flecha 9"/>
          <p:cNvCxnSpPr/>
          <p:nvPr/>
        </p:nvCxnSpPr>
        <p:spPr>
          <a:xfrm flipV="1">
            <a:off x="3075709" y="4203865"/>
            <a:ext cx="1436914" cy="510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3325091" y="2776787"/>
            <a:ext cx="1436914" cy="510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2828227" y="1250805"/>
            <a:ext cx="1436914" cy="510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4265141" y="985652"/>
            <a:ext cx="1161882" cy="39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lumMod val="95000"/>
                    <a:lumOff val="5000"/>
                  </a:schemeClr>
                </a:solidFill>
              </a:rPr>
              <a:t>Vertedero</a:t>
            </a:r>
            <a:endParaRPr lang="es-EC" dirty="0" smtClean="0">
              <a:solidFill>
                <a:schemeClr val="tx1">
                  <a:lumMod val="95000"/>
                  <a:lumOff val="5000"/>
                </a:schemeClr>
              </a:solidFill>
            </a:endParaRPr>
          </a:p>
        </p:txBody>
      </p:sp>
      <p:sp>
        <p:nvSpPr>
          <p:cNvPr id="14" name="Rectángulo 13"/>
          <p:cNvSpPr/>
          <p:nvPr/>
        </p:nvSpPr>
        <p:spPr>
          <a:xfrm>
            <a:off x="4727329" y="2499390"/>
            <a:ext cx="1447840" cy="39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lumMod val="95000"/>
                    <a:lumOff val="5000"/>
                  </a:schemeClr>
                </a:solidFill>
              </a:rPr>
              <a:t>Orificios vertedores</a:t>
            </a:r>
            <a:endParaRPr lang="es-EC" dirty="0" smtClean="0">
              <a:solidFill>
                <a:schemeClr val="tx1">
                  <a:lumMod val="95000"/>
                  <a:lumOff val="5000"/>
                </a:schemeClr>
              </a:solidFill>
            </a:endParaRPr>
          </a:p>
        </p:txBody>
      </p:sp>
      <p:sp>
        <p:nvSpPr>
          <p:cNvPr id="15" name="Rectángulo 14"/>
          <p:cNvSpPr/>
          <p:nvPr/>
        </p:nvSpPr>
        <p:spPr>
          <a:xfrm>
            <a:off x="4496949" y="4005882"/>
            <a:ext cx="1447840" cy="39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lumMod val="95000"/>
                    <a:lumOff val="5000"/>
                  </a:schemeClr>
                </a:solidFill>
              </a:rPr>
              <a:t>Alcantarilla</a:t>
            </a:r>
            <a:endParaRPr lang="es-EC" dirty="0" smtClean="0">
              <a:solidFill>
                <a:schemeClr val="tx1">
                  <a:lumMod val="95000"/>
                  <a:lumOff val="5000"/>
                </a:schemeClr>
              </a:solidFill>
            </a:endParaRPr>
          </a:p>
        </p:txBody>
      </p:sp>
      <p:graphicFrame>
        <p:nvGraphicFramePr>
          <p:cNvPr id="16" name="Gráfico 15"/>
          <p:cNvGraphicFramePr/>
          <p:nvPr>
            <p:extLst>
              <p:ext uri="{D42A27DB-BD31-4B8C-83A1-F6EECF244321}">
                <p14:modId xmlns:p14="http://schemas.microsoft.com/office/powerpoint/2010/main" val="659905298"/>
              </p:ext>
            </p:extLst>
          </p:nvPr>
        </p:nvGraphicFramePr>
        <p:xfrm>
          <a:off x="6967016" y="2220685"/>
          <a:ext cx="5224984" cy="32063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17"/>
          <p:cNvSpPr/>
          <p:nvPr/>
        </p:nvSpPr>
        <p:spPr>
          <a:xfrm>
            <a:off x="9457490" y="4203865"/>
            <a:ext cx="1231427" cy="369332"/>
          </a:xfrm>
          <a:prstGeom prst="rect">
            <a:avLst/>
          </a:prstGeom>
        </p:spPr>
        <p:txBody>
          <a:bodyPr wrap="none">
            <a:spAutoFit/>
          </a:bodyPr>
          <a:lstStyle/>
          <a:p>
            <a:r>
              <a:rPr lang="es-ES" dirty="0">
                <a:solidFill>
                  <a:srgbClr val="FF0000"/>
                </a:solidFill>
                <a:latin typeface="Arial" panose="020B0604020202020204" pitchFamily="34" charset="0"/>
                <a:ea typeface="Arial" panose="020B0604020202020204" pitchFamily="34" charset="0"/>
                <a:cs typeface="Arial" panose="020B0604020202020204" pitchFamily="34" charset="0"/>
              </a:rPr>
              <a:t>10,89hm</a:t>
            </a:r>
            <a:r>
              <a:rPr lang="es-ES" baseline="30000" dirty="0">
                <a:solidFill>
                  <a:srgbClr val="FF0000"/>
                </a:solidFill>
                <a:latin typeface="Arial" panose="020B0604020202020204" pitchFamily="34" charset="0"/>
                <a:ea typeface="Arial" panose="020B0604020202020204" pitchFamily="34" charset="0"/>
                <a:cs typeface="Arial" panose="020B0604020202020204" pitchFamily="34" charset="0"/>
              </a:rPr>
              <a:t>3</a:t>
            </a:r>
            <a:r>
              <a:rPr lang="es-ES" dirty="0">
                <a:solidFill>
                  <a:srgbClr val="FF0000"/>
                </a:solidFill>
                <a:latin typeface="Arial" panose="020B0604020202020204" pitchFamily="34" charset="0"/>
                <a:ea typeface="Arial" panose="020B0604020202020204" pitchFamily="34" charset="0"/>
                <a:cs typeface="Arial" panose="020B0604020202020204" pitchFamily="34" charset="0"/>
              </a:rPr>
              <a:t> </a:t>
            </a:r>
            <a:endParaRPr lang="es-EC" dirty="0">
              <a:solidFill>
                <a:srgbClr val="FF0000"/>
              </a:solidFill>
              <a:latin typeface="Arial" panose="020B0604020202020204" pitchFamily="34" charset="0"/>
              <a:cs typeface="Arial" panose="020B0604020202020204" pitchFamily="34" charset="0"/>
            </a:endParaRPr>
          </a:p>
        </p:txBody>
      </p:sp>
      <p:sp>
        <p:nvSpPr>
          <p:cNvPr id="19" name="Rectángulo 18"/>
          <p:cNvSpPr/>
          <p:nvPr/>
        </p:nvSpPr>
        <p:spPr>
          <a:xfrm>
            <a:off x="8063153" y="3187925"/>
            <a:ext cx="1231427" cy="369332"/>
          </a:xfrm>
          <a:prstGeom prst="rect">
            <a:avLst/>
          </a:prstGeom>
        </p:spPr>
        <p:txBody>
          <a:bodyPr wrap="none">
            <a:spAutoFit/>
          </a:bodyPr>
          <a:lstStyle/>
          <a:p>
            <a:r>
              <a:rPr lang="es-ES" dirty="0">
                <a:solidFill>
                  <a:srgbClr val="FF0000"/>
                </a:solidFill>
                <a:latin typeface="Arial" panose="020B0604020202020204" pitchFamily="34" charset="0"/>
                <a:ea typeface="Arial" panose="020B0604020202020204" pitchFamily="34" charset="0"/>
                <a:cs typeface="Arial" panose="020B0604020202020204" pitchFamily="34" charset="0"/>
              </a:rPr>
              <a:t>14,17hm</a:t>
            </a:r>
            <a:r>
              <a:rPr lang="es-ES" baseline="30000" dirty="0">
                <a:solidFill>
                  <a:srgbClr val="FF0000"/>
                </a:solidFill>
                <a:latin typeface="Arial" panose="020B0604020202020204" pitchFamily="34" charset="0"/>
                <a:ea typeface="Arial" panose="020B0604020202020204" pitchFamily="34" charset="0"/>
                <a:cs typeface="Arial" panose="020B0604020202020204" pitchFamily="34" charset="0"/>
              </a:rPr>
              <a:t>3</a:t>
            </a:r>
            <a:r>
              <a:rPr lang="es-ES" dirty="0">
                <a:solidFill>
                  <a:srgbClr val="FF0000"/>
                </a:solidFill>
                <a:latin typeface="Arial" panose="020B0604020202020204" pitchFamily="34" charset="0"/>
                <a:ea typeface="Arial" panose="020B0604020202020204" pitchFamily="34" charset="0"/>
                <a:cs typeface="Arial" panose="020B0604020202020204" pitchFamily="34" charset="0"/>
              </a:rPr>
              <a:t> </a:t>
            </a:r>
            <a:endParaRPr lang="es-EC" dirty="0">
              <a:solidFill>
                <a:srgbClr val="FF0000"/>
              </a:solidFill>
              <a:latin typeface="Arial" panose="020B0604020202020204" pitchFamily="34" charset="0"/>
              <a:cs typeface="Arial" panose="020B0604020202020204" pitchFamily="34" charset="0"/>
            </a:endParaRPr>
          </a:p>
        </p:txBody>
      </p:sp>
      <p:sp>
        <p:nvSpPr>
          <p:cNvPr id="22" name="Forma libre 21"/>
          <p:cNvSpPr/>
          <p:nvPr/>
        </p:nvSpPr>
        <p:spPr>
          <a:xfrm>
            <a:off x="7905750" y="3213100"/>
            <a:ext cx="2184400" cy="1504950"/>
          </a:xfrm>
          <a:custGeom>
            <a:avLst/>
            <a:gdLst>
              <a:gd name="connsiteX0" fmla="*/ 0 w 2184400"/>
              <a:gd name="connsiteY0" fmla="*/ 1504950 h 1504950"/>
              <a:gd name="connsiteX1" fmla="*/ 1771650 w 2184400"/>
              <a:gd name="connsiteY1" fmla="*/ 0 h 1504950"/>
              <a:gd name="connsiteX2" fmla="*/ 2184400 w 2184400"/>
              <a:gd name="connsiteY2" fmla="*/ 336550 h 1504950"/>
              <a:gd name="connsiteX3" fmla="*/ 2057400 w 2184400"/>
              <a:gd name="connsiteY3" fmla="*/ 342900 h 1504950"/>
              <a:gd name="connsiteX4" fmla="*/ 1987550 w 2184400"/>
              <a:gd name="connsiteY4" fmla="*/ 342900 h 1504950"/>
              <a:gd name="connsiteX5" fmla="*/ 1924050 w 2184400"/>
              <a:gd name="connsiteY5" fmla="*/ 368300 h 1504950"/>
              <a:gd name="connsiteX6" fmla="*/ 1841500 w 2184400"/>
              <a:gd name="connsiteY6" fmla="*/ 406400 h 1504950"/>
              <a:gd name="connsiteX7" fmla="*/ 1771650 w 2184400"/>
              <a:gd name="connsiteY7" fmla="*/ 450850 h 1504950"/>
              <a:gd name="connsiteX8" fmla="*/ 1682750 w 2184400"/>
              <a:gd name="connsiteY8" fmla="*/ 508000 h 1504950"/>
              <a:gd name="connsiteX9" fmla="*/ 1612900 w 2184400"/>
              <a:gd name="connsiteY9" fmla="*/ 596900 h 1504950"/>
              <a:gd name="connsiteX10" fmla="*/ 1562100 w 2184400"/>
              <a:gd name="connsiteY10" fmla="*/ 641350 h 1504950"/>
              <a:gd name="connsiteX11" fmla="*/ 1473200 w 2184400"/>
              <a:gd name="connsiteY11" fmla="*/ 723900 h 1504950"/>
              <a:gd name="connsiteX12" fmla="*/ 1397000 w 2184400"/>
              <a:gd name="connsiteY12" fmla="*/ 774700 h 1504950"/>
              <a:gd name="connsiteX13" fmla="*/ 1327150 w 2184400"/>
              <a:gd name="connsiteY13" fmla="*/ 838200 h 1504950"/>
              <a:gd name="connsiteX14" fmla="*/ 1250950 w 2184400"/>
              <a:gd name="connsiteY14" fmla="*/ 914400 h 1504950"/>
              <a:gd name="connsiteX15" fmla="*/ 1181100 w 2184400"/>
              <a:gd name="connsiteY15" fmla="*/ 971550 h 1504950"/>
              <a:gd name="connsiteX16" fmla="*/ 1104900 w 2184400"/>
              <a:gd name="connsiteY16" fmla="*/ 1022350 h 1504950"/>
              <a:gd name="connsiteX17" fmla="*/ 1028700 w 2184400"/>
              <a:gd name="connsiteY17" fmla="*/ 1073150 h 1504950"/>
              <a:gd name="connsiteX18" fmla="*/ 946150 w 2184400"/>
              <a:gd name="connsiteY18" fmla="*/ 1130300 h 1504950"/>
              <a:gd name="connsiteX19" fmla="*/ 889000 w 2184400"/>
              <a:gd name="connsiteY19" fmla="*/ 1162050 h 1504950"/>
              <a:gd name="connsiteX20" fmla="*/ 812800 w 2184400"/>
              <a:gd name="connsiteY20" fmla="*/ 1231900 h 1504950"/>
              <a:gd name="connsiteX21" fmla="*/ 736600 w 2184400"/>
              <a:gd name="connsiteY21" fmla="*/ 1263650 h 1504950"/>
              <a:gd name="connsiteX22" fmla="*/ 654050 w 2184400"/>
              <a:gd name="connsiteY22" fmla="*/ 1320800 h 1504950"/>
              <a:gd name="connsiteX23" fmla="*/ 590550 w 2184400"/>
              <a:gd name="connsiteY23" fmla="*/ 1333500 h 1504950"/>
              <a:gd name="connsiteX24" fmla="*/ 527050 w 2184400"/>
              <a:gd name="connsiteY24" fmla="*/ 1371600 h 1504950"/>
              <a:gd name="connsiteX25" fmla="*/ 444500 w 2184400"/>
              <a:gd name="connsiteY25" fmla="*/ 1397000 h 1504950"/>
              <a:gd name="connsiteX26" fmla="*/ 355600 w 2184400"/>
              <a:gd name="connsiteY26" fmla="*/ 1428750 h 1504950"/>
              <a:gd name="connsiteX27" fmla="*/ 285750 w 2184400"/>
              <a:gd name="connsiteY27" fmla="*/ 1460500 h 1504950"/>
              <a:gd name="connsiteX28" fmla="*/ 215900 w 2184400"/>
              <a:gd name="connsiteY28" fmla="*/ 1473200 h 1504950"/>
              <a:gd name="connsiteX29" fmla="*/ 139700 w 2184400"/>
              <a:gd name="connsiteY29" fmla="*/ 1479550 h 1504950"/>
              <a:gd name="connsiteX30" fmla="*/ 0 w 2184400"/>
              <a:gd name="connsiteY30" fmla="*/ 150495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84400" h="1504950">
                <a:moveTo>
                  <a:pt x="0" y="1504950"/>
                </a:moveTo>
                <a:lnTo>
                  <a:pt x="1771650" y="0"/>
                </a:lnTo>
                <a:lnTo>
                  <a:pt x="2184400" y="336550"/>
                </a:lnTo>
                <a:lnTo>
                  <a:pt x="2057400" y="342900"/>
                </a:lnTo>
                <a:lnTo>
                  <a:pt x="1987550" y="342900"/>
                </a:lnTo>
                <a:lnTo>
                  <a:pt x="1924050" y="368300"/>
                </a:lnTo>
                <a:lnTo>
                  <a:pt x="1841500" y="406400"/>
                </a:lnTo>
                <a:lnTo>
                  <a:pt x="1771650" y="450850"/>
                </a:lnTo>
                <a:lnTo>
                  <a:pt x="1682750" y="508000"/>
                </a:lnTo>
                <a:lnTo>
                  <a:pt x="1612900" y="596900"/>
                </a:lnTo>
                <a:lnTo>
                  <a:pt x="1562100" y="641350"/>
                </a:lnTo>
                <a:lnTo>
                  <a:pt x="1473200" y="723900"/>
                </a:lnTo>
                <a:lnTo>
                  <a:pt x="1397000" y="774700"/>
                </a:lnTo>
                <a:lnTo>
                  <a:pt x="1327150" y="838200"/>
                </a:lnTo>
                <a:lnTo>
                  <a:pt x="1250950" y="914400"/>
                </a:lnTo>
                <a:lnTo>
                  <a:pt x="1181100" y="971550"/>
                </a:lnTo>
                <a:lnTo>
                  <a:pt x="1104900" y="1022350"/>
                </a:lnTo>
                <a:lnTo>
                  <a:pt x="1028700" y="1073150"/>
                </a:lnTo>
                <a:lnTo>
                  <a:pt x="946150" y="1130300"/>
                </a:lnTo>
                <a:lnTo>
                  <a:pt x="889000" y="1162050"/>
                </a:lnTo>
                <a:lnTo>
                  <a:pt x="812800" y="1231900"/>
                </a:lnTo>
                <a:lnTo>
                  <a:pt x="736600" y="1263650"/>
                </a:lnTo>
                <a:lnTo>
                  <a:pt x="654050" y="1320800"/>
                </a:lnTo>
                <a:lnTo>
                  <a:pt x="590550" y="1333500"/>
                </a:lnTo>
                <a:lnTo>
                  <a:pt x="527050" y="1371600"/>
                </a:lnTo>
                <a:lnTo>
                  <a:pt x="444500" y="1397000"/>
                </a:lnTo>
                <a:lnTo>
                  <a:pt x="355600" y="1428750"/>
                </a:lnTo>
                <a:lnTo>
                  <a:pt x="285750" y="1460500"/>
                </a:lnTo>
                <a:lnTo>
                  <a:pt x="215900" y="1473200"/>
                </a:lnTo>
                <a:lnTo>
                  <a:pt x="139700" y="1479550"/>
                </a:lnTo>
                <a:lnTo>
                  <a:pt x="0" y="1504950"/>
                </a:lnTo>
                <a:close/>
              </a:path>
            </a:pathLst>
          </a:cu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gradFill flip="none" rotWithShape="1">
                <a:gsLst>
                  <a:gs pos="52000">
                    <a:srgbClr val="00B0F0"/>
                  </a:gs>
                  <a:gs pos="50000">
                    <a:schemeClr val="accent1">
                      <a:lumMod val="75000"/>
                      <a:tint val="44500"/>
                      <a:satMod val="160000"/>
                    </a:schemeClr>
                  </a:gs>
                  <a:gs pos="100000">
                    <a:schemeClr val="accent1">
                      <a:lumMod val="75000"/>
                      <a:tint val="23500"/>
                      <a:satMod val="160000"/>
                    </a:schemeClr>
                  </a:gs>
                </a:gsLst>
                <a:lin ang="0" scaled="1"/>
                <a:tileRect/>
              </a:gradFill>
            </a:endParaRPr>
          </a:p>
        </p:txBody>
      </p:sp>
      <p:cxnSp>
        <p:nvCxnSpPr>
          <p:cNvPr id="24" name="Conector recto de flecha 23"/>
          <p:cNvCxnSpPr>
            <a:endCxn id="19" idx="2"/>
          </p:cNvCxnSpPr>
          <p:nvPr/>
        </p:nvCxnSpPr>
        <p:spPr>
          <a:xfrm flipH="1" flipV="1">
            <a:off x="8678867" y="3557257"/>
            <a:ext cx="427033" cy="40831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8372104" y="1851353"/>
            <a:ext cx="2582823"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Vertedero de descarga:</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117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645961755"/>
              </p:ext>
            </p:extLst>
          </p:nvPr>
        </p:nvGraphicFramePr>
        <p:xfrm>
          <a:off x="959573" y="1599107"/>
          <a:ext cx="5168271" cy="364163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cto 7"/>
          <p:cNvCxnSpPr/>
          <p:nvPr/>
        </p:nvCxnSpPr>
        <p:spPr>
          <a:xfrm>
            <a:off x="4608557" y="4562328"/>
            <a:ext cx="0" cy="144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343299" y="4012957"/>
            <a:ext cx="1855560" cy="431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rPr>
              <a:t>90%;1,09</a:t>
            </a:r>
            <a:r>
              <a:rPr lang="es-EC" sz="1600" dirty="0" smtClean="0">
                <a:solidFill>
                  <a:schemeClr val="tx1">
                    <a:lumMod val="95000"/>
                    <a:lumOff val="5000"/>
                  </a:schemeClr>
                </a:solidFill>
              </a:rPr>
              <a:t>m</a:t>
            </a:r>
            <a:r>
              <a:rPr lang="es-EC" sz="1600" baseline="30000" dirty="0" smtClean="0">
                <a:solidFill>
                  <a:schemeClr val="tx1">
                    <a:lumMod val="95000"/>
                    <a:lumOff val="5000"/>
                  </a:schemeClr>
                </a:solidFill>
              </a:rPr>
              <a:t>3</a:t>
            </a:r>
            <a:r>
              <a:rPr lang="es-EC" sz="1600" dirty="0" smtClean="0">
                <a:solidFill>
                  <a:schemeClr val="tx1">
                    <a:lumMod val="95000"/>
                    <a:lumOff val="5000"/>
                  </a:schemeClr>
                </a:solidFill>
              </a:rPr>
              <a:t>/s</a:t>
            </a:r>
            <a:endParaRPr lang="es-EC" sz="1600" dirty="0">
              <a:solidFill>
                <a:schemeClr val="tx1">
                  <a:lumMod val="95000"/>
                  <a:lumOff val="5000"/>
                </a:schemeClr>
              </a:solidFill>
            </a:endParaRPr>
          </a:p>
        </p:txBody>
      </p:sp>
      <mc:AlternateContent xmlns:mc="http://schemas.openxmlformats.org/markup-compatibility/2006" xmlns:a14="http://schemas.microsoft.com/office/drawing/2010/main">
        <mc:Choice Requires="a14">
          <p:sp>
            <p:nvSpPr>
              <p:cNvPr id="10" name="Rectángulo 9"/>
              <p:cNvSpPr/>
              <p:nvPr/>
            </p:nvSpPr>
            <p:spPr>
              <a:xfrm>
                <a:off x="4819649" y="1119572"/>
                <a:ext cx="155523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b="1" i="0">
                          <a:latin typeface="Cambria Math" panose="02040503050406030204" pitchFamily="18" charset="0"/>
                        </a:rPr>
                        <m:t>𝐇</m:t>
                      </m:r>
                      <m:r>
                        <a:rPr lang="es-EC" b="1" i="0">
                          <a:latin typeface="Cambria Math" panose="02040503050406030204" pitchFamily="18" charset="0"/>
                        </a:rPr>
                        <m:t>=</m:t>
                      </m:r>
                      <m:r>
                        <a:rPr lang="es-EC" b="1" i="0">
                          <a:latin typeface="Cambria Math" panose="02040503050406030204" pitchFamily="18" charset="0"/>
                        </a:rPr>
                        <m:t>𝟎</m:t>
                      </m:r>
                      <m:r>
                        <a:rPr lang="es-EC" b="1" i="0">
                          <a:latin typeface="Cambria Math" panose="02040503050406030204" pitchFamily="18" charset="0"/>
                        </a:rPr>
                        <m:t>,</m:t>
                      </m:r>
                      <m:r>
                        <a:rPr lang="es-EC" b="1" i="0">
                          <a:latin typeface="Cambria Math" panose="02040503050406030204" pitchFamily="18" charset="0"/>
                        </a:rPr>
                        <m:t>𝟒𝟎𝟕𝐦</m:t>
                      </m:r>
                    </m:oMath>
                  </m:oMathPara>
                </a14:m>
                <a:endParaRPr lang="es-EC" b="1" dirty="0">
                  <a:latin typeface="Arial" panose="020B0604020202020204" pitchFamily="34" charset="0"/>
                  <a:cs typeface="Arial" panose="020B0604020202020204"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819649" y="1119572"/>
                <a:ext cx="1555234" cy="369332"/>
              </a:xfrm>
              <a:prstGeom prst="rect">
                <a:avLst/>
              </a:prstGeom>
              <a:blipFill rotWithShape="0">
                <a:blip r:embed="rId3"/>
                <a:stretch>
                  <a:fillRect/>
                </a:stretch>
              </a:blipFill>
            </p:spPr>
            <p:txBody>
              <a:bodyPr/>
              <a:lstStyle/>
              <a:p>
                <a:r>
                  <a:rPr lang="es-EC">
                    <a:noFill/>
                  </a:rPr>
                  <a:t> </a:t>
                </a:r>
              </a:p>
            </p:txBody>
          </p:sp>
        </mc:Fallback>
      </mc:AlternateContent>
      <p:pic>
        <p:nvPicPr>
          <p:cNvPr id="11" name="Imagen 10"/>
          <p:cNvPicPr>
            <a:picLocks noChangeAspect="1"/>
          </p:cNvPicPr>
          <p:nvPr/>
        </p:nvPicPr>
        <p:blipFill>
          <a:blip r:embed="rId4"/>
          <a:stretch>
            <a:fillRect/>
          </a:stretch>
        </p:blipFill>
        <p:spPr>
          <a:xfrm>
            <a:off x="7360628" y="820846"/>
            <a:ext cx="3830926" cy="246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5"/>
          <a:stretch>
            <a:fillRect/>
          </a:stretch>
        </p:blipFill>
        <p:spPr>
          <a:xfrm>
            <a:off x="6944371" y="3521868"/>
            <a:ext cx="4663440" cy="2314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ángulo 12"/>
          <p:cNvSpPr/>
          <p:nvPr/>
        </p:nvSpPr>
        <p:spPr>
          <a:xfrm>
            <a:off x="170054" y="589686"/>
            <a:ext cx="223651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Orificios vertedores:</a:t>
            </a:r>
            <a:endParaRPr lang="es-EC" dirty="0">
              <a:latin typeface="Arial" panose="020B0604020202020204" pitchFamily="34" charset="0"/>
              <a:cs typeface="Arial" panose="020B0604020202020204" pitchFamily="34" charset="0"/>
            </a:endParaRPr>
          </a:p>
        </p:txBody>
      </p:sp>
      <p:cxnSp>
        <p:nvCxnSpPr>
          <p:cNvPr id="16" name="Conector recto de flecha 15"/>
          <p:cNvCxnSpPr>
            <a:endCxn id="10" idx="2"/>
          </p:cNvCxnSpPr>
          <p:nvPr/>
        </p:nvCxnSpPr>
        <p:spPr>
          <a:xfrm flipV="1">
            <a:off x="4351997" y="1488904"/>
            <a:ext cx="1245269" cy="252405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Abrir llave 16"/>
          <p:cNvSpPr/>
          <p:nvPr/>
        </p:nvSpPr>
        <p:spPr>
          <a:xfrm>
            <a:off x="6276026" y="959018"/>
            <a:ext cx="668345" cy="5141531"/>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159346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stretch>
            <a:fillRect/>
          </a:stretch>
        </p:blipFill>
        <p:spPr>
          <a:xfrm>
            <a:off x="308496" y="1155653"/>
            <a:ext cx="5773998" cy="4241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3"/>
          <a:stretch>
            <a:fillRect/>
          </a:stretch>
        </p:blipFill>
        <p:spPr>
          <a:xfrm>
            <a:off x="6614837" y="2806975"/>
            <a:ext cx="5340941" cy="2590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Tabla 8"/>
          <p:cNvGraphicFramePr>
            <a:graphicFrameLocks noGrp="1"/>
          </p:cNvGraphicFramePr>
          <p:nvPr>
            <p:extLst>
              <p:ext uri="{D42A27DB-BD31-4B8C-83A1-F6EECF244321}">
                <p14:modId xmlns:p14="http://schemas.microsoft.com/office/powerpoint/2010/main" val="2085589909"/>
              </p:ext>
            </p:extLst>
          </p:nvPr>
        </p:nvGraphicFramePr>
        <p:xfrm>
          <a:off x="8498665" y="964585"/>
          <a:ext cx="1573284" cy="1619877"/>
        </p:xfrm>
        <a:graphic>
          <a:graphicData uri="http://schemas.openxmlformats.org/drawingml/2006/table">
            <a:tbl>
              <a:tblPr/>
              <a:tblGrid>
                <a:gridCol w="807298"/>
                <a:gridCol w="765986"/>
              </a:tblGrid>
              <a:tr h="237707">
                <a:tc>
                  <a:txBody>
                    <a:bodyPr/>
                    <a:lstStyle/>
                    <a:p>
                      <a:pPr algn="ctr" fontAlgn="b"/>
                      <a:r>
                        <a:rPr lang="es-EC" sz="1400" b="0" i="0" u="none" strike="noStrike" dirty="0">
                          <a:solidFill>
                            <a:srgbClr val="000000"/>
                          </a:solidFill>
                          <a:effectLst/>
                          <a:latin typeface="Arial" panose="020B0604020202020204" pitchFamily="34" charset="0"/>
                        </a:rPr>
                        <a:t>L1(m)</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a:solidFill>
                            <a:srgbClr val="000000"/>
                          </a:solidFill>
                          <a:effectLst/>
                          <a:latin typeface="Arial" panose="020B0604020202020204" pitchFamily="34" charset="0"/>
                        </a:rPr>
                        <a:t>2,08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37707">
                <a:tc>
                  <a:txBody>
                    <a:bodyPr/>
                    <a:lstStyle/>
                    <a:p>
                      <a:pPr algn="ctr" fontAlgn="b"/>
                      <a:r>
                        <a:rPr lang="es-EC" sz="1400" b="0" i="0" u="none" strike="noStrike">
                          <a:solidFill>
                            <a:srgbClr val="000000"/>
                          </a:solidFill>
                          <a:effectLst/>
                          <a:latin typeface="Arial" panose="020B0604020202020204" pitchFamily="34" charset="0"/>
                        </a:rPr>
                        <a:t>hcr(m)</a:t>
                      </a:r>
                    </a:p>
                  </a:txBody>
                  <a:tcPr marL="9525" marR="9525" marT="9525" marB="0" anchor="ctr">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0,17</a:t>
                      </a:r>
                    </a:p>
                  </a:txBody>
                  <a:tcPr marL="9525" marR="9525" marT="9525" marB="0" anchor="ctr">
                    <a:lnL>
                      <a:noFill/>
                    </a:lnL>
                    <a:lnR>
                      <a:noFill/>
                    </a:lnR>
                    <a:lnT>
                      <a:noFill/>
                    </a:lnT>
                    <a:lnB>
                      <a:noFill/>
                    </a:lnB>
                  </a:tcPr>
                </a:tc>
              </a:tr>
              <a:tr h="237707">
                <a:tc>
                  <a:txBody>
                    <a:bodyPr/>
                    <a:lstStyle/>
                    <a:p>
                      <a:pPr algn="ctr" fontAlgn="b"/>
                      <a:r>
                        <a:rPr lang="es-EC" sz="1400" b="0" i="0" u="none" strike="noStrike">
                          <a:solidFill>
                            <a:srgbClr val="000000"/>
                          </a:solidFill>
                          <a:effectLst/>
                          <a:latin typeface="Arial" panose="020B0604020202020204" pitchFamily="34" charset="0"/>
                        </a:rPr>
                        <a:t>h1(m)</a:t>
                      </a:r>
                    </a:p>
                  </a:txBody>
                  <a:tcPr marL="9525" marR="9525" marT="9525" marB="0" anchor="ctr">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0,04</a:t>
                      </a:r>
                    </a:p>
                  </a:txBody>
                  <a:tcPr marL="9525" marR="9525" marT="9525" marB="0" anchor="ctr">
                    <a:lnL>
                      <a:noFill/>
                    </a:lnL>
                    <a:lnR>
                      <a:noFill/>
                    </a:lnR>
                    <a:lnT>
                      <a:noFill/>
                    </a:lnT>
                    <a:lnB>
                      <a:noFill/>
                    </a:lnB>
                  </a:tcPr>
                </a:tc>
              </a:tr>
              <a:tr h="237707">
                <a:tc>
                  <a:txBody>
                    <a:bodyPr/>
                    <a:lstStyle/>
                    <a:p>
                      <a:pPr algn="ctr" fontAlgn="b"/>
                      <a:r>
                        <a:rPr lang="es-EC" sz="1400" b="0" i="0" u="none" strike="noStrike">
                          <a:solidFill>
                            <a:srgbClr val="000000"/>
                          </a:solidFill>
                          <a:effectLst/>
                          <a:latin typeface="Arial" panose="020B0604020202020204" pitchFamily="34" charset="0"/>
                        </a:rPr>
                        <a:t>h2(m)</a:t>
                      </a:r>
                    </a:p>
                  </a:txBody>
                  <a:tcPr marL="9525" marR="9525" marT="9525" marB="0" anchor="ctr">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0,49</a:t>
                      </a:r>
                    </a:p>
                  </a:txBody>
                  <a:tcPr marL="9525" marR="9525" marT="9525" marB="0" anchor="ctr">
                    <a:lnL>
                      <a:noFill/>
                    </a:lnL>
                    <a:lnR>
                      <a:noFill/>
                    </a:lnR>
                    <a:lnT>
                      <a:noFill/>
                    </a:lnT>
                    <a:lnB>
                      <a:noFill/>
                    </a:lnB>
                  </a:tcPr>
                </a:tc>
              </a:tr>
              <a:tr h="237707">
                <a:tc>
                  <a:txBody>
                    <a:bodyPr/>
                    <a:lstStyle/>
                    <a:p>
                      <a:pPr algn="ctr" fontAlgn="b"/>
                      <a:r>
                        <a:rPr lang="es-EC" sz="1400" b="0" i="0" u="none" strike="noStrike">
                          <a:solidFill>
                            <a:srgbClr val="000000"/>
                          </a:solidFill>
                          <a:effectLst/>
                          <a:latin typeface="Arial" panose="020B0604020202020204" pitchFamily="34" charset="0"/>
                        </a:rPr>
                        <a:t>Lp(m)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panose="020B0604020202020204" pitchFamily="34" charset="0"/>
                        </a:rPr>
                        <a:t>2,21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31342">
                <a:tc>
                  <a:txBody>
                    <a:bodyPr/>
                    <a:lstStyle/>
                    <a:p>
                      <a:pPr algn="ctr" fontAlgn="b"/>
                      <a:r>
                        <a:rPr lang="es-EC" sz="1400" b="1" i="0" u="none" strike="noStrike">
                          <a:solidFill>
                            <a:srgbClr val="000000"/>
                          </a:solidFill>
                          <a:effectLst/>
                          <a:latin typeface="Arial" panose="020B0604020202020204" pitchFamily="34" charset="0"/>
                        </a:rPr>
                        <a:t>Ltotal(m)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4,3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sp>
        <p:nvSpPr>
          <p:cNvPr id="11" name="Rectángulo 10"/>
          <p:cNvSpPr/>
          <p:nvPr/>
        </p:nvSpPr>
        <p:spPr>
          <a:xfrm>
            <a:off x="170054" y="589686"/>
            <a:ext cx="262123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Bandejas de disipación:</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81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6871"/>
            <a:ext cx="10515600" cy="1325563"/>
          </a:xfrm>
        </p:spPr>
        <p:txBody>
          <a:bodyPr>
            <a:normAutofit/>
          </a:bodyPr>
          <a:lstStyle/>
          <a:p>
            <a:r>
              <a:rPr lang="es-EC" sz="3200" b="1" dirty="0" smtClean="0">
                <a:latin typeface="Arial" panose="020B0604020202020204" pitchFamily="34" charset="0"/>
                <a:cs typeface="Arial" panose="020B0604020202020204" pitchFamily="34" charset="0"/>
              </a:rPr>
              <a:t>OBJETIVOS ESPECÍFICOS:</a:t>
            </a:r>
            <a:endParaRPr lang="es-EC"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0" y="791649"/>
            <a:ext cx="12192000" cy="5566948"/>
          </a:xfrm>
        </p:spPr>
        <p:txBody>
          <a:bodyPr>
            <a:normAutofit fontScale="77500" lnSpcReduction="20000"/>
          </a:bodyPr>
          <a:lstStyle/>
          <a:p>
            <a:pPr marL="342900" lvl="0" indent="-342900" algn="just">
              <a:lnSpc>
                <a:spcPct val="150000"/>
              </a:lnSpc>
              <a:spcAft>
                <a:spcPts val="800"/>
              </a:spcAft>
              <a:buFont typeface="Symbol" panose="05050102010706020507" pitchFamily="18" charset="2"/>
              <a:buChar char=""/>
            </a:pPr>
            <a:r>
              <a:rPr lang="es-EC" dirty="0" smtClean="0">
                <a:effectLst/>
                <a:latin typeface="Arial" panose="020B0604020202020204" pitchFamily="34" charset="0"/>
                <a:ea typeface="Times New Roman" panose="02020603050405020304" pitchFamily="18" charset="0"/>
                <a:cs typeface="Arial" panose="020B0604020202020204" pitchFamily="34" charset="0"/>
              </a:rPr>
              <a:t>Obtener datos e información sobre los parámetros morfológicos e hidrológicos de la cuenca de la quebrada del río </a:t>
            </a:r>
            <a:r>
              <a:rPr lang="es-EC" dirty="0" err="1" smtClean="0">
                <a:effectLst/>
                <a:latin typeface="Arial" panose="020B0604020202020204" pitchFamily="34" charset="0"/>
                <a:ea typeface="Times New Roman" panose="02020603050405020304" pitchFamily="18" charset="0"/>
                <a:cs typeface="Arial" panose="020B0604020202020204" pitchFamily="34" charset="0"/>
              </a:rPr>
              <a:t>Aláquez</a:t>
            </a:r>
            <a:r>
              <a:rPr lang="es-EC" dirty="0" smtClean="0">
                <a:effectLst/>
                <a:latin typeface="Arial" panose="020B0604020202020204" pitchFamily="34" charset="0"/>
                <a:ea typeface="Times New Roman" panose="02020603050405020304" pitchFamily="18" charset="0"/>
                <a:cs typeface="Arial" panose="020B0604020202020204" pitchFamily="34" charset="0"/>
              </a:rPr>
              <a:t> para su análisis y procesamiento.</a:t>
            </a:r>
            <a:endParaRPr lang="es-EC"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dirty="0" smtClean="0">
                <a:effectLst/>
                <a:latin typeface="Arial" panose="020B0604020202020204" pitchFamily="34" charset="0"/>
                <a:ea typeface="Times New Roman" panose="02020603050405020304" pitchFamily="18" charset="0"/>
                <a:cs typeface="Arial" panose="020B0604020202020204" pitchFamily="34" charset="0"/>
              </a:rPr>
              <a:t>Establecer la cantidad de flujo de lodo y escombros que arribarían a la quebrada del río </a:t>
            </a:r>
            <a:r>
              <a:rPr lang="es-EC" dirty="0" err="1" smtClean="0">
                <a:effectLst/>
                <a:latin typeface="Arial" panose="020B0604020202020204" pitchFamily="34" charset="0"/>
                <a:ea typeface="Times New Roman" panose="02020603050405020304" pitchFamily="18" charset="0"/>
                <a:cs typeface="Arial" panose="020B0604020202020204" pitchFamily="34" charset="0"/>
              </a:rPr>
              <a:t>Aláquez</a:t>
            </a:r>
            <a:r>
              <a:rPr lang="es-EC" dirty="0" smtClean="0">
                <a:effectLst/>
                <a:latin typeface="Arial" panose="020B0604020202020204" pitchFamily="34" charset="0"/>
                <a:ea typeface="Times New Roman" panose="02020603050405020304" pitchFamily="18" charset="0"/>
                <a:cs typeface="Arial" panose="020B0604020202020204" pitchFamily="34" charset="0"/>
              </a:rPr>
              <a:t> para el diseño de la obra de mitigación.</a:t>
            </a:r>
            <a:endParaRPr lang="es-EC"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dirty="0" smtClean="0">
                <a:effectLst/>
                <a:latin typeface="Arial" panose="020B0604020202020204" pitchFamily="34" charset="0"/>
                <a:ea typeface="Times New Roman" panose="02020603050405020304" pitchFamily="18" charset="0"/>
                <a:cs typeface="Arial" panose="020B0604020202020204" pitchFamily="34" charset="0"/>
              </a:rPr>
              <a:t>Definir la mejor ubicación para la implantación de la presa de retención en la quebrada del río </a:t>
            </a:r>
            <a:r>
              <a:rPr lang="es-EC" dirty="0" err="1" smtClean="0">
                <a:effectLst/>
                <a:latin typeface="Arial" panose="020B0604020202020204" pitchFamily="34" charset="0"/>
                <a:ea typeface="Times New Roman" panose="02020603050405020304" pitchFamily="18" charset="0"/>
                <a:cs typeface="Arial" panose="020B0604020202020204" pitchFamily="34" charset="0"/>
              </a:rPr>
              <a:t>Aláquez</a:t>
            </a:r>
            <a:r>
              <a:rPr lang="es-EC" dirty="0" smtClean="0">
                <a:effectLst/>
                <a:latin typeface="Arial" panose="020B0604020202020204" pitchFamily="34" charset="0"/>
                <a:ea typeface="Times New Roman" panose="02020603050405020304" pitchFamily="18" charset="0"/>
                <a:cs typeface="Arial" panose="020B0604020202020204" pitchFamily="34" charset="0"/>
              </a:rPr>
              <a:t>.</a:t>
            </a:r>
            <a:endParaRPr lang="es-EC"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dirty="0" smtClean="0">
                <a:effectLst/>
                <a:latin typeface="Arial" panose="020B0604020202020204" pitchFamily="34" charset="0"/>
                <a:ea typeface="Times New Roman" panose="02020603050405020304" pitchFamily="18" charset="0"/>
                <a:cs typeface="Arial" panose="020B0604020202020204" pitchFamily="34" charset="0"/>
              </a:rPr>
              <a:t>Seleccionar las obras complementarias acorde a los requerimientos que se presente, en la zona de estudio.</a:t>
            </a:r>
            <a:endParaRPr lang="es-EC"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dirty="0" smtClean="0">
                <a:effectLst/>
                <a:latin typeface="Arial" panose="020B0604020202020204" pitchFamily="34" charset="0"/>
                <a:ea typeface="Times New Roman" panose="02020603050405020304" pitchFamily="18" charset="0"/>
                <a:cs typeface="Arial" panose="020B0604020202020204" pitchFamily="34" charset="0"/>
              </a:rPr>
              <a:t>Establecer los costos aproximados de las obras de protección para la prevención del flujo de </a:t>
            </a:r>
            <a:r>
              <a:rPr lang="es-EC" dirty="0" err="1" smtClean="0">
                <a:effectLst/>
                <a:latin typeface="Arial" panose="020B0604020202020204" pitchFamily="34" charset="0"/>
                <a:ea typeface="Times New Roman" panose="02020603050405020304" pitchFamily="18" charset="0"/>
                <a:cs typeface="Arial" panose="020B0604020202020204" pitchFamily="34" charset="0"/>
              </a:rPr>
              <a:t>lahares</a:t>
            </a:r>
            <a:r>
              <a:rPr lang="es-EC" dirty="0" smtClean="0">
                <a:effectLst/>
                <a:latin typeface="Arial" panose="020B0604020202020204" pitchFamily="34" charset="0"/>
                <a:ea typeface="Times New Roman" panose="02020603050405020304" pitchFamily="18" charset="0"/>
                <a:cs typeface="Arial" panose="020B0604020202020204" pitchFamily="34" charset="0"/>
              </a:rPr>
              <a:t> para la quebrada del río </a:t>
            </a:r>
            <a:r>
              <a:rPr lang="es-EC" dirty="0" err="1" smtClean="0">
                <a:effectLst/>
                <a:latin typeface="Arial" panose="020B0604020202020204" pitchFamily="34" charset="0"/>
                <a:ea typeface="Times New Roman" panose="02020603050405020304" pitchFamily="18" charset="0"/>
                <a:cs typeface="Arial" panose="020B0604020202020204" pitchFamily="34" charset="0"/>
              </a:rPr>
              <a:t>Aláquez</a:t>
            </a:r>
            <a:r>
              <a:rPr lang="es-EC" dirty="0" smtClean="0">
                <a:effectLst/>
                <a:latin typeface="Arial" panose="020B0604020202020204" pitchFamily="34" charset="0"/>
                <a:ea typeface="Times New Roman" panose="02020603050405020304" pitchFamily="18" charset="0"/>
                <a:cs typeface="Arial" panose="020B0604020202020204" pitchFamily="34" charset="0"/>
              </a:rPr>
              <a:t>.</a:t>
            </a:r>
            <a:endParaRPr lang="es-EC" dirty="0" smtClean="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946942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89686"/>
            <a:ext cx="1377300"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Alcantarilla:</a:t>
            </a:r>
            <a:endParaRPr lang="es-EC"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1014872" y="1120144"/>
            <a:ext cx="4939494" cy="2204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rotWithShape="1">
          <a:blip r:embed="rId3"/>
          <a:srcRect b="2931"/>
          <a:stretch/>
        </p:blipFill>
        <p:spPr>
          <a:xfrm>
            <a:off x="312794" y="3473419"/>
            <a:ext cx="6343650" cy="2709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Abrir llave 8"/>
          <p:cNvSpPr/>
          <p:nvPr/>
        </p:nvSpPr>
        <p:spPr>
          <a:xfrm>
            <a:off x="6835584" y="959018"/>
            <a:ext cx="668345" cy="5141531"/>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10" name="Tabla 9"/>
          <p:cNvGraphicFramePr>
            <a:graphicFrameLocks noGrp="1"/>
          </p:cNvGraphicFramePr>
          <p:nvPr>
            <p:extLst>
              <p:ext uri="{D42A27DB-BD31-4B8C-83A1-F6EECF244321}">
                <p14:modId xmlns:p14="http://schemas.microsoft.com/office/powerpoint/2010/main" val="621713733"/>
              </p:ext>
            </p:extLst>
          </p:nvPr>
        </p:nvGraphicFramePr>
        <p:xfrm>
          <a:off x="7503929" y="3473419"/>
          <a:ext cx="3578053" cy="1262520"/>
        </p:xfrm>
        <a:graphic>
          <a:graphicData uri="http://schemas.openxmlformats.org/drawingml/2006/table">
            <a:tbl>
              <a:tblPr/>
              <a:tblGrid>
                <a:gridCol w="2107619"/>
                <a:gridCol w="1470434"/>
              </a:tblGrid>
              <a:tr h="315630">
                <a:tc>
                  <a:txBody>
                    <a:bodyPr/>
                    <a:lstStyle/>
                    <a:p>
                      <a:pPr algn="l" fontAlgn="b"/>
                      <a:r>
                        <a:rPr lang="es-EC" sz="1600" b="1" i="0" u="none" strike="noStrike" dirty="0" smtClean="0">
                          <a:solidFill>
                            <a:srgbClr val="000000"/>
                          </a:solidFill>
                          <a:effectLst/>
                          <a:latin typeface="Arial" panose="020B0604020202020204" pitchFamily="34" charset="0"/>
                        </a:rPr>
                        <a:t>L(m):</a:t>
                      </a:r>
                      <a:endParaRPr lang="es-EC" sz="16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dirty="0" smtClean="0">
                          <a:solidFill>
                            <a:srgbClr val="000000"/>
                          </a:solidFill>
                          <a:effectLst/>
                          <a:latin typeface="Arial" panose="020B0604020202020204" pitchFamily="34" charset="0"/>
                        </a:rPr>
                        <a:t>154,53</a:t>
                      </a:r>
                      <a:endParaRPr lang="es-EC"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315630">
                <a:tc>
                  <a:txBody>
                    <a:bodyPr/>
                    <a:lstStyle/>
                    <a:p>
                      <a:pPr algn="l" fontAlgn="b"/>
                      <a:r>
                        <a:rPr lang="es-EC" sz="1600" b="1" i="0" u="none" strike="noStrike" dirty="0">
                          <a:solidFill>
                            <a:srgbClr val="000000"/>
                          </a:solidFill>
                          <a:effectLst/>
                          <a:latin typeface="Arial" panose="020B0604020202020204" pitchFamily="34" charset="0"/>
                        </a:rPr>
                        <a:t>J</a:t>
                      </a:r>
                      <a:r>
                        <a:rPr lang="es-EC" sz="1600" b="1" i="0" u="none" strike="noStrike" dirty="0" smtClean="0">
                          <a:solidFill>
                            <a:srgbClr val="000000"/>
                          </a:solidFill>
                          <a:effectLst/>
                          <a:latin typeface="Arial" panose="020B0604020202020204" pitchFamily="34" charset="0"/>
                        </a:rPr>
                        <a:t>(%):</a:t>
                      </a:r>
                      <a:endParaRPr lang="es-EC" sz="16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dirty="0">
                          <a:solidFill>
                            <a:srgbClr val="000000"/>
                          </a:solidFill>
                          <a:effectLst/>
                          <a:latin typeface="Arial" panose="020B0604020202020204" pitchFamily="34" charset="0"/>
                        </a:rPr>
                        <a:t>3,26</a:t>
                      </a:r>
                    </a:p>
                  </a:txBody>
                  <a:tcPr marL="9525" marR="9525" marT="9525" marB="0" anchor="b">
                    <a:lnL>
                      <a:noFill/>
                    </a:lnL>
                    <a:lnR>
                      <a:noFill/>
                    </a:lnR>
                    <a:lnT>
                      <a:noFill/>
                    </a:lnT>
                    <a:lnB>
                      <a:noFill/>
                    </a:lnB>
                  </a:tcPr>
                </a:tc>
              </a:tr>
              <a:tr h="315630">
                <a:tc>
                  <a:txBody>
                    <a:bodyPr/>
                    <a:lstStyle/>
                    <a:p>
                      <a:pPr algn="l" fontAlgn="b"/>
                      <a:r>
                        <a:rPr lang="es-EC" sz="1600" b="1" i="0" u="none" strike="noStrike" dirty="0" smtClean="0">
                          <a:solidFill>
                            <a:srgbClr val="000000"/>
                          </a:solidFill>
                          <a:effectLst/>
                          <a:latin typeface="Arial" panose="020B0604020202020204" pitchFamily="34" charset="0"/>
                        </a:rPr>
                        <a:t>Tirante</a:t>
                      </a:r>
                      <a:r>
                        <a:rPr lang="es-EC" sz="1600" b="1" i="0" u="none" strike="noStrike" baseline="0" dirty="0" smtClean="0">
                          <a:solidFill>
                            <a:srgbClr val="000000"/>
                          </a:solidFill>
                          <a:effectLst/>
                          <a:latin typeface="Arial" panose="020B0604020202020204" pitchFamily="34" charset="0"/>
                        </a:rPr>
                        <a:t> </a:t>
                      </a:r>
                      <a:r>
                        <a:rPr lang="es-EC" sz="1600" b="1" i="0" u="none" strike="noStrike" dirty="0" smtClean="0">
                          <a:solidFill>
                            <a:srgbClr val="000000"/>
                          </a:solidFill>
                          <a:effectLst/>
                          <a:latin typeface="Arial" panose="020B0604020202020204" pitchFamily="34" charset="0"/>
                        </a:rPr>
                        <a:t>entrada(m):</a:t>
                      </a:r>
                      <a:endParaRPr lang="es-EC" sz="16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dirty="0" smtClean="0">
                          <a:solidFill>
                            <a:srgbClr val="000000"/>
                          </a:solidFill>
                          <a:effectLst/>
                          <a:latin typeface="Arial" panose="020B0604020202020204" pitchFamily="34" charset="0"/>
                        </a:rPr>
                        <a:t>3,41</a:t>
                      </a:r>
                      <a:endParaRPr lang="es-EC"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315630">
                <a:tc>
                  <a:txBody>
                    <a:bodyPr/>
                    <a:lstStyle/>
                    <a:p>
                      <a:pPr algn="l" fontAlgn="b"/>
                      <a:r>
                        <a:rPr lang="es-EC" sz="1600" b="1" i="0" u="none" strike="noStrike" dirty="0" smtClean="0">
                          <a:solidFill>
                            <a:srgbClr val="000000"/>
                          </a:solidFill>
                          <a:effectLst/>
                          <a:latin typeface="Arial" panose="020B0604020202020204" pitchFamily="34" charset="0"/>
                        </a:rPr>
                        <a:t>Tirante</a:t>
                      </a:r>
                      <a:r>
                        <a:rPr lang="es-EC" sz="1600" b="1" i="0" u="none" strike="noStrike" baseline="0" dirty="0" smtClean="0">
                          <a:solidFill>
                            <a:srgbClr val="000000"/>
                          </a:solidFill>
                          <a:effectLst/>
                          <a:latin typeface="Arial" panose="020B0604020202020204" pitchFamily="34" charset="0"/>
                        </a:rPr>
                        <a:t> </a:t>
                      </a:r>
                      <a:r>
                        <a:rPr lang="es-EC" sz="1600" b="1" i="0" u="none" strike="noStrike" dirty="0" smtClean="0">
                          <a:solidFill>
                            <a:srgbClr val="000000"/>
                          </a:solidFill>
                          <a:effectLst/>
                          <a:latin typeface="Arial" panose="020B0604020202020204" pitchFamily="34" charset="0"/>
                        </a:rPr>
                        <a:t>salida(m):</a:t>
                      </a:r>
                      <a:endParaRPr lang="es-EC" sz="16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dirty="0">
                          <a:solidFill>
                            <a:srgbClr val="000000"/>
                          </a:solidFill>
                          <a:effectLst/>
                          <a:latin typeface="Arial" panose="020B0604020202020204" pitchFamily="34" charset="0"/>
                        </a:rPr>
                        <a:t>1,81</a:t>
                      </a:r>
                    </a:p>
                  </a:txBody>
                  <a:tcPr marL="9525" marR="9525" marT="9525" marB="0" anchor="b">
                    <a:lnL>
                      <a:noFill/>
                    </a:lnL>
                    <a:lnR>
                      <a:noFill/>
                    </a:lnR>
                    <a:lnT>
                      <a:noFill/>
                    </a:lnT>
                    <a:lnB>
                      <a:noFill/>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658776454"/>
              </p:ext>
            </p:extLst>
          </p:nvPr>
        </p:nvGraphicFramePr>
        <p:xfrm>
          <a:off x="7503929" y="4853459"/>
          <a:ext cx="3059438" cy="1013460"/>
        </p:xfrm>
        <a:graphic>
          <a:graphicData uri="http://schemas.openxmlformats.org/drawingml/2006/table">
            <a:tbl>
              <a:tblPr/>
              <a:tblGrid>
                <a:gridCol w="1802134"/>
                <a:gridCol w="1257304"/>
              </a:tblGrid>
              <a:tr h="190500">
                <a:tc>
                  <a:txBody>
                    <a:bodyPr/>
                    <a:lstStyle/>
                    <a:p>
                      <a:pPr algn="l" fontAlgn="b"/>
                      <a:r>
                        <a:rPr lang="es-EC" sz="1600" b="1" i="0" u="none" strike="noStrike" dirty="0">
                          <a:solidFill>
                            <a:srgbClr val="000000"/>
                          </a:solidFill>
                          <a:effectLst/>
                          <a:latin typeface="Arial" panose="020B0604020202020204" pitchFamily="34" charset="0"/>
                          <a:cs typeface="Arial" panose="020B0604020202020204" pitchFamily="34" charset="0"/>
                        </a:rPr>
                        <a:t>Cajón </a:t>
                      </a:r>
                      <a:r>
                        <a:rPr lang="es-EC" sz="1600" b="1" i="0" u="none" strike="noStrike" dirty="0" smtClean="0">
                          <a:solidFill>
                            <a:srgbClr val="000000"/>
                          </a:solidFill>
                          <a:effectLst/>
                          <a:latin typeface="Arial" panose="020B0604020202020204" pitchFamily="34" charset="0"/>
                          <a:cs typeface="Arial" panose="020B0604020202020204" pitchFamily="34" charset="0"/>
                        </a:rPr>
                        <a:t>ingreso:</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a:solidFill>
                            <a:srgbClr val="000000"/>
                          </a:solidFill>
                          <a:effectLst/>
                          <a:latin typeface="Arial" panose="020B0604020202020204" pitchFamily="34" charset="0"/>
                          <a:cs typeface="Arial" panose="020B0604020202020204" pitchFamily="34" charset="0"/>
                        </a:rPr>
                        <a:t>7mx4,60m</a:t>
                      </a:r>
                    </a:p>
                  </a:txBody>
                  <a:tcPr marL="9525" marR="9525" marT="9525" marB="0" anchor="b">
                    <a:lnL>
                      <a:noFill/>
                    </a:lnL>
                    <a:lnR>
                      <a:noFill/>
                    </a:lnR>
                    <a:lnT>
                      <a:noFill/>
                    </a:lnT>
                    <a:lnB>
                      <a:noFill/>
                    </a:lnB>
                  </a:tcPr>
                </a:tc>
              </a:tr>
              <a:tr h="190500">
                <a:tc>
                  <a:txBody>
                    <a:bodyPr/>
                    <a:lstStyle/>
                    <a:p>
                      <a:pPr algn="l" fontAlgn="b"/>
                      <a:r>
                        <a:rPr lang="es-EC" sz="1600" b="1" i="0" u="none" strike="noStrike" dirty="0" smtClean="0">
                          <a:solidFill>
                            <a:srgbClr val="000000"/>
                          </a:solidFill>
                          <a:effectLst/>
                          <a:latin typeface="Arial" panose="020B0604020202020204" pitchFamily="34" charset="0"/>
                          <a:cs typeface="Arial" panose="020B0604020202020204" pitchFamily="34" charset="0"/>
                        </a:rPr>
                        <a:t>h/H:</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a:solidFill>
                            <a:srgbClr val="000000"/>
                          </a:solidFill>
                          <a:effectLst/>
                          <a:latin typeface="Arial" panose="020B0604020202020204" pitchFamily="34" charset="0"/>
                          <a:cs typeface="Arial" panose="020B0604020202020204" pitchFamily="34" charset="0"/>
                        </a:rPr>
                        <a:t>0,74</a:t>
                      </a:r>
                    </a:p>
                  </a:txBody>
                  <a:tcPr marL="9525" marR="9525" marT="9525" marB="0" anchor="b">
                    <a:lnL>
                      <a:noFill/>
                    </a:lnL>
                    <a:lnR>
                      <a:noFill/>
                    </a:lnR>
                    <a:lnT>
                      <a:noFill/>
                    </a:lnT>
                    <a:lnB>
                      <a:noFill/>
                    </a:lnB>
                  </a:tcPr>
                </a:tc>
              </a:tr>
              <a:tr h="190500">
                <a:tc>
                  <a:txBody>
                    <a:bodyPr/>
                    <a:lstStyle/>
                    <a:p>
                      <a:pPr algn="l" fontAlgn="b"/>
                      <a:r>
                        <a:rPr lang="es-EC" sz="1600" b="1" i="0" u="none" strike="noStrike" dirty="0">
                          <a:solidFill>
                            <a:srgbClr val="000000"/>
                          </a:solidFill>
                          <a:effectLst/>
                          <a:latin typeface="Arial" panose="020B0604020202020204" pitchFamily="34" charset="0"/>
                          <a:cs typeface="Arial" panose="020B0604020202020204" pitchFamily="34" charset="0"/>
                        </a:rPr>
                        <a:t>Cajón </a:t>
                      </a:r>
                      <a:r>
                        <a:rPr lang="es-EC" sz="1600" b="1" i="0" u="none" strike="noStrike" dirty="0" smtClean="0">
                          <a:solidFill>
                            <a:srgbClr val="000000"/>
                          </a:solidFill>
                          <a:effectLst/>
                          <a:latin typeface="Arial" panose="020B0604020202020204" pitchFamily="34" charset="0"/>
                          <a:cs typeface="Arial" panose="020B0604020202020204" pitchFamily="34" charset="0"/>
                        </a:rPr>
                        <a:t>salida:</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a:solidFill>
                            <a:srgbClr val="000000"/>
                          </a:solidFill>
                          <a:effectLst/>
                          <a:latin typeface="Arial" panose="020B0604020202020204" pitchFamily="34" charset="0"/>
                          <a:cs typeface="Arial" panose="020B0604020202020204" pitchFamily="34" charset="0"/>
                        </a:rPr>
                        <a:t>5mx2,60m</a:t>
                      </a:r>
                    </a:p>
                  </a:txBody>
                  <a:tcPr marL="9525" marR="9525" marT="9525" marB="0" anchor="b">
                    <a:lnL>
                      <a:noFill/>
                    </a:lnL>
                    <a:lnR>
                      <a:noFill/>
                    </a:lnR>
                    <a:lnT>
                      <a:noFill/>
                    </a:lnT>
                    <a:lnB>
                      <a:noFill/>
                    </a:lnB>
                  </a:tcPr>
                </a:tc>
              </a:tr>
              <a:tr h="190500">
                <a:tc>
                  <a:txBody>
                    <a:bodyPr/>
                    <a:lstStyle/>
                    <a:p>
                      <a:pPr algn="l" fontAlgn="b"/>
                      <a:r>
                        <a:rPr lang="es-EC" sz="1600" b="1" i="0" u="none" strike="noStrike" dirty="0" smtClean="0">
                          <a:solidFill>
                            <a:srgbClr val="000000"/>
                          </a:solidFill>
                          <a:effectLst/>
                          <a:latin typeface="Arial" panose="020B0604020202020204" pitchFamily="34" charset="0"/>
                          <a:cs typeface="Arial" panose="020B0604020202020204" pitchFamily="34" charset="0"/>
                        </a:rPr>
                        <a:t>h/H:</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600" b="0" i="0" u="none" strike="noStrike" dirty="0" smtClean="0">
                          <a:solidFill>
                            <a:srgbClr val="000000"/>
                          </a:solidFill>
                          <a:effectLst/>
                          <a:latin typeface="Arial" panose="020B0604020202020204" pitchFamily="34" charset="0"/>
                          <a:cs typeface="Arial" panose="020B0604020202020204" pitchFamily="34" charset="0"/>
                        </a:rPr>
                        <a:t>0,70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r>
            </a:tbl>
          </a:graphicData>
        </a:graphic>
      </p:graphicFrame>
      <p:pic>
        <p:nvPicPr>
          <p:cNvPr id="13" name="Imagen 12"/>
          <p:cNvPicPr/>
          <p:nvPr/>
        </p:nvPicPr>
        <p:blipFill>
          <a:blip r:embed="rId4"/>
          <a:stretch>
            <a:fillRect/>
          </a:stretch>
        </p:blipFill>
        <p:spPr>
          <a:xfrm>
            <a:off x="7503929" y="1132478"/>
            <a:ext cx="4506101" cy="2179967"/>
          </a:xfrm>
          <a:prstGeom prst="rect">
            <a:avLst/>
          </a:prstGeom>
        </p:spPr>
      </p:pic>
    </p:spTree>
    <p:extLst>
      <p:ext uri="{BB962C8B-B14F-4D97-AF65-F5344CB8AC3E}">
        <p14:creationId xmlns:p14="http://schemas.microsoft.com/office/powerpoint/2010/main" val="3666224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89686"/>
            <a:ext cx="5173211"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Protección del cauce aguas arriba y abajo </a:t>
            </a:r>
            <a:r>
              <a:rPr lang="es-ES" u="sng" dirty="0" err="1" smtClean="0">
                <a:latin typeface="Arial" panose="020B0604020202020204" pitchFamily="34" charset="0"/>
                <a:ea typeface="Arial" panose="020B0604020202020204" pitchFamily="34" charset="0"/>
                <a:cs typeface="Arial" panose="020B0604020202020204" pitchFamily="34" charset="0"/>
              </a:rPr>
              <a:t>abajo</a:t>
            </a:r>
            <a:r>
              <a:rPr lang="es-ES" u="sng" dirty="0" smtClean="0">
                <a:latin typeface="Arial" panose="020B0604020202020204" pitchFamily="34" charset="0"/>
                <a:ea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424748" y="2363148"/>
            <a:ext cx="6315075" cy="2333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brir llave 7"/>
          <p:cNvSpPr/>
          <p:nvPr/>
        </p:nvSpPr>
        <p:spPr>
          <a:xfrm>
            <a:off x="6835584" y="959018"/>
            <a:ext cx="668345" cy="5141531"/>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9" name="Tabla 8"/>
          <p:cNvGraphicFramePr>
            <a:graphicFrameLocks noGrp="1"/>
          </p:cNvGraphicFramePr>
          <p:nvPr>
            <p:extLst>
              <p:ext uri="{D42A27DB-BD31-4B8C-83A1-F6EECF244321}">
                <p14:modId xmlns:p14="http://schemas.microsoft.com/office/powerpoint/2010/main" val="2191491061"/>
              </p:ext>
            </p:extLst>
          </p:nvPr>
        </p:nvGraphicFramePr>
        <p:xfrm>
          <a:off x="8045072" y="2399693"/>
          <a:ext cx="2900433" cy="1520190"/>
        </p:xfrm>
        <a:graphic>
          <a:graphicData uri="http://schemas.openxmlformats.org/drawingml/2006/table">
            <a:tbl>
              <a:tblPr/>
              <a:tblGrid>
                <a:gridCol w="1763008"/>
                <a:gridCol w="1137425"/>
              </a:tblGrid>
              <a:tr h="190500">
                <a:tc gridSpan="2">
                  <a:txBody>
                    <a:bodyPr/>
                    <a:lstStyle/>
                    <a:p>
                      <a:pPr algn="ctr" fontAlgn="b"/>
                      <a:r>
                        <a:rPr lang="es-EC" sz="1600" b="1" i="0" u="none" strike="noStrike" dirty="0">
                          <a:solidFill>
                            <a:srgbClr val="000000"/>
                          </a:solidFill>
                          <a:effectLst/>
                          <a:latin typeface="Arial" panose="020B0604020202020204" pitchFamily="34" charset="0"/>
                        </a:rPr>
                        <a:t>Losa de zampeado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190500">
                <a:tc>
                  <a:txBody>
                    <a:bodyPr/>
                    <a:lstStyle/>
                    <a:p>
                      <a:pPr algn="l" fontAlgn="b"/>
                      <a:r>
                        <a:rPr lang="es-EC" sz="1600" b="0" i="0" u="none" strike="noStrike" dirty="0">
                          <a:solidFill>
                            <a:srgbClr val="000000"/>
                          </a:solidFill>
                          <a:effectLst/>
                          <a:latin typeface="Arial" panose="020B0604020202020204" pitchFamily="34" charset="0"/>
                        </a:rPr>
                        <a:t>h1(m)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600" b="0" i="0" u="none" strike="noStrike" dirty="0">
                          <a:solidFill>
                            <a:srgbClr val="000000"/>
                          </a:solidFill>
                          <a:effectLst/>
                          <a:latin typeface="Arial" panose="020B0604020202020204" pitchFamily="34" charset="0"/>
                        </a:rPr>
                        <a:t>1,81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600" b="0" i="0" u="none" strike="noStrike">
                          <a:solidFill>
                            <a:srgbClr val="000000"/>
                          </a:solidFill>
                          <a:effectLst/>
                          <a:latin typeface="Arial" panose="020B0604020202020204" pitchFamily="34" charset="0"/>
                        </a:rPr>
                        <a:t>h2(m)</a:t>
                      </a:r>
                    </a:p>
                  </a:txBody>
                  <a:tcPr marL="9525" marR="9525" marT="9525" marB="0" anchor="b">
                    <a:lnL>
                      <a:noFill/>
                    </a:lnL>
                    <a:lnR>
                      <a:noFill/>
                    </a:lnR>
                    <a:lnT>
                      <a:noFill/>
                    </a:lnT>
                    <a:lnB>
                      <a:noFill/>
                    </a:lnB>
                  </a:tcPr>
                </a:tc>
                <a:tc>
                  <a:txBody>
                    <a:bodyPr/>
                    <a:lstStyle/>
                    <a:p>
                      <a:pPr algn="r" fontAlgn="b"/>
                      <a:r>
                        <a:rPr lang="es-EC" sz="1600" b="0" i="0" u="none" strike="noStrike" dirty="0">
                          <a:solidFill>
                            <a:srgbClr val="000000"/>
                          </a:solidFill>
                          <a:effectLst/>
                          <a:latin typeface="Arial" panose="020B0604020202020204" pitchFamily="34" charset="0"/>
                        </a:rPr>
                        <a:t>5,78</a:t>
                      </a:r>
                    </a:p>
                  </a:txBody>
                  <a:tcPr marL="9525" marR="9525" marT="9525" marB="0" anchor="b">
                    <a:lnL>
                      <a:noFill/>
                    </a:lnL>
                    <a:lnR>
                      <a:noFill/>
                    </a:lnR>
                    <a:lnT>
                      <a:noFill/>
                    </a:lnT>
                    <a:lnB>
                      <a:noFill/>
                    </a:lnB>
                  </a:tcPr>
                </a:tc>
              </a:tr>
              <a:tr h="190500">
                <a:tc>
                  <a:txBody>
                    <a:bodyPr/>
                    <a:lstStyle/>
                    <a:p>
                      <a:pPr algn="l" fontAlgn="b"/>
                      <a:r>
                        <a:rPr lang="es-EC" sz="1600" b="0" i="0" u="none" strike="noStrike">
                          <a:solidFill>
                            <a:srgbClr val="000000"/>
                          </a:solidFill>
                          <a:effectLst/>
                          <a:latin typeface="Arial" panose="020B0604020202020204" pitchFamily="34" charset="0"/>
                        </a:rPr>
                        <a:t>Longitud(m)</a:t>
                      </a:r>
                    </a:p>
                  </a:txBody>
                  <a:tcPr marL="9525" marR="9525" marT="9525" marB="0" anchor="b">
                    <a:lnL>
                      <a:noFill/>
                    </a:lnL>
                    <a:lnR>
                      <a:noFill/>
                    </a:lnR>
                    <a:lnT>
                      <a:noFill/>
                    </a:lnT>
                    <a:lnB>
                      <a:noFill/>
                    </a:lnB>
                  </a:tcPr>
                </a:tc>
                <a:tc>
                  <a:txBody>
                    <a:bodyPr/>
                    <a:lstStyle/>
                    <a:p>
                      <a:pPr algn="r" fontAlgn="b"/>
                      <a:r>
                        <a:rPr lang="es-EC" sz="1600" b="0" i="0" u="none" strike="noStrike" dirty="0">
                          <a:solidFill>
                            <a:srgbClr val="000000"/>
                          </a:solidFill>
                          <a:effectLst/>
                          <a:latin typeface="Arial" panose="020B0604020202020204" pitchFamily="34" charset="0"/>
                        </a:rPr>
                        <a:t>24</a:t>
                      </a:r>
                    </a:p>
                  </a:txBody>
                  <a:tcPr marL="9525" marR="9525" marT="9525" marB="0" anchor="b">
                    <a:lnL>
                      <a:noFill/>
                    </a:lnL>
                    <a:lnR>
                      <a:noFill/>
                    </a:lnR>
                    <a:lnT>
                      <a:noFill/>
                    </a:lnT>
                    <a:lnB>
                      <a:noFill/>
                    </a:lnB>
                  </a:tcPr>
                </a:tc>
              </a:tr>
              <a:tr h="190500">
                <a:tc>
                  <a:txBody>
                    <a:bodyPr/>
                    <a:lstStyle/>
                    <a:p>
                      <a:pPr algn="l" fontAlgn="b"/>
                      <a:r>
                        <a:rPr lang="es-EC" sz="1600" b="0" i="0" u="none" strike="noStrike">
                          <a:solidFill>
                            <a:srgbClr val="000000"/>
                          </a:solidFill>
                          <a:effectLst/>
                          <a:latin typeface="Arial" panose="020B0604020202020204" pitchFamily="34" charset="0"/>
                        </a:rPr>
                        <a:t>Ancho(m)</a:t>
                      </a:r>
                    </a:p>
                  </a:txBody>
                  <a:tcPr marL="9525" marR="9525" marT="9525" marB="0" anchor="b">
                    <a:lnL>
                      <a:noFill/>
                    </a:lnL>
                    <a:lnR>
                      <a:noFill/>
                    </a:lnR>
                    <a:lnT>
                      <a:noFill/>
                    </a:lnT>
                    <a:lnB>
                      <a:noFill/>
                    </a:lnB>
                  </a:tcPr>
                </a:tc>
                <a:tc>
                  <a:txBody>
                    <a:bodyPr/>
                    <a:lstStyle/>
                    <a:p>
                      <a:pPr algn="r" fontAlgn="b"/>
                      <a:r>
                        <a:rPr lang="es-EC" sz="1600" b="0" i="0" u="none" strike="noStrike" dirty="0">
                          <a:solidFill>
                            <a:srgbClr val="000000"/>
                          </a:solidFill>
                          <a:effectLst/>
                          <a:latin typeface="Arial" panose="020B0604020202020204" pitchFamily="34" charset="0"/>
                        </a:rPr>
                        <a:t>15</a:t>
                      </a:r>
                    </a:p>
                  </a:txBody>
                  <a:tcPr marL="9525" marR="9525" marT="9525" marB="0" anchor="b">
                    <a:lnL>
                      <a:noFill/>
                    </a:lnL>
                    <a:lnR>
                      <a:noFill/>
                    </a:lnR>
                    <a:lnT>
                      <a:noFill/>
                    </a:lnT>
                    <a:lnB>
                      <a:noFill/>
                    </a:lnB>
                  </a:tcPr>
                </a:tc>
              </a:tr>
              <a:tr h="190500">
                <a:tc>
                  <a:txBody>
                    <a:bodyPr/>
                    <a:lstStyle/>
                    <a:p>
                      <a:pPr algn="l" fontAlgn="b"/>
                      <a:r>
                        <a:rPr lang="es-EC" sz="1600" b="0" i="0" u="none" strike="noStrike" dirty="0">
                          <a:solidFill>
                            <a:srgbClr val="000000"/>
                          </a:solidFill>
                          <a:effectLst/>
                          <a:latin typeface="Arial" panose="020B0604020202020204" pitchFamily="34" charset="0"/>
                        </a:rPr>
                        <a:t>Apertura del flujo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panose="020B0604020202020204" pitchFamily="34" charset="0"/>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679586742"/>
              </p:ext>
            </p:extLst>
          </p:nvPr>
        </p:nvGraphicFramePr>
        <p:xfrm>
          <a:off x="7872418" y="4523156"/>
          <a:ext cx="3290534" cy="1013460"/>
        </p:xfrm>
        <a:graphic>
          <a:graphicData uri="http://schemas.openxmlformats.org/drawingml/2006/table">
            <a:tbl>
              <a:tblPr/>
              <a:tblGrid>
                <a:gridCol w="2093977"/>
                <a:gridCol w="1196557"/>
              </a:tblGrid>
              <a:tr h="190500">
                <a:tc gridSpan="2">
                  <a:txBody>
                    <a:bodyPr/>
                    <a:lstStyle/>
                    <a:p>
                      <a:pPr algn="ctr" fontAlgn="b"/>
                      <a:r>
                        <a:rPr lang="es-EC" sz="1600" b="1" i="0" u="none" strike="noStrike" dirty="0">
                          <a:solidFill>
                            <a:srgbClr val="000000"/>
                          </a:solidFill>
                          <a:effectLst/>
                          <a:latin typeface="Arial" panose="020B0604020202020204" pitchFamily="34" charset="0"/>
                        </a:rPr>
                        <a:t>Pozo de socavación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190500">
                <a:tc>
                  <a:txBody>
                    <a:bodyPr/>
                    <a:lstStyle/>
                    <a:p>
                      <a:pPr algn="l" fontAlgn="b"/>
                      <a:r>
                        <a:rPr lang="es-EC" sz="1600" b="0" i="0" u="none" strike="noStrike" dirty="0">
                          <a:solidFill>
                            <a:srgbClr val="000000"/>
                          </a:solidFill>
                          <a:effectLst/>
                          <a:latin typeface="Arial" panose="020B0604020202020204" pitchFamily="34" charset="0"/>
                        </a:rPr>
                        <a:t>Profundidad pozo(m)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600" b="0" i="0" u="none" strike="noStrike" dirty="0">
                          <a:solidFill>
                            <a:srgbClr val="000000"/>
                          </a:solidFill>
                          <a:effectLst/>
                          <a:latin typeface="Arial" panose="020B0604020202020204" pitchFamily="34" charset="0"/>
                        </a:rPr>
                        <a:t>2,37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s-EC" sz="1600" b="0" i="0" u="none" strike="noStrike">
                          <a:solidFill>
                            <a:srgbClr val="000000"/>
                          </a:solidFill>
                          <a:effectLst/>
                          <a:latin typeface="Arial" panose="020B0604020202020204" pitchFamily="34" charset="0"/>
                        </a:rPr>
                        <a:t>Tirante de agua(m)</a:t>
                      </a:r>
                    </a:p>
                  </a:txBody>
                  <a:tcPr marL="9525" marR="9525" marT="9525" marB="0" anchor="b">
                    <a:lnL>
                      <a:noFill/>
                    </a:lnL>
                    <a:lnR>
                      <a:noFill/>
                    </a:lnR>
                    <a:lnT>
                      <a:noFill/>
                    </a:lnT>
                    <a:lnB>
                      <a:noFill/>
                    </a:lnB>
                  </a:tcPr>
                </a:tc>
                <a:tc>
                  <a:txBody>
                    <a:bodyPr/>
                    <a:lstStyle/>
                    <a:p>
                      <a:pPr algn="r" fontAlgn="b"/>
                      <a:r>
                        <a:rPr lang="es-EC" sz="1600" b="0" i="0" u="none" strike="noStrike" dirty="0" smtClean="0">
                          <a:solidFill>
                            <a:srgbClr val="000000"/>
                          </a:solidFill>
                          <a:effectLst/>
                          <a:latin typeface="Arial" panose="020B0604020202020204" pitchFamily="34" charset="0"/>
                        </a:rPr>
                        <a:t>1,19</a:t>
                      </a:r>
                      <a:endParaRPr lang="es-EC"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190500">
                <a:tc>
                  <a:txBody>
                    <a:bodyPr/>
                    <a:lstStyle/>
                    <a:p>
                      <a:pPr algn="l" fontAlgn="b"/>
                      <a:r>
                        <a:rPr lang="es-EC" sz="1600" b="0" i="0" u="none" strike="noStrike">
                          <a:solidFill>
                            <a:srgbClr val="000000"/>
                          </a:solidFill>
                          <a:effectLst/>
                          <a:latin typeface="Arial" panose="020B0604020202020204" pitchFamily="34" charset="0"/>
                        </a:rPr>
                        <a:t>Diámetro de roca(m)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panose="020B0604020202020204" pitchFamily="34" charset="0"/>
                        </a:rPr>
                        <a:t>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539397121"/>
              </p:ext>
            </p:extLst>
          </p:nvPr>
        </p:nvGraphicFramePr>
        <p:xfrm>
          <a:off x="8086630" y="1327508"/>
          <a:ext cx="2900433" cy="506730"/>
        </p:xfrm>
        <a:graphic>
          <a:graphicData uri="http://schemas.openxmlformats.org/drawingml/2006/table">
            <a:tbl>
              <a:tblPr/>
              <a:tblGrid>
                <a:gridCol w="1763008"/>
                <a:gridCol w="1137425"/>
              </a:tblGrid>
              <a:tr h="190500">
                <a:tc gridSpan="2">
                  <a:txBody>
                    <a:bodyPr/>
                    <a:lstStyle/>
                    <a:p>
                      <a:pPr algn="ctr" fontAlgn="b"/>
                      <a:r>
                        <a:rPr lang="es-EC" sz="1600" b="1" i="0" u="none" strike="noStrike" dirty="0" smtClean="0">
                          <a:solidFill>
                            <a:srgbClr val="000000"/>
                          </a:solidFill>
                          <a:effectLst/>
                          <a:latin typeface="Arial" panose="020B0604020202020204" pitchFamily="34" charset="0"/>
                        </a:rPr>
                        <a:t>Delantal</a:t>
                      </a:r>
                      <a:endParaRPr lang="es-EC" sz="1600" b="1"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190500">
                <a:tc>
                  <a:txBody>
                    <a:bodyPr/>
                    <a:lstStyle/>
                    <a:p>
                      <a:pPr algn="l" fontAlgn="b"/>
                      <a:r>
                        <a:rPr lang="es-EC" sz="1600" b="0" i="0" u="none" strike="noStrike" dirty="0" smtClean="0">
                          <a:solidFill>
                            <a:srgbClr val="000000"/>
                          </a:solidFill>
                          <a:effectLst/>
                          <a:latin typeface="Arial" panose="020B0604020202020204" pitchFamily="34" charset="0"/>
                        </a:rPr>
                        <a:t>Longitud(m)</a:t>
                      </a:r>
                      <a:endParaRPr lang="es-EC" sz="16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600" b="0" i="0" u="none" strike="noStrike" dirty="0" smtClean="0">
                          <a:solidFill>
                            <a:srgbClr val="000000"/>
                          </a:solidFill>
                          <a:effectLst/>
                          <a:latin typeface="Arial" panose="020B0604020202020204" pitchFamily="34" charset="0"/>
                        </a:rPr>
                        <a:t>10</a:t>
                      </a:r>
                      <a:endParaRPr lang="es-EC" sz="16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3881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Diseño del sistema de desagüe</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170054" y="589686"/>
            <a:ext cx="4942379" cy="369332"/>
          </a:xfrm>
          <a:prstGeom prst="rect">
            <a:avLst/>
          </a:prstGeom>
        </p:spPr>
        <p:txBody>
          <a:bodyPr wrap="none">
            <a:spAutoFit/>
          </a:bodyPr>
          <a:lstStyle/>
          <a:p>
            <a:r>
              <a:rPr lang="es-ES" u="sng" dirty="0" smtClean="0">
                <a:latin typeface="Arial" panose="020B0604020202020204" pitchFamily="34" charset="0"/>
                <a:ea typeface="Arial" panose="020B0604020202020204" pitchFamily="34" charset="0"/>
                <a:cs typeface="Arial" panose="020B0604020202020204" pitchFamily="34" charset="0"/>
              </a:rPr>
              <a:t>Estabilidad de la losa de zampeado y delantal:</a:t>
            </a:r>
            <a:endParaRPr lang="es-EC"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705239421"/>
              </p:ext>
            </p:extLst>
          </p:nvPr>
        </p:nvGraphicFramePr>
        <p:xfrm>
          <a:off x="6632813" y="1216705"/>
          <a:ext cx="5213444" cy="1828800"/>
        </p:xfrm>
        <a:graphic>
          <a:graphicData uri="http://schemas.openxmlformats.org/drawingml/2006/table">
            <a:tbl>
              <a:tblPr/>
              <a:tblGrid>
                <a:gridCol w="1936801"/>
                <a:gridCol w="902072"/>
                <a:gridCol w="1357313"/>
                <a:gridCol w="1017258"/>
              </a:tblGrid>
              <a:tr h="228600">
                <a:tc gridSpan="4">
                  <a:txBody>
                    <a:bodyPr/>
                    <a:lstStyle/>
                    <a:p>
                      <a:pPr algn="ctr" fontAlgn="b"/>
                      <a:r>
                        <a:rPr lang="es-EC" sz="1400" b="1" i="0" u="none" strike="noStrike" dirty="0">
                          <a:solidFill>
                            <a:srgbClr val="000000"/>
                          </a:solidFill>
                          <a:effectLst/>
                          <a:latin typeface="Arial" panose="020B0604020202020204" pitchFamily="34" charset="0"/>
                        </a:rPr>
                        <a:t>Estabilidad losa de zampeado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28600">
                <a:tc>
                  <a:txBody>
                    <a:bodyPr/>
                    <a:lstStyle/>
                    <a:p>
                      <a:pPr algn="ctr" fontAlgn="b"/>
                      <a:r>
                        <a:rPr lang="es-EC" sz="1400" b="1" i="0" u="none" strike="noStrike" dirty="0">
                          <a:solidFill>
                            <a:srgbClr val="000000"/>
                          </a:solidFill>
                          <a:effectLst/>
                          <a:latin typeface="Arial" panose="020B0604020202020204" pitchFamily="34" charset="0"/>
                        </a:rPr>
                        <a:t>Elemento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Arial" panose="020B0604020202020204" pitchFamily="34" charset="0"/>
                        </a:rPr>
                        <a:t>Fuerzas(t)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400" b="1" i="0" u="none" strike="noStrike" dirty="0" smtClean="0">
                          <a:solidFill>
                            <a:srgbClr val="000000"/>
                          </a:solidFill>
                          <a:effectLst/>
                          <a:latin typeface="Arial" panose="020B0604020202020204" pitchFamily="34" charset="0"/>
                        </a:rPr>
                        <a:t>Momentos(t-m)</a:t>
                      </a:r>
                      <a:endParaRPr lang="es-EC" sz="1400" b="1"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228600">
                <a:tc>
                  <a:txBody>
                    <a:bodyPr/>
                    <a:lstStyle/>
                    <a:p>
                      <a:pPr algn="l" fontAlgn="b"/>
                      <a:r>
                        <a:rPr lang="es-EC" sz="1400" b="0" i="0" u="none" strike="noStrike" dirty="0">
                          <a:solidFill>
                            <a:srgbClr val="000000"/>
                          </a:solidFill>
                          <a:effectLst/>
                          <a:latin typeface="Arial" panose="020B0604020202020204" pitchFamily="34" charset="0"/>
                        </a:rPr>
                        <a:t>Peso losa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dirty="0">
                          <a:solidFill>
                            <a:srgbClr val="000000"/>
                          </a:solidFill>
                          <a:effectLst/>
                          <a:latin typeface="Arial" panose="020B0604020202020204" pitchFamily="34" charset="0"/>
                        </a:rPr>
                        <a:t>34,56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414,72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s-EC" sz="1400" b="0" i="0" u="none" strike="noStrike" dirty="0">
                          <a:solidFill>
                            <a:srgbClr val="000000"/>
                          </a:solidFill>
                          <a:effectLst/>
                          <a:latin typeface="Arial" panose="020B0604020202020204" pitchFamily="34" charset="0"/>
                        </a:rPr>
                        <a:t>Empuje agua</a:t>
                      </a:r>
                    </a:p>
                  </a:txBody>
                  <a:tcPr marL="9525" marR="9525" marT="9525" marB="0" anchor="b">
                    <a:lnL>
                      <a:noFill/>
                    </a:lnL>
                    <a:lnR>
                      <a:noFill/>
                    </a:lnR>
                    <a:lnT>
                      <a:noFill/>
                    </a:lnT>
                    <a:lnB>
                      <a:noFill/>
                    </a:lnB>
                  </a:tcPr>
                </a:tc>
                <a:tc>
                  <a:txBody>
                    <a:bodyPr/>
                    <a:lstStyle/>
                    <a:p>
                      <a:pPr algn="ctr" fontAlgn="b"/>
                      <a:r>
                        <a:rPr lang="es-EC" sz="1400" b="0" i="0" u="none" strike="noStrike" dirty="0">
                          <a:solidFill>
                            <a:srgbClr val="000000"/>
                          </a:solidFill>
                          <a:effectLst/>
                          <a:latin typeface="Arial" panose="020B0604020202020204" pitchFamily="34" charset="0"/>
                        </a:rPr>
                        <a:t>14,4</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172,8</a:t>
                      </a:r>
                    </a:p>
                  </a:txBody>
                  <a:tcPr marL="9525" marR="9525" marT="9525" marB="0" anchor="b">
                    <a:lnL>
                      <a:noFill/>
                    </a:lnL>
                    <a:lnR>
                      <a:noFill/>
                    </a:lnR>
                    <a:lnT>
                      <a:noFill/>
                    </a:lnT>
                    <a:lnB>
                      <a:noFill/>
                    </a:lnB>
                  </a:tcPr>
                </a:tc>
                <a:tc hMerge="1">
                  <a:txBody>
                    <a:bodyPr/>
                    <a:lstStyle/>
                    <a:p>
                      <a:pPr algn="ctr" fontAlgn="b"/>
                      <a:endParaRPr lang="es-EC"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dirty="0">
                          <a:solidFill>
                            <a:srgbClr val="000000"/>
                          </a:solidFill>
                          <a:effectLst/>
                          <a:latin typeface="Arial" panose="020B0604020202020204" pitchFamily="34" charset="0"/>
                        </a:rPr>
                        <a:t>Déficit de presión</a:t>
                      </a:r>
                    </a:p>
                  </a:txBody>
                  <a:tcPr marL="9525" marR="9525" marT="9525" marB="0" anchor="b">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6,19</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137,85</a:t>
                      </a:r>
                    </a:p>
                  </a:txBody>
                  <a:tcPr marL="9525" marR="9525" marT="9525" marB="0" anchor="b">
                    <a:lnL>
                      <a:noFill/>
                    </a:lnL>
                    <a:lnR>
                      <a:noFill/>
                    </a:lnR>
                    <a:lnT>
                      <a:noFill/>
                    </a:lnT>
                    <a:lnB>
                      <a:noFill/>
                    </a:lnB>
                  </a:tcPr>
                </a:tc>
                <a:tc hMerge="1">
                  <a:txBody>
                    <a:bodyPr/>
                    <a:lstStyle/>
                    <a:p>
                      <a:pPr algn="ctr" fontAlgn="b"/>
                      <a:endParaRPr lang="es-EC"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dirty="0">
                          <a:solidFill>
                            <a:srgbClr val="000000"/>
                          </a:solidFill>
                          <a:effectLst/>
                          <a:latin typeface="Arial" panose="020B0604020202020204" pitchFamily="34" charset="0"/>
                        </a:rPr>
                        <a:t>Carga hidrodinámica</a:t>
                      </a:r>
                    </a:p>
                  </a:txBody>
                  <a:tcPr marL="9525" marR="9525" marT="9525" marB="0" anchor="b">
                    <a:lnL>
                      <a:noFill/>
                    </a:lnL>
                    <a:lnR>
                      <a:noFill/>
                    </a:lnR>
                    <a:lnT>
                      <a:noFill/>
                    </a:lnT>
                    <a:lnB>
                      <a:noFill/>
                    </a:lnB>
                  </a:tcPr>
                </a:tc>
                <a:tc>
                  <a:txBody>
                    <a:bodyPr/>
                    <a:lstStyle/>
                    <a:p>
                      <a:pPr algn="ctr" fontAlgn="b"/>
                      <a:r>
                        <a:rPr lang="es-EC" sz="1400" b="0" i="0" u="none" strike="noStrike" dirty="0">
                          <a:solidFill>
                            <a:srgbClr val="000000"/>
                          </a:solidFill>
                          <a:effectLst/>
                          <a:latin typeface="Arial" panose="020B0604020202020204" pitchFamily="34" charset="0"/>
                        </a:rPr>
                        <a:t>0,42</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9,07</a:t>
                      </a:r>
                    </a:p>
                  </a:txBody>
                  <a:tcPr marL="9525" marR="9525" marT="9525" marB="0" anchor="b">
                    <a:lnL>
                      <a:noFill/>
                    </a:lnL>
                    <a:lnR>
                      <a:noFill/>
                    </a:lnR>
                    <a:lnT>
                      <a:noFill/>
                    </a:lnT>
                    <a:lnB>
                      <a:noFill/>
                    </a:lnB>
                  </a:tcPr>
                </a:tc>
                <a:tc hMerge="1">
                  <a:txBody>
                    <a:bodyPr/>
                    <a:lstStyle/>
                    <a:p>
                      <a:pPr algn="ctr" fontAlgn="b"/>
                      <a:endParaRPr lang="es-EC"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dirty="0">
                          <a:solidFill>
                            <a:srgbClr val="000000"/>
                          </a:solidFill>
                          <a:effectLst/>
                          <a:latin typeface="Arial" panose="020B0604020202020204" pitchFamily="34" charset="0"/>
                        </a:rPr>
                        <a:t>Fuerza de sub-presión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0,27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s-EC" sz="1400" b="0" i="0" u="none" strike="noStrike" dirty="0">
                          <a:solidFill>
                            <a:srgbClr val="000000"/>
                          </a:solidFill>
                          <a:effectLst/>
                          <a:latin typeface="Arial" panose="020B0604020202020204" pitchFamily="34" charset="0"/>
                        </a:rPr>
                        <a:t>5,91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s-EC"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28600">
                <a:tc>
                  <a:txBody>
                    <a:bodyPr/>
                    <a:lstStyle/>
                    <a:p>
                      <a:pPr algn="ctr" fontAlgn="b"/>
                      <a:r>
                        <a:rPr lang="es-EC" sz="1400" b="1" i="0" u="none" strike="noStrike" dirty="0" err="1">
                          <a:solidFill>
                            <a:srgbClr val="000000"/>
                          </a:solidFill>
                          <a:effectLst/>
                          <a:latin typeface="Arial" panose="020B0604020202020204" pitchFamily="34" charset="0"/>
                        </a:rPr>
                        <a:t>kf</a:t>
                      </a:r>
                      <a:r>
                        <a:rPr lang="es-EC" sz="1400" b="1" i="0" u="none" strike="noStrike" dirty="0">
                          <a:solidFill>
                            <a:srgbClr val="000000"/>
                          </a:solidFill>
                          <a:effectLst/>
                          <a:latin typeface="Arial" panose="020B0604020202020204" pitchFamily="34" charset="0"/>
                        </a:rPr>
                        <a:t>&gt;1,30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Arial" panose="020B0604020202020204" pitchFamily="34" charset="0"/>
                        </a:rPr>
                        <a:t>2,93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err="1">
                          <a:solidFill>
                            <a:srgbClr val="000000"/>
                          </a:solidFill>
                          <a:effectLst/>
                          <a:latin typeface="Arial" panose="020B0604020202020204" pitchFamily="34" charset="0"/>
                        </a:rPr>
                        <a:t>kv</a:t>
                      </a:r>
                      <a:r>
                        <a:rPr lang="es-EC" sz="1400" b="1" i="0" u="none" strike="noStrike" dirty="0">
                          <a:solidFill>
                            <a:srgbClr val="000000"/>
                          </a:solidFill>
                          <a:effectLst/>
                          <a:latin typeface="Arial" panose="020B0604020202020204" pitchFamily="34" charset="0"/>
                        </a:rPr>
                        <a:t>&gt;1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Arial" panose="020B0604020202020204" pitchFamily="34" charset="0"/>
                        </a:rPr>
                        <a:t>1,58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440664062"/>
              </p:ext>
            </p:extLst>
          </p:nvPr>
        </p:nvGraphicFramePr>
        <p:xfrm>
          <a:off x="6550505" y="3545800"/>
          <a:ext cx="5323046" cy="2057400"/>
        </p:xfrm>
        <a:graphic>
          <a:graphicData uri="http://schemas.openxmlformats.org/drawingml/2006/table">
            <a:tbl>
              <a:tblPr/>
              <a:tblGrid>
                <a:gridCol w="1883811"/>
                <a:gridCol w="1817087"/>
                <a:gridCol w="660875"/>
                <a:gridCol w="961273"/>
              </a:tblGrid>
              <a:tr h="228600">
                <a:tc gridSpan="4">
                  <a:txBody>
                    <a:bodyPr/>
                    <a:lstStyle/>
                    <a:p>
                      <a:pPr algn="ctr" fontAlgn="b"/>
                      <a:r>
                        <a:rPr lang="es-EC" sz="1400" b="1" i="0" u="none" strike="noStrike" dirty="0">
                          <a:solidFill>
                            <a:srgbClr val="000000"/>
                          </a:solidFill>
                          <a:effectLst/>
                          <a:latin typeface="Arial" panose="020B0604020202020204" pitchFamily="34" charset="0"/>
                        </a:rPr>
                        <a:t>Estabilidad delantal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28600">
                <a:tc>
                  <a:txBody>
                    <a:bodyPr/>
                    <a:lstStyle/>
                    <a:p>
                      <a:pPr algn="l" fontAlgn="b"/>
                      <a:r>
                        <a:rPr lang="es-EC" sz="1400" b="1" i="0" u="none" strike="noStrike">
                          <a:solidFill>
                            <a:srgbClr val="000000"/>
                          </a:solidFill>
                          <a:effectLst/>
                          <a:latin typeface="Arial" panose="020B0604020202020204" pitchFamily="34" charset="0"/>
                        </a:rPr>
                        <a:t>Elemento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Arial" panose="020B0604020202020204" pitchFamily="34" charset="0"/>
                        </a:rPr>
                        <a:t>Fuerzas(t)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400" b="1" i="0" u="none" strike="noStrike" dirty="0" smtClean="0">
                          <a:solidFill>
                            <a:srgbClr val="000000"/>
                          </a:solidFill>
                          <a:effectLst/>
                          <a:latin typeface="Arial" panose="020B0604020202020204" pitchFamily="34" charset="0"/>
                        </a:rPr>
                        <a:t>Momentos(</a:t>
                      </a:r>
                      <a:r>
                        <a:rPr lang="es-EC" sz="1400" b="1" i="0" u="none" strike="noStrike" dirty="0" err="1" smtClean="0">
                          <a:solidFill>
                            <a:srgbClr val="000000"/>
                          </a:solidFill>
                          <a:effectLst/>
                          <a:latin typeface="Arial" panose="020B0604020202020204" pitchFamily="34" charset="0"/>
                        </a:rPr>
                        <a:t>tm</a:t>
                      </a:r>
                      <a:r>
                        <a:rPr lang="es-EC" sz="1400" b="1" i="0" u="none" strike="noStrike" dirty="0" smtClean="0">
                          <a:solidFill>
                            <a:srgbClr val="000000"/>
                          </a:solidFill>
                          <a:effectLst/>
                          <a:latin typeface="Arial" panose="020B0604020202020204" pitchFamily="34" charset="0"/>
                        </a:rPr>
                        <a:t>)</a:t>
                      </a:r>
                      <a:endParaRPr lang="es-EC" sz="1400" b="1"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228600">
                <a:tc>
                  <a:txBody>
                    <a:bodyPr/>
                    <a:lstStyle/>
                    <a:p>
                      <a:pPr algn="l" fontAlgn="b"/>
                      <a:r>
                        <a:rPr lang="es-EC" sz="1400" b="0" i="0" u="none" strike="noStrike">
                          <a:solidFill>
                            <a:srgbClr val="000000"/>
                          </a:solidFill>
                          <a:effectLst/>
                          <a:latin typeface="Arial" panose="020B0604020202020204" pitchFamily="34" charset="0"/>
                        </a:rPr>
                        <a:t>Peso losa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dirty="0">
                          <a:solidFill>
                            <a:srgbClr val="000000"/>
                          </a:solidFill>
                          <a:effectLst/>
                          <a:latin typeface="Arial" panose="020B0604020202020204" pitchFamily="34" charset="0"/>
                        </a:rPr>
                        <a:t>14,4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Carga de agua</a:t>
                      </a:r>
                    </a:p>
                  </a:txBody>
                  <a:tcPr marL="9525" marR="9525" marT="9525" marB="0" anchor="b">
                    <a:lnL>
                      <a:noFill/>
                    </a:lnL>
                    <a:lnR>
                      <a:noFill/>
                    </a:lnR>
                    <a:lnT>
                      <a:noFill/>
                    </a:lnT>
                    <a:lnB>
                      <a:noFill/>
                    </a:lnB>
                  </a:tcPr>
                </a:tc>
                <a:tc>
                  <a:txBody>
                    <a:bodyPr/>
                    <a:lstStyle/>
                    <a:p>
                      <a:pPr algn="ctr" fontAlgn="b"/>
                      <a:r>
                        <a:rPr lang="es-EC" sz="1400" b="0" i="0" u="none" strike="noStrike" dirty="0">
                          <a:solidFill>
                            <a:srgbClr val="000000"/>
                          </a:solidFill>
                          <a:effectLst/>
                          <a:latin typeface="Arial" panose="020B0604020202020204" pitchFamily="34" charset="0"/>
                        </a:rPr>
                        <a:t>46,1</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230,5</a:t>
                      </a:r>
                    </a:p>
                  </a:txBody>
                  <a:tcPr marL="9525" marR="9525" marT="9525" marB="0" anchor="b">
                    <a:lnL>
                      <a:noFill/>
                    </a:lnL>
                    <a:lnR>
                      <a:noFill/>
                    </a:lnR>
                    <a:lnT>
                      <a:noFill/>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Empuje agua</a:t>
                      </a:r>
                    </a:p>
                  </a:txBody>
                  <a:tcPr marL="9525" marR="9525" marT="9525" marB="0" anchor="b">
                    <a:lnL>
                      <a:noFill/>
                    </a:lnL>
                    <a:lnR>
                      <a:noFill/>
                    </a:lnR>
                    <a:lnT>
                      <a:noFill/>
                    </a:lnT>
                    <a:lnB>
                      <a:noFill/>
                    </a:lnB>
                  </a:tcPr>
                </a:tc>
                <a:tc>
                  <a:txBody>
                    <a:bodyPr/>
                    <a:lstStyle/>
                    <a:p>
                      <a:pPr algn="ctr" fontAlgn="b"/>
                      <a:r>
                        <a:rPr lang="es-EC" sz="1400" b="0" i="0" u="none" strike="noStrike" dirty="0">
                          <a:solidFill>
                            <a:srgbClr val="000000"/>
                          </a:solidFill>
                          <a:effectLst/>
                          <a:latin typeface="Arial" panose="020B0604020202020204" pitchFamily="34" charset="0"/>
                        </a:rPr>
                        <a:t>6</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30</a:t>
                      </a:r>
                    </a:p>
                  </a:txBody>
                  <a:tcPr marL="9525" marR="9525" marT="9525" marB="0" anchor="b">
                    <a:lnL>
                      <a:noFill/>
                    </a:lnL>
                    <a:lnR>
                      <a:noFill/>
                    </a:lnR>
                    <a:lnT>
                      <a:noFill/>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Déficit de presión</a:t>
                      </a:r>
                    </a:p>
                  </a:txBody>
                  <a:tcPr marL="9525" marR="9525" marT="9525" marB="0" anchor="b">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7,72</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51,45</a:t>
                      </a:r>
                    </a:p>
                  </a:txBody>
                  <a:tcPr marL="9525" marR="9525" marT="9525" marB="0" anchor="b">
                    <a:lnL>
                      <a:noFill/>
                    </a:lnL>
                    <a:lnR>
                      <a:noFill/>
                    </a:lnR>
                    <a:lnT>
                      <a:noFill/>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Carga hidrodinámica</a:t>
                      </a:r>
                    </a:p>
                  </a:txBody>
                  <a:tcPr marL="9525" marR="9525" marT="9525" marB="0" anchor="b">
                    <a:lnL>
                      <a:noFill/>
                    </a:lnL>
                    <a:lnR>
                      <a:noFill/>
                    </a:lnR>
                    <a:lnT>
                      <a:noFill/>
                    </a:lnT>
                    <a:lnB>
                      <a:noFill/>
                    </a:lnB>
                  </a:tcPr>
                </a:tc>
                <a:tc>
                  <a:txBody>
                    <a:bodyPr/>
                    <a:lstStyle/>
                    <a:p>
                      <a:pPr algn="ctr" fontAlgn="b"/>
                      <a:r>
                        <a:rPr lang="es-EC" sz="1400" b="0" i="0" u="none" strike="noStrike">
                          <a:solidFill>
                            <a:srgbClr val="000000"/>
                          </a:solidFill>
                          <a:effectLst/>
                          <a:latin typeface="Arial" panose="020B0604020202020204" pitchFamily="34" charset="0"/>
                        </a:rPr>
                        <a:t>0,18</a:t>
                      </a:r>
                    </a:p>
                  </a:txBody>
                  <a:tcPr marL="9525" marR="9525" marT="9525" marB="0" anchor="b">
                    <a:lnL>
                      <a:noFill/>
                    </a:lnL>
                    <a:lnR>
                      <a:noFill/>
                    </a:lnR>
                    <a:lnT>
                      <a:noFill/>
                    </a:lnT>
                    <a:lnB>
                      <a:noFill/>
                    </a:lnB>
                  </a:tcPr>
                </a:tc>
                <a:tc gridSpan="2">
                  <a:txBody>
                    <a:bodyPr/>
                    <a:lstStyle/>
                    <a:p>
                      <a:pPr algn="ctr" fontAlgn="b"/>
                      <a:r>
                        <a:rPr lang="es-EC" sz="1400" b="0" i="0" u="none" strike="noStrike" dirty="0">
                          <a:solidFill>
                            <a:srgbClr val="000000"/>
                          </a:solidFill>
                          <a:effectLst/>
                          <a:latin typeface="Arial" panose="020B0604020202020204" pitchFamily="34" charset="0"/>
                        </a:rPr>
                        <a:t>163,18</a:t>
                      </a:r>
                    </a:p>
                  </a:txBody>
                  <a:tcPr marL="9525" marR="9525" marT="9525" marB="0" anchor="b">
                    <a:lnL>
                      <a:noFill/>
                    </a:lnL>
                    <a:lnR>
                      <a:noFill/>
                    </a:lnR>
                    <a:lnT>
                      <a:noFill/>
                    </a:lnT>
                    <a:lnB>
                      <a:noFill/>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8600">
                <a:tc>
                  <a:txBody>
                    <a:bodyPr/>
                    <a:lstStyle/>
                    <a:p>
                      <a:pPr algn="l" fontAlgn="b"/>
                      <a:r>
                        <a:rPr lang="es-EC" sz="1400" b="0" i="0" u="none" strike="noStrike">
                          <a:solidFill>
                            <a:srgbClr val="000000"/>
                          </a:solidFill>
                          <a:effectLst/>
                          <a:latin typeface="Arial" panose="020B0604020202020204" pitchFamily="34" charset="0"/>
                        </a:rPr>
                        <a:t>Fuerza de sub-presión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panose="020B0604020202020204" pitchFamily="34" charset="0"/>
                        </a:rPr>
                        <a:t>32,31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s-EC" sz="1400" b="0" i="0" u="none" strike="noStrike" dirty="0">
                          <a:solidFill>
                            <a:srgbClr val="000000"/>
                          </a:solidFill>
                          <a:effectLst/>
                          <a:latin typeface="Arial" panose="020B0604020202020204" pitchFamily="34" charset="0"/>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s-EC"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28600">
                <a:tc>
                  <a:txBody>
                    <a:bodyPr/>
                    <a:lstStyle/>
                    <a:p>
                      <a:pPr algn="ctr" fontAlgn="b"/>
                      <a:r>
                        <a:rPr lang="es-EC" sz="1400" b="1" i="0" u="none" strike="noStrike" dirty="0" err="1">
                          <a:solidFill>
                            <a:srgbClr val="000000"/>
                          </a:solidFill>
                          <a:effectLst/>
                          <a:latin typeface="Arial" panose="020B0604020202020204" pitchFamily="34" charset="0"/>
                        </a:rPr>
                        <a:t>kf</a:t>
                      </a:r>
                      <a:r>
                        <a:rPr lang="es-EC" sz="1400" b="1" i="0" u="none" strike="noStrike" dirty="0">
                          <a:solidFill>
                            <a:srgbClr val="000000"/>
                          </a:solidFill>
                          <a:effectLst/>
                          <a:latin typeface="Arial" panose="020B0604020202020204" pitchFamily="34" charset="0"/>
                        </a:rPr>
                        <a:t>&gt;1,30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Arial" panose="020B0604020202020204" pitchFamily="34" charset="0"/>
                        </a:rPr>
                        <a:t>1,36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err="1">
                          <a:solidFill>
                            <a:srgbClr val="000000"/>
                          </a:solidFill>
                          <a:effectLst/>
                          <a:latin typeface="Arial" panose="020B0604020202020204" pitchFamily="34" charset="0"/>
                        </a:rPr>
                        <a:t>kv</a:t>
                      </a:r>
                      <a:r>
                        <a:rPr lang="es-EC" sz="1400" b="1" i="0" u="none" strike="noStrike" dirty="0">
                          <a:solidFill>
                            <a:srgbClr val="000000"/>
                          </a:solidFill>
                          <a:effectLst/>
                          <a:latin typeface="Arial" panose="020B0604020202020204" pitchFamily="34" charset="0"/>
                        </a:rPr>
                        <a:t>&gt;1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Arial" panose="020B0604020202020204" pitchFamily="34"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Imagen 10"/>
          <p:cNvPicPr/>
          <p:nvPr/>
        </p:nvPicPr>
        <p:blipFill>
          <a:blip r:embed="rId2"/>
          <a:stretch>
            <a:fillRect/>
          </a:stretch>
        </p:blipFill>
        <p:spPr>
          <a:xfrm>
            <a:off x="170054" y="1240326"/>
            <a:ext cx="6018663" cy="4723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1296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041357323"/>
              </p:ext>
            </p:extLst>
          </p:nvPr>
        </p:nvGraphicFramePr>
        <p:xfrm>
          <a:off x="1787857" y="962072"/>
          <a:ext cx="8775509" cy="4715395"/>
        </p:xfrm>
        <a:graphic>
          <a:graphicData uri="http://schemas.openxmlformats.org/drawingml/2006/table">
            <a:tbl>
              <a:tblPr firstRow="1" firstCol="1" bandRow="1"/>
              <a:tblGrid>
                <a:gridCol w="2302486"/>
                <a:gridCol w="1303293"/>
                <a:gridCol w="1303293"/>
                <a:gridCol w="1737725"/>
                <a:gridCol w="2128712"/>
              </a:tblGrid>
              <a:tr h="507240">
                <a:tc>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Rubro</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Cantidad</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Precio Unitario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Precio Total</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859">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Excavación &gt;6m a máquina (excavadora)</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s-EC" sz="14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34330,06</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8,18</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280.819,89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1060706">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de relleno con suelo natural compactación, transporte y vertido.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s-EC" sz="14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355126,33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6,54</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2.322.526,22 </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795530">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Hormigón premezclado f'c=210kg/cm2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s-EC" sz="14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1024,748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117.231,17 </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795530">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Hormigón premezclado f'c=240kg/cm2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s-EC" sz="14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475,4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57.713,56 </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r>
              <a:tr h="795530">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Hormigón premezclado f'c=350kg/cm2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s-EC" sz="14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193509,25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30.361.600,68 </a:t>
                      </a:r>
                      <a:endParaRPr lang="es-EC" sz="14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7"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Presupuesto aproximado</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363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70054" y="-1010514"/>
            <a:ext cx="820205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Presupuesto aproximado</a:t>
            </a:r>
            <a:endParaRPr lang="es-EC" b="1"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687369841"/>
              </p:ext>
            </p:extLst>
          </p:nvPr>
        </p:nvGraphicFramePr>
        <p:xfrm>
          <a:off x="1949544" y="1501762"/>
          <a:ext cx="7794958" cy="3397783"/>
        </p:xfrm>
        <a:graphic>
          <a:graphicData uri="http://schemas.openxmlformats.org/drawingml/2006/table">
            <a:tbl>
              <a:tblPr firstRow="1" firstCol="1" bandRow="1"/>
              <a:tblGrid>
                <a:gridCol w="2495224"/>
                <a:gridCol w="1003104"/>
                <a:gridCol w="1003104"/>
                <a:gridCol w="1521375"/>
                <a:gridCol w="1772151"/>
              </a:tblGrid>
              <a:tr h="306357">
                <a:tc>
                  <a:txBody>
                    <a:bodyPr/>
                    <a:lstStyle/>
                    <a:p>
                      <a:pPr algn="ctr" fontAlgn="ctr"/>
                      <a:r>
                        <a:rPr lang="es-EC" sz="1400" b="1" i="0" u="none" strike="noStrike" dirty="0">
                          <a:solidFill>
                            <a:srgbClr val="000000"/>
                          </a:solidFill>
                          <a:effectLst/>
                          <a:latin typeface="Arial" panose="020B0604020202020204" pitchFamily="34" charset="0"/>
                        </a:rPr>
                        <a:t>Rubro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Arial" panose="020B0604020202020204" pitchFamily="34" charset="0"/>
                        </a:rPr>
                        <a:t>Unidad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Arial" panose="020B0604020202020204" pitchFamily="34" charset="0"/>
                        </a:rPr>
                        <a:t>Cantidad</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Arial" panose="020B0604020202020204" pitchFamily="34" charset="0"/>
                        </a:rPr>
                        <a:t>Precio Unitario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Arial" panose="020B0604020202020204" pitchFamily="34" charset="0"/>
                        </a:rPr>
                        <a:t>Precio 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774">
                <a:tc>
                  <a:txBody>
                    <a:bodyPr/>
                    <a:lstStyle/>
                    <a:p>
                      <a:pPr algn="l" fontAlgn="ctr"/>
                      <a:r>
                        <a:rPr lang="es-EC" sz="1400" b="0" i="0" u="none" strike="noStrike" dirty="0">
                          <a:solidFill>
                            <a:srgbClr val="000000"/>
                          </a:solidFill>
                          <a:effectLst/>
                          <a:latin typeface="Arial" panose="020B0604020202020204" pitchFamily="34" charset="0"/>
                        </a:rPr>
                        <a:t>Acero de refuerzo </a:t>
                      </a:r>
                      <a:r>
                        <a:rPr lang="es-EC" sz="1400" b="0" i="0" u="none" strike="noStrike" dirty="0" err="1">
                          <a:solidFill>
                            <a:srgbClr val="000000"/>
                          </a:solidFill>
                          <a:effectLst/>
                          <a:latin typeface="Arial" panose="020B0604020202020204" pitchFamily="34" charset="0"/>
                        </a:rPr>
                        <a:t>fy</a:t>
                      </a:r>
                      <a:r>
                        <a:rPr lang="es-EC" sz="1400" b="0" i="0" u="none" strike="noStrike" dirty="0">
                          <a:solidFill>
                            <a:srgbClr val="000000"/>
                          </a:solidFill>
                          <a:effectLst/>
                          <a:latin typeface="Arial" panose="020B0604020202020204" pitchFamily="34" charset="0"/>
                        </a:rPr>
                        <a:t>=4200kg/cm2 10mm</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1400" b="0" i="0" u="none" strike="noStrike" dirty="0">
                          <a:solidFill>
                            <a:srgbClr val="000000"/>
                          </a:solidFill>
                          <a:effectLst/>
                          <a:latin typeface="Arial" panose="020B0604020202020204" pitchFamily="34" charset="0"/>
                        </a:rPr>
                        <a:t>kg</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1400" b="0" i="0" u="none" strike="noStrike">
                          <a:solidFill>
                            <a:srgbClr val="000000"/>
                          </a:solidFill>
                          <a:effectLst/>
                          <a:latin typeface="Arial" panose="020B0604020202020204" pitchFamily="34" charset="0"/>
                        </a:rPr>
                        <a:t>191211,4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1400" b="0" i="0" u="none" strike="noStrike">
                          <a:solidFill>
                            <a:srgbClr val="000000"/>
                          </a:solidFill>
                          <a:effectLst/>
                          <a:latin typeface="Arial" panose="020B0604020202020204" pitchFamily="34" charset="0"/>
                        </a:rPr>
                        <a:t>1,54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1400" b="0" i="0" u="none" strike="noStrike">
                          <a:solidFill>
                            <a:srgbClr val="000000"/>
                          </a:solidFill>
                          <a:effectLst/>
                          <a:latin typeface="Arial" panose="020B0604020202020204" pitchFamily="34" charset="0"/>
                        </a:rPr>
                        <a:t>$ 294.465,50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960849">
                <a:tc>
                  <a:txBody>
                    <a:bodyPr/>
                    <a:lstStyle/>
                    <a:p>
                      <a:pPr algn="l" fontAlgn="ctr"/>
                      <a:r>
                        <a:rPr lang="es-EC" sz="1400" b="0" i="0" u="none" strike="noStrike">
                          <a:solidFill>
                            <a:srgbClr val="000000"/>
                          </a:solidFill>
                          <a:effectLst/>
                          <a:latin typeface="Arial" panose="020B0604020202020204" pitchFamily="34" charset="0"/>
                        </a:rPr>
                        <a:t>Acero de refuerzo fy=4200kg/cm2 22mm</a:t>
                      </a:r>
                    </a:p>
                  </a:txBody>
                  <a:tcPr marL="9525" marR="9525" marT="9525" marB="0" anchor="ctr">
                    <a:lnL>
                      <a:noFill/>
                    </a:lnL>
                    <a:lnR>
                      <a:noFill/>
                    </a:lnR>
                    <a:lnT>
                      <a:noFill/>
                    </a:lnT>
                    <a:lnB>
                      <a:noFill/>
                    </a:lnB>
                  </a:tcPr>
                </a:tc>
                <a:tc>
                  <a:txBody>
                    <a:bodyPr/>
                    <a:lstStyle/>
                    <a:p>
                      <a:pPr algn="ctr" fontAlgn="ctr"/>
                      <a:r>
                        <a:rPr lang="es-EC" sz="1400" b="0" i="0" u="none" strike="noStrike" dirty="0">
                          <a:solidFill>
                            <a:srgbClr val="000000"/>
                          </a:solidFill>
                          <a:effectLst/>
                          <a:latin typeface="Arial" panose="020B0604020202020204" pitchFamily="34" charset="0"/>
                        </a:rPr>
                        <a:t>kg</a:t>
                      </a:r>
                    </a:p>
                  </a:txBody>
                  <a:tcPr marL="9525" marR="9525" marT="9525" marB="0" anchor="ctr">
                    <a:lnL>
                      <a:noFill/>
                    </a:lnL>
                    <a:lnR>
                      <a:noFill/>
                    </a:lnR>
                    <a:lnT>
                      <a:noFill/>
                    </a:lnT>
                    <a:lnB>
                      <a:noFill/>
                    </a:lnB>
                  </a:tcPr>
                </a:tc>
                <a:tc>
                  <a:txBody>
                    <a:bodyPr/>
                    <a:lstStyle/>
                    <a:p>
                      <a:pPr algn="ctr" fontAlgn="ctr"/>
                      <a:r>
                        <a:rPr lang="es-EC" sz="1400" b="0" i="0" u="none" strike="noStrike" dirty="0">
                          <a:solidFill>
                            <a:srgbClr val="000000"/>
                          </a:solidFill>
                          <a:effectLst/>
                          <a:latin typeface="Arial" panose="020B0604020202020204" pitchFamily="34" charset="0"/>
                        </a:rPr>
                        <a:t>73203,08</a:t>
                      </a:r>
                    </a:p>
                  </a:txBody>
                  <a:tcPr marL="9525" marR="9525" marT="9525" marB="0" anchor="ctr">
                    <a:lnL>
                      <a:noFill/>
                    </a:lnL>
                    <a:lnR>
                      <a:noFill/>
                    </a:lnR>
                    <a:lnT>
                      <a:noFill/>
                    </a:lnT>
                    <a:lnB>
                      <a:noFill/>
                    </a:lnB>
                  </a:tcPr>
                </a:tc>
                <a:tc>
                  <a:txBody>
                    <a:bodyPr/>
                    <a:lstStyle/>
                    <a:p>
                      <a:pPr algn="ctr" fontAlgn="ctr"/>
                      <a:r>
                        <a:rPr lang="es-EC" sz="1400" b="0" i="0" u="none" strike="noStrike" dirty="0">
                          <a:solidFill>
                            <a:srgbClr val="000000"/>
                          </a:solidFill>
                          <a:effectLst/>
                          <a:latin typeface="Arial" panose="020B0604020202020204" pitchFamily="34" charset="0"/>
                        </a:rPr>
                        <a:t>1,62</a:t>
                      </a: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effectLst/>
                          <a:latin typeface="Arial" panose="020B0604020202020204" pitchFamily="34" charset="0"/>
                        </a:rPr>
                        <a:t>$ 118.588,98 </a:t>
                      </a:r>
                    </a:p>
                  </a:txBody>
                  <a:tcPr marL="9525" marR="9525" marT="9525" marB="0" anchor="ctr">
                    <a:lnL>
                      <a:noFill/>
                    </a:lnL>
                    <a:lnR>
                      <a:noFill/>
                    </a:lnR>
                    <a:lnT>
                      <a:noFill/>
                    </a:lnT>
                    <a:lnB>
                      <a:noFill/>
                    </a:lnB>
                  </a:tcPr>
                </a:tc>
              </a:tr>
              <a:tr h="557014">
                <a:tc>
                  <a:txBody>
                    <a:bodyPr/>
                    <a:lstStyle/>
                    <a:p>
                      <a:pPr algn="l" fontAlgn="ctr"/>
                      <a:r>
                        <a:rPr lang="es-EC" sz="1400" b="0" i="0" u="none" strike="noStrike">
                          <a:solidFill>
                            <a:srgbClr val="000000"/>
                          </a:solidFill>
                          <a:effectLst/>
                          <a:latin typeface="Arial" panose="020B0604020202020204" pitchFamily="34" charset="0"/>
                        </a:rPr>
                        <a:t>Acero de refuerzo fy=4200kg/cm2 28mm</a:t>
                      </a: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effectLst/>
                          <a:latin typeface="Arial" panose="020B0604020202020204" pitchFamily="34" charset="0"/>
                        </a:rPr>
                        <a:t>kg</a:t>
                      </a: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effectLst/>
                          <a:latin typeface="Arial" panose="020B0604020202020204" pitchFamily="34" charset="0"/>
                        </a:rPr>
                        <a:t>3706925</a:t>
                      </a:r>
                    </a:p>
                  </a:txBody>
                  <a:tcPr marL="9525" marR="9525" marT="9525" marB="0" anchor="ctr">
                    <a:lnL>
                      <a:noFill/>
                    </a:lnL>
                    <a:lnR>
                      <a:noFill/>
                    </a:lnR>
                    <a:lnT>
                      <a:noFill/>
                    </a:lnT>
                    <a:lnB>
                      <a:noFill/>
                    </a:lnB>
                  </a:tcPr>
                </a:tc>
                <a:tc>
                  <a:txBody>
                    <a:bodyPr/>
                    <a:lstStyle/>
                    <a:p>
                      <a:pPr algn="ctr" fontAlgn="ctr"/>
                      <a:r>
                        <a:rPr lang="es-EC" sz="1400" b="0" i="0" u="none" strike="noStrike" dirty="0">
                          <a:solidFill>
                            <a:srgbClr val="000000"/>
                          </a:solidFill>
                          <a:effectLst/>
                          <a:latin typeface="Arial" panose="020B0604020202020204" pitchFamily="34" charset="0"/>
                        </a:rPr>
                        <a:t>1,62</a:t>
                      </a: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effectLst/>
                          <a:latin typeface="Arial" panose="020B0604020202020204" pitchFamily="34" charset="0"/>
                        </a:rPr>
                        <a:t>$ 6.005.217,98 </a:t>
                      </a:r>
                    </a:p>
                  </a:txBody>
                  <a:tcPr marL="9525" marR="9525" marT="9525" marB="0" anchor="ctr">
                    <a:lnL>
                      <a:noFill/>
                    </a:lnL>
                    <a:lnR>
                      <a:noFill/>
                    </a:lnR>
                    <a:lnT>
                      <a:noFill/>
                    </a:lnT>
                    <a:lnB>
                      <a:noFill/>
                    </a:lnB>
                  </a:tcPr>
                </a:tc>
              </a:tr>
              <a:tr h="292432">
                <a:tc>
                  <a:txBody>
                    <a:bodyPr/>
                    <a:lstStyle/>
                    <a:p>
                      <a:pPr algn="l" fontAlgn="ctr"/>
                      <a:r>
                        <a:rPr lang="es-EC" sz="1400" b="0" i="0" u="none" strike="noStrike">
                          <a:solidFill>
                            <a:srgbClr val="000000"/>
                          </a:solidFill>
                          <a:effectLst/>
                          <a:latin typeface="Arial" panose="020B0604020202020204" pitchFamily="34" charset="0"/>
                        </a:rPr>
                        <a:t>Acero estructural A36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Arial" panose="020B0604020202020204" pitchFamily="34" charset="0"/>
                        </a:rPr>
                        <a:t>kg</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Arial" panose="020B0604020202020204" pitchFamily="34" charset="0"/>
                        </a:rPr>
                        <a:t>3041,47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Arial" panose="020B0604020202020204" pitchFamily="34" charset="0"/>
                        </a:rPr>
                        <a:t>4,02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Arial" panose="020B0604020202020204" pitchFamily="34" charset="0"/>
                        </a:rPr>
                        <a:t>$ 12.226,71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306357">
                <a:tc gridSpan="4">
                  <a:txBody>
                    <a:bodyPr/>
                    <a:lstStyle/>
                    <a:p>
                      <a:pPr algn="ctr" fontAlgn="ctr"/>
                      <a:r>
                        <a:rPr lang="es-EC" sz="1400" b="1" i="0" u="none" strike="noStrike">
                          <a:solidFill>
                            <a:srgbClr val="000000"/>
                          </a:solidFill>
                          <a:effectLst/>
                          <a:latin typeface="Arial" panose="020B0604020202020204" pitchFamily="34" charset="0"/>
                        </a:rPr>
                        <a:t>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1400" b="0" i="0" u="none" strike="noStrike" dirty="0">
                          <a:solidFill>
                            <a:srgbClr val="000000"/>
                          </a:solidFill>
                          <a:effectLst/>
                          <a:latin typeface="Arial" panose="020B0604020202020204" pitchFamily="34" charset="0"/>
                        </a:rPr>
                        <a:t>$ 39.570.390,69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7031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3485903191"/>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523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5769" y="-310124"/>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CONCLUSIONES</a:t>
            </a:r>
            <a:endParaRPr lang="es-EC"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86508" y="798682"/>
            <a:ext cx="11400692" cy="4856529"/>
          </a:xfrm>
        </p:spPr>
        <p:txBody>
          <a:bodyPr>
            <a:normAutofit fontScale="70000" lnSpcReduction="20000"/>
          </a:bodyPr>
          <a:lstStyle/>
          <a:p>
            <a:pPr marL="342900" lvl="0" indent="-342900" algn="just">
              <a:lnSpc>
                <a:spcPct val="150000"/>
              </a:lnSpc>
              <a:spcAft>
                <a:spcPts val="800"/>
              </a:spcAft>
              <a:buFont typeface="Symbol" panose="05050102010706020507" pitchFamily="18" charset="2"/>
              <a:buChar char=""/>
            </a:pPr>
            <a:r>
              <a:rPr lang="es-ES" sz="3200" dirty="0">
                <a:latin typeface="Arial" panose="020B0604020202020204" pitchFamily="34" charset="0"/>
                <a:ea typeface="Arial" panose="020B0604020202020204" pitchFamily="34" charset="0"/>
                <a:cs typeface="Arial" panose="020B0604020202020204" pitchFamily="34" charset="0"/>
              </a:rPr>
              <a:t>Considerando un 25% de deshielo del área de aportación del volcán hacia la cuenca del río </a:t>
            </a:r>
            <a:r>
              <a:rPr lang="es-ES" sz="3200" dirty="0" err="1">
                <a:latin typeface="Arial" panose="020B0604020202020204" pitchFamily="34" charset="0"/>
                <a:ea typeface="Arial" panose="020B0604020202020204" pitchFamily="34" charset="0"/>
                <a:cs typeface="Arial" panose="020B0604020202020204" pitchFamily="34" charset="0"/>
              </a:rPr>
              <a:t>Aláquez</a:t>
            </a:r>
            <a:r>
              <a:rPr lang="es-ES" sz="3200" dirty="0">
                <a:latin typeface="Arial" panose="020B0604020202020204" pitchFamily="34" charset="0"/>
                <a:ea typeface="Arial" panose="020B0604020202020204" pitchFamily="34" charset="0"/>
                <a:cs typeface="Arial" panose="020B0604020202020204" pitchFamily="34" charset="0"/>
              </a:rPr>
              <a:t>, que representa un índice de explosividad volcánica mayor o igual a 3, con un 58% de probabilidad de ocurrencia se concluye que, el designar la zona de implantación de la obra en función de la capacidad de almacenamiento del embalse, genera un proyecto de máxima eficiencia </a:t>
            </a:r>
            <a:r>
              <a:rPr lang="es-ES" sz="3200" dirty="0" smtClean="0">
                <a:latin typeface="Arial" panose="020B0604020202020204" pitchFamily="34" charset="0"/>
                <a:ea typeface="Arial" panose="020B0604020202020204" pitchFamily="34" charset="0"/>
                <a:cs typeface="Arial" panose="020B0604020202020204" pitchFamily="34" charset="0"/>
              </a:rPr>
              <a:t>económica </a:t>
            </a:r>
            <a:r>
              <a:rPr lang="es-ES" sz="3200" dirty="0">
                <a:latin typeface="Arial" panose="020B0604020202020204" pitchFamily="34" charset="0"/>
                <a:ea typeface="Arial" panose="020B0604020202020204" pitchFamily="34" charset="0"/>
                <a:cs typeface="Arial" panose="020B0604020202020204" pitchFamily="34" charset="0"/>
              </a:rPr>
              <a:t>y técnica.</a:t>
            </a:r>
            <a:endParaRPr lang="es-EC" sz="24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3200" dirty="0">
                <a:latin typeface="Arial" panose="020B0604020202020204" pitchFamily="34" charset="0"/>
                <a:ea typeface="Arial" panose="020B0604020202020204" pitchFamily="34" charset="0"/>
                <a:cs typeface="Arial" panose="020B0604020202020204" pitchFamily="34" charset="0"/>
              </a:rPr>
              <a:t>Se estableció como alternativa más efectiva la selección de una presa mixta de 100m de altura, capaz de resistir la fuerza de impacto del flujo de lodos.</a:t>
            </a:r>
            <a:endParaRPr lang="es-EC" sz="24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3200" dirty="0">
                <a:latin typeface="Arial" panose="020B0604020202020204" pitchFamily="34" charset="0"/>
                <a:ea typeface="Arial" panose="020B0604020202020204" pitchFamily="34" charset="0"/>
                <a:cs typeface="Arial" panose="020B0604020202020204" pitchFamily="34" charset="0"/>
              </a:rPr>
              <a:t>La capacidad del embalse es de 14,17hm</a:t>
            </a:r>
            <a:r>
              <a:rPr lang="es-ES" sz="3200" baseline="30000" dirty="0">
                <a:latin typeface="Arial" panose="020B0604020202020204" pitchFamily="34" charset="0"/>
                <a:ea typeface="Arial" panose="020B0604020202020204" pitchFamily="34" charset="0"/>
                <a:cs typeface="Arial" panose="020B0604020202020204" pitchFamily="34" charset="0"/>
              </a:rPr>
              <a:t>3</a:t>
            </a:r>
            <a:r>
              <a:rPr lang="es-ES" sz="3200" dirty="0">
                <a:latin typeface="Arial" panose="020B0604020202020204" pitchFamily="34" charset="0"/>
                <a:ea typeface="Arial" panose="020B0604020202020204" pitchFamily="34" charset="0"/>
                <a:cs typeface="Arial" panose="020B0604020202020204" pitchFamily="34" charset="0"/>
              </a:rPr>
              <a:t> y el diseño considera un vertedero 29 metros de ancho.</a:t>
            </a:r>
            <a:endParaRPr lang="es-EC" sz="24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794633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2345" y="470297"/>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De acuerdo al análisis estático y </a:t>
            </a:r>
            <a:r>
              <a:rPr lang="es-ES" sz="2400" dirty="0" err="1">
                <a:latin typeface="Arial" panose="020B0604020202020204" pitchFamily="34" charset="0"/>
                <a:ea typeface="Arial" panose="020B0604020202020204" pitchFamily="34" charset="0"/>
                <a:cs typeface="Arial" panose="020B0604020202020204" pitchFamily="34" charset="0"/>
              </a:rPr>
              <a:t>pseudo</a:t>
            </a:r>
            <a:r>
              <a:rPr lang="es-ES" sz="2400" dirty="0">
                <a:latin typeface="Arial" panose="020B0604020202020204" pitchFamily="34" charset="0"/>
                <a:ea typeface="Arial" panose="020B0604020202020204" pitchFamily="34" charset="0"/>
                <a:cs typeface="Arial" panose="020B0604020202020204" pitchFamily="34" charset="0"/>
              </a:rPr>
              <a:t>-estático de la presa propuesta, se concluye que los espesores de la pantalla, contrafuertes, paredes, así como las áreas de las celdas y ángulos de inclinación de los contrafuertes, generan factores de seguridad ante deslizamiento y volcamiento, superiores a los mínimos recomendados para estas obras.</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Fundamentado en el hecho de que para la construcción de la presa mixta se requiere una relación de 60,99% de materiales sueltos y 39,01% de hormigón, se concluye que la obra aprovecha al máximo los materiales de la zona de implantación, empleando las excavaciones del proceso constructivo y su respectivo acarreo.</a:t>
            </a:r>
            <a:endParaRPr lang="es-EC" sz="2000" dirty="0">
              <a:latin typeface="Arial" panose="020B0604020202020204" pitchFamily="34" charset="0"/>
              <a:ea typeface="Arial" panose="020B0604020202020204" pitchFamily="34" charset="0"/>
              <a:cs typeface="Arial" panose="020B0604020202020204" pitchFamily="34" charset="0"/>
            </a:endParaRPr>
          </a:p>
          <a:p>
            <a:endParaRPr lang="es-EC" sz="2000" dirty="0"/>
          </a:p>
        </p:txBody>
      </p:sp>
      <p:sp>
        <p:nvSpPr>
          <p:cNvPr id="4" name="Título 1"/>
          <p:cNvSpPr>
            <a:spLocks noGrp="1"/>
          </p:cNvSpPr>
          <p:nvPr>
            <p:ph type="title"/>
          </p:nvPr>
        </p:nvSpPr>
        <p:spPr>
          <a:xfrm>
            <a:off x="8645769" y="-310124"/>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CONCLUSIONES</a:t>
            </a:r>
            <a:endParaRPr lang="es-EC"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965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645769" y="-310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CONCLUSIONES</a:t>
            </a:r>
            <a:endParaRPr lang="es-EC" sz="3200" b="1" dirty="0">
              <a:latin typeface="Arial" panose="020B0604020202020204" pitchFamily="34" charset="0"/>
              <a:cs typeface="Arial" panose="020B0604020202020204" pitchFamily="34" charset="0"/>
            </a:endParaRPr>
          </a:p>
        </p:txBody>
      </p:sp>
      <p:sp>
        <p:nvSpPr>
          <p:cNvPr id="5" name="Marcador de contenido 2"/>
          <p:cNvSpPr>
            <a:spLocks noGrp="1"/>
          </p:cNvSpPr>
          <p:nvPr>
            <p:ph idx="1"/>
          </p:nvPr>
        </p:nvSpPr>
        <p:spPr>
          <a:xfrm>
            <a:off x="124105" y="743251"/>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El volumen de la presa con respecto al volumen almacenado es de 0,71 y se consigue almacenar un 56,55% del volumen de la máxima avenida.</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Los esfuerzos producidos en la cimentación de la presa se hallan en un rango entre 137,62 a 159,57 t/m</a:t>
            </a:r>
            <a:r>
              <a:rPr lang="es-ES" sz="2400" baseline="30000" dirty="0">
                <a:latin typeface="Arial" panose="020B0604020202020204" pitchFamily="34" charset="0"/>
                <a:ea typeface="Arial" panose="020B0604020202020204" pitchFamily="34" charset="0"/>
                <a:cs typeface="Arial" panose="020B0604020202020204" pitchFamily="34" charset="0"/>
              </a:rPr>
              <a:t>2</a:t>
            </a:r>
            <a:r>
              <a:rPr lang="es-ES" sz="2400" dirty="0">
                <a:latin typeface="Arial" panose="020B0604020202020204" pitchFamily="34" charset="0"/>
                <a:ea typeface="Arial" panose="020B0604020202020204" pitchFamily="34" charset="0"/>
                <a:cs typeface="Arial" panose="020B0604020202020204" pitchFamily="34" charset="0"/>
              </a:rPr>
              <a:t>, permitiendo que la estructura trabaje únicamente a compresión y eliminando la posibilidad de volcamiento.</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Del análisis de caudales para el diseño de la alcantarilla, se concluye que el método racional es el más adecuado para establecer condiciones máximas de flujo del proyecto.</a:t>
            </a:r>
            <a:endParaRPr lang="es-EC"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EC" sz="2000" dirty="0"/>
          </a:p>
        </p:txBody>
      </p:sp>
    </p:spTree>
    <p:extLst>
      <p:ext uri="{BB962C8B-B14F-4D97-AF65-F5344CB8AC3E}">
        <p14:creationId xmlns:p14="http://schemas.microsoft.com/office/powerpoint/2010/main" val="723705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645769" y="-310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CONCLUSIONES</a:t>
            </a:r>
            <a:endParaRPr lang="es-EC" sz="3200" b="1" dirty="0">
              <a:latin typeface="Arial" panose="020B0604020202020204" pitchFamily="34" charset="0"/>
              <a:cs typeface="Arial" panose="020B0604020202020204" pitchFamily="34" charset="0"/>
            </a:endParaRPr>
          </a:p>
        </p:txBody>
      </p:sp>
      <p:sp>
        <p:nvSpPr>
          <p:cNvPr id="5" name="Marcador de contenido 2"/>
          <p:cNvSpPr>
            <a:spLocks noGrp="1"/>
          </p:cNvSpPr>
          <p:nvPr>
            <p:ph idx="1"/>
          </p:nvPr>
        </p:nvSpPr>
        <p:spPr>
          <a:xfrm>
            <a:off x="233288" y="770547"/>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400" dirty="0">
                <a:solidFill>
                  <a:prstClr val="black"/>
                </a:solidFill>
                <a:latin typeface="Arial" panose="020B0604020202020204" pitchFamily="34" charset="0"/>
                <a:ea typeface="Arial" panose="020B0604020202020204" pitchFamily="34" charset="0"/>
                <a:cs typeface="Arial" panose="020B0604020202020204" pitchFamily="34" charset="0"/>
              </a:rPr>
              <a:t>Como sistema de desagüe se ha considerado el diseño de un conjunto de orificios vertedores, que trabajan a diferentes alturas en el caso de que la alcantarilla sea obstruida y que se conectan mediante una serie de escalones disipadores. </a:t>
            </a:r>
            <a:endParaRPr lang="es-EC"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0" indent="0">
              <a:buNone/>
            </a:pPr>
            <a:endParaRPr lang="es-EC" sz="2000" dirty="0"/>
          </a:p>
        </p:txBody>
      </p:sp>
    </p:spTree>
    <p:extLst>
      <p:ext uri="{BB962C8B-B14F-4D97-AF65-F5344CB8AC3E}">
        <p14:creationId xmlns:p14="http://schemas.microsoft.com/office/powerpoint/2010/main" val="149527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945190413"/>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125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815775" y="-2976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RECOMENDACIONES</a:t>
            </a:r>
            <a:endParaRPr lang="es-EC" sz="3200" b="1" dirty="0">
              <a:latin typeface="Arial" panose="020B0604020202020204" pitchFamily="34" charset="0"/>
              <a:cs typeface="Arial" panose="020B0604020202020204" pitchFamily="34" charset="0"/>
            </a:endParaRPr>
          </a:p>
        </p:txBody>
      </p:sp>
      <p:sp>
        <p:nvSpPr>
          <p:cNvPr id="5" name="Marcador de contenido 2"/>
          <p:cNvSpPr>
            <a:spLocks noGrp="1"/>
          </p:cNvSpPr>
          <p:nvPr>
            <p:ph idx="1"/>
          </p:nvPr>
        </p:nvSpPr>
        <p:spPr>
          <a:xfrm>
            <a:off x="122830" y="1027906"/>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Se recomienda que se respete los ángulos de inclinación del contrafuerte de soporte de la presa de materiales sueltos, pues se adapta a los taludes, bermas y corona </a:t>
            </a:r>
            <a:r>
              <a:rPr lang="es-ES" sz="2400" dirty="0">
                <a:solidFill>
                  <a:srgbClr val="000000"/>
                </a:solidFill>
                <a:latin typeface="Arial" panose="020B0604020202020204" pitchFamily="34" charset="0"/>
                <a:ea typeface="Arial" panose="020B0604020202020204" pitchFamily="34" charset="0"/>
                <a:cs typeface="Arial" panose="020B0604020202020204" pitchFamily="34" charset="0"/>
              </a:rPr>
              <a:t>de este,</a:t>
            </a:r>
            <a:r>
              <a:rPr lang="es-ES" sz="2400" dirty="0">
                <a:latin typeface="Arial" panose="020B0604020202020204" pitchFamily="34" charset="0"/>
                <a:ea typeface="Arial" panose="020B0604020202020204" pitchFamily="34" charset="0"/>
                <a:cs typeface="Arial" panose="020B0604020202020204" pitchFamily="34" charset="0"/>
              </a:rPr>
              <a:t> reduciendo la cantidad de material a ser empleado en la construcción de la presa mixta.</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Es recomendable que</a:t>
            </a:r>
            <a:r>
              <a:rPr lang="es-ES" sz="24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s-ES" sz="2400" dirty="0">
                <a:latin typeface="Arial" panose="020B0604020202020204" pitchFamily="34" charset="0"/>
                <a:ea typeface="Arial" panose="020B0604020202020204" pitchFamily="34" charset="0"/>
                <a:cs typeface="Arial" panose="020B0604020202020204" pitchFamily="34" charset="0"/>
              </a:rPr>
              <a:t> durante el proceso de construcción de la presa mixta, se compacte el material que va a ingresar a las celdas, para mejorar las propiedades del suelo y aumenta el valor del peso volumétrico.</a:t>
            </a:r>
            <a:endParaRPr lang="es-EC"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EC" sz="2000" dirty="0"/>
          </a:p>
        </p:txBody>
      </p:sp>
    </p:spTree>
    <p:extLst>
      <p:ext uri="{BB962C8B-B14F-4D97-AF65-F5344CB8AC3E}">
        <p14:creationId xmlns:p14="http://schemas.microsoft.com/office/powerpoint/2010/main" val="2314728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815775" y="-2976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RECOMENDACIONES</a:t>
            </a:r>
            <a:endParaRPr lang="es-EC" sz="3200" b="1" dirty="0">
              <a:latin typeface="Arial" panose="020B0604020202020204" pitchFamily="34" charset="0"/>
              <a:cs typeface="Arial" panose="020B0604020202020204" pitchFamily="34" charset="0"/>
            </a:endParaRPr>
          </a:p>
        </p:txBody>
      </p:sp>
      <p:sp>
        <p:nvSpPr>
          <p:cNvPr id="5" name="Marcador de contenido 2"/>
          <p:cNvSpPr>
            <a:spLocks noGrp="1"/>
          </p:cNvSpPr>
          <p:nvPr>
            <p:ph idx="1"/>
          </p:nvPr>
        </p:nvSpPr>
        <p:spPr>
          <a:xfrm>
            <a:off x="0" y="596506"/>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200" dirty="0" smtClean="0">
                <a:effectLst/>
                <a:latin typeface="Arial" panose="020B0604020202020204" pitchFamily="34" charset="0"/>
                <a:ea typeface="Arial" panose="020B0604020202020204" pitchFamily="34" charset="0"/>
                <a:cs typeface="Arial" panose="020B0604020202020204" pitchFamily="34" charset="0"/>
              </a:rPr>
              <a:t> </a:t>
            </a:r>
            <a:r>
              <a:rPr lang="es-ES" sz="2400" dirty="0">
                <a:latin typeface="Arial" panose="020B0604020202020204" pitchFamily="34" charset="0"/>
                <a:ea typeface="Arial" panose="020B0604020202020204" pitchFamily="34" charset="0"/>
                <a:cs typeface="Arial" panose="020B0604020202020204" pitchFamily="34" charset="0"/>
              </a:rPr>
              <a:t>Se recomienda que el material a ser empleado en el relleno de las celdas como para la presa de materiales sueltos, sea el producto de las excavaciones necesarias para su implantación, con el fin de disminuir el impacto económico de la construcción.</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 Es recomendable que la altura de los contrafuertes, pantalla y paredes de la sección de cierre sigan una forma escalonada, para otorgar mayor estabilidad lateral a la presa de materiales sueltos que cierra la sección apoyándose en la presa mixta. </a:t>
            </a:r>
            <a:endParaRPr lang="es-EC"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EC" sz="2000" dirty="0"/>
          </a:p>
        </p:txBody>
      </p:sp>
    </p:spTree>
    <p:extLst>
      <p:ext uri="{BB962C8B-B14F-4D97-AF65-F5344CB8AC3E}">
        <p14:creationId xmlns:p14="http://schemas.microsoft.com/office/powerpoint/2010/main" val="2988608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815775" y="-2976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RECOMENDACIONES</a:t>
            </a:r>
            <a:endParaRPr lang="es-EC" sz="3200" b="1" dirty="0">
              <a:latin typeface="Arial" panose="020B0604020202020204" pitchFamily="34" charset="0"/>
              <a:cs typeface="Arial" panose="020B0604020202020204" pitchFamily="34" charset="0"/>
            </a:endParaRPr>
          </a:p>
        </p:txBody>
      </p:sp>
      <p:sp>
        <p:nvSpPr>
          <p:cNvPr id="5" name="Marcador de contenido 2"/>
          <p:cNvSpPr>
            <a:spLocks noGrp="1"/>
          </p:cNvSpPr>
          <p:nvPr>
            <p:ph idx="1"/>
          </p:nvPr>
        </p:nvSpPr>
        <p:spPr>
          <a:xfrm>
            <a:off x="0" y="801223"/>
            <a:ext cx="11766453" cy="5756861"/>
          </a:xfrm>
        </p:spPr>
        <p:txBody>
          <a:bodyPr>
            <a:noAutofit/>
          </a:bodyPr>
          <a:lstStyle/>
          <a:p>
            <a:pPr marL="342900" lvl="0" indent="-342900" algn="just">
              <a:lnSpc>
                <a:spcPct val="150000"/>
              </a:lnSpc>
              <a:spcAft>
                <a:spcPts val="800"/>
              </a:spcAft>
              <a:buFont typeface="Symbol" panose="05050102010706020507" pitchFamily="18" charset="2"/>
              <a:buChar char=""/>
            </a:pPr>
            <a:r>
              <a:rPr lang="es-ES" sz="2200" dirty="0" smtClean="0">
                <a:effectLst/>
                <a:latin typeface="Arial" panose="020B0604020202020204" pitchFamily="34" charset="0"/>
                <a:ea typeface="Arial" panose="020B0604020202020204" pitchFamily="34" charset="0"/>
                <a:cs typeface="Arial" panose="020B0604020202020204" pitchFamily="34" charset="0"/>
              </a:rPr>
              <a:t> </a:t>
            </a:r>
            <a:r>
              <a:rPr lang="es-ES" sz="2400" dirty="0">
                <a:latin typeface="Arial" panose="020B0604020202020204" pitchFamily="34" charset="0"/>
                <a:ea typeface="Arial" panose="020B0604020202020204" pitchFamily="34" charset="0"/>
                <a:cs typeface="Arial" panose="020B0604020202020204" pitchFamily="34" charset="0"/>
              </a:rPr>
              <a:t>En la unión del delantal como de la losa de zampeado con la alcantarilla, se recomienda colocar pilotes o un apoyo constituido por rocas con diámetros iguales o superiores a 20cm y con un talud 1:1, con la finalidad de evitar que se produzcan asentamientos en el suelo.</a:t>
            </a:r>
            <a:endParaRPr lang="es-EC"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S" sz="2400" dirty="0">
                <a:latin typeface="Arial" panose="020B0604020202020204" pitchFamily="34" charset="0"/>
                <a:ea typeface="Arial" panose="020B0604020202020204" pitchFamily="34" charset="0"/>
                <a:cs typeface="Arial" panose="020B0604020202020204" pitchFamily="34" charset="0"/>
              </a:rPr>
              <a:t>Se recomienda dejar una pendiente de por lo menos 0,05% en cada uno de los escalones que nacen desde los orificios vertedores, evitando el estancamiento de agua, y en caso de dificultar el proceso constructivo, implementar un orificio de desagüe en su centro. </a:t>
            </a:r>
            <a:endParaRPr lang="es-EC"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EC" sz="2000" dirty="0"/>
          </a:p>
        </p:txBody>
      </p:sp>
    </p:spTree>
    <p:extLst>
      <p:ext uri="{BB962C8B-B14F-4D97-AF65-F5344CB8AC3E}">
        <p14:creationId xmlns:p14="http://schemas.microsoft.com/office/powerpoint/2010/main" val="1912941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2725" y="2753483"/>
            <a:ext cx="10515600" cy="1325563"/>
          </a:xfrm>
        </p:spPr>
        <p:txBody>
          <a:bodyPr>
            <a:normAutofit/>
          </a:bodyPr>
          <a:lstStyle/>
          <a:p>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GRACIAS POR SU ATENCI</a:t>
            </a:r>
            <a:r>
              <a:rPr lang="es-EC"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ÓN</a:t>
            </a:r>
            <a:endParaRPr lang="es-EC"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58036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424740"/>
            <a:ext cx="11146214" cy="1600200"/>
          </a:xfrm>
        </p:spPr>
        <p:txBody>
          <a:bodyPr>
            <a:normAutofit/>
          </a:bodyPr>
          <a:lstStyle/>
          <a:p>
            <a:r>
              <a:rPr lang="es-EC" sz="3200" b="1" dirty="0" smtClean="0">
                <a:latin typeface="Arial" panose="020B0604020202020204" pitchFamily="34" charset="0"/>
                <a:cs typeface="Arial" panose="020B0604020202020204" pitchFamily="34" charset="0"/>
              </a:rPr>
              <a:t>Planteamiento del problema</a:t>
            </a:r>
            <a:endParaRPr lang="es-EC" sz="3200" b="1" dirty="0">
              <a:latin typeface="Arial" panose="020B0604020202020204" pitchFamily="34" charset="0"/>
              <a:cs typeface="Arial" panose="020B0604020202020204" pitchFamily="34" charset="0"/>
            </a:endParaRPr>
          </a:p>
        </p:txBody>
      </p:sp>
      <p:sp>
        <p:nvSpPr>
          <p:cNvPr id="5" name="Rectángulo 4"/>
          <p:cNvSpPr/>
          <p:nvPr/>
        </p:nvSpPr>
        <p:spPr>
          <a:xfrm>
            <a:off x="0" y="648985"/>
            <a:ext cx="6096000" cy="1200329"/>
          </a:xfrm>
          <a:prstGeom prst="rect">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a:spAutoFit/>
          </a:bodyPr>
          <a:lstStyle/>
          <a:p>
            <a:pPr algn="just"/>
            <a:r>
              <a:rPr lang="es-EC" dirty="0">
                <a:latin typeface="Arial" panose="020B0604020202020204" pitchFamily="34" charset="0"/>
                <a:ea typeface="Times New Roman" panose="02020603050405020304" pitchFamily="18" charset="0"/>
                <a:cs typeface="Arial" panose="020B0604020202020204" pitchFamily="34" charset="0"/>
              </a:rPr>
              <a:t>El cinturón de fuego del pacífico es una zona de alta actividad volcánica, formado a partir del movimiento de placas tectónicas, lo que ha provocado que a lo largo del tiempo los fenómenos telúricos se vayan incrementando. </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2370561" y="1968285"/>
            <a:ext cx="6096000" cy="1200329"/>
          </a:xfrm>
          <a:prstGeom prst="rect">
            <a:avLst/>
          </a:prstGeom>
          <a:ln>
            <a:solidFill>
              <a:srgbClr val="FF0000"/>
            </a:solidFill>
          </a:ln>
        </p:spPr>
        <p:txBody>
          <a:bodyPr>
            <a:spAutoFit/>
          </a:bodyPr>
          <a:lstStyle/>
          <a:p>
            <a:pPr algn="just"/>
            <a:r>
              <a:rPr lang="es-EC" dirty="0">
                <a:latin typeface="Arial" panose="020B0604020202020204" pitchFamily="34" charset="0"/>
                <a:ea typeface="Times New Roman" panose="02020603050405020304" pitchFamily="18" charset="0"/>
                <a:cs typeface="Arial" panose="020B0604020202020204" pitchFamily="34" charset="0"/>
              </a:rPr>
              <a:t>El Ecuador se caracteriza porque su población se asienta en zonas de alto riesgo, </a:t>
            </a:r>
            <a:r>
              <a:rPr lang="es-EC" dirty="0" smtClean="0">
                <a:latin typeface="Arial" panose="020B0604020202020204" pitchFamily="34" charset="0"/>
                <a:ea typeface="Times New Roman" panose="02020603050405020304" pitchFamily="18" charset="0"/>
                <a:cs typeface="Arial" panose="020B0604020202020204" pitchFamily="34" charset="0"/>
              </a:rPr>
              <a:t>lugares dónde pueden producirse desastres naturales, </a:t>
            </a:r>
            <a:r>
              <a:rPr lang="es-EC" dirty="0">
                <a:latin typeface="Arial" panose="020B0604020202020204" pitchFamily="34" charset="0"/>
                <a:ea typeface="Times New Roman" panose="02020603050405020304" pitchFamily="18" charset="0"/>
                <a:cs typeface="Arial" panose="020B0604020202020204" pitchFamily="34" charset="0"/>
              </a:rPr>
              <a:t>gracias a los volcanes que atraviesan toda la región Andina. </a:t>
            </a:r>
            <a:endParaRPr lang="es-EC" dirty="0">
              <a:latin typeface="Arial" panose="020B0604020202020204" pitchFamily="34" charset="0"/>
              <a:cs typeface="Arial" panose="020B0604020202020204" pitchFamily="34" charset="0"/>
            </a:endParaRPr>
          </a:p>
        </p:txBody>
      </p:sp>
      <p:sp>
        <p:nvSpPr>
          <p:cNvPr id="7" name="Rectángulo 6"/>
          <p:cNvSpPr/>
          <p:nvPr/>
        </p:nvSpPr>
        <p:spPr>
          <a:xfrm>
            <a:off x="4168460" y="3281079"/>
            <a:ext cx="6096000" cy="1200329"/>
          </a:xfrm>
          <a:prstGeom prst="rect">
            <a:avLst/>
          </a:prstGeom>
          <a:ln>
            <a:solidFill>
              <a:srgbClr val="002060"/>
            </a:solidFill>
          </a:ln>
        </p:spPr>
        <p:txBody>
          <a:bodyPr>
            <a:spAutoFit/>
          </a:bodyPr>
          <a:lstStyle/>
          <a:p>
            <a:pPr algn="just"/>
            <a:r>
              <a:rPr lang="es-EC" dirty="0">
                <a:latin typeface="Arial" panose="020B0604020202020204" pitchFamily="34" charset="0"/>
                <a:ea typeface="Times New Roman" panose="02020603050405020304" pitchFamily="18" charset="0"/>
                <a:cs typeface="Arial" panose="020B0604020202020204" pitchFamily="34" charset="0"/>
              </a:rPr>
              <a:t>Los flujos de </a:t>
            </a:r>
            <a:r>
              <a:rPr lang="es-EC" dirty="0" err="1">
                <a:latin typeface="Arial" panose="020B0604020202020204" pitchFamily="34" charset="0"/>
                <a:ea typeface="Times New Roman" panose="02020603050405020304" pitchFamily="18" charset="0"/>
                <a:cs typeface="Arial" panose="020B0604020202020204" pitchFamily="34" charset="0"/>
              </a:rPr>
              <a:t>lahares</a:t>
            </a:r>
            <a:r>
              <a:rPr lang="es-EC" dirty="0">
                <a:latin typeface="Arial" panose="020B0604020202020204" pitchFamily="34" charset="0"/>
                <a:ea typeface="Times New Roman" panose="02020603050405020304" pitchFamily="18" charset="0"/>
                <a:cs typeface="Arial" panose="020B0604020202020204" pitchFamily="34" charset="0"/>
              </a:rPr>
              <a:t>, constituyen la principal amenaza para las ciudades más importantes de la provincia de Cotopaxi como Latacunga, Salcedo, </a:t>
            </a:r>
            <a:r>
              <a:rPr lang="es-EC" dirty="0" err="1">
                <a:latin typeface="Arial" panose="020B0604020202020204" pitchFamily="34" charset="0"/>
                <a:ea typeface="Times New Roman" panose="02020603050405020304" pitchFamily="18" charset="0"/>
                <a:cs typeface="Arial" panose="020B0604020202020204" pitchFamily="34" charset="0"/>
              </a:rPr>
              <a:t>Patate</a:t>
            </a:r>
            <a:r>
              <a:rPr lang="es-EC" dirty="0">
                <a:latin typeface="Arial" panose="020B0604020202020204" pitchFamily="34" charset="0"/>
                <a:ea typeface="Times New Roman" panose="02020603050405020304" pitchFamily="18" charset="0"/>
                <a:cs typeface="Arial" panose="020B0604020202020204" pitchFamily="34" charset="0"/>
              </a:rPr>
              <a:t> y </a:t>
            </a:r>
            <a:r>
              <a:rPr lang="es-EC" dirty="0" smtClean="0">
                <a:latin typeface="Arial" panose="020B0604020202020204" pitchFamily="34" charset="0"/>
                <a:ea typeface="Times New Roman" panose="02020603050405020304" pitchFamily="18" charset="0"/>
                <a:cs typeface="Arial" panose="020B0604020202020204" pitchFamily="34" charset="0"/>
              </a:rPr>
              <a:t>Baños poniendo en riesgo a más de 300.000 personas.</a:t>
            </a:r>
            <a:endParaRPr lang="es-EC" dirty="0">
              <a:latin typeface="Arial" panose="020B0604020202020204" pitchFamily="34" charset="0"/>
              <a:cs typeface="Arial" panose="020B0604020202020204" pitchFamily="34" charset="0"/>
            </a:endParaRPr>
          </a:p>
        </p:txBody>
      </p:sp>
      <p:sp>
        <p:nvSpPr>
          <p:cNvPr id="9" name="Rectángulo 8"/>
          <p:cNvSpPr/>
          <p:nvPr/>
        </p:nvSpPr>
        <p:spPr>
          <a:xfrm>
            <a:off x="6023020" y="4812568"/>
            <a:ext cx="6096000" cy="923330"/>
          </a:xfrm>
          <a:prstGeom prst="rect">
            <a:avLst/>
          </a:prstGeom>
          <a:ln>
            <a:solidFill>
              <a:srgbClr val="FF0000"/>
            </a:solidFill>
          </a:ln>
        </p:spPr>
        <p:txBody>
          <a:bodyPr>
            <a:spAutoFit/>
          </a:bodyPr>
          <a:lstStyle/>
          <a:p>
            <a:pPr indent="406400" algn="just">
              <a:lnSpc>
                <a:spcPct val="150000"/>
              </a:lnSpc>
              <a:spcAft>
                <a:spcPts val="800"/>
              </a:spcAft>
            </a:pPr>
            <a:r>
              <a:rPr lang="es-EC" dirty="0" smtClean="0">
                <a:latin typeface="Arial" panose="020B0604020202020204" pitchFamily="34" charset="0"/>
                <a:ea typeface="Times New Roman" panose="02020603050405020304" pitchFamily="18" charset="0"/>
                <a:cs typeface="Arial" panose="020B0604020202020204" pitchFamily="34" charset="0"/>
              </a:rPr>
              <a:t>La </a:t>
            </a:r>
            <a:r>
              <a:rPr lang="es-EC" dirty="0">
                <a:latin typeface="Arial" panose="020B0604020202020204" pitchFamily="34" charset="0"/>
                <a:ea typeface="Times New Roman" panose="02020603050405020304" pitchFamily="18" charset="0"/>
                <a:cs typeface="Arial" panose="020B0604020202020204" pitchFamily="34" charset="0"/>
              </a:rPr>
              <a:t>matriz productiva del país constituida por el sector </a:t>
            </a:r>
            <a:r>
              <a:rPr lang="es-EC" dirty="0" smtClean="0">
                <a:latin typeface="Arial" panose="020B0604020202020204" pitchFamily="34" charset="0"/>
                <a:ea typeface="Times New Roman" panose="02020603050405020304" pitchFamily="18" charset="0"/>
                <a:cs typeface="Arial" panose="020B0604020202020204" pitchFamily="34" charset="0"/>
              </a:rPr>
              <a:t>agrícola </a:t>
            </a:r>
            <a:r>
              <a:rPr lang="es-EC" dirty="0">
                <a:latin typeface="Arial" panose="020B0604020202020204" pitchFamily="34" charset="0"/>
                <a:ea typeface="Times New Roman" panose="02020603050405020304" pitchFamily="18" charset="0"/>
                <a:cs typeface="Arial" panose="020B0604020202020204" pitchFamily="34" charset="0"/>
              </a:rPr>
              <a:t>y turístico de estas </a:t>
            </a:r>
            <a:r>
              <a:rPr lang="es-EC" dirty="0" smtClean="0">
                <a:latin typeface="Arial" panose="020B0604020202020204" pitchFamily="34" charset="0"/>
                <a:ea typeface="Times New Roman" panose="02020603050405020304" pitchFamily="18" charset="0"/>
                <a:cs typeface="Arial" panose="020B0604020202020204" pitchFamily="34" charset="0"/>
              </a:rPr>
              <a:t>zonas</a:t>
            </a:r>
            <a:r>
              <a:rPr lang="es-EC" dirty="0">
                <a:latin typeface="Arial" panose="020B0604020202020204" pitchFamily="34" charset="0"/>
                <a:ea typeface="Times New Roman" panose="02020603050405020304" pitchFamily="18" charset="0"/>
                <a:cs typeface="Arial" panose="020B0604020202020204" pitchFamily="34" charset="0"/>
              </a:rPr>
              <a:t>.</a:t>
            </a:r>
            <a:endParaRPr lang="es-EC" sz="1600" dirty="0">
              <a:effectLst/>
              <a:latin typeface="Arial" panose="020B0604020202020204" pitchFamily="34" charset="0"/>
              <a:ea typeface="Arial" panose="020B0604020202020204" pitchFamily="34" charset="0"/>
              <a:cs typeface="Arial" panose="020B0604020202020204" pitchFamily="34" charset="0"/>
            </a:endParaRPr>
          </a:p>
        </p:txBody>
      </p:sp>
      <p:sp>
        <p:nvSpPr>
          <p:cNvPr id="10" name="Flecha doblada 9"/>
          <p:cNvSpPr/>
          <p:nvPr/>
        </p:nvSpPr>
        <p:spPr>
          <a:xfrm flipV="1">
            <a:off x="450760" y="1941879"/>
            <a:ext cx="1648496" cy="954754"/>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Flecha doblada 10"/>
          <p:cNvSpPr/>
          <p:nvPr/>
        </p:nvSpPr>
        <p:spPr>
          <a:xfrm flipV="1">
            <a:off x="2519964" y="3227844"/>
            <a:ext cx="1648496" cy="954754"/>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Flecha doblada 11"/>
          <p:cNvSpPr/>
          <p:nvPr/>
        </p:nvSpPr>
        <p:spPr>
          <a:xfrm flipV="1">
            <a:off x="4361645" y="4545380"/>
            <a:ext cx="1648496" cy="954754"/>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7110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147015752"/>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780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68" y="982262"/>
            <a:ext cx="5283578" cy="2443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p:nvPr/>
        </p:nvPicPr>
        <p:blipFill>
          <a:blip r:embed="rId3"/>
          <a:stretch>
            <a:fillRect/>
          </a:stretch>
        </p:blipFill>
        <p:spPr>
          <a:xfrm>
            <a:off x="6509997" y="3013724"/>
            <a:ext cx="4794885" cy="2577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ítulo 1"/>
          <p:cNvSpPr>
            <a:spLocks noGrp="1"/>
          </p:cNvSpPr>
          <p:nvPr>
            <p:ph type="title"/>
          </p:nvPr>
        </p:nvSpPr>
        <p:spPr>
          <a:xfrm>
            <a:off x="0" y="-424740"/>
            <a:ext cx="11146214" cy="1600200"/>
          </a:xfrm>
        </p:spPr>
        <p:txBody>
          <a:bodyPr>
            <a:normAutofit/>
          </a:bodyPr>
          <a:lstStyle/>
          <a:p>
            <a:r>
              <a:rPr lang="es-EC" sz="3200" b="1" dirty="0" smtClean="0">
                <a:latin typeface="Arial" panose="020B0604020202020204" pitchFamily="34" charset="0"/>
                <a:cs typeface="Arial" panose="020B0604020202020204" pitchFamily="34" charset="0"/>
              </a:rPr>
              <a:t>Fundamentación teórica</a:t>
            </a:r>
            <a:endParaRPr lang="es-EC" sz="3200" b="1" dirty="0">
              <a:latin typeface="Arial" panose="020B0604020202020204" pitchFamily="34" charset="0"/>
              <a:cs typeface="Arial" panose="020B0604020202020204" pitchFamily="34" charset="0"/>
            </a:endParaRPr>
          </a:p>
        </p:txBody>
      </p:sp>
      <p:sp>
        <p:nvSpPr>
          <p:cNvPr id="7" name="Marcador de texto 4"/>
          <p:cNvSpPr txBox="1">
            <a:spLocks/>
          </p:cNvSpPr>
          <p:nvPr/>
        </p:nvSpPr>
        <p:spPr>
          <a:xfrm>
            <a:off x="1718798" y="3793058"/>
            <a:ext cx="2906717" cy="1018796"/>
          </a:xfrm>
          <a:prstGeom prst="rect">
            <a:avLst/>
          </a:prstGeom>
          <a:ln w="19050">
            <a:solidFill>
              <a:srgbClr val="002060"/>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b="1" dirty="0" smtClean="0">
                <a:latin typeface="Arial" panose="020B0604020202020204" pitchFamily="34" charset="0"/>
                <a:cs typeface="Arial" panose="020B0604020202020204" pitchFamily="34" charset="0"/>
              </a:rPr>
              <a:t>Sistemas SABO</a:t>
            </a:r>
          </a:p>
          <a:p>
            <a:pPr marL="0" indent="0" algn="ctr">
              <a:buNone/>
            </a:pPr>
            <a:r>
              <a:rPr lang="es-ES" sz="2000" dirty="0" smtClean="0"/>
              <a:t>Presa de hendidura: Río </a:t>
            </a:r>
            <a:r>
              <a:rPr lang="es-ES" sz="2000" dirty="0" err="1"/>
              <a:t>Huashan</a:t>
            </a:r>
            <a:r>
              <a:rPr lang="es-ES" sz="2000" dirty="0"/>
              <a:t> en </a:t>
            </a:r>
            <a:r>
              <a:rPr lang="es-ES" sz="2000" dirty="0" err="1"/>
              <a:t>Yunlin</a:t>
            </a:r>
            <a:r>
              <a:rPr lang="es-ES" sz="2000" dirty="0"/>
              <a:t>, Taiwán</a:t>
            </a:r>
            <a:endParaRPr lang="es-EC" sz="2000" b="1" dirty="0" smtClean="0">
              <a:latin typeface="Arial" panose="020B0604020202020204" pitchFamily="34" charset="0"/>
              <a:cs typeface="Arial" panose="020B0604020202020204" pitchFamily="34" charset="0"/>
            </a:endParaRPr>
          </a:p>
          <a:p>
            <a:pPr marL="285750" indent="-285750"/>
            <a:endParaRPr lang="es-EC" sz="2000" dirty="0">
              <a:latin typeface="Arial" panose="020B0604020202020204" pitchFamily="34" charset="0"/>
              <a:cs typeface="Arial" panose="020B0604020202020204" pitchFamily="34" charset="0"/>
            </a:endParaRPr>
          </a:p>
        </p:txBody>
      </p:sp>
      <p:sp>
        <p:nvSpPr>
          <p:cNvPr id="8" name="Marcador de texto 4"/>
          <p:cNvSpPr txBox="1">
            <a:spLocks/>
          </p:cNvSpPr>
          <p:nvPr/>
        </p:nvSpPr>
        <p:spPr>
          <a:xfrm>
            <a:off x="7466903" y="1815658"/>
            <a:ext cx="3106596" cy="1018796"/>
          </a:xfrm>
          <a:prstGeom prst="rect">
            <a:avLst/>
          </a:prstGeom>
          <a:ln w="19050">
            <a:solidFill>
              <a:srgbClr val="002060"/>
            </a:solid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600" b="1" dirty="0" smtClean="0">
                <a:latin typeface="Arial" panose="020B0604020202020204" pitchFamily="34" charset="0"/>
                <a:cs typeface="Arial" panose="020B0604020202020204" pitchFamily="34" charset="0"/>
              </a:rPr>
              <a:t>Presa mixta</a:t>
            </a:r>
          </a:p>
          <a:p>
            <a:pPr marL="0" indent="0" algn="ctr">
              <a:buNone/>
            </a:pPr>
            <a:r>
              <a:rPr lang="es-ES" sz="2400" dirty="0" smtClean="0"/>
              <a:t>Hormigón y materiales sueltos: </a:t>
            </a:r>
            <a:r>
              <a:rPr lang="es-EC" sz="2400" dirty="0" smtClean="0"/>
              <a:t>Río </a:t>
            </a:r>
            <a:r>
              <a:rPr lang="es-EC" sz="2400" dirty="0" err="1" smtClean="0"/>
              <a:t>Khorgos</a:t>
            </a:r>
            <a:r>
              <a:rPr lang="es-EC" sz="2400" dirty="0" smtClean="0"/>
              <a:t>, Almaty</a:t>
            </a:r>
            <a:endParaRPr lang="es-EC" sz="2400" b="1" dirty="0" smtClean="0">
              <a:latin typeface="Arial" panose="020B0604020202020204" pitchFamily="34" charset="0"/>
              <a:cs typeface="Arial" panose="020B0604020202020204" pitchFamily="34" charset="0"/>
            </a:endParaRPr>
          </a:p>
          <a:p>
            <a:pPr marL="285750" indent="-285750"/>
            <a:endParaRPr lang="es-EC" sz="2000" dirty="0">
              <a:latin typeface="Arial" panose="020B0604020202020204" pitchFamily="34" charset="0"/>
              <a:cs typeface="Arial" panose="020B0604020202020204" pitchFamily="34" charset="0"/>
            </a:endParaRPr>
          </a:p>
        </p:txBody>
      </p:sp>
      <p:sp>
        <p:nvSpPr>
          <p:cNvPr id="9" name="Rectángulo 8"/>
          <p:cNvSpPr/>
          <p:nvPr/>
        </p:nvSpPr>
        <p:spPr>
          <a:xfrm>
            <a:off x="6406357" y="5591189"/>
            <a:ext cx="2121093" cy="276999"/>
          </a:xfrm>
          <a:prstGeom prst="rect">
            <a:avLst/>
          </a:prstGeom>
        </p:spPr>
        <p:txBody>
          <a:bodyPr wrap="none">
            <a:spAutoFit/>
          </a:bodyPr>
          <a:lstStyle/>
          <a:p>
            <a:r>
              <a:rPr lang="es-EC" sz="1200" dirty="0" smtClean="0">
                <a:solidFill>
                  <a:srgbClr val="0D0D0D"/>
                </a:solidFill>
                <a:latin typeface="Arial" panose="020B0604020202020204" pitchFamily="34" charset="0"/>
                <a:ea typeface="Arial" panose="020B0604020202020204" pitchFamily="34" charset="0"/>
                <a:cs typeface="Arial" panose="020B0604020202020204" pitchFamily="34" charset="0"/>
              </a:rPr>
              <a:t>Fuente: (</a:t>
            </a:r>
            <a:r>
              <a:rPr lang="es-EC" sz="1200" dirty="0" err="1" smtClean="0">
                <a:solidFill>
                  <a:srgbClr val="0D0D0D"/>
                </a:solidFill>
                <a:latin typeface="Arial" panose="020B0604020202020204" pitchFamily="34" charset="0"/>
                <a:ea typeface="Arial" panose="020B0604020202020204" pitchFamily="34" charset="0"/>
                <a:cs typeface="Arial" panose="020B0604020202020204" pitchFamily="34" charset="0"/>
              </a:rPr>
              <a:t>Akhmedieva</a:t>
            </a:r>
            <a:r>
              <a:rPr lang="es-EC" sz="1200" dirty="0">
                <a:solidFill>
                  <a:srgbClr val="0D0D0D"/>
                </a:solidFill>
                <a:latin typeface="Arial" panose="020B0604020202020204" pitchFamily="34" charset="0"/>
                <a:ea typeface="Arial" panose="020B0604020202020204" pitchFamily="34" charset="0"/>
                <a:cs typeface="Arial" panose="020B0604020202020204" pitchFamily="34" charset="0"/>
              </a:rPr>
              <a:t>, 2019)</a:t>
            </a:r>
            <a:endParaRPr lang="es-EC" sz="1200" dirty="0">
              <a:latin typeface="Arial" panose="020B0604020202020204" pitchFamily="34" charset="0"/>
              <a:cs typeface="Arial" panose="020B0604020202020204" pitchFamily="34" charset="0"/>
            </a:endParaRPr>
          </a:p>
        </p:txBody>
      </p:sp>
      <p:sp>
        <p:nvSpPr>
          <p:cNvPr id="10" name="Rectángulo 9"/>
          <p:cNvSpPr/>
          <p:nvPr/>
        </p:nvSpPr>
        <p:spPr>
          <a:xfrm>
            <a:off x="530368" y="3470824"/>
            <a:ext cx="2412840" cy="276999"/>
          </a:xfrm>
          <a:prstGeom prst="rect">
            <a:avLst/>
          </a:prstGeom>
        </p:spPr>
        <p:txBody>
          <a:bodyPr wrap="none">
            <a:spAutoFit/>
          </a:bodyPr>
          <a:lstStyle/>
          <a:p>
            <a:r>
              <a:rPr lang="es-ES" sz="1200" dirty="0" smtClean="0">
                <a:latin typeface="Arial" panose="020B0604020202020204" pitchFamily="34" charset="0"/>
                <a:ea typeface="Arial" panose="020B0604020202020204" pitchFamily="34" charset="0"/>
                <a:cs typeface="Arial" panose="020B0604020202020204" pitchFamily="34" charset="0"/>
              </a:rPr>
              <a:t>Fuente:(</a:t>
            </a:r>
            <a:r>
              <a:rPr lang="es-ES" sz="1200" dirty="0" err="1" smtClean="0">
                <a:latin typeface="Arial" panose="020B0604020202020204" pitchFamily="34" charset="0"/>
                <a:ea typeface="Arial" panose="020B0604020202020204" pitchFamily="34" charset="0"/>
                <a:cs typeface="Arial" panose="020B0604020202020204" pitchFamily="34" charset="0"/>
              </a:rPr>
              <a:t>Liu</a:t>
            </a:r>
            <a:r>
              <a:rPr lang="es-ES" sz="1200" dirty="0">
                <a:latin typeface="Arial" panose="020B0604020202020204" pitchFamily="34" charset="0"/>
                <a:ea typeface="Arial" panose="020B0604020202020204" pitchFamily="34" charset="0"/>
                <a:cs typeface="Arial" panose="020B0604020202020204" pitchFamily="34" charset="0"/>
              </a:rPr>
              <a:t>, </a:t>
            </a:r>
            <a:r>
              <a:rPr lang="es-ES" sz="1200" dirty="0" err="1">
                <a:latin typeface="Arial" panose="020B0604020202020204" pitchFamily="34" charset="0"/>
                <a:ea typeface="Arial" panose="020B0604020202020204" pitchFamily="34" charset="0"/>
                <a:cs typeface="Arial" panose="020B0604020202020204" pitchFamily="34" charset="0"/>
              </a:rPr>
              <a:t>Jan</a:t>
            </a:r>
            <a:r>
              <a:rPr lang="es-ES" sz="1200" dirty="0">
                <a:latin typeface="Arial" panose="020B0604020202020204" pitchFamily="34" charset="0"/>
                <a:ea typeface="Arial" panose="020B0604020202020204" pitchFamily="34" charset="0"/>
                <a:cs typeface="Arial" panose="020B0604020202020204" pitchFamily="34" charset="0"/>
              </a:rPr>
              <a:t>, </a:t>
            </a:r>
            <a:r>
              <a:rPr lang="es-ES" sz="1200" dirty="0" err="1">
                <a:latin typeface="Arial" panose="020B0604020202020204" pitchFamily="34" charset="0"/>
                <a:ea typeface="Arial" panose="020B0604020202020204" pitchFamily="34" charset="0"/>
                <a:cs typeface="Arial" panose="020B0604020202020204" pitchFamily="34" charset="0"/>
              </a:rPr>
              <a:t>Lin</a:t>
            </a:r>
            <a:r>
              <a:rPr lang="es-ES" sz="1200" dirty="0">
                <a:latin typeface="Arial" panose="020B0604020202020204" pitchFamily="34" charset="0"/>
                <a:ea typeface="Arial" panose="020B0604020202020204" pitchFamily="34" charset="0"/>
                <a:cs typeface="Arial" panose="020B0604020202020204" pitchFamily="34" charset="0"/>
              </a:rPr>
              <a:t>, &amp; Li, 2012)</a:t>
            </a:r>
            <a:endParaRPr lang="es-EC" sz="1200" dirty="0">
              <a:latin typeface="Arial" panose="020B0604020202020204" pitchFamily="34" charset="0"/>
              <a:cs typeface="Arial" panose="020B0604020202020204" pitchFamily="34" charset="0"/>
            </a:endParaRPr>
          </a:p>
        </p:txBody>
      </p:sp>
      <p:sp>
        <p:nvSpPr>
          <p:cNvPr id="11" name="Título 1"/>
          <p:cNvSpPr txBox="1">
            <a:spLocks/>
          </p:cNvSpPr>
          <p:nvPr/>
        </p:nvSpPr>
        <p:spPr>
          <a:xfrm>
            <a:off x="240839" y="-55873"/>
            <a:ext cx="11146214"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u="sng" dirty="0" smtClean="0">
                <a:latin typeface="Arial" panose="020B0604020202020204" pitchFamily="34" charset="0"/>
                <a:cs typeface="Arial" panose="020B0604020202020204" pitchFamily="34" charset="0"/>
              </a:rPr>
              <a:t>Sistemas estructurales para retención de flujo de lodos</a:t>
            </a:r>
            <a:endParaRPr lang="es-EC" sz="1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3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3891" y="-337443"/>
            <a:ext cx="10515600" cy="1325563"/>
          </a:xfrm>
        </p:spPr>
        <p:txBody>
          <a:bodyPr>
            <a:normAutofit/>
          </a:bodyPr>
          <a:lstStyle/>
          <a:p>
            <a:r>
              <a:rPr lang="es-EC" sz="3200" b="1" dirty="0" smtClean="0">
                <a:latin typeface="Arial" panose="020B0604020202020204" pitchFamily="34" charset="0"/>
                <a:cs typeface="Arial" panose="020B0604020202020204" pitchFamily="34" charset="0"/>
              </a:rPr>
              <a:t>Contenido de la presentación.-</a:t>
            </a:r>
            <a:endParaRPr lang="es-EC" sz="32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9468476"/>
              </p:ext>
            </p:extLst>
          </p:nvPr>
        </p:nvGraphicFramePr>
        <p:xfrm>
          <a:off x="243891" y="693909"/>
          <a:ext cx="118493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283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10247</TotalTime>
  <Words>2989</Words>
  <Application>Microsoft Office PowerPoint</Application>
  <PresentationFormat>Panorámica</PresentationFormat>
  <Paragraphs>1004</Paragraphs>
  <Slides>53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Calibri</vt:lpstr>
      <vt:lpstr>Calibri Light</vt:lpstr>
      <vt:lpstr>Cambria Math</vt:lpstr>
      <vt:lpstr>Symbol</vt:lpstr>
      <vt:lpstr>Times New Roman</vt:lpstr>
      <vt:lpstr>Tema de Office</vt:lpstr>
      <vt:lpstr>Presentación de PowerPoint</vt:lpstr>
      <vt:lpstr>Contenido de la presentación.-</vt:lpstr>
      <vt:lpstr>OBJETIVO GENERAL:</vt:lpstr>
      <vt:lpstr>OBJETIVOS ESPECÍFICOS:</vt:lpstr>
      <vt:lpstr>Contenido de la presentación.-</vt:lpstr>
      <vt:lpstr>Planteamiento del problema</vt:lpstr>
      <vt:lpstr>Contenido de la presentación.-</vt:lpstr>
      <vt:lpstr>Fundamentación teórica</vt:lpstr>
      <vt:lpstr>Contenido de la presentación.-</vt:lpstr>
      <vt:lpstr>Estudios topográficos</vt:lpstr>
      <vt:lpstr>Contenido de la presentación.-</vt:lpstr>
      <vt:lpstr>Presentación de PowerPoint</vt:lpstr>
      <vt:lpstr>Presentación de PowerPoint</vt:lpstr>
      <vt:lpstr>Presentación de PowerPoint</vt:lpstr>
      <vt:lpstr>Presentación de PowerPoint</vt:lpstr>
      <vt:lpstr>Presentación de PowerPoint</vt:lpstr>
      <vt:lpstr>Contenido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 de la presentación.-</vt:lpstr>
      <vt:lpstr>CONCLUSIONES</vt:lpstr>
      <vt:lpstr>CONCLUSIONES</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168</cp:revision>
  <dcterms:created xsi:type="dcterms:W3CDTF">2019-07-07T04:08:57Z</dcterms:created>
  <dcterms:modified xsi:type="dcterms:W3CDTF">2019-07-31T16:17:41Z</dcterms:modified>
</cp:coreProperties>
</file>