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47"/>
  </p:handoutMasterIdLst>
  <p:sldIdLst>
    <p:sldId id="256" r:id="rId2"/>
    <p:sldId id="278" r:id="rId3"/>
    <p:sldId id="257" r:id="rId4"/>
    <p:sldId id="261" r:id="rId5"/>
    <p:sldId id="292" r:id="rId6"/>
    <p:sldId id="271" r:id="rId7"/>
    <p:sldId id="258" r:id="rId8"/>
    <p:sldId id="260" r:id="rId9"/>
    <p:sldId id="293" r:id="rId10"/>
    <p:sldId id="262" r:id="rId11"/>
    <p:sldId id="274" r:id="rId12"/>
    <p:sldId id="275" r:id="rId13"/>
    <p:sldId id="294" r:id="rId14"/>
    <p:sldId id="263" r:id="rId15"/>
    <p:sldId id="264" r:id="rId16"/>
    <p:sldId id="295" r:id="rId17"/>
    <p:sldId id="265" r:id="rId18"/>
    <p:sldId id="266" r:id="rId19"/>
    <p:sldId id="267" r:id="rId20"/>
    <p:sldId id="268" r:id="rId21"/>
    <p:sldId id="296" r:id="rId22"/>
    <p:sldId id="269" r:id="rId23"/>
    <p:sldId id="285" r:id="rId24"/>
    <p:sldId id="297" r:id="rId25"/>
    <p:sldId id="279" r:id="rId26"/>
    <p:sldId id="280" r:id="rId27"/>
    <p:sldId id="281" r:id="rId28"/>
    <p:sldId id="282" r:id="rId29"/>
    <p:sldId id="283" r:id="rId30"/>
    <p:sldId id="284" r:id="rId31"/>
    <p:sldId id="298" r:id="rId32"/>
    <p:sldId id="286" r:id="rId33"/>
    <p:sldId id="299" r:id="rId34"/>
    <p:sldId id="287" r:id="rId35"/>
    <p:sldId id="300" r:id="rId36"/>
    <p:sldId id="288" r:id="rId37"/>
    <p:sldId id="289" r:id="rId38"/>
    <p:sldId id="290" r:id="rId39"/>
    <p:sldId id="291" r:id="rId40"/>
    <p:sldId id="301" r:id="rId41"/>
    <p:sldId id="270" r:id="rId42"/>
    <p:sldId id="272" r:id="rId43"/>
    <p:sldId id="302" r:id="rId44"/>
    <p:sldId id="276" r:id="rId45"/>
    <p:sldId id="277" r:id="rId46"/>
  </p:sldIdLst>
  <p:sldSz cx="12192000" cy="6858000"/>
  <p:notesSz cx="971073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D34C462-E676-491B-A8AA-678928B3BA34}">
          <p14:sldIdLst>
            <p14:sldId id="256"/>
            <p14:sldId id="278"/>
            <p14:sldId id="257"/>
            <p14:sldId id="261"/>
          </p14:sldIdLst>
        </p14:section>
        <p14:section name="Sección sin título" id="{48951A4C-79AC-4958-BF98-E307C1DA38D0}">
          <p14:sldIdLst>
            <p14:sldId id="292"/>
            <p14:sldId id="271"/>
            <p14:sldId id="258"/>
            <p14:sldId id="260"/>
            <p14:sldId id="293"/>
            <p14:sldId id="262"/>
            <p14:sldId id="274"/>
            <p14:sldId id="275"/>
            <p14:sldId id="294"/>
            <p14:sldId id="263"/>
            <p14:sldId id="264"/>
            <p14:sldId id="295"/>
            <p14:sldId id="265"/>
            <p14:sldId id="266"/>
            <p14:sldId id="267"/>
            <p14:sldId id="268"/>
            <p14:sldId id="296"/>
            <p14:sldId id="269"/>
            <p14:sldId id="285"/>
            <p14:sldId id="297"/>
            <p14:sldId id="279"/>
            <p14:sldId id="280"/>
            <p14:sldId id="281"/>
            <p14:sldId id="282"/>
            <p14:sldId id="283"/>
            <p14:sldId id="284"/>
            <p14:sldId id="298"/>
            <p14:sldId id="286"/>
            <p14:sldId id="299"/>
            <p14:sldId id="287"/>
            <p14:sldId id="300"/>
            <p14:sldId id="288"/>
            <p14:sldId id="289"/>
            <p14:sldId id="290"/>
            <p14:sldId id="291"/>
            <p14:sldId id="301"/>
            <p14:sldId id="270"/>
            <p14:sldId id="272"/>
            <p14:sldId id="302"/>
            <p14:sldId id="276"/>
            <p14:sldId id="2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09" d="100"/>
          <a:sy n="109" d="100"/>
        </p:scale>
        <p:origin x="1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2"/>
            <a:ext cx="4207986" cy="344091"/>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sz="quarter" idx="1"/>
          </p:nvPr>
        </p:nvSpPr>
        <p:spPr>
          <a:xfrm>
            <a:off x="5500505" y="2"/>
            <a:ext cx="4207986" cy="344091"/>
          </a:xfrm>
          <a:prstGeom prst="rect">
            <a:avLst/>
          </a:prstGeom>
        </p:spPr>
        <p:txBody>
          <a:bodyPr vert="horz" lIns="91440" tIns="45720" rIns="91440" bIns="45720" rtlCol="0"/>
          <a:lstStyle>
            <a:lvl1pPr algn="r">
              <a:defRPr sz="1200"/>
            </a:lvl1pPr>
          </a:lstStyle>
          <a:p>
            <a:fld id="{316E1429-4354-4929-9E6E-C186A858DD07}" type="datetimeFigureOut">
              <a:rPr lang="en-US" smtClean="0"/>
              <a:t>5/12/2019</a:t>
            </a:fld>
            <a:endParaRPr lang="en-US" dirty="0"/>
          </a:p>
        </p:txBody>
      </p:sp>
      <p:sp>
        <p:nvSpPr>
          <p:cNvPr id="4" name="Marcador de pie de página 3"/>
          <p:cNvSpPr>
            <a:spLocks noGrp="1"/>
          </p:cNvSpPr>
          <p:nvPr>
            <p:ph type="ftr" sz="quarter" idx="2"/>
          </p:nvPr>
        </p:nvSpPr>
        <p:spPr>
          <a:xfrm>
            <a:off x="1" y="6513910"/>
            <a:ext cx="4207986" cy="344090"/>
          </a:xfrm>
          <a:prstGeom prst="rect">
            <a:avLst/>
          </a:prstGeom>
        </p:spPr>
        <p:txBody>
          <a:bodyPr vert="horz" lIns="91440" tIns="45720" rIns="91440" bIns="45720" rtlCol="0" anchor="b"/>
          <a:lstStyle>
            <a:lvl1pPr algn="l">
              <a:defRPr sz="1200"/>
            </a:lvl1pPr>
          </a:lstStyle>
          <a:p>
            <a:endParaRPr lang="en-US" dirty="0"/>
          </a:p>
        </p:txBody>
      </p:sp>
      <p:sp>
        <p:nvSpPr>
          <p:cNvPr id="5" name="Marcador de número de diapositiva 4"/>
          <p:cNvSpPr>
            <a:spLocks noGrp="1"/>
          </p:cNvSpPr>
          <p:nvPr>
            <p:ph type="sldNum" sz="quarter" idx="3"/>
          </p:nvPr>
        </p:nvSpPr>
        <p:spPr>
          <a:xfrm>
            <a:off x="5500505" y="6513910"/>
            <a:ext cx="4207986" cy="344090"/>
          </a:xfrm>
          <a:prstGeom prst="rect">
            <a:avLst/>
          </a:prstGeom>
        </p:spPr>
        <p:txBody>
          <a:bodyPr vert="horz" lIns="91440" tIns="45720" rIns="91440" bIns="45720" rtlCol="0" anchor="b"/>
          <a:lstStyle>
            <a:lvl1pPr algn="r">
              <a:defRPr sz="1200"/>
            </a:lvl1pPr>
          </a:lstStyle>
          <a:p>
            <a:fld id="{AD9E9C75-4E31-4F47-8A41-3C210EC20F23}" type="slidenum">
              <a:rPr lang="en-US" smtClean="0"/>
              <a:t>‹Nº›</a:t>
            </a:fld>
            <a:endParaRPr lang="en-US" dirty="0"/>
          </a:p>
        </p:txBody>
      </p:sp>
    </p:spTree>
    <p:extLst>
      <p:ext uri="{BB962C8B-B14F-4D97-AF65-F5344CB8AC3E}">
        <p14:creationId xmlns:p14="http://schemas.microsoft.com/office/powerpoint/2010/main" val="10630553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5/12/2019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tx1"/>
            </a:gs>
            <a:gs pos="100000">
              <a:schemeClr val="bg2">
                <a:shade val="96000"/>
                <a:satMod val="120000"/>
                <a:lumMod val="9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5/12/2019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jpeg"/><Relationship Id="rId5" Type="http://schemas.openxmlformats.org/officeDocument/2006/relationships/image" Target="../media/image22.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4.jpe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pn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44500" y="1684866"/>
            <a:ext cx="11315700" cy="1854201"/>
          </a:xfrm>
        </p:spPr>
        <p:txBody>
          <a:bodyPr>
            <a:normAutofit/>
          </a:bodyPr>
          <a:lstStyle/>
          <a:p>
            <a:pPr algn="ctr"/>
            <a:r>
              <a:rPr lang="es-ES" sz="3000" b="1" dirty="0" smtClean="0">
                <a:solidFill>
                  <a:schemeClr val="bg1"/>
                </a:solidFill>
              </a:rPr>
              <a:t>Desarrollo </a:t>
            </a:r>
            <a:r>
              <a:rPr lang="es-ES" sz="3000" b="1" dirty="0">
                <a:solidFill>
                  <a:schemeClr val="bg1"/>
                </a:solidFill>
              </a:rPr>
              <a:t>de órtesis (férula) de tobillo y pie obtenido mediante técnica de escaneo, análisis CAD/CAE y prototipado rápido en 3D</a:t>
            </a:r>
            <a:endParaRPr lang="en-US" sz="3000" b="1" dirty="0">
              <a:solidFill>
                <a:schemeClr val="bg1"/>
              </a:solidFill>
            </a:endParaRPr>
          </a:p>
        </p:txBody>
      </p:sp>
      <p:sp>
        <p:nvSpPr>
          <p:cNvPr id="3" name="Subtítulo 2"/>
          <p:cNvSpPr>
            <a:spLocks noGrp="1"/>
          </p:cNvSpPr>
          <p:nvPr>
            <p:ph type="subTitle" idx="1"/>
          </p:nvPr>
        </p:nvSpPr>
        <p:spPr>
          <a:xfrm>
            <a:off x="1" y="4385735"/>
            <a:ext cx="12192000" cy="2252132"/>
          </a:xfrm>
        </p:spPr>
        <p:txBody>
          <a:bodyPr>
            <a:normAutofit lnSpcReduction="10000"/>
          </a:bodyPr>
          <a:lstStyle/>
          <a:p>
            <a:pPr algn="ctr"/>
            <a:r>
              <a:rPr lang="es-ES" b="1" dirty="0" smtClean="0">
                <a:solidFill>
                  <a:schemeClr val="bg1"/>
                </a:solidFill>
              </a:rPr>
              <a:t>Ing. Xavier </a:t>
            </a:r>
            <a:r>
              <a:rPr lang="es-ES" b="1" dirty="0">
                <a:solidFill>
                  <a:schemeClr val="bg1"/>
                </a:solidFill>
              </a:rPr>
              <a:t>Arízaga </a:t>
            </a:r>
            <a:r>
              <a:rPr lang="es-ES" b="1" dirty="0" smtClean="0">
                <a:solidFill>
                  <a:schemeClr val="bg1"/>
                </a:solidFill>
              </a:rPr>
              <a:t>Cordero</a:t>
            </a:r>
          </a:p>
          <a:p>
            <a:pPr algn="ctr"/>
            <a:r>
              <a:rPr lang="es-ES" b="1" dirty="0" smtClean="0">
                <a:solidFill>
                  <a:schemeClr val="bg1"/>
                </a:solidFill>
              </a:rPr>
              <a:t>PhD. Ing. Alexis </a:t>
            </a:r>
            <a:r>
              <a:rPr lang="es-ES" b="1" dirty="0" err="1">
                <a:solidFill>
                  <a:schemeClr val="bg1"/>
                </a:solidFill>
              </a:rPr>
              <a:t>Cordovés</a:t>
            </a:r>
            <a:r>
              <a:rPr lang="es-ES" b="1" dirty="0">
                <a:solidFill>
                  <a:schemeClr val="bg1"/>
                </a:solidFill>
              </a:rPr>
              <a:t> </a:t>
            </a:r>
            <a:r>
              <a:rPr lang="es-ES" b="1" dirty="0" smtClean="0">
                <a:solidFill>
                  <a:schemeClr val="bg1"/>
                </a:solidFill>
              </a:rPr>
              <a:t>García</a:t>
            </a:r>
            <a:endParaRPr lang="en-US" b="1" dirty="0">
              <a:solidFill>
                <a:schemeClr val="bg1"/>
              </a:solidFill>
            </a:endParaRPr>
          </a:p>
          <a:p>
            <a:pPr algn="ctr"/>
            <a:r>
              <a:rPr lang="es-ES" b="1" baseline="30000" dirty="0" smtClean="0">
                <a:solidFill>
                  <a:schemeClr val="bg1"/>
                </a:solidFill>
              </a:rPr>
              <a:t>	</a:t>
            </a:r>
            <a:endParaRPr lang="en-US" b="1" u="sng" dirty="0">
              <a:solidFill>
                <a:schemeClr val="bg1"/>
              </a:solidFill>
            </a:endParaRPr>
          </a:p>
          <a:p>
            <a:pPr algn="ctr"/>
            <a:r>
              <a:rPr lang="es-ES" b="1" baseline="30000" dirty="0" smtClean="0">
                <a:solidFill>
                  <a:schemeClr val="bg1"/>
                </a:solidFill>
              </a:rPr>
              <a:t>	</a:t>
            </a:r>
            <a:endParaRPr lang="es-ES" b="1" dirty="0" smtClean="0">
              <a:solidFill>
                <a:schemeClr val="bg1"/>
              </a:solidFill>
            </a:endParaRPr>
          </a:p>
          <a:p>
            <a:pPr algn="ctr"/>
            <a:r>
              <a:rPr lang="es-EC" b="1" dirty="0" smtClean="0">
                <a:solidFill>
                  <a:schemeClr val="bg1"/>
                </a:solidFill>
              </a:rPr>
              <a:t>    </a:t>
            </a:r>
            <a:r>
              <a:rPr lang="es-EC" sz="1800" b="1" dirty="0" err="1" smtClean="0">
                <a:solidFill>
                  <a:schemeClr val="bg1"/>
                </a:solidFill>
              </a:rPr>
              <a:t>Sangolquí</a:t>
            </a:r>
            <a:r>
              <a:rPr lang="es-EC" sz="1800" b="1" dirty="0" smtClean="0">
                <a:solidFill>
                  <a:schemeClr val="bg1"/>
                </a:solidFill>
              </a:rPr>
              <a:t>, Ecuador </a:t>
            </a:r>
            <a:r>
              <a:rPr lang="es-EC" sz="1800" b="1" dirty="0">
                <a:solidFill>
                  <a:schemeClr val="bg1"/>
                </a:solidFill>
              </a:rPr>
              <a:t>8</a:t>
            </a:r>
            <a:r>
              <a:rPr lang="es-EC" sz="1800" b="1" dirty="0" smtClean="0">
                <a:solidFill>
                  <a:schemeClr val="bg1"/>
                </a:solidFill>
              </a:rPr>
              <a:t> de Agosto de 2018</a:t>
            </a:r>
            <a:endParaRPr lang="en-US" sz="1800" b="1" dirty="0">
              <a:solidFill>
                <a:schemeClr val="bg1"/>
              </a:solidFill>
            </a:endParaRPr>
          </a:p>
          <a:p>
            <a:endParaRPr lang="en-US" dirty="0">
              <a:solidFill>
                <a:schemeClr val="bg1"/>
              </a:solidFill>
            </a:endParaRPr>
          </a:p>
        </p:txBody>
      </p:sp>
      <p:pic>
        <p:nvPicPr>
          <p:cNvPr id="4098"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3817261" y="174857"/>
            <a:ext cx="4781064" cy="132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847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534400" cy="732367"/>
          </a:xfrm>
        </p:spPr>
        <p:txBody>
          <a:bodyPr>
            <a:normAutofit/>
          </a:bodyPr>
          <a:lstStyle/>
          <a:p>
            <a:r>
              <a:rPr lang="es-EC" sz="3000" b="1" dirty="0" smtClean="0">
                <a:solidFill>
                  <a:schemeClr val="bg1"/>
                </a:solidFill>
              </a:rPr>
              <a:t>2. metodología</a:t>
            </a:r>
            <a:endParaRPr lang="en-US" sz="3000" b="1" dirty="0">
              <a:solidFill>
                <a:schemeClr val="bg1"/>
              </a:solidFill>
            </a:endParaRPr>
          </a:p>
        </p:txBody>
      </p:sp>
      <p:sp>
        <p:nvSpPr>
          <p:cNvPr id="7" name="Marcador de contenido 2"/>
          <p:cNvSpPr txBox="1">
            <a:spLocks/>
          </p:cNvSpPr>
          <p:nvPr/>
        </p:nvSpPr>
        <p:spPr>
          <a:xfrm>
            <a:off x="1076423" y="5545218"/>
            <a:ext cx="4574835" cy="40716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C" sz="1200" b="1" dirty="0" smtClean="0">
                <a:solidFill>
                  <a:schemeClr val="bg1"/>
                </a:solidFill>
              </a:rPr>
              <a:t> Escaneo de tobillo y pie con software XYZScan.</a:t>
            </a:r>
            <a:endParaRPr lang="en-US" sz="1200" b="1" dirty="0">
              <a:solidFill>
                <a:schemeClr val="bg1"/>
              </a:solidFill>
            </a:endParaRPr>
          </a:p>
        </p:txBody>
      </p:sp>
      <p:pic>
        <p:nvPicPr>
          <p:cNvPr id="9" name="Imagen 8"/>
          <p:cNvPicPr/>
          <p:nvPr/>
        </p:nvPicPr>
        <p:blipFill rotWithShape="1">
          <a:blip r:embed="rId2"/>
          <a:srcRect l="13485" t="11969" r="55115" b="17893"/>
          <a:stretch/>
        </p:blipFill>
        <p:spPr bwMode="auto">
          <a:xfrm>
            <a:off x="205784" y="1070425"/>
            <a:ext cx="5701530" cy="4386947"/>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3"/>
          <a:srcRect t="29983" r="75281" b="7899"/>
          <a:stretch/>
        </p:blipFill>
        <p:spPr bwMode="auto">
          <a:xfrm>
            <a:off x="6130555" y="1051682"/>
            <a:ext cx="5858245" cy="4405690"/>
          </a:xfrm>
          <a:prstGeom prst="rect">
            <a:avLst/>
          </a:prstGeom>
          <a:ln>
            <a:noFill/>
          </a:ln>
          <a:extLst>
            <a:ext uri="{53640926-AAD7-44D8-BBD7-CCE9431645EC}">
              <a14:shadowObscured xmlns:a14="http://schemas.microsoft.com/office/drawing/2010/main"/>
            </a:ext>
          </a:extLst>
        </p:spPr>
      </p:pic>
      <p:sp>
        <p:nvSpPr>
          <p:cNvPr id="16" name="Marcador de contenido 2"/>
          <p:cNvSpPr txBox="1">
            <a:spLocks/>
          </p:cNvSpPr>
          <p:nvPr/>
        </p:nvSpPr>
        <p:spPr>
          <a:xfrm>
            <a:off x="6608983" y="5545218"/>
            <a:ext cx="5095399" cy="42222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Apertura de imagen *.obj y mallado con Software Solidworks 2016</a:t>
            </a:r>
            <a:endParaRPr lang="en-US" sz="1200" b="1" dirty="0">
              <a:solidFill>
                <a:schemeClr val="bg1"/>
              </a:solidFill>
            </a:endParaRPr>
          </a:p>
        </p:txBody>
      </p:sp>
      <p:pic>
        <p:nvPicPr>
          <p:cNvPr id="28" name="Picture 2"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447801" y="613247"/>
            <a:ext cx="3025187" cy="369332"/>
          </a:xfrm>
          <a:prstGeom prst="rect">
            <a:avLst/>
          </a:prstGeom>
        </p:spPr>
        <p:txBody>
          <a:bodyPr wrap="none">
            <a:spAutoFit/>
          </a:bodyPr>
          <a:lstStyle/>
          <a:p>
            <a:r>
              <a:rPr lang="es-EC" sz="1600" b="1" cap="all" dirty="0">
                <a:ln w="3175" cmpd="sng">
                  <a:noFill/>
                </a:ln>
                <a:solidFill>
                  <a:schemeClr val="bg1"/>
                </a:solidFill>
                <a:latin typeface="+mj-lt"/>
                <a:ea typeface="+mj-ea"/>
                <a:cs typeface="+mj-cs"/>
              </a:rPr>
              <a:t>Escaneo</a:t>
            </a:r>
            <a:r>
              <a:rPr lang="es-EC" dirty="0">
                <a:solidFill>
                  <a:schemeClr val="bg1"/>
                </a:solidFill>
              </a:rPr>
              <a:t> </a:t>
            </a:r>
            <a:r>
              <a:rPr lang="es-EC" sz="1600" b="1" cap="all" dirty="0">
                <a:ln w="3175" cmpd="sng">
                  <a:noFill/>
                </a:ln>
                <a:solidFill>
                  <a:schemeClr val="bg1"/>
                </a:solidFill>
                <a:latin typeface="+mj-lt"/>
                <a:ea typeface="+mj-ea"/>
                <a:cs typeface="+mj-cs"/>
              </a:rPr>
              <a:t>3D y diseño CAD </a:t>
            </a:r>
          </a:p>
        </p:txBody>
      </p:sp>
    </p:spTree>
    <p:extLst>
      <p:ext uri="{BB962C8B-B14F-4D97-AF65-F5344CB8AC3E}">
        <p14:creationId xmlns:p14="http://schemas.microsoft.com/office/powerpoint/2010/main" val="237075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534400" cy="732367"/>
          </a:xfrm>
        </p:spPr>
        <p:txBody>
          <a:bodyPr>
            <a:normAutofit/>
          </a:bodyPr>
          <a:lstStyle/>
          <a:p>
            <a:r>
              <a:rPr lang="es-EC" sz="3000" b="1" dirty="0" smtClean="0">
                <a:solidFill>
                  <a:schemeClr val="bg1"/>
                </a:solidFill>
              </a:rPr>
              <a:t>2. metodología</a:t>
            </a:r>
            <a:endParaRPr lang="en-US" sz="3000" b="1" dirty="0">
              <a:solidFill>
                <a:schemeClr val="bg1"/>
              </a:solidFill>
            </a:endParaRPr>
          </a:p>
        </p:txBody>
      </p:sp>
      <p:pic>
        <p:nvPicPr>
          <p:cNvPr id="13" name="Imagen 12"/>
          <p:cNvPicPr/>
          <p:nvPr/>
        </p:nvPicPr>
        <p:blipFill rotWithShape="1">
          <a:blip r:embed="rId2"/>
          <a:srcRect t="28735" r="62771" b="5906"/>
          <a:stretch/>
        </p:blipFill>
        <p:spPr bwMode="auto">
          <a:xfrm>
            <a:off x="230738" y="984048"/>
            <a:ext cx="5807205" cy="4647495"/>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3"/>
          <a:srcRect t="29549" r="57486" b="7649"/>
          <a:stretch/>
        </p:blipFill>
        <p:spPr bwMode="auto">
          <a:xfrm>
            <a:off x="6216515" y="984048"/>
            <a:ext cx="5728742" cy="4647495"/>
          </a:xfrm>
          <a:prstGeom prst="rect">
            <a:avLst/>
          </a:prstGeom>
          <a:ln>
            <a:noFill/>
          </a:ln>
          <a:extLst>
            <a:ext uri="{53640926-AAD7-44D8-BBD7-CCE9431645EC}">
              <a14:shadowObscured xmlns:a14="http://schemas.microsoft.com/office/drawing/2010/main"/>
            </a:ext>
          </a:extLst>
        </p:spPr>
      </p:pic>
      <p:sp>
        <p:nvSpPr>
          <p:cNvPr id="17" name="Marcador de contenido 2"/>
          <p:cNvSpPr txBox="1">
            <a:spLocks/>
          </p:cNvSpPr>
          <p:nvPr/>
        </p:nvSpPr>
        <p:spPr>
          <a:xfrm>
            <a:off x="500668" y="5645532"/>
            <a:ext cx="5267344" cy="44998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Generación de contornos con Software Solidworks 2016</a:t>
            </a:r>
            <a:endParaRPr lang="en-US" sz="1200" b="1" dirty="0">
              <a:solidFill>
                <a:schemeClr val="bg1"/>
              </a:solidFill>
            </a:endParaRPr>
          </a:p>
        </p:txBody>
      </p:sp>
      <p:sp>
        <p:nvSpPr>
          <p:cNvPr id="19" name="Marcador de contenido 2"/>
          <p:cNvSpPr txBox="1">
            <a:spLocks/>
          </p:cNvSpPr>
          <p:nvPr/>
        </p:nvSpPr>
        <p:spPr>
          <a:xfrm>
            <a:off x="6139541" y="5675087"/>
            <a:ext cx="5797189" cy="34785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Diagramado y operación de extrucción con Software Solidworks 2016</a:t>
            </a:r>
            <a:endParaRPr lang="en-US" sz="1200" b="1" dirty="0">
              <a:solidFill>
                <a:schemeClr val="bg1"/>
              </a:solidFill>
            </a:endParaRPr>
          </a:p>
        </p:txBody>
      </p:sp>
      <p:pic>
        <p:nvPicPr>
          <p:cNvPr id="28" name="Picture 2"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447801" y="613247"/>
            <a:ext cx="3025187" cy="369332"/>
          </a:xfrm>
          <a:prstGeom prst="rect">
            <a:avLst/>
          </a:prstGeom>
        </p:spPr>
        <p:txBody>
          <a:bodyPr wrap="none">
            <a:spAutoFit/>
          </a:bodyPr>
          <a:lstStyle/>
          <a:p>
            <a:r>
              <a:rPr lang="es-EC" sz="1600" b="1" cap="all" dirty="0">
                <a:ln w="3175" cmpd="sng">
                  <a:noFill/>
                </a:ln>
                <a:solidFill>
                  <a:schemeClr val="bg1"/>
                </a:solidFill>
                <a:latin typeface="+mj-lt"/>
                <a:ea typeface="+mj-ea"/>
                <a:cs typeface="+mj-cs"/>
              </a:rPr>
              <a:t>Escaneo</a:t>
            </a:r>
            <a:r>
              <a:rPr lang="es-EC" dirty="0">
                <a:solidFill>
                  <a:schemeClr val="bg1"/>
                </a:solidFill>
              </a:rPr>
              <a:t> </a:t>
            </a:r>
            <a:r>
              <a:rPr lang="es-EC" sz="1600" b="1" cap="all" dirty="0">
                <a:ln w="3175" cmpd="sng">
                  <a:noFill/>
                </a:ln>
                <a:solidFill>
                  <a:schemeClr val="bg1"/>
                </a:solidFill>
                <a:latin typeface="+mj-lt"/>
                <a:ea typeface="+mj-ea"/>
                <a:cs typeface="+mj-cs"/>
              </a:rPr>
              <a:t>3D y diseño CAD </a:t>
            </a:r>
          </a:p>
        </p:txBody>
      </p:sp>
    </p:spTree>
    <p:extLst>
      <p:ext uri="{BB962C8B-B14F-4D97-AF65-F5344CB8AC3E}">
        <p14:creationId xmlns:p14="http://schemas.microsoft.com/office/powerpoint/2010/main" val="2415235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534400" cy="732367"/>
          </a:xfrm>
        </p:spPr>
        <p:txBody>
          <a:bodyPr>
            <a:normAutofit/>
          </a:bodyPr>
          <a:lstStyle/>
          <a:p>
            <a:r>
              <a:rPr lang="es-EC" sz="3000" b="1" dirty="0" smtClean="0">
                <a:solidFill>
                  <a:schemeClr val="bg1"/>
                </a:solidFill>
              </a:rPr>
              <a:t>2. metodología</a:t>
            </a:r>
            <a:endParaRPr lang="en-US" sz="3000" b="1" dirty="0">
              <a:solidFill>
                <a:schemeClr val="bg1"/>
              </a:solidFill>
            </a:endParaRPr>
          </a:p>
        </p:txBody>
      </p:sp>
      <p:pic>
        <p:nvPicPr>
          <p:cNvPr id="5" name="Imagen 4"/>
          <p:cNvPicPr/>
          <p:nvPr/>
        </p:nvPicPr>
        <p:blipFill rotWithShape="1">
          <a:blip r:embed="rId2"/>
          <a:srcRect t="29278" r="76578" b="9618"/>
          <a:stretch/>
        </p:blipFill>
        <p:spPr bwMode="auto">
          <a:xfrm>
            <a:off x="6286500" y="1019387"/>
            <a:ext cx="5745843" cy="4857447"/>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3"/>
          <a:srcRect t="28668" r="60661" b="7634"/>
          <a:stretch/>
        </p:blipFill>
        <p:spPr bwMode="auto">
          <a:xfrm>
            <a:off x="219624" y="1019387"/>
            <a:ext cx="5861861" cy="4857447"/>
          </a:xfrm>
          <a:prstGeom prst="rect">
            <a:avLst/>
          </a:prstGeom>
          <a:ln>
            <a:noFill/>
          </a:ln>
          <a:extLst>
            <a:ext uri="{53640926-AAD7-44D8-BBD7-CCE9431645EC}">
              <a14:shadowObscured xmlns:a14="http://schemas.microsoft.com/office/drawing/2010/main"/>
            </a:ext>
          </a:extLst>
        </p:spPr>
      </p:pic>
      <p:sp>
        <p:nvSpPr>
          <p:cNvPr id="20" name="Marcador de contenido 2"/>
          <p:cNvSpPr txBox="1">
            <a:spLocks/>
          </p:cNvSpPr>
          <p:nvPr/>
        </p:nvSpPr>
        <p:spPr>
          <a:xfrm>
            <a:off x="885824" y="5876834"/>
            <a:ext cx="4065588" cy="34723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Redondeos con Software Solidworks 2016</a:t>
            </a:r>
            <a:endParaRPr lang="en-US" sz="1200" b="1" dirty="0">
              <a:solidFill>
                <a:schemeClr val="bg1"/>
              </a:solidFill>
            </a:endParaRPr>
          </a:p>
        </p:txBody>
      </p:sp>
      <p:sp>
        <p:nvSpPr>
          <p:cNvPr id="21" name="Marcador de contenido 2"/>
          <p:cNvSpPr txBox="1">
            <a:spLocks/>
          </p:cNvSpPr>
          <p:nvPr/>
        </p:nvSpPr>
        <p:spPr>
          <a:xfrm>
            <a:off x="7392423" y="5876833"/>
            <a:ext cx="4065588" cy="34723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Diseño Final con Software Solidworks 2016</a:t>
            </a:r>
            <a:endParaRPr lang="en-US" sz="1200" b="1" dirty="0">
              <a:solidFill>
                <a:schemeClr val="bg1"/>
              </a:solidFill>
            </a:endParaRPr>
          </a:p>
        </p:txBody>
      </p:sp>
      <p:pic>
        <p:nvPicPr>
          <p:cNvPr id="28" name="Picture 2"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447801" y="613247"/>
            <a:ext cx="3025187" cy="369332"/>
          </a:xfrm>
          <a:prstGeom prst="rect">
            <a:avLst/>
          </a:prstGeom>
        </p:spPr>
        <p:txBody>
          <a:bodyPr wrap="none">
            <a:spAutoFit/>
          </a:bodyPr>
          <a:lstStyle/>
          <a:p>
            <a:r>
              <a:rPr lang="es-EC" sz="1600" b="1" cap="all" dirty="0">
                <a:ln w="3175" cmpd="sng">
                  <a:noFill/>
                </a:ln>
                <a:solidFill>
                  <a:schemeClr val="bg1"/>
                </a:solidFill>
                <a:latin typeface="+mj-lt"/>
                <a:ea typeface="+mj-ea"/>
                <a:cs typeface="+mj-cs"/>
              </a:rPr>
              <a:t>Escaneo</a:t>
            </a:r>
            <a:r>
              <a:rPr lang="es-EC" dirty="0">
                <a:solidFill>
                  <a:schemeClr val="bg1"/>
                </a:solidFill>
              </a:rPr>
              <a:t> </a:t>
            </a:r>
            <a:r>
              <a:rPr lang="es-EC" sz="1600" b="1" cap="all" dirty="0">
                <a:ln w="3175" cmpd="sng">
                  <a:noFill/>
                </a:ln>
                <a:solidFill>
                  <a:schemeClr val="bg1"/>
                </a:solidFill>
                <a:latin typeface="+mj-lt"/>
                <a:ea typeface="+mj-ea"/>
                <a:cs typeface="+mj-cs"/>
              </a:rPr>
              <a:t>3D y diseño CAD </a:t>
            </a:r>
          </a:p>
        </p:txBody>
      </p:sp>
    </p:spTree>
    <p:extLst>
      <p:ext uri="{BB962C8B-B14F-4D97-AF65-F5344CB8AC3E}">
        <p14:creationId xmlns:p14="http://schemas.microsoft.com/office/powerpoint/2010/main" val="1963225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2"/>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42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11729546" cy="694268"/>
          </a:xfrm>
        </p:spPr>
        <p:txBody>
          <a:bodyPr>
            <a:normAutofit fontScale="90000"/>
          </a:bodyPr>
          <a:lstStyle/>
          <a:p>
            <a:r>
              <a:rPr lang="es-EC" sz="3000" b="1" dirty="0" smtClean="0">
                <a:solidFill>
                  <a:schemeClr val="bg1"/>
                </a:solidFill>
              </a:rPr>
              <a:t>3</a:t>
            </a:r>
            <a:r>
              <a:rPr lang="es-EC" sz="3000" b="1" dirty="0">
                <a:solidFill>
                  <a:schemeClr val="bg1"/>
                </a:solidFill>
              </a:rPr>
              <a:t>. GENERACIÓN DE DATOS PARA PRUEBAS DE DISEÑO </a:t>
            </a:r>
            <a:r>
              <a:rPr lang="es-EC" sz="3000" b="1" dirty="0" err="1">
                <a:solidFill>
                  <a:schemeClr val="bg1"/>
                </a:solidFill>
              </a:rPr>
              <a:t>cad</a:t>
            </a:r>
            <a:r>
              <a:rPr lang="es-EC" sz="3000" b="1" dirty="0">
                <a:solidFill>
                  <a:schemeClr val="bg1"/>
                </a:solidFill>
              </a:rPr>
              <a:t>/cae </a:t>
            </a:r>
            <a:endParaRPr lang="en-US" sz="3000" b="1" dirty="0">
              <a:solidFill>
                <a:schemeClr val="bg1"/>
              </a:solidFill>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747712" y="1181100"/>
                <a:ext cx="11291888" cy="5562600"/>
              </a:xfrm>
            </p:spPr>
            <p:txBody>
              <a:bodyPr>
                <a:normAutofit fontScale="92500" lnSpcReduction="20000"/>
              </a:bodyPr>
              <a:lstStyle/>
              <a:p>
                <a:endParaRPr lang="es-ES" dirty="0" smtClean="0">
                  <a:solidFill>
                    <a:schemeClr val="bg1"/>
                  </a:solidFill>
                </a:endParaRPr>
              </a:p>
              <a:p>
                <a:pPr marL="0" indent="0">
                  <a:buNone/>
                </a:pPr>
                <a:endParaRPr lang="es-ES" dirty="0">
                  <a:solidFill>
                    <a:schemeClr val="bg1"/>
                  </a:solidFill>
                </a:endParaRPr>
              </a:p>
              <a:p>
                <a:pPr marL="0" indent="0">
                  <a:buNone/>
                </a:pPr>
                <a:r>
                  <a:rPr lang="es-ES" b="1" dirty="0" smtClean="0">
                    <a:solidFill>
                      <a:schemeClr val="bg1"/>
                    </a:solidFill>
                  </a:rPr>
                  <a:t>Cálculo de fuerza con peso de persona voluntaria.</a:t>
                </a:r>
              </a:p>
              <a:p>
                <a:pPr lvl="1" algn="just"/>
                <a:r>
                  <a:rPr lang="es-ES" dirty="0" smtClean="0">
                    <a:solidFill>
                      <a:schemeClr val="bg1"/>
                    </a:solidFill>
                  </a:rPr>
                  <a:t>La órtesis diseñada es estática, según la biomecánica analizada vemos que la única fuerza que se ejerce sobre ésta es la que el cuerpo realiza en forma vertical, se tomó en cuenta su peso. Para ello, se realizó el siguiente diagrama de cuerpo libre:</a:t>
                </a:r>
                <a:endParaRPr lang="en-US" dirty="0">
                  <a:solidFill>
                    <a:schemeClr val="bg1"/>
                  </a:solidFill>
                </a:endParaRPr>
              </a:p>
              <a:p>
                <a:pPr lvl="1"/>
                <a:r>
                  <a:rPr lang="es-ES" dirty="0">
                    <a:solidFill>
                      <a:schemeClr val="bg1"/>
                    </a:solidFill>
                  </a:rPr>
                  <a:t>Altura de la persona = 1.60m	</a:t>
                </a:r>
                <a:endParaRPr lang="en-US" dirty="0">
                  <a:solidFill>
                    <a:schemeClr val="bg1"/>
                  </a:solidFill>
                </a:endParaRPr>
              </a:p>
              <a:p>
                <a:pPr lvl="1"/>
                <a:r>
                  <a:rPr lang="es-ES" dirty="0">
                    <a:solidFill>
                      <a:schemeClr val="bg1"/>
                    </a:solidFill>
                  </a:rPr>
                  <a:t>Masa de la persona = 63.21 Kg</a:t>
                </a:r>
                <a:endParaRPr lang="en-US" dirty="0">
                  <a:solidFill>
                    <a:schemeClr val="bg1"/>
                  </a:solidFill>
                </a:endParaRPr>
              </a:p>
              <a:p>
                <a:pPr lvl="1"/>
                <a:r>
                  <a:rPr lang="es-ES" dirty="0" smtClean="0">
                    <a:solidFill>
                      <a:schemeClr val="bg1"/>
                    </a:solidFill>
                  </a:rPr>
                  <a:t>Gravedad = 9.81 m/s</a:t>
                </a:r>
                <a:r>
                  <a:rPr lang="es-ES" baseline="30000" dirty="0">
                    <a:solidFill>
                      <a:schemeClr val="bg1"/>
                    </a:solidFill>
                  </a:rPr>
                  <a:t>2</a:t>
                </a:r>
                <a:endParaRPr lang="en-US" dirty="0">
                  <a:solidFill>
                    <a:schemeClr val="bg1"/>
                  </a:solidFill>
                </a:endParaRPr>
              </a:p>
              <a:p>
                <a:pPr marL="0" indent="0">
                  <a:buNone/>
                </a:pPr>
                <a:r>
                  <a:rPr lang="en-US" dirty="0">
                    <a:solidFill>
                      <a:schemeClr val="bg1"/>
                    </a:solidFill>
                  </a:rPr>
                  <a:t> </a:t>
                </a:r>
                <a:r>
                  <a:rPr lang="en-US" dirty="0" smtClean="0">
                    <a:solidFill>
                      <a:schemeClr val="bg1"/>
                    </a:solidFill>
                  </a:rPr>
                  <a:t>          </a:t>
                </a:r>
                <a14:m>
                  <m:oMath xmlns:m="http://schemas.openxmlformats.org/officeDocument/2006/math">
                    <m:r>
                      <a:rPr lang="es-ES" b="1" i="1">
                        <a:solidFill>
                          <a:schemeClr val="bg1"/>
                        </a:solidFill>
                        <a:latin typeface="Cambria Math" panose="02040503050406030204" pitchFamily="18" charset="0"/>
                      </a:rPr>
                      <m:t>𝑭𝒚</m:t>
                    </m:r>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𝑚</m:t>
                    </m:r>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𝑔</m:t>
                    </m:r>
                  </m:oMath>
                </a14:m>
                <a:r>
                  <a:rPr lang="es-ES" dirty="0">
                    <a:solidFill>
                      <a:schemeClr val="bg1"/>
                    </a:solidFill>
                  </a:rPr>
                  <a:t>                </a:t>
                </a:r>
                <a:r>
                  <a:rPr lang="es-ES" dirty="0" smtClean="0">
                    <a:solidFill>
                      <a:schemeClr val="bg1"/>
                    </a:solidFill>
                  </a:rPr>
                  <a:t>                               </a:t>
                </a:r>
                <a14:m>
                  <m:oMath xmlns:m="http://schemas.openxmlformats.org/officeDocument/2006/math">
                    <m:nary>
                      <m:naryPr>
                        <m:chr m:val="∑"/>
                        <m:limLoc m:val="undOvr"/>
                        <m:subHide m:val="on"/>
                        <m:supHide m:val="on"/>
                        <m:ctrlPr>
                          <a:rPr lang="en-US" i="1" smtClean="0">
                            <a:solidFill>
                              <a:schemeClr val="bg1"/>
                            </a:solidFill>
                            <a:latin typeface="Cambria Math" panose="02040503050406030204" pitchFamily="18" charset="0"/>
                          </a:rPr>
                        </m:ctrlPr>
                      </m:naryPr>
                      <m:sub/>
                      <m:sup/>
                      <m:e>
                        <m:r>
                          <a:rPr lang="es-ES" i="1">
                            <a:solidFill>
                              <a:schemeClr val="bg1"/>
                            </a:solidFill>
                            <a:latin typeface="Cambria Math" panose="02040503050406030204" pitchFamily="18" charset="0"/>
                          </a:rPr>
                          <m:t>𝐹𝑦</m:t>
                        </m:r>
                        <m:r>
                          <a:rPr lang="es-ES" i="1">
                            <a:solidFill>
                              <a:schemeClr val="bg1"/>
                            </a:solidFill>
                            <a:latin typeface="Cambria Math" panose="02040503050406030204" pitchFamily="18" charset="0"/>
                          </a:rPr>
                          <m:t>=0</m:t>
                        </m:r>
                      </m:e>
                    </m:nary>
                  </m:oMath>
                </a14:m>
                <a:endParaRPr lang="es-EC" b="1" i="1" dirty="0" smtClean="0">
                  <a:solidFill>
                    <a:schemeClr val="bg1"/>
                  </a:solidFill>
                </a:endParaRPr>
              </a:p>
              <a:p>
                <a:pPr marL="0" indent="0">
                  <a:buNone/>
                </a:pPr>
                <a14:m>
                  <m:oMath xmlns:m="http://schemas.openxmlformats.org/officeDocument/2006/math">
                    <m:r>
                      <a:rPr lang="es-EC" b="1" i="1" smtClean="0">
                        <a:solidFill>
                          <a:schemeClr val="bg1"/>
                        </a:solidFill>
                        <a:latin typeface="Cambria Math" panose="02040503050406030204" pitchFamily="18" charset="0"/>
                      </a:rPr>
                      <m:t>              </m:t>
                    </m:r>
                    <m:r>
                      <a:rPr lang="es-ES" b="1" i="1">
                        <a:solidFill>
                          <a:schemeClr val="bg1"/>
                        </a:solidFill>
                        <a:latin typeface="Cambria Math" panose="02040503050406030204" pitchFamily="18" charset="0"/>
                      </a:rPr>
                      <m:t>𝑭𝒚</m:t>
                    </m:r>
                    <m:r>
                      <a:rPr lang="es-ES" i="1">
                        <a:solidFill>
                          <a:schemeClr val="bg1"/>
                        </a:solidFill>
                        <a:latin typeface="Cambria Math" panose="02040503050406030204" pitchFamily="18" charset="0"/>
                      </a:rPr>
                      <m:t>=63.21</m:t>
                    </m:r>
                    <m:r>
                      <a:rPr lang="es-ES" i="1">
                        <a:solidFill>
                          <a:schemeClr val="bg1"/>
                        </a:solidFill>
                        <a:latin typeface="Cambria Math" panose="02040503050406030204" pitchFamily="18" charset="0"/>
                      </a:rPr>
                      <m:t>𝐾𝑔</m:t>
                    </m:r>
                    <m:r>
                      <a:rPr lang="es-ES" i="1">
                        <a:solidFill>
                          <a:schemeClr val="bg1"/>
                        </a:solidFill>
                        <a:latin typeface="Cambria Math" panose="02040503050406030204" pitchFamily="18" charset="0"/>
                      </a:rPr>
                      <m:t>∗9.81</m:t>
                    </m:r>
                    <m:r>
                      <m:rPr>
                        <m:sty m:val="p"/>
                      </m:rPr>
                      <a:rPr lang="es-ES">
                        <a:solidFill>
                          <a:schemeClr val="bg1"/>
                        </a:solidFill>
                        <a:latin typeface="Cambria Math" panose="02040503050406030204" pitchFamily="18" charset="0"/>
                      </a:rPr>
                      <m:t>m</m:t>
                    </m:r>
                    <m:r>
                      <a:rPr lang="es-ES">
                        <a:solidFill>
                          <a:schemeClr val="bg1"/>
                        </a:solidFill>
                        <a:latin typeface="Cambria Math" panose="02040503050406030204" pitchFamily="18" charset="0"/>
                      </a:rPr>
                      <m:t>/</m:t>
                    </m:r>
                    <m:sSup>
                      <m:sSupPr>
                        <m:ctrlPr>
                          <a:rPr lang="en-US" i="1">
                            <a:solidFill>
                              <a:schemeClr val="bg1"/>
                            </a:solidFill>
                            <a:latin typeface="Cambria Math" panose="02040503050406030204" pitchFamily="18" charset="0"/>
                          </a:rPr>
                        </m:ctrlPr>
                      </m:sSupPr>
                      <m:e>
                        <m:r>
                          <a:rPr lang="es-ES" i="1">
                            <a:solidFill>
                              <a:schemeClr val="bg1"/>
                            </a:solidFill>
                            <a:latin typeface="Cambria Math" panose="02040503050406030204" pitchFamily="18" charset="0"/>
                          </a:rPr>
                          <m:t>𝑠</m:t>
                        </m:r>
                      </m:e>
                      <m:sup>
                        <m:r>
                          <a:rPr lang="es-ES" i="1">
                            <a:solidFill>
                              <a:schemeClr val="bg1"/>
                            </a:solidFill>
                            <a:latin typeface="Cambria Math" panose="02040503050406030204" pitchFamily="18" charset="0"/>
                          </a:rPr>
                          <m:t>2</m:t>
                        </m:r>
                      </m:sup>
                    </m:sSup>
                  </m:oMath>
                </a14:m>
                <a:r>
                  <a:rPr lang="es-ES" dirty="0" smtClean="0">
                    <a:solidFill>
                      <a:schemeClr val="bg1"/>
                    </a:solidFill>
                  </a:rPr>
                  <a:t>                    </a:t>
                </a:r>
                <a14:m>
                  <m:oMath xmlns:m="http://schemas.openxmlformats.org/officeDocument/2006/math">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𝐹𝑦</m:t>
                    </m:r>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𝑁</m:t>
                    </m:r>
                    <m:r>
                      <a:rPr lang="es-ES" i="1">
                        <a:solidFill>
                          <a:schemeClr val="bg1"/>
                        </a:solidFill>
                        <a:latin typeface="Cambria Math" panose="02040503050406030204" pitchFamily="18" charset="0"/>
                      </a:rPr>
                      <m:t>=0</m:t>
                    </m:r>
                  </m:oMath>
                </a14:m>
                <a:endParaRPr lang="en-US" dirty="0">
                  <a:solidFill>
                    <a:schemeClr val="bg1"/>
                  </a:solidFill>
                </a:endParaRPr>
              </a:p>
              <a:p>
                <a:pPr marL="0" indent="0">
                  <a:buNone/>
                </a:pPr>
                <a:r>
                  <a:rPr lang="es-ES" b="1" dirty="0" smtClean="0">
                    <a:solidFill>
                      <a:schemeClr val="bg1"/>
                    </a:solidFill>
                  </a:rPr>
                  <a:t>    </a:t>
                </a:r>
                <a14:m>
                  <m:oMath xmlns:m="http://schemas.openxmlformats.org/officeDocument/2006/math">
                    <m:r>
                      <a:rPr lang="es-EC" b="1" i="0" smtClean="0">
                        <a:solidFill>
                          <a:schemeClr val="bg1"/>
                        </a:solidFill>
                        <a:latin typeface="Cambria Math" panose="02040503050406030204" pitchFamily="18" charset="0"/>
                      </a:rPr>
                      <m:t>       </m:t>
                    </m:r>
                    <m:r>
                      <a:rPr lang="es-EC" b="1" i="1" smtClean="0">
                        <a:solidFill>
                          <a:schemeClr val="bg1"/>
                        </a:solidFill>
                        <a:latin typeface="Cambria Math" panose="02040503050406030204" pitchFamily="18" charset="0"/>
                      </a:rPr>
                      <m:t> </m:t>
                    </m:r>
                    <m:r>
                      <a:rPr lang="es-ES" b="1" i="1">
                        <a:solidFill>
                          <a:schemeClr val="bg1"/>
                        </a:solidFill>
                        <a:latin typeface="Cambria Math" panose="02040503050406030204" pitchFamily="18" charset="0"/>
                      </a:rPr>
                      <m:t>𝑭𝒚</m:t>
                    </m:r>
                    <m:r>
                      <a:rPr lang="es-ES" i="1">
                        <a:solidFill>
                          <a:schemeClr val="bg1"/>
                        </a:solidFill>
                        <a:latin typeface="Cambria Math" panose="02040503050406030204" pitchFamily="18" charset="0"/>
                      </a:rPr>
                      <m:t>=620</m:t>
                    </m:r>
                    <m:r>
                      <a:rPr lang="es-ES" i="1">
                        <a:solidFill>
                          <a:schemeClr val="bg1"/>
                        </a:solidFill>
                        <a:latin typeface="Cambria Math" panose="02040503050406030204" pitchFamily="18" charset="0"/>
                      </a:rPr>
                      <m:t>𝑁</m:t>
                    </m:r>
                  </m:oMath>
                </a14:m>
                <a:r>
                  <a:rPr lang="en-US" dirty="0" smtClean="0">
                    <a:solidFill>
                      <a:schemeClr val="bg1"/>
                    </a:solidFill>
                  </a:rPr>
                  <a:t>                                </a:t>
                </a:r>
                <a14:m>
                  <m:oMath xmlns:m="http://schemas.openxmlformats.org/officeDocument/2006/math">
                    <m:r>
                      <a:rPr lang="es-ES" i="1">
                        <a:solidFill>
                          <a:schemeClr val="bg1"/>
                        </a:solidFill>
                        <a:latin typeface="Cambria Math" panose="02040503050406030204" pitchFamily="18" charset="0"/>
                      </a:rPr>
                      <m:t>−63.21</m:t>
                    </m:r>
                    <m:r>
                      <a:rPr lang="es-ES" i="1">
                        <a:solidFill>
                          <a:schemeClr val="bg1"/>
                        </a:solidFill>
                        <a:latin typeface="Cambria Math" panose="02040503050406030204" pitchFamily="18" charset="0"/>
                      </a:rPr>
                      <m:t>𝐾𝑔</m:t>
                    </m:r>
                    <m:r>
                      <a:rPr lang="es-ES" i="1">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s-ES" i="1">
                            <a:solidFill>
                              <a:schemeClr val="bg1"/>
                            </a:solidFill>
                            <a:latin typeface="Cambria Math" panose="02040503050406030204" pitchFamily="18" charset="0"/>
                          </a:rPr>
                          <m:t>9.81</m:t>
                        </m:r>
                        <m:r>
                          <m:rPr>
                            <m:sty m:val="p"/>
                          </m:rPr>
                          <a:rPr lang="es-ES">
                            <a:solidFill>
                              <a:schemeClr val="bg1"/>
                            </a:solidFill>
                            <a:latin typeface="Cambria Math" panose="02040503050406030204" pitchFamily="18" charset="0"/>
                          </a:rPr>
                          <m:t>m</m:t>
                        </m:r>
                      </m:num>
                      <m:den>
                        <m:sSup>
                          <m:sSupPr>
                            <m:ctrlPr>
                              <a:rPr lang="en-US" i="1">
                                <a:solidFill>
                                  <a:schemeClr val="bg1"/>
                                </a:solidFill>
                                <a:latin typeface="Cambria Math" panose="02040503050406030204" pitchFamily="18" charset="0"/>
                              </a:rPr>
                            </m:ctrlPr>
                          </m:sSupPr>
                          <m:e>
                            <m:r>
                              <a:rPr lang="es-ES" i="1">
                                <a:solidFill>
                                  <a:schemeClr val="bg1"/>
                                </a:solidFill>
                                <a:latin typeface="Cambria Math" panose="02040503050406030204" pitchFamily="18" charset="0"/>
                              </a:rPr>
                              <m:t>𝑠</m:t>
                            </m:r>
                          </m:e>
                          <m:sup>
                            <m:r>
                              <a:rPr lang="es-ES" i="1">
                                <a:solidFill>
                                  <a:schemeClr val="bg1"/>
                                </a:solidFill>
                                <a:latin typeface="Cambria Math" panose="02040503050406030204" pitchFamily="18" charset="0"/>
                              </a:rPr>
                              <m:t>2</m:t>
                            </m:r>
                          </m:sup>
                        </m:sSup>
                      </m:den>
                    </m:f>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𝑁</m:t>
                    </m:r>
                    <m:r>
                      <a:rPr lang="es-ES" i="1">
                        <a:solidFill>
                          <a:schemeClr val="bg1"/>
                        </a:solidFill>
                        <a:latin typeface="Cambria Math" panose="02040503050406030204" pitchFamily="18" charset="0"/>
                      </a:rPr>
                      <m:t>=0    </m:t>
                    </m:r>
                  </m:oMath>
                </a14:m>
                <a:endParaRPr lang="en-US" dirty="0">
                  <a:solidFill>
                    <a:schemeClr val="bg1"/>
                  </a:solidFill>
                </a:endParaRPr>
              </a:p>
              <a:p>
                <a:pPr marL="0" indent="0">
                  <a:buNone/>
                </a:pPr>
                <a:r>
                  <a:rPr lang="es-ES" dirty="0" smtClean="0">
                    <a:solidFill>
                      <a:schemeClr val="bg1"/>
                    </a:solidFill>
                  </a:rPr>
                  <a:t>                                                                         </a:t>
                </a:r>
                <a14:m>
                  <m:oMath xmlns:m="http://schemas.openxmlformats.org/officeDocument/2006/math">
                    <m:r>
                      <a:rPr lang="es-ES" i="1">
                        <a:solidFill>
                          <a:schemeClr val="bg1"/>
                        </a:solidFill>
                        <a:latin typeface="Cambria Math" panose="02040503050406030204" pitchFamily="18" charset="0"/>
                      </a:rPr>
                      <m:t>𝑁</m:t>
                    </m:r>
                    <m:r>
                      <a:rPr lang="es-ES" i="1">
                        <a:solidFill>
                          <a:schemeClr val="bg1"/>
                        </a:solidFill>
                        <a:latin typeface="Cambria Math" panose="02040503050406030204" pitchFamily="18" charset="0"/>
                      </a:rPr>
                      <m:t>=620</m:t>
                    </m:r>
                    <m:r>
                      <a:rPr lang="es-ES" i="1">
                        <a:solidFill>
                          <a:schemeClr val="bg1"/>
                        </a:solidFill>
                        <a:latin typeface="Cambria Math" panose="02040503050406030204" pitchFamily="18" charset="0"/>
                      </a:rPr>
                      <m:t>𝑁</m:t>
                    </m:r>
                  </m:oMath>
                </a14:m>
                <a:endParaRPr lang="en-US" dirty="0" smtClean="0">
                  <a:solidFill>
                    <a:schemeClr val="bg1"/>
                  </a:solidFill>
                </a:endParaRPr>
              </a:p>
              <a:p>
                <a:pPr marL="0" indent="0">
                  <a:buNone/>
                </a:pPr>
                <a:r>
                  <a:rPr lang="en-US" dirty="0" smtClean="0">
                    <a:solidFill>
                      <a:schemeClr val="bg1"/>
                    </a:solidFill>
                  </a:rPr>
                  <a:t>                                                                      </a:t>
                </a:r>
              </a:p>
              <a:p>
                <a:pPr marL="0" indent="0">
                  <a:buNone/>
                </a:pPr>
                <a:r>
                  <a:rPr lang="en-US" dirty="0">
                    <a:solidFill>
                      <a:schemeClr val="bg1"/>
                    </a:solidFill>
                  </a:rPr>
                  <a:t> </a:t>
                </a:r>
                <a:r>
                  <a:rPr lang="en-US" dirty="0" smtClean="0">
                    <a:solidFill>
                      <a:schemeClr val="bg1"/>
                    </a:solidFill>
                  </a:rPr>
                  <a:t>                                                                          </a:t>
                </a:r>
                <a14:m>
                  <m:oMath xmlns:m="http://schemas.openxmlformats.org/officeDocument/2006/math">
                    <m:nary>
                      <m:naryPr>
                        <m:chr m:val="∑"/>
                        <m:limLoc m:val="undOvr"/>
                        <m:subHide m:val="on"/>
                        <m:supHide m:val="on"/>
                        <m:ctrlPr>
                          <a:rPr lang="en-US" i="1">
                            <a:solidFill>
                              <a:schemeClr val="bg1"/>
                            </a:solidFill>
                            <a:latin typeface="Cambria Math" panose="02040503050406030204" pitchFamily="18" charset="0"/>
                          </a:rPr>
                        </m:ctrlPr>
                      </m:naryPr>
                      <m:sub/>
                      <m:sup/>
                      <m:e>
                        <m:r>
                          <a:rPr lang="es-ES" i="1">
                            <a:solidFill>
                              <a:schemeClr val="bg1"/>
                            </a:solidFill>
                            <a:latin typeface="Cambria Math" panose="02040503050406030204" pitchFamily="18" charset="0"/>
                          </a:rPr>
                          <m:t>𝐹𝑥</m:t>
                        </m:r>
                        <m:r>
                          <a:rPr lang="es-ES" i="1">
                            <a:solidFill>
                              <a:schemeClr val="bg1"/>
                            </a:solidFill>
                            <a:latin typeface="Cambria Math" panose="02040503050406030204" pitchFamily="18" charset="0"/>
                          </a:rPr>
                          <m:t>=0</m:t>
                        </m:r>
                      </m:e>
                    </m:nary>
                  </m:oMath>
                </a14:m>
                <a:endParaRPr lang="en-US" i="1" dirty="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747712" y="1181100"/>
                <a:ext cx="11291888" cy="5562600"/>
              </a:xfrm>
              <a:blipFill>
                <a:blip r:embed="rId3"/>
                <a:stretch>
                  <a:fillRect l="-540" t="-987" r="-324"/>
                </a:stretch>
              </a:blipFill>
            </p:spPr>
            <p:txBody>
              <a:bodyPr/>
              <a:lstStyle/>
              <a:p>
                <a:r>
                  <a:rPr lang="en-US">
                    <a:noFill/>
                  </a:rPr>
                  <a:t> </a:t>
                </a:r>
              </a:p>
            </p:txBody>
          </p:sp>
        </mc:Fallback>
      </mc:AlternateContent>
      <p:sp>
        <p:nvSpPr>
          <p:cNvPr id="5" name="Rectangle 2"/>
          <p:cNvSpPr>
            <a:spLocks noChangeArrowheads="1"/>
          </p:cNvSpPr>
          <p:nvPr/>
        </p:nvSpPr>
        <p:spPr bwMode="auto">
          <a:xfrm>
            <a:off x="8039099" y="2133599"/>
            <a:ext cx="258260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6" name="Objeto 5"/>
          <p:cNvGraphicFramePr>
            <a:graphicFrameLocks noChangeAspect="1"/>
          </p:cNvGraphicFramePr>
          <p:nvPr>
            <p:extLst>
              <p:ext uri="{D42A27DB-BD31-4B8C-83A1-F6EECF244321}">
                <p14:modId xmlns:p14="http://schemas.microsoft.com/office/powerpoint/2010/main" val="1174635459"/>
              </p:ext>
            </p:extLst>
          </p:nvPr>
        </p:nvGraphicFramePr>
        <p:xfrm>
          <a:off x="8407400" y="2168911"/>
          <a:ext cx="2095500" cy="4005108"/>
        </p:xfrm>
        <a:graphic>
          <a:graphicData uri="http://schemas.openxmlformats.org/presentationml/2006/ole">
            <mc:AlternateContent xmlns:mc="http://schemas.openxmlformats.org/markup-compatibility/2006">
              <mc:Choice xmlns:v="urn:schemas-microsoft-com:vml" Requires="v">
                <p:oleObj spid="_x0000_s2120" name="Visio" r:id="rId4" imgW="2171660" imgH="4152888" progId="Visio.Drawing.15">
                  <p:embed/>
                </p:oleObj>
              </mc:Choice>
              <mc:Fallback>
                <p:oleObj name="Visio" r:id="rId4" imgW="2171660" imgH="4152888"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400" y="2168911"/>
                        <a:ext cx="2095500" cy="4005108"/>
                      </a:xfrm>
                      <a:prstGeom prst="rect">
                        <a:avLst/>
                      </a:prstGeom>
                      <a:noFill/>
                    </p:spPr>
                  </p:pic>
                </p:oleObj>
              </mc:Fallback>
            </mc:AlternateContent>
          </a:graphicData>
        </a:graphic>
      </p:graphicFrame>
      <p:sp>
        <p:nvSpPr>
          <p:cNvPr id="7" name="Marcador de contenido 2"/>
          <p:cNvSpPr txBox="1">
            <a:spLocks/>
          </p:cNvSpPr>
          <p:nvPr/>
        </p:nvSpPr>
        <p:spPr>
          <a:xfrm>
            <a:off x="7754258" y="5812229"/>
            <a:ext cx="5245100" cy="55461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C" sz="1200" b="1" dirty="0" smtClean="0">
                <a:solidFill>
                  <a:schemeClr val="bg1"/>
                </a:solidFill>
              </a:rPr>
              <a:t>Diagrama de cuerpo Libre con fuerza de 620N.</a:t>
            </a:r>
            <a:endParaRPr lang="en-US" sz="1200" b="1" dirty="0">
              <a:solidFill>
                <a:schemeClr val="bg1"/>
              </a:solidFill>
            </a:endParaRPr>
          </a:p>
        </p:txBody>
      </p:sp>
      <p:pic>
        <p:nvPicPr>
          <p:cNvPr id="8" name="Picture 2" descr="Imagen relacionada"/>
          <p:cNvPicPr>
            <a:picLocks noChangeAspect="1" noChangeArrowheads="1"/>
          </p:cNvPicPr>
          <p:nvPr/>
        </p:nvPicPr>
        <p:blipFill rotWithShape="1">
          <a:blip r:embed="rId6">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072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735012" y="184520"/>
                <a:ext cx="11291888" cy="6508380"/>
              </a:xfrm>
            </p:spPr>
            <p:txBody>
              <a:bodyPr>
                <a:normAutofit fontScale="85000" lnSpcReduction="20000"/>
              </a:bodyPr>
              <a:lstStyle/>
              <a:p>
                <a:endParaRPr lang="es-ES" dirty="0" smtClean="0">
                  <a:solidFill>
                    <a:schemeClr val="bg1"/>
                  </a:solidFill>
                </a:endParaRPr>
              </a:p>
              <a:p>
                <a:pPr marL="0" indent="0">
                  <a:buNone/>
                </a:pPr>
                <a:endParaRPr lang="es-ES" dirty="0">
                  <a:solidFill>
                    <a:schemeClr val="bg1"/>
                  </a:solidFill>
                </a:endParaRPr>
              </a:p>
              <a:p>
                <a:pPr marL="0" indent="0">
                  <a:buNone/>
                </a:pPr>
                <a:endParaRPr lang="es-ES" b="1" dirty="0" smtClean="0">
                  <a:solidFill>
                    <a:schemeClr val="bg1"/>
                  </a:solidFill>
                </a:endParaRPr>
              </a:p>
              <a:p>
                <a:pPr marL="0" indent="0">
                  <a:buNone/>
                </a:pPr>
                <a:endParaRPr lang="es-ES" b="1" dirty="0">
                  <a:solidFill>
                    <a:schemeClr val="bg1"/>
                  </a:solidFill>
                </a:endParaRPr>
              </a:p>
              <a:p>
                <a:pPr marL="0" indent="0">
                  <a:buNone/>
                </a:pPr>
                <a:r>
                  <a:rPr lang="es-ES" b="1" dirty="0" smtClean="0">
                    <a:solidFill>
                      <a:schemeClr val="bg1"/>
                    </a:solidFill>
                  </a:rPr>
                  <a:t>Cálculo </a:t>
                </a:r>
                <a:r>
                  <a:rPr lang="es-ES" b="1" dirty="0">
                    <a:solidFill>
                      <a:schemeClr val="bg1"/>
                    </a:solidFill>
                  </a:rPr>
                  <a:t>de fuerza con peso </a:t>
                </a:r>
                <a:r>
                  <a:rPr lang="es-ES" b="1" dirty="0" smtClean="0">
                    <a:solidFill>
                      <a:schemeClr val="bg1"/>
                    </a:solidFill>
                  </a:rPr>
                  <a:t>tomado de tabla de referencia.</a:t>
                </a:r>
                <a:endParaRPr lang="es-ES" dirty="0" smtClean="0">
                  <a:solidFill>
                    <a:schemeClr val="bg1"/>
                  </a:solidFill>
                </a:endParaRPr>
              </a:p>
              <a:p>
                <a:pPr lvl="1"/>
                <a:r>
                  <a:rPr lang="es-ES" dirty="0" smtClean="0">
                    <a:solidFill>
                      <a:schemeClr val="bg1"/>
                    </a:solidFill>
                  </a:rPr>
                  <a:t>Altura </a:t>
                </a:r>
                <a:r>
                  <a:rPr lang="es-ES" dirty="0">
                    <a:solidFill>
                      <a:schemeClr val="bg1"/>
                    </a:solidFill>
                  </a:rPr>
                  <a:t>de la persona = </a:t>
                </a:r>
                <a:r>
                  <a:rPr lang="es-ES" dirty="0" smtClean="0">
                    <a:solidFill>
                      <a:schemeClr val="bg1"/>
                    </a:solidFill>
                  </a:rPr>
                  <a:t>1.85m</a:t>
                </a:r>
                <a:r>
                  <a:rPr lang="es-ES" dirty="0">
                    <a:solidFill>
                      <a:schemeClr val="bg1"/>
                    </a:solidFill>
                  </a:rPr>
                  <a:t>	</a:t>
                </a:r>
                <a:endParaRPr lang="en-US" dirty="0">
                  <a:solidFill>
                    <a:schemeClr val="bg1"/>
                  </a:solidFill>
                </a:endParaRPr>
              </a:p>
              <a:p>
                <a:pPr lvl="1"/>
                <a:r>
                  <a:rPr lang="es-ES" dirty="0">
                    <a:solidFill>
                      <a:schemeClr val="bg1"/>
                    </a:solidFill>
                  </a:rPr>
                  <a:t>Masa de la persona = </a:t>
                </a:r>
                <a:r>
                  <a:rPr lang="es-ES" dirty="0" smtClean="0">
                    <a:solidFill>
                      <a:schemeClr val="bg1"/>
                    </a:solidFill>
                  </a:rPr>
                  <a:t>79 </a:t>
                </a:r>
                <a:r>
                  <a:rPr lang="es-ES" dirty="0">
                    <a:solidFill>
                      <a:schemeClr val="bg1"/>
                    </a:solidFill>
                  </a:rPr>
                  <a:t>Kg</a:t>
                </a:r>
                <a:endParaRPr lang="en-US" dirty="0">
                  <a:solidFill>
                    <a:schemeClr val="bg1"/>
                  </a:solidFill>
                </a:endParaRPr>
              </a:p>
              <a:p>
                <a:pPr lvl="1"/>
                <a:r>
                  <a:rPr lang="es-ES" dirty="0" smtClean="0">
                    <a:solidFill>
                      <a:schemeClr val="bg1"/>
                    </a:solidFill>
                  </a:rPr>
                  <a:t>Gravedad = 9.81 m/s</a:t>
                </a:r>
                <a:r>
                  <a:rPr lang="es-ES" baseline="30000" dirty="0">
                    <a:solidFill>
                      <a:schemeClr val="bg1"/>
                    </a:solidFill>
                  </a:rPr>
                  <a:t>2</a:t>
                </a:r>
                <a:endParaRPr lang="en-US" dirty="0">
                  <a:solidFill>
                    <a:schemeClr val="bg1"/>
                  </a:solidFill>
                </a:endParaRPr>
              </a:p>
              <a:p>
                <a:pPr marL="0" indent="0">
                  <a:buNone/>
                </a:pPr>
                <a:r>
                  <a:rPr lang="en-US" dirty="0">
                    <a:solidFill>
                      <a:schemeClr val="bg1"/>
                    </a:solidFill>
                  </a:rPr>
                  <a:t> </a:t>
                </a:r>
                <a:r>
                  <a:rPr lang="en-US" dirty="0" smtClean="0">
                    <a:solidFill>
                      <a:schemeClr val="bg1"/>
                    </a:solidFill>
                  </a:rPr>
                  <a:t>           </a:t>
                </a:r>
                <a14:m>
                  <m:oMath xmlns:m="http://schemas.openxmlformats.org/officeDocument/2006/math">
                    <m:r>
                      <a:rPr lang="es-ES" b="1" i="1">
                        <a:solidFill>
                          <a:schemeClr val="bg1"/>
                        </a:solidFill>
                        <a:latin typeface="Cambria Math" panose="02040503050406030204" pitchFamily="18" charset="0"/>
                      </a:rPr>
                      <m:t>𝑭𝒚</m:t>
                    </m:r>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𝑚</m:t>
                    </m:r>
                    <m:r>
                      <a:rPr lang="es-ES" i="1" smtClean="0">
                        <a:solidFill>
                          <a:schemeClr val="bg1"/>
                        </a:solidFill>
                        <a:latin typeface="Cambria Math" panose="02040503050406030204" pitchFamily="18" charset="0"/>
                      </a:rPr>
                      <m:t>∗</m:t>
                    </m:r>
                    <m:r>
                      <a:rPr lang="es-ES" i="1" smtClean="0">
                        <a:solidFill>
                          <a:schemeClr val="bg1"/>
                        </a:solidFill>
                        <a:latin typeface="Cambria Math" panose="02040503050406030204" pitchFamily="18" charset="0"/>
                      </a:rPr>
                      <m:t>𝑔</m:t>
                    </m:r>
                  </m:oMath>
                </a14:m>
                <a:endParaRPr lang="es-EC" i="1" dirty="0" smtClean="0">
                  <a:solidFill>
                    <a:schemeClr val="bg1"/>
                  </a:solidFill>
                </a:endParaRPr>
              </a:p>
              <a:p>
                <a:pPr marL="0" indent="0">
                  <a:buNone/>
                </a:pPr>
                <a:r>
                  <a:rPr lang="es-ES" b="1" dirty="0" smtClean="0">
                    <a:solidFill>
                      <a:schemeClr val="bg1"/>
                    </a:solidFill>
                  </a:rPr>
                  <a:t>            </a:t>
                </a:r>
                <a14:m>
                  <m:oMath xmlns:m="http://schemas.openxmlformats.org/officeDocument/2006/math">
                    <m:r>
                      <a:rPr lang="es-ES" b="1" i="1">
                        <a:solidFill>
                          <a:schemeClr val="bg1"/>
                        </a:solidFill>
                        <a:latin typeface="Cambria Math" panose="02040503050406030204" pitchFamily="18" charset="0"/>
                      </a:rPr>
                      <m:t>𝑭𝒚</m:t>
                    </m:r>
                    <m:r>
                      <a:rPr lang="es-ES" i="1">
                        <a:solidFill>
                          <a:schemeClr val="bg1"/>
                        </a:solidFill>
                        <a:latin typeface="Cambria Math" panose="02040503050406030204" pitchFamily="18" charset="0"/>
                      </a:rPr>
                      <m:t>=</m:t>
                    </m:r>
                    <m:r>
                      <a:rPr lang="es-EC" b="0" i="1" smtClean="0">
                        <a:solidFill>
                          <a:schemeClr val="bg1"/>
                        </a:solidFill>
                        <a:latin typeface="Cambria Math" panose="02040503050406030204" pitchFamily="18" charset="0"/>
                      </a:rPr>
                      <m:t>79</m:t>
                    </m:r>
                    <m:r>
                      <a:rPr lang="es-ES" i="1">
                        <a:solidFill>
                          <a:schemeClr val="bg1"/>
                        </a:solidFill>
                        <a:latin typeface="Cambria Math" panose="02040503050406030204" pitchFamily="18" charset="0"/>
                      </a:rPr>
                      <m:t>𝐾𝑔</m:t>
                    </m:r>
                    <m:r>
                      <a:rPr lang="es-ES" i="1">
                        <a:solidFill>
                          <a:schemeClr val="bg1"/>
                        </a:solidFill>
                        <a:latin typeface="Cambria Math" panose="02040503050406030204" pitchFamily="18" charset="0"/>
                      </a:rPr>
                      <m:t>∗9.81</m:t>
                    </m:r>
                    <m:r>
                      <m:rPr>
                        <m:sty m:val="p"/>
                      </m:rPr>
                      <a:rPr lang="es-ES">
                        <a:solidFill>
                          <a:schemeClr val="bg1"/>
                        </a:solidFill>
                        <a:latin typeface="Cambria Math" panose="02040503050406030204" pitchFamily="18" charset="0"/>
                      </a:rPr>
                      <m:t>m</m:t>
                    </m:r>
                    <m:r>
                      <a:rPr lang="es-ES">
                        <a:solidFill>
                          <a:schemeClr val="bg1"/>
                        </a:solidFill>
                        <a:latin typeface="Cambria Math" panose="02040503050406030204" pitchFamily="18" charset="0"/>
                      </a:rPr>
                      <m:t>/</m:t>
                    </m:r>
                    <m:sSup>
                      <m:sSupPr>
                        <m:ctrlPr>
                          <a:rPr lang="en-US" i="1">
                            <a:solidFill>
                              <a:schemeClr val="bg1"/>
                            </a:solidFill>
                            <a:latin typeface="Cambria Math" panose="02040503050406030204" pitchFamily="18" charset="0"/>
                          </a:rPr>
                        </m:ctrlPr>
                      </m:sSupPr>
                      <m:e>
                        <m:r>
                          <a:rPr lang="es-ES" i="1">
                            <a:solidFill>
                              <a:schemeClr val="bg1"/>
                            </a:solidFill>
                            <a:latin typeface="Cambria Math" panose="02040503050406030204" pitchFamily="18" charset="0"/>
                          </a:rPr>
                          <m:t>𝑠</m:t>
                        </m:r>
                      </m:e>
                      <m:sup>
                        <m:r>
                          <a:rPr lang="es-ES" i="1">
                            <a:solidFill>
                              <a:schemeClr val="bg1"/>
                            </a:solidFill>
                            <a:latin typeface="Cambria Math" panose="02040503050406030204" pitchFamily="18" charset="0"/>
                          </a:rPr>
                          <m:t>2</m:t>
                        </m:r>
                      </m:sup>
                    </m:sSup>
                  </m:oMath>
                </a14:m>
                <a:endParaRPr lang="es-ES" dirty="0" smtClean="0">
                  <a:solidFill>
                    <a:schemeClr val="bg1"/>
                  </a:solidFill>
                </a:endParaRPr>
              </a:p>
              <a:p>
                <a:pPr marL="0" indent="0">
                  <a:buNone/>
                </a:pPr>
                <a:r>
                  <a:rPr lang="es-ES" dirty="0" smtClean="0">
                    <a:solidFill>
                      <a:schemeClr val="bg1"/>
                    </a:solidFill>
                  </a:rPr>
                  <a:t>            </a:t>
                </a:r>
                <a14:m>
                  <m:oMath xmlns:m="http://schemas.openxmlformats.org/officeDocument/2006/math">
                    <m:r>
                      <a:rPr lang="es-ES" b="1" i="1">
                        <a:solidFill>
                          <a:schemeClr val="bg1"/>
                        </a:solidFill>
                        <a:latin typeface="Cambria Math" panose="02040503050406030204" pitchFamily="18" charset="0"/>
                      </a:rPr>
                      <m:t>𝑭𝒚</m:t>
                    </m:r>
                    <m:r>
                      <a:rPr lang="es-ES" i="1">
                        <a:solidFill>
                          <a:schemeClr val="bg1"/>
                        </a:solidFill>
                        <a:latin typeface="Cambria Math" panose="02040503050406030204" pitchFamily="18" charset="0"/>
                      </a:rPr>
                      <m:t>=</m:t>
                    </m:r>
                    <m:r>
                      <a:rPr lang="es-EC" b="0" i="1" smtClean="0">
                        <a:solidFill>
                          <a:schemeClr val="bg1"/>
                        </a:solidFill>
                        <a:latin typeface="Cambria Math" panose="02040503050406030204" pitchFamily="18" charset="0"/>
                      </a:rPr>
                      <m:t>774,99</m:t>
                    </m:r>
                    <m:r>
                      <a:rPr lang="es-ES" i="1">
                        <a:solidFill>
                          <a:schemeClr val="bg1"/>
                        </a:solidFill>
                        <a:latin typeface="Cambria Math" panose="02040503050406030204" pitchFamily="18" charset="0"/>
                      </a:rPr>
                      <m:t>𝑁</m:t>
                    </m:r>
                  </m:oMath>
                </a14:m>
                <a:endParaRPr lang="en-US" dirty="0" smtClean="0">
                  <a:solidFill>
                    <a:schemeClr val="bg1"/>
                  </a:solidFill>
                </a:endParaRPr>
              </a:p>
              <a:p>
                <a:pPr marL="0" indent="0">
                  <a:buNone/>
                </a:pPr>
                <a:r>
                  <a:rPr lang="en-US" dirty="0" smtClean="0">
                    <a:solidFill>
                      <a:schemeClr val="bg1"/>
                    </a:solidFill>
                  </a:rPr>
                  <a:t>                        </a:t>
                </a:r>
              </a:p>
              <a:p>
                <a:pPr marL="0" indent="0">
                  <a:buNone/>
                </a:pPr>
                <a14:m>
                  <m:oMathPara xmlns:m="http://schemas.openxmlformats.org/officeDocument/2006/math">
                    <m:oMathParaPr>
                      <m:jc m:val="left"/>
                    </m:oMathParaPr>
                    <m:oMath xmlns:m="http://schemas.openxmlformats.org/officeDocument/2006/math">
                      <m:r>
                        <a:rPr lang="es-EC" b="0" i="1" smtClean="0">
                          <a:solidFill>
                            <a:schemeClr val="bg1"/>
                          </a:solidFill>
                          <a:latin typeface="Cambria Math" panose="02040503050406030204" pitchFamily="18" charset="0"/>
                        </a:rPr>
                        <m:t>                      </m:t>
                      </m:r>
                      <m:nary>
                        <m:naryPr>
                          <m:chr m:val="∑"/>
                          <m:limLoc m:val="undOvr"/>
                          <m:subHide m:val="on"/>
                          <m:supHide m:val="on"/>
                          <m:ctrlPr>
                            <a:rPr lang="en-US" i="1">
                              <a:solidFill>
                                <a:schemeClr val="bg1"/>
                              </a:solidFill>
                              <a:latin typeface="Cambria Math" panose="02040503050406030204" pitchFamily="18" charset="0"/>
                            </a:rPr>
                          </m:ctrlPr>
                        </m:naryPr>
                        <m:sub/>
                        <m:sup/>
                        <m:e>
                          <m:r>
                            <a:rPr lang="es-ES" i="1">
                              <a:solidFill>
                                <a:schemeClr val="bg1"/>
                              </a:solidFill>
                              <a:latin typeface="Cambria Math" panose="02040503050406030204" pitchFamily="18" charset="0"/>
                            </a:rPr>
                            <m:t>𝐹𝑦</m:t>
                          </m:r>
                          <m:r>
                            <a:rPr lang="es-ES" i="1">
                              <a:solidFill>
                                <a:schemeClr val="bg1"/>
                              </a:solidFill>
                              <a:latin typeface="Cambria Math" panose="02040503050406030204" pitchFamily="18" charset="0"/>
                            </a:rPr>
                            <m:t>=0</m:t>
                          </m:r>
                        </m:e>
                      </m:nary>
                    </m:oMath>
                  </m:oMathPara>
                </a14:m>
                <a:endParaRPr lang="en-US" i="1" dirty="0">
                  <a:solidFill>
                    <a:schemeClr val="bg1"/>
                  </a:solidFill>
                  <a:latin typeface="Cambria Math" panose="02040503050406030204" pitchFamily="18" charset="0"/>
                </a:endParaRPr>
              </a:p>
              <a:p>
                <a:pPr marL="0" indent="0">
                  <a:buNone/>
                </a:pPr>
                <a:r>
                  <a:rPr lang="en-US" i="1" dirty="0" smtClean="0">
                    <a:solidFill>
                      <a:schemeClr val="bg1"/>
                    </a:solidFill>
                    <a:latin typeface="Cambria Math" panose="02040503050406030204" pitchFamily="18" charset="0"/>
                  </a:rPr>
                  <a:t>                     </a:t>
                </a:r>
                <a14:m>
                  <m:oMath xmlns:m="http://schemas.openxmlformats.org/officeDocument/2006/math">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𝐹𝑦</m:t>
                    </m:r>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𝑁</m:t>
                    </m:r>
                    <m:r>
                      <a:rPr lang="es-ES" i="1">
                        <a:solidFill>
                          <a:schemeClr val="bg1"/>
                        </a:solidFill>
                        <a:latin typeface="Cambria Math" panose="02040503050406030204" pitchFamily="18" charset="0"/>
                      </a:rPr>
                      <m:t>=0</m:t>
                    </m:r>
                  </m:oMath>
                </a14:m>
                <a:endParaRPr lang="en-US" dirty="0">
                  <a:solidFill>
                    <a:schemeClr val="bg1"/>
                  </a:solidFill>
                </a:endParaRPr>
              </a:p>
              <a:p>
                <a:pPr marL="0" indent="0">
                  <a:buNone/>
                </a:pPr>
                <a:r>
                  <a:rPr lang="en-US" dirty="0" smtClean="0">
                    <a:solidFill>
                      <a:schemeClr val="bg1"/>
                    </a:solidFill>
                  </a:rPr>
                  <a:t>     </a:t>
                </a:r>
                <a14:m>
                  <m:oMath xmlns:m="http://schemas.openxmlformats.org/officeDocument/2006/math">
                    <m:r>
                      <a:rPr lang="es-ES" i="1">
                        <a:solidFill>
                          <a:schemeClr val="bg1"/>
                        </a:solidFill>
                        <a:latin typeface="Cambria Math" panose="02040503050406030204" pitchFamily="18" charset="0"/>
                      </a:rPr>
                      <m:t>−</m:t>
                    </m:r>
                    <m:r>
                      <a:rPr lang="es-EC" b="0" i="1" smtClean="0">
                        <a:solidFill>
                          <a:schemeClr val="bg1"/>
                        </a:solidFill>
                        <a:latin typeface="Cambria Math" panose="02040503050406030204" pitchFamily="18" charset="0"/>
                      </a:rPr>
                      <m:t>79</m:t>
                    </m:r>
                    <m:r>
                      <a:rPr lang="es-ES" i="1">
                        <a:solidFill>
                          <a:schemeClr val="bg1"/>
                        </a:solidFill>
                        <a:latin typeface="Cambria Math" panose="02040503050406030204" pitchFamily="18" charset="0"/>
                      </a:rPr>
                      <m:t>𝐾𝑔</m:t>
                    </m:r>
                    <m:r>
                      <a:rPr lang="es-ES" i="1">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s-ES" i="1">
                            <a:solidFill>
                              <a:schemeClr val="bg1"/>
                            </a:solidFill>
                            <a:latin typeface="Cambria Math" panose="02040503050406030204" pitchFamily="18" charset="0"/>
                          </a:rPr>
                          <m:t>9.81</m:t>
                        </m:r>
                        <m:r>
                          <m:rPr>
                            <m:sty m:val="p"/>
                          </m:rPr>
                          <a:rPr lang="es-ES">
                            <a:solidFill>
                              <a:schemeClr val="bg1"/>
                            </a:solidFill>
                            <a:latin typeface="Cambria Math" panose="02040503050406030204" pitchFamily="18" charset="0"/>
                          </a:rPr>
                          <m:t>m</m:t>
                        </m:r>
                      </m:num>
                      <m:den>
                        <m:sSup>
                          <m:sSupPr>
                            <m:ctrlPr>
                              <a:rPr lang="en-US" i="1">
                                <a:solidFill>
                                  <a:schemeClr val="bg1"/>
                                </a:solidFill>
                                <a:latin typeface="Cambria Math" panose="02040503050406030204" pitchFamily="18" charset="0"/>
                              </a:rPr>
                            </m:ctrlPr>
                          </m:sSupPr>
                          <m:e>
                            <m:r>
                              <a:rPr lang="es-ES" i="1">
                                <a:solidFill>
                                  <a:schemeClr val="bg1"/>
                                </a:solidFill>
                                <a:latin typeface="Cambria Math" panose="02040503050406030204" pitchFamily="18" charset="0"/>
                              </a:rPr>
                              <m:t>𝑠</m:t>
                            </m:r>
                          </m:e>
                          <m:sup>
                            <m:r>
                              <a:rPr lang="es-ES" i="1">
                                <a:solidFill>
                                  <a:schemeClr val="bg1"/>
                                </a:solidFill>
                                <a:latin typeface="Cambria Math" panose="02040503050406030204" pitchFamily="18" charset="0"/>
                              </a:rPr>
                              <m:t>2</m:t>
                            </m:r>
                          </m:sup>
                        </m:sSup>
                      </m:den>
                    </m:f>
                    <m:r>
                      <a:rPr lang="es-ES" i="1">
                        <a:solidFill>
                          <a:schemeClr val="bg1"/>
                        </a:solidFill>
                        <a:latin typeface="Cambria Math" panose="02040503050406030204" pitchFamily="18" charset="0"/>
                      </a:rPr>
                      <m:t>+</m:t>
                    </m:r>
                    <m:r>
                      <a:rPr lang="es-ES" i="1">
                        <a:solidFill>
                          <a:schemeClr val="bg1"/>
                        </a:solidFill>
                        <a:latin typeface="Cambria Math" panose="02040503050406030204" pitchFamily="18" charset="0"/>
                      </a:rPr>
                      <m:t>𝑁</m:t>
                    </m:r>
                    <m:r>
                      <a:rPr lang="es-ES" i="1">
                        <a:solidFill>
                          <a:schemeClr val="bg1"/>
                        </a:solidFill>
                        <a:latin typeface="Cambria Math" panose="02040503050406030204" pitchFamily="18" charset="0"/>
                      </a:rPr>
                      <m:t>=0    </m:t>
                    </m:r>
                  </m:oMath>
                </a14:m>
                <a:endParaRPr lang="en-US" dirty="0">
                  <a:solidFill>
                    <a:schemeClr val="bg1"/>
                  </a:solidFill>
                </a:endParaRPr>
              </a:p>
              <a:p>
                <a:pPr marL="0" indent="0">
                  <a:buNone/>
                </a:pPr>
                <a:r>
                  <a:rPr lang="es-ES" dirty="0" smtClean="0">
                    <a:solidFill>
                      <a:schemeClr val="bg1"/>
                    </a:solidFill>
                  </a:rPr>
                  <a:t>                   </a:t>
                </a:r>
                <a14:m>
                  <m:oMath xmlns:m="http://schemas.openxmlformats.org/officeDocument/2006/math">
                    <m:r>
                      <a:rPr lang="es-ES" i="1">
                        <a:solidFill>
                          <a:schemeClr val="bg1"/>
                        </a:solidFill>
                        <a:latin typeface="Cambria Math" panose="02040503050406030204" pitchFamily="18" charset="0"/>
                      </a:rPr>
                      <m:t>𝑁</m:t>
                    </m:r>
                    <m:r>
                      <a:rPr lang="es-ES" i="1">
                        <a:solidFill>
                          <a:schemeClr val="bg1"/>
                        </a:solidFill>
                        <a:latin typeface="Cambria Math" panose="02040503050406030204" pitchFamily="18" charset="0"/>
                      </a:rPr>
                      <m:t>=774,99</m:t>
                    </m:r>
                    <m:r>
                      <a:rPr lang="es-ES" i="1">
                        <a:solidFill>
                          <a:schemeClr val="bg1"/>
                        </a:solidFill>
                        <a:latin typeface="Cambria Math" panose="02040503050406030204" pitchFamily="18" charset="0"/>
                      </a:rPr>
                      <m:t>𝑁</m:t>
                    </m:r>
                  </m:oMath>
                </a14:m>
                <a:endParaRPr lang="en-US" dirty="0" smtClean="0">
                  <a:solidFill>
                    <a:schemeClr val="bg1"/>
                  </a:solidFill>
                </a:endParaRPr>
              </a:p>
              <a:p>
                <a:pPr marL="0" indent="0">
                  <a:buNone/>
                </a:pPr>
                <a:r>
                  <a:rPr lang="en-US" dirty="0" smtClean="0">
                    <a:solidFill>
                      <a:schemeClr val="bg1"/>
                    </a:solidFill>
                  </a:rPr>
                  <a:t>                                                                      </a:t>
                </a:r>
              </a:p>
              <a:p>
                <a:pPr marL="0" indent="0">
                  <a:buNone/>
                </a:pPr>
                <a:r>
                  <a:rPr lang="en-US" dirty="0">
                    <a:solidFill>
                      <a:schemeClr val="bg1"/>
                    </a:solidFill>
                  </a:rPr>
                  <a:t> </a:t>
                </a:r>
                <a:r>
                  <a:rPr lang="en-US" dirty="0" smtClean="0">
                    <a:solidFill>
                      <a:schemeClr val="bg1"/>
                    </a:solidFill>
                  </a:rPr>
                  <a:t>                 </a:t>
                </a:r>
                <a14:m>
                  <m:oMath xmlns:m="http://schemas.openxmlformats.org/officeDocument/2006/math">
                    <m:nary>
                      <m:naryPr>
                        <m:chr m:val="∑"/>
                        <m:limLoc m:val="undOvr"/>
                        <m:subHide m:val="on"/>
                        <m:supHide m:val="on"/>
                        <m:ctrlPr>
                          <a:rPr lang="en-US" i="1">
                            <a:solidFill>
                              <a:schemeClr val="bg1"/>
                            </a:solidFill>
                            <a:latin typeface="Cambria Math" panose="02040503050406030204" pitchFamily="18" charset="0"/>
                          </a:rPr>
                        </m:ctrlPr>
                      </m:naryPr>
                      <m:sub/>
                      <m:sup/>
                      <m:e>
                        <m:r>
                          <a:rPr lang="es-ES" i="1">
                            <a:solidFill>
                              <a:schemeClr val="bg1"/>
                            </a:solidFill>
                            <a:latin typeface="Cambria Math" panose="02040503050406030204" pitchFamily="18" charset="0"/>
                          </a:rPr>
                          <m:t>𝐹𝑥</m:t>
                        </m:r>
                        <m:r>
                          <a:rPr lang="es-ES" i="1">
                            <a:solidFill>
                              <a:schemeClr val="bg1"/>
                            </a:solidFill>
                            <a:latin typeface="Cambria Math" panose="02040503050406030204" pitchFamily="18" charset="0"/>
                          </a:rPr>
                          <m:t>=0</m:t>
                        </m:r>
                      </m:e>
                    </m:nary>
                  </m:oMath>
                </a14:m>
                <a:endParaRPr lang="en-US" i="1" dirty="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735012" y="184520"/>
                <a:ext cx="11291888" cy="6508380"/>
              </a:xfrm>
              <a:blipFill>
                <a:blip r:embed="rId3"/>
                <a:stretch>
                  <a:fillRect l="-378"/>
                </a:stretch>
              </a:blipFill>
            </p:spPr>
            <p:txBody>
              <a:bodyPr/>
              <a:lstStyle/>
              <a:p>
                <a:r>
                  <a:rPr lang="en-US">
                    <a:noFill/>
                  </a:rPr>
                  <a:t> </a:t>
                </a:r>
              </a:p>
            </p:txBody>
          </p:sp>
        </mc:Fallback>
      </mc:AlternateContent>
      <p:sp>
        <p:nvSpPr>
          <p:cNvPr id="5" name="Rectangle 2"/>
          <p:cNvSpPr>
            <a:spLocks noChangeArrowheads="1"/>
          </p:cNvSpPr>
          <p:nvPr/>
        </p:nvSpPr>
        <p:spPr bwMode="auto">
          <a:xfrm>
            <a:off x="8039099" y="2133599"/>
            <a:ext cx="258260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7" name="Marcador de contenido 2"/>
          <p:cNvSpPr txBox="1">
            <a:spLocks/>
          </p:cNvSpPr>
          <p:nvPr/>
        </p:nvSpPr>
        <p:spPr>
          <a:xfrm>
            <a:off x="8602345" y="5401682"/>
            <a:ext cx="3589655" cy="55461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Diagrama de cuerpo Libre con fuerza de 620N.</a:t>
            </a:r>
            <a:endParaRPr lang="en-US" sz="1200" b="1" dirty="0">
              <a:solidFill>
                <a:schemeClr val="bg1"/>
              </a:solidFill>
            </a:endParaRPr>
          </a:p>
        </p:txBody>
      </p:sp>
      <p:sp>
        <p:nvSpPr>
          <p:cNvPr id="8" name="Rectangle 4"/>
          <p:cNvSpPr>
            <a:spLocks noChangeArrowheads="1"/>
          </p:cNvSpPr>
          <p:nvPr/>
        </p:nvSpPr>
        <p:spPr bwMode="auto">
          <a:xfrm>
            <a:off x="8915399" y="2179317"/>
            <a:ext cx="184234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9" name="Objeto 8"/>
          <p:cNvGraphicFramePr>
            <a:graphicFrameLocks noChangeAspect="1"/>
          </p:cNvGraphicFramePr>
          <p:nvPr>
            <p:extLst>
              <p:ext uri="{D42A27DB-BD31-4B8C-83A1-F6EECF244321}">
                <p14:modId xmlns:p14="http://schemas.microsoft.com/office/powerpoint/2010/main" val="168494934"/>
              </p:ext>
            </p:extLst>
          </p:nvPr>
        </p:nvGraphicFramePr>
        <p:xfrm>
          <a:off x="9442449" y="1521458"/>
          <a:ext cx="2159000" cy="4145280"/>
        </p:xfrm>
        <a:graphic>
          <a:graphicData uri="http://schemas.openxmlformats.org/presentationml/2006/ole">
            <mc:AlternateContent xmlns:mc="http://schemas.openxmlformats.org/markup-compatibility/2006">
              <mc:Choice xmlns:v="urn:schemas-microsoft-com:vml" Requires="v">
                <p:oleObj spid="_x0000_s3145" name="Visio" r:id="rId4" imgW="2171660" imgH="4152888" progId="Visio.Drawing.15">
                  <p:embed/>
                </p:oleObj>
              </mc:Choice>
              <mc:Fallback>
                <p:oleObj name="Visio" r:id="rId4" imgW="2171660" imgH="4152888" progId="Visio.Drawing.1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449" y="1521458"/>
                        <a:ext cx="2159000" cy="4145280"/>
                      </a:xfrm>
                      <a:prstGeom prst="rect">
                        <a:avLst/>
                      </a:prstGeom>
                      <a:noFill/>
                    </p:spPr>
                  </p:pic>
                </p:oleObj>
              </mc:Fallback>
            </mc:AlternateContent>
          </a:graphicData>
        </a:graphic>
      </p:graphicFrame>
      <p:pic>
        <p:nvPicPr>
          <p:cNvPr id="10" name="Imagen 9"/>
          <p:cNvPicPr/>
          <p:nvPr/>
        </p:nvPicPr>
        <p:blipFill rotWithShape="1">
          <a:blip r:embed="rId6"/>
          <a:srcRect l="67555" t="11288" r="15159" b="36302"/>
          <a:stretch/>
        </p:blipFill>
        <p:spPr bwMode="auto">
          <a:xfrm>
            <a:off x="4608196" y="1088303"/>
            <a:ext cx="4129404" cy="4766762"/>
          </a:xfrm>
          <a:prstGeom prst="rect">
            <a:avLst/>
          </a:prstGeom>
          <a:ln>
            <a:noFill/>
          </a:ln>
          <a:extLst>
            <a:ext uri="{53640926-AAD7-44D8-BBD7-CCE9431645EC}">
              <a14:shadowObscured xmlns:a14="http://schemas.microsoft.com/office/drawing/2010/main"/>
            </a:ext>
          </a:extLst>
        </p:spPr>
      </p:pic>
      <p:sp>
        <p:nvSpPr>
          <p:cNvPr id="12" name="Marcador de contenido 2"/>
          <p:cNvSpPr txBox="1">
            <a:spLocks/>
          </p:cNvSpPr>
          <p:nvPr/>
        </p:nvSpPr>
        <p:spPr>
          <a:xfrm>
            <a:off x="4131991" y="6044751"/>
            <a:ext cx="5081813" cy="554618"/>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s-EC" sz="1400" b="1" dirty="0" smtClean="0">
                <a:solidFill>
                  <a:schemeClr val="bg1"/>
                </a:solidFill>
              </a:rPr>
              <a:t>Características de masa corporal y estatura en adultos.</a:t>
            </a:r>
          </a:p>
          <a:p>
            <a:pPr marL="0" indent="0" algn="ctr">
              <a:buNone/>
            </a:pPr>
            <a:r>
              <a:rPr lang="es-EC" sz="1400" b="1" dirty="0" smtClean="0">
                <a:solidFill>
                  <a:schemeClr val="bg1"/>
                </a:solidFill>
              </a:rPr>
              <a:t>(Hospital Metropolitano de Quito)</a:t>
            </a:r>
            <a:endParaRPr lang="en-US" sz="1400" b="1" dirty="0">
              <a:solidFill>
                <a:schemeClr val="bg1"/>
              </a:solidFill>
            </a:endParaRPr>
          </a:p>
        </p:txBody>
      </p:sp>
      <p:cxnSp>
        <p:nvCxnSpPr>
          <p:cNvPr id="15" name="Conector recto 14"/>
          <p:cNvCxnSpPr/>
          <p:nvPr/>
        </p:nvCxnSpPr>
        <p:spPr>
          <a:xfrm>
            <a:off x="5786438" y="5956300"/>
            <a:ext cx="390525"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6" name="Conector recto 15"/>
          <p:cNvCxnSpPr/>
          <p:nvPr/>
        </p:nvCxnSpPr>
        <p:spPr>
          <a:xfrm>
            <a:off x="4871720" y="5953760"/>
            <a:ext cx="3905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11" name="Título 1"/>
          <p:cNvSpPr>
            <a:spLocks noGrp="1"/>
          </p:cNvSpPr>
          <p:nvPr>
            <p:ph type="title"/>
          </p:nvPr>
        </p:nvSpPr>
        <p:spPr>
          <a:xfrm>
            <a:off x="-1" y="-29029"/>
            <a:ext cx="11808373" cy="694268"/>
          </a:xfrm>
        </p:spPr>
        <p:txBody>
          <a:bodyPr>
            <a:normAutofit/>
          </a:bodyPr>
          <a:lstStyle/>
          <a:p>
            <a:r>
              <a:rPr lang="es-EC" sz="3000" b="1" dirty="0" smtClean="0">
                <a:solidFill>
                  <a:schemeClr val="bg1"/>
                </a:solidFill>
              </a:rPr>
              <a:t>3</a:t>
            </a:r>
            <a:r>
              <a:rPr lang="es-EC" sz="3000" b="1" dirty="0">
                <a:solidFill>
                  <a:schemeClr val="bg1"/>
                </a:solidFill>
              </a:rPr>
              <a:t>. GENERACIÓN DE DATOS PARA PRUEBAS DE </a:t>
            </a:r>
            <a:r>
              <a:rPr lang="es-EC" sz="3000" b="1" dirty="0" smtClean="0">
                <a:solidFill>
                  <a:schemeClr val="bg1"/>
                </a:solidFill>
              </a:rPr>
              <a:t>DISEÑO </a:t>
            </a:r>
            <a:r>
              <a:rPr lang="es-EC" sz="3000" b="1" dirty="0" err="1" smtClean="0">
                <a:solidFill>
                  <a:schemeClr val="bg1"/>
                </a:solidFill>
              </a:rPr>
              <a:t>cad</a:t>
            </a:r>
            <a:r>
              <a:rPr lang="es-EC" sz="3000" b="1" dirty="0" smtClean="0">
                <a:solidFill>
                  <a:schemeClr val="bg1"/>
                </a:solidFill>
              </a:rPr>
              <a:t>/cae </a:t>
            </a:r>
            <a:endParaRPr lang="en-US" sz="3000" b="1" dirty="0">
              <a:solidFill>
                <a:schemeClr val="bg1"/>
              </a:solidFill>
            </a:endParaRPr>
          </a:p>
        </p:txBody>
      </p:sp>
      <p:pic>
        <p:nvPicPr>
          <p:cNvPr id="13" name="Picture 2"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273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2"/>
                </a:solidFill>
              </a:rPr>
              <a:t>4</a:t>
            </a:r>
            <a:r>
              <a:rPr lang="es-EC" sz="7200" b="1" dirty="0" smtClean="0">
                <a:solidFill>
                  <a:schemeClr val="bg2"/>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037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6950" y="2801257"/>
            <a:ext cx="11957731" cy="2387599"/>
          </a:xfrm>
        </p:spPr>
        <p:txBody>
          <a:bodyPr>
            <a:normAutofit/>
          </a:bodyPr>
          <a:lstStyle/>
          <a:p>
            <a:endParaRPr lang="es-EC" b="1" dirty="0" smtClean="0">
              <a:solidFill>
                <a:schemeClr val="bg1"/>
              </a:solidFill>
            </a:endParaRPr>
          </a:p>
          <a:p>
            <a:pPr marL="0" indent="0">
              <a:buNone/>
            </a:pPr>
            <a:r>
              <a:rPr lang="es-EC" sz="2700" b="1" dirty="0" smtClean="0">
                <a:solidFill>
                  <a:schemeClr val="bg1"/>
                </a:solidFill>
              </a:rPr>
              <a:t>Simulación 1 para la aplicación de fuerza de 620N en plástico ABS.</a:t>
            </a: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pPr marL="0" indent="0">
              <a:buNone/>
            </a:pPr>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endParaRPr lang="es-ES" dirty="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endParaRPr lang="en-US" b="1" dirty="0">
              <a:solidFill>
                <a:schemeClr val="bg1"/>
              </a:solidFill>
            </a:endParaRPr>
          </a:p>
        </p:txBody>
      </p:sp>
      <p:pic>
        <p:nvPicPr>
          <p:cNvPr id="4" name="Imagen 3"/>
          <p:cNvPicPr/>
          <p:nvPr/>
        </p:nvPicPr>
        <p:blipFill rotWithShape="1">
          <a:blip r:embed="rId2"/>
          <a:srcRect l="20807" t="47803" r="55209" b="13792"/>
          <a:stretch/>
        </p:blipFill>
        <p:spPr bwMode="auto">
          <a:xfrm>
            <a:off x="299176" y="1727200"/>
            <a:ext cx="5997484" cy="4151086"/>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23519" t="45199" r="55016" b="13405"/>
          <a:stretch/>
        </p:blipFill>
        <p:spPr bwMode="auto">
          <a:xfrm>
            <a:off x="6574971" y="1727200"/>
            <a:ext cx="5363255" cy="4151085"/>
          </a:xfrm>
          <a:prstGeom prst="rect">
            <a:avLst/>
          </a:prstGeom>
          <a:ln>
            <a:noFill/>
          </a:ln>
          <a:extLst>
            <a:ext uri="{53640926-AAD7-44D8-BBD7-CCE9431645EC}">
              <a14:shadowObscured xmlns:a14="http://schemas.microsoft.com/office/drawing/2010/main"/>
            </a:ext>
          </a:extLst>
        </p:spPr>
      </p:pic>
      <p:sp>
        <p:nvSpPr>
          <p:cNvPr id="6" name="Marcador de contenido 2"/>
          <p:cNvSpPr txBox="1">
            <a:spLocks/>
          </p:cNvSpPr>
          <p:nvPr/>
        </p:nvSpPr>
        <p:spPr>
          <a:xfrm>
            <a:off x="1752475" y="5843801"/>
            <a:ext cx="3164999" cy="34723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Tensiones (Von Misses)</a:t>
            </a:r>
            <a:endParaRPr lang="en-US" sz="1200" b="1" dirty="0">
              <a:solidFill>
                <a:schemeClr val="bg1"/>
              </a:solidFill>
            </a:endParaRPr>
          </a:p>
        </p:txBody>
      </p:sp>
      <p:sp>
        <p:nvSpPr>
          <p:cNvPr id="7" name="Marcador de contenido 2"/>
          <p:cNvSpPr txBox="1">
            <a:spLocks/>
          </p:cNvSpPr>
          <p:nvPr/>
        </p:nvSpPr>
        <p:spPr>
          <a:xfrm>
            <a:off x="7186498" y="5750083"/>
            <a:ext cx="4140200" cy="5346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Desplazamiento (Resistencia)</a:t>
            </a:r>
            <a:endParaRPr lang="en-US" sz="1200" b="1" dirty="0">
              <a:solidFill>
                <a:schemeClr val="bg1"/>
              </a:solidFill>
            </a:endParaRPr>
          </a:p>
        </p:txBody>
      </p:sp>
      <p:sp>
        <p:nvSpPr>
          <p:cNvPr id="8" name="Título 1"/>
          <p:cNvSpPr>
            <a:spLocks noGrp="1"/>
          </p:cNvSpPr>
          <p:nvPr>
            <p:ph type="title"/>
          </p:nvPr>
        </p:nvSpPr>
        <p:spPr>
          <a:xfrm>
            <a:off x="0" y="0"/>
            <a:ext cx="8244840" cy="694268"/>
          </a:xfrm>
        </p:spPr>
        <p:txBody>
          <a:bodyPr>
            <a:normAutofit/>
          </a:bodyPr>
          <a:lstStyle/>
          <a:p>
            <a:r>
              <a:rPr lang="es-EC" sz="3000" b="1" dirty="0" smtClean="0">
                <a:solidFill>
                  <a:schemeClr val="bg1"/>
                </a:solidFill>
              </a:rPr>
              <a:t>4. Resultados </a:t>
            </a:r>
            <a:r>
              <a:rPr lang="es-EC" sz="3000" b="1" dirty="0" err="1" smtClean="0">
                <a:solidFill>
                  <a:schemeClr val="bg1"/>
                </a:solidFill>
              </a:rPr>
              <a:t>cad</a:t>
            </a:r>
            <a:r>
              <a:rPr lang="es-EC" sz="3000" b="1" dirty="0" smtClean="0">
                <a:solidFill>
                  <a:schemeClr val="bg1"/>
                </a:solidFill>
              </a:rPr>
              <a:t>/cae</a:t>
            </a:r>
            <a:endParaRPr lang="en-US" sz="3000" b="1" dirty="0">
              <a:solidFill>
                <a:schemeClr val="bg1"/>
              </a:solidFill>
            </a:endParaRPr>
          </a:p>
        </p:txBody>
      </p:sp>
      <p:pic>
        <p:nvPicPr>
          <p:cNvPr id="9" name="Picture 2"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recto 9"/>
          <p:cNvCxnSpPr/>
          <p:nvPr/>
        </p:nvCxnSpPr>
        <p:spPr>
          <a:xfrm>
            <a:off x="5615189" y="3644721"/>
            <a:ext cx="681471"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3" name="Conector recto 12"/>
          <p:cNvCxnSpPr/>
          <p:nvPr/>
        </p:nvCxnSpPr>
        <p:spPr>
          <a:xfrm>
            <a:off x="11237411" y="3802742"/>
            <a:ext cx="681471" cy="0"/>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21212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31616" y="2221865"/>
            <a:ext cx="12015788" cy="1220470"/>
          </a:xfrm>
        </p:spPr>
        <p:txBody>
          <a:bodyPr>
            <a:noAutofit/>
          </a:bodyPr>
          <a:lstStyle/>
          <a:p>
            <a:pPr marL="0" indent="0">
              <a:buNone/>
            </a:pPr>
            <a:endParaRPr lang="es-EC" sz="2700" b="1" dirty="0">
              <a:solidFill>
                <a:schemeClr val="bg1"/>
              </a:solidFill>
            </a:endParaRPr>
          </a:p>
          <a:p>
            <a:pPr marL="0" indent="0">
              <a:buNone/>
            </a:pPr>
            <a:endParaRPr lang="es-EC" sz="2700" b="1" dirty="0" smtClean="0">
              <a:solidFill>
                <a:schemeClr val="bg1"/>
              </a:solidFill>
            </a:endParaRPr>
          </a:p>
          <a:p>
            <a:pPr marL="0" indent="0">
              <a:buNone/>
            </a:pPr>
            <a:endParaRPr lang="es-EC" sz="2700" b="1" dirty="0">
              <a:solidFill>
                <a:schemeClr val="bg1"/>
              </a:solidFill>
            </a:endParaRPr>
          </a:p>
          <a:p>
            <a:pPr marL="0" indent="0">
              <a:buNone/>
            </a:pPr>
            <a:endParaRPr lang="es-EC" sz="2700" b="1" dirty="0" smtClean="0">
              <a:solidFill>
                <a:schemeClr val="bg1"/>
              </a:solidFill>
            </a:endParaRPr>
          </a:p>
          <a:p>
            <a:pPr marL="0" indent="0">
              <a:buNone/>
            </a:pPr>
            <a:endParaRPr lang="es-EC" sz="2700" b="1" dirty="0">
              <a:solidFill>
                <a:schemeClr val="bg1"/>
              </a:solidFill>
            </a:endParaRPr>
          </a:p>
          <a:p>
            <a:pPr marL="0" indent="0">
              <a:buNone/>
            </a:pPr>
            <a:endParaRPr lang="es-EC" sz="2700" b="1" dirty="0" smtClean="0">
              <a:solidFill>
                <a:schemeClr val="bg1"/>
              </a:solidFill>
            </a:endParaRPr>
          </a:p>
          <a:p>
            <a:pPr marL="0" indent="0">
              <a:buNone/>
            </a:pPr>
            <a:endParaRPr lang="es-EC" sz="2700" b="1" dirty="0">
              <a:solidFill>
                <a:schemeClr val="bg1"/>
              </a:solidFill>
            </a:endParaRPr>
          </a:p>
          <a:p>
            <a:pPr marL="0" indent="0">
              <a:buNone/>
            </a:pPr>
            <a:endParaRPr lang="es-EC" sz="2700" b="1" dirty="0" smtClean="0">
              <a:solidFill>
                <a:schemeClr val="bg1"/>
              </a:solidFill>
            </a:endParaRPr>
          </a:p>
          <a:p>
            <a:pPr marL="0" indent="0">
              <a:buNone/>
            </a:pPr>
            <a:r>
              <a:rPr lang="es-EC" sz="2700" b="1" dirty="0" smtClean="0">
                <a:solidFill>
                  <a:schemeClr val="bg1"/>
                </a:solidFill>
              </a:rPr>
              <a:t>Simulación 2 para la aplicación de fuerza de 774,99N en plástico ABS.</a:t>
            </a:r>
          </a:p>
          <a:p>
            <a:endParaRPr lang="es-ES" sz="2700" dirty="0">
              <a:solidFill>
                <a:schemeClr val="bg1"/>
              </a:solidFill>
            </a:endParaRPr>
          </a:p>
          <a:p>
            <a:endParaRPr lang="es-ES" sz="2700" dirty="0" smtClean="0">
              <a:solidFill>
                <a:schemeClr val="bg1"/>
              </a:solidFill>
            </a:endParaRPr>
          </a:p>
          <a:p>
            <a:endParaRPr lang="es-ES" sz="2700" dirty="0">
              <a:solidFill>
                <a:schemeClr val="bg1"/>
              </a:solidFill>
            </a:endParaRPr>
          </a:p>
          <a:p>
            <a:endParaRPr lang="es-ES" sz="2700" dirty="0" smtClean="0">
              <a:solidFill>
                <a:schemeClr val="bg1"/>
              </a:solidFill>
            </a:endParaRPr>
          </a:p>
          <a:p>
            <a:endParaRPr lang="es-ES" sz="2700" dirty="0">
              <a:solidFill>
                <a:schemeClr val="bg1"/>
              </a:solidFill>
            </a:endParaRPr>
          </a:p>
          <a:p>
            <a:endParaRPr lang="es-ES" sz="2700" dirty="0" smtClean="0">
              <a:solidFill>
                <a:schemeClr val="bg1"/>
              </a:solidFill>
            </a:endParaRPr>
          </a:p>
          <a:p>
            <a:pPr marL="0" indent="0">
              <a:buNone/>
            </a:pPr>
            <a:endParaRPr lang="es-ES" sz="2700" dirty="0" smtClean="0">
              <a:solidFill>
                <a:schemeClr val="bg1"/>
              </a:solidFill>
            </a:endParaRPr>
          </a:p>
          <a:p>
            <a:endParaRPr lang="es-ES" sz="2700" dirty="0">
              <a:solidFill>
                <a:schemeClr val="bg1"/>
              </a:solidFill>
            </a:endParaRPr>
          </a:p>
          <a:p>
            <a:endParaRPr lang="es-ES" sz="2700" dirty="0" smtClean="0">
              <a:solidFill>
                <a:schemeClr val="bg1"/>
              </a:solidFill>
            </a:endParaRPr>
          </a:p>
          <a:p>
            <a:endParaRPr lang="es-ES" sz="2700" dirty="0" smtClean="0">
              <a:solidFill>
                <a:schemeClr val="bg1"/>
              </a:solidFill>
            </a:endParaRPr>
          </a:p>
          <a:p>
            <a:endParaRPr lang="es-ES" sz="2700" dirty="0">
              <a:solidFill>
                <a:schemeClr val="bg1"/>
              </a:solidFill>
            </a:endParaRPr>
          </a:p>
          <a:p>
            <a:endParaRPr lang="es-ES" sz="2700" dirty="0">
              <a:solidFill>
                <a:schemeClr val="bg1"/>
              </a:solidFill>
            </a:endParaRPr>
          </a:p>
          <a:p>
            <a:endParaRPr lang="es-ES" sz="2700" dirty="0" smtClean="0">
              <a:solidFill>
                <a:schemeClr val="bg1"/>
              </a:solidFill>
            </a:endParaRPr>
          </a:p>
          <a:p>
            <a:endParaRPr lang="es-ES" sz="2700" dirty="0" smtClean="0">
              <a:solidFill>
                <a:schemeClr val="bg1"/>
              </a:solidFill>
            </a:endParaRPr>
          </a:p>
          <a:p>
            <a:endParaRPr lang="es-ES" sz="2700" dirty="0">
              <a:solidFill>
                <a:schemeClr val="bg1"/>
              </a:solidFill>
            </a:endParaRPr>
          </a:p>
        </p:txBody>
      </p:sp>
      <p:sp>
        <p:nvSpPr>
          <p:cNvPr id="6" name="Marcador de contenido 2"/>
          <p:cNvSpPr txBox="1">
            <a:spLocks/>
          </p:cNvSpPr>
          <p:nvPr/>
        </p:nvSpPr>
        <p:spPr>
          <a:xfrm>
            <a:off x="1696244" y="5837630"/>
            <a:ext cx="3164999" cy="34723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Tensiones (Von Misses)</a:t>
            </a:r>
            <a:endParaRPr lang="en-US" sz="1200" b="1" dirty="0">
              <a:solidFill>
                <a:schemeClr val="bg1"/>
              </a:solidFill>
            </a:endParaRPr>
          </a:p>
        </p:txBody>
      </p:sp>
      <p:sp>
        <p:nvSpPr>
          <p:cNvPr id="7" name="Marcador de contenido 2"/>
          <p:cNvSpPr txBox="1">
            <a:spLocks/>
          </p:cNvSpPr>
          <p:nvPr/>
        </p:nvSpPr>
        <p:spPr>
          <a:xfrm>
            <a:off x="7048759" y="5742455"/>
            <a:ext cx="4140200" cy="5346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Desplazamiento (Resistencia)</a:t>
            </a:r>
            <a:endParaRPr lang="en-US" sz="1200" b="1" dirty="0">
              <a:solidFill>
                <a:schemeClr val="bg1"/>
              </a:solidFill>
            </a:endParaRPr>
          </a:p>
        </p:txBody>
      </p:sp>
      <p:pic>
        <p:nvPicPr>
          <p:cNvPr id="8" name="Imagen 7"/>
          <p:cNvPicPr/>
          <p:nvPr/>
        </p:nvPicPr>
        <p:blipFill rotWithShape="1">
          <a:blip r:embed="rId2"/>
          <a:srcRect l="22228" t="48009" r="58901" b="13274"/>
          <a:stretch/>
        </p:blipFill>
        <p:spPr bwMode="auto">
          <a:xfrm>
            <a:off x="237647" y="1233169"/>
            <a:ext cx="5829323" cy="4511887"/>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22069" t="47980" r="59078" b="11354"/>
          <a:stretch/>
        </p:blipFill>
        <p:spPr bwMode="auto">
          <a:xfrm>
            <a:off x="6239509" y="1233169"/>
            <a:ext cx="5691233" cy="4604461"/>
          </a:xfrm>
          <a:prstGeom prst="rect">
            <a:avLst/>
          </a:prstGeom>
          <a:ln>
            <a:noFill/>
          </a:ln>
          <a:extLst>
            <a:ext uri="{53640926-AAD7-44D8-BBD7-CCE9431645EC}">
              <a14:shadowObscured xmlns:a14="http://schemas.microsoft.com/office/drawing/2010/main"/>
            </a:ext>
          </a:extLst>
        </p:spPr>
      </p:pic>
      <p:sp>
        <p:nvSpPr>
          <p:cNvPr id="10" name="Título 1"/>
          <p:cNvSpPr>
            <a:spLocks noGrp="1"/>
          </p:cNvSpPr>
          <p:nvPr>
            <p:ph type="title"/>
          </p:nvPr>
        </p:nvSpPr>
        <p:spPr>
          <a:xfrm>
            <a:off x="0" y="0"/>
            <a:ext cx="6066970" cy="694268"/>
          </a:xfrm>
        </p:spPr>
        <p:txBody>
          <a:bodyPr>
            <a:normAutofit/>
          </a:bodyPr>
          <a:lstStyle/>
          <a:p>
            <a:r>
              <a:rPr lang="es-EC" sz="3000" b="1" dirty="0" smtClean="0">
                <a:solidFill>
                  <a:schemeClr val="bg1"/>
                </a:solidFill>
              </a:rPr>
              <a:t>4.Resultados </a:t>
            </a:r>
            <a:r>
              <a:rPr lang="es-EC" sz="3000" b="1" dirty="0" err="1" smtClean="0">
                <a:solidFill>
                  <a:schemeClr val="bg1"/>
                </a:solidFill>
              </a:rPr>
              <a:t>cad</a:t>
            </a:r>
            <a:r>
              <a:rPr lang="es-EC" sz="3000" b="1" dirty="0" smtClean="0">
                <a:solidFill>
                  <a:schemeClr val="bg1"/>
                </a:solidFill>
              </a:rPr>
              <a:t>/cae</a:t>
            </a:r>
            <a:endParaRPr lang="en-US" sz="3000" b="1" dirty="0">
              <a:solidFill>
                <a:schemeClr val="bg1"/>
              </a:solidFill>
            </a:endParaRPr>
          </a:p>
        </p:txBody>
      </p:sp>
      <p:pic>
        <p:nvPicPr>
          <p:cNvPr id="11" name="Picture 2"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11"/>
          <p:cNvCxnSpPr/>
          <p:nvPr/>
        </p:nvCxnSpPr>
        <p:spPr>
          <a:xfrm>
            <a:off x="5158583" y="3248951"/>
            <a:ext cx="681471"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3" name="Conector recto 12"/>
          <p:cNvCxnSpPr/>
          <p:nvPr/>
        </p:nvCxnSpPr>
        <p:spPr>
          <a:xfrm>
            <a:off x="11057107" y="3162273"/>
            <a:ext cx="681471" cy="0"/>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2050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1983" y="477763"/>
            <a:ext cx="11740017" cy="6819900"/>
          </a:xfrm>
        </p:spPr>
        <p:txBody>
          <a:bodyPr>
            <a:normAutofit/>
          </a:bodyPr>
          <a:lstStyle/>
          <a:p>
            <a:endParaRPr lang="es-EC" b="1" dirty="0" smtClean="0">
              <a:solidFill>
                <a:schemeClr val="bg1"/>
              </a:solidFill>
            </a:endParaRPr>
          </a:p>
          <a:p>
            <a:pPr marL="0" indent="0">
              <a:buNone/>
            </a:pPr>
            <a:r>
              <a:rPr lang="es-EC" sz="2700" b="1" dirty="0" smtClean="0">
                <a:solidFill>
                  <a:schemeClr val="bg1"/>
                </a:solidFill>
              </a:rPr>
              <a:t>Simulación 3 para la aplicación de fuerza de 620N en plástico PLA.</a:t>
            </a: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pPr marL="0" indent="0">
              <a:buNone/>
            </a:pPr>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endParaRPr lang="es-ES" dirty="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endParaRPr lang="es-ES" dirty="0">
              <a:solidFill>
                <a:schemeClr val="bg1"/>
              </a:solidFill>
            </a:endParaRPr>
          </a:p>
        </p:txBody>
      </p:sp>
      <p:sp>
        <p:nvSpPr>
          <p:cNvPr id="6" name="Marcador de contenido 2"/>
          <p:cNvSpPr txBox="1">
            <a:spLocks/>
          </p:cNvSpPr>
          <p:nvPr/>
        </p:nvSpPr>
        <p:spPr>
          <a:xfrm>
            <a:off x="1342135" y="5809237"/>
            <a:ext cx="3164999" cy="34723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Tensiones (Von Misses)</a:t>
            </a:r>
            <a:endParaRPr lang="en-US" sz="1200" b="1" dirty="0">
              <a:solidFill>
                <a:schemeClr val="bg1"/>
              </a:solidFill>
            </a:endParaRPr>
          </a:p>
        </p:txBody>
      </p:sp>
      <p:sp>
        <p:nvSpPr>
          <p:cNvPr id="7" name="Marcador de contenido 2"/>
          <p:cNvSpPr txBox="1">
            <a:spLocks/>
          </p:cNvSpPr>
          <p:nvPr/>
        </p:nvSpPr>
        <p:spPr>
          <a:xfrm>
            <a:off x="7160322" y="5715519"/>
            <a:ext cx="4140200" cy="5346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Desplazamiento (Resistencia)</a:t>
            </a:r>
            <a:endParaRPr lang="en-US" sz="1200" b="1" dirty="0">
              <a:solidFill>
                <a:schemeClr val="bg1"/>
              </a:solidFill>
            </a:endParaRPr>
          </a:p>
        </p:txBody>
      </p:sp>
      <p:pic>
        <p:nvPicPr>
          <p:cNvPr id="10" name="Imagen 9"/>
          <p:cNvPicPr/>
          <p:nvPr/>
        </p:nvPicPr>
        <p:blipFill rotWithShape="1">
          <a:blip r:embed="rId2"/>
          <a:srcRect l="19112" t="45752" r="59255" b="9394"/>
          <a:stretch/>
        </p:blipFill>
        <p:spPr bwMode="auto">
          <a:xfrm>
            <a:off x="333829" y="1074057"/>
            <a:ext cx="5936341" cy="4702628"/>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a:srcRect l="19260" t="45843" r="59078" b="9407"/>
          <a:stretch/>
        </p:blipFill>
        <p:spPr bwMode="auto">
          <a:xfrm>
            <a:off x="6444346" y="1074056"/>
            <a:ext cx="5370283" cy="4702629"/>
          </a:xfrm>
          <a:prstGeom prst="rect">
            <a:avLst/>
          </a:prstGeom>
          <a:ln>
            <a:noFill/>
          </a:ln>
          <a:extLst>
            <a:ext uri="{53640926-AAD7-44D8-BBD7-CCE9431645EC}">
              <a14:shadowObscured xmlns:a14="http://schemas.microsoft.com/office/drawing/2010/main"/>
            </a:ext>
          </a:extLst>
        </p:spPr>
      </p:pic>
      <p:sp>
        <p:nvSpPr>
          <p:cNvPr id="8" name="Título 1"/>
          <p:cNvSpPr>
            <a:spLocks noGrp="1"/>
          </p:cNvSpPr>
          <p:nvPr>
            <p:ph type="title"/>
          </p:nvPr>
        </p:nvSpPr>
        <p:spPr>
          <a:xfrm>
            <a:off x="0" y="0"/>
            <a:ext cx="6444346" cy="694268"/>
          </a:xfrm>
        </p:spPr>
        <p:txBody>
          <a:bodyPr>
            <a:normAutofit/>
          </a:bodyPr>
          <a:lstStyle/>
          <a:p>
            <a:r>
              <a:rPr lang="es-EC" sz="3000" b="1" dirty="0" smtClean="0">
                <a:solidFill>
                  <a:schemeClr val="bg1"/>
                </a:solidFill>
              </a:rPr>
              <a:t>4.Resultados </a:t>
            </a:r>
            <a:r>
              <a:rPr lang="es-EC" sz="3000" b="1" dirty="0" err="1">
                <a:solidFill>
                  <a:schemeClr val="bg1"/>
                </a:solidFill>
              </a:rPr>
              <a:t>cad</a:t>
            </a:r>
            <a:r>
              <a:rPr lang="es-EC" sz="3000" b="1" dirty="0">
                <a:solidFill>
                  <a:schemeClr val="bg1"/>
                </a:solidFill>
              </a:rPr>
              <a:t>/cae</a:t>
            </a:r>
            <a:endParaRPr lang="en-US" sz="3000" b="1" dirty="0">
              <a:solidFill>
                <a:schemeClr val="bg1"/>
              </a:solidFill>
            </a:endParaRPr>
          </a:p>
        </p:txBody>
      </p:sp>
      <p:pic>
        <p:nvPicPr>
          <p:cNvPr id="9" name="Picture 2"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11"/>
          <p:cNvCxnSpPr/>
          <p:nvPr/>
        </p:nvCxnSpPr>
        <p:spPr>
          <a:xfrm>
            <a:off x="5493434" y="3377740"/>
            <a:ext cx="681471"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3" name="Conector recto 12"/>
          <p:cNvCxnSpPr/>
          <p:nvPr/>
        </p:nvCxnSpPr>
        <p:spPr>
          <a:xfrm>
            <a:off x="11062818" y="3094404"/>
            <a:ext cx="681471" cy="0"/>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93545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377440" y="496751"/>
            <a:ext cx="9231263" cy="6170749"/>
          </a:xfrm>
        </p:spPr>
        <p:txBody>
          <a:bodyPr>
            <a:normAutofit fontScale="25000" lnSpcReduction="20000"/>
          </a:bodyPr>
          <a:lstStyle/>
          <a:p>
            <a:pPr>
              <a:spcBef>
                <a:spcPts val="100"/>
              </a:spcBef>
              <a:spcAft>
                <a:spcPts val="0"/>
              </a:spcAft>
            </a:pPr>
            <a:r>
              <a:rPr lang="es-EC" sz="3600" b="1" dirty="0" smtClean="0">
                <a:solidFill>
                  <a:schemeClr val="bg1"/>
                </a:solidFill>
              </a:rPr>
              <a:t>Problemática</a:t>
            </a:r>
          </a:p>
          <a:p>
            <a:pPr>
              <a:spcBef>
                <a:spcPts val="100"/>
              </a:spcBef>
              <a:spcAft>
                <a:spcPts val="0"/>
              </a:spcAft>
            </a:pPr>
            <a:endParaRPr lang="es-EC" sz="3600" b="1" dirty="0" smtClean="0">
              <a:solidFill>
                <a:schemeClr val="bg1"/>
              </a:solidFill>
            </a:endParaRPr>
          </a:p>
          <a:p>
            <a:pPr>
              <a:spcBef>
                <a:spcPts val="100"/>
              </a:spcBef>
              <a:spcAft>
                <a:spcPts val="0"/>
              </a:spcAft>
            </a:pPr>
            <a:r>
              <a:rPr lang="es-EC" sz="3600" b="1" dirty="0" smtClean="0">
                <a:solidFill>
                  <a:schemeClr val="bg1"/>
                </a:solidFill>
              </a:rPr>
              <a:t>Objetivos</a:t>
            </a:r>
          </a:p>
          <a:p>
            <a:pPr>
              <a:spcBef>
                <a:spcPts val="100"/>
              </a:spcBef>
              <a:spcAft>
                <a:spcPts val="0"/>
              </a:spcAft>
            </a:pPr>
            <a:r>
              <a:rPr lang="es-EC" sz="3600" b="1" dirty="0">
                <a:solidFill>
                  <a:schemeClr val="bg1"/>
                </a:solidFill>
              </a:rPr>
              <a:t>	</a:t>
            </a:r>
            <a:r>
              <a:rPr lang="es-EC" sz="3600" dirty="0">
                <a:solidFill>
                  <a:schemeClr val="bg1"/>
                </a:solidFill>
              </a:rPr>
              <a:t>General </a:t>
            </a:r>
          </a:p>
          <a:p>
            <a:pPr>
              <a:spcBef>
                <a:spcPts val="100"/>
              </a:spcBef>
              <a:spcAft>
                <a:spcPts val="0"/>
              </a:spcAft>
            </a:pPr>
            <a:r>
              <a:rPr lang="es-EC" sz="3600" dirty="0">
                <a:solidFill>
                  <a:schemeClr val="bg1"/>
                </a:solidFill>
              </a:rPr>
              <a:t>	Específicos</a:t>
            </a:r>
          </a:p>
          <a:p>
            <a:pPr>
              <a:spcBef>
                <a:spcPts val="100"/>
              </a:spcBef>
              <a:spcAft>
                <a:spcPts val="0"/>
              </a:spcAft>
            </a:pPr>
            <a:endParaRPr lang="es-EC" sz="3600" dirty="0" smtClean="0">
              <a:solidFill>
                <a:schemeClr val="bg1"/>
              </a:solidFill>
            </a:endParaRPr>
          </a:p>
          <a:p>
            <a:pPr>
              <a:spcBef>
                <a:spcPts val="100"/>
              </a:spcBef>
              <a:spcAft>
                <a:spcPts val="0"/>
              </a:spcAft>
            </a:pPr>
            <a:r>
              <a:rPr lang="es-EC" sz="3600" b="1" dirty="0" smtClean="0">
                <a:solidFill>
                  <a:schemeClr val="bg1"/>
                </a:solidFill>
              </a:rPr>
              <a:t>1. Introducción</a:t>
            </a:r>
          </a:p>
          <a:p>
            <a:pPr>
              <a:spcBef>
                <a:spcPts val="100"/>
              </a:spcBef>
              <a:spcAft>
                <a:spcPts val="0"/>
              </a:spcAft>
            </a:pPr>
            <a:r>
              <a:rPr lang="es-EC" sz="3600" b="1" dirty="0" smtClean="0">
                <a:solidFill>
                  <a:schemeClr val="bg1"/>
                </a:solidFill>
              </a:rPr>
              <a:t>	</a:t>
            </a:r>
            <a:r>
              <a:rPr lang="es-EC" sz="3600" dirty="0">
                <a:solidFill>
                  <a:schemeClr val="bg1"/>
                </a:solidFill>
              </a:rPr>
              <a:t>Aplicación de Escaneo en la Medicina</a:t>
            </a:r>
          </a:p>
          <a:p>
            <a:pPr>
              <a:spcBef>
                <a:spcPts val="100"/>
              </a:spcBef>
              <a:spcAft>
                <a:spcPts val="0"/>
              </a:spcAft>
            </a:pPr>
            <a:r>
              <a:rPr lang="es-EC" sz="3600" dirty="0">
                <a:solidFill>
                  <a:schemeClr val="bg1"/>
                </a:solidFill>
              </a:rPr>
              <a:t>	Causas de deformación de Tobillo y Pie</a:t>
            </a:r>
          </a:p>
          <a:p>
            <a:pPr>
              <a:spcBef>
                <a:spcPts val="100"/>
              </a:spcBef>
              <a:spcAft>
                <a:spcPts val="0"/>
              </a:spcAft>
            </a:pPr>
            <a:r>
              <a:rPr lang="es-EC" sz="3600" dirty="0">
                <a:solidFill>
                  <a:schemeClr val="bg1"/>
                </a:solidFill>
              </a:rPr>
              <a:t>	Tecnologías de prototipado rápido</a:t>
            </a:r>
          </a:p>
          <a:p>
            <a:pPr>
              <a:spcBef>
                <a:spcPts val="100"/>
              </a:spcBef>
              <a:spcAft>
                <a:spcPts val="0"/>
              </a:spcAft>
            </a:pPr>
            <a:r>
              <a:rPr lang="es-EC" sz="3600" dirty="0">
                <a:solidFill>
                  <a:schemeClr val="bg1"/>
                </a:solidFill>
              </a:rPr>
              <a:t>	Equipos a usarse y softwares para desarrollo de prototipo</a:t>
            </a:r>
          </a:p>
          <a:p>
            <a:pPr>
              <a:spcBef>
                <a:spcPts val="100"/>
              </a:spcBef>
              <a:spcAft>
                <a:spcPts val="0"/>
              </a:spcAft>
            </a:pPr>
            <a:endParaRPr lang="es-EC" sz="3600" dirty="0" smtClean="0">
              <a:solidFill>
                <a:schemeClr val="bg1"/>
              </a:solidFill>
            </a:endParaRPr>
          </a:p>
          <a:p>
            <a:pPr>
              <a:spcBef>
                <a:spcPts val="100"/>
              </a:spcBef>
              <a:spcAft>
                <a:spcPts val="0"/>
              </a:spcAft>
            </a:pPr>
            <a:r>
              <a:rPr lang="es-EC" sz="3600" b="1" dirty="0" smtClean="0">
                <a:solidFill>
                  <a:schemeClr val="bg1"/>
                </a:solidFill>
              </a:rPr>
              <a:t>2. Metodología</a:t>
            </a:r>
          </a:p>
          <a:p>
            <a:pPr>
              <a:spcBef>
                <a:spcPts val="100"/>
              </a:spcBef>
              <a:spcAft>
                <a:spcPts val="0"/>
              </a:spcAft>
            </a:pPr>
            <a:r>
              <a:rPr lang="es-EC" sz="3600" b="1" dirty="0">
                <a:solidFill>
                  <a:schemeClr val="bg1"/>
                </a:solidFill>
              </a:rPr>
              <a:t>	</a:t>
            </a:r>
            <a:r>
              <a:rPr lang="es-EC" sz="3600" dirty="0">
                <a:solidFill>
                  <a:schemeClr val="bg1"/>
                </a:solidFill>
              </a:rPr>
              <a:t>Escaneo 3D y diseño CAD </a:t>
            </a:r>
          </a:p>
          <a:p>
            <a:pPr>
              <a:spcBef>
                <a:spcPts val="100"/>
              </a:spcBef>
              <a:spcAft>
                <a:spcPts val="0"/>
              </a:spcAft>
            </a:pPr>
            <a:endParaRPr lang="es-EC" sz="3600" dirty="0" smtClean="0">
              <a:solidFill>
                <a:schemeClr val="bg1"/>
              </a:solidFill>
            </a:endParaRPr>
          </a:p>
          <a:p>
            <a:pPr>
              <a:spcBef>
                <a:spcPts val="100"/>
              </a:spcBef>
              <a:spcAft>
                <a:spcPts val="0"/>
              </a:spcAft>
            </a:pPr>
            <a:r>
              <a:rPr lang="es-EC" sz="3600" b="1" dirty="0" smtClean="0">
                <a:solidFill>
                  <a:schemeClr val="bg1"/>
                </a:solidFill>
              </a:rPr>
              <a:t>3. Generación de datos para pruebas de diseño CAD/CAE </a:t>
            </a:r>
          </a:p>
          <a:p>
            <a:pPr>
              <a:spcBef>
                <a:spcPts val="100"/>
              </a:spcBef>
              <a:spcAft>
                <a:spcPts val="0"/>
              </a:spcAft>
            </a:pPr>
            <a:r>
              <a:rPr lang="es-ES" sz="3600" b="1" dirty="0" smtClean="0">
                <a:solidFill>
                  <a:schemeClr val="bg1"/>
                </a:solidFill>
              </a:rPr>
              <a:t>	</a:t>
            </a:r>
            <a:r>
              <a:rPr lang="es-ES" sz="3600" dirty="0">
                <a:solidFill>
                  <a:schemeClr val="bg1"/>
                </a:solidFill>
              </a:rPr>
              <a:t>Cálculo de fuerza con peso de persona voluntaria.</a:t>
            </a:r>
          </a:p>
          <a:p>
            <a:pPr>
              <a:spcBef>
                <a:spcPts val="100"/>
              </a:spcBef>
              <a:spcAft>
                <a:spcPts val="0"/>
              </a:spcAft>
            </a:pPr>
            <a:r>
              <a:rPr lang="es-ES" sz="3600" dirty="0">
                <a:solidFill>
                  <a:schemeClr val="bg1"/>
                </a:solidFill>
              </a:rPr>
              <a:t>	Cálculo de fuerza con peso tomado de tabla de referencia.</a:t>
            </a:r>
          </a:p>
          <a:p>
            <a:pPr>
              <a:spcBef>
                <a:spcPts val="100"/>
              </a:spcBef>
              <a:spcAft>
                <a:spcPts val="0"/>
              </a:spcAft>
            </a:pPr>
            <a:endParaRPr lang="es-ES" sz="3600" dirty="0">
              <a:solidFill>
                <a:schemeClr val="bg1"/>
              </a:solidFill>
            </a:endParaRPr>
          </a:p>
          <a:p>
            <a:pPr>
              <a:spcBef>
                <a:spcPts val="100"/>
              </a:spcBef>
              <a:spcAft>
                <a:spcPts val="0"/>
              </a:spcAft>
            </a:pPr>
            <a:r>
              <a:rPr lang="es-EC" sz="3600" b="1" dirty="0">
                <a:solidFill>
                  <a:schemeClr val="bg1"/>
                </a:solidFill>
              </a:rPr>
              <a:t>4</a:t>
            </a:r>
            <a:r>
              <a:rPr lang="es-EC" sz="3600" b="1" dirty="0" smtClean="0">
                <a:solidFill>
                  <a:schemeClr val="bg1"/>
                </a:solidFill>
              </a:rPr>
              <a:t>. Resultados de análisis CAD/CAE</a:t>
            </a:r>
          </a:p>
          <a:p>
            <a:pPr>
              <a:spcBef>
                <a:spcPts val="100"/>
              </a:spcBef>
              <a:spcAft>
                <a:spcPts val="0"/>
              </a:spcAft>
            </a:pPr>
            <a:r>
              <a:rPr lang="es-EC" sz="3600" dirty="0">
                <a:solidFill>
                  <a:schemeClr val="bg1"/>
                </a:solidFill>
              </a:rPr>
              <a:t>	Simulación 1 con Fuerza de 620N en Plástico ABS</a:t>
            </a:r>
          </a:p>
          <a:p>
            <a:pPr>
              <a:spcBef>
                <a:spcPts val="100"/>
              </a:spcBef>
              <a:spcAft>
                <a:spcPts val="0"/>
              </a:spcAft>
            </a:pPr>
            <a:r>
              <a:rPr lang="es-EC" sz="3600" dirty="0">
                <a:solidFill>
                  <a:schemeClr val="bg1"/>
                </a:solidFill>
              </a:rPr>
              <a:t>	Simulación 2 con Fuerza de 774,99N en Plástico ABS</a:t>
            </a:r>
          </a:p>
          <a:p>
            <a:pPr>
              <a:spcBef>
                <a:spcPts val="100"/>
              </a:spcBef>
              <a:spcAft>
                <a:spcPts val="0"/>
              </a:spcAft>
            </a:pPr>
            <a:r>
              <a:rPr lang="es-EC" sz="3600" dirty="0">
                <a:solidFill>
                  <a:schemeClr val="bg1"/>
                </a:solidFill>
              </a:rPr>
              <a:t>	Simulación 3 con Fuerza de 620N en Plástico PLA</a:t>
            </a:r>
          </a:p>
          <a:p>
            <a:pPr>
              <a:spcBef>
                <a:spcPts val="100"/>
              </a:spcBef>
              <a:spcAft>
                <a:spcPts val="0"/>
              </a:spcAft>
            </a:pPr>
            <a:r>
              <a:rPr lang="es-EC" sz="3600" dirty="0">
                <a:solidFill>
                  <a:schemeClr val="bg1"/>
                </a:solidFill>
              </a:rPr>
              <a:t>	Simulación 4 con Fuerza de 774,99N en Plástico PLA</a:t>
            </a:r>
          </a:p>
          <a:p>
            <a:pPr>
              <a:spcBef>
                <a:spcPts val="100"/>
              </a:spcBef>
              <a:spcAft>
                <a:spcPts val="0"/>
              </a:spcAft>
            </a:pPr>
            <a:endParaRPr lang="es-EC" sz="3600" dirty="0" smtClean="0">
              <a:solidFill>
                <a:schemeClr val="bg1"/>
              </a:solidFill>
            </a:endParaRPr>
          </a:p>
          <a:p>
            <a:pPr>
              <a:spcBef>
                <a:spcPts val="100"/>
              </a:spcBef>
              <a:spcAft>
                <a:spcPts val="0"/>
              </a:spcAft>
            </a:pPr>
            <a:r>
              <a:rPr lang="es-EC" sz="3600" b="1" dirty="0" smtClean="0">
                <a:solidFill>
                  <a:schemeClr val="bg1"/>
                </a:solidFill>
              </a:rPr>
              <a:t>5. Corrección de geometría e impresión de prototipo</a:t>
            </a:r>
          </a:p>
          <a:p>
            <a:pPr>
              <a:spcBef>
                <a:spcPts val="100"/>
              </a:spcBef>
              <a:spcAft>
                <a:spcPts val="0"/>
              </a:spcAft>
            </a:pPr>
            <a:r>
              <a:rPr lang="es-EC" sz="3600" b="1" dirty="0" smtClean="0">
                <a:solidFill>
                  <a:schemeClr val="bg1"/>
                </a:solidFill>
              </a:rPr>
              <a:t>	</a:t>
            </a:r>
            <a:r>
              <a:rPr lang="es-EC" sz="3600" dirty="0">
                <a:solidFill>
                  <a:schemeClr val="bg1"/>
                </a:solidFill>
              </a:rPr>
              <a:t>Corrección de geometría en software Netfabb 4.9 y cálculo de tiempo de impresión 3D en software Cura 15.04</a:t>
            </a:r>
          </a:p>
          <a:p>
            <a:pPr>
              <a:spcBef>
                <a:spcPts val="100"/>
              </a:spcBef>
              <a:spcAft>
                <a:spcPts val="0"/>
              </a:spcAft>
            </a:pPr>
            <a:r>
              <a:rPr lang="es-EC" sz="3600" dirty="0">
                <a:solidFill>
                  <a:schemeClr val="bg1"/>
                </a:solidFill>
              </a:rPr>
              <a:t>	Impresión de prototipos </a:t>
            </a:r>
          </a:p>
          <a:p>
            <a:pPr>
              <a:spcBef>
                <a:spcPts val="100"/>
              </a:spcBef>
              <a:spcAft>
                <a:spcPts val="0"/>
              </a:spcAft>
            </a:pPr>
            <a:endParaRPr lang="es-EC" sz="3600" dirty="0" smtClean="0">
              <a:solidFill>
                <a:schemeClr val="bg1"/>
              </a:solidFill>
            </a:endParaRPr>
          </a:p>
          <a:p>
            <a:pPr>
              <a:spcBef>
                <a:spcPts val="100"/>
              </a:spcBef>
              <a:spcAft>
                <a:spcPts val="0"/>
              </a:spcAft>
            </a:pPr>
            <a:r>
              <a:rPr lang="es-EC" sz="3600" b="1" dirty="0" smtClean="0">
                <a:solidFill>
                  <a:schemeClr val="bg1"/>
                </a:solidFill>
              </a:rPr>
              <a:t>6. Ensayos de compresión en laboratorio para corroboración de análisis CAD/CAE, mediante probetas con norma ASTM D695</a:t>
            </a:r>
            <a:endParaRPr lang="es-EC" sz="3600" dirty="0" smtClean="0">
              <a:solidFill>
                <a:schemeClr val="bg1"/>
              </a:solidFill>
            </a:endParaRPr>
          </a:p>
          <a:p>
            <a:pPr>
              <a:spcBef>
                <a:spcPts val="100"/>
              </a:spcBef>
              <a:spcAft>
                <a:spcPts val="0"/>
              </a:spcAft>
            </a:pPr>
            <a:r>
              <a:rPr lang="es-EC" sz="3600" b="1" dirty="0" smtClean="0">
                <a:solidFill>
                  <a:schemeClr val="bg1"/>
                </a:solidFill>
              </a:rPr>
              <a:t>	</a:t>
            </a:r>
            <a:r>
              <a:rPr lang="es-EC" sz="3600" dirty="0">
                <a:solidFill>
                  <a:schemeClr val="bg1"/>
                </a:solidFill>
              </a:rPr>
              <a:t>Creación de probetas con distinto espesor de malla</a:t>
            </a:r>
          </a:p>
          <a:p>
            <a:pPr>
              <a:spcBef>
                <a:spcPts val="100"/>
              </a:spcBef>
              <a:spcAft>
                <a:spcPts val="0"/>
              </a:spcAft>
            </a:pPr>
            <a:r>
              <a:rPr lang="es-EC" sz="3600" dirty="0">
                <a:solidFill>
                  <a:schemeClr val="bg1"/>
                </a:solidFill>
              </a:rPr>
              <a:t>	Peso de probetas y formulas para cálculos de ensayos de compresión no confinada</a:t>
            </a:r>
          </a:p>
          <a:p>
            <a:pPr>
              <a:spcBef>
                <a:spcPts val="100"/>
              </a:spcBef>
              <a:spcAft>
                <a:spcPts val="0"/>
              </a:spcAft>
            </a:pPr>
            <a:r>
              <a:rPr lang="es-EC" sz="3600" dirty="0">
                <a:solidFill>
                  <a:schemeClr val="bg1"/>
                </a:solidFill>
              </a:rPr>
              <a:t>	Curva Esfuerzo vs Deformación para probeta de plástico PLA con 5% de mallado interno</a:t>
            </a:r>
          </a:p>
          <a:p>
            <a:pPr>
              <a:spcBef>
                <a:spcPts val="100"/>
              </a:spcBef>
              <a:spcAft>
                <a:spcPts val="0"/>
              </a:spcAft>
            </a:pPr>
            <a:r>
              <a:rPr lang="es-EC" sz="3600" dirty="0">
                <a:solidFill>
                  <a:schemeClr val="bg1"/>
                </a:solidFill>
              </a:rPr>
              <a:t>	Curva Esfuerzo vs Deformación para probeta de plástico PLA con 15% de mallado interno</a:t>
            </a:r>
          </a:p>
          <a:p>
            <a:pPr>
              <a:spcBef>
                <a:spcPts val="100"/>
              </a:spcBef>
              <a:spcAft>
                <a:spcPts val="0"/>
              </a:spcAft>
            </a:pPr>
            <a:r>
              <a:rPr lang="es-EC" sz="3600" dirty="0">
                <a:solidFill>
                  <a:schemeClr val="bg1"/>
                </a:solidFill>
              </a:rPr>
              <a:t>	Curva Esfuerzo vs Deformación para probeta de plástico ABS con 5% de mallado interno</a:t>
            </a:r>
          </a:p>
          <a:p>
            <a:pPr>
              <a:spcBef>
                <a:spcPts val="100"/>
              </a:spcBef>
              <a:spcAft>
                <a:spcPts val="0"/>
              </a:spcAft>
            </a:pPr>
            <a:r>
              <a:rPr lang="es-EC" sz="3600" dirty="0">
                <a:solidFill>
                  <a:schemeClr val="bg1"/>
                </a:solidFill>
              </a:rPr>
              <a:t>	Curva Esfuerzo vs Deformación para probeta de plástico ABS con 15% de mallado interno</a:t>
            </a:r>
          </a:p>
          <a:p>
            <a:pPr>
              <a:spcBef>
                <a:spcPts val="100"/>
              </a:spcBef>
              <a:spcAft>
                <a:spcPts val="0"/>
              </a:spcAft>
            </a:pPr>
            <a:endParaRPr lang="es-EC" sz="3600" dirty="0">
              <a:solidFill>
                <a:schemeClr val="bg1"/>
              </a:solidFill>
            </a:endParaRPr>
          </a:p>
          <a:p>
            <a:pPr>
              <a:spcBef>
                <a:spcPts val="100"/>
              </a:spcBef>
              <a:spcAft>
                <a:spcPts val="0"/>
              </a:spcAft>
            </a:pPr>
            <a:r>
              <a:rPr lang="es-EC" sz="3600" b="1" dirty="0">
                <a:solidFill>
                  <a:schemeClr val="bg1"/>
                </a:solidFill>
              </a:rPr>
              <a:t>7</a:t>
            </a:r>
            <a:r>
              <a:rPr lang="es-EC" sz="3600" b="1" dirty="0" smtClean="0">
                <a:solidFill>
                  <a:schemeClr val="bg1"/>
                </a:solidFill>
              </a:rPr>
              <a:t>. Pruebas de carga en paciente y mejoras </a:t>
            </a:r>
          </a:p>
          <a:p>
            <a:pPr>
              <a:spcBef>
                <a:spcPts val="100"/>
              </a:spcBef>
              <a:spcAft>
                <a:spcPts val="0"/>
              </a:spcAft>
            </a:pPr>
            <a:r>
              <a:rPr lang="es-EC" sz="3600" b="1" dirty="0" smtClean="0">
                <a:solidFill>
                  <a:schemeClr val="bg1"/>
                </a:solidFill>
              </a:rPr>
              <a:t>	</a:t>
            </a:r>
            <a:r>
              <a:rPr lang="es-EC" sz="3600" dirty="0" smtClean="0">
                <a:solidFill>
                  <a:schemeClr val="bg1"/>
                </a:solidFill>
              </a:rPr>
              <a:t>Carga </a:t>
            </a:r>
            <a:r>
              <a:rPr lang="es-EC" sz="3600" dirty="0">
                <a:solidFill>
                  <a:schemeClr val="bg1"/>
                </a:solidFill>
              </a:rPr>
              <a:t>de 620N en prototipo con desplazamiento y peso corporal completo. Accesorios de mejora para el prototipo. </a:t>
            </a:r>
          </a:p>
          <a:p>
            <a:pPr>
              <a:spcBef>
                <a:spcPts val="100"/>
              </a:spcBef>
              <a:spcAft>
                <a:spcPts val="0"/>
              </a:spcAft>
            </a:pPr>
            <a:endParaRPr lang="es-EC" sz="3600" b="1" dirty="0" smtClean="0">
              <a:solidFill>
                <a:schemeClr val="bg1"/>
              </a:solidFill>
            </a:endParaRPr>
          </a:p>
          <a:p>
            <a:pPr>
              <a:spcBef>
                <a:spcPts val="100"/>
              </a:spcBef>
              <a:spcAft>
                <a:spcPts val="0"/>
              </a:spcAft>
            </a:pPr>
            <a:r>
              <a:rPr lang="es-EC" sz="3600" b="1" dirty="0">
                <a:solidFill>
                  <a:schemeClr val="bg1"/>
                </a:solidFill>
              </a:rPr>
              <a:t>8</a:t>
            </a:r>
            <a:r>
              <a:rPr lang="es-EC" sz="3600" b="1" dirty="0" smtClean="0">
                <a:solidFill>
                  <a:schemeClr val="bg1"/>
                </a:solidFill>
              </a:rPr>
              <a:t>. Diagramas de procesos</a:t>
            </a:r>
          </a:p>
          <a:p>
            <a:pPr>
              <a:spcBef>
                <a:spcPts val="100"/>
              </a:spcBef>
              <a:spcAft>
                <a:spcPts val="0"/>
              </a:spcAft>
            </a:pPr>
            <a:r>
              <a:rPr lang="es-EC" sz="3600" b="1" dirty="0">
                <a:solidFill>
                  <a:schemeClr val="bg1"/>
                </a:solidFill>
              </a:rPr>
              <a:t>	</a:t>
            </a:r>
            <a:r>
              <a:rPr lang="es-EC" sz="3600" dirty="0">
                <a:solidFill>
                  <a:schemeClr val="bg1"/>
                </a:solidFill>
              </a:rPr>
              <a:t>Diagrama de proceso de </a:t>
            </a:r>
            <a:r>
              <a:rPr lang="es-EC" sz="3600" dirty="0" smtClean="0">
                <a:solidFill>
                  <a:schemeClr val="bg1"/>
                </a:solidFill>
              </a:rPr>
              <a:t>escaneo </a:t>
            </a:r>
            <a:r>
              <a:rPr lang="es-EC" sz="3600" dirty="0">
                <a:solidFill>
                  <a:schemeClr val="bg1"/>
                </a:solidFill>
              </a:rPr>
              <a:t>y de diseño en software CAD/CAM</a:t>
            </a:r>
          </a:p>
          <a:p>
            <a:pPr>
              <a:spcBef>
                <a:spcPts val="100"/>
              </a:spcBef>
              <a:spcAft>
                <a:spcPts val="0"/>
              </a:spcAft>
            </a:pPr>
            <a:endParaRPr lang="es-EC" sz="3600" dirty="0" smtClean="0">
              <a:solidFill>
                <a:schemeClr val="bg1"/>
              </a:solidFill>
            </a:endParaRPr>
          </a:p>
          <a:p>
            <a:pPr>
              <a:spcBef>
                <a:spcPts val="100"/>
              </a:spcBef>
              <a:spcAft>
                <a:spcPts val="0"/>
              </a:spcAft>
            </a:pPr>
            <a:r>
              <a:rPr lang="es-EC" sz="3600" b="1" dirty="0" smtClean="0">
                <a:solidFill>
                  <a:schemeClr val="bg1"/>
                </a:solidFill>
              </a:rPr>
              <a:t>9.  Costos de impresión 3D</a:t>
            </a:r>
          </a:p>
          <a:p>
            <a:pPr>
              <a:spcBef>
                <a:spcPts val="100"/>
              </a:spcBef>
              <a:spcAft>
                <a:spcPts val="0"/>
              </a:spcAft>
            </a:pPr>
            <a:r>
              <a:rPr lang="es-EC" sz="3600" b="1" dirty="0" smtClean="0">
                <a:solidFill>
                  <a:schemeClr val="bg1"/>
                </a:solidFill>
              </a:rPr>
              <a:t>	</a:t>
            </a:r>
            <a:r>
              <a:rPr lang="es-EC" sz="3600" dirty="0">
                <a:solidFill>
                  <a:schemeClr val="bg1"/>
                </a:solidFill>
              </a:rPr>
              <a:t>Costos  involucrados</a:t>
            </a:r>
          </a:p>
          <a:p>
            <a:pPr>
              <a:spcBef>
                <a:spcPts val="100"/>
              </a:spcBef>
              <a:spcAft>
                <a:spcPts val="0"/>
              </a:spcAft>
            </a:pPr>
            <a:r>
              <a:rPr lang="es-EC" sz="3600" dirty="0">
                <a:solidFill>
                  <a:schemeClr val="bg1"/>
                </a:solidFill>
              </a:rPr>
              <a:t>	Costo de consumo de potencia total de todos los equipos</a:t>
            </a:r>
          </a:p>
          <a:p>
            <a:pPr>
              <a:spcBef>
                <a:spcPts val="100"/>
              </a:spcBef>
              <a:spcAft>
                <a:spcPts val="0"/>
              </a:spcAft>
            </a:pPr>
            <a:r>
              <a:rPr lang="es-EC" sz="3600" dirty="0">
                <a:solidFill>
                  <a:schemeClr val="bg1"/>
                </a:solidFill>
              </a:rPr>
              <a:t>	Tabla de costos de desarrollo de un prototipo, con poca destreza VS alta destreza en manejo y conocimiento de softwares de diseño e impresión 3D</a:t>
            </a:r>
          </a:p>
          <a:p>
            <a:pPr>
              <a:spcBef>
                <a:spcPts val="100"/>
              </a:spcBef>
              <a:spcAft>
                <a:spcPts val="0"/>
              </a:spcAft>
            </a:pPr>
            <a:endParaRPr lang="es-EC" sz="3600" dirty="0">
              <a:solidFill>
                <a:schemeClr val="bg1"/>
              </a:solidFill>
            </a:endParaRPr>
          </a:p>
          <a:p>
            <a:pPr>
              <a:spcBef>
                <a:spcPts val="100"/>
              </a:spcBef>
              <a:spcAft>
                <a:spcPts val="0"/>
              </a:spcAft>
            </a:pPr>
            <a:r>
              <a:rPr lang="es-EC" sz="3600" b="1" dirty="0" smtClean="0">
                <a:solidFill>
                  <a:schemeClr val="bg1"/>
                </a:solidFill>
              </a:rPr>
              <a:t>10. Análisis de resultados </a:t>
            </a:r>
          </a:p>
          <a:p>
            <a:pPr>
              <a:spcBef>
                <a:spcPts val="100"/>
              </a:spcBef>
              <a:spcAft>
                <a:spcPts val="0"/>
              </a:spcAft>
            </a:pPr>
            <a:endParaRPr lang="es-EC" sz="3600" b="1" dirty="0">
              <a:solidFill>
                <a:schemeClr val="bg1"/>
              </a:solidFill>
            </a:endParaRPr>
          </a:p>
          <a:p>
            <a:pPr>
              <a:spcBef>
                <a:spcPts val="100"/>
              </a:spcBef>
              <a:spcAft>
                <a:spcPts val="0"/>
              </a:spcAft>
            </a:pPr>
            <a:r>
              <a:rPr lang="es-EC" sz="3600" b="1" dirty="0" smtClean="0">
                <a:solidFill>
                  <a:schemeClr val="bg1"/>
                </a:solidFill>
              </a:rPr>
              <a:t>11. Conclusiones</a:t>
            </a:r>
            <a:r>
              <a:rPr lang="es-EC" sz="3600" dirty="0" smtClean="0">
                <a:solidFill>
                  <a:schemeClr val="bg1"/>
                </a:solidFill>
              </a:rPr>
              <a:t> </a:t>
            </a:r>
            <a:endParaRPr lang="en-US" sz="3600" dirty="0">
              <a:solidFill>
                <a:schemeClr val="bg1"/>
              </a:solidFill>
            </a:endParaRPr>
          </a:p>
          <a:p>
            <a:pPr>
              <a:spcAft>
                <a:spcPts val="0"/>
              </a:spcAft>
            </a:pPr>
            <a:endParaRPr lang="es-EC" sz="32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8782" y="459015"/>
            <a:ext cx="12059331" cy="6819900"/>
          </a:xfrm>
        </p:spPr>
        <p:txBody>
          <a:bodyPr>
            <a:normAutofit/>
          </a:bodyPr>
          <a:lstStyle/>
          <a:p>
            <a:pPr marL="0" indent="0">
              <a:buNone/>
            </a:pPr>
            <a:endParaRPr lang="es-EC" b="1" dirty="0">
              <a:solidFill>
                <a:schemeClr val="bg1"/>
              </a:solidFill>
            </a:endParaRPr>
          </a:p>
          <a:p>
            <a:pPr marL="0" indent="0">
              <a:buNone/>
            </a:pPr>
            <a:r>
              <a:rPr lang="es-EC" sz="2700" b="1" dirty="0" smtClean="0">
                <a:solidFill>
                  <a:schemeClr val="bg1"/>
                </a:solidFill>
              </a:rPr>
              <a:t>Simulación 4 para la aplicación de fuerza de 774,99N en plástico PLA.</a:t>
            </a: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pPr marL="0" indent="0">
              <a:buNone/>
            </a:pPr>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endParaRPr lang="es-ES" dirty="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pPr algn="just"/>
            <a:endParaRPr lang="es-ES" dirty="0">
              <a:solidFill>
                <a:schemeClr val="bg1"/>
              </a:solidFill>
            </a:endParaRPr>
          </a:p>
        </p:txBody>
      </p:sp>
      <p:sp>
        <p:nvSpPr>
          <p:cNvPr id="6" name="Marcador de contenido 2"/>
          <p:cNvSpPr txBox="1">
            <a:spLocks/>
          </p:cNvSpPr>
          <p:nvPr/>
        </p:nvSpPr>
        <p:spPr>
          <a:xfrm>
            <a:off x="1598878" y="6023429"/>
            <a:ext cx="3164999" cy="34723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Tensiones (Von Misses)</a:t>
            </a:r>
            <a:endParaRPr lang="en-US" sz="1200" b="1" dirty="0">
              <a:solidFill>
                <a:schemeClr val="bg1"/>
              </a:solidFill>
            </a:endParaRPr>
          </a:p>
        </p:txBody>
      </p:sp>
      <p:sp>
        <p:nvSpPr>
          <p:cNvPr id="7" name="Marcador de contenido 2"/>
          <p:cNvSpPr txBox="1">
            <a:spLocks/>
          </p:cNvSpPr>
          <p:nvPr/>
        </p:nvSpPr>
        <p:spPr>
          <a:xfrm>
            <a:off x="6999521" y="5929711"/>
            <a:ext cx="4140200" cy="5346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Desplazamiento (Resistencia)</a:t>
            </a:r>
            <a:endParaRPr lang="en-US" sz="1200" b="1" dirty="0">
              <a:solidFill>
                <a:schemeClr val="bg1"/>
              </a:solidFill>
            </a:endParaRPr>
          </a:p>
        </p:txBody>
      </p:sp>
      <p:sp>
        <p:nvSpPr>
          <p:cNvPr id="8" name="Título 1"/>
          <p:cNvSpPr>
            <a:spLocks noGrp="1"/>
          </p:cNvSpPr>
          <p:nvPr>
            <p:ph type="title"/>
          </p:nvPr>
        </p:nvSpPr>
        <p:spPr>
          <a:xfrm>
            <a:off x="-9288" y="-12067"/>
            <a:ext cx="7568328" cy="694268"/>
          </a:xfrm>
        </p:spPr>
        <p:txBody>
          <a:bodyPr>
            <a:normAutofit/>
          </a:bodyPr>
          <a:lstStyle/>
          <a:p>
            <a:r>
              <a:rPr lang="es-EC" sz="3000" b="1" dirty="0" smtClean="0">
                <a:solidFill>
                  <a:schemeClr val="bg1"/>
                </a:solidFill>
              </a:rPr>
              <a:t>4.Resultados </a:t>
            </a:r>
            <a:r>
              <a:rPr lang="es-EC" sz="3000" b="1" dirty="0" err="1">
                <a:solidFill>
                  <a:schemeClr val="bg1"/>
                </a:solidFill>
              </a:rPr>
              <a:t>cad</a:t>
            </a:r>
            <a:r>
              <a:rPr lang="es-EC" sz="3000" b="1" dirty="0">
                <a:solidFill>
                  <a:schemeClr val="bg1"/>
                </a:solidFill>
              </a:rPr>
              <a:t>/cae </a:t>
            </a:r>
            <a:endParaRPr lang="en-US" sz="3000" b="1" dirty="0">
              <a:solidFill>
                <a:schemeClr val="bg1"/>
              </a:solidFill>
            </a:endParaRPr>
          </a:p>
        </p:txBody>
      </p:sp>
      <p:pic>
        <p:nvPicPr>
          <p:cNvPr id="9"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p:nvPr/>
        </p:nvPicPr>
        <p:blipFill rotWithShape="1">
          <a:blip r:embed="rId3"/>
          <a:srcRect l="18839" t="45083" r="59255" b="9897"/>
          <a:stretch/>
        </p:blipFill>
        <p:spPr bwMode="auto">
          <a:xfrm>
            <a:off x="408236" y="1153283"/>
            <a:ext cx="5563680" cy="4667968"/>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4"/>
          <a:srcRect l="18602" t="45446" r="59431" b="10049"/>
          <a:stretch/>
        </p:blipFill>
        <p:spPr bwMode="auto">
          <a:xfrm>
            <a:off x="6444343" y="1153283"/>
            <a:ext cx="5391342" cy="4667968"/>
          </a:xfrm>
          <a:prstGeom prst="rect">
            <a:avLst/>
          </a:prstGeom>
          <a:ln>
            <a:noFill/>
          </a:ln>
          <a:extLst>
            <a:ext uri="{53640926-AAD7-44D8-BBD7-CCE9431645EC}">
              <a14:shadowObscured xmlns:a14="http://schemas.microsoft.com/office/drawing/2010/main"/>
            </a:ext>
          </a:extLst>
        </p:spPr>
      </p:pic>
      <p:cxnSp>
        <p:nvCxnSpPr>
          <p:cNvPr id="14" name="Conector recto 13"/>
          <p:cNvCxnSpPr/>
          <p:nvPr/>
        </p:nvCxnSpPr>
        <p:spPr>
          <a:xfrm>
            <a:off x="5290445" y="3261830"/>
            <a:ext cx="681471"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5" name="Conector recto 14"/>
          <p:cNvCxnSpPr/>
          <p:nvPr/>
        </p:nvCxnSpPr>
        <p:spPr>
          <a:xfrm>
            <a:off x="11154214" y="3239547"/>
            <a:ext cx="681471" cy="0"/>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4027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2"/>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521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2468" y="1511300"/>
            <a:ext cx="10656888" cy="5346700"/>
          </a:xfrm>
        </p:spPr>
        <p:txBody>
          <a:bodyPr>
            <a:normAutofit/>
          </a:bodyPr>
          <a:lstStyle/>
          <a:p>
            <a:pPr marL="0" indent="0">
              <a:buNone/>
            </a:pPr>
            <a:r>
              <a:rPr lang="es-EC" b="1" dirty="0" smtClean="0">
                <a:solidFill>
                  <a:schemeClr val="bg1"/>
                </a:solidFill>
              </a:rPr>
              <a:t>Corrección de geometría en software Netfabb 4.9 y cálculo de tiempo de impresión 3D en software Cura 15.04.</a:t>
            </a: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pPr marL="0" indent="0">
              <a:buNone/>
            </a:pPr>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endParaRPr lang="es-ES" dirty="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pPr algn="just"/>
            <a:endParaRPr lang="es-ES" dirty="0">
              <a:solidFill>
                <a:schemeClr val="bg1"/>
              </a:solidFill>
            </a:endParaRPr>
          </a:p>
          <a:p>
            <a:pPr algn="just"/>
            <a:endParaRPr lang="es-EC" dirty="0" smtClean="0">
              <a:solidFill>
                <a:schemeClr val="bg1"/>
              </a:solidFill>
            </a:endParaRPr>
          </a:p>
          <a:p>
            <a:endParaRPr lang="en-US" b="1" dirty="0">
              <a:solidFill>
                <a:schemeClr val="bg1"/>
              </a:solidFill>
            </a:endParaRPr>
          </a:p>
        </p:txBody>
      </p:sp>
      <p:sp>
        <p:nvSpPr>
          <p:cNvPr id="6" name="Marcador de contenido 2"/>
          <p:cNvSpPr txBox="1">
            <a:spLocks/>
          </p:cNvSpPr>
          <p:nvPr/>
        </p:nvSpPr>
        <p:spPr>
          <a:xfrm>
            <a:off x="-101760" y="5712449"/>
            <a:ext cx="6292056" cy="2012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Corrección de errores geométricos en software Netfabb Studio 4.9</a:t>
            </a:r>
            <a:endParaRPr lang="en-US" sz="1200" b="1" dirty="0">
              <a:solidFill>
                <a:schemeClr val="bg1"/>
              </a:solidFill>
            </a:endParaRPr>
          </a:p>
        </p:txBody>
      </p:sp>
      <p:sp>
        <p:nvSpPr>
          <p:cNvPr id="7" name="Marcador de contenido 2"/>
          <p:cNvSpPr txBox="1">
            <a:spLocks/>
          </p:cNvSpPr>
          <p:nvPr/>
        </p:nvSpPr>
        <p:spPr>
          <a:xfrm>
            <a:off x="6188593" y="5445113"/>
            <a:ext cx="5511800" cy="5346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Configuración de parámetros para impresión 3D en software Cura 15.04</a:t>
            </a:r>
            <a:endParaRPr lang="en-US" sz="1200" b="1" dirty="0">
              <a:solidFill>
                <a:schemeClr val="bg1"/>
              </a:solidFill>
            </a:endParaRPr>
          </a:p>
        </p:txBody>
      </p:sp>
      <p:pic>
        <p:nvPicPr>
          <p:cNvPr id="8" name="Imagen 7"/>
          <p:cNvPicPr/>
          <p:nvPr/>
        </p:nvPicPr>
        <p:blipFill rotWithShape="1">
          <a:blip r:embed="rId2"/>
          <a:srcRect l="50236" t="8121" r="646" b="5799"/>
          <a:stretch/>
        </p:blipFill>
        <p:spPr bwMode="auto">
          <a:xfrm>
            <a:off x="509334" y="1484332"/>
            <a:ext cx="5070190" cy="4112985"/>
          </a:xfrm>
          <a:prstGeom prst="rect">
            <a:avLst/>
          </a:prstGeom>
          <a:ln>
            <a:noFill/>
          </a:ln>
          <a:extLst>
            <a:ext uri="{53640926-AAD7-44D8-BBD7-CCE9431645EC}">
              <a14:shadowObscured xmlns:a14="http://schemas.microsoft.com/office/drawing/2010/main"/>
            </a:ext>
          </a:extLst>
        </p:spPr>
      </p:pic>
      <p:sp>
        <p:nvSpPr>
          <p:cNvPr id="10" name="Título 1"/>
          <p:cNvSpPr>
            <a:spLocks noGrp="1"/>
          </p:cNvSpPr>
          <p:nvPr>
            <p:ph type="title"/>
          </p:nvPr>
        </p:nvSpPr>
        <p:spPr>
          <a:xfrm>
            <a:off x="0" y="0"/>
            <a:ext cx="10637520" cy="694268"/>
          </a:xfrm>
        </p:spPr>
        <p:txBody>
          <a:bodyPr>
            <a:normAutofit fontScale="90000"/>
          </a:bodyPr>
          <a:lstStyle/>
          <a:p>
            <a:r>
              <a:rPr lang="es-EC" sz="3000" b="1" dirty="0" smtClean="0">
                <a:solidFill>
                  <a:schemeClr val="bg1"/>
                </a:solidFill>
              </a:rPr>
              <a:t>5. CORRECCIÓN DE GEOMETRIA E IMPRESIÓN DE PROTOTIPO</a:t>
            </a:r>
            <a:endParaRPr lang="en-US" sz="3000" b="1" dirty="0">
              <a:solidFill>
                <a:schemeClr val="bg1"/>
              </a:solidFill>
            </a:endParaRPr>
          </a:p>
        </p:txBody>
      </p:sp>
      <p:pic>
        <p:nvPicPr>
          <p:cNvPr id="11"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6651575" y="1511300"/>
            <a:ext cx="4585836" cy="4086017"/>
          </a:xfrm>
          <a:prstGeom prst="rect">
            <a:avLst/>
          </a:prstGeom>
        </p:spPr>
      </p:pic>
    </p:spTree>
    <p:extLst>
      <p:ext uri="{BB962C8B-B14F-4D97-AF65-F5344CB8AC3E}">
        <p14:creationId xmlns:p14="http://schemas.microsoft.com/office/powerpoint/2010/main" val="942195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2468" y="1511300"/>
            <a:ext cx="10656888" cy="5346700"/>
          </a:xfrm>
        </p:spPr>
        <p:txBody>
          <a:bodyPr>
            <a:normAutofit/>
          </a:bodyPr>
          <a:lstStyle/>
          <a:p>
            <a:pPr marL="0" indent="0">
              <a:buNone/>
            </a:pPr>
            <a:r>
              <a:rPr lang="es-EC" b="1" dirty="0" smtClean="0">
                <a:solidFill>
                  <a:schemeClr val="bg1"/>
                </a:solidFill>
              </a:rPr>
              <a:t>Impresión de prototipos</a:t>
            </a:r>
          </a:p>
          <a:p>
            <a:endParaRPr lang="es-ES" dirty="0">
              <a:solidFill>
                <a:schemeClr val="bg1"/>
              </a:solidFill>
            </a:endParaRPr>
          </a:p>
          <a:p>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pPr marL="0" indent="0">
              <a:buNone/>
            </a:pPr>
            <a:endParaRPr lang="es-ES" dirty="0" smtClean="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endParaRPr lang="es-ES" dirty="0">
              <a:solidFill>
                <a:schemeClr val="bg1"/>
              </a:solidFill>
            </a:endParaRPr>
          </a:p>
          <a:p>
            <a:endParaRPr lang="es-ES" dirty="0">
              <a:solidFill>
                <a:schemeClr val="bg1"/>
              </a:solidFill>
            </a:endParaRPr>
          </a:p>
          <a:p>
            <a:endParaRPr lang="es-ES" dirty="0" smtClean="0">
              <a:solidFill>
                <a:schemeClr val="bg1"/>
              </a:solidFill>
            </a:endParaRPr>
          </a:p>
          <a:p>
            <a:endParaRPr lang="es-ES" dirty="0" smtClean="0">
              <a:solidFill>
                <a:schemeClr val="bg1"/>
              </a:solidFill>
            </a:endParaRPr>
          </a:p>
          <a:p>
            <a:pPr algn="just"/>
            <a:endParaRPr lang="es-ES" dirty="0">
              <a:solidFill>
                <a:schemeClr val="bg1"/>
              </a:solidFill>
            </a:endParaRPr>
          </a:p>
          <a:p>
            <a:pPr algn="just"/>
            <a:endParaRPr lang="es-EC" dirty="0" smtClean="0">
              <a:solidFill>
                <a:schemeClr val="bg1"/>
              </a:solidFill>
            </a:endParaRPr>
          </a:p>
          <a:p>
            <a:endParaRPr lang="en-US" b="1" dirty="0">
              <a:solidFill>
                <a:schemeClr val="bg1"/>
              </a:solidFill>
            </a:endParaRPr>
          </a:p>
        </p:txBody>
      </p:sp>
      <p:sp>
        <p:nvSpPr>
          <p:cNvPr id="6" name="Marcador de contenido 2"/>
          <p:cNvSpPr txBox="1">
            <a:spLocks/>
          </p:cNvSpPr>
          <p:nvPr/>
        </p:nvSpPr>
        <p:spPr>
          <a:xfrm>
            <a:off x="2871821" y="3640462"/>
            <a:ext cx="6292056" cy="2012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Impresión 3D del prototipo en plástico PLA</a:t>
            </a:r>
            <a:endParaRPr lang="en-US" sz="1200" b="1" dirty="0">
              <a:solidFill>
                <a:schemeClr val="bg1"/>
              </a:solidFill>
            </a:endParaRPr>
          </a:p>
        </p:txBody>
      </p:sp>
      <p:sp>
        <p:nvSpPr>
          <p:cNvPr id="7" name="Marcador de contenido 2"/>
          <p:cNvSpPr txBox="1">
            <a:spLocks/>
          </p:cNvSpPr>
          <p:nvPr/>
        </p:nvSpPr>
        <p:spPr>
          <a:xfrm>
            <a:off x="3252821" y="6350099"/>
            <a:ext cx="5511800" cy="53467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200" b="1" dirty="0" smtClean="0">
                <a:solidFill>
                  <a:schemeClr val="bg1"/>
                </a:solidFill>
              </a:rPr>
              <a:t>Impresión 3D del prototipo en plástico ABS</a:t>
            </a:r>
            <a:endParaRPr lang="en-US" sz="1200" b="1" dirty="0">
              <a:solidFill>
                <a:schemeClr val="bg1"/>
              </a:solidFill>
            </a:endParaRPr>
          </a:p>
        </p:txBody>
      </p:sp>
      <p:sp>
        <p:nvSpPr>
          <p:cNvPr id="10" name="Título 1"/>
          <p:cNvSpPr>
            <a:spLocks noGrp="1"/>
          </p:cNvSpPr>
          <p:nvPr>
            <p:ph type="title"/>
          </p:nvPr>
        </p:nvSpPr>
        <p:spPr>
          <a:xfrm>
            <a:off x="0" y="0"/>
            <a:ext cx="10637520" cy="694268"/>
          </a:xfrm>
        </p:spPr>
        <p:txBody>
          <a:bodyPr>
            <a:normAutofit fontScale="90000"/>
          </a:bodyPr>
          <a:lstStyle/>
          <a:p>
            <a:r>
              <a:rPr lang="es-EC" sz="3000" b="1" dirty="0" smtClean="0">
                <a:solidFill>
                  <a:schemeClr val="bg1"/>
                </a:solidFill>
              </a:rPr>
              <a:t>5. CORRECCIÓN DE GEOMETRIA E IMPRESIÓN DE Prototipos</a:t>
            </a:r>
            <a:endParaRPr lang="en-US" sz="3000" b="1" dirty="0">
              <a:solidFill>
                <a:schemeClr val="bg1"/>
              </a:solidFill>
            </a:endParaRPr>
          </a:p>
        </p:txBody>
      </p:sp>
      <p:pic>
        <p:nvPicPr>
          <p:cNvPr id="11"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3273525" y="1344595"/>
            <a:ext cx="5222775" cy="2266960"/>
          </a:xfrm>
          <a:prstGeom prst="rect">
            <a:avLst/>
          </a:prstGeom>
        </p:spPr>
      </p:pic>
      <p:pic>
        <p:nvPicPr>
          <p:cNvPr id="4" name="Imagen 3"/>
          <p:cNvPicPr>
            <a:picLocks noChangeAspect="1"/>
          </p:cNvPicPr>
          <p:nvPr/>
        </p:nvPicPr>
        <p:blipFill>
          <a:blip r:embed="rId4"/>
          <a:stretch>
            <a:fillRect/>
          </a:stretch>
        </p:blipFill>
        <p:spPr>
          <a:xfrm>
            <a:off x="3282138" y="4141805"/>
            <a:ext cx="5222775" cy="2347025"/>
          </a:xfrm>
          <a:prstGeom prst="rect">
            <a:avLst/>
          </a:prstGeom>
        </p:spPr>
      </p:pic>
    </p:spTree>
    <p:extLst>
      <p:ext uri="{BB962C8B-B14F-4D97-AF65-F5344CB8AC3E}">
        <p14:creationId xmlns:p14="http://schemas.microsoft.com/office/powerpoint/2010/main" val="4211282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2"/>
                </a:solidFill>
              </a:rPr>
              <a:t>6. Ensayos de compresión en laboratorio para corroboración de análisis CAD/CAE, mediante probetas con norma ASTM D695</a:t>
            </a:r>
            <a:endParaRPr lang="es-EC" sz="7200" dirty="0" smtClean="0">
              <a:solidFill>
                <a:schemeClr val="bg2"/>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83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fontScale="90000"/>
          </a:bodyPr>
          <a:lstStyle/>
          <a:p>
            <a:r>
              <a:rPr lang="es-EC" sz="3000" b="1" dirty="0">
                <a:solidFill>
                  <a:schemeClr val="bg1"/>
                </a:solidFill>
              </a:rPr>
              <a:t>6</a:t>
            </a:r>
            <a:r>
              <a:rPr lang="es-EC" sz="3000" b="1" dirty="0" smtClean="0">
                <a:solidFill>
                  <a:schemeClr val="bg1"/>
                </a:solidFill>
              </a:rPr>
              <a:t>. ENSAYOS DE COMPRESIÓN EN LABORATORIO PARA CORROBORACIÓN DE ANÁLISIS CAD/CAE, MEDIANTE PROBETAS CON NORMA ASTMD695</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546919" y="1428750"/>
            <a:ext cx="4498942" cy="4215486"/>
          </a:xfrm>
          <a:prstGeom prst="rect">
            <a:avLst/>
          </a:prstGeom>
        </p:spPr>
      </p:pic>
      <p:pic>
        <p:nvPicPr>
          <p:cNvPr id="7" name="Imagen 6"/>
          <p:cNvPicPr>
            <a:picLocks noChangeAspect="1"/>
          </p:cNvPicPr>
          <p:nvPr/>
        </p:nvPicPr>
        <p:blipFill>
          <a:blip r:embed="rId4"/>
          <a:stretch>
            <a:fillRect/>
          </a:stretch>
        </p:blipFill>
        <p:spPr>
          <a:xfrm>
            <a:off x="5505430" y="2193088"/>
            <a:ext cx="2581947" cy="3413047"/>
          </a:xfrm>
          <a:prstGeom prst="rect">
            <a:avLst/>
          </a:prstGeom>
        </p:spPr>
      </p:pic>
      <p:pic>
        <p:nvPicPr>
          <p:cNvPr id="8" name="Imagen 7"/>
          <p:cNvPicPr>
            <a:picLocks noChangeAspect="1"/>
          </p:cNvPicPr>
          <p:nvPr/>
        </p:nvPicPr>
        <p:blipFill>
          <a:blip r:embed="rId5"/>
          <a:stretch>
            <a:fillRect/>
          </a:stretch>
        </p:blipFill>
        <p:spPr>
          <a:xfrm>
            <a:off x="5398752" y="1322079"/>
            <a:ext cx="2792748" cy="753915"/>
          </a:xfrm>
          <a:prstGeom prst="rect">
            <a:avLst/>
          </a:prstGeom>
        </p:spPr>
      </p:pic>
      <p:sp>
        <p:nvSpPr>
          <p:cNvPr id="9" name="Marcador de contenido 2"/>
          <p:cNvSpPr txBox="1">
            <a:spLocks/>
          </p:cNvSpPr>
          <p:nvPr/>
        </p:nvSpPr>
        <p:spPr>
          <a:xfrm>
            <a:off x="1626569" y="5755556"/>
            <a:ext cx="2235200" cy="3429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Maquina </a:t>
            </a:r>
            <a:r>
              <a:rPr lang="es-ES" sz="1000" b="1" dirty="0">
                <a:solidFill>
                  <a:schemeClr val="bg1"/>
                </a:solidFill>
              </a:rPr>
              <a:t>de ensayo a compresión ACCU-TEK </a:t>
            </a:r>
            <a:r>
              <a:rPr lang="es-ES" sz="1000" b="1" dirty="0" err="1">
                <a:solidFill>
                  <a:schemeClr val="bg1"/>
                </a:solidFill>
              </a:rPr>
              <a:t>touch</a:t>
            </a:r>
            <a:r>
              <a:rPr lang="es-ES" sz="1000" b="1" dirty="0">
                <a:solidFill>
                  <a:schemeClr val="bg1"/>
                </a:solidFill>
              </a:rPr>
              <a:t> 350</a:t>
            </a:r>
          </a:p>
          <a:p>
            <a:pPr marL="0" indent="0" algn="ctr">
              <a:buNone/>
            </a:pPr>
            <a:endParaRPr lang="en-US" sz="1000" b="1" dirty="0">
              <a:solidFill>
                <a:schemeClr val="bg1"/>
              </a:solidFill>
            </a:endParaRPr>
          </a:p>
        </p:txBody>
      </p:sp>
      <p:sp>
        <p:nvSpPr>
          <p:cNvPr id="11" name="Marcador de contenido 2"/>
          <p:cNvSpPr txBox="1">
            <a:spLocks/>
          </p:cNvSpPr>
          <p:nvPr/>
        </p:nvSpPr>
        <p:spPr>
          <a:xfrm>
            <a:off x="5677524" y="5640522"/>
            <a:ext cx="2235200" cy="3429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Probeta para plástico PLA y ABS con 5% de espesor de malla</a:t>
            </a:r>
            <a:endParaRPr lang="en-US" sz="1000" b="1" dirty="0">
              <a:solidFill>
                <a:schemeClr val="bg1"/>
              </a:solidFill>
            </a:endParaRPr>
          </a:p>
        </p:txBody>
      </p:sp>
      <p:pic>
        <p:nvPicPr>
          <p:cNvPr id="12" name="Imagen 11"/>
          <p:cNvPicPr>
            <a:picLocks noChangeAspect="1"/>
          </p:cNvPicPr>
          <p:nvPr/>
        </p:nvPicPr>
        <p:blipFill>
          <a:blip r:embed="rId6"/>
          <a:stretch>
            <a:fillRect/>
          </a:stretch>
        </p:blipFill>
        <p:spPr>
          <a:xfrm>
            <a:off x="8652521" y="2193088"/>
            <a:ext cx="2616202" cy="3432098"/>
          </a:xfrm>
          <a:prstGeom prst="rect">
            <a:avLst/>
          </a:prstGeom>
        </p:spPr>
      </p:pic>
      <p:pic>
        <p:nvPicPr>
          <p:cNvPr id="13" name="Imagen 12"/>
          <p:cNvPicPr>
            <a:picLocks noChangeAspect="1"/>
          </p:cNvPicPr>
          <p:nvPr/>
        </p:nvPicPr>
        <p:blipFill>
          <a:blip r:embed="rId7"/>
          <a:stretch>
            <a:fillRect/>
          </a:stretch>
        </p:blipFill>
        <p:spPr>
          <a:xfrm>
            <a:off x="8596722" y="1394746"/>
            <a:ext cx="2672001" cy="681246"/>
          </a:xfrm>
          <a:prstGeom prst="rect">
            <a:avLst/>
          </a:prstGeom>
        </p:spPr>
      </p:pic>
      <p:sp>
        <p:nvSpPr>
          <p:cNvPr id="14" name="Marcador de contenido 2"/>
          <p:cNvSpPr txBox="1">
            <a:spLocks/>
          </p:cNvSpPr>
          <p:nvPr/>
        </p:nvSpPr>
        <p:spPr>
          <a:xfrm>
            <a:off x="8611961" y="5623373"/>
            <a:ext cx="2235200" cy="342991"/>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Probeta para plástico PLA y ABS con 15% de espesor de malla</a:t>
            </a:r>
            <a:endParaRPr lang="en-US" sz="1000" b="1" dirty="0">
              <a:solidFill>
                <a:schemeClr val="bg1"/>
              </a:solidFill>
            </a:endParaRPr>
          </a:p>
        </p:txBody>
      </p:sp>
      <p:sp>
        <p:nvSpPr>
          <p:cNvPr id="3" name="Rectángulo 2"/>
          <p:cNvSpPr/>
          <p:nvPr/>
        </p:nvSpPr>
        <p:spPr>
          <a:xfrm>
            <a:off x="416394" y="900184"/>
            <a:ext cx="5995552" cy="369332"/>
          </a:xfrm>
          <a:prstGeom prst="rect">
            <a:avLst/>
          </a:prstGeom>
        </p:spPr>
        <p:txBody>
          <a:bodyPr wrap="none">
            <a:spAutoFit/>
          </a:bodyPr>
          <a:lstStyle/>
          <a:p>
            <a:r>
              <a:rPr lang="es-EC" b="1" dirty="0" smtClean="0">
                <a:solidFill>
                  <a:schemeClr val="bg1"/>
                </a:solidFill>
              </a:rPr>
              <a:t>Creación de probetas con distinto espesor de malla</a:t>
            </a:r>
            <a:endParaRPr lang="es-EC" b="1" dirty="0">
              <a:solidFill>
                <a:schemeClr val="bg1"/>
              </a:solidFill>
            </a:endParaRPr>
          </a:p>
        </p:txBody>
      </p:sp>
    </p:spTree>
    <p:extLst>
      <p:ext uri="{BB962C8B-B14F-4D97-AF65-F5344CB8AC3E}">
        <p14:creationId xmlns:p14="http://schemas.microsoft.com/office/powerpoint/2010/main" val="1873567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fontScale="90000"/>
          </a:bodyPr>
          <a:lstStyle/>
          <a:p>
            <a:r>
              <a:rPr lang="es-EC" sz="3000" b="1" dirty="0">
                <a:solidFill>
                  <a:schemeClr val="bg1"/>
                </a:solidFill>
              </a:rPr>
              <a:t>6</a:t>
            </a:r>
            <a:r>
              <a:rPr lang="es-EC" sz="3000" b="1" dirty="0" smtClean="0">
                <a:solidFill>
                  <a:schemeClr val="bg1"/>
                </a:solidFill>
              </a:rPr>
              <a:t>. ENSAYOS DE COMPRESIÓN EN LABORATORIO PARA CORROBORACIÓN DE ANALISIS CAD/CAE, MEDIANTE PROBETAS CON NORMA ASTMD695</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2547779" y="5492746"/>
            <a:ext cx="2235200" cy="47517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Probetas impresas para ensayos de compresión</a:t>
            </a:r>
            <a:endParaRPr lang="es-ES" sz="1000" b="1" dirty="0">
              <a:solidFill>
                <a:schemeClr val="bg1"/>
              </a:solidFill>
            </a:endParaRPr>
          </a:p>
          <a:p>
            <a:pPr marL="0" indent="0" algn="ctr">
              <a:buNone/>
            </a:pPr>
            <a:endParaRPr lang="en-US" sz="1000" b="1" dirty="0">
              <a:solidFill>
                <a:schemeClr val="bg1"/>
              </a:solidFill>
            </a:endParaRPr>
          </a:p>
        </p:txBody>
      </p:sp>
      <p:sp>
        <p:nvSpPr>
          <p:cNvPr id="11" name="Marcador de contenido 2"/>
          <p:cNvSpPr txBox="1">
            <a:spLocks/>
          </p:cNvSpPr>
          <p:nvPr/>
        </p:nvSpPr>
        <p:spPr>
          <a:xfrm>
            <a:off x="7815395" y="4592030"/>
            <a:ext cx="2751006"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Fórmulas para cálculos de ensayos a compresión no confinada</a:t>
            </a:r>
            <a:endParaRPr lang="en-US" sz="1000" b="1" dirty="0">
              <a:solidFill>
                <a:schemeClr val="bg1"/>
              </a:solidFill>
            </a:endParaRPr>
          </a:p>
        </p:txBody>
      </p:sp>
      <p:pic>
        <p:nvPicPr>
          <p:cNvPr id="15" name="Imagen 14"/>
          <p:cNvPicPr>
            <a:picLocks noChangeAspect="1"/>
          </p:cNvPicPr>
          <p:nvPr/>
        </p:nvPicPr>
        <p:blipFill>
          <a:blip r:embed="rId3"/>
          <a:stretch>
            <a:fillRect/>
          </a:stretch>
        </p:blipFill>
        <p:spPr>
          <a:xfrm>
            <a:off x="770302" y="1619249"/>
            <a:ext cx="5790154" cy="3744071"/>
          </a:xfrm>
          <a:prstGeom prst="rect">
            <a:avLst/>
          </a:prstGeom>
        </p:spPr>
      </p:pic>
      <p:pic>
        <p:nvPicPr>
          <p:cNvPr id="3" name="Imagen 2"/>
          <p:cNvPicPr>
            <a:picLocks noChangeAspect="1"/>
          </p:cNvPicPr>
          <p:nvPr/>
        </p:nvPicPr>
        <p:blipFill>
          <a:blip r:embed="rId4"/>
          <a:stretch>
            <a:fillRect/>
          </a:stretch>
        </p:blipFill>
        <p:spPr>
          <a:xfrm>
            <a:off x="6742509" y="2861436"/>
            <a:ext cx="4825376" cy="1337728"/>
          </a:xfrm>
          <a:prstGeom prst="rect">
            <a:avLst/>
          </a:prstGeom>
        </p:spPr>
      </p:pic>
      <p:sp>
        <p:nvSpPr>
          <p:cNvPr id="8" name="Rectángulo 7"/>
          <p:cNvSpPr/>
          <p:nvPr/>
        </p:nvSpPr>
        <p:spPr>
          <a:xfrm>
            <a:off x="416394" y="991624"/>
            <a:ext cx="9616735" cy="369332"/>
          </a:xfrm>
          <a:prstGeom prst="rect">
            <a:avLst/>
          </a:prstGeom>
        </p:spPr>
        <p:txBody>
          <a:bodyPr wrap="none">
            <a:spAutoFit/>
          </a:bodyPr>
          <a:lstStyle/>
          <a:p>
            <a:r>
              <a:rPr lang="es-EC" b="1" dirty="0" smtClean="0">
                <a:solidFill>
                  <a:schemeClr val="bg1"/>
                </a:solidFill>
              </a:rPr>
              <a:t>Peso de probetas y formulas para cálculos de ensayos de compresión no confinada</a:t>
            </a:r>
            <a:endParaRPr lang="es-EC" b="1" dirty="0">
              <a:solidFill>
                <a:schemeClr val="bg1"/>
              </a:solidFill>
            </a:endParaRPr>
          </a:p>
        </p:txBody>
      </p:sp>
    </p:spTree>
    <p:extLst>
      <p:ext uri="{BB962C8B-B14F-4D97-AF65-F5344CB8AC3E}">
        <p14:creationId xmlns:p14="http://schemas.microsoft.com/office/powerpoint/2010/main" val="465807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fontScale="90000"/>
          </a:bodyPr>
          <a:lstStyle/>
          <a:p>
            <a:r>
              <a:rPr lang="es-EC" sz="3000" b="1" dirty="0">
                <a:solidFill>
                  <a:schemeClr val="bg1"/>
                </a:solidFill>
              </a:rPr>
              <a:t>6</a:t>
            </a:r>
            <a:r>
              <a:rPr lang="es-EC" sz="3000" b="1" dirty="0" smtClean="0">
                <a:solidFill>
                  <a:schemeClr val="bg1"/>
                </a:solidFill>
              </a:rPr>
              <a:t>. ENSAYOS DE COMPRESIÓN EN LABORATORIO PARA CORROBORACIÓN DE ANALISIS CAD/CAE, MEDIANTE PROBETAS CON NORMA ASTMD695</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2823551" y="5734408"/>
            <a:ext cx="2235200" cy="47517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Valores calculados para curva esfuerzo deformación</a:t>
            </a:r>
            <a:endParaRPr lang="es-ES" sz="1000" b="1" dirty="0">
              <a:solidFill>
                <a:schemeClr val="bg1"/>
              </a:solidFill>
            </a:endParaRPr>
          </a:p>
          <a:p>
            <a:pPr marL="0" indent="0" algn="ctr">
              <a:buNone/>
            </a:pPr>
            <a:endParaRPr lang="en-US" sz="1000" b="1" dirty="0">
              <a:solidFill>
                <a:schemeClr val="bg1"/>
              </a:solidFill>
            </a:endParaRPr>
          </a:p>
        </p:txBody>
      </p:sp>
      <p:sp>
        <p:nvSpPr>
          <p:cNvPr id="11" name="Marcador de contenido 2"/>
          <p:cNvSpPr txBox="1">
            <a:spLocks/>
          </p:cNvSpPr>
          <p:nvPr/>
        </p:nvSpPr>
        <p:spPr>
          <a:xfrm>
            <a:off x="8190771" y="5834097"/>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Curva Esfuerzo vs Deformación en ensayo de compresión de probeta de plástico PLA </a:t>
            </a:r>
            <a:endParaRPr lang="en-US" sz="1000" b="1" dirty="0">
              <a:solidFill>
                <a:schemeClr val="bg1"/>
              </a:solidFill>
            </a:endParaRPr>
          </a:p>
        </p:txBody>
      </p:sp>
      <p:pic>
        <p:nvPicPr>
          <p:cNvPr id="4" name="Imagen 3"/>
          <p:cNvPicPr>
            <a:picLocks noChangeAspect="1"/>
          </p:cNvPicPr>
          <p:nvPr/>
        </p:nvPicPr>
        <p:blipFill>
          <a:blip r:embed="rId3"/>
          <a:stretch>
            <a:fillRect/>
          </a:stretch>
        </p:blipFill>
        <p:spPr>
          <a:xfrm>
            <a:off x="284715" y="1712331"/>
            <a:ext cx="7163455" cy="3928645"/>
          </a:xfrm>
          <a:prstGeom prst="rect">
            <a:avLst/>
          </a:prstGeom>
        </p:spPr>
      </p:pic>
      <p:pic>
        <p:nvPicPr>
          <p:cNvPr id="5" name="Imagen 4"/>
          <p:cNvPicPr>
            <a:picLocks noChangeAspect="1"/>
          </p:cNvPicPr>
          <p:nvPr/>
        </p:nvPicPr>
        <p:blipFill>
          <a:blip r:embed="rId4"/>
          <a:stretch>
            <a:fillRect/>
          </a:stretch>
        </p:blipFill>
        <p:spPr>
          <a:xfrm>
            <a:off x="8838607" y="1055922"/>
            <a:ext cx="1654727" cy="1333237"/>
          </a:xfrm>
          <a:prstGeom prst="rect">
            <a:avLst/>
          </a:prstGeom>
        </p:spPr>
      </p:pic>
      <p:pic>
        <p:nvPicPr>
          <p:cNvPr id="7" name="Imagen 6"/>
          <p:cNvPicPr>
            <a:picLocks noChangeAspect="1"/>
          </p:cNvPicPr>
          <p:nvPr/>
        </p:nvPicPr>
        <p:blipFill>
          <a:blip r:embed="rId5"/>
          <a:stretch>
            <a:fillRect/>
          </a:stretch>
        </p:blipFill>
        <p:spPr>
          <a:xfrm>
            <a:off x="7653736" y="2946498"/>
            <a:ext cx="4253247" cy="2928976"/>
          </a:xfrm>
          <a:prstGeom prst="rect">
            <a:avLst/>
          </a:prstGeom>
        </p:spPr>
      </p:pic>
      <p:sp>
        <p:nvSpPr>
          <p:cNvPr id="12" name="Marcador de contenido 2"/>
          <p:cNvSpPr txBox="1">
            <a:spLocks/>
          </p:cNvSpPr>
          <p:nvPr/>
        </p:nvSpPr>
        <p:spPr>
          <a:xfrm>
            <a:off x="8061319" y="2365930"/>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Máxima carga soportada en compresión por la probeta de plástico PLA</a:t>
            </a:r>
            <a:endParaRPr lang="en-US" sz="1000" b="1" dirty="0">
              <a:solidFill>
                <a:schemeClr val="bg1"/>
              </a:solidFill>
            </a:endParaRPr>
          </a:p>
        </p:txBody>
      </p:sp>
      <p:sp>
        <p:nvSpPr>
          <p:cNvPr id="10" name="Rectángulo 9"/>
          <p:cNvSpPr/>
          <p:nvPr/>
        </p:nvSpPr>
        <p:spPr>
          <a:xfrm>
            <a:off x="171156" y="962858"/>
            <a:ext cx="8469924" cy="646331"/>
          </a:xfrm>
          <a:prstGeom prst="rect">
            <a:avLst/>
          </a:prstGeom>
        </p:spPr>
        <p:txBody>
          <a:bodyPr wrap="square">
            <a:spAutoFit/>
          </a:bodyPr>
          <a:lstStyle/>
          <a:p>
            <a:r>
              <a:rPr lang="es-EC" b="1" dirty="0" smtClean="0">
                <a:solidFill>
                  <a:schemeClr val="bg1"/>
                </a:solidFill>
              </a:rPr>
              <a:t>Curva Esfuerzo vs Deformación para probeta de plástico PLA con 5% de mallado interno</a:t>
            </a:r>
            <a:endParaRPr lang="es-EC" b="1" dirty="0">
              <a:solidFill>
                <a:schemeClr val="bg1"/>
              </a:solidFill>
            </a:endParaRPr>
          </a:p>
        </p:txBody>
      </p:sp>
    </p:spTree>
    <p:extLst>
      <p:ext uri="{BB962C8B-B14F-4D97-AF65-F5344CB8AC3E}">
        <p14:creationId xmlns:p14="http://schemas.microsoft.com/office/powerpoint/2010/main" val="2131897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fontScale="90000"/>
          </a:bodyPr>
          <a:lstStyle/>
          <a:p>
            <a:r>
              <a:rPr lang="es-EC" sz="3000" b="1" dirty="0">
                <a:solidFill>
                  <a:schemeClr val="bg1"/>
                </a:solidFill>
              </a:rPr>
              <a:t>6</a:t>
            </a:r>
            <a:r>
              <a:rPr lang="es-EC" sz="3000" b="1" dirty="0" smtClean="0">
                <a:solidFill>
                  <a:schemeClr val="bg1"/>
                </a:solidFill>
              </a:rPr>
              <a:t>. ENSAYOS DE COMPRESIÓN EN LABORATORIO PARA CORROBORACIÓN DE ANALISIS CAD/CAE, MEDIANTE PROBETAS CON NORMA ASTMD695</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2823551" y="5536288"/>
            <a:ext cx="2235200" cy="47517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Valores calculados para curva esfuerzo deformación</a:t>
            </a:r>
            <a:endParaRPr lang="es-ES" sz="1000" b="1" dirty="0">
              <a:solidFill>
                <a:schemeClr val="bg1"/>
              </a:solidFill>
            </a:endParaRPr>
          </a:p>
          <a:p>
            <a:pPr marL="0" indent="0" algn="ctr">
              <a:buNone/>
            </a:pPr>
            <a:endParaRPr lang="en-US" sz="1000" b="1" dirty="0">
              <a:solidFill>
                <a:schemeClr val="bg1"/>
              </a:solidFill>
            </a:endParaRPr>
          </a:p>
        </p:txBody>
      </p:sp>
      <p:sp>
        <p:nvSpPr>
          <p:cNvPr id="11" name="Marcador de contenido 2"/>
          <p:cNvSpPr txBox="1">
            <a:spLocks/>
          </p:cNvSpPr>
          <p:nvPr/>
        </p:nvSpPr>
        <p:spPr>
          <a:xfrm>
            <a:off x="8068851" y="5834097"/>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Curva Esfuerzo vs Deformación en ensayo de compresión de probeta de plástico PLA </a:t>
            </a:r>
            <a:endParaRPr lang="en-US" sz="1000" b="1" dirty="0">
              <a:solidFill>
                <a:schemeClr val="bg1"/>
              </a:solidFill>
            </a:endParaRPr>
          </a:p>
        </p:txBody>
      </p:sp>
      <p:sp>
        <p:nvSpPr>
          <p:cNvPr id="12" name="Marcador de contenido 2"/>
          <p:cNvSpPr txBox="1">
            <a:spLocks/>
          </p:cNvSpPr>
          <p:nvPr/>
        </p:nvSpPr>
        <p:spPr>
          <a:xfrm>
            <a:off x="8061319" y="2365930"/>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Máxima carga soportada en compresión por la probeta de plástico PLA</a:t>
            </a:r>
            <a:endParaRPr lang="en-US" sz="1000" b="1" dirty="0">
              <a:solidFill>
                <a:schemeClr val="bg1"/>
              </a:solidFill>
            </a:endParaRPr>
          </a:p>
        </p:txBody>
      </p:sp>
      <p:pic>
        <p:nvPicPr>
          <p:cNvPr id="10" name="Imagen 9"/>
          <p:cNvPicPr>
            <a:picLocks noChangeAspect="1"/>
          </p:cNvPicPr>
          <p:nvPr/>
        </p:nvPicPr>
        <p:blipFill>
          <a:blip r:embed="rId3"/>
          <a:stretch>
            <a:fillRect/>
          </a:stretch>
        </p:blipFill>
        <p:spPr>
          <a:xfrm>
            <a:off x="312369" y="1571448"/>
            <a:ext cx="6986725" cy="3828569"/>
          </a:xfrm>
          <a:prstGeom prst="rect">
            <a:avLst/>
          </a:prstGeom>
        </p:spPr>
      </p:pic>
      <p:pic>
        <p:nvPicPr>
          <p:cNvPr id="3" name="Imagen 2"/>
          <p:cNvPicPr>
            <a:picLocks noChangeAspect="1"/>
          </p:cNvPicPr>
          <p:nvPr/>
        </p:nvPicPr>
        <p:blipFill>
          <a:blip r:embed="rId4"/>
          <a:stretch>
            <a:fillRect/>
          </a:stretch>
        </p:blipFill>
        <p:spPr>
          <a:xfrm>
            <a:off x="8728895" y="979922"/>
            <a:ext cx="1837508" cy="1440209"/>
          </a:xfrm>
          <a:prstGeom prst="rect">
            <a:avLst/>
          </a:prstGeom>
        </p:spPr>
      </p:pic>
      <p:pic>
        <p:nvPicPr>
          <p:cNvPr id="8" name="Imagen 7"/>
          <p:cNvPicPr>
            <a:picLocks noChangeAspect="1"/>
          </p:cNvPicPr>
          <p:nvPr/>
        </p:nvPicPr>
        <p:blipFill>
          <a:blip r:embed="rId5"/>
          <a:stretch>
            <a:fillRect/>
          </a:stretch>
        </p:blipFill>
        <p:spPr>
          <a:xfrm>
            <a:off x="7520037" y="3083891"/>
            <a:ext cx="4291867" cy="2772179"/>
          </a:xfrm>
          <a:prstGeom prst="rect">
            <a:avLst/>
          </a:prstGeom>
        </p:spPr>
      </p:pic>
      <p:sp>
        <p:nvSpPr>
          <p:cNvPr id="13" name="Rectángulo 12"/>
          <p:cNvSpPr/>
          <p:nvPr/>
        </p:nvSpPr>
        <p:spPr>
          <a:xfrm>
            <a:off x="171156" y="962858"/>
            <a:ext cx="8469924" cy="646331"/>
          </a:xfrm>
          <a:prstGeom prst="rect">
            <a:avLst/>
          </a:prstGeom>
        </p:spPr>
        <p:txBody>
          <a:bodyPr wrap="square">
            <a:spAutoFit/>
          </a:bodyPr>
          <a:lstStyle/>
          <a:p>
            <a:r>
              <a:rPr lang="es-EC" b="1" dirty="0" smtClean="0">
                <a:solidFill>
                  <a:schemeClr val="bg1"/>
                </a:solidFill>
              </a:rPr>
              <a:t>Curva Esfuerzo vs Deformación para probeta de plástico PLA con 15% de mallado interno</a:t>
            </a:r>
            <a:endParaRPr lang="es-EC" b="1" dirty="0">
              <a:solidFill>
                <a:schemeClr val="bg1"/>
              </a:solidFill>
            </a:endParaRPr>
          </a:p>
        </p:txBody>
      </p:sp>
    </p:spTree>
    <p:extLst>
      <p:ext uri="{BB962C8B-B14F-4D97-AF65-F5344CB8AC3E}">
        <p14:creationId xmlns:p14="http://schemas.microsoft.com/office/powerpoint/2010/main" val="3902792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fontScale="90000"/>
          </a:bodyPr>
          <a:lstStyle/>
          <a:p>
            <a:r>
              <a:rPr lang="es-EC" sz="3000" b="1" dirty="0">
                <a:solidFill>
                  <a:schemeClr val="bg1"/>
                </a:solidFill>
              </a:rPr>
              <a:t>6</a:t>
            </a:r>
            <a:r>
              <a:rPr lang="es-EC" sz="3000" b="1" dirty="0" smtClean="0">
                <a:solidFill>
                  <a:schemeClr val="bg1"/>
                </a:solidFill>
              </a:rPr>
              <a:t>. ENSAYOS DE COMPRESIÓN EN LABORATORIO PARA CORROBORACIÓN DE ANALISIS CAD/CAE, MEDIANTE PROBETAS CON NORMA ASTMD695</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2823551" y="5688688"/>
            <a:ext cx="2235200" cy="47517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Valores calculados para curva esfuerzo deformación</a:t>
            </a:r>
            <a:endParaRPr lang="es-ES" sz="1000" b="1" dirty="0">
              <a:solidFill>
                <a:schemeClr val="bg1"/>
              </a:solidFill>
            </a:endParaRPr>
          </a:p>
          <a:p>
            <a:pPr marL="0" indent="0" algn="ctr">
              <a:buNone/>
            </a:pPr>
            <a:endParaRPr lang="en-US" sz="1000" b="1" dirty="0">
              <a:solidFill>
                <a:schemeClr val="bg1"/>
              </a:solidFill>
            </a:endParaRPr>
          </a:p>
        </p:txBody>
      </p:sp>
      <p:sp>
        <p:nvSpPr>
          <p:cNvPr id="11" name="Marcador de contenido 2"/>
          <p:cNvSpPr txBox="1">
            <a:spLocks/>
          </p:cNvSpPr>
          <p:nvPr/>
        </p:nvSpPr>
        <p:spPr>
          <a:xfrm>
            <a:off x="8175531" y="5834097"/>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Curva Esfuerzo vs Deformación en ensayo de compresión de probeta de plástico ABS</a:t>
            </a:r>
            <a:endParaRPr lang="en-US" sz="1000" b="1" dirty="0">
              <a:solidFill>
                <a:schemeClr val="bg1"/>
              </a:solidFill>
            </a:endParaRPr>
          </a:p>
        </p:txBody>
      </p:sp>
      <p:sp>
        <p:nvSpPr>
          <p:cNvPr id="12" name="Marcador de contenido 2"/>
          <p:cNvSpPr txBox="1">
            <a:spLocks/>
          </p:cNvSpPr>
          <p:nvPr/>
        </p:nvSpPr>
        <p:spPr>
          <a:xfrm>
            <a:off x="8061319" y="2365930"/>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Máxima carga soportada en compresión por la probeta de plástico ABS</a:t>
            </a:r>
            <a:endParaRPr lang="en-US" sz="1000" b="1" dirty="0">
              <a:solidFill>
                <a:schemeClr val="bg1"/>
              </a:solidFill>
            </a:endParaRPr>
          </a:p>
        </p:txBody>
      </p:sp>
      <p:pic>
        <p:nvPicPr>
          <p:cNvPr id="10" name="Imagen 9"/>
          <p:cNvPicPr>
            <a:picLocks noChangeAspect="1"/>
          </p:cNvPicPr>
          <p:nvPr/>
        </p:nvPicPr>
        <p:blipFill>
          <a:blip r:embed="rId3"/>
          <a:stretch>
            <a:fillRect/>
          </a:stretch>
        </p:blipFill>
        <p:spPr>
          <a:xfrm>
            <a:off x="321101" y="1634443"/>
            <a:ext cx="7035564" cy="3848205"/>
          </a:xfrm>
          <a:prstGeom prst="rect">
            <a:avLst/>
          </a:prstGeom>
        </p:spPr>
      </p:pic>
      <p:pic>
        <p:nvPicPr>
          <p:cNvPr id="13" name="Imagen 12"/>
          <p:cNvPicPr>
            <a:picLocks noChangeAspect="1"/>
          </p:cNvPicPr>
          <p:nvPr/>
        </p:nvPicPr>
        <p:blipFill>
          <a:blip r:embed="rId4"/>
          <a:stretch>
            <a:fillRect/>
          </a:stretch>
        </p:blipFill>
        <p:spPr>
          <a:xfrm>
            <a:off x="8855481" y="967263"/>
            <a:ext cx="1629639" cy="1398667"/>
          </a:xfrm>
          <a:prstGeom prst="rect">
            <a:avLst/>
          </a:prstGeom>
        </p:spPr>
      </p:pic>
      <p:pic>
        <p:nvPicPr>
          <p:cNvPr id="14" name="Imagen 13"/>
          <p:cNvPicPr>
            <a:picLocks noChangeAspect="1"/>
          </p:cNvPicPr>
          <p:nvPr/>
        </p:nvPicPr>
        <p:blipFill>
          <a:blip r:embed="rId5"/>
          <a:stretch>
            <a:fillRect/>
          </a:stretch>
        </p:blipFill>
        <p:spPr>
          <a:xfrm>
            <a:off x="7687675" y="3044185"/>
            <a:ext cx="4154887" cy="2791565"/>
          </a:xfrm>
          <a:prstGeom prst="rect">
            <a:avLst/>
          </a:prstGeom>
        </p:spPr>
      </p:pic>
      <p:sp>
        <p:nvSpPr>
          <p:cNvPr id="15" name="Rectángulo 14"/>
          <p:cNvSpPr/>
          <p:nvPr/>
        </p:nvSpPr>
        <p:spPr>
          <a:xfrm>
            <a:off x="171156" y="962858"/>
            <a:ext cx="8469924" cy="646331"/>
          </a:xfrm>
          <a:prstGeom prst="rect">
            <a:avLst/>
          </a:prstGeom>
        </p:spPr>
        <p:txBody>
          <a:bodyPr wrap="square">
            <a:spAutoFit/>
          </a:bodyPr>
          <a:lstStyle/>
          <a:p>
            <a:r>
              <a:rPr lang="es-EC" b="1" dirty="0" smtClean="0">
                <a:solidFill>
                  <a:schemeClr val="bg1"/>
                </a:solidFill>
              </a:rPr>
              <a:t>Curva Esfuerzo vs Deformación para probeta de plástico ABS con 5% de mallado interno</a:t>
            </a:r>
            <a:endParaRPr lang="es-EC" b="1" dirty="0">
              <a:solidFill>
                <a:schemeClr val="bg1"/>
              </a:solidFill>
            </a:endParaRPr>
          </a:p>
        </p:txBody>
      </p:sp>
    </p:spTree>
    <p:extLst>
      <p:ext uri="{BB962C8B-B14F-4D97-AF65-F5344CB8AC3E}">
        <p14:creationId xmlns:p14="http://schemas.microsoft.com/office/powerpoint/2010/main" val="3177349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534400" cy="1507067"/>
          </a:xfrm>
        </p:spPr>
        <p:txBody>
          <a:bodyPr>
            <a:normAutofit/>
          </a:bodyPr>
          <a:lstStyle/>
          <a:p>
            <a:r>
              <a:rPr lang="es-EC" sz="3000" b="1" dirty="0" smtClean="0">
                <a:solidFill>
                  <a:schemeClr val="bg1"/>
                </a:solidFill>
              </a:rPr>
              <a:t>problemática</a:t>
            </a:r>
            <a:endParaRPr lang="en-US" sz="3000" dirty="0">
              <a:solidFill>
                <a:schemeClr val="bg1"/>
              </a:solidFill>
            </a:endParaRPr>
          </a:p>
        </p:txBody>
      </p:sp>
      <p:sp>
        <p:nvSpPr>
          <p:cNvPr id="3" name="Marcador de contenido 2"/>
          <p:cNvSpPr>
            <a:spLocks noGrp="1"/>
          </p:cNvSpPr>
          <p:nvPr>
            <p:ph idx="1"/>
          </p:nvPr>
        </p:nvSpPr>
        <p:spPr>
          <a:xfrm>
            <a:off x="735012" y="2006601"/>
            <a:ext cx="10034588" cy="2933700"/>
          </a:xfrm>
        </p:spPr>
        <p:txBody>
          <a:bodyPr>
            <a:normAutofit/>
          </a:bodyPr>
          <a:lstStyle/>
          <a:p>
            <a:pPr marL="0" indent="0" algn="just">
              <a:buNone/>
            </a:pPr>
            <a:r>
              <a:rPr lang="es-EC" sz="2200" dirty="0">
                <a:solidFill>
                  <a:schemeClr val="bg1"/>
                </a:solidFill>
              </a:rPr>
              <a:t>En el Ecuador existen muchas personas con problemas anatómicos en las extremidades inferiores provocados por diversas enfermedades, las casas fabricantes de órtesis existentes en el país </a:t>
            </a:r>
            <a:r>
              <a:rPr lang="es-EC" sz="2200" dirty="0" smtClean="0">
                <a:solidFill>
                  <a:schemeClr val="bg1"/>
                </a:solidFill>
              </a:rPr>
              <a:t>no aplican </a:t>
            </a:r>
            <a:r>
              <a:rPr lang="es-EC" sz="2200" dirty="0">
                <a:solidFill>
                  <a:schemeClr val="bg1"/>
                </a:solidFill>
              </a:rPr>
              <a:t>técnicas de escaneo 3D y posterior desarrollo </a:t>
            </a:r>
            <a:r>
              <a:rPr lang="es-EC" sz="2200" dirty="0" smtClean="0">
                <a:solidFill>
                  <a:schemeClr val="bg1"/>
                </a:solidFill>
              </a:rPr>
              <a:t>CAD/CAM/CAE con análisis biomecánico. </a:t>
            </a:r>
            <a:endParaRPr lang="en-US" sz="2200" dirty="0">
              <a:solidFill>
                <a:schemeClr val="bg1"/>
              </a:solidFill>
            </a:endParaRPr>
          </a:p>
        </p:txBody>
      </p:sp>
      <p:pic>
        <p:nvPicPr>
          <p:cNvPr id="4"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432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fontScale="90000"/>
          </a:bodyPr>
          <a:lstStyle/>
          <a:p>
            <a:r>
              <a:rPr lang="es-EC" sz="3000" b="1" dirty="0">
                <a:solidFill>
                  <a:schemeClr val="bg1"/>
                </a:solidFill>
              </a:rPr>
              <a:t>6</a:t>
            </a:r>
            <a:r>
              <a:rPr lang="es-EC" sz="3000" b="1" dirty="0" smtClean="0">
                <a:solidFill>
                  <a:schemeClr val="bg1"/>
                </a:solidFill>
              </a:rPr>
              <a:t>. ENSAYOS DE COMPRESIÓN EN LABORATORIO PARA CORROBORACIÓN DE ANALISIS CAD/CAE, MEDIANTE PROBETAS CON NORMA ASTMD695</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2823551" y="5742028"/>
            <a:ext cx="2235200" cy="47517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Valores calculados para curva esfuerzo deformación</a:t>
            </a:r>
            <a:endParaRPr lang="es-ES" sz="1000" b="1" dirty="0">
              <a:solidFill>
                <a:schemeClr val="bg1"/>
              </a:solidFill>
            </a:endParaRPr>
          </a:p>
          <a:p>
            <a:pPr marL="0" indent="0" algn="ctr">
              <a:buNone/>
            </a:pPr>
            <a:endParaRPr lang="en-US" sz="1000" b="1" dirty="0">
              <a:solidFill>
                <a:schemeClr val="bg1"/>
              </a:solidFill>
            </a:endParaRPr>
          </a:p>
        </p:txBody>
      </p:sp>
      <p:sp>
        <p:nvSpPr>
          <p:cNvPr id="11" name="Marcador de contenido 2"/>
          <p:cNvSpPr txBox="1">
            <a:spLocks/>
          </p:cNvSpPr>
          <p:nvPr/>
        </p:nvSpPr>
        <p:spPr>
          <a:xfrm>
            <a:off x="8281888" y="5701303"/>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Curva Esfuerzo vs Deformación en ensayo de compresión de probeta de plástico ABS</a:t>
            </a:r>
            <a:endParaRPr lang="en-US" sz="1000" b="1" dirty="0">
              <a:solidFill>
                <a:schemeClr val="bg1"/>
              </a:solidFill>
            </a:endParaRPr>
          </a:p>
        </p:txBody>
      </p:sp>
      <p:sp>
        <p:nvSpPr>
          <p:cNvPr id="12" name="Marcador de contenido 2"/>
          <p:cNvSpPr txBox="1">
            <a:spLocks/>
          </p:cNvSpPr>
          <p:nvPr/>
        </p:nvSpPr>
        <p:spPr>
          <a:xfrm>
            <a:off x="8061319" y="2480230"/>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Máxima carga soportada en compresión por la probeta de plástico ABS</a:t>
            </a:r>
            <a:endParaRPr lang="en-US" sz="1000" b="1" dirty="0">
              <a:solidFill>
                <a:schemeClr val="bg1"/>
              </a:solidFill>
            </a:endParaRPr>
          </a:p>
        </p:txBody>
      </p:sp>
      <p:pic>
        <p:nvPicPr>
          <p:cNvPr id="3" name="Imagen 2"/>
          <p:cNvPicPr>
            <a:picLocks noChangeAspect="1"/>
          </p:cNvPicPr>
          <p:nvPr/>
        </p:nvPicPr>
        <p:blipFill>
          <a:blip r:embed="rId3"/>
          <a:stretch>
            <a:fillRect/>
          </a:stretch>
        </p:blipFill>
        <p:spPr>
          <a:xfrm>
            <a:off x="310541" y="1670198"/>
            <a:ext cx="7261219" cy="3922645"/>
          </a:xfrm>
          <a:prstGeom prst="rect">
            <a:avLst/>
          </a:prstGeom>
        </p:spPr>
      </p:pic>
      <p:pic>
        <p:nvPicPr>
          <p:cNvPr id="4" name="Imagen 3"/>
          <p:cNvPicPr>
            <a:picLocks noChangeAspect="1"/>
          </p:cNvPicPr>
          <p:nvPr/>
        </p:nvPicPr>
        <p:blipFill rotWithShape="1">
          <a:blip r:embed="rId4"/>
          <a:srcRect r="12175"/>
          <a:stretch/>
        </p:blipFill>
        <p:spPr>
          <a:xfrm>
            <a:off x="8762999" y="1098467"/>
            <a:ext cx="1752601" cy="1420007"/>
          </a:xfrm>
          <a:prstGeom prst="rect">
            <a:avLst/>
          </a:prstGeom>
        </p:spPr>
      </p:pic>
      <p:pic>
        <p:nvPicPr>
          <p:cNvPr id="5" name="Imagen 4"/>
          <p:cNvPicPr>
            <a:picLocks noChangeAspect="1"/>
          </p:cNvPicPr>
          <p:nvPr/>
        </p:nvPicPr>
        <p:blipFill>
          <a:blip r:embed="rId5"/>
          <a:stretch>
            <a:fillRect/>
          </a:stretch>
        </p:blipFill>
        <p:spPr>
          <a:xfrm>
            <a:off x="8061318" y="3210537"/>
            <a:ext cx="3635381" cy="2534152"/>
          </a:xfrm>
          <a:prstGeom prst="rect">
            <a:avLst/>
          </a:prstGeom>
        </p:spPr>
      </p:pic>
      <p:sp>
        <p:nvSpPr>
          <p:cNvPr id="10" name="Rectángulo 9"/>
          <p:cNvSpPr/>
          <p:nvPr/>
        </p:nvSpPr>
        <p:spPr>
          <a:xfrm>
            <a:off x="171156" y="962858"/>
            <a:ext cx="8469924" cy="646331"/>
          </a:xfrm>
          <a:prstGeom prst="rect">
            <a:avLst/>
          </a:prstGeom>
        </p:spPr>
        <p:txBody>
          <a:bodyPr wrap="square">
            <a:spAutoFit/>
          </a:bodyPr>
          <a:lstStyle/>
          <a:p>
            <a:r>
              <a:rPr lang="es-EC" b="1" dirty="0" smtClean="0">
                <a:solidFill>
                  <a:schemeClr val="bg1"/>
                </a:solidFill>
              </a:rPr>
              <a:t>Curva Esfuerzo vs Deformación para probeta de plástico ABS con 15% de mallado interno</a:t>
            </a:r>
            <a:endParaRPr lang="es-EC" b="1" dirty="0">
              <a:solidFill>
                <a:schemeClr val="bg1"/>
              </a:solidFill>
            </a:endParaRPr>
          </a:p>
        </p:txBody>
      </p:sp>
    </p:spTree>
    <p:extLst>
      <p:ext uri="{BB962C8B-B14F-4D97-AF65-F5344CB8AC3E}">
        <p14:creationId xmlns:p14="http://schemas.microsoft.com/office/powerpoint/2010/main" val="1660292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2"/>
                </a:solidFill>
              </a:rPr>
              <a:t>7</a:t>
            </a:r>
            <a:r>
              <a:rPr lang="es-EC" sz="7200" b="1" dirty="0" smtClean="0">
                <a:solidFill>
                  <a:schemeClr val="bg2"/>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913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a:bodyPr>
          <a:lstStyle/>
          <a:p>
            <a:r>
              <a:rPr lang="es-EC" sz="3000" b="1" dirty="0">
                <a:solidFill>
                  <a:schemeClr val="bg1"/>
                </a:solidFill>
              </a:rPr>
              <a:t>7</a:t>
            </a:r>
            <a:r>
              <a:rPr lang="es-EC" sz="3000" b="1" dirty="0" smtClean="0">
                <a:solidFill>
                  <a:schemeClr val="bg1"/>
                </a:solidFill>
              </a:rPr>
              <a:t>. PRUEBAS DE carga EN PACIENTE y mejoras</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p:cNvSpPr txBox="1">
            <a:spLocks/>
          </p:cNvSpPr>
          <p:nvPr/>
        </p:nvSpPr>
        <p:spPr>
          <a:xfrm>
            <a:off x="2005231" y="6468440"/>
            <a:ext cx="2824673" cy="47517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Prueba con todo el peso corporal, equivalente a una carga de 620N</a:t>
            </a:r>
            <a:endParaRPr lang="es-ES" sz="1000" b="1" dirty="0">
              <a:solidFill>
                <a:schemeClr val="bg1"/>
              </a:solidFill>
            </a:endParaRPr>
          </a:p>
          <a:p>
            <a:pPr marL="0" indent="0" algn="ctr">
              <a:buNone/>
            </a:pPr>
            <a:endParaRPr lang="en-US" sz="1000" b="1" dirty="0">
              <a:solidFill>
                <a:schemeClr val="bg1"/>
              </a:solidFill>
            </a:endParaRPr>
          </a:p>
        </p:txBody>
      </p:sp>
      <p:sp>
        <p:nvSpPr>
          <p:cNvPr id="11" name="Marcador de contenido 2"/>
          <p:cNvSpPr txBox="1">
            <a:spLocks/>
          </p:cNvSpPr>
          <p:nvPr/>
        </p:nvSpPr>
        <p:spPr>
          <a:xfrm>
            <a:off x="6998103" y="6146115"/>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Mejoras realizadas a prototipo</a:t>
            </a:r>
            <a:endParaRPr lang="en-US" sz="1000" b="1" dirty="0">
              <a:solidFill>
                <a:schemeClr val="bg1"/>
              </a:solidFill>
            </a:endParaRPr>
          </a:p>
        </p:txBody>
      </p:sp>
      <p:sp>
        <p:nvSpPr>
          <p:cNvPr id="12" name="Marcador de contenido 2"/>
          <p:cNvSpPr txBox="1">
            <a:spLocks/>
          </p:cNvSpPr>
          <p:nvPr/>
        </p:nvSpPr>
        <p:spPr>
          <a:xfrm>
            <a:off x="6998103" y="3363532"/>
            <a:ext cx="3194240"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Mejoras a realizar en prototipo</a:t>
            </a:r>
            <a:endParaRPr lang="en-US" sz="1000" b="1" dirty="0">
              <a:solidFill>
                <a:schemeClr val="bg1"/>
              </a:solidFill>
            </a:endParaRPr>
          </a:p>
        </p:txBody>
      </p:sp>
      <p:pic>
        <p:nvPicPr>
          <p:cNvPr id="7" name="Imagen 6"/>
          <p:cNvPicPr>
            <a:picLocks noChangeAspect="1"/>
          </p:cNvPicPr>
          <p:nvPr/>
        </p:nvPicPr>
        <p:blipFill>
          <a:blip r:embed="rId3"/>
          <a:stretch>
            <a:fillRect/>
          </a:stretch>
        </p:blipFill>
        <p:spPr>
          <a:xfrm>
            <a:off x="1488756" y="3787497"/>
            <a:ext cx="3857625" cy="2533019"/>
          </a:xfrm>
          <a:prstGeom prst="rect">
            <a:avLst/>
          </a:prstGeom>
        </p:spPr>
      </p:pic>
      <p:pic>
        <p:nvPicPr>
          <p:cNvPr id="8" name="Imagen 7"/>
          <p:cNvPicPr>
            <a:picLocks noChangeAspect="1"/>
          </p:cNvPicPr>
          <p:nvPr/>
        </p:nvPicPr>
        <p:blipFill>
          <a:blip r:embed="rId4"/>
          <a:stretch>
            <a:fillRect/>
          </a:stretch>
        </p:blipFill>
        <p:spPr>
          <a:xfrm>
            <a:off x="1488757" y="1230824"/>
            <a:ext cx="3857625" cy="1933575"/>
          </a:xfrm>
          <a:prstGeom prst="rect">
            <a:avLst/>
          </a:prstGeom>
        </p:spPr>
      </p:pic>
      <p:sp>
        <p:nvSpPr>
          <p:cNvPr id="13" name="Marcador de contenido 2"/>
          <p:cNvSpPr txBox="1">
            <a:spLocks/>
          </p:cNvSpPr>
          <p:nvPr/>
        </p:nvSpPr>
        <p:spPr>
          <a:xfrm>
            <a:off x="1892489" y="3287745"/>
            <a:ext cx="3232152" cy="47517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000" b="1" dirty="0" smtClean="0">
                <a:solidFill>
                  <a:schemeClr val="bg1"/>
                </a:solidFill>
              </a:rPr>
              <a:t>Prueba de desplazamiento con todo el peso corporal, equivalente a una carga de 620N</a:t>
            </a:r>
            <a:endParaRPr lang="es-ES" sz="1000" b="1" dirty="0">
              <a:solidFill>
                <a:schemeClr val="bg1"/>
              </a:solidFill>
            </a:endParaRPr>
          </a:p>
          <a:p>
            <a:pPr marL="0" indent="0" algn="ctr">
              <a:buNone/>
            </a:pPr>
            <a:endParaRPr lang="en-US" sz="1000" b="1" dirty="0">
              <a:solidFill>
                <a:schemeClr val="bg1"/>
              </a:solidFill>
            </a:endParaRPr>
          </a:p>
        </p:txBody>
      </p:sp>
      <p:pic>
        <p:nvPicPr>
          <p:cNvPr id="10" name="Imagen 9"/>
          <p:cNvPicPr>
            <a:picLocks noChangeAspect="1"/>
          </p:cNvPicPr>
          <p:nvPr/>
        </p:nvPicPr>
        <p:blipFill rotWithShape="1">
          <a:blip r:embed="rId5"/>
          <a:srcRect t="4717"/>
          <a:stretch/>
        </p:blipFill>
        <p:spPr>
          <a:xfrm>
            <a:off x="8647510" y="1230824"/>
            <a:ext cx="2028109" cy="2186352"/>
          </a:xfrm>
          <a:prstGeom prst="rect">
            <a:avLst/>
          </a:prstGeom>
        </p:spPr>
      </p:pic>
      <p:pic>
        <p:nvPicPr>
          <p:cNvPr id="14" name="Imagen 13"/>
          <p:cNvPicPr>
            <a:picLocks noChangeAspect="1"/>
          </p:cNvPicPr>
          <p:nvPr/>
        </p:nvPicPr>
        <p:blipFill>
          <a:blip r:embed="rId6"/>
          <a:stretch>
            <a:fillRect/>
          </a:stretch>
        </p:blipFill>
        <p:spPr>
          <a:xfrm>
            <a:off x="6483330" y="1230824"/>
            <a:ext cx="2111893" cy="2139143"/>
          </a:xfrm>
          <a:prstGeom prst="rect">
            <a:avLst/>
          </a:prstGeom>
        </p:spPr>
      </p:pic>
      <p:pic>
        <p:nvPicPr>
          <p:cNvPr id="15" name="Imagen 14"/>
          <p:cNvPicPr>
            <a:picLocks noChangeAspect="1"/>
          </p:cNvPicPr>
          <p:nvPr/>
        </p:nvPicPr>
        <p:blipFill>
          <a:blip r:embed="rId7"/>
          <a:stretch>
            <a:fillRect/>
          </a:stretch>
        </p:blipFill>
        <p:spPr>
          <a:xfrm>
            <a:off x="9007273" y="4094823"/>
            <a:ext cx="1337470" cy="1991667"/>
          </a:xfrm>
          <a:prstGeom prst="rect">
            <a:avLst/>
          </a:prstGeom>
        </p:spPr>
      </p:pic>
      <p:pic>
        <p:nvPicPr>
          <p:cNvPr id="16" name="Imagen 15"/>
          <p:cNvPicPr>
            <a:picLocks noChangeAspect="1"/>
          </p:cNvPicPr>
          <p:nvPr/>
        </p:nvPicPr>
        <p:blipFill>
          <a:blip r:embed="rId8"/>
          <a:stretch>
            <a:fillRect/>
          </a:stretch>
        </p:blipFill>
        <p:spPr>
          <a:xfrm>
            <a:off x="6673829" y="4094823"/>
            <a:ext cx="1579375" cy="1712843"/>
          </a:xfrm>
          <a:prstGeom prst="rect">
            <a:avLst/>
          </a:prstGeom>
        </p:spPr>
      </p:pic>
      <p:sp>
        <p:nvSpPr>
          <p:cNvPr id="17" name="Rectángulo 16"/>
          <p:cNvSpPr/>
          <p:nvPr/>
        </p:nvSpPr>
        <p:spPr>
          <a:xfrm>
            <a:off x="414996" y="627578"/>
            <a:ext cx="11655084" cy="646331"/>
          </a:xfrm>
          <a:prstGeom prst="rect">
            <a:avLst/>
          </a:prstGeom>
        </p:spPr>
        <p:txBody>
          <a:bodyPr wrap="square">
            <a:spAutoFit/>
          </a:bodyPr>
          <a:lstStyle/>
          <a:p>
            <a:r>
              <a:rPr lang="es-EC" b="1" dirty="0" smtClean="0">
                <a:solidFill>
                  <a:schemeClr val="bg1"/>
                </a:solidFill>
              </a:rPr>
              <a:t>Carga de 620N en prototipo con desplazamiento y peso corporal completo. Accesorios de mejora para el prototipo. </a:t>
            </a:r>
            <a:endParaRPr lang="es-EC" b="1" dirty="0">
              <a:solidFill>
                <a:schemeClr val="bg1"/>
              </a:solidFill>
            </a:endParaRPr>
          </a:p>
        </p:txBody>
      </p:sp>
    </p:spTree>
    <p:extLst>
      <p:ext uri="{BB962C8B-B14F-4D97-AF65-F5344CB8AC3E}">
        <p14:creationId xmlns:p14="http://schemas.microsoft.com/office/powerpoint/2010/main" val="13689255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2"/>
                </a:solidFill>
              </a:rPr>
              <a:t>8</a:t>
            </a:r>
            <a:r>
              <a:rPr lang="es-EC" sz="7200" b="1" dirty="0" smtClean="0">
                <a:solidFill>
                  <a:schemeClr val="bg2"/>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643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a:bodyPr>
          <a:lstStyle/>
          <a:p>
            <a:r>
              <a:rPr lang="es-EC" sz="3000" b="1" dirty="0">
                <a:solidFill>
                  <a:schemeClr val="bg1"/>
                </a:solidFill>
              </a:rPr>
              <a:t>8</a:t>
            </a:r>
            <a:r>
              <a:rPr lang="es-EC" sz="3000" b="1" dirty="0" smtClean="0">
                <a:solidFill>
                  <a:schemeClr val="bg1"/>
                </a:solidFill>
              </a:rPr>
              <a:t>. Diagramas de procesos</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1939508" y="788863"/>
            <a:ext cx="2998252" cy="5976843"/>
          </a:xfrm>
          <a:prstGeom prst="rect">
            <a:avLst/>
          </a:prstGeom>
        </p:spPr>
      </p:pic>
      <p:pic>
        <p:nvPicPr>
          <p:cNvPr id="4" name="Imagen 3"/>
          <p:cNvPicPr>
            <a:picLocks noChangeAspect="1"/>
          </p:cNvPicPr>
          <p:nvPr/>
        </p:nvPicPr>
        <p:blipFill rotWithShape="1">
          <a:blip r:embed="rId4"/>
          <a:srcRect t="1143"/>
          <a:stretch/>
        </p:blipFill>
        <p:spPr>
          <a:xfrm>
            <a:off x="5586412" y="822960"/>
            <a:ext cx="4411974" cy="5942746"/>
          </a:xfrm>
          <a:prstGeom prst="rect">
            <a:avLst/>
          </a:prstGeom>
        </p:spPr>
      </p:pic>
    </p:spTree>
    <p:extLst>
      <p:ext uri="{BB962C8B-B14F-4D97-AF65-F5344CB8AC3E}">
        <p14:creationId xmlns:p14="http://schemas.microsoft.com/office/powerpoint/2010/main" val="3917936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2"/>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846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a:bodyPr>
          <a:lstStyle/>
          <a:p>
            <a:r>
              <a:rPr lang="es-EC" sz="3000" b="1" dirty="0">
                <a:solidFill>
                  <a:schemeClr val="bg1"/>
                </a:solidFill>
              </a:rPr>
              <a:t>9</a:t>
            </a:r>
            <a:r>
              <a:rPr lang="es-EC" sz="3000" b="1" dirty="0" smtClean="0">
                <a:solidFill>
                  <a:schemeClr val="bg1"/>
                </a:solidFill>
              </a:rPr>
              <a:t>. COSTOS DE IMPRESIÓN 3D</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12" name="Marcador de contenido 2"/>
          <p:cNvSpPr>
            <a:spLocks noGrp="1"/>
          </p:cNvSpPr>
          <p:nvPr>
            <p:ph idx="1"/>
          </p:nvPr>
        </p:nvSpPr>
        <p:spPr>
          <a:xfrm>
            <a:off x="2501892" y="541748"/>
            <a:ext cx="8735519" cy="6316252"/>
          </a:xfrm>
        </p:spPr>
        <p:txBody>
          <a:bodyPr>
            <a:normAutofit/>
          </a:bodyPr>
          <a:lstStyle/>
          <a:p>
            <a:pPr marL="0" indent="0">
              <a:buNone/>
            </a:pPr>
            <a:r>
              <a:rPr lang="es-EC" b="1" dirty="0" smtClean="0">
                <a:solidFill>
                  <a:schemeClr val="bg1"/>
                </a:solidFill>
              </a:rPr>
              <a:t>Costos involucrados en la impresión 3D:</a:t>
            </a:r>
          </a:p>
          <a:p>
            <a:pPr marL="0" indent="0">
              <a:buNone/>
            </a:pPr>
            <a:r>
              <a:rPr lang="es-EC" dirty="0" smtClean="0">
                <a:solidFill>
                  <a:schemeClr val="bg1"/>
                </a:solidFill>
              </a:rPr>
              <a:t>+ Costo de amortización</a:t>
            </a:r>
          </a:p>
          <a:p>
            <a:pPr marL="0" indent="0">
              <a:buNone/>
            </a:pPr>
            <a:r>
              <a:rPr lang="es-EC" dirty="0" smtClean="0">
                <a:solidFill>
                  <a:schemeClr val="bg1"/>
                </a:solidFill>
              </a:rPr>
              <a:t>+ Costo de materiales para adherencia y acabado</a:t>
            </a:r>
          </a:p>
          <a:p>
            <a:pPr marL="0" indent="0">
              <a:buNone/>
            </a:pPr>
            <a:r>
              <a:rPr lang="es-EC" dirty="0" smtClean="0">
                <a:solidFill>
                  <a:schemeClr val="bg1"/>
                </a:solidFill>
              </a:rPr>
              <a:t>+ Costo de consumo de potencia total de todos los equipos </a:t>
            </a:r>
          </a:p>
          <a:p>
            <a:pPr marL="0" indent="0">
              <a:buNone/>
            </a:pPr>
            <a:r>
              <a:rPr lang="es-EC" dirty="0" smtClean="0">
                <a:solidFill>
                  <a:schemeClr val="bg1"/>
                </a:solidFill>
              </a:rPr>
              <a:t>+ Costo de adquisición de imágenes en 3D</a:t>
            </a:r>
          </a:p>
          <a:p>
            <a:pPr marL="0" indent="0">
              <a:buNone/>
            </a:pPr>
            <a:r>
              <a:rPr lang="es-EC" dirty="0" smtClean="0">
                <a:solidFill>
                  <a:schemeClr val="bg1"/>
                </a:solidFill>
              </a:rPr>
              <a:t>+ Costo de diseño de la pieza</a:t>
            </a:r>
          </a:p>
          <a:p>
            <a:pPr marL="0" indent="0">
              <a:buNone/>
            </a:pPr>
            <a:r>
              <a:rPr lang="es-EC" dirty="0" smtClean="0">
                <a:solidFill>
                  <a:schemeClr val="bg1"/>
                </a:solidFill>
              </a:rPr>
              <a:t>+ Costo del filamento</a:t>
            </a:r>
          </a:p>
          <a:p>
            <a:pPr marL="0" indent="0">
              <a:buNone/>
            </a:pPr>
            <a:r>
              <a:rPr lang="es-EC" dirty="0" smtClean="0">
                <a:solidFill>
                  <a:schemeClr val="bg1"/>
                </a:solidFill>
              </a:rPr>
              <a:t>+ Costo de puesta en marcha de la impresora 3D</a:t>
            </a:r>
          </a:p>
          <a:p>
            <a:pPr marL="0" indent="0">
              <a:buNone/>
            </a:pPr>
            <a:r>
              <a:rPr lang="es-EC" dirty="0" smtClean="0">
                <a:solidFill>
                  <a:schemeClr val="bg1"/>
                </a:solidFill>
              </a:rPr>
              <a:t>+ Costo de la no calidad (27%)</a:t>
            </a:r>
          </a:p>
          <a:p>
            <a:pPr marL="0" indent="0">
              <a:buNone/>
            </a:pPr>
            <a:r>
              <a:rPr lang="es-EC" dirty="0" smtClean="0">
                <a:solidFill>
                  <a:schemeClr val="bg1"/>
                </a:solidFill>
              </a:rPr>
              <a:t>+ Costo de reparación de la impresora y equipos</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974656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a:bodyPr>
          <a:lstStyle/>
          <a:p>
            <a:r>
              <a:rPr lang="es-EC" sz="3000" b="1" dirty="0">
                <a:solidFill>
                  <a:schemeClr val="bg1"/>
                </a:solidFill>
              </a:rPr>
              <a:t>9</a:t>
            </a:r>
            <a:r>
              <a:rPr lang="es-EC" sz="3000" b="1" dirty="0" smtClean="0">
                <a:solidFill>
                  <a:schemeClr val="bg1"/>
                </a:solidFill>
              </a:rPr>
              <a:t>. COSTOS DE IMPRESIÓN 3D</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3"/>
          <a:srcRect l="3657"/>
          <a:stretch/>
        </p:blipFill>
        <p:spPr>
          <a:xfrm>
            <a:off x="1381124" y="1072514"/>
            <a:ext cx="4867275" cy="619125"/>
          </a:xfrm>
          <a:prstGeom prst="rect">
            <a:avLst/>
          </a:prstGeom>
        </p:spPr>
      </p:pic>
      <p:pic>
        <p:nvPicPr>
          <p:cNvPr id="8" name="Imagen 7"/>
          <p:cNvPicPr>
            <a:picLocks noChangeAspect="1"/>
          </p:cNvPicPr>
          <p:nvPr/>
        </p:nvPicPr>
        <p:blipFill>
          <a:blip r:embed="rId4"/>
          <a:stretch>
            <a:fillRect/>
          </a:stretch>
        </p:blipFill>
        <p:spPr>
          <a:xfrm>
            <a:off x="1373867" y="1928622"/>
            <a:ext cx="4881015" cy="654921"/>
          </a:xfrm>
          <a:prstGeom prst="rect">
            <a:avLst/>
          </a:prstGeom>
        </p:spPr>
      </p:pic>
      <p:pic>
        <p:nvPicPr>
          <p:cNvPr id="9" name="Imagen 8"/>
          <p:cNvPicPr>
            <a:picLocks noChangeAspect="1"/>
          </p:cNvPicPr>
          <p:nvPr/>
        </p:nvPicPr>
        <p:blipFill rotWithShape="1">
          <a:blip r:embed="rId5"/>
          <a:srcRect l="1" r="446"/>
          <a:stretch/>
        </p:blipFill>
        <p:spPr>
          <a:xfrm>
            <a:off x="1373867" y="3008925"/>
            <a:ext cx="4852762" cy="1837135"/>
          </a:xfrm>
          <a:prstGeom prst="rect">
            <a:avLst/>
          </a:prstGeom>
        </p:spPr>
      </p:pic>
      <p:pic>
        <p:nvPicPr>
          <p:cNvPr id="7" name="Imagen 6"/>
          <p:cNvPicPr>
            <a:picLocks noChangeAspect="1"/>
          </p:cNvPicPr>
          <p:nvPr/>
        </p:nvPicPr>
        <p:blipFill>
          <a:blip r:embed="rId6"/>
          <a:stretch>
            <a:fillRect/>
          </a:stretch>
        </p:blipFill>
        <p:spPr>
          <a:xfrm>
            <a:off x="2348501" y="5341483"/>
            <a:ext cx="2853239" cy="986745"/>
          </a:xfrm>
          <a:prstGeom prst="rect">
            <a:avLst/>
          </a:prstGeom>
        </p:spPr>
      </p:pic>
      <p:sp>
        <p:nvSpPr>
          <p:cNvPr id="11" name="Marcador de contenido 2"/>
          <p:cNvSpPr txBox="1">
            <a:spLocks/>
          </p:cNvSpPr>
          <p:nvPr/>
        </p:nvSpPr>
        <p:spPr>
          <a:xfrm>
            <a:off x="1032865" y="4966276"/>
            <a:ext cx="3495591"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100" b="1" dirty="0" smtClean="0">
                <a:solidFill>
                  <a:schemeClr val="bg1"/>
                </a:solidFill>
              </a:rPr>
              <a:t>Costo de reparaciones (mantenimiento)</a:t>
            </a:r>
            <a:endParaRPr lang="en-US" sz="1100" b="1" dirty="0">
              <a:solidFill>
                <a:schemeClr val="bg1"/>
              </a:solidFill>
            </a:endParaRPr>
          </a:p>
        </p:txBody>
      </p:sp>
      <p:pic>
        <p:nvPicPr>
          <p:cNvPr id="10" name="Imagen 9"/>
          <p:cNvPicPr>
            <a:picLocks noChangeAspect="1"/>
          </p:cNvPicPr>
          <p:nvPr/>
        </p:nvPicPr>
        <p:blipFill>
          <a:blip r:embed="rId7"/>
          <a:stretch>
            <a:fillRect/>
          </a:stretch>
        </p:blipFill>
        <p:spPr>
          <a:xfrm>
            <a:off x="7787776" y="1319259"/>
            <a:ext cx="3234443" cy="1177200"/>
          </a:xfrm>
          <a:prstGeom prst="rect">
            <a:avLst/>
          </a:prstGeom>
        </p:spPr>
      </p:pic>
      <p:sp>
        <p:nvSpPr>
          <p:cNvPr id="13" name="Marcador de contenido 2"/>
          <p:cNvSpPr txBox="1">
            <a:spLocks/>
          </p:cNvSpPr>
          <p:nvPr/>
        </p:nvSpPr>
        <p:spPr>
          <a:xfrm>
            <a:off x="7109636" y="922433"/>
            <a:ext cx="3495591"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S" sz="1100" b="1" dirty="0" smtClean="0">
                <a:solidFill>
                  <a:schemeClr val="bg1"/>
                </a:solidFill>
              </a:rPr>
              <a:t>Costo de preparación y post-procesado</a:t>
            </a:r>
            <a:endParaRPr lang="en-US" sz="1100" b="1" dirty="0">
              <a:solidFill>
                <a:schemeClr val="bg1"/>
              </a:solidFill>
            </a:endParaRPr>
          </a:p>
        </p:txBody>
      </p:sp>
      <p:sp>
        <p:nvSpPr>
          <p:cNvPr id="14" name="Marcador de contenido 2"/>
          <p:cNvSpPr txBox="1">
            <a:spLocks/>
          </p:cNvSpPr>
          <p:nvPr/>
        </p:nvSpPr>
        <p:spPr>
          <a:xfrm>
            <a:off x="7371324" y="2688519"/>
            <a:ext cx="3495591" cy="447777"/>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100" b="1" dirty="0" smtClean="0">
                <a:solidFill>
                  <a:schemeClr val="bg1"/>
                </a:solidFill>
              </a:rPr>
              <a:t>Costo de adquisición de imágenes</a:t>
            </a:r>
          </a:p>
          <a:p>
            <a:pPr marL="0" indent="0">
              <a:buNone/>
            </a:pPr>
            <a:r>
              <a:rPr lang="es-ES" sz="1100" b="1" dirty="0" smtClean="0">
                <a:solidFill>
                  <a:schemeClr val="bg1"/>
                </a:solidFill>
              </a:rPr>
              <a:t>        </a:t>
            </a:r>
            <a:r>
              <a:rPr lang="es-ES" sz="1100" dirty="0" smtClean="0">
                <a:solidFill>
                  <a:schemeClr val="bg1"/>
                </a:solidFill>
              </a:rPr>
              <a:t>El costo de escaneo es de $5,00 por objeto</a:t>
            </a:r>
            <a:endParaRPr lang="en-US" sz="1100" dirty="0">
              <a:solidFill>
                <a:schemeClr val="bg1"/>
              </a:solidFill>
            </a:endParaRPr>
          </a:p>
        </p:txBody>
      </p:sp>
      <p:sp>
        <p:nvSpPr>
          <p:cNvPr id="15" name="Marcador de contenido 2"/>
          <p:cNvSpPr txBox="1">
            <a:spLocks/>
          </p:cNvSpPr>
          <p:nvPr/>
        </p:nvSpPr>
        <p:spPr>
          <a:xfrm>
            <a:off x="7371324" y="3363586"/>
            <a:ext cx="3495591" cy="6278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100" b="1" dirty="0" smtClean="0">
                <a:solidFill>
                  <a:schemeClr val="bg1"/>
                </a:solidFill>
              </a:rPr>
              <a:t>Costo de diseño de pieza</a:t>
            </a:r>
          </a:p>
          <a:p>
            <a:pPr marL="274638" indent="-274638">
              <a:buNone/>
            </a:pPr>
            <a:r>
              <a:rPr lang="es-ES" sz="1100" b="1" dirty="0" smtClean="0">
                <a:solidFill>
                  <a:schemeClr val="bg1"/>
                </a:solidFill>
              </a:rPr>
              <a:t>       </a:t>
            </a:r>
            <a:r>
              <a:rPr lang="es-ES" sz="1100" dirty="0" smtClean="0">
                <a:solidFill>
                  <a:schemeClr val="bg1"/>
                </a:solidFill>
              </a:rPr>
              <a:t>Persona especialista en diseño, cotiza en    $6,00/hora</a:t>
            </a:r>
            <a:endParaRPr lang="en-US" sz="1100" dirty="0">
              <a:solidFill>
                <a:schemeClr val="bg1"/>
              </a:solidFill>
            </a:endParaRPr>
          </a:p>
        </p:txBody>
      </p:sp>
      <p:sp>
        <p:nvSpPr>
          <p:cNvPr id="16" name="Marcador de contenido 2"/>
          <p:cNvSpPr txBox="1">
            <a:spLocks/>
          </p:cNvSpPr>
          <p:nvPr/>
        </p:nvSpPr>
        <p:spPr>
          <a:xfrm>
            <a:off x="7371323" y="4158004"/>
            <a:ext cx="3495591" cy="6278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100" b="1" dirty="0" smtClean="0">
                <a:solidFill>
                  <a:schemeClr val="bg1"/>
                </a:solidFill>
              </a:rPr>
              <a:t>Costo de puesta en marcha</a:t>
            </a:r>
          </a:p>
          <a:p>
            <a:pPr marL="174625" indent="-174625">
              <a:buNone/>
            </a:pPr>
            <a:r>
              <a:rPr lang="es-ES" sz="1100" b="1" dirty="0" smtClean="0">
                <a:solidFill>
                  <a:schemeClr val="bg1"/>
                </a:solidFill>
              </a:rPr>
              <a:t>       </a:t>
            </a:r>
            <a:r>
              <a:rPr lang="es-ES" sz="1100" dirty="0" smtClean="0">
                <a:solidFill>
                  <a:schemeClr val="bg1"/>
                </a:solidFill>
              </a:rPr>
              <a:t>Se asume un costo de $10,00.</a:t>
            </a:r>
            <a:endParaRPr lang="en-US" sz="1100" dirty="0">
              <a:solidFill>
                <a:schemeClr val="bg1"/>
              </a:solidFill>
            </a:endParaRPr>
          </a:p>
        </p:txBody>
      </p:sp>
      <p:sp>
        <p:nvSpPr>
          <p:cNvPr id="17" name="Marcador de contenido 2"/>
          <p:cNvSpPr txBox="1">
            <a:spLocks/>
          </p:cNvSpPr>
          <p:nvPr/>
        </p:nvSpPr>
        <p:spPr>
          <a:xfrm>
            <a:off x="7371322" y="4971767"/>
            <a:ext cx="4637798" cy="81943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s-ES" sz="1100" b="1" dirty="0" smtClean="0">
                <a:solidFill>
                  <a:schemeClr val="bg1"/>
                </a:solidFill>
              </a:rPr>
              <a:t>Costo de la no calidad</a:t>
            </a:r>
          </a:p>
          <a:p>
            <a:pPr marL="274638" indent="-274638">
              <a:buNone/>
            </a:pPr>
            <a:r>
              <a:rPr lang="es-ES" sz="1100" b="1" dirty="0" smtClean="0">
                <a:solidFill>
                  <a:schemeClr val="bg1"/>
                </a:solidFill>
              </a:rPr>
              <a:t>       </a:t>
            </a:r>
            <a:r>
              <a:rPr lang="es-ES" sz="1100" dirty="0" smtClean="0">
                <a:solidFill>
                  <a:schemeClr val="bg1"/>
                </a:solidFill>
              </a:rPr>
              <a:t>Se asume el 27% del costo total del consumo de quipos + el costo total de consumo de plástico durante la impresión.</a:t>
            </a:r>
            <a:endParaRPr lang="en-US" sz="1100" dirty="0">
              <a:solidFill>
                <a:schemeClr val="bg1"/>
              </a:solidFill>
            </a:endParaRPr>
          </a:p>
        </p:txBody>
      </p:sp>
    </p:spTree>
    <p:extLst>
      <p:ext uri="{BB962C8B-B14F-4D97-AF65-F5344CB8AC3E}">
        <p14:creationId xmlns:p14="http://schemas.microsoft.com/office/powerpoint/2010/main" val="1418601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a:bodyPr>
          <a:lstStyle/>
          <a:p>
            <a:r>
              <a:rPr lang="es-EC" sz="3000" b="1" dirty="0">
                <a:solidFill>
                  <a:schemeClr val="bg1"/>
                </a:solidFill>
              </a:rPr>
              <a:t>9</a:t>
            </a:r>
            <a:r>
              <a:rPr lang="es-EC" sz="3000" b="1" dirty="0" smtClean="0">
                <a:solidFill>
                  <a:schemeClr val="bg1"/>
                </a:solidFill>
              </a:rPr>
              <a:t>. COSTOS DE IMPRESIÓN 3D</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15" name="Marcador de contenido 2"/>
          <p:cNvSpPr txBox="1">
            <a:spLocks/>
          </p:cNvSpPr>
          <p:nvPr/>
        </p:nvSpPr>
        <p:spPr>
          <a:xfrm>
            <a:off x="186750" y="682399"/>
            <a:ext cx="7646609" cy="6278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174625" indent="-174625">
              <a:buNone/>
            </a:pPr>
            <a:r>
              <a:rPr lang="es-EC" sz="1800" b="1" dirty="0">
                <a:solidFill>
                  <a:schemeClr val="bg1"/>
                </a:solidFill>
              </a:rPr>
              <a:t>Costo de consumo de potencia total de todos los equipos</a:t>
            </a:r>
            <a:endParaRPr lang="en-US" sz="1800" b="1" dirty="0">
              <a:solidFill>
                <a:schemeClr val="bg1"/>
              </a:solidFill>
            </a:endParaRPr>
          </a:p>
        </p:txBody>
      </p:sp>
      <p:pic>
        <p:nvPicPr>
          <p:cNvPr id="3" name="Imagen 2"/>
          <p:cNvPicPr>
            <a:picLocks noChangeAspect="1"/>
          </p:cNvPicPr>
          <p:nvPr/>
        </p:nvPicPr>
        <p:blipFill rotWithShape="1">
          <a:blip r:embed="rId3"/>
          <a:srcRect t="21689"/>
          <a:stretch/>
        </p:blipFill>
        <p:spPr>
          <a:xfrm>
            <a:off x="3158716" y="1463707"/>
            <a:ext cx="5406164" cy="1346600"/>
          </a:xfrm>
          <a:prstGeom prst="rect">
            <a:avLst/>
          </a:prstGeom>
        </p:spPr>
      </p:pic>
      <p:pic>
        <p:nvPicPr>
          <p:cNvPr id="4" name="Imagen 3"/>
          <p:cNvPicPr>
            <a:picLocks noChangeAspect="1"/>
          </p:cNvPicPr>
          <p:nvPr/>
        </p:nvPicPr>
        <p:blipFill>
          <a:blip r:embed="rId4"/>
          <a:stretch>
            <a:fillRect/>
          </a:stretch>
        </p:blipFill>
        <p:spPr>
          <a:xfrm>
            <a:off x="1277604" y="3357438"/>
            <a:ext cx="4229100" cy="2105025"/>
          </a:xfrm>
          <a:prstGeom prst="rect">
            <a:avLst/>
          </a:prstGeom>
        </p:spPr>
      </p:pic>
      <p:sp>
        <p:nvSpPr>
          <p:cNvPr id="18" name="Marcador de contenido 2"/>
          <p:cNvSpPr txBox="1">
            <a:spLocks/>
          </p:cNvSpPr>
          <p:nvPr/>
        </p:nvSpPr>
        <p:spPr>
          <a:xfrm>
            <a:off x="4221724" y="2729593"/>
            <a:ext cx="4283648" cy="6278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174625" indent="-174625">
              <a:buNone/>
            </a:pPr>
            <a:r>
              <a:rPr lang="es-EC" sz="1100" b="1" dirty="0" smtClean="0">
                <a:solidFill>
                  <a:schemeClr val="bg1"/>
                </a:solidFill>
              </a:rPr>
              <a:t>Consumo de </a:t>
            </a:r>
            <a:r>
              <a:rPr lang="es-EC" sz="1100" b="1" dirty="0">
                <a:solidFill>
                  <a:schemeClr val="bg1"/>
                </a:solidFill>
              </a:rPr>
              <a:t>potencia total de todos los equipos</a:t>
            </a:r>
            <a:endParaRPr lang="en-US" sz="1100" b="1" dirty="0">
              <a:solidFill>
                <a:schemeClr val="bg1"/>
              </a:solidFill>
            </a:endParaRPr>
          </a:p>
        </p:txBody>
      </p:sp>
      <p:sp>
        <p:nvSpPr>
          <p:cNvPr id="19" name="Marcador de contenido 2"/>
          <p:cNvSpPr txBox="1">
            <a:spLocks/>
          </p:cNvSpPr>
          <p:nvPr/>
        </p:nvSpPr>
        <p:spPr>
          <a:xfrm>
            <a:off x="1293707" y="5349648"/>
            <a:ext cx="4283648" cy="6278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174625" indent="-174625" algn="ctr">
              <a:spcAft>
                <a:spcPts val="0"/>
              </a:spcAft>
              <a:buNone/>
            </a:pPr>
            <a:r>
              <a:rPr lang="es-EC" sz="1100" b="1" dirty="0" smtClean="0">
                <a:solidFill>
                  <a:schemeClr val="bg1"/>
                </a:solidFill>
              </a:rPr>
              <a:t>Costo del </a:t>
            </a:r>
            <a:r>
              <a:rPr lang="es-EC" sz="1100" b="1" dirty="0" err="1" smtClean="0">
                <a:solidFill>
                  <a:schemeClr val="bg1"/>
                </a:solidFill>
              </a:rPr>
              <a:t>Kwh</a:t>
            </a:r>
            <a:r>
              <a:rPr lang="es-EC" sz="1100" b="1" dirty="0" smtClean="0">
                <a:solidFill>
                  <a:schemeClr val="bg1"/>
                </a:solidFill>
              </a:rPr>
              <a:t> en Suramérica</a:t>
            </a:r>
          </a:p>
          <a:p>
            <a:pPr marL="174625" indent="-174625" algn="ctr">
              <a:spcAft>
                <a:spcPts val="0"/>
              </a:spcAft>
              <a:buNone/>
            </a:pPr>
            <a:r>
              <a:rPr lang="es-EC" sz="1100" b="1" dirty="0" smtClean="0">
                <a:solidFill>
                  <a:schemeClr val="bg1"/>
                </a:solidFill>
              </a:rPr>
              <a:t>(Pontificia Universidad Católica de Chile)</a:t>
            </a:r>
            <a:endParaRPr lang="en-US" sz="1100" b="1" dirty="0">
              <a:solidFill>
                <a:schemeClr val="bg1"/>
              </a:solidFill>
            </a:endParaRPr>
          </a:p>
        </p:txBody>
      </p:sp>
      <p:pic>
        <p:nvPicPr>
          <p:cNvPr id="12" name="Imagen 11"/>
          <p:cNvPicPr>
            <a:picLocks noChangeAspect="1"/>
          </p:cNvPicPr>
          <p:nvPr/>
        </p:nvPicPr>
        <p:blipFill>
          <a:blip r:embed="rId5"/>
          <a:stretch>
            <a:fillRect/>
          </a:stretch>
        </p:blipFill>
        <p:spPr>
          <a:xfrm>
            <a:off x="6495157" y="3769737"/>
            <a:ext cx="3787666" cy="1893833"/>
          </a:xfrm>
          <a:prstGeom prst="rect">
            <a:avLst/>
          </a:prstGeom>
        </p:spPr>
      </p:pic>
    </p:spTree>
    <p:extLst>
      <p:ext uri="{BB962C8B-B14F-4D97-AF65-F5344CB8AC3E}">
        <p14:creationId xmlns:p14="http://schemas.microsoft.com/office/powerpoint/2010/main" val="770945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4596"/>
            <a:ext cx="12192000" cy="694268"/>
          </a:xfrm>
        </p:spPr>
        <p:txBody>
          <a:bodyPr>
            <a:normAutofit/>
          </a:bodyPr>
          <a:lstStyle/>
          <a:p>
            <a:r>
              <a:rPr lang="es-EC" sz="3000" b="1" dirty="0">
                <a:solidFill>
                  <a:schemeClr val="bg1"/>
                </a:solidFill>
              </a:rPr>
              <a:t>9</a:t>
            </a:r>
            <a:r>
              <a:rPr lang="es-EC" sz="3000" b="1" dirty="0" smtClean="0">
                <a:solidFill>
                  <a:schemeClr val="bg1"/>
                </a:solidFill>
              </a:rPr>
              <a:t>. COSTOS DE IMPRESIÓN 3D</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
        <p:nvSpPr>
          <p:cNvPr id="19" name="Marcador de contenido 2"/>
          <p:cNvSpPr txBox="1">
            <a:spLocks/>
          </p:cNvSpPr>
          <p:nvPr/>
        </p:nvSpPr>
        <p:spPr>
          <a:xfrm>
            <a:off x="1467469" y="4642655"/>
            <a:ext cx="2882053" cy="6278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100" b="1" dirty="0" smtClean="0">
                <a:solidFill>
                  <a:schemeClr val="bg1"/>
                </a:solidFill>
              </a:rPr>
              <a:t>Tabla de costos considerando poca destreza en software CAD/CAM/CAE</a:t>
            </a:r>
            <a:endParaRPr lang="en-US" sz="1100" b="1" dirty="0">
              <a:solidFill>
                <a:schemeClr val="bg1"/>
              </a:solidFill>
            </a:endParaRPr>
          </a:p>
        </p:txBody>
      </p:sp>
      <p:pic>
        <p:nvPicPr>
          <p:cNvPr id="5" name="Imagen 4"/>
          <p:cNvPicPr>
            <a:picLocks noChangeAspect="1"/>
          </p:cNvPicPr>
          <p:nvPr/>
        </p:nvPicPr>
        <p:blipFill>
          <a:blip r:embed="rId3"/>
          <a:stretch>
            <a:fillRect/>
          </a:stretch>
        </p:blipFill>
        <p:spPr>
          <a:xfrm>
            <a:off x="65314" y="868012"/>
            <a:ext cx="5680132" cy="3779497"/>
          </a:xfrm>
          <a:prstGeom prst="rect">
            <a:avLst/>
          </a:prstGeom>
        </p:spPr>
      </p:pic>
      <p:pic>
        <p:nvPicPr>
          <p:cNvPr id="7" name="Imagen 6"/>
          <p:cNvPicPr>
            <a:picLocks noChangeAspect="1"/>
          </p:cNvPicPr>
          <p:nvPr/>
        </p:nvPicPr>
        <p:blipFill>
          <a:blip r:embed="rId4"/>
          <a:stretch>
            <a:fillRect/>
          </a:stretch>
        </p:blipFill>
        <p:spPr>
          <a:xfrm>
            <a:off x="5835650" y="872642"/>
            <a:ext cx="6292661" cy="3774867"/>
          </a:xfrm>
          <a:prstGeom prst="rect">
            <a:avLst/>
          </a:prstGeom>
        </p:spPr>
      </p:pic>
      <p:sp>
        <p:nvSpPr>
          <p:cNvPr id="13" name="Marcador de contenido 2"/>
          <p:cNvSpPr txBox="1">
            <a:spLocks/>
          </p:cNvSpPr>
          <p:nvPr/>
        </p:nvSpPr>
        <p:spPr>
          <a:xfrm>
            <a:off x="7400770" y="4642655"/>
            <a:ext cx="3076730" cy="6278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es-EC" sz="1100" b="1" dirty="0" smtClean="0">
                <a:solidFill>
                  <a:schemeClr val="bg1"/>
                </a:solidFill>
              </a:rPr>
              <a:t>Tabla de costos considerando poca alta destreza en software CAD/CAM/CAE</a:t>
            </a:r>
            <a:endParaRPr lang="en-US" sz="1100" b="1" dirty="0">
              <a:solidFill>
                <a:schemeClr val="bg1"/>
              </a:solidFill>
            </a:endParaRPr>
          </a:p>
        </p:txBody>
      </p:sp>
    </p:spTree>
    <p:extLst>
      <p:ext uri="{BB962C8B-B14F-4D97-AF65-F5344CB8AC3E}">
        <p14:creationId xmlns:p14="http://schemas.microsoft.com/office/powerpoint/2010/main" val="1861012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534400" cy="948266"/>
          </a:xfrm>
        </p:spPr>
        <p:txBody>
          <a:bodyPr>
            <a:normAutofit/>
          </a:bodyPr>
          <a:lstStyle/>
          <a:p>
            <a:r>
              <a:rPr lang="es-EC" sz="3000" b="1" dirty="0" smtClean="0">
                <a:solidFill>
                  <a:schemeClr val="bg1"/>
                </a:solidFill>
              </a:rPr>
              <a:t>objetivos</a:t>
            </a:r>
            <a:endParaRPr lang="en-US" sz="3000" b="1" dirty="0">
              <a:solidFill>
                <a:schemeClr val="bg1"/>
              </a:solidFill>
            </a:endParaRPr>
          </a:p>
        </p:txBody>
      </p:sp>
      <p:sp>
        <p:nvSpPr>
          <p:cNvPr id="3" name="Marcador de contenido 2"/>
          <p:cNvSpPr>
            <a:spLocks noGrp="1"/>
          </p:cNvSpPr>
          <p:nvPr>
            <p:ph idx="1"/>
          </p:nvPr>
        </p:nvSpPr>
        <p:spPr>
          <a:xfrm>
            <a:off x="684212" y="944880"/>
            <a:ext cx="10644188" cy="6156959"/>
          </a:xfrm>
        </p:spPr>
        <p:txBody>
          <a:bodyPr>
            <a:noAutofit/>
          </a:bodyPr>
          <a:lstStyle/>
          <a:p>
            <a:pPr marL="0" indent="0" algn="just">
              <a:buNone/>
            </a:pPr>
            <a:endParaRPr lang="es-ES" sz="1400" b="1" u="sng" dirty="0" smtClean="0">
              <a:solidFill>
                <a:schemeClr val="bg1"/>
              </a:solidFill>
            </a:endParaRPr>
          </a:p>
          <a:p>
            <a:pPr marL="0" indent="0" algn="just">
              <a:spcAft>
                <a:spcPts val="0"/>
              </a:spcAft>
              <a:buNone/>
            </a:pPr>
            <a:r>
              <a:rPr lang="es-ES" sz="1400" b="1" u="sng" dirty="0" smtClean="0">
                <a:solidFill>
                  <a:schemeClr val="bg1"/>
                </a:solidFill>
              </a:rPr>
              <a:t>General</a:t>
            </a:r>
          </a:p>
          <a:p>
            <a:pPr marL="0" indent="0" algn="just">
              <a:spcAft>
                <a:spcPts val="0"/>
              </a:spcAft>
              <a:buNone/>
            </a:pPr>
            <a:endParaRPr lang="es-ES" sz="1400" b="1" u="sng" dirty="0" smtClean="0">
              <a:solidFill>
                <a:schemeClr val="bg1"/>
              </a:solidFill>
            </a:endParaRPr>
          </a:p>
          <a:p>
            <a:pPr marL="0" indent="0" algn="just">
              <a:spcAft>
                <a:spcPts val="0"/>
              </a:spcAft>
              <a:buNone/>
            </a:pPr>
            <a:r>
              <a:rPr lang="es-ES" sz="1400" dirty="0" smtClean="0">
                <a:solidFill>
                  <a:schemeClr val="bg1"/>
                </a:solidFill>
              </a:rPr>
              <a:t>Obtener </a:t>
            </a:r>
            <a:r>
              <a:rPr lang="es-ES" sz="1400" dirty="0">
                <a:solidFill>
                  <a:schemeClr val="bg1"/>
                </a:solidFill>
              </a:rPr>
              <a:t>un prototipo de órtesis de tobillo y pie aplicando técnicas de escaneo 3D, tecnologías CAD/CAE, y prototipado rápido en plástico ABS y PLA, el</a:t>
            </a:r>
            <a:r>
              <a:rPr lang="es-EC" sz="1400" dirty="0">
                <a:solidFill>
                  <a:schemeClr val="bg1"/>
                </a:solidFill>
              </a:rPr>
              <a:t> cual cumpla las características de medidas </a:t>
            </a:r>
            <a:r>
              <a:rPr lang="es-EC" sz="1400" dirty="0" smtClean="0">
                <a:solidFill>
                  <a:schemeClr val="bg1"/>
                </a:solidFill>
              </a:rPr>
              <a:t>anatómicas</a:t>
            </a:r>
          </a:p>
          <a:p>
            <a:pPr marL="0" indent="0" algn="just">
              <a:spcAft>
                <a:spcPts val="0"/>
              </a:spcAft>
              <a:buNone/>
            </a:pPr>
            <a:endParaRPr lang="es-EC" sz="1400" dirty="0">
              <a:solidFill>
                <a:schemeClr val="bg1"/>
              </a:solidFill>
            </a:endParaRPr>
          </a:p>
          <a:p>
            <a:pPr marL="0" indent="0" algn="just">
              <a:spcAft>
                <a:spcPts val="0"/>
              </a:spcAft>
              <a:buNone/>
            </a:pPr>
            <a:r>
              <a:rPr lang="es-EC" sz="1400" b="1" u="sng" dirty="0" smtClean="0">
                <a:solidFill>
                  <a:schemeClr val="bg1"/>
                </a:solidFill>
              </a:rPr>
              <a:t>Específicos</a:t>
            </a:r>
          </a:p>
          <a:p>
            <a:pPr marL="0" indent="0" algn="just">
              <a:spcAft>
                <a:spcPts val="0"/>
              </a:spcAft>
              <a:buNone/>
            </a:pPr>
            <a:endParaRPr lang="es-EC" sz="1400" b="1" u="sng" dirty="0" smtClean="0">
              <a:solidFill>
                <a:schemeClr val="bg1"/>
              </a:solidFill>
            </a:endParaRPr>
          </a:p>
          <a:p>
            <a:pPr>
              <a:spcAft>
                <a:spcPts val="0"/>
              </a:spcAft>
            </a:pPr>
            <a:r>
              <a:rPr lang="es-ES" sz="1400" dirty="0" smtClean="0">
                <a:solidFill>
                  <a:schemeClr val="bg1"/>
                </a:solidFill>
              </a:rPr>
              <a:t>1. Obtener </a:t>
            </a:r>
            <a:r>
              <a:rPr lang="es-ES" sz="1400" dirty="0">
                <a:solidFill>
                  <a:schemeClr val="bg1"/>
                </a:solidFill>
              </a:rPr>
              <a:t>el modelo geométrico en 3D de una órtesis de tobillo y pie mediante la técnica de escaneo 3D y realizar </a:t>
            </a:r>
            <a:endParaRPr lang="es-ES" sz="1400" dirty="0" smtClean="0">
              <a:solidFill>
                <a:schemeClr val="bg1"/>
              </a:solidFill>
            </a:endParaRPr>
          </a:p>
          <a:p>
            <a:pPr marL="533400" indent="-533400">
              <a:spcAft>
                <a:spcPts val="0"/>
              </a:spcAft>
            </a:pPr>
            <a:r>
              <a:rPr lang="es-ES" sz="1400" dirty="0" smtClean="0">
                <a:solidFill>
                  <a:schemeClr val="bg1"/>
                </a:solidFill>
              </a:rPr>
              <a:t>un </a:t>
            </a:r>
            <a:r>
              <a:rPr lang="es-ES" sz="1400" dirty="0">
                <a:solidFill>
                  <a:schemeClr val="bg1"/>
                </a:solidFill>
              </a:rPr>
              <a:t>diseño en CAD. </a:t>
            </a:r>
            <a:endParaRPr lang="es-ES" sz="1400" dirty="0" smtClean="0">
              <a:solidFill>
                <a:schemeClr val="bg1"/>
              </a:solidFill>
            </a:endParaRPr>
          </a:p>
          <a:p>
            <a:pPr>
              <a:spcAft>
                <a:spcPts val="0"/>
              </a:spcAft>
            </a:pPr>
            <a:endParaRPr lang="es-ES" sz="1400" dirty="0">
              <a:solidFill>
                <a:schemeClr val="bg1"/>
              </a:solidFill>
            </a:endParaRPr>
          </a:p>
          <a:p>
            <a:pPr>
              <a:spcAft>
                <a:spcPts val="0"/>
              </a:spcAft>
            </a:pPr>
            <a:r>
              <a:rPr lang="es-ES" sz="1400" dirty="0">
                <a:solidFill>
                  <a:schemeClr val="bg1"/>
                </a:solidFill>
              </a:rPr>
              <a:t>2. Evaluar el comportamiento del modelo de la órtesis de tobillo y pie, ante el sistema de cargas al que estará </a:t>
            </a:r>
            <a:endParaRPr lang="es-ES" sz="1400" dirty="0" smtClean="0">
              <a:solidFill>
                <a:schemeClr val="bg1"/>
              </a:solidFill>
            </a:endParaRPr>
          </a:p>
          <a:p>
            <a:pPr marL="533400">
              <a:spcAft>
                <a:spcPts val="0"/>
              </a:spcAft>
            </a:pPr>
            <a:r>
              <a:rPr lang="es-ES" sz="1400" dirty="0" smtClean="0">
                <a:solidFill>
                  <a:schemeClr val="bg1"/>
                </a:solidFill>
              </a:rPr>
              <a:t>sometido </a:t>
            </a:r>
            <a:r>
              <a:rPr lang="es-ES" sz="1400" dirty="0">
                <a:solidFill>
                  <a:schemeClr val="bg1"/>
                </a:solidFill>
              </a:rPr>
              <a:t>de acuerdo a su función, para los plásticos ABS y PLA disponibles en el mercado, mediante el análisis numérico con herramientas CAE. </a:t>
            </a:r>
            <a:endParaRPr lang="es-ES" sz="1400" dirty="0" smtClean="0">
              <a:solidFill>
                <a:schemeClr val="bg1"/>
              </a:solidFill>
            </a:endParaRPr>
          </a:p>
          <a:p>
            <a:pPr>
              <a:spcAft>
                <a:spcPts val="0"/>
              </a:spcAft>
            </a:pPr>
            <a:endParaRPr lang="es-ES" sz="1400" dirty="0">
              <a:solidFill>
                <a:schemeClr val="bg1"/>
              </a:solidFill>
            </a:endParaRPr>
          </a:p>
          <a:p>
            <a:pPr>
              <a:spcAft>
                <a:spcPts val="0"/>
              </a:spcAft>
            </a:pPr>
            <a:r>
              <a:rPr lang="es-ES" sz="1400" dirty="0">
                <a:solidFill>
                  <a:schemeClr val="bg1"/>
                </a:solidFill>
              </a:rPr>
              <a:t>3. Fabricar el prototipo de la órtesis de tobillo y pie mediante impresión 3D. </a:t>
            </a:r>
            <a:endParaRPr lang="es-ES" sz="1400" dirty="0" smtClean="0">
              <a:solidFill>
                <a:schemeClr val="bg1"/>
              </a:solidFill>
            </a:endParaRPr>
          </a:p>
          <a:p>
            <a:pPr>
              <a:spcAft>
                <a:spcPts val="0"/>
              </a:spcAft>
            </a:pPr>
            <a:endParaRPr lang="es-ES" sz="1400" dirty="0">
              <a:solidFill>
                <a:schemeClr val="bg1"/>
              </a:solidFill>
            </a:endParaRPr>
          </a:p>
          <a:p>
            <a:pPr>
              <a:spcAft>
                <a:spcPts val="0"/>
              </a:spcAft>
            </a:pPr>
            <a:r>
              <a:rPr lang="es-ES" sz="1400" dirty="0">
                <a:solidFill>
                  <a:schemeClr val="bg1"/>
                </a:solidFill>
              </a:rPr>
              <a:t>4. Evaluar el comportamiento de los materiales que componen el prototipo mediante ensayos mecánicos. </a:t>
            </a:r>
            <a:endParaRPr lang="es-ES" sz="1400" dirty="0" smtClean="0">
              <a:solidFill>
                <a:schemeClr val="bg1"/>
              </a:solidFill>
            </a:endParaRPr>
          </a:p>
          <a:p>
            <a:pPr>
              <a:spcAft>
                <a:spcPts val="0"/>
              </a:spcAft>
            </a:pPr>
            <a:endParaRPr lang="es-ES" sz="1400" dirty="0">
              <a:solidFill>
                <a:schemeClr val="bg1"/>
              </a:solidFill>
            </a:endParaRPr>
          </a:p>
          <a:p>
            <a:pPr>
              <a:spcAft>
                <a:spcPts val="0"/>
              </a:spcAft>
            </a:pPr>
            <a:r>
              <a:rPr lang="es-ES" sz="1400" dirty="0">
                <a:solidFill>
                  <a:schemeClr val="bg1"/>
                </a:solidFill>
              </a:rPr>
              <a:t>5. Probar el prototipo en persona voluntaria y evaluar su comportamiento. </a:t>
            </a:r>
          </a:p>
          <a:p>
            <a:pPr>
              <a:spcAft>
                <a:spcPts val="0"/>
              </a:spcAft>
            </a:pPr>
            <a:endParaRPr lang="en-US" sz="1400" dirty="0">
              <a:solidFill>
                <a:schemeClr val="bg1"/>
              </a:solidFill>
            </a:endParaRPr>
          </a:p>
          <a:p>
            <a:pPr>
              <a:spcAft>
                <a:spcPts val="0"/>
              </a:spcAft>
            </a:pPr>
            <a:r>
              <a:rPr lang="es-ES" sz="1400" dirty="0">
                <a:solidFill>
                  <a:schemeClr val="bg1"/>
                </a:solidFill>
              </a:rPr>
              <a:t>6. Evaluar la factibilidad técnico-económica de acometer la producción en serie de órtesis de tobillo y pie </a:t>
            </a:r>
          </a:p>
          <a:p>
            <a:pPr marL="0" indent="0" algn="just">
              <a:buNone/>
            </a:pPr>
            <a:endParaRPr lang="es-EC" dirty="0" smtClean="0">
              <a:solidFill>
                <a:schemeClr val="bg1"/>
              </a:solidFill>
            </a:endParaRPr>
          </a:p>
          <a:p>
            <a:pPr marL="0" indent="0" algn="just">
              <a:buNone/>
            </a:pPr>
            <a:endParaRPr lang="en-US" sz="3000" dirty="0">
              <a:solidFill>
                <a:schemeClr val="bg1"/>
              </a:solidFill>
            </a:endParaRPr>
          </a:p>
        </p:txBody>
      </p:sp>
      <p:pic>
        <p:nvPicPr>
          <p:cNvPr id="4"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71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2"/>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15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6148388" cy="694268"/>
          </a:xfrm>
        </p:spPr>
        <p:txBody>
          <a:bodyPr>
            <a:normAutofit/>
          </a:bodyPr>
          <a:lstStyle/>
          <a:p>
            <a:r>
              <a:rPr lang="es-EC" sz="3000" b="1" dirty="0" smtClean="0">
                <a:solidFill>
                  <a:schemeClr val="bg1"/>
                </a:solidFill>
              </a:rPr>
              <a:t>10. Análisis de resultados</a:t>
            </a:r>
            <a:endParaRPr lang="en-US" sz="3000" b="1" dirty="0">
              <a:solidFill>
                <a:schemeClr val="bg1"/>
              </a:solidFill>
            </a:endParaRPr>
          </a:p>
        </p:txBody>
      </p:sp>
      <p:sp>
        <p:nvSpPr>
          <p:cNvPr id="3" name="Marcador de contenido 2"/>
          <p:cNvSpPr>
            <a:spLocks noGrp="1"/>
          </p:cNvSpPr>
          <p:nvPr>
            <p:ph idx="1"/>
          </p:nvPr>
        </p:nvSpPr>
        <p:spPr>
          <a:xfrm>
            <a:off x="0" y="973191"/>
            <a:ext cx="11899900" cy="6316252"/>
          </a:xfrm>
        </p:spPr>
        <p:txBody>
          <a:bodyPr>
            <a:normAutofit/>
          </a:bodyPr>
          <a:lstStyle/>
          <a:p>
            <a:pPr lvl="1" algn="just"/>
            <a:endParaRPr lang="es-ES" dirty="0" smtClean="0">
              <a:solidFill>
                <a:schemeClr val="bg1"/>
              </a:solidFill>
            </a:endParaRPr>
          </a:p>
          <a:p>
            <a:pPr marL="457200" lvl="1" indent="0" algn="just">
              <a:buNone/>
            </a:pPr>
            <a:r>
              <a:rPr lang="es-ES" b="1" dirty="0" smtClean="0">
                <a:solidFill>
                  <a:schemeClr val="bg1"/>
                </a:solidFill>
              </a:rPr>
              <a:t>Simulación 1:</a:t>
            </a:r>
            <a:r>
              <a:rPr lang="es-ES" dirty="0" smtClean="0">
                <a:solidFill>
                  <a:schemeClr val="bg1"/>
                </a:solidFill>
              </a:rPr>
              <a:t> Fuerza </a:t>
            </a:r>
            <a:r>
              <a:rPr lang="es-ES" dirty="0">
                <a:solidFill>
                  <a:schemeClr val="bg1"/>
                </a:solidFill>
              </a:rPr>
              <a:t>de </a:t>
            </a:r>
            <a:r>
              <a:rPr lang="es-ES" b="1" dirty="0" smtClean="0">
                <a:solidFill>
                  <a:schemeClr val="bg1"/>
                </a:solidFill>
              </a:rPr>
              <a:t>620N</a:t>
            </a:r>
            <a:r>
              <a:rPr lang="es-ES" dirty="0" smtClean="0">
                <a:solidFill>
                  <a:schemeClr val="bg1"/>
                </a:solidFill>
              </a:rPr>
              <a:t> en plástico </a:t>
            </a:r>
            <a:r>
              <a:rPr lang="es-ES" b="1" dirty="0" smtClean="0">
                <a:solidFill>
                  <a:schemeClr val="bg1"/>
                </a:solidFill>
              </a:rPr>
              <a:t>ABS</a:t>
            </a:r>
            <a:r>
              <a:rPr lang="es-ES" dirty="0" smtClean="0">
                <a:solidFill>
                  <a:schemeClr val="bg1"/>
                </a:solidFill>
              </a:rPr>
              <a:t> </a:t>
            </a:r>
            <a:r>
              <a:rPr lang="es-ES" dirty="0">
                <a:solidFill>
                  <a:schemeClr val="bg1"/>
                </a:solidFill>
              </a:rPr>
              <a:t>se </a:t>
            </a:r>
            <a:r>
              <a:rPr lang="es-ES" dirty="0" smtClean="0">
                <a:solidFill>
                  <a:schemeClr val="bg1"/>
                </a:solidFill>
              </a:rPr>
              <a:t>obtuvieron:</a:t>
            </a:r>
          </a:p>
          <a:p>
            <a:pPr lvl="2" algn="just"/>
            <a:r>
              <a:rPr lang="es-ES" b="1" dirty="0">
                <a:solidFill>
                  <a:schemeClr val="bg1"/>
                </a:solidFill>
              </a:rPr>
              <a:t>B</a:t>
            </a:r>
            <a:r>
              <a:rPr lang="es-ES" b="1" dirty="0" smtClean="0">
                <a:solidFill>
                  <a:schemeClr val="bg1"/>
                </a:solidFill>
              </a:rPr>
              <a:t>ajos </a:t>
            </a:r>
            <a:r>
              <a:rPr lang="es-ES" b="1" dirty="0">
                <a:solidFill>
                  <a:schemeClr val="bg1"/>
                </a:solidFill>
              </a:rPr>
              <a:t>valores de tensiones equivalentes de Von </a:t>
            </a:r>
            <a:r>
              <a:rPr lang="es-ES" b="1" dirty="0" smtClean="0">
                <a:solidFill>
                  <a:schemeClr val="bg1"/>
                </a:solidFill>
              </a:rPr>
              <a:t>Misses </a:t>
            </a:r>
            <a:r>
              <a:rPr lang="es-ES" dirty="0" smtClean="0">
                <a:solidFill>
                  <a:schemeClr val="bg1"/>
                </a:solidFill>
              </a:rPr>
              <a:t>, el </a:t>
            </a:r>
            <a:r>
              <a:rPr lang="es-ES" dirty="0">
                <a:solidFill>
                  <a:schemeClr val="bg1"/>
                </a:solidFill>
              </a:rPr>
              <a:t>valor de las tensiones máximas alcanzadas fue </a:t>
            </a:r>
            <a:r>
              <a:rPr lang="es-ES" dirty="0" smtClean="0">
                <a:solidFill>
                  <a:schemeClr val="bg1"/>
                </a:solidFill>
              </a:rPr>
              <a:t>de </a:t>
            </a:r>
            <a:r>
              <a:rPr lang="es-ES" b="1" dirty="0">
                <a:solidFill>
                  <a:schemeClr val="bg1"/>
                </a:solidFill>
              </a:rPr>
              <a:t>0.682 </a:t>
            </a:r>
            <a:r>
              <a:rPr lang="es-ES" b="1" dirty="0" smtClean="0">
                <a:solidFill>
                  <a:schemeClr val="bg1"/>
                </a:solidFill>
              </a:rPr>
              <a:t>MPa. </a:t>
            </a:r>
          </a:p>
          <a:p>
            <a:pPr marL="450850" lvl="2" indent="0" algn="just">
              <a:buNone/>
            </a:pPr>
            <a:r>
              <a:rPr lang="es-ES" sz="1800" b="1" dirty="0" smtClean="0">
                <a:solidFill>
                  <a:schemeClr val="bg1"/>
                </a:solidFill>
              </a:rPr>
              <a:t>Simulación 2:</a:t>
            </a:r>
            <a:r>
              <a:rPr lang="es-ES" sz="1800" dirty="0" smtClean="0">
                <a:solidFill>
                  <a:schemeClr val="bg1"/>
                </a:solidFill>
              </a:rPr>
              <a:t> Fuerza de </a:t>
            </a:r>
            <a:r>
              <a:rPr lang="es-ES" sz="1800" b="1" dirty="0" smtClean="0">
                <a:solidFill>
                  <a:schemeClr val="bg1"/>
                </a:solidFill>
              </a:rPr>
              <a:t>774,99N</a:t>
            </a:r>
            <a:r>
              <a:rPr lang="es-ES" sz="1800" dirty="0" smtClean="0">
                <a:solidFill>
                  <a:schemeClr val="bg1"/>
                </a:solidFill>
              </a:rPr>
              <a:t> en </a:t>
            </a:r>
            <a:r>
              <a:rPr lang="es-ES" sz="1800" dirty="0">
                <a:solidFill>
                  <a:schemeClr val="bg1"/>
                </a:solidFill>
              </a:rPr>
              <a:t>plástico </a:t>
            </a:r>
            <a:r>
              <a:rPr lang="es-ES" sz="1800" b="1" dirty="0" smtClean="0">
                <a:solidFill>
                  <a:schemeClr val="bg1"/>
                </a:solidFill>
              </a:rPr>
              <a:t>ABS</a:t>
            </a:r>
            <a:r>
              <a:rPr lang="es-ES" sz="1800" dirty="0" smtClean="0">
                <a:solidFill>
                  <a:schemeClr val="bg1"/>
                </a:solidFill>
              </a:rPr>
              <a:t> </a:t>
            </a:r>
            <a:r>
              <a:rPr lang="es-ES" sz="1800" dirty="0">
                <a:solidFill>
                  <a:schemeClr val="bg1"/>
                </a:solidFill>
              </a:rPr>
              <a:t>se obtuvieron:</a:t>
            </a:r>
          </a:p>
          <a:p>
            <a:pPr lvl="2" algn="just"/>
            <a:r>
              <a:rPr lang="es-ES" b="1" dirty="0" smtClean="0">
                <a:solidFill>
                  <a:schemeClr val="bg1"/>
                </a:solidFill>
              </a:rPr>
              <a:t>Tensiones </a:t>
            </a:r>
            <a:r>
              <a:rPr lang="es-ES" b="1" dirty="0">
                <a:solidFill>
                  <a:schemeClr val="bg1"/>
                </a:solidFill>
              </a:rPr>
              <a:t>equivalentes de Von Misses </a:t>
            </a:r>
            <a:r>
              <a:rPr lang="es-ES" b="1" dirty="0" smtClean="0">
                <a:solidFill>
                  <a:schemeClr val="bg1"/>
                </a:solidFill>
              </a:rPr>
              <a:t>ligeramente </a:t>
            </a:r>
            <a:r>
              <a:rPr lang="es-ES" b="1" dirty="0">
                <a:solidFill>
                  <a:schemeClr val="bg1"/>
                </a:solidFill>
              </a:rPr>
              <a:t>más </a:t>
            </a:r>
            <a:r>
              <a:rPr lang="es-ES" b="1" dirty="0" smtClean="0">
                <a:solidFill>
                  <a:schemeClr val="bg1"/>
                </a:solidFill>
              </a:rPr>
              <a:t>altas</a:t>
            </a:r>
            <a:r>
              <a:rPr lang="es-ES" dirty="0" smtClean="0">
                <a:solidFill>
                  <a:schemeClr val="bg1"/>
                </a:solidFill>
              </a:rPr>
              <a:t>, el valor </a:t>
            </a:r>
            <a:r>
              <a:rPr lang="es-ES" dirty="0">
                <a:solidFill>
                  <a:schemeClr val="bg1"/>
                </a:solidFill>
              </a:rPr>
              <a:t>de tensiones </a:t>
            </a:r>
            <a:r>
              <a:rPr lang="es-ES" dirty="0" smtClean="0">
                <a:solidFill>
                  <a:schemeClr val="bg1"/>
                </a:solidFill>
              </a:rPr>
              <a:t>máximas es de </a:t>
            </a:r>
            <a:r>
              <a:rPr lang="es-ES" b="1" dirty="0" smtClean="0">
                <a:solidFill>
                  <a:schemeClr val="bg1"/>
                </a:solidFill>
              </a:rPr>
              <a:t>0,876 </a:t>
            </a:r>
            <a:r>
              <a:rPr lang="es-ES" b="1" dirty="0">
                <a:solidFill>
                  <a:schemeClr val="bg1"/>
                </a:solidFill>
              </a:rPr>
              <a:t>MPa</a:t>
            </a:r>
            <a:r>
              <a:rPr lang="es-ES" dirty="0">
                <a:solidFill>
                  <a:schemeClr val="bg1"/>
                </a:solidFill>
              </a:rPr>
              <a:t>, en ambos casos </a:t>
            </a:r>
            <a:r>
              <a:rPr lang="es-ES" b="1" dirty="0">
                <a:solidFill>
                  <a:schemeClr val="bg1"/>
                </a:solidFill>
              </a:rPr>
              <a:t>muy por debajo del límite elástico </a:t>
            </a:r>
            <a:r>
              <a:rPr lang="es-ES" dirty="0">
                <a:solidFill>
                  <a:schemeClr val="bg1"/>
                </a:solidFill>
              </a:rPr>
              <a:t>del material de </a:t>
            </a:r>
            <a:r>
              <a:rPr lang="es-ES" b="1" dirty="0">
                <a:solidFill>
                  <a:schemeClr val="bg1"/>
                </a:solidFill>
              </a:rPr>
              <a:t>26 MPa</a:t>
            </a:r>
            <a:r>
              <a:rPr lang="es-ES" dirty="0">
                <a:solidFill>
                  <a:schemeClr val="bg1"/>
                </a:solidFill>
              </a:rPr>
              <a:t>, y de </a:t>
            </a:r>
            <a:r>
              <a:rPr lang="es-ES" b="1" dirty="0">
                <a:solidFill>
                  <a:schemeClr val="bg1"/>
                </a:solidFill>
              </a:rPr>
              <a:t>rotura del material de 28 MPa</a:t>
            </a:r>
            <a:r>
              <a:rPr lang="es-ES" dirty="0">
                <a:solidFill>
                  <a:schemeClr val="bg1"/>
                </a:solidFill>
              </a:rPr>
              <a:t>. Lo que permitió comprobar una </a:t>
            </a:r>
            <a:r>
              <a:rPr lang="es-ES" b="1" dirty="0">
                <a:solidFill>
                  <a:schemeClr val="bg1"/>
                </a:solidFill>
              </a:rPr>
              <a:t>buena resistencia del plástico ABS</a:t>
            </a:r>
            <a:r>
              <a:rPr lang="es-ES" dirty="0">
                <a:solidFill>
                  <a:schemeClr val="bg1"/>
                </a:solidFill>
              </a:rPr>
              <a:t> para los dos estados tensionales analizados en la órtesis</a:t>
            </a:r>
            <a:r>
              <a:rPr lang="es-ES" dirty="0" smtClean="0">
                <a:solidFill>
                  <a:schemeClr val="bg1"/>
                </a:solidFill>
              </a:rPr>
              <a:t>.</a:t>
            </a:r>
          </a:p>
          <a:p>
            <a:pPr lvl="2" algn="just"/>
            <a:r>
              <a:rPr lang="es-ES" b="1" dirty="0" smtClean="0">
                <a:solidFill>
                  <a:schemeClr val="bg1"/>
                </a:solidFill>
              </a:rPr>
              <a:t>Los desplazamientos son mínimos </a:t>
            </a:r>
            <a:r>
              <a:rPr lang="es-ES" dirty="0">
                <a:solidFill>
                  <a:schemeClr val="bg1"/>
                </a:solidFill>
              </a:rPr>
              <a:t>para ese material con ambas </a:t>
            </a:r>
            <a:r>
              <a:rPr lang="es-ES" dirty="0" smtClean="0">
                <a:solidFill>
                  <a:schemeClr val="bg1"/>
                </a:solidFill>
              </a:rPr>
              <a:t>cargas. </a:t>
            </a:r>
          </a:p>
          <a:p>
            <a:pPr lvl="2" algn="just"/>
            <a:endParaRPr lang="es-ES" dirty="0" smtClean="0">
              <a:solidFill>
                <a:schemeClr val="bg1"/>
              </a:solidFill>
            </a:endParaRPr>
          </a:p>
          <a:p>
            <a:pPr lvl="2" algn="just"/>
            <a:r>
              <a:rPr lang="es-ES" b="1" dirty="0" smtClean="0">
                <a:solidFill>
                  <a:schemeClr val="bg1"/>
                </a:solidFill>
              </a:rPr>
              <a:t>Para la simulación 1 y 2 </a:t>
            </a:r>
            <a:r>
              <a:rPr lang="es-ES" dirty="0" smtClean="0">
                <a:solidFill>
                  <a:schemeClr val="bg1"/>
                </a:solidFill>
              </a:rPr>
              <a:t>la </a:t>
            </a:r>
            <a:r>
              <a:rPr lang="es-ES" dirty="0">
                <a:solidFill>
                  <a:schemeClr val="bg1"/>
                </a:solidFill>
              </a:rPr>
              <a:t>mayor deformación se ubicó en la zona de la esquina superior izquierda con valores máximos de </a:t>
            </a:r>
            <a:r>
              <a:rPr lang="es-ES" b="1" dirty="0">
                <a:solidFill>
                  <a:schemeClr val="bg1"/>
                </a:solidFill>
              </a:rPr>
              <a:t>4,052e-002mm y de 5,230e-002mm</a:t>
            </a:r>
            <a:r>
              <a:rPr lang="es-ES" dirty="0">
                <a:solidFill>
                  <a:schemeClr val="bg1"/>
                </a:solidFill>
              </a:rPr>
              <a:t> respectivamente. </a:t>
            </a:r>
            <a:endParaRPr lang="es-ES" dirty="0" smtClean="0">
              <a:solidFill>
                <a:schemeClr val="bg1"/>
              </a:solidFill>
            </a:endParaRPr>
          </a:p>
          <a:p>
            <a:pPr lvl="2" algn="just"/>
            <a:r>
              <a:rPr lang="es-ES" dirty="0" smtClean="0">
                <a:solidFill>
                  <a:schemeClr val="bg1"/>
                </a:solidFill>
              </a:rPr>
              <a:t>Dichos valores están </a:t>
            </a:r>
            <a:r>
              <a:rPr lang="es-ES" b="1" dirty="0" smtClean="0">
                <a:solidFill>
                  <a:schemeClr val="bg1"/>
                </a:solidFill>
              </a:rPr>
              <a:t>muy </a:t>
            </a:r>
            <a:r>
              <a:rPr lang="es-ES" b="1" dirty="0">
                <a:solidFill>
                  <a:schemeClr val="bg1"/>
                </a:solidFill>
              </a:rPr>
              <a:t>por debajo del límite de elongación elástica (1%) y a rotura del material (2%), </a:t>
            </a:r>
            <a:r>
              <a:rPr lang="es-ES" dirty="0">
                <a:solidFill>
                  <a:schemeClr val="bg1"/>
                </a:solidFill>
              </a:rPr>
              <a:t>lo que asegura el adecuado funcionamiento del prototipo.</a:t>
            </a:r>
            <a:endParaRPr lang="en-US" dirty="0">
              <a:solidFill>
                <a:schemeClr val="bg1"/>
              </a:solidFill>
            </a:endParaRPr>
          </a:p>
          <a:p>
            <a:pPr algn="just"/>
            <a:endParaRPr lang="es-E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5" name="Rectangle 2"/>
          <p:cNvSpPr>
            <a:spLocks noChangeArrowheads="1"/>
          </p:cNvSpPr>
          <p:nvPr/>
        </p:nvSpPr>
        <p:spPr bwMode="auto">
          <a:xfrm>
            <a:off x="8039099" y="2133599"/>
            <a:ext cx="258260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8142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702734"/>
            <a:ext cx="11899900" cy="7323666"/>
          </a:xfrm>
        </p:spPr>
        <p:txBody>
          <a:bodyPr>
            <a:normAutofit/>
          </a:bodyPr>
          <a:lstStyle/>
          <a:p>
            <a:pPr lvl="1" algn="just"/>
            <a:endParaRPr lang="es-ES" dirty="0" smtClean="0">
              <a:solidFill>
                <a:schemeClr val="bg1"/>
              </a:solidFill>
            </a:endParaRPr>
          </a:p>
          <a:p>
            <a:pPr marL="457200" lvl="1" indent="0" algn="just">
              <a:buNone/>
            </a:pPr>
            <a:r>
              <a:rPr lang="es-ES" b="1" dirty="0" smtClean="0">
                <a:solidFill>
                  <a:schemeClr val="bg1"/>
                </a:solidFill>
              </a:rPr>
              <a:t>Simulación 3:</a:t>
            </a:r>
            <a:r>
              <a:rPr lang="es-ES" dirty="0" smtClean="0">
                <a:solidFill>
                  <a:schemeClr val="bg1"/>
                </a:solidFill>
              </a:rPr>
              <a:t> Fuerza de </a:t>
            </a:r>
            <a:r>
              <a:rPr lang="es-ES" b="1" dirty="0" smtClean="0">
                <a:solidFill>
                  <a:schemeClr val="bg1"/>
                </a:solidFill>
              </a:rPr>
              <a:t>620N</a:t>
            </a:r>
            <a:r>
              <a:rPr lang="es-ES" dirty="0" smtClean="0">
                <a:solidFill>
                  <a:schemeClr val="bg1"/>
                </a:solidFill>
              </a:rPr>
              <a:t> en plástico </a:t>
            </a:r>
            <a:r>
              <a:rPr lang="es-ES" b="1" dirty="0" smtClean="0">
                <a:solidFill>
                  <a:schemeClr val="bg1"/>
                </a:solidFill>
              </a:rPr>
              <a:t>PLA</a:t>
            </a:r>
            <a:r>
              <a:rPr lang="es-ES" dirty="0" smtClean="0">
                <a:solidFill>
                  <a:schemeClr val="bg1"/>
                </a:solidFill>
              </a:rPr>
              <a:t> se obtuvieron.</a:t>
            </a:r>
          </a:p>
          <a:p>
            <a:pPr lvl="2" algn="just"/>
            <a:r>
              <a:rPr lang="es-ES" b="1" dirty="0">
                <a:solidFill>
                  <a:schemeClr val="bg1"/>
                </a:solidFill>
              </a:rPr>
              <a:t>Bajos valores de tensiones equivalentes de Von Misses </a:t>
            </a:r>
            <a:r>
              <a:rPr lang="es-ES" dirty="0">
                <a:solidFill>
                  <a:schemeClr val="bg1"/>
                </a:solidFill>
              </a:rPr>
              <a:t>, el valor de las tensiones máximas alcanzadas fue de </a:t>
            </a:r>
            <a:r>
              <a:rPr lang="es-ES" b="1" dirty="0" smtClean="0">
                <a:solidFill>
                  <a:schemeClr val="bg1"/>
                </a:solidFill>
              </a:rPr>
              <a:t>0.761 Mpa.</a:t>
            </a:r>
          </a:p>
          <a:p>
            <a:pPr marL="720725" lvl="2" indent="-269875" algn="just"/>
            <a:endParaRPr lang="es-ES" sz="1800" dirty="0" smtClean="0">
              <a:solidFill>
                <a:schemeClr val="bg1"/>
              </a:solidFill>
            </a:endParaRPr>
          </a:p>
          <a:p>
            <a:pPr marL="450850" lvl="2" indent="0" algn="just">
              <a:buNone/>
            </a:pPr>
            <a:r>
              <a:rPr lang="es-ES" sz="1800" b="1" dirty="0" smtClean="0">
                <a:solidFill>
                  <a:schemeClr val="bg1"/>
                </a:solidFill>
              </a:rPr>
              <a:t>Simulación 4:</a:t>
            </a:r>
            <a:r>
              <a:rPr lang="es-ES" sz="1800" dirty="0" smtClean="0">
                <a:solidFill>
                  <a:schemeClr val="bg1"/>
                </a:solidFill>
              </a:rPr>
              <a:t> Fuerza de </a:t>
            </a:r>
            <a:r>
              <a:rPr lang="es-ES" sz="1800" b="1" dirty="0" smtClean="0">
                <a:solidFill>
                  <a:schemeClr val="bg1"/>
                </a:solidFill>
              </a:rPr>
              <a:t>774,99N</a:t>
            </a:r>
            <a:r>
              <a:rPr lang="es-ES" sz="1800" dirty="0" smtClean="0">
                <a:solidFill>
                  <a:schemeClr val="bg1"/>
                </a:solidFill>
              </a:rPr>
              <a:t> en plástico </a:t>
            </a:r>
            <a:r>
              <a:rPr lang="es-ES" sz="1800" b="1" dirty="0" smtClean="0">
                <a:solidFill>
                  <a:schemeClr val="bg1"/>
                </a:solidFill>
              </a:rPr>
              <a:t>PLA </a:t>
            </a:r>
            <a:r>
              <a:rPr lang="es-ES" sz="1800" dirty="0" smtClean="0">
                <a:solidFill>
                  <a:schemeClr val="bg1"/>
                </a:solidFill>
              </a:rPr>
              <a:t>se obtuvieron:</a:t>
            </a:r>
          </a:p>
          <a:p>
            <a:pPr marL="1063625" lvl="3" indent="-269875" algn="just"/>
            <a:r>
              <a:rPr lang="es-ES" sz="1600" b="1" dirty="0">
                <a:solidFill>
                  <a:schemeClr val="bg1"/>
                </a:solidFill>
              </a:rPr>
              <a:t>Bajos valores de tensiones equivalentes de Von Misses </a:t>
            </a:r>
            <a:r>
              <a:rPr lang="es-ES" sz="1600" dirty="0">
                <a:solidFill>
                  <a:schemeClr val="bg1"/>
                </a:solidFill>
              </a:rPr>
              <a:t>, el valor de las tensiones máximas alcanzadas fue </a:t>
            </a:r>
            <a:r>
              <a:rPr lang="es-ES" sz="1600" dirty="0" smtClean="0">
                <a:solidFill>
                  <a:schemeClr val="bg1"/>
                </a:solidFill>
              </a:rPr>
              <a:t>de </a:t>
            </a:r>
            <a:r>
              <a:rPr lang="es-ES" sz="1600" b="1" dirty="0" smtClean="0">
                <a:solidFill>
                  <a:schemeClr val="bg1"/>
                </a:solidFill>
              </a:rPr>
              <a:t>0.952 Mpa</a:t>
            </a:r>
            <a:r>
              <a:rPr lang="es-ES" sz="1600" dirty="0">
                <a:solidFill>
                  <a:schemeClr val="bg1"/>
                </a:solidFill>
              </a:rPr>
              <a:t>.</a:t>
            </a:r>
            <a:r>
              <a:rPr lang="es-ES" sz="1600" dirty="0" smtClean="0">
                <a:solidFill>
                  <a:schemeClr val="bg1"/>
                </a:solidFill>
              </a:rPr>
              <a:t> </a:t>
            </a:r>
            <a:r>
              <a:rPr lang="es-ES" sz="1600" dirty="0">
                <a:solidFill>
                  <a:schemeClr val="bg1"/>
                </a:solidFill>
              </a:rPr>
              <a:t>En ambos casos </a:t>
            </a:r>
            <a:r>
              <a:rPr lang="es-ES" sz="1600" b="1" dirty="0">
                <a:solidFill>
                  <a:schemeClr val="bg1"/>
                </a:solidFill>
              </a:rPr>
              <a:t>igualmente muy por debajo del límite elástico del material de 49.5Mpa y de rotura del material de 45,6 MPa. </a:t>
            </a:r>
            <a:r>
              <a:rPr lang="es-ES" sz="1600" dirty="0">
                <a:solidFill>
                  <a:schemeClr val="bg1"/>
                </a:solidFill>
              </a:rPr>
              <a:t>Lo que permitió comprobar una buena resistencia del plástico PLA para los dos estados tensionales</a:t>
            </a:r>
          </a:p>
          <a:p>
            <a:pPr marL="1081088" lvl="3" indent="0" algn="just">
              <a:buNone/>
            </a:pPr>
            <a:r>
              <a:rPr lang="es-ES" sz="1600" b="1" dirty="0">
                <a:solidFill>
                  <a:schemeClr val="bg1"/>
                </a:solidFill>
              </a:rPr>
              <a:t>En las simulaciones 3 y 4 se observaron desplazamientos superiores para el material PLA con ambas cargas respecto del ABS</a:t>
            </a:r>
            <a:r>
              <a:rPr lang="es-ES" dirty="0">
                <a:solidFill>
                  <a:schemeClr val="bg1"/>
                </a:solidFill>
              </a:rPr>
              <a:t>. </a:t>
            </a:r>
            <a:r>
              <a:rPr lang="es-ES" sz="1600" dirty="0">
                <a:solidFill>
                  <a:schemeClr val="bg1"/>
                </a:solidFill>
              </a:rPr>
              <a:t>La mayor deformación se ubicó en la zona de la esquina superior izquierda con valores máximos de </a:t>
            </a:r>
            <a:r>
              <a:rPr lang="es-ES" sz="1600" b="1" dirty="0">
                <a:solidFill>
                  <a:schemeClr val="bg1"/>
                </a:solidFill>
              </a:rPr>
              <a:t>2.498e-002mm y de 3.122e-002mm </a:t>
            </a:r>
            <a:r>
              <a:rPr lang="es-ES" sz="1600" dirty="0">
                <a:solidFill>
                  <a:schemeClr val="bg1"/>
                </a:solidFill>
              </a:rPr>
              <a:t>respectivamente.</a:t>
            </a:r>
          </a:p>
          <a:p>
            <a:pPr marL="1063625" lvl="3" indent="-269875" algn="just"/>
            <a:endParaRPr lang="es-ES" dirty="0">
              <a:solidFill>
                <a:schemeClr val="bg1"/>
              </a:solidFill>
            </a:endParaRPr>
          </a:p>
          <a:p>
            <a:pPr marL="1063625" lvl="3" indent="-269875" algn="just"/>
            <a:r>
              <a:rPr lang="es-ES" sz="1600" b="1" dirty="0">
                <a:solidFill>
                  <a:schemeClr val="bg1"/>
                </a:solidFill>
              </a:rPr>
              <a:t>Estos valores de desplazamiento </a:t>
            </a:r>
            <a:r>
              <a:rPr lang="es-ES" sz="1600" dirty="0">
                <a:solidFill>
                  <a:schemeClr val="bg1"/>
                </a:solidFill>
              </a:rPr>
              <a:t>alcanzados son aún pequeños</a:t>
            </a:r>
            <a:r>
              <a:rPr lang="es-ES" dirty="0">
                <a:solidFill>
                  <a:schemeClr val="bg1"/>
                </a:solidFill>
              </a:rPr>
              <a:t>, </a:t>
            </a:r>
            <a:r>
              <a:rPr lang="es-ES" sz="1600" b="1" dirty="0">
                <a:solidFill>
                  <a:schemeClr val="bg1"/>
                </a:solidFill>
              </a:rPr>
              <a:t>muy por debajo del límite de elongación elástica (3,3%) y a rotura del material (5,2%),</a:t>
            </a:r>
            <a:r>
              <a:rPr lang="es-ES" b="1" dirty="0">
                <a:solidFill>
                  <a:schemeClr val="bg1"/>
                </a:solidFill>
              </a:rPr>
              <a:t> </a:t>
            </a:r>
            <a:r>
              <a:rPr lang="es-ES" sz="1600" dirty="0">
                <a:solidFill>
                  <a:schemeClr val="bg1"/>
                </a:solidFill>
              </a:rPr>
              <a:t>lo que asegura el adecuado funcionamiento del prototipo.</a:t>
            </a:r>
            <a:endParaRPr lang="en-US" sz="1600"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5" name="Rectangle 2"/>
          <p:cNvSpPr>
            <a:spLocks noChangeArrowheads="1"/>
          </p:cNvSpPr>
          <p:nvPr/>
        </p:nvSpPr>
        <p:spPr bwMode="auto">
          <a:xfrm>
            <a:off x="8039099" y="2133599"/>
            <a:ext cx="258260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4" name="Título 1"/>
          <p:cNvSpPr>
            <a:spLocks noGrp="1"/>
          </p:cNvSpPr>
          <p:nvPr>
            <p:ph type="title"/>
          </p:nvPr>
        </p:nvSpPr>
        <p:spPr>
          <a:xfrm>
            <a:off x="0" y="0"/>
            <a:ext cx="6148388" cy="694268"/>
          </a:xfrm>
        </p:spPr>
        <p:txBody>
          <a:bodyPr>
            <a:normAutofit/>
          </a:bodyPr>
          <a:lstStyle/>
          <a:p>
            <a:r>
              <a:rPr lang="es-EC" sz="3000" b="1" dirty="0" smtClean="0">
                <a:solidFill>
                  <a:schemeClr val="bg1"/>
                </a:solidFill>
              </a:rPr>
              <a:t>10. Análisis de resultados</a:t>
            </a:r>
            <a:endParaRPr lang="en-US" sz="3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882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2"/>
                </a:solidFill>
              </a:rPr>
              <a:t>11. Conclusiones</a:t>
            </a:r>
            <a:r>
              <a:rPr lang="es-EC" sz="7200" dirty="0" smtClean="0">
                <a:solidFill>
                  <a:schemeClr val="bg2"/>
                </a:solidFill>
              </a:rPr>
              <a:t> </a:t>
            </a:r>
            <a:endParaRPr lang="en-US" sz="7200" dirty="0">
              <a:solidFill>
                <a:schemeClr val="bg2"/>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051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702734"/>
            <a:ext cx="11899900" cy="7323666"/>
          </a:xfrm>
        </p:spPr>
        <p:txBody>
          <a:bodyPr>
            <a:normAutofit/>
          </a:bodyPr>
          <a:lstStyle/>
          <a:p>
            <a:pPr lvl="0"/>
            <a:endParaRPr lang="es-ES" dirty="0" smtClean="0">
              <a:solidFill>
                <a:schemeClr val="bg1"/>
              </a:solidFill>
            </a:endParaRPr>
          </a:p>
          <a:p>
            <a:pPr lvl="0" algn="just"/>
            <a:r>
              <a:rPr lang="es-ES" sz="1700" b="1" dirty="0" smtClean="0">
                <a:solidFill>
                  <a:schemeClr val="bg1"/>
                </a:solidFill>
              </a:rPr>
              <a:t>Las </a:t>
            </a:r>
            <a:r>
              <a:rPr lang="es-ES" sz="1700" b="1" dirty="0">
                <a:solidFill>
                  <a:schemeClr val="bg1"/>
                </a:solidFill>
              </a:rPr>
              <a:t>técnicas de escaneo 3D </a:t>
            </a:r>
            <a:r>
              <a:rPr lang="es-ES" sz="1700" dirty="0">
                <a:solidFill>
                  <a:schemeClr val="bg1"/>
                </a:solidFill>
              </a:rPr>
              <a:t>aplicadas son nuevas dentro del medio, y su integración </a:t>
            </a:r>
            <a:r>
              <a:rPr lang="es-ES" sz="1700" b="1" dirty="0">
                <a:solidFill>
                  <a:schemeClr val="bg1"/>
                </a:solidFill>
              </a:rPr>
              <a:t>con técnicas</a:t>
            </a:r>
            <a:r>
              <a:rPr lang="es-ES" sz="1700" b="1" i="1" dirty="0">
                <a:solidFill>
                  <a:schemeClr val="bg1"/>
                </a:solidFill>
              </a:rPr>
              <a:t> CAD/CAE y de Prototipado Rápido en 3D, </a:t>
            </a:r>
            <a:r>
              <a:rPr lang="es-ES" sz="1700" b="1" dirty="0" smtClean="0">
                <a:solidFill>
                  <a:schemeClr val="bg1"/>
                </a:solidFill>
              </a:rPr>
              <a:t>ofrecen </a:t>
            </a:r>
            <a:r>
              <a:rPr lang="es-ES" sz="1700" b="1" dirty="0">
                <a:solidFill>
                  <a:schemeClr val="bg1"/>
                </a:solidFill>
              </a:rPr>
              <a:t>un excelente futuro para  la creación de órtesis</a:t>
            </a:r>
            <a:r>
              <a:rPr lang="es-ES" sz="1700" dirty="0">
                <a:solidFill>
                  <a:schemeClr val="bg1"/>
                </a:solidFill>
              </a:rPr>
              <a:t> para tobillo y pie en personas que sufren de pie caído provocado por Varices, Espolón Calcáneo y Pie de </a:t>
            </a:r>
            <a:r>
              <a:rPr lang="es-ES" sz="1700" dirty="0" smtClean="0">
                <a:solidFill>
                  <a:schemeClr val="bg1"/>
                </a:solidFill>
              </a:rPr>
              <a:t>Charcot. </a:t>
            </a:r>
            <a:endParaRPr lang="en-US" sz="1700" dirty="0">
              <a:solidFill>
                <a:schemeClr val="bg1"/>
              </a:solidFill>
            </a:endParaRPr>
          </a:p>
          <a:p>
            <a:pPr lvl="0" algn="just"/>
            <a:endParaRPr lang="es-ES" sz="1700" dirty="0" smtClean="0">
              <a:solidFill>
                <a:schemeClr val="bg1"/>
              </a:solidFill>
            </a:endParaRPr>
          </a:p>
          <a:p>
            <a:pPr lvl="0" algn="just"/>
            <a:r>
              <a:rPr lang="es-ES" sz="1700" b="1" dirty="0" smtClean="0">
                <a:solidFill>
                  <a:schemeClr val="bg1"/>
                </a:solidFill>
              </a:rPr>
              <a:t>La </a:t>
            </a:r>
            <a:r>
              <a:rPr lang="es-ES" sz="1700" b="1" dirty="0">
                <a:solidFill>
                  <a:schemeClr val="bg1"/>
                </a:solidFill>
              </a:rPr>
              <a:t>aplicación de estas tecnologías </a:t>
            </a:r>
            <a:r>
              <a:rPr lang="es-ES" sz="1700" dirty="0">
                <a:solidFill>
                  <a:schemeClr val="bg1"/>
                </a:solidFill>
              </a:rPr>
              <a:t>en la obtención de órtesis de pie y </a:t>
            </a:r>
            <a:r>
              <a:rPr lang="es-ES" sz="1700" b="1" dirty="0">
                <a:solidFill>
                  <a:schemeClr val="bg1"/>
                </a:solidFill>
              </a:rPr>
              <a:t>tobillo posibilitará obtener modelos con un mejor ajuste a la ergonomía y a las preferencias estéticas acorde al gusto del paciente.</a:t>
            </a:r>
            <a:r>
              <a:rPr lang="es-ES" sz="1700" dirty="0">
                <a:solidFill>
                  <a:schemeClr val="bg1"/>
                </a:solidFill>
              </a:rPr>
              <a:t> </a:t>
            </a:r>
            <a:endParaRPr lang="en-US" sz="1700" dirty="0">
              <a:solidFill>
                <a:schemeClr val="bg1"/>
              </a:solidFill>
            </a:endParaRPr>
          </a:p>
          <a:p>
            <a:pPr algn="just"/>
            <a:r>
              <a:rPr lang="es-ES" sz="1700" dirty="0">
                <a:solidFill>
                  <a:schemeClr val="bg1"/>
                </a:solidFill>
              </a:rPr>
              <a:t> </a:t>
            </a:r>
            <a:endParaRPr lang="en-US" sz="1700" dirty="0">
              <a:solidFill>
                <a:schemeClr val="bg1"/>
              </a:solidFill>
            </a:endParaRPr>
          </a:p>
          <a:p>
            <a:pPr lvl="0" algn="just"/>
            <a:r>
              <a:rPr lang="es-ES" sz="1700" dirty="0">
                <a:solidFill>
                  <a:schemeClr val="bg1"/>
                </a:solidFill>
              </a:rPr>
              <a:t>Ambos materiales estudiados tuvieron una </a:t>
            </a:r>
            <a:r>
              <a:rPr lang="es-ES" sz="1700" b="1" dirty="0">
                <a:solidFill>
                  <a:schemeClr val="bg1"/>
                </a:solidFill>
              </a:rPr>
              <a:t>buena respuesta al estado tensional </a:t>
            </a:r>
            <a:r>
              <a:rPr lang="es-ES" sz="1700" dirty="0">
                <a:solidFill>
                  <a:schemeClr val="bg1"/>
                </a:solidFill>
              </a:rPr>
              <a:t>al que fueron sometidos. </a:t>
            </a:r>
            <a:endParaRPr lang="en-US" sz="1700" dirty="0">
              <a:solidFill>
                <a:schemeClr val="bg1"/>
              </a:solidFill>
            </a:endParaRPr>
          </a:p>
          <a:p>
            <a:pPr algn="just"/>
            <a:r>
              <a:rPr lang="es-ES" sz="1700" dirty="0">
                <a:solidFill>
                  <a:schemeClr val="bg1"/>
                </a:solidFill>
              </a:rPr>
              <a:t> </a:t>
            </a:r>
            <a:endParaRPr lang="en-US" sz="1700" dirty="0">
              <a:solidFill>
                <a:schemeClr val="bg1"/>
              </a:solidFill>
            </a:endParaRPr>
          </a:p>
          <a:p>
            <a:pPr lvl="0" algn="just"/>
            <a:r>
              <a:rPr lang="es-ES" sz="1700" dirty="0">
                <a:solidFill>
                  <a:schemeClr val="bg1"/>
                </a:solidFill>
              </a:rPr>
              <a:t>Según los resultados del análisis mecánico de la órtesis de </a:t>
            </a:r>
            <a:r>
              <a:rPr lang="es-ES" sz="1700" b="1" dirty="0">
                <a:solidFill>
                  <a:schemeClr val="bg1"/>
                </a:solidFill>
              </a:rPr>
              <a:t>plástico ABS al aplicar fuerzas de 620N y 744.99 N, se observó que los esfuerzos que se generan en este material son menores pero el desplazamiento es </a:t>
            </a:r>
            <a:r>
              <a:rPr lang="es-ES" sz="1700" b="1" dirty="0" smtClean="0">
                <a:solidFill>
                  <a:schemeClr val="bg1"/>
                </a:solidFill>
              </a:rPr>
              <a:t>mayor, </a:t>
            </a:r>
            <a:r>
              <a:rPr lang="es-ES" sz="1700" b="1" dirty="0">
                <a:solidFill>
                  <a:schemeClr val="bg1"/>
                </a:solidFill>
              </a:rPr>
              <a:t>mientras que en el plástico PLA los esfuerzos son ligeramente mayores y el desplazamiento es </a:t>
            </a:r>
            <a:r>
              <a:rPr lang="es-ES" sz="1700" b="1" dirty="0" smtClean="0">
                <a:solidFill>
                  <a:schemeClr val="bg1"/>
                </a:solidFill>
              </a:rPr>
              <a:t>mayor</a:t>
            </a:r>
            <a:r>
              <a:rPr lang="es-ES" sz="1700" dirty="0" smtClean="0">
                <a:solidFill>
                  <a:schemeClr val="bg1"/>
                </a:solidFill>
              </a:rPr>
              <a:t>. </a:t>
            </a:r>
            <a:r>
              <a:rPr lang="es-ES" sz="1700" dirty="0">
                <a:solidFill>
                  <a:schemeClr val="bg1"/>
                </a:solidFill>
              </a:rPr>
              <a:t>Se sugiere </a:t>
            </a:r>
            <a:r>
              <a:rPr lang="es-ES" sz="1700" b="1" dirty="0">
                <a:solidFill>
                  <a:schemeClr val="bg1"/>
                </a:solidFill>
              </a:rPr>
              <a:t>utilizar el PLA como material </a:t>
            </a:r>
            <a:r>
              <a:rPr lang="es-ES" sz="1700" dirty="0">
                <a:solidFill>
                  <a:schemeClr val="bg1"/>
                </a:solidFill>
              </a:rPr>
              <a:t>para construir la órtesis partiendo de las ventajas que reporta el uso del PLA sobre el ABS desde el punto de vista de </a:t>
            </a:r>
            <a:r>
              <a:rPr lang="es-ES" sz="1700" b="1" dirty="0">
                <a:solidFill>
                  <a:schemeClr val="bg1"/>
                </a:solidFill>
              </a:rPr>
              <a:t>los menores costos de adquisición y que es biodegradable después de 10 años con las características climáticas adecuadas.</a:t>
            </a:r>
            <a:endParaRPr lang="en-US" sz="1700" b="1"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5" name="Rectangle 2"/>
          <p:cNvSpPr>
            <a:spLocks noChangeArrowheads="1"/>
          </p:cNvSpPr>
          <p:nvPr/>
        </p:nvSpPr>
        <p:spPr bwMode="auto">
          <a:xfrm>
            <a:off x="8039099" y="2133599"/>
            <a:ext cx="258260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4" name="Título 1"/>
          <p:cNvSpPr>
            <a:spLocks noGrp="1"/>
          </p:cNvSpPr>
          <p:nvPr>
            <p:ph type="title"/>
          </p:nvPr>
        </p:nvSpPr>
        <p:spPr>
          <a:xfrm>
            <a:off x="0" y="0"/>
            <a:ext cx="6148388" cy="694268"/>
          </a:xfrm>
        </p:spPr>
        <p:txBody>
          <a:bodyPr>
            <a:normAutofit/>
          </a:bodyPr>
          <a:lstStyle/>
          <a:p>
            <a:r>
              <a:rPr lang="es-EC" sz="2500" b="1" dirty="0" smtClean="0">
                <a:solidFill>
                  <a:schemeClr val="bg1"/>
                </a:solidFill>
              </a:rPr>
              <a:t>11. conclusiones</a:t>
            </a:r>
            <a:endParaRPr lang="en-US" sz="25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677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8039099" y="2133599"/>
            <a:ext cx="258260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4" name="Título 1"/>
          <p:cNvSpPr>
            <a:spLocks noGrp="1"/>
          </p:cNvSpPr>
          <p:nvPr>
            <p:ph type="title"/>
          </p:nvPr>
        </p:nvSpPr>
        <p:spPr>
          <a:xfrm>
            <a:off x="3685676" y="2862102"/>
            <a:ext cx="4940095" cy="997907"/>
          </a:xfrm>
        </p:spPr>
        <p:txBody>
          <a:bodyPr>
            <a:noAutofit/>
          </a:bodyPr>
          <a:lstStyle/>
          <a:p>
            <a:pPr algn="ctr"/>
            <a:r>
              <a:rPr lang="es-EC" sz="8000" b="1" dirty="0" smtClean="0">
                <a:solidFill>
                  <a:schemeClr val="bg1"/>
                </a:solidFill>
              </a:rPr>
              <a:t>GRACIAS</a:t>
            </a:r>
            <a:endParaRPr lang="en-US" sz="8000" b="1" dirty="0">
              <a:solidFill>
                <a:schemeClr val="bg1"/>
              </a:solidFill>
            </a:endParaRPr>
          </a:p>
        </p:txBody>
      </p:sp>
      <p:pic>
        <p:nvPicPr>
          <p:cNvPr id="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04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2"/>
                </a:solidFill>
              </a:rPr>
              <a:t>1. Introducción</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48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7" name="Título 1"/>
          <p:cNvSpPr>
            <a:spLocks noGrp="1"/>
          </p:cNvSpPr>
          <p:nvPr>
            <p:ph type="title"/>
          </p:nvPr>
        </p:nvSpPr>
        <p:spPr>
          <a:xfrm>
            <a:off x="0" y="0"/>
            <a:ext cx="3704771" cy="541867"/>
          </a:xfrm>
        </p:spPr>
        <p:txBody>
          <a:bodyPr>
            <a:noAutofit/>
          </a:bodyPr>
          <a:lstStyle/>
          <a:p>
            <a:r>
              <a:rPr lang="es-EC" sz="3000" b="1" dirty="0" smtClean="0">
                <a:solidFill>
                  <a:schemeClr val="bg1"/>
                </a:solidFill>
              </a:rPr>
              <a:t>1. introducción</a:t>
            </a:r>
            <a:endParaRPr lang="en-US" sz="3000" b="1" dirty="0">
              <a:solidFill>
                <a:schemeClr val="bg1"/>
              </a:solidFill>
            </a:endParaRPr>
          </a:p>
        </p:txBody>
      </p:sp>
      <p:pic>
        <p:nvPicPr>
          <p:cNvPr id="9"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183105" y="541867"/>
            <a:ext cx="11825789" cy="5391324"/>
          </a:xfrm>
          <a:prstGeom prst="rect">
            <a:avLst/>
          </a:prstGeom>
        </p:spPr>
      </p:pic>
    </p:spTree>
    <p:extLst>
      <p:ext uri="{BB962C8B-B14F-4D97-AF65-F5344CB8AC3E}">
        <p14:creationId xmlns:p14="http://schemas.microsoft.com/office/powerpoint/2010/main" val="1299828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01699" y="1498599"/>
            <a:ext cx="220299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5" name="Objeto 4"/>
          <p:cNvGraphicFramePr>
            <a:graphicFrameLocks noChangeAspect="1"/>
          </p:cNvGraphicFramePr>
          <p:nvPr>
            <p:extLst>
              <p:ext uri="{D42A27DB-BD31-4B8C-83A1-F6EECF244321}">
                <p14:modId xmlns:p14="http://schemas.microsoft.com/office/powerpoint/2010/main" val="1751287615"/>
              </p:ext>
            </p:extLst>
          </p:nvPr>
        </p:nvGraphicFramePr>
        <p:xfrm>
          <a:off x="1992360" y="820054"/>
          <a:ext cx="3505713" cy="5689600"/>
        </p:xfrm>
        <a:graphic>
          <a:graphicData uri="http://schemas.openxmlformats.org/presentationml/2006/ole">
            <mc:AlternateContent xmlns:mc="http://schemas.openxmlformats.org/markup-compatibility/2006">
              <mc:Choice xmlns:v="urn:schemas-microsoft-com:vml" Requires="v">
                <p:oleObj spid="_x0000_s1100" name="Visio" r:id="rId3" imgW="2828968" imgH="4610053" progId="Visio.Drawing.15">
                  <p:embed/>
                </p:oleObj>
              </mc:Choice>
              <mc:Fallback>
                <p:oleObj name="Visio" r:id="rId3" imgW="2828968" imgH="4610053"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60" y="820054"/>
                        <a:ext cx="3505713" cy="5689600"/>
                      </a:xfrm>
                      <a:prstGeom prst="rect">
                        <a:avLst/>
                      </a:prstGeom>
                      <a:noFill/>
                    </p:spPr>
                  </p:pic>
                </p:oleObj>
              </mc:Fallback>
            </mc:AlternateContent>
          </a:graphicData>
        </a:graphic>
      </p:graphicFrame>
      <p:pic>
        <p:nvPicPr>
          <p:cNvPr id="7" name="Imagen 6" descr="Taller de órtesis y prótesis devuelve sonrisas a personas con discapacidad"/>
          <p:cNvPicPr/>
          <p:nvPr/>
        </p:nvPicPr>
        <p:blipFill rotWithShape="1">
          <a:blip r:embed="rId5" cstate="print">
            <a:extLst>
              <a:ext uri="{28A0092B-C50C-407E-A947-70E740481C1C}">
                <a14:useLocalDpi xmlns:a14="http://schemas.microsoft.com/office/drawing/2010/main" val="0"/>
              </a:ext>
            </a:extLst>
          </a:blip>
          <a:srcRect l="31474" r="31943" b="5453"/>
          <a:stretch/>
        </p:blipFill>
        <p:spPr bwMode="auto">
          <a:xfrm>
            <a:off x="7471690" y="1887218"/>
            <a:ext cx="2078990" cy="3285490"/>
          </a:xfrm>
          <a:prstGeom prst="rect">
            <a:avLst/>
          </a:prstGeom>
          <a:noFill/>
          <a:ln>
            <a:noFill/>
          </a:ln>
          <a:extLst>
            <a:ext uri="{53640926-AAD7-44D8-BBD7-CCE9431645EC}">
              <a14:shadowObscured xmlns:a14="http://schemas.microsoft.com/office/drawing/2010/main"/>
            </a:ext>
          </a:extLst>
        </p:spPr>
      </p:pic>
      <p:sp>
        <p:nvSpPr>
          <p:cNvPr id="8" name="Marcador de contenido 2"/>
          <p:cNvSpPr txBox="1">
            <a:spLocks/>
          </p:cNvSpPr>
          <p:nvPr/>
        </p:nvSpPr>
        <p:spPr>
          <a:xfrm>
            <a:off x="6369970" y="5218427"/>
            <a:ext cx="4862989" cy="106679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spcBef>
                <a:spcPts val="0"/>
              </a:spcBef>
              <a:buNone/>
            </a:pPr>
            <a:r>
              <a:rPr lang="es-ES" sz="1200" b="1" dirty="0">
                <a:solidFill>
                  <a:schemeClr val="bg1"/>
                </a:solidFill>
              </a:rPr>
              <a:t>P</a:t>
            </a:r>
            <a:r>
              <a:rPr lang="es-ES" sz="1200" b="1" dirty="0" smtClean="0">
                <a:solidFill>
                  <a:schemeClr val="bg1"/>
                </a:solidFill>
              </a:rPr>
              <a:t>rueba </a:t>
            </a:r>
            <a:r>
              <a:rPr lang="es-ES" sz="1200" b="1" dirty="0">
                <a:solidFill>
                  <a:schemeClr val="bg1"/>
                </a:solidFill>
              </a:rPr>
              <a:t>de prótesis en hospital Isidro Ayora</a:t>
            </a:r>
            <a:r>
              <a:rPr lang="es-ES" sz="1200" b="1" dirty="0" smtClean="0">
                <a:solidFill>
                  <a:schemeClr val="bg1"/>
                </a:solidFill>
              </a:rPr>
              <a:t>.</a:t>
            </a:r>
            <a:endParaRPr lang="en-US" sz="1200" b="1" dirty="0">
              <a:solidFill>
                <a:schemeClr val="bg1"/>
              </a:solidFill>
            </a:endParaRPr>
          </a:p>
          <a:p>
            <a:pPr marL="0" indent="0" algn="ctr">
              <a:spcBef>
                <a:spcPts val="0"/>
              </a:spcBef>
              <a:buNone/>
            </a:pPr>
            <a:r>
              <a:rPr lang="es-ES" sz="1200" b="1" dirty="0" smtClean="0">
                <a:solidFill>
                  <a:schemeClr val="bg1"/>
                </a:solidFill>
              </a:rPr>
              <a:t>(</a:t>
            </a:r>
            <a:r>
              <a:rPr lang="es-ES" sz="1200" b="1" dirty="0">
                <a:solidFill>
                  <a:schemeClr val="bg1"/>
                </a:solidFill>
              </a:rPr>
              <a:t>Fuente: Diario el Telégrafo)</a:t>
            </a:r>
            <a:endParaRPr lang="en-US" sz="1200" b="1" dirty="0">
              <a:solidFill>
                <a:schemeClr val="bg1"/>
              </a:solidFill>
            </a:endParaRPr>
          </a:p>
          <a:p>
            <a:pPr marL="0" indent="0">
              <a:buNone/>
            </a:pPr>
            <a:endParaRPr lang="en-US" sz="1200" b="1" dirty="0">
              <a:solidFill>
                <a:schemeClr val="bg1"/>
              </a:solidFill>
            </a:endParaRPr>
          </a:p>
        </p:txBody>
      </p:sp>
      <p:sp>
        <p:nvSpPr>
          <p:cNvPr id="9" name="Título 1"/>
          <p:cNvSpPr txBox="1">
            <a:spLocks/>
          </p:cNvSpPr>
          <p:nvPr/>
        </p:nvSpPr>
        <p:spPr>
          <a:xfrm>
            <a:off x="-17613" y="0"/>
            <a:ext cx="3762829" cy="5418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000" b="1" dirty="0" smtClean="0">
                <a:solidFill>
                  <a:schemeClr val="bg1"/>
                </a:solidFill>
              </a:rPr>
              <a:t>1. introducción</a:t>
            </a:r>
            <a:endParaRPr lang="en-US" sz="3000" b="1" dirty="0">
              <a:solidFill>
                <a:schemeClr val="bg1"/>
              </a:solidFill>
            </a:endParaRPr>
          </a:p>
        </p:txBody>
      </p:sp>
      <p:pic>
        <p:nvPicPr>
          <p:cNvPr id="12" name="Picture 2" descr="Imagen relacionada"/>
          <p:cNvPicPr>
            <a:picLocks noChangeAspect="1" noChangeArrowheads="1"/>
          </p:cNvPicPr>
          <p:nvPr/>
        </p:nvPicPr>
        <p:blipFill rotWithShape="1">
          <a:blip r:embed="rId6">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903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txBox="1">
            <a:spLocks/>
          </p:cNvSpPr>
          <p:nvPr/>
        </p:nvSpPr>
        <p:spPr>
          <a:xfrm>
            <a:off x="462264" y="6487033"/>
            <a:ext cx="5185232" cy="46063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spcBef>
                <a:spcPts val="0"/>
              </a:spcBef>
              <a:buNone/>
            </a:pPr>
            <a:r>
              <a:rPr lang="es-EC" sz="1200" b="1" dirty="0" smtClean="0">
                <a:solidFill>
                  <a:schemeClr val="bg1"/>
                </a:solidFill>
              </a:rPr>
              <a:t>Equipo usado para desarrollo de prototipo</a:t>
            </a:r>
            <a:r>
              <a:rPr lang="es-ES" sz="1200" b="1" dirty="0" smtClean="0">
                <a:solidFill>
                  <a:schemeClr val="bg1"/>
                </a:solidFill>
              </a:rPr>
              <a:t> </a:t>
            </a:r>
            <a:endParaRPr lang="en-US" sz="1200" b="1" dirty="0">
              <a:solidFill>
                <a:schemeClr val="bg1"/>
              </a:solidFill>
            </a:endParaRPr>
          </a:p>
          <a:p>
            <a:pPr marL="0" indent="0" algn="ctr">
              <a:buNone/>
            </a:pPr>
            <a:endParaRPr lang="en-US" sz="1200" b="1" dirty="0">
              <a:solidFill>
                <a:schemeClr val="bg1"/>
              </a:solidFill>
            </a:endParaRPr>
          </a:p>
        </p:txBody>
      </p:sp>
      <p:sp>
        <p:nvSpPr>
          <p:cNvPr id="7" name="Marcador de contenido 2"/>
          <p:cNvSpPr txBox="1">
            <a:spLocks/>
          </p:cNvSpPr>
          <p:nvPr/>
        </p:nvSpPr>
        <p:spPr>
          <a:xfrm>
            <a:off x="5772281" y="6160464"/>
            <a:ext cx="5703310" cy="43979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lnSpc>
                <a:spcPct val="110000"/>
              </a:lnSpc>
              <a:spcBef>
                <a:spcPts val="0"/>
              </a:spcBef>
              <a:buNone/>
            </a:pPr>
            <a:r>
              <a:rPr lang="es-EC" sz="1200" b="1" dirty="0" smtClean="0">
                <a:solidFill>
                  <a:schemeClr val="bg1"/>
                </a:solidFill>
              </a:rPr>
              <a:t>Softwares usados en desarrollo de prototipo</a:t>
            </a:r>
          </a:p>
        </p:txBody>
      </p:sp>
      <p:sp>
        <p:nvSpPr>
          <p:cNvPr id="15" name="Título 1"/>
          <p:cNvSpPr txBox="1">
            <a:spLocks/>
          </p:cNvSpPr>
          <p:nvPr/>
        </p:nvSpPr>
        <p:spPr>
          <a:xfrm>
            <a:off x="0" y="153901"/>
            <a:ext cx="3719286" cy="348579"/>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3000" b="1" dirty="0" smtClean="0">
                <a:solidFill>
                  <a:schemeClr val="bg1"/>
                </a:solidFill>
              </a:rPr>
              <a:t>1. introducción</a:t>
            </a:r>
            <a:endParaRPr lang="en-US" sz="3000" b="1" dirty="0">
              <a:solidFill>
                <a:schemeClr val="bg1"/>
              </a:solidFill>
            </a:endParaRPr>
          </a:p>
        </p:txBody>
      </p:sp>
      <p:sp>
        <p:nvSpPr>
          <p:cNvPr id="16" name="Título 1"/>
          <p:cNvSpPr txBox="1">
            <a:spLocks/>
          </p:cNvSpPr>
          <p:nvPr/>
        </p:nvSpPr>
        <p:spPr>
          <a:xfrm>
            <a:off x="444121" y="416656"/>
            <a:ext cx="6786535" cy="50737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600" b="1" dirty="0">
                <a:solidFill>
                  <a:schemeClr val="bg1"/>
                </a:solidFill>
              </a:rPr>
              <a:t>Tecnologías</a:t>
            </a:r>
            <a:r>
              <a:rPr lang="es-EC" sz="2500" b="1" dirty="0" smtClean="0">
                <a:solidFill>
                  <a:schemeClr val="bg1"/>
                </a:solidFill>
              </a:rPr>
              <a:t> </a:t>
            </a:r>
            <a:r>
              <a:rPr lang="es-EC" sz="1600" b="1" dirty="0">
                <a:solidFill>
                  <a:schemeClr val="bg1"/>
                </a:solidFill>
              </a:rPr>
              <a:t>de prototipado rápido</a:t>
            </a:r>
            <a:endParaRPr lang="en-US" sz="1600" b="1" dirty="0">
              <a:solidFill>
                <a:schemeClr val="bg1"/>
              </a:solidFill>
            </a:endParaRPr>
          </a:p>
        </p:txBody>
      </p:sp>
      <p:pic>
        <p:nvPicPr>
          <p:cNvPr id="1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974846" y="903400"/>
            <a:ext cx="3854506" cy="1969667"/>
          </a:xfrm>
          <a:prstGeom prst="rect">
            <a:avLst/>
          </a:prstGeom>
        </p:spPr>
      </p:pic>
      <p:sp>
        <p:nvSpPr>
          <p:cNvPr id="13" name="Título 1"/>
          <p:cNvSpPr txBox="1">
            <a:spLocks/>
          </p:cNvSpPr>
          <p:nvPr/>
        </p:nvSpPr>
        <p:spPr>
          <a:xfrm>
            <a:off x="484007" y="3011472"/>
            <a:ext cx="11127821" cy="50737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1600" b="1" dirty="0" smtClean="0">
                <a:solidFill>
                  <a:schemeClr val="bg1"/>
                </a:solidFill>
              </a:rPr>
              <a:t>EQUIPOS A USARSE Y SOFTWARES PARA DESARROLLO DE PROTOTIPO</a:t>
            </a:r>
            <a:endParaRPr lang="en-US" sz="1600" b="1" dirty="0">
              <a:solidFill>
                <a:schemeClr val="bg1"/>
              </a:solidFill>
            </a:endParaRPr>
          </a:p>
        </p:txBody>
      </p:sp>
      <p:pic>
        <p:nvPicPr>
          <p:cNvPr id="9" name="Imagen 8"/>
          <p:cNvPicPr>
            <a:picLocks noChangeAspect="1"/>
          </p:cNvPicPr>
          <p:nvPr/>
        </p:nvPicPr>
        <p:blipFill>
          <a:blip r:embed="rId4"/>
          <a:stretch>
            <a:fillRect/>
          </a:stretch>
        </p:blipFill>
        <p:spPr>
          <a:xfrm>
            <a:off x="1030515" y="3628409"/>
            <a:ext cx="1643638" cy="2754737"/>
          </a:xfrm>
          <a:prstGeom prst="rect">
            <a:avLst/>
          </a:prstGeom>
        </p:spPr>
      </p:pic>
      <p:pic>
        <p:nvPicPr>
          <p:cNvPr id="11" name="Imagen 10"/>
          <p:cNvPicPr>
            <a:picLocks noChangeAspect="1"/>
          </p:cNvPicPr>
          <p:nvPr/>
        </p:nvPicPr>
        <p:blipFill>
          <a:blip r:embed="rId5"/>
          <a:stretch>
            <a:fillRect/>
          </a:stretch>
        </p:blipFill>
        <p:spPr>
          <a:xfrm>
            <a:off x="2857154" y="3948614"/>
            <a:ext cx="2702538" cy="1921721"/>
          </a:xfrm>
          <a:prstGeom prst="rect">
            <a:avLst/>
          </a:prstGeom>
        </p:spPr>
      </p:pic>
      <p:pic>
        <p:nvPicPr>
          <p:cNvPr id="14" name="Imagen 13"/>
          <p:cNvPicPr>
            <a:picLocks noChangeAspect="1"/>
          </p:cNvPicPr>
          <p:nvPr/>
        </p:nvPicPr>
        <p:blipFill>
          <a:blip r:embed="rId6"/>
          <a:stretch>
            <a:fillRect/>
          </a:stretch>
        </p:blipFill>
        <p:spPr>
          <a:xfrm>
            <a:off x="6320529" y="3727698"/>
            <a:ext cx="1931814" cy="1228381"/>
          </a:xfrm>
          <a:prstGeom prst="rect">
            <a:avLst/>
          </a:prstGeom>
        </p:spPr>
      </p:pic>
      <p:pic>
        <p:nvPicPr>
          <p:cNvPr id="18" name="Imagen 17"/>
          <p:cNvPicPr/>
          <p:nvPr/>
        </p:nvPicPr>
        <p:blipFill rotWithShape="1">
          <a:blip r:embed="rId7"/>
          <a:srcRect l="13205" t="10717" r="54885" b="18343"/>
          <a:stretch/>
        </p:blipFill>
        <p:spPr bwMode="auto">
          <a:xfrm>
            <a:off x="6450565" y="5017429"/>
            <a:ext cx="1671742" cy="1128370"/>
          </a:xfrm>
          <a:prstGeom prst="rect">
            <a:avLst/>
          </a:prstGeom>
          <a:ln>
            <a:noFill/>
          </a:ln>
          <a:extLst>
            <a:ext uri="{53640926-AAD7-44D8-BBD7-CCE9431645EC}">
              <a14:shadowObscured xmlns:a14="http://schemas.microsoft.com/office/drawing/2010/main"/>
            </a:ext>
          </a:extLst>
        </p:spPr>
      </p:pic>
      <p:pic>
        <p:nvPicPr>
          <p:cNvPr id="4098" name="Picture 2" descr="Resultado de imagen para cura software 15.04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8935" y="3773251"/>
            <a:ext cx="1720850" cy="10939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n relaciona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4755" y="5130510"/>
            <a:ext cx="1967327" cy="96399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a:blip r:embed="rId10"/>
          <a:stretch>
            <a:fillRect/>
          </a:stretch>
        </p:blipFill>
        <p:spPr>
          <a:xfrm>
            <a:off x="5780329" y="806040"/>
            <a:ext cx="1838883" cy="2004115"/>
          </a:xfrm>
          <a:prstGeom prst="rect">
            <a:avLst/>
          </a:prstGeom>
        </p:spPr>
      </p:pic>
      <p:pic>
        <p:nvPicPr>
          <p:cNvPr id="21" name="Imagen 20"/>
          <p:cNvPicPr>
            <a:picLocks noChangeAspect="1"/>
          </p:cNvPicPr>
          <p:nvPr/>
        </p:nvPicPr>
        <p:blipFill>
          <a:blip r:embed="rId11"/>
          <a:stretch>
            <a:fillRect/>
          </a:stretch>
        </p:blipFill>
        <p:spPr>
          <a:xfrm>
            <a:off x="7757208" y="1766649"/>
            <a:ext cx="1753282" cy="1368351"/>
          </a:xfrm>
          <a:prstGeom prst="rect">
            <a:avLst/>
          </a:prstGeom>
        </p:spPr>
      </p:pic>
      <p:pic>
        <p:nvPicPr>
          <p:cNvPr id="22" name="Imagen 21"/>
          <p:cNvPicPr>
            <a:picLocks noChangeAspect="1"/>
          </p:cNvPicPr>
          <p:nvPr/>
        </p:nvPicPr>
        <p:blipFill>
          <a:blip r:embed="rId12"/>
          <a:stretch>
            <a:fillRect/>
          </a:stretch>
        </p:blipFill>
        <p:spPr>
          <a:xfrm>
            <a:off x="7757207" y="133858"/>
            <a:ext cx="1753283" cy="1520830"/>
          </a:xfrm>
          <a:prstGeom prst="rect">
            <a:avLst/>
          </a:prstGeom>
        </p:spPr>
      </p:pic>
      <p:pic>
        <p:nvPicPr>
          <p:cNvPr id="23" name="Imagen 22"/>
          <p:cNvPicPr>
            <a:picLocks noChangeAspect="1"/>
          </p:cNvPicPr>
          <p:nvPr/>
        </p:nvPicPr>
        <p:blipFill>
          <a:blip r:embed="rId13"/>
          <a:stretch>
            <a:fillRect/>
          </a:stretch>
        </p:blipFill>
        <p:spPr>
          <a:xfrm>
            <a:off x="9648485" y="1159660"/>
            <a:ext cx="1856660" cy="1527591"/>
          </a:xfrm>
          <a:prstGeom prst="rect">
            <a:avLst/>
          </a:prstGeom>
        </p:spPr>
      </p:pic>
    </p:spTree>
    <p:extLst>
      <p:ext uri="{BB962C8B-B14F-4D97-AF65-F5344CB8AC3E}">
        <p14:creationId xmlns:p14="http://schemas.microsoft.com/office/powerpoint/2010/main" val="2188107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6280" y="496751"/>
            <a:ext cx="10892423" cy="6239329"/>
          </a:xfrm>
        </p:spPr>
        <p:txBody>
          <a:bodyPr>
            <a:normAutofit fontScale="25000" lnSpcReduction="20000"/>
          </a:bodyPr>
          <a:lstStyle/>
          <a:p>
            <a:pPr>
              <a:spcBef>
                <a:spcPts val="100"/>
              </a:spcBef>
              <a:spcAft>
                <a:spcPts val="0"/>
              </a:spcAft>
            </a:pPr>
            <a:r>
              <a:rPr lang="es-EC" sz="7200" b="1" dirty="0" smtClean="0">
                <a:solidFill>
                  <a:schemeClr val="bg1"/>
                </a:solidFill>
              </a:rPr>
              <a:t>Problemática</a:t>
            </a:r>
          </a:p>
          <a:p>
            <a:pPr>
              <a:spcBef>
                <a:spcPts val="100"/>
              </a:spcBef>
              <a:spcAft>
                <a:spcPts val="0"/>
              </a:spcAft>
            </a:pPr>
            <a:endParaRPr lang="es-EC" sz="7200" b="1" dirty="0" smtClean="0">
              <a:solidFill>
                <a:schemeClr val="bg1"/>
              </a:solidFill>
            </a:endParaRPr>
          </a:p>
          <a:p>
            <a:pPr>
              <a:spcBef>
                <a:spcPts val="100"/>
              </a:spcBef>
              <a:spcAft>
                <a:spcPts val="0"/>
              </a:spcAft>
            </a:pPr>
            <a:r>
              <a:rPr lang="es-EC" sz="7200" b="1" dirty="0" smtClean="0">
                <a:solidFill>
                  <a:schemeClr val="bg1"/>
                </a:solidFill>
              </a:rPr>
              <a:t>Objetivos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1. Introducción</a:t>
            </a:r>
          </a:p>
          <a:p>
            <a:pPr>
              <a:spcBef>
                <a:spcPts val="100"/>
              </a:spcBef>
              <a:spcAft>
                <a:spcPts val="0"/>
              </a:spcAft>
            </a:pPr>
            <a:r>
              <a:rPr lang="es-EC" sz="7200" b="1" dirty="0" smtClean="0">
                <a:solidFill>
                  <a:schemeClr val="bg2"/>
                </a:solidFill>
              </a:rPr>
              <a:t>	</a:t>
            </a:r>
            <a:endParaRPr lang="es-EC" sz="7200" dirty="0" smtClean="0">
              <a:solidFill>
                <a:schemeClr val="bg2"/>
              </a:solidFill>
            </a:endParaRPr>
          </a:p>
          <a:p>
            <a:pPr>
              <a:spcBef>
                <a:spcPts val="100"/>
              </a:spcBef>
              <a:spcAft>
                <a:spcPts val="0"/>
              </a:spcAft>
            </a:pPr>
            <a:r>
              <a:rPr lang="es-EC" sz="7200" b="1" dirty="0" smtClean="0">
                <a:solidFill>
                  <a:schemeClr val="bg2"/>
                </a:solidFill>
              </a:rPr>
              <a:t>2. Metodología</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3. Generación de datos para pruebas de diseño CAD/CAE </a:t>
            </a:r>
          </a:p>
          <a:p>
            <a:pPr>
              <a:spcBef>
                <a:spcPts val="100"/>
              </a:spcBef>
              <a:spcAft>
                <a:spcPts val="0"/>
              </a:spcAft>
            </a:pPr>
            <a:r>
              <a:rPr lang="es-ES" sz="7200" b="1" dirty="0" smtClean="0">
                <a:solidFill>
                  <a:schemeClr val="bg1"/>
                </a:solidFill>
              </a:rPr>
              <a:t>	</a:t>
            </a:r>
            <a:endParaRPr lang="es-ES" sz="7200" dirty="0">
              <a:solidFill>
                <a:schemeClr val="bg1"/>
              </a:solidFill>
            </a:endParaRPr>
          </a:p>
          <a:p>
            <a:pPr>
              <a:spcBef>
                <a:spcPts val="100"/>
              </a:spcBef>
              <a:spcAft>
                <a:spcPts val="0"/>
              </a:spcAft>
            </a:pPr>
            <a:r>
              <a:rPr lang="es-EC" sz="7200" b="1" dirty="0">
                <a:solidFill>
                  <a:schemeClr val="bg1"/>
                </a:solidFill>
              </a:rPr>
              <a:t>4</a:t>
            </a:r>
            <a:r>
              <a:rPr lang="es-EC" sz="7200" b="1" dirty="0" smtClean="0">
                <a:solidFill>
                  <a:schemeClr val="bg1"/>
                </a:solidFill>
              </a:rPr>
              <a:t>. Resultados de análisis CAD/CAE</a:t>
            </a:r>
          </a:p>
          <a:p>
            <a:pPr>
              <a:spcBef>
                <a:spcPts val="100"/>
              </a:spcBef>
              <a:spcAft>
                <a:spcPts val="0"/>
              </a:spcAft>
            </a:pPr>
            <a:r>
              <a:rPr lang="es-EC" sz="7200"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5. Corrección de geometría e impresión de prototipo</a:t>
            </a:r>
          </a:p>
          <a:p>
            <a:pPr>
              <a:spcBef>
                <a:spcPts val="100"/>
              </a:spcBef>
              <a:spcAft>
                <a:spcPts val="0"/>
              </a:spcAft>
            </a:pPr>
            <a:r>
              <a:rPr lang="es-EC" sz="7200" b="1" dirty="0" smtClean="0">
                <a:solidFill>
                  <a:schemeClr val="bg1"/>
                </a:solidFill>
              </a:rPr>
              <a:t>	</a:t>
            </a:r>
            <a:endParaRPr lang="es-EC" sz="7200" dirty="0" smtClean="0">
              <a:solidFill>
                <a:schemeClr val="bg1"/>
              </a:solidFill>
            </a:endParaRPr>
          </a:p>
          <a:p>
            <a:pPr marL="274638" indent="-274638">
              <a:spcBef>
                <a:spcPts val="100"/>
              </a:spcBef>
              <a:spcAft>
                <a:spcPts val="0"/>
              </a:spcAft>
            </a:pPr>
            <a:r>
              <a:rPr lang="es-EC" sz="7200" b="1" dirty="0" smtClean="0">
                <a:solidFill>
                  <a:schemeClr val="bg1"/>
                </a:solidFill>
              </a:rPr>
              <a:t>6. Ensayos de compresión en laboratorio para corroboración de análisis CAD/CAE, mediante probetas con norma ASTM D695</a:t>
            </a:r>
            <a:endParaRPr lang="es-EC" sz="7200" dirty="0" smtClean="0">
              <a:solidFill>
                <a:schemeClr val="bg1"/>
              </a:solidFill>
            </a:endParaRP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a:solidFill>
                  <a:schemeClr val="bg1"/>
                </a:solidFill>
              </a:rPr>
              <a:t>7</a:t>
            </a:r>
            <a:r>
              <a:rPr lang="es-EC" sz="7200" b="1" dirty="0" smtClean="0">
                <a:solidFill>
                  <a:schemeClr val="bg1"/>
                </a:solidFill>
              </a:rPr>
              <a:t>. Pruebas de carga en paciente y mejoras </a:t>
            </a:r>
          </a:p>
          <a:p>
            <a:pPr>
              <a:spcBef>
                <a:spcPts val="100"/>
              </a:spcBef>
              <a:spcAft>
                <a:spcPts val="0"/>
              </a:spcAft>
            </a:pPr>
            <a:r>
              <a:rPr lang="es-EC" sz="7200" b="1" dirty="0" smtClean="0">
                <a:solidFill>
                  <a:schemeClr val="bg1"/>
                </a:solidFill>
              </a:rPr>
              <a:t>	</a:t>
            </a:r>
          </a:p>
          <a:p>
            <a:pPr>
              <a:spcBef>
                <a:spcPts val="100"/>
              </a:spcBef>
              <a:spcAft>
                <a:spcPts val="0"/>
              </a:spcAft>
            </a:pPr>
            <a:r>
              <a:rPr lang="es-EC" sz="7200" b="1" dirty="0">
                <a:solidFill>
                  <a:schemeClr val="bg1"/>
                </a:solidFill>
              </a:rPr>
              <a:t>8</a:t>
            </a:r>
            <a:r>
              <a:rPr lang="es-EC" sz="7200" b="1" dirty="0" smtClean="0">
                <a:solidFill>
                  <a:schemeClr val="bg1"/>
                </a:solidFill>
              </a:rPr>
              <a:t>. Diagramas de procesos</a:t>
            </a:r>
          </a:p>
          <a:p>
            <a:pPr>
              <a:spcBef>
                <a:spcPts val="100"/>
              </a:spcBef>
              <a:spcAft>
                <a:spcPts val="0"/>
              </a:spcAft>
            </a:pPr>
            <a:r>
              <a:rPr lang="es-EC" sz="7200" b="1" dirty="0">
                <a:solidFill>
                  <a:schemeClr val="bg1"/>
                </a:solidFill>
              </a:rPr>
              <a:t>	</a:t>
            </a:r>
            <a:endParaRPr lang="es-EC" sz="7200" dirty="0" smtClean="0">
              <a:solidFill>
                <a:schemeClr val="bg1"/>
              </a:solidFill>
            </a:endParaRPr>
          </a:p>
          <a:p>
            <a:pPr>
              <a:spcBef>
                <a:spcPts val="100"/>
              </a:spcBef>
              <a:spcAft>
                <a:spcPts val="0"/>
              </a:spcAft>
            </a:pPr>
            <a:r>
              <a:rPr lang="es-EC" sz="7200" b="1" dirty="0" smtClean="0">
                <a:solidFill>
                  <a:schemeClr val="bg1"/>
                </a:solidFill>
              </a:rPr>
              <a:t>9. Costos de impresión 3D</a:t>
            </a:r>
          </a:p>
          <a:p>
            <a:pPr>
              <a:spcBef>
                <a:spcPts val="100"/>
              </a:spcBef>
              <a:spcAft>
                <a:spcPts val="0"/>
              </a:spcAft>
            </a:pPr>
            <a:r>
              <a:rPr lang="es-EC" sz="7200" b="1" dirty="0" smtClean="0">
                <a:solidFill>
                  <a:schemeClr val="bg1"/>
                </a:solidFill>
              </a:rPr>
              <a:t>	</a:t>
            </a:r>
            <a:endParaRPr lang="es-EC" sz="7200" dirty="0">
              <a:solidFill>
                <a:schemeClr val="bg1"/>
              </a:solidFill>
            </a:endParaRPr>
          </a:p>
          <a:p>
            <a:pPr>
              <a:spcBef>
                <a:spcPts val="100"/>
              </a:spcBef>
              <a:spcAft>
                <a:spcPts val="0"/>
              </a:spcAft>
            </a:pPr>
            <a:r>
              <a:rPr lang="es-EC" sz="7200" b="1" dirty="0" smtClean="0">
                <a:solidFill>
                  <a:schemeClr val="bg1"/>
                </a:solidFill>
              </a:rPr>
              <a:t>10. Análisis de resultados </a:t>
            </a:r>
          </a:p>
          <a:p>
            <a:pPr>
              <a:spcBef>
                <a:spcPts val="100"/>
              </a:spcBef>
              <a:spcAft>
                <a:spcPts val="0"/>
              </a:spcAft>
            </a:pPr>
            <a:endParaRPr lang="es-EC" sz="7200" b="1" dirty="0">
              <a:solidFill>
                <a:schemeClr val="bg1"/>
              </a:solidFill>
            </a:endParaRPr>
          </a:p>
          <a:p>
            <a:pPr>
              <a:spcBef>
                <a:spcPts val="100"/>
              </a:spcBef>
              <a:spcAft>
                <a:spcPts val="0"/>
              </a:spcAft>
            </a:pPr>
            <a:r>
              <a:rPr lang="es-EC" sz="7200" b="1" dirty="0" smtClean="0">
                <a:solidFill>
                  <a:schemeClr val="bg1"/>
                </a:solidFill>
              </a:rPr>
              <a:t>11. Conclusiones</a:t>
            </a:r>
            <a:r>
              <a:rPr lang="es-EC" sz="7200" dirty="0" smtClean="0">
                <a:solidFill>
                  <a:schemeClr val="bg1"/>
                </a:solidFill>
              </a:rPr>
              <a:t> </a:t>
            </a:r>
            <a:endParaRPr lang="en-US" sz="7200" dirty="0">
              <a:solidFill>
                <a:schemeClr val="bg1"/>
              </a:solidFill>
            </a:endParaRPr>
          </a:p>
          <a:p>
            <a:pPr>
              <a:spcAft>
                <a:spcPts val="0"/>
              </a:spcAft>
            </a:pPr>
            <a:endParaRPr lang="es-EC" sz="4500"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endParaRPr lang="es-EC" b="1" dirty="0" smtClean="0">
              <a:solidFill>
                <a:schemeClr val="bg1"/>
              </a:solidFill>
            </a:endParaRPr>
          </a:p>
          <a:p>
            <a:pPr marL="342900" indent="-342900">
              <a:buFontTx/>
              <a:buChar char="-"/>
            </a:pPr>
            <a:endParaRPr lang="es-EC" b="1" dirty="0" smtClean="0">
              <a:solidFill>
                <a:schemeClr val="bg1"/>
              </a:solidFill>
            </a:endParaRPr>
          </a:p>
          <a:p>
            <a:r>
              <a:rPr lang="es-EC" b="1" dirty="0" smtClean="0">
                <a:solidFill>
                  <a:schemeClr val="bg1"/>
                </a:solidFill>
              </a:rPr>
              <a:t> </a:t>
            </a:r>
            <a:endParaRPr lang="en-US" sz="1800" b="1" dirty="0">
              <a:solidFill>
                <a:schemeClr val="bg1"/>
              </a:solidFill>
            </a:endParaRPr>
          </a:p>
          <a:p>
            <a:endParaRPr lang="en-US" dirty="0">
              <a:solidFill>
                <a:schemeClr val="bg1"/>
              </a:solidFill>
            </a:endParaRPr>
          </a:p>
        </p:txBody>
      </p:sp>
      <p:sp>
        <p:nvSpPr>
          <p:cNvPr id="6" name="Título 1"/>
          <p:cNvSpPr txBox="1">
            <a:spLocks/>
          </p:cNvSpPr>
          <p:nvPr/>
        </p:nvSpPr>
        <p:spPr>
          <a:xfrm>
            <a:off x="0" y="30480"/>
            <a:ext cx="8534400" cy="428171"/>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u="sng" dirty="0" smtClean="0">
                <a:solidFill>
                  <a:schemeClr val="bg1"/>
                </a:solidFill>
              </a:rPr>
              <a:t>contenidos</a:t>
            </a:r>
            <a:endParaRPr lang="en-US" sz="2400" u="sng" dirty="0">
              <a:solidFill>
                <a:schemeClr val="bg1"/>
              </a:solidFill>
            </a:endParaRPr>
          </a:p>
        </p:txBody>
      </p:sp>
      <p:pic>
        <p:nvPicPr>
          <p:cNvPr id="7"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18478"/>
          <a:stretch/>
        </p:blipFill>
        <p:spPr bwMode="auto">
          <a:xfrm>
            <a:off x="10282823" y="6328228"/>
            <a:ext cx="1909177" cy="52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049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o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1149</TotalTime>
  <Words>1850</Words>
  <Application>Microsoft Office PowerPoint</Application>
  <PresentationFormat>Panorámica</PresentationFormat>
  <Paragraphs>730</Paragraphs>
  <Slides>45</Slides>
  <Notes>0</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45</vt:i4>
      </vt:variant>
    </vt:vector>
  </HeadingPairs>
  <TitlesOfParts>
    <vt:vector size="51" baseType="lpstr">
      <vt:lpstr>Calibri</vt:lpstr>
      <vt:lpstr>Cambria Math</vt:lpstr>
      <vt:lpstr>Century Gothic</vt:lpstr>
      <vt:lpstr>Wingdings 3</vt:lpstr>
      <vt:lpstr>Sector</vt:lpstr>
      <vt:lpstr>Visio</vt:lpstr>
      <vt:lpstr>Desarrollo de órtesis (férula) de tobillo y pie obtenido mediante técnica de escaneo, análisis CAD/CAE y prototipado rápido en 3D</vt:lpstr>
      <vt:lpstr>Presentación de PowerPoint</vt:lpstr>
      <vt:lpstr>problemática</vt:lpstr>
      <vt:lpstr>objetivos</vt:lpstr>
      <vt:lpstr>Presentación de PowerPoint</vt:lpstr>
      <vt:lpstr>1. introducción</vt:lpstr>
      <vt:lpstr>Presentación de PowerPoint</vt:lpstr>
      <vt:lpstr>Presentación de PowerPoint</vt:lpstr>
      <vt:lpstr>Presentación de PowerPoint</vt:lpstr>
      <vt:lpstr>2. metodología</vt:lpstr>
      <vt:lpstr>2. metodología</vt:lpstr>
      <vt:lpstr>2. metodología</vt:lpstr>
      <vt:lpstr>Presentación de PowerPoint</vt:lpstr>
      <vt:lpstr>3. GENERACIÓN DE DATOS PARA PRUEBAS DE DISEÑO cad/cae </vt:lpstr>
      <vt:lpstr>3. GENERACIÓN DE DATOS PARA PRUEBAS DE DISEÑO cad/cae </vt:lpstr>
      <vt:lpstr>Presentación de PowerPoint</vt:lpstr>
      <vt:lpstr>4. Resultados cad/cae</vt:lpstr>
      <vt:lpstr>4.Resultados cad/cae</vt:lpstr>
      <vt:lpstr>4.Resultados cad/cae</vt:lpstr>
      <vt:lpstr>4.Resultados cad/cae </vt:lpstr>
      <vt:lpstr>Presentación de PowerPoint</vt:lpstr>
      <vt:lpstr>5. CORRECCIÓN DE GEOMETRIA E IMPRESIÓN DE PROTOTIPO</vt:lpstr>
      <vt:lpstr>5. CORRECCIÓN DE GEOMETRIA E IMPRESIÓN DE Prototipos</vt:lpstr>
      <vt:lpstr>Presentación de PowerPoint</vt:lpstr>
      <vt:lpstr>6. ENSAYOS DE COMPRESIÓN EN LABORATORIO PARA CORROBORACIÓN DE ANÁLISIS CAD/CAE, MEDIANTE PROBETAS CON NORMA ASTMD695</vt:lpstr>
      <vt:lpstr>6. ENSAYOS DE COMPRESIÓN EN LABORATORIO PARA CORROBORACIÓN DE ANALISIS CAD/CAE, MEDIANTE PROBETAS CON NORMA ASTMD695</vt:lpstr>
      <vt:lpstr>6. ENSAYOS DE COMPRESIÓN EN LABORATORIO PARA CORROBORACIÓN DE ANALISIS CAD/CAE, MEDIANTE PROBETAS CON NORMA ASTMD695</vt:lpstr>
      <vt:lpstr>6. ENSAYOS DE COMPRESIÓN EN LABORATORIO PARA CORROBORACIÓN DE ANALISIS CAD/CAE, MEDIANTE PROBETAS CON NORMA ASTMD695</vt:lpstr>
      <vt:lpstr>6. ENSAYOS DE COMPRESIÓN EN LABORATORIO PARA CORROBORACIÓN DE ANALISIS CAD/CAE, MEDIANTE PROBETAS CON NORMA ASTMD695</vt:lpstr>
      <vt:lpstr>6. ENSAYOS DE COMPRESIÓN EN LABORATORIO PARA CORROBORACIÓN DE ANALISIS CAD/CAE, MEDIANTE PROBETAS CON NORMA ASTMD695</vt:lpstr>
      <vt:lpstr>Presentación de PowerPoint</vt:lpstr>
      <vt:lpstr>7. PRUEBAS DE carga EN PACIENTE y mejoras</vt:lpstr>
      <vt:lpstr>Presentación de PowerPoint</vt:lpstr>
      <vt:lpstr>8. Diagramas de procesos</vt:lpstr>
      <vt:lpstr>Presentación de PowerPoint</vt:lpstr>
      <vt:lpstr>9. COSTOS DE IMPRESIÓN 3D</vt:lpstr>
      <vt:lpstr>9. COSTOS DE IMPRESIÓN 3D</vt:lpstr>
      <vt:lpstr>9. COSTOS DE IMPRESIÓN 3D</vt:lpstr>
      <vt:lpstr>9. COSTOS DE IMPRESIÓN 3D</vt:lpstr>
      <vt:lpstr>Presentación de PowerPoint</vt:lpstr>
      <vt:lpstr>10. Análisis de resultados</vt:lpstr>
      <vt:lpstr>10. Análisis de resultados</vt:lpstr>
      <vt:lpstr>Presentación de PowerPoint</vt:lpstr>
      <vt:lpstr>11. conclusiones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Desarrollo de órtesis (férula) de tobillo y pie obtenido mediante técnica de escaneo, análisis CAD/CAE y prototipado rápido en 3D</dc:title>
  <dc:creator>Usuario de Windows</dc:creator>
  <cp:lastModifiedBy>Usuario de Windows</cp:lastModifiedBy>
  <cp:revision>104</cp:revision>
  <cp:lastPrinted>2017-11-20T17:30:42Z</cp:lastPrinted>
  <dcterms:created xsi:type="dcterms:W3CDTF">2017-11-16T20:19:54Z</dcterms:created>
  <dcterms:modified xsi:type="dcterms:W3CDTF">2019-05-12T23:37:08Z</dcterms:modified>
</cp:coreProperties>
</file>