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68" r:id="rId5"/>
    <p:sldId id="269" r:id="rId6"/>
    <p:sldId id="266" r:id="rId7"/>
    <p:sldId id="277" r:id="rId8"/>
    <p:sldId id="275" r:id="rId9"/>
    <p:sldId id="273" r:id="rId10"/>
    <p:sldId id="271" r:id="rId11"/>
    <p:sldId id="270" r:id="rId12"/>
    <p:sldId id="281" r:id="rId13"/>
    <p:sldId id="305" r:id="rId14"/>
    <p:sldId id="306" r:id="rId15"/>
    <p:sldId id="307" r:id="rId16"/>
    <p:sldId id="308" r:id="rId17"/>
    <p:sldId id="309" r:id="rId18"/>
    <p:sldId id="285" r:id="rId19"/>
    <p:sldId id="303" r:id="rId20"/>
    <p:sldId id="289" r:id="rId21"/>
    <p:sldId id="291" r:id="rId22"/>
    <p:sldId id="293" r:id="rId23"/>
    <p:sldId id="295" r:id="rId24"/>
    <p:sldId id="30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0" d="100"/>
          <a:sy n="60" d="100"/>
        </p:scale>
        <p:origin x="306" y="60"/>
      </p:cViewPr>
      <p:guideLst/>
    </p:cSldViewPr>
  </p:slideViewPr>
  <p:notesTextViewPr>
    <p:cViewPr>
      <p:scale>
        <a:sx n="1" d="1"/>
        <a:sy n="1" d="1"/>
      </p:scale>
      <p:origin x="0" y="0"/>
    </p:cViewPr>
  </p:notesTextViewPr>
  <p:sorterViewPr>
    <p:cViewPr>
      <p:scale>
        <a:sx n="100" d="100"/>
        <a:sy n="100" d="100"/>
      </p:scale>
      <p:origin x="0" y="-1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7/18/2019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8.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png"/><Relationship Id="rId7" Type="http://schemas.openxmlformats.org/officeDocument/2006/relationships/image" Target="../media/image22.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1.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4CF255FD-F608-4D20-8F3E-825DDF7CF1DE}"/>
              </a:ext>
            </a:extLst>
          </p:cNvPr>
          <p:cNvPicPr>
            <a:picLocks noChangeAspect="1"/>
          </p:cNvPicPr>
          <p:nvPr/>
        </p:nvPicPr>
        <p:blipFill>
          <a:blip r:embed="rId2"/>
          <a:stretch>
            <a:fillRect/>
          </a:stretch>
        </p:blipFill>
        <p:spPr>
          <a:xfrm>
            <a:off x="2012418" y="77365"/>
            <a:ext cx="6497391" cy="1380376"/>
          </a:xfrm>
          <a:prstGeom prst="rect">
            <a:avLst/>
          </a:prstGeom>
        </p:spPr>
      </p:pic>
      <p:sp>
        <p:nvSpPr>
          <p:cNvPr id="5" name="Rectángulo 4">
            <a:extLst>
              <a:ext uri="{FF2B5EF4-FFF2-40B4-BE49-F238E27FC236}">
                <a16:creationId xmlns:a16="http://schemas.microsoft.com/office/drawing/2014/main" xmlns="" id="{DCDD3062-5C64-4101-8835-29457EB57404}"/>
              </a:ext>
            </a:extLst>
          </p:cNvPr>
          <p:cNvSpPr/>
          <p:nvPr/>
        </p:nvSpPr>
        <p:spPr>
          <a:xfrm>
            <a:off x="569845" y="1457741"/>
            <a:ext cx="9382539" cy="5632311"/>
          </a:xfrm>
          <a:prstGeom prst="rect">
            <a:avLst/>
          </a:prstGeom>
        </p:spPr>
        <p:txBody>
          <a:bodyPr wrap="square">
            <a:spAutoFit/>
          </a:bodyPr>
          <a:lstStyle/>
          <a:p>
            <a:pPr algn="ctr"/>
            <a:r>
              <a:rPr lang="es-EC" sz="2400" dirty="0">
                <a:latin typeface="Times New Roman" panose="02020603050405020304" pitchFamily="18" charset="0"/>
                <a:cs typeface="Times New Roman" panose="02020603050405020304" pitchFamily="18" charset="0"/>
              </a:rPr>
              <a:t>MAESTRÍA EN PLANIFICACIÓN Y DIRECCIÓN ESTRATÉGICA</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 </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TRABAJO DE TITULACIÓN PREVIO A LA OBTENCIÓN DEL TÍTULO DE </a:t>
            </a:r>
            <a:r>
              <a:rPr lang="es-EC" sz="2400" dirty="0" smtClean="0">
                <a:latin typeface="Times New Roman" panose="02020603050405020304" pitchFamily="18" charset="0"/>
                <a:cs typeface="Times New Roman" panose="02020603050405020304" pitchFamily="18" charset="0"/>
              </a:rPr>
              <a:t>MAGÍSTER </a:t>
            </a:r>
            <a:r>
              <a:rPr lang="es-EC" sz="2400" dirty="0">
                <a:latin typeface="Times New Roman" panose="02020603050405020304" pitchFamily="18" charset="0"/>
                <a:cs typeface="Times New Roman" panose="02020603050405020304" pitchFamily="18" charset="0"/>
              </a:rPr>
              <a:t>EN PLANIFICACIÓN Y DIRECCIÓN ESTRATÉGICA</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 </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TEMA “PLAN ESTRATÉGICO DE COMERCIALIZACIÓN DE CALZADO A TRAVÉS DE REDES SOCIALES EN LA CIUDAD DE SANTO DOMINGO”</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 </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AUTOR: TOAPANTA </a:t>
            </a:r>
            <a:r>
              <a:rPr lang="es-EC" sz="2400" dirty="0" smtClean="0">
                <a:latin typeface="Times New Roman" panose="02020603050405020304" pitchFamily="18" charset="0"/>
                <a:cs typeface="Times New Roman" panose="02020603050405020304" pitchFamily="18" charset="0"/>
              </a:rPr>
              <a:t>CHAMBOTASE, </a:t>
            </a:r>
            <a:r>
              <a:rPr lang="es-EC" sz="2400" dirty="0">
                <a:latin typeface="Times New Roman" panose="02020603050405020304" pitchFamily="18" charset="0"/>
                <a:cs typeface="Times New Roman" panose="02020603050405020304" pitchFamily="18" charset="0"/>
              </a:rPr>
              <a:t>TANIA LILIANA</a:t>
            </a:r>
            <a:endParaRPr lang="es-MX" sz="2400" dirty="0">
              <a:latin typeface="Times New Roman" panose="02020603050405020304" pitchFamily="18" charset="0"/>
              <a:cs typeface="Times New Roman" panose="02020603050405020304" pitchFamily="18" charset="0"/>
            </a:endParaRPr>
          </a:p>
          <a:p>
            <a:pPr algn="ctr"/>
            <a:r>
              <a:rPr lang="es-EC" sz="2400" dirty="0">
                <a:latin typeface="Times New Roman" panose="02020603050405020304" pitchFamily="18" charset="0"/>
                <a:cs typeface="Times New Roman" panose="02020603050405020304" pitchFamily="18" charset="0"/>
              </a:rPr>
              <a:t>DIRECTOR: MSC. ANDRANGO </a:t>
            </a:r>
            <a:r>
              <a:rPr lang="es-EC" sz="2400" dirty="0" smtClean="0">
                <a:latin typeface="Times New Roman" panose="02020603050405020304" pitchFamily="18" charset="0"/>
                <a:cs typeface="Times New Roman" panose="02020603050405020304" pitchFamily="18" charset="0"/>
              </a:rPr>
              <a:t>VICUÑA, </a:t>
            </a:r>
            <a:r>
              <a:rPr lang="es-EC" sz="2400" dirty="0">
                <a:latin typeface="Times New Roman" panose="02020603050405020304" pitchFamily="18" charset="0"/>
                <a:cs typeface="Times New Roman" panose="02020603050405020304" pitchFamily="18" charset="0"/>
              </a:rPr>
              <a:t>JUAN CARLOS</a:t>
            </a:r>
            <a:endParaRPr lang="es-MX" sz="2400" dirty="0">
              <a:latin typeface="Times New Roman" panose="02020603050405020304" pitchFamily="18" charset="0"/>
              <a:cs typeface="Times New Roman" panose="02020603050405020304" pitchFamily="18" charset="0"/>
            </a:endParaRPr>
          </a:p>
          <a:p>
            <a:pPr algn="ctr"/>
            <a:endParaRPr lang="es-EC" sz="24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SANGOLQUÍ</a:t>
            </a:r>
            <a:endParaRPr lang="es-MX" sz="2000" dirty="0">
              <a:latin typeface="Times New Roman" panose="02020603050405020304" pitchFamily="18" charset="0"/>
              <a:cs typeface="Times New Roman" panose="02020603050405020304" pitchFamily="18" charset="0"/>
            </a:endParaRPr>
          </a:p>
          <a:p>
            <a:pPr algn="ctr"/>
            <a:r>
              <a:rPr lang="es-EC" sz="2000" dirty="0">
                <a:latin typeface="Times New Roman" panose="02020603050405020304" pitchFamily="18" charset="0"/>
                <a:cs typeface="Times New Roman" panose="02020603050405020304" pitchFamily="18" charset="0"/>
              </a:rPr>
              <a:t>2019</a:t>
            </a:r>
            <a:endParaRPr lang="es-MX"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81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380376"/>
          </a:xfrm>
          <a:prstGeom prst="rect">
            <a:avLst/>
          </a:prstGeom>
        </p:spPr>
      </p:pic>
      <p:pic>
        <p:nvPicPr>
          <p:cNvPr id="6" name="Imagen 5">
            <a:extLst>
              <a:ext uri="{FF2B5EF4-FFF2-40B4-BE49-F238E27FC236}">
                <a16:creationId xmlns:a16="http://schemas.microsoft.com/office/drawing/2014/main" xmlns="" id="{A9AD737D-46B3-4CD5-8A68-00F7326D9004}"/>
              </a:ext>
            </a:extLst>
          </p:cNvPr>
          <p:cNvPicPr/>
          <p:nvPr/>
        </p:nvPicPr>
        <p:blipFill rotWithShape="1">
          <a:blip r:embed="rId5">
            <a:extLst>
              <a:ext uri="{28A0092B-C50C-407E-A947-70E740481C1C}">
                <a14:useLocalDpi xmlns:a14="http://schemas.microsoft.com/office/drawing/2010/main" val="0"/>
              </a:ext>
            </a:extLst>
          </a:blip>
          <a:srcRect l="12281" r="9091" b="15936"/>
          <a:stretch/>
        </p:blipFill>
        <p:spPr bwMode="auto">
          <a:xfrm>
            <a:off x="1" y="2744666"/>
            <a:ext cx="3920836" cy="3764302"/>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8" name="Imagen 7">
            <a:extLst>
              <a:ext uri="{FF2B5EF4-FFF2-40B4-BE49-F238E27FC236}">
                <a16:creationId xmlns:a16="http://schemas.microsoft.com/office/drawing/2014/main" xmlns="" id="{9CDA301E-67B4-4D02-A397-5C262E0200E9}"/>
              </a:ext>
            </a:extLst>
          </p:cNvPr>
          <p:cNvPicPr/>
          <p:nvPr/>
        </p:nvPicPr>
        <p:blipFill rotWithShape="1">
          <a:blip r:embed="rId6">
            <a:extLst>
              <a:ext uri="{28A0092B-C50C-407E-A947-70E740481C1C}">
                <a14:useLocalDpi xmlns:a14="http://schemas.microsoft.com/office/drawing/2010/main" val="0"/>
              </a:ext>
            </a:extLst>
          </a:blip>
          <a:srcRect l="8453" r="9091" b="16932"/>
          <a:stretch/>
        </p:blipFill>
        <p:spPr bwMode="auto">
          <a:xfrm>
            <a:off x="3934838" y="1672707"/>
            <a:ext cx="4211483" cy="3974186"/>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9" name="Imagen 8">
            <a:extLst>
              <a:ext uri="{FF2B5EF4-FFF2-40B4-BE49-F238E27FC236}">
                <a16:creationId xmlns:a16="http://schemas.microsoft.com/office/drawing/2014/main" xmlns="" id="{52A01C39-1BA4-4F01-B883-996261754DB4}"/>
              </a:ext>
            </a:extLst>
          </p:cNvPr>
          <p:cNvPicPr/>
          <p:nvPr/>
        </p:nvPicPr>
        <p:blipFill rotWithShape="1">
          <a:blip r:embed="rId7">
            <a:extLst>
              <a:ext uri="{28A0092B-C50C-407E-A947-70E740481C1C}">
                <a14:useLocalDpi xmlns:a14="http://schemas.microsoft.com/office/drawing/2010/main" val="0"/>
              </a:ext>
            </a:extLst>
          </a:blip>
          <a:srcRect l="14354" r="6061" b="15538"/>
          <a:stretch/>
        </p:blipFill>
        <p:spPr bwMode="auto">
          <a:xfrm>
            <a:off x="8215744" y="2730811"/>
            <a:ext cx="3920836" cy="3974186"/>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46155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380376"/>
          </a:xfrm>
          <a:prstGeom prst="rect">
            <a:avLst/>
          </a:prstGeom>
        </p:spPr>
      </p:pic>
      <p:pic>
        <p:nvPicPr>
          <p:cNvPr id="8" name="Imagen 7">
            <a:extLst>
              <a:ext uri="{FF2B5EF4-FFF2-40B4-BE49-F238E27FC236}">
                <a16:creationId xmlns:a16="http://schemas.microsoft.com/office/drawing/2014/main" xmlns="" id="{2122992E-8145-415C-AA7A-00ED0545EAAD}"/>
              </a:ext>
            </a:extLst>
          </p:cNvPr>
          <p:cNvPicPr/>
          <p:nvPr/>
        </p:nvPicPr>
        <p:blipFill rotWithShape="1">
          <a:blip r:embed="rId5">
            <a:extLst>
              <a:ext uri="{28A0092B-C50C-407E-A947-70E740481C1C}">
                <a14:useLocalDpi xmlns:a14="http://schemas.microsoft.com/office/drawing/2010/main" val="0"/>
              </a:ext>
            </a:extLst>
          </a:blip>
          <a:srcRect l="11324" t="1793" r="11961" b="15737"/>
          <a:stretch/>
        </p:blipFill>
        <p:spPr bwMode="auto">
          <a:xfrm>
            <a:off x="65852" y="2782185"/>
            <a:ext cx="3782291" cy="3938646"/>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9" name="Imagen 8">
            <a:extLst>
              <a:ext uri="{FF2B5EF4-FFF2-40B4-BE49-F238E27FC236}">
                <a16:creationId xmlns:a16="http://schemas.microsoft.com/office/drawing/2014/main" xmlns="" id="{8785274D-1B0C-4824-B5FD-CD8076E3970A}"/>
              </a:ext>
            </a:extLst>
          </p:cNvPr>
          <p:cNvPicPr/>
          <p:nvPr/>
        </p:nvPicPr>
        <p:blipFill rotWithShape="1">
          <a:blip r:embed="rId6">
            <a:extLst>
              <a:ext uri="{28A0092B-C50C-407E-A947-70E740481C1C}">
                <a14:useLocalDpi xmlns:a14="http://schemas.microsoft.com/office/drawing/2010/main" val="0"/>
              </a:ext>
            </a:extLst>
          </a:blip>
          <a:srcRect l="12759" r="12599" b="15936"/>
          <a:stretch/>
        </p:blipFill>
        <p:spPr bwMode="auto">
          <a:xfrm>
            <a:off x="3900142" y="1956765"/>
            <a:ext cx="4052368" cy="3938646"/>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0" name="Imagen 9">
            <a:extLst>
              <a:ext uri="{FF2B5EF4-FFF2-40B4-BE49-F238E27FC236}">
                <a16:creationId xmlns:a16="http://schemas.microsoft.com/office/drawing/2014/main" xmlns="" id="{A7494ECF-EE01-4E56-933F-CCE9D3E98885}"/>
              </a:ext>
            </a:extLst>
          </p:cNvPr>
          <p:cNvPicPr/>
          <p:nvPr/>
        </p:nvPicPr>
        <p:blipFill rotWithShape="1">
          <a:blip r:embed="rId7">
            <a:extLst>
              <a:ext uri="{28A0092B-C50C-407E-A947-70E740481C1C}">
                <a14:useLocalDpi xmlns:a14="http://schemas.microsoft.com/office/drawing/2010/main" val="0"/>
              </a:ext>
            </a:extLst>
          </a:blip>
          <a:srcRect l="12440" r="12919" b="16136"/>
          <a:stretch/>
        </p:blipFill>
        <p:spPr bwMode="auto">
          <a:xfrm>
            <a:off x="8032219" y="2701638"/>
            <a:ext cx="4052369" cy="406075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846819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3"/>
          <a:stretch>
            <a:fillRect/>
          </a:stretch>
        </p:blipFill>
        <p:spPr>
          <a:xfrm>
            <a:off x="2012418" y="37609"/>
            <a:ext cx="6497391" cy="1059757"/>
          </a:xfrm>
          <a:prstGeom prst="rect">
            <a:avLst/>
          </a:prstGeom>
        </p:spPr>
      </p:pic>
      <p:pic>
        <p:nvPicPr>
          <p:cNvPr id="6" name="Imagen 5">
            <a:extLst>
              <a:ext uri="{FF2B5EF4-FFF2-40B4-BE49-F238E27FC236}">
                <a16:creationId xmlns:a16="http://schemas.microsoft.com/office/drawing/2014/main" xmlns="" id="{F4D0C5C6-A939-46FC-97C2-C8F2A5317305}"/>
              </a:ext>
            </a:extLst>
          </p:cNvPr>
          <p:cNvPicPr/>
          <p:nvPr/>
        </p:nvPicPr>
        <p:blipFill rotWithShape="1">
          <a:blip r:embed="rId4">
            <a:extLst>
              <a:ext uri="{28A0092B-C50C-407E-A947-70E740481C1C}">
                <a14:useLocalDpi xmlns:a14="http://schemas.microsoft.com/office/drawing/2010/main" val="0"/>
              </a:ext>
            </a:extLst>
          </a:blip>
          <a:srcRect l="1276" r="957" b="16335"/>
          <a:stretch/>
        </p:blipFill>
        <p:spPr bwMode="auto">
          <a:xfrm>
            <a:off x="39756" y="2782960"/>
            <a:ext cx="3979147" cy="3551582"/>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9" name="Imagen 8">
            <a:extLst>
              <a:ext uri="{FF2B5EF4-FFF2-40B4-BE49-F238E27FC236}">
                <a16:creationId xmlns:a16="http://schemas.microsoft.com/office/drawing/2014/main" xmlns="" id="{D6312FA6-98A4-4867-A5FD-7CB49A128464}"/>
              </a:ext>
            </a:extLst>
          </p:cNvPr>
          <p:cNvPicPr/>
          <p:nvPr/>
        </p:nvPicPr>
        <p:blipFill rotWithShape="1">
          <a:blip r:embed="rId5">
            <a:extLst>
              <a:ext uri="{28A0092B-C50C-407E-A947-70E740481C1C}">
                <a14:useLocalDpi xmlns:a14="http://schemas.microsoft.com/office/drawing/2010/main" val="0"/>
              </a:ext>
            </a:extLst>
          </a:blip>
          <a:srcRect l="14354" r="3987" b="16136"/>
          <a:stretch/>
        </p:blipFill>
        <p:spPr bwMode="auto">
          <a:xfrm>
            <a:off x="4114802" y="2703444"/>
            <a:ext cx="4014706" cy="373177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0" name="Imagen 9">
            <a:extLst>
              <a:ext uri="{FF2B5EF4-FFF2-40B4-BE49-F238E27FC236}">
                <a16:creationId xmlns:a16="http://schemas.microsoft.com/office/drawing/2014/main" xmlns="" id="{FE7ECA2E-348D-41BD-BFE2-6E9FB5B1E901}"/>
              </a:ext>
            </a:extLst>
          </p:cNvPr>
          <p:cNvPicPr/>
          <p:nvPr/>
        </p:nvPicPr>
        <p:blipFill rotWithShape="1">
          <a:blip r:embed="rId6">
            <a:extLst>
              <a:ext uri="{28A0092B-C50C-407E-A947-70E740481C1C}">
                <a14:useLocalDpi xmlns:a14="http://schemas.microsoft.com/office/drawing/2010/main" val="0"/>
              </a:ext>
            </a:extLst>
          </a:blip>
          <a:srcRect l="2712" r="2551" b="14741"/>
          <a:stretch/>
        </p:blipFill>
        <p:spPr bwMode="auto">
          <a:xfrm>
            <a:off x="8169612" y="1097367"/>
            <a:ext cx="3948445" cy="2560234"/>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1" name="Imagen 10">
            <a:extLst>
              <a:ext uri="{FF2B5EF4-FFF2-40B4-BE49-F238E27FC236}">
                <a16:creationId xmlns:a16="http://schemas.microsoft.com/office/drawing/2014/main" xmlns="" id="{952B739B-B3A6-4743-9F6A-6C5989B6685B}"/>
              </a:ext>
            </a:extLst>
          </p:cNvPr>
          <p:cNvPicPr/>
          <p:nvPr/>
        </p:nvPicPr>
        <p:blipFill rotWithShape="1">
          <a:blip r:embed="rId7">
            <a:extLst>
              <a:ext uri="{28A0092B-C50C-407E-A947-70E740481C1C}">
                <a14:useLocalDpi xmlns:a14="http://schemas.microsoft.com/office/drawing/2010/main" val="0"/>
              </a:ext>
            </a:extLst>
          </a:blip>
          <a:srcRect l="6061" b="16136"/>
          <a:stretch/>
        </p:blipFill>
        <p:spPr bwMode="auto">
          <a:xfrm>
            <a:off x="8265163" y="3785449"/>
            <a:ext cx="3852894" cy="303494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2" name="Picture 2" descr="Resultado de imagen para imagenes de calzado para dama">
            <a:extLst>
              <a:ext uri="{FF2B5EF4-FFF2-40B4-BE49-F238E27FC236}">
                <a16:creationId xmlns:a16="http://schemas.microsoft.com/office/drawing/2014/main" xmlns="" id="{7CCBD225-0014-4E5D-BD9C-9541D70E044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 y="967409"/>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1380376"/>
          </a:xfrm>
          <a:prstGeom prst="rect">
            <a:avLst/>
          </a:prstGeom>
        </p:spPr>
      </p:pic>
      <p:sp>
        <p:nvSpPr>
          <p:cNvPr id="2" name="Rectángulo 1">
            <a:extLst>
              <a:ext uri="{FF2B5EF4-FFF2-40B4-BE49-F238E27FC236}">
                <a16:creationId xmlns:a16="http://schemas.microsoft.com/office/drawing/2014/main" xmlns="" id="{3E93AC9D-055E-48EE-BE8F-FA42BC88BCE3}"/>
              </a:ext>
            </a:extLst>
          </p:cNvPr>
          <p:cNvSpPr/>
          <p:nvPr/>
        </p:nvSpPr>
        <p:spPr>
          <a:xfrm>
            <a:off x="1152937" y="2479862"/>
            <a:ext cx="8507898" cy="3673121"/>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sz="2400" dirty="0">
                <a:latin typeface="Times New Roman" panose="02020603050405020304" pitchFamily="18" charset="0"/>
                <a:ea typeface="Calibri" panose="020F0502020204030204" pitchFamily="34" charset="0"/>
                <a:cs typeface="Times New Roman" panose="02020603050405020304" pitchFamily="18" charset="0"/>
              </a:rPr>
              <a:t>Ampliar la gama de calzado de dama, que sean multiusos, es decir, para varios compromisos, enfocándose en el calzado casual que es de elección privilegiada para ellas.</a:t>
            </a:r>
            <a:endParaRPr lang="es-MX"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2400" dirty="0">
                <a:latin typeface="Times New Roman" panose="02020603050405020304" pitchFamily="18" charset="0"/>
                <a:ea typeface="Calibri" panose="020F0502020204030204" pitchFamily="34" charset="0"/>
                <a:cs typeface="Times New Roman" panose="02020603050405020304" pitchFamily="18" charset="0"/>
              </a:rPr>
              <a:t> Mantener los modelos de calzado al día ya que ello permitirá fidelizar a la clientela y su frecuencia de compra será efectiva.</a:t>
            </a:r>
            <a:endParaRPr lang="es-MX"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xmlns="" id="{0A55DB3E-4668-480D-9DF4-87B507C02545}"/>
              </a:ext>
            </a:extLst>
          </p:cNvPr>
          <p:cNvSpPr txBox="1">
            <a:spLocks/>
          </p:cNvSpPr>
          <p:nvPr/>
        </p:nvSpPr>
        <p:spPr>
          <a:xfrm>
            <a:off x="896177" y="1718953"/>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ESTRATEGIAS DE PRODUCTO</a:t>
            </a:r>
            <a:endParaRPr lang="es-E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28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252"/>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14401"/>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14332"/>
            <a:ext cx="1152937" cy="1152937"/>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9759"/>
            <a:ext cx="6497391" cy="1380376"/>
          </a:xfrm>
          <a:prstGeom prst="rect">
            <a:avLst/>
          </a:prstGeom>
        </p:spPr>
      </p:pic>
      <p:sp>
        <p:nvSpPr>
          <p:cNvPr id="6" name="Título 1">
            <a:extLst>
              <a:ext uri="{FF2B5EF4-FFF2-40B4-BE49-F238E27FC236}">
                <a16:creationId xmlns:a16="http://schemas.microsoft.com/office/drawing/2014/main" xmlns="" id="{272E6207-5B52-4DE2-92A6-1C30FAB43445}"/>
              </a:ext>
            </a:extLst>
          </p:cNvPr>
          <p:cNvSpPr txBox="1">
            <a:spLocks/>
          </p:cNvSpPr>
          <p:nvPr/>
        </p:nvSpPr>
        <p:spPr>
          <a:xfrm>
            <a:off x="882925" y="2129771"/>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ESTRATEGIAS DE PRECIO </a:t>
            </a:r>
            <a:endParaRPr lang="es-ES" sz="4000" dirty="0">
              <a:solidFill>
                <a:schemeClr val="tx1"/>
              </a:solidFill>
              <a:latin typeface="Times New Roman" panose="02020603050405020304" pitchFamily="18" charset="0"/>
              <a:cs typeface="Times New Roman" panose="02020603050405020304" pitchFamily="18" charset="0"/>
            </a:endParaRPr>
          </a:p>
        </p:txBody>
      </p:sp>
      <p:sp>
        <p:nvSpPr>
          <p:cNvPr id="2" name="Rectángulo 1">
            <a:extLst>
              <a:ext uri="{FF2B5EF4-FFF2-40B4-BE49-F238E27FC236}">
                <a16:creationId xmlns:a16="http://schemas.microsoft.com/office/drawing/2014/main" xmlns="" id="{11E4339C-61AE-4C22-985F-FF1936899EF3}"/>
              </a:ext>
            </a:extLst>
          </p:cNvPr>
          <p:cNvSpPr/>
          <p:nvPr/>
        </p:nvSpPr>
        <p:spPr>
          <a:xfrm>
            <a:off x="192159" y="2729952"/>
            <a:ext cx="9119153" cy="4269887"/>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sz="2800" dirty="0">
                <a:latin typeface="Times New Roman" panose="02020603050405020304" pitchFamily="18" charset="0"/>
                <a:ea typeface="Calibri" panose="020F0502020204030204" pitchFamily="34" charset="0"/>
                <a:cs typeface="Times New Roman" panose="02020603050405020304" pitchFamily="18" charset="0"/>
              </a:rPr>
              <a:t>Ofrecer descuentos de precios por la compra de calzado a través de redes sociales.</a:t>
            </a:r>
            <a:endParaRPr lang="es-MX" sz="2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2800" dirty="0">
                <a:latin typeface="Times New Roman" panose="02020603050405020304" pitchFamily="18" charset="0"/>
                <a:ea typeface="Calibri" panose="020F0502020204030204" pitchFamily="34" charset="0"/>
                <a:cs typeface="Times New Roman" panose="02020603050405020304" pitchFamily="18" charset="0"/>
              </a:rPr>
              <a:t>Contar con un buen inventario de calzado casual en temporadas bajas por cuanto su precio al por mayor es más atractivo. </a:t>
            </a:r>
            <a:endParaRPr lang="es-MX" sz="2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5744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380376"/>
          </a:xfrm>
          <a:prstGeom prst="rect">
            <a:avLst/>
          </a:prstGeom>
        </p:spPr>
      </p:pic>
      <p:sp>
        <p:nvSpPr>
          <p:cNvPr id="8" name="Título 1">
            <a:extLst>
              <a:ext uri="{FF2B5EF4-FFF2-40B4-BE49-F238E27FC236}">
                <a16:creationId xmlns:a16="http://schemas.microsoft.com/office/drawing/2014/main" xmlns="" id="{7A025D73-2829-45F7-BD10-AB0585610789}"/>
              </a:ext>
            </a:extLst>
          </p:cNvPr>
          <p:cNvSpPr txBox="1">
            <a:spLocks/>
          </p:cNvSpPr>
          <p:nvPr/>
        </p:nvSpPr>
        <p:spPr>
          <a:xfrm>
            <a:off x="935933" y="1718953"/>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ESTRATEGIAS DE PLAZA </a:t>
            </a:r>
            <a:endParaRPr lang="es-ES" sz="4000" dirty="0">
              <a:solidFill>
                <a:schemeClr val="tx1"/>
              </a:solidFill>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xmlns="" id="{5D3BEFB3-46E3-4D38-8E68-52A2174DEB63}"/>
              </a:ext>
            </a:extLst>
          </p:cNvPr>
          <p:cNvSpPr/>
          <p:nvPr/>
        </p:nvSpPr>
        <p:spPr>
          <a:xfrm>
            <a:off x="0" y="2521743"/>
            <a:ext cx="9591261" cy="3673121"/>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sz="2400" dirty="0">
                <a:latin typeface="Times New Roman" panose="02020603050405020304" pitchFamily="18" charset="0"/>
                <a:ea typeface="Calibri" panose="020F0502020204030204" pitchFamily="34" charset="0"/>
                <a:cs typeface="Times New Roman" panose="02020603050405020304" pitchFamily="18" charset="0"/>
              </a:rPr>
              <a:t>Disponer de la venta del calzado casual en almacenes, por cuanto los clientes prefieren realizarlo en estos lugares por seguridad.</a:t>
            </a:r>
            <a:endParaRPr lang="es-MX"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2400" dirty="0">
                <a:latin typeface="Times New Roman" panose="02020603050405020304" pitchFamily="18" charset="0"/>
                <a:ea typeface="Calibri" panose="020F0502020204030204" pitchFamily="34" charset="0"/>
                <a:cs typeface="Times New Roman" panose="02020603050405020304" pitchFamily="18" charset="0"/>
              </a:rPr>
              <a:t>Estar ubicados en una zona estratégica de la ciudad de Santo Domingo, favorece a los negocios por la cantidad de personas que visitan el lugar, lo cual ayuda al incremento de ventas.</a:t>
            </a:r>
            <a:endParaRPr lang="es-MX"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177425" cy="967409"/>
          </a:xfrm>
          <a:prstGeom prst="rect">
            <a:avLst/>
          </a:prstGeom>
        </p:spPr>
      </p:pic>
      <p:sp>
        <p:nvSpPr>
          <p:cNvPr id="6" name="Título 1">
            <a:extLst>
              <a:ext uri="{FF2B5EF4-FFF2-40B4-BE49-F238E27FC236}">
                <a16:creationId xmlns:a16="http://schemas.microsoft.com/office/drawing/2014/main" xmlns="" id="{76744BBF-7B7C-4BBD-9A64-1A6B9A18FCAC}"/>
              </a:ext>
            </a:extLst>
          </p:cNvPr>
          <p:cNvSpPr txBox="1">
            <a:spLocks/>
          </p:cNvSpPr>
          <p:nvPr/>
        </p:nvSpPr>
        <p:spPr>
          <a:xfrm>
            <a:off x="831573" y="1262401"/>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ESTRATEGIAS DE PROMOCIÓN</a:t>
            </a:r>
            <a:endParaRPr lang="es-ES" sz="4000" dirty="0">
              <a:solidFill>
                <a:schemeClr val="tx1"/>
              </a:solidFill>
              <a:latin typeface="Times New Roman" panose="02020603050405020304" pitchFamily="18" charset="0"/>
              <a:cs typeface="Times New Roman" panose="02020603050405020304" pitchFamily="18" charset="0"/>
            </a:endParaRPr>
          </a:p>
        </p:txBody>
      </p:sp>
      <p:sp>
        <p:nvSpPr>
          <p:cNvPr id="2" name="Rectángulo 1">
            <a:extLst>
              <a:ext uri="{FF2B5EF4-FFF2-40B4-BE49-F238E27FC236}">
                <a16:creationId xmlns:a16="http://schemas.microsoft.com/office/drawing/2014/main" xmlns="" id="{6B06C2A6-EC69-4040-8DC3-D36ED170DFAD}"/>
              </a:ext>
            </a:extLst>
          </p:cNvPr>
          <p:cNvSpPr/>
          <p:nvPr/>
        </p:nvSpPr>
        <p:spPr>
          <a:xfrm>
            <a:off x="72889" y="2067338"/>
            <a:ext cx="9899376" cy="4307398"/>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sz="2000" dirty="0">
                <a:latin typeface="Times New Roman" panose="02020603050405020304" pitchFamily="18" charset="0"/>
                <a:ea typeface="Calibri" panose="020F0502020204030204" pitchFamily="34" charset="0"/>
                <a:cs typeface="Times New Roman" panose="02020603050405020304" pitchFamily="18" charset="0"/>
              </a:rPr>
              <a:t>Ofrecer temporadas de descuentos cada mes puesto que las mujeres por su vanidad compran calzado mensualmente, fijar que las mujeres en Santo Domingo gustan vestir calzado en temporadas de ofertas.</a:t>
            </a:r>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2000" dirty="0">
                <a:latin typeface="Times New Roman" panose="02020603050405020304" pitchFamily="18" charset="0"/>
                <a:ea typeface="Calibri" panose="020F0502020204030204" pitchFamily="34" charset="0"/>
                <a:cs typeface="Times New Roman" panose="02020603050405020304" pitchFamily="18" charset="0"/>
              </a:rPr>
              <a:t>Incentivar en los negocios de calzado las promociones a través de redes sociales, lo que permitirá llegar a más clientes.</a:t>
            </a:r>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2000" dirty="0">
                <a:latin typeface="Times New Roman" panose="02020603050405020304" pitchFamily="18" charset="0"/>
                <a:ea typeface="Calibri" panose="020F0502020204030204" pitchFamily="34" charset="0"/>
                <a:cs typeface="Times New Roman" panose="02020603050405020304" pitchFamily="18" charset="0"/>
              </a:rPr>
              <a:t>Promocionar las nuevas líneas de calzado ya que los clientes gustan de variedad, lo cual contribuye a descubrir nuevos clientes y la fidelización de los mismos.</a:t>
            </a:r>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5387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380376"/>
          </a:xfrm>
          <a:prstGeom prst="rect">
            <a:avLst/>
          </a:prstGeom>
        </p:spPr>
      </p:pic>
      <p:sp>
        <p:nvSpPr>
          <p:cNvPr id="2" name="Rectángulo 1">
            <a:extLst>
              <a:ext uri="{FF2B5EF4-FFF2-40B4-BE49-F238E27FC236}">
                <a16:creationId xmlns:a16="http://schemas.microsoft.com/office/drawing/2014/main" xmlns="" id="{39A2CFBB-38B8-4C09-B186-71532C079221}"/>
              </a:ext>
            </a:extLst>
          </p:cNvPr>
          <p:cNvSpPr/>
          <p:nvPr/>
        </p:nvSpPr>
        <p:spPr>
          <a:xfrm>
            <a:off x="62041" y="1974805"/>
            <a:ext cx="9541565" cy="5538504"/>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S" sz="2000" dirty="0">
                <a:latin typeface="Times New Roman" panose="02020603050405020304" pitchFamily="18" charset="0"/>
                <a:ea typeface="Calibri" panose="020F0502020204030204" pitchFamily="34" charset="0"/>
                <a:cs typeface="Times New Roman" panose="02020603050405020304" pitchFamily="18" charset="0"/>
              </a:rPr>
              <a:t>Gestionar con rapidez y eficacia cualquier tipo de comentario enviados por los clientes a través de la red social: Facebook, favoreciendo una actitud de escucha y dando así respuestas a tiempo.</a:t>
            </a:r>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S" sz="2000" dirty="0">
                <a:latin typeface="Times New Roman" panose="02020603050405020304" pitchFamily="18" charset="0"/>
                <a:ea typeface="Calibri" panose="020F0502020204030204" pitchFamily="34" charset="0"/>
                <a:cs typeface="Times New Roman" panose="02020603050405020304" pitchFamily="18" charset="0"/>
              </a:rPr>
              <a:t>Promocionar mensualmente a través de la red social: Facebook las diferentes líneas de calzado de dama, a saber: modelos, tallas, precios, colores a través de las redes sociales con la finalidad de mantener a los clientes al día con todo lo concerniente al calzado.</a:t>
            </a:r>
          </a:p>
          <a:p>
            <a:pPr marL="342900" indent="-342900" algn="just">
              <a:lnSpc>
                <a:spcPct val="200000"/>
              </a:lnSpc>
              <a:buFont typeface="Symbol" panose="05050102010706020507" pitchFamily="18" charset="2"/>
              <a:buChar char=""/>
            </a:pPr>
            <a:r>
              <a:rPr lang="es-ES" sz="2000" dirty="0">
                <a:latin typeface="Times New Roman" panose="02020603050405020304" pitchFamily="18" charset="0"/>
                <a:ea typeface="Calibri" panose="020F0502020204030204" pitchFamily="34" charset="0"/>
                <a:cs typeface="Times New Roman" panose="02020603050405020304" pitchFamily="18" charset="0"/>
              </a:rPr>
              <a:t>Contar con un personal específico que maneje al diario la página de la red social: Facebook de manera eficiente y eficaz.</a:t>
            </a:r>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xmlns="" id="{45C75DFC-9369-47A1-9785-CB7B16C6F8CD}"/>
              </a:ext>
            </a:extLst>
          </p:cNvPr>
          <p:cNvSpPr txBox="1">
            <a:spLocks/>
          </p:cNvSpPr>
          <p:nvPr/>
        </p:nvSpPr>
        <p:spPr>
          <a:xfrm>
            <a:off x="897834" y="1417986"/>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ESTRATEGIAS DE DIFUSIÓN</a:t>
            </a:r>
            <a:endParaRPr lang="es-E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072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9756"/>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861393"/>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152939"/>
          </a:xfrm>
          <a:prstGeom prst="rect">
            <a:avLst/>
          </a:prstGeom>
        </p:spPr>
      </p:pic>
      <p:sp>
        <p:nvSpPr>
          <p:cNvPr id="2" name="Rectángulo 1">
            <a:extLst>
              <a:ext uri="{FF2B5EF4-FFF2-40B4-BE49-F238E27FC236}">
                <a16:creationId xmlns:a16="http://schemas.microsoft.com/office/drawing/2014/main" xmlns="" id="{EDAD17E9-9802-4E4B-A2FC-45FA1E5299C5}"/>
              </a:ext>
            </a:extLst>
          </p:cNvPr>
          <p:cNvSpPr/>
          <p:nvPr/>
        </p:nvSpPr>
        <p:spPr>
          <a:xfrm>
            <a:off x="-70478" y="1815554"/>
            <a:ext cx="10018641" cy="4941737"/>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tabLst>
                <a:tab pos="180340" algn="l"/>
                <a:tab pos="270510" algn="l"/>
              </a:tabLst>
            </a:pPr>
            <a:r>
              <a:rPr lang="es-EC" sz="1600" dirty="0">
                <a:latin typeface="Times New Roman" panose="02020603050405020304" pitchFamily="18" charset="0"/>
                <a:ea typeface="Calibri" panose="020F0502020204030204" pitchFamily="34" charset="0"/>
                <a:cs typeface="Times New Roman" panose="02020603050405020304" pitchFamily="18" charset="0"/>
              </a:rPr>
              <a:t>Dar seguimiento a cada actividad de publicidad realizada a través de la red social Facebook, midiendo el impacto ocasionado y evaluando los productos más vendidos con la finalidad de tener una base de datos que permita saber que productos seguir ofreciendo.</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tabLst>
                <a:tab pos="180340" algn="l"/>
                <a:tab pos="270510" algn="l"/>
              </a:tabLst>
            </a:pPr>
            <a:r>
              <a:rPr lang="es-EC" sz="1600" dirty="0">
                <a:latin typeface="Times New Roman" panose="02020603050405020304" pitchFamily="18" charset="0"/>
                <a:ea typeface="Calibri" panose="020F0502020204030204" pitchFamily="34" charset="0"/>
                <a:cs typeface="Times New Roman" panose="02020603050405020304" pitchFamily="18" charset="0"/>
              </a:rPr>
              <a:t>Planificar los alcances a los que se desea llegar mensualmente a través de la red social Facebook con la finalidad de posicionar los negocios de calzado.</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tabLst>
                <a:tab pos="180340" algn="l"/>
                <a:tab pos="270510" algn="l"/>
              </a:tabLst>
            </a:pPr>
            <a:r>
              <a:rPr lang="es-EC" sz="1600" dirty="0">
                <a:latin typeface="Times New Roman" panose="02020603050405020304" pitchFamily="18" charset="0"/>
                <a:ea typeface="Calibri" panose="020F0502020204030204" pitchFamily="34" charset="0"/>
                <a:cs typeface="Times New Roman" panose="02020603050405020304" pitchFamily="18" charset="0"/>
              </a:rPr>
              <a:t>Llegar a los 50000 alcances en la página de la red social: Facebook con la finalidad de darse a conocer a más clientes.</a:t>
            </a:r>
          </a:p>
          <a:p>
            <a:pPr marL="342900" lvl="0" indent="-342900" algn="just">
              <a:lnSpc>
                <a:spcPct val="200000"/>
              </a:lnSpc>
              <a:spcAft>
                <a:spcPts val="0"/>
              </a:spcAft>
              <a:buFont typeface="Symbol" panose="05050102010706020507" pitchFamily="18" charset="2"/>
              <a:buChar char=""/>
              <a:tabLst>
                <a:tab pos="180340" algn="l"/>
                <a:tab pos="270510" algn="l"/>
              </a:tabLst>
            </a:pPr>
            <a:r>
              <a:rPr lang="es-EC" sz="1600" dirty="0">
                <a:latin typeface="Times New Roman" panose="02020603050405020304" pitchFamily="18" charset="0"/>
                <a:ea typeface="Calibri" panose="020F0502020204030204" pitchFamily="34" charset="0"/>
                <a:cs typeface="Times New Roman" panose="02020603050405020304" pitchFamily="18" charset="0"/>
              </a:rPr>
              <a:t>Planificar los likes a los que se desea llegar mensualmente a través de la red social Facebook con la finalidad de posicionar los negocios de calzado.</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tabLst>
                <a:tab pos="180340" algn="l"/>
                <a:tab pos="270510" algn="l"/>
              </a:tabLst>
            </a:pPr>
            <a:r>
              <a:rPr lang="es-EC" sz="1600" dirty="0">
                <a:latin typeface="Times New Roman" panose="02020603050405020304" pitchFamily="18" charset="0"/>
                <a:ea typeface="Calibri" panose="020F0502020204030204" pitchFamily="34" charset="0"/>
                <a:cs typeface="Times New Roman" panose="02020603050405020304" pitchFamily="18" charset="0"/>
              </a:rPr>
              <a:t>Alcanzar los 1200 likes en la página de la red social: Facebook con la finalidad de darse a conocer a más clientes.</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ítulo 1">
            <a:extLst>
              <a:ext uri="{FF2B5EF4-FFF2-40B4-BE49-F238E27FC236}">
                <a16:creationId xmlns:a16="http://schemas.microsoft.com/office/drawing/2014/main" xmlns="" id="{311B7F5D-AA8E-4B9E-8788-9725730F7CE2}"/>
              </a:ext>
            </a:extLst>
          </p:cNvPr>
          <p:cNvSpPr txBox="1">
            <a:spLocks/>
          </p:cNvSpPr>
          <p:nvPr/>
        </p:nvSpPr>
        <p:spPr>
          <a:xfrm>
            <a:off x="480397" y="1209395"/>
            <a:ext cx="9750284"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ESTRATEGIAS DE POSICIONAMIENTO</a:t>
            </a:r>
            <a:endParaRPr lang="es-ES" sz="3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045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1152939"/>
          </a:xfrm>
          <a:prstGeom prst="rect">
            <a:avLst/>
          </a:prstGeom>
        </p:spPr>
      </p:pic>
      <p:sp>
        <p:nvSpPr>
          <p:cNvPr id="6" name="Título 1">
            <a:extLst>
              <a:ext uri="{FF2B5EF4-FFF2-40B4-BE49-F238E27FC236}">
                <a16:creationId xmlns:a16="http://schemas.microsoft.com/office/drawing/2014/main" xmlns="" id="{CABAF996-9F75-4968-801E-6E8AF9BD8800}"/>
              </a:ext>
            </a:extLst>
          </p:cNvPr>
          <p:cNvSpPr txBox="1">
            <a:spLocks/>
          </p:cNvSpPr>
          <p:nvPr/>
        </p:nvSpPr>
        <p:spPr>
          <a:xfrm>
            <a:off x="1610137" y="3844636"/>
            <a:ext cx="7929767"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INVERSIÓN</a:t>
            </a:r>
            <a:endParaRPr lang="es-ES" sz="3400" dirty="0">
              <a:solidFill>
                <a:schemeClr val="tx1"/>
              </a:solidFill>
              <a:latin typeface="Times New Roman" panose="02020603050405020304" pitchFamily="18" charset="0"/>
              <a:cs typeface="Times New Roman" panose="02020603050405020304" pitchFamily="18" charset="0"/>
            </a:endParaRPr>
          </a:p>
        </p:txBody>
      </p:sp>
      <p:graphicFrame>
        <p:nvGraphicFramePr>
          <p:cNvPr id="9" name="Tabla 8">
            <a:extLst>
              <a:ext uri="{FF2B5EF4-FFF2-40B4-BE49-F238E27FC236}">
                <a16:creationId xmlns:a16="http://schemas.microsoft.com/office/drawing/2014/main" xmlns="" id="{F69537AE-28AF-4AB3-9DCD-18B83ECE138D}"/>
              </a:ext>
            </a:extLst>
          </p:cNvPr>
          <p:cNvGraphicFramePr>
            <a:graphicFrameLocks noGrp="1"/>
          </p:cNvGraphicFramePr>
          <p:nvPr>
            <p:extLst>
              <p:ext uri="{D42A27DB-BD31-4B8C-83A1-F6EECF244321}">
                <p14:modId xmlns:p14="http://schemas.microsoft.com/office/powerpoint/2010/main" val="3088576607"/>
              </p:ext>
            </p:extLst>
          </p:nvPr>
        </p:nvGraphicFramePr>
        <p:xfrm>
          <a:off x="2340483" y="1517145"/>
          <a:ext cx="7242634" cy="2252600"/>
        </p:xfrm>
        <a:graphic>
          <a:graphicData uri="http://schemas.openxmlformats.org/drawingml/2006/table">
            <a:tbl>
              <a:tblPr firstRow="1" firstCol="1" bandRow="1">
                <a:tableStyleId>{5C22544A-7EE6-4342-B048-85BDC9FD1C3A}</a:tableStyleId>
              </a:tblPr>
              <a:tblGrid>
                <a:gridCol w="2404359">
                  <a:extLst>
                    <a:ext uri="{9D8B030D-6E8A-4147-A177-3AD203B41FA5}">
                      <a16:colId xmlns:a16="http://schemas.microsoft.com/office/drawing/2014/main" xmlns="" val="841939099"/>
                    </a:ext>
                  </a:extLst>
                </a:gridCol>
                <a:gridCol w="970989">
                  <a:extLst>
                    <a:ext uri="{9D8B030D-6E8A-4147-A177-3AD203B41FA5}">
                      <a16:colId xmlns:a16="http://schemas.microsoft.com/office/drawing/2014/main" xmlns="" val="126611857"/>
                    </a:ext>
                  </a:extLst>
                </a:gridCol>
                <a:gridCol w="1409929">
                  <a:extLst>
                    <a:ext uri="{9D8B030D-6E8A-4147-A177-3AD203B41FA5}">
                      <a16:colId xmlns:a16="http://schemas.microsoft.com/office/drawing/2014/main" xmlns="" val="1907748416"/>
                    </a:ext>
                  </a:extLst>
                </a:gridCol>
                <a:gridCol w="2457357">
                  <a:extLst>
                    <a:ext uri="{9D8B030D-6E8A-4147-A177-3AD203B41FA5}">
                      <a16:colId xmlns:a16="http://schemas.microsoft.com/office/drawing/2014/main" xmlns="" val="4207720080"/>
                    </a:ext>
                  </a:extLst>
                </a:gridCol>
              </a:tblGrid>
              <a:tr h="1099452">
                <a:tc>
                  <a:txBody>
                    <a:bodyPr/>
                    <a:lstStyle/>
                    <a:p>
                      <a:pPr indent="180340" algn="ctr">
                        <a:lnSpc>
                          <a:spcPct val="200000"/>
                        </a:lnSpc>
                        <a:spcAft>
                          <a:spcPts val="0"/>
                        </a:spcAft>
                      </a:pPr>
                      <a:r>
                        <a:rPr lang="es-EC" sz="2000" dirty="0">
                          <a:effectLst/>
                          <a:latin typeface="Times New Roman" panose="02020603050405020304" pitchFamily="18" charset="0"/>
                          <a:cs typeface="Times New Roman" panose="02020603050405020304" pitchFamily="18" charset="0"/>
                        </a:rPr>
                        <a:t>Frecuencia de Compra de calzado</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EC" sz="2000" dirty="0">
                          <a:effectLst/>
                          <a:latin typeface="Times New Roman" panose="02020603050405020304" pitchFamily="18" charset="0"/>
                          <a:cs typeface="Times New Roman" panose="02020603050405020304" pitchFamily="18" charset="0"/>
                        </a:rPr>
                        <a:t>Precio </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ctr">
                        <a:lnSpc>
                          <a:spcPct val="200000"/>
                        </a:lnSpc>
                        <a:spcAft>
                          <a:spcPts val="0"/>
                        </a:spcAft>
                      </a:pPr>
                      <a:r>
                        <a:rPr lang="es-EC" sz="2000" dirty="0">
                          <a:effectLst/>
                          <a:latin typeface="Times New Roman" panose="02020603050405020304" pitchFamily="18" charset="0"/>
                          <a:cs typeface="Times New Roman" panose="02020603050405020304" pitchFamily="18" charset="0"/>
                        </a:rPr>
                        <a:t> Ingreso mensual</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EC" sz="2000">
                          <a:effectLst/>
                          <a:latin typeface="Times New Roman" panose="02020603050405020304" pitchFamily="18" charset="0"/>
                          <a:cs typeface="Times New Roman" panose="02020603050405020304" pitchFamily="18" charset="0"/>
                        </a:rPr>
                        <a:t>      </a:t>
                      </a:r>
                      <a:endParaRPr lang="es-MX" sz="2000">
                        <a:effectLst/>
                        <a:latin typeface="Times New Roman" panose="02020603050405020304" pitchFamily="18" charset="0"/>
                        <a:cs typeface="Times New Roman" panose="02020603050405020304" pitchFamily="18" charset="0"/>
                      </a:endParaRPr>
                    </a:p>
                    <a:p>
                      <a:pPr indent="180340" algn="ctr">
                        <a:lnSpc>
                          <a:spcPct val="200000"/>
                        </a:lnSpc>
                        <a:spcAft>
                          <a:spcPts val="0"/>
                        </a:spcAft>
                      </a:pPr>
                      <a:r>
                        <a:rPr lang="es-EC" sz="2000">
                          <a:effectLst/>
                          <a:latin typeface="Times New Roman" panose="02020603050405020304" pitchFamily="18" charset="0"/>
                          <a:cs typeface="Times New Roman" panose="02020603050405020304" pitchFamily="18" charset="0"/>
                        </a:rPr>
                        <a:t>Ingreso anual</a:t>
                      </a:r>
                      <a:endParaRPr lang="es-MX"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4105275308"/>
                  </a:ext>
                </a:extLst>
              </a:tr>
              <a:tr h="1099452">
                <a:tc>
                  <a:txBody>
                    <a:bodyPr/>
                    <a:lstStyle/>
                    <a:p>
                      <a:pPr indent="180340" algn="r">
                        <a:lnSpc>
                          <a:spcPct val="200000"/>
                        </a:lnSpc>
                        <a:spcAft>
                          <a:spcPts val="0"/>
                        </a:spcAft>
                      </a:pPr>
                      <a:r>
                        <a:rPr lang="es-EC" sz="2000" dirty="0">
                          <a:effectLst/>
                          <a:latin typeface="Times New Roman" panose="02020603050405020304" pitchFamily="18" charset="0"/>
                          <a:cs typeface="Times New Roman" panose="02020603050405020304" pitchFamily="18" charset="0"/>
                        </a:rPr>
                        <a:t>271</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EC" sz="2000">
                          <a:effectLst/>
                          <a:latin typeface="Times New Roman" panose="02020603050405020304" pitchFamily="18" charset="0"/>
                          <a:cs typeface="Times New Roman" panose="02020603050405020304" pitchFamily="18" charset="0"/>
                        </a:rPr>
                        <a:t>$30</a:t>
                      </a:r>
                      <a:endParaRPr lang="es-MX"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EC" sz="2000">
                          <a:effectLst/>
                          <a:latin typeface="Times New Roman" panose="02020603050405020304" pitchFamily="18" charset="0"/>
                          <a:cs typeface="Times New Roman" panose="02020603050405020304" pitchFamily="18" charset="0"/>
                        </a:rPr>
                        <a:t>$8130</a:t>
                      </a:r>
                      <a:endParaRPr lang="es-MX"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EC" sz="2000" dirty="0">
                          <a:effectLst/>
                          <a:latin typeface="Times New Roman" panose="02020603050405020304" pitchFamily="18" charset="0"/>
                          <a:cs typeface="Times New Roman" panose="02020603050405020304" pitchFamily="18" charset="0"/>
                        </a:rPr>
                        <a:t> </a:t>
                      </a:r>
                      <a:endParaRPr lang="es-MX" sz="2000" dirty="0">
                        <a:effectLst/>
                        <a:latin typeface="Times New Roman" panose="02020603050405020304" pitchFamily="18" charset="0"/>
                        <a:cs typeface="Times New Roman" panose="02020603050405020304" pitchFamily="18" charset="0"/>
                      </a:endParaRPr>
                    </a:p>
                    <a:p>
                      <a:pPr indent="180340" algn="ctr">
                        <a:lnSpc>
                          <a:spcPct val="200000"/>
                        </a:lnSpc>
                        <a:spcAft>
                          <a:spcPts val="0"/>
                        </a:spcAft>
                      </a:pPr>
                      <a:r>
                        <a:rPr lang="es-EC" sz="2000" dirty="0">
                          <a:effectLst/>
                          <a:latin typeface="Times New Roman" panose="02020603050405020304" pitchFamily="18" charset="0"/>
                          <a:cs typeface="Times New Roman" panose="02020603050405020304" pitchFamily="18" charset="0"/>
                        </a:rPr>
                        <a:t>$97560</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459079464"/>
                  </a:ext>
                </a:extLst>
              </a:tr>
            </a:tbl>
          </a:graphicData>
        </a:graphic>
      </p:graphicFrame>
      <p:sp>
        <p:nvSpPr>
          <p:cNvPr id="10" name="Título 1">
            <a:extLst>
              <a:ext uri="{FF2B5EF4-FFF2-40B4-BE49-F238E27FC236}">
                <a16:creationId xmlns:a16="http://schemas.microsoft.com/office/drawing/2014/main" xmlns="" id="{CEF0FBA7-F6A3-4955-912F-0209DAAE7028}"/>
              </a:ext>
            </a:extLst>
          </p:cNvPr>
          <p:cNvSpPr txBox="1">
            <a:spLocks/>
          </p:cNvSpPr>
          <p:nvPr/>
        </p:nvSpPr>
        <p:spPr>
          <a:xfrm rot="16200000">
            <a:off x="-397793" y="2480456"/>
            <a:ext cx="4015181" cy="43272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INGRESOS</a:t>
            </a:r>
            <a:endParaRPr lang="es-ES" sz="340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a 4">
            <a:extLst>
              <a:ext uri="{FF2B5EF4-FFF2-40B4-BE49-F238E27FC236}">
                <a16:creationId xmlns:a16="http://schemas.microsoft.com/office/drawing/2014/main" xmlns="" id="{973C53EC-EBDC-4F5B-84FC-E31ED106D8C9}"/>
              </a:ext>
            </a:extLst>
          </p:cNvPr>
          <p:cNvGraphicFramePr>
            <a:graphicFrameLocks noGrp="1"/>
          </p:cNvGraphicFramePr>
          <p:nvPr>
            <p:extLst>
              <p:ext uri="{D42A27DB-BD31-4B8C-83A1-F6EECF244321}">
                <p14:modId xmlns:p14="http://schemas.microsoft.com/office/powerpoint/2010/main" val="940419368"/>
              </p:ext>
            </p:extLst>
          </p:nvPr>
        </p:nvGraphicFramePr>
        <p:xfrm>
          <a:off x="399524" y="4668483"/>
          <a:ext cx="5424082" cy="2154150"/>
        </p:xfrm>
        <a:graphic>
          <a:graphicData uri="http://schemas.openxmlformats.org/drawingml/2006/table">
            <a:tbl>
              <a:tblPr firstRow="1" firstCol="1" bandRow="1">
                <a:tableStyleId>{5C22544A-7EE6-4342-B048-85BDC9FD1C3A}</a:tableStyleId>
              </a:tblPr>
              <a:tblGrid>
                <a:gridCol w="2057410">
                  <a:extLst>
                    <a:ext uri="{9D8B030D-6E8A-4147-A177-3AD203B41FA5}">
                      <a16:colId xmlns:a16="http://schemas.microsoft.com/office/drawing/2014/main" xmlns="" val="2833574035"/>
                    </a:ext>
                  </a:extLst>
                </a:gridCol>
                <a:gridCol w="1122224">
                  <a:extLst>
                    <a:ext uri="{9D8B030D-6E8A-4147-A177-3AD203B41FA5}">
                      <a16:colId xmlns:a16="http://schemas.microsoft.com/office/drawing/2014/main" xmlns="" val="2919270503"/>
                    </a:ext>
                  </a:extLst>
                </a:gridCol>
                <a:gridCol w="1122224">
                  <a:extLst>
                    <a:ext uri="{9D8B030D-6E8A-4147-A177-3AD203B41FA5}">
                      <a16:colId xmlns:a16="http://schemas.microsoft.com/office/drawing/2014/main" xmlns="" val="863862916"/>
                    </a:ext>
                  </a:extLst>
                </a:gridCol>
                <a:gridCol w="1122224">
                  <a:extLst>
                    <a:ext uri="{9D8B030D-6E8A-4147-A177-3AD203B41FA5}">
                      <a16:colId xmlns:a16="http://schemas.microsoft.com/office/drawing/2014/main" xmlns="" val="989044647"/>
                    </a:ext>
                  </a:extLst>
                </a:gridCol>
              </a:tblGrid>
              <a:tr h="138950">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423126438"/>
                  </a:ext>
                </a:extLst>
              </a:tr>
              <a:tr h="494170">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Personal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Cantidad</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Sueldo</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Total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183815523"/>
                  </a:ext>
                </a:extLst>
              </a:tr>
              <a:tr h="494170">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Asistente de redes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1</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540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540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740312147"/>
                  </a:ext>
                </a:extLst>
              </a:tr>
              <a:tr h="49417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Especialista de redes</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1200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$1200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587777076"/>
                  </a:ext>
                </a:extLst>
              </a:tr>
              <a:tr h="226649">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Total anual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$20880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074064341"/>
                  </a:ext>
                </a:extLst>
              </a:tr>
            </a:tbl>
          </a:graphicData>
        </a:graphic>
      </p:graphicFrame>
      <p:graphicFrame>
        <p:nvGraphicFramePr>
          <p:cNvPr id="8" name="Tabla 7">
            <a:extLst>
              <a:ext uri="{FF2B5EF4-FFF2-40B4-BE49-F238E27FC236}">
                <a16:creationId xmlns:a16="http://schemas.microsoft.com/office/drawing/2014/main" xmlns="" id="{9A5FBFD4-FD38-474A-9786-58C87F731CBC}"/>
              </a:ext>
            </a:extLst>
          </p:cNvPr>
          <p:cNvGraphicFramePr>
            <a:graphicFrameLocks noGrp="1"/>
          </p:cNvGraphicFramePr>
          <p:nvPr>
            <p:extLst>
              <p:ext uri="{D42A27DB-BD31-4B8C-83A1-F6EECF244321}">
                <p14:modId xmlns:p14="http://schemas.microsoft.com/office/powerpoint/2010/main" val="2704759463"/>
              </p:ext>
            </p:extLst>
          </p:nvPr>
        </p:nvGraphicFramePr>
        <p:xfrm>
          <a:off x="5876614" y="4534327"/>
          <a:ext cx="5545655" cy="2309578"/>
        </p:xfrm>
        <a:graphic>
          <a:graphicData uri="http://schemas.openxmlformats.org/drawingml/2006/table">
            <a:tbl>
              <a:tblPr firstRow="1" firstCol="1" bandRow="1">
                <a:tableStyleId>{5C22544A-7EE6-4342-B048-85BDC9FD1C3A}</a:tableStyleId>
              </a:tblPr>
              <a:tblGrid>
                <a:gridCol w="2103524">
                  <a:extLst>
                    <a:ext uri="{9D8B030D-6E8A-4147-A177-3AD203B41FA5}">
                      <a16:colId xmlns:a16="http://schemas.microsoft.com/office/drawing/2014/main" xmlns="" val="1191551455"/>
                    </a:ext>
                  </a:extLst>
                </a:gridCol>
                <a:gridCol w="1147377">
                  <a:extLst>
                    <a:ext uri="{9D8B030D-6E8A-4147-A177-3AD203B41FA5}">
                      <a16:colId xmlns:a16="http://schemas.microsoft.com/office/drawing/2014/main" xmlns="" val="768162575"/>
                    </a:ext>
                  </a:extLst>
                </a:gridCol>
                <a:gridCol w="1147377">
                  <a:extLst>
                    <a:ext uri="{9D8B030D-6E8A-4147-A177-3AD203B41FA5}">
                      <a16:colId xmlns:a16="http://schemas.microsoft.com/office/drawing/2014/main" xmlns="" val="2820198396"/>
                    </a:ext>
                  </a:extLst>
                </a:gridCol>
                <a:gridCol w="1147377">
                  <a:extLst>
                    <a:ext uri="{9D8B030D-6E8A-4147-A177-3AD203B41FA5}">
                      <a16:colId xmlns:a16="http://schemas.microsoft.com/office/drawing/2014/main" xmlns="" val="160823608"/>
                    </a:ext>
                  </a:extLst>
                </a:gridCol>
              </a:tblGrid>
              <a:tr h="292657">
                <a:tc>
                  <a:txBody>
                    <a:bodyPr/>
                    <a:lstStyle/>
                    <a:p>
                      <a:pPr indent="180340">
                        <a:lnSpc>
                          <a:spcPct val="200000"/>
                        </a:lnSpc>
                        <a:spcAft>
                          <a:spcPts val="0"/>
                        </a:spcAft>
                      </a:pPr>
                      <a:r>
                        <a:rPr lang="es-MX" sz="1200" dirty="0">
                          <a:effectLst/>
                        </a:rPr>
                        <a:t>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303653756"/>
                  </a:ext>
                </a:extLst>
              </a:tr>
              <a:tr h="638089">
                <a:tc>
                  <a:txBody>
                    <a:bodyPr/>
                    <a:lstStyle/>
                    <a:p>
                      <a:pPr>
                        <a:lnSpc>
                          <a:spcPct val="107000"/>
                        </a:lnSpc>
                      </a:pPr>
                      <a:r>
                        <a:rPr lang="es-MX" sz="1400" dirty="0">
                          <a:effectLst/>
                          <a:latin typeface="Times New Roman" panose="02020603050405020304" pitchFamily="18" charset="0"/>
                          <a:cs typeface="Times New Roman" panose="02020603050405020304" pitchFamily="18" charset="0"/>
                        </a:rPr>
                        <a:t>Muebles de Oficina</a:t>
                      </a: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Cantidad</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Precio</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Total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133504454"/>
                  </a:ext>
                </a:extLst>
              </a:tr>
              <a:tr h="638089">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Escritorio de oficina</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2</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240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$480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800370336"/>
                  </a:ext>
                </a:extLst>
              </a:tr>
              <a:tr h="292657">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Sillas de oficina</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2</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120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$240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854137025"/>
                  </a:ext>
                </a:extLst>
              </a:tr>
              <a:tr h="292657">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Total anual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$720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195445031"/>
                  </a:ext>
                </a:extLst>
              </a:tr>
            </a:tbl>
          </a:graphicData>
        </a:graphic>
      </p:graphicFrame>
    </p:spTree>
    <p:extLst>
      <p:ext uri="{BB962C8B-B14F-4D97-AF65-F5344CB8AC3E}">
        <p14:creationId xmlns:p14="http://schemas.microsoft.com/office/powerpoint/2010/main" val="151659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3"/>
          <a:stretch>
            <a:fillRect/>
          </a:stretch>
        </p:blipFill>
        <p:spPr>
          <a:xfrm>
            <a:off x="2012418" y="37609"/>
            <a:ext cx="6497391" cy="1380376"/>
          </a:xfrm>
          <a:prstGeom prst="rect">
            <a:avLst/>
          </a:prstGeom>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Resultado de imagen para santo domingo de los tsachilas centro parque">
            <a:extLst>
              <a:ext uri="{FF2B5EF4-FFF2-40B4-BE49-F238E27FC236}">
                <a16:creationId xmlns:a16="http://schemas.microsoft.com/office/drawing/2014/main" xmlns="" id="{B40EBFAF-F371-46B3-93B0-91BC69EA196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661286" y="1543878"/>
            <a:ext cx="3243097" cy="2299252"/>
          </a:xfrm>
          <a:prstGeom prst="rect">
            <a:avLst/>
          </a:prstGeom>
          <a:noFill/>
          <a:ln>
            <a:noFill/>
          </a:ln>
        </p:spPr>
      </p:pic>
      <p:pic>
        <p:nvPicPr>
          <p:cNvPr id="8" name="Imagen 7" descr="Resultado de imagen para comerciantes de la 3 de julio en santo domingo de los tsachilas">
            <a:extLst>
              <a:ext uri="{FF2B5EF4-FFF2-40B4-BE49-F238E27FC236}">
                <a16:creationId xmlns:a16="http://schemas.microsoft.com/office/drawing/2014/main" xmlns="" id="{92B39047-0A76-4A75-972C-737A0DBBB223}"/>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368270" y="4517183"/>
            <a:ext cx="3310378" cy="2299252"/>
          </a:xfrm>
          <a:prstGeom prst="rect">
            <a:avLst/>
          </a:prstGeom>
          <a:noFill/>
          <a:ln>
            <a:noFill/>
          </a:ln>
        </p:spPr>
      </p:pic>
      <p:pic>
        <p:nvPicPr>
          <p:cNvPr id="3074" name="Picture 2" descr="Resultado de imagen para ALMACENES PANTOJA EN SANTO DOMINGO DE LOS TSACHILAS">
            <a:extLst>
              <a:ext uri="{FF2B5EF4-FFF2-40B4-BE49-F238E27FC236}">
                <a16:creationId xmlns:a16="http://schemas.microsoft.com/office/drawing/2014/main" xmlns="" id="{67CD27C5-916A-4D4C-8865-9B8A1E1FB53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82" y="4737653"/>
            <a:ext cx="3310378" cy="2059810"/>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a:extLst>
              <a:ext uri="{FF2B5EF4-FFF2-40B4-BE49-F238E27FC236}">
                <a16:creationId xmlns:a16="http://schemas.microsoft.com/office/drawing/2014/main" xmlns="" id="{E4A27CFF-6348-42D0-8604-3C7E7E7F93B0}"/>
              </a:ext>
            </a:extLst>
          </p:cNvPr>
          <p:cNvPicPr/>
          <p:nvPr/>
        </p:nvPicPr>
        <p:blipFill rotWithShape="1">
          <a:blip r:embed="rId9"/>
          <a:srcRect l="37973" t="34665" r="20081" b="16151"/>
          <a:stretch/>
        </p:blipFill>
        <p:spPr bwMode="auto">
          <a:xfrm>
            <a:off x="7121236" y="3843130"/>
            <a:ext cx="5068291" cy="295433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56981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137669" cy="847611"/>
          </a:xfrm>
          <a:prstGeom prst="rect">
            <a:avLst/>
          </a:prstGeom>
        </p:spPr>
      </p:pic>
      <p:sp>
        <p:nvSpPr>
          <p:cNvPr id="8" name="Título 1">
            <a:extLst>
              <a:ext uri="{FF2B5EF4-FFF2-40B4-BE49-F238E27FC236}">
                <a16:creationId xmlns:a16="http://schemas.microsoft.com/office/drawing/2014/main" xmlns="" id="{C34ACBCF-A338-46E0-A9F0-2E8B90DC87DE}"/>
              </a:ext>
            </a:extLst>
          </p:cNvPr>
          <p:cNvSpPr txBox="1">
            <a:spLocks/>
          </p:cNvSpPr>
          <p:nvPr/>
        </p:nvSpPr>
        <p:spPr>
          <a:xfrm>
            <a:off x="1152937" y="835010"/>
            <a:ext cx="7929767" cy="51645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INVERSIÓN</a:t>
            </a:r>
            <a:endParaRPr lang="es-ES" sz="3400"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a 2">
            <a:extLst>
              <a:ext uri="{FF2B5EF4-FFF2-40B4-BE49-F238E27FC236}">
                <a16:creationId xmlns:a16="http://schemas.microsoft.com/office/drawing/2014/main" xmlns="" id="{095A2020-84ED-4516-B3F1-A39BD4AB5285}"/>
              </a:ext>
            </a:extLst>
          </p:cNvPr>
          <p:cNvGraphicFramePr>
            <a:graphicFrameLocks noGrp="1"/>
          </p:cNvGraphicFramePr>
          <p:nvPr>
            <p:extLst>
              <p:ext uri="{D42A27DB-BD31-4B8C-83A1-F6EECF244321}">
                <p14:modId xmlns:p14="http://schemas.microsoft.com/office/powerpoint/2010/main" val="2448089816"/>
              </p:ext>
            </p:extLst>
          </p:nvPr>
        </p:nvGraphicFramePr>
        <p:xfrm>
          <a:off x="1129747" y="5175353"/>
          <a:ext cx="7929766" cy="1645036"/>
        </p:xfrm>
        <a:graphic>
          <a:graphicData uri="http://schemas.openxmlformats.org/drawingml/2006/table">
            <a:tbl>
              <a:tblPr firstRow="1" firstCol="1" bandRow="1">
                <a:tableStyleId>{5C22544A-7EE6-4342-B048-85BDC9FD1C3A}</a:tableStyleId>
              </a:tblPr>
              <a:tblGrid>
                <a:gridCol w="3007843">
                  <a:extLst>
                    <a:ext uri="{9D8B030D-6E8A-4147-A177-3AD203B41FA5}">
                      <a16:colId xmlns:a16="http://schemas.microsoft.com/office/drawing/2014/main" xmlns="" val="1441193290"/>
                    </a:ext>
                  </a:extLst>
                </a:gridCol>
                <a:gridCol w="1640641">
                  <a:extLst>
                    <a:ext uri="{9D8B030D-6E8A-4147-A177-3AD203B41FA5}">
                      <a16:colId xmlns:a16="http://schemas.microsoft.com/office/drawing/2014/main" xmlns="" val="174068808"/>
                    </a:ext>
                  </a:extLst>
                </a:gridCol>
                <a:gridCol w="1640641">
                  <a:extLst>
                    <a:ext uri="{9D8B030D-6E8A-4147-A177-3AD203B41FA5}">
                      <a16:colId xmlns:a16="http://schemas.microsoft.com/office/drawing/2014/main" xmlns="" val="1741357013"/>
                    </a:ext>
                  </a:extLst>
                </a:gridCol>
                <a:gridCol w="1640641">
                  <a:extLst>
                    <a:ext uri="{9D8B030D-6E8A-4147-A177-3AD203B41FA5}">
                      <a16:colId xmlns:a16="http://schemas.microsoft.com/office/drawing/2014/main" xmlns="" val="2485178745"/>
                    </a:ext>
                  </a:extLst>
                </a:gridCol>
              </a:tblGrid>
              <a:tr h="411259">
                <a:tc>
                  <a:txBody>
                    <a:bodyPr/>
                    <a:lstStyle/>
                    <a:p>
                      <a:pPr>
                        <a:lnSpc>
                          <a:spcPct val="107000"/>
                        </a:lnSpc>
                      </a:pPr>
                      <a:r>
                        <a:rPr lang="es-MX" sz="1400" dirty="0">
                          <a:effectLst/>
                          <a:latin typeface="Times New Roman" panose="02020603050405020304" pitchFamily="18" charset="0"/>
                          <a:cs typeface="Times New Roman" panose="02020603050405020304" pitchFamily="18" charset="0"/>
                        </a:rPr>
                        <a:t>Red Social /Facebook</a:t>
                      </a: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Cantidad</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Precio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Total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8997433"/>
                  </a:ext>
                </a:extLst>
              </a:tr>
              <a:tr h="411259">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Like</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2</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75</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150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170331257"/>
                  </a:ext>
                </a:extLst>
              </a:tr>
              <a:tr h="411259">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Alcance</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2</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400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800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960152618"/>
                  </a:ext>
                </a:extLst>
              </a:tr>
              <a:tr h="411259">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 Total anual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$11400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562518240"/>
                  </a:ext>
                </a:extLst>
              </a:tr>
            </a:tbl>
          </a:graphicData>
        </a:graphic>
      </p:graphicFrame>
      <p:graphicFrame>
        <p:nvGraphicFramePr>
          <p:cNvPr id="5" name="Tabla 4">
            <a:extLst>
              <a:ext uri="{FF2B5EF4-FFF2-40B4-BE49-F238E27FC236}">
                <a16:creationId xmlns:a16="http://schemas.microsoft.com/office/drawing/2014/main" xmlns="" id="{B742350B-A803-4C0F-B4BB-5C489BADA12F}"/>
              </a:ext>
            </a:extLst>
          </p:cNvPr>
          <p:cNvGraphicFramePr>
            <a:graphicFrameLocks noGrp="1"/>
          </p:cNvGraphicFramePr>
          <p:nvPr>
            <p:extLst>
              <p:ext uri="{D42A27DB-BD31-4B8C-83A1-F6EECF244321}">
                <p14:modId xmlns:p14="http://schemas.microsoft.com/office/powerpoint/2010/main" val="3518999274"/>
              </p:ext>
            </p:extLst>
          </p:nvPr>
        </p:nvGraphicFramePr>
        <p:xfrm>
          <a:off x="1792757" y="1443942"/>
          <a:ext cx="7019938" cy="3579394"/>
        </p:xfrm>
        <a:graphic>
          <a:graphicData uri="http://schemas.openxmlformats.org/drawingml/2006/table">
            <a:tbl>
              <a:tblPr firstRow="1" firstCol="1" bandRow="1">
                <a:tableStyleId>{5C22544A-7EE6-4342-B048-85BDC9FD1C3A}</a:tableStyleId>
              </a:tblPr>
              <a:tblGrid>
                <a:gridCol w="2663218">
                  <a:extLst>
                    <a:ext uri="{9D8B030D-6E8A-4147-A177-3AD203B41FA5}">
                      <a16:colId xmlns:a16="http://schemas.microsoft.com/office/drawing/2014/main" xmlns="" val="899153110"/>
                    </a:ext>
                  </a:extLst>
                </a:gridCol>
                <a:gridCol w="1452240">
                  <a:extLst>
                    <a:ext uri="{9D8B030D-6E8A-4147-A177-3AD203B41FA5}">
                      <a16:colId xmlns:a16="http://schemas.microsoft.com/office/drawing/2014/main" xmlns="" val="1638930511"/>
                    </a:ext>
                  </a:extLst>
                </a:gridCol>
                <a:gridCol w="1452240">
                  <a:extLst>
                    <a:ext uri="{9D8B030D-6E8A-4147-A177-3AD203B41FA5}">
                      <a16:colId xmlns:a16="http://schemas.microsoft.com/office/drawing/2014/main" xmlns="" val="2890973226"/>
                    </a:ext>
                  </a:extLst>
                </a:gridCol>
                <a:gridCol w="1452240">
                  <a:extLst>
                    <a:ext uri="{9D8B030D-6E8A-4147-A177-3AD203B41FA5}">
                      <a16:colId xmlns:a16="http://schemas.microsoft.com/office/drawing/2014/main" xmlns="" val="1470514133"/>
                    </a:ext>
                  </a:extLst>
                </a:gridCol>
              </a:tblGrid>
              <a:tr h="270785">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200">
                          <a:effectLst/>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953996423"/>
                  </a:ext>
                </a:extLst>
              </a:tr>
              <a:tr h="368597">
                <a:tc>
                  <a:txBody>
                    <a:bodyPr/>
                    <a:lstStyle/>
                    <a:p>
                      <a:pPr>
                        <a:lnSpc>
                          <a:spcPct val="107000"/>
                        </a:lnSpc>
                      </a:pPr>
                      <a:endParaRPr lang="es-MX" sz="1400" dirty="0">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Cantidad</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Precio</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Total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035790878"/>
                  </a:ext>
                </a:extLst>
              </a:tr>
              <a:tr h="316120">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Computadora</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2</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600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1200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948023133"/>
                  </a:ext>
                </a:extLst>
              </a:tr>
              <a:tr h="31612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Servidor</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2500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2500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436695194"/>
                  </a:ext>
                </a:extLst>
              </a:tr>
              <a:tr h="31612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Router</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45</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45</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952342943"/>
                  </a:ext>
                </a:extLst>
              </a:tr>
              <a:tr h="368597">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Internet banda ancha</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40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40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913598338"/>
                  </a:ext>
                </a:extLst>
              </a:tr>
              <a:tr h="31612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Dominio</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60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60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329973036"/>
                  </a:ext>
                </a:extLst>
              </a:tr>
              <a:tr h="31612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Oficina center</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1200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1200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062465792"/>
                  </a:ext>
                </a:extLst>
              </a:tr>
              <a:tr h="31612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UPC</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150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150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4121951283"/>
                  </a:ext>
                </a:extLst>
              </a:tr>
              <a:tr h="316120">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Total anual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 </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$18835</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941290958"/>
                  </a:ext>
                </a:extLst>
              </a:tr>
            </a:tbl>
          </a:graphicData>
        </a:graphic>
      </p:graphicFrame>
    </p:spTree>
    <p:extLst>
      <p:ext uri="{BB962C8B-B14F-4D97-AF65-F5344CB8AC3E}">
        <p14:creationId xmlns:p14="http://schemas.microsoft.com/office/powerpoint/2010/main" val="276738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67410"/>
            <a:ext cx="739592" cy="739592"/>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152939"/>
          </a:xfrm>
          <a:prstGeom prst="rect">
            <a:avLst/>
          </a:prstGeom>
        </p:spPr>
      </p:pic>
      <p:graphicFrame>
        <p:nvGraphicFramePr>
          <p:cNvPr id="3" name="Tabla 2">
            <a:extLst>
              <a:ext uri="{FF2B5EF4-FFF2-40B4-BE49-F238E27FC236}">
                <a16:creationId xmlns:a16="http://schemas.microsoft.com/office/drawing/2014/main" xmlns="" id="{213EE1B1-8071-409F-BBF9-C488DE365121}"/>
              </a:ext>
            </a:extLst>
          </p:cNvPr>
          <p:cNvGraphicFramePr>
            <a:graphicFrameLocks noGrp="1"/>
          </p:cNvGraphicFramePr>
          <p:nvPr>
            <p:extLst>
              <p:ext uri="{D42A27DB-BD31-4B8C-83A1-F6EECF244321}">
                <p14:modId xmlns:p14="http://schemas.microsoft.com/office/powerpoint/2010/main" val="3314647701"/>
              </p:ext>
            </p:extLst>
          </p:nvPr>
        </p:nvGraphicFramePr>
        <p:xfrm>
          <a:off x="723397" y="1799014"/>
          <a:ext cx="6096000" cy="2003680"/>
        </p:xfrm>
        <a:graphic>
          <a:graphicData uri="http://schemas.openxmlformats.org/drawingml/2006/table">
            <a:tbl>
              <a:tblPr firstRow="1" firstCol="1" bandRow="1">
                <a:tableStyleId>{5C22544A-7EE6-4342-B048-85BDC9FD1C3A}</a:tableStyleId>
              </a:tblPr>
              <a:tblGrid>
                <a:gridCol w="2583494">
                  <a:extLst>
                    <a:ext uri="{9D8B030D-6E8A-4147-A177-3AD203B41FA5}">
                      <a16:colId xmlns:a16="http://schemas.microsoft.com/office/drawing/2014/main" xmlns="" val="1210653265"/>
                    </a:ext>
                  </a:extLst>
                </a:gridCol>
                <a:gridCol w="1130822">
                  <a:extLst>
                    <a:ext uri="{9D8B030D-6E8A-4147-A177-3AD203B41FA5}">
                      <a16:colId xmlns:a16="http://schemas.microsoft.com/office/drawing/2014/main" xmlns="" val="1575722502"/>
                    </a:ext>
                  </a:extLst>
                </a:gridCol>
                <a:gridCol w="1190842">
                  <a:extLst>
                    <a:ext uri="{9D8B030D-6E8A-4147-A177-3AD203B41FA5}">
                      <a16:colId xmlns:a16="http://schemas.microsoft.com/office/drawing/2014/main" xmlns="" val="144250744"/>
                    </a:ext>
                  </a:extLst>
                </a:gridCol>
                <a:gridCol w="1190842">
                  <a:extLst>
                    <a:ext uri="{9D8B030D-6E8A-4147-A177-3AD203B41FA5}">
                      <a16:colId xmlns:a16="http://schemas.microsoft.com/office/drawing/2014/main" xmlns="" val="1714399424"/>
                    </a:ext>
                  </a:extLst>
                </a:gridCol>
              </a:tblGrid>
              <a:tr h="845567">
                <a:tc>
                  <a:txBody>
                    <a:bodyPr/>
                    <a:lstStyle/>
                    <a:p>
                      <a:pPr indent="180340"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Frecuencia de Compra de calzado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nSpc>
                          <a:spcPct val="200000"/>
                        </a:lnSpc>
                        <a:spcAft>
                          <a:spcPts val="0"/>
                        </a:spcAft>
                      </a:pPr>
                      <a:r>
                        <a:rPr lang="es-EC" sz="1400" dirty="0">
                          <a:effectLst/>
                          <a:latin typeface="Times New Roman" panose="02020603050405020304" pitchFamily="18" charset="0"/>
                          <a:cs typeface="Times New Roman" panose="02020603050405020304" pitchFamily="18" charset="0"/>
                        </a:rPr>
                        <a:t>Precio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 Ingreso mensual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EC" sz="1400" dirty="0">
                          <a:effectLst/>
                          <a:latin typeface="Times New Roman" panose="02020603050405020304" pitchFamily="18" charset="0"/>
                          <a:cs typeface="Times New Roman" panose="02020603050405020304" pitchFamily="18" charset="0"/>
                        </a:rPr>
                        <a:t>      </a:t>
                      </a:r>
                      <a:endParaRPr lang="es-MX" sz="1400" dirty="0">
                        <a:effectLst/>
                        <a:latin typeface="Times New Roman" panose="02020603050405020304" pitchFamily="18" charset="0"/>
                        <a:cs typeface="Times New Roman" panose="02020603050405020304" pitchFamily="18" charset="0"/>
                      </a:endParaRPr>
                    </a:p>
                    <a:p>
                      <a:pPr indent="180340"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Ingreso anual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410980769"/>
                  </a:ext>
                </a:extLst>
              </a:tr>
              <a:tr h="548645">
                <a:tc>
                  <a:txBody>
                    <a:bodyPr/>
                    <a:lstStyle/>
                    <a:p>
                      <a:pPr indent="180340" algn="r">
                        <a:lnSpc>
                          <a:spcPct val="200000"/>
                        </a:lnSpc>
                        <a:spcAft>
                          <a:spcPts val="0"/>
                        </a:spcAft>
                      </a:pPr>
                      <a:r>
                        <a:rPr lang="es-EC" sz="1400" dirty="0">
                          <a:effectLst/>
                          <a:latin typeface="Times New Roman" panose="02020603050405020304" pitchFamily="18" charset="0"/>
                          <a:cs typeface="Times New Roman" panose="02020603050405020304" pitchFamily="18" charset="0"/>
                        </a:rPr>
                        <a:t>271</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EC" sz="1400">
                          <a:effectLst/>
                          <a:latin typeface="Times New Roman" panose="02020603050405020304" pitchFamily="18" charset="0"/>
                          <a:cs typeface="Times New Roman" panose="02020603050405020304" pitchFamily="18" charset="0"/>
                        </a:rPr>
                        <a:t>$30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EC" sz="1400">
                          <a:effectLst/>
                          <a:latin typeface="Times New Roman" panose="02020603050405020304" pitchFamily="18" charset="0"/>
                          <a:cs typeface="Times New Roman" panose="02020603050405020304" pitchFamily="18" charset="0"/>
                        </a:rPr>
                        <a:t>$8130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 </a:t>
                      </a:r>
                      <a:endParaRPr lang="es-MX" sz="1400" dirty="0">
                        <a:effectLst/>
                        <a:latin typeface="Times New Roman" panose="02020603050405020304" pitchFamily="18" charset="0"/>
                        <a:cs typeface="Times New Roman" panose="02020603050405020304" pitchFamily="18" charset="0"/>
                      </a:endParaRPr>
                    </a:p>
                    <a:p>
                      <a:pPr indent="180340" algn="ctr">
                        <a:lnSpc>
                          <a:spcPct val="200000"/>
                        </a:lnSpc>
                        <a:spcAft>
                          <a:spcPts val="0"/>
                        </a:spcAft>
                      </a:pPr>
                      <a:r>
                        <a:rPr lang="es-EC" sz="1400" dirty="0">
                          <a:effectLst/>
                          <a:latin typeface="Times New Roman" panose="02020603050405020304" pitchFamily="18" charset="0"/>
                          <a:cs typeface="Times New Roman" panose="02020603050405020304" pitchFamily="18" charset="0"/>
                        </a:rPr>
                        <a:t>$97560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4244235456"/>
                  </a:ext>
                </a:extLst>
              </a:tr>
            </a:tbl>
          </a:graphicData>
        </a:graphic>
      </p:graphicFrame>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xmlns="" id="{1B676CE4-5267-450B-BAE1-731AADF9F21D}"/>
                  </a:ext>
                </a:extLst>
              </p:cNvPr>
              <p:cNvSpPr/>
              <p:nvPr/>
            </p:nvSpPr>
            <p:spPr>
              <a:xfrm>
                <a:off x="5372603" y="2726386"/>
                <a:ext cx="6096000" cy="3307187"/>
              </a:xfrm>
              <a:prstGeom prst="rect">
                <a:avLst/>
              </a:prstGeom>
            </p:spPr>
            <p:txBody>
              <a:bodyPr>
                <a:spAutoFit/>
              </a:bodyPr>
              <a:lstStyle/>
              <a:p>
                <a:pPr indent="180340">
                  <a:lnSpc>
                    <a:spcPct val="200000"/>
                  </a:lnSpc>
                  <a:spcAft>
                    <a:spcPts val="0"/>
                  </a:spcAft>
                  <a:tabLst>
                    <a:tab pos="540385" algn="l"/>
                  </a:tabLst>
                </a:pPr>
                <a14:m>
                  <m:oMathPara xmlns:m="http://schemas.openxmlformats.org/officeDocument/2006/math">
                    <m:oMathParaPr>
                      <m:jc m:val="centerGroup"/>
                    </m:oMathParaPr>
                    <m:oMath xmlns:m="http://schemas.openxmlformats.org/officeDocument/2006/math">
                      <m:r>
                        <a:rPr lang="es-EC" i="1" smtClean="0">
                          <a:latin typeface="Cambria Math" panose="02040503050406030204" pitchFamily="18" charset="0"/>
                          <a:ea typeface="Calibri" panose="020F0502020204030204" pitchFamily="34" charset="0"/>
                          <a:cs typeface="Times New Roman" panose="02020603050405020304" pitchFamily="18" charset="0"/>
                        </a:rPr>
                        <m:t>𝑅𝑂𝐼</m:t>
                      </m:r>
                      <m:r>
                        <a:rPr lang="es-EC" i="1" smtClean="0">
                          <a:latin typeface="Cambria Math" panose="02040503050406030204" pitchFamily="18" charset="0"/>
                          <a:ea typeface="Calibri" panose="020F0502020204030204" pitchFamily="34" charset="0"/>
                          <a:cs typeface="Times New Roman" panose="02020603050405020304" pitchFamily="18" charset="0"/>
                        </a:rPr>
                        <m:t>=</m:t>
                      </m:r>
                      <m:f>
                        <m:fPr>
                          <m:ctrlPr>
                            <a:rPr lang="es-MX" i="1">
                              <a:latin typeface="Cambria Math" panose="02040503050406030204" pitchFamily="18" charset="0"/>
                              <a:ea typeface="Calibri" panose="020F0502020204030204" pitchFamily="34" charset="0"/>
                              <a:cs typeface="Times New Roman" panose="02020603050405020304" pitchFamily="18" charset="0"/>
                            </a:rPr>
                          </m:ctrlPr>
                        </m:fPr>
                        <m:num>
                          <m:r>
                            <a:rPr lang="es-EC" i="1">
                              <a:latin typeface="Cambria Math" panose="02040503050406030204" pitchFamily="18" charset="0"/>
                              <a:ea typeface="Calibri" panose="020F0502020204030204" pitchFamily="34" charset="0"/>
                              <a:cs typeface="Times New Roman" panose="02020603050405020304" pitchFamily="18" charset="0"/>
                            </a:rPr>
                            <m:t>𝐵𝑒𝑛𝑒𝑓𝑖𝑐𝑖𝑜</m:t>
                          </m:r>
                          <m:r>
                            <a:rPr lang="es-EC" i="1">
                              <a:latin typeface="Cambria Math" panose="02040503050406030204" pitchFamily="18" charset="0"/>
                              <a:ea typeface="Calibri" panose="020F0502020204030204" pitchFamily="34" charset="0"/>
                              <a:cs typeface="Times New Roman" panose="02020603050405020304" pitchFamily="18" charset="0"/>
                            </a:rPr>
                            <m:t> – </m:t>
                          </m:r>
                          <m:r>
                            <a:rPr lang="es-EC" i="1">
                              <a:latin typeface="Cambria Math" panose="02040503050406030204" pitchFamily="18" charset="0"/>
                              <a:ea typeface="Calibri" panose="020F0502020204030204" pitchFamily="34" charset="0"/>
                              <a:cs typeface="Times New Roman" panose="02020603050405020304" pitchFamily="18" charset="0"/>
                            </a:rPr>
                            <m:t>𝐼𝑛𝑣𝑒𝑟𝑠𝑖</m:t>
                          </m:r>
                          <m:r>
                            <a:rPr lang="es-EC" i="1">
                              <a:latin typeface="Cambria Math" panose="02040503050406030204" pitchFamily="18" charset="0"/>
                              <a:ea typeface="Calibri" panose="020F0502020204030204" pitchFamily="34" charset="0"/>
                              <a:cs typeface="Times New Roman" panose="02020603050405020304" pitchFamily="18" charset="0"/>
                            </a:rPr>
                            <m:t>ó</m:t>
                          </m:r>
                          <m:r>
                            <a:rPr lang="es-EC" i="1">
                              <a:latin typeface="Cambria Math" panose="02040503050406030204" pitchFamily="18" charset="0"/>
                              <a:ea typeface="Calibri" panose="020F0502020204030204" pitchFamily="34" charset="0"/>
                              <a:cs typeface="Times New Roman" panose="02020603050405020304" pitchFamily="18" charset="0"/>
                            </a:rPr>
                            <m:t>𝑛</m:t>
                          </m:r>
                        </m:num>
                        <m:den>
                          <m:r>
                            <a:rPr lang="es-EC" i="1">
                              <a:latin typeface="Cambria Math" panose="02040503050406030204" pitchFamily="18" charset="0"/>
                              <a:ea typeface="Calibri" panose="020F0502020204030204" pitchFamily="34" charset="0"/>
                              <a:cs typeface="Times New Roman" panose="02020603050405020304" pitchFamily="18" charset="0"/>
                            </a:rPr>
                            <m:t>𝐼𝑛𝑣𝑒𝑟𝑠𝑖</m:t>
                          </m:r>
                          <m:r>
                            <a:rPr lang="es-EC" i="1">
                              <a:latin typeface="Cambria Math" panose="02040503050406030204" pitchFamily="18" charset="0"/>
                              <a:ea typeface="Calibri" panose="020F0502020204030204" pitchFamily="34" charset="0"/>
                              <a:cs typeface="Times New Roman" panose="02020603050405020304" pitchFamily="18" charset="0"/>
                            </a:rPr>
                            <m:t>ó</m:t>
                          </m:r>
                          <m:r>
                            <a:rPr lang="es-EC" i="1">
                              <a:latin typeface="Cambria Math" panose="02040503050406030204" pitchFamily="18" charset="0"/>
                              <a:ea typeface="Calibri" panose="020F0502020204030204" pitchFamily="34" charset="0"/>
                              <a:cs typeface="Times New Roman" panose="02020603050405020304" pitchFamily="18" charset="0"/>
                            </a:rPr>
                            <m:t>𝑛</m:t>
                          </m:r>
                        </m:den>
                      </m:f>
                    </m:oMath>
                  </m:oMathPara>
                </a14:m>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a:tabLst>
                    <a:tab pos="5377180" algn="l"/>
                  </a:tabLst>
                </a:pPr>
                <a:r>
                  <a:rPr lang="es-EC" b="1" dirty="0">
                    <a:effectLst/>
                    <a:cs typeface="Times New Roman" panose="02020603050405020304" pitchFamily="18" charset="0"/>
                  </a:rPr>
                  <a:t>	</a:t>
                </a:r>
                <a:endParaRPr lang="es-MX" dirty="0">
                  <a:effectLst/>
                </a:endParaRPr>
              </a:p>
              <a:p>
                <a:pPr indent="180340">
                  <a:lnSpc>
                    <a:spcPct val="200000"/>
                  </a:lnSpc>
                  <a:spcAft>
                    <a:spcPts val="0"/>
                  </a:spcAft>
                  <a:tabLst>
                    <a:tab pos="540385" algn="l"/>
                  </a:tabLs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Calibri" panose="020F0502020204030204" pitchFamily="34" charset="0"/>
                          <a:cs typeface="Times New Roman" panose="02020603050405020304" pitchFamily="18" charset="0"/>
                        </a:rPr>
                        <m:t>𝑅𝑂𝐼</m:t>
                      </m:r>
                      <m:r>
                        <a:rPr lang="es-EC" i="1">
                          <a:latin typeface="Cambria Math" panose="02040503050406030204" pitchFamily="18" charset="0"/>
                          <a:ea typeface="Calibri" panose="020F0502020204030204" pitchFamily="34" charset="0"/>
                          <a:cs typeface="Times New Roman" panose="02020603050405020304" pitchFamily="18" charset="0"/>
                        </a:rPr>
                        <m:t>=</m:t>
                      </m:r>
                      <m:f>
                        <m:fPr>
                          <m:ctrlPr>
                            <a:rPr lang="es-MX" i="1">
                              <a:latin typeface="Cambria Math" panose="02040503050406030204" pitchFamily="18" charset="0"/>
                              <a:ea typeface="Calibri" panose="020F0502020204030204" pitchFamily="34" charset="0"/>
                              <a:cs typeface="Times New Roman" panose="02020603050405020304" pitchFamily="18" charset="0"/>
                            </a:rPr>
                          </m:ctrlPr>
                        </m:fPr>
                        <m:num>
                          <m:r>
                            <a:rPr lang="es-EC" i="1">
                              <a:latin typeface="Cambria Math" panose="02040503050406030204" pitchFamily="18" charset="0"/>
                              <a:ea typeface="Calibri" panose="020F0502020204030204" pitchFamily="34" charset="0"/>
                              <a:cs typeface="Times New Roman" panose="02020603050405020304" pitchFamily="18" charset="0"/>
                            </a:rPr>
                            <m:t>97560 – 5</m:t>
                          </m:r>
                          <m:r>
                            <a:rPr lang="es-MX" b="0" i="1" smtClean="0">
                              <a:latin typeface="Cambria Math" panose="02040503050406030204" pitchFamily="18" charset="0"/>
                              <a:ea typeface="Calibri" panose="020F0502020204030204" pitchFamily="34" charset="0"/>
                              <a:cs typeface="Times New Roman" panose="02020603050405020304" pitchFamily="18" charset="0"/>
                            </a:rPr>
                            <m:t>1835</m:t>
                          </m:r>
                        </m:num>
                        <m:den>
                          <m:r>
                            <a:rPr lang="es-MX" b="0" i="1" smtClean="0">
                              <a:latin typeface="Cambria Math" panose="02040503050406030204" pitchFamily="18" charset="0"/>
                              <a:ea typeface="Calibri" panose="020F0502020204030204" pitchFamily="34" charset="0"/>
                              <a:cs typeface="Times New Roman" panose="02020603050405020304" pitchFamily="18" charset="0"/>
                            </a:rPr>
                            <m:t>51835</m:t>
                          </m:r>
                        </m:den>
                      </m:f>
                    </m:oMath>
                  </m:oMathPara>
                </a14:m>
                <a:endParaRPr lang="es-MX" dirty="0">
                  <a:latin typeface="Times New Roman" panose="02020603050405020304" pitchFamily="18" charset="0"/>
                  <a:ea typeface="Calibri" panose="020F0502020204030204" pitchFamily="34" charset="0"/>
                  <a:cs typeface="Times New Roman" panose="02020603050405020304" pitchFamily="18" charset="0"/>
                </a:endParaRPr>
              </a:p>
              <a:p>
                <a:r>
                  <a:rPr lang="es-EC" b="1" dirty="0">
                    <a:effectLst/>
                    <a:cs typeface="Times New Roman" panose="02020603050405020304" pitchFamily="18" charset="0"/>
                  </a:rPr>
                  <a:t> </a:t>
                </a:r>
                <a:endParaRPr lang="es-MX" dirty="0">
                  <a:effectLst/>
                </a:endParaRPr>
              </a:p>
              <a:p>
                <a:pPr indent="180340">
                  <a:lnSpc>
                    <a:spcPct val="200000"/>
                  </a:lnSpc>
                  <a:spcAft>
                    <a:spcPts val="0"/>
                  </a:spcAft>
                  <a:tabLst>
                    <a:tab pos="540385" algn="l"/>
                  </a:tabLs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Calibri" panose="020F0502020204030204" pitchFamily="34" charset="0"/>
                          <a:cs typeface="Times New Roman" panose="02020603050405020304" pitchFamily="18" charset="0"/>
                        </a:rPr>
                        <m:t>𝑅𝑂𝐼</m:t>
                      </m:r>
                      <m:r>
                        <a:rPr lang="es-EC" i="1">
                          <a:latin typeface="Cambria Math" panose="02040503050406030204" pitchFamily="18" charset="0"/>
                          <a:ea typeface="Calibri" panose="020F0502020204030204" pitchFamily="34" charset="0"/>
                          <a:cs typeface="Times New Roman" panose="02020603050405020304" pitchFamily="18" charset="0"/>
                        </a:rPr>
                        <m:t>=  88%</m:t>
                      </m:r>
                    </m:oMath>
                  </m:oMathPara>
                </a14:m>
                <a:endParaRPr lang="es-MX"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5" name="Rectángulo 4">
                <a:extLst>
                  <a:ext uri="{FF2B5EF4-FFF2-40B4-BE49-F238E27FC236}">
                    <a16:creationId xmlns:a16="http://schemas.microsoft.com/office/drawing/2014/main" id="{1B676CE4-5267-450B-BAE1-731AADF9F21D}"/>
                  </a:ext>
                </a:extLst>
              </p:cNvPr>
              <p:cNvSpPr>
                <a:spLocks noRot="1" noChangeAspect="1" noMove="1" noResize="1" noEditPoints="1" noAdjustHandles="1" noChangeArrowheads="1" noChangeShapeType="1" noTextEdit="1"/>
              </p:cNvSpPr>
              <p:nvPr/>
            </p:nvSpPr>
            <p:spPr>
              <a:xfrm>
                <a:off x="5372603" y="2726386"/>
                <a:ext cx="6096000" cy="3307187"/>
              </a:xfrm>
              <a:prstGeom prst="rect">
                <a:avLst/>
              </a:prstGeom>
              <a:blipFill>
                <a:blip r:embed="rId5"/>
                <a:stretch>
                  <a:fillRect/>
                </a:stretch>
              </a:blipFill>
            </p:spPr>
            <p:txBody>
              <a:bodyPr/>
              <a:lstStyle/>
              <a:p>
                <a:r>
                  <a:rPr lang="es-MX">
                    <a:noFill/>
                  </a:rPr>
                  <a:t> </a:t>
                </a:r>
              </a:p>
            </p:txBody>
          </p:sp>
        </mc:Fallback>
      </mc:AlternateContent>
      <p:sp>
        <p:nvSpPr>
          <p:cNvPr id="9" name="Título 1">
            <a:extLst>
              <a:ext uri="{FF2B5EF4-FFF2-40B4-BE49-F238E27FC236}">
                <a16:creationId xmlns:a16="http://schemas.microsoft.com/office/drawing/2014/main" xmlns="" id="{9354A550-0178-4A43-8F8D-C79B8448ED22}"/>
              </a:ext>
            </a:extLst>
          </p:cNvPr>
          <p:cNvSpPr txBox="1">
            <a:spLocks/>
          </p:cNvSpPr>
          <p:nvPr/>
        </p:nvSpPr>
        <p:spPr>
          <a:xfrm>
            <a:off x="1407719" y="1190548"/>
            <a:ext cx="7929767" cy="51645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ROI</a:t>
            </a:r>
            <a:endParaRPr lang="es-ES" sz="34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xmlns="" id="{726E7833-3293-492B-AE6D-E4178963FF72}"/>
              </a:ext>
            </a:extLst>
          </p:cNvPr>
          <p:cNvGraphicFramePr>
            <a:graphicFrameLocks noGrp="1"/>
          </p:cNvGraphicFramePr>
          <p:nvPr>
            <p:extLst>
              <p:ext uri="{D42A27DB-BD31-4B8C-83A1-F6EECF244321}">
                <p14:modId xmlns:p14="http://schemas.microsoft.com/office/powerpoint/2010/main" val="577705091"/>
              </p:ext>
            </p:extLst>
          </p:nvPr>
        </p:nvGraphicFramePr>
        <p:xfrm>
          <a:off x="498299" y="4101684"/>
          <a:ext cx="6546195" cy="2581780"/>
        </p:xfrm>
        <a:graphic>
          <a:graphicData uri="http://schemas.openxmlformats.org/drawingml/2006/table">
            <a:tbl>
              <a:tblPr firstRow="1" firstCol="1" bandRow="1">
                <a:tableStyleId>{5C22544A-7EE6-4342-B048-85BDC9FD1C3A}</a:tableStyleId>
              </a:tblPr>
              <a:tblGrid>
                <a:gridCol w="4235773">
                  <a:extLst>
                    <a:ext uri="{9D8B030D-6E8A-4147-A177-3AD203B41FA5}">
                      <a16:colId xmlns:a16="http://schemas.microsoft.com/office/drawing/2014/main" xmlns="" val="1843609464"/>
                    </a:ext>
                  </a:extLst>
                </a:gridCol>
                <a:gridCol w="2310422">
                  <a:extLst>
                    <a:ext uri="{9D8B030D-6E8A-4147-A177-3AD203B41FA5}">
                      <a16:colId xmlns:a16="http://schemas.microsoft.com/office/drawing/2014/main" xmlns="" val="2032249808"/>
                    </a:ext>
                  </a:extLst>
                </a:gridCol>
              </a:tblGrid>
              <a:tr h="464565">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Descripción</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Valores</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320065870"/>
                  </a:ext>
                </a:extLst>
              </a:tr>
              <a:tr h="464565">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Personal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20880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427614654"/>
                  </a:ext>
                </a:extLst>
              </a:tr>
              <a:tr h="464565">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Muebles de oficina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a:effectLst/>
                          <a:latin typeface="Times New Roman" panose="02020603050405020304" pitchFamily="18" charset="0"/>
                          <a:cs typeface="Times New Roman" panose="02020603050405020304" pitchFamily="18" charset="0"/>
                        </a:rPr>
                        <a:t>720</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2572145487"/>
                  </a:ext>
                </a:extLst>
              </a:tr>
              <a:tr h="269896">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Informático</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18835</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842498377"/>
                  </a:ext>
                </a:extLst>
              </a:tr>
              <a:tr h="464565">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Red Social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        11400</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372260764"/>
                  </a:ext>
                </a:extLst>
              </a:tr>
              <a:tr h="269896">
                <a:tc>
                  <a:txBody>
                    <a:bodyPr/>
                    <a:lstStyle/>
                    <a:p>
                      <a:pPr indent="180340">
                        <a:lnSpc>
                          <a:spcPct val="200000"/>
                        </a:lnSpc>
                        <a:spcAft>
                          <a:spcPts val="0"/>
                        </a:spcAft>
                      </a:pPr>
                      <a:r>
                        <a:rPr lang="es-MX" sz="1400">
                          <a:effectLst/>
                          <a:latin typeface="Times New Roman" panose="02020603050405020304" pitchFamily="18" charset="0"/>
                          <a:cs typeface="Times New Roman" panose="02020603050405020304" pitchFamily="18" charset="0"/>
                        </a:rPr>
                        <a:t>Total</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tc>
                  <a:txBody>
                    <a:bodyPr/>
                    <a:lstStyle/>
                    <a:p>
                      <a:pPr indent="180340" algn="r">
                        <a:lnSpc>
                          <a:spcPct val="200000"/>
                        </a:lnSpc>
                        <a:spcAft>
                          <a:spcPts val="0"/>
                        </a:spcAft>
                      </a:pPr>
                      <a:r>
                        <a:rPr lang="es-MX" sz="1400" dirty="0">
                          <a:effectLst/>
                          <a:latin typeface="Times New Roman" panose="02020603050405020304" pitchFamily="18" charset="0"/>
                          <a:cs typeface="Times New Roman" panose="02020603050405020304" pitchFamily="18" charset="0"/>
                        </a:rPr>
                        <a:t>$51835</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244385840"/>
                  </a:ext>
                </a:extLst>
              </a:tr>
            </a:tbl>
          </a:graphicData>
        </a:graphic>
      </p:graphicFrame>
    </p:spTree>
    <p:extLst>
      <p:ext uri="{BB962C8B-B14F-4D97-AF65-F5344CB8AC3E}">
        <p14:creationId xmlns:p14="http://schemas.microsoft.com/office/powerpoint/2010/main" val="2517760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8546"/>
            <a:ext cx="980661" cy="78452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874646"/>
            <a:ext cx="872838" cy="872838"/>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10"/>
            <a:ext cx="5843109" cy="884742"/>
          </a:xfrm>
          <a:prstGeom prst="rect">
            <a:avLst/>
          </a:prstGeom>
        </p:spPr>
      </p:pic>
      <p:sp>
        <p:nvSpPr>
          <p:cNvPr id="6" name="Título 1">
            <a:extLst>
              <a:ext uri="{FF2B5EF4-FFF2-40B4-BE49-F238E27FC236}">
                <a16:creationId xmlns:a16="http://schemas.microsoft.com/office/drawing/2014/main" xmlns="" id="{82FF9017-5BA0-4433-A885-AC6513258101}"/>
              </a:ext>
            </a:extLst>
          </p:cNvPr>
          <p:cNvSpPr txBox="1">
            <a:spLocks/>
          </p:cNvSpPr>
          <p:nvPr/>
        </p:nvSpPr>
        <p:spPr>
          <a:xfrm>
            <a:off x="1152937" y="963562"/>
            <a:ext cx="7929767" cy="51645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CONCLUSIONES</a:t>
            </a:r>
            <a:endParaRPr lang="es-ES" sz="3400" dirty="0">
              <a:solidFill>
                <a:schemeClr val="tx1"/>
              </a:solidFill>
              <a:latin typeface="Times New Roman" panose="02020603050405020304" pitchFamily="18" charset="0"/>
              <a:cs typeface="Times New Roman" panose="02020603050405020304" pitchFamily="18" charset="0"/>
            </a:endParaRPr>
          </a:p>
        </p:txBody>
      </p:sp>
      <p:sp>
        <p:nvSpPr>
          <p:cNvPr id="2" name="Rectángulo 1">
            <a:extLst>
              <a:ext uri="{FF2B5EF4-FFF2-40B4-BE49-F238E27FC236}">
                <a16:creationId xmlns:a16="http://schemas.microsoft.com/office/drawing/2014/main" xmlns="" id="{152DF772-4D01-4423-9E7E-13ED4F91FB7E}"/>
              </a:ext>
            </a:extLst>
          </p:cNvPr>
          <p:cNvSpPr/>
          <p:nvPr/>
        </p:nvSpPr>
        <p:spPr>
          <a:xfrm>
            <a:off x="-100400" y="1451950"/>
            <a:ext cx="10408182" cy="5751383"/>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sz="1400" dirty="0">
                <a:latin typeface="Times New Roman" panose="02020603050405020304" pitchFamily="18" charset="0"/>
                <a:ea typeface="Calibri" panose="020F0502020204030204" pitchFamily="34" charset="0"/>
                <a:cs typeface="Times New Roman" panose="02020603050405020304" pitchFamily="18" charset="0"/>
              </a:rPr>
              <a:t>En la presente investigación se realiza un análisis bajo las matrices Internas y Externas en la cual se ubica en una región estratégica de crecer y desarrollar, lo cual refleja un nivel medio, que hay que mejorar mediante la aplicación de estrategias de producto, estrategias de precio, estrategias de plaza, estrategias de promoción, estrategias difusión y estrategias de posicionamiento.</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1400" dirty="0">
                <a:latin typeface="Times New Roman" panose="02020603050405020304" pitchFamily="18" charset="0"/>
                <a:ea typeface="Calibri" panose="020F0502020204030204" pitchFamily="34" charset="0"/>
                <a:cs typeface="Times New Roman" panose="02020603050405020304" pitchFamily="18" charset="0"/>
              </a:rPr>
              <a:t>Se evidenció que los negocios informales en la ciudad de Santo Domingo forman parte de la Federación de comerciantes lo cual son competencia para los negocios formales que forman parte de la Cámara de Comercio, sin embargo, gracias a la Federación y Cámara de Comercio permiten un mejor control y orden en todo lo concerniente al comercio.</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1400" dirty="0">
                <a:latin typeface="Times New Roman" panose="02020603050405020304" pitchFamily="18" charset="0"/>
                <a:ea typeface="Calibri" panose="020F0502020204030204" pitchFamily="34" charset="0"/>
                <a:cs typeface="Times New Roman" panose="02020603050405020304" pitchFamily="18" charset="0"/>
              </a:rPr>
              <a:t>Las mujeres al momento de comprar calzado gustan ver variedad de modelos por lo que es importante que en los negocios cuenten con esta diversidad puesto que permitirá fidelidad de sus clientes ya que siempre estará al día con todo lo que respecta a modelos de calzado.</a:t>
            </a:r>
          </a:p>
          <a:p>
            <a:pPr marL="342900" lvl="0" indent="-342900" algn="just">
              <a:lnSpc>
                <a:spcPct val="200000"/>
              </a:lnSpc>
              <a:spcAft>
                <a:spcPts val="0"/>
              </a:spcAft>
              <a:buFont typeface="Symbol" panose="05050102010706020507" pitchFamily="18" charset="2"/>
              <a:buChar char=""/>
            </a:pPr>
            <a:r>
              <a:rPr lang="es-EC" sz="1400" dirty="0">
                <a:latin typeface="Times New Roman" panose="02020603050405020304" pitchFamily="18" charset="0"/>
                <a:ea typeface="Calibri" panose="020F0502020204030204" pitchFamily="34" charset="0"/>
                <a:cs typeface="Times New Roman" panose="02020603050405020304" pitchFamily="18" charset="0"/>
              </a:rPr>
              <a:t>La ubicación de los negocios de calzado en la ciudad de Santo Domingo están en un lugar estratégico el cual permitirá responder a las necesidades y expectativas del mercado de una manera eficaz y eficiente.</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200000"/>
              </a:lnSpc>
              <a:buFont typeface="Symbol" panose="05050102010706020507" pitchFamily="18" charset="2"/>
              <a:buChar char=""/>
            </a:pPr>
            <a:r>
              <a:rPr lang="es-EC" sz="1400" dirty="0">
                <a:latin typeface="Times New Roman" panose="02020603050405020304" pitchFamily="18" charset="0"/>
                <a:ea typeface="Calibri" panose="020F0502020204030204" pitchFamily="34" charset="0"/>
                <a:cs typeface="Times New Roman" panose="02020603050405020304" pitchFamily="18" charset="0"/>
              </a:rPr>
              <a:t>La red social con más acogida por las mujeres es el Facebook, razón por la cual se concluye que se debe hacer énfasis en ello para obtener una aceptación eficiente en el mercado.</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1256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9" y="37609"/>
            <a:ext cx="5925634" cy="967409"/>
          </a:xfrm>
          <a:prstGeom prst="rect">
            <a:avLst/>
          </a:prstGeom>
        </p:spPr>
      </p:pic>
      <p:sp>
        <p:nvSpPr>
          <p:cNvPr id="6" name="Título 1">
            <a:extLst>
              <a:ext uri="{FF2B5EF4-FFF2-40B4-BE49-F238E27FC236}">
                <a16:creationId xmlns:a16="http://schemas.microsoft.com/office/drawing/2014/main" xmlns="" id="{3E84B2A3-F4CA-4068-B255-10A88FA9C8A0}"/>
              </a:ext>
            </a:extLst>
          </p:cNvPr>
          <p:cNvSpPr txBox="1">
            <a:spLocks/>
          </p:cNvSpPr>
          <p:nvPr/>
        </p:nvSpPr>
        <p:spPr>
          <a:xfrm>
            <a:off x="1152937" y="1218221"/>
            <a:ext cx="7929767" cy="51645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400" b="1" dirty="0">
                <a:solidFill>
                  <a:schemeClr val="tx1"/>
                </a:solidFill>
                <a:latin typeface="Times New Roman" panose="02020603050405020304" pitchFamily="18" charset="0"/>
                <a:cs typeface="Times New Roman" panose="02020603050405020304" pitchFamily="18" charset="0"/>
              </a:rPr>
              <a:t>RECOMENDACIONES</a:t>
            </a:r>
            <a:endParaRPr lang="es-ES" sz="3400" dirty="0">
              <a:solidFill>
                <a:schemeClr val="tx1"/>
              </a:solidFill>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xmlns="" id="{1488D6D0-CF37-4A81-8EF9-ECF9CE91D8DF}"/>
              </a:ext>
            </a:extLst>
          </p:cNvPr>
          <p:cNvSpPr/>
          <p:nvPr/>
        </p:nvSpPr>
        <p:spPr>
          <a:xfrm>
            <a:off x="-80718" y="1947877"/>
            <a:ext cx="10055990" cy="5495735"/>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dirty="0">
                <a:latin typeface="Times New Roman" panose="02020603050405020304" pitchFamily="18" charset="0"/>
                <a:ea typeface="Calibri" panose="020F0502020204030204" pitchFamily="34" charset="0"/>
                <a:cs typeface="Times New Roman" panose="02020603050405020304" pitchFamily="18" charset="0"/>
              </a:rPr>
              <a:t>Se recomienda que la promoción de calzado se la realice a través de redes sociales por cuanto se obtendrá un 88% de retorno de la inversión lo cual es rentable para los negocios de hoy en día.</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dirty="0">
                <a:latin typeface="Times New Roman" panose="02020603050405020304" pitchFamily="18" charset="0"/>
                <a:ea typeface="Calibri" panose="020F0502020204030204" pitchFamily="34" charset="0"/>
                <a:cs typeface="Times New Roman" panose="02020603050405020304" pitchFamily="18" charset="0"/>
              </a:rPr>
              <a:t>Implementar un Plan estratégico de comercialización de calzado a través de redes sociales que permita la consecución y cumplimiento de los objetivos que persiguen los negocios, mediante las sinergias en todo el personal, permitiendo detectar a tiempo las nuevas oportunidades de mercado, cumpliendo así lo que se desea alcanzar de manera eficiente, es decir, optimizando recursos y minimizando riesgos.</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dirty="0">
                <a:latin typeface="Times New Roman" panose="02020603050405020304" pitchFamily="18" charset="0"/>
                <a:ea typeface="Calibri" panose="020F0502020204030204" pitchFamily="34" charset="0"/>
                <a:cs typeface="Times New Roman" panose="02020603050405020304" pitchFamily="18" charset="0"/>
              </a:rPr>
              <a:t>Se recomienda que al realizar los negocios a través de las redes sociales se enfoquen en las ofertas ya que a los clientes les llama la atención por lo cual es un motivo para lograr la fidelización de los clientes.</a:t>
            </a:r>
          </a:p>
          <a:p>
            <a:pPr marL="342900" lvl="0" indent="-342900" algn="just">
              <a:lnSpc>
                <a:spcPct val="200000"/>
              </a:lnSpc>
              <a:spcAft>
                <a:spcPts val="0"/>
              </a:spcAft>
              <a:buFont typeface="Symbol" panose="05050102010706020507" pitchFamily="18" charset="2"/>
              <a:buChar char=""/>
            </a:pP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907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1380376"/>
          </a:xfrm>
          <a:prstGeom prst="rect">
            <a:avLst/>
          </a:prstGeom>
        </p:spPr>
      </p:pic>
      <p:pic>
        <p:nvPicPr>
          <p:cNvPr id="4098" name="Picture 2" descr="Resultado de imagen para gracias">
            <a:extLst>
              <a:ext uri="{FF2B5EF4-FFF2-40B4-BE49-F238E27FC236}">
                <a16:creationId xmlns:a16="http://schemas.microsoft.com/office/drawing/2014/main" xmlns="" id="{2A9D141A-2F19-4E1A-9EB7-10C3A17F6A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8581" y="2279265"/>
            <a:ext cx="6821349" cy="359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247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1380376"/>
          </a:xfrm>
          <a:prstGeom prst="rect">
            <a:avLst/>
          </a:prstGeom>
        </p:spPr>
      </p:pic>
      <p:graphicFrame>
        <p:nvGraphicFramePr>
          <p:cNvPr id="5" name="Tabla 4">
            <a:extLst>
              <a:ext uri="{FF2B5EF4-FFF2-40B4-BE49-F238E27FC236}">
                <a16:creationId xmlns:a16="http://schemas.microsoft.com/office/drawing/2014/main" xmlns="" id="{EAD639EA-ED27-42D3-B886-74A1CA03C303}"/>
              </a:ext>
            </a:extLst>
          </p:cNvPr>
          <p:cNvGraphicFramePr>
            <a:graphicFrameLocks noGrp="1"/>
          </p:cNvGraphicFramePr>
          <p:nvPr>
            <p:extLst>
              <p:ext uri="{D42A27DB-BD31-4B8C-83A1-F6EECF244321}">
                <p14:modId xmlns:p14="http://schemas.microsoft.com/office/powerpoint/2010/main" val="237759508"/>
              </p:ext>
            </p:extLst>
          </p:nvPr>
        </p:nvGraphicFramePr>
        <p:xfrm>
          <a:off x="1236546" y="1563757"/>
          <a:ext cx="4382377" cy="5379417"/>
        </p:xfrm>
        <a:graphic>
          <a:graphicData uri="http://schemas.openxmlformats.org/drawingml/2006/table">
            <a:tbl>
              <a:tblPr firstRow="1" firstCol="1" bandRow="1">
                <a:tableStyleId>{5C22544A-7EE6-4342-B048-85BDC9FD1C3A}</a:tableStyleId>
              </a:tblPr>
              <a:tblGrid>
                <a:gridCol w="774037">
                  <a:extLst>
                    <a:ext uri="{9D8B030D-6E8A-4147-A177-3AD203B41FA5}">
                      <a16:colId xmlns:a16="http://schemas.microsoft.com/office/drawing/2014/main" xmlns="" val="2284944995"/>
                    </a:ext>
                  </a:extLst>
                </a:gridCol>
                <a:gridCol w="3608340">
                  <a:extLst>
                    <a:ext uri="{9D8B030D-6E8A-4147-A177-3AD203B41FA5}">
                      <a16:colId xmlns:a16="http://schemas.microsoft.com/office/drawing/2014/main" xmlns="" val="3671443145"/>
                    </a:ext>
                  </a:extLst>
                </a:gridCol>
              </a:tblGrid>
              <a:tr h="402999">
                <a:tc>
                  <a:txBody>
                    <a:bodyPr/>
                    <a:lstStyle/>
                    <a:p>
                      <a:pPr indent="180340" algn="ctr">
                        <a:lnSpc>
                          <a:spcPct val="200000"/>
                        </a:lnSpc>
                        <a:spcAft>
                          <a:spcPts val="0"/>
                        </a:spcAft>
                      </a:pPr>
                      <a:r>
                        <a:rPr lang="es-MX" sz="1400" dirty="0">
                          <a:effectLst/>
                        </a:rPr>
                        <a:t>No.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gn="ctr">
                        <a:lnSpc>
                          <a:spcPct val="200000"/>
                        </a:lnSpc>
                        <a:spcAft>
                          <a:spcPts val="0"/>
                        </a:spcAft>
                      </a:pPr>
                      <a:r>
                        <a:rPr lang="es-MX" sz="1400" dirty="0">
                          <a:effectLst/>
                        </a:rPr>
                        <a:t>Fortalezas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33197552"/>
                  </a:ext>
                </a:extLst>
              </a:tr>
              <a:tr h="403212">
                <a:tc>
                  <a:txBody>
                    <a:bodyPr/>
                    <a:lstStyle/>
                    <a:p>
                      <a:pPr indent="180340" algn="ctr">
                        <a:lnSpc>
                          <a:spcPct val="200000"/>
                        </a:lnSpc>
                        <a:spcAft>
                          <a:spcPts val="0"/>
                        </a:spcAft>
                      </a:pPr>
                      <a:r>
                        <a:rPr lang="es-MX" sz="1400">
                          <a:effectLst/>
                        </a:rPr>
                        <a:t>F1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Diversidad de modelos de calzado.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21066103"/>
                  </a:ext>
                </a:extLst>
              </a:tr>
              <a:tr h="403212">
                <a:tc>
                  <a:txBody>
                    <a:bodyPr/>
                    <a:lstStyle/>
                    <a:p>
                      <a:pPr indent="180340" algn="ctr">
                        <a:lnSpc>
                          <a:spcPct val="200000"/>
                        </a:lnSpc>
                        <a:spcAft>
                          <a:spcPts val="0"/>
                        </a:spcAft>
                      </a:pPr>
                      <a:r>
                        <a:rPr lang="es-MX" sz="1400">
                          <a:effectLst/>
                        </a:rPr>
                        <a:t>F2</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Zona de alto comercio.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300090032"/>
                  </a:ext>
                </a:extLst>
              </a:tr>
              <a:tr h="878827">
                <a:tc>
                  <a:txBody>
                    <a:bodyPr/>
                    <a:lstStyle/>
                    <a:p>
                      <a:pPr indent="180340" algn="ctr">
                        <a:lnSpc>
                          <a:spcPct val="200000"/>
                        </a:lnSpc>
                        <a:spcAft>
                          <a:spcPts val="0"/>
                        </a:spcAft>
                      </a:pPr>
                      <a:r>
                        <a:rPr lang="es-MX" sz="1400">
                          <a:effectLst/>
                        </a:rPr>
                        <a:t>F3</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Conocimiento del funcionamiento del comercio a través de redes sociales.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875230348"/>
                  </a:ext>
                </a:extLst>
              </a:tr>
              <a:tr h="1036269">
                <a:tc>
                  <a:txBody>
                    <a:bodyPr/>
                    <a:lstStyle/>
                    <a:p>
                      <a:pPr indent="180340" algn="ctr">
                        <a:lnSpc>
                          <a:spcPct val="200000"/>
                        </a:lnSpc>
                        <a:spcAft>
                          <a:spcPts val="0"/>
                        </a:spcAft>
                      </a:pPr>
                      <a:r>
                        <a:rPr lang="es-MX" sz="1400">
                          <a:effectLst/>
                        </a:rPr>
                        <a:t>F4</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Conocimiento del mercado lo cual genera facilidad en la comercialización de calzado.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883249601"/>
                  </a:ext>
                </a:extLst>
              </a:tr>
              <a:tr h="878827">
                <a:tc>
                  <a:txBody>
                    <a:bodyPr/>
                    <a:lstStyle/>
                    <a:p>
                      <a:pPr indent="180340" algn="ctr">
                        <a:lnSpc>
                          <a:spcPct val="200000"/>
                        </a:lnSpc>
                        <a:spcAft>
                          <a:spcPts val="0"/>
                        </a:spcAft>
                      </a:pPr>
                      <a:r>
                        <a:rPr lang="es-MX" sz="1400">
                          <a:effectLst/>
                        </a:rPr>
                        <a:t>F5</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Personal da una imagen de estar bien capacitado ante el cliente.</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3340349906"/>
                  </a:ext>
                </a:extLst>
              </a:tr>
              <a:tr h="403212">
                <a:tc>
                  <a:txBody>
                    <a:bodyPr/>
                    <a:lstStyle/>
                    <a:p>
                      <a:pPr indent="180340" algn="ctr">
                        <a:lnSpc>
                          <a:spcPct val="200000"/>
                        </a:lnSpc>
                        <a:spcAft>
                          <a:spcPts val="0"/>
                        </a:spcAft>
                      </a:pPr>
                      <a:r>
                        <a:rPr lang="es-MX" sz="1400">
                          <a:effectLst/>
                        </a:rPr>
                        <a:t>F6</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Conocimiento del entorno financiero.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2469939273"/>
                  </a:ext>
                </a:extLst>
              </a:tr>
              <a:tr h="878614">
                <a:tc>
                  <a:txBody>
                    <a:bodyPr/>
                    <a:lstStyle/>
                    <a:p>
                      <a:pPr indent="180340" algn="ctr">
                        <a:lnSpc>
                          <a:spcPct val="200000"/>
                        </a:lnSpc>
                        <a:spcAft>
                          <a:spcPts val="0"/>
                        </a:spcAft>
                      </a:pPr>
                      <a:r>
                        <a:rPr lang="es-MX" sz="1400" dirty="0">
                          <a:effectLst/>
                        </a:rPr>
                        <a:t>      F7</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Productos de calidad.</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4290411727"/>
                  </a:ext>
                </a:extLst>
              </a:tr>
            </a:tbl>
          </a:graphicData>
        </a:graphic>
      </p:graphicFrame>
      <p:graphicFrame>
        <p:nvGraphicFramePr>
          <p:cNvPr id="9" name="Tabla 8">
            <a:extLst>
              <a:ext uri="{FF2B5EF4-FFF2-40B4-BE49-F238E27FC236}">
                <a16:creationId xmlns:a16="http://schemas.microsoft.com/office/drawing/2014/main" xmlns="" id="{F822E150-B929-45D9-AB07-8D066EC54447}"/>
              </a:ext>
            </a:extLst>
          </p:cNvPr>
          <p:cNvGraphicFramePr>
            <a:graphicFrameLocks noGrp="1"/>
          </p:cNvGraphicFramePr>
          <p:nvPr>
            <p:extLst>
              <p:ext uri="{D42A27DB-BD31-4B8C-83A1-F6EECF244321}">
                <p14:modId xmlns:p14="http://schemas.microsoft.com/office/powerpoint/2010/main" val="2019721475"/>
              </p:ext>
            </p:extLst>
          </p:nvPr>
        </p:nvGraphicFramePr>
        <p:xfrm>
          <a:off x="5618923" y="1563757"/>
          <a:ext cx="4479234" cy="5297410"/>
        </p:xfrm>
        <a:graphic>
          <a:graphicData uri="http://schemas.openxmlformats.org/drawingml/2006/table">
            <a:tbl>
              <a:tblPr firstRow="1" firstCol="1" bandRow="1">
                <a:tableStyleId>{5C22544A-7EE6-4342-B048-85BDC9FD1C3A}</a:tableStyleId>
              </a:tblPr>
              <a:tblGrid>
                <a:gridCol w="812279">
                  <a:extLst>
                    <a:ext uri="{9D8B030D-6E8A-4147-A177-3AD203B41FA5}">
                      <a16:colId xmlns:a16="http://schemas.microsoft.com/office/drawing/2014/main" xmlns="" val="366004827"/>
                    </a:ext>
                  </a:extLst>
                </a:gridCol>
                <a:gridCol w="3666955">
                  <a:extLst>
                    <a:ext uri="{9D8B030D-6E8A-4147-A177-3AD203B41FA5}">
                      <a16:colId xmlns:a16="http://schemas.microsoft.com/office/drawing/2014/main" xmlns="" val="4169793864"/>
                    </a:ext>
                  </a:extLst>
                </a:gridCol>
              </a:tblGrid>
              <a:tr h="404336">
                <a:tc>
                  <a:txBody>
                    <a:bodyPr/>
                    <a:lstStyle/>
                    <a:p>
                      <a:pPr indent="180340" algn="ctr">
                        <a:lnSpc>
                          <a:spcPct val="200000"/>
                        </a:lnSpc>
                        <a:spcAft>
                          <a:spcPts val="0"/>
                        </a:spcAft>
                      </a:pPr>
                      <a:r>
                        <a:rPr lang="es-MX" sz="1400" dirty="0">
                          <a:effectLst/>
                        </a:rPr>
                        <a:t>No.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gn="ctr">
                        <a:lnSpc>
                          <a:spcPct val="200000"/>
                        </a:lnSpc>
                        <a:spcAft>
                          <a:spcPts val="0"/>
                        </a:spcAft>
                      </a:pPr>
                      <a:r>
                        <a:rPr lang="es-MX" sz="1400" dirty="0">
                          <a:effectLst/>
                        </a:rPr>
                        <a:t>Debilidades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3734117038"/>
                  </a:ext>
                </a:extLst>
              </a:tr>
              <a:tr h="881744">
                <a:tc>
                  <a:txBody>
                    <a:bodyPr/>
                    <a:lstStyle/>
                    <a:p>
                      <a:pPr indent="180340" algn="ctr">
                        <a:lnSpc>
                          <a:spcPct val="200000"/>
                        </a:lnSpc>
                        <a:spcAft>
                          <a:spcPts val="0"/>
                        </a:spcAft>
                      </a:pPr>
                      <a:r>
                        <a:rPr lang="es-MX" sz="1400" dirty="0">
                          <a:effectLst/>
                        </a:rPr>
                        <a:t>D1</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No existe un Feedback continuo para levantar       las necesidades de los clientes.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2331114364"/>
                  </a:ext>
                </a:extLst>
              </a:tr>
              <a:tr h="881744">
                <a:tc>
                  <a:txBody>
                    <a:bodyPr/>
                    <a:lstStyle/>
                    <a:p>
                      <a:pPr indent="180340" algn="ctr">
                        <a:lnSpc>
                          <a:spcPct val="200000"/>
                        </a:lnSpc>
                        <a:spcAft>
                          <a:spcPts val="0"/>
                        </a:spcAft>
                      </a:pPr>
                      <a:r>
                        <a:rPr lang="es-MX" sz="1400">
                          <a:effectLst/>
                        </a:rPr>
                        <a:t>D2</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No cuentan con sistema contable que ayuden al buen manejo de la información.</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2665801585"/>
                  </a:ext>
                </a:extLst>
              </a:tr>
              <a:tr h="485393">
                <a:tc>
                  <a:txBody>
                    <a:bodyPr/>
                    <a:lstStyle/>
                    <a:p>
                      <a:pPr indent="180340" algn="ctr">
                        <a:lnSpc>
                          <a:spcPct val="200000"/>
                        </a:lnSpc>
                        <a:spcAft>
                          <a:spcPts val="0"/>
                        </a:spcAft>
                      </a:pPr>
                      <a:r>
                        <a:rPr lang="es-MX" sz="1400">
                          <a:effectLst/>
                        </a:rPr>
                        <a:t>D3</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No cuentan con parqueadero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1655861053"/>
                  </a:ext>
                </a:extLst>
              </a:tr>
              <a:tr h="485393">
                <a:tc>
                  <a:txBody>
                    <a:bodyPr/>
                    <a:lstStyle/>
                    <a:p>
                      <a:pPr indent="180340" algn="ctr">
                        <a:lnSpc>
                          <a:spcPct val="200000"/>
                        </a:lnSpc>
                        <a:spcAft>
                          <a:spcPts val="0"/>
                        </a:spcAft>
                      </a:pPr>
                      <a:r>
                        <a:rPr lang="es-MX" sz="1400">
                          <a:effectLst/>
                        </a:rPr>
                        <a:t>D4</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Deficiente manejo de publicidad.</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3890178509"/>
                  </a:ext>
                </a:extLst>
              </a:tr>
              <a:tr h="1010832">
                <a:tc>
                  <a:txBody>
                    <a:bodyPr/>
                    <a:lstStyle/>
                    <a:p>
                      <a:pPr indent="180340" algn="ctr">
                        <a:lnSpc>
                          <a:spcPct val="200000"/>
                        </a:lnSpc>
                        <a:spcAft>
                          <a:spcPts val="0"/>
                        </a:spcAft>
                      </a:pPr>
                      <a:r>
                        <a:rPr lang="es-MX" sz="1400">
                          <a:effectLst/>
                        </a:rPr>
                        <a:t>D5</a:t>
                      </a:r>
                    </a:p>
                    <a:p>
                      <a:pPr indent="180340" algn="ctr">
                        <a:lnSpc>
                          <a:spcPct val="200000"/>
                        </a:lnSpc>
                        <a:spcAft>
                          <a:spcPts val="0"/>
                        </a:spcAft>
                      </a:pPr>
                      <a:r>
                        <a:rPr lang="es-MX" sz="1400">
                          <a:effectLst/>
                        </a:rPr>
                        <a:t>D6</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Falta de modernización en los locales</a:t>
                      </a:r>
                    </a:p>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Limitada promoción en redes sociales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3553859427"/>
                  </a:ext>
                </a:extLst>
              </a:tr>
              <a:tr h="881744">
                <a:tc>
                  <a:txBody>
                    <a:bodyPr/>
                    <a:lstStyle/>
                    <a:p>
                      <a:pPr indent="180340" algn="ctr">
                        <a:lnSpc>
                          <a:spcPct val="200000"/>
                        </a:lnSpc>
                        <a:spcAft>
                          <a:spcPts val="0"/>
                        </a:spcAft>
                      </a:pPr>
                      <a:r>
                        <a:rPr lang="es-MX" sz="1400">
                          <a:effectLst/>
                        </a:rPr>
                        <a:t>D7</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Pocos establecimientos con el servicio de Data </a:t>
                      </a:r>
                      <a:r>
                        <a:rPr lang="es-MX" sz="1400" dirty="0" err="1">
                          <a:effectLst/>
                          <a:latin typeface="Times New Roman" panose="02020603050405020304" pitchFamily="18" charset="0"/>
                          <a:cs typeface="Times New Roman" panose="02020603050405020304" pitchFamily="18" charset="0"/>
                        </a:rPr>
                        <a:t>Fast</a:t>
                      </a:r>
                      <a:r>
                        <a:rPr lang="es-MX" sz="1400" dirty="0">
                          <a:effectLst/>
                          <a:latin typeface="Times New Roman" panose="02020603050405020304" pitchFamily="18" charset="0"/>
                          <a:cs typeface="Times New Roman" panose="02020603050405020304" pitchFamily="18" charset="0"/>
                        </a:rPr>
                        <a:t>.</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1598014417"/>
                  </a:ext>
                </a:extLst>
              </a:tr>
              <a:tr h="230999">
                <a:tc>
                  <a:txBody>
                    <a:bodyPr/>
                    <a:lstStyle/>
                    <a:p>
                      <a:pPr indent="180340">
                        <a:lnSpc>
                          <a:spcPct val="200000"/>
                        </a:lnSpc>
                        <a:spcAft>
                          <a:spcPts val="0"/>
                        </a:spcAft>
                      </a:pPr>
                      <a:r>
                        <a:rPr lang="es-MX" sz="800">
                          <a:effectLst/>
                        </a:rPr>
                        <a:t>  </a:t>
                      </a:r>
                      <a:endParaRPr lang="es-MX"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1" marR="29891" marT="0" marB="0" anchor="ctr"/>
                </a:tc>
                <a:tc>
                  <a:txBody>
                    <a:bodyPr/>
                    <a:lstStyle/>
                    <a:p>
                      <a:pPr>
                        <a:lnSpc>
                          <a:spcPct val="107000"/>
                        </a:lnSpc>
                      </a:pPr>
                      <a:endParaRPr lang="es-MX" sz="700" dirty="0">
                        <a:effectLst/>
                        <a:latin typeface="Calibri" panose="020F0502020204030204" pitchFamily="34" charset="0"/>
                        <a:cs typeface="Times New Roman" panose="02020603050405020304" pitchFamily="18" charset="0"/>
                      </a:endParaRPr>
                    </a:p>
                  </a:txBody>
                  <a:tcPr marL="29891" marR="29891" marT="0" marB="0" anchor="ctr"/>
                </a:tc>
                <a:extLst>
                  <a:ext uri="{0D108BD9-81ED-4DB2-BD59-A6C34878D82A}">
                    <a16:rowId xmlns:a16="http://schemas.microsoft.com/office/drawing/2014/main" xmlns="" val="2141407666"/>
                  </a:ext>
                </a:extLst>
              </a:tr>
            </a:tbl>
          </a:graphicData>
        </a:graphic>
      </p:graphicFrame>
      <p:sp>
        <p:nvSpPr>
          <p:cNvPr id="13" name="Título 1">
            <a:extLst>
              <a:ext uri="{FF2B5EF4-FFF2-40B4-BE49-F238E27FC236}">
                <a16:creationId xmlns:a16="http://schemas.microsoft.com/office/drawing/2014/main" xmlns="" id="{AF7122CA-4797-4834-A820-6787821AE271}"/>
              </a:ext>
            </a:extLst>
          </p:cNvPr>
          <p:cNvSpPr txBox="1">
            <a:spLocks/>
          </p:cNvSpPr>
          <p:nvPr/>
        </p:nvSpPr>
        <p:spPr>
          <a:xfrm rot="16200000">
            <a:off x="-1214116" y="4194222"/>
            <a:ext cx="3864457" cy="86964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5400" b="1" dirty="0">
                <a:solidFill>
                  <a:schemeClr val="tx1"/>
                </a:solidFill>
                <a:latin typeface="Times New Roman" panose="02020603050405020304" pitchFamily="18" charset="0"/>
                <a:cs typeface="Times New Roman" panose="02020603050405020304" pitchFamily="18" charset="0"/>
              </a:rPr>
              <a:t>FODA</a:t>
            </a:r>
            <a:endParaRPr lang="es-ES" sz="5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73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1380376"/>
          </a:xfrm>
          <a:prstGeom prst="rect">
            <a:avLst/>
          </a:prstGeom>
        </p:spPr>
      </p:pic>
      <p:graphicFrame>
        <p:nvGraphicFramePr>
          <p:cNvPr id="2" name="Tabla 1">
            <a:extLst>
              <a:ext uri="{FF2B5EF4-FFF2-40B4-BE49-F238E27FC236}">
                <a16:creationId xmlns:a16="http://schemas.microsoft.com/office/drawing/2014/main" xmlns="" id="{5A3EF966-AB53-4AA0-8588-6BE9546E7361}"/>
              </a:ext>
            </a:extLst>
          </p:cNvPr>
          <p:cNvGraphicFramePr>
            <a:graphicFrameLocks noGrp="1"/>
          </p:cNvGraphicFramePr>
          <p:nvPr>
            <p:extLst>
              <p:ext uri="{D42A27DB-BD31-4B8C-83A1-F6EECF244321}">
                <p14:modId xmlns:p14="http://schemas.microsoft.com/office/powerpoint/2010/main" val="3162516288"/>
              </p:ext>
            </p:extLst>
          </p:nvPr>
        </p:nvGraphicFramePr>
        <p:xfrm>
          <a:off x="1366923" y="1543878"/>
          <a:ext cx="3695408" cy="5174974"/>
        </p:xfrm>
        <a:graphic>
          <a:graphicData uri="http://schemas.openxmlformats.org/drawingml/2006/table">
            <a:tbl>
              <a:tblPr firstRow="1" firstCol="1" bandRow="1">
                <a:tableStyleId>{5C22544A-7EE6-4342-B048-85BDC9FD1C3A}</a:tableStyleId>
              </a:tblPr>
              <a:tblGrid>
                <a:gridCol w="616863">
                  <a:extLst>
                    <a:ext uri="{9D8B030D-6E8A-4147-A177-3AD203B41FA5}">
                      <a16:colId xmlns:a16="http://schemas.microsoft.com/office/drawing/2014/main" xmlns="" val="23568850"/>
                    </a:ext>
                  </a:extLst>
                </a:gridCol>
                <a:gridCol w="3078545">
                  <a:extLst>
                    <a:ext uri="{9D8B030D-6E8A-4147-A177-3AD203B41FA5}">
                      <a16:colId xmlns:a16="http://schemas.microsoft.com/office/drawing/2014/main" xmlns="" val="76963467"/>
                    </a:ext>
                  </a:extLst>
                </a:gridCol>
              </a:tblGrid>
              <a:tr h="752681">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No.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Oportunidades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1988070355"/>
                  </a:ext>
                </a:extLst>
              </a:tr>
              <a:tr h="917403">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O1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Impulso del comercio en Santo Domingo.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1831679782"/>
                  </a:ext>
                </a:extLst>
              </a:tr>
              <a:tr h="752681">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O2</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Trayectoria en el mercado de calzado.</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4178894330"/>
                  </a:ext>
                </a:extLst>
              </a:tr>
              <a:tr h="917403">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O3</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Expandir la línea de productos para satisfacer las necesidades de los clientes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3719506662"/>
                  </a:ext>
                </a:extLst>
              </a:tr>
              <a:tr h="917403">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O4</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Aprovechar lo deficiente de la competencia.</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1918291888"/>
                  </a:ext>
                </a:extLst>
              </a:tr>
              <a:tr h="917403">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O5</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Santo Domingo es una opción de compra para algunas ciudades.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3202207928"/>
                  </a:ext>
                </a:extLst>
              </a:tr>
            </a:tbl>
          </a:graphicData>
        </a:graphic>
      </p:graphicFrame>
      <p:graphicFrame>
        <p:nvGraphicFramePr>
          <p:cNvPr id="3" name="Tabla 2">
            <a:extLst>
              <a:ext uri="{FF2B5EF4-FFF2-40B4-BE49-F238E27FC236}">
                <a16:creationId xmlns:a16="http://schemas.microsoft.com/office/drawing/2014/main" xmlns="" id="{9870488C-7075-40BB-B169-D0AE5279CE53}"/>
              </a:ext>
            </a:extLst>
          </p:cNvPr>
          <p:cNvGraphicFramePr>
            <a:graphicFrameLocks noGrp="1"/>
          </p:cNvGraphicFramePr>
          <p:nvPr>
            <p:extLst>
              <p:ext uri="{D42A27DB-BD31-4B8C-83A1-F6EECF244321}">
                <p14:modId xmlns:p14="http://schemas.microsoft.com/office/powerpoint/2010/main" val="1340202389"/>
              </p:ext>
            </p:extLst>
          </p:nvPr>
        </p:nvGraphicFramePr>
        <p:xfrm>
          <a:off x="5062330" y="1543877"/>
          <a:ext cx="3909391" cy="5226391"/>
        </p:xfrm>
        <a:graphic>
          <a:graphicData uri="http://schemas.openxmlformats.org/drawingml/2006/table">
            <a:tbl>
              <a:tblPr firstRow="1" firstCol="1" bandRow="1">
                <a:tableStyleId>{5C22544A-7EE6-4342-B048-85BDC9FD1C3A}</a:tableStyleId>
              </a:tblPr>
              <a:tblGrid>
                <a:gridCol w="553950">
                  <a:extLst>
                    <a:ext uri="{9D8B030D-6E8A-4147-A177-3AD203B41FA5}">
                      <a16:colId xmlns:a16="http://schemas.microsoft.com/office/drawing/2014/main" xmlns="" val="3069842103"/>
                    </a:ext>
                  </a:extLst>
                </a:gridCol>
                <a:gridCol w="3355441">
                  <a:extLst>
                    <a:ext uri="{9D8B030D-6E8A-4147-A177-3AD203B41FA5}">
                      <a16:colId xmlns:a16="http://schemas.microsoft.com/office/drawing/2014/main" xmlns="" val="2041985181"/>
                    </a:ext>
                  </a:extLst>
                </a:gridCol>
              </a:tblGrid>
              <a:tr h="762001">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No.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gn="ctr">
                        <a:lnSpc>
                          <a:spcPct val="200000"/>
                        </a:lnSpc>
                        <a:spcAft>
                          <a:spcPts val="0"/>
                        </a:spcAft>
                      </a:pPr>
                      <a:r>
                        <a:rPr lang="es-MX" sz="1400" dirty="0">
                          <a:effectLst/>
                          <a:latin typeface="Times New Roman" panose="02020603050405020304" pitchFamily="18" charset="0"/>
                          <a:cs typeface="Times New Roman" panose="02020603050405020304" pitchFamily="18" charset="0"/>
                        </a:rPr>
                        <a:t>Amenazas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1912409931"/>
                  </a:ext>
                </a:extLst>
              </a:tr>
              <a:tr h="1000683">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A1</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Asentamientos de negocios informales en el casco central.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25286839"/>
                  </a:ext>
                </a:extLst>
              </a:tr>
              <a:tr h="821008">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A2</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Alta competencia. </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348685018"/>
                  </a:ext>
                </a:extLst>
              </a:tr>
              <a:tr h="1000683">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A3</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Cambios en las necesidades y gustos de los compradores.</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2792110119"/>
                  </a:ext>
                </a:extLst>
              </a:tr>
              <a:tr h="821008">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A4</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Crecimiento de la competencia informal.</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2623848009"/>
                  </a:ext>
                </a:extLst>
              </a:tr>
              <a:tr h="821008">
                <a:tc>
                  <a:txBody>
                    <a:bodyPr/>
                    <a:lstStyle/>
                    <a:p>
                      <a:pPr indent="180340" algn="ctr">
                        <a:lnSpc>
                          <a:spcPct val="200000"/>
                        </a:lnSpc>
                        <a:spcAft>
                          <a:spcPts val="0"/>
                        </a:spcAft>
                      </a:pPr>
                      <a:r>
                        <a:rPr lang="es-MX" sz="1400">
                          <a:effectLst/>
                          <a:latin typeface="Times New Roman" panose="02020603050405020304" pitchFamily="18" charset="0"/>
                          <a:cs typeface="Times New Roman" panose="02020603050405020304" pitchFamily="18" charset="0"/>
                        </a:rPr>
                        <a:t>A5</a:t>
                      </a:r>
                      <a:endParaRPr lang="es-MX"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tc>
                  <a:txBody>
                    <a:bodyPr/>
                    <a:lstStyle/>
                    <a:p>
                      <a:pPr indent="180340">
                        <a:lnSpc>
                          <a:spcPct val="200000"/>
                        </a:lnSpc>
                        <a:spcAft>
                          <a:spcPts val="0"/>
                        </a:spcAft>
                      </a:pPr>
                      <a:r>
                        <a:rPr lang="es-MX" sz="1400" dirty="0">
                          <a:effectLst/>
                          <a:latin typeface="Times New Roman" panose="02020603050405020304" pitchFamily="18" charset="0"/>
                          <a:cs typeface="Times New Roman" panose="02020603050405020304" pitchFamily="18" charset="0"/>
                        </a:rPr>
                        <a:t>Cultura tributaria deficiente.</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552" marR="42552" marT="0" marB="0" anchor="ctr"/>
                </a:tc>
                <a:extLst>
                  <a:ext uri="{0D108BD9-81ED-4DB2-BD59-A6C34878D82A}">
                    <a16:rowId xmlns:a16="http://schemas.microsoft.com/office/drawing/2014/main" xmlns="" val="3903958933"/>
                  </a:ext>
                </a:extLst>
              </a:tr>
            </a:tbl>
          </a:graphicData>
        </a:graphic>
      </p:graphicFrame>
      <p:sp>
        <p:nvSpPr>
          <p:cNvPr id="8" name="Título 1">
            <a:extLst>
              <a:ext uri="{FF2B5EF4-FFF2-40B4-BE49-F238E27FC236}">
                <a16:creationId xmlns:a16="http://schemas.microsoft.com/office/drawing/2014/main" xmlns="" id="{4F313465-F2C4-4838-88D3-3807A11E572E}"/>
              </a:ext>
            </a:extLst>
          </p:cNvPr>
          <p:cNvSpPr txBox="1">
            <a:spLocks/>
          </p:cNvSpPr>
          <p:nvPr/>
        </p:nvSpPr>
        <p:spPr>
          <a:xfrm rot="16200000">
            <a:off x="-1418219" y="3997633"/>
            <a:ext cx="4321657" cy="103464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6000" b="1" dirty="0">
                <a:solidFill>
                  <a:schemeClr val="tx1"/>
                </a:solidFill>
                <a:latin typeface="Times New Roman" panose="02020603050405020304" pitchFamily="18" charset="0"/>
                <a:cs typeface="Times New Roman" panose="02020603050405020304" pitchFamily="18" charset="0"/>
              </a:rPr>
              <a:t>FODA</a:t>
            </a:r>
            <a:endParaRPr lang="es-ES" sz="6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967409"/>
          </a:xfrm>
          <a:prstGeom prst="rect">
            <a:avLst/>
          </a:prstGeom>
        </p:spPr>
      </p:pic>
      <p:graphicFrame>
        <p:nvGraphicFramePr>
          <p:cNvPr id="3" name="Tabla 2">
            <a:extLst>
              <a:ext uri="{FF2B5EF4-FFF2-40B4-BE49-F238E27FC236}">
                <a16:creationId xmlns:a16="http://schemas.microsoft.com/office/drawing/2014/main" xmlns="" id="{7292FB42-7109-49E4-99F3-9E2CE0BF3F21}"/>
              </a:ext>
            </a:extLst>
          </p:cNvPr>
          <p:cNvGraphicFramePr>
            <a:graphicFrameLocks noGrp="1"/>
          </p:cNvGraphicFramePr>
          <p:nvPr>
            <p:extLst>
              <p:ext uri="{D42A27DB-BD31-4B8C-83A1-F6EECF244321}">
                <p14:modId xmlns:p14="http://schemas.microsoft.com/office/powerpoint/2010/main" val="2413308868"/>
              </p:ext>
            </p:extLst>
          </p:nvPr>
        </p:nvGraphicFramePr>
        <p:xfrm>
          <a:off x="-2" y="2118174"/>
          <a:ext cx="5347857" cy="4729927"/>
        </p:xfrm>
        <a:graphic>
          <a:graphicData uri="http://schemas.openxmlformats.org/drawingml/2006/table">
            <a:tbl>
              <a:tblPr firstRow="1" firstCol="1" bandRow="1">
                <a:tableStyleId>{5C22544A-7EE6-4342-B048-85BDC9FD1C3A}</a:tableStyleId>
              </a:tblPr>
              <a:tblGrid>
                <a:gridCol w="719754">
                  <a:extLst>
                    <a:ext uri="{9D8B030D-6E8A-4147-A177-3AD203B41FA5}">
                      <a16:colId xmlns:a16="http://schemas.microsoft.com/office/drawing/2014/main" xmlns="" val="1502422425"/>
                    </a:ext>
                  </a:extLst>
                </a:gridCol>
                <a:gridCol w="2635905">
                  <a:extLst>
                    <a:ext uri="{9D8B030D-6E8A-4147-A177-3AD203B41FA5}">
                      <a16:colId xmlns:a16="http://schemas.microsoft.com/office/drawing/2014/main" xmlns="" val="2909463776"/>
                    </a:ext>
                  </a:extLst>
                </a:gridCol>
                <a:gridCol w="634126">
                  <a:extLst>
                    <a:ext uri="{9D8B030D-6E8A-4147-A177-3AD203B41FA5}">
                      <a16:colId xmlns:a16="http://schemas.microsoft.com/office/drawing/2014/main" xmlns="" val="4042344736"/>
                    </a:ext>
                  </a:extLst>
                </a:gridCol>
                <a:gridCol w="555085">
                  <a:extLst>
                    <a:ext uri="{9D8B030D-6E8A-4147-A177-3AD203B41FA5}">
                      <a16:colId xmlns:a16="http://schemas.microsoft.com/office/drawing/2014/main" xmlns="" val="3113356900"/>
                    </a:ext>
                  </a:extLst>
                </a:gridCol>
                <a:gridCol w="802987">
                  <a:extLst>
                    <a:ext uri="{9D8B030D-6E8A-4147-A177-3AD203B41FA5}">
                      <a16:colId xmlns:a16="http://schemas.microsoft.com/office/drawing/2014/main" xmlns="" val="2652004325"/>
                    </a:ext>
                  </a:extLst>
                </a:gridCol>
              </a:tblGrid>
              <a:tr h="573412">
                <a:tc>
                  <a:txBody>
                    <a:bodyPr/>
                    <a:lstStyle/>
                    <a:p>
                      <a:pPr indent="180340" algn="just">
                        <a:lnSpc>
                          <a:spcPct val="200000"/>
                        </a:lnSpc>
                        <a:spcAft>
                          <a:spcPts val="0"/>
                        </a:spcAft>
                      </a:pPr>
                      <a:r>
                        <a:rPr lang="es-ES" sz="1200" dirty="0">
                          <a:effectLst/>
                          <a:latin typeface="Times New Roman" panose="02020603050405020304" pitchFamily="18" charset="0"/>
                          <a:cs typeface="Times New Roman" panose="02020603050405020304" pitchFamily="18" charset="0"/>
                        </a:rPr>
                        <a:t>No.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Fortalezas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Peso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Impacto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84455" algn="ctr">
                        <a:lnSpc>
                          <a:spcPct val="200000"/>
                        </a:lnSpc>
                        <a:spcAft>
                          <a:spcPts val="0"/>
                        </a:spcAft>
                      </a:pPr>
                      <a:r>
                        <a:rPr lang="es-ES" sz="1200">
                          <a:effectLst/>
                          <a:latin typeface="Times New Roman" panose="02020603050405020304" pitchFamily="18" charset="0"/>
                          <a:cs typeface="Times New Roman" panose="02020603050405020304" pitchFamily="18" charset="0"/>
                        </a:rPr>
                        <a:t>Peso ponderado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3568202728"/>
                  </a:ext>
                </a:extLst>
              </a:tr>
              <a:tr h="276204">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F1</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Diversidad de modelos de calzado.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0,24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1568219033"/>
                  </a:ext>
                </a:extLst>
              </a:tr>
              <a:tr h="276204">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F2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Zona de alto comercio.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0,07</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0,21</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2116648404"/>
                  </a:ext>
                </a:extLst>
              </a:tr>
              <a:tr h="649010">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Conocimiento del funcionamiento del comercio a través de redes sociales.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0,24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514842258"/>
                  </a:ext>
                </a:extLst>
              </a:tr>
              <a:tr h="654534">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F4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Conocimiento del mercado lo cual genera facilidad en la comercialización de calzado.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0,08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0,16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10629471"/>
                  </a:ext>
                </a:extLst>
              </a:tr>
              <a:tr h="57341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F5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Personal da una imagen de estar bien capacitado ante el cliente.</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0,07</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0,21</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1061005747"/>
                  </a:ext>
                </a:extLst>
              </a:tr>
              <a:tr h="421071">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F6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a:effectLst/>
                          <a:latin typeface="Times New Roman" panose="02020603050405020304" pitchFamily="18" charset="0"/>
                          <a:cs typeface="Times New Roman" panose="02020603050405020304" pitchFamily="18" charset="0"/>
                        </a:rPr>
                        <a:t>Conocimiento del entorno financiero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0,07</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2</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0,14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3490333515"/>
                  </a:ext>
                </a:extLst>
              </a:tr>
              <a:tr h="276204">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F7</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nSpc>
                          <a:spcPct val="200000"/>
                        </a:lnSpc>
                        <a:spcAft>
                          <a:spcPts val="0"/>
                        </a:spcAft>
                      </a:pPr>
                      <a:r>
                        <a:rPr lang="es-MX" sz="1200">
                          <a:effectLst/>
                          <a:latin typeface="Times New Roman" panose="02020603050405020304" pitchFamily="18" charset="0"/>
                          <a:cs typeface="Times New Roman" panose="02020603050405020304" pitchFamily="18" charset="0"/>
                        </a:rPr>
                        <a:t>Productos de calidad.</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0,06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0,18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3542342684"/>
                  </a:ext>
                </a:extLst>
              </a:tr>
              <a:tr h="276204">
                <a:tc>
                  <a:txBody>
                    <a:bodyPr/>
                    <a:lstStyle/>
                    <a:p>
                      <a:pPr>
                        <a:lnSpc>
                          <a:spcPct val="107000"/>
                        </a:lnSpc>
                      </a:pPr>
                      <a:endParaRPr lang="es-MX" sz="1200">
                        <a:effectLst/>
                        <a:latin typeface="Times New Roman" panose="02020603050405020304" pitchFamily="18" charset="0"/>
                        <a:cs typeface="Times New Roman" panose="02020603050405020304" pitchFamily="18" charset="0"/>
                      </a:endParaRPr>
                    </a:p>
                  </a:txBody>
                  <a:tcPr marL="37353" marR="37353" marT="0" marB="0" anchor="b"/>
                </a:tc>
                <a:tc gridSpan="3">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Subtotal de Fortalezas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tc hMerge="1">
                  <a:txBody>
                    <a:bodyPr/>
                    <a:lstStyle/>
                    <a:p>
                      <a:endParaRPr lang="es-MX"/>
                    </a:p>
                  </a:txBody>
                  <a:tcPr/>
                </a:tc>
                <a:tc hMerge="1">
                  <a:txBody>
                    <a:bodyPr/>
                    <a:lstStyle/>
                    <a:p>
                      <a:endParaRPr lang="es-MX"/>
                    </a:p>
                  </a:txBody>
                  <a:tcP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1,38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53" marR="37353" marT="0" marB="0" anchor="b"/>
                </a:tc>
                <a:extLst>
                  <a:ext uri="{0D108BD9-81ED-4DB2-BD59-A6C34878D82A}">
                    <a16:rowId xmlns:a16="http://schemas.microsoft.com/office/drawing/2014/main" xmlns="" val="3548842541"/>
                  </a:ext>
                </a:extLst>
              </a:tr>
            </a:tbl>
          </a:graphicData>
        </a:graphic>
      </p:graphicFrame>
      <p:sp>
        <p:nvSpPr>
          <p:cNvPr id="8" name="Título 1">
            <a:extLst>
              <a:ext uri="{FF2B5EF4-FFF2-40B4-BE49-F238E27FC236}">
                <a16:creationId xmlns:a16="http://schemas.microsoft.com/office/drawing/2014/main" xmlns="" id="{30D3D9EA-9DA8-4517-9496-0874797CA7AA}"/>
              </a:ext>
            </a:extLst>
          </p:cNvPr>
          <p:cNvSpPr txBox="1">
            <a:spLocks/>
          </p:cNvSpPr>
          <p:nvPr/>
        </p:nvSpPr>
        <p:spPr>
          <a:xfrm>
            <a:off x="684143" y="1026012"/>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2800" b="1" dirty="0">
                <a:solidFill>
                  <a:schemeClr val="tx1"/>
                </a:solidFill>
                <a:latin typeface="Times New Roman" panose="02020603050405020304" pitchFamily="18" charset="0"/>
                <a:cs typeface="Times New Roman" panose="02020603050405020304" pitchFamily="18" charset="0"/>
              </a:rPr>
              <a:t>MATRIZ DE EVALUACIÓN FACTORES INTERNOS</a:t>
            </a:r>
            <a:endParaRPr lang="es-ES" sz="2800" dirty="0">
              <a:solidFill>
                <a:schemeClr val="tx1"/>
              </a:solidFill>
              <a:latin typeface="Times New Roman" panose="02020603050405020304" pitchFamily="18" charset="0"/>
              <a:cs typeface="Times New Roman" panose="02020603050405020304" pitchFamily="18" charset="0"/>
            </a:endParaRPr>
          </a:p>
        </p:txBody>
      </p:sp>
      <p:graphicFrame>
        <p:nvGraphicFramePr>
          <p:cNvPr id="9" name="Tabla 8">
            <a:extLst>
              <a:ext uri="{FF2B5EF4-FFF2-40B4-BE49-F238E27FC236}">
                <a16:creationId xmlns:a16="http://schemas.microsoft.com/office/drawing/2014/main" xmlns="" id="{2566947C-A851-4B55-B835-8E01338EDCA6}"/>
              </a:ext>
            </a:extLst>
          </p:cNvPr>
          <p:cNvGraphicFramePr>
            <a:graphicFrameLocks noGrp="1"/>
          </p:cNvGraphicFramePr>
          <p:nvPr>
            <p:extLst>
              <p:ext uri="{D42A27DB-BD31-4B8C-83A1-F6EECF244321}">
                <p14:modId xmlns:p14="http://schemas.microsoft.com/office/powerpoint/2010/main" val="2668308995"/>
              </p:ext>
            </p:extLst>
          </p:nvPr>
        </p:nvGraphicFramePr>
        <p:xfrm>
          <a:off x="5417122" y="1876333"/>
          <a:ext cx="6650180" cy="4964213"/>
        </p:xfrm>
        <a:graphic>
          <a:graphicData uri="http://schemas.openxmlformats.org/drawingml/2006/table">
            <a:tbl>
              <a:tblPr firstRow="1" firstCol="1" bandRow="1">
                <a:tableStyleId>{5C22544A-7EE6-4342-B048-85BDC9FD1C3A}</a:tableStyleId>
              </a:tblPr>
              <a:tblGrid>
                <a:gridCol w="577964">
                  <a:extLst>
                    <a:ext uri="{9D8B030D-6E8A-4147-A177-3AD203B41FA5}">
                      <a16:colId xmlns:a16="http://schemas.microsoft.com/office/drawing/2014/main" xmlns="" val="941370094"/>
                    </a:ext>
                  </a:extLst>
                </a:gridCol>
                <a:gridCol w="3366374">
                  <a:extLst>
                    <a:ext uri="{9D8B030D-6E8A-4147-A177-3AD203B41FA5}">
                      <a16:colId xmlns:a16="http://schemas.microsoft.com/office/drawing/2014/main" xmlns="" val="1522325503"/>
                    </a:ext>
                  </a:extLst>
                </a:gridCol>
                <a:gridCol w="1017052">
                  <a:extLst>
                    <a:ext uri="{9D8B030D-6E8A-4147-A177-3AD203B41FA5}">
                      <a16:colId xmlns:a16="http://schemas.microsoft.com/office/drawing/2014/main" xmlns="" val="3848099046"/>
                    </a:ext>
                  </a:extLst>
                </a:gridCol>
                <a:gridCol w="690259">
                  <a:extLst>
                    <a:ext uri="{9D8B030D-6E8A-4147-A177-3AD203B41FA5}">
                      <a16:colId xmlns:a16="http://schemas.microsoft.com/office/drawing/2014/main" xmlns="" val="2148217709"/>
                    </a:ext>
                  </a:extLst>
                </a:gridCol>
                <a:gridCol w="998531">
                  <a:extLst>
                    <a:ext uri="{9D8B030D-6E8A-4147-A177-3AD203B41FA5}">
                      <a16:colId xmlns:a16="http://schemas.microsoft.com/office/drawing/2014/main" xmlns="" val="4279092834"/>
                    </a:ext>
                  </a:extLst>
                </a:gridCol>
              </a:tblGrid>
              <a:tr h="626164">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No.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Debilidades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Peso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Impacto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Peso ponderado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2252987810"/>
                  </a:ext>
                </a:extLst>
              </a:tr>
              <a:tr h="626164">
                <a:tc>
                  <a:txBody>
                    <a:bodyPr/>
                    <a:lstStyle/>
                    <a:p>
                      <a:pPr indent="180340">
                        <a:lnSpc>
                          <a:spcPct val="200000"/>
                        </a:lnSpc>
                        <a:spcAft>
                          <a:spcPts val="0"/>
                        </a:spcAft>
                      </a:pPr>
                      <a:r>
                        <a:rPr lang="es-EC" sz="1200" dirty="0">
                          <a:effectLst/>
                          <a:latin typeface="Times New Roman" panose="02020603050405020304" pitchFamily="18" charset="0"/>
                          <a:cs typeface="Times New Roman" panose="02020603050405020304" pitchFamily="18" charset="0"/>
                        </a:rPr>
                        <a:t>D1</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No existe un Feedback continuo para levantar las necesidades de los clientes.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r">
                        <a:lnSpc>
                          <a:spcPct val="200000"/>
                        </a:lnSpc>
                        <a:spcAft>
                          <a:spcPts val="0"/>
                        </a:spcAft>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0,24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3853118126"/>
                  </a:ext>
                </a:extLst>
              </a:tr>
              <a:tr h="626164">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D2</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No cuentan con sistema contable que ayuden al buen manejo de la información.</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2</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0,12</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3437569066"/>
                  </a:ext>
                </a:extLst>
              </a:tr>
              <a:tr h="28725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D3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No cuentan con parqueadero.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0,07</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2</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0,14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3667577310"/>
                  </a:ext>
                </a:extLst>
              </a:tr>
              <a:tr h="28725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D4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Deficiente manejo de publicidad.</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0,24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2256141788"/>
                  </a:ext>
                </a:extLst>
              </a:tr>
              <a:tr h="28725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D5</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Falta de modernización en los locales.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r">
                        <a:lnSpc>
                          <a:spcPct val="200000"/>
                        </a:lnSpc>
                        <a:spcAft>
                          <a:spcPts val="0"/>
                        </a:spcAft>
                      </a:pPr>
                      <a:r>
                        <a:rPr lang="es-ES" sz="12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0,16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3909159055"/>
                  </a:ext>
                </a:extLst>
              </a:tr>
              <a:tr h="28725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D6</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a:effectLst/>
                          <a:latin typeface="Times New Roman" panose="02020603050405020304" pitchFamily="18" charset="0"/>
                          <a:cs typeface="Times New Roman" panose="02020603050405020304" pitchFamily="18" charset="0"/>
                        </a:rPr>
                        <a:t>Limitada promoción en redes sociales</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0,08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0,24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1749809829"/>
                  </a:ext>
                </a:extLst>
              </a:tr>
              <a:tr h="169160">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D7</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Pocos establecimientos con el servicio de Data </a:t>
                      </a:r>
                      <a:r>
                        <a:rPr lang="es-MX" sz="1200" dirty="0" err="1">
                          <a:effectLst/>
                          <a:latin typeface="Times New Roman" panose="02020603050405020304" pitchFamily="18" charset="0"/>
                          <a:cs typeface="Times New Roman" panose="02020603050405020304" pitchFamily="18" charset="0"/>
                        </a:rPr>
                        <a:t>Fast</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 0,04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ct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0,12</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3584447066"/>
                  </a:ext>
                </a:extLst>
              </a:tr>
              <a:tr h="394953">
                <a:tc>
                  <a:txBody>
                    <a:bodyPr/>
                    <a:lstStyle/>
                    <a:p>
                      <a:pPr>
                        <a:lnSpc>
                          <a:spcPct val="107000"/>
                        </a:lnSpc>
                      </a:pPr>
                      <a:endParaRPr lang="es-MX" sz="1200">
                        <a:effectLst/>
                        <a:latin typeface="Times New Roman" panose="02020603050405020304" pitchFamily="18" charset="0"/>
                        <a:cs typeface="Times New Roman" panose="02020603050405020304" pitchFamily="18" charset="0"/>
                      </a:endParaRPr>
                    </a:p>
                  </a:txBody>
                  <a:tcPr marL="35004" marR="35004" marT="0" marB="0" anchor="b"/>
                </a:tc>
                <a:tc gridSpan="3">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Subtotal de Debilidades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hMerge="1">
                  <a:txBody>
                    <a:bodyPr/>
                    <a:lstStyle/>
                    <a:p>
                      <a:endParaRPr lang="es-MX"/>
                    </a:p>
                  </a:txBody>
                  <a:tcPr/>
                </a:tc>
                <a:tc hMerge="1">
                  <a:txBody>
                    <a:bodyPr/>
                    <a:lstStyle/>
                    <a:p>
                      <a:endParaRPr lang="es-MX"/>
                    </a:p>
                  </a:txBody>
                  <a:tcP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1,26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845182830"/>
                  </a:ext>
                </a:extLst>
              </a:tr>
              <a:tr h="626164">
                <a:tc>
                  <a:txBody>
                    <a:bodyPr/>
                    <a:lstStyle/>
                    <a:p>
                      <a:pPr>
                        <a:lnSpc>
                          <a:spcPct val="107000"/>
                        </a:lnSpc>
                      </a:pPr>
                      <a:endParaRPr lang="es-MX" sz="1200">
                        <a:effectLst/>
                        <a:latin typeface="Times New Roman" panose="02020603050405020304" pitchFamily="18"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Total</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1</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2,64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04" marR="35004" marT="0" marB="0" anchor="b"/>
                </a:tc>
                <a:extLst>
                  <a:ext uri="{0D108BD9-81ED-4DB2-BD59-A6C34878D82A}">
                    <a16:rowId xmlns:a16="http://schemas.microsoft.com/office/drawing/2014/main" xmlns="" val="872496328"/>
                  </a:ext>
                </a:extLst>
              </a:tr>
            </a:tbl>
          </a:graphicData>
        </a:graphic>
      </p:graphicFrame>
    </p:spTree>
    <p:extLst>
      <p:ext uri="{BB962C8B-B14F-4D97-AF65-F5344CB8AC3E}">
        <p14:creationId xmlns:p14="http://schemas.microsoft.com/office/powerpoint/2010/main" val="10754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1565"/>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3"/>
          <a:stretch>
            <a:fillRect/>
          </a:stretch>
        </p:blipFill>
        <p:spPr>
          <a:xfrm>
            <a:off x="2012418" y="37609"/>
            <a:ext cx="6497391" cy="1140027"/>
          </a:xfrm>
          <a:prstGeom prst="rect">
            <a:avLst/>
          </a:prstGeom>
        </p:spPr>
      </p:pic>
      <p:graphicFrame>
        <p:nvGraphicFramePr>
          <p:cNvPr id="2" name="Tabla 1">
            <a:extLst>
              <a:ext uri="{FF2B5EF4-FFF2-40B4-BE49-F238E27FC236}">
                <a16:creationId xmlns:a16="http://schemas.microsoft.com/office/drawing/2014/main" xmlns="" id="{FF87B81A-34C0-4C02-B04A-06C8D3EA329D}"/>
              </a:ext>
            </a:extLst>
          </p:cNvPr>
          <p:cNvGraphicFramePr>
            <a:graphicFrameLocks noGrp="1"/>
          </p:cNvGraphicFramePr>
          <p:nvPr>
            <p:extLst>
              <p:ext uri="{D42A27DB-BD31-4B8C-83A1-F6EECF244321}">
                <p14:modId xmlns:p14="http://schemas.microsoft.com/office/powerpoint/2010/main" val="3955784788"/>
              </p:ext>
            </p:extLst>
          </p:nvPr>
        </p:nvGraphicFramePr>
        <p:xfrm>
          <a:off x="0" y="1948785"/>
          <a:ext cx="5919009" cy="4770736"/>
        </p:xfrm>
        <a:graphic>
          <a:graphicData uri="http://schemas.openxmlformats.org/drawingml/2006/table">
            <a:tbl>
              <a:tblPr firstRow="1" firstCol="1" bandRow="1">
                <a:tableStyleId>{5C22544A-7EE6-4342-B048-85BDC9FD1C3A}</a:tableStyleId>
              </a:tblPr>
              <a:tblGrid>
                <a:gridCol w="497477">
                  <a:extLst>
                    <a:ext uri="{9D8B030D-6E8A-4147-A177-3AD203B41FA5}">
                      <a16:colId xmlns:a16="http://schemas.microsoft.com/office/drawing/2014/main" xmlns="" val="672526152"/>
                    </a:ext>
                  </a:extLst>
                </a:gridCol>
                <a:gridCol w="3379655">
                  <a:extLst>
                    <a:ext uri="{9D8B030D-6E8A-4147-A177-3AD203B41FA5}">
                      <a16:colId xmlns:a16="http://schemas.microsoft.com/office/drawing/2014/main" xmlns="" val="3486357633"/>
                    </a:ext>
                  </a:extLst>
                </a:gridCol>
                <a:gridCol w="595547">
                  <a:extLst>
                    <a:ext uri="{9D8B030D-6E8A-4147-A177-3AD203B41FA5}">
                      <a16:colId xmlns:a16="http://schemas.microsoft.com/office/drawing/2014/main" xmlns="" val="2437467513"/>
                    </a:ext>
                  </a:extLst>
                </a:gridCol>
                <a:gridCol w="625794">
                  <a:extLst>
                    <a:ext uri="{9D8B030D-6E8A-4147-A177-3AD203B41FA5}">
                      <a16:colId xmlns:a16="http://schemas.microsoft.com/office/drawing/2014/main" xmlns="" val="632402135"/>
                    </a:ext>
                  </a:extLst>
                </a:gridCol>
                <a:gridCol w="820536">
                  <a:extLst>
                    <a:ext uri="{9D8B030D-6E8A-4147-A177-3AD203B41FA5}">
                      <a16:colId xmlns:a16="http://schemas.microsoft.com/office/drawing/2014/main" xmlns="" val="810114807"/>
                    </a:ext>
                  </a:extLst>
                </a:gridCol>
              </a:tblGrid>
              <a:tr h="706231">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No.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Oportunidades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Peso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Impacto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Peso ponderado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2758435884"/>
                  </a:ext>
                </a:extLst>
              </a:tr>
              <a:tr h="611589">
                <a:tc>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O1</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nSpc>
                          <a:spcPct val="200000"/>
                        </a:lnSpc>
                        <a:spcAft>
                          <a:spcPts val="0"/>
                        </a:spcAft>
                      </a:pPr>
                      <a:r>
                        <a:rPr lang="es-ES" sz="1200" dirty="0">
                          <a:effectLst/>
                          <a:latin typeface="Times New Roman" panose="02020603050405020304" pitchFamily="18" charset="0"/>
                          <a:cs typeface="Times New Roman" panose="02020603050405020304" pitchFamily="18" charset="0"/>
                        </a:rPr>
                        <a:t>Impulso del comercio en Santo Domingo.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     0,3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       0,9</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3778182118"/>
                  </a:ext>
                </a:extLst>
              </a:tr>
              <a:tr h="611589">
                <a:tc>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O2</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nSpc>
                          <a:spcPct val="200000"/>
                        </a:lnSpc>
                        <a:spcAft>
                          <a:spcPts val="0"/>
                        </a:spcAft>
                      </a:pPr>
                      <a:r>
                        <a:rPr lang="es-ES" sz="1200" dirty="0">
                          <a:effectLst/>
                          <a:latin typeface="Times New Roman" panose="02020603050405020304" pitchFamily="18" charset="0"/>
                          <a:cs typeface="Times New Roman" panose="02020603050405020304" pitchFamily="18" charset="0"/>
                        </a:rPr>
                        <a:t>Trayectoria en el mercado de calzado.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0,07</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0,21</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3300717696"/>
                  </a:ext>
                </a:extLst>
              </a:tr>
              <a:tr h="956404">
                <a:tc>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O3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nSpc>
                          <a:spcPct val="200000"/>
                        </a:lnSpc>
                        <a:spcAft>
                          <a:spcPts val="0"/>
                        </a:spcAft>
                      </a:pPr>
                      <a:r>
                        <a:rPr lang="es-ES" sz="1200" dirty="0">
                          <a:effectLst/>
                          <a:latin typeface="Times New Roman" panose="02020603050405020304" pitchFamily="18" charset="0"/>
                          <a:cs typeface="Times New Roman" panose="02020603050405020304" pitchFamily="18" charset="0"/>
                        </a:rPr>
                        <a:t>Expandir la línea de productos para satisfacer las necesidades de los clientes.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0,06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0,18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2711000882"/>
                  </a:ext>
                </a:extLst>
              </a:tr>
              <a:tr h="611589">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O4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Aprovechar lo deficiente de la competencia</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    0,1</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        0,3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3012702190"/>
                  </a:ext>
                </a:extLst>
              </a:tr>
              <a:tr h="706231">
                <a:tc>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O5</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Santo Domingo es una opción de compra para algunas ciudades</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0,09</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0,36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199286885"/>
                  </a:ext>
                </a:extLst>
              </a:tr>
              <a:tr h="438747">
                <a:tc>
                  <a:txBody>
                    <a:bodyPr/>
                    <a:lstStyle/>
                    <a:p>
                      <a:pPr>
                        <a:lnSpc>
                          <a:spcPct val="107000"/>
                        </a:lnSpc>
                      </a:pPr>
                      <a:endParaRPr lang="es-MX" sz="1200">
                        <a:effectLst/>
                        <a:latin typeface="Times New Roman" panose="02020603050405020304" pitchFamily="18" charset="0"/>
                        <a:cs typeface="Times New Roman" panose="02020603050405020304" pitchFamily="18" charset="0"/>
                      </a:endParaRPr>
                    </a:p>
                  </a:txBody>
                  <a:tcPr marL="36473" marR="36473" marT="0" marB="0" anchor="ctr"/>
                </a:tc>
                <a:tc gridSpan="3">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Subtotal de Oportunidades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ctr"/>
                </a:tc>
                <a:tc hMerge="1">
                  <a:txBody>
                    <a:bodyPr/>
                    <a:lstStyle/>
                    <a:p>
                      <a:endParaRPr lang="es-MX"/>
                    </a:p>
                  </a:txBody>
                  <a:tcPr/>
                </a:tc>
                <a:tc hMerge="1">
                  <a:txBody>
                    <a:bodyPr/>
                    <a:lstStyle/>
                    <a:p>
                      <a:endParaRPr lang="es-MX"/>
                    </a:p>
                  </a:txBody>
                  <a:tcP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1,95</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473" marR="36473" marT="0" marB="0" anchor="b"/>
                </a:tc>
                <a:extLst>
                  <a:ext uri="{0D108BD9-81ED-4DB2-BD59-A6C34878D82A}">
                    <a16:rowId xmlns:a16="http://schemas.microsoft.com/office/drawing/2014/main" xmlns="" val="676223042"/>
                  </a:ext>
                </a:extLst>
              </a:tr>
            </a:tbl>
          </a:graphicData>
        </a:graphic>
      </p:graphicFrame>
      <p:sp>
        <p:nvSpPr>
          <p:cNvPr id="8" name="Título 1">
            <a:extLst>
              <a:ext uri="{FF2B5EF4-FFF2-40B4-BE49-F238E27FC236}">
                <a16:creationId xmlns:a16="http://schemas.microsoft.com/office/drawing/2014/main" xmlns="" id="{5E36811F-58D2-4332-899D-FE51FD989B8F}"/>
              </a:ext>
            </a:extLst>
          </p:cNvPr>
          <p:cNvSpPr txBox="1">
            <a:spLocks/>
          </p:cNvSpPr>
          <p:nvPr/>
        </p:nvSpPr>
        <p:spPr>
          <a:xfrm>
            <a:off x="661353" y="1177636"/>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2800" b="1" dirty="0">
                <a:solidFill>
                  <a:schemeClr val="tx1"/>
                </a:solidFill>
                <a:latin typeface="Times New Roman" panose="02020603050405020304" pitchFamily="18" charset="0"/>
                <a:cs typeface="Times New Roman" panose="02020603050405020304" pitchFamily="18" charset="0"/>
              </a:rPr>
              <a:t>MATRIZ DE EVALUACIÓN FACTORES EXTERNOS</a:t>
            </a:r>
            <a:endParaRPr lang="es-ES" sz="2800"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Tabla 9">
            <a:extLst>
              <a:ext uri="{FF2B5EF4-FFF2-40B4-BE49-F238E27FC236}">
                <a16:creationId xmlns:a16="http://schemas.microsoft.com/office/drawing/2014/main" xmlns="" id="{67C29FEC-69F7-4639-ADFF-DAD093A6A9C0}"/>
              </a:ext>
            </a:extLst>
          </p:cNvPr>
          <p:cNvGraphicFramePr>
            <a:graphicFrameLocks noGrp="1"/>
          </p:cNvGraphicFramePr>
          <p:nvPr>
            <p:extLst>
              <p:ext uri="{D42A27DB-BD31-4B8C-83A1-F6EECF244321}">
                <p14:modId xmlns:p14="http://schemas.microsoft.com/office/powerpoint/2010/main" val="3369024222"/>
              </p:ext>
            </p:extLst>
          </p:nvPr>
        </p:nvGraphicFramePr>
        <p:xfrm>
          <a:off x="5971305" y="1837944"/>
          <a:ext cx="6165276" cy="4975109"/>
        </p:xfrm>
        <a:graphic>
          <a:graphicData uri="http://schemas.openxmlformats.org/drawingml/2006/table">
            <a:tbl>
              <a:tblPr firstRow="1" firstCol="1" bandRow="1">
                <a:tableStyleId>{5C22544A-7EE6-4342-B048-85BDC9FD1C3A}</a:tableStyleId>
              </a:tblPr>
              <a:tblGrid>
                <a:gridCol w="561463">
                  <a:extLst>
                    <a:ext uri="{9D8B030D-6E8A-4147-A177-3AD203B41FA5}">
                      <a16:colId xmlns:a16="http://schemas.microsoft.com/office/drawing/2014/main" xmlns="" val="388159668"/>
                    </a:ext>
                  </a:extLst>
                </a:gridCol>
                <a:gridCol w="3537862">
                  <a:extLst>
                    <a:ext uri="{9D8B030D-6E8A-4147-A177-3AD203B41FA5}">
                      <a16:colId xmlns:a16="http://schemas.microsoft.com/office/drawing/2014/main" xmlns="" val="423110468"/>
                    </a:ext>
                  </a:extLst>
                </a:gridCol>
                <a:gridCol w="61691">
                  <a:extLst>
                    <a:ext uri="{9D8B030D-6E8A-4147-A177-3AD203B41FA5}">
                      <a16:colId xmlns:a16="http://schemas.microsoft.com/office/drawing/2014/main" xmlns="" val="1290511697"/>
                    </a:ext>
                  </a:extLst>
                </a:gridCol>
                <a:gridCol w="595862">
                  <a:extLst>
                    <a:ext uri="{9D8B030D-6E8A-4147-A177-3AD203B41FA5}">
                      <a16:colId xmlns:a16="http://schemas.microsoft.com/office/drawing/2014/main" xmlns="" val="1249472202"/>
                    </a:ext>
                  </a:extLst>
                </a:gridCol>
                <a:gridCol w="627685">
                  <a:extLst>
                    <a:ext uri="{9D8B030D-6E8A-4147-A177-3AD203B41FA5}">
                      <a16:colId xmlns:a16="http://schemas.microsoft.com/office/drawing/2014/main" xmlns="" val="2667481356"/>
                    </a:ext>
                  </a:extLst>
                </a:gridCol>
                <a:gridCol w="780713">
                  <a:extLst>
                    <a:ext uri="{9D8B030D-6E8A-4147-A177-3AD203B41FA5}">
                      <a16:colId xmlns:a16="http://schemas.microsoft.com/office/drawing/2014/main" xmlns="" val="3730023756"/>
                    </a:ext>
                  </a:extLst>
                </a:gridCol>
              </a:tblGrid>
              <a:tr h="990775">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No.</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Amenazas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gridSpan="2">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Peso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hMerge="1">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Peso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Impacto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Peso ponderado</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2791449165"/>
                  </a:ext>
                </a:extLst>
              </a:tr>
              <a:tr h="643207">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A1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Asentamientos de negocios informales en el casco central.</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gridSpan="2">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0,07</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0,07</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0,21</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1881089784"/>
                  </a:ext>
                </a:extLst>
              </a:tr>
              <a:tr h="63257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A2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nSpc>
                          <a:spcPct val="200000"/>
                        </a:lnSpc>
                        <a:spcAft>
                          <a:spcPts val="0"/>
                        </a:spcAft>
                      </a:pPr>
                      <a:r>
                        <a:rPr lang="es-MX" sz="1200">
                          <a:effectLst/>
                          <a:latin typeface="Times New Roman" panose="02020603050405020304" pitchFamily="18" charset="0"/>
                          <a:cs typeface="Times New Roman" panose="02020603050405020304" pitchFamily="18" charset="0"/>
                        </a:rPr>
                        <a:t>Alta competencia.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gridSpan="2">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0,24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736893799"/>
                  </a:ext>
                </a:extLst>
              </a:tr>
              <a:tr h="643207">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A3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Cambios en las necesidades y gustos de los compradores.</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gridSpan="2">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0,09</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0,09</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0,27</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3557340267"/>
                  </a:ext>
                </a:extLst>
              </a:tr>
              <a:tr h="63257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A4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nSpc>
                          <a:spcPct val="200000"/>
                        </a:lnSpc>
                        <a:spcAft>
                          <a:spcPts val="0"/>
                        </a:spcAft>
                      </a:pPr>
                      <a:r>
                        <a:rPr lang="es-MX" sz="1200" dirty="0">
                          <a:effectLst/>
                          <a:latin typeface="Times New Roman" panose="02020603050405020304" pitchFamily="18" charset="0"/>
                          <a:cs typeface="Times New Roman" panose="02020603050405020304" pitchFamily="18" charset="0"/>
                        </a:rPr>
                        <a:t>Crecimiento de la competencia informal.</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gridSpan="2">
                  <a:txBody>
                    <a:bodyPr/>
                    <a:lstStyle/>
                    <a:p>
                      <a:pPr indent="180340">
                        <a:lnSpc>
                          <a:spcPct val="200000"/>
                        </a:lnSpc>
                        <a:spcAft>
                          <a:spcPts val="0"/>
                        </a:spcAft>
                      </a:pPr>
                      <a:r>
                        <a:rPr lang="es-ES" sz="1200">
                          <a:effectLst/>
                          <a:latin typeface="Times New Roman" panose="02020603050405020304" pitchFamily="18" charset="0"/>
                          <a:cs typeface="Times New Roman" panose="02020603050405020304" pitchFamily="18" charset="0"/>
                        </a:rPr>
                        <a:t>0,06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0,06</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3</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0,18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1852815315"/>
                  </a:ext>
                </a:extLst>
              </a:tr>
              <a:tr h="632572">
                <a:tc>
                  <a:txBody>
                    <a:bodyPr/>
                    <a:lstStyle/>
                    <a:p>
                      <a:pPr indent="180340">
                        <a:lnSpc>
                          <a:spcPct val="200000"/>
                        </a:lnSpc>
                        <a:spcAft>
                          <a:spcPts val="0"/>
                        </a:spcAft>
                      </a:pPr>
                      <a:r>
                        <a:rPr lang="es-EC" sz="1200">
                          <a:effectLst/>
                          <a:latin typeface="Times New Roman" panose="02020603050405020304" pitchFamily="18" charset="0"/>
                          <a:cs typeface="Times New Roman" panose="02020603050405020304" pitchFamily="18" charset="0"/>
                        </a:rPr>
                        <a:t>A5</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a:txBody>
                    <a:bodyPr/>
                    <a:lstStyle/>
                    <a:p>
                      <a:pPr indent="180340">
                        <a:lnSpc>
                          <a:spcPct val="200000"/>
                        </a:lnSpc>
                        <a:spcAft>
                          <a:spcPts val="0"/>
                        </a:spcAft>
                      </a:pPr>
                      <a:r>
                        <a:rPr lang="es-MX" sz="1200">
                          <a:effectLst/>
                          <a:latin typeface="Times New Roman" panose="02020603050405020304" pitchFamily="18" charset="0"/>
                          <a:cs typeface="Times New Roman" panose="02020603050405020304" pitchFamily="18" charset="0"/>
                        </a:rPr>
                        <a:t>Cultura tributaria deficiente.</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ctr"/>
                </a:tc>
                <a:tc gridSpan="2">
                  <a:txBody>
                    <a:bodyPr/>
                    <a:lstStyle/>
                    <a:p>
                      <a:pPr indent="180340">
                        <a:lnSpc>
                          <a:spcPct val="200000"/>
                        </a:lnSpc>
                        <a:spcAft>
                          <a:spcPts val="0"/>
                        </a:spcAft>
                      </a:pPr>
                      <a:r>
                        <a:rPr lang="es-ES" sz="1200" dirty="0">
                          <a:effectLst/>
                          <a:latin typeface="Times New Roman" panose="02020603050405020304" pitchFamily="18" charset="0"/>
                          <a:cs typeface="Times New Roman" panose="02020603050405020304" pitchFamily="18" charset="0"/>
                        </a:rPr>
                        <a:t>0,08</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0,08</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3</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0,24</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1506539913"/>
                  </a:ext>
                </a:extLst>
              </a:tr>
              <a:tr h="367542">
                <a:tc>
                  <a:txBody>
                    <a:bodyPr/>
                    <a:lstStyle/>
                    <a:p>
                      <a:pPr>
                        <a:lnSpc>
                          <a:spcPct val="107000"/>
                        </a:lnSpc>
                      </a:pPr>
                      <a:endParaRPr lang="es-MX" sz="1200">
                        <a:effectLst/>
                        <a:latin typeface="Times New Roman" panose="02020603050405020304" pitchFamily="18" charset="0"/>
                        <a:cs typeface="Times New Roman" panose="02020603050405020304" pitchFamily="18" charset="0"/>
                      </a:endParaRPr>
                    </a:p>
                  </a:txBody>
                  <a:tcPr marL="34230" marR="34230" marT="0" marB="0" anchor="b"/>
                </a:tc>
                <a:tc gridSpan="4">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Subtotal de Amenazas</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1,14</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2301237836"/>
                  </a:ext>
                </a:extLst>
              </a:tr>
              <a:tr h="367542">
                <a:tc>
                  <a:txBody>
                    <a:bodyPr/>
                    <a:lstStyle/>
                    <a:p>
                      <a:pPr>
                        <a:lnSpc>
                          <a:spcPct val="107000"/>
                        </a:lnSpc>
                      </a:pPr>
                      <a:endParaRPr lang="es-MX" sz="1200">
                        <a:effectLst/>
                        <a:latin typeface="Times New Roman" panose="02020603050405020304" pitchFamily="18" charset="0"/>
                        <a:cs typeface="Times New Roman" panose="02020603050405020304" pitchFamily="18" charset="0"/>
                      </a:endParaRPr>
                    </a:p>
                  </a:txBody>
                  <a:tcPr marL="34230" marR="34230" marT="0" marB="0" anchor="b"/>
                </a:tc>
                <a:tc gridSpan="2">
                  <a:txBody>
                    <a:bodyPr/>
                    <a:lstStyle/>
                    <a:p>
                      <a:pPr indent="180340" algn="ctr">
                        <a:lnSpc>
                          <a:spcPct val="200000"/>
                        </a:lnSpc>
                        <a:spcAft>
                          <a:spcPts val="0"/>
                        </a:spcAft>
                      </a:pPr>
                      <a:r>
                        <a:rPr lang="es-ES" sz="1200" dirty="0">
                          <a:effectLst/>
                          <a:latin typeface="Times New Roman" panose="02020603050405020304" pitchFamily="18" charset="0"/>
                          <a:cs typeface="Times New Roman" panose="02020603050405020304" pitchFamily="18" charset="0"/>
                        </a:rPr>
                        <a:t>Total</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hMerge="1">
                  <a:txBody>
                    <a:bodyPr/>
                    <a:lstStyle/>
                    <a:p>
                      <a:pPr indent="180340" algn="ctr">
                        <a:lnSpc>
                          <a:spcPct val="200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a:effectLst/>
                          <a:latin typeface="Times New Roman" panose="02020603050405020304" pitchFamily="18" charset="0"/>
                          <a:cs typeface="Times New Roman" panose="02020603050405020304" pitchFamily="18" charset="0"/>
                        </a:rPr>
                        <a:t>1</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ctr">
                        <a:lnSpc>
                          <a:spcPct val="200000"/>
                        </a:lnSpc>
                        <a:spcAft>
                          <a:spcPts val="0"/>
                        </a:spcAft>
                      </a:pPr>
                      <a:r>
                        <a:rPr lang="es-ES" sz="1200">
                          <a:effectLst/>
                          <a:latin typeface="Times New Roman" panose="02020603050405020304" pitchFamily="18" charset="0"/>
                          <a:cs typeface="Times New Roman" panose="02020603050405020304" pitchFamily="18" charset="0"/>
                        </a:rPr>
                        <a:t> - </a:t>
                      </a:r>
                      <a:endParaRPr lang="es-MX"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tc>
                  <a:txBody>
                    <a:bodyPr/>
                    <a:lstStyle/>
                    <a:p>
                      <a:pPr indent="180340" algn="r">
                        <a:lnSpc>
                          <a:spcPct val="200000"/>
                        </a:lnSpc>
                        <a:spcAft>
                          <a:spcPts val="0"/>
                        </a:spcAft>
                      </a:pPr>
                      <a:r>
                        <a:rPr lang="es-ES" sz="1200" dirty="0">
                          <a:effectLst/>
                          <a:latin typeface="Times New Roman" panose="02020603050405020304" pitchFamily="18" charset="0"/>
                          <a:cs typeface="Times New Roman" panose="02020603050405020304" pitchFamily="18" charset="0"/>
                        </a:rPr>
                        <a:t>3,09</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4230" marR="34230" marT="0" marB="0" anchor="b"/>
                </a:tc>
                <a:extLst>
                  <a:ext uri="{0D108BD9-81ED-4DB2-BD59-A6C34878D82A}">
                    <a16:rowId xmlns:a16="http://schemas.microsoft.com/office/drawing/2014/main" xmlns="" val="969180659"/>
                  </a:ext>
                </a:extLst>
              </a:tr>
            </a:tbl>
          </a:graphicData>
        </a:graphic>
      </p:graphicFrame>
    </p:spTree>
    <p:extLst>
      <p:ext uri="{BB962C8B-B14F-4D97-AF65-F5344CB8AC3E}">
        <p14:creationId xmlns:p14="http://schemas.microsoft.com/office/powerpoint/2010/main" val="206686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1380376"/>
          </a:xfrm>
          <a:prstGeom prst="rect">
            <a:avLst/>
          </a:prstGeom>
        </p:spPr>
      </p:pic>
      <p:graphicFrame>
        <p:nvGraphicFramePr>
          <p:cNvPr id="2" name="Tabla 1">
            <a:extLst>
              <a:ext uri="{FF2B5EF4-FFF2-40B4-BE49-F238E27FC236}">
                <a16:creationId xmlns:a16="http://schemas.microsoft.com/office/drawing/2014/main" xmlns="" id="{F956313C-4E87-48E8-A71C-130977EA6F32}"/>
              </a:ext>
            </a:extLst>
          </p:cNvPr>
          <p:cNvGraphicFramePr>
            <a:graphicFrameLocks noGrp="1"/>
          </p:cNvGraphicFramePr>
          <p:nvPr>
            <p:extLst>
              <p:ext uri="{D42A27DB-BD31-4B8C-83A1-F6EECF244321}">
                <p14:modId xmlns:p14="http://schemas.microsoft.com/office/powerpoint/2010/main" val="1818879584"/>
              </p:ext>
            </p:extLst>
          </p:nvPr>
        </p:nvGraphicFramePr>
        <p:xfrm>
          <a:off x="2479154" y="2338440"/>
          <a:ext cx="7504704" cy="4519560"/>
        </p:xfrm>
        <a:graphic>
          <a:graphicData uri="http://schemas.openxmlformats.org/drawingml/2006/table">
            <a:tbl>
              <a:tblPr firstRow="1" firstCol="1" bandRow="1">
                <a:tableStyleId>{5C22544A-7EE6-4342-B048-85BDC9FD1C3A}</a:tableStyleId>
              </a:tblPr>
              <a:tblGrid>
                <a:gridCol w="862265">
                  <a:extLst>
                    <a:ext uri="{9D8B030D-6E8A-4147-A177-3AD203B41FA5}">
                      <a16:colId xmlns:a16="http://schemas.microsoft.com/office/drawing/2014/main" xmlns="" val="2514426497"/>
                    </a:ext>
                  </a:extLst>
                </a:gridCol>
                <a:gridCol w="2139616">
                  <a:extLst>
                    <a:ext uri="{9D8B030D-6E8A-4147-A177-3AD203B41FA5}">
                      <a16:colId xmlns:a16="http://schemas.microsoft.com/office/drawing/2014/main" xmlns="" val="381178447"/>
                    </a:ext>
                  </a:extLst>
                </a:gridCol>
                <a:gridCol w="1500941">
                  <a:extLst>
                    <a:ext uri="{9D8B030D-6E8A-4147-A177-3AD203B41FA5}">
                      <a16:colId xmlns:a16="http://schemas.microsoft.com/office/drawing/2014/main" xmlns="" val="4041639344"/>
                    </a:ext>
                  </a:extLst>
                </a:gridCol>
                <a:gridCol w="1500941">
                  <a:extLst>
                    <a:ext uri="{9D8B030D-6E8A-4147-A177-3AD203B41FA5}">
                      <a16:colId xmlns:a16="http://schemas.microsoft.com/office/drawing/2014/main" xmlns="" val="2344459567"/>
                    </a:ext>
                  </a:extLst>
                </a:gridCol>
                <a:gridCol w="1500941">
                  <a:extLst>
                    <a:ext uri="{9D8B030D-6E8A-4147-A177-3AD203B41FA5}">
                      <a16:colId xmlns:a16="http://schemas.microsoft.com/office/drawing/2014/main" xmlns="" val="1627166559"/>
                    </a:ext>
                  </a:extLst>
                </a:gridCol>
              </a:tblGrid>
              <a:tr h="1002407">
                <a:tc>
                  <a:txBody>
                    <a:bodyPr/>
                    <a:lstStyle/>
                    <a:p>
                      <a:pPr>
                        <a:lnSpc>
                          <a:spcPct val="107000"/>
                        </a:lnSpc>
                      </a:pPr>
                      <a:endParaRPr lang="es-MX" sz="1000" dirty="0">
                        <a:effectLst/>
                        <a:latin typeface="Calibri" panose="020F0502020204030204" pitchFamily="34" charset="0"/>
                        <a:cs typeface="Times New Roman" panose="02020603050405020304" pitchFamily="18" charset="0"/>
                      </a:endParaRPr>
                    </a:p>
                  </a:txBody>
                  <a:tcPr marL="38420" marR="38420" marT="0" marB="0" anchor="b"/>
                </a:tc>
                <a:tc>
                  <a:txBody>
                    <a:bodyPr/>
                    <a:lstStyle/>
                    <a:p>
                      <a:pPr>
                        <a:lnSpc>
                          <a:spcPct val="107000"/>
                        </a:lnSpc>
                      </a:pPr>
                      <a:endParaRPr lang="es-MX" sz="1000" dirty="0">
                        <a:effectLst/>
                        <a:latin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SÓLIDO (3,00 - 4,00)</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a:effectLst/>
                        </a:rPr>
                        <a:t>PROMEDIO (2,00 - 2,99)</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a:effectLst/>
                        </a:rPr>
                        <a:t>DÉBIL                  (1,00 - 1,99)</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extLst>
                  <a:ext uri="{0D108BD9-81ED-4DB2-BD59-A6C34878D82A}">
                    <a16:rowId xmlns:a16="http://schemas.microsoft.com/office/drawing/2014/main" xmlns="" val="2896815901"/>
                  </a:ext>
                </a:extLst>
              </a:tr>
              <a:tr h="1002407">
                <a:tc rowSpan="3">
                  <a:txBody>
                    <a:bodyPr/>
                    <a:lstStyle/>
                    <a:p>
                      <a:pPr indent="180340" algn="ctr">
                        <a:lnSpc>
                          <a:spcPct val="200000"/>
                        </a:lnSpc>
                        <a:spcAft>
                          <a:spcPts val="0"/>
                        </a:spcAft>
                      </a:pPr>
                      <a:r>
                        <a:rPr lang="es-ES" sz="1000" dirty="0">
                          <a:effectLst/>
                        </a:rPr>
                        <a:t>AMBIENTE EXTERNO</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vert="vert270" anchor="ctr"/>
                </a:tc>
                <a:tc>
                  <a:txBody>
                    <a:bodyPr/>
                    <a:lstStyle/>
                    <a:p>
                      <a:pPr indent="180340" algn="ctr">
                        <a:lnSpc>
                          <a:spcPct val="200000"/>
                        </a:lnSpc>
                        <a:spcAft>
                          <a:spcPts val="0"/>
                        </a:spcAft>
                      </a:pPr>
                      <a:r>
                        <a:rPr lang="es-ES" sz="1000">
                          <a:effectLst/>
                        </a:rPr>
                        <a:t>ALTO                 (3,00 - 4,00)</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I                    Crezca y Desarrolle</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400" b="1" u="sng" baseline="0" dirty="0">
                          <a:solidFill>
                            <a:schemeClr val="accent4">
                              <a:lumMod val="60000"/>
                              <a:lumOff val="40000"/>
                            </a:schemeClr>
                          </a:solidFill>
                          <a:effectLst/>
                        </a:rPr>
                        <a:t>II                   Crezca y Desarrolle</a:t>
                      </a:r>
                      <a:endParaRPr lang="es-MX" sz="1400" b="1" u="sng" baseline="0" dirty="0">
                        <a:solidFill>
                          <a:schemeClr val="accent4">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III                   Crezca y Desarrolle</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extLst>
                  <a:ext uri="{0D108BD9-81ED-4DB2-BD59-A6C34878D82A}">
                    <a16:rowId xmlns:a16="http://schemas.microsoft.com/office/drawing/2014/main" xmlns="" val="3887737695"/>
                  </a:ext>
                </a:extLst>
              </a:tr>
              <a:tr h="1002407">
                <a:tc vMerge="1">
                  <a:txBody>
                    <a:bodyPr/>
                    <a:lstStyle/>
                    <a:p>
                      <a:endParaRPr lang="es-MX"/>
                    </a:p>
                  </a:txBody>
                  <a:tcPr/>
                </a:tc>
                <a:tc>
                  <a:txBody>
                    <a:bodyPr/>
                    <a:lstStyle/>
                    <a:p>
                      <a:pPr indent="180340" algn="ctr">
                        <a:lnSpc>
                          <a:spcPct val="200000"/>
                        </a:lnSpc>
                        <a:spcAft>
                          <a:spcPts val="0"/>
                        </a:spcAft>
                      </a:pPr>
                      <a:r>
                        <a:rPr lang="es-ES" sz="1000">
                          <a:effectLst/>
                        </a:rPr>
                        <a:t>MEDIO               (2,00 - 2,99)</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IV                    Crezca y Desarrolle</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V                     Conserve y Mantenga</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a:effectLst/>
                        </a:rPr>
                        <a:t>VI                  Coseche o Enajene</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extLst>
                  <a:ext uri="{0D108BD9-81ED-4DB2-BD59-A6C34878D82A}">
                    <a16:rowId xmlns:a16="http://schemas.microsoft.com/office/drawing/2014/main" xmlns="" val="3767662533"/>
                  </a:ext>
                </a:extLst>
              </a:tr>
              <a:tr h="1002407">
                <a:tc vMerge="1">
                  <a:txBody>
                    <a:bodyPr/>
                    <a:lstStyle/>
                    <a:p>
                      <a:endParaRPr lang="es-MX"/>
                    </a:p>
                  </a:txBody>
                  <a:tcPr/>
                </a:tc>
                <a:tc>
                  <a:txBody>
                    <a:bodyPr/>
                    <a:lstStyle/>
                    <a:p>
                      <a:pPr indent="180340" algn="ctr">
                        <a:lnSpc>
                          <a:spcPct val="200000"/>
                        </a:lnSpc>
                        <a:spcAft>
                          <a:spcPts val="0"/>
                        </a:spcAft>
                      </a:pPr>
                      <a:r>
                        <a:rPr lang="es-ES" sz="1000">
                          <a:effectLst/>
                        </a:rPr>
                        <a:t>BAJO                  (1,00 - 1,99)</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VII Conserve y Mantenga</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dirty="0">
                          <a:effectLst/>
                        </a:rPr>
                        <a:t>VIII                  Coseche o Enajene</a:t>
                      </a:r>
                      <a:endParaRPr lang="es-MX"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a:txBody>
                    <a:bodyPr/>
                    <a:lstStyle/>
                    <a:p>
                      <a:pPr indent="180340" algn="ctr">
                        <a:lnSpc>
                          <a:spcPct val="200000"/>
                        </a:lnSpc>
                        <a:spcAft>
                          <a:spcPts val="0"/>
                        </a:spcAft>
                      </a:pPr>
                      <a:r>
                        <a:rPr lang="es-ES" sz="1000">
                          <a:effectLst/>
                        </a:rPr>
                        <a:t>IX                  Coseche o Enajene</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extLst>
                  <a:ext uri="{0D108BD9-81ED-4DB2-BD59-A6C34878D82A}">
                    <a16:rowId xmlns:a16="http://schemas.microsoft.com/office/drawing/2014/main" xmlns="" val="678560123"/>
                  </a:ext>
                </a:extLst>
              </a:tr>
              <a:tr h="297330">
                <a:tc gridSpan="2">
                  <a:txBody>
                    <a:bodyPr/>
                    <a:lstStyle/>
                    <a:p>
                      <a:pPr indent="180340" algn="r">
                        <a:lnSpc>
                          <a:spcPct val="200000"/>
                        </a:lnSpc>
                        <a:spcAft>
                          <a:spcPts val="0"/>
                        </a:spcAft>
                      </a:pPr>
                      <a:r>
                        <a:rPr lang="es-ES" sz="1000">
                          <a:effectLst/>
                        </a:rPr>
                        <a:t>AMBIENTE INTERNO</a:t>
                      </a:r>
                      <a:endParaRPr lang="es-MX"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38420" marR="38420" marT="0" marB="0" anchor="b"/>
                </a:tc>
                <a:tc hMerge="1">
                  <a:txBody>
                    <a:bodyPr/>
                    <a:lstStyle/>
                    <a:p>
                      <a:endParaRPr lang="es-MX"/>
                    </a:p>
                  </a:txBody>
                  <a:tcPr/>
                </a:tc>
                <a:tc>
                  <a:txBody>
                    <a:bodyPr/>
                    <a:lstStyle/>
                    <a:p>
                      <a:pPr>
                        <a:lnSpc>
                          <a:spcPct val="107000"/>
                        </a:lnSpc>
                      </a:pPr>
                      <a:endParaRPr lang="es-MX" sz="1000">
                        <a:effectLst/>
                        <a:latin typeface="Calibri" panose="020F0502020204030204" pitchFamily="34" charset="0"/>
                        <a:cs typeface="Times New Roman" panose="02020603050405020304" pitchFamily="18" charset="0"/>
                      </a:endParaRPr>
                    </a:p>
                  </a:txBody>
                  <a:tcPr marL="38420" marR="38420" marT="0" marB="0" anchor="b"/>
                </a:tc>
                <a:tc>
                  <a:txBody>
                    <a:bodyPr/>
                    <a:lstStyle/>
                    <a:p>
                      <a:pPr>
                        <a:lnSpc>
                          <a:spcPct val="107000"/>
                        </a:lnSpc>
                      </a:pPr>
                      <a:endParaRPr lang="es-MX" sz="1000">
                        <a:effectLst/>
                        <a:latin typeface="Calibri" panose="020F0502020204030204" pitchFamily="34" charset="0"/>
                        <a:cs typeface="Times New Roman" panose="02020603050405020304" pitchFamily="18" charset="0"/>
                      </a:endParaRPr>
                    </a:p>
                  </a:txBody>
                  <a:tcPr marL="38420" marR="38420" marT="0" marB="0" anchor="b"/>
                </a:tc>
                <a:tc>
                  <a:txBody>
                    <a:bodyPr/>
                    <a:lstStyle/>
                    <a:p>
                      <a:pPr>
                        <a:lnSpc>
                          <a:spcPct val="107000"/>
                        </a:lnSpc>
                      </a:pPr>
                      <a:endParaRPr lang="es-MX" sz="1000" dirty="0">
                        <a:effectLst/>
                        <a:latin typeface="Calibri" panose="020F0502020204030204" pitchFamily="34" charset="0"/>
                        <a:cs typeface="Times New Roman" panose="02020603050405020304" pitchFamily="18" charset="0"/>
                      </a:endParaRPr>
                    </a:p>
                  </a:txBody>
                  <a:tcPr marL="38420" marR="38420" marT="0" marB="0" anchor="b"/>
                </a:tc>
                <a:extLst>
                  <a:ext uri="{0D108BD9-81ED-4DB2-BD59-A6C34878D82A}">
                    <a16:rowId xmlns:a16="http://schemas.microsoft.com/office/drawing/2014/main" xmlns="" val="1236416930"/>
                  </a:ext>
                </a:extLst>
              </a:tr>
            </a:tbl>
          </a:graphicData>
        </a:graphic>
      </p:graphicFrame>
      <p:sp>
        <p:nvSpPr>
          <p:cNvPr id="8" name="Título 1">
            <a:extLst>
              <a:ext uri="{FF2B5EF4-FFF2-40B4-BE49-F238E27FC236}">
                <a16:creationId xmlns:a16="http://schemas.microsoft.com/office/drawing/2014/main" xmlns="" id="{771F2E0C-0587-4FA3-82D8-22360B4F1D3B}"/>
              </a:ext>
            </a:extLst>
          </p:cNvPr>
          <p:cNvSpPr txBox="1">
            <a:spLocks/>
          </p:cNvSpPr>
          <p:nvPr/>
        </p:nvSpPr>
        <p:spPr>
          <a:xfrm>
            <a:off x="604630" y="1417985"/>
            <a:ext cx="9379228"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MATRIZ INTERNA Y EXTERNA</a:t>
            </a:r>
            <a:endParaRPr lang="es-ES" sz="4000" dirty="0">
              <a:solidFill>
                <a:schemeClr val="tx1"/>
              </a:solidFill>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xmlns="" id="{878FA4FA-DC76-4999-8501-D95EA28AF0EC}"/>
              </a:ext>
            </a:extLst>
          </p:cNvPr>
          <p:cNvSpPr/>
          <p:nvPr/>
        </p:nvSpPr>
        <p:spPr>
          <a:xfrm>
            <a:off x="138490" y="3348683"/>
            <a:ext cx="2340664" cy="2777940"/>
          </a:xfrm>
          <a:prstGeom prst="rect">
            <a:avLst/>
          </a:prstGeom>
        </p:spPr>
        <p:txBody>
          <a:bodyPr wrap="square">
            <a:spAutoFit/>
          </a:bodyPr>
          <a:lstStyle/>
          <a:p>
            <a:pPr indent="180340">
              <a:lnSpc>
                <a:spcPct val="200000"/>
              </a:lnSpc>
              <a:spcAft>
                <a:spcPts val="0"/>
              </a:spcAft>
              <a:tabLst>
                <a:tab pos="270510" algn="l"/>
              </a:tabLst>
            </a:pPr>
            <a:r>
              <a:rPr lang="es-EC" dirty="0">
                <a:latin typeface="Times New Roman" panose="02020603050405020304" pitchFamily="18" charset="0"/>
                <a:ea typeface="Calibri" panose="020F0502020204030204" pitchFamily="34" charset="0"/>
                <a:cs typeface="Times New Roman" panose="02020603050405020304" pitchFamily="18" charset="0"/>
              </a:rPr>
              <a:t>Matriz de Evaluación Interna: X= 2,64</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indent="180340">
              <a:lnSpc>
                <a:spcPct val="200000"/>
              </a:lnSpc>
              <a:spcAft>
                <a:spcPts val="0"/>
              </a:spcAft>
              <a:tabLst>
                <a:tab pos="270510" algn="l"/>
              </a:tabLst>
            </a:pPr>
            <a:r>
              <a:rPr lang="es-EC" dirty="0">
                <a:latin typeface="Times New Roman" panose="02020603050405020304" pitchFamily="18" charset="0"/>
                <a:ea typeface="Calibri" panose="020F0502020204030204" pitchFamily="34" charset="0"/>
                <a:cs typeface="Times New Roman" panose="02020603050405020304" pitchFamily="18" charset="0"/>
              </a:rPr>
              <a:t>Matriz de Evaluación Externa: Y= 3,09</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pPr>
            <a:r>
              <a:rPr lang="es-EC" dirty="0">
                <a:latin typeface="Times New Roman" panose="02020603050405020304" pitchFamily="18" charset="0"/>
                <a:ea typeface="Calibri" panose="020F0502020204030204" pitchFamily="34" charset="0"/>
                <a:cs typeface="Times New Roman" panose="02020603050405020304" pitchFamily="18" charset="0"/>
              </a:rPr>
              <a:t> </a:t>
            </a:r>
            <a:endParaRPr lang="es-MX"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795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 y="967409"/>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agenes de calzado para dama">
            <a:extLst>
              <a:ext uri="{FF2B5EF4-FFF2-40B4-BE49-F238E27FC236}">
                <a16:creationId xmlns:a16="http://schemas.microsoft.com/office/drawing/2014/main" xmlns="" id="{7974DFE0-95F9-4CEC-9A5C-F1F2260E0B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20348"/>
            <a:ext cx="1152939" cy="115293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5"/>
          <a:stretch>
            <a:fillRect/>
          </a:stretch>
        </p:blipFill>
        <p:spPr>
          <a:xfrm>
            <a:off x="2012418" y="37609"/>
            <a:ext cx="6497391" cy="967409"/>
          </a:xfrm>
          <a:prstGeom prst="rect">
            <a:avLst/>
          </a:prstGeom>
        </p:spPr>
      </p:pic>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xmlns="" id="{E2DA5D1A-5A31-4BE6-B6B2-F796D1A6A64F}"/>
                  </a:ext>
                </a:extLst>
              </p:cNvPr>
              <p:cNvSpPr/>
              <p:nvPr/>
            </p:nvSpPr>
            <p:spPr>
              <a:xfrm>
                <a:off x="379343" y="1775789"/>
                <a:ext cx="9506779" cy="5246436"/>
              </a:xfrm>
              <a:prstGeom prst="rect">
                <a:avLst/>
              </a:prstGeom>
            </p:spPr>
            <p:txBody>
              <a:bodyPr wrap="square">
                <a:spAutoFit/>
              </a:bodyPr>
              <a:lstStyle/>
              <a:p>
                <a:pPr marL="457200" indent="180340">
                  <a:lnSpc>
                    <a:spcPct val="200000"/>
                  </a:lnSpc>
                  <a:spcAft>
                    <a:spcPts val="0"/>
                  </a:spcAft>
                  <a:tabLst>
                    <a:tab pos="180340" algn="l"/>
                    <a:tab pos="270510" algn="l"/>
                  </a:tabLst>
                </a:pPr>
                <a:r>
                  <a:rPr lang="es-EC" dirty="0">
                    <a:latin typeface="Times New Roman" panose="02020603050405020304" pitchFamily="18" charset="0"/>
                    <a:ea typeface="Calibri" panose="020F0502020204030204" pitchFamily="34" charset="0"/>
                    <a:cs typeface="Times New Roman" panose="02020603050405020304" pitchFamily="18" charset="0"/>
                  </a:rPr>
                  <a:t>		En donde:</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tabLst>
                    <a:tab pos="180340" algn="l"/>
                    <a:tab pos="270510" algn="l"/>
                  </a:tabLst>
                </a:pPr>
                <a:r>
                  <a:rPr lang="es-EC" dirty="0">
                    <a:latin typeface="Times New Roman" panose="02020603050405020304" pitchFamily="18" charset="0"/>
                    <a:ea typeface="Calibri" panose="020F0502020204030204" pitchFamily="34" charset="0"/>
                    <a:cs typeface="Times New Roman" panose="02020603050405020304" pitchFamily="18" charset="0"/>
                  </a:rPr>
                  <a:t>		e = Error muestral						 q = Probabilidad de fracaso (p=q=50%)</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tabLst>
                    <a:tab pos="180340" algn="l"/>
                    <a:tab pos="270510" algn="l"/>
                  </a:tabLst>
                </a:pPr>
                <a:r>
                  <a:rPr lang="es-EC" dirty="0">
                    <a:latin typeface="Times New Roman" panose="02020603050405020304" pitchFamily="18" charset="0"/>
                    <a:ea typeface="Calibri" panose="020F0502020204030204" pitchFamily="34" charset="0"/>
                    <a:cs typeface="Times New Roman" panose="02020603050405020304" pitchFamily="18" charset="0"/>
                  </a:rPr>
                  <a:t>		N = Tamaño de la población				 p = Probabilidad de éxito (p, q=100-p)</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tabLst>
                    <a:tab pos="180340" algn="l"/>
                    <a:tab pos="270510" algn="l"/>
                  </a:tabLst>
                </a:pPr>
                <a:r>
                  <a:rPr lang="es-EC" dirty="0">
                    <a:latin typeface="Times New Roman" panose="02020603050405020304" pitchFamily="18" charset="0"/>
                    <a:ea typeface="Calibri" panose="020F0502020204030204" pitchFamily="34" charset="0"/>
                    <a:cs typeface="Times New Roman" panose="02020603050405020304" pitchFamily="18" charset="0"/>
                  </a:rPr>
                  <a:t>		n = Tamaño de la muestra				 Z = Nivel de confianza </a:t>
                </a:r>
                <a:endParaRPr lang="es-EC" i="1" dirty="0">
                  <a:latin typeface="Cambria Math" panose="020405030504060302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tabLst>
                    <a:tab pos="180340" algn="l"/>
                    <a:tab pos="270510" algn="l"/>
                  </a:tabLs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Calibri" panose="020F0502020204030204" pitchFamily="34" charset="0"/>
                          <a:cs typeface="Times New Roman" panose="02020603050405020304" pitchFamily="18" charset="0"/>
                        </a:rPr>
                        <m:t>𝑛</m:t>
                      </m:r>
                      <m:r>
                        <a:rPr lang="es-EC" i="1">
                          <a:latin typeface="Cambria Math" panose="02040503050406030204" pitchFamily="18" charset="0"/>
                          <a:ea typeface="Calibri" panose="020F0502020204030204" pitchFamily="34" charset="0"/>
                          <a:cs typeface="Times New Roman" panose="02020603050405020304" pitchFamily="18" charset="0"/>
                        </a:rPr>
                        <m:t>=</m:t>
                      </m:r>
                      <m:f>
                        <m:fPr>
                          <m:ctrlPr>
                            <a:rPr lang="es-MX"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s-MX" i="1">
                                  <a:latin typeface="Cambria Math" panose="02040503050406030204" pitchFamily="18" charset="0"/>
                                  <a:ea typeface="Calibri" panose="020F0502020204030204" pitchFamily="34" charset="0"/>
                                  <a:cs typeface="Times New Roman" panose="02020603050405020304" pitchFamily="18" charset="0"/>
                                </a:rPr>
                              </m:ctrlPr>
                            </m:sSupPr>
                            <m:e>
                              <m:r>
                                <a:rPr lang="es-EC" i="1">
                                  <a:latin typeface="Cambria Math" panose="02040503050406030204" pitchFamily="18" charset="0"/>
                                  <a:ea typeface="Calibri" panose="020F0502020204030204" pitchFamily="34" charset="0"/>
                                  <a:cs typeface="Times New Roman" panose="02020603050405020304" pitchFamily="18" charset="0"/>
                                </a:rPr>
                                <m:t>𝑍</m:t>
                              </m:r>
                            </m:e>
                            <m:sup>
                              <m:r>
                                <a:rPr lang="es-EC" i="1">
                                  <a:latin typeface="Cambria Math" panose="02040503050406030204" pitchFamily="18" charset="0"/>
                                  <a:ea typeface="Calibri" panose="020F0502020204030204" pitchFamily="34" charset="0"/>
                                  <a:cs typeface="Times New Roman" panose="02020603050405020304" pitchFamily="18" charset="0"/>
                                </a:rPr>
                                <m:t>2</m:t>
                              </m:r>
                            </m:sup>
                          </m:sSup>
                          <m:r>
                            <a:rPr lang="es-EC" i="1">
                              <a:latin typeface="Cambria Math" panose="02040503050406030204" pitchFamily="18" charset="0"/>
                              <a:ea typeface="Calibri" panose="020F0502020204030204" pitchFamily="34" charset="0"/>
                              <a:cs typeface="Times New Roman" panose="02020603050405020304" pitchFamily="18" charset="0"/>
                            </a:rPr>
                            <m:t>∗</m:t>
                          </m:r>
                          <m:r>
                            <a:rPr lang="es-EC" i="1">
                              <a:latin typeface="Cambria Math" panose="02040503050406030204" pitchFamily="18" charset="0"/>
                              <a:ea typeface="Calibri" panose="020F0502020204030204" pitchFamily="34" charset="0"/>
                              <a:cs typeface="Times New Roman" panose="02020603050405020304" pitchFamily="18" charset="0"/>
                            </a:rPr>
                            <m:t>𝑁</m:t>
                          </m:r>
                          <m:r>
                            <a:rPr lang="es-EC" i="1">
                              <a:latin typeface="Cambria Math" panose="02040503050406030204" pitchFamily="18" charset="0"/>
                              <a:ea typeface="Calibri" panose="020F0502020204030204" pitchFamily="34" charset="0"/>
                              <a:cs typeface="Times New Roman" panose="02020603050405020304" pitchFamily="18" charset="0"/>
                            </a:rPr>
                            <m:t>∗</m:t>
                          </m:r>
                          <m:r>
                            <a:rPr lang="es-EC" i="1">
                              <a:latin typeface="Cambria Math" panose="02040503050406030204" pitchFamily="18" charset="0"/>
                              <a:ea typeface="Calibri" panose="020F0502020204030204" pitchFamily="34" charset="0"/>
                              <a:cs typeface="Times New Roman" panose="02020603050405020304" pitchFamily="18" charset="0"/>
                            </a:rPr>
                            <m:t>𝑃</m:t>
                          </m:r>
                          <m:r>
                            <a:rPr lang="es-EC" i="1">
                              <a:latin typeface="Cambria Math" panose="02040503050406030204" pitchFamily="18" charset="0"/>
                              <a:ea typeface="Calibri" panose="020F0502020204030204" pitchFamily="34" charset="0"/>
                              <a:cs typeface="Times New Roman" panose="02020603050405020304" pitchFamily="18" charset="0"/>
                            </a:rPr>
                            <m:t>∗</m:t>
                          </m:r>
                          <m:r>
                            <a:rPr lang="es-EC" i="1">
                              <a:latin typeface="Cambria Math" panose="02040503050406030204" pitchFamily="18" charset="0"/>
                              <a:ea typeface="Calibri" panose="020F0502020204030204" pitchFamily="34" charset="0"/>
                              <a:cs typeface="Times New Roman" panose="02020603050405020304" pitchFamily="18" charset="0"/>
                            </a:rPr>
                            <m:t>𝑄</m:t>
                          </m:r>
                        </m:num>
                        <m:den>
                          <m:sSup>
                            <m:sSupPr>
                              <m:ctrlPr>
                                <a:rPr lang="es-MX" i="1">
                                  <a:latin typeface="Cambria Math" panose="02040503050406030204" pitchFamily="18" charset="0"/>
                                  <a:ea typeface="Calibri" panose="020F0502020204030204" pitchFamily="34" charset="0"/>
                                  <a:cs typeface="Times New Roman" panose="02020603050405020304" pitchFamily="18" charset="0"/>
                                </a:rPr>
                              </m:ctrlPr>
                            </m:sSupPr>
                            <m:e>
                              <m:r>
                                <a:rPr lang="es-EC" i="1">
                                  <a:latin typeface="Cambria Math" panose="02040503050406030204" pitchFamily="18" charset="0"/>
                                  <a:ea typeface="Calibri" panose="020F0502020204030204" pitchFamily="34" charset="0"/>
                                  <a:cs typeface="Times New Roman" panose="02020603050405020304" pitchFamily="18" charset="0"/>
                                </a:rPr>
                                <m:t>𝑒</m:t>
                              </m:r>
                            </m:e>
                            <m:sup>
                              <m:r>
                                <a:rPr lang="es-EC" i="1">
                                  <a:latin typeface="Cambria Math" panose="02040503050406030204" pitchFamily="18" charset="0"/>
                                  <a:ea typeface="Calibri" panose="020F0502020204030204" pitchFamily="34" charset="0"/>
                                  <a:cs typeface="Times New Roman" panose="02020603050405020304" pitchFamily="18" charset="0"/>
                                </a:rPr>
                                <m:t>2</m:t>
                              </m:r>
                            </m:sup>
                          </m:sSup>
                          <m:d>
                            <m:dPr>
                              <m:ctrlPr>
                                <a:rPr lang="es-MX" i="1">
                                  <a:latin typeface="Cambria Math" panose="02040503050406030204" pitchFamily="18" charset="0"/>
                                  <a:ea typeface="Calibri" panose="020F0502020204030204" pitchFamily="34" charset="0"/>
                                  <a:cs typeface="Times New Roman" panose="02020603050405020304" pitchFamily="18" charset="0"/>
                                </a:rPr>
                              </m:ctrlPr>
                            </m:dPr>
                            <m:e>
                              <m:r>
                                <a:rPr lang="es-EC" i="1">
                                  <a:latin typeface="Cambria Math" panose="02040503050406030204" pitchFamily="18" charset="0"/>
                                  <a:ea typeface="Calibri" panose="020F0502020204030204" pitchFamily="34" charset="0"/>
                                  <a:cs typeface="Times New Roman" panose="02020603050405020304" pitchFamily="18" charset="0"/>
                                </a:rPr>
                                <m:t>𝑁</m:t>
                              </m:r>
                              <m:r>
                                <a:rPr lang="es-EC" i="1">
                                  <a:latin typeface="Cambria Math" panose="02040503050406030204" pitchFamily="18" charset="0"/>
                                  <a:ea typeface="Calibri" panose="020F0502020204030204" pitchFamily="34" charset="0"/>
                                  <a:cs typeface="Times New Roman" panose="02020603050405020304" pitchFamily="18" charset="0"/>
                                </a:rPr>
                                <m:t>−1</m:t>
                              </m:r>
                            </m:e>
                          </m:d>
                          <m:r>
                            <a:rPr lang="es-EC" i="1">
                              <a:latin typeface="Cambria Math" panose="02040503050406030204" pitchFamily="18" charset="0"/>
                              <a:ea typeface="Calibri" panose="020F0502020204030204" pitchFamily="34" charset="0"/>
                              <a:cs typeface="Times New Roman" panose="02020603050405020304" pitchFamily="18" charset="0"/>
                            </a:rPr>
                            <m:t>+</m:t>
                          </m:r>
                          <m:sSup>
                            <m:sSupPr>
                              <m:ctrlPr>
                                <a:rPr lang="es-MX" i="1">
                                  <a:latin typeface="Cambria Math" panose="02040503050406030204" pitchFamily="18" charset="0"/>
                                  <a:ea typeface="Calibri" panose="020F0502020204030204" pitchFamily="34" charset="0"/>
                                  <a:cs typeface="Times New Roman" panose="02020603050405020304" pitchFamily="18" charset="0"/>
                                </a:rPr>
                              </m:ctrlPr>
                            </m:sSupPr>
                            <m:e>
                              <m:r>
                                <a:rPr lang="es-EC" i="1">
                                  <a:latin typeface="Cambria Math" panose="02040503050406030204" pitchFamily="18" charset="0"/>
                                  <a:ea typeface="Calibri" panose="020F0502020204030204" pitchFamily="34" charset="0"/>
                                  <a:cs typeface="Times New Roman" panose="02020603050405020304" pitchFamily="18" charset="0"/>
                                </a:rPr>
                                <m:t>𝑍</m:t>
                              </m:r>
                            </m:e>
                            <m:sup>
                              <m:r>
                                <a:rPr lang="es-EC" i="1">
                                  <a:latin typeface="Cambria Math" panose="02040503050406030204" pitchFamily="18" charset="0"/>
                                  <a:ea typeface="Calibri" panose="020F0502020204030204" pitchFamily="34" charset="0"/>
                                  <a:cs typeface="Times New Roman" panose="02020603050405020304" pitchFamily="18" charset="0"/>
                                </a:rPr>
                                <m:t>2</m:t>
                              </m:r>
                            </m:sup>
                          </m:sSup>
                          <m:r>
                            <a:rPr lang="es-EC" i="1">
                              <a:latin typeface="Cambria Math" panose="02040503050406030204" pitchFamily="18" charset="0"/>
                              <a:ea typeface="Calibri" panose="020F0502020204030204" pitchFamily="34" charset="0"/>
                              <a:cs typeface="Times New Roman" panose="02020603050405020304" pitchFamily="18" charset="0"/>
                            </a:rPr>
                            <m:t>∗</m:t>
                          </m:r>
                          <m:r>
                            <a:rPr lang="es-EC" i="1">
                              <a:latin typeface="Cambria Math" panose="02040503050406030204" pitchFamily="18" charset="0"/>
                              <a:ea typeface="Calibri" panose="020F0502020204030204" pitchFamily="34" charset="0"/>
                              <a:cs typeface="Times New Roman" panose="02020603050405020304" pitchFamily="18" charset="0"/>
                            </a:rPr>
                            <m:t>𝑃</m:t>
                          </m:r>
                          <m:r>
                            <a:rPr lang="es-EC" i="1">
                              <a:latin typeface="Cambria Math" panose="02040503050406030204" pitchFamily="18" charset="0"/>
                              <a:ea typeface="Calibri" panose="020F0502020204030204" pitchFamily="34" charset="0"/>
                              <a:cs typeface="Times New Roman" panose="02020603050405020304" pitchFamily="18" charset="0"/>
                            </a:rPr>
                            <m:t>∗</m:t>
                          </m:r>
                          <m:r>
                            <a:rPr lang="es-EC" i="1">
                              <a:latin typeface="Cambria Math" panose="02040503050406030204" pitchFamily="18" charset="0"/>
                              <a:ea typeface="Calibri" panose="020F0502020204030204" pitchFamily="34" charset="0"/>
                              <a:cs typeface="Times New Roman" panose="02020603050405020304" pitchFamily="18" charset="0"/>
                            </a:rPr>
                            <m:t>𝑄</m:t>
                          </m:r>
                        </m:den>
                      </m:f>
                    </m:oMath>
                  </m:oMathPara>
                </a14:m>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tabLst>
                    <a:tab pos="180340" algn="l"/>
                    <a:tab pos="270510" algn="l"/>
                  </a:tabLs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Calibri" panose="020F0502020204030204" pitchFamily="34" charset="0"/>
                          <a:cs typeface="Times New Roman" panose="02020603050405020304" pitchFamily="18" charset="0"/>
                        </a:rPr>
                        <m:t>𝑛</m:t>
                      </m:r>
                      <m:r>
                        <a:rPr lang="es-EC" i="1">
                          <a:latin typeface="Cambria Math" panose="02040503050406030204" pitchFamily="18" charset="0"/>
                          <a:ea typeface="Calibri" panose="020F0502020204030204" pitchFamily="34" charset="0"/>
                          <a:cs typeface="Times New Roman" panose="02020603050405020304" pitchFamily="18" charset="0"/>
                        </a:rPr>
                        <m:t>=</m:t>
                      </m:r>
                      <m:f>
                        <m:fPr>
                          <m:ctrlPr>
                            <a:rPr lang="es-MX"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s-MX" i="1">
                                  <a:latin typeface="Cambria Math" panose="02040503050406030204" pitchFamily="18" charset="0"/>
                                  <a:ea typeface="Calibri" panose="020F0502020204030204" pitchFamily="34" charset="0"/>
                                  <a:cs typeface="Times New Roman" panose="02020603050405020304" pitchFamily="18" charset="0"/>
                                </a:rPr>
                              </m:ctrlPr>
                            </m:sSupPr>
                            <m:e>
                              <m:r>
                                <a:rPr lang="es-EC" i="1">
                                  <a:latin typeface="Cambria Math" panose="02040503050406030204" pitchFamily="18" charset="0"/>
                                  <a:ea typeface="Calibri" panose="020F0502020204030204" pitchFamily="34" charset="0"/>
                                  <a:cs typeface="Times New Roman" panose="02020603050405020304" pitchFamily="18" charset="0"/>
                                </a:rPr>
                                <m:t>0.95</m:t>
                              </m:r>
                            </m:e>
                            <m:sup>
                              <m:r>
                                <a:rPr lang="es-EC" i="1">
                                  <a:latin typeface="Cambria Math" panose="02040503050406030204" pitchFamily="18" charset="0"/>
                                  <a:ea typeface="Calibri" panose="020F0502020204030204" pitchFamily="34" charset="0"/>
                                  <a:cs typeface="Times New Roman" panose="02020603050405020304" pitchFamily="18" charset="0"/>
                                </a:rPr>
                                <m:t>2</m:t>
                              </m:r>
                            </m:sup>
                          </m:sSup>
                          <m:r>
                            <a:rPr lang="es-EC" i="1">
                              <a:latin typeface="Cambria Math" panose="02040503050406030204" pitchFamily="18" charset="0"/>
                              <a:ea typeface="Calibri" panose="020F0502020204030204" pitchFamily="34" charset="0"/>
                              <a:cs typeface="Times New Roman" panose="02020603050405020304" pitchFamily="18" charset="0"/>
                            </a:rPr>
                            <m:t>∗252752∗0.5∗0.5</m:t>
                          </m:r>
                        </m:num>
                        <m:den>
                          <m:sSup>
                            <m:sSupPr>
                              <m:ctrlPr>
                                <a:rPr lang="es-MX" i="1">
                                  <a:latin typeface="Cambria Math" panose="02040503050406030204" pitchFamily="18" charset="0"/>
                                  <a:ea typeface="Calibri" panose="020F0502020204030204" pitchFamily="34" charset="0"/>
                                  <a:cs typeface="Times New Roman" panose="02020603050405020304" pitchFamily="18" charset="0"/>
                                </a:rPr>
                              </m:ctrlPr>
                            </m:sSupPr>
                            <m:e>
                              <m:d>
                                <m:dPr>
                                  <m:ctrlPr>
                                    <a:rPr lang="es-MX" i="1">
                                      <a:latin typeface="Cambria Math" panose="02040503050406030204" pitchFamily="18" charset="0"/>
                                      <a:ea typeface="Calibri" panose="020F0502020204030204" pitchFamily="34" charset="0"/>
                                      <a:cs typeface="Times New Roman" panose="02020603050405020304" pitchFamily="18" charset="0"/>
                                    </a:rPr>
                                  </m:ctrlPr>
                                </m:dPr>
                                <m:e>
                                  <m:r>
                                    <a:rPr lang="es-EC" i="1">
                                      <a:latin typeface="Cambria Math" panose="02040503050406030204" pitchFamily="18" charset="0"/>
                                      <a:ea typeface="Calibri" panose="020F0502020204030204" pitchFamily="34" charset="0"/>
                                      <a:cs typeface="Times New Roman" panose="02020603050405020304" pitchFamily="18" charset="0"/>
                                    </a:rPr>
                                    <m:t>0.05</m:t>
                                  </m:r>
                                </m:e>
                              </m:d>
                            </m:e>
                            <m:sup>
                              <m:r>
                                <a:rPr lang="es-EC" i="1">
                                  <a:latin typeface="Cambria Math" panose="02040503050406030204" pitchFamily="18" charset="0"/>
                                  <a:ea typeface="Calibri" panose="020F0502020204030204" pitchFamily="34" charset="0"/>
                                  <a:cs typeface="Times New Roman" panose="02020603050405020304" pitchFamily="18" charset="0"/>
                                </a:rPr>
                                <m:t>2</m:t>
                              </m:r>
                            </m:sup>
                          </m:sSup>
                          <m:d>
                            <m:dPr>
                              <m:ctrlPr>
                                <a:rPr lang="es-MX" i="1">
                                  <a:latin typeface="Cambria Math" panose="02040503050406030204" pitchFamily="18" charset="0"/>
                                  <a:ea typeface="Calibri" panose="020F0502020204030204" pitchFamily="34" charset="0"/>
                                  <a:cs typeface="Times New Roman" panose="02020603050405020304" pitchFamily="18" charset="0"/>
                                </a:rPr>
                              </m:ctrlPr>
                            </m:dPr>
                            <m:e>
                              <m:r>
                                <a:rPr lang="es-EC" i="1">
                                  <a:latin typeface="Cambria Math" panose="02040503050406030204" pitchFamily="18" charset="0"/>
                                  <a:ea typeface="Calibri" panose="020F0502020204030204" pitchFamily="34" charset="0"/>
                                  <a:cs typeface="Times New Roman" panose="02020603050405020304" pitchFamily="18" charset="0"/>
                                </a:rPr>
                                <m:t>252752−1</m:t>
                              </m:r>
                            </m:e>
                          </m:d>
                          <m:r>
                            <a:rPr lang="es-EC" i="1">
                              <a:latin typeface="Cambria Math" panose="02040503050406030204" pitchFamily="18" charset="0"/>
                              <a:ea typeface="Calibri" panose="020F0502020204030204" pitchFamily="34" charset="0"/>
                              <a:cs typeface="Times New Roman" panose="02020603050405020304" pitchFamily="18" charset="0"/>
                            </a:rPr>
                            <m:t>+</m:t>
                          </m:r>
                          <m:sSup>
                            <m:sSupPr>
                              <m:ctrlPr>
                                <a:rPr lang="es-MX" i="1">
                                  <a:latin typeface="Cambria Math" panose="02040503050406030204" pitchFamily="18" charset="0"/>
                                  <a:ea typeface="Calibri" panose="020F0502020204030204" pitchFamily="34" charset="0"/>
                                  <a:cs typeface="Times New Roman" panose="02020603050405020304" pitchFamily="18" charset="0"/>
                                </a:rPr>
                              </m:ctrlPr>
                            </m:sSupPr>
                            <m:e>
                              <m:r>
                                <a:rPr lang="es-EC" i="1">
                                  <a:latin typeface="Cambria Math" panose="02040503050406030204" pitchFamily="18" charset="0"/>
                                  <a:ea typeface="Calibri" panose="020F0502020204030204" pitchFamily="34" charset="0"/>
                                  <a:cs typeface="Times New Roman" panose="02020603050405020304" pitchFamily="18" charset="0"/>
                                </a:rPr>
                                <m:t>0.95</m:t>
                              </m:r>
                            </m:e>
                            <m:sup>
                              <m:r>
                                <a:rPr lang="es-EC" i="1">
                                  <a:latin typeface="Cambria Math" panose="02040503050406030204" pitchFamily="18" charset="0"/>
                                  <a:ea typeface="Calibri" panose="020F0502020204030204" pitchFamily="34" charset="0"/>
                                  <a:cs typeface="Times New Roman" panose="02020603050405020304" pitchFamily="18" charset="0"/>
                                </a:rPr>
                                <m:t>2</m:t>
                              </m:r>
                            </m:sup>
                          </m:sSup>
                          <m:r>
                            <a:rPr lang="es-EC" i="1">
                              <a:latin typeface="Cambria Math" panose="02040503050406030204" pitchFamily="18" charset="0"/>
                              <a:ea typeface="Calibri" panose="020F0502020204030204" pitchFamily="34" charset="0"/>
                              <a:cs typeface="Times New Roman" panose="02020603050405020304" pitchFamily="18" charset="0"/>
                            </a:rPr>
                            <m:t>∗0.5∗0.5</m:t>
                          </m:r>
                        </m:den>
                      </m:f>
                    </m:oMath>
                  </m:oMathPara>
                </a14:m>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457200" indent="180340">
                  <a:lnSpc>
                    <a:spcPct val="200000"/>
                  </a:lnSpc>
                  <a:spcAft>
                    <a:spcPts val="0"/>
                  </a:spcAft>
                  <a:tabLst>
                    <a:tab pos="180340" algn="l"/>
                    <a:tab pos="270510" algn="l"/>
                  </a:tabLs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Calibri" panose="020F0502020204030204" pitchFamily="34" charset="0"/>
                          <a:cs typeface="Times New Roman" panose="02020603050405020304" pitchFamily="18" charset="0"/>
                        </a:rPr>
                        <m:t>𝑛</m:t>
                      </m:r>
                      <m:r>
                        <a:rPr lang="es-EC" i="1">
                          <a:latin typeface="Cambria Math" panose="02040503050406030204" pitchFamily="18" charset="0"/>
                          <a:ea typeface="Calibri" panose="020F0502020204030204" pitchFamily="34" charset="0"/>
                          <a:cs typeface="Times New Roman" panose="02020603050405020304" pitchFamily="18" charset="0"/>
                        </a:rPr>
                        <m:t>=384</m:t>
                      </m:r>
                    </m:oMath>
                  </m:oMathPara>
                </a14:m>
                <a:endParaRPr lang="es-MX"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2" name="Rectángulo 1">
                <a:extLst>
                  <a:ext uri="{FF2B5EF4-FFF2-40B4-BE49-F238E27FC236}">
                    <a16:creationId xmlns:a16="http://schemas.microsoft.com/office/drawing/2014/main" id="{E2DA5D1A-5A31-4BE6-B6B2-F796D1A6A64F}"/>
                  </a:ext>
                </a:extLst>
              </p:cNvPr>
              <p:cNvSpPr>
                <a:spLocks noRot="1" noChangeAspect="1" noMove="1" noResize="1" noEditPoints="1" noAdjustHandles="1" noChangeArrowheads="1" noChangeShapeType="1" noTextEdit="1"/>
              </p:cNvSpPr>
              <p:nvPr/>
            </p:nvSpPr>
            <p:spPr>
              <a:xfrm>
                <a:off x="379343" y="1775789"/>
                <a:ext cx="9506779" cy="5246436"/>
              </a:xfrm>
              <a:prstGeom prst="rect">
                <a:avLst/>
              </a:prstGeom>
              <a:blipFill>
                <a:blip r:embed="rId6"/>
                <a:stretch>
                  <a:fillRect/>
                </a:stretch>
              </a:blipFill>
            </p:spPr>
            <p:txBody>
              <a:bodyPr/>
              <a:lstStyle/>
              <a:p>
                <a:r>
                  <a:rPr lang="es-MX">
                    <a:noFill/>
                  </a:rPr>
                  <a:t> </a:t>
                </a:r>
              </a:p>
            </p:txBody>
          </p:sp>
        </mc:Fallback>
      </mc:AlternateContent>
      <p:sp>
        <p:nvSpPr>
          <p:cNvPr id="8" name="Título 1">
            <a:extLst>
              <a:ext uri="{FF2B5EF4-FFF2-40B4-BE49-F238E27FC236}">
                <a16:creationId xmlns:a16="http://schemas.microsoft.com/office/drawing/2014/main" xmlns="" id="{FA797448-0B11-44BD-906A-0DE0589B8149}"/>
              </a:ext>
            </a:extLst>
          </p:cNvPr>
          <p:cNvSpPr txBox="1">
            <a:spLocks/>
          </p:cNvSpPr>
          <p:nvPr/>
        </p:nvSpPr>
        <p:spPr>
          <a:xfrm>
            <a:off x="2409409" y="1142483"/>
            <a:ext cx="6220241" cy="8027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4000" b="1" dirty="0">
                <a:solidFill>
                  <a:schemeClr val="tx1"/>
                </a:solidFill>
                <a:latin typeface="Times New Roman" panose="02020603050405020304" pitchFamily="18" charset="0"/>
                <a:cs typeface="Times New Roman" panose="02020603050405020304" pitchFamily="18" charset="0"/>
              </a:rPr>
              <a:t>MUESTRA</a:t>
            </a:r>
            <a:endParaRPr lang="es-E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44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imagenes de calzado para dama">
            <a:extLst>
              <a:ext uri="{FF2B5EF4-FFF2-40B4-BE49-F238E27FC236}">
                <a16:creationId xmlns:a16="http://schemas.microsoft.com/office/drawing/2014/main" xmlns="" id="{51272A36-F6EC-4281-8F5C-4A97A59606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1565"/>
            <a:ext cx="1209261" cy="9674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sultado de imagen para imagenes de calzado para dama">
            <a:extLst>
              <a:ext uri="{FF2B5EF4-FFF2-40B4-BE49-F238E27FC236}">
                <a16:creationId xmlns:a16="http://schemas.microsoft.com/office/drawing/2014/main" xmlns="" id="{589D818B-13F2-453F-A58A-239D2FA8F2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27" y="837293"/>
            <a:ext cx="954810" cy="954810"/>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xmlns="" id="{88D45CB7-1430-4FF5-AAB3-BD314D936FC7}"/>
              </a:ext>
            </a:extLst>
          </p:cNvPr>
          <p:cNvPicPr>
            <a:picLocks noChangeAspect="1"/>
          </p:cNvPicPr>
          <p:nvPr/>
        </p:nvPicPr>
        <p:blipFill>
          <a:blip r:embed="rId4"/>
          <a:stretch>
            <a:fillRect/>
          </a:stretch>
        </p:blipFill>
        <p:spPr>
          <a:xfrm>
            <a:off x="2012418" y="37609"/>
            <a:ext cx="6497391" cy="1152939"/>
          </a:xfrm>
          <a:prstGeom prst="rect">
            <a:avLst/>
          </a:prstGeom>
        </p:spPr>
      </p:pic>
      <p:sp>
        <p:nvSpPr>
          <p:cNvPr id="6" name="Título 1">
            <a:extLst>
              <a:ext uri="{FF2B5EF4-FFF2-40B4-BE49-F238E27FC236}">
                <a16:creationId xmlns:a16="http://schemas.microsoft.com/office/drawing/2014/main" xmlns="" id="{B3537C2B-FDC5-481D-AF9F-301178CB2C34}"/>
              </a:ext>
            </a:extLst>
          </p:cNvPr>
          <p:cNvSpPr txBox="1">
            <a:spLocks/>
          </p:cNvSpPr>
          <p:nvPr/>
        </p:nvSpPr>
        <p:spPr>
          <a:xfrm>
            <a:off x="304800" y="1142093"/>
            <a:ext cx="10335491" cy="54333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tabLst>
                <a:tab pos="2325688" algn="l"/>
              </a:tabLst>
            </a:pPr>
            <a:r>
              <a:rPr lang="es-ES" sz="3200" b="1" dirty="0">
                <a:solidFill>
                  <a:schemeClr val="tx1"/>
                </a:solidFill>
                <a:latin typeface="Times New Roman" panose="02020603050405020304" pitchFamily="18" charset="0"/>
                <a:cs typeface="Times New Roman" panose="02020603050405020304" pitchFamily="18" charset="0"/>
              </a:rPr>
              <a:t>RESULTADOS ENCUESTA</a:t>
            </a:r>
            <a:endParaRPr lang="es-ES" sz="3200" dirty="0">
              <a:solidFill>
                <a:schemeClr val="tx1"/>
              </a:solidFill>
              <a:latin typeface="Times New Roman" panose="02020603050405020304" pitchFamily="18" charset="0"/>
              <a:cs typeface="Times New Roman" panose="02020603050405020304" pitchFamily="18" charset="0"/>
            </a:endParaRPr>
          </a:p>
        </p:txBody>
      </p:sp>
      <p:pic>
        <p:nvPicPr>
          <p:cNvPr id="9" name="Imagen 8">
            <a:extLst>
              <a:ext uri="{FF2B5EF4-FFF2-40B4-BE49-F238E27FC236}">
                <a16:creationId xmlns:a16="http://schemas.microsoft.com/office/drawing/2014/main" xmlns="" id="{5FE9E1B3-CD4D-4FE9-A515-356B17269B06}"/>
              </a:ext>
            </a:extLst>
          </p:cNvPr>
          <p:cNvPicPr/>
          <p:nvPr/>
        </p:nvPicPr>
        <p:blipFill rotWithShape="1">
          <a:blip r:embed="rId5">
            <a:extLst>
              <a:ext uri="{28A0092B-C50C-407E-A947-70E740481C1C}">
                <a14:useLocalDpi xmlns:a14="http://schemas.microsoft.com/office/drawing/2010/main" val="0"/>
              </a:ext>
            </a:extLst>
          </a:blip>
          <a:srcRect l="12599" r="4785" b="15936"/>
          <a:stretch/>
        </p:blipFill>
        <p:spPr bwMode="auto">
          <a:xfrm>
            <a:off x="27710" y="1714603"/>
            <a:ext cx="4059382" cy="3141976"/>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0" name="Imagen 9">
            <a:extLst>
              <a:ext uri="{FF2B5EF4-FFF2-40B4-BE49-F238E27FC236}">
                <a16:creationId xmlns:a16="http://schemas.microsoft.com/office/drawing/2014/main" xmlns="" id="{F66B98A0-BABA-49AE-BD88-9D65E5D0E7F5}"/>
              </a:ext>
            </a:extLst>
          </p:cNvPr>
          <p:cNvPicPr/>
          <p:nvPr/>
        </p:nvPicPr>
        <p:blipFill rotWithShape="1">
          <a:blip r:embed="rId6">
            <a:extLst>
              <a:ext uri="{28A0092B-C50C-407E-A947-70E740481C1C}">
                <a14:useLocalDpi xmlns:a14="http://schemas.microsoft.com/office/drawing/2010/main" val="0"/>
              </a:ext>
            </a:extLst>
          </a:blip>
          <a:srcRect l="8453" r="8453" b="15737"/>
          <a:stretch/>
        </p:blipFill>
        <p:spPr bwMode="auto">
          <a:xfrm>
            <a:off x="4129810" y="3429000"/>
            <a:ext cx="3973946" cy="339139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11" name="Imagen 10">
            <a:extLst>
              <a:ext uri="{FF2B5EF4-FFF2-40B4-BE49-F238E27FC236}">
                <a16:creationId xmlns:a16="http://schemas.microsoft.com/office/drawing/2014/main" xmlns="" id="{7C0DEC3E-C9C1-43CD-95BF-B342C3428F06}"/>
              </a:ext>
            </a:extLst>
          </p:cNvPr>
          <p:cNvPicPr/>
          <p:nvPr/>
        </p:nvPicPr>
        <p:blipFill rotWithShape="1">
          <a:blip r:embed="rId7">
            <a:extLst>
              <a:ext uri="{28A0092B-C50C-407E-A947-70E740481C1C}">
                <a14:useLocalDpi xmlns:a14="http://schemas.microsoft.com/office/drawing/2010/main" val="0"/>
              </a:ext>
            </a:extLst>
          </a:blip>
          <a:srcRect l="11643" t="1395" r="11163" b="14940"/>
          <a:stretch/>
        </p:blipFill>
        <p:spPr bwMode="auto">
          <a:xfrm>
            <a:off x="8203047" y="1507993"/>
            <a:ext cx="3973946" cy="3562771"/>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85080686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591</TotalTime>
  <Words>1732</Words>
  <Application>Microsoft Office PowerPoint</Application>
  <PresentationFormat>Panorámica</PresentationFormat>
  <Paragraphs>427</Paragraphs>
  <Slides>24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Arial</vt:lpstr>
      <vt:lpstr>Calibri</vt:lpstr>
      <vt:lpstr>Cambria Math</vt:lpstr>
      <vt:lpstr>Symbol</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Argelia Sandobal</dc:creator>
  <cp:lastModifiedBy>Jorge Alberto  Hidalgo Buitron</cp:lastModifiedBy>
  <cp:revision>66</cp:revision>
  <dcterms:created xsi:type="dcterms:W3CDTF">2019-07-05T23:04:23Z</dcterms:created>
  <dcterms:modified xsi:type="dcterms:W3CDTF">2019-07-18T21:13:58Z</dcterms:modified>
</cp:coreProperties>
</file>