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 id="2147483684" r:id="rId2"/>
  </p:sldMasterIdLst>
  <p:notesMasterIdLst>
    <p:notesMasterId r:id="rId31"/>
  </p:notesMasterIdLst>
  <p:handoutMasterIdLst>
    <p:handoutMasterId r:id="rId32"/>
  </p:handoutMasterIdLst>
  <p:sldIdLst>
    <p:sldId id="258" r:id="rId3"/>
    <p:sldId id="264" r:id="rId4"/>
    <p:sldId id="316"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44" r:id="rId27"/>
    <p:sldId id="341" r:id="rId28"/>
    <p:sldId id="342" r:id="rId29"/>
    <p:sldId id="34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6589"/>
    <a:srgbClr val="9BABCD"/>
    <a:srgbClr val="E0C6CF"/>
    <a:srgbClr val="9D2B57"/>
    <a:srgbClr val="DE8895"/>
    <a:srgbClr val="A02F5A"/>
    <a:srgbClr val="7A91B7"/>
    <a:srgbClr val="FFFFF3"/>
    <a:srgbClr val="7B91B8"/>
    <a:srgbClr val="5D81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89138" autoAdjust="0"/>
  </p:normalViewPr>
  <p:slideViewPr>
    <p:cSldViewPr snapToGrid="0">
      <p:cViewPr varScale="1">
        <p:scale>
          <a:sx n="65" d="100"/>
          <a:sy n="65" d="100"/>
        </p:scale>
        <p:origin x="444" y="78"/>
      </p:cViewPr>
      <p:guideLst/>
    </p:cSldViewPr>
  </p:slideViewPr>
  <p:notesTextViewPr>
    <p:cViewPr>
      <p:scale>
        <a:sx n="1" d="1"/>
        <a:sy n="1" d="1"/>
      </p:scale>
      <p:origin x="0" y="0"/>
    </p:cViewPr>
  </p:notesTextViewPr>
  <p:notesViewPr>
    <p:cSldViewPr snapToGrid="0">
      <p:cViewPr varScale="1">
        <p:scale>
          <a:sx n="88" d="100"/>
          <a:sy n="88" d="100"/>
        </p:scale>
        <p:origin x="306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 Id="rId4" Type="http://schemas.openxmlformats.org/officeDocument/2006/relationships/image" Target="../media/image6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5102F-DBFC-44FE-8054-FA83879279FE}" type="doc">
      <dgm:prSet loTypeId="urn:microsoft.com/office/officeart/2005/8/layout/hProcess10" loCatId="picture" qsTypeId="urn:microsoft.com/office/officeart/2005/8/quickstyle/simple1" qsCatId="simple" csTypeId="urn:microsoft.com/office/officeart/2005/8/colors/colorful2" csCatId="colorful" phldr="1"/>
      <dgm:spPr/>
      <dgm:t>
        <a:bodyPr/>
        <a:lstStyle/>
        <a:p>
          <a:endParaRPr lang="es-ES"/>
        </a:p>
      </dgm:t>
    </dgm:pt>
    <dgm:pt modelId="{E93E8215-61A8-4C39-85F5-11EA0C677B84}">
      <dgm:prSet phldrT="[Texto]"/>
      <dgm:spPr/>
      <dgm:t>
        <a:bodyPr/>
        <a:lstStyle/>
        <a:p>
          <a:r>
            <a:rPr lang="es-ES" dirty="0"/>
            <a:t>1. Análisis del Proceso de SMS de Barbara Kitchenham</a:t>
          </a:r>
        </a:p>
      </dgm:t>
    </dgm:pt>
    <dgm:pt modelId="{C04E5149-FE21-4731-8DD4-86D661E06981}" type="parTrans" cxnId="{A732899E-54F1-465E-A321-A5F11EFA8BDF}">
      <dgm:prSet/>
      <dgm:spPr/>
      <dgm:t>
        <a:bodyPr/>
        <a:lstStyle/>
        <a:p>
          <a:endParaRPr lang="es-ES"/>
        </a:p>
      </dgm:t>
    </dgm:pt>
    <dgm:pt modelId="{ABBD8BAF-707F-49D9-83A0-9258723B9E25}" type="sibTrans" cxnId="{A732899E-54F1-465E-A321-A5F11EFA8BDF}">
      <dgm:prSet/>
      <dgm:spPr/>
      <dgm:t>
        <a:bodyPr/>
        <a:lstStyle/>
        <a:p>
          <a:endParaRPr lang="es-ES"/>
        </a:p>
      </dgm:t>
    </dgm:pt>
    <dgm:pt modelId="{A7833C0A-FDB1-4A50-B0D8-3158D578042D}">
      <dgm:prSet phldrT="[Texto]"/>
      <dgm:spPr/>
      <dgm:t>
        <a:bodyPr/>
        <a:lstStyle/>
        <a:p>
          <a:r>
            <a:rPr lang="es-ES" dirty="0"/>
            <a:t>3. </a:t>
          </a:r>
          <a:r>
            <a:rPr lang="es-ES" dirty="0" smtClean="0"/>
            <a:t>Análisis </a:t>
          </a:r>
          <a:r>
            <a:rPr lang="es-ES" dirty="0"/>
            <a:t>de propuestas de mejora aplicando Gestión del Conocimiento</a:t>
          </a:r>
        </a:p>
      </dgm:t>
    </dgm:pt>
    <dgm:pt modelId="{AA353A20-3634-41F8-B530-8EB2F059673A}" type="parTrans" cxnId="{13328FE0-1A61-47CD-88D1-1E49895CEACC}">
      <dgm:prSet/>
      <dgm:spPr/>
      <dgm:t>
        <a:bodyPr/>
        <a:lstStyle/>
        <a:p>
          <a:endParaRPr lang="es-ES"/>
        </a:p>
      </dgm:t>
    </dgm:pt>
    <dgm:pt modelId="{2AEFE7B8-061A-4162-87C8-48CA30778EA7}" type="sibTrans" cxnId="{13328FE0-1A61-47CD-88D1-1E49895CEACC}">
      <dgm:prSet/>
      <dgm:spPr/>
      <dgm:t>
        <a:bodyPr/>
        <a:lstStyle/>
        <a:p>
          <a:endParaRPr lang="es-ES"/>
        </a:p>
      </dgm:t>
    </dgm:pt>
    <dgm:pt modelId="{502EC8CD-0F01-4A28-BBFA-EF4A36B98352}">
      <dgm:prSet phldrT="[Texto]"/>
      <dgm:spPr/>
      <dgm:t>
        <a:bodyPr/>
        <a:lstStyle/>
        <a:p>
          <a:r>
            <a:rPr lang="es-ES" dirty="0"/>
            <a:t>Proceso Unificado aplicando las mejoras modelos anteriores</a:t>
          </a:r>
        </a:p>
      </dgm:t>
    </dgm:pt>
    <dgm:pt modelId="{8CEC9C04-DB79-46FD-B4D3-CD8839D9ED44}" type="parTrans" cxnId="{24F89B57-5288-420D-BAC1-B4142AB2B7A4}">
      <dgm:prSet/>
      <dgm:spPr/>
      <dgm:t>
        <a:bodyPr/>
        <a:lstStyle/>
        <a:p>
          <a:endParaRPr lang="es-ES"/>
        </a:p>
      </dgm:t>
    </dgm:pt>
    <dgm:pt modelId="{A369201E-4DE7-4278-8C21-834801B4456C}" type="sibTrans" cxnId="{24F89B57-5288-420D-BAC1-B4142AB2B7A4}">
      <dgm:prSet/>
      <dgm:spPr/>
      <dgm:t>
        <a:bodyPr/>
        <a:lstStyle/>
        <a:p>
          <a:endParaRPr lang="es-ES"/>
        </a:p>
      </dgm:t>
    </dgm:pt>
    <dgm:pt modelId="{4DFF05C6-984B-47AF-80B9-EBDD52DA0810}">
      <dgm:prSet phldrT="[Texto]"/>
      <dgm:spPr/>
      <dgm:t>
        <a:bodyPr/>
        <a:lstStyle/>
        <a:p>
          <a:r>
            <a:rPr lang="es-ES" dirty="0"/>
            <a:t>2. Análisis de propuestas de mejoras al proceso de SMS</a:t>
          </a:r>
        </a:p>
      </dgm:t>
    </dgm:pt>
    <dgm:pt modelId="{721899B5-49D2-41E6-9284-BC8EC825FABF}" type="parTrans" cxnId="{410CE684-241E-4679-A811-63DCFD1272D2}">
      <dgm:prSet/>
      <dgm:spPr/>
      <dgm:t>
        <a:bodyPr/>
        <a:lstStyle/>
        <a:p>
          <a:endParaRPr lang="es-ES"/>
        </a:p>
      </dgm:t>
    </dgm:pt>
    <dgm:pt modelId="{A72C6085-09FF-4FDC-8166-334908CE80CD}" type="sibTrans" cxnId="{410CE684-241E-4679-A811-63DCFD1272D2}">
      <dgm:prSet/>
      <dgm:spPr/>
      <dgm:t>
        <a:bodyPr/>
        <a:lstStyle/>
        <a:p>
          <a:endParaRPr lang="es-ES"/>
        </a:p>
      </dgm:t>
    </dgm:pt>
    <dgm:pt modelId="{C42735E3-4C0A-4F2C-B0EB-CC67C635CE0A}" type="pres">
      <dgm:prSet presAssocID="{9685102F-DBFC-44FE-8054-FA83879279FE}" presName="Name0" presStyleCnt="0">
        <dgm:presLayoutVars>
          <dgm:dir/>
          <dgm:resizeHandles val="exact"/>
        </dgm:presLayoutVars>
      </dgm:prSet>
      <dgm:spPr/>
      <dgm:t>
        <a:bodyPr/>
        <a:lstStyle/>
        <a:p>
          <a:endParaRPr lang="es-ES"/>
        </a:p>
      </dgm:t>
    </dgm:pt>
    <dgm:pt modelId="{9D74695A-E607-486D-A03F-A6CD544E8A58}" type="pres">
      <dgm:prSet presAssocID="{E93E8215-61A8-4C39-85F5-11EA0C677B84}" presName="composite" presStyleCnt="0"/>
      <dgm:spPr/>
    </dgm:pt>
    <dgm:pt modelId="{943E5532-474E-4A94-9432-03DF96A91615}" type="pres">
      <dgm:prSet presAssocID="{E93E8215-61A8-4C39-85F5-11EA0C677B84}" presName="imagSh" presStyleLbl="bgImgPlace1" presStyleIdx="0" presStyleCnt="4"/>
      <dgm:spPr>
        <a:blipFill rotWithShape="1">
          <a:blip xmlns:r="http://schemas.openxmlformats.org/officeDocument/2006/relationships" r:embed="rId1"/>
          <a:stretch>
            <a:fillRect/>
          </a:stretch>
        </a:blipFill>
      </dgm:spPr>
      <dgm:t>
        <a:bodyPr/>
        <a:lstStyle/>
        <a:p>
          <a:endParaRPr lang="es-ES"/>
        </a:p>
      </dgm:t>
    </dgm:pt>
    <dgm:pt modelId="{B4F3A916-846F-4B70-8B8B-AAE85A0E024E}" type="pres">
      <dgm:prSet presAssocID="{E93E8215-61A8-4C39-85F5-11EA0C677B84}" presName="txNode" presStyleLbl="node1" presStyleIdx="0" presStyleCnt="4">
        <dgm:presLayoutVars>
          <dgm:bulletEnabled val="1"/>
        </dgm:presLayoutVars>
      </dgm:prSet>
      <dgm:spPr/>
      <dgm:t>
        <a:bodyPr/>
        <a:lstStyle/>
        <a:p>
          <a:endParaRPr lang="es-ES"/>
        </a:p>
      </dgm:t>
    </dgm:pt>
    <dgm:pt modelId="{6148CB5A-9B1B-4B2F-8D17-E74451973BED}" type="pres">
      <dgm:prSet presAssocID="{ABBD8BAF-707F-49D9-83A0-9258723B9E25}" presName="sibTrans" presStyleLbl="sibTrans2D1" presStyleIdx="0" presStyleCnt="3"/>
      <dgm:spPr/>
      <dgm:t>
        <a:bodyPr/>
        <a:lstStyle/>
        <a:p>
          <a:endParaRPr lang="es-ES"/>
        </a:p>
      </dgm:t>
    </dgm:pt>
    <dgm:pt modelId="{E3F064AD-E3B7-438A-ACEC-25D7AAE6644C}" type="pres">
      <dgm:prSet presAssocID="{ABBD8BAF-707F-49D9-83A0-9258723B9E25}" presName="connTx" presStyleLbl="sibTrans2D1" presStyleIdx="0" presStyleCnt="3"/>
      <dgm:spPr/>
      <dgm:t>
        <a:bodyPr/>
        <a:lstStyle/>
        <a:p>
          <a:endParaRPr lang="es-ES"/>
        </a:p>
      </dgm:t>
    </dgm:pt>
    <dgm:pt modelId="{DE0E949E-8B3C-451B-97A5-562F33942131}" type="pres">
      <dgm:prSet presAssocID="{4DFF05C6-984B-47AF-80B9-EBDD52DA0810}" presName="composite" presStyleCnt="0"/>
      <dgm:spPr/>
    </dgm:pt>
    <dgm:pt modelId="{BAB3EC28-F4E1-4347-B1CE-33C051259B98}" type="pres">
      <dgm:prSet presAssocID="{4DFF05C6-984B-47AF-80B9-EBDD52DA0810}" presName="imagSh" presStyleLbl="bgImgPlace1" presStyleIdx="1" presStyleCnt="4" custLinFactNeighborY="-5871"/>
      <dgm:spPr>
        <a:blipFill rotWithShape="1">
          <a:blip xmlns:r="http://schemas.openxmlformats.org/officeDocument/2006/relationships" r:embed="rId2"/>
          <a:stretch>
            <a:fillRect/>
          </a:stretch>
        </a:blipFill>
      </dgm:spPr>
    </dgm:pt>
    <dgm:pt modelId="{59ABC518-CD2D-4ED0-8E47-31991E89253D}" type="pres">
      <dgm:prSet presAssocID="{4DFF05C6-984B-47AF-80B9-EBDD52DA0810}" presName="txNode" presStyleLbl="node1" presStyleIdx="1" presStyleCnt="4">
        <dgm:presLayoutVars>
          <dgm:bulletEnabled val="1"/>
        </dgm:presLayoutVars>
      </dgm:prSet>
      <dgm:spPr/>
      <dgm:t>
        <a:bodyPr/>
        <a:lstStyle/>
        <a:p>
          <a:endParaRPr lang="es-ES"/>
        </a:p>
      </dgm:t>
    </dgm:pt>
    <dgm:pt modelId="{20DBF565-7230-4B83-B777-521D09A8AE03}" type="pres">
      <dgm:prSet presAssocID="{A72C6085-09FF-4FDC-8166-334908CE80CD}" presName="sibTrans" presStyleLbl="sibTrans2D1" presStyleIdx="1" presStyleCnt="3"/>
      <dgm:spPr/>
      <dgm:t>
        <a:bodyPr/>
        <a:lstStyle/>
        <a:p>
          <a:endParaRPr lang="es-ES"/>
        </a:p>
      </dgm:t>
    </dgm:pt>
    <dgm:pt modelId="{FC856226-90FA-461B-82AC-833B093F17F3}" type="pres">
      <dgm:prSet presAssocID="{A72C6085-09FF-4FDC-8166-334908CE80CD}" presName="connTx" presStyleLbl="sibTrans2D1" presStyleIdx="1" presStyleCnt="3"/>
      <dgm:spPr/>
      <dgm:t>
        <a:bodyPr/>
        <a:lstStyle/>
        <a:p>
          <a:endParaRPr lang="es-ES"/>
        </a:p>
      </dgm:t>
    </dgm:pt>
    <dgm:pt modelId="{8DD461DA-2821-4008-9D34-27D285E4D285}" type="pres">
      <dgm:prSet presAssocID="{A7833C0A-FDB1-4A50-B0D8-3158D578042D}" presName="composite" presStyleCnt="0"/>
      <dgm:spPr/>
    </dgm:pt>
    <dgm:pt modelId="{5DD6521A-B560-4D24-A085-F69CC529EEC2}" type="pres">
      <dgm:prSet presAssocID="{A7833C0A-FDB1-4A50-B0D8-3158D578042D}" presName="imagSh" presStyleLbl="bgImgPlace1" presStyleIdx="2" presStyleCnt="4"/>
      <dgm:spPr>
        <a:blipFill rotWithShape="1">
          <a:blip xmlns:r="http://schemas.openxmlformats.org/officeDocument/2006/relationships" r:embed="rId3"/>
          <a:stretch>
            <a:fillRect/>
          </a:stretch>
        </a:blipFill>
      </dgm:spPr>
    </dgm:pt>
    <dgm:pt modelId="{5E973EA1-7D60-4F79-BFFD-C48F79402D75}" type="pres">
      <dgm:prSet presAssocID="{A7833C0A-FDB1-4A50-B0D8-3158D578042D}" presName="txNode" presStyleLbl="node1" presStyleIdx="2" presStyleCnt="4">
        <dgm:presLayoutVars>
          <dgm:bulletEnabled val="1"/>
        </dgm:presLayoutVars>
      </dgm:prSet>
      <dgm:spPr/>
      <dgm:t>
        <a:bodyPr/>
        <a:lstStyle/>
        <a:p>
          <a:endParaRPr lang="es-ES"/>
        </a:p>
      </dgm:t>
    </dgm:pt>
    <dgm:pt modelId="{AF1236A0-195E-4692-B663-E93EDB745B20}" type="pres">
      <dgm:prSet presAssocID="{2AEFE7B8-061A-4162-87C8-48CA30778EA7}" presName="sibTrans" presStyleLbl="sibTrans2D1" presStyleIdx="2" presStyleCnt="3"/>
      <dgm:spPr/>
      <dgm:t>
        <a:bodyPr/>
        <a:lstStyle/>
        <a:p>
          <a:endParaRPr lang="es-ES"/>
        </a:p>
      </dgm:t>
    </dgm:pt>
    <dgm:pt modelId="{1D9C2597-693F-4830-A01D-D6DBB0A1B61F}" type="pres">
      <dgm:prSet presAssocID="{2AEFE7B8-061A-4162-87C8-48CA30778EA7}" presName="connTx" presStyleLbl="sibTrans2D1" presStyleIdx="2" presStyleCnt="3"/>
      <dgm:spPr/>
      <dgm:t>
        <a:bodyPr/>
        <a:lstStyle/>
        <a:p>
          <a:endParaRPr lang="es-ES"/>
        </a:p>
      </dgm:t>
    </dgm:pt>
    <dgm:pt modelId="{A8BDE5F9-263A-4EF0-B8A5-99FCED0FB684}" type="pres">
      <dgm:prSet presAssocID="{502EC8CD-0F01-4A28-BBFA-EF4A36B98352}" presName="composite" presStyleCnt="0"/>
      <dgm:spPr/>
    </dgm:pt>
    <dgm:pt modelId="{28183D02-C518-4CA1-BAC8-F4E044376E38}" type="pres">
      <dgm:prSet presAssocID="{502EC8CD-0F01-4A28-BBFA-EF4A36B98352}" presName="imagSh" presStyleLbl="bgImgPlace1" presStyleIdx="3" presStyleCnt="4"/>
      <dgm:spPr>
        <a:blipFill rotWithShape="1">
          <a:blip xmlns:r="http://schemas.openxmlformats.org/officeDocument/2006/relationships" r:embed="rId4"/>
          <a:stretch>
            <a:fillRect/>
          </a:stretch>
        </a:blipFill>
      </dgm:spPr>
    </dgm:pt>
    <dgm:pt modelId="{FB9D13B1-81A3-405B-BB99-CB5EB6B1AF7B}" type="pres">
      <dgm:prSet presAssocID="{502EC8CD-0F01-4A28-BBFA-EF4A36B98352}" presName="txNode" presStyleLbl="node1" presStyleIdx="3" presStyleCnt="4">
        <dgm:presLayoutVars>
          <dgm:bulletEnabled val="1"/>
        </dgm:presLayoutVars>
      </dgm:prSet>
      <dgm:spPr/>
      <dgm:t>
        <a:bodyPr/>
        <a:lstStyle/>
        <a:p>
          <a:endParaRPr lang="es-ES"/>
        </a:p>
      </dgm:t>
    </dgm:pt>
  </dgm:ptLst>
  <dgm:cxnLst>
    <dgm:cxn modelId="{25B93181-ADDC-478D-BC84-76CACEF3CAA1}" type="presOf" srcId="{9685102F-DBFC-44FE-8054-FA83879279FE}" destId="{C42735E3-4C0A-4F2C-B0EB-CC67C635CE0A}" srcOrd="0" destOrd="0" presId="urn:microsoft.com/office/officeart/2005/8/layout/hProcess10"/>
    <dgm:cxn modelId="{270A283A-3433-4A3F-B12A-9015247FFC4C}" type="presOf" srcId="{ABBD8BAF-707F-49D9-83A0-9258723B9E25}" destId="{6148CB5A-9B1B-4B2F-8D17-E74451973BED}" srcOrd="0" destOrd="0" presId="urn:microsoft.com/office/officeart/2005/8/layout/hProcess10"/>
    <dgm:cxn modelId="{24F89B57-5288-420D-BAC1-B4142AB2B7A4}" srcId="{9685102F-DBFC-44FE-8054-FA83879279FE}" destId="{502EC8CD-0F01-4A28-BBFA-EF4A36B98352}" srcOrd="3" destOrd="0" parTransId="{8CEC9C04-DB79-46FD-B4D3-CD8839D9ED44}" sibTransId="{A369201E-4DE7-4278-8C21-834801B4456C}"/>
    <dgm:cxn modelId="{C616BE7A-BC0B-4062-A6D2-BC07652EBA7B}" type="presOf" srcId="{4DFF05C6-984B-47AF-80B9-EBDD52DA0810}" destId="{59ABC518-CD2D-4ED0-8E47-31991E89253D}" srcOrd="0" destOrd="0" presId="urn:microsoft.com/office/officeart/2005/8/layout/hProcess10"/>
    <dgm:cxn modelId="{BCA32A55-C600-4C1A-8417-E8325E4B4556}" type="presOf" srcId="{A72C6085-09FF-4FDC-8166-334908CE80CD}" destId="{20DBF565-7230-4B83-B777-521D09A8AE03}" srcOrd="0" destOrd="0" presId="urn:microsoft.com/office/officeart/2005/8/layout/hProcess10"/>
    <dgm:cxn modelId="{C83F821C-FEBC-4EB6-8379-136F8C965543}" type="presOf" srcId="{502EC8CD-0F01-4A28-BBFA-EF4A36B98352}" destId="{FB9D13B1-81A3-405B-BB99-CB5EB6B1AF7B}" srcOrd="0" destOrd="0" presId="urn:microsoft.com/office/officeart/2005/8/layout/hProcess10"/>
    <dgm:cxn modelId="{3BCF9BB5-6035-4823-84FA-91CA3F7FAD5C}" type="presOf" srcId="{A72C6085-09FF-4FDC-8166-334908CE80CD}" destId="{FC856226-90FA-461B-82AC-833B093F17F3}" srcOrd="1" destOrd="0" presId="urn:microsoft.com/office/officeart/2005/8/layout/hProcess10"/>
    <dgm:cxn modelId="{410CE684-241E-4679-A811-63DCFD1272D2}" srcId="{9685102F-DBFC-44FE-8054-FA83879279FE}" destId="{4DFF05C6-984B-47AF-80B9-EBDD52DA0810}" srcOrd="1" destOrd="0" parTransId="{721899B5-49D2-41E6-9284-BC8EC825FABF}" sibTransId="{A72C6085-09FF-4FDC-8166-334908CE80CD}"/>
    <dgm:cxn modelId="{4DB34B18-6ED7-4E97-B30E-F8CD8FC22965}" type="presOf" srcId="{2AEFE7B8-061A-4162-87C8-48CA30778EA7}" destId="{1D9C2597-693F-4830-A01D-D6DBB0A1B61F}" srcOrd="1" destOrd="0" presId="urn:microsoft.com/office/officeart/2005/8/layout/hProcess10"/>
    <dgm:cxn modelId="{13328FE0-1A61-47CD-88D1-1E49895CEACC}" srcId="{9685102F-DBFC-44FE-8054-FA83879279FE}" destId="{A7833C0A-FDB1-4A50-B0D8-3158D578042D}" srcOrd="2" destOrd="0" parTransId="{AA353A20-3634-41F8-B530-8EB2F059673A}" sibTransId="{2AEFE7B8-061A-4162-87C8-48CA30778EA7}"/>
    <dgm:cxn modelId="{38A4F969-E328-44DB-BEFD-94FA0E614430}" type="presOf" srcId="{2AEFE7B8-061A-4162-87C8-48CA30778EA7}" destId="{AF1236A0-195E-4692-B663-E93EDB745B20}" srcOrd="0" destOrd="0" presId="urn:microsoft.com/office/officeart/2005/8/layout/hProcess10"/>
    <dgm:cxn modelId="{2C09746B-13E0-4136-8E2D-21C50A72A500}" type="presOf" srcId="{ABBD8BAF-707F-49D9-83A0-9258723B9E25}" destId="{E3F064AD-E3B7-438A-ACEC-25D7AAE6644C}" srcOrd="1" destOrd="0" presId="urn:microsoft.com/office/officeart/2005/8/layout/hProcess10"/>
    <dgm:cxn modelId="{1E3C2AF6-08C6-4A52-B6E4-D9C9F98E4D9A}" type="presOf" srcId="{E93E8215-61A8-4C39-85F5-11EA0C677B84}" destId="{B4F3A916-846F-4B70-8B8B-AAE85A0E024E}" srcOrd="0" destOrd="0" presId="urn:microsoft.com/office/officeart/2005/8/layout/hProcess10"/>
    <dgm:cxn modelId="{5E75E458-8253-41E5-B4B1-5FC5A5F48500}" type="presOf" srcId="{A7833C0A-FDB1-4A50-B0D8-3158D578042D}" destId="{5E973EA1-7D60-4F79-BFFD-C48F79402D75}" srcOrd="0" destOrd="0" presId="urn:microsoft.com/office/officeart/2005/8/layout/hProcess10"/>
    <dgm:cxn modelId="{A732899E-54F1-465E-A321-A5F11EFA8BDF}" srcId="{9685102F-DBFC-44FE-8054-FA83879279FE}" destId="{E93E8215-61A8-4C39-85F5-11EA0C677B84}" srcOrd="0" destOrd="0" parTransId="{C04E5149-FE21-4731-8DD4-86D661E06981}" sibTransId="{ABBD8BAF-707F-49D9-83A0-9258723B9E25}"/>
    <dgm:cxn modelId="{C1EB376A-E046-44B4-8DEF-173869D12979}" type="presParOf" srcId="{C42735E3-4C0A-4F2C-B0EB-CC67C635CE0A}" destId="{9D74695A-E607-486D-A03F-A6CD544E8A58}" srcOrd="0" destOrd="0" presId="urn:microsoft.com/office/officeart/2005/8/layout/hProcess10"/>
    <dgm:cxn modelId="{61F42670-C813-491D-8C1E-F0E674145358}" type="presParOf" srcId="{9D74695A-E607-486D-A03F-A6CD544E8A58}" destId="{943E5532-474E-4A94-9432-03DF96A91615}" srcOrd="0" destOrd="0" presId="urn:microsoft.com/office/officeart/2005/8/layout/hProcess10"/>
    <dgm:cxn modelId="{3D9276E8-0245-4643-AED3-2F32044FEB12}" type="presParOf" srcId="{9D74695A-E607-486D-A03F-A6CD544E8A58}" destId="{B4F3A916-846F-4B70-8B8B-AAE85A0E024E}" srcOrd="1" destOrd="0" presId="urn:microsoft.com/office/officeart/2005/8/layout/hProcess10"/>
    <dgm:cxn modelId="{BF2BA160-816C-4379-AA4A-CB6270E4AF75}" type="presParOf" srcId="{C42735E3-4C0A-4F2C-B0EB-CC67C635CE0A}" destId="{6148CB5A-9B1B-4B2F-8D17-E74451973BED}" srcOrd="1" destOrd="0" presId="urn:microsoft.com/office/officeart/2005/8/layout/hProcess10"/>
    <dgm:cxn modelId="{658550B4-E40C-42BF-A9EA-1CD74C08370F}" type="presParOf" srcId="{6148CB5A-9B1B-4B2F-8D17-E74451973BED}" destId="{E3F064AD-E3B7-438A-ACEC-25D7AAE6644C}" srcOrd="0" destOrd="0" presId="urn:microsoft.com/office/officeart/2005/8/layout/hProcess10"/>
    <dgm:cxn modelId="{ABC755F0-C5E8-41DE-8C85-1609D9D57662}" type="presParOf" srcId="{C42735E3-4C0A-4F2C-B0EB-CC67C635CE0A}" destId="{DE0E949E-8B3C-451B-97A5-562F33942131}" srcOrd="2" destOrd="0" presId="urn:microsoft.com/office/officeart/2005/8/layout/hProcess10"/>
    <dgm:cxn modelId="{22B3DD81-84EB-4932-B878-0550BF91DB00}" type="presParOf" srcId="{DE0E949E-8B3C-451B-97A5-562F33942131}" destId="{BAB3EC28-F4E1-4347-B1CE-33C051259B98}" srcOrd="0" destOrd="0" presId="urn:microsoft.com/office/officeart/2005/8/layout/hProcess10"/>
    <dgm:cxn modelId="{FC295F38-405F-43CA-BF8C-1A450D77C84A}" type="presParOf" srcId="{DE0E949E-8B3C-451B-97A5-562F33942131}" destId="{59ABC518-CD2D-4ED0-8E47-31991E89253D}" srcOrd="1" destOrd="0" presId="urn:microsoft.com/office/officeart/2005/8/layout/hProcess10"/>
    <dgm:cxn modelId="{562DBA00-892C-450D-A7F2-8EB144118024}" type="presParOf" srcId="{C42735E3-4C0A-4F2C-B0EB-CC67C635CE0A}" destId="{20DBF565-7230-4B83-B777-521D09A8AE03}" srcOrd="3" destOrd="0" presId="urn:microsoft.com/office/officeart/2005/8/layout/hProcess10"/>
    <dgm:cxn modelId="{6378D715-0CAF-40D6-8F28-E5BF2F027990}" type="presParOf" srcId="{20DBF565-7230-4B83-B777-521D09A8AE03}" destId="{FC856226-90FA-461B-82AC-833B093F17F3}" srcOrd="0" destOrd="0" presId="urn:microsoft.com/office/officeart/2005/8/layout/hProcess10"/>
    <dgm:cxn modelId="{56B6FEF4-F44B-4BE9-AE5D-C8D18A76635A}" type="presParOf" srcId="{C42735E3-4C0A-4F2C-B0EB-CC67C635CE0A}" destId="{8DD461DA-2821-4008-9D34-27D285E4D285}" srcOrd="4" destOrd="0" presId="urn:microsoft.com/office/officeart/2005/8/layout/hProcess10"/>
    <dgm:cxn modelId="{9987BD23-DDB7-446A-B241-1E6C791B186A}" type="presParOf" srcId="{8DD461DA-2821-4008-9D34-27D285E4D285}" destId="{5DD6521A-B560-4D24-A085-F69CC529EEC2}" srcOrd="0" destOrd="0" presId="urn:microsoft.com/office/officeart/2005/8/layout/hProcess10"/>
    <dgm:cxn modelId="{48078D27-F58A-402F-9DE4-AE67A584E6F0}" type="presParOf" srcId="{8DD461DA-2821-4008-9D34-27D285E4D285}" destId="{5E973EA1-7D60-4F79-BFFD-C48F79402D75}" srcOrd="1" destOrd="0" presId="urn:microsoft.com/office/officeart/2005/8/layout/hProcess10"/>
    <dgm:cxn modelId="{FEA4C977-947D-46A0-9B9C-75BBBFB5D1BD}" type="presParOf" srcId="{C42735E3-4C0A-4F2C-B0EB-CC67C635CE0A}" destId="{AF1236A0-195E-4692-B663-E93EDB745B20}" srcOrd="5" destOrd="0" presId="urn:microsoft.com/office/officeart/2005/8/layout/hProcess10"/>
    <dgm:cxn modelId="{90C2CAC8-2F34-44B9-8705-2D938E30A79C}" type="presParOf" srcId="{AF1236A0-195E-4692-B663-E93EDB745B20}" destId="{1D9C2597-693F-4830-A01D-D6DBB0A1B61F}" srcOrd="0" destOrd="0" presId="urn:microsoft.com/office/officeart/2005/8/layout/hProcess10"/>
    <dgm:cxn modelId="{3BF9CE6B-69E1-4608-AA87-F07316E227C0}" type="presParOf" srcId="{C42735E3-4C0A-4F2C-B0EB-CC67C635CE0A}" destId="{A8BDE5F9-263A-4EF0-B8A5-99FCED0FB684}" srcOrd="6" destOrd="0" presId="urn:microsoft.com/office/officeart/2005/8/layout/hProcess10"/>
    <dgm:cxn modelId="{A9CB72E1-E240-4675-A0E8-91065FD43C8E}" type="presParOf" srcId="{A8BDE5F9-263A-4EF0-B8A5-99FCED0FB684}" destId="{28183D02-C518-4CA1-BAC8-F4E044376E38}" srcOrd="0" destOrd="0" presId="urn:microsoft.com/office/officeart/2005/8/layout/hProcess10"/>
    <dgm:cxn modelId="{DC0FFBB5-D844-4F94-8678-F0A3AED3734B}" type="presParOf" srcId="{A8BDE5F9-263A-4EF0-B8A5-99FCED0FB684}" destId="{FB9D13B1-81A3-405B-BB99-CB5EB6B1AF7B}" srcOrd="1" destOrd="0" presId="urn:microsoft.com/office/officeart/2005/8/layout/hProcess10"/>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E5532-474E-4A94-9432-03DF96A91615}">
      <dsp:nvSpPr>
        <dsp:cNvPr id="0" name=""/>
        <dsp:cNvSpPr/>
      </dsp:nvSpPr>
      <dsp:spPr>
        <a:xfrm>
          <a:off x="1389" y="844980"/>
          <a:ext cx="1809318" cy="1809318"/>
        </a:xfrm>
        <a:prstGeom prst="roundRect">
          <a:avLst>
            <a:gd name="adj" fmla="val 10000"/>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3A916-846F-4B70-8B8B-AAE85A0E024E}">
      <dsp:nvSpPr>
        <dsp:cNvPr id="0" name=""/>
        <dsp:cNvSpPr/>
      </dsp:nvSpPr>
      <dsp:spPr>
        <a:xfrm>
          <a:off x="295929" y="1930571"/>
          <a:ext cx="1809318" cy="1809318"/>
        </a:xfrm>
        <a:prstGeom prst="roundRect">
          <a:avLst>
            <a:gd name="adj" fmla="val 10000"/>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1. Análisis del Proceso de SMS de Barbara Kitchenham</a:t>
          </a:r>
        </a:p>
      </dsp:txBody>
      <dsp:txXfrm>
        <a:off x="348922" y="1983564"/>
        <a:ext cx="1703332" cy="1703332"/>
      </dsp:txXfrm>
    </dsp:sp>
    <dsp:sp modelId="{6148CB5A-9B1B-4B2F-8D17-E74451973BED}">
      <dsp:nvSpPr>
        <dsp:cNvPr id="0" name=""/>
        <dsp:cNvSpPr/>
      </dsp:nvSpPr>
      <dsp:spPr>
        <a:xfrm rot="21469878">
          <a:off x="2159098" y="1478207"/>
          <a:ext cx="348764" cy="4347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2159135" y="1567138"/>
        <a:ext cx="244135" cy="260852"/>
      </dsp:txXfrm>
    </dsp:sp>
    <dsp:sp modelId="{BAB3EC28-F4E1-4347-B1CE-33C051259B98}">
      <dsp:nvSpPr>
        <dsp:cNvPr id="0" name=""/>
        <dsp:cNvSpPr/>
      </dsp:nvSpPr>
      <dsp:spPr>
        <a:xfrm>
          <a:off x="2806464" y="738755"/>
          <a:ext cx="1809318" cy="1809318"/>
        </a:xfrm>
        <a:prstGeom prst="roundRect">
          <a:avLst>
            <a:gd name="adj" fmla="val 10000"/>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ABC518-CD2D-4ED0-8E47-31991E89253D}">
      <dsp:nvSpPr>
        <dsp:cNvPr id="0" name=""/>
        <dsp:cNvSpPr/>
      </dsp:nvSpPr>
      <dsp:spPr>
        <a:xfrm>
          <a:off x="3101004" y="1930571"/>
          <a:ext cx="1809318" cy="1809318"/>
        </a:xfrm>
        <a:prstGeom prst="roundRect">
          <a:avLst>
            <a:gd name="adj" fmla="val 10000"/>
          </a:avLst>
        </a:prstGeom>
        <a:solidFill>
          <a:schemeClr val="accent2">
            <a:hueOff val="6399987"/>
            <a:satOff val="20001"/>
            <a:lumOff val="-2942"/>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2. Análisis de propuestas de mejoras al proceso de SMS</a:t>
          </a:r>
        </a:p>
      </dsp:txBody>
      <dsp:txXfrm>
        <a:off x="3153997" y="1983564"/>
        <a:ext cx="1703332" cy="1703332"/>
      </dsp:txXfrm>
    </dsp:sp>
    <dsp:sp modelId="{20DBF565-7230-4B83-B777-521D09A8AE03}">
      <dsp:nvSpPr>
        <dsp:cNvPr id="0" name=""/>
        <dsp:cNvSpPr/>
      </dsp:nvSpPr>
      <dsp:spPr>
        <a:xfrm rot="130122">
          <a:off x="4964173" y="1480092"/>
          <a:ext cx="348764" cy="434754"/>
        </a:xfrm>
        <a:prstGeom prst="rightArrow">
          <a:avLst>
            <a:gd name="adj1" fmla="val 60000"/>
            <a:gd name="adj2" fmla="val 50000"/>
          </a:avLst>
        </a:prstGeom>
        <a:solidFill>
          <a:schemeClr val="accent2">
            <a:hueOff val="9599980"/>
            <a:satOff val="30002"/>
            <a:lumOff val="-44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4964210" y="1565063"/>
        <a:ext cx="244135" cy="260852"/>
      </dsp:txXfrm>
    </dsp:sp>
    <dsp:sp modelId="{5DD6521A-B560-4D24-A085-F69CC529EEC2}">
      <dsp:nvSpPr>
        <dsp:cNvPr id="0" name=""/>
        <dsp:cNvSpPr/>
      </dsp:nvSpPr>
      <dsp:spPr>
        <a:xfrm>
          <a:off x="5611539" y="844980"/>
          <a:ext cx="1809318" cy="1809318"/>
        </a:xfrm>
        <a:prstGeom prst="roundRect">
          <a:avLst>
            <a:gd name="adj" fmla="val 10000"/>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973EA1-7D60-4F79-BFFD-C48F79402D75}">
      <dsp:nvSpPr>
        <dsp:cNvPr id="0" name=""/>
        <dsp:cNvSpPr/>
      </dsp:nvSpPr>
      <dsp:spPr>
        <a:xfrm>
          <a:off x="5906079" y="1930571"/>
          <a:ext cx="1809318" cy="1809318"/>
        </a:xfrm>
        <a:prstGeom prst="roundRect">
          <a:avLst>
            <a:gd name="adj" fmla="val 10000"/>
          </a:avLst>
        </a:prstGeom>
        <a:solidFill>
          <a:schemeClr val="accent2">
            <a:hueOff val="12799973"/>
            <a:satOff val="40002"/>
            <a:lumOff val="-588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3. </a:t>
          </a:r>
          <a:r>
            <a:rPr lang="es-ES" sz="1900" kern="1200" dirty="0" smtClean="0"/>
            <a:t>Análisis </a:t>
          </a:r>
          <a:r>
            <a:rPr lang="es-ES" sz="1900" kern="1200" dirty="0"/>
            <a:t>de propuestas de mejora aplicando Gestión del Conocimiento</a:t>
          </a:r>
        </a:p>
      </dsp:txBody>
      <dsp:txXfrm>
        <a:off x="5959072" y="1983564"/>
        <a:ext cx="1703332" cy="1703332"/>
      </dsp:txXfrm>
    </dsp:sp>
    <dsp:sp modelId="{AF1236A0-195E-4692-B663-E93EDB745B20}">
      <dsp:nvSpPr>
        <dsp:cNvPr id="0" name=""/>
        <dsp:cNvSpPr/>
      </dsp:nvSpPr>
      <dsp:spPr>
        <a:xfrm>
          <a:off x="7769372" y="1532262"/>
          <a:ext cx="348514" cy="434754"/>
        </a:xfrm>
        <a:prstGeom prst="rightArrow">
          <a:avLst>
            <a:gd name="adj1" fmla="val 60000"/>
            <a:gd name="adj2" fmla="val 50000"/>
          </a:avLst>
        </a:prstGeom>
        <a:solidFill>
          <a:schemeClr val="accent2">
            <a:hueOff val="19199960"/>
            <a:satOff val="60003"/>
            <a:lumOff val="-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7769372" y="1619213"/>
        <a:ext cx="243960" cy="260852"/>
      </dsp:txXfrm>
    </dsp:sp>
    <dsp:sp modelId="{28183D02-C518-4CA1-BAC8-F4E044376E38}">
      <dsp:nvSpPr>
        <dsp:cNvPr id="0" name=""/>
        <dsp:cNvSpPr/>
      </dsp:nvSpPr>
      <dsp:spPr>
        <a:xfrm>
          <a:off x="8416614" y="844980"/>
          <a:ext cx="1809318" cy="1809318"/>
        </a:xfrm>
        <a:prstGeom prst="roundRect">
          <a:avLst>
            <a:gd name="adj" fmla="val 10000"/>
          </a:avLst>
        </a:prstGeom>
        <a:blipFill rotWithShape="1">
          <a:blip xmlns:r="http://schemas.openxmlformats.org/officeDocument/2006/relationships" r:embed="rId4"/>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9D13B1-81A3-405B-BB99-CB5EB6B1AF7B}">
      <dsp:nvSpPr>
        <dsp:cNvPr id="0" name=""/>
        <dsp:cNvSpPr/>
      </dsp:nvSpPr>
      <dsp:spPr>
        <a:xfrm>
          <a:off x="8711154" y="1930571"/>
          <a:ext cx="1809318" cy="1809318"/>
        </a:xfrm>
        <a:prstGeom prst="roundRect">
          <a:avLst>
            <a:gd name="adj" fmla="val 10000"/>
          </a:avLst>
        </a:prstGeom>
        <a:solidFill>
          <a:schemeClr val="accent2">
            <a:hueOff val="19199960"/>
            <a:satOff val="60003"/>
            <a:lumOff val="-882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a:t>Proceso Unificado aplicando las mejoras modelos anteriores</a:t>
          </a:r>
        </a:p>
      </dsp:txBody>
      <dsp:txXfrm>
        <a:off x="8764147" y="1983564"/>
        <a:ext cx="1703332" cy="17033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AD67AFF-0AE5-4D8B-883A-95F7023E07EC}" type="datetime1">
              <a:rPr lang="es-ES" smtClean="0"/>
              <a:t>26/07/2019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2977E94-A6AB-4E02-8E43-E89F9CF4757F}" type="slidenum">
              <a:rPr lang="es-ES"/>
              <a:t>‹Nº›</a:t>
            </a:fld>
            <a:endParaRPr lang="es-ES" dirty="0"/>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7D46D3C-0821-4916-87E8-732AE60A7DD6}" type="datetime1">
              <a:rPr lang="es-ES" noProof="0" smtClean="0"/>
              <a:t>26/07/2019</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D491D0-8E1B-49C7-849B-A28568D94497}" type="slidenum">
              <a:rPr lang="es-ES" noProof="0"/>
              <a:t>‹Nº›</a:t>
            </a:fld>
            <a:endParaRPr lang="es-ES" noProof="0"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Buenas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tardes</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todos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presentes</a:t>
            </a:r>
            <a:r>
              <a:rPr lang="en-US" sz="1200" kern="1200" dirty="0" smtClean="0">
                <a:solidFill>
                  <a:schemeClr val="tx1"/>
                </a:solidFill>
                <a:effectLst/>
                <a:latin typeface="+mn-lt"/>
                <a:ea typeface="+mn-ea"/>
                <a:cs typeface="+mn-cs"/>
              </a:rPr>
              <a:t>, gracias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presentación</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trabajo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titulación</a:t>
            </a:r>
            <a:r>
              <a:rPr lang="en-US" sz="1200" kern="1200" dirty="0" smtClean="0">
                <a:solidFill>
                  <a:schemeClr val="tx1"/>
                </a:solidFill>
                <a:effectLst/>
                <a:latin typeface="+mn-lt"/>
                <a:ea typeface="+mn-ea"/>
                <a:cs typeface="+mn-cs"/>
              </a:rPr>
              <a:t>.</a:t>
            </a:r>
            <a:endParaRPr lang="es-EC" sz="1200" kern="1200" dirty="0" smtClean="0">
              <a:solidFill>
                <a:schemeClr val="tx1"/>
              </a:solidFill>
              <a:effectLst/>
              <a:latin typeface="+mn-lt"/>
              <a:ea typeface="+mn-ea"/>
              <a:cs typeface="+mn-cs"/>
            </a:endParaRPr>
          </a:p>
          <a:p>
            <a:r>
              <a:rPr lang="es-ES" noProof="0" dirty="0" smtClean="0"/>
              <a:t>&lt;Clic&gt;</a:t>
            </a:r>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smtClean="0"/>
              <a:t>1</a:t>
            </a:fld>
            <a:endParaRPr lang="es-ES"/>
          </a:p>
        </p:txBody>
      </p:sp>
    </p:spTree>
    <p:extLst>
      <p:ext uri="{BB962C8B-B14F-4D97-AF65-F5344CB8AC3E}">
        <p14:creationId xmlns:p14="http://schemas.microsoft.com/office/powerpoint/2010/main" val="2388828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Entre los resultados obtenidos en</a:t>
            </a:r>
            <a:r>
              <a:rPr lang="es-EC" baseline="0" dirty="0" smtClean="0"/>
              <a:t> los artículos analizados, se pudo encontrar que existe un incremento en las publicaciones de artículos</a:t>
            </a:r>
          </a:p>
          <a:p>
            <a:r>
              <a:rPr lang="es-EC" baseline="0" dirty="0" smtClean="0"/>
              <a:t>Como se ve en la imagen ha existido un incremento entre el año 2004 y el año 2017</a:t>
            </a:r>
          </a:p>
          <a:p>
            <a:r>
              <a:rPr lang="es-EC" baseline="0" dirty="0" smtClean="0"/>
              <a:t>Se debe aclarar que esto es solo una muestra de toda la cantidad de publicaciones que se han encontrado.</a:t>
            </a:r>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10</a:t>
            </a:fld>
            <a:endParaRPr lang="es-ES" noProof="0" dirty="0"/>
          </a:p>
        </p:txBody>
      </p:sp>
    </p:spTree>
    <p:extLst>
      <p:ext uri="{BB962C8B-B14F-4D97-AF65-F5344CB8AC3E}">
        <p14:creationId xmlns:p14="http://schemas.microsoft.com/office/powerpoint/2010/main" val="2855606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 esta</a:t>
            </a:r>
            <a:r>
              <a:rPr lang="es-EC" baseline="0" dirty="0" smtClean="0"/>
              <a:t> gráfica se puede visualizar las diferentes herramientas que fueron encontradas en esta revisión de literatura.</a:t>
            </a:r>
          </a:p>
          <a:p>
            <a:r>
              <a:rPr lang="es-EC" baseline="0" dirty="0" smtClean="0"/>
              <a:t>Cómo técnicas se encuentra que el uso de minería de texto es ampliamente utilizada para la parte de selección de artículos.</a:t>
            </a:r>
          </a:p>
          <a:p>
            <a:endParaRPr lang="es-EC"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11</a:t>
            </a:fld>
            <a:endParaRPr lang="es-ES" noProof="0" dirty="0"/>
          </a:p>
        </p:txBody>
      </p:sp>
    </p:spTree>
    <p:extLst>
      <p:ext uri="{BB962C8B-B14F-4D97-AF65-F5344CB8AC3E}">
        <p14:creationId xmlns:p14="http://schemas.microsoft.com/office/powerpoint/2010/main" val="185332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Aquí</a:t>
            </a:r>
            <a:r>
              <a:rPr lang="es-EC" baseline="0" dirty="0" smtClean="0"/>
              <a:t> se encuentra el proceso obtenido aplicando las mejoras de la revisión.</a:t>
            </a:r>
          </a:p>
          <a:p>
            <a:r>
              <a:rPr lang="es-EC" baseline="0" dirty="0" smtClean="0"/>
              <a:t>Clic</a:t>
            </a:r>
          </a:p>
          <a:p>
            <a:r>
              <a:rPr lang="es-EC" baseline="0" dirty="0" smtClean="0"/>
              <a:t>El proceso muestra en gris las actividades del proceso </a:t>
            </a:r>
            <a:r>
              <a:rPr lang="es-EC" baseline="0" dirty="0" err="1" smtClean="0"/>
              <a:t>deBarbara</a:t>
            </a:r>
            <a:r>
              <a:rPr lang="es-EC" baseline="0" dirty="0" smtClean="0"/>
              <a:t> Kitchenham y las mejoras propuestas en un color diferente de acuerdo a los estudios encontrados</a:t>
            </a:r>
          </a:p>
          <a:p>
            <a:r>
              <a:rPr lang="es-EC" baseline="0" dirty="0" smtClean="0"/>
              <a:t>En la fase de planeación de la revisión se tomó en cuenta la mejora propuesta por el estudio EP9 en la que proponían una plantilla para guía para las revisiones </a:t>
            </a:r>
          </a:p>
          <a:p>
            <a:r>
              <a:rPr lang="es-EC" baseline="0" dirty="0" smtClean="0"/>
              <a:t>Clic</a:t>
            </a:r>
          </a:p>
          <a:p>
            <a:r>
              <a:rPr lang="es-EC" baseline="0" dirty="0" smtClean="0"/>
              <a:t>En esta parte del proceso se visualiza como se </a:t>
            </a:r>
            <a:r>
              <a:rPr lang="es-EC" baseline="0" dirty="0" err="1" smtClean="0"/>
              <a:t>anaden</a:t>
            </a:r>
            <a:r>
              <a:rPr lang="es-EC" baseline="0" dirty="0" smtClean="0"/>
              <a:t> varias mejoras, específicamente a la parte de selección de estudios.</a:t>
            </a:r>
          </a:p>
          <a:p>
            <a:r>
              <a:rPr lang="es-EC" baseline="0" dirty="0" smtClean="0"/>
              <a:t>Clic</a:t>
            </a:r>
          </a:p>
          <a:p>
            <a:r>
              <a:rPr lang="es-EC" baseline="0" dirty="0" smtClean="0"/>
              <a:t>En la parte de revisión de estudios solo se sugiere que las revisiones deben ser actualizadas de acuerdo a los nuevos hallazgos.</a:t>
            </a:r>
            <a:endParaRPr lang="es-EC"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12</a:t>
            </a:fld>
            <a:endParaRPr lang="es-ES" noProof="0" dirty="0"/>
          </a:p>
        </p:txBody>
      </p:sp>
    </p:spTree>
    <p:extLst>
      <p:ext uri="{BB962C8B-B14F-4D97-AF65-F5344CB8AC3E}">
        <p14:creationId xmlns:p14="http://schemas.microsoft.com/office/powerpoint/2010/main" val="6205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Tomando en cuenta los resultados de la Investigación realizada</a:t>
            </a:r>
            <a:r>
              <a:rPr lang="es-EC" baseline="0" dirty="0" smtClean="0"/>
              <a:t> en el paso anterior el estudio</a:t>
            </a:r>
            <a:r>
              <a:rPr lang="es-EC" dirty="0" smtClean="0"/>
              <a:t> EP4 (</a:t>
            </a:r>
            <a:r>
              <a:rPr lang="en-US" sz="1400" dirty="0" err="1" smtClean="0"/>
              <a:t>Externalising</a:t>
            </a:r>
            <a:r>
              <a:rPr lang="en-US" sz="1400" dirty="0" smtClean="0"/>
              <a:t> tacit knowledge of the systematic </a:t>
            </a:r>
            <a:r>
              <a:rPr lang="es-EC" sz="1400" dirty="0" err="1" smtClean="0"/>
              <a:t>review</a:t>
            </a:r>
            <a:r>
              <a:rPr lang="es-EC" sz="1400" dirty="0" smtClean="0"/>
              <a:t> </a:t>
            </a:r>
            <a:r>
              <a:rPr lang="es-EC" sz="1400" dirty="0" err="1" smtClean="0"/>
              <a:t>process</a:t>
            </a:r>
            <a:r>
              <a:rPr lang="es-EC" dirty="0" smtClean="0"/>
              <a:t>), donde se propone utilizar el conocimiento tácito en una revisión sistemática.</a:t>
            </a:r>
          </a:p>
          <a:p>
            <a:pPr algn="just">
              <a:spcAft>
                <a:spcPts val="0"/>
              </a:spcAft>
            </a:pPr>
            <a:r>
              <a:rPr lang="es-EC" dirty="0" smtClean="0"/>
              <a:t>Uno de los investigadores y docente de la ESPE ha propuesto a lo largo de las 7 promociones la siguiente tarea:</a:t>
            </a:r>
          </a:p>
          <a:p>
            <a:pPr lvl="1" algn="just"/>
            <a:r>
              <a:rPr lang="es-US" i="1" dirty="0" smtClean="0"/>
              <a:t>Proponer una mejora del proceso de un </a:t>
            </a:r>
            <a:r>
              <a:rPr lang="es-US" i="1" dirty="0" err="1" smtClean="0"/>
              <a:t>Systematic</a:t>
            </a:r>
            <a:r>
              <a:rPr lang="es-US" i="1" dirty="0" smtClean="0"/>
              <a:t> </a:t>
            </a:r>
            <a:r>
              <a:rPr lang="es-US" i="1" dirty="0" err="1" smtClean="0"/>
              <a:t>Mapping</a:t>
            </a:r>
            <a:r>
              <a:rPr lang="es-US" i="1" dirty="0" smtClean="0"/>
              <a:t> </a:t>
            </a:r>
            <a:r>
              <a:rPr lang="es-US" i="1" dirty="0" err="1" smtClean="0"/>
              <a:t>Study</a:t>
            </a:r>
            <a:r>
              <a:rPr lang="es-US" i="1" dirty="0" smtClean="0"/>
              <a:t> (SMS) en base a lo que representa la Gestión de Conocimiento. Como producto de esta tarea se espera la elaboración de un informe, cuyo aporte principal sea un diagrama de procesos y/o conceptos de una SMS con modificaciones de mejora basadas en el modelo de Gestión del Conocimiento</a:t>
            </a:r>
            <a:endParaRPr lang="es-EC" dirty="0" smtClean="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13</a:t>
            </a:fld>
            <a:endParaRPr lang="es-ES" noProof="0" dirty="0"/>
          </a:p>
        </p:txBody>
      </p:sp>
    </p:spTree>
    <p:extLst>
      <p:ext uri="{BB962C8B-B14F-4D97-AF65-F5344CB8AC3E}">
        <p14:creationId xmlns:p14="http://schemas.microsoft.com/office/powerpoint/2010/main" val="160951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En base a lo visto en clase, Elaborar un diagrama de procesos de un SMS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Clic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Analizar la propuesta de KM y compararla con otras propuestas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Clic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Identificar carencias y falencias del proceso propuesto en clase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Clic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Proponer un proceso de SMS mejorado, basado en lineamientos de Gestión del Conocimiento investigadas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En base a las tareas recolectadas se espera </a:t>
            </a:r>
            <a:r>
              <a:rPr lang="es-US" dirty="0" smtClean="0"/>
              <a:t>obtener un modelo de proceso de SMS con las mejoras más innovadoras propuestas basadas en Gestión del Conocimiento.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14</a:t>
            </a:fld>
            <a:endParaRPr lang="es-ES" noProof="0" dirty="0"/>
          </a:p>
        </p:txBody>
      </p:sp>
    </p:spTree>
    <p:extLst>
      <p:ext uri="{BB962C8B-B14F-4D97-AF65-F5344CB8AC3E}">
        <p14:creationId xmlns:p14="http://schemas.microsoft.com/office/powerpoint/2010/main" val="4041080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smtClean="0"/>
              <a:t>Para esto se ha establecido un proceso de 4 fases que se muestra a continuación</a:t>
            </a:r>
          </a:p>
          <a:p>
            <a:r>
              <a:rPr lang="es-US" dirty="0" smtClean="0"/>
              <a:t>&lt;Clic&gt;</a:t>
            </a:r>
          </a:p>
          <a:p>
            <a:pPr lvl="0"/>
            <a:r>
              <a:rPr lang="es-ES" dirty="0" smtClean="0">
                <a:latin typeface="Times New Roman" panose="02020603050405020304" pitchFamily="18" charset="0"/>
                <a:cs typeface="Times New Roman" panose="02020603050405020304" pitchFamily="18" charset="0"/>
              </a:rPr>
              <a:t>Fase 1</a:t>
            </a:r>
          </a:p>
          <a:p>
            <a:pPr lvl="0"/>
            <a:r>
              <a:rPr lang="es-ES" dirty="0" smtClean="0">
                <a:latin typeface="Times New Roman" panose="02020603050405020304" pitchFamily="18" charset="0"/>
                <a:cs typeface="Times New Roman" panose="02020603050405020304" pitchFamily="18" charset="0"/>
              </a:rPr>
              <a:t>&lt;</a:t>
            </a:r>
            <a:r>
              <a:rPr lang="es-ES" dirty="0" err="1" smtClean="0">
                <a:latin typeface="Times New Roman" panose="02020603050405020304" pitchFamily="18" charset="0"/>
                <a:cs typeface="Times New Roman" panose="02020603050405020304" pitchFamily="18" charset="0"/>
              </a:rPr>
              <a:t>CliC</a:t>
            </a:r>
            <a:r>
              <a:rPr lang="es-ES" dirty="0" smtClean="0">
                <a:latin typeface="Times New Roman" panose="02020603050405020304" pitchFamily="18" charset="0"/>
                <a:cs typeface="Times New Roman" panose="02020603050405020304" pitchFamily="18" charset="0"/>
              </a:rPr>
              <a:t>&gt;</a:t>
            </a:r>
          </a:p>
          <a:p>
            <a:pPr lvl="1"/>
            <a:r>
              <a:rPr lang="es-ES" dirty="0" smtClean="0">
                <a:latin typeface="Times New Roman" panose="02020603050405020304" pitchFamily="18" charset="0"/>
                <a:cs typeface="Times New Roman" panose="02020603050405020304" pitchFamily="18" charset="0"/>
              </a:rPr>
              <a:t>Revisión de la propuesta presentada en clase</a:t>
            </a:r>
          </a:p>
          <a:p>
            <a:pPr lvl="1"/>
            <a:r>
              <a:rPr lang="es-ES" dirty="0" smtClean="0">
                <a:latin typeface="Times New Roman" panose="02020603050405020304" pitchFamily="18" charset="0"/>
                <a:cs typeface="Times New Roman" panose="02020603050405020304" pitchFamily="18" charset="0"/>
              </a:rPr>
              <a:t>&lt;</a:t>
            </a:r>
            <a:r>
              <a:rPr lang="es-ES" dirty="0" err="1" smtClean="0">
                <a:latin typeface="Times New Roman" panose="02020603050405020304" pitchFamily="18" charset="0"/>
                <a:cs typeface="Times New Roman" panose="02020603050405020304" pitchFamily="18" charset="0"/>
              </a:rPr>
              <a:t>CliC</a:t>
            </a:r>
            <a:r>
              <a:rPr lang="es-ES" dirty="0" smtClean="0">
                <a:latin typeface="Times New Roman" panose="02020603050405020304" pitchFamily="18" charset="0"/>
                <a:cs typeface="Times New Roman" panose="02020603050405020304" pitchFamily="18" charset="0"/>
              </a:rPr>
              <a:t>&gt;</a:t>
            </a:r>
          </a:p>
          <a:p>
            <a:pPr lvl="1"/>
            <a:r>
              <a:rPr lang="es-ES" dirty="0" smtClean="0">
                <a:latin typeface="Times New Roman" panose="02020603050405020304" pitchFamily="18" charset="0"/>
                <a:cs typeface="Times New Roman" panose="02020603050405020304" pitchFamily="18" charset="0"/>
              </a:rPr>
              <a:t>Revisión de la propuesta de </a:t>
            </a:r>
            <a:r>
              <a:rPr lang="es-ES" dirty="0" err="1" smtClean="0">
                <a:latin typeface="Times New Roman" panose="02020603050405020304" pitchFamily="18" charset="0"/>
                <a:cs typeface="Times New Roman" panose="02020603050405020304" pitchFamily="18" charset="0"/>
              </a:rPr>
              <a:t>Knowledge</a:t>
            </a:r>
            <a:r>
              <a:rPr lang="es-ES" dirty="0" smtClean="0">
                <a:latin typeface="Times New Roman" panose="02020603050405020304" pitchFamily="18" charset="0"/>
                <a:cs typeface="Times New Roman" panose="02020603050405020304" pitchFamily="18" charset="0"/>
              </a:rPr>
              <a:t> Management </a:t>
            </a:r>
            <a:r>
              <a:rPr lang="es-ES" dirty="0" err="1" smtClean="0">
                <a:latin typeface="Times New Roman" panose="02020603050405020304" pitchFamily="18" charset="0"/>
                <a:cs typeface="Times New Roman" panose="02020603050405020304" pitchFamily="18" charset="0"/>
              </a:rPr>
              <a:t>tools</a:t>
            </a:r>
            <a:endParaRPr lang="es-ES" dirty="0" smtClean="0">
              <a:latin typeface="Times New Roman" panose="02020603050405020304" pitchFamily="18" charset="0"/>
              <a:cs typeface="Times New Roman" panose="02020603050405020304" pitchFamily="18" charset="0"/>
            </a:endParaRPr>
          </a:p>
          <a:p>
            <a:pPr lvl="1"/>
            <a:r>
              <a:rPr lang="es-ES" dirty="0" smtClean="0">
                <a:latin typeface="Times New Roman" panose="02020603050405020304" pitchFamily="18" charset="0"/>
                <a:cs typeface="Times New Roman" panose="02020603050405020304" pitchFamily="18" charset="0"/>
              </a:rPr>
              <a:t>&lt;Clic&gt;</a:t>
            </a:r>
          </a:p>
          <a:p>
            <a:pPr lvl="1"/>
            <a:r>
              <a:rPr lang="es-ES" dirty="0" smtClean="0">
                <a:latin typeface="Times New Roman" panose="02020603050405020304" pitchFamily="18" charset="0"/>
                <a:cs typeface="Times New Roman" panose="02020603050405020304" pitchFamily="18" charset="0"/>
              </a:rPr>
              <a:t>Revisión de otras propuestas sobre Gestión del Conocimiento</a:t>
            </a:r>
          </a:p>
          <a:p>
            <a:pPr lvl="0"/>
            <a:r>
              <a:rPr lang="es-ES" dirty="0" smtClean="0">
                <a:latin typeface="Times New Roman" panose="02020603050405020304" pitchFamily="18" charset="0"/>
                <a:cs typeface="Times New Roman" panose="02020603050405020304" pitchFamily="18" charset="0"/>
              </a:rPr>
              <a:t>&lt;Clic&gt;</a:t>
            </a:r>
          </a:p>
          <a:p>
            <a:pPr lvl="0"/>
            <a:r>
              <a:rPr lang="es-ES" dirty="0" smtClean="0">
                <a:latin typeface="Times New Roman" panose="02020603050405020304" pitchFamily="18" charset="0"/>
                <a:cs typeface="Times New Roman" panose="02020603050405020304" pitchFamily="18" charset="0"/>
              </a:rPr>
              <a:t>Fase 2</a:t>
            </a:r>
          </a:p>
          <a:p>
            <a:pPr lvl="0"/>
            <a:r>
              <a:rPr lang="es-ES" dirty="0" smtClean="0">
                <a:latin typeface="Times New Roman" panose="02020603050405020304" pitchFamily="18" charset="0"/>
                <a:cs typeface="Times New Roman" panose="02020603050405020304" pitchFamily="18" charset="0"/>
              </a:rPr>
              <a:t>&lt;Clic&gt;</a:t>
            </a:r>
          </a:p>
          <a:p>
            <a:pPr lvl="1"/>
            <a:r>
              <a:rPr lang="es-ES" dirty="0" smtClean="0">
                <a:latin typeface="Times New Roman" panose="02020603050405020304" pitchFamily="18" charset="0"/>
                <a:cs typeface="Times New Roman" panose="02020603050405020304" pitchFamily="18" charset="0"/>
              </a:rPr>
              <a:t>Organizar los documentos por revisar</a:t>
            </a:r>
          </a:p>
          <a:p>
            <a:pPr lvl="1"/>
            <a:r>
              <a:rPr lang="es-ES" dirty="0" smtClean="0">
                <a:latin typeface="Times New Roman" panose="02020603050405020304" pitchFamily="18" charset="0"/>
                <a:cs typeface="Times New Roman" panose="02020603050405020304" pitchFamily="18" charset="0"/>
              </a:rPr>
              <a:t>Revisar los diagramas de SMS propuestos</a:t>
            </a:r>
          </a:p>
          <a:p>
            <a:pPr lvl="1"/>
            <a:r>
              <a:rPr lang="es-ES" dirty="0" smtClean="0">
                <a:latin typeface="Times New Roman" panose="02020603050405020304" pitchFamily="18" charset="0"/>
                <a:cs typeface="Times New Roman" panose="02020603050405020304" pitchFamily="18" charset="0"/>
              </a:rPr>
              <a:t>Realizar un diagrama base con las propuestas hechas</a:t>
            </a:r>
          </a:p>
          <a:p>
            <a:pPr lvl="1"/>
            <a:r>
              <a:rPr lang="es-ES" dirty="0" smtClean="0">
                <a:latin typeface="Times New Roman" panose="02020603050405020304" pitchFamily="18" charset="0"/>
                <a:cs typeface="Times New Roman" panose="02020603050405020304" pitchFamily="18" charset="0"/>
              </a:rPr>
              <a:t>Modificar el diagrama en base a las propuestas hechas</a:t>
            </a:r>
          </a:p>
          <a:p>
            <a:pPr lvl="0"/>
            <a:r>
              <a:rPr lang="es-ES" dirty="0" smtClean="0">
                <a:latin typeface="Times New Roman" panose="02020603050405020304" pitchFamily="18" charset="0"/>
                <a:cs typeface="Times New Roman" panose="02020603050405020304" pitchFamily="18" charset="0"/>
              </a:rPr>
              <a:t>Fase 3</a:t>
            </a:r>
          </a:p>
          <a:p>
            <a:pPr lvl="1"/>
            <a:r>
              <a:rPr lang="es-ES" dirty="0" smtClean="0">
                <a:latin typeface="Times New Roman" panose="02020603050405020304" pitchFamily="18" charset="0"/>
                <a:cs typeface="Times New Roman" panose="02020603050405020304" pitchFamily="18" charset="0"/>
              </a:rPr>
              <a:t>Revisar las falencias encontradas en el proceso en cada grupo</a:t>
            </a:r>
          </a:p>
          <a:p>
            <a:pPr lvl="1"/>
            <a:r>
              <a:rPr lang="es-ES" dirty="0" smtClean="0">
                <a:latin typeface="Times New Roman" panose="02020603050405020304" pitchFamily="18" charset="0"/>
                <a:cs typeface="Times New Roman" panose="02020603050405020304" pitchFamily="18" charset="0"/>
              </a:rPr>
              <a:t>Diagramar las falencias encontradas en el proceso general</a:t>
            </a:r>
          </a:p>
          <a:p>
            <a:pPr lvl="0"/>
            <a:r>
              <a:rPr lang="es-ES" dirty="0" smtClean="0">
                <a:latin typeface="Times New Roman" panose="02020603050405020304" pitchFamily="18" charset="0"/>
                <a:cs typeface="Times New Roman" panose="02020603050405020304" pitchFamily="18" charset="0"/>
              </a:rPr>
              <a:t>Fase 4</a:t>
            </a:r>
          </a:p>
          <a:p>
            <a:pPr lvl="1"/>
            <a:r>
              <a:rPr lang="es-ES" dirty="0" smtClean="0">
                <a:latin typeface="Times New Roman" panose="02020603050405020304" pitchFamily="18" charset="0"/>
                <a:cs typeface="Times New Roman" panose="02020603050405020304" pitchFamily="18" charset="0"/>
              </a:rPr>
              <a:t>Revisar las mejoras propuestas de cada grupo</a:t>
            </a:r>
          </a:p>
          <a:p>
            <a:pPr lvl="1"/>
            <a:r>
              <a:rPr lang="es-ES" dirty="0" smtClean="0">
                <a:latin typeface="Times New Roman" panose="02020603050405020304" pitchFamily="18" charset="0"/>
                <a:cs typeface="Times New Roman" panose="02020603050405020304" pitchFamily="18" charset="0"/>
              </a:rPr>
              <a:t>Diagramar las mejoras en el diagrama general</a:t>
            </a:r>
          </a:p>
          <a:p>
            <a:pPr lvl="1"/>
            <a:r>
              <a:rPr lang="es-ES" dirty="0" smtClean="0">
                <a:latin typeface="Times New Roman" panose="02020603050405020304" pitchFamily="18" charset="0"/>
                <a:cs typeface="Times New Roman" panose="02020603050405020304" pitchFamily="18" charset="0"/>
              </a:rPr>
              <a:t>Obtener un diagrama general</a:t>
            </a:r>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15</a:t>
            </a:fld>
            <a:endParaRPr lang="es-ES" noProof="0" dirty="0"/>
          </a:p>
        </p:txBody>
      </p:sp>
    </p:spTree>
    <p:extLst>
      <p:ext uri="{BB962C8B-B14F-4D97-AF65-F5344CB8AC3E}">
        <p14:creationId xmlns:p14="http://schemas.microsoft.com/office/powerpoint/2010/main" val="334223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dirty="0" smtClean="0"/>
              <a:t>De acuerdo a la metodología propuesta, en este paso se debía investigar la aplicación de la Minería de Procesos </a:t>
            </a:r>
          </a:p>
          <a:p>
            <a:r>
              <a:rPr lang="es-EC" dirty="0" smtClean="0"/>
              <a:t>CLIC</a:t>
            </a:r>
          </a:p>
          <a:p>
            <a:r>
              <a:rPr lang="es-EC" dirty="0" smtClean="0"/>
              <a:t>En una Revisión Sistemática de Literatura, pero dentro de los resultados obtenidos en la Investigación exploratoria sobre propuestas de SMS y en la Investigación exploratoria sobre la aplicación de Gestión del Conocimiento en los Mapeos Sistemáticos de Literatura, se concluye</a:t>
            </a:r>
          </a:p>
          <a:p>
            <a:r>
              <a:rPr lang="es-EC" dirty="0" smtClean="0"/>
              <a:t>&lt;Clic&gt;</a:t>
            </a:r>
          </a:p>
          <a:p>
            <a:r>
              <a:rPr lang="es-EC" dirty="0" smtClean="0"/>
              <a:t>que existe una carencia de herramientas o mecanismos formalizados para Mapeos Sistemáticos de Literatura que guarden un log de las actividades que se realiza en un </a:t>
            </a:r>
            <a:r>
              <a:rPr lang="es-EC" dirty="0" err="1" smtClean="0"/>
              <a:t>sms</a:t>
            </a:r>
            <a:r>
              <a:rPr lang="es-EC" dirty="0" smtClean="0"/>
              <a:t>; esto a su vez, hace difícil encontrar estudios de caso con los requisitos mínimos para pretender identificar actividades que podrían servir para mejorar este proceso.</a:t>
            </a:r>
          </a:p>
          <a:p>
            <a:r>
              <a:rPr lang="es-EC" dirty="0" smtClean="0"/>
              <a:t>&lt;Clic&gt;</a:t>
            </a:r>
          </a:p>
          <a:p>
            <a:r>
              <a:rPr lang="es-EC" dirty="0" smtClean="0"/>
              <a:t>Por lo tanto, lo que se ha planteado con el grupo de investigación, es </a:t>
            </a:r>
          </a:p>
          <a:p>
            <a:r>
              <a:rPr lang="es-EC" dirty="0" smtClean="0"/>
              <a:t>&lt;Clic&gt; </a:t>
            </a:r>
          </a:p>
          <a:p>
            <a:r>
              <a:rPr lang="es-EC" dirty="0" smtClean="0"/>
              <a:t>llevar a cabo el proceso de Mapeo Sistemático de Literatura de la mano de una herramienta tecnológica, que va a almacenar y </a:t>
            </a:r>
          </a:p>
          <a:p>
            <a:r>
              <a:rPr lang="es-EC" dirty="0" smtClean="0"/>
              <a:t>&lt;Clic&gt;</a:t>
            </a:r>
          </a:p>
          <a:p>
            <a:r>
              <a:rPr lang="es-EC" dirty="0" smtClean="0"/>
              <a:t>registrar todo lo que respecta a las actividades realizadas para que a futuro se pueda usar el registro de eventos, como base para aplicar técnicas de Minería de Procesos y así </a:t>
            </a:r>
          </a:p>
          <a:p>
            <a:r>
              <a:rPr lang="es-EC" dirty="0" smtClean="0"/>
              <a:t>&lt;Clic&gt;</a:t>
            </a:r>
          </a:p>
          <a:p>
            <a:r>
              <a:rPr lang="es-EC" dirty="0" smtClean="0"/>
              <a:t>obtener un Modelo Mejorado.</a:t>
            </a:r>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16</a:t>
            </a:fld>
            <a:endParaRPr lang="es-ES" noProof="0" dirty="0"/>
          </a:p>
        </p:txBody>
      </p:sp>
    </p:spTree>
    <p:extLst>
      <p:ext uri="{BB962C8B-B14F-4D97-AF65-F5344CB8AC3E}">
        <p14:creationId xmlns:p14="http://schemas.microsoft.com/office/powerpoint/2010/main" val="372502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dirty="0" smtClean="0"/>
              <a:t>En</a:t>
            </a:r>
            <a:r>
              <a:rPr lang="es-EC" baseline="0" dirty="0" smtClean="0"/>
              <a:t> este paso se proceden a unir </a:t>
            </a:r>
            <a:r>
              <a:rPr lang="es-EC" dirty="0" smtClean="0"/>
              <a:t> </a:t>
            </a:r>
          </a:p>
          <a:p>
            <a:r>
              <a:rPr lang="es-EC" dirty="0" smtClean="0"/>
              <a:t>&lt;CLIC&gt;</a:t>
            </a:r>
          </a:p>
          <a:p>
            <a:r>
              <a:rPr lang="es-ES" dirty="0" smtClean="0"/>
              <a:t>El Análisis del Proceso de SMS de Barbara Kitchenham</a:t>
            </a:r>
          </a:p>
          <a:p>
            <a:r>
              <a:rPr lang="es-ES" dirty="0" smtClean="0"/>
              <a:t>&lt;Clic&gt;</a:t>
            </a:r>
          </a:p>
          <a:p>
            <a:pPr lvl="0"/>
            <a:r>
              <a:rPr lang="es-ES" dirty="0" smtClean="0"/>
              <a:t>Análisis de propuestas de mejoras al proceso de SMS</a:t>
            </a:r>
          </a:p>
          <a:p>
            <a:pPr lvl="0"/>
            <a:r>
              <a:rPr lang="es-ES" dirty="0" smtClean="0"/>
              <a:t>&lt;Clic&gt;</a:t>
            </a:r>
          </a:p>
          <a:p>
            <a:pPr lvl="0"/>
            <a:r>
              <a:rPr lang="es-ES" dirty="0" smtClean="0"/>
              <a:t>Análisis de propuestas de mejora aplicando Gestión del Conocimiento</a:t>
            </a:r>
          </a:p>
          <a:p>
            <a:pPr lvl="0"/>
            <a:r>
              <a:rPr lang="es-ES" dirty="0" smtClean="0"/>
              <a:t>&lt;Clic&gt;</a:t>
            </a:r>
          </a:p>
          <a:p>
            <a:pPr lvl="0"/>
            <a:r>
              <a:rPr lang="es-ES" dirty="0" smtClean="0"/>
              <a:t>Proceso Unificado aplicando las mejoras modelos anteriores</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17</a:t>
            </a:fld>
            <a:endParaRPr lang="es-ES" noProof="0" dirty="0"/>
          </a:p>
        </p:txBody>
      </p:sp>
    </p:spTree>
    <p:extLst>
      <p:ext uri="{BB962C8B-B14F-4D97-AF65-F5344CB8AC3E}">
        <p14:creationId xmlns:p14="http://schemas.microsoft.com/office/powerpoint/2010/main" val="2299597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dirty="0" smtClean="0"/>
              <a:t>En</a:t>
            </a:r>
            <a:r>
              <a:rPr lang="es-EC" baseline="0" dirty="0" smtClean="0"/>
              <a:t> este paso se proceden a unir </a:t>
            </a:r>
            <a:r>
              <a:rPr lang="es-EC" dirty="0" smtClean="0"/>
              <a:t> </a:t>
            </a:r>
          </a:p>
          <a:p>
            <a:r>
              <a:rPr lang="es-EC" dirty="0" smtClean="0"/>
              <a:t>&lt;CLIC&gt;</a:t>
            </a:r>
          </a:p>
          <a:p>
            <a:r>
              <a:rPr lang="es-ES" dirty="0" smtClean="0"/>
              <a:t>El Análisis del Proceso de SMS de Barbara Kitchenham</a:t>
            </a:r>
          </a:p>
          <a:p>
            <a:r>
              <a:rPr lang="es-ES" dirty="0" smtClean="0"/>
              <a:t>&lt;Clic&gt;</a:t>
            </a:r>
          </a:p>
          <a:p>
            <a:pPr lvl="0"/>
            <a:r>
              <a:rPr lang="es-ES" dirty="0" smtClean="0"/>
              <a:t>Análisis de propuestas de mejoras al proceso de SMS</a:t>
            </a:r>
          </a:p>
          <a:p>
            <a:pPr lvl="0"/>
            <a:r>
              <a:rPr lang="es-ES" dirty="0" smtClean="0"/>
              <a:t>&lt;Clic&gt;</a:t>
            </a:r>
          </a:p>
          <a:p>
            <a:pPr lvl="0"/>
            <a:r>
              <a:rPr lang="es-ES" dirty="0" smtClean="0"/>
              <a:t>Análisis de propuestas de mejora aplicando Gestión del Conocimiento</a:t>
            </a:r>
          </a:p>
          <a:p>
            <a:pPr lvl="0"/>
            <a:r>
              <a:rPr lang="es-ES" dirty="0" smtClean="0"/>
              <a:t>&lt;Clic&gt;</a:t>
            </a:r>
          </a:p>
          <a:p>
            <a:pPr lvl="0"/>
            <a:r>
              <a:rPr lang="es-ES" dirty="0" smtClean="0"/>
              <a:t>Proceso Unificado aplicando las mejoras modelos anteriores</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18</a:t>
            </a:fld>
            <a:endParaRPr lang="es-ES" noProof="0" dirty="0"/>
          </a:p>
        </p:txBody>
      </p:sp>
    </p:spTree>
    <p:extLst>
      <p:ext uri="{BB962C8B-B14F-4D97-AF65-F5344CB8AC3E}">
        <p14:creationId xmlns:p14="http://schemas.microsoft.com/office/powerpoint/2010/main" val="1688982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dirty="0" smtClean="0"/>
              <a:t>En</a:t>
            </a:r>
            <a:r>
              <a:rPr lang="es-EC" baseline="0" dirty="0" smtClean="0"/>
              <a:t> este paso se proceden a unir </a:t>
            </a:r>
            <a:r>
              <a:rPr lang="es-EC" dirty="0" smtClean="0"/>
              <a:t> </a:t>
            </a:r>
          </a:p>
          <a:p>
            <a:r>
              <a:rPr lang="es-EC" dirty="0" smtClean="0"/>
              <a:t>&lt;CLIC&gt;</a:t>
            </a:r>
          </a:p>
          <a:p>
            <a:r>
              <a:rPr lang="es-ES" dirty="0" smtClean="0"/>
              <a:t>El Análisis del Proceso de SMS de Barbara Kitchenham</a:t>
            </a:r>
          </a:p>
          <a:p>
            <a:r>
              <a:rPr lang="es-ES" dirty="0" smtClean="0"/>
              <a:t>&lt;Clic&gt;</a:t>
            </a:r>
          </a:p>
          <a:p>
            <a:pPr lvl="0"/>
            <a:r>
              <a:rPr lang="es-ES" dirty="0" smtClean="0"/>
              <a:t>Análisis de propuestas de mejoras al proceso de SMS</a:t>
            </a:r>
          </a:p>
          <a:p>
            <a:pPr lvl="0"/>
            <a:r>
              <a:rPr lang="es-ES" dirty="0" smtClean="0"/>
              <a:t>&lt;Clic&gt;</a:t>
            </a:r>
          </a:p>
          <a:p>
            <a:pPr lvl="0"/>
            <a:r>
              <a:rPr lang="es-ES" dirty="0" smtClean="0"/>
              <a:t>Análisis de propuestas de mejora aplicando Gestión del Conocimiento</a:t>
            </a:r>
          </a:p>
          <a:p>
            <a:pPr lvl="0"/>
            <a:r>
              <a:rPr lang="es-ES" dirty="0" smtClean="0"/>
              <a:t>&lt;Clic&gt;</a:t>
            </a:r>
          </a:p>
          <a:p>
            <a:pPr lvl="0"/>
            <a:r>
              <a:rPr lang="es-ES" dirty="0" smtClean="0"/>
              <a:t>Proceso Unificado aplicando las mejoras modelos anteriores</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19</a:t>
            </a:fld>
            <a:endParaRPr lang="es-ES" noProof="0" dirty="0"/>
          </a:p>
        </p:txBody>
      </p:sp>
    </p:spTree>
    <p:extLst>
      <p:ext uri="{BB962C8B-B14F-4D97-AF65-F5344CB8AC3E}">
        <p14:creationId xmlns:p14="http://schemas.microsoft.com/office/powerpoint/2010/main" val="2402311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 &lt;</a:t>
            </a:r>
            <a:r>
              <a:rPr lang="en-US" sz="1200" kern="1200" dirty="0" err="1" smtClean="0">
                <a:solidFill>
                  <a:schemeClr val="tx1"/>
                </a:solidFill>
                <a:effectLst/>
                <a:latin typeface="+mn-lt"/>
                <a:ea typeface="+mn-ea"/>
                <a:cs typeface="+mn-cs"/>
              </a:rPr>
              <a:t>Clic</a:t>
            </a:r>
            <a:r>
              <a:rPr lang="en-US" sz="1200" kern="1200" dirty="0" smtClean="0">
                <a:solidFill>
                  <a:schemeClr val="tx1"/>
                </a:solidFill>
                <a:effectLst/>
                <a:latin typeface="+mn-lt"/>
                <a:ea typeface="+mn-ea"/>
                <a:cs typeface="+mn-cs"/>
              </a:rPr>
              <a:t>&gt;</a:t>
            </a:r>
            <a:endParaRPr lang="es-EC"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a:t>
            </a:r>
            <a:r>
              <a:rPr lang="en-US" sz="1200" kern="1200" dirty="0" err="1" smtClean="0">
                <a:solidFill>
                  <a:schemeClr val="tx1"/>
                </a:solidFill>
                <a:effectLst/>
                <a:latin typeface="+mn-lt"/>
                <a:ea typeface="+mn-ea"/>
                <a:cs typeface="+mn-cs"/>
              </a:rPr>
              <a:t>continuación</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dará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inicio</a:t>
            </a:r>
            <a:r>
              <a:rPr lang="en-US" sz="1200" kern="1200" dirty="0" smtClean="0">
                <a:solidFill>
                  <a:schemeClr val="tx1"/>
                </a:solidFill>
                <a:effectLst/>
                <a:latin typeface="+mn-lt"/>
                <a:ea typeface="+mn-ea"/>
                <a:cs typeface="+mn-cs"/>
              </a:rPr>
              <a:t> a la </a:t>
            </a:r>
            <a:r>
              <a:rPr lang="es-EC" sz="1200" kern="1200" dirty="0" smtClean="0">
                <a:solidFill>
                  <a:schemeClr val="tx1"/>
                </a:solidFill>
                <a:effectLst/>
                <a:latin typeface="+mn-lt"/>
                <a:ea typeface="+mn-ea"/>
                <a:cs typeface="+mn-cs"/>
              </a:rPr>
              <a:t>Presentación</a:t>
            </a:r>
          </a:p>
          <a:p>
            <a:r>
              <a:rPr lang="en-US" sz="1200" kern="1200" dirty="0" smtClean="0">
                <a:solidFill>
                  <a:schemeClr val="tx1"/>
                </a:solidFill>
                <a:effectLst/>
                <a:latin typeface="+mn-lt"/>
                <a:ea typeface="+mn-ea"/>
                <a:cs typeface="+mn-cs"/>
              </a:rPr>
              <a:t>El </a:t>
            </a:r>
            <a:r>
              <a:rPr lang="en-US" sz="1200" kern="1200" dirty="0" err="1" smtClean="0">
                <a:solidFill>
                  <a:schemeClr val="tx1"/>
                </a:solidFill>
                <a:effectLst/>
                <a:latin typeface="+mn-lt"/>
                <a:ea typeface="+mn-ea"/>
                <a:cs typeface="+mn-cs"/>
              </a:rPr>
              <a:t>tema</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esta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investigación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&lt;CLIC&gt;</a:t>
            </a:r>
            <a:endParaRPr lang="es-EC"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MAPEOS SISTEMÁTICOS DE LITERATURA ASEQUIBLES Y REPRODUCIBLES APLICANDO GESTIÓN DEL CONOCIMIENTO Y MINERÍA DE PROCESOS</a:t>
            </a:r>
            <a:endParaRPr lang="es-EC"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&lt;CLIC&gt;</a:t>
            </a:r>
            <a:endParaRPr lang="es-EC"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Este </a:t>
            </a:r>
            <a:r>
              <a:rPr lang="en-US" sz="1200" kern="1200" dirty="0" err="1" smtClean="0">
                <a:solidFill>
                  <a:schemeClr val="tx1"/>
                </a:solidFill>
                <a:effectLst/>
                <a:latin typeface="+mn-lt"/>
                <a:ea typeface="+mn-ea"/>
                <a:cs typeface="+mn-cs"/>
              </a:rPr>
              <a:t>trabajo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realizado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por</a:t>
            </a:r>
            <a:r>
              <a:rPr lang="en-US" sz="1200" kern="1200" dirty="0" smtClean="0">
                <a:solidFill>
                  <a:schemeClr val="tx1"/>
                </a:solidFill>
                <a:effectLst/>
                <a:latin typeface="+mn-lt"/>
                <a:ea typeface="+mn-ea"/>
                <a:cs typeface="+mn-cs"/>
              </a:rPr>
              <a:t> mi persona, Alejandra Cuadros y </a:t>
            </a:r>
            <a:r>
              <a:rPr lang="en-US" sz="1200" kern="1200" dirty="0" err="1" smtClean="0">
                <a:solidFill>
                  <a:schemeClr val="tx1"/>
                </a:solidFill>
                <a:effectLst/>
                <a:latin typeface="+mn-lt"/>
                <a:ea typeface="+mn-ea"/>
                <a:cs typeface="+mn-cs"/>
              </a:rPr>
              <a:t>bajo</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dirección</a:t>
            </a:r>
            <a:r>
              <a:rPr lang="en-US" sz="1200" kern="1200" dirty="0" smtClean="0">
                <a:solidFill>
                  <a:schemeClr val="tx1"/>
                </a:solidFill>
                <a:effectLst/>
                <a:latin typeface="+mn-lt"/>
                <a:ea typeface="+mn-ea"/>
                <a:cs typeface="+mn-cs"/>
              </a:rPr>
              <a:t> del Doctor </a:t>
            </a:r>
            <a:r>
              <a:rPr lang="en-US" sz="1200" kern="1200" dirty="0" err="1" smtClean="0">
                <a:solidFill>
                  <a:schemeClr val="tx1"/>
                </a:solidFill>
                <a:effectLst/>
                <a:latin typeface="+mn-lt"/>
                <a:ea typeface="+mn-ea"/>
                <a:cs typeface="+mn-cs"/>
              </a:rPr>
              <a:t>Efraín</a:t>
            </a:r>
            <a:r>
              <a:rPr lang="en-US" sz="1200" kern="1200" dirty="0" smtClean="0">
                <a:solidFill>
                  <a:schemeClr val="tx1"/>
                </a:solidFill>
                <a:effectLst/>
                <a:latin typeface="+mn-lt"/>
                <a:ea typeface="+mn-ea"/>
                <a:cs typeface="+mn-cs"/>
              </a:rPr>
              <a:t> Fonseca PhD.</a:t>
            </a:r>
            <a:endParaRPr lang="es-EC"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&lt;CLIC&gt;</a:t>
            </a: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a:t>
            </a:fld>
            <a:endParaRPr lang="es-ES" noProof="0" dirty="0"/>
          </a:p>
        </p:txBody>
      </p:sp>
    </p:spTree>
    <p:extLst>
      <p:ext uri="{BB962C8B-B14F-4D97-AF65-F5344CB8AC3E}">
        <p14:creationId xmlns:p14="http://schemas.microsoft.com/office/powerpoint/2010/main" val="393336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dirty="0" smtClean="0"/>
              <a:t>En</a:t>
            </a:r>
            <a:r>
              <a:rPr lang="es-EC" baseline="0" dirty="0" smtClean="0"/>
              <a:t> este paso se proceden a unir </a:t>
            </a:r>
            <a:r>
              <a:rPr lang="es-EC" dirty="0" smtClean="0"/>
              <a:t> </a:t>
            </a:r>
          </a:p>
          <a:p>
            <a:r>
              <a:rPr lang="es-EC" dirty="0" smtClean="0"/>
              <a:t>&lt;CLIC&gt;</a:t>
            </a:r>
          </a:p>
          <a:p>
            <a:r>
              <a:rPr lang="es-ES" dirty="0" smtClean="0"/>
              <a:t>El Análisis del Proceso de SMS de Barbara Kitchenham</a:t>
            </a:r>
          </a:p>
          <a:p>
            <a:r>
              <a:rPr lang="es-ES" dirty="0" smtClean="0"/>
              <a:t>&lt;Clic&gt;</a:t>
            </a:r>
          </a:p>
          <a:p>
            <a:pPr lvl="0"/>
            <a:r>
              <a:rPr lang="es-ES" dirty="0" smtClean="0"/>
              <a:t>Análisis de propuestas de mejoras al proceso de SMS</a:t>
            </a:r>
          </a:p>
          <a:p>
            <a:pPr lvl="0"/>
            <a:r>
              <a:rPr lang="es-ES" dirty="0" smtClean="0"/>
              <a:t>&lt;Clic&gt;</a:t>
            </a:r>
          </a:p>
          <a:p>
            <a:pPr lvl="0"/>
            <a:r>
              <a:rPr lang="es-ES" dirty="0" smtClean="0"/>
              <a:t>Análisis de propuestas de mejora aplicando Gestión del Conocimiento</a:t>
            </a:r>
          </a:p>
          <a:p>
            <a:pPr lvl="0"/>
            <a:r>
              <a:rPr lang="es-ES" dirty="0" smtClean="0"/>
              <a:t>&lt;Clic&gt;</a:t>
            </a:r>
          </a:p>
          <a:p>
            <a:pPr lvl="0"/>
            <a:r>
              <a:rPr lang="es-ES" dirty="0" smtClean="0"/>
              <a:t>Proceso Unificado aplicando las mejoras modelos anteriores</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20</a:t>
            </a:fld>
            <a:endParaRPr lang="es-ES" noProof="0" dirty="0"/>
          </a:p>
        </p:txBody>
      </p:sp>
    </p:spTree>
    <p:extLst>
      <p:ext uri="{BB962C8B-B14F-4D97-AF65-F5344CB8AC3E}">
        <p14:creationId xmlns:p14="http://schemas.microsoft.com/office/powerpoint/2010/main" val="1106110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dirty="0" smtClean="0"/>
              <a:t>En</a:t>
            </a:r>
            <a:r>
              <a:rPr lang="es-EC" baseline="0" dirty="0" smtClean="0"/>
              <a:t> este paso se proceden a unir </a:t>
            </a:r>
            <a:r>
              <a:rPr lang="es-EC" dirty="0" smtClean="0"/>
              <a:t> </a:t>
            </a:r>
          </a:p>
          <a:p>
            <a:r>
              <a:rPr lang="es-EC" dirty="0" smtClean="0"/>
              <a:t>&lt;CLIC&gt;</a:t>
            </a:r>
          </a:p>
          <a:p>
            <a:r>
              <a:rPr lang="es-ES" dirty="0" smtClean="0"/>
              <a:t>El Análisis del Proceso de SMS de Barbara Kitchenham</a:t>
            </a:r>
          </a:p>
          <a:p>
            <a:r>
              <a:rPr lang="es-ES" dirty="0" smtClean="0"/>
              <a:t>&lt;Clic&gt;</a:t>
            </a:r>
          </a:p>
          <a:p>
            <a:pPr lvl="0"/>
            <a:r>
              <a:rPr lang="es-ES" dirty="0" smtClean="0"/>
              <a:t>Análisis de propuestas de mejoras al proceso de SMS</a:t>
            </a:r>
          </a:p>
          <a:p>
            <a:pPr lvl="0"/>
            <a:r>
              <a:rPr lang="es-ES" dirty="0" smtClean="0"/>
              <a:t>&lt;Clic&gt;</a:t>
            </a:r>
          </a:p>
          <a:p>
            <a:pPr lvl="0"/>
            <a:r>
              <a:rPr lang="es-ES" dirty="0" smtClean="0"/>
              <a:t>Análisis de propuestas de mejora aplicando Gestión del Conocimiento</a:t>
            </a:r>
          </a:p>
          <a:p>
            <a:pPr lvl="0"/>
            <a:r>
              <a:rPr lang="es-ES" dirty="0" smtClean="0"/>
              <a:t>&lt;Clic&gt;</a:t>
            </a:r>
          </a:p>
          <a:p>
            <a:pPr lvl="0"/>
            <a:r>
              <a:rPr lang="es-ES" dirty="0" smtClean="0"/>
              <a:t>Proceso Unificado aplicando las mejoras modelos anteriores</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21</a:t>
            </a:fld>
            <a:endParaRPr lang="es-ES" noProof="0" dirty="0"/>
          </a:p>
        </p:txBody>
      </p:sp>
    </p:spTree>
    <p:extLst>
      <p:ext uri="{BB962C8B-B14F-4D97-AF65-F5344CB8AC3E}">
        <p14:creationId xmlns:p14="http://schemas.microsoft.com/office/powerpoint/2010/main" val="3911681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dirty="0" smtClean="0"/>
              <a:t>Para validar el modelo mejorado</a:t>
            </a:r>
            <a:r>
              <a:rPr lang="es-EC" baseline="0" dirty="0" smtClean="0"/>
              <a:t> se trabajo con el </a:t>
            </a:r>
            <a:r>
              <a:rPr lang="es-US" sz="1200" kern="1200" dirty="0" smtClean="0">
                <a:solidFill>
                  <a:schemeClr val="tx1"/>
                </a:solidFill>
                <a:effectLst/>
                <a:latin typeface="+mn-lt"/>
                <a:ea typeface="+mn-ea"/>
                <a:cs typeface="+mn-cs"/>
              </a:rPr>
              <a:t>Grupo de Investigación en Modelos de Producción de Software e Industria Inteligente del Departamento de Ciencias de la Computación de la Universidad de las Fuerzas Armadas ESPE</a:t>
            </a:r>
            <a:endParaRPr lang="es-EC" dirty="0" smtClean="0"/>
          </a:p>
          <a:p>
            <a:r>
              <a:rPr lang="es-EC" dirty="0" smtClean="0"/>
              <a:t>&lt;CLIC&gt;</a:t>
            </a:r>
          </a:p>
          <a:p>
            <a:r>
              <a:rPr lang="es-US" sz="1200" kern="1200" dirty="0" smtClean="0">
                <a:solidFill>
                  <a:schemeClr val="tx1"/>
                </a:solidFill>
                <a:effectLst/>
                <a:latin typeface="+mn-lt"/>
                <a:ea typeface="+mn-ea"/>
                <a:cs typeface="+mn-cs"/>
              </a:rPr>
              <a:t>Este grupo realiza Revisiones Sistemáticas de Literatura frecuentemente, por lo que se solicitó </a:t>
            </a:r>
          </a:p>
          <a:p>
            <a:r>
              <a:rPr lang="es-US" sz="1200" kern="1200" dirty="0" smtClean="0">
                <a:solidFill>
                  <a:schemeClr val="tx1"/>
                </a:solidFill>
                <a:effectLst/>
                <a:latin typeface="+mn-lt"/>
                <a:ea typeface="+mn-ea"/>
                <a:cs typeface="+mn-cs"/>
              </a:rPr>
              <a:t>&lt;Clic&gt;</a:t>
            </a:r>
          </a:p>
          <a:p>
            <a:r>
              <a:rPr lang="es-US" sz="1200" kern="1200" dirty="0" smtClean="0">
                <a:solidFill>
                  <a:schemeClr val="tx1"/>
                </a:solidFill>
                <a:effectLst/>
                <a:latin typeface="+mn-lt"/>
                <a:ea typeface="+mn-ea"/>
                <a:cs typeface="+mn-cs"/>
              </a:rPr>
              <a:t>aplicar el modelo propuesto en sus trabajos de investigación. </a:t>
            </a:r>
          </a:p>
          <a:p>
            <a:r>
              <a:rPr lang="es-US" sz="1200" kern="1200" dirty="0" smtClean="0">
                <a:solidFill>
                  <a:schemeClr val="tx1"/>
                </a:solidFill>
                <a:effectLst/>
                <a:latin typeface="+mn-lt"/>
                <a:ea typeface="+mn-ea"/>
                <a:cs typeface="+mn-cs"/>
              </a:rPr>
              <a:t>&lt;Clic&gt;</a:t>
            </a:r>
          </a:p>
          <a:p>
            <a:r>
              <a:rPr lang="es-US" sz="1200" kern="1200" dirty="0" smtClean="0">
                <a:solidFill>
                  <a:schemeClr val="tx1"/>
                </a:solidFill>
                <a:effectLst/>
                <a:latin typeface="+mn-lt"/>
                <a:ea typeface="+mn-ea"/>
                <a:cs typeface="+mn-cs"/>
              </a:rPr>
              <a:t>Para conocer la experiencia al aplicar el modelo, se recogió sus opiniones a través de una entrevista, la cual se la pasa a describir a continuación</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22</a:t>
            </a:fld>
            <a:endParaRPr lang="es-ES" noProof="0" dirty="0"/>
          </a:p>
        </p:txBody>
      </p:sp>
    </p:spTree>
    <p:extLst>
      <p:ext uri="{BB962C8B-B14F-4D97-AF65-F5344CB8AC3E}">
        <p14:creationId xmlns:p14="http://schemas.microsoft.com/office/powerpoint/2010/main" val="3263149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pPr lvl="0"/>
            <a:r>
              <a:rPr lang="es-EC" sz="1200" b="1" kern="1200" dirty="0" smtClean="0">
                <a:solidFill>
                  <a:schemeClr val="tx1"/>
                </a:solidFill>
                <a:effectLst/>
                <a:latin typeface="+mn-lt"/>
                <a:ea typeface="+mn-ea"/>
                <a:cs typeface="+mn-cs"/>
              </a:rPr>
              <a:t>Objetivo de la Entrevista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Determinar el nivel de aceptación del modelo propuesto para realizar mapeos sistemáticos de literatura comparado con el modelo tradicional.</a:t>
            </a:r>
          </a:p>
          <a:p>
            <a:pPr lvl="0"/>
            <a:r>
              <a:rPr lang="es-EC" sz="1200" b="1" kern="1200" dirty="0" smtClean="0">
                <a:solidFill>
                  <a:schemeClr val="tx1"/>
                </a:solidFill>
                <a:effectLst/>
                <a:latin typeface="+mn-lt"/>
                <a:ea typeface="+mn-ea"/>
                <a:cs typeface="+mn-cs"/>
              </a:rPr>
              <a:t>Perspectiva</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Investigadores que utilicen el proceso de revisión sistemática. Para esta entrevista se ha seleccionado a un investigador experto y a un investigador junior. </a:t>
            </a:r>
          </a:p>
          <a:p>
            <a:r>
              <a:rPr lang="es-EC" sz="1200" b="1" kern="1200" dirty="0" smtClean="0">
                <a:solidFill>
                  <a:schemeClr val="tx1"/>
                </a:solidFill>
                <a:effectLst/>
                <a:latin typeface="+mn-lt"/>
                <a:ea typeface="+mn-ea"/>
                <a:cs typeface="+mn-cs"/>
              </a:rPr>
              <a:t>Modelo de Entrevista</a:t>
            </a:r>
          </a:p>
          <a:p>
            <a:pPr lvl="0"/>
            <a:r>
              <a:rPr lang="es-EC" sz="1200" kern="1200" dirty="0" smtClean="0">
                <a:solidFill>
                  <a:schemeClr val="tx1"/>
                </a:solidFill>
                <a:effectLst/>
                <a:latin typeface="+mn-lt"/>
                <a:ea typeface="+mn-ea"/>
                <a:cs typeface="+mn-cs"/>
              </a:rPr>
              <a:t>Piensa que es útil el proceso de SMS en una investigación ¿Por qué?</a:t>
            </a:r>
          </a:p>
          <a:p>
            <a:pPr lvl="0"/>
            <a:r>
              <a:rPr lang="es-EC" sz="1200" kern="1200" dirty="0" smtClean="0">
                <a:solidFill>
                  <a:schemeClr val="tx1"/>
                </a:solidFill>
                <a:effectLst/>
                <a:latin typeface="+mn-lt"/>
                <a:ea typeface="+mn-ea"/>
                <a:cs typeface="+mn-cs"/>
              </a:rPr>
              <a:t>¿Conoce el aporte de Barbara Kitchenham al SMS en la Ingeniería de Software?</a:t>
            </a:r>
          </a:p>
          <a:p>
            <a:pPr lvl="0"/>
            <a:r>
              <a:rPr lang="es-EC" sz="1200" kern="1200" dirty="0" smtClean="0">
                <a:solidFill>
                  <a:schemeClr val="tx1"/>
                </a:solidFill>
                <a:effectLst/>
                <a:latin typeface="+mn-lt"/>
                <a:ea typeface="+mn-ea"/>
                <a:cs typeface="+mn-cs"/>
              </a:rPr>
              <a:t>Desde su punto de vista ¿Qué opinas del proceso actual de SMS?</a:t>
            </a:r>
          </a:p>
          <a:p>
            <a:pPr lvl="0"/>
            <a:r>
              <a:rPr lang="es-EC" sz="1200" kern="1200" dirty="0" smtClean="0">
                <a:solidFill>
                  <a:schemeClr val="tx1"/>
                </a:solidFill>
                <a:effectLst/>
                <a:latin typeface="+mn-lt"/>
                <a:ea typeface="+mn-ea"/>
                <a:cs typeface="+mn-cs"/>
              </a:rPr>
              <a:t>¿Qué ventajas encuentra al proceso actual de SMS?</a:t>
            </a:r>
          </a:p>
          <a:p>
            <a:r>
              <a:rPr lang="es-EC" sz="1200" kern="1200" dirty="0" smtClean="0">
                <a:solidFill>
                  <a:schemeClr val="tx1"/>
                </a:solidFill>
                <a:effectLst/>
                <a:latin typeface="+mn-lt"/>
                <a:ea typeface="+mn-ea"/>
                <a:cs typeface="+mn-cs"/>
              </a:rPr>
              <a:t>¿Ha enfrentado alguna dificultad al realizar SMS? ¿Qué tipo de dificultad ha tenido?</a:t>
            </a:r>
          </a:p>
          <a:p>
            <a:pPr lvl="0"/>
            <a:r>
              <a:rPr lang="es-EC" sz="1200" kern="1200" dirty="0" smtClean="0">
                <a:solidFill>
                  <a:schemeClr val="tx1"/>
                </a:solidFill>
                <a:effectLst/>
                <a:latin typeface="+mn-lt"/>
                <a:ea typeface="+mn-ea"/>
                <a:cs typeface="+mn-cs"/>
              </a:rPr>
              <a:t>¿Qué mejoras propondría al modelo actual?</a:t>
            </a:r>
          </a:p>
          <a:p>
            <a:pPr lvl="0"/>
            <a:r>
              <a:rPr lang="es-EC" sz="1200" kern="1200" dirty="0" smtClean="0">
                <a:solidFill>
                  <a:schemeClr val="tx1"/>
                </a:solidFill>
                <a:effectLst/>
                <a:latin typeface="+mn-lt"/>
                <a:ea typeface="+mn-ea"/>
                <a:cs typeface="+mn-cs"/>
              </a:rPr>
              <a:t>En los pasos trabajados ¿Cómo describiría su experiencia con el nuevo proceso de SMS?</a:t>
            </a:r>
          </a:p>
          <a:p>
            <a:pPr lvl="0"/>
            <a:r>
              <a:rPr lang="es-EC" sz="1200" kern="1200" dirty="0" smtClean="0">
                <a:solidFill>
                  <a:schemeClr val="tx1"/>
                </a:solidFill>
                <a:effectLst/>
                <a:latin typeface="+mn-lt"/>
                <a:ea typeface="+mn-ea"/>
                <a:cs typeface="+mn-cs"/>
              </a:rPr>
              <a:t>¿Cómo describiría su experiencia con la herramienta de apoyo al SMS?</a:t>
            </a:r>
          </a:p>
          <a:p>
            <a:pPr lvl="0"/>
            <a:r>
              <a:rPr lang="es-EC" sz="1200" kern="1200" dirty="0" smtClean="0">
                <a:solidFill>
                  <a:schemeClr val="tx1"/>
                </a:solidFill>
                <a:effectLst/>
                <a:latin typeface="+mn-lt"/>
                <a:ea typeface="+mn-ea"/>
                <a:cs typeface="+mn-cs"/>
              </a:rPr>
              <a:t>¿Qué ventajas cree que aporte el tener un registro de los pasos realizados al proceso de SMS?</a:t>
            </a:r>
          </a:p>
          <a:p>
            <a:r>
              <a:rPr lang="es-EC" sz="1200" kern="1200" dirty="0" smtClean="0">
                <a:solidFill>
                  <a:schemeClr val="tx1"/>
                </a:solidFill>
                <a:effectLst/>
                <a:latin typeface="+mn-lt"/>
                <a:ea typeface="+mn-ea"/>
                <a:cs typeface="+mn-cs"/>
              </a:rPr>
              <a:t>¿Cree que esta etapa de planificación ha mejorado en relación al proceso anterior?</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23</a:t>
            </a:fld>
            <a:endParaRPr lang="es-ES" noProof="0" dirty="0"/>
          </a:p>
        </p:txBody>
      </p:sp>
    </p:spTree>
    <p:extLst>
      <p:ext uri="{BB962C8B-B14F-4D97-AF65-F5344CB8AC3E}">
        <p14:creationId xmlns:p14="http://schemas.microsoft.com/office/powerpoint/2010/main" val="2273820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sz="1200" kern="1200" dirty="0" smtClean="0">
                <a:solidFill>
                  <a:schemeClr val="tx1"/>
                </a:solidFill>
                <a:effectLst/>
                <a:latin typeface="+mn-lt"/>
                <a:ea typeface="+mn-ea"/>
                <a:cs typeface="+mn-cs"/>
              </a:rPr>
              <a:t>En cuanto a la pregunta sobre si piensan que es útil un proceso de SMS en una investigación, ambos participantes consideran que es muy importante y básico, ya que indica los pasos para que se realice de manera ordenada. </a:t>
            </a:r>
          </a:p>
          <a:p>
            <a:r>
              <a:rPr lang="es-EC" sz="1200" kern="1200" dirty="0" smtClean="0">
                <a:solidFill>
                  <a:schemeClr val="tx1"/>
                </a:solidFill>
                <a:effectLst/>
                <a:latin typeface="+mn-lt"/>
                <a:ea typeface="+mn-ea"/>
                <a:cs typeface="+mn-cs"/>
              </a:rPr>
              <a:t>De igual manera ambos coinciden en que el proceso actual es largo y complicado, y en las etapas del proceso en las que ambos han tenido problemas ha sido en la definición de la cadena de búsqueda, en la búsqueda de los artículos ya sea por acceder a ellos o por el número que debe analizarse para seleccionarlos.</a:t>
            </a:r>
          </a:p>
          <a:p>
            <a:r>
              <a:rPr lang="es-EC" sz="1200" kern="1200" dirty="0" smtClean="0">
                <a:solidFill>
                  <a:schemeClr val="tx1"/>
                </a:solidFill>
                <a:effectLst/>
                <a:latin typeface="+mn-lt"/>
                <a:ea typeface="+mn-ea"/>
                <a:cs typeface="+mn-cs"/>
              </a:rPr>
              <a:t>En cuanto al nuevo modelo ambos participantes se encuentran satisfechos en cuanto al modelo propuesto, incluso indican que es interesante la propuesta, debido a que se contará con una herramienta que registre los cambios, problemas que se hayan suscitado durante la revisión sistemática, lo cual facilitará que a futuro otro investigador pueda reproducir el proceso de SMS.</a:t>
            </a:r>
          </a:p>
          <a:p>
            <a:r>
              <a:rPr lang="es-EC" sz="1200" kern="1200" dirty="0" smtClean="0">
                <a:solidFill>
                  <a:schemeClr val="tx1"/>
                </a:solidFill>
                <a:effectLst/>
                <a:latin typeface="+mn-lt"/>
                <a:ea typeface="+mn-ea"/>
                <a:cs typeface="+mn-cs"/>
              </a:rPr>
              <a:t>El que la herramienta propuesta cuente con un control de versiones, sea online, permitirá que los investigadores que trabajen en ella puedan visualizar que cambios ha hecho otro investigador, sin tener que recurrir a varios documentos para revisar cual es la última versión, etc. Estas características fueron destacadas por los participantes y las consideraron como una forma de reducir tiempos y que ayudaran a la mejora continua del proceso</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24</a:t>
            </a:fld>
            <a:endParaRPr lang="es-ES" noProof="0" dirty="0"/>
          </a:p>
        </p:txBody>
      </p:sp>
    </p:spTree>
    <p:extLst>
      <p:ext uri="{BB962C8B-B14F-4D97-AF65-F5344CB8AC3E}">
        <p14:creationId xmlns:p14="http://schemas.microsoft.com/office/powerpoint/2010/main" val="394211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US" dirty="0" smtClean="0"/>
              <a:t>A través de una revisión inicial de literatura se halló un número mínimo de estudios que han aplicado Gestión del Conocimiento o Minería de procesos en las revisiones sistemáticas de literatura, por lo tanto, existe un alto potencial de investigación con propuestas de mejora que apliquen estos lineamientos.</a:t>
            </a:r>
            <a:endParaRPr lang="es-EC" dirty="0" smtClean="0"/>
          </a:p>
          <a:p>
            <a:r>
              <a:rPr lang="es-US" dirty="0" smtClean="0"/>
              <a:t>Durante el estudio exploratorio sobre la problemática de las revisiones sistemáticas de literatura, se encontró varias causas que hacen mención a la falta de unas guías propias de la Ingeniería de software, ya que la mayoría son basadas en la aplicación a la medicina, por lo que el modelo resultante viene proporcionado por la sugerencia de investigadores en Ingeniería de Software y han tenido varias experiencias en su aplicación.</a:t>
            </a:r>
            <a:endParaRPr lang="es-EC" dirty="0" smtClean="0"/>
          </a:p>
          <a:p>
            <a:r>
              <a:rPr lang="es-US" dirty="0" smtClean="0"/>
              <a:t>Gracias al aporte de los estudiantes de la materia de Gestión del conocimiento de esta Maestría, se pudo obtener un modelo que reúna las mejores prácticas y recomendaciones del paradigma de Gestión del conocimiento, que fue un gran aporte para el armado del modelo mejorado.</a:t>
            </a:r>
            <a:endParaRPr lang="es-EC" dirty="0" smtClean="0"/>
          </a:p>
          <a:p>
            <a:r>
              <a:rPr lang="es-US" dirty="0" smtClean="0"/>
              <a:t>El modelo planteado, de acuerdo al grupo de investigación que validó la parte inicial del proceso, fue percibido con un nivel de complejidad menos e igual que el modelo anterior, por lo tanto, se ha cumplido la fase de entregar un modelo que sea menos complejo que el anterior, aun con las mejoras añadidas.</a:t>
            </a:r>
            <a:endParaRPr lang="es-EC" dirty="0" smtClean="0"/>
          </a:p>
          <a:p>
            <a:r>
              <a:rPr lang="es-US" dirty="0" smtClean="0"/>
              <a:t>El uso de una herramienta tecnológica en el modelo mejorado, ayudó a registrar todos los cambios realizados durante la ejecución del modelo, lo cual ayuda a que el proceso sea más reproducible y se cuente con datos, no solo de los resultados sino del proceso de investigación en sí.</a:t>
            </a:r>
            <a:endParaRPr lang="es-EC"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25</a:t>
            </a:fld>
            <a:endParaRPr lang="es-ES" noProof="0" dirty="0"/>
          </a:p>
        </p:txBody>
      </p:sp>
    </p:spTree>
    <p:extLst>
      <p:ext uri="{BB962C8B-B14F-4D97-AF65-F5344CB8AC3E}">
        <p14:creationId xmlns:p14="http://schemas.microsoft.com/office/powerpoint/2010/main" val="3499960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US" dirty="0" smtClean="0"/>
              <a:t>Aunque las revisiones sistemáticas de literatura ya cuentan con algunos años de experiencia dentro de otros campos como la medicina, la educación y otras áreas, aún es un tema que sigue en proceso de mejora dentro de la Ingeniería de Software y más que nada en nuestro país, por lo que se sugiere continuar trabajando en fin de mejorar el modelo propuesto.</a:t>
            </a:r>
            <a:endParaRPr lang="es-EC" dirty="0" smtClean="0"/>
          </a:p>
          <a:p>
            <a:r>
              <a:rPr lang="es-US" dirty="0" smtClean="0"/>
              <a:t>Si bien la Minería de procesos y la Gestión del Conocimiento se han aplicado en la Ingeniería de software, aún existen oportunidades de investigación para que estás dos técnicas sean aplicadas para mejorar las revisiones sistemáticas de literatura.</a:t>
            </a:r>
            <a:endParaRPr lang="es-EC" dirty="0" smtClean="0"/>
          </a:p>
          <a:p>
            <a:r>
              <a:rPr lang="es-US" dirty="0" smtClean="0"/>
              <a:t>Debido a que la Minería de procesos utiliza un registro de eventos como base para el modelado de procesos, se sugiere que este modelo sea probado en un ambiente de investigación que sea exclusivo para realizar revisiones sistemáticas de literatura, ya que se contará con actividades, recursos y tiempos reales, que van a permitir representar un modelo más apegado a la realidad.</a:t>
            </a:r>
            <a:endParaRPr lang="es-EC"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26</a:t>
            </a:fld>
            <a:endParaRPr lang="es-ES" noProof="0" dirty="0"/>
          </a:p>
        </p:txBody>
      </p:sp>
    </p:spTree>
    <p:extLst>
      <p:ext uri="{BB962C8B-B14F-4D97-AF65-F5344CB8AC3E}">
        <p14:creationId xmlns:p14="http://schemas.microsoft.com/office/powerpoint/2010/main" val="240534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US" smtClean="0"/>
              <a:t>Como trabajos futuros, luego de analizar el aporte de la herramienta tecnológica en el presente proyecto, se espera desarrollar una herramienta tecnológica propia para el seguimiento y registro de tareas relacionadas con la revisión sistemática de literatura</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27</a:t>
            </a:fld>
            <a:endParaRPr lang="es-ES" noProof="0" dirty="0"/>
          </a:p>
        </p:txBody>
      </p:sp>
    </p:spTree>
    <p:extLst>
      <p:ext uri="{BB962C8B-B14F-4D97-AF65-F5344CB8AC3E}">
        <p14:creationId xmlns:p14="http://schemas.microsoft.com/office/powerpoint/2010/main" val="2291074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sz="1200" kern="1200" dirty="0" smtClean="0">
                <a:solidFill>
                  <a:schemeClr val="tx1"/>
                </a:solidFill>
                <a:effectLst/>
                <a:latin typeface="+mn-lt"/>
                <a:ea typeface="+mn-ea"/>
                <a:cs typeface="+mn-cs"/>
              </a:rPr>
              <a:t>En cuanto a la pregunta sobre si piensan que es útil un proceso de SMS en una investigación, ambos participantes consideran que es muy importante y básico, ya que indica los pasos para que se realice de manera ordenada. </a:t>
            </a:r>
          </a:p>
          <a:p>
            <a:r>
              <a:rPr lang="es-EC" sz="1200" kern="1200" dirty="0" smtClean="0">
                <a:solidFill>
                  <a:schemeClr val="tx1"/>
                </a:solidFill>
                <a:effectLst/>
                <a:latin typeface="+mn-lt"/>
                <a:ea typeface="+mn-ea"/>
                <a:cs typeface="+mn-cs"/>
              </a:rPr>
              <a:t>De igual manera ambos coinciden en que el proceso actual es largo y complicado, y en las etapas del proceso en las que ambos han tenido problemas ha sido en la definición de la cadena de búsqueda, en la búsqueda de los artículos ya sea por acceder a ellos o por el número que debe analizarse para seleccionarlos.</a:t>
            </a:r>
          </a:p>
          <a:p>
            <a:r>
              <a:rPr lang="es-EC" sz="1200" kern="1200" dirty="0" smtClean="0">
                <a:solidFill>
                  <a:schemeClr val="tx1"/>
                </a:solidFill>
                <a:effectLst/>
                <a:latin typeface="+mn-lt"/>
                <a:ea typeface="+mn-ea"/>
                <a:cs typeface="+mn-cs"/>
              </a:rPr>
              <a:t>En cuanto al nuevo modelo ambos participantes se encuentran satisfechos en cuanto al modelo propuesto, incluso indican que es interesante la propuesta, debido a que se contará con una herramienta que registre los cambios, problemas que se hayan suscitado durante la revisión sistemática, lo cual facilitará que a futuro otro investigador pueda reproducir el proceso de SMS.</a:t>
            </a:r>
          </a:p>
          <a:p>
            <a:r>
              <a:rPr lang="es-EC" sz="1200" kern="1200" dirty="0" smtClean="0">
                <a:solidFill>
                  <a:schemeClr val="tx1"/>
                </a:solidFill>
                <a:effectLst/>
                <a:latin typeface="+mn-lt"/>
                <a:ea typeface="+mn-ea"/>
                <a:cs typeface="+mn-cs"/>
              </a:rPr>
              <a:t>El que la herramienta propuesta cuente con un control de versiones, sea online, permitirá que los investigadores que trabajen en ella puedan visualizar que cambios ha hecho otro investigador, sin tener que recurrir a varios documentos para revisar cual es la última versión, etc. Estas características fueron destacadas por los participantes y las consideraron como una forma de reducir tiempos y que ayudaran a la mejora continua del proceso</a:t>
            </a:r>
            <a:endParaRPr lang="es-ES"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28</a:t>
            </a:fld>
            <a:endParaRPr lang="es-ES" noProof="0" dirty="0"/>
          </a:p>
        </p:txBody>
      </p:sp>
    </p:spTree>
    <p:extLst>
      <p:ext uri="{BB962C8B-B14F-4D97-AF65-F5344CB8AC3E}">
        <p14:creationId xmlns:p14="http://schemas.microsoft.com/office/powerpoint/2010/main" val="2301428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&lt;Clic&gt;</a:t>
            </a:r>
          </a:p>
          <a:p>
            <a:r>
              <a:rPr lang="es-EC" dirty="0" smtClean="0"/>
              <a:t>&lt;Clic&gt;</a:t>
            </a:r>
          </a:p>
          <a:p>
            <a:r>
              <a:rPr lang="es-EC" dirty="0" smtClean="0"/>
              <a:t>Para</a:t>
            </a:r>
            <a:r>
              <a:rPr lang="es-EC" baseline="0" dirty="0" smtClean="0"/>
              <a:t> esta presentación se trabajará con la siguiente agenda</a:t>
            </a:r>
          </a:p>
          <a:p>
            <a:r>
              <a:rPr lang="es-EC" baseline="0" dirty="0" smtClean="0"/>
              <a:t>&lt;Clic&gt; </a:t>
            </a:r>
          </a:p>
          <a:p>
            <a:r>
              <a:rPr lang="es-EC" baseline="0" dirty="0" smtClean="0"/>
              <a:t>Esta podrá ser visualizada a lo largo de toda la presentación en la parte superior izquierda</a:t>
            </a:r>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a:t>
            </a:fld>
            <a:endParaRPr lang="es-ES" noProof="0" dirty="0"/>
          </a:p>
        </p:txBody>
      </p:sp>
    </p:spTree>
    <p:extLst>
      <p:ext uri="{BB962C8B-B14F-4D97-AF65-F5344CB8AC3E}">
        <p14:creationId xmlns:p14="http://schemas.microsoft.com/office/powerpoint/2010/main" val="59975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sz="1200" kern="120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Antecedentes</a:t>
            </a:r>
          </a:p>
          <a:p>
            <a:r>
              <a:rPr lang="es-US" sz="1200" kern="120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 El mapeo sistemático de literatura es un método de investigación ampliamente utilizado en diferentes disciplinas, con el propósito de obtener una perspectiva detallada de una temática, tener un resumen de resultados publicados, vacíos en la investigación y futuras investigaciones.</a:t>
            </a:r>
          </a:p>
          <a:p>
            <a:r>
              <a:rPr lang="es-US" sz="1200" kern="1200" noProof="0" dirty="0" smtClean="0">
                <a:solidFill>
                  <a:schemeClr val="tx1"/>
                </a:solidFill>
                <a:effectLst/>
                <a:latin typeface="+mn-lt"/>
                <a:ea typeface="+mn-ea"/>
                <a:cs typeface="+mn-cs"/>
              </a:rPr>
              <a:t>&lt;clic&gt;</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kern="1200" dirty="0" smtClean="0">
                <a:solidFill>
                  <a:schemeClr val="tx1"/>
                </a:solidFill>
                <a:effectLst/>
                <a:latin typeface="+mn-lt"/>
                <a:ea typeface="+mn-ea"/>
                <a:cs typeface="+mn-cs"/>
              </a:rPr>
              <a:t>Han</a:t>
            </a:r>
            <a:r>
              <a:rPr lang="es-US" sz="1200" kern="1200" baseline="0" dirty="0" smtClean="0">
                <a:solidFill>
                  <a:schemeClr val="tx1"/>
                </a:solidFill>
                <a:effectLst/>
                <a:latin typeface="+mn-lt"/>
                <a:ea typeface="+mn-ea"/>
                <a:cs typeface="+mn-cs"/>
              </a:rPr>
              <a:t> sido</a:t>
            </a:r>
            <a:r>
              <a:rPr lang="es-US" sz="1200" kern="1200" dirty="0" smtClean="0">
                <a:solidFill>
                  <a:schemeClr val="tx1"/>
                </a:solidFill>
                <a:effectLst/>
                <a:latin typeface="+mn-lt"/>
                <a:ea typeface="+mn-ea"/>
                <a:cs typeface="+mn-cs"/>
              </a:rPr>
              <a:t> muy utilizados en la investigación médica, ya que se consideran como un requisito fundamental para desarrollar, publicar y recomendar directrices sobre la práctica clínica. Debido a esto las SLR se han abordado en otras materias como la psicología, la economía, las ciencias sociales y otras</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kern="1200" noProof="0" dirty="0" smtClean="0">
                <a:solidFill>
                  <a:schemeClr val="tx1"/>
                </a:solidFill>
                <a:effectLst/>
                <a:latin typeface="+mn-lt"/>
                <a:ea typeface="+mn-ea"/>
                <a:cs typeface="+mn-cs"/>
              </a:rPr>
              <a:t>Clic</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kern="1200" dirty="0" smtClean="0">
                <a:solidFill>
                  <a:schemeClr val="tx1"/>
                </a:solidFill>
                <a:effectLst/>
                <a:latin typeface="+mn-lt"/>
                <a:ea typeface="+mn-ea"/>
                <a:cs typeface="+mn-cs"/>
              </a:rPr>
              <a:t>En la Ingeniería de software las revisiones de literatura han ganado mucho campo desde e 2004, cuando </a:t>
            </a:r>
            <a:r>
              <a:rPr lang="es-US" sz="1200" kern="1200" dirty="0" err="1" smtClean="0">
                <a:solidFill>
                  <a:schemeClr val="tx1"/>
                </a:solidFill>
                <a:effectLst/>
                <a:latin typeface="+mn-lt"/>
                <a:ea typeface="+mn-ea"/>
                <a:cs typeface="+mn-cs"/>
              </a:rPr>
              <a:t>Barbara</a:t>
            </a:r>
            <a:r>
              <a:rPr lang="es-US" sz="1200" kern="1200" dirty="0" smtClean="0">
                <a:solidFill>
                  <a:schemeClr val="tx1"/>
                </a:solidFill>
                <a:effectLst/>
                <a:latin typeface="+mn-lt"/>
                <a:ea typeface="+mn-ea"/>
                <a:cs typeface="+mn-cs"/>
              </a:rPr>
              <a:t> </a:t>
            </a:r>
            <a:r>
              <a:rPr lang="es-US" sz="1200" kern="1200" dirty="0" err="1" smtClean="0">
                <a:solidFill>
                  <a:schemeClr val="tx1"/>
                </a:solidFill>
                <a:effectLst/>
                <a:latin typeface="+mn-lt"/>
                <a:ea typeface="+mn-ea"/>
                <a:cs typeface="+mn-cs"/>
              </a:rPr>
              <a:t>Kitchenham</a:t>
            </a:r>
            <a:r>
              <a:rPr lang="es-US" sz="1200" kern="1200" dirty="0" smtClean="0">
                <a:solidFill>
                  <a:schemeClr val="tx1"/>
                </a:solidFill>
                <a:effectLst/>
                <a:latin typeface="+mn-lt"/>
                <a:ea typeface="+mn-ea"/>
                <a:cs typeface="+mn-cs"/>
              </a:rPr>
              <a:t> propuso los primeros procedimientos para realizar revisiones sistemáticas </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kern="1200" dirty="0" smtClean="0">
                <a:solidFill>
                  <a:schemeClr val="tx1"/>
                </a:solidFill>
                <a:effectLst/>
                <a:latin typeface="+mn-lt"/>
                <a:ea typeface="+mn-ea"/>
                <a:cs typeface="+mn-cs"/>
              </a:rPr>
              <a:t>Clic</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Llevar a cabo una revisión de literatura no es una tarea sencilla, dado que las actividades que comprende su proceso son intrincadas y requieren de un gran esfuerzo por parte del investigador</a:t>
            </a:r>
            <a:endParaRPr lang="es-EC"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4</a:t>
            </a:fld>
            <a:endParaRPr lang="es-ES" noProof="0" dirty="0"/>
          </a:p>
        </p:txBody>
      </p:sp>
    </p:spTree>
    <p:extLst>
      <p:ext uri="{BB962C8B-B14F-4D97-AF65-F5344CB8AC3E}">
        <p14:creationId xmlns:p14="http://schemas.microsoft.com/office/powerpoint/2010/main" val="323414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Planteamiento del Problema</a:t>
            </a:r>
          </a:p>
          <a:p>
            <a:r>
              <a:rPr lang="es-EC" sz="1200" kern="1200" dirty="0" smtClean="0">
                <a:solidFill>
                  <a:schemeClr val="tx1"/>
                </a:solidFill>
                <a:effectLst/>
                <a:latin typeface="+mn-lt"/>
                <a:ea typeface="+mn-ea"/>
                <a:cs typeface="+mn-cs"/>
              </a:rPr>
              <a:t> &lt;CLIC&gt;</a:t>
            </a:r>
          </a:p>
          <a:p>
            <a:r>
              <a:rPr lang="es-EC" sz="1200" kern="1200" dirty="0" smtClean="0">
                <a:solidFill>
                  <a:schemeClr val="tx1"/>
                </a:solidFill>
                <a:effectLst/>
                <a:latin typeface="+mn-lt"/>
                <a:ea typeface="+mn-ea"/>
                <a:cs typeface="+mn-cs"/>
              </a:rPr>
              <a:t>Para tener más claro este paso, se lo explicará a través de un diagrama de Ishikawa con los diferentes problemas que fueron identificados en una revisión de literatura.</a:t>
            </a:r>
          </a:p>
          <a:p>
            <a:r>
              <a:rPr lang="es-EC" sz="1200" kern="1200" dirty="0" smtClean="0">
                <a:solidFill>
                  <a:schemeClr val="tx1"/>
                </a:solidFill>
                <a:effectLst/>
                <a:latin typeface="+mn-lt"/>
                <a:ea typeface="+mn-ea"/>
                <a:cs typeface="+mn-cs"/>
              </a:rPr>
              <a:t>Como problema principal se ha colocado la Complejidad en el proceso de SMS</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Una causa para este problema es el Problema en la formulación de Preguntas de Investigación</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Porque se requiere tener experiencia en el dominio para que estas sean correctamente planteadas</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 Otro problema ha sido identificado como  Problema en el proceso de búsqueda</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Por la calidad en la cadena de búsqueda</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Otro problema ha sido Problema en la evaluación de calidad de los estudios</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Por la falta de detalles en la descripción del proceso de investigación</a:t>
            </a:r>
          </a:p>
          <a:p>
            <a:r>
              <a:rPr lang="es-EC" sz="1200" kern="1200" dirty="0" smtClean="0">
                <a:solidFill>
                  <a:schemeClr val="tx1"/>
                </a:solidFill>
                <a:effectLst/>
                <a:latin typeface="+mn-lt"/>
                <a:ea typeface="+mn-ea"/>
                <a:cs typeface="+mn-cs"/>
              </a:rPr>
              <a:t>&lt;Clic&gt;</a:t>
            </a:r>
          </a:p>
          <a:p>
            <a:r>
              <a:rPr lang="es-EC" sz="1200" kern="1200" dirty="0" err="1" smtClean="0">
                <a:solidFill>
                  <a:schemeClr val="tx1"/>
                </a:solidFill>
                <a:effectLst/>
                <a:latin typeface="+mn-lt"/>
                <a:ea typeface="+mn-ea"/>
                <a:cs typeface="+mn-cs"/>
              </a:rPr>
              <a:t>Tambien</a:t>
            </a:r>
            <a:r>
              <a:rPr lang="es-EC" sz="1200" kern="1200" dirty="0" smtClean="0">
                <a:solidFill>
                  <a:schemeClr val="tx1"/>
                </a:solidFill>
                <a:effectLst/>
                <a:latin typeface="+mn-lt"/>
                <a:ea typeface="+mn-ea"/>
                <a:cs typeface="+mn-cs"/>
              </a:rPr>
              <a:t> por el alto número de publicaciones irrelevantes</a:t>
            </a:r>
          </a:p>
          <a:p>
            <a:r>
              <a:rPr lang="es-EC" sz="1200" kern="1200" dirty="0" smtClean="0">
                <a:solidFill>
                  <a:schemeClr val="tx1"/>
                </a:solidFill>
                <a:effectLst/>
                <a:latin typeface="+mn-lt"/>
                <a:ea typeface="+mn-ea"/>
                <a:cs typeface="+mn-cs"/>
              </a:rPr>
              <a:t>Otro es que requiere mucho tiempo</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Porque se lo realiza de manera manual</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No hay intercambio de conocimientos</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El conocimiento no esta disponible para otros investigadores</a:t>
            </a:r>
          </a:p>
          <a:p>
            <a:r>
              <a:rPr lang="es-EC" sz="1200" kern="1200" dirty="0" smtClean="0">
                <a:solidFill>
                  <a:schemeClr val="tx1"/>
                </a:solidFill>
                <a:effectLst/>
                <a:latin typeface="+mn-lt"/>
                <a:ea typeface="+mn-ea"/>
                <a:cs typeface="+mn-cs"/>
              </a:rPr>
              <a:t>Porque solo esta disponible la síntesis y no se muestra los datos utilizados en sí</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Otro es Problemas en la </a:t>
            </a:r>
            <a:r>
              <a:rPr lang="es-EC" sz="1200" kern="1200" dirty="0" err="1" smtClean="0">
                <a:solidFill>
                  <a:schemeClr val="tx1"/>
                </a:solidFill>
                <a:effectLst/>
                <a:latin typeface="+mn-lt"/>
                <a:ea typeface="+mn-ea"/>
                <a:cs typeface="+mn-cs"/>
              </a:rPr>
              <a:t>selessión</a:t>
            </a:r>
            <a:r>
              <a:rPr lang="es-EC" sz="1200" kern="1200" dirty="0" smtClean="0">
                <a:solidFill>
                  <a:schemeClr val="tx1"/>
                </a:solidFill>
                <a:effectLst/>
                <a:latin typeface="+mn-lt"/>
                <a:ea typeface="+mn-ea"/>
                <a:cs typeface="+mn-cs"/>
              </a:rPr>
              <a:t> de estudios</a:t>
            </a:r>
          </a:p>
          <a:p>
            <a:r>
              <a:rPr lang="es-EC" sz="1200" kern="1200" dirty="0" smtClean="0">
                <a:solidFill>
                  <a:schemeClr val="tx1"/>
                </a:solidFill>
                <a:effectLst/>
                <a:latin typeface="+mn-lt"/>
                <a:ea typeface="+mn-ea"/>
                <a:cs typeface="+mn-cs"/>
              </a:rPr>
              <a:t>Debido a que no es un proceso </a:t>
            </a:r>
            <a:r>
              <a:rPr lang="es-EC" sz="1200" kern="1200" dirty="0" err="1" smtClean="0">
                <a:solidFill>
                  <a:schemeClr val="tx1"/>
                </a:solidFill>
                <a:effectLst/>
                <a:latin typeface="+mn-lt"/>
                <a:ea typeface="+mn-ea"/>
                <a:cs typeface="+mn-cs"/>
              </a:rPr>
              <a:t>iteractivo</a:t>
            </a:r>
            <a:r>
              <a:rPr lang="es-EC" sz="1200" kern="1200" dirty="0" smtClean="0">
                <a:solidFill>
                  <a:schemeClr val="tx1"/>
                </a:solidFill>
                <a:effectLst/>
                <a:latin typeface="+mn-lt"/>
                <a:ea typeface="+mn-ea"/>
                <a:cs typeface="+mn-cs"/>
              </a:rPr>
              <a:t>, en algunos es considerado como un proceso lineal</a:t>
            </a:r>
          </a:p>
          <a:p>
            <a:r>
              <a:rPr lang="es-EC" sz="1200" kern="1200" dirty="0" smtClean="0">
                <a:solidFill>
                  <a:schemeClr val="tx1"/>
                </a:solidFill>
                <a:effectLst/>
                <a:latin typeface="+mn-lt"/>
                <a:ea typeface="+mn-ea"/>
                <a:cs typeface="+mn-cs"/>
              </a:rPr>
              <a:t>&lt;</a:t>
            </a:r>
            <a:r>
              <a:rPr lang="es-EC" sz="1200" kern="1200" dirty="0" err="1" smtClean="0">
                <a:solidFill>
                  <a:schemeClr val="tx1"/>
                </a:solidFill>
                <a:effectLst/>
                <a:latin typeface="+mn-lt"/>
                <a:ea typeface="+mn-ea"/>
                <a:cs typeface="+mn-cs"/>
              </a:rPr>
              <a:t>CliC</a:t>
            </a:r>
            <a:r>
              <a:rPr lang="es-EC" sz="1200" kern="1200" dirty="0" smtClean="0">
                <a:solidFill>
                  <a:schemeClr val="tx1"/>
                </a:solidFill>
                <a:effectLst/>
                <a:latin typeface="+mn-lt"/>
                <a:ea typeface="+mn-ea"/>
                <a:cs typeface="+mn-cs"/>
              </a:rPr>
              <a:t>&gt;</a:t>
            </a:r>
          </a:p>
          <a:p>
            <a:r>
              <a:rPr lang="es-EC" sz="1200" kern="1200" dirty="0" smtClean="0">
                <a:solidFill>
                  <a:schemeClr val="tx1"/>
                </a:solidFill>
                <a:effectLst/>
                <a:latin typeface="+mn-lt"/>
                <a:ea typeface="+mn-ea"/>
                <a:cs typeface="+mn-cs"/>
              </a:rPr>
              <a:t>Los </a:t>
            </a:r>
            <a:r>
              <a:rPr lang="es-EC" sz="1200" kern="1200" dirty="0" err="1" smtClean="0">
                <a:solidFill>
                  <a:schemeClr val="tx1"/>
                </a:solidFill>
                <a:effectLst/>
                <a:latin typeface="+mn-lt"/>
                <a:ea typeface="+mn-ea"/>
                <a:cs typeface="+mn-cs"/>
              </a:rPr>
              <a:t>resumentes</a:t>
            </a:r>
            <a:r>
              <a:rPr lang="es-EC" sz="1200" kern="1200" dirty="0" smtClean="0">
                <a:solidFill>
                  <a:schemeClr val="tx1"/>
                </a:solidFill>
                <a:effectLst/>
                <a:latin typeface="+mn-lt"/>
                <a:ea typeface="+mn-ea"/>
                <a:cs typeface="+mn-cs"/>
              </a:rPr>
              <a:t> están mal escritos</a:t>
            </a:r>
          </a:p>
          <a:p>
            <a:r>
              <a:rPr lang="es-EC" sz="1200" kern="1200" dirty="0" smtClean="0">
                <a:solidFill>
                  <a:schemeClr val="tx1"/>
                </a:solidFill>
                <a:effectLst/>
                <a:latin typeface="+mn-lt"/>
                <a:ea typeface="+mn-ea"/>
                <a:cs typeface="+mn-cs"/>
              </a:rPr>
              <a:t>&lt;</a:t>
            </a:r>
            <a:r>
              <a:rPr lang="es-EC" sz="1200" kern="1200" dirty="0" err="1" smtClean="0">
                <a:solidFill>
                  <a:schemeClr val="tx1"/>
                </a:solidFill>
                <a:effectLst/>
                <a:latin typeface="+mn-lt"/>
                <a:ea typeface="+mn-ea"/>
                <a:cs typeface="+mn-cs"/>
              </a:rPr>
              <a:t>CliC</a:t>
            </a:r>
            <a:r>
              <a:rPr lang="es-EC" sz="1200" kern="1200" dirty="0" smtClean="0">
                <a:solidFill>
                  <a:schemeClr val="tx1"/>
                </a:solidFill>
                <a:effectLst/>
                <a:latin typeface="+mn-lt"/>
                <a:ea typeface="+mn-ea"/>
                <a:cs typeface="+mn-cs"/>
              </a:rPr>
              <a:t>&gt;</a:t>
            </a:r>
          </a:p>
          <a:p>
            <a:r>
              <a:rPr lang="es-EC" sz="1200" kern="1200" dirty="0" smtClean="0">
                <a:solidFill>
                  <a:schemeClr val="tx1"/>
                </a:solidFill>
                <a:effectLst/>
                <a:latin typeface="+mn-lt"/>
                <a:ea typeface="+mn-ea"/>
                <a:cs typeface="+mn-cs"/>
              </a:rPr>
              <a:t>Esta propenso a errores</a:t>
            </a:r>
          </a:p>
          <a:p>
            <a:r>
              <a:rPr lang="es-EC" sz="1200" kern="1200" dirty="0" smtClean="0">
                <a:solidFill>
                  <a:schemeClr val="tx1"/>
                </a:solidFill>
                <a:effectLst/>
                <a:latin typeface="+mn-lt"/>
                <a:ea typeface="+mn-ea"/>
                <a:cs typeface="+mn-cs"/>
              </a:rPr>
              <a:t>&lt;</a:t>
            </a:r>
            <a:r>
              <a:rPr lang="es-EC" sz="1200" kern="1200" dirty="0" err="1" smtClean="0">
                <a:solidFill>
                  <a:schemeClr val="tx1"/>
                </a:solidFill>
                <a:effectLst/>
                <a:latin typeface="+mn-lt"/>
                <a:ea typeface="+mn-ea"/>
                <a:cs typeface="+mn-cs"/>
              </a:rPr>
              <a:t>CliC</a:t>
            </a:r>
            <a:r>
              <a:rPr lang="es-EC" sz="1200" kern="1200" dirty="0" smtClean="0">
                <a:solidFill>
                  <a:schemeClr val="tx1"/>
                </a:solidFill>
                <a:effectLst/>
                <a:latin typeface="+mn-lt"/>
                <a:ea typeface="+mn-ea"/>
                <a:cs typeface="+mn-cs"/>
              </a:rPr>
              <a:t>&gt;</a:t>
            </a:r>
          </a:p>
          <a:p>
            <a:r>
              <a:rPr lang="es-EC" sz="1200" kern="1200" dirty="0" smtClean="0">
                <a:solidFill>
                  <a:schemeClr val="tx1"/>
                </a:solidFill>
                <a:effectLst/>
                <a:latin typeface="+mn-lt"/>
                <a:ea typeface="+mn-ea"/>
                <a:cs typeface="+mn-cs"/>
              </a:rPr>
              <a:t>Porque es difícil</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Porque hay falta de pautas y listas de verificación maduras</a:t>
            </a:r>
          </a:p>
          <a:p>
            <a:r>
              <a:rPr lang="es-EC" sz="1200" kern="1200" dirty="0" smtClean="0">
                <a:solidFill>
                  <a:schemeClr val="tx1"/>
                </a:solidFill>
                <a:effectLst/>
                <a:latin typeface="+mn-lt"/>
                <a:ea typeface="+mn-ea"/>
                <a:cs typeface="+mn-cs"/>
              </a:rPr>
              <a:t>&lt;Clic&gt;</a:t>
            </a:r>
          </a:p>
          <a:p>
            <a:r>
              <a:rPr lang="es-EC" sz="1200" kern="1200" dirty="0" smtClean="0">
                <a:solidFill>
                  <a:schemeClr val="tx1"/>
                </a:solidFill>
                <a:effectLst/>
                <a:latin typeface="+mn-lt"/>
                <a:ea typeface="+mn-ea"/>
                <a:cs typeface="+mn-cs"/>
              </a:rPr>
              <a:t>Y porque no es fácil de replicar</a:t>
            </a:r>
            <a:endParaRPr lang="es-EC"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5</a:t>
            </a:fld>
            <a:endParaRPr lang="es-ES" noProof="0" dirty="0"/>
          </a:p>
        </p:txBody>
      </p:sp>
    </p:spTree>
    <p:extLst>
      <p:ext uri="{BB962C8B-B14F-4D97-AF65-F5344CB8AC3E}">
        <p14:creationId xmlns:p14="http://schemas.microsoft.com/office/powerpoint/2010/main" val="477063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OBJETIVO GENERAL</a:t>
            </a:r>
          </a:p>
          <a:p>
            <a:r>
              <a:rPr lang="es-EC" dirty="0" smtClean="0"/>
              <a:t>Clic</a:t>
            </a:r>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smtClean="0"/>
              <a:t>Estructurar un modelo de proceso que facilite la ejecución y la reproducibilidad de los Mapeos Sistemáticos de Literatura, basado en los paradigmas de Gestión del Conocimiento y Minería de Procesos</a:t>
            </a:r>
            <a:endParaRPr lang="es-EC" dirty="0" smtClean="0"/>
          </a:p>
          <a:p>
            <a:endParaRPr lang="es-EC"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6</a:t>
            </a:fld>
            <a:endParaRPr lang="es-ES" noProof="0" dirty="0"/>
          </a:p>
        </p:txBody>
      </p:sp>
    </p:spTree>
    <p:extLst>
      <p:ext uri="{BB962C8B-B14F-4D97-AF65-F5344CB8AC3E}">
        <p14:creationId xmlns:p14="http://schemas.microsoft.com/office/powerpoint/2010/main" val="43240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2"/>
            <a:r>
              <a:rPr lang="es-US" sz="1200" b="1" kern="1200" dirty="0" smtClean="0">
                <a:solidFill>
                  <a:schemeClr val="tx1"/>
                </a:solidFill>
                <a:effectLst/>
                <a:latin typeface="+mn-lt"/>
                <a:ea typeface="+mn-ea"/>
                <a:cs typeface="+mn-cs"/>
              </a:rPr>
              <a:t>Objetivos Específicos</a:t>
            </a:r>
          </a:p>
          <a:p>
            <a:pPr lvl="2"/>
            <a:r>
              <a:rPr lang="es-US" sz="1200" b="1" kern="1200" dirty="0" smtClean="0">
                <a:solidFill>
                  <a:schemeClr val="tx1"/>
                </a:solidFill>
                <a:effectLst/>
                <a:latin typeface="+mn-lt"/>
                <a:ea typeface="+mn-ea"/>
                <a:cs typeface="+mn-cs"/>
              </a:rPr>
              <a:t>Clic</a:t>
            </a:r>
            <a:endParaRPr lang="es-EC" sz="1200" b="1"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OE1:</a:t>
            </a:r>
            <a:r>
              <a:rPr lang="es-US" sz="1200" kern="1200" baseline="0" dirty="0" smtClean="0">
                <a:solidFill>
                  <a:schemeClr val="tx1"/>
                </a:solidFill>
                <a:effectLst/>
                <a:latin typeface="+mn-lt"/>
                <a:ea typeface="+mn-ea"/>
                <a:cs typeface="+mn-cs"/>
              </a:rPr>
              <a:t> </a:t>
            </a:r>
            <a:r>
              <a:rPr lang="es-US" sz="1200" kern="1200" dirty="0" smtClean="0">
                <a:solidFill>
                  <a:schemeClr val="tx1"/>
                </a:solidFill>
                <a:effectLst/>
                <a:latin typeface="+mn-lt"/>
                <a:ea typeface="+mn-ea"/>
                <a:cs typeface="+mn-cs"/>
              </a:rPr>
              <a:t>Realizar un estudio exploratorio exhaustivo sobre la problemática y las variantes del protocolo de un mapeo sistemática de literatura en Ingeniería de Software, para determinar sus posibles causas y efectos, y con esto estructurar un modelo de proceso que sintetice los resultados de este estudio, a través de un proceso minimizado de mapeo sistemático de literatura.</a:t>
            </a:r>
          </a:p>
          <a:p>
            <a:r>
              <a:rPr lang="es-US" sz="1200" kern="1200" dirty="0" smtClean="0">
                <a:solidFill>
                  <a:schemeClr val="tx1"/>
                </a:solidFill>
                <a:effectLst/>
                <a:latin typeface="+mn-lt"/>
                <a:ea typeface="+mn-ea"/>
                <a:cs typeface="+mn-cs"/>
              </a:rPr>
              <a:t>Clic</a:t>
            </a:r>
            <a:endParaRPr lang="es-EC"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OE2:</a:t>
            </a:r>
            <a:r>
              <a:rPr lang="es-US" sz="1200" kern="1200" baseline="0" dirty="0" smtClean="0">
                <a:solidFill>
                  <a:schemeClr val="tx1"/>
                </a:solidFill>
                <a:effectLst/>
                <a:latin typeface="+mn-lt"/>
                <a:ea typeface="+mn-ea"/>
                <a:cs typeface="+mn-cs"/>
              </a:rPr>
              <a:t> </a:t>
            </a:r>
            <a:r>
              <a:rPr lang="es-US" sz="1200" kern="1200" dirty="0" smtClean="0">
                <a:solidFill>
                  <a:schemeClr val="tx1"/>
                </a:solidFill>
                <a:effectLst/>
                <a:latin typeface="+mn-lt"/>
                <a:ea typeface="+mn-ea"/>
                <a:cs typeface="+mn-cs"/>
              </a:rPr>
              <a:t>A través de un estudio exploratorio identificar estudios que reporten la aportación de la gestión del conocimiento, y la minería de procesos en torno a la ejecución de mapeos sistemáticos de literatura en Ingeniería de Software, y resaltar las mejoras que aporta al mismo.</a:t>
            </a:r>
          </a:p>
          <a:p>
            <a:r>
              <a:rPr lang="es-US" sz="1200" kern="1200" dirty="0" smtClean="0">
                <a:solidFill>
                  <a:schemeClr val="tx1"/>
                </a:solidFill>
                <a:effectLst/>
                <a:latin typeface="+mn-lt"/>
                <a:ea typeface="+mn-ea"/>
                <a:cs typeface="+mn-cs"/>
              </a:rPr>
              <a:t>Clic</a:t>
            </a:r>
            <a:endParaRPr lang="es-EC"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OE3: Estructurar un modelo de proceso mejorado de un mapeo sistemático de literatura de acuerdo a los lineamientos investigados del paradigma de </a:t>
            </a:r>
            <a:r>
              <a:rPr lang="es-US" sz="1200" kern="1200" dirty="0" err="1" smtClean="0">
                <a:solidFill>
                  <a:schemeClr val="tx1"/>
                </a:solidFill>
                <a:effectLst/>
                <a:latin typeface="+mn-lt"/>
                <a:ea typeface="+mn-ea"/>
                <a:cs typeface="+mn-cs"/>
              </a:rPr>
              <a:t>Knowledge</a:t>
            </a:r>
            <a:r>
              <a:rPr lang="es-US" sz="1200" kern="1200" dirty="0" smtClean="0">
                <a:solidFill>
                  <a:schemeClr val="tx1"/>
                </a:solidFill>
                <a:effectLst/>
                <a:latin typeface="+mn-lt"/>
                <a:ea typeface="+mn-ea"/>
                <a:cs typeface="+mn-cs"/>
              </a:rPr>
              <a:t> Management y minería de procesos. </a:t>
            </a:r>
          </a:p>
          <a:p>
            <a:r>
              <a:rPr lang="es-US" sz="1200" kern="1200" dirty="0" smtClean="0">
                <a:solidFill>
                  <a:schemeClr val="tx1"/>
                </a:solidFill>
                <a:effectLst/>
                <a:latin typeface="+mn-lt"/>
                <a:ea typeface="+mn-ea"/>
                <a:cs typeface="+mn-cs"/>
              </a:rPr>
              <a:t>Clic</a:t>
            </a:r>
            <a:endParaRPr lang="es-EC"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OE4:Validar el proceso mejorado de SMS propuesto aplicándolo en un Caso de Estudio.</a:t>
            </a:r>
            <a:endParaRPr lang="es-EC"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7</a:t>
            </a:fld>
            <a:endParaRPr lang="es-ES" noProof="0" dirty="0"/>
          </a:p>
        </p:txBody>
      </p:sp>
    </p:spTree>
    <p:extLst>
      <p:ext uri="{BB962C8B-B14F-4D97-AF65-F5344CB8AC3E}">
        <p14:creationId xmlns:p14="http://schemas.microsoft.com/office/powerpoint/2010/main" val="3781895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Metodología</a:t>
            </a:r>
          </a:p>
          <a:p>
            <a:r>
              <a:rPr lang="es-EC" dirty="0" smtClean="0"/>
              <a:t>Clic</a:t>
            </a:r>
          </a:p>
          <a:p>
            <a:r>
              <a:rPr lang="es-EC" dirty="0" smtClean="0"/>
              <a:t>Para </a:t>
            </a:r>
            <a:r>
              <a:rPr lang="es-US" sz="1200" kern="1200" dirty="0" smtClean="0">
                <a:solidFill>
                  <a:schemeClr val="tx1"/>
                </a:solidFill>
                <a:effectLst/>
                <a:latin typeface="+mn-lt"/>
                <a:ea typeface="+mn-ea"/>
                <a:cs typeface="+mn-cs"/>
              </a:rPr>
              <a:t>la presente investigación se plantea una metodología propia que consta de cinco pasos,</a:t>
            </a:r>
          </a:p>
          <a:p>
            <a:r>
              <a:rPr lang="es-US" sz="1200" kern="1200" dirty="0" smtClean="0">
                <a:solidFill>
                  <a:schemeClr val="tx1"/>
                </a:solidFill>
                <a:effectLst/>
                <a:latin typeface="+mn-lt"/>
                <a:ea typeface="+mn-ea"/>
                <a:cs typeface="+mn-cs"/>
              </a:rPr>
              <a:t>Clic</a:t>
            </a:r>
          </a:p>
          <a:p>
            <a:r>
              <a:rPr lang="es-US" sz="1200" b="1" kern="1200" dirty="0" smtClean="0">
                <a:solidFill>
                  <a:schemeClr val="tx1"/>
                </a:solidFill>
                <a:effectLst/>
                <a:latin typeface="+mn-lt"/>
                <a:ea typeface="+mn-ea"/>
                <a:cs typeface="+mn-cs"/>
              </a:rPr>
              <a:t>Investigación exploratoria sobre propuestas de SMS</a:t>
            </a:r>
          </a:p>
          <a:p>
            <a:r>
              <a:rPr lang="es-US" sz="1200" b="1" kern="1200" dirty="0" smtClean="0">
                <a:solidFill>
                  <a:schemeClr val="tx1"/>
                </a:solidFill>
                <a:effectLst/>
                <a:latin typeface="+mn-lt"/>
                <a:ea typeface="+mn-ea"/>
                <a:cs typeface="+mn-cs"/>
              </a:rPr>
              <a:t>Clic</a:t>
            </a:r>
            <a:endParaRPr lang="es-EC" sz="1200" b="1"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En este paso se obtendrá estudios candidatos de un SMS con una temática similar y se continuará con el proceso de investigación. Dentro de este paso se espera hallar diversos problemas a los que se enfrentan los investigadores que realizan Revisiones sistemáticas y cuáles son las propuestas que ellos sugieren para mejorar el mismo, todo esto estará basado en la propuesta de Barbara Kitchenham. Como producto de este paso se entregará el proceso tradicional implementado las mejoras propuestas por los investigadores.</a:t>
            </a:r>
          </a:p>
          <a:p>
            <a:r>
              <a:rPr lang="es-US" sz="1200" kern="1200" dirty="0" smtClean="0">
                <a:solidFill>
                  <a:schemeClr val="tx1"/>
                </a:solidFill>
                <a:effectLst/>
                <a:latin typeface="+mn-lt"/>
                <a:ea typeface="+mn-ea"/>
                <a:cs typeface="+mn-cs"/>
              </a:rPr>
              <a:t>Clic</a:t>
            </a:r>
          </a:p>
          <a:p>
            <a:r>
              <a:rPr lang="es-US" sz="1200" b="1" kern="1200" dirty="0" smtClean="0">
                <a:solidFill>
                  <a:schemeClr val="tx1"/>
                </a:solidFill>
                <a:effectLst/>
                <a:latin typeface="+mn-lt"/>
                <a:ea typeface="+mn-ea"/>
                <a:cs typeface="+mn-cs"/>
              </a:rPr>
              <a:t>Investigación exploratoria sobre la aplicación de Gestión del Conocimiento en los Mapeos Sistemáticos de Literatura </a:t>
            </a:r>
          </a:p>
          <a:p>
            <a:r>
              <a:rPr lang="es-US" sz="1200" b="1" kern="1200" dirty="0" smtClean="0">
                <a:solidFill>
                  <a:schemeClr val="tx1"/>
                </a:solidFill>
                <a:effectLst/>
                <a:latin typeface="+mn-lt"/>
                <a:ea typeface="+mn-ea"/>
                <a:cs typeface="+mn-cs"/>
              </a:rPr>
              <a:t>Clic</a:t>
            </a:r>
            <a:endParaRPr lang="es-EC" sz="1200" b="1"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Para este paso se recolecto una serie de investigaciones sobre la aplicación de la Gestión del Conocimiento en el proceso de Revisión Sistemática de Literatura, con ello se espera retratar el proceso actual, identificar fallas en el mismo y proponer mejoras a esas fallas. Al final se presentará un modelo general aplicando todas las mejoras propuestas.</a:t>
            </a:r>
          </a:p>
          <a:p>
            <a:r>
              <a:rPr lang="es-US" sz="1200" kern="120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Investigación exploratoria sobre la aplicación de Minería de Procesos en los Mapeos Sistemáticos de Literatura</a:t>
            </a:r>
          </a:p>
          <a:p>
            <a:r>
              <a:rPr lang="es-US" sz="1200" kern="120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En este paso se identificará estudios que apliquen la Minería de Procesos en el proceso de Revisión Sistemática de Literatura en la Ingeniería de Software. Al final se presentará un modelo general aplicando todas las mejoras propuestas.</a:t>
            </a:r>
          </a:p>
          <a:p>
            <a:r>
              <a:rPr lang="es-US" sz="1200" kern="1200" dirty="0" smtClean="0">
                <a:solidFill>
                  <a:schemeClr val="tx1"/>
                </a:solidFill>
                <a:effectLst/>
                <a:latin typeface="+mn-lt"/>
                <a:ea typeface="+mn-ea"/>
                <a:cs typeface="+mn-cs"/>
              </a:rPr>
              <a:t>Estructuración del Modelo Mejorado de SMS</a:t>
            </a:r>
          </a:p>
          <a:p>
            <a:r>
              <a:rPr lang="es-US" sz="1200" kern="120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En este paso se estructurará el modelo mejorado tomando las mejores propuestas de los pasos anteriores, obteniendo un modelo mejorado</a:t>
            </a:r>
          </a:p>
          <a:p>
            <a:r>
              <a:rPr lang="es-US" sz="1200" kern="1200" dirty="0" smtClean="0">
                <a:solidFill>
                  <a:schemeClr val="tx1"/>
                </a:solidFill>
                <a:effectLst/>
                <a:latin typeface="+mn-lt"/>
                <a:ea typeface="+mn-ea"/>
                <a:cs typeface="+mn-cs"/>
              </a:rPr>
              <a:t>Validación de la Propuesta</a:t>
            </a:r>
          </a:p>
          <a:p>
            <a:r>
              <a:rPr lang="es-US" sz="1200" kern="120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En este paso se validará si el modelo mejorado propuesto cumple con los objetivos iniciales de mejorar el proceso de revisión sistemática de literatura</a:t>
            </a:r>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8</a:t>
            </a:fld>
            <a:endParaRPr lang="es-ES" noProof="0" dirty="0"/>
          </a:p>
        </p:txBody>
      </p:sp>
    </p:spTree>
    <p:extLst>
      <p:ext uri="{BB962C8B-B14F-4D97-AF65-F5344CB8AC3E}">
        <p14:creationId xmlns:p14="http://schemas.microsoft.com/office/powerpoint/2010/main" val="3075997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sz="1200" kern="1200" dirty="0" smtClean="0">
                <a:solidFill>
                  <a:schemeClr val="tx1"/>
                </a:solidFill>
                <a:effectLst/>
                <a:latin typeface="+mn-lt"/>
                <a:ea typeface="+mn-ea"/>
                <a:cs typeface="+mn-cs"/>
              </a:rPr>
              <a:t>INVESTIGACIÓN EXPLORATORIA SOBRE PROPUESTAS DE SMS</a:t>
            </a:r>
          </a:p>
          <a:p>
            <a:r>
              <a:rPr lang="es-US" sz="1200" kern="1200" dirty="0" smtClean="0">
                <a:solidFill>
                  <a:schemeClr val="tx1"/>
                </a:solidFill>
                <a:effectLst/>
                <a:latin typeface="+mn-lt"/>
                <a:ea typeface="+mn-ea"/>
                <a:cs typeface="+mn-cs"/>
              </a:rPr>
              <a:t>Clic</a:t>
            </a:r>
          </a:p>
          <a:p>
            <a:r>
              <a:rPr lang="es-EC" dirty="0" smtClean="0"/>
              <a:t>Aquí se encuentra el proceso que se siguió</a:t>
            </a:r>
            <a:r>
              <a:rPr lang="es-EC" baseline="0" dirty="0" smtClean="0"/>
              <a:t> en este paso </a:t>
            </a:r>
          </a:p>
          <a:p>
            <a:r>
              <a:rPr lang="es-EC" baseline="0" dirty="0" smtClean="0"/>
              <a:t>Clic</a:t>
            </a:r>
          </a:p>
          <a:p>
            <a:r>
              <a:rPr lang="es-EC" baseline="0" dirty="0" smtClean="0"/>
              <a:t>Inicialmente </a:t>
            </a:r>
            <a:r>
              <a:rPr lang="es-US" sz="1200" kern="1200" dirty="0" smtClean="0">
                <a:solidFill>
                  <a:schemeClr val="tx1"/>
                </a:solidFill>
                <a:effectLst/>
                <a:latin typeface="+mn-lt"/>
                <a:ea typeface="+mn-ea"/>
                <a:cs typeface="+mn-cs"/>
              </a:rPr>
              <a:t>Como parte de la tesis doctoral de C. </a:t>
            </a:r>
            <a:r>
              <a:rPr lang="es-US" sz="1200" kern="1200" dirty="0" err="1" smtClean="0">
                <a:solidFill>
                  <a:schemeClr val="tx1"/>
                </a:solidFill>
                <a:effectLst/>
                <a:latin typeface="+mn-lt"/>
                <a:ea typeface="+mn-ea"/>
                <a:cs typeface="+mn-cs"/>
              </a:rPr>
              <a:t>Anchundia</a:t>
            </a:r>
            <a:r>
              <a:rPr lang="es-US" sz="1200" kern="1200" dirty="0" smtClean="0">
                <a:solidFill>
                  <a:schemeClr val="tx1"/>
                </a:solidFill>
                <a:effectLst/>
                <a:latin typeface="+mn-lt"/>
                <a:ea typeface="+mn-ea"/>
                <a:cs typeface="+mn-cs"/>
              </a:rPr>
              <a:t> de la Escuela Politécnica Nacional del Ecuador, se realizó un SMS, dentro del cual se hizo un doble filtro sobre los estudios candidatos, dado que la cadena de búsqueda respondía a la dificultad en torno a la ejecución de estudios empíricos en Ingeniería de Software. </a:t>
            </a:r>
          </a:p>
          <a:p>
            <a:r>
              <a:rPr lang="es-US" sz="1200" kern="120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Por un lado, se filtró los estudios correspondientes a la tesis doctoral; y, por otro lado, a los correspondientes a la presente tesis. De lo cual se obtuvo un total de 13 estudios los cuales los denominamos estudios candidatos (EC)</a:t>
            </a:r>
          </a:p>
          <a:p>
            <a:r>
              <a:rPr lang="es-US" sz="1200" kern="120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Luego se procedió a realizar</a:t>
            </a:r>
            <a:r>
              <a:rPr lang="es-US" sz="1200" kern="1200" baseline="0" dirty="0" smtClean="0">
                <a:solidFill>
                  <a:schemeClr val="tx1"/>
                </a:solidFill>
                <a:effectLst/>
                <a:latin typeface="+mn-lt"/>
                <a:ea typeface="+mn-ea"/>
                <a:cs typeface="+mn-cs"/>
              </a:rPr>
              <a:t> una Lectura Exhaustiva de dichos estudios</a:t>
            </a:r>
          </a:p>
          <a:p>
            <a:r>
              <a:rPr lang="es-US" sz="1200" kern="1200" baseline="0" dirty="0" smtClean="0">
                <a:solidFill>
                  <a:schemeClr val="tx1"/>
                </a:solidFill>
                <a:effectLst/>
                <a:latin typeface="+mn-lt"/>
                <a:ea typeface="+mn-ea"/>
                <a:cs typeface="+mn-cs"/>
              </a:rPr>
              <a:t>Clic</a:t>
            </a:r>
          </a:p>
          <a:p>
            <a:r>
              <a:rPr lang="es-US" sz="1200" kern="1200" baseline="0" dirty="0" smtClean="0">
                <a:solidFill>
                  <a:schemeClr val="tx1"/>
                </a:solidFill>
                <a:effectLst/>
                <a:latin typeface="+mn-lt"/>
                <a:ea typeface="+mn-ea"/>
                <a:cs typeface="+mn-cs"/>
              </a:rPr>
              <a:t>Luego se definió lo s criterios de inclusión y exclusión, estos fueron cambiando a lo largo de la investigación</a:t>
            </a:r>
          </a:p>
          <a:p>
            <a:r>
              <a:rPr lang="es-US" sz="1200" kern="1200" baseline="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Entre los criterios se</a:t>
            </a:r>
            <a:r>
              <a:rPr lang="es-US" sz="1200" kern="1200" baseline="0" dirty="0" smtClean="0">
                <a:solidFill>
                  <a:schemeClr val="tx1"/>
                </a:solidFill>
                <a:effectLst/>
                <a:latin typeface="+mn-lt"/>
                <a:ea typeface="+mn-ea"/>
                <a:cs typeface="+mn-cs"/>
              </a:rPr>
              <a:t> tomaban en cuenta aquellos artículos en los que se describa la mejora del proceso de </a:t>
            </a:r>
            <a:r>
              <a:rPr lang="es-US" sz="1200" kern="1200" baseline="0" dirty="0" err="1" smtClean="0">
                <a:solidFill>
                  <a:schemeClr val="tx1"/>
                </a:solidFill>
                <a:effectLst/>
                <a:latin typeface="+mn-lt"/>
                <a:ea typeface="+mn-ea"/>
                <a:cs typeface="+mn-cs"/>
              </a:rPr>
              <a:t>sms</a:t>
            </a:r>
            <a:r>
              <a:rPr lang="es-US" sz="1200" kern="1200" baseline="0" dirty="0" smtClean="0">
                <a:solidFill>
                  <a:schemeClr val="tx1"/>
                </a:solidFill>
                <a:effectLst/>
                <a:latin typeface="+mn-lt"/>
                <a:ea typeface="+mn-ea"/>
                <a:cs typeface="+mn-cs"/>
              </a:rPr>
              <a:t>, que indiquen cual fue la mejora, cuales fueron los resultados</a:t>
            </a:r>
          </a:p>
          <a:p>
            <a:r>
              <a:rPr lang="es-US" sz="1200" kern="1200" baseline="0" dirty="0" smtClean="0">
                <a:solidFill>
                  <a:schemeClr val="tx1"/>
                </a:solidFill>
                <a:effectLst/>
                <a:latin typeface="+mn-lt"/>
                <a:ea typeface="+mn-ea"/>
                <a:cs typeface="+mn-cs"/>
              </a:rPr>
              <a:t>Clic</a:t>
            </a:r>
          </a:p>
          <a:p>
            <a:r>
              <a:rPr lang="es-US" sz="1200" kern="1200" baseline="0" dirty="0" smtClean="0">
                <a:solidFill>
                  <a:schemeClr val="tx1"/>
                </a:solidFill>
                <a:effectLst/>
                <a:latin typeface="+mn-lt"/>
                <a:ea typeface="+mn-ea"/>
                <a:cs typeface="+mn-cs"/>
              </a:rPr>
              <a:t>Luego se procedió a aplicar dichos criterios</a:t>
            </a:r>
          </a:p>
          <a:p>
            <a:r>
              <a:rPr lang="es-US" sz="1200" kern="1200" baseline="0" dirty="0" smtClean="0">
                <a:solidFill>
                  <a:schemeClr val="tx1"/>
                </a:solidFill>
                <a:effectLst/>
                <a:latin typeface="+mn-lt"/>
                <a:ea typeface="+mn-ea"/>
                <a:cs typeface="+mn-cs"/>
              </a:rPr>
              <a:t>Luego se extrajo algunos datos generales de los estudios como las técnicas empleadas, como han incrementado los estudios desde el 2004 en </a:t>
            </a:r>
            <a:r>
              <a:rPr lang="es-US" sz="1200" kern="1200" baseline="0" dirty="0" err="1" smtClean="0">
                <a:solidFill>
                  <a:schemeClr val="tx1"/>
                </a:solidFill>
                <a:effectLst/>
                <a:latin typeface="+mn-lt"/>
                <a:ea typeface="+mn-ea"/>
                <a:cs typeface="+mn-cs"/>
              </a:rPr>
              <a:t>ue</a:t>
            </a:r>
            <a:r>
              <a:rPr lang="es-US" sz="1200" kern="1200" baseline="0" dirty="0" smtClean="0">
                <a:solidFill>
                  <a:schemeClr val="tx1"/>
                </a:solidFill>
                <a:effectLst/>
                <a:latin typeface="+mn-lt"/>
                <a:ea typeface="+mn-ea"/>
                <a:cs typeface="+mn-cs"/>
              </a:rPr>
              <a:t> fueron propuestas las primeras guías</a:t>
            </a:r>
          </a:p>
          <a:p>
            <a:r>
              <a:rPr lang="es-US" sz="1200" kern="1200" baseline="0" dirty="0" smtClean="0">
                <a:solidFill>
                  <a:schemeClr val="tx1"/>
                </a:solidFill>
                <a:effectLst/>
                <a:latin typeface="+mn-lt"/>
                <a:ea typeface="+mn-ea"/>
                <a:cs typeface="+mn-cs"/>
              </a:rPr>
              <a:t>Clic</a:t>
            </a:r>
          </a:p>
          <a:p>
            <a:r>
              <a:rPr lang="es-US" sz="1200" kern="1200" dirty="0" smtClean="0">
                <a:solidFill>
                  <a:schemeClr val="tx1"/>
                </a:solidFill>
                <a:effectLst/>
                <a:latin typeface="+mn-lt"/>
                <a:ea typeface="+mn-ea"/>
                <a:cs typeface="+mn-cs"/>
              </a:rPr>
              <a:t>Para al final obtener el modelo generado</a:t>
            </a:r>
            <a:r>
              <a:rPr lang="es-US" sz="1200" kern="1200" baseline="0" dirty="0" smtClean="0">
                <a:solidFill>
                  <a:schemeClr val="tx1"/>
                </a:solidFill>
                <a:effectLst/>
                <a:latin typeface="+mn-lt"/>
                <a:ea typeface="+mn-ea"/>
                <a:cs typeface="+mn-cs"/>
              </a:rPr>
              <a:t> con las mejoras</a:t>
            </a:r>
            <a:endParaRPr lang="es-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9</a:t>
            </a:fld>
            <a:endParaRPr lang="es-ES" noProof="0" dirty="0"/>
          </a:p>
        </p:txBody>
      </p:sp>
    </p:spTree>
    <p:extLst>
      <p:ext uri="{BB962C8B-B14F-4D97-AF65-F5344CB8AC3E}">
        <p14:creationId xmlns:p14="http://schemas.microsoft.com/office/powerpoint/2010/main" val="241189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pPr rtl="0"/>
            <a:fld id="{2FF9DE05-9897-4603-B5D9-FD3CA2E9F1CB}" type="datetime1">
              <a:rPr lang="es-ES" noProof="0" smtClean="0"/>
              <a:t>26/07/2019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319477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5EB4F7B2-FA8E-42B6-A2E6-80FE50BCD5E7}" type="datetime1">
              <a:rPr lang="es-ES" noProof="0" smtClean="0"/>
              <a:t>26/07/2019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150067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rtl="0"/>
            <a:fld id="{07F9EDAC-5895-4337-992E-685A7BA29D5C}" type="datetime1">
              <a:rPr lang="es-ES" noProof="0" smtClean="0"/>
              <a:t>26/07/2019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1359644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2" name="Títu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editar el estilo de subtítulo del patrón</a:t>
            </a:r>
            <a:endParaRPr lang="es-ES" noProof="0" dirty="0"/>
          </a:p>
        </p:txBody>
      </p:sp>
      <p:sp>
        <p:nvSpPr>
          <p:cNvPr id="4" name="Marcador de posición de fecha 3"/>
          <p:cNvSpPr>
            <a:spLocks noGrp="1"/>
          </p:cNvSpPr>
          <p:nvPr>
            <p:ph type="dt" sz="half" idx="10"/>
          </p:nvPr>
        </p:nvSpPr>
        <p:spPr/>
        <p:txBody>
          <a:bodyPr rtlCol="0"/>
          <a:lstStyle/>
          <a:p>
            <a:pPr rtl="0"/>
            <a:fld id="{2FF9DE05-9897-4603-B5D9-FD3CA2E9F1CB}" type="datetime1">
              <a:rPr lang="es-ES" noProof="0" smtClean="0"/>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smtClean="0"/>
              <a:pPr rtl="0"/>
              <a:t>‹Nº›</a:t>
            </a:fld>
            <a:endParaRPr lang="es-ES" noProof="0" dirty="0"/>
          </a:p>
        </p:txBody>
      </p:sp>
      <p:pic>
        <p:nvPicPr>
          <p:cNvPr id="11" name="Imagen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254506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lvl1pPr>
              <a:defRPr/>
            </a:lvl1pPr>
          </a:lstStyle>
          <a:p>
            <a:pPr rtl="0"/>
            <a:fld id="{C8DEFBF9-301D-464F-AF17-71FA86EA89B8}" type="datetime1">
              <a:rPr lang="es-ES" noProof="0" smtClean="0"/>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415269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apositiva de título con imagen">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rec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rec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á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8" name="Rectá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es-ES" noProof="0" smtClean="0"/>
              <a:t>Haga clic para editar el estilo de subtítulo del patrón</a:t>
            </a:r>
            <a:endParaRPr lang="es-ES" noProof="0" dirty="0"/>
          </a:p>
        </p:txBody>
      </p:sp>
      <p:pic>
        <p:nvPicPr>
          <p:cNvPr id="10" name="Imagen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Marcador de posición de imagen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es-ES" noProof="0" smtClean="0"/>
              <a:t>Haga clic en el icono para agregar una imagen</a:t>
            </a:r>
            <a:endParaRPr lang="es-ES" noProof="0" dirty="0"/>
          </a:p>
        </p:txBody>
      </p:sp>
      <p:sp>
        <p:nvSpPr>
          <p:cNvPr id="19" name="Texto de instruccione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es-ES" sz="1200" b="1" i="1" noProof="0" dirty="0" smtClean="0">
                <a:latin typeface="Arial" pitchFamily="34" charset="0"/>
                <a:cs typeface="Arial" pitchFamily="34" charset="0"/>
              </a:rPr>
              <a:t>NOTA:</a:t>
            </a:r>
          </a:p>
          <a:p>
            <a:pPr rtl="0"/>
            <a:r>
              <a:rPr lang="es-ES" sz="1200" i="1" noProof="0" dirty="0" smtClean="0">
                <a:latin typeface="Arial" pitchFamily="34" charset="0"/>
                <a:cs typeface="Arial" pitchFamily="34" charset="0"/>
              </a:rPr>
              <a:t>Para cambiar la imagen de esta diapositiva, seleccione la imagen y elimínela. Después, haga clic en el icono Imágenes del marcador de posición para insertar su propia imagen.</a:t>
            </a:r>
            <a:endParaRPr lang="es-ES" sz="1200" i="1" noProof="0" dirty="0">
              <a:latin typeface="Arial" pitchFamily="34" charset="0"/>
              <a:cs typeface="Arial" pitchFamily="34" charset="0"/>
            </a:endParaRPr>
          </a:p>
        </p:txBody>
      </p:sp>
    </p:spTree>
    <p:extLst>
      <p:ext uri="{BB962C8B-B14F-4D97-AF65-F5344CB8AC3E}">
        <p14:creationId xmlns:p14="http://schemas.microsoft.com/office/powerpoint/2010/main" val="238868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c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á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grpSp>
          <p:nvGrpSpPr>
            <p:cNvPr id="11" name="Grupo 10"/>
            <p:cNvGrpSpPr/>
            <p:nvPr/>
          </p:nvGrpSpPr>
          <p:grpSpPr>
            <a:xfrm rot="10800000">
              <a:off x="647402" y="5645510"/>
              <a:ext cx="10838688" cy="63125"/>
              <a:chOff x="507492" y="1501519"/>
              <a:chExt cx="8129016" cy="63125"/>
            </a:xfrm>
          </p:grpSpPr>
          <p:cxnSp>
            <p:nvCxnSpPr>
              <p:cNvPr id="12" name="Conector rec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es-ES" noProof="0" smtClean="0"/>
              <a:t>Editar el estilo de texto del patrón</a:t>
            </a:r>
          </a:p>
        </p:txBody>
      </p:sp>
      <p:sp>
        <p:nvSpPr>
          <p:cNvPr id="4" name="Marcador de posición de fecha 3"/>
          <p:cNvSpPr>
            <a:spLocks noGrp="1"/>
          </p:cNvSpPr>
          <p:nvPr>
            <p:ph type="dt" sz="half" idx="10"/>
          </p:nvPr>
        </p:nvSpPr>
        <p:spPr/>
        <p:txBody>
          <a:bodyPr rtlCol="0"/>
          <a:lstStyle>
            <a:lvl1pPr>
              <a:defRPr/>
            </a:lvl1pPr>
          </a:lstStyle>
          <a:p>
            <a:pPr rtl="0"/>
            <a:fld id="{1B85170A-2565-4A23-A33E-27DF711AE2E7}" type="datetime1">
              <a:rPr lang="es-ES" noProof="0" smtClean="0"/>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smtClean="0"/>
              <a:pPr rtl="0"/>
              <a:t>‹Nº›</a:t>
            </a:fld>
            <a:endParaRPr lang="es-ES" noProof="0" dirty="0"/>
          </a:p>
        </p:txBody>
      </p:sp>
      <p:pic>
        <p:nvPicPr>
          <p:cNvPr id="7" name="Imagen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77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fecha 4"/>
          <p:cNvSpPr>
            <a:spLocks noGrp="1"/>
          </p:cNvSpPr>
          <p:nvPr>
            <p:ph type="dt" sz="half" idx="10"/>
          </p:nvPr>
        </p:nvSpPr>
        <p:spPr/>
        <p:txBody>
          <a:bodyPr rtlCol="0"/>
          <a:lstStyle>
            <a:lvl1pPr>
              <a:defRPr/>
            </a:lvl1pPr>
          </a:lstStyle>
          <a:p>
            <a:pPr rtl="0"/>
            <a:fld id="{8C303A75-76EA-4230-94E5-3E96C80531E4}" type="datetime1">
              <a:rPr lang="es-ES" noProof="0" smtClean="0"/>
              <a:t>26/07/2019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322191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1104900" y="2424112"/>
            <a:ext cx="4919472" cy="374808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Editar el estilo de texto del patrón</a:t>
            </a:r>
          </a:p>
        </p:txBody>
      </p:sp>
      <p:sp>
        <p:nvSpPr>
          <p:cNvPr id="6" name="Marcador de posición de contenido 5"/>
          <p:cNvSpPr>
            <a:spLocks noGrp="1"/>
          </p:cNvSpPr>
          <p:nvPr>
            <p:ph sz="quarter" idx="4"/>
          </p:nvPr>
        </p:nvSpPr>
        <p:spPr>
          <a:xfrm>
            <a:off x="6166110" y="2424112"/>
            <a:ext cx="4919472" cy="3748088"/>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posición de fecha 6"/>
          <p:cNvSpPr>
            <a:spLocks noGrp="1"/>
          </p:cNvSpPr>
          <p:nvPr>
            <p:ph type="dt" sz="half" idx="10"/>
          </p:nvPr>
        </p:nvSpPr>
        <p:spPr/>
        <p:txBody>
          <a:bodyPr rtlCol="0"/>
          <a:lstStyle/>
          <a:p>
            <a:pPr rtl="0"/>
            <a:fld id="{FC950108-2269-415C-B540-8BF89F097C51}" type="datetime1">
              <a:rPr lang="es-ES" noProof="0" smtClean="0"/>
              <a:t>26/07/2019</a:t>
            </a:fld>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9" name="Marcador de posición de número de diapositiva 8"/>
          <p:cNvSpPr>
            <a:spLocks noGrp="1"/>
          </p:cNvSpPr>
          <p:nvPr>
            <p:ph type="sldNum" sz="quarter" idx="12"/>
          </p:nvPr>
        </p:nvSpPr>
        <p:spPr/>
        <p:txBody>
          <a:bodyPr rtlCol="0"/>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22314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E5CADB9B-822F-4B91-9CC9-91CBAD50B648}" type="datetime1">
              <a:rPr lang="es-ES" noProof="0" smtClean="0"/>
              <a:t>26/07/2019</a:t>
            </a:fld>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5" name="Marcador de posición de número de diapositiva 4"/>
          <p:cNvSpPr>
            <a:spLocks noGrp="1"/>
          </p:cNvSpPr>
          <p:nvPr>
            <p:ph type="sldNum" sz="quarter" idx="12"/>
          </p:nvPr>
        </p:nvSpPr>
        <p:spPr/>
        <p:txBody>
          <a:bodyPr rtlCol="0"/>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373124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7151DE61-CCFB-4C6C-919F-77BD423F6EA6}" type="datetime1">
              <a:rPr lang="es-ES" noProof="0" smtClean="0"/>
              <a:t>26/07/2019</a:t>
            </a:fld>
            <a:endParaRPr lang="es-ES" noProof="0" dirty="0"/>
          </a:p>
        </p:txBody>
      </p:sp>
      <p:sp>
        <p:nvSpPr>
          <p:cNvPr id="3" name="Marcador de posición de pie de página 2"/>
          <p:cNvSpPr>
            <a:spLocks noGrp="1"/>
          </p:cNvSpPr>
          <p:nvPr>
            <p:ph type="ftr" sz="quarter" idx="11"/>
          </p:nvPr>
        </p:nvSpPr>
        <p:spPr/>
        <p:txBody>
          <a:bodyPr rtlCol="0"/>
          <a:lstStyle/>
          <a:p>
            <a:pPr rtl="0"/>
            <a:endParaRPr lang="es-ES" noProof="0" dirty="0"/>
          </a:p>
        </p:txBody>
      </p:sp>
      <p:sp>
        <p:nvSpPr>
          <p:cNvPr id="4" name="Marcador de posición de número de diapositiva 3"/>
          <p:cNvSpPr>
            <a:spLocks noGrp="1"/>
          </p:cNvSpPr>
          <p:nvPr>
            <p:ph type="sldNum" sz="quarter" idx="12"/>
          </p:nvPr>
        </p:nvSpPr>
        <p:spPr/>
        <p:txBody>
          <a:bodyPr rtlCol="0"/>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3176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rtl="0"/>
            <a:fld id="{C8DEFBF9-301D-464F-AF17-71FA86EA89B8}" type="datetime1">
              <a:rPr lang="es-ES" noProof="0" smtClean="0"/>
              <a:t>26/07/2019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2678015679"/>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Editar el estilo de texto del patrón</a:t>
            </a:r>
          </a:p>
        </p:txBody>
      </p:sp>
      <p:sp>
        <p:nvSpPr>
          <p:cNvPr id="5" name="Marcador de posición de fecha 4"/>
          <p:cNvSpPr>
            <a:spLocks noGrp="1"/>
          </p:cNvSpPr>
          <p:nvPr>
            <p:ph type="dt" sz="half" idx="10"/>
          </p:nvPr>
        </p:nvSpPr>
        <p:spPr/>
        <p:txBody>
          <a:bodyPr rtlCol="0"/>
          <a:lstStyle/>
          <a:p>
            <a:pPr rtl="0"/>
            <a:fld id="{8DE27EF7-A4D2-4DB4-AE0F-6861A5E7DAA0}" type="datetime1">
              <a:rPr lang="es-ES" noProof="0" smtClean="0"/>
              <a:t>26/07/2019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314635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es-ES" noProof="0" smtClean="0"/>
              <a:t>Haga clic para modificar el estilo de título del patrón</a:t>
            </a:r>
            <a:endParaRPr lang="es-ES" noProof="0" dirty="0"/>
          </a:p>
        </p:txBody>
      </p:sp>
      <p:sp>
        <p:nvSpPr>
          <p:cNvPr id="3" name="Marcador de posición de imagen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es-ES" noProof="0" smtClean="0"/>
              <a:t>Editar el estilo de texto del patrón</a:t>
            </a:r>
          </a:p>
        </p:txBody>
      </p:sp>
      <p:sp>
        <p:nvSpPr>
          <p:cNvPr id="5" name="Marcador de posición de fecha 4"/>
          <p:cNvSpPr>
            <a:spLocks noGrp="1"/>
          </p:cNvSpPr>
          <p:nvPr>
            <p:ph type="dt" sz="half" idx="10"/>
          </p:nvPr>
        </p:nvSpPr>
        <p:spPr/>
        <p:txBody>
          <a:bodyPr rtlCol="0"/>
          <a:lstStyle/>
          <a:p>
            <a:pPr rtl="0"/>
            <a:fld id="{C8DEFBF9-301D-464F-AF17-71FA86EA89B8}" type="datetime1">
              <a:rPr lang="es-ES" noProof="0" smtClean="0"/>
              <a:t>26/07/2019</a:t>
            </a:fld>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7" name="Marcador de posición de número de diapositiva 6"/>
          <p:cNvSpPr>
            <a:spLocks noGrp="1"/>
          </p:cNvSpPr>
          <p:nvPr>
            <p:ph type="sldNum" sz="quarter" idx="12"/>
          </p:nvPr>
        </p:nvSpPr>
        <p:spPr/>
        <p:txBody>
          <a:bodyPr rtlCol="0"/>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171631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pPr rtl="0"/>
            <a:fld id="{5EB4F7B2-FA8E-42B6-A2E6-80FE50BCD5E7}" type="datetime1">
              <a:rPr lang="es-ES" noProof="0" smtClean="0"/>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222011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2600" y="365125"/>
            <a:ext cx="1714500" cy="5811838"/>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104900" y="365125"/>
            <a:ext cx="8098896" cy="5811838"/>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pPr rtl="0"/>
            <a:fld id="{07F9EDAC-5895-4337-992E-685A7BA29D5C}" type="datetime1">
              <a:rPr lang="es-ES" noProof="0" smtClean="0"/>
              <a:t>26/07/2019</a:t>
            </a:fld>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6" name="Marcador de posición de número de diapositiva 5"/>
          <p:cNvSpPr>
            <a:spLocks noGrp="1"/>
          </p:cNvSpPr>
          <p:nvPr>
            <p:ph type="sldNum" sz="quarter" idx="12"/>
          </p:nvPr>
        </p:nvSpPr>
        <p:spPr/>
        <p:txBody>
          <a:bodyPr rtlCol="0"/>
          <a:lstStyle/>
          <a:p>
            <a:pPr rtl="0"/>
            <a:fld id="{BD266BE7-899D-4075-917F-DBDE33B6B692}" type="slidenum">
              <a:rPr lang="es-ES" noProof="0" smtClean="0"/>
              <a:t>‹Nº›</a:t>
            </a:fld>
            <a:endParaRPr lang="es-ES" noProof="0" dirty="0"/>
          </a:p>
        </p:txBody>
      </p:sp>
      <p:grpSp>
        <p:nvGrpSpPr>
          <p:cNvPr id="7" name="Grupo 6"/>
          <p:cNvGrpSpPr/>
          <p:nvPr/>
        </p:nvGrpSpPr>
        <p:grpSpPr>
          <a:xfrm rot="5400000">
            <a:off x="6514047" y="3228843"/>
            <a:ext cx="5632704" cy="84403"/>
            <a:chOff x="1073150" y="1219201"/>
            <a:chExt cx="10058400" cy="63125"/>
          </a:xfrm>
        </p:grpSpPr>
        <p:cxnSp>
          <p:nvCxnSpPr>
            <p:cNvPr id="8" name="Conector rec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014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pPr rtl="0"/>
            <a:fld id="{1B85170A-2565-4A23-A33E-27DF711AE2E7}" type="datetime1">
              <a:rPr lang="es-ES" noProof="0" smtClean="0"/>
              <a:t>26/07/2019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256275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rtl="0"/>
            <a:fld id="{8C303A75-76EA-4230-94E5-3E96C80531E4}" type="datetime1">
              <a:rPr lang="es-ES" noProof="0" smtClean="0"/>
              <a:t>26/07/2019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172476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pPr rtl="0"/>
            <a:fld id="{FC950108-2269-415C-B540-8BF89F097C51}" type="datetime1">
              <a:rPr lang="es-ES" noProof="0" smtClean="0"/>
              <a:t>26/07/2019</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BD266BE7-899D-4075-917F-DBDE33B6B692}" type="slidenum">
              <a:rPr lang="es-ES" noProof="0" smtClean="0"/>
              <a:t>‹Nº›</a:t>
            </a:fld>
            <a:endParaRPr lang="es-ES" noProof="0" dirty="0"/>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4405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rtl="0"/>
            <a:fld id="{E5CADB9B-822F-4B91-9CC9-91CBAD50B648}" type="datetime1">
              <a:rPr lang="es-ES" noProof="0" smtClean="0"/>
              <a:t>26/07/2019</a:t>
            </a:fld>
            <a:endParaRPr lang="es-ES" noProof="0"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BD266BE7-899D-4075-917F-DBDE33B6B692}" type="slidenum">
              <a:rPr lang="es-ES" noProof="0" smtClean="0"/>
              <a:t>‹Nº›</a:t>
            </a:fld>
            <a:endParaRPr lang="es-ES" noProof="0" dirty="0"/>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24869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7151DE61-CCFB-4C6C-919F-77BD423F6EA6}" type="datetime1">
              <a:rPr lang="es-ES" noProof="0" smtClean="0"/>
              <a:t>26/07/2019</a:t>
            </a:fld>
            <a:endParaRPr lang="es-ES" noProof="0" dirty="0"/>
          </a:p>
        </p:txBody>
      </p:sp>
      <p:sp>
        <p:nvSpPr>
          <p:cNvPr id="3" name="Footer Placeholder 2"/>
          <p:cNvSpPr>
            <a:spLocks noGrp="1"/>
          </p:cNvSpPr>
          <p:nvPr>
            <p:ph type="ftr" sz="quarter" idx="11"/>
          </p:nvPr>
        </p:nvSpPr>
        <p:spPr/>
        <p:txBody>
          <a:bodyPr/>
          <a:lstStyle/>
          <a:p>
            <a:pPr rtl="0"/>
            <a:endParaRPr lang="es-ES" noProof="0" dirty="0"/>
          </a:p>
        </p:txBody>
      </p:sp>
      <p:sp>
        <p:nvSpPr>
          <p:cNvPr id="4" name="Slide Number Placeholder 3"/>
          <p:cNvSpPr>
            <a:spLocks noGrp="1"/>
          </p:cNvSpPr>
          <p:nvPr>
            <p:ph type="sldNum" sz="quarter" idx="12"/>
          </p:nvPr>
        </p:nvSpPr>
        <p:spPr/>
        <p:txBody>
          <a:bodyPr/>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364814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rtl="0"/>
            <a:fld id="{8DE27EF7-A4D2-4DB4-AE0F-6861A5E7DAA0}" type="datetime1">
              <a:rPr lang="es-ES" noProof="0" smtClean="0"/>
              <a:t>26/07/2019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BD266BE7-899D-4075-917F-DBDE33B6B692}" type="slidenum">
              <a:rPr lang="es-ES" noProof="0" smtClean="0"/>
              <a:t>‹Nº›</a:t>
            </a:fld>
            <a:endParaRPr lang="es-ES" noProof="0" dirty="0"/>
          </a:p>
        </p:txBody>
      </p:sp>
    </p:spTree>
    <p:extLst>
      <p:ext uri="{BB962C8B-B14F-4D97-AF65-F5344CB8AC3E}">
        <p14:creationId xmlns:p14="http://schemas.microsoft.com/office/powerpoint/2010/main" val="3826421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pPr rtl="0"/>
            <a:fld id="{C8DEFBF9-301D-464F-AF17-71FA86EA89B8}" type="datetime1">
              <a:rPr lang="es-ES" noProof="0" smtClean="0"/>
              <a:t>26/07/2019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4283101593"/>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pPr rtl="0"/>
            <a:fld id="{C8DEFBF9-301D-464F-AF17-71FA86EA89B8}" type="datetime1">
              <a:rPr lang="es-ES" noProof="0" smtClean="0"/>
              <a:t>26/07/2019</a:t>
            </a:fld>
            <a:endParaRPr lang="es-E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pPr rtl="0"/>
            <a:endParaRPr lang="es-ES" noProof="0"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pPr rtl="0"/>
            <a:fld id="{BD266BE7-899D-4075-917F-DBDE33B6B692}" type="slidenum">
              <a:rPr lang="es-ES" noProof="0" smtClean="0"/>
              <a:pPr rtl="0"/>
              <a:t>‹Nº›</a:t>
            </a:fld>
            <a:endParaRPr lang="es-ES" noProof="0" dirty="0"/>
          </a:p>
        </p:txBody>
      </p:sp>
    </p:spTree>
    <p:extLst>
      <p:ext uri="{BB962C8B-B14F-4D97-AF65-F5344CB8AC3E}">
        <p14:creationId xmlns:p14="http://schemas.microsoft.com/office/powerpoint/2010/main" val="2801128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a:p>
            <a:pPr lvl="5" rtl="0"/>
            <a:r>
              <a:rPr lang="es-ES" noProof="0" dirty="0"/>
              <a:t>Sexto nivel</a:t>
            </a:r>
          </a:p>
          <a:p>
            <a:pPr lvl="6" rtl="0"/>
            <a:r>
              <a:rPr lang="es-ES" noProof="0" dirty="0"/>
              <a:t>Séptimo nivel</a:t>
            </a:r>
          </a:p>
          <a:p>
            <a:pPr lvl="7" rtl="0"/>
            <a:r>
              <a:rPr lang="es-ES" noProof="0" dirty="0"/>
              <a:t>Octavo nivel</a:t>
            </a:r>
          </a:p>
          <a:p>
            <a:pPr lvl="8" rtl="0"/>
            <a:r>
              <a:rPr lang="es-ES" noProof="0" dirty="0"/>
              <a:t>Noveno nivel</a:t>
            </a:r>
          </a:p>
        </p:txBody>
      </p:sp>
      <p:sp>
        <p:nvSpPr>
          <p:cNvPr id="4" name="Marcador de posición de fech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rtl="0"/>
            <a:fld id="{C8DEFBF9-301D-464F-AF17-71FA86EA89B8}" type="datetime1">
              <a:rPr lang="es-ES" noProof="0" smtClean="0"/>
              <a:t>26/07/2019</a:t>
            </a:fld>
            <a:endParaRPr lang="es-ES" noProof="0" dirty="0"/>
          </a:p>
        </p:txBody>
      </p:sp>
      <p:sp>
        <p:nvSpPr>
          <p:cNvPr id="5" name="Marcador de posición de pie de página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es-ES" noProof="0" dirty="0"/>
          </a:p>
        </p:txBody>
      </p:sp>
      <p:sp>
        <p:nvSpPr>
          <p:cNvPr id="6" name="Marcador de posición de número de diapositiva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pPr rtl="0"/>
            <a:fld id="{BD266BE7-899D-4075-917F-DBDE33B6B692}" type="slidenum">
              <a:rPr lang="es-ES" noProof="0" smtClean="0"/>
              <a:pPr rtl="0"/>
              <a:t>‹Nº›</a:t>
            </a:fld>
            <a:endParaRPr lang="es-ES" noProof="0" dirty="0"/>
          </a:p>
        </p:txBody>
      </p:sp>
      <p:grpSp>
        <p:nvGrpSpPr>
          <p:cNvPr id="15" name="Grupo 14"/>
          <p:cNvGrpSpPr/>
          <p:nvPr/>
        </p:nvGrpSpPr>
        <p:grpSpPr>
          <a:xfrm>
            <a:off x="1103376" y="1219201"/>
            <a:ext cx="9985248" cy="84403"/>
            <a:chOff x="1073150" y="1219201"/>
            <a:chExt cx="10058400" cy="63125"/>
          </a:xfrm>
        </p:grpSpPr>
        <p:cxnSp>
          <p:nvCxnSpPr>
            <p:cNvPr id="13" name="Conector rec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15343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18" Type="http://schemas.openxmlformats.org/officeDocument/2006/relationships/image" Target="../media/image49.jpeg"/><Relationship Id="rId3" Type="http://schemas.openxmlformats.org/officeDocument/2006/relationships/image" Target="../media/image3.png"/><Relationship Id="rId21" Type="http://schemas.openxmlformats.org/officeDocument/2006/relationships/image" Target="../media/image4.pn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15.xml"/><Relationship Id="rId16" Type="http://schemas.openxmlformats.org/officeDocument/2006/relationships/image" Target="../media/image47.png"/><Relationship Id="rId20" Type="http://schemas.openxmlformats.org/officeDocument/2006/relationships/image" Target="../media/image51.jpg"/><Relationship Id="rId1" Type="http://schemas.openxmlformats.org/officeDocument/2006/relationships/slideLayout" Target="../slideLayouts/slideLayout19.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 Id="rId1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5.png"/><Relationship Id="rId4" Type="http://schemas.openxmlformats.org/officeDocument/2006/relationships/diagramData" Target="../diagrams/data1.xml"/><Relationship Id="rId9"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72.PNG"/><Relationship Id="rId2" Type="http://schemas.openxmlformats.org/officeDocument/2006/relationships/notesSlide" Target="../notesSlides/notesSlide22.xml"/><Relationship Id="rId1" Type="http://schemas.openxmlformats.org/officeDocument/2006/relationships/slideLayout" Target="../slideLayouts/slideLayout1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9.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79.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9.png"/><Relationship Id="rId12"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59762" y="4786104"/>
            <a:ext cx="10096501" cy="955565"/>
          </a:xfrm>
        </p:spPr>
        <p:txBody>
          <a:bodyPr rtlCol="0">
            <a:normAutofit/>
          </a:bodyPr>
          <a:lstStyle/>
          <a:p>
            <a:pPr algn="ctr"/>
            <a:r>
              <a:rPr lang="es-ES" sz="2400" dirty="0" smtClean="0"/>
              <a:t>MAESTRÍA </a:t>
            </a:r>
            <a:r>
              <a:rPr lang="es-ES" sz="2400" dirty="0"/>
              <a:t>EN GESTIÓN DE SISTEMAS DE INFORMACIÓN E INTELIGENCIA DE NEGOCIOS</a:t>
            </a:r>
          </a:p>
          <a:p>
            <a:pPr rtl="0"/>
            <a:endParaRPr lang="es-ES" sz="2400" dirty="0"/>
          </a:p>
        </p:txBody>
      </p:sp>
      <p:sp>
        <p:nvSpPr>
          <p:cNvPr id="5" name="Marcador de número de diapositiva 4"/>
          <p:cNvSpPr>
            <a:spLocks noGrp="1"/>
          </p:cNvSpPr>
          <p:nvPr>
            <p:ph type="sldNum" sz="quarter" idx="12"/>
          </p:nvPr>
        </p:nvSpPr>
        <p:spPr/>
        <p:txBody>
          <a:bodyPr/>
          <a:lstStyle/>
          <a:p>
            <a:pPr rtl="0"/>
            <a:fld id="{BD266BE7-899D-4075-917F-DBDE33B6B692}" type="slidenum">
              <a:rPr lang="es-ES" noProof="0" smtClean="0"/>
              <a:pPr rtl="0"/>
              <a:t>1</a:t>
            </a:fld>
            <a:endParaRPr lang="es-ES" noProof="0" dirty="0"/>
          </a:p>
        </p:txBody>
      </p:sp>
      <p:pic>
        <p:nvPicPr>
          <p:cNvPr id="4" name="Imagen 3" descr="LOGO PRINCIPAL NUEV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8339" y="1857928"/>
            <a:ext cx="7903608" cy="2038740"/>
          </a:xfrm>
          <a:prstGeom prst="rect">
            <a:avLst/>
          </a:prstGeom>
          <a:noFill/>
          <a:ln>
            <a:noFill/>
          </a:ln>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8311" y="507686"/>
            <a:ext cx="9980682" cy="682894"/>
          </a:xfrm>
          <a:prstGeom prst="rect">
            <a:avLst/>
          </a:prstGeom>
        </p:spPr>
        <p:txBody>
          <a:bodyPr vert="horz" lIns="0" tIns="45720" rIns="0" bIns="45720" rtlCol="0" anchor="b">
            <a:normAutofit fontScale="850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Investigación Exploratoria sobre propuestas SMS</a:t>
            </a:r>
            <a:endParaRPr lang="es-ES" sz="3200" cap="all" dirty="0"/>
          </a:p>
        </p:txBody>
      </p:sp>
      <p:sp>
        <p:nvSpPr>
          <p:cNvPr id="42" name="Título 1"/>
          <p:cNvSpPr txBox="1">
            <a:spLocks/>
          </p:cNvSpPr>
          <p:nvPr/>
        </p:nvSpPr>
        <p:spPr>
          <a:xfrm>
            <a:off x="2080279" y="1199131"/>
            <a:ext cx="9980682" cy="533066"/>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smtClean="0"/>
              <a:t>Resultados</a:t>
            </a:r>
            <a:endParaRPr lang="es-EC" sz="3200" cap="all" dirty="0"/>
          </a:p>
        </p:txBody>
      </p:sp>
      <p:grpSp>
        <p:nvGrpSpPr>
          <p:cNvPr id="13" name="Grupo 12"/>
          <p:cNvGrpSpPr/>
          <p:nvPr/>
        </p:nvGrpSpPr>
        <p:grpSpPr>
          <a:xfrm>
            <a:off x="4193628" y="2590800"/>
            <a:ext cx="5927834" cy="2769476"/>
            <a:chOff x="4193628" y="2590800"/>
            <a:chExt cx="5927834" cy="2769476"/>
          </a:xfrm>
        </p:grpSpPr>
        <p:cxnSp>
          <p:nvCxnSpPr>
            <p:cNvPr id="7" name="Conector recto 6"/>
            <p:cNvCxnSpPr/>
            <p:nvPr/>
          </p:nvCxnSpPr>
          <p:spPr>
            <a:xfrm>
              <a:off x="4193628" y="5360276"/>
              <a:ext cx="59278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4193628" y="4818993"/>
              <a:ext cx="59278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4193628" y="4251434"/>
              <a:ext cx="59278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4193628" y="3710151"/>
              <a:ext cx="59278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4193628" y="3132083"/>
              <a:ext cx="59278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4193628" y="2590800"/>
              <a:ext cx="592783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 name="CuadroTexto 13"/>
          <p:cNvSpPr txBox="1"/>
          <p:nvPr/>
        </p:nvSpPr>
        <p:spPr>
          <a:xfrm>
            <a:off x="3675537" y="5175610"/>
            <a:ext cx="518091" cy="369332"/>
          </a:xfrm>
          <a:prstGeom prst="rect">
            <a:avLst/>
          </a:prstGeom>
          <a:noFill/>
        </p:spPr>
        <p:txBody>
          <a:bodyPr wrap="none" rtlCol="0">
            <a:spAutoFit/>
          </a:bodyPr>
          <a:lstStyle/>
          <a:p>
            <a:r>
              <a:rPr lang="es-EC" dirty="0" smtClean="0">
                <a:latin typeface="Tw Cen MT" panose="020B0602020104020603" pitchFamily="34" charset="0"/>
              </a:rPr>
              <a:t>0%</a:t>
            </a:r>
            <a:endParaRPr lang="es-EC" dirty="0">
              <a:latin typeface="Tw Cen MT" panose="020B0602020104020603" pitchFamily="34" charset="0"/>
            </a:endParaRPr>
          </a:p>
        </p:txBody>
      </p:sp>
      <p:sp>
        <p:nvSpPr>
          <p:cNvPr id="68" name="CuadroTexto 67"/>
          <p:cNvSpPr txBox="1"/>
          <p:nvPr/>
        </p:nvSpPr>
        <p:spPr>
          <a:xfrm>
            <a:off x="3672874" y="4634327"/>
            <a:ext cx="503664" cy="369332"/>
          </a:xfrm>
          <a:prstGeom prst="rect">
            <a:avLst/>
          </a:prstGeom>
          <a:noFill/>
        </p:spPr>
        <p:txBody>
          <a:bodyPr wrap="none" rtlCol="0">
            <a:spAutoFit/>
          </a:bodyPr>
          <a:lstStyle/>
          <a:p>
            <a:r>
              <a:rPr lang="es-EC" dirty="0" smtClean="0">
                <a:latin typeface="Tw Cen MT" panose="020B0602020104020603" pitchFamily="34" charset="0"/>
              </a:rPr>
              <a:t>5%</a:t>
            </a:r>
            <a:endParaRPr lang="es-EC" dirty="0">
              <a:latin typeface="Tw Cen MT" panose="020B0602020104020603" pitchFamily="34" charset="0"/>
            </a:endParaRPr>
          </a:p>
        </p:txBody>
      </p:sp>
      <p:sp>
        <p:nvSpPr>
          <p:cNvPr id="69" name="CuadroTexto 68"/>
          <p:cNvSpPr txBox="1"/>
          <p:nvPr/>
        </p:nvSpPr>
        <p:spPr>
          <a:xfrm>
            <a:off x="3546237" y="4086687"/>
            <a:ext cx="630301" cy="369332"/>
          </a:xfrm>
          <a:prstGeom prst="rect">
            <a:avLst/>
          </a:prstGeom>
          <a:noFill/>
        </p:spPr>
        <p:txBody>
          <a:bodyPr wrap="none" rtlCol="0">
            <a:spAutoFit/>
          </a:bodyPr>
          <a:lstStyle/>
          <a:p>
            <a:r>
              <a:rPr lang="es-EC" dirty="0" smtClean="0">
                <a:latin typeface="Tw Cen MT" panose="020B0602020104020603" pitchFamily="34" charset="0"/>
              </a:rPr>
              <a:t>10%</a:t>
            </a:r>
            <a:endParaRPr lang="es-EC" dirty="0">
              <a:latin typeface="Tw Cen MT" panose="020B0602020104020603" pitchFamily="34" charset="0"/>
            </a:endParaRPr>
          </a:p>
        </p:txBody>
      </p:sp>
      <p:sp>
        <p:nvSpPr>
          <p:cNvPr id="70" name="CuadroTexto 69"/>
          <p:cNvSpPr txBox="1"/>
          <p:nvPr/>
        </p:nvSpPr>
        <p:spPr>
          <a:xfrm>
            <a:off x="3546236" y="3513874"/>
            <a:ext cx="630301" cy="369332"/>
          </a:xfrm>
          <a:prstGeom prst="rect">
            <a:avLst/>
          </a:prstGeom>
          <a:noFill/>
        </p:spPr>
        <p:txBody>
          <a:bodyPr wrap="none" rtlCol="0">
            <a:spAutoFit/>
          </a:bodyPr>
          <a:lstStyle/>
          <a:p>
            <a:r>
              <a:rPr lang="es-EC" dirty="0" smtClean="0">
                <a:latin typeface="Tw Cen MT" panose="020B0602020104020603" pitchFamily="34" charset="0"/>
              </a:rPr>
              <a:t>15%</a:t>
            </a:r>
            <a:endParaRPr lang="es-EC" dirty="0">
              <a:latin typeface="Tw Cen MT" panose="020B0602020104020603" pitchFamily="34" charset="0"/>
            </a:endParaRPr>
          </a:p>
        </p:txBody>
      </p:sp>
      <p:sp>
        <p:nvSpPr>
          <p:cNvPr id="72" name="CuadroTexto 71"/>
          <p:cNvSpPr txBox="1"/>
          <p:nvPr/>
        </p:nvSpPr>
        <p:spPr>
          <a:xfrm>
            <a:off x="3546236" y="2947417"/>
            <a:ext cx="630301" cy="369332"/>
          </a:xfrm>
          <a:prstGeom prst="rect">
            <a:avLst/>
          </a:prstGeom>
          <a:noFill/>
        </p:spPr>
        <p:txBody>
          <a:bodyPr wrap="none" rtlCol="0">
            <a:spAutoFit/>
          </a:bodyPr>
          <a:lstStyle/>
          <a:p>
            <a:r>
              <a:rPr lang="es-EC" dirty="0" smtClean="0">
                <a:latin typeface="Tw Cen MT" panose="020B0602020104020603" pitchFamily="34" charset="0"/>
              </a:rPr>
              <a:t>20%</a:t>
            </a:r>
            <a:endParaRPr lang="es-EC" dirty="0">
              <a:latin typeface="Tw Cen MT" panose="020B0602020104020603" pitchFamily="34" charset="0"/>
            </a:endParaRPr>
          </a:p>
        </p:txBody>
      </p:sp>
      <p:sp>
        <p:nvSpPr>
          <p:cNvPr id="73" name="CuadroTexto 72"/>
          <p:cNvSpPr txBox="1"/>
          <p:nvPr/>
        </p:nvSpPr>
        <p:spPr>
          <a:xfrm>
            <a:off x="3546236" y="2406134"/>
            <a:ext cx="630301" cy="369332"/>
          </a:xfrm>
          <a:prstGeom prst="rect">
            <a:avLst/>
          </a:prstGeom>
          <a:noFill/>
        </p:spPr>
        <p:txBody>
          <a:bodyPr wrap="none" rtlCol="0">
            <a:spAutoFit/>
          </a:bodyPr>
          <a:lstStyle/>
          <a:p>
            <a:r>
              <a:rPr lang="es-EC" dirty="0" smtClean="0">
                <a:latin typeface="Tw Cen MT" panose="020B0602020104020603" pitchFamily="34" charset="0"/>
              </a:rPr>
              <a:t>25%</a:t>
            </a:r>
            <a:endParaRPr lang="es-EC" dirty="0">
              <a:latin typeface="Tw Cen MT" panose="020B0602020104020603" pitchFamily="34" charset="0"/>
            </a:endParaRPr>
          </a:p>
        </p:txBody>
      </p:sp>
      <p:sp>
        <p:nvSpPr>
          <p:cNvPr id="74" name="CuadroTexto 73"/>
          <p:cNvSpPr txBox="1"/>
          <p:nvPr/>
        </p:nvSpPr>
        <p:spPr>
          <a:xfrm>
            <a:off x="4348199" y="5386552"/>
            <a:ext cx="691215" cy="369332"/>
          </a:xfrm>
          <a:prstGeom prst="rect">
            <a:avLst/>
          </a:prstGeom>
          <a:noFill/>
        </p:spPr>
        <p:txBody>
          <a:bodyPr wrap="none" rtlCol="0">
            <a:spAutoFit/>
          </a:bodyPr>
          <a:lstStyle/>
          <a:p>
            <a:r>
              <a:rPr lang="es-EC" dirty="0" smtClean="0">
                <a:latin typeface="Tw Cen MT" panose="020B0602020104020603" pitchFamily="34" charset="0"/>
              </a:rPr>
              <a:t>2004</a:t>
            </a:r>
            <a:endParaRPr lang="es-EC" dirty="0">
              <a:latin typeface="Tw Cen MT" panose="020B0602020104020603" pitchFamily="34" charset="0"/>
            </a:endParaRPr>
          </a:p>
        </p:txBody>
      </p:sp>
      <p:sp>
        <p:nvSpPr>
          <p:cNvPr id="17" name="Rectángulo 16"/>
          <p:cNvSpPr/>
          <p:nvPr/>
        </p:nvSpPr>
        <p:spPr>
          <a:xfrm>
            <a:off x="4348199" y="4086687"/>
            <a:ext cx="523346" cy="1273589"/>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5" name="CuadroTexto 74"/>
          <p:cNvSpPr txBox="1"/>
          <p:nvPr/>
        </p:nvSpPr>
        <p:spPr>
          <a:xfrm>
            <a:off x="5211075" y="5386552"/>
            <a:ext cx="691215" cy="369332"/>
          </a:xfrm>
          <a:prstGeom prst="rect">
            <a:avLst/>
          </a:prstGeom>
          <a:noFill/>
        </p:spPr>
        <p:txBody>
          <a:bodyPr wrap="none" rtlCol="0">
            <a:spAutoFit/>
          </a:bodyPr>
          <a:lstStyle/>
          <a:p>
            <a:r>
              <a:rPr lang="es-EC" dirty="0" smtClean="0">
                <a:latin typeface="Tw Cen MT" panose="020B0602020104020603" pitchFamily="34" charset="0"/>
              </a:rPr>
              <a:t>2007</a:t>
            </a:r>
            <a:endParaRPr lang="es-EC" dirty="0">
              <a:latin typeface="Tw Cen MT" panose="020B0602020104020603" pitchFamily="34" charset="0"/>
            </a:endParaRPr>
          </a:p>
        </p:txBody>
      </p:sp>
      <p:sp>
        <p:nvSpPr>
          <p:cNvPr id="76" name="Rectángulo 75"/>
          <p:cNvSpPr/>
          <p:nvPr/>
        </p:nvSpPr>
        <p:spPr>
          <a:xfrm>
            <a:off x="5211075" y="4086687"/>
            <a:ext cx="523346" cy="1273589"/>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7" name="CuadroTexto 76"/>
          <p:cNvSpPr txBox="1"/>
          <p:nvPr/>
        </p:nvSpPr>
        <p:spPr>
          <a:xfrm>
            <a:off x="6071780" y="5386552"/>
            <a:ext cx="691215" cy="369332"/>
          </a:xfrm>
          <a:prstGeom prst="rect">
            <a:avLst/>
          </a:prstGeom>
          <a:noFill/>
        </p:spPr>
        <p:txBody>
          <a:bodyPr wrap="none" rtlCol="0">
            <a:spAutoFit/>
          </a:bodyPr>
          <a:lstStyle/>
          <a:p>
            <a:r>
              <a:rPr lang="es-EC" dirty="0" smtClean="0">
                <a:latin typeface="Tw Cen MT" panose="020B0602020104020603" pitchFamily="34" charset="0"/>
              </a:rPr>
              <a:t>2012</a:t>
            </a:r>
            <a:endParaRPr lang="es-EC" dirty="0">
              <a:latin typeface="Tw Cen MT" panose="020B0602020104020603" pitchFamily="34" charset="0"/>
            </a:endParaRPr>
          </a:p>
        </p:txBody>
      </p:sp>
      <p:sp>
        <p:nvSpPr>
          <p:cNvPr id="78" name="Rectángulo 77"/>
          <p:cNvSpPr/>
          <p:nvPr/>
        </p:nvSpPr>
        <p:spPr>
          <a:xfrm>
            <a:off x="6071780" y="4086687"/>
            <a:ext cx="523346" cy="1273589"/>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9" name="CuadroTexto 78"/>
          <p:cNvSpPr txBox="1"/>
          <p:nvPr/>
        </p:nvSpPr>
        <p:spPr>
          <a:xfrm>
            <a:off x="6932485" y="5386552"/>
            <a:ext cx="691215" cy="369332"/>
          </a:xfrm>
          <a:prstGeom prst="rect">
            <a:avLst/>
          </a:prstGeom>
          <a:noFill/>
        </p:spPr>
        <p:txBody>
          <a:bodyPr wrap="none" rtlCol="0">
            <a:spAutoFit/>
          </a:bodyPr>
          <a:lstStyle/>
          <a:p>
            <a:r>
              <a:rPr lang="es-EC" dirty="0" smtClean="0">
                <a:latin typeface="Tw Cen MT" panose="020B0602020104020603" pitchFamily="34" charset="0"/>
              </a:rPr>
              <a:t>2013</a:t>
            </a:r>
            <a:endParaRPr lang="es-EC" dirty="0">
              <a:latin typeface="Tw Cen MT" panose="020B0602020104020603" pitchFamily="34" charset="0"/>
            </a:endParaRPr>
          </a:p>
        </p:txBody>
      </p:sp>
      <p:sp>
        <p:nvSpPr>
          <p:cNvPr id="88" name="Rectángulo 87"/>
          <p:cNvSpPr/>
          <p:nvPr/>
        </p:nvSpPr>
        <p:spPr>
          <a:xfrm>
            <a:off x="6932485" y="2947417"/>
            <a:ext cx="523346" cy="2412859"/>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2" name="CuadroTexto 91"/>
          <p:cNvSpPr txBox="1"/>
          <p:nvPr/>
        </p:nvSpPr>
        <p:spPr>
          <a:xfrm>
            <a:off x="7750203" y="5386552"/>
            <a:ext cx="691215" cy="369332"/>
          </a:xfrm>
          <a:prstGeom prst="rect">
            <a:avLst/>
          </a:prstGeom>
          <a:noFill/>
        </p:spPr>
        <p:txBody>
          <a:bodyPr wrap="none" rtlCol="0">
            <a:spAutoFit/>
          </a:bodyPr>
          <a:lstStyle/>
          <a:p>
            <a:r>
              <a:rPr lang="es-EC" dirty="0" smtClean="0">
                <a:latin typeface="Tw Cen MT" panose="020B0602020104020603" pitchFamily="34" charset="0"/>
              </a:rPr>
              <a:t>2014</a:t>
            </a:r>
            <a:endParaRPr lang="es-EC" dirty="0">
              <a:latin typeface="Tw Cen MT" panose="020B0602020104020603" pitchFamily="34" charset="0"/>
            </a:endParaRPr>
          </a:p>
        </p:txBody>
      </p:sp>
      <p:sp>
        <p:nvSpPr>
          <p:cNvPr id="93" name="Rectángulo 92"/>
          <p:cNvSpPr/>
          <p:nvPr/>
        </p:nvSpPr>
        <p:spPr>
          <a:xfrm>
            <a:off x="7750203" y="4086687"/>
            <a:ext cx="523346" cy="1273589"/>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4" name="CuadroTexto 93"/>
          <p:cNvSpPr txBox="1"/>
          <p:nvPr/>
        </p:nvSpPr>
        <p:spPr>
          <a:xfrm>
            <a:off x="8605287" y="5386552"/>
            <a:ext cx="691215" cy="369332"/>
          </a:xfrm>
          <a:prstGeom prst="rect">
            <a:avLst/>
          </a:prstGeom>
          <a:noFill/>
        </p:spPr>
        <p:txBody>
          <a:bodyPr wrap="none" rtlCol="0">
            <a:spAutoFit/>
          </a:bodyPr>
          <a:lstStyle/>
          <a:p>
            <a:r>
              <a:rPr lang="es-EC" dirty="0" smtClean="0">
                <a:latin typeface="Tw Cen MT" panose="020B0602020104020603" pitchFamily="34" charset="0"/>
              </a:rPr>
              <a:t>2015</a:t>
            </a:r>
            <a:endParaRPr lang="es-EC" dirty="0">
              <a:latin typeface="Tw Cen MT" panose="020B0602020104020603" pitchFamily="34" charset="0"/>
            </a:endParaRPr>
          </a:p>
        </p:txBody>
      </p:sp>
      <p:sp>
        <p:nvSpPr>
          <p:cNvPr id="95" name="Rectángulo 94"/>
          <p:cNvSpPr/>
          <p:nvPr/>
        </p:nvSpPr>
        <p:spPr>
          <a:xfrm>
            <a:off x="8605287" y="4086687"/>
            <a:ext cx="523346" cy="1273589"/>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6" name="CuadroTexto 95"/>
          <p:cNvSpPr txBox="1"/>
          <p:nvPr/>
        </p:nvSpPr>
        <p:spPr>
          <a:xfrm>
            <a:off x="9461971" y="5386552"/>
            <a:ext cx="691215" cy="369332"/>
          </a:xfrm>
          <a:prstGeom prst="rect">
            <a:avLst/>
          </a:prstGeom>
          <a:noFill/>
        </p:spPr>
        <p:txBody>
          <a:bodyPr wrap="none" rtlCol="0">
            <a:spAutoFit/>
          </a:bodyPr>
          <a:lstStyle/>
          <a:p>
            <a:r>
              <a:rPr lang="es-EC" dirty="0" smtClean="0">
                <a:latin typeface="Tw Cen MT" panose="020B0602020104020603" pitchFamily="34" charset="0"/>
              </a:rPr>
              <a:t>2017</a:t>
            </a:r>
            <a:endParaRPr lang="es-EC" dirty="0">
              <a:latin typeface="Tw Cen MT" panose="020B0602020104020603" pitchFamily="34" charset="0"/>
            </a:endParaRPr>
          </a:p>
        </p:txBody>
      </p:sp>
      <p:sp>
        <p:nvSpPr>
          <p:cNvPr id="97" name="Rectángulo 96"/>
          <p:cNvSpPr/>
          <p:nvPr/>
        </p:nvSpPr>
        <p:spPr>
          <a:xfrm>
            <a:off x="9461971" y="2947417"/>
            <a:ext cx="523346" cy="2412859"/>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98" name="Grupo 97"/>
          <p:cNvGrpSpPr/>
          <p:nvPr/>
        </p:nvGrpSpPr>
        <p:grpSpPr>
          <a:xfrm>
            <a:off x="654476" y="55341"/>
            <a:ext cx="2867670" cy="378502"/>
            <a:chOff x="654476" y="55341"/>
            <a:chExt cx="2867670" cy="378502"/>
          </a:xfrm>
        </p:grpSpPr>
        <p:grpSp>
          <p:nvGrpSpPr>
            <p:cNvPr id="99" name="Grupo 98"/>
            <p:cNvGrpSpPr/>
            <p:nvPr/>
          </p:nvGrpSpPr>
          <p:grpSpPr>
            <a:xfrm>
              <a:off x="654476" y="55341"/>
              <a:ext cx="2867670" cy="378502"/>
              <a:chOff x="1156803" y="652001"/>
              <a:chExt cx="2867670" cy="378502"/>
            </a:xfrm>
          </p:grpSpPr>
          <p:grpSp>
            <p:nvGrpSpPr>
              <p:cNvPr id="101" name="Grupo 100"/>
              <p:cNvGrpSpPr/>
              <p:nvPr/>
            </p:nvGrpSpPr>
            <p:grpSpPr>
              <a:xfrm>
                <a:off x="1835957" y="652001"/>
                <a:ext cx="2188516" cy="378502"/>
                <a:chOff x="7619165" y="3272308"/>
                <a:chExt cx="3470430" cy="506917"/>
              </a:xfrm>
            </p:grpSpPr>
            <p:sp>
              <p:nvSpPr>
                <p:cNvPr id="105" name="Rectángulo redondeado 104"/>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106" name="Elipse 105"/>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7" name="Imagen 106"/>
                <p:cNvPicPr>
                  <a:picLocks noChangeAspect="1"/>
                </p:cNvPicPr>
                <p:nvPr/>
              </p:nvPicPr>
              <p:blipFill>
                <a:blip r:embed="rId4"/>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102" name="Grupo 101"/>
              <p:cNvGrpSpPr/>
              <p:nvPr/>
            </p:nvGrpSpPr>
            <p:grpSpPr>
              <a:xfrm>
                <a:off x="1156803" y="743233"/>
                <a:ext cx="679154" cy="176218"/>
                <a:chOff x="6529112" y="3374794"/>
                <a:chExt cx="1109967" cy="288000"/>
              </a:xfrm>
            </p:grpSpPr>
            <p:sp>
              <p:nvSpPr>
                <p:cNvPr id="103" name="Conector 102"/>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4" name="Conector recto de flecha 103"/>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00" name="Imagen 99"/>
            <p:cNvPicPr>
              <a:picLocks noChangeAspect="1"/>
            </p:cNvPicPr>
            <p:nvPr/>
          </p:nvPicPr>
          <p:blipFill>
            <a:blip r:embed="rId5"/>
            <a:stretch>
              <a:fillRect/>
            </a:stretch>
          </p:blipFill>
          <p:spPr>
            <a:xfrm>
              <a:off x="1417154" y="130953"/>
              <a:ext cx="191838" cy="191838"/>
            </a:xfrm>
            <a:prstGeom prst="rect">
              <a:avLst/>
            </a:prstGeom>
          </p:spPr>
        </p:pic>
      </p:grpSp>
      <p:grpSp>
        <p:nvGrpSpPr>
          <p:cNvPr id="108" name="Grupo 107"/>
          <p:cNvGrpSpPr/>
          <p:nvPr/>
        </p:nvGrpSpPr>
        <p:grpSpPr>
          <a:xfrm>
            <a:off x="1465437" y="380072"/>
            <a:ext cx="4259443" cy="646331"/>
            <a:chOff x="1465437" y="380072"/>
            <a:chExt cx="4259443" cy="646331"/>
          </a:xfrm>
        </p:grpSpPr>
        <p:sp>
          <p:nvSpPr>
            <p:cNvPr id="109"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110" name="Imagen 109"/>
            <p:cNvPicPr>
              <a:picLocks noChangeAspect="1"/>
            </p:cNvPicPr>
            <p:nvPr/>
          </p:nvPicPr>
          <p:blipFill>
            <a:blip r:embed="rId5"/>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2510745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wipe(left)">
                                      <p:cBhvr>
                                        <p:cTn id="12" dur="500"/>
                                        <p:tgtEl>
                                          <p:spTgt spid="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wipe(up)">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down)">
                                      <p:cBhvr>
                                        <p:cTn id="43" dur="500"/>
                                        <p:tgtEl>
                                          <p:spTgt spid="69"/>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down)">
                                      <p:cBhvr>
                                        <p:cTn id="47" dur="500"/>
                                        <p:tgtEl>
                                          <p:spTgt spid="70"/>
                                        </p:tgtEl>
                                      </p:cBhvr>
                                    </p:animEffect>
                                  </p:childTnLst>
                                </p:cTn>
                              </p:par>
                            </p:childTnLst>
                          </p:cTn>
                        </p:par>
                        <p:par>
                          <p:cTn id="48" fill="hold">
                            <p:stCondLst>
                              <p:cond delay="2500"/>
                            </p:stCondLst>
                            <p:childTnLst>
                              <p:par>
                                <p:cTn id="49" presetID="2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wipe(down)">
                                      <p:cBhvr>
                                        <p:cTn id="51" dur="500"/>
                                        <p:tgtEl>
                                          <p:spTgt spid="72"/>
                                        </p:tgtEl>
                                      </p:cBhvr>
                                    </p:animEffect>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wipe(down)">
                                      <p:cBhvr>
                                        <p:cTn id="55" dur="500"/>
                                        <p:tgtEl>
                                          <p:spTgt spid="7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wipe(down)">
                                      <p:cBhvr>
                                        <p:cTn id="60" dur="500"/>
                                        <p:tgtEl>
                                          <p:spTgt spid="74"/>
                                        </p:tgtEl>
                                      </p:cBhvr>
                                    </p:animEffect>
                                  </p:childTnLst>
                                </p:cTn>
                              </p:par>
                            </p:childTnLst>
                          </p:cTn>
                        </p:par>
                        <p:par>
                          <p:cTn id="61" fill="hold">
                            <p:stCondLst>
                              <p:cond delay="500"/>
                            </p:stCondLst>
                            <p:childTnLst>
                              <p:par>
                                <p:cTn id="62" presetID="22" presetClass="entr" presetSubtype="4"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down)">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animEffect transition="in" filter="wipe(down)">
                                      <p:cBhvr>
                                        <p:cTn id="69" dur="500"/>
                                        <p:tgtEl>
                                          <p:spTgt spid="75"/>
                                        </p:tgtEl>
                                      </p:cBhvr>
                                    </p:animEffect>
                                  </p:childTnLst>
                                </p:cTn>
                              </p:par>
                            </p:childTnLst>
                          </p:cTn>
                        </p:par>
                        <p:par>
                          <p:cTn id="70" fill="hold">
                            <p:stCondLst>
                              <p:cond delay="500"/>
                            </p:stCondLst>
                            <p:childTnLst>
                              <p:par>
                                <p:cTn id="71" presetID="22" presetClass="entr" presetSubtype="4" fill="hold" grpId="0" nodeType="after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wipe(down)">
                                      <p:cBhvr>
                                        <p:cTn id="73" dur="500"/>
                                        <p:tgtEl>
                                          <p:spTgt spid="7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grpId="0" nodeType="click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wipe(down)">
                                      <p:cBhvr>
                                        <p:cTn id="78" dur="500"/>
                                        <p:tgtEl>
                                          <p:spTgt spid="77"/>
                                        </p:tgtEl>
                                      </p:cBhvr>
                                    </p:animEffect>
                                  </p:childTnLst>
                                </p:cTn>
                              </p:par>
                            </p:childTnLst>
                          </p:cTn>
                        </p:par>
                        <p:par>
                          <p:cTn id="79" fill="hold">
                            <p:stCondLst>
                              <p:cond delay="500"/>
                            </p:stCondLst>
                            <p:childTnLst>
                              <p:par>
                                <p:cTn id="80" presetID="22" presetClass="entr" presetSubtype="4" fill="hold" grpId="0"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wipe(down)">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wipe(down)">
                                      <p:cBhvr>
                                        <p:cTn id="87" dur="500"/>
                                        <p:tgtEl>
                                          <p:spTgt spid="79"/>
                                        </p:tgtEl>
                                      </p:cBhvr>
                                    </p:animEffect>
                                  </p:childTnLst>
                                </p:cTn>
                              </p:par>
                            </p:childTnLst>
                          </p:cTn>
                        </p:par>
                        <p:par>
                          <p:cTn id="88" fill="hold">
                            <p:stCondLst>
                              <p:cond delay="500"/>
                            </p:stCondLst>
                            <p:childTnLst>
                              <p:par>
                                <p:cTn id="89" presetID="22" presetClass="entr" presetSubtype="4"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wipe(down)">
                                      <p:cBhvr>
                                        <p:cTn id="91" dur="500"/>
                                        <p:tgtEl>
                                          <p:spTgt spid="88"/>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92"/>
                                        </p:tgtEl>
                                        <p:attrNameLst>
                                          <p:attrName>style.visibility</p:attrName>
                                        </p:attrNameLst>
                                      </p:cBhvr>
                                      <p:to>
                                        <p:strVal val="visible"/>
                                      </p:to>
                                    </p:set>
                                    <p:animEffect transition="in" filter="wipe(down)">
                                      <p:cBhvr>
                                        <p:cTn id="96" dur="500"/>
                                        <p:tgtEl>
                                          <p:spTgt spid="92"/>
                                        </p:tgtEl>
                                      </p:cBhvr>
                                    </p:animEffect>
                                  </p:childTnLst>
                                </p:cTn>
                              </p:par>
                            </p:childTnLst>
                          </p:cTn>
                        </p:par>
                        <p:par>
                          <p:cTn id="97" fill="hold">
                            <p:stCondLst>
                              <p:cond delay="500"/>
                            </p:stCondLst>
                            <p:childTnLst>
                              <p:par>
                                <p:cTn id="98" presetID="22" presetClass="entr" presetSubtype="4" fill="hold" grpId="0"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wipe(down)">
                                      <p:cBhvr>
                                        <p:cTn id="100" dur="500"/>
                                        <p:tgtEl>
                                          <p:spTgt spid="93"/>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94"/>
                                        </p:tgtEl>
                                        <p:attrNameLst>
                                          <p:attrName>style.visibility</p:attrName>
                                        </p:attrNameLst>
                                      </p:cBhvr>
                                      <p:to>
                                        <p:strVal val="visible"/>
                                      </p:to>
                                    </p:set>
                                    <p:animEffect transition="in" filter="wipe(down)">
                                      <p:cBhvr>
                                        <p:cTn id="105" dur="500"/>
                                        <p:tgtEl>
                                          <p:spTgt spid="94"/>
                                        </p:tgtEl>
                                      </p:cBhvr>
                                    </p:animEffect>
                                  </p:childTnLst>
                                </p:cTn>
                              </p:par>
                            </p:childTnLst>
                          </p:cTn>
                        </p:par>
                        <p:par>
                          <p:cTn id="106" fill="hold">
                            <p:stCondLst>
                              <p:cond delay="500"/>
                            </p:stCondLst>
                            <p:childTnLst>
                              <p:par>
                                <p:cTn id="107" presetID="22" presetClass="entr" presetSubtype="4"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down)">
                                      <p:cBhvr>
                                        <p:cTn id="109" dur="500"/>
                                        <p:tgtEl>
                                          <p:spTgt spid="9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96"/>
                                        </p:tgtEl>
                                        <p:attrNameLst>
                                          <p:attrName>style.visibility</p:attrName>
                                        </p:attrNameLst>
                                      </p:cBhvr>
                                      <p:to>
                                        <p:strVal val="visible"/>
                                      </p:to>
                                    </p:set>
                                    <p:animEffect transition="in" filter="wipe(down)">
                                      <p:cBhvr>
                                        <p:cTn id="114" dur="500"/>
                                        <p:tgtEl>
                                          <p:spTgt spid="96"/>
                                        </p:tgtEl>
                                      </p:cBhvr>
                                    </p:animEffect>
                                  </p:childTnLst>
                                </p:cTn>
                              </p:par>
                            </p:childTnLst>
                          </p:cTn>
                        </p:par>
                        <p:par>
                          <p:cTn id="115" fill="hold">
                            <p:stCondLst>
                              <p:cond delay="500"/>
                            </p:stCondLst>
                            <p:childTnLst>
                              <p:par>
                                <p:cTn id="116" presetID="22" presetClass="entr" presetSubtype="4" fill="hold" grpId="0" nodeType="afterEffect">
                                  <p:stCondLst>
                                    <p:cond delay="0"/>
                                  </p:stCondLst>
                                  <p:childTnLst>
                                    <p:set>
                                      <p:cBhvr>
                                        <p:cTn id="117" dur="1" fill="hold">
                                          <p:stCondLst>
                                            <p:cond delay="0"/>
                                          </p:stCondLst>
                                        </p:cTn>
                                        <p:tgtEl>
                                          <p:spTgt spid="97"/>
                                        </p:tgtEl>
                                        <p:attrNameLst>
                                          <p:attrName>style.visibility</p:attrName>
                                        </p:attrNameLst>
                                      </p:cBhvr>
                                      <p:to>
                                        <p:strVal val="visible"/>
                                      </p:to>
                                    </p:set>
                                    <p:animEffect transition="in" filter="wipe(down)">
                                      <p:cBhvr>
                                        <p:cTn id="118"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p:bldP spid="68" grpId="0"/>
      <p:bldP spid="69" grpId="0"/>
      <p:bldP spid="70" grpId="0"/>
      <p:bldP spid="72" grpId="0"/>
      <p:bldP spid="73" grpId="0"/>
      <p:bldP spid="74" grpId="0"/>
      <p:bldP spid="17" grpId="0" animBg="1"/>
      <p:bldP spid="75" grpId="0"/>
      <p:bldP spid="76" grpId="0" animBg="1"/>
      <p:bldP spid="77" grpId="0"/>
      <p:bldP spid="78" grpId="0" animBg="1"/>
      <p:bldP spid="79" grpId="0"/>
      <p:bldP spid="88" grpId="0" animBg="1"/>
      <p:bldP spid="92" grpId="0"/>
      <p:bldP spid="93" grpId="0" animBg="1"/>
      <p:bldP spid="94" grpId="0"/>
      <p:bldP spid="95" grpId="0" animBg="1"/>
      <p:bldP spid="96" grpId="0"/>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8311" y="507686"/>
            <a:ext cx="9980682" cy="682894"/>
          </a:xfrm>
          <a:prstGeom prst="rect">
            <a:avLst/>
          </a:prstGeom>
        </p:spPr>
        <p:txBody>
          <a:bodyPr vert="horz" lIns="0" tIns="45720" rIns="0" bIns="45720" rtlCol="0" anchor="b">
            <a:normAutofit fontScale="850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Investigación Exploratoria sobre propuestas SMS</a:t>
            </a:r>
            <a:endParaRPr lang="es-ES" sz="3200" cap="all" dirty="0"/>
          </a:p>
        </p:txBody>
      </p:sp>
      <p:sp>
        <p:nvSpPr>
          <p:cNvPr id="42" name="Título 1"/>
          <p:cNvSpPr txBox="1">
            <a:spLocks/>
          </p:cNvSpPr>
          <p:nvPr/>
        </p:nvSpPr>
        <p:spPr>
          <a:xfrm>
            <a:off x="2080279" y="1199131"/>
            <a:ext cx="9980682" cy="533066"/>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smtClean="0"/>
              <a:t>Resultados</a:t>
            </a:r>
            <a:endParaRPr lang="es-EC" sz="3200" cap="all" dirty="0"/>
          </a:p>
        </p:txBody>
      </p:sp>
      <p:grpSp>
        <p:nvGrpSpPr>
          <p:cNvPr id="2" name="Grupo 1"/>
          <p:cNvGrpSpPr/>
          <p:nvPr/>
        </p:nvGrpSpPr>
        <p:grpSpPr>
          <a:xfrm>
            <a:off x="4348199" y="2271394"/>
            <a:ext cx="5637118" cy="3115161"/>
            <a:chOff x="4348199" y="2271394"/>
            <a:chExt cx="3358740" cy="3115161"/>
          </a:xfrm>
        </p:grpSpPr>
        <p:cxnSp>
          <p:nvCxnSpPr>
            <p:cNvPr id="7" name="Conector recto 6"/>
            <p:cNvCxnSpPr/>
            <p:nvPr/>
          </p:nvCxnSpPr>
          <p:spPr>
            <a:xfrm rot="5400000">
              <a:off x="2790618" y="3828975"/>
              <a:ext cx="311516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rot="5400000">
              <a:off x="3892370" y="3828975"/>
              <a:ext cx="311516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rot="5400000">
              <a:off x="5047606" y="3828975"/>
              <a:ext cx="311516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rot="5400000">
              <a:off x="6149358" y="3828975"/>
              <a:ext cx="311516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 name="CuadroTexto 13"/>
          <p:cNvSpPr txBox="1"/>
          <p:nvPr/>
        </p:nvSpPr>
        <p:spPr>
          <a:xfrm>
            <a:off x="4193854" y="5413888"/>
            <a:ext cx="311304" cy="369332"/>
          </a:xfrm>
          <a:prstGeom prst="rect">
            <a:avLst/>
          </a:prstGeom>
          <a:noFill/>
        </p:spPr>
        <p:txBody>
          <a:bodyPr wrap="none" rtlCol="0">
            <a:spAutoFit/>
          </a:bodyPr>
          <a:lstStyle/>
          <a:p>
            <a:r>
              <a:rPr lang="es-EC" dirty="0" smtClean="0">
                <a:latin typeface="Tw Cen MT" panose="020B0602020104020603" pitchFamily="34" charset="0"/>
              </a:rPr>
              <a:t>0</a:t>
            </a:r>
            <a:endParaRPr lang="es-EC" dirty="0">
              <a:latin typeface="Tw Cen MT" panose="020B0602020104020603" pitchFamily="34" charset="0"/>
            </a:endParaRPr>
          </a:p>
        </p:txBody>
      </p:sp>
      <p:sp>
        <p:nvSpPr>
          <p:cNvPr id="68" name="CuadroTexto 67"/>
          <p:cNvSpPr txBox="1"/>
          <p:nvPr/>
        </p:nvSpPr>
        <p:spPr>
          <a:xfrm>
            <a:off x="6041663" y="5413888"/>
            <a:ext cx="311304" cy="369332"/>
          </a:xfrm>
          <a:prstGeom prst="rect">
            <a:avLst/>
          </a:prstGeom>
          <a:noFill/>
        </p:spPr>
        <p:txBody>
          <a:bodyPr wrap="none" rtlCol="0">
            <a:spAutoFit/>
          </a:bodyPr>
          <a:lstStyle/>
          <a:p>
            <a:r>
              <a:rPr lang="es-EC" dirty="0" smtClean="0">
                <a:latin typeface="Tw Cen MT" panose="020B0602020104020603" pitchFamily="34" charset="0"/>
              </a:rPr>
              <a:t>1</a:t>
            </a:r>
            <a:endParaRPr lang="es-EC" dirty="0">
              <a:latin typeface="Tw Cen MT" panose="020B0602020104020603" pitchFamily="34" charset="0"/>
            </a:endParaRPr>
          </a:p>
        </p:txBody>
      </p:sp>
      <p:sp>
        <p:nvSpPr>
          <p:cNvPr id="69" name="CuadroTexto 68"/>
          <p:cNvSpPr txBox="1"/>
          <p:nvPr/>
        </p:nvSpPr>
        <p:spPr>
          <a:xfrm>
            <a:off x="7995589" y="5386556"/>
            <a:ext cx="311304" cy="369332"/>
          </a:xfrm>
          <a:prstGeom prst="rect">
            <a:avLst/>
          </a:prstGeom>
          <a:noFill/>
        </p:spPr>
        <p:txBody>
          <a:bodyPr wrap="none" rtlCol="0">
            <a:spAutoFit/>
          </a:bodyPr>
          <a:lstStyle/>
          <a:p>
            <a:r>
              <a:rPr lang="es-EC" dirty="0" smtClean="0">
                <a:latin typeface="Tw Cen MT" panose="020B0602020104020603" pitchFamily="34" charset="0"/>
              </a:rPr>
              <a:t>2</a:t>
            </a:r>
            <a:endParaRPr lang="es-EC" dirty="0">
              <a:latin typeface="Tw Cen MT" panose="020B0602020104020603" pitchFamily="34" charset="0"/>
            </a:endParaRPr>
          </a:p>
        </p:txBody>
      </p:sp>
      <p:sp>
        <p:nvSpPr>
          <p:cNvPr id="70" name="CuadroTexto 69"/>
          <p:cNvSpPr txBox="1"/>
          <p:nvPr/>
        </p:nvSpPr>
        <p:spPr>
          <a:xfrm>
            <a:off x="9809086" y="5360276"/>
            <a:ext cx="311304" cy="369332"/>
          </a:xfrm>
          <a:prstGeom prst="rect">
            <a:avLst/>
          </a:prstGeom>
          <a:noFill/>
        </p:spPr>
        <p:txBody>
          <a:bodyPr wrap="none" rtlCol="0">
            <a:spAutoFit/>
          </a:bodyPr>
          <a:lstStyle/>
          <a:p>
            <a:r>
              <a:rPr lang="es-EC" dirty="0" smtClean="0">
                <a:latin typeface="Tw Cen MT" panose="020B0602020104020603" pitchFamily="34" charset="0"/>
              </a:rPr>
              <a:t>3</a:t>
            </a:r>
            <a:endParaRPr lang="es-EC" dirty="0">
              <a:latin typeface="Tw Cen MT" panose="020B0602020104020603" pitchFamily="34" charset="0"/>
            </a:endParaRPr>
          </a:p>
        </p:txBody>
      </p:sp>
      <p:sp>
        <p:nvSpPr>
          <p:cNvPr id="74" name="CuadroTexto 73"/>
          <p:cNvSpPr txBox="1"/>
          <p:nvPr/>
        </p:nvSpPr>
        <p:spPr>
          <a:xfrm>
            <a:off x="2420750" y="2059125"/>
            <a:ext cx="1837683" cy="369332"/>
          </a:xfrm>
          <a:prstGeom prst="rect">
            <a:avLst/>
          </a:prstGeom>
          <a:noFill/>
        </p:spPr>
        <p:txBody>
          <a:bodyPr wrap="none" rtlCol="0">
            <a:spAutoFit/>
          </a:bodyPr>
          <a:lstStyle/>
          <a:p>
            <a:r>
              <a:rPr lang="es-EC" dirty="0" smtClean="0">
                <a:latin typeface="Tw Cen MT" panose="020B0602020104020603" pitchFamily="34" charset="0"/>
              </a:rPr>
              <a:t>Visual Text </a:t>
            </a:r>
            <a:r>
              <a:rPr lang="es-EC" dirty="0" err="1" smtClean="0">
                <a:latin typeface="Tw Cen MT" panose="020B0602020104020603" pitchFamily="34" charset="0"/>
              </a:rPr>
              <a:t>Mining</a:t>
            </a:r>
            <a:endParaRPr lang="es-EC" dirty="0">
              <a:latin typeface="Tw Cen MT" panose="020B0602020104020603" pitchFamily="34" charset="0"/>
            </a:endParaRPr>
          </a:p>
        </p:txBody>
      </p:sp>
      <p:sp>
        <p:nvSpPr>
          <p:cNvPr id="17" name="Rectángulo 16"/>
          <p:cNvSpPr/>
          <p:nvPr/>
        </p:nvSpPr>
        <p:spPr>
          <a:xfrm>
            <a:off x="4329386" y="1954604"/>
            <a:ext cx="3788000" cy="501079"/>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5" name="CuadroTexto 74"/>
          <p:cNvSpPr txBox="1"/>
          <p:nvPr/>
        </p:nvSpPr>
        <p:spPr>
          <a:xfrm>
            <a:off x="3011660" y="2648472"/>
            <a:ext cx="1226939" cy="369332"/>
          </a:xfrm>
          <a:prstGeom prst="rect">
            <a:avLst/>
          </a:prstGeom>
          <a:noFill/>
        </p:spPr>
        <p:txBody>
          <a:bodyPr wrap="none" rtlCol="0">
            <a:spAutoFit/>
          </a:bodyPr>
          <a:lstStyle/>
          <a:p>
            <a:r>
              <a:rPr lang="es-EC" dirty="0" smtClean="0">
                <a:latin typeface="Tw Cen MT" panose="020B0602020104020603" pitchFamily="34" charset="0"/>
              </a:rPr>
              <a:t>Text </a:t>
            </a:r>
            <a:r>
              <a:rPr lang="es-EC" dirty="0" err="1" smtClean="0">
                <a:latin typeface="Tw Cen MT" panose="020B0602020104020603" pitchFamily="34" charset="0"/>
              </a:rPr>
              <a:t>Mining</a:t>
            </a:r>
            <a:endParaRPr lang="es-EC" dirty="0">
              <a:latin typeface="Tw Cen MT" panose="020B0602020104020603" pitchFamily="34" charset="0"/>
            </a:endParaRPr>
          </a:p>
        </p:txBody>
      </p:sp>
      <p:sp>
        <p:nvSpPr>
          <p:cNvPr id="76" name="Rectángulo 75"/>
          <p:cNvSpPr/>
          <p:nvPr/>
        </p:nvSpPr>
        <p:spPr>
          <a:xfrm>
            <a:off x="4329386" y="2533401"/>
            <a:ext cx="1886740" cy="485313"/>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7" name="CuadroTexto 76"/>
          <p:cNvSpPr txBox="1"/>
          <p:nvPr/>
        </p:nvSpPr>
        <p:spPr>
          <a:xfrm>
            <a:off x="2088311" y="3237819"/>
            <a:ext cx="2180405" cy="369332"/>
          </a:xfrm>
          <a:prstGeom prst="rect">
            <a:avLst/>
          </a:prstGeom>
          <a:noFill/>
        </p:spPr>
        <p:txBody>
          <a:bodyPr wrap="none" rtlCol="0">
            <a:spAutoFit/>
          </a:bodyPr>
          <a:lstStyle/>
          <a:p>
            <a:r>
              <a:rPr lang="es-EC" dirty="0" err="1" smtClean="0">
                <a:latin typeface="Tw Cen MT" panose="020B0602020104020603" pitchFamily="34" charset="0"/>
              </a:rPr>
              <a:t>Quasi</a:t>
            </a:r>
            <a:r>
              <a:rPr lang="es-EC" dirty="0" smtClean="0">
                <a:latin typeface="Tw Cen MT" panose="020B0602020104020603" pitchFamily="34" charset="0"/>
              </a:rPr>
              <a:t> Gold Standard</a:t>
            </a:r>
            <a:endParaRPr lang="es-EC" dirty="0">
              <a:latin typeface="Tw Cen MT" panose="020B0602020104020603" pitchFamily="34" charset="0"/>
            </a:endParaRPr>
          </a:p>
        </p:txBody>
      </p:sp>
      <p:sp>
        <p:nvSpPr>
          <p:cNvPr id="78" name="Rectángulo 77"/>
          <p:cNvSpPr/>
          <p:nvPr/>
        </p:nvSpPr>
        <p:spPr>
          <a:xfrm>
            <a:off x="4329386" y="3096432"/>
            <a:ext cx="1867929" cy="498016"/>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9" name="CuadroTexto 78"/>
          <p:cNvSpPr txBox="1"/>
          <p:nvPr/>
        </p:nvSpPr>
        <p:spPr>
          <a:xfrm>
            <a:off x="3192928" y="3827166"/>
            <a:ext cx="1045671" cy="369332"/>
          </a:xfrm>
          <a:prstGeom prst="rect">
            <a:avLst/>
          </a:prstGeom>
          <a:noFill/>
        </p:spPr>
        <p:txBody>
          <a:bodyPr wrap="none" rtlCol="0">
            <a:spAutoFit/>
          </a:bodyPr>
          <a:lstStyle/>
          <a:p>
            <a:r>
              <a:rPr lang="es-EC" dirty="0" err="1" smtClean="0">
                <a:latin typeface="Tw Cen MT" panose="020B0602020104020603" pitchFamily="34" charset="0"/>
              </a:rPr>
              <a:t>Ontology</a:t>
            </a:r>
            <a:endParaRPr lang="es-EC" dirty="0">
              <a:latin typeface="Tw Cen MT" panose="020B0602020104020603" pitchFamily="34" charset="0"/>
            </a:endParaRPr>
          </a:p>
        </p:txBody>
      </p:sp>
      <p:sp>
        <p:nvSpPr>
          <p:cNvPr id="88" name="Rectángulo 87"/>
          <p:cNvSpPr/>
          <p:nvPr/>
        </p:nvSpPr>
        <p:spPr>
          <a:xfrm>
            <a:off x="4329386" y="3672166"/>
            <a:ext cx="1886740" cy="520997"/>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2" name="CuadroTexto 91"/>
          <p:cNvSpPr txBox="1"/>
          <p:nvPr/>
        </p:nvSpPr>
        <p:spPr>
          <a:xfrm>
            <a:off x="1857299" y="4416513"/>
            <a:ext cx="2472087" cy="369332"/>
          </a:xfrm>
          <a:prstGeom prst="rect">
            <a:avLst/>
          </a:prstGeom>
          <a:noFill/>
        </p:spPr>
        <p:txBody>
          <a:bodyPr wrap="none" rtlCol="0">
            <a:spAutoFit/>
          </a:bodyPr>
          <a:lstStyle/>
          <a:p>
            <a:r>
              <a:rPr lang="es-EC" dirty="0" err="1" smtClean="0">
                <a:latin typeface="Tw Cen MT" panose="020B0602020104020603" pitchFamily="34" charset="0"/>
              </a:rPr>
              <a:t>Knowledge</a:t>
            </a:r>
            <a:r>
              <a:rPr lang="es-EC" dirty="0" smtClean="0">
                <a:latin typeface="Tw Cen MT" panose="020B0602020104020603" pitchFamily="34" charset="0"/>
              </a:rPr>
              <a:t> Management</a:t>
            </a:r>
            <a:endParaRPr lang="es-EC" dirty="0">
              <a:latin typeface="Tw Cen MT" panose="020B0602020104020603" pitchFamily="34" charset="0"/>
            </a:endParaRPr>
          </a:p>
        </p:txBody>
      </p:sp>
      <p:sp>
        <p:nvSpPr>
          <p:cNvPr id="93" name="Rectángulo 92"/>
          <p:cNvSpPr/>
          <p:nvPr/>
        </p:nvSpPr>
        <p:spPr>
          <a:xfrm>
            <a:off x="4329386" y="4270881"/>
            <a:ext cx="3788002" cy="515152"/>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4" name="CuadroTexto 93"/>
          <p:cNvSpPr txBox="1"/>
          <p:nvPr/>
        </p:nvSpPr>
        <p:spPr>
          <a:xfrm>
            <a:off x="1916124" y="5005859"/>
            <a:ext cx="2387192" cy="369332"/>
          </a:xfrm>
          <a:prstGeom prst="rect">
            <a:avLst/>
          </a:prstGeom>
          <a:noFill/>
        </p:spPr>
        <p:txBody>
          <a:bodyPr wrap="none" rtlCol="0">
            <a:spAutoFit/>
          </a:bodyPr>
          <a:lstStyle/>
          <a:p>
            <a:r>
              <a:rPr lang="es-EC" dirty="0" err="1" smtClean="0">
                <a:latin typeface="Tw Cen MT" panose="020B0602020104020603" pitchFamily="34" charset="0"/>
              </a:rPr>
              <a:t>Association</a:t>
            </a:r>
            <a:r>
              <a:rPr lang="es-EC" dirty="0" smtClean="0">
                <a:latin typeface="Tw Cen MT" panose="020B0602020104020603" pitchFamily="34" charset="0"/>
              </a:rPr>
              <a:t> Rules </a:t>
            </a:r>
            <a:r>
              <a:rPr lang="es-EC" dirty="0" err="1" smtClean="0">
                <a:latin typeface="Tw Cen MT" panose="020B0602020104020603" pitchFamily="34" charset="0"/>
              </a:rPr>
              <a:t>MIning</a:t>
            </a:r>
            <a:endParaRPr lang="es-EC" dirty="0">
              <a:latin typeface="Tw Cen MT" panose="020B0602020104020603" pitchFamily="34" charset="0"/>
            </a:endParaRPr>
          </a:p>
        </p:txBody>
      </p:sp>
      <p:sp>
        <p:nvSpPr>
          <p:cNvPr id="95" name="Rectángulo 94"/>
          <p:cNvSpPr/>
          <p:nvPr/>
        </p:nvSpPr>
        <p:spPr>
          <a:xfrm>
            <a:off x="4329385" y="4863752"/>
            <a:ext cx="1867929" cy="511142"/>
          </a:xfrm>
          <a:prstGeom prst="rect">
            <a:avLst/>
          </a:prstGeom>
          <a:solidFill>
            <a:srgbClr val="9D2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49" name="Grupo 48"/>
          <p:cNvGrpSpPr/>
          <p:nvPr/>
        </p:nvGrpSpPr>
        <p:grpSpPr>
          <a:xfrm>
            <a:off x="654476" y="55341"/>
            <a:ext cx="2867670" cy="378502"/>
            <a:chOff x="654476" y="55341"/>
            <a:chExt cx="2867670" cy="378502"/>
          </a:xfrm>
        </p:grpSpPr>
        <p:grpSp>
          <p:nvGrpSpPr>
            <p:cNvPr id="50" name="Grupo 49"/>
            <p:cNvGrpSpPr/>
            <p:nvPr/>
          </p:nvGrpSpPr>
          <p:grpSpPr>
            <a:xfrm>
              <a:off x="654476" y="55341"/>
              <a:ext cx="2867670" cy="378502"/>
              <a:chOff x="1156803" y="652001"/>
              <a:chExt cx="2867670" cy="378502"/>
            </a:xfrm>
          </p:grpSpPr>
          <p:grpSp>
            <p:nvGrpSpPr>
              <p:cNvPr id="52" name="Grupo 51"/>
              <p:cNvGrpSpPr/>
              <p:nvPr/>
            </p:nvGrpSpPr>
            <p:grpSpPr>
              <a:xfrm>
                <a:off x="1835957" y="652001"/>
                <a:ext cx="2188516" cy="378502"/>
                <a:chOff x="7619165" y="3272308"/>
                <a:chExt cx="3470430" cy="506917"/>
              </a:xfrm>
            </p:grpSpPr>
            <p:sp>
              <p:nvSpPr>
                <p:cNvPr id="61" name="Rectángulo redondeado 60"/>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62" name="Elipse 61"/>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3" name="Imagen 62"/>
                <p:cNvPicPr>
                  <a:picLocks noChangeAspect="1"/>
                </p:cNvPicPr>
                <p:nvPr/>
              </p:nvPicPr>
              <p:blipFill>
                <a:blip r:embed="rId4"/>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53" name="Grupo 52"/>
              <p:cNvGrpSpPr/>
              <p:nvPr/>
            </p:nvGrpSpPr>
            <p:grpSpPr>
              <a:xfrm>
                <a:off x="1156803" y="743233"/>
                <a:ext cx="679154" cy="176218"/>
                <a:chOff x="6529112" y="3374794"/>
                <a:chExt cx="1109967" cy="288000"/>
              </a:xfrm>
            </p:grpSpPr>
            <p:sp>
              <p:nvSpPr>
                <p:cNvPr id="59" name="Conector 58"/>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0" name="Conector recto de flecha 59"/>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51" name="Imagen 50"/>
            <p:cNvPicPr>
              <a:picLocks noChangeAspect="1"/>
            </p:cNvPicPr>
            <p:nvPr/>
          </p:nvPicPr>
          <p:blipFill>
            <a:blip r:embed="rId5"/>
            <a:stretch>
              <a:fillRect/>
            </a:stretch>
          </p:blipFill>
          <p:spPr>
            <a:xfrm>
              <a:off x="1417154" y="130953"/>
              <a:ext cx="191838" cy="191838"/>
            </a:xfrm>
            <a:prstGeom prst="rect">
              <a:avLst/>
            </a:prstGeom>
          </p:spPr>
        </p:pic>
      </p:grpSp>
      <p:grpSp>
        <p:nvGrpSpPr>
          <p:cNvPr id="64" name="Grupo 63"/>
          <p:cNvGrpSpPr/>
          <p:nvPr/>
        </p:nvGrpSpPr>
        <p:grpSpPr>
          <a:xfrm>
            <a:off x="1465437" y="380072"/>
            <a:ext cx="4259443" cy="646331"/>
            <a:chOff x="1465437" y="380072"/>
            <a:chExt cx="4259443" cy="646331"/>
          </a:xfrm>
        </p:grpSpPr>
        <p:sp>
          <p:nvSpPr>
            <p:cNvPr id="65"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66" name="Imagen 65"/>
            <p:cNvPicPr>
              <a:picLocks noChangeAspect="1"/>
            </p:cNvPicPr>
            <p:nvPr/>
          </p:nvPicPr>
          <p:blipFill>
            <a:blip r:embed="rId5"/>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2482060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down)">
                                      <p:cBhvr>
                                        <p:cTn id="39" dur="500"/>
                                        <p:tgtEl>
                                          <p:spTgt spid="68"/>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down)">
                                      <p:cBhvr>
                                        <p:cTn id="43" dur="500"/>
                                        <p:tgtEl>
                                          <p:spTgt spid="69"/>
                                        </p:tgtEl>
                                      </p:cBhvr>
                                    </p:animEffect>
                                  </p:childTnLst>
                                </p:cTn>
                              </p:par>
                            </p:childTnLst>
                          </p:cTn>
                        </p:par>
                        <p:par>
                          <p:cTn id="44" fill="hold">
                            <p:stCondLst>
                              <p:cond delay="2000"/>
                            </p:stCondLst>
                            <p:childTnLst>
                              <p:par>
                                <p:cTn id="45" presetID="22" presetClass="entr" presetSubtype="4" fill="hold" grpId="0" nodeType="after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wipe(down)">
                                      <p:cBhvr>
                                        <p:cTn id="47" dur="500"/>
                                        <p:tgtEl>
                                          <p:spTgt spid="7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down)">
                                      <p:cBhvr>
                                        <p:cTn id="52" dur="500"/>
                                        <p:tgtEl>
                                          <p:spTgt spid="7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down)">
                                      <p:cBhvr>
                                        <p:cTn id="61" dur="500"/>
                                        <p:tgtEl>
                                          <p:spTgt spid="75"/>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wipe(left)">
                                      <p:cBhvr>
                                        <p:cTn id="65" dur="500"/>
                                        <p:tgtEl>
                                          <p:spTgt spid="7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down)">
                                      <p:cBhvr>
                                        <p:cTn id="70" dur="500"/>
                                        <p:tgtEl>
                                          <p:spTgt spid="7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78"/>
                                        </p:tgtEl>
                                        <p:attrNameLst>
                                          <p:attrName>style.visibility</p:attrName>
                                        </p:attrNameLst>
                                      </p:cBhvr>
                                      <p:to>
                                        <p:strVal val="visible"/>
                                      </p:to>
                                    </p:set>
                                    <p:animEffect transition="in" filter="wipe(left)">
                                      <p:cBhvr>
                                        <p:cTn id="74" dur="500"/>
                                        <p:tgtEl>
                                          <p:spTgt spid="7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down)">
                                      <p:cBhvr>
                                        <p:cTn id="79" dur="500"/>
                                        <p:tgtEl>
                                          <p:spTgt spid="79"/>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left)">
                                      <p:cBhvr>
                                        <p:cTn id="83" dur="500"/>
                                        <p:tgtEl>
                                          <p:spTgt spid="8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92"/>
                                        </p:tgtEl>
                                        <p:attrNameLst>
                                          <p:attrName>style.visibility</p:attrName>
                                        </p:attrNameLst>
                                      </p:cBhvr>
                                      <p:to>
                                        <p:strVal val="visible"/>
                                      </p:to>
                                    </p:set>
                                    <p:animEffect transition="in" filter="wipe(down)">
                                      <p:cBhvr>
                                        <p:cTn id="88" dur="500"/>
                                        <p:tgtEl>
                                          <p:spTgt spid="92"/>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wipe(left)">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94"/>
                                        </p:tgtEl>
                                        <p:attrNameLst>
                                          <p:attrName>style.visibility</p:attrName>
                                        </p:attrNameLst>
                                      </p:cBhvr>
                                      <p:to>
                                        <p:strVal val="visible"/>
                                      </p:to>
                                    </p:set>
                                    <p:animEffect transition="in" filter="wipe(down)">
                                      <p:cBhvr>
                                        <p:cTn id="97" dur="500"/>
                                        <p:tgtEl>
                                          <p:spTgt spid="94"/>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4" grpId="0"/>
      <p:bldP spid="68" grpId="0"/>
      <p:bldP spid="69" grpId="0"/>
      <p:bldP spid="70" grpId="0"/>
      <p:bldP spid="74" grpId="0"/>
      <p:bldP spid="17" grpId="0" animBg="1"/>
      <p:bldP spid="75" grpId="0"/>
      <p:bldP spid="76" grpId="0" animBg="1"/>
      <p:bldP spid="77" grpId="0"/>
      <p:bldP spid="78" grpId="0" animBg="1"/>
      <p:bldP spid="79" grpId="0"/>
      <p:bldP spid="88" grpId="0" animBg="1"/>
      <p:bldP spid="92" grpId="0"/>
      <p:bldP spid="93" grpId="0" animBg="1"/>
      <p:bldP spid="94" grpId="0"/>
      <p:bldP spid="9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8311" y="507686"/>
            <a:ext cx="9980682" cy="682894"/>
          </a:xfrm>
          <a:prstGeom prst="rect">
            <a:avLst/>
          </a:prstGeom>
        </p:spPr>
        <p:txBody>
          <a:bodyPr vert="horz" lIns="0" tIns="45720" rIns="0" bIns="45720" rtlCol="0" anchor="b">
            <a:normAutofit fontScale="850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Investigación Exploratoria sobre propuestas SMS</a:t>
            </a:r>
            <a:endParaRPr lang="es-ES" sz="3200" cap="all" dirty="0"/>
          </a:p>
        </p:txBody>
      </p:sp>
      <p:sp>
        <p:nvSpPr>
          <p:cNvPr id="42" name="Título 1"/>
          <p:cNvSpPr txBox="1">
            <a:spLocks/>
          </p:cNvSpPr>
          <p:nvPr/>
        </p:nvSpPr>
        <p:spPr>
          <a:xfrm>
            <a:off x="2080279" y="1199131"/>
            <a:ext cx="9980682" cy="533066"/>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smtClean="0"/>
              <a:t>PROCESO OBTENIDO</a:t>
            </a:r>
            <a:endParaRPr lang="es-EC" sz="3200" cap="all" dirty="0"/>
          </a:p>
        </p:txBody>
      </p:sp>
      <p:pic>
        <p:nvPicPr>
          <p:cNvPr id="43" name="Marcador de contenido 8"/>
          <p:cNvPicPr>
            <a:picLocks noChangeAspect="1"/>
          </p:cNvPicPr>
          <p:nvPr/>
        </p:nvPicPr>
        <p:blipFill>
          <a:blip r:embed="rId4"/>
          <a:stretch>
            <a:fillRect/>
          </a:stretch>
        </p:blipFill>
        <p:spPr>
          <a:xfrm>
            <a:off x="2445849" y="3327564"/>
            <a:ext cx="7791450" cy="1095375"/>
          </a:xfrm>
          <a:prstGeom prst="rect">
            <a:avLst/>
          </a:prstGeom>
        </p:spPr>
      </p:pic>
      <p:sp>
        <p:nvSpPr>
          <p:cNvPr id="44" name="Marcador de número de diapositiva 3"/>
          <p:cNvSpPr>
            <a:spLocks noGrp="1"/>
          </p:cNvSpPr>
          <p:nvPr>
            <p:ph type="sldNum" sz="quarter" idx="12"/>
          </p:nvPr>
        </p:nvSpPr>
        <p:spPr>
          <a:xfrm>
            <a:off x="9517403" y="6466846"/>
            <a:ext cx="1828800" cy="365125"/>
          </a:xfrm>
        </p:spPr>
        <p:txBody>
          <a:bodyPr/>
          <a:lstStyle/>
          <a:p>
            <a:pPr rtl="0"/>
            <a:fld id="{BD266BE7-899D-4075-917F-DBDE33B6B692}" type="slidenum">
              <a:rPr lang="es-ES" noProof="0" smtClean="0"/>
              <a:pPr rtl="0"/>
              <a:t>12</a:t>
            </a:fld>
            <a:endParaRPr lang="es-ES" noProof="0" dirty="0"/>
          </a:p>
        </p:txBody>
      </p:sp>
      <p:pic>
        <p:nvPicPr>
          <p:cNvPr id="46" name="Imagen 45"/>
          <p:cNvPicPr>
            <a:picLocks noChangeAspect="1"/>
          </p:cNvPicPr>
          <p:nvPr/>
        </p:nvPicPr>
        <p:blipFill>
          <a:blip r:embed="rId5"/>
          <a:stretch>
            <a:fillRect/>
          </a:stretch>
        </p:blipFill>
        <p:spPr>
          <a:xfrm>
            <a:off x="2445849" y="1699673"/>
            <a:ext cx="7820025" cy="4629150"/>
          </a:xfrm>
          <a:prstGeom prst="rect">
            <a:avLst/>
          </a:prstGeom>
        </p:spPr>
      </p:pic>
      <p:pic>
        <p:nvPicPr>
          <p:cNvPr id="49" name="Imagen 48"/>
          <p:cNvPicPr>
            <a:picLocks noChangeAspect="1"/>
          </p:cNvPicPr>
          <p:nvPr/>
        </p:nvPicPr>
        <p:blipFill>
          <a:blip r:embed="rId6"/>
          <a:stretch>
            <a:fillRect/>
          </a:stretch>
        </p:blipFill>
        <p:spPr>
          <a:xfrm>
            <a:off x="2537096" y="2620332"/>
            <a:ext cx="7639050" cy="1838325"/>
          </a:xfrm>
          <a:prstGeom prst="rect">
            <a:avLst/>
          </a:prstGeom>
        </p:spPr>
      </p:pic>
      <p:grpSp>
        <p:nvGrpSpPr>
          <p:cNvPr id="50" name="Grupo 49"/>
          <p:cNvGrpSpPr/>
          <p:nvPr/>
        </p:nvGrpSpPr>
        <p:grpSpPr>
          <a:xfrm>
            <a:off x="654476" y="55341"/>
            <a:ext cx="2867670" cy="378502"/>
            <a:chOff x="654476" y="55341"/>
            <a:chExt cx="2867670" cy="378502"/>
          </a:xfrm>
        </p:grpSpPr>
        <p:grpSp>
          <p:nvGrpSpPr>
            <p:cNvPr id="51" name="Grupo 50"/>
            <p:cNvGrpSpPr/>
            <p:nvPr/>
          </p:nvGrpSpPr>
          <p:grpSpPr>
            <a:xfrm>
              <a:off x="654476" y="55341"/>
              <a:ext cx="2867670" cy="378502"/>
              <a:chOff x="1156803" y="652001"/>
              <a:chExt cx="2867670" cy="378502"/>
            </a:xfrm>
          </p:grpSpPr>
          <p:grpSp>
            <p:nvGrpSpPr>
              <p:cNvPr id="53" name="Grupo 52"/>
              <p:cNvGrpSpPr/>
              <p:nvPr/>
            </p:nvGrpSpPr>
            <p:grpSpPr>
              <a:xfrm>
                <a:off x="1835957" y="652001"/>
                <a:ext cx="2188516" cy="378502"/>
                <a:chOff x="7619165" y="3272308"/>
                <a:chExt cx="3470430" cy="506917"/>
              </a:xfrm>
            </p:grpSpPr>
            <p:sp>
              <p:nvSpPr>
                <p:cNvPr id="60" name="Rectángulo redondeado 59"/>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61" name="Elipse 60"/>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2" name="Imagen 61"/>
                <p:cNvPicPr>
                  <a:picLocks noChangeAspect="1"/>
                </p:cNvPicPr>
                <p:nvPr/>
              </p:nvPicPr>
              <p:blipFill>
                <a:blip r:embed="rId7"/>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57" name="Grupo 56"/>
              <p:cNvGrpSpPr/>
              <p:nvPr/>
            </p:nvGrpSpPr>
            <p:grpSpPr>
              <a:xfrm>
                <a:off x="1156803" y="743233"/>
                <a:ext cx="679154" cy="176218"/>
                <a:chOff x="6529112" y="3374794"/>
                <a:chExt cx="1109967" cy="288000"/>
              </a:xfrm>
            </p:grpSpPr>
            <p:sp>
              <p:nvSpPr>
                <p:cNvPr id="58" name="Conector 57"/>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9" name="Conector recto de flecha 58"/>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52" name="Imagen 51"/>
            <p:cNvPicPr>
              <a:picLocks noChangeAspect="1"/>
            </p:cNvPicPr>
            <p:nvPr/>
          </p:nvPicPr>
          <p:blipFill>
            <a:blip r:embed="rId8"/>
            <a:stretch>
              <a:fillRect/>
            </a:stretch>
          </p:blipFill>
          <p:spPr>
            <a:xfrm>
              <a:off x="1417154" y="130953"/>
              <a:ext cx="191838" cy="191838"/>
            </a:xfrm>
            <a:prstGeom prst="rect">
              <a:avLst/>
            </a:prstGeom>
          </p:spPr>
        </p:pic>
      </p:grpSp>
      <p:grpSp>
        <p:nvGrpSpPr>
          <p:cNvPr id="63" name="Grupo 62"/>
          <p:cNvGrpSpPr/>
          <p:nvPr/>
        </p:nvGrpSpPr>
        <p:grpSpPr>
          <a:xfrm>
            <a:off x="1465437" y="380072"/>
            <a:ext cx="4259443" cy="646331"/>
            <a:chOff x="1465437" y="380072"/>
            <a:chExt cx="4259443" cy="646331"/>
          </a:xfrm>
        </p:grpSpPr>
        <p:sp>
          <p:nvSpPr>
            <p:cNvPr id="64"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65" name="Imagen 64"/>
            <p:cNvPicPr>
              <a:picLocks noChangeAspect="1"/>
            </p:cNvPicPr>
            <p:nvPr/>
          </p:nvPicPr>
          <p:blipFill>
            <a:blip r:embed="rId8"/>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2493994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up)">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fill="hold" nodeType="clickEffect">
                                  <p:stCondLst>
                                    <p:cond delay="0"/>
                                  </p:stCondLst>
                                  <p:childTnLst>
                                    <p:animMotion origin="layout" path="M -0.00117 -0.00857 L -0.00117 -0.28727 " pathEditMode="relative" rAng="0" ptsTypes="AA">
                                      <p:cBhvr>
                                        <p:cTn id="32" dur="2000" fill="hold"/>
                                        <p:tgtEl>
                                          <p:spTgt spid="43"/>
                                        </p:tgtEl>
                                        <p:attrNameLst>
                                          <p:attrName>ppt_x</p:attrName>
                                          <p:attrName>ppt_y</p:attrName>
                                        </p:attrNameLst>
                                      </p:cBhvr>
                                      <p:rCtr x="0" y="-13935"/>
                                    </p:animMotion>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8311" y="618793"/>
            <a:ext cx="9980682" cy="682894"/>
          </a:xfrm>
          <a:prstGeom prst="rect">
            <a:avLst/>
          </a:prstGeom>
        </p:spPr>
        <p:txBody>
          <a:bodyPr vert="horz" lIns="0" tIns="45720" rIns="0" bIns="45720" rtlCol="0" anchor="b">
            <a:normAutofit fontScale="85000" lnSpcReduction="2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Investigación exploratoria sobre la aplicación de KM en un SMS</a:t>
            </a:r>
            <a:endParaRPr lang="es-ES" sz="3200" cap="all" dirty="0"/>
          </a:p>
        </p:txBody>
      </p:sp>
      <p:sp>
        <p:nvSpPr>
          <p:cNvPr id="44" name="Marcador de número de diapositiva 3"/>
          <p:cNvSpPr>
            <a:spLocks noGrp="1"/>
          </p:cNvSpPr>
          <p:nvPr>
            <p:ph type="sldNum" sz="quarter" idx="12"/>
          </p:nvPr>
        </p:nvSpPr>
        <p:spPr>
          <a:xfrm>
            <a:off x="9517403" y="6466846"/>
            <a:ext cx="1828800" cy="365125"/>
          </a:xfrm>
        </p:spPr>
        <p:txBody>
          <a:bodyPr/>
          <a:lstStyle/>
          <a:p>
            <a:pPr rtl="0"/>
            <a:fld id="{BD266BE7-899D-4075-917F-DBDE33B6B692}" type="slidenum">
              <a:rPr lang="es-ES" noProof="0" smtClean="0"/>
              <a:pPr rtl="0"/>
              <a:t>13</a:t>
            </a:fld>
            <a:endParaRPr lang="es-ES" noProof="0" dirty="0"/>
          </a:p>
        </p:txBody>
      </p:sp>
      <p:pic>
        <p:nvPicPr>
          <p:cNvPr id="23" name="Imagen 22"/>
          <p:cNvPicPr>
            <a:picLocks noChangeAspect="1"/>
          </p:cNvPicPr>
          <p:nvPr/>
        </p:nvPicPr>
        <p:blipFill>
          <a:blip r:embed="rId4"/>
          <a:stretch>
            <a:fillRect/>
          </a:stretch>
        </p:blipFill>
        <p:spPr>
          <a:xfrm>
            <a:off x="3534566" y="2300501"/>
            <a:ext cx="5181600" cy="2343150"/>
          </a:xfrm>
          <a:prstGeom prst="rect">
            <a:avLst/>
          </a:prstGeom>
        </p:spPr>
      </p:pic>
      <p:pic>
        <p:nvPicPr>
          <p:cNvPr id="24" name="Imagen 23"/>
          <p:cNvPicPr>
            <a:picLocks noChangeAspect="1"/>
          </p:cNvPicPr>
          <p:nvPr/>
        </p:nvPicPr>
        <p:blipFill>
          <a:blip r:embed="rId5"/>
          <a:stretch>
            <a:fillRect/>
          </a:stretch>
        </p:blipFill>
        <p:spPr>
          <a:xfrm>
            <a:off x="8850653" y="1938237"/>
            <a:ext cx="3162300" cy="1838325"/>
          </a:xfrm>
          <a:prstGeom prst="rect">
            <a:avLst/>
          </a:prstGeom>
        </p:spPr>
      </p:pic>
      <p:pic>
        <p:nvPicPr>
          <p:cNvPr id="25" name="Imagen 24"/>
          <p:cNvPicPr>
            <a:picLocks noChangeAspect="1"/>
          </p:cNvPicPr>
          <p:nvPr/>
        </p:nvPicPr>
        <p:blipFill>
          <a:blip r:embed="rId6"/>
          <a:stretch>
            <a:fillRect/>
          </a:stretch>
        </p:blipFill>
        <p:spPr>
          <a:xfrm>
            <a:off x="2880283" y="4708801"/>
            <a:ext cx="3524250" cy="2038350"/>
          </a:xfrm>
          <a:prstGeom prst="rect">
            <a:avLst/>
          </a:prstGeom>
        </p:spPr>
      </p:pic>
      <p:pic>
        <p:nvPicPr>
          <p:cNvPr id="27" name="Imagen 26"/>
          <p:cNvPicPr>
            <a:picLocks noChangeAspect="1"/>
          </p:cNvPicPr>
          <p:nvPr/>
        </p:nvPicPr>
        <p:blipFill>
          <a:blip r:embed="rId7"/>
          <a:stretch>
            <a:fillRect/>
          </a:stretch>
        </p:blipFill>
        <p:spPr>
          <a:xfrm>
            <a:off x="7583828" y="4311949"/>
            <a:ext cx="4429125" cy="2200275"/>
          </a:xfrm>
          <a:prstGeom prst="rect">
            <a:avLst/>
          </a:prstGeom>
        </p:spPr>
      </p:pic>
      <p:cxnSp>
        <p:nvCxnSpPr>
          <p:cNvPr id="3" name="Conector recto 2"/>
          <p:cNvCxnSpPr/>
          <p:nvPr/>
        </p:nvCxnSpPr>
        <p:spPr>
          <a:xfrm>
            <a:off x="3575975" y="3245277"/>
            <a:ext cx="5000978" cy="0"/>
          </a:xfrm>
          <a:prstGeom prst="line">
            <a:avLst/>
          </a:prstGeom>
          <a:ln/>
        </p:spPr>
        <p:style>
          <a:lnRef idx="2">
            <a:schemeClr val="accent6"/>
          </a:lnRef>
          <a:fillRef idx="0">
            <a:schemeClr val="accent6"/>
          </a:fillRef>
          <a:effectRef idx="1">
            <a:schemeClr val="accent6"/>
          </a:effectRef>
          <a:fontRef idx="minor">
            <a:schemeClr val="tx1"/>
          </a:fontRef>
        </p:style>
      </p:cxnSp>
      <p:sp>
        <p:nvSpPr>
          <p:cNvPr id="29" name="Flecha derecha 28"/>
          <p:cNvSpPr/>
          <p:nvPr/>
        </p:nvSpPr>
        <p:spPr>
          <a:xfrm>
            <a:off x="6125366" y="2300501"/>
            <a:ext cx="953286" cy="49931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30" name="Flecha abajo 29"/>
          <p:cNvSpPr/>
          <p:nvPr/>
        </p:nvSpPr>
        <p:spPr>
          <a:xfrm>
            <a:off x="10208865" y="3671780"/>
            <a:ext cx="659947" cy="971871"/>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sp>
        <p:nvSpPr>
          <p:cNvPr id="31" name="Flecha izquierda 30"/>
          <p:cNvSpPr/>
          <p:nvPr/>
        </p:nvSpPr>
        <p:spPr>
          <a:xfrm>
            <a:off x="6404533" y="5382778"/>
            <a:ext cx="1090107" cy="519373"/>
          </a:xfrm>
          <a:prstGeom prst="lef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EC"/>
          </a:p>
        </p:txBody>
      </p:sp>
      <p:pic>
        <p:nvPicPr>
          <p:cNvPr id="28" name="Imagen 27"/>
          <p:cNvPicPr>
            <a:picLocks noChangeAspect="1"/>
          </p:cNvPicPr>
          <p:nvPr/>
        </p:nvPicPr>
        <p:blipFill>
          <a:blip r:embed="rId8"/>
          <a:stretch>
            <a:fillRect/>
          </a:stretch>
        </p:blipFill>
        <p:spPr>
          <a:xfrm>
            <a:off x="2041867" y="1810780"/>
            <a:ext cx="8363374" cy="5040179"/>
          </a:xfrm>
          <a:prstGeom prst="rect">
            <a:avLst/>
          </a:prstGeom>
        </p:spPr>
      </p:pic>
      <p:grpSp>
        <p:nvGrpSpPr>
          <p:cNvPr id="52" name="Grupo 51"/>
          <p:cNvGrpSpPr/>
          <p:nvPr/>
        </p:nvGrpSpPr>
        <p:grpSpPr>
          <a:xfrm>
            <a:off x="654476" y="55341"/>
            <a:ext cx="2867670" cy="378502"/>
            <a:chOff x="654476" y="55341"/>
            <a:chExt cx="2867670" cy="378502"/>
          </a:xfrm>
        </p:grpSpPr>
        <p:grpSp>
          <p:nvGrpSpPr>
            <p:cNvPr id="53" name="Grupo 52"/>
            <p:cNvGrpSpPr/>
            <p:nvPr/>
          </p:nvGrpSpPr>
          <p:grpSpPr>
            <a:xfrm>
              <a:off x="654476" y="55341"/>
              <a:ext cx="2867670" cy="378502"/>
              <a:chOff x="1156803" y="652001"/>
              <a:chExt cx="2867670" cy="378502"/>
            </a:xfrm>
          </p:grpSpPr>
          <p:grpSp>
            <p:nvGrpSpPr>
              <p:cNvPr id="57" name="Grupo 56"/>
              <p:cNvGrpSpPr/>
              <p:nvPr/>
            </p:nvGrpSpPr>
            <p:grpSpPr>
              <a:xfrm>
                <a:off x="1835957" y="652001"/>
                <a:ext cx="2188516" cy="378502"/>
                <a:chOff x="7619165" y="3272308"/>
                <a:chExt cx="3470430" cy="506917"/>
              </a:xfrm>
            </p:grpSpPr>
            <p:sp>
              <p:nvSpPr>
                <p:cNvPr id="61" name="Rectángulo redondeado 60"/>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62" name="Elipse 61"/>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3" name="Imagen 62"/>
                <p:cNvPicPr>
                  <a:picLocks noChangeAspect="1"/>
                </p:cNvPicPr>
                <p:nvPr/>
              </p:nvPicPr>
              <p:blipFill>
                <a:blip r:embed="rId9"/>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58" name="Grupo 57"/>
              <p:cNvGrpSpPr/>
              <p:nvPr/>
            </p:nvGrpSpPr>
            <p:grpSpPr>
              <a:xfrm>
                <a:off x="1156803" y="743233"/>
                <a:ext cx="679154" cy="176218"/>
                <a:chOff x="6529112" y="3374794"/>
                <a:chExt cx="1109967" cy="288000"/>
              </a:xfrm>
            </p:grpSpPr>
            <p:sp>
              <p:nvSpPr>
                <p:cNvPr id="59" name="Conector 58"/>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0" name="Conector recto de flecha 59"/>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56" name="Imagen 55"/>
            <p:cNvPicPr>
              <a:picLocks noChangeAspect="1"/>
            </p:cNvPicPr>
            <p:nvPr/>
          </p:nvPicPr>
          <p:blipFill>
            <a:blip r:embed="rId10"/>
            <a:stretch>
              <a:fillRect/>
            </a:stretch>
          </p:blipFill>
          <p:spPr>
            <a:xfrm>
              <a:off x="1417154" y="130953"/>
              <a:ext cx="191838" cy="191838"/>
            </a:xfrm>
            <a:prstGeom prst="rect">
              <a:avLst/>
            </a:prstGeom>
          </p:spPr>
        </p:pic>
      </p:grpSp>
      <p:grpSp>
        <p:nvGrpSpPr>
          <p:cNvPr id="64" name="Grupo 63"/>
          <p:cNvGrpSpPr/>
          <p:nvPr/>
        </p:nvGrpSpPr>
        <p:grpSpPr>
          <a:xfrm>
            <a:off x="1465437" y="380072"/>
            <a:ext cx="4259443" cy="646331"/>
            <a:chOff x="1465437" y="380072"/>
            <a:chExt cx="4259443" cy="646331"/>
          </a:xfrm>
        </p:grpSpPr>
        <p:sp>
          <p:nvSpPr>
            <p:cNvPr id="65"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66" name="Imagen 65"/>
            <p:cNvPicPr>
              <a:picLocks noChangeAspect="1"/>
            </p:cNvPicPr>
            <p:nvPr/>
          </p:nvPicPr>
          <p:blipFill>
            <a:blip r:embed="rId10"/>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38754406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nodeType="clickEffect">
                                  <p:stCondLst>
                                    <p:cond delay="0"/>
                                  </p:stCondLst>
                                  <p:childTnLst>
                                    <p:animMotion origin="layout" path="M -3.75E-6 0 L -0.16315 -0.15069 " pathEditMode="relative" rAng="0" ptsTypes="AA">
                                      <p:cBhvr>
                                        <p:cTn id="35" dur="2000" fill="hold"/>
                                        <p:tgtEl>
                                          <p:spTgt spid="23"/>
                                        </p:tgtEl>
                                        <p:attrNameLst>
                                          <p:attrName>ppt_x</p:attrName>
                                          <p:attrName>ppt_y</p:attrName>
                                        </p:attrNameLst>
                                      </p:cBhvr>
                                      <p:rCtr x="-8164" y="-7546"/>
                                    </p:animMotion>
                                  </p:childTnLst>
                                </p:cTn>
                              </p:par>
                              <p:par>
                                <p:cTn id="36" presetID="56" presetClass="path" presetSubtype="0" accel="50000" decel="50000" fill="hold" nodeType="withEffect">
                                  <p:stCondLst>
                                    <p:cond delay="0"/>
                                  </p:stCondLst>
                                  <p:childTnLst>
                                    <p:animMotion origin="layout" path="M 0.00859 0.02129 L -0.18933 -0.14213 " pathEditMode="relative" rAng="0" ptsTypes="AA">
                                      <p:cBhvr>
                                        <p:cTn id="37" dur="2000" fill="hold"/>
                                        <p:tgtEl>
                                          <p:spTgt spid="3"/>
                                        </p:tgtEl>
                                        <p:attrNameLst>
                                          <p:attrName>ppt_x</p:attrName>
                                          <p:attrName>ppt_y</p:attrName>
                                        </p:attrNameLst>
                                      </p:cBhvr>
                                      <p:rCtr x="-9896" y="-8171"/>
                                    </p:animMotion>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up)">
                                      <p:cBhvr>
                                        <p:cTn id="54" dur="500"/>
                                        <p:tgtEl>
                                          <p:spTgt spid="30"/>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500" fill="hold"/>
                                        <p:tgtEl>
                                          <p:spTgt spid="27"/>
                                        </p:tgtEl>
                                        <p:attrNameLst>
                                          <p:attrName>ppt_w</p:attrName>
                                        </p:attrNameLst>
                                      </p:cBhvr>
                                      <p:tavLst>
                                        <p:tav tm="0">
                                          <p:val>
                                            <p:fltVal val="0"/>
                                          </p:val>
                                        </p:tav>
                                        <p:tav tm="100000">
                                          <p:val>
                                            <p:strVal val="#ppt_w"/>
                                          </p:val>
                                        </p:tav>
                                      </p:tavLst>
                                    </p:anim>
                                    <p:anim calcmode="lin" valueType="num">
                                      <p:cBhvr>
                                        <p:cTn id="59" dur="500" fill="hold"/>
                                        <p:tgtEl>
                                          <p:spTgt spid="27"/>
                                        </p:tgtEl>
                                        <p:attrNameLst>
                                          <p:attrName>ppt_h</p:attrName>
                                        </p:attrNameLst>
                                      </p:cBhvr>
                                      <p:tavLst>
                                        <p:tav tm="0">
                                          <p:val>
                                            <p:fltVal val="0"/>
                                          </p:val>
                                        </p:tav>
                                        <p:tav tm="100000">
                                          <p:val>
                                            <p:strVal val="#ppt_h"/>
                                          </p:val>
                                        </p:tav>
                                      </p:tavLst>
                                    </p:anim>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right)">
                                      <p:cBhvr>
                                        <p:cTn id="65" dur="500"/>
                                        <p:tgtEl>
                                          <p:spTgt spid="31"/>
                                        </p:tgtEl>
                                      </p:cBhvr>
                                    </p:animEffect>
                                  </p:childTnLst>
                                </p:cTn>
                              </p:par>
                            </p:childTnLst>
                          </p:cTn>
                        </p:par>
                        <p:par>
                          <p:cTn id="66" fill="hold">
                            <p:stCondLst>
                              <p:cond delay="500"/>
                            </p:stCondLst>
                            <p:childTnLst>
                              <p:par>
                                <p:cTn id="67" presetID="53" presetClass="entr" presetSubtype="16" fill="hold" nodeType="after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p:cTn id="69" dur="500" fill="hold"/>
                                        <p:tgtEl>
                                          <p:spTgt spid="25"/>
                                        </p:tgtEl>
                                        <p:attrNameLst>
                                          <p:attrName>ppt_w</p:attrName>
                                        </p:attrNameLst>
                                      </p:cBhvr>
                                      <p:tavLst>
                                        <p:tav tm="0">
                                          <p:val>
                                            <p:fltVal val="0"/>
                                          </p:val>
                                        </p:tav>
                                        <p:tav tm="100000">
                                          <p:val>
                                            <p:strVal val="#ppt_w"/>
                                          </p:val>
                                        </p:tav>
                                      </p:tavLst>
                                    </p:anim>
                                    <p:anim calcmode="lin" valueType="num">
                                      <p:cBhvr>
                                        <p:cTn id="70" dur="500" fill="hold"/>
                                        <p:tgtEl>
                                          <p:spTgt spid="25"/>
                                        </p:tgtEl>
                                        <p:attrNameLst>
                                          <p:attrName>ppt_h</p:attrName>
                                        </p:attrNameLst>
                                      </p:cBhvr>
                                      <p:tavLst>
                                        <p:tav tm="0">
                                          <p:val>
                                            <p:fltVal val="0"/>
                                          </p:val>
                                        </p:tav>
                                        <p:tav tm="100000">
                                          <p:val>
                                            <p:strVal val="#ppt_h"/>
                                          </p:val>
                                        </p:tav>
                                      </p:tavLst>
                                    </p:anim>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nodeType="click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fltVal val="0"/>
                                          </p:val>
                                        </p:tav>
                                        <p:tav tm="100000">
                                          <p:val>
                                            <p:strVal val="#ppt_h"/>
                                          </p:val>
                                        </p:tav>
                                      </p:tavLst>
                                    </p:anim>
                                    <p:animEffect transition="in" filter="fade">
                                      <p:cBhvr>
                                        <p:cTn id="7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8311" y="618793"/>
            <a:ext cx="9980682" cy="682894"/>
          </a:xfrm>
          <a:prstGeom prst="rect">
            <a:avLst/>
          </a:prstGeom>
        </p:spPr>
        <p:txBody>
          <a:bodyPr vert="horz" lIns="0" tIns="45720" rIns="0" bIns="45720" rtlCol="0" anchor="b">
            <a:normAutofit fontScale="85000" lnSpcReduction="2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Investigación exploratoria sobre la aplicación de KM en un SMS</a:t>
            </a:r>
            <a:endParaRPr lang="es-ES" sz="3200" cap="all" dirty="0"/>
          </a:p>
        </p:txBody>
      </p:sp>
      <p:sp>
        <p:nvSpPr>
          <p:cNvPr id="32" name="Título 1"/>
          <p:cNvSpPr txBox="1">
            <a:spLocks/>
          </p:cNvSpPr>
          <p:nvPr/>
        </p:nvSpPr>
        <p:spPr>
          <a:xfrm>
            <a:off x="2211318" y="1196196"/>
            <a:ext cx="9980682" cy="465796"/>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2400" cap="all" dirty="0" smtClean="0"/>
              <a:t>Actividades solicitadas de la tarea</a:t>
            </a:r>
            <a:endParaRPr lang="es-EC" sz="2400" cap="all" dirty="0"/>
          </a:p>
        </p:txBody>
      </p:sp>
      <p:grpSp>
        <p:nvGrpSpPr>
          <p:cNvPr id="33" name="Group 61">
            <a:extLst>
              <a:ext uri="{FF2B5EF4-FFF2-40B4-BE49-F238E27FC236}">
                <a16:creationId xmlns:a16="http://schemas.microsoft.com/office/drawing/2014/main" id="{8219989C-6534-4081-88F9-01A1845F375C}"/>
              </a:ext>
            </a:extLst>
          </p:cNvPr>
          <p:cNvGrpSpPr/>
          <p:nvPr/>
        </p:nvGrpSpPr>
        <p:grpSpPr>
          <a:xfrm>
            <a:off x="9685871" y="2438436"/>
            <a:ext cx="1805441" cy="1894017"/>
            <a:chOff x="8985148" y="2182683"/>
            <a:chExt cx="1805441" cy="1894017"/>
          </a:xfrm>
        </p:grpSpPr>
        <p:sp>
          <p:nvSpPr>
            <p:cNvPr id="34" name="Rectangle: Top Corners Rounded 22">
              <a:extLst>
                <a:ext uri="{FF2B5EF4-FFF2-40B4-BE49-F238E27FC236}">
                  <a16:creationId xmlns:a16="http://schemas.microsoft.com/office/drawing/2014/main" id="{303A4C65-5C87-4C63-A0E1-4DF161B02937}"/>
                </a:ext>
              </a:extLst>
            </p:cNvPr>
            <p:cNvSpPr/>
            <p:nvPr/>
          </p:nvSpPr>
          <p:spPr>
            <a:xfrm>
              <a:off x="9092078" y="2209800"/>
              <a:ext cx="1591582" cy="1866900"/>
            </a:xfrm>
            <a:prstGeom prst="round2SameRect">
              <a:avLst>
                <a:gd name="adj1" fmla="val 12063"/>
                <a:gd name="adj2" fmla="val 0"/>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4">
              <a:extLst>
                <a:ext uri="{FF2B5EF4-FFF2-40B4-BE49-F238E27FC236}">
                  <a16:creationId xmlns:a16="http://schemas.microsoft.com/office/drawing/2014/main" id="{EC447283-DB73-4C8A-99DE-552ACE3319FB}"/>
                </a:ext>
              </a:extLst>
            </p:cNvPr>
            <p:cNvSpPr txBox="1"/>
            <p:nvPr/>
          </p:nvSpPr>
          <p:spPr>
            <a:xfrm>
              <a:off x="944065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4</a:t>
              </a:r>
            </a:p>
          </p:txBody>
        </p:sp>
        <p:sp>
          <p:nvSpPr>
            <p:cNvPr id="36" name="TextBox 25">
              <a:extLst>
                <a:ext uri="{FF2B5EF4-FFF2-40B4-BE49-F238E27FC236}">
                  <a16:creationId xmlns:a16="http://schemas.microsoft.com/office/drawing/2014/main" id="{6BEC5E5B-C4A7-4BE2-9DAD-E90FC41E4DCA}"/>
                </a:ext>
              </a:extLst>
            </p:cNvPr>
            <p:cNvSpPr txBox="1"/>
            <p:nvPr/>
          </p:nvSpPr>
          <p:spPr>
            <a:xfrm>
              <a:off x="8985148" y="2182683"/>
              <a:ext cx="1805441" cy="646331"/>
            </a:xfrm>
            <a:prstGeom prst="rect">
              <a:avLst/>
            </a:prstGeom>
            <a:noFill/>
          </p:spPr>
          <p:txBody>
            <a:bodyPr wrap="square" rtlCol="0">
              <a:spAutoFit/>
            </a:bodyPr>
            <a:lstStyle/>
            <a:p>
              <a:pPr algn="ctr"/>
              <a:r>
                <a:rPr lang="en-US" sz="3600" b="1" dirty="0" smtClean="0">
                  <a:solidFill>
                    <a:srgbClr val="E6E7E9"/>
                  </a:solidFill>
                  <a:latin typeface="Tw Cen MT" panose="020B0602020104020603" pitchFamily="34" charset="0"/>
                </a:rPr>
                <a:t>Paso</a:t>
              </a:r>
              <a:endParaRPr lang="en-US" sz="3600" b="1" dirty="0">
                <a:solidFill>
                  <a:srgbClr val="E6E7E9"/>
                </a:solidFill>
                <a:latin typeface="Tw Cen MT" panose="020B0602020104020603" pitchFamily="34" charset="0"/>
              </a:endParaRPr>
            </a:p>
          </p:txBody>
        </p:sp>
      </p:grpSp>
      <p:grpSp>
        <p:nvGrpSpPr>
          <p:cNvPr id="37" name="Group 57">
            <a:extLst>
              <a:ext uri="{FF2B5EF4-FFF2-40B4-BE49-F238E27FC236}">
                <a16:creationId xmlns:a16="http://schemas.microsoft.com/office/drawing/2014/main" id="{A2198942-3878-4909-884B-7CA0E318DFD7}"/>
              </a:ext>
            </a:extLst>
          </p:cNvPr>
          <p:cNvGrpSpPr/>
          <p:nvPr/>
        </p:nvGrpSpPr>
        <p:grpSpPr>
          <a:xfrm>
            <a:off x="7082065" y="2438436"/>
            <a:ext cx="1805441" cy="1894017"/>
            <a:chOff x="6381342" y="2182683"/>
            <a:chExt cx="1805441" cy="1894017"/>
          </a:xfrm>
        </p:grpSpPr>
        <p:sp>
          <p:nvSpPr>
            <p:cNvPr id="42" name="Rectangle: Top Corners Rounded 18">
              <a:extLst>
                <a:ext uri="{FF2B5EF4-FFF2-40B4-BE49-F238E27FC236}">
                  <a16:creationId xmlns:a16="http://schemas.microsoft.com/office/drawing/2014/main" id="{4B2E4077-565B-48E9-A42E-57895BC5AA27}"/>
                </a:ext>
              </a:extLst>
            </p:cNvPr>
            <p:cNvSpPr/>
            <p:nvPr/>
          </p:nvSpPr>
          <p:spPr>
            <a:xfrm>
              <a:off x="6488272" y="2209800"/>
              <a:ext cx="1591582" cy="1866900"/>
            </a:xfrm>
            <a:prstGeom prst="round2SameRect">
              <a:avLst>
                <a:gd name="adj1" fmla="val 12063"/>
                <a:gd name="adj2" fmla="val 0"/>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21">
              <a:extLst>
                <a:ext uri="{FF2B5EF4-FFF2-40B4-BE49-F238E27FC236}">
                  <a16:creationId xmlns:a16="http://schemas.microsoft.com/office/drawing/2014/main" id="{2ABFDA63-D1BE-4B0B-A1BF-19B81E35575F}"/>
                </a:ext>
              </a:extLst>
            </p:cNvPr>
            <p:cNvSpPr txBox="1"/>
            <p:nvPr/>
          </p:nvSpPr>
          <p:spPr>
            <a:xfrm>
              <a:off x="6381342" y="2182683"/>
              <a:ext cx="1805441" cy="646331"/>
            </a:xfrm>
            <a:prstGeom prst="rect">
              <a:avLst/>
            </a:prstGeom>
            <a:noFill/>
          </p:spPr>
          <p:txBody>
            <a:bodyPr wrap="square" rtlCol="0">
              <a:spAutoFit/>
            </a:bodyPr>
            <a:lstStyle/>
            <a:p>
              <a:pPr algn="ctr"/>
              <a:r>
                <a:rPr lang="en-US" sz="3600" b="1" dirty="0" smtClean="0">
                  <a:solidFill>
                    <a:srgbClr val="E6E7E9"/>
                  </a:solidFill>
                  <a:latin typeface="Tw Cen MT" panose="020B0602020104020603" pitchFamily="34" charset="0"/>
                </a:rPr>
                <a:t>Paso</a:t>
              </a:r>
              <a:endParaRPr lang="en-US" sz="3600" b="1" dirty="0">
                <a:solidFill>
                  <a:srgbClr val="E6E7E9"/>
                </a:solidFill>
                <a:latin typeface="Tw Cen MT" panose="020B0602020104020603" pitchFamily="34" charset="0"/>
              </a:endParaRPr>
            </a:p>
          </p:txBody>
        </p:sp>
        <p:sp>
          <p:nvSpPr>
            <p:cNvPr id="45" name="TextBox 26">
              <a:extLst>
                <a:ext uri="{FF2B5EF4-FFF2-40B4-BE49-F238E27FC236}">
                  <a16:creationId xmlns:a16="http://schemas.microsoft.com/office/drawing/2014/main" id="{2F047EE7-AD08-45DB-A65A-9FA74A775764}"/>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grpSp>
      <p:grpSp>
        <p:nvGrpSpPr>
          <p:cNvPr id="46" name="Group 56">
            <a:extLst>
              <a:ext uri="{FF2B5EF4-FFF2-40B4-BE49-F238E27FC236}">
                <a16:creationId xmlns:a16="http://schemas.microsoft.com/office/drawing/2014/main" id="{A430A81F-25E0-4239-B494-46C9D4937700}"/>
              </a:ext>
            </a:extLst>
          </p:cNvPr>
          <p:cNvGrpSpPr/>
          <p:nvPr/>
        </p:nvGrpSpPr>
        <p:grpSpPr>
          <a:xfrm>
            <a:off x="4585188" y="2438436"/>
            <a:ext cx="1805441" cy="1894017"/>
            <a:chOff x="3884465" y="2182683"/>
            <a:chExt cx="1805441" cy="1894017"/>
          </a:xfrm>
        </p:grpSpPr>
        <p:sp>
          <p:nvSpPr>
            <p:cNvPr id="48" name="Rectangle: Top Corners Rounded 14">
              <a:extLst>
                <a:ext uri="{FF2B5EF4-FFF2-40B4-BE49-F238E27FC236}">
                  <a16:creationId xmlns:a16="http://schemas.microsoft.com/office/drawing/2014/main" id="{6C90D299-5340-438E-A62B-883CADA51767}"/>
                </a:ext>
              </a:extLst>
            </p:cNvPr>
            <p:cNvSpPr/>
            <p:nvPr/>
          </p:nvSpPr>
          <p:spPr>
            <a:xfrm>
              <a:off x="3991395" y="2209800"/>
              <a:ext cx="1591582" cy="1866900"/>
            </a:xfrm>
            <a:prstGeom prst="round2SameRect">
              <a:avLst>
                <a:gd name="adj1" fmla="val 12063"/>
                <a:gd name="adj2" fmla="val 0"/>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17">
              <a:extLst>
                <a:ext uri="{FF2B5EF4-FFF2-40B4-BE49-F238E27FC236}">
                  <a16:creationId xmlns:a16="http://schemas.microsoft.com/office/drawing/2014/main" id="{74B84361-FFCA-4952-9762-BC2B8113DC6B}"/>
                </a:ext>
              </a:extLst>
            </p:cNvPr>
            <p:cNvSpPr txBox="1"/>
            <p:nvPr/>
          </p:nvSpPr>
          <p:spPr>
            <a:xfrm>
              <a:off x="3884465" y="2182683"/>
              <a:ext cx="1805441" cy="646331"/>
            </a:xfrm>
            <a:prstGeom prst="rect">
              <a:avLst/>
            </a:prstGeom>
            <a:noFill/>
          </p:spPr>
          <p:txBody>
            <a:bodyPr wrap="square" rtlCol="0">
              <a:spAutoFit/>
            </a:bodyPr>
            <a:lstStyle/>
            <a:p>
              <a:pPr algn="ctr"/>
              <a:r>
                <a:rPr lang="en-US" sz="3600" b="1" dirty="0" smtClean="0">
                  <a:solidFill>
                    <a:srgbClr val="E6E7E9"/>
                  </a:solidFill>
                  <a:latin typeface="Tw Cen MT" panose="020B0602020104020603" pitchFamily="34" charset="0"/>
                </a:rPr>
                <a:t>Paso</a:t>
              </a:r>
              <a:endParaRPr lang="en-US" sz="3600" b="1" dirty="0">
                <a:solidFill>
                  <a:srgbClr val="E6E7E9"/>
                </a:solidFill>
                <a:latin typeface="Tw Cen MT" panose="020B0602020104020603" pitchFamily="34" charset="0"/>
              </a:endParaRPr>
            </a:p>
          </p:txBody>
        </p:sp>
        <p:sp>
          <p:nvSpPr>
            <p:cNvPr id="50" name="TextBox 27">
              <a:extLst>
                <a:ext uri="{FF2B5EF4-FFF2-40B4-BE49-F238E27FC236}">
                  <a16:creationId xmlns:a16="http://schemas.microsoft.com/office/drawing/2014/main" id="{AFA9CFCB-2E2A-4E69-B807-A8DE80F4F84C}"/>
                </a:ext>
              </a:extLst>
            </p:cNvPr>
            <p:cNvSpPr txBox="1"/>
            <p:nvPr/>
          </p:nvSpPr>
          <p:spPr>
            <a:xfrm>
              <a:off x="4339969"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grpSp>
      <p:grpSp>
        <p:nvGrpSpPr>
          <p:cNvPr id="51" name="Group 53">
            <a:extLst>
              <a:ext uri="{FF2B5EF4-FFF2-40B4-BE49-F238E27FC236}">
                <a16:creationId xmlns:a16="http://schemas.microsoft.com/office/drawing/2014/main" id="{71DA1449-9BBE-4FB5-854D-B6D832CCD806}"/>
              </a:ext>
            </a:extLst>
          </p:cNvPr>
          <p:cNvGrpSpPr/>
          <p:nvPr/>
        </p:nvGrpSpPr>
        <p:grpSpPr>
          <a:xfrm>
            <a:off x="2088311" y="2438436"/>
            <a:ext cx="1805441" cy="1894017"/>
            <a:chOff x="1387588" y="2182683"/>
            <a:chExt cx="1805441" cy="1894017"/>
          </a:xfrm>
        </p:grpSpPr>
        <p:sp>
          <p:nvSpPr>
            <p:cNvPr id="52" name="Rectangle: Top Corners Rounded 11">
              <a:extLst>
                <a:ext uri="{FF2B5EF4-FFF2-40B4-BE49-F238E27FC236}">
                  <a16:creationId xmlns:a16="http://schemas.microsoft.com/office/drawing/2014/main" id="{E176DFE6-E6EE-4CBF-AB55-962516DAF6EF}"/>
                </a:ext>
              </a:extLst>
            </p:cNvPr>
            <p:cNvSpPr/>
            <p:nvPr/>
          </p:nvSpPr>
          <p:spPr>
            <a:xfrm>
              <a:off x="1494518" y="2209800"/>
              <a:ext cx="1591582" cy="1866900"/>
            </a:xfrm>
            <a:prstGeom prst="round2SameRect">
              <a:avLst>
                <a:gd name="adj1" fmla="val 12063"/>
                <a:gd name="adj2" fmla="val 0"/>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3">
              <a:extLst>
                <a:ext uri="{FF2B5EF4-FFF2-40B4-BE49-F238E27FC236}">
                  <a16:creationId xmlns:a16="http://schemas.microsoft.com/office/drawing/2014/main" id="{0F2352D7-E64D-4683-8555-4BBBFBED2197}"/>
                </a:ext>
              </a:extLst>
            </p:cNvPr>
            <p:cNvSpPr txBox="1"/>
            <p:nvPr/>
          </p:nvSpPr>
          <p:spPr>
            <a:xfrm>
              <a:off x="1387588" y="2182683"/>
              <a:ext cx="1805441" cy="646331"/>
            </a:xfrm>
            <a:prstGeom prst="rect">
              <a:avLst/>
            </a:prstGeom>
            <a:noFill/>
          </p:spPr>
          <p:txBody>
            <a:bodyPr wrap="square" rtlCol="0">
              <a:spAutoFit/>
            </a:bodyPr>
            <a:lstStyle/>
            <a:p>
              <a:pPr algn="ctr"/>
              <a:r>
                <a:rPr lang="en-US" sz="3600" b="1" dirty="0" smtClean="0">
                  <a:solidFill>
                    <a:srgbClr val="E6E7E9"/>
                  </a:solidFill>
                  <a:latin typeface="Tw Cen MT" panose="020B0602020104020603" pitchFamily="34" charset="0"/>
                </a:rPr>
                <a:t>Paso</a:t>
              </a:r>
              <a:endParaRPr lang="en-US" sz="3600" b="1" dirty="0">
                <a:solidFill>
                  <a:srgbClr val="E6E7E9"/>
                </a:solidFill>
                <a:latin typeface="Tw Cen MT" panose="020B0602020104020603" pitchFamily="34" charset="0"/>
              </a:endParaRPr>
            </a:p>
          </p:txBody>
        </p:sp>
        <p:sp>
          <p:nvSpPr>
            <p:cNvPr id="56" name="TextBox 28">
              <a:extLst>
                <a:ext uri="{FF2B5EF4-FFF2-40B4-BE49-F238E27FC236}">
                  <a16:creationId xmlns:a16="http://schemas.microsoft.com/office/drawing/2014/main" id="{CCE8E3AC-C1DA-4857-8AA2-283A2C840A70}"/>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57" name="Freeform: Shape 10">
            <a:extLst>
              <a:ext uri="{FF2B5EF4-FFF2-40B4-BE49-F238E27FC236}">
                <a16:creationId xmlns:a16="http://schemas.microsoft.com/office/drawing/2014/main" id="{BA10DECE-FB54-4F98-9472-6CE168F86075}"/>
              </a:ext>
            </a:extLst>
          </p:cNvPr>
          <p:cNvSpPr/>
          <p:nvPr/>
        </p:nvSpPr>
        <p:spPr>
          <a:xfrm flipV="1">
            <a:off x="2195241" y="3399003"/>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15">
            <a:extLst>
              <a:ext uri="{FF2B5EF4-FFF2-40B4-BE49-F238E27FC236}">
                <a16:creationId xmlns:a16="http://schemas.microsoft.com/office/drawing/2014/main" id="{FD33F448-D5EA-4698-93DE-C12876411D16}"/>
              </a:ext>
            </a:extLst>
          </p:cNvPr>
          <p:cNvSpPr/>
          <p:nvPr/>
        </p:nvSpPr>
        <p:spPr>
          <a:xfrm flipV="1">
            <a:off x="4692118" y="3399003"/>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19">
            <a:extLst>
              <a:ext uri="{FF2B5EF4-FFF2-40B4-BE49-F238E27FC236}">
                <a16:creationId xmlns:a16="http://schemas.microsoft.com/office/drawing/2014/main" id="{B2992BDF-F7C4-4374-886A-86270F68E5B1}"/>
              </a:ext>
            </a:extLst>
          </p:cNvPr>
          <p:cNvSpPr/>
          <p:nvPr/>
        </p:nvSpPr>
        <p:spPr>
          <a:xfrm flipV="1">
            <a:off x="7188995" y="3399003"/>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23">
            <a:extLst>
              <a:ext uri="{FF2B5EF4-FFF2-40B4-BE49-F238E27FC236}">
                <a16:creationId xmlns:a16="http://schemas.microsoft.com/office/drawing/2014/main" id="{C066C7CC-77EF-41CA-B323-66B868940684}"/>
              </a:ext>
            </a:extLst>
          </p:cNvPr>
          <p:cNvSpPr/>
          <p:nvPr/>
        </p:nvSpPr>
        <p:spPr>
          <a:xfrm flipV="1">
            <a:off x="9792801" y="3399003"/>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46">
            <a:extLst>
              <a:ext uri="{FF2B5EF4-FFF2-40B4-BE49-F238E27FC236}">
                <a16:creationId xmlns:a16="http://schemas.microsoft.com/office/drawing/2014/main" id="{DAFD7EC4-BD0C-414A-BAC7-6A87FBE0FD33}"/>
              </a:ext>
            </a:extLst>
          </p:cNvPr>
          <p:cNvSpPr txBox="1"/>
          <p:nvPr/>
        </p:nvSpPr>
        <p:spPr>
          <a:xfrm>
            <a:off x="2198243" y="3882516"/>
            <a:ext cx="1591582" cy="954107"/>
          </a:xfrm>
          <a:prstGeom prst="rect">
            <a:avLst/>
          </a:prstGeom>
          <a:noFill/>
        </p:spPr>
        <p:txBody>
          <a:bodyPr wrap="square" rtlCol="0">
            <a:spAutoFit/>
          </a:bodyPr>
          <a:lstStyle/>
          <a:p>
            <a:pPr algn="ctr"/>
            <a:r>
              <a:rPr lang="es-EC" sz="1400" b="1" dirty="0">
                <a:solidFill>
                  <a:srgbClr val="A6A6A6"/>
                </a:solidFill>
                <a:latin typeface="Tw Cen MT" panose="020B0602020104020603" pitchFamily="34" charset="0"/>
              </a:rPr>
              <a:t>Elaborar un diagrama de procesos de un SMS</a:t>
            </a:r>
          </a:p>
        </p:txBody>
      </p:sp>
      <p:sp>
        <p:nvSpPr>
          <p:cNvPr id="70" name="TextBox 48">
            <a:extLst>
              <a:ext uri="{FF2B5EF4-FFF2-40B4-BE49-F238E27FC236}">
                <a16:creationId xmlns:a16="http://schemas.microsoft.com/office/drawing/2014/main" id="{1F2BC42F-0899-4CCE-A35A-4E495A05687C}"/>
              </a:ext>
            </a:extLst>
          </p:cNvPr>
          <p:cNvSpPr txBox="1"/>
          <p:nvPr/>
        </p:nvSpPr>
        <p:spPr>
          <a:xfrm>
            <a:off x="4678397" y="3861211"/>
            <a:ext cx="1591582" cy="954107"/>
          </a:xfrm>
          <a:prstGeom prst="rect">
            <a:avLst/>
          </a:prstGeom>
          <a:noFill/>
        </p:spPr>
        <p:txBody>
          <a:bodyPr wrap="square" rtlCol="0">
            <a:spAutoFit/>
          </a:bodyPr>
          <a:lstStyle/>
          <a:p>
            <a:pPr algn="ctr"/>
            <a:r>
              <a:rPr lang="es-EC" sz="1400" b="1" dirty="0">
                <a:solidFill>
                  <a:srgbClr val="A6A6A6"/>
                </a:solidFill>
                <a:latin typeface="Tw Cen MT" panose="020B0602020104020603" pitchFamily="34" charset="0"/>
              </a:rPr>
              <a:t>Analizar la propuesta de KM y compararla con otras propuestas</a:t>
            </a:r>
          </a:p>
        </p:txBody>
      </p:sp>
      <p:sp>
        <p:nvSpPr>
          <p:cNvPr id="73" name="TextBox 50">
            <a:extLst>
              <a:ext uri="{FF2B5EF4-FFF2-40B4-BE49-F238E27FC236}">
                <a16:creationId xmlns:a16="http://schemas.microsoft.com/office/drawing/2014/main" id="{94CFAA18-F935-43EC-B7D9-4E19F5F37090}"/>
              </a:ext>
            </a:extLst>
          </p:cNvPr>
          <p:cNvSpPr txBox="1"/>
          <p:nvPr/>
        </p:nvSpPr>
        <p:spPr>
          <a:xfrm>
            <a:off x="7201659" y="3914572"/>
            <a:ext cx="1591582" cy="1169551"/>
          </a:xfrm>
          <a:prstGeom prst="rect">
            <a:avLst/>
          </a:prstGeom>
          <a:noFill/>
        </p:spPr>
        <p:txBody>
          <a:bodyPr wrap="square" rtlCol="0">
            <a:spAutoFit/>
          </a:bodyPr>
          <a:lstStyle/>
          <a:p>
            <a:pPr algn="ctr"/>
            <a:r>
              <a:rPr lang="es-EC" sz="1400" b="1" dirty="0">
                <a:solidFill>
                  <a:srgbClr val="A6A6A6"/>
                </a:solidFill>
                <a:latin typeface="Tw Cen MT" panose="020B0602020104020603" pitchFamily="34" charset="0"/>
              </a:rPr>
              <a:t>Identificar carencias y falencias del proceso propuesto en clase</a:t>
            </a:r>
          </a:p>
        </p:txBody>
      </p:sp>
      <p:sp>
        <p:nvSpPr>
          <p:cNvPr id="76" name="TextBox 52">
            <a:extLst>
              <a:ext uri="{FF2B5EF4-FFF2-40B4-BE49-F238E27FC236}">
                <a16:creationId xmlns:a16="http://schemas.microsoft.com/office/drawing/2014/main" id="{390ABEF2-EA94-4E61-B642-F3A2B133F939}"/>
              </a:ext>
            </a:extLst>
          </p:cNvPr>
          <p:cNvSpPr txBox="1"/>
          <p:nvPr/>
        </p:nvSpPr>
        <p:spPr>
          <a:xfrm>
            <a:off x="9792800" y="3816437"/>
            <a:ext cx="1591582" cy="1600438"/>
          </a:xfrm>
          <a:prstGeom prst="rect">
            <a:avLst/>
          </a:prstGeom>
          <a:noFill/>
        </p:spPr>
        <p:txBody>
          <a:bodyPr wrap="square" rtlCol="0">
            <a:spAutoFit/>
          </a:bodyPr>
          <a:lstStyle/>
          <a:p>
            <a:pPr algn="ctr"/>
            <a:r>
              <a:rPr lang="es-EC" sz="1400" b="1" dirty="0">
                <a:solidFill>
                  <a:srgbClr val="A6A6A6"/>
                </a:solidFill>
                <a:latin typeface="Tw Cen MT" panose="020B0602020104020603" pitchFamily="34" charset="0"/>
              </a:rPr>
              <a:t>Proponer un proceso de SMS mejorado, basado en lineamientos de Gestión del Conocimiento investigadas</a:t>
            </a:r>
          </a:p>
        </p:txBody>
      </p:sp>
      <p:pic>
        <p:nvPicPr>
          <p:cNvPr id="77" name="Imagen 76"/>
          <p:cNvPicPr>
            <a:picLocks noChangeAspect="1"/>
          </p:cNvPicPr>
          <p:nvPr/>
        </p:nvPicPr>
        <p:blipFill>
          <a:blip r:embed="rId4"/>
          <a:stretch>
            <a:fillRect/>
          </a:stretch>
        </p:blipFill>
        <p:spPr>
          <a:xfrm>
            <a:off x="2348194" y="5069372"/>
            <a:ext cx="1285673" cy="1102712"/>
          </a:xfrm>
          <a:prstGeom prst="rect">
            <a:avLst/>
          </a:prstGeom>
        </p:spPr>
      </p:pic>
      <p:pic>
        <p:nvPicPr>
          <p:cNvPr id="78" name="Imagen 77"/>
          <p:cNvPicPr>
            <a:picLocks noChangeAspect="1"/>
          </p:cNvPicPr>
          <p:nvPr/>
        </p:nvPicPr>
        <p:blipFill>
          <a:blip r:embed="rId5"/>
          <a:stretch>
            <a:fillRect/>
          </a:stretch>
        </p:blipFill>
        <p:spPr>
          <a:xfrm>
            <a:off x="4836803" y="5108897"/>
            <a:ext cx="1302210" cy="947375"/>
          </a:xfrm>
          <a:prstGeom prst="rect">
            <a:avLst/>
          </a:prstGeom>
        </p:spPr>
      </p:pic>
      <p:pic>
        <p:nvPicPr>
          <p:cNvPr id="79" name="Imagen 78"/>
          <p:cNvPicPr>
            <a:picLocks noChangeAspect="1"/>
          </p:cNvPicPr>
          <p:nvPr/>
        </p:nvPicPr>
        <p:blipFill>
          <a:blip r:embed="rId6"/>
          <a:stretch>
            <a:fillRect/>
          </a:stretch>
        </p:blipFill>
        <p:spPr>
          <a:xfrm>
            <a:off x="7334098" y="5115703"/>
            <a:ext cx="1324683" cy="1028995"/>
          </a:xfrm>
          <a:prstGeom prst="rect">
            <a:avLst/>
          </a:prstGeom>
        </p:spPr>
      </p:pic>
      <p:pic>
        <p:nvPicPr>
          <p:cNvPr id="88" name="Imagen 87"/>
          <p:cNvPicPr>
            <a:picLocks noChangeAspect="1"/>
          </p:cNvPicPr>
          <p:nvPr/>
        </p:nvPicPr>
        <p:blipFill>
          <a:blip r:embed="rId7"/>
          <a:stretch>
            <a:fillRect/>
          </a:stretch>
        </p:blipFill>
        <p:spPr>
          <a:xfrm>
            <a:off x="10001705" y="5441365"/>
            <a:ext cx="1173771" cy="857616"/>
          </a:xfrm>
          <a:prstGeom prst="rect">
            <a:avLst/>
          </a:prstGeom>
        </p:spPr>
      </p:pic>
      <p:grpSp>
        <p:nvGrpSpPr>
          <p:cNvPr id="89" name="Grupo 88"/>
          <p:cNvGrpSpPr/>
          <p:nvPr/>
        </p:nvGrpSpPr>
        <p:grpSpPr>
          <a:xfrm>
            <a:off x="654476" y="55341"/>
            <a:ext cx="2867670" cy="378502"/>
            <a:chOff x="654476" y="55341"/>
            <a:chExt cx="2867670" cy="378502"/>
          </a:xfrm>
        </p:grpSpPr>
        <p:grpSp>
          <p:nvGrpSpPr>
            <p:cNvPr id="90" name="Grupo 89"/>
            <p:cNvGrpSpPr/>
            <p:nvPr/>
          </p:nvGrpSpPr>
          <p:grpSpPr>
            <a:xfrm>
              <a:off x="654476" y="55341"/>
              <a:ext cx="2867670" cy="378502"/>
              <a:chOff x="1156803" y="652001"/>
              <a:chExt cx="2867670" cy="378502"/>
            </a:xfrm>
          </p:grpSpPr>
          <p:grpSp>
            <p:nvGrpSpPr>
              <p:cNvPr id="92" name="Grupo 91"/>
              <p:cNvGrpSpPr/>
              <p:nvPr/>
            </p:nvGrpSpPr>
            <p:grpSpPr>
              <a:xfrm>
                <a:off x="1835957" y="652001"/>
                <a:ext cx="2188516" cy="378502"/>
                <a:chOff x="7619165" y="3272308"/>
                <a:chExt cx="3470430" cy="506917"/>
              </a:xfrm>
            </p:grpSpPr>
            <p:sp>
              <p:nvSpPr>
                <p:cNvPr id="96" name="Rectángulo redondeado 95"/>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97" name="Elipse 96"/>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8" name="Imagen 97"/>
                <p:cNvPicPr>
                  <a:picLocks noChangeAspect="1"/>
                </p:cNvPicPr>
                <p:nvPr/>
              </p:nvPicPr>
              <p:blipFill>
                <a:blip r:embed="rId8"/>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93" name="Grupo 92"/>
              <p:cNvGrpSpPr/>
              <p:nvPr/>
            </p:nvGrpSpPr>
            <p:grpSpPr>
              <a:xfrm>
                <a:off x="1156803" y="743233"/>
                <a:ext cx="679154" cy="176218"/>
                <a:chOff x="6529112" y="3374794"/>
                <a:chExt cx="1109967" cy="288000"/>
              </a:xfrm>
            </p:grpSpPr>
            <p:sp>
              <p:nvSpPr>
                <p:cNvPr id="94" name="Conector 93"/>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95" name="Conector recto de flecha 94"/>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91" name="Imagen 90"/>
            <p:cNvPicPr>
              <a:picLocks noChangeAspect="1"/>
            </p:cNvPicPr>
            <p:nvPr/>
          </p:nvPicPr>
          <p:blipFill>
            <a:blip r:embed="rId9"/>
            <a:stretch>
              <a:fillRect/>
            </a:stretch>
          </p:blipFill>
          <p:spPr>
            <a:xfrm>
              <a:off x="1417154" y="130953"/>
              <a:ext cx="191838" cy="191838"/>
            </a:xfrm>
            <a:prstGeom prst="rect">
              <a:avLst/>
            </a:prstGeom>
          </p:spPr>
        </p:pic>
      </p:grpSp>
      <p:grpSp>
        <p:nvGrpSpPr>
          <p:cNvPr id="99" name="Grupo 98"/>
          <p:cNvGrpSpPr/>
          <p:nvPr/>
        </p:nvGrpSpPr>
        <p:grpSpPr>
          <a:xfrm>
            <a:off x="1465437" y="380072"/>
            <a:ext cx="4259443" cy="646331"/>
            <a:chOff x="1465437" y="380072"/>
            <a:chExt cx="4259443" cy="646331"/>
          </a:xfrm>
        </p:grpSpPr>
        <p:sp>
          <p:nvSpPr>
            <p:cNvPr id="100"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101" name="Imagen 100"/>
            <p:cNvPicPr>
              <a:picLocks noChangeAspect="1"/>
            </p:cNvPicPr>
            <p:nvPr/>
          </p:nvPicPr>
          <p:blipFill>
            <a:blip r:embed="rId9"/>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462809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anim calcmode="lin" valueType="num">
                                      <p:cBhvr>
                                        <p:cTn id="20" dur="500" fill="hold"/>
                                        <p:tgtEl>
                                          <p:spTgt spid="57"/>
                                        </p:tgtEl>
                                        <p:attrNameLst>
                                          <p:attrName>ppt_x</p:attrName>
                                        </p:attrNameLst>
                                      </p:cBhvr>
                                      <p:tavLst>
                                        <p:tav tm="0">
                                          <p:val>
                                            <p:strVal val="#ppt_x"/>
                                          </p:val>
                                        </p:tav>
                                        <p:tav tm="100000">
                                          <p:val>
                                            <p:strVal val="#ppt_x"/>
                                          </p:val>
                                        </p:tav>
                                      </p:tavLst>
                                    </p:anim>
                                    <p:anim calcmode="lin" valueType="num">
                                      <p:cBhvr>
                                        <p:cTn id="21" dur="500" fill="hold"/>
                                        <p:tgtEl>
                                          <p:spTgt spid="57"/>
                                        </p:tgtEl>
                                        <p:attrNameLst>
                                          <p:attrName>ppt_y</p:attrName>
                                        </p:attrNameLst>
                                      </p:cBhvr>
                                      <p:tavLst>
                                        <p:tav tm="0">
                                          <p:val>
                                            <p:strVal val="#ppt_y+.1"/>
                                          </p:val>
                                        </p:tav>
                                        <p:tav tm="100000">
                                          <p:val>
                                            <p:strVal val="#ppt_y"/>
                                          </p:val>
                                        </p:tav>
                                      </p:tavLst>
                                    </p:anim>
                                  </p:childTnLst>
                                </p:cTn>
                              </p:par>
                            </p:childTnLst>
                          </p:cTn>
                        </p:par>
                        <p:par>
                          <p:cTn id="22" fill="hold">
                            <p:stCondLst>
                              <p:cond delay="500"/>
                            </p:stCondLst>
                            <p:childTnLst>
                              <p:par>
                                <p:cTn id="23" presetID="42" presetClass="entr" presetSubtype="0" fill="hold" nodeType="afterEffect">
                                  <p:stCondLst>
                                    <p:cond delay="25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anim calcmode="lin" valueType="num">
                                      <p:cBhvr>
                                        <p:cTn id="26" dur="500" fill="hold"/>
                                        <p:tgtEl>
                                          <p:spTgt spid="51"/>
                                        </p:tgtEl>
                                        <p:attrNameLst>
                                          <p:attrName>ppt_x</p:attrName>
                                        </p:attrNameLst>
                                      </p:cBhvr>
                                      <p:tavLst>
                                        <p:tav tm="0">
                                          <p:val>
                                            <p:strVal val="#ppt_x"/>
                                          </p:val>
                                        </p:tav>
                                        <p:tav tm="100000">
                                          <p:val>
                                            <p:strVal val="#ppt_x"/>
                                          </p:val>
                                        </p:tav>
                                      </p:tavLst>
                                    </p:anim>
                                    <p:anim calcmode="lin" valueType="num">
                                      <p:cBhvr>
                                        <p:cTn id="27" dur="5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53" presetClass="entr" presetSubtype="16"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500" fill="hold"/>
                                        <p:tgtEl>
                                          <p:spTgt spid="77"/>
                                        </p:tgtEl>
                                        <p:attrNameLst>
                                          <p:attrName>ppt_w</p:attrName>
                                        </p:attrNameLst>
                                      </p:cBhvr>
                                      <p:tavLst>
                                        <p:tav tm="0">
                                          <p:val>
                                            <p:fltVal val="0"/>
                                          </p:val>
                                        </p:tav>
                                        <p:tav tm="100000">
                                          <p:val>
                                            <p:strVal val="#ppt_w"/>
                                          </p:val>
                                        </p:tav>
                                      </p:tavLst>
                                    </p:anim>
                                    <p:anim calcmode="lin" valueType="num">
                                      <p:cBhvr>
                                        <p:cTn id="32" dur="500" fill="hold"/>
                                        <p:tgtEl>
                                          <p:spTgt spid="77"/>
                                        </p:tgtEl>
                                        <p:attrNameLst>
                                          <p:attrName>ppt_h</p:attrName>
                                        </p:attrNameLst>
                                      </p:cBhvr>
                                      <p:tavLst>
                                        <p:tav tm="0">
                                          <p:val>
                                            <p:fltVal val="0"/>
                                          </p:val>
                                        </p:tav>
                                        <p:tav tm="100000">
                                          <p:val>
                                            <p:strVal val="#ppt_h"/>
                                          </p:val>
                                        </p:tav>
                                      </p:tavLst>
                                    </p:anim>
                                    <p:animEffect transition="in" filter="fade">
                                      <p:cBhvr>
                                        <p:cTn id="33" dur="500"/>
                                        <p:tgtEl>
                                          <p:spTgt spid="7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fltVal val="0"/>
                                          </p:val>
                                        </p:tav>
                                        <p:tav tm="100000">
                                          <p:val>
                                            <p:strVal val="#ppt_w"/>
                                          </p:val>
                                        </p:tav>
                                      </p:tavLst>
                                    </p:anim>
                                    <p:anim calcmode="lin" valueType="num">
                                      <p:cBhvr>
                                        <p:cTn id="37" dur="500" fill="hold"/>
                                        <p:tgtEl>
                                          <p:spTgt spid="67"/>
                                        </p:tgtEl>
                                        <p:attrNameLst>
                                          <p:attrName>ppt_h</p:attrName>
                                        </p:attrNameLst>
                                      </p:cBhvr>
                                      <p:tavLst>
                                        <p:tav tm="0">
                                          <p:val>
                                            <p:fltVal val="0"/>
                                          </p:val>
                                        </p:tav>
                                        <p:tav tm="100000">
                                          <p:val>
                                            <p:strVal val="#ppt_h"/>
                                          </p:val>
                                        </p:tav>
                                      </p:tavLst>
                                    </p:anim>
                                    <p:animEffect transition="in" filter="fade">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anim calcmode="lin" valueType="num">
                                      <p:cBhvr>
                                        <p:cTn id="44" dur="500" fill="hold"/>
                                        <p:tgtEl>
                                          <p:spTgt spid="58"/>
                                        </p:tgtEl>
                                        <p:attrNameLst>
                                          <p:attrName>ppt_x</p:attrName>
                                        </p:attrNameLst>
                                      </p:cBhvr>
                                      <p:tavLst>
                                        <p:tav tm="0">
                                          <p:val>
                                            <p:strVal val="#ppt_x"/>
                                          </p:val>
                                        </p:tav>
                                        <p:tav tm="100000">
                                          <p:val>
                                            <p:strVal val="#ppt_x"/>
                                          </p:val>
                                        </p:tav>
                                      </p:tavLst>
                                    </p:anim>
                                    <p:anim calcmode="lin" valueType="num">
                                      <p:cBhvr>
                                        <p:cTn id="45" dur="500" fill="hold"/>
                                        <p:tgtEl>
                                          <p:spTgt spid="58"/>
                                        </p:tgtEl>
                                        <p:attrNameLst>
                                          <p:attrName>ppt_y</p:attrName>
                                        </p:attrNameLst>
                                      </p:cBhvr>
                                      <p:tavLst>
                                        <p:tav tm="0">
                                          <p:val>
                                            <p:strVal val="#ppt_y+.1"/>
                                          </p:val>
                                        </p:tav>
                                        <p:tav tm="100000">
                                          <p:val>
                                            <p:strVal val="#ppt_y"/>
                                          </p:val>
                                        </p:tav>
                                      </p:tavLst>
                                    </p:anim>
                                  </p:childTnLst>
                                </p:cTn>
                              </p:par>
                            </p:childTnLst>
                          </p:cTn>
                        </p:par>
                        <p:par>
                          <p:cTn id="46" fill="hold">
                            <p:stCondLst>
                              <p:cond delay="500"/>
                            </p:stCondLst>
                            <p:childTnLst>
                              <p:par>
                                <p:cTn id="47" presetID="42" presetClass="entr" presetSubtype="0" fill="hold" nodeType="afterEffect">
                                  <p:stCondLst>
                                    <p:cond delay="25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anim calcmode="lin" valueType="num">
                                      <p:cBhvr>
                                        <p:cTn id="50" dur="500" fill="hold"/>
                                        <p:tgtEl>
                                          <p:spTgt spid="46"/>
                                        </p:tgtEl>
                                        <p:attrNameLst>
                                          <p:attrName>ppt_x</p:attrName>
                                        </p:attrNameLst>
                                      </p:cBhvr>
                                      <p:tavLst>
                                        <p:tav tm="0">
                                          <p:val>
                                            <p:strVal val="#ppt_x"/>
                                          </p:val>
                                        </p:tav>
                                        <p:tav tm="100000">
                                          <p:val>
                                            <p:strVal val="#ppt_x"/>
                                          </p:val>
                                        </p:tav>
                                      </p:tavLst>
                                    </p:anim>
                                    <p:anim calcmode="lin" valueType="num">
                                      <p:cBhvr>
                                        <p:cTn id="51" dur="500" fill="hold"/>
                                        <p:tgtEl>
                                          <p:spTgt spid="46"/>
                                        </p:tgtEl>
                                        <p:attrNameLst>
                                          <p:attrName>ppt_y</p:attrName>
                                        </p:attrNameLst>
                                      </p:cBhvr>
                                      <p:tavLst>
                                        <p:tav tm="0">
                                          <p:val>
                                            <p:strVal val="#ppt_y+.1"/>
                                          </p:val>
                                        </p:tav>
                                        <p:tav tm="100000">
                                          <p:val>
                                            <p:strVal val="#ppt_y"/>
                                          </p:val>
                                        </p:tav>
                                      </p:tavLst>
                                    </p:anim>
                                  </p:childTnLst>
                                </p:cTn>
                              </p:par>
                            </p:childTnLst>
                          </p:cTn>
                        </p:par>
                        <p:par>
                          <p:cTn id="52" fill="hold">
                            <p:stCondLst>
                              <p:cond delay="1250"/>
                            </p:stCondLst>
                            <p:childTnLst>
                              <p:par>
                                <p:cTn id="53" presetID="53" presetClass="entr" presetSubtype="16" fill="hold" nodeType="after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p:cTn id="55" dur="500" fill="hold"/>
                                        <p:tgtEl>
                                          <p:spTgt spid="78"/>
                                        </p:tgtEl>
                                        <p:attrNameLst>
                                          <p:attrName>ppt_w</p:attrName>
                                        </p:attrNameLst>
                                      </p:cBhvr>
                                      <p:tavLst>
                                        <p:tav tm="0">
                                          <p:val>
                                            <p:fltVal val="0"/>
                                          </p:val>
                                        </p:tav>
                                        <p:tav tm="100000">
                                          <p:val>
                                            <p:strVal val="#ppt_w"/>
                                          </p:val>
                                        </p:tav>
                                      </p:tavLst>
                                    </p:anim>
                                    <p:anim calcmode="lin" valueType="num">
                                      <p:cBhvr>
                                        <p:cTn id="56" dur="500" fill="hold"/>
                                        <p:tgtEl>
                                          <p:spTgt spid="78"/>
                                        </p:tgtEl>
                                        <p:attrNameLst>
                                          <p:attrName>ppt_h</p:attrName>
                                        </p:attrNameLst>
                                      </p:cBhvr>
                                      <p:tavLst>
                                        <p:tav tm="0">
                                          <p:val>
                                            <p:fltVal val="0"/>
                                          </p:val>
                                        </p:tav>
                                        <p:tav tm="100000">
                                          <p:val>
                                            <p:strVal val="#ppt_h"/>
                                          </p:val>
                                        </p:tav>
                                      </p:tavLst>
                                    </p:anim>
                                    <p:animEffect transition="in" filter="fade">
                                      <p:cBhvr>
                                        <p:cTn id="57" dur="500"/>
                                        <p:tgtEl>
                                          <p:spTgt spid="7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anim calcmode="lin" valueType="num">
                                      <p:cBhvr>
                                        <p:cTn id="68" dur="500" fill="hold"/>
                                        <p:tgtEl>
                                          <p:spTgt spid="59"/>
                                        </p:tgtEl>
                                        <p:attrNameLst>
                                          <p:attrName>ppt_x</p:attrName>
                                        </p:attrNameLst>
                                      </p:cBhvr>
                                      <p:tavLst>
                                        <p:tav tm="0">
                                          <p:val>
                                            <p:strVal val="#ppt_x"/>
                                          </p:val>
                                        </p:tav>
                                        <p:tav tm="100000">
                                          <p:val>
                                            <p:strVal val="#ppt_x"/>
                                          </p:val>
                                        </p:tav>
                                      </p:tavLst>
                                    </p:anim>
                                    <p:anim calcmode="lin" valueType="num">
                                      <p:cBhvr>
                                        <p:cTn id="69" dur="5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500"/>
                            </p:stCondLst>
                            <p:childTnLst>
                              <p:par>
                                <p:cTn id="71" presetID="42" presetClass="entr" presetSubtype="0" fill="hold" nodeType="afterEffect">
                                  <p:stCondLst>
                                    <p:cond delay="25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strVal val="#ppt_x"/>
                                          </p:val>
                                        </p:tav>
                                        <p:tav tm="100000">
                                          <p:val>
                                            <p:strVal val="#ppt_x"/>
                                          </p:val>
                                        </p:tav>
                                      </p:tavLst>
                                    </p:anim>
                                    <p:anim calcmode="lin" valueType="num">
                                      <p:cBhvr>
                                        <p:cTn id="75" dur="500" fill="hold"/>
                                        <p:tgtEl>
                                          <p:spTgt spid="37"/>
                                        </p:tgtEl>
                                        <p:attrNameLst>
                                          <p:attrName>ppt_y</p:attrName>
                                        </p:attrNameLst>
                                      </p:cBhvr>
                                      <p:tavLst>
                                        <p:tav tm="0">
                                          <p:val>
                                            <p:strVal val="#ppt_y+.1"/>
                                          </p:val>
                                        </p:tav>
                                        <p:tav tm="100000">
                                          <p:val>
                                            <p:strVal val="#ppt_y"/>
                                          </p:val>
                                        </p:tav>
                                      </p:tavLst>
                                    </p:anim>
                                  </p:childTnLst>
                                </p:cTn>
                              </p:par>
                            </p:childTnLst>
                          </p:cTn>
                        </p:par>
                        <p:par>
                          <p:cTn id="76" fill="hold">
                            <p:stCondLst>
                              <p:cond delay="1250"/>
                            </p:stCondLst>
                            <p:childTnLst>
                              <p:par>
                                <p:cTn id="77" presetID="53" presetClass="entr" presetSubtype="16"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 calcmode="lin" valueType="num">
                                      <p:cBhvr>
                                        <p:cTn id="79" dur="500" fill="hold"/>
                                        <p:tgtEl>
                                          <p:spTgt spid="79"/>
                                        </p:tgtEl>
                                        <p:attrNameLst>
                                          <p:attrName>ppt_w</p:attrName>
                                        </p:attrNameLst>
                                      </p:cBhvr>
                                      <p:tavLst>
                                        <p:tav tm="0">
                                          <p:val>
                                            <p:fltVal val="0"/>
                                          </p:val>
                                        </p:tav>
                                        <p:tav tm="100000">
                                          <p:val>
                                            <p:strVal val="#ppt_w"/>
                                          </p:val>
                                        </p:tav>
                                      </p:tavLst>
                                    </p:anim>
                                    <p:anim calcmode="lin" valueType="num">
                                      <p:cBhvr>
                                        <p:cTn id="80" dur="500" fill="hold"/>
                                        <p:tgtEl>
                                          <p:spTgt spid="79"/>
                                        </p:tgtEl>
                                        <p:attrNameLst>
                                          <p:attrName>ppt_h</p:attrName>
                                        </p:attrNameLst>
                                      </p:cBhvr>
                                      <p:tavLst>
                                        <p:tav tm="0">
                                          <p:val>
                                            <p:fltVal val="0"/>
                                          </p:val>
                                        </p:tav>
                                        <p:tav tm="100000">
                                          <p:val>
                                            <p:strVal val="#ppt_h"/>
                                          </p:val>
                                        </p:tav>
                                      </p:tavLst>
                                    </p:anim>
                                    <p:animEffect transition="in" filter="fade">
                                      <p:cBhvr>
                                        <p:cTn id="81" dur="500"/>
                                        <p:tgtEl>
                                          <p:spTgt spid="79"/>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anim calcmode="lin" valueType="num">
                                      <p:cBhvr>
                                        <p:cTn id="92" dur="500" fill="hold"/>
                                        <p:tgtEl>
                                          <p:spTgt spid="60"/>
                                        </p:tgtEl>
                                        <p:attrNameLst>
                                          <p:attrName>ppt_x</p:attrName>
                                        </p:attrNameLst>
                                      </p:cBhvr>
                                      <p:tavLst>
                                        <p:tav tm="0">
                                          <p:val>
                                            <p:strVal val="#ppt_x"/>
                                          </p:val>
                                        </p:tav>
                                        <p:tav tm="100000">
                                          <p:val>
                                            <p:strVal val="#ppt_x"/>
                                          </p:val>
                                        </p:tav>
                                      </p:tavLst>
                                    </p:anim>
                                    <p:anim calcmode="lin" valueType="num">
                                      <p:cBhvr>
                                        <p:cTn id="93" dur="500" fill="hold"/>
                                        <p:tgtEl>
                                          <p:spTgt spid="60"/>
                                        </p:tgtEl>
                                        <p:attrNameLst>
                                          <p:attrName>ppt_y</p:attrName>
                                        </p:attrNameLst>
                                      </p:cBhvr>
                                      <p:tavLst>
                                        <p:tav tm="0">
                                          <p:val>
                                            <p:strVal val="#ppt_y+.1"/>
                                          </p:val>
                                        </p:tav>
                                        <p:tav tm="100000">
                                          <p:val>
                                            <p:strVal val="#ppt_y"/>
                                          </p:val>
                                        </p:tav>
                                      </p:tavLst>
                                    </p:anim>
                                  </p:childTnLst>
                                </p:cTn>
                              </p:par>
                            </p:childTnLst>
                          </p:cTn>
                        </p:par>
                        <p:par>
                          <p:cTn id="94" fill="hold">
                            <p:stCondLst>
                              <p:cond delay="500"/>
                            </p:stCondLst>
                            <p:childTnLst>
                              <p:par>
                                <p:cTn id="95" presetID="42" presetClass="entr" presetSubtype="0" fill="hold" nodeType="afterEffect">
                                  <p:stCondLst>
                                    <p:cond delay="25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strVal val="#ppt_x"/>
                                          </p:val>
                                        </p:tav>
                                        <p:tav tm="100000">
                                          <p:val>
                                            <p:strVal val="#ppt_x"/>
                                          </p:val>
                                        </p:tav>
                                      </p:tavLst>
                                    </p:anim>
                                    <p:anim calcmode="lin" valueType="num">
                                      <p:cBhvr>
                                        <p:cTn id="99" dur="500" fill="hold"/>
                                        <p:tgtEl>
                                          <p:spTgt spid="33"/>
                                        </p:tgtEl>
                                        <p:attrNameLst>
                                          <p:attrName>ppt_y</p:attrName>
                                        </p:attrNameLst>
                                      </p:cBhvr>
                                      <p:tavLst>
                                        <p:tav tm="0">
                                          <p:val>
                                            <p:strVal val="#ppt_y+.1"/>
                                          </p:val>
                                        </p:tav>
                                        <p:tav tm="100000">
                                          <p:val>
                                            <p:strVal val="#ppt_y"/>
                                          </p:val>
                                        </p:tav>
                                      </p:tavLst>
                                    </p:anim>
                                  </p:childTnLst>
                                </p:cTn>
                              </p:par>
                            </p:childTnLst>
                          </p:cTn>
                        </p:par>
                        <p:par>
                          <p:cTn id="100" fill="hold">
                            <p:stCondLst>
                              <p:cond delay="1250"/>
                            </p:stCondLst>
                            <p:childTnLst>
                              <p:par>
                                <p:cTn id="101" presetID="53" presetClass="entr" presetSubtype="16" fill="hold" nodeType="afterEffect">
                                  <p:stCondLst>
                                    <p:cond delay="0"/>
                                  </p:stCondLst>
                                  <p:childTnLst>
                                    <p:set>
                                      <p:cBhvr>
                                        <p:cTn id="102" dur="1" fill="hold">
                                          <p:stCondLst>
                                            <p:cond delay="0"/>
                                          </p:stCondLst>
                                        </p:cTn>
                                        <p:tgtEl>
                                          <p:spTgt spid="88"/>
                                        </p:tgtEl>
                                        <p:attrNameLst>
                                          <p:attrName>style.visibility</p:attrName>
                                        </p:attrNameLst>
                                      </p:cBhvr>
                                      <p:to>
                                        <p:strVal val="visible"/>
                                      </p:to>
                                    </p:set>
                                    <p:anim calcmode="lin" valueType="num">
                                      <p:cBhvr>
                                        <p:cTn id="103" dur="500" fill="hold"/>
                                        <p:tgtEl>
                                          <p:spTgt spid="88"/>
                                        </p:tgtEl>
                                        <p:attrNameLst>
                                          <p:attrName>ppt_w</p:attrName>
                                        </p:attrNameLst>
                                      </p:cBhvr>
                                      <p:tavLst>
                                        <p:tav tm="0">
                                          <p:val>
                                            <p:fltVal val="0"/>
                                          </p:val>
                                        </p:tav>
                                        <p:tav tm="100000">
                                          <p:val>
                                            <p:strVal val="#ppt_w"/>
                                          </p:val>
                                        </p:tav>
                                      </p:tavLst>
                                    </p:anim>
                                    <p:anim calcmode="lin" valueType="num">
                                      <p:cBhvr>
                                        <p:cTn id="104" dur="500" fill="hold"/>
                                        <p:tgtEl>
                                          <p:spTgt spid="88"/>
                                        </p:tgtEl>
                                        <p:attrNameLst>
                                          <p:attrName>ppt_h</p:attrName>
                                        </p:attrNameLst>
                                      </p:cBhvr>
                                      <p:tavLst>
                                        <p:tav tm="0">
                                          <p:val>
                                            <p:fltVal val="0"/>
                                          </p:val>
                                        </p:tav>
                                        <p:tav tm="100000">
                                          <p:val>
                                            <p:strVal val="#ppt_h"/>
                                          </p:val>
                                        </p:tav>
                                      </p:tavLst>
                                    </p:anim>
                                    <p:animEffect transition="in" filter="fade">
                                      <p:cBhvr>
                                        <p:cTn id="105" dur="500"/>
                                        <p:tgtEl>
                                          <p:spTgt spid="88"/>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76"/>
                                        </p:tgtEl>
                                        <p:attrNameLst>
                                          <p:attrName>style.visibility</p:attrName>
                                        </p:attrNameLst>
                                      </p:cBhvr>
                                      <p:to>
                                        <p:strVal val="visible"/>
                                      </p:to>
                                    </p:set>
                                    <p:anim calcmode="lin" valueType="num">
                                      <p:cBhvr>
                                        <p:cTn id="108" dur="500" fill="hold"/>
                                        <p:tgtEl>
                                          <p:spTgt spid="76"/>
                                        </p:tgtEl>
                                        <p:attrNameLst>
                                          <p:attrName>ppt_w</p:attrName>
                                        </p:attrNameLst>
                                      </p:cBhvr>
                                      <p:tavLst>
                                        <p:tav tm="0">
                                          <p:val>
                                            <p:fltVal val="0"/>
                                          </p:val>
                                        </p:tav>
                                        <p:tav tm="100000">
                                          <p:val>
                                            <p:strVal val="#ppt_w"/>
                                          </p:val>
                                        </p:tav>
                                      </p:tavLst>
                                    </p:anim>
                                    <p:anim calcmode="lin" valueType="num">
                                      <p:cBhvr>
                                        <p:cTn id="109" dur="500" fill="hold"/>
                                        <p:tgtEl>
                                          <p:spTgt spid="76"/>
                                        </p:tgtEl>
                                        <p:attrNameLst>
                                          <p:attrName>ppt_h</p:attrName>
                                        </p:attrNameLst>
                                      </p:cBhvr>
                                      <p:tavLst>
                                        <p:tav tm="0">
                                          <p:val>
                                            <p:fltVal val="0"/>
                                          </p:val>
                                        </p:tav>
                                        <p:tav tm="100000">
                                          <p:val>
                                            <p:strVal val="#ppt_h"/>
                                          </p:val>
                                        </p:tav>
                                      </p:tavLst>
                                    </p:anim>
                                    <p:animEffect transition="in" filter="fade">
                                      <p:cBhvr>
                                        <p:cTn id="110" dur="500"/>
                                        <p:tgtEl>
                                          <p:spTgt spid="76"/>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wipe(left)">
                                      <p:cBhvr>
                                        <p:cTn id="115" dur="500"/>
                                        <p:tgtEl>
                                          <p:spTgt spid="89"/>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nodeType="clickEffect">
                                  <p:stCondLst>
                                    <p:cond delay="0"/>
                                  </p:stCondLst>
                                  <p:childTnLst>
                                    <p:set>
                                      <p:cBhvr>
                                        <p:cTn id="119" dur="1" fill="hold">
                                          <p:stCondLst>
                                            <p:cond delay="0"/>
                                          </p:stCondLst>
                                        </p:cTn>
                                        <p:tgtEl>
                                          <p:spTgt spid="99"/>
                                        </p:tgtEl>
                                        <p:attrNameLst>
                                          <p:attrName>style.visibility</p:attrName>
                                        </p:attrNameLst>
                                      </p:cBhvr>
                                      <p:to>
                                        <p:strVal val="visible"/>
                                      </p:to>
                                    </p:set>
                                    <p:animEffect transition="in" filter="wipe(up)">
                                      <p:cBhvr>
                                        <p:cTn id="12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7" grpId="0" animBg="1"/>
      <p:bldP spid="58" grpId="0" animBg="1"/>
      <p:bldP spid="59" grpId="0" animBg="1"/>
      <p:bldP spid="60" grpId="0" animBg="1"/>
      <p:bldP spid="67" grpId="0"/>
      <p:bldP spid="70" grpId="0"/>
      <p:bldP spid="73"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8311" y="618793"/>
            <a:ext cx="9980682" cy="682894"/>
          </a:xfrm>
          <a:prstGeom prst="rect">
            <a:avLst/>
          </a:prstGeom>
        </p:spPr>
        <p:txBody>
          <a:bodyPr vert="horz" lIns="0" tIns="45720" rIns="0" bIns="45720" rtlCol="0" anchor="b">
            <a:normAutofit fontScale="85000" lnSpcReduction="2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Investigación exploratoria sobre la aplicación de KM en un SMS</a:t>
            </a:r>
            <a:endParaRPr lang="es-ES" sz="3200" cap="all" dirty="0"/>
          </a:p>
        </p:txBody>
      </p:sp>
      <p:sp>
        <p:nvSpPr>
          <p:cNvPr id="32" name="Título 1"/>
          <p:cNvSpPr txBox="1">
            <a:spLocks/>
          </p:cNvSpPr>
          <p:nvPr/>
        </p:nvSpPr>
        <p:spPr>
          <a:xfrm>
            <a:off x="2211318" y="1196196"/>
            <a:ext cx="9980682" cy="465796"/>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2400" cap="all" dirty="0" smtClean="0"/>
              <a:t>Proceso de </a:t>
            </a:r>
            <a:r>
              <a:rPr lang="es-EC" sz="2400" cap="all" dirty="0" err="1" smtClean="0"/>
              <a:t>REvisión</a:t>
            </a:r>
            <a:endParaRPr lang="es-EC" sz="2400" cap="all" dirty="0"/>
          </a:p>
        </p:txBody>
      </p:sp>
      <p:grpSp>
        <p:nvGrpSpPr>
          <p:cNvPr id="33" name="Group 61">
            <a:extLst>
              <a:ext uri="{FF2B5EF4-FFF2-40B4-BE49-F238E27FC236}">
                <a16:creationId xmlns:a16="http://schemas.microsoft.com/office/drawing/2014/main" id="{8219989C-6534-4081-88F9-01A1845F375C}"/>
              </a:ext>
            </a:extLst>
          </p:cNvPr>
          <p:cNvGrpSpPr/>
          <p:nvPr/>
        </p:nvGrpSpPr>
        <p:grpSpPr>
          <a:xfrm>
            <a:off x="9685871" y="1855094"/>
            <a:ext cx="2196982" cy="1894017"/>
            <a:chOff x="8985148" y="2182683"/>
            <a:chExt cx="1805441" cy="1894017"/>
          </a:xfrm>
        </p:grpSpPr>
        <p:sp>
          <p:nvSpPr>
            <p:cNvPr id="34" name="Rectangle: Top Corners Rounded 22">
              <a:extLst>
                <a:ext uri="{FF2B5EF4-FFF2-40B4-BE49-F238E27FC236}">
                  <a16:creationId xmlns:a16="http://schemas.microsoft.com/office/drawing/2014/main" id="{303A4C65-5C87-4C63-A0E1-4DF161B02937}"/>
                </a:ext>
              </a:extLst>
            </p:cNvPr>
            <p:cNvSpPr/>
            <p:nvPr/>
          </p:nvSpPr>
          <p:spPr>
            <a:xfrm>
              <a:off x="9092078" y="2209800"/>
              <a:ext cx="1591582" cy="1866900"/>
            </a:xfrm>
            <a:prstGeom prst="round2SameRect">
              <a:avLst>
                <a:gd name="adj1" fmla="val 12063"/>
                <a:gd name="adj2" fmla="val 0"/>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24">
              <a:extLst>
                <a:ext uri="{FF2B5EF4-FFF2-40B4-BE49-F238E27FC236}">
                  <a16:creationId xmlns:a16="http://schemas.microsoft.com/office/drawing/2014/main" id="{EC447283-DB73-4C8A-99DE-552ACE3319FB}"/>
                </a:ext>
              </a:extLst>
            </p:cNvPr>
            <p:cNvSpPr txBox="1"/>
            <p:nvPr/>
          </p:nvSpPr>
          <p:spPr>
            <a:xfrm>
              <a:off x="944065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4</a:t>
              </a:r>
            </a:p>
          </p:txBody>
        </p:sp>
        <p:sp>
          <p:nvSpPr>
            <p:cNvPr id="36" name="TextBox 25">
              <a:extLst>
                <a:ext uri="{FF2B5EF4-FFF2-40B4-BE49-F238E27FC236}">
                  <a16:creationId xmlns:a16="http://schemas.microsoft.com/office/drawing/2014/main" id="{6BEC5E5B-C4A7-4BE2-9DAD-E90FC41E4DCA}"/>
                </a:ext>
              </a:extLst>
            </p:cNvPr>
            <p:cNvSpPr txBox="1"/>
            <p:nvPr/>
          </p:nvSpPr>
          <p:spPr>
            <a:xfrm>
              <a:off x="8985148" y="2182683"/>
              <a:ext cx="1805441" cy="646331"/>
            </a:xfrm>
            <a:prstGeom prst="rect">
              <a:avLst/>
            </a:prstGeom>
            <a:noFill/>
          </p:spPr>
          <p:txBody>
            <a:bodyPr wrap="square" rtlCol="0">
              <a:spAutoFit/>
            </a:bodyPr>
            <a:lstStyle/>
            <a:p>
              <a:pPr algn="ctr"/>
              <a:r>
                <a:rPr lang="en-US" sz="3600" b="1" dirty="0" err="1" smtClean="0">
                  <a:solidFill>
                    <a:srgbClr val="E6E7E9"/>
                  </a:solidFill>
                  <a:latin typeface="Tw Cen MT" panose="020B0602020104020603" pitchFamily="34" charset="0"/>
                </a:rPr>
                <a:t>Fase</a:t>
              </a:r>
              <a:endParaRPr lang="en-US" sz="3600" b="1" dirty="0">
                <a:solidFill>
                  <a:srgbClr val="E6E7E9"/>
                </a:solidFill>
                <a:latin typeface="Tw Cen MT" panose="020B0602020104020603" pitchFamily="34" charset="0"/>
              </a:endParaRPr>
            </a:p>
          </p:txBody>
        </p:sp>
      </p:grpSp>
      <p:grpSp>
        <p:nvGrpSpPr>
          <p:cNvPr id="37" name="Group 57">
            <a:extLst>
              <a:ext uri="{FF2B5EF4-FFF2-40B4-BE49-F238E27FC236}">
                <a16:creationId xmlns:a16="http://schemas.microsoft.com/office/drawing/2014/main" id="{A2198942-3878-4909-884B-7CA0E318DFD7}"/>
              </a:ext>
            </a:extLst>
          </p:cNvPr>
          <p:cNvGrpSpPr/>
          <p:nvPr/>
        </p:nvGrpSpPr>
        <p:grpSpPr>
          <a:xfrm>
            <a:off x="7082065" y="1855094"/>
            <a:ext cx="2196982" cy="1894017"/>
            <a:chOff x="6381342" y="2182683"/>
            <a:chExt cx="1805441" cy="1894017"/>
          </a:xfrm>
        </p:grpSpPr>
        <p:sp>
          <p:nvSpPr>
            <p:cNvPr id="42" name="Rectangle: Top Corners Rounded 18">
              <a:extLst>
                <a:ext uri="{FF2B5EF4-FFF2-40B4-BE49-F238E27FC236}">
                  <a16:creationId xmlns:a16="http://schemas.microsoft.com/office/drawing/2014/main" id="{4B2E4077-565B-48E9-A42E-57895BC5AA27}"/>
                </a:ext>
              </a:extLst>
            </p:cNvPr>
            <p:cNvSpPr/>
            <p:nvPr/>
          </p:nvSpPr>
          <p:spPr>
            <a:xfrm>
              <a:off x="6488272" y="2209800"/>
              <a:ext cx="1591582" cy="1866900"/>
            </a:xfrm>
            <a:prstGeom prst="round2SameRect">
              <a:avLst>
                <a:gd name="adj1" fmla="val 12063"/>
                <a:gd name="adj2" fmla="val 0"/>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21">
              <a:extLst>
                <a:ext uri="{FF2B5EF4-FFF2-40B4-BE49-F238E27FC236}">
                  <a16:creationId xmlns:a16="http://schemas.microsoft.com/office/drawing/2014/main" id="{2ABFDA63-D1BE-4B0B-A1BF-19B81E35575F}"/>
                </a:ext>
              </a:extLst>
            </p:cNvPr>
            <p:cNvSpPr txBox="1"/>
            <p:nvPr/>
          </p:nvSpPr>
          <p:spPr>
            <a:xfrm>
              <a:off x="6381342" y="2182683"/>
              <a:ext cx="1805441" cy="646331"/>
            </a:xfrm>
            <a:prstGeom prst="rect">
              <a:avLst/>
            </a:prstGeom>
            <a:noFill/>
          </p:spPr>
          <p:txBody>
            <a:bodyPr wrap="square" rtlCol="0">
              <a:spAutoFit/>
            </a:bodyPr>
            <a:lstStyle/>
            <a:p>
              <a:pPr algn="ctr"/>
              <a:r>
                <a:rPr lang="en-US" sz="3600" b="1" dirty="0" err="1" smtClean="0">
                  <a:solidFill>
                    <a:srgbClr val="E6E7E9"/>
                  </a:solidFill>
                  <a:latin typeface="Tw Cen MT" panose="020B0602020104020603" pitchFamily="34" charset="0"/>
                </a:rPr>
                <a:t>Fase</a:t>
              </a:r>
              <a:endParaRPr lang="en-US" sz="3600" b="1" dirty="0">
                <a:solidFill>
                  <a:srgbClr val="E6E7E9"/>
                </a:solidFill>
                <a:latin typeface="Tw Cen MT" panose="020B0602020104020603" pitchFamily="34" charset="0"/>
              </a:endParaRPr>
            </a:p>
          </p:txBody>
        </p:sp>
        <p:sp>
          <p:nvSpPr>
            <p:cNvPr id="45" name="TextBox 26">
              <a:extLst>
                <a:ext uri="{FF2B5EF4-FFF2-40B4-BE49-F238E27FC236}">
                  <a16:creationId xmlns:a16="http://schemas.microsoft.com/office/drawing/2014/main" id="{2F047EE7-AD08-45DB-A65A-9FA74A775764}"/>
                </a:ext>
              </a:extLst>
            </p:cNvPr>
            <p:cNvSpPr txBox="1"/>
            <p:nvPr/>
          </p:nvSpPr>
          <p:spPr>
            <a:xfrm>
              <a:off x="6836846"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3</a:t>
              </a:r>
            </a:p>
          </p:txBody>
        </p:sp>
      </p:grpSp>
      <p:grpSp>
        <p:nvGrpSpPr>
          <p:cNvPr id="4" name="Grupo 3"/>
          <p:cNvGrpSpPr/>
          <p:nvPr/>
        </p:nvGrpSpPr>
        <p:grpSpPr>
          <a:xfrm>
            <a:off x="4585188" y="1855094"/>
            <a:ext cx="2196982" cy="1894017"/>
            <a:chOff x="4585188" y="1855094"/>
            <a:chExt cx="2196982" cy="1894017"/>
          </a:xfrm>
        </p:grpSpPr>
        <p:sp>
          <p:nvSpPr>
            <p:cNvPr id="48" name="Rectangle: Top Corners Rounded 14">
              <a:extLst>
                <a:ext uri="{FF2B5EF4-FFF2-40B4-BE49-F238E27FC236}">
                  <a16:creationId xmlns:a16="http://schemas.microsoft.com/office/drawing/2014/main" id="{6C90D299-5340-438E-A62B-883CADA51767}"/>
                </a:ext>
              </a:extLst>
            </p:cNvPr>
            <p:cNvSpPr/>
            <p:nvPr/>
          </p:nvSpPr>
          <p:spPr>
            <a:xfrm>
              <a:off x="4715308" y="1882211"/>
              <a:ext cx="1936744" cy="1866900"/>
            </a:xfrm>
            <a:prstGeom prst="round2SameRect">
              <a:avLst>
                <a:gd name="adj1" fmla="val 12063"/>
                <a:gd name="adj2" fmla="val 0"/>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17">
              <a:extLst>
                <a:ext uri="{FF2B5EF4-FFF2-40B4-BE49-F238E27FC236}">
                  <a16:creationId xmlns:a16="http://schemas.microsoft.com/office/drawing/2014/main" id="{74B84361-FFCA-4952-9762-BC2B8113DC6B}"/>
                </a:ext>
              </a:extLst>
            </p:cNvPr>
            <p:cNvSpPr txBox="1"/>
            <p:nvPr/>
          </p:nvSpPr>
          <p:spPr>
            <a:xfrm>
              <a:off x="4585188" y="1855094"/>
              <a:ext cx="2196982" cy="646331"/>
            </a:xfrm>
            <a:prstGeom prst="rect">
              <a:avLst/>
            </a:prstGeom>
            <a:noFill/>
          </p:spPr>
          <p:txBody>
            <a:bodyPr wrap="square" rtlCol="0">
              <a:spAutoFit/>
            </a:bodyPr>
            <a:lstStyle/>
            <a:p>
              <a:pPr algn="ctr"/>
              <a:r>
                <a:rPr lang="en-US" sz="3600" b="1" dirty="0" err="1" smtClean="0">
                  <a:solidFill>
                    <a:srgbClr val="E6E7E9"/>
                  </a:solidFill>
                  <a:latin typeface="Tw Cen MT" panose="020B0602020104020603" pitchFamily="34" charset="0"/>
                </a:rPr>
                <a:t>Fase</a:t>
              </a:r>
              <a:endParaRPr lang="en-US" sz="3600" b="1" dirty="0">
                <a:solidFill>
                  <a:srgbClr val="E6E7E9"/>
                </a:solidFill>
                <a:latin typeface="Tw Cen MT" panose="020B0602020104020603" pitchFamily="34" charset="0"/>
              </a:endParaRPr>
            </a:p>
          </p:txBody>
        </p:sp>
        <p:sp>
          <p:nvSpPr>
            <p:cNvPr id="50" name="TextBox 27">
              <a:extLst>
                <a:ext uri="{FF2B5EF4-FFF2-40B4-BE49-F238E27FC236}">
                  <a16:creationId xmlns:a16="http://schemas.microsoft.com/office/drawing/2014/main" id="{AFA9CFCB-2E2A-4E69-B807-A8DE80F4F84C}"/>
                </a:ext>
              </a:extLst>
            </p:cNvPr>
            <p:cNvSpPr txBox="1"/>
            <p:nvPr/>
          </p:nvSpPr>
          <p:spPr>
            <a:xfrm>
              <a:off x="5139476" y="2236262"/>
              <a:ext cx="1088405"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2</a:t>
              </a:r>
            </a:p>
          </p:txBody>
        </p:sp>
      </p:grpSp>
      <p:grpSp>
        <p:nvGrpSpPr>
          <p:cNvPr id="51" name="Group 53">
            <a:extLst>
              <a:ext uri="{FF2B5EF4-FFF2-40B4-BE49-F238E27FC236}">
                <a16:creationId xmlns:a16="http://schemas.microsoft.com/office/drawing/2014/main" id="{71DA1449-9BBE-4FB5-854D-B6D832CCD806}"/>
              </a:ext>
            </a:extLst>
          </p:cNvPr>
          <p:cNvGrpSpPr/>
          <p:nvPr/>
        </p:nvGrpSpPr>
        <p:grpSpPr>
          <a:xfrm>
            <a:off x="2088311" y="1855094"/>
            <a:ext cx="2196982" cy="1894017"/>
            <a:chOff x="1387588" y="2182683"/>
            <a:chExt cx="1805441" cy="1894017"/>
          </a:xfrm>
        </p:grpSpPr>
        <p:sp>
          <p:nvSpPr>
            <p:cNvPr id="52" name="Rectangle: Top Corners Rounded 11">
              <a:extLst>
                <a:ext uri="{FF2B5EF4-FFF2-40B4-BE49-F238E27FC236}">
                  <a16:creationId xmlns:a16="http://schemas.microsoft.com/office/drawing/2014/main" id="{E176DFE6-E6EE-4CBF-AB55-962516DAF6EF}"/>
                </a:ext>
              </a:extLst>
            </p:cNvPr>
            <p:cNvSpPr/>
            <p:nvPr/>
          </p:nvSpPr>
          <p:spPr>
            <a:xfrm>
              <a:off x="1494518" y="2209800"/>
              <a:ext cx="1591582" cy="1866900"/>
            </a:xfrm>
            <a:prstGeom prst="round2SameRect">
              <a:avLst>
                <a:gd name="adj1" fmla="val 12063"/>
                <a:gd name="adj2" fmla="val 0"/>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13">
              <a:extLst>
                <a:ext uri="{FF2B5EF4-FFF2-40B4-BE49-F238E27FC236}">
                  <a16:creationId xmlns:a16="http://schemas.microsoft.com/office/drawing/2014/main" id="{0F2352D7-E64D-4683-8555-4BBBFBED2197}"/>
                </a:ext>
              </a:extLst>
            </p:cNvPr>
            <p:cNvSpPr txBox="1"/>
            <p:nvPr/>
          </p:nvSpPr>
          <p:spPr>
            <a:xfrm>
              <a:off x="1387588" y="2182683"/>
              <a:ext cx="1805441" cy="646331"/>
            </a:xfrm>
            <a:prstGeom prst="rect">
              <a:avLst/>
            </a:prstGeom>
            <a:noFill/>
          </p:spPr>
          <p:txBody>
            <a:bodyPr wrap="square" rtlCol="0">
              <a:spAutoFit/>
            </a:bodyPr>
            <a:lstStyle/>
            <a:p>
              <a:pPr algn="ctr"/>
              <a:r>
                <a:rPr lang="en-US" sz="3600" b="1" dirty="0" err="1" smtClean="0">
                  <a:solidFill>
                    <a:srgbClr val="E6E7E9"/>
                  </a:solidFill>
                  <a:latin typeface="Tw Cen MT" panose="020B0602020104020603" pitchFamily="34" charset="0"/>
                </a:rPr>
                <a:t>Fase</a:t>
              </a:r>
              <a:endParaRPr lang="en-US" sz="3600" b="1" dirty="0">
                <a:solidFill>
                  <a:srgbClr val="E6E7E9"/>
                </a:solidFill>
                <a:latin typeface="Tw Cen MT" panose="020B0602020104020603" pitchFamily="34" charset="0"/>
              </a:endParaRPr>
            </a:p>
          </p:txBody>
        </p:sp>
        <p:sp>
          <p:nvSpPr>
            <p:cNvPr id="56" name="TextBox 28">
              <a:extLst>
                <a:ext uri="{FF2B5EF4-FFF2-40B4-BE49-F238E27FC236}">
                  <a16:creationId xmlns:a16="http://schemas.microsoft.com/office/drawing/2014/main" id="{CCE8E3AC-C1DA-4857-8AA2-283A2C840A70}"/>
                </a:ext>
              </a:extLst>
            </p:cNvPr>
            <p:cNvSpPr txBox="1"/>
            <p:nvPr/>
          </p:nvSpPr>
          <p:spPr>
            <a:xfrm>
              <a:off x="1843092" y="2563851"/>
              <a:ext cx="894432" cy="1015663"/>
            </a:xfrm>
            <a:prstGeom prst="rect">
              <a:avLst/>
            </a:prstGeom>
            <a:noFill/>
          </p:spPr>
          <p:txBody>
            <a:bodyPr wrap="square" rtlCol="0">
              <a:spAutoFit/>
            </a:bodyPr>
            <a:lstStyle/>
            <a:p>
              <a:pPr algn="ctr"/>
              <a:r>
                <a:rPr lang="en-US" sz="6000" b="1" dirty="0">
                  <a:solidFill>
                    <a:srgbClr val="E6E7E9"/>
                  </a:solidFill>
                  <a:latin typeface="Tw Cen MT" panose="020B0602020104020603" pitchFamily="34" charset="0"/>
                </a:rPr>
                <a:t>1</a:t>
              </a:r>
            </a:p>
          </p:txBody>
        </p:sp>
      </p:grpSp>
      <p:sp>
        <p:nvSpPr>
          <p:cNvPr id="57" name="Freeform: Shape 10">
            <a:extLst>
              <a:ext uri="{FF2B5EF4-FFF2-40B4-BE49-F238E27FC236}">
                <a16:creationId xmlns:a16="http://schemas.microsoft.com/office/drawing/2014/main" id="{BA10DECE-FB54-4F98-9472-6CE168F86075}"/>
              </a:ext>
            </a:extLst>
          </p:cNvPr>
          <p:cNvSpPr/>
          <p:nvPr/>
        </p:nvSpPr>
        <p:spPr>
          <a:xfrm flipV="1">
            <a:off x="2226773" y="2532674"/>
            <a:ext cx="1936744" cy="415110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15">
            <a:extLst>
              <a:ext uri="{FF2B5EF4-FFF2-40B4-BE49-F238E27FC236}">
                <a16:creationId xmlns:a16="http://schemas.microsoft.com/office/drawing/2014/main" id="{FD33F448-D5EA-4698-93DE-C12876411D16}"/>
              </a:ext>
            </a:extLst>
          </p:cNvPr>
          <p:cNvSpPr/>
          <p:nvPr/>
        </p:nvSpPr>
        <p:spPr>
          <a:xfrm flipV="1">
            <a:off x="4723650" y="2532674"/>
            <a:ext cx="1936744" cy="415110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19">
            <a:extLst>
              <a:ext uri="{FF2B5EF4-FFF2-40B4-BE49-F238E27FC236}">
                <a16:creationId xmlns:a16="http://schemas.microsoft.com/office/drawing/2014/main" id="{B2992BDF-F7C4-4374-886A-86270F68E5B1}"/>
              </a:ext>
            </a:extLst>
          </p:cNvPr>
          <p:cNvSpPr/>
          <p:nvPr/>
        </p:nvSpPr>
        <p:spPr>
          <a:xfrm flipV="1">
            <a:off x="7204761" y="2532674"/>
            <a:ext cx="1936744" cy="415110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23">
            <a:extLst>
              <a:ext uri="{FF2B5EF4-FFF2-40B4-BE49-F238E27FC236}">
                <a16:creationId xmlns:a16="http://schemas.microsoft.com/office/drawing/2014/main" id="{C066C7CC-77EF-41CA-B323-66B868940684}"/>
              </a:ext>
            </a:extLst>
          </p:cNvPr>
          <p:cNvSpPr/>
          <p:nvPr/>
        </p:nvSpPr>
        <p:spPr>
          <a:xfrm flipV="1">
            <a:off x="9808567" y="2532674"/>
            <a:ext cx="1936744" cy="4151102"/>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Imagen 60"/>
          <p:cNvPicPr>
            <a:picLocks noChangeAspect="1"/>
          </p:cNvPicPr>
          <p:nvPr/>
        </p:nvPicPr>
        <p:blipFill>
          <a:blip r:embed="rId4"/>
          <a:stretch>
            <a:fillRect/>
          </a:stretch>
        </p:blipFill>
        <p:spPr>
          <a:xfrm>
            <a:off x="2532253" y="3143053"/>
            <a:ext cx="1411997" cy="612876"/>
          </a:xfrm>
          <a:prstGeom prst="rect">
            <a:avLst/>
          </a:prstGeom>
        </p:spPr>
      </p:pic>
      <p:pic>
        <p:nvPicPr>
          <p:cNvPr id="62" name="Marcador de contenido 3"/>
          <p:cNvPicPr>
            <a:picLocks/>
          </p:cNvPicPr>
          <p:nvPr/>
        </p:nvPicPr>
        <p:blipFill>
          <a:blip r:embed="rId5"/>
          <a:stretch>
            <a:fillRect/>
          </a:stretch>
        </p:blipFill>
        <p:spPr>
          <a:xfrm>
            <a:off x="2706981" y="3787319"/>
            <a:ext cx="1047543" cy="850296"/>
          </a:xfrm>
          <a:prstGeom prst="rect">
            <a:avLst/>
          </a:prstGeom>
        </p:spPr>
      </p:pic>
      <p:pic>
        <p:nvPicPr>
          <p:cNvPr id="63" name="Imagen 62"/>
          <p:cNvPicPr>
            <a:picLocks noChangeAspect="1"/>
          </p:cNvPicPr>
          <p:nvPr/>
        </p:nvPicPr>
        <p:blipFill>
          <a:blip r:embed="rId6"/>
          <a:stretch>
            <a:fillRect/>
          </a:stretch>
        </p:blipFill>
        <p:spPr>
          <a:xfrm>
            <a:off x="2642599" y="4706188"/>
            <a:ext cx="1154043" cy="923234"/>
          </a:xfrm>
          <a:prstGeom prst="rect">
            <a:avLst/>
          </a:prstGeom>
        </p:spPr>
      </p:pic>
      <p:pic>
        <p:nvPicPr>
          <p:cNvPr id="64" name="Imagen 63"/>
          <p:cNvPicPr>
            <a:picLocks noChangeAspect="1"/>
          </p:cNvPicPr>
          <p:nvPr/>
        </p:nvPicPr>
        <p:blipFill>
          <a:blip r:embed="rId7"/>
          <a:stretch>
            <a:fillRect/>
          </a:stretch>
        </p:blipFill>
        <p:spPr>
          <a:xfrm>
            <a:off x="2776418" y="5677523"/>
            <a:ext cx="837454" cy="864360"/>
          </a:xfrm>
          <a:prstGeom prst="rect">
            <a:avLst/>
          </a:prstGeom>
        </p:spPr>
      </p:pic>
      <p:pic>
        <p:nvPicPr>
          <p:cNvPr id="65" name="Imagen 64"/>
          <p:cNvPicPr>
            <a:picLocks noChangeAspect="1"/>
          </p:cNvPicPr>
          <p:nvPr/>
        </p:nvPicPr>
        <p:blipFill>
          <a:blip r:embed="rId8"/>
          <a:stretch>
            <a:fillRect/>
          </a:stretch>
        </p:blipFill>
        <p:spPr>
          <a:xfrm>
            <a:off x="5307074" y="3175809"/>
            <a:ext cx="828495" cy="879427"/>
          </a:xfrm>
          <a:prstGeom prst="rect">
            <a:avLst/>
          </a:prstGeom>
        </p:spPr>
      </p:pic>
      <p:pic>
        <p:nvPicPr>
          <p:cNvPr id="66" name="Imagen 65"/>
          <p:cNvPicPr>
            <a:picLocks noChangeAspect="1"/>
          </p:cNvPicPr>
          <p:nvPr/>
        </p:nvPicPr>
        <p:blipFill>
          <a:blip r:embed="rId9"/>
          <a:stretch>
            <a:fillRect/>
          </a:stretch>
        </p:blipFill>
        <p:spPr>
          <a:xfrm>
            <a:off x="5156038" y="4057606"/>
            <a:ext cx="1055280" cy="772558"/>
          </a:xfrm>
          <a:prstGeom prst="rect">
            <a:avLst/>
          </a:prstGeom>
        </p:spPr>
      </p:pic>
      <p:pic>
        <p:nvPicPr>
          <p:cNvPr id="68" name="Imagen 67"/>
          <p:cNvPicPr>
            <a:picLocks noChangeAspect="1"/>
          </p:cNvPicPr>
          <p:nvPr/>
        </p:nvPicPr>
        <p:blipFill>
          <a:blip r:embed="rId10"/>
          <a:stretch>
            <a:fillRect/>
          </a:stretch>
        </p:blipFill>
        <p:spPr>
          <a:xfrm>
            <a:off x="5156038" y="4836812"/>
            <a:ext cx="1101624" cy="824588"/>
          </a:xfrm>
          <a:prstGeom prst="rect">
            <a:avLst/>
          </a:prstGeom>
        </p:spPr>
      </p:pic>
      <p:pic>
        <p:nvPicPr>
          <p:cNvPr id="69" name="Imagen 68"/>
          <p:cNvPicPr>
            <a:picLocks noChangeAspect="1"/>
          </p:cNvPicPr>
          <p:nvPr/>
        </p:nvPicPr>
        <p:blipFill>
          <a:blip r:embed="rId11"/>
          <a:stretch>
            <a:fillRect/>
          </a:stretch>
        </p:blipFill>
        <p:spPr>
          <a:xfrm>
            <a:off x="5265833" y="5692649"/>
            <a:ext cx="835689" cy="928544"/>
          </a:xfrm>
          <a:prstGeom prst="rect">
            <a:avLst/>
          </a:prstGeom>
        </p:spPr>
      </p:pic>
      <p:pic>
        <p:nvPicPr>
          <p:cNvPr id="71" name="Imagen 70"/>
          <p:cNvPicPr>
            <a:picLocks noChangeAspect="1"/>
          </p:cNvPicPr>
          <p:nvPr/>
        </p:nvPicPr>
        <p:blipFill>
          <a:blip r:embed="rId12"/>
          <a:stretch>
            <a:fillRect/>
          </a:stretch>
        </p:blipFill>
        <p:spPr>
          <a:xfrm>
            <a:off x="7287749" y="3472016"/>
            <a:ext cx="1824218" cy="1122596"/>
          </a:xfrm>
          <a:prstGeom prst="rect">
            <a:avLst/>
          </a:prstGeom>
        </p:spPr>
      </p:pic>
      <p:pic>
        <p:nvPicPr>
          <p:cNvPr id="72" name="Imagen 71"/>
          <p:cNvPicPr>
            <a:picLocks noChangeAspect="1"/>
          </p:cNvPicPr>
          <p:nvPr/>
        </p:nvPicPr>
        <p:blipFill>
          <a:blip r:embed="rId13"/>
          <a:stretch>
            <a:fillRect/>
          </a:stretch>
        </p:blipFill>
        <p:spPr>
          <a:xfrm>
            <a:off x="7268446" y="5019782"/>
            <a:ext cx="1786236" cy="939488"/>
          </a:xfrm>
          <a:prstGeom prst="rect">
            <a:avLst/>
          </a:prstGeom>
        </p:spPr>
      </p:pic>
      <p:pic>
        <p:nvPicPr>
          <p:cNvPr id="74" name="Imagen 73"/>
          <p:cNvPicPr>
            <a:picLocks noChangeAspect="1"/>
          </p:cNvPicPr>
          <p:nvPr/>
        </p:nvPicPr>
        <p:blipFill>
          <a:blip r:embed="rId14"/>
          <a:stretch>
            <a:fillRect/>
          </a:stretch>
        </p:blipFill>
        <p:spPr>
          <a:xfrm>
            <a:off x="9801143" y="3208223"/>
            <a:ext cx="1916741" cy="994707"/>
          </a:xfrm>
          <a:prstGeom prst="rect">
            <a:avLst/>
          </a:prstGeom>
        </p:spPr>
      </p:pic>
      <p:pic>
        <p:nvPicPr>
          <p:cNvPr id="75" name="Imagen 74"/>
          <p:cNvPicPr>
            <a:picLocks noChangeAspect="1"/>
          </p:cNvPicPr>
          <p:nvPr/>
        </p:nvPicPr>
        <p:blipFill>
          <a:blip r:embed="rId15"/>
          <a:stretch>
            <a:fillRect/>
          </a:stretch>
        </p:blipFill>
        <p:spPr>
          <a:xfrm>
            <a:off x="9808567" y="4316015"/>
            <a:ext cx="1931662" cy="933091"/>
          </a:xfrm>
          <a:prstGeom prst="rect">
            <a:avLst/>
          </a:prstGeom>
        </p:spPr>
      </p:pic>
      <p:pic>
        <p:nvPicPr>
          <p:cNvPr id="89" name="Imagen 88"/>
          <p:cNvPicPr>
            <a:picLocks noChangeAspect="1"/>
          </p:cNvPicPr>
          <p:nvPr/>
        </p:nvPicPr>
        <p:blipFill>
          <a:blip r:embed="rId16"/>
          <a:stretch>
            <a:fillRect/>
          </a:stretch>
        </p:blipFill>
        <p:spPr>
          <a:xfrm>
            <a:off x="10190178" y="5278439"/>
            <a:ext cx="1188366" cy="1376003"/>
          </a:xfrm>
          <a:prstGeom prst="rect">
            <a:avLst/>
          </a:prstGeom>
        </p:spPr>
      </p:pic>
      <p:pic>
        <p:nvPicPr>
          <p:cNvPr id="90" name="Marcador de contenido 3"/>
          <p:cNvPicPr>
            <a:picLocks/>
          </p:cNvPicPr>
          <p:nvPr/>
        </p:nvPicPr>
        <p:blipFill>
          <a:blip r:embed="rId17"/>
          <a:stretch>
            <a:fillRect/>
          </a:stretch>
        </p:blipFill>
        <p:spPr>
          <a:xfrm>
            <a:off x="2012820" y="491540"/>
            <a:ext cx="9369468" cy="6391657"/>
          </a:xfrm>
          <a:prstGeom prst="rect">
            <a:avLst/>
          </a:prstGeom>
        </p:spPr>
      </p:pic>
      <p:pic>
        <p:nvPicPr>
          <p:cNvPr id="91" name="Marcador de contenido 3" descr="smsfallas"/>
          <p:cNvPicPr>
            <a:picLocks/>
          </p:cNvPicPr>
          <p:nvPr/>
        </p:nvPicPr>
        <p:blipFill>
          <a:blip r:embed="rId18">
            <a:extLst>
              <a:ext uri="{28A0092B-C50C-407E-A947-70E740481C1C}">
                <a14:useLocalDpi xmlns:a14="http://schemas.microsoft.com/office/drawing/2010/main" val="0"/>
              </a:ext>
            </a:extLst>
          </a:blip>
          <a:srcRect/>
          <a:stretch>
            <a:fillRect/>
          </a:stretch>
        </p:blipFill>
        <p:spPr bwMode="auto">
          <a:xfrm>
            <a:off x="2019843" y="-19614"/>
            <a:ext cx="8392438" cy="6858000"/>
          </a:xfrm>
          <a:prstGeom prst="rect">
            <a:avLst/>
          </a:prstGeom>
          <a:noFill/>
          <a:ln>
            <a:noFill/>
          </a:ln>
        </p:spPr>
      </p:pic>
      <p:pic>
        <p:nvPicPr>
          <p:cNvPr id="92" name="Marcador de contenido 4" descr="smsinicialv2"/>
          <p:cNvPicPr>
            <a:picLocks/>
          </p:cNvPicPr>
          <p:nvPr/>
        </p:nvPicPr>
        <p:blipFill>
          <a:blip r:embed="rId19">
            <a:extLst>
              <a:ext uri="{28A0092B-C50C-407E-A947-70E740481C1C}">
                <a14:useLocalDpi xmlns:a14="http://schemas.microsoft.com/office/drawing/2010/main" val="0"/>
              </a:ext>
            </a:extLst>
          </a:blip>
          <a:srcRect r="12169"/>
          <a:stretch>
            <a:fillRect/>
          </a:stretch>
        </p:blipFill>
        <p:spPr bwMode="auto">
          <a:xfrm>
            <a:off x="1951323" y="-19614"/>
            <a:ext cx="7653403" cy="6983260"/>
          </a:xfrm>
          <a:prstGeom prst="rect">
            <a:avLst/>
          </a:prstGeom>
          <a:noFill/>
          <a:ln>
            <a:noFill/>
          </a:ln>
        </p:spPr>
      </p:pic>
      <p:pic>
        <p:nvPicPr>
          <p:cNvPr id="93" name="Marcador de contenido 3"/>
          <p:cNvPicPr>
            <a:picLocks/>
          </p:cNvPicPr>
          <p:nvPr/>
        </p:nvPicPr>
        <p:blipFill rotWithShape="1">
          <a:blip r:embed="rId20" cstate="print">
            <a:extLst>
              <a:ext uri="{28A0092B-C50C-407E-A947-70E740481C1C}">
                <a14:useLocalDpi xmlns:a14="http://schemas.microsoft.com/office/drawing/2010/main" val="0"/>
              </a:ext>
            </a:extLst>
          </a:blip>
          <a:srcRect b="37150"/>
          <a:stretch/>
        </p:blipFill>
        <p:spPr>
          <a:xfrm>
            <a:off x="1389242" y="-19613"/>
            <a:ext cx="7927108" cy="6979522"/>
          </a:xfrm>
          <a:prstGeom prst="rect">
            <a:avLst/>
          </a:prstGeom>
        </p:spPr>
      </p:pic>
      <p:pic>
        <p:nvPicPr>
          <p:cNvPr id="94" name="Marcador de contenido 3"/>
          <p:cNvPicPr>
            <a:picLocks/>
          </p:cNvPicPr>
          <p:nvPr/>
        </p:nvPicPr>
        <p:blipFill rotWithShape="1">
          <a:blip r:embed="rId20" cstate="print">
            <a:extLst>
              <a:ext uri="{28A0092B-C50C-407E-A947-70E740481C1C}">
                <a14:useLocalDpi xmlns:a14="http://schemas.microsoft.com/office/drawing/2010/main" val="0"/>
              </a:ext>
            </a:extLst>
          </a:blip>
          <a:srcRect t="62934"/>
          <a:stretch/>
        </p:blipFill>
        <p:spPr>
          <a:xfrm>
            <a:off x="1417981" y="1947807"/>
            <a:ext cx="7870179" cy="4086668"/>
          </a:xfrm>
          <a:prstGeom prst="rect">
            <a:avLst/>
          </a:prstGeom>
        </p:spPr>
      </p:pic>
      <p:grpSp>
        <p:nvGrpSpPr>
          <p:cNvPr id="95" name="Grupo 94"/>
          <p:cNvGrpSpPr/>
          <p:nvPr/>
        </p:nvGrpSpPr>
        <p:grpSpPr>
          <a:xfrm>
            <a:off x="654476" y="55341"/>
            <a:ext cx="2867670" cy="378502"/>
            <a:chOff x="654476" y="55341"/>
            <a:chExt cx="2867670" cy="378502"/>
          </a:xfrm>
        </p:grpSpPr>
        <p:grpSp>
          <p:nvGrpSpPr>
            <p:cNvPr id="96" name="Grupo 95"/>
            <p:cNvGrpSpPr/>
            <p:nvPr/>
          </p:nvGrpSpPr>
          <p:grpSpPr>
            <a:xfrm>
              <a:off x="654476" y="55341"/>
              <a:ext cx="2867670" cy="378502"/>
              <a:chOff x="1156803" y="652001"/>
              <a:chExt cx="2867670" cy="378502"/>
            </a:xfrm>
          </p:grpSpPr>
          <p:grpSp>
            <p:nvGrpSpPr>
              <p:cNvPr id="98" name="Grupo 97"/>
              <p:cNvGrpSpPr/>
              <p:nvPr/>
            </p:nvGrpSpPr>
            <p:grpSpPr>
              <a:xfrm>
                <a:off x="1835957" y="652001"/>
                <a:ext cx="2188516" cy="378502"/>
                <a:chOff x="7619165" y="3272308"/>
                <a:chExt cx="3470430" cy="506917"/>
              </a:xfrm>
            </p:grpSpPr>
            <p:sp>
              <p:nvSpPr>
                <p:cNvPr id="102" name="Rectángulo redondeado 101"/>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103" name="Elipse 102"/>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4" name="Imagen 103"/>
                <p:cNvPicPr>
                  <a:picLocks noChangeAspect="1"/>
                </p:cNvPicPr>
                <p:nvPr/>
              </p:nvPicPr>
              <p:blipFill>
                <a:blip r:embed="rId21"/>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99" name="Grupo 98"/>
              <p:cNvGrpSpPr/>
              <p:nvPr/>
            </p:nvGrpSpPr>
            <p:grpSpPr>
              <a:xfrm>
                <a:off x="1156803" y="743233"/>
                <a:ext cx="679154" cy="176218"/>
                <a:chOff x="6529112" y="3374794"/>
                <a:chExt cx="1109967" cy="288000"/>
              </a:xfrm>
            </p:grpSpPr>
            <p:sp>
              <p:nvSpPr>
                <p:cNvPr id="100" name="Conector 99"/>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1" name="Conector recto de flecha 100"/>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97" name="Imagen 96"/>
            <p:cNvPicPr>
              <a:picLocks noChangeAspect="1"/>
            </p:cNvPicPr>
            <p:nvPr/>
          </p:nvPicPr>
          <p:blipFill>
            <a:blip r:embed="rId22"/>
            <a:stretch>
              <a:fillRect/>
            </a:stretch>
          </p:blipFill>
          <p:spPr>
            <a:xfrm>
              <a:off x="1417154" y="130953"/>
              <a:ext cx="191838" cy="191838"/>
            </a:xfrm>
            <a:prstGeom prst="rect">
              <a:avLst/>
            </a:prstGeom>
          </p:spPr>
        </p:pic>
      </p:grpSp>
      <p:grpSp>
        <p:nvGrpSpPr>
          <p:cNvPr id="105" name="Grupo 104"/>
          <p:cNvGrpSpPr/>
          <p:nvPr/>
        </p:nvGrpSpPr>
        <p:grpSpPr>
          <a:xfrm>
            <a:off x="1465437" y="380072"/>
            <a:ext cx="4259443" cy="646331"/>
            <a:chOff x="1465437" y="380072"/>
            <a:chExt cx="4259443" cy="646331"/>
          </a:xfrm>
        </p:grpSpPr>
        <p:sp>
          <p:nvSpPr>
            <p:cNvPr id="106"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107" name="Imagen 106"/>
            <p:cNvPicPr>
              <a:picLocks noChangeAspect="1"/>
            </p:cNvPicPr>
            <p:nvPr/>
          </p:nvPicPr>
          <p:blipFill>
            <a:blip r:embed="rId22"/>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1079821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left)">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up)">
                                      <p:cBhvr>
                                        <p:cTn id="17" dur="500"/>
                                        <p:tgtEl>
                                          <p:spTgt spid="10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anim calcmode="lin" valueType="num">
                                      <p:cBhvr>
                                        <p:cTn id="30" dur="500" fill="hold"/>
                                        <p:tgtEl>
                                          <p:spTgt spid="57"/>
                                        </p:tgtEl>
                                        <p:attrNameLst>
                                          <p:attrName>ppt_x</p:attrName>
                                        </p:attrNameLst>
                                      </p:cBhvr>
                                      <p:tavLst>
                                        <p:tav tm="0">
                                          <p:val>
                                            <p:strVal val="#ppt_x"/>
                                          </p:val>
                                        </p:tav>
                                        <p:tav tm="100000">
                                          <p:val>
                                            <p:strVal val="#ppt_x"/>
                                          </p:val>
                                        </p:tav>
                                      </p:tavLst>
                                    </p:anim>
                                    <p:anim calcmode="lin" valueType="num">
                                      <p:cBhvr>
                                        <p:cTn id="31" dur="500" fill="hold"/>
                                        <p:tgtEl>
                                          <p:spTgt spid="57"/>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42" presetClass="entr" presetSubtype="0" fill="hold" nodeType="afterEffect">
                                  <p:stCondLst>
                                    <p:cond delay="25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anim calcmode="lin" valueType="num">
                                      <p:cBhvr>
                                        <p:cTn id="36" dur="500" fill="hold"/>
                                        <p:tgtEl>
                                          <p:spTgt spid="51"/>
                                        </p:tgtEl>
                                        <p:attrNameLst>
                                          <p:attrName>ppt_x</p:attrName>
                                        </p:attrNameLst>
                                      </p:cBhvr>
                                      <p:tavLst>
                                        <p:tav tm="0">
                                          <p:val>
                                            <p:strVal val="#ppt_x"/>
                                          </p:val>
                                        </p:tav>
                                        <p:tav tm="100000">
                                          <p:val>
                                            <p:strVal val="#ppt_x"/>
                                          </p:val>
                                        </p:tav>
                                      </p:tavLst>
                                    </p:anim>
                                    <p:anim calcmode="lin" valueType="num">
                                      <p:cBhvr>
                                        <p:cTn id="37" dur="5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p:cTn id="42" dur="500" fill="hold"/>
                                        <p:tgtEl>
                                          <p:spTgt spid="61"/>
                                        </p:tgtEl>
                                        <p:attrNameLst>
                                          <p:attrName>ppt_w</p:attrName>
                                        </p:attrNameLst>
                                      </p:cBhvr>
                                      <p:tavLst>
                                        <p:tav tm="0">
                                          <p:val>
                                            <p:fltVal val="0"/>
                                          </p:val>
                                        </p:tav>
                                        <p:tav tm="100000">
                                          <p:val>
                                            <p:strVal val="#ppt_w"/>
                                          </p:val>
                                        </p:tav>
                                      </p:tavLst>
                                    </p:anim>
                                    <p:anim calcmode="lin" valueType="num">
                                      <p:cBhvr>
                                        <p:cTn id="43" dur="500" fill="hold"/>
                                        <p:tgtEl>
                                          <p:spTgt spid="61"/>
                                        </p:tgtEl>
                                        <p:attrNameLst>
                                          <p:attrName>ppt_h</p:attrName>
                                        </p:attrNameLst>
                                      </p:cBhvr>
                                      <p:tavLst>
                                        <p:tav tm="0">
                                          <p:val>
                                            <p:fltVal val="0"/>
                                          </p:val>
                                        </p:tav>
                                        <p:tav tm="100000">
                                          <p:val>
                                            <p:strVal val="#ppt_h"/>
                                          </p:val>
                                        </p:tav>
                                      </p:tavLst>
                                    </p:anim>
                                    <p:animEffect transition="in" filter="fade">
                                      <p:cBhvr>
                                        <p:cTn id="44" dur="500"/>
                                        <p:tgtEl>
                                          <p:spTgt spid="6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Effect transition="in" filter="fade">
                                      <p:cBhvr>
                                        <p:cTn id="58" dur="500"/>
                                        <p:tgtEl>
                                          <p:spTgt spid="6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strVal val="#ppt_x"/>
                                          </p:val>
                                        </p:tav>
                                        <p:tav tm="100000">
                                          <p:val>
                                            <p:strVal val="#ppt_x"/>
                                          </p:val>
                                        </p:tav>
                                      </p:tavLst>
                                    </p:anim>
                                    <p:anim calcmode="lin" valueType="num">
                                      <p:cBhvr>
                                        <p:cTn id="72" dur="500" fill="hold"/>
                                        <p:tgtEl>
                                          <p:spTgt spid="58"/>
                                        </p:tgtEl>
                                        <p:attrNameLst>
                                          <p:attrName>ppt_y</p:attrName>
                                        </p:attrNameLst>
                                      </p:cBhvr>
                                      <p:tavLst>
                                        <p:tav tm="0">
                                          <p:val>
                                            <p:strVal val="#ppt_y+.1"/>
                                          </p:val>
                                        </p:tav>
                                        <p:tav tm="100000">
                                          <p:val>
                                            <p:strVal val="#ppt_y"/>
                                          </p:val>
                                        </p:tav>
                                      </p:tavLst>
                                    </p:anim>
                                  </p:childTnLst>
                                </p:cTn>
                              </p:par>
                            </p:childTnLst>
                          </p:cTn>
                        </p:par>
                        <p:par>
                          <p:cTn id="73" fill="hold">
                            <p:stCondLst>
                              <p:cond delay="500"/>
                            </p:stCondLst>
                            <p:childTnLst>
                              <p:par>
                                <p:cTn id="74" presetID="42" presetClass="entr" presetSubtype="0" fill="hold" nodeType="after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fade">
                                      <p:cBhvr>
                                        <p:cTn id="76" dur="1000"/>
                                        <p:tgtEl>
                                          <p:spTgt spid="4"/>
                                        </p:tgtEl>
                                      </p:cBhvr>
                                    </p:animEffect>
                                    <p:anim calcmode="lin" valueType="num">
                                      <p:cBhvr>
                                        <p:cTn id="77" dur="1000" fill="hold"/>
                                        <p:tgtEl>
                                          <p:spTgt spid="4"/>
                                        </p:tgtEl>
                                        <p:attrNameLst>
                                          <p:attrName>ppt_x</p:attrName>
                                        </p:attrNameLst>
                                      </p:cBhvr>
                                      <p:tavLst>
                                        <p:tav tm="0">
                                          <p:val>
                                            <p:strVal val="#ppt_x"/>
                                          </p:val>
                                        </p:tav>
                                        <p:tav tm="100000">
                                          <p:val>
                                            <p:strVal val="#ppt_x"/>
                                          </p:val>
                                        </p:tav>
                                      </p:tavLst>
                                    </p:anim>
                                    <p:anim calcmode="lin" valueType="num">
                                      <p:cBhvr>
                                        <p:cTn id="7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nodeType="click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p:cTn id="83" dur="500" fill="hold"/>
                                        <p:tgtEl>
                                          <p:spTgt spid="65"/>
                                        </p:tgtEl>
                                        <p:attrNameLst>
                                          <p:attrName>ppt_w</p:attrName>
                                        </p:attrNameLst>
                                      </p:cBhvr>
                                      <p:tavLst>
                                        <p:tav tm="0">
                                          <p:val>
                                            <p:fltVal val="0"/>
                                          </p:val>
                                        </p:tav>
                                        <p:tav tm="100000">
                                          <p:val>
                                            <p:strVal val="#ppt_w"/>
                                          </p:val>
                                        </p:tav>
                                      </p:tavLst>
                                    </p:anim>
                                    <p:anim calcmode="lin" valueType="num">
                                      <p:cBhvr>
                                        <p:cTn id="84" dur="500" fill="hold"/>
                                        <p:tgtEl>
                                          <p:spTgt spid="65"/>
                                        </p:tgtEl>
                                        <p:attrNameLst>
                                          <p:attrName>ppt_h</p:attrName>
                                        </p:attrNameLst>
                                      </p:cBhvr>
                                      <p:tavLst>
                                        <p:tav tm="0">
                                          <p:val>
                                            <p:fltVal val="0"/>
                                          </p:val>
                                        </p:tav>
                                        <p:tav tm="100000">
                                          <p:val>
                                            <p:strVal val="#ppt_h"/>
                                          </p:val>
                                        </p:tav>
                                      </p:tavLst>
                                    </p:anim>
                                    <p:animEffect transition="in" filter="fade">
                                      <p:cBhvr>
                                        <p:cTn id="85" dur="500"/>
                                        <p:tgtEl>
                                          <p:spTgt spid="65"/>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66"/>
                                        </p:tgtEl>
                                        <p:attrNameLst>
                                          <p:attrName>style.visibility</p:attrName>
                                        </p:attrNameLst>
                                      </p:cBhvr>
                                      <p:to>
                                        <p:strVal val="visible"/>
                                      </p:to>
                                    </p:set>
                                    <p:anim calcmode="lin" valueType="num">
                                      <p:cBhvr>
                                        <p:cTn id="90" dur="500" fill="hold"/>
                                        <p:tgtEl>
                                          <p:spTgt spid="66"/>
                                        </p:tgtEl>
                                        <p:attrNameLst>
                                          <p:attrName>ppt_w</p:attrName>
                                        </p:attrNameLst>
                                      </p:cBhvr>
                                      <p:tavLst>
                                        <p:tav tm="0">
                                          <p:val>
                                            <p:fltVal val="0"/>
                                          </p:val>
                                        </p:tav>
                                        <p:tav tm="100000">
                                          <p:val>
                                            <p:strVal val="#ppt_w"/>
                                          </p:val>
                                        </p:tav>
                                      </p:tavLst>
                                    </p:anim>
                                    <p:anim calcmode="lin" valueType="num">
                                      <p:cBhvr>
                                        <p:cTn id="91" dur="500" fill="hold"/>
                                        <p:tgtEl>
                                          <p:spTgt spid="66"/>
                                        </p:tgtEl>
                                        <p:attrNameLst>
                                          <p:attrName>ppt_h</p:attrName>
                                        </p:attrNameLst>
                                      </p:cBhvr>
                                      <p:tavLst>
                                        <p:tav tm="0">
                                          <p:val>
                                            <p:fltVal val="0"/>
                                          </p:val>
                                        </p:tav>
                                        <p:tav tm="100000">
                                          <p:val>
                                            <p:strVal val="#ppt_h"/>
                                          </p:val>
                                        </p:tav>
                                      </p:tavLst>
                                    </p:anim>
                                    <p:animEffect transition="in" filter="fade">
                                      <p:cBhvr>
                                        <p:cTn id="92" dur="500"/>
                                        <p:tgtEl>
                                          <p:spTgt spid="66"/>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500" fill="hold"/>
                                        <p:tgtEl>
                                          <p:spTgt spid="68"/>
                                        </p:tgtEl>
                                        <p:attrNameLst>
                                          <p:attrName>ppt_w</p:attrName>
                                        </p:attrNameLst>
                                      </p:cBhvr>
                                      <p:tavLst>
                                        <p:tav tm="0">
                                          <p:val>
                                            <p:fltVal val="0"/>
                                          </p:val>
                                        </p:tav>
                                        <p:tav tm="100000">
                                          <p:val>
                                            <p:strVal val="#ppt_w"/>
                                          </p:val>
                                        </p:tav>
                                      </p:tavLst>
                                    </p:anim>
                                    <p:anim calcmode="lin" valueType="num">
                                      <p:cBhvr>
                                        <p:cTn id="98" dur="500" fill="hold"/>
                                        <p:tgtEl>
                                          <p:spTgt spid="68"/>
                                        </p:tgtEl>
                                        <p:attrNameLst>
                                          <p:attrName>ppt_h</p:attrName>
                                        </p:attrNameLst>
                                      </p:cBhvr>
                                      <p:tavLst>
                                        <p:tav tm="0">
                                          <p:val>
                                            <p:fltVal val="0"/>
                                          </p:val>
                                        </p:tav>
                                        <p:tav tm="100000">
                                          <p:val>
                                            <p:strVal val="#ppt_h"/>
                                          </p:val>
                                        </p:tav>
                                      </p:tavLst>
                                    </p:anim>
                                    <p:animEffect transition="in" filter="fade">
                                      <p:cBhvr>
                                        <p:cTn id="99" dur="500"/>
                                        <p:tgtEl>
                                          <p:spTgt spid="68"/>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nodeType="clickEffect">
                                  <p:stCondLst>
                                    <p:cond delay="0"/>
                                  </p:stCondLst>
                                  <p:childTnLst>
                                    <p:set>
                                      <p:cBhvr>
                                        <p:cTn id="103" dur="1" fill="hold">
                                          <p:stCondLst>
                                            <p:cond delay="0"/>
                                          </p:stCondLst>
                                        </p:cTn>
                                        <p:tgtEl>
                                          <p:spTgt spid="90"/>
                                        </p:tgtEl>
                                        <p:attrNameLst>
                                          <p:attrName>style.visibility</p:attrName>
                                        </p:attrNameLst>
                                      </p:cBhvr>
                                      <p:to>
                                        <p:strVal val="visible"/>
                                      </p:to>
                                    </p:set>
                                    <p:anim calcmode="lin" valueType="num">
                                      <p:cBhvr>
                                        <p:cTn id="104" dur="500" fill="hold"/>
                                        <p:tgtEl>
                                          <p:spTgt spid="90"/>
                                        </p:tgtEl>
                                        <p:attrNameLst>
                                          <p:attrName>ppt_w</p:attrName>
                                        </p:attrNameLst>
                                      </p:cBhvr>
                                      <p:tavLst>
                                        <p:tav tm="0">
                                          <p:val>
                                            <p:fltVal val="0"/>
                                          </p:val>
                                        </p:tav>
                                        <p:tav tm="100000">
                                          <p:val>
                                            <p:strVal val="#ppt_w"/>
                                          </p:val>
                                        </p:tav>
                                      </p:tavLst>
                                    </p:anim>
                                    <p:anim calcmode="lin" valueType="num">
                                      <p:cBhvr>
                                        <p:cTn id="105" dur="500" fill="hold"/>
                                        <p:tgtEl>
                                          <p:spTgt spid="90"/>
                                        </p:tgtEl>
                                        <p:attrNameLst>
                                          <p:attrName>ppt_h</p:attrName>
                                        </p:attrNameLst>
                                      </p:cBhvr>
                                      <p:tavLst>
                                        <p:tav tm="0">
                                          <p:val>
                                            <p:fltVal val="0"/>
                                          </p:val>
                                        </p:tav>
                                        <p:tav tm="100000">
                                          <p:val>
                                            <p:strVal val="#ppt_h"/>
                                          </p:val>
                                        </p:tav>
                                      </p:tavLst>
                                    </p:anim>
                                    <p:animEffect transition="in" filter="fade">
                                      <p:cBhvr>
                                        <p:cTn id="106" dur="500"/>
                                        <p:tgtEl>
                                          <p:spTgt spid="90"/>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xit" presetSubtype="32" fill="hold" nodeType="clickEffect">
                                  <p:stCondLst>
                                    <p:cond delay="0"/>
                                  </p:stCondLst>
                                  <p:childTnLst>
                                    <p:anim calcmode="lin" valueType="num">
                                      <p:cBhvr>
                                        <p:cTn id="110" dur="500"/>
                                        <p:tgtEl>
                                          <p:spTgt spid="90"/>
                                        </p:tgtEl>
                                        <p:attrNameLst>
                                          <p:attrName>ppt_w</p:attrName>
                                        </p:attrNameLst>
                                      </p:cBhvr>
                                      <p:tavLst>
                                        <p:tav tm="0">
                                          <p:val>
                                            <p:strVal val="ppt_w"/>
                                          </p:val>
                                        </p:tav>
                                        <p:tav tm="100000">
                                          <p:val>
                                            <p:fltVal val="0"/>
                                          </p:val>
                                        </p:tav>
                                      </p:tavLst>
                                    </p:anim>
                                    <p:anim calcmode="lin" valueType="num">
                                      <p:cBhvr>
                                        <p:cTn id="111" dur="500"/>
                                        <p:tgtEl>
                                          <p:spTgt spid="90"/>
                                        </p:tgtEl>
                                        <p:attrNameLst>
                                          <p:attrName>ppt_h</p:attrName>
                                        </p:attrNameLst>
                                      </p:cBhvr>
                                      <p:tavLst>
                                        <p:tav tm="0">
                                          <p:val>
                                            <p:strVal val="ppt_h"/>
                                          </p:val>
                                        </p:tav>
                                        <p:tav tm="100000">
                                          <p:val>
                                            <p:fltVal val="0"/>
                                          </p:val>
                                        </p:tav>
                                      </p:tavLst>
                                    </p:anim>
                                    <p:animEffect transition="out" filter="fade">
                                      <p:cBhvr>
                                        <p:cTn id="112" dur="500"/>
                                        <p:tgtEl>
                                          <p:spTgt spid="90"/>
                                        </p:tgtEl>
                                      </p:cBhvr>
                                    </p:animEffect>
                                    <p:set>
                                      <p:cBhvr>
                                        <p:cTn id="113" dur="1" fill="hold">
                                          <p:stCondLst>
                                            <p:cond delay="499"/>
                                          </p:stCondLst>
                                        </p:cTn>
                                        <p:tgtEl>
                                          <p:spTgt spid="90"/>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nodeType="click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500" fill="hold"/>
                                        <p:tgtEl>
                                          <p:spTgt spid="69"/>
                                        </p:tgtEl>
                                        <p:attrNameLst>
                                          <p:attrName>ppt_w</p:attrName>
                                        </p:attrNameLst>
                                      </p:cBhvr>
                                      <p:tavLst>
                                        <p:tav tm="0">
                                          <p:val>
                                            <p:fltVal val="0"/>
                                          </p:val>
                                        </p:tav>
                                        <p:tav tm="100000">
                                          <p:val>
                                            <p:strVal val="#ppt_w"/>
                                          </p:val>
                                        </p:tav>
                                      </p:tavLst>
                                    </p:anim>
                                    <p:anim calcmode="lin" valueType="num">
                                      <p:cBhvr>
                                        <p:cTn id="119" dur="500" fill="hold"/>
                                        <p:tgtEl>
                                          <p:spTgt spid="69"/>
                                        </p:tgtEl>
                                        <p:attrNameLst>
                                          <p:attrName>ppt_h</p:attrName>
                                        </p:attrNameLst>
                                      </p:cBhvr>
                                      <p:tavLst>
                                        <p:tav tm="0">
                                          <p:val>
                                            <p:fltVal val="0"/>
                                          </p:val>
                                        </p:tav>
                                        <p:tav tm="100000">
                                          <p:val>
                                            <p:strVal val="#ppt_h"/>
                                          </p:val>
                                        </p:tav>
                                      </p:tavLst>
                                    </p:anim>
                                    <p:animEffect transition="in" filter="fade">
                                      <p:cBhvr>
                                        <p:cTn id="120" dur="500"/>
                                        <p:tgtEl>
                                          <p:spTgt spid="69"/>
                                        </p:tgtEl>
                                      </p:cBhvr>
                                    </p:animEffect>
                                  </p:childTnLst>
                                </p:cTn>
                              </p:par>
                            </p:childTnLst>
                          </p:cTn>
                        </p:par>
                      </p:childTnLst>
                    </p:cTn>
                  </p:par>
                  <p:par>
                    <p:cTn id="121" fill="hold">
                      <p:stCondLst>
                        <p:cond delay="indefinite"/>
                      </p:stCondLst>
                      <p:childTnLst>
                        <p:par>
                          <p:cTn id="122" fill="hold">
                            <p:stCondLst>
                              <p:cond delay="0"/>
                            </p:stCondLst>
                            <p:childTnLst>
                              <p:par>
                                <p:cTn id="123" presetID="53" presetClass="entr" presetSubtype="16" fill="hold" nodeType="clickEffect">
                                  <p:stCondLst>
                                    <p:cond delay="0"/>
                                  </p:stCondLst>
                                  <p:childTnLst>
                                    <p:set>
                                      <p:cBhvr>
                                        <p:cTn id="124" dur="1" fill="hold">
                                          <p:stCondLst>
                                            <p:cond delay="0"/>
                                          </p:stCondLst>
                                        </p:cTn>
                                        <p:tgtEl>
                                          <p:spTgt spid="92"/>
                                        </p:tgtEl>
                                        <p:attrNameLst>
                                          <p:attrName>style.visibility</p:attrName>
                                        </p:attrNameLst>
                                      </p:cBhvr>
                                      <p:to>
                                        <p:strVal val="visible"/>
                                      </p:to>
                                    </p:set>
                                    <p:anim calcmode="lin" valueType="num">
                                      <p:cBhvr>
                                        <p:cTn id="125" dur="500" fill="hold"/>
                                        <p:tgtEl>
                                          <p:spTgt spid="92"/>
                                        </p:tgtEl>
                                        <p:attrNameLst>
                                          <p:attrName>ppt_w</p:attrName>
                                        </p:attrNameLst>
                                      </p:cBhvr>
                                      <p:tavLst>
                                        <p:tav tm="0">
                                          <p:val>
                                            <p:fltVal val="0"/>
                                          </p:val>
                                        </p:tav>
                                        <p:tav tm="100000">
                                          <p:val>
                                            <p:strVal val="#ppt_w"/>
                                          </p:val>
                                        </p:tav>
                                      </p:tavLst>
                                    </p:anim>
                                    <p:anim calcmode="lin" valueType="num">
                                      <p:cBhvr>
                                        <p:cTn id="126" dur="500" fill="hold"/>
                                        <p:tgtEl>
                                          <p:spTgt spid="92"/>
                                        </p:tgtEl>
                                        <p:attrNameLst>
                                          <p:attrName>ppt_h</p:attrName>
                                        </p:attrNameLst>
                                      </p:cBhvr>
                                      <p:tavLst>
                                        <p:tav tm="0">
                                          <p:val>
                                            <p:fltVal val="0"/>
                                          </p:val>
                                        </p:tav>
                                        <p:tav tm="100000">
                                          <p:val>
                                            <p:strVal val="#ppt_h"/>
                                          </p:val>
                                        </p:tav>
                                      </p:tavLst>
                                    </p:anim>
                                    <p:animEffect transition="in" filter="fade">
                                      <p:cBhvr>
                                        <p:cTn id="127" dur="500"/>
                                        <p:tgtEl>
                                          <p:spTgt spid="92"/>
                                        </p:tgtEl>
                                      </p:cBhvr>
                                    </p:animEffect>
                                  </p:childTnLst>
                                </p:cTn>
                              </p:par>
                            </p:childTnLst>
                          </p:cTn>
                        </p:par>
                      </p:childTnLst>
                    </p:cTn>
                  </p:par>
                  <p:par>
                    <p:cTn id="128" fill="hold">
                      <p:stCondLst>
                        <p:cond delay="indefinite"/>
                      </p:stCondLst>
                      <p:childTnLst>
                        <p:par>
                          <p:cTn id="129" fill="hold">
                            <p:stCondLst>
                              <p:cond delay="0"/>
                            </p:stCondLst>
                            <p:childTnLst>
                              <p:par>
                                <p:cTn id="130" presetID="53" presetClass="exit" presetSubtype="32" fill="hold" nodeType="clickEffect">
                                  <p:stCondLst>
                                    <p:cond delay="0"/>
                                  </p:stCondLst>
                                  <p:childTnLst>
                                    <p:anim calcmode="lin" valueType="num">
                                      <p:cBhvr>
                                        <p:cTn id="131" dur="500"/>
                                        <p:tgtEl>
                                          <p:spTgt spid="92"/>
                                        </p:tgtEl>
                                        <p:attrNameLst>
                                          <p:attrName>ppt_w</p:attrName>
                                        </p:attrNameLst>
                                      </p:cBhvr>
                                      <p:tavLst>
                                        <p:tav tm="0">
                                          <p:val>
                                            <p:strVal val="ppt_w"/>
                                          </p:val>
                                        </p:tav>
                                        <p:tav tm="100000">
                                          <p:val>
                                            <p:fltVal val="0"/>
                                          </p:val>
                                        </p:tav>
                                      </p:tavLst>
                                    </p:anim>
                                    <p:anim calcmode="lin" valueType="num">
                                      <p:cBhvr>
                                        <p:cTn id="132" dur="500"/>
                                        <p:tgtEl>
                                          <p:spTgt spid="92"/>
                                        </p:tgtEl>
                                        <p:attrNameLst>
                                          <p:attrName>ppt_h</p:attrName>
                                        </p:attrNameLst>
                                      </p:cBhvr>
                                      <p:tavLst>
                                        <p:tav tm="0">
                                          <p:val>
                                            <p:strVal val="ppt_h"/>
                                          </p:val>
                                        </p:tav>
                                        <p:tav tm="100000">
                                          <p:val>
                                            <p:fltVal val="0"/>
                                          </p:val>
                                        </p:tav>
                                      </p:tavLst>
                                    </p:anim>
                                    <p:animEffect transition="out" filter="fade">
                                      <p:cBhvr>
                                        <p:cTn id="133" dur="500"/>
                                        <p:tgtEl>
                                          <p:spTgt spid="92"/>
                                        </p:tgtEl>
                                      </p:cBhvr>
                                    </p:animEffect>
                                    <p:set>
                                      <p:cBhvr>
                                        <p:cTn id="134" dur="1" fill="hold">
                                          <p:stCondLst>
                                            <p:cond delay="499"/>
                                          </p:stCondLst>
                                        </p:cTn>
                                        <p:tgtEl>
                                          <p:spTgt spid="92"/>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fade">
                                      <p:cBhvr>
                                        <p:cTn id="139" dur="500"/>
                                        <p:tgtEl>
                                          <p:spTgt spid="59"/>
                                        </p:tgtEl>
                                      </p:cBhvr>
                                    </p:animEffect>
                                    <p:anim calcmode="lin" valueType="num">
                                      <p:cBhvr>
                                        <p:cTn id="140" dur="500" fill="hold"/>
                                        <p:tgtEl>
                                          <p:spTgt spid="59"/>
                                        </p:tgtEl>
                                        <p:attrNameLst>
                                          <p:attrName>ppt_x</p:attrName>
                                        </p:attrNameLst>
                                      </p:cBhvr>
                                      <p:tavLst>
                                        <p:tav tm="0">
                                          <p:val>
                                            <p:strVal val="#ppt_x"/>
                                          </p:val>
                                        </p:tav>
                                        <p:tav tm="100000">
                                          <p:val>
                                            <p:strVal val="#ppt_x"/>
                                          </p:val>
                                        </p:tav>
                                      </p:tavLst>
                                    </p:anim>
                                    <p:anim calcmode="lin" valueType="num">
                                      <p:cBhvr>
                                        <p:cTn id="141" dur="500" fill="hold"/>
                                        <p:tgtEl>
                                          <p:spTgt spid="59"/>
                                        </p:tgtEl>
                                        <p:attrNameLst>
                                          <p:attrName>ppt_y</p:attrName>
                                        </p:attrNameLst>
                                      </p:cBhvr>
                                      <p:tavLst>
                                        <p:tav tm="0">
                                          <p:val>
                                            <p:strVal val="#ppt_y+.1"/>
                                          </p:val>
                                        </p:tav>
                                        <p:tav tm="100000">
                                          <p:val>
                                            <p:strVal val="#ppt_y"/>
                                          </p:val>
                                        </p:tav>
                                      </p:tavLst>
                                    </p:anim>
                                  </p:childTnLst>
                                </p:cTn>
                              </p:par>
                            </p:childTnLst>
                          </p:cTn>
                        </p:par>
                        <p:par>
                          <p:cTn id="142" fill="hold">
                            <p:stCondLst>
                              <p:cond delay="500"/>
                            </p:stCondLst>
                            <p:childTnLst>
                              <p:par>
                                <p:cTn id="143" presetID="42" presetClass="entr" presetSubtype="0" fill="hold" nodeType="afterEffect">
                                  <p:stCondLst>
                                    <p:cond delay="25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anim calcmode="lin" valueType="num">
                                      <p:cBhvr>
                                        <p:cTn id="146" dur="500" fill="hold"/>
                                        <p:tgtEl>
                                          <p:spTgt spid="37"/>
                                        </p:tgtEl>
                                        <p:attrNameLst>
                                          <p:attrName>ppt_x</p:attrName>
                                        </p:attrNameLst>
                                      </p:cBhvr>
                                      <p:tavLst>
                                        <p:tav tm="0">
                                          <p:val>
                                            <p:strVal val="#ppt_x"/>
                                          </p:val>
                                        </p:tav>
                                        <p:tav tm="100000">
                                          <p:val>
                                            <p:strVal val="#ppt_x"/>
                                          </p:val>
                                        </p:tav>
                                      </p:tavLst>
                                    </p:anim>
                                    <p:anim calcmode="lin" valueType="num">
                                      <p:cBhvr>
                                        <p:cTn id="14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53" presetClass="entr" presetSubtype="16" fill="hold" nodeType="clickEffect">
                                  <p:stCondLst>
                                    <p:cond delay="0"/>
                                  </p:stCondLst>
                                  <p:childTnLst>
                                    <p:set>
                                      <p:cBhvr>
                                        <p:cTn id="151" dur="1" fill="hold">
                                          <p:stCondLst>
                                            <p:cond delay="0"/>
                                          </p:stCondLst>
                                        </p:cTn>
                                        <p:tgtEl>
                                          <p:spTgt spid="71"/>
                                        </p:tgtEl>
                                        <p:attrNameLst>
                                          <p:attrName>style.visibility</p:attrName>
                                        </p:attrNameLst>
                                      </p:cBhvr>
                                      <p:to>
                                        <p:strVal val="visible"/>
                                      </p:to>
                                    </p:set>
                                    <p:anim calcmode="lin" valueType="num">
                                      <p:cBhvr>
                                        <p:cTn id="152" dur="500" fill="hold"/>
                                        <p:tgtEl>
                                          <p:spTgt spid="71"/>
                                        </p:tgtEl>
                                        <p:attrNameLst>
                                          <p:attrName>ppt_w</p:attrName>
                                        </p:attrNameLst>
                                      </p:cBhvr>
                                      <p:tavLst>
                                        <p:tav tm="0">
                                          <p:val>
                                            <p:fltVal val="0"/>
                                          </p:val>
                                        </p:tav>
                                        <p:tav tm="100000">
                                          <p:val>
                                            <p:strVal val="#ppt_w"/>
                                          </p:val>
                                        </p:tav>
                                      </p:tavLst>
                                    </p:anim>
                                    <p:anim calcmode="lin" valueType="num">
                                      <p:cBhvr>
                                        <p:cTn id="153" dur="500" fill="hold"/>
                                        <p:tgtEl>
                                          <p:spTgt spid="71"/>
                                        </p:tgtEl>
                                        <p:attrNameLst>
                                          <p:attrName>ppt_h</p:attrName>
                                        </p:attrNameLst>
                                      </p:cBhvr>
                                      <p:tavLst>
                                        <p:tav tm="0">
                                          <p:val>
                                            <p:fltVal val="0"/>
                                          </p:val>
                                        </p:tav>
                                        <p:tav tm="100000">
                                          <p:val>
                                            <p:strVal val="#ppt_h"/>
                                          </p:val>
                                        </p:tav>
                                      </p:tavLst>
                                    </p:anim>
                                    <p:animEffect transition="in" filter="fade">
                                      <p:cBhvr>
                                        <p:cTn id="154" dur="500"/>
                                        <p:tgtEl>
                                          <p:spTgt spid="71"/>
                                        </p:tgtEl>
                                      </p:cBhvr>
                                    </p:animEffect>
                                  </p:childTnLst>
                                </p:cTn>
                              </p:par>
                            </p:childTnLst>
                          </p:cTn>
                        </p:par>
                      </p:childTnLst>
                    </p:cTn>
                  </p:par>
                  <p:par>
                    <p:cTn id="155" fill="hold">
                      <p:stCondLst>
                        <p:cond delay="indefinite"/>
                      </p:stCondLst>
                      <p:childTnLst>
                        <p:par>
                          <p:cTn id="156" fill="hold">
                            <p:stCondLst>
                              <p:cond delay="0"/>
                            </p:stCondLst>
                            <p:childTnLst>
                              <p:par>
                                <p:cTn id="157" presetID="53" presetClass="entr" presetSubtype="16" fill="hold" nodeType="clickEffect">
                                  <p:stCondLst>
                                    <p:cond delay="0"/>
                                  </p:stCondLst>
                                  <p:childTnLst>
                                    <p:set>
                                      <p:cBhvr>
                                        <p:cTn id="158" dur="1" fill="hold">
                                          <p:stCondLst>
                                            <p:cond delay="0"/>
                                          </p:stCondLst>
                                        </p:cTn>
                                        <p:tgtEl>
                                          <p:spTgt spid="72"/>
                                        </p:tgtEl>
                                        <p:attrNameLst>
                                          <p:attrName>style.visibility</p:attrName>
                                        </p:attrNameLst>
                                      </p:cBhvr>
                                      <p:to>
                                        <p:strVal val="visible"/>
                                      </p:to>
                                    </p:set>
                                    <p:anim calcmode="lin" valueType="num">
                                      <p:cBhvr>
                                        <p:cTn id="159" dur="500" fill="hold"/>
                                        <p:tgtEl>
                                          <p:spTgt spid="72"/>
                                        </p:tgtEl>
                                        <p:attrNameLst>
                                          <p:attrName>ppt_w</p:attrName>
                                        </p:attrNameLst>
                                      </p:cBhvr>
                                      <p:tavLst>
                                        <p:tav tm="0">
                                          <p:val>
                                            <p:fltVal val="0"/>
                                          </p:val>
                                        </p:tav>
                                        <p:tav tm="100000">
                                          <p:val>
                                            <p:strVal val="#ppt_w"/>
                                          </p:val>
                                        </p:tav>
                                      </p:tavLst>
                                    </p:anim>
                                    <p:anim calcmode="lin" valueType="num">
                                      <p:cBhvr>
                                        <p:cTn id="160" dur="500" fill="hold"/>
                                        <p:tgtEl>
                                          <p:spTgt spid="72"/>
                                        </p:tgtEl>
                                        <p:attrNameLst>
                                          <p:attrName>ppt_h</p:attrName>
                                        </p:attrNameLst>
                                      </p:cBhvr>
                                      <p:tavLst>
                                        <p:tav tm="0">
                                          <p:val>
                                            <p:fltVal val="0"/>
                                          </p:val>
                                        </p:tav>
                                        <p:tav tm="100000">
                                          <p:val>
                                            <p:strVal val="#ppt_h"/>
                                          </p:val>
                                        </p:tav>
                                      </p:tavLst>
                                    </p:anim>
                                    <p:animEffect transition="in" filter="fade">
                                      <p:cBhvr>
                                        <p:cTn id="161" dur="500"/>
                                        <p:tgtEl>
                                          <p:spTgt spid="72"/>
                                        </p:tgtEl>
                                      </p:cBhvr>
                                    </p:animEffect>
                                  </p:childTnLst>
                                </p:cTn>
                              </p:par>
                            </p:childTnLst>
                          </p:cTn>
                        </p:par>
                      </p:childTnLst>
                    </p:cTn>
                  </p:par>
                  <p:par>
                    <p:cTn id="162" fill="hold">
                      <p:stCondLst>
                        <p:cond delay="indefinite"/>
                      </p:stCondLst>
                      <p:childTnLst>
                        <p:par>
                          <p:cTn id="163" fill="hold">
                            <p:stCondLst>
                              <p:cond delay="0"/>
                            </p:stCondLst>
                            <p:childTnLst>
                              <p:par>
                                <p:cTn id="164" presetID="53" presetClass="entr" presetSubtype="16" fill="hold" nodeType="clickEffect">
                                  <p:stCondLst>
                                    <p:cond delay="0"/>
                                  </p:stCondLst>
                                  <p:childTnLst>
                                    <p:set>
                                      <p:cBhvr>
                                        <p:cTn id="165" dur="1" fill="hold">
                                          <p:stCondLst>
                                            <p:cond delay="0"/>
                                          </p:stCondLst>
                                        </p:cTn>
                                        <p:tgtEl>
                                          <p:spTgt spid="91"/>
                                        </p:tgtEl>
                                        <p:attrNameLst>
                                          <p:attrName>style.visibility</p:attrName>
                                        </p:attrNameLst>
                                      </p:cBhvr>
                                      <p:to>
                                        <p:strVal val="visible"/>
                                      </p:to>
                                    </p:set>
                                    <p:anim calcmode="lin" valueType="num">
                                      <p:cBhvr>
                                        <p:cTn id="166" dur="500" fill="hold"/>
                                        <p:tgtEl>
                                          <p:spTgt spid="91"/>
                                        </p:tgtEl>
                                        <p:attrNameLst>
                                          <p:attrName>ppt_w</p:attrName>
                                        </p:attrNameLst>
                                      </p:cBhvr>
                                      <p:tavLst>
                                        <p:tav tm="0">
                                          <p:val>
                                            <p:fltVal val="0"/>
                                          </p:val>
                                        </p:tav>
                                        <p:tav tm="100000">
                                          <p:val>
                                            <p:strVal val="#ppt_w"/>
                                          </p:val>
                                        </p:tav>
                                      </p:tavLst>
                                    </p:anim>
                                    <p:anim calcmode="lin" valueType="num">
                                      <p:cBhvr>
                                        <p:cTn id="167" dur="500" fill="hold"/>
                                        <p:tgtEl>
                                          <p:spTgt spid="91"/>
                                        </p:tgtEl>
                                        <p:attrNameLst>
                                          <p:attrName>ppt_h</p:attrName>
                                        </p:attrNameLst>
                                      </p:cBhvr>
                                      <p:tavLst>
                                        <p:tav tm="0">
                                          <p:val>
                                            <p:fltVal val="0"/>
                                          </p:val>
                                        </p:tav>
                                        <p:tav tm="100000">
                                          <p:val>
                                            <p:strVal val="#ppt_h"/>
                                          </p:val>
                                        </p:tav>
                                      </p:tavLst>
                                    </p:anim>
                                    <p:animEffect transition="in" filter="fade">
                                      <p:cBhvr>
                                        <p:cTn id="168" dur="500"/>
                                        <p:tgtEl>
                                          <p:spTgt spid="91"/>
                                        </p:tgtEl>
                                      </p:cBhvr>
                                    </p:animEffect>
                                  </p:childTnLst>
                                </p:cTn>
                              </p:par>
                            </p:childTnLst>
                          </p:cTn>
                        </p:par>
                      </p:childTnLst>
                    </p:cTn>
                  </p:par>
                  <p:par>
                    <p:cTn id="169" fill="hold">
                      <p:stCondLst>
                        <p:cond delay="indefinite"/>
                      </p:stCondLst>
                      <p:childTnLst>
                        <p:par>
                          <p:cTn id="170" fill="hold">
                            <p:stCondLst>
                              <p:cond delay="0"/>
                            </p:stCondLst>
                            <p:childTnLst>
                              <p:par>
                                <p:cTn id="171" presetID="53" presetClass="exit" presetSubtype="32" fill="hold" nodeType="clickEffect">
                                  <p:stCondLst>
                                    <p:cond delay="0"/>
                                  </p:stCondLst>
                                  <p:childTnLst>
                                    <p:anim calcmode="lin" valueType="num">
                                      <p:cBhvr>
                                        <p:cTn id="172" dur="500"/>
                                        <p:tgtEl>
                                          <p:spTgt spid="91"/>
                                        </p:tgtEl>
                                        <p:attrNameLst>
                                          <p:attrName>ppt_w</p:attrName>
                                        </p:attrNameLst>
                                      </p:cBhvr>
                                      <p:tavLst>
                                        <p:tav tm="0">
                                          <p:val>
                                            <p:strVal val="ppt_w"/>
                                          </p:val>
                                        </p:tav>
                                        <p:tav tm="100000">
                                          <p:val>
                                            <p:fltVal val="0"/>
                                          </p:val>
                                        </p:tav>
                                      </p:tavLst>
                                    </p:anim>
                                    <p:anim calcmode="lin" valueType="num">
                                      <p:cBhvr>
                                        <p:cTn id="173" dur="500"/>
                                        <p:tgtEl>
                                          <p:spTgt spid="91"/>
                                        </p:tgtEl>
                                        <p:attrNameLst>
                                          <p:attrName>ppt_h</p:attrName>
                                        </p:attrNameLst>
                                      </p:cBhvr>
                                      <p:tavLst>
                                        <p:tav tm="0">
                                          <p:val>
                                            <p:strVal val="ppt_h"/>
                                          </p:val>
                                        </p:tav>
                                        <p:tav tm="100000">
                                          <p:val>
                                            <p:fltVal val="0"/>
                                          </p:val>
                                        </p:tav>
                                      </p:tavLst>
                                    </p:anim>
                                    <p:animEffect transition="out" filter="fade">
                                      <p:cBhvr>
                                        <p:cTn id="174" dur="500"/>
                                        <p:tgtEl>
                                          <p:spTgt spid="91"/>
                                        </p:tgtEl>
                                      </p:cBhvr>
                                    </p:animEffect>
                                    <p:set>
                                      <p:cBhvr>
                                        <p:cTn id="175" dur="1" fill="hold">
                                          <p:stCondLst>
                                            <p:cond delay="499"/>
                                          </p:stCondLst>
                                        </p:cTn>
                                        <p:tgtEl>
                                          <p:spTgt spid="91"/>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42" presetClass="entr" presetSubtype="0" fill="hold" grpId="0" nodeType="clickEffect">
                                  <p:stCondLst>
                                    <p:cond delay="0"/>
                                  </p:stCondLst>
                                  <p:childTnLst>
                                    <p:set>
                                      <p:cBhvr>
                                        <p:cTn id="179" dur="1" fill="hold">
                                          <p:stCondLst>
                                            <p:cond delay="0"/>
                                          </p:stCondLst>
                                        </p:cTn>
                                        <p:tgtEl>
                                          <p:spTgt spid="60"/>
                                        </p:tgtEl>
                                        <p:attrNameLst>
                                          <p:attrName>style.visibility</p:attrName>
                                        </p:attrNameLst>
                                      </p:cBhvr>
                                      <p:to>
                                        <p:strVal val="visible"/>
                                      </p:to>
                                    </p:set>
                                    <p:animEffect transition="in" filter="fade">
                                      <p:cBhvr>
                                        <p:cTn id="180" dur="500"/>
                                        <p:tgtEl>
                                          <p:spTgt spid="60"/>
                                        </p:tgtEl>
                                      </p:cBhvr>
                                    </p:animEffect>
                                    <p:anim calcmode="lin" valueType="num">
                                      <p:cBhvr>
                                        <p:cTn id="181" dur="500" fill="hold"/>
                                        <p:tgtEl>
                                          <p:spTgt spid="60"/>
                                        </p:tgtEl>
                                        <p:attrNameLst>
                                          <p:attrName>ppt_x</p:attrName>
                                        </p:attrNameLst>
                                      </p:cBhvr>
                                      <p:tavLst>
                                        <p:tav tm="0">
                                          <p:val>
                                            <p:strVal val="#ppt_x"/>
                                          </p:val>
                                        </p:tav>
                                        <p:tav tm="100000">
                                          <p:val>
                                            <p:strVal val="#ppt_x"/>
                                          </p:val>
                                        </p:tav>
                                      </p:tavLst>
                                    </p:anim>
                                    <p:anim calcmode="lin" valueType="num">
                                      <p:cBhvr>
                                        <p:cTn id="182" dur="500" fill="hold"/>
                                        <p:tgtEl>
                                          <p:spTgt spid="60"/>
                                        </p:tgtEl>
                                        <p:attrNameLst>
                                          <p:attrName>ppt_y</p:attrName>
                                        </p:attrNameLst>
                                      </p:cBhvr>
                                      <p:tavLst>
                                        <p:tav tm="0">
                                          <p:val>
                                            <p:strVal val="#ppt_y+.1"/>
                                          </p:val>
                                        </p:tav>
                                        <p:tav tm="100000">
                                          <p:val>
                                            <p:strVal val="#ppt_y"/>
                                          </p:val>
                                        </p:tav>
                                      </p:tavLst>
                                    </p:anim>
                                  </p:childTnLst>
                                </p:cTn>
                              </p:par>
                            </p:childTnLst>
                          </p:cTn>
                        </p:par>
                        <p:par>
                          <p:cTn id="183" fill="hold">
                            <p:stCondLst>
                              <p:cond delay="500"/>
                            </p:stCondLst>
                            <p:childTnLst>
                              <p:par>
                                <p:cTn id="184" presetID="42" presetClass="entr" presetSubtype="0" fill="hold" nodeType="afterEffect">
                                  <p:stCondLst>
                                    <p:cond delay="250"/>
                                  </p:stCondLst>
                                  <p:childTnLst>
                                    <p:set>
                                      <p:cBhvr>
                                        <p:cTn id="185" dur="1" fill="hold">
                                          <p:stCondLst>
                                            <p:cond delay="0"/>
                                          </p:stCondLst>
                                        </p:cTn>
                                        <p:tgtEl>
                                          <p:spTgt spid="33"/>
                                        </p:tgtEl>
                                        <p:attrNameLst>
                                          <p:attrName>style.visibility</p:attrName>
                                        </p:attrNameLst>
                                      </p:cBhvr>
                                      <p:to>
                                        <p:strVal val="visible"/>
                                      </p:to>
                                    </p:set>
                                    <p:animEffect transition="in" filter="fade">
                                      <p:cBhvr>
                                        <p:cTn id="186" dur="500"/>
                                        <p:tgtEl>
                                          <p:spTgt spid="33"/>
                                        </p:tgtEl>
                                      </p:cBhvr>
                                    </p:animEffect>
                                    <p:anim calcmode="lin" valueType="num">
                                      <p:cBhvr>
                                        <p:cTn id="187" dur="500" fill="hold"/>
                                        <p:tgtEl>
                                          <p:spTgt spid="33"/>
                                        </p:tgtEl>
                                        <p:attrNameLst>
                                          <p:attrName>ppt_x</p:attrName>
                                        </p:attrNameLst>
                                      </p:cBhvr>
                                      <p:tavLst>
                                        <p:tav tm="0">
                                          <p:val>
                                            <p:strVal val="#ppt_x"/>
                                          </p:val>
                                        </p:tav>
                                        <p:tav tm="100000">
                                          <p:val>
                                            <p:strVal val="#ppt_x"/>
                                          </p:val>
                                        </p:tav>
                                      </p:tavLst>
                                    </p:anim>
                                    <p:anim calcmode="lin" valueType="num">
                                      <p:cBhvr>
                                        <p:cTn id="18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53" presetClass="entr" presetSubtype="16" fill="hold" nodeType="clickEffect">
                                  <p:stCondLst>
                                    <p:cond delay="0"/>
                                  </p:stCondLst>
                                  <p:childTnLst>
                                    <p:set>
                                      <p:cBhvr>
                                        <p:cTn id="192" dur="1" fill="hold">
                                          <p:stCondLst>
                                            <p:cond delay="0"/>
                                          </p:stCondLst>
                                        </p:cTn>
                                        <p:tgtEl>
                                          <p:spTgt spid="74"/>
                                        </p:tgtEl>
                                        <p:attrNameLst>
                                          <p:attrName>style.visibility</p:attrName>
                                        </p:attrNameLst>
                                      </p:cBhvr>
                                      <p:to>
                                        <p:strVal val="visible"/>
                                      </p:to>
                                    </p:set>
                                    <p:anim calcmode="lin" valueType="num">
                                      <p:cBhvr>
                                        <p:cTn id="193" dur="500" fill="hold"/>
                                        <p:tgtEl>
                                          <p:spTgt spid="74"/>
                                        </p:tgtEl>
                                        <p:attrNameLst>
                                          <p:attrName>ppt_w</p:attrName>
                                        </p:attrNameLst>
                                      </p:cBhvr>
                                      <p:tavLst>
                                        <p:tav tm="0">
                                          <p:val>
                                            <p:fltVal val="0"/>
                                          </p:val>
                                        </p:tav>
                                        <p:tav tm="100000">
                                          <p:val>
                                            <p:strVal val="#ppt_w"/>
                                          </p:val>
                                        </p:tav>
                                      </p:tavLst>
                                    </p:anim>
                                    <p:anim calcmode="lin" valueType="num">
                                      <p:cBhvr>
                                        <p:cTn id="194" dur="500" fill="hold"/>
                                        <p:tgtEl>
                                          <p:spTgt spid="74"/>
                                        </p:tgtEl>
                                        <p:attrNameLst>
                                          <p:attrName>ppt_h</p:attrName>
                                        </p:attrNameLst>
                                      </p:cBhvr>
                                      <p:tavLst>
                                        <p:tav tm="0">
                                          <p:val>
                                            <p:fltVal val="0"/>
                                          </p:val>
                                        </p:tav>
                                        <p:tav tm="100000">
                                          <p:val>
                                            <p:strVal val="#ppt_h"/>
                                          </p:val>
                                        </p:tav>
                                      </p:tavLst>
                                    </p:anim>
                                    <p:animEffect transition="in" filter="fade">
                                      <p:cBhvr>
                                        <p:cTn id="195" dur="500"/>
                                        <p:tgtEl>
                                          <p:spTgt spid="74"/>
                                        </p:tgtEl>
                                      </p:cBhvr>
                                    </p:animEffect>
                                  </p:childTnLst>
                                </p:cTn>
                              </p:par>
                            </p:childTnLst>
                          </p:cTn>
                        </p:par>
                      </p:childTnLst>
                    </p:cTn>
                  </p:par>
                  <p:par>
                    <p:cTn id="196" fill="hold">
                      <p:stCondLst>
                        <p:cond delay="indefinite"/>
                      </p:stCondLst>
                      <p:childTnLst>
                        <p:par>
                          <p:cTn id="197" fill="hold">
                            <p:stCondLst>
                              <p:cond delay="0"/>
                            </p:stCondLst>
                            <p:childTnLst>
                              <p:par>
                                <p:cTn id="198" presetID="53" presetClass="entr" presetSubtype="16" fill="hold" nodeType="clickEffect">
                                  <p:stCondLst>
                                    <p:cond delay="0"/>
                                  </p:stCondLst>
                                  <p:childTnLst>
                                    <p:set>
                                      <p:cBhvr>
                                        <p:cTn id="199" dur="1" fill="hold">
                                          <p:stCondLst>
                                            <p:cond delay="0"/>
                                          </p:stCondLst>
                                        </p:cTn>
                                        <p:tgtEl>
                                          <p:spTgt spid="75"/>
                                        </p:tgtEl>
                                        <p:attrNameLst>
                                          <p:attrName>style.visibility</p:attrName>
                                        </p:attrNameLst>
                                      </p:cBhvr>
                                      <p:to>
                                        <p:strVal val="visible"/>
                                      </p:to>
                                    </p:set>
                                    <p:anim calcmode="lin" valueType="num">
                                      <p:cBhvr>
                                        <p:cTn id="200" dur="500" fill="hold"/>
                                        <p:tgtEl>
                                          <p:spTgt spid="75"/>
                                        </p:tgtEl>
                                        <p:attrNameLst>
                                          <p:attrName>ppt_w</p:attrName>
                                        </p:attrNameLst>
                                      </p:cBhvr>
                                      <p:tavLst>
                                        <p:tav tm="0">
                                          <p:val>
                                            <p:fltVal val="0"/>
                                          </p:val>
                                        </p:tav>
                                        <p:tav tm="100000">
                                          <p:val>
                                            <p:strVal val="#ppt_w"/>
                                          </p:val>
                                        </p:tav>
                                      </p:tavLst>
                                    </p:anim>
                                    <p:anim calcmode="lin" valueType="num">
                                      <p:cBhvr>
                                        <p:cTn id="201" dur="500" fill="hold"/>
                                        <p:tgtEl>
                                          <p:spTgt spid="75"/>
                                        </p:tgtEl>
                                        <p:attrNameLst>
                                          <p:attrName>ppt_h</p:attrName>
                                        </p:attrNameLst>
                                      </p:cBhvr>
                                      <p:tavLst>
                                        <p:tav tm="0">
                                          <p:val>
                                            <p:fltVal val="0"/>
                                          </p:val>
                                        </p:tav>
                                        <p:tav tm="100000">
                                          <p:val>
                                            <p:strVal val="#ppt_h"/>
                                          </p:val>
                                        </p:tav>
                                      </p:tavLst>
                                    </p:anim>
                                    <p:animEffect transition="in" filter="fade">
                                      <p:cBhvr>
                                        <p:cTn id="202" dur="500"/>
                                        <p:tgtEl>
                                          <p:spTgt spid="75"/>
                                        </p:tgtEl>
                                      </p:cBhvr>
                                    </p:animEffect>
                                  </p:childTnLst>
                                </p:cTn>
                              </p:par>
                            </p:childTnLst>
                          </p:cTn>
                        </p:par>
                      </p:childTnLst>
                    </p:cTn>
                  </p:par>
                  <p:par>
                    <p:cTn id="203" fill="hold">
                      <p:stCondLst>
                        <p:cond delay="indefinite"/>
                      </p:stCondLst>
                      <p:childTnLst>
                        <p:par>
                          <p:cTn id="204" fill="hold">
                            <p:stCondLst>
                              <p:cond delay="0"/>
                            </p:stCondLst>
                            <p:childTnLst>
                              <p:par>
                                <p:cTn id="205" presetID="53" presetClass="entr" presetSubtype="16" fill="hold" nodeType="clickEffect">
                                  <p:stCondLst>
                                    <p:cond delay="0"/>
                                  </p:stCondLst>
                                  <p:childTnLst>
                                    <p:set>
                                      <p:cBhvr>
                                        <p:cTn id="206" dur="1" fill="hold">
                                          <p:stCondLst>
                                            <p:cond delay="0"/>
                                          </p:stCondLst>
                                        </p:cTn>
                                        <p:tgtEl>
                                          <p:spTgt spid="89"/>
                                        </p:tgtEl>
                                        <p:attrNameLst>
                                          <p:attrName>style.visibility</p:attrName>
                                        </p:attrNameLst>
                                      </p:cBhvr>
                                      <p:to>
                                        <p:strVal val="visible"/>
                                      </p:to>
                                    </p:set>
                                    <p:anim calcmode="lin" valueType="num">
                                      <p:cBhvr>
                                        <p:cTn id="207" dur="500" fill="hold"/>
                                        <p:tgtEl>
                                          <p:spTgt spid="89"/>
                                        </p:tgtEl>
                                        <p:attrNameLst>
                                          <p:attrName>ppt_w</p:attrName>
                                        </p:attrNameLst>
                                      </p:cBhvr>
                                      <p:tavLst>
                                        <p:tav tm="0">
                                          <p:val>
                                            <p:fltVal val="0"/>
                                          </p:val>
                                        </p:tav>
                                        <p:tav tm="100000">
                                          <p:val>
                                            <p:strVal val="#ppt_w"/>
                                          </p:val>
                                        </p:tav>
                                      </p:tavLst>
                                    </p:anim>
                                    <p:anim calcmode="lin" valueType="num">
                                      <p:cBhvr>
                                        <p:cTn id="208" dur="500" fill="hold"/>
                                        <p:tgtEl>
                                          <p:spTgt spid="89"/>
                                        </p:tgtEl>
                                        <p:attrNameLst>
                                          <p:attrName>ppt_h</p:attrName>
                                        </p:attrNameLst>
                                      </p:cBhvr>
                                      <p:tavLst>
                                        <p:tav tm="0">
                                          <p:val>
                                            <p:fltVal val="0"/>
                                          </p:val>
                                        </p:tav>
                                        <p:tav tm="100000">
                                          <p:val>
                                            <p:strVal val="#ppt_h"/>
                                          </p:val>
                                        </p:tav>
                                      </p:tavLst>
                                    </p:anim>
                                    <p:animEffect transition="in" filter="fade">
                                      <p:cBhvr>
                                        <p:cTn id="209" dur="500"/>
                                        <p:tgtEl>
                                          <p:spTgt spid="89"/>
                                        </p:tgtEl>
                                      </p:cBhvr>
                                    </p:animEffect>
                                  </p:childTnLst>
                                </p:cTn>
                              </p:par>
                            </p:childTnLst>
                          </p:cTn>
                        </p:par>
                      </p:childTnLst>
                    </p:cTn>
                  </p:par>
                  <p:par>
                    <p:cTn id="210" fill="hold">
                      <p:stCondLst>
                        <p:cond delay="indefinite"/>
                      </p:stCondLst>
                      <p:childTnLst>
                        <p:par>
                          <p:cTn id="211" fill="hold">
                            <p:stCondLst>
                              <p:cond delay="0"/>
                            </p:stCondLst>
                            <p:childTnLst>
                              <p:par>
                                <p:cTn id="212" presetID="53" presetClass="entr" presetSubtype="16" fill="hold" nodeType="click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p:cTn id="214" dur="500" fill="hold"/>
                                        <p:tgtEl>
                                          <p:spTgt spid="93"/>
                                        </p:tgtEl>
                                        <p:attrNameLst>
                                          <p:attrName>ppt_w</p:attrName>
                                        </p:attrNameLst>
                                      </p:cBhvr>
                                      <p:tavLst>
                                        <p:tav tm="0">
                                          <p:val>
                                            <p:fltVal val="0"/>
                                          </p:val>
                                        </p:tav>
                                        <p:tav tm="100000">
                                          <p:val>
                                            <p:strVal val="#ppt_w"/>
                                          </p:val>
                                        </p:tav>
                                      </p:tavLst>
                                    </p:anim>
                                    <p:anim calcmode="lin" valueType="num">
                                      <p:cBhvr>
                                        <p:cTn id="215" dur="500" fill="hold"/>
                                        <p:tgtEl>
                                          <p:spTgt spid="93"/>
                                        </p:tgtEl>
                                        <p:attrNameLst>
                                          <p:attrName>ppt_h</p:attrName>
                                        </p:attrNameLst>
                                      </p:cBhvr>
                                      <p:tavLst>
                                        <p:tav tm="0">
                                          <p:val>
                                            <p:fltVal val="0"/>
                                          </p:val>
                                        </p:tav>
                                        <p:tav tm="100000">
                                          <p:val>
                                            <p:strVal val="#ppt_h"/>
                                          </p:val>
                                        </p:tav>
                                      </p:tavLst>
                                    </p:anim>
                                    <p:animEffect transition="in" filter="fade">
                                      <p:cBhvr>
                                        <p:cTn id="216" dur="500"/>
                                        <p:tgtEl>
                                          <p:spTgt spid="93"/>
                                        </p:tgtEl>
                                      </p:cBhvr>
                                    </p:animEffect>
                                  </p:childTnLst>
                                </p:cTn>
                              </p:par>
                            </p:childTnLst>
                          </p:cTn>
                        </p:par>
                      </p:childTnLst>
                    </p:cTn>
                  </p:par>
                  <p:par>
                    <p:cTn id="217" fill="hold">
                      <p:stCondLst>
                        <p:cond delay="indefinite"/>
                      </p:stCondLst>
                      <p:childTnLst>
                        <p:par>
                          <p:cTn id="218" fill="hold">
                            <p:stCondLst>
                              <p:cond delay="0"/>
                            </p:stCondLst>
                            <p:childTnLst>
                              <p:par>
                                <p:cTn id="219" presetID="53" presetClass="exit" presetSubtype="32" fill="hold" nodeType="clickEffect">
                                  <p:stCondLst>
                                    <p:cond delay="0"/>
                                  </p:stCondLst>
                                  <p:childTnLst>
                                    <p:anim calcmode="lin" valueType="num">
                                      <p:cBhvr>
                                        <p:cTn id="220" dur="500"/>
                                        <p:tgtEl>
                                          <p:spTgt spid="93"/>
                                        </p:tgtEl>
                                        <p:attrNameLst>
                                          <p:attrName>ppt_w</p:attrName>
                                        </p:attrNameLst>
                                      </p:cBhvr>
                                      <p:tavLst>
                                        <p:tav tm="0">
                                          <p:val>
                                            <p:strVal val="ppt_w"/>
                                          </p:val>
                                        </p:tav>
                                        <p:tav tm="100000">
                                          <p:val>
                                            <p:fltVal val="0"/>
                                          </p:val>
                                        </p:tav>
                                      </p:tavLst>
                                    </p:anim>
                                    <p:anim calcmode="lin" valueType="num">
                                      <p:cBhvr>
                                        <p:cTn id="221" dur="500"/>
                                        <p:tgtEl>
                                          <p:spTgt spid="93"/>
                                        </p:tgtEl>
                                        <p:attrNameLst>
                                          <p:attrName>ppt_h</p:attrName>
                                        </p:attrNameLst>
                                      </p:cBhvr>
                                      <p:tavLst>
                                        <p:tav tm="0">
                                          <p:val>
                                            <p:strVal val="ppt_h"/>
                                          </p:val>
                                        </p:tav>
                                        <p:tav tm="100000">
                                          <p:val>
                                            <p:fltVal val="0"/>
                                          </p:val>
                                        </p:tav>
                                      </p:tavLst>
                                    </p:anim>
                                    <p:animEffect transition="out" filter="fade">
                                      <p:cBhvr>
                                        <p:cTn id="222" dur="500"/>
                                        <p:tgtEl>
                                          <p:spTgt spid="93"/>
                                        </p:tgtEl>
                                      </p:cBhvr>
                                    </p:animEffect>
                                    <p:set>
                                      <p:cBhvr>
                                        <p:cTn id="223" dur="1" fill="hold">
                                          <p:stCondLst>
                                            <p:cond delay="499"/>
                                          </p:stCondLst>
                                        </p:cTn>
                                        <p:tgtEl>
                                          <p:spTgt spid="93"/>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53" presetClass="entr" presetSubtype="16" fill="hold" nodeType="clickEffect">
                                  <p:stCondLst>
                                    <p:cond delay="0"/>
                                  </p:stCondLst>
                                  <p:childTnLst>
                                    <p:set>
                                      <p:cBhvr>
                                        <p:cTn id="227" dur="1" fill="hold">
                                          <p:stCondLst>
                                            <p:cond delay="0"/>
                                          </p:stCondLst>
                                        </p:cTn>
                                        <p:tgtEl>
                                          <p:spTgt spid="94"/>
                                        </p:tgtEl>
                                        <p:attrNameLst>
                                          <p:attrName>style.visibility</p:attrName>
                                        </p:attrNameLst>
                                      </p:cBhvr>
                                      <p:to>
                                        <p:strVal val="visible"/>
                                      </p:to>
                                    </p:set>
                                    <p:anim calcmode="lin" valueType="num">
                                      <p:cBhvr>
                                        <p:cTn id="228" dur="500" fill="hold"/>
                                        <p:tgtEl>
                                          <p:spTgt spid="94"/>
                                        </p:tgtEl>
                                        <p:attrNameLst>
                                          <p:attrName>ppt_w</p:attrName>
                                        </p:attrNameLst>
                                      </p:cBhvr>
                                      <p:tavLst>
                                        <p:tav tm="0">
                                          <p:val>
                                            <p:fltVal val="0"/>
                                          </p:val>
                                        </p:tav>
                                        <p:tav tm="100000">
                                          <p:val>
                                            <p:strVal val="#ppt_w"/>
                                          </p:val>
                                        </p:tav>
                                      </p:tavLst>
                                    </p:anim>
                                    <p:anim calcmode="lin" valueType="num">
                                      <p:cBhvr>
                                        <p:cTn id="229" dur="500" fill="hold"/>
                                        <p:tgtEl>
                                          <p:spTgt spid="94"/>
                                        </p:tgtEl>
                                        <p:attrNameLst>
                                          <p:attrName>ppt_h</p:attrName>
                                        </p:attrNameLst>
                                      </p:cBhvr>
                                      <p:tavLst>
                                        <p:tav tm="0">
                                          <p:val>
                                            <p:fltVal val="0"/>
                                          </p:val>
                                        </p:tav>
                                        <p:tav tm="100000">
                                          <p:val>
                                            <p:strVal val="#ppt_h"/>
                                          </p:val>
                                        </p:tav>
                                      </p:tavLst>
                                    </p:anim>
                                    <p:animEffect transition="in" filter="fade">
                                      <p:cBhvr>
                                        <p:cTn id="230" dur="500"/>
                                        <p:tgtEl>
                                          <p:spTgt spid="94"/>
                                        </p:tgtEl>
                                      </p:cBhvr>
                                    </p:animEffect>
                                  </p:childTnLst>
                                </p:cTn>
                              </p:par>
                            </p:childTnLst>
                          </p:cTn>
                        </p:par>
                      </p:childTnLst>
                    </p:cTn>
                  </p:par>
                  <p:par>
                    <p:cTn id="231" fill="hold">
                      <p:stCondLst>
                        <p:cond delay="indefinite"/>
                      </p:stCondLst>
                      <p:childTnLst>
                        <p:par>
                          <p:cTn id="232" fill="hold">
                            <p:stCondLst>
                              <p:cond delay="0"/>
                            </p:stCondLst>
                            <p:childTnLst>
                              <p:par>
                                <p:cTn id="233" presetID="53" presetClass="exit" presetSubtype="32" fill="hold" nodeType="clickEffect">
                                  <p:stCondLst>
                                    <p:cond delay="0"/>
                                  </p:stCondLst>
                                  <p:childTnLst>
                                    <p:anim calcmode="lin" valueType="num">
                                      <p:cBhvr>
                                        <p:cTn id="234" dur="500"/>
                                        <p:tgtEl>
                                          <p:spTgt spid="94"/>
                                        </p:tgtEl>
                                        <p:attrNameLst>
                                          <p:attrName>ppt_w</p:attrName>
                                        </p:attrNameLst>
                                      </p:cBhvr>
                                      <p:tavLst>
                                        <p:tav tm="0">
                                          <p:val>
                                            <p:strVal val="ppt_w"/>
                                          </p:val>
                                        </p:tav>
                                        <p:tav tm="100000">
                                          <p:val>
                                            <p:fltVal val="0"/>
                                          </p:val>
                                        </p:tav>
                                      </p:tavLst>
                                    </p:anim>
                                    <p:anim calcmode="lin" valueType="num">
                                      <p:cBhvr>
                                        <p:cTn id="235" dur="500"/>
                                        <p:tgtEl>
                                          <p:spTgt spid="94"/>
                                        </p:tgtEl>
                                        <p:attrNameLst>
                                          <p:attrName>ppt_h</p:attrName>
                                        </p:attrNameLst>
                                      </p:cBhvr>
                                      <p:tavLst>
                                        <p:tav tm="0">
                                          <p:val>
                                            <p:strVal val="ppt_h"/>
                                          </p:val>
                                        </p:tav>
                                        <p:tav tm="100000">
                                          <p:val>
                                            <p:fltVal val="0"/>
                                          </p:val>
                                        </p:tav>
                                      </p:tavLst>
                                    </p:anim>
                                    <p:animEffect transition="out" filter="fade">
                                      <p:cBhvr>
                                        <p:cTn id="236" dur="500"/>
                                        <p:tgtEl>
                                          <p:spTgt spid="94"/>
                                        </p:tgtEl>
                                      </p:cBhvr>
                                    </p:animEffect>
                                    <p:set>
                                      <p:cBhvr>
                                        <p:cTn id="237" dur="1" fill="hold">
                                          <p:stCondLst>
                                            <p:cond delay="499"/>
                                          </p:stCondLst>
                                        </p:cTn>
                                        <p:tgtEl>
                                          <p:spTgt spid="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7" grpId="0" animBg="1"/>
      <p:bldP spid="58" grpId="0" animBg="1"/>
      <p:bldP spid="59" grpId="0" animBg="1"/>
      <p:bldP spid="6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8311" y="618793"/>
            <a:ext cx="9980682" cy="682894"/>
          </a:xfrm>
          <a:prstGeom prst="rect">
            <a:avLst/>
          </a:prstGeom>
        </p:spPr>
        <p:txBody>
          <a:bodyPr vert="horz" lIns="0" tIns="45720" rIns="0" bIns="45720" rtlCol="0" anchor="b">
            <a:normAutofit fontScale="85000" lnSpcReduction="2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Investigación exploratoria sobre la aplicación de PM dentro de un SMS</a:t>
            </a:r>
            <a:endParaRPr lang="es-ES" sz="3200" cap="all" dirty="0"/>
          </a:p>
        </p:txBody>
      </p:sp>
      <p:grpSp>
        <p:nvGrpSpPr>
          <p:cNvPr id="2" name="Grupo 1"/>
          <p:cNvGrpSpPr/>
          <p:nvPr/>
        </p:nvGrpSpPr>
        <p:grpSpPr>
          <a:xfrm>
            <a:off x="1786506" y="2711953"/>
            <a:ext cx="1484244" cy="1484244"/>
            <a:chOff x="1786506" y="2711953"/>
            <a:chExt cx="1484244" cy="1484244"/>
          </a:xfrm>
        </p:grpSpPr>
        <p:sp>
          <p:nvSpPr>
            <p:cNvPr id="74" name="Rectangle: Rounded Corners 13">
              <a:extLst>
                <a:ext uri="{FF2B5EF4-FFF2-40B4-BE49-F238E27FC236}">
                  <a16:creationId xmlns:a16="http://schemas.microsoft.com/office/drawing/2014/main" id="{703C2986-6FC2-4928-9609-DB37E6299E29}"/>
                </a:ext>
              </a:extLst>
            </p:cNvPr>
            <p:cNvSpPr/>
            <p:nvPr/>
          </p:nvSpPr>
          <p:spPr>
            <a:xfrm rot="2700000">
              <a:off x="1786506" y="2711953"/>
              <a:ext cx="1484244" cy="1484244"/>
            </a:xfrm>
            <a:prstGeom prst="roundRect">
              <a:avLst>
                <a:gd name="adj" fmla="val 1309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8" name="Imagen 107"/>
            <p:cNvPicPr>
              <a:picLocks noChangeAspect="1"/>
            </p:cNvPicPr>
            <p:nvPr/>
          </p:nvPicPr>
          <p:blipFill>
            <a:blip r:embed="rId4"/>
            <a:stretch>
              <a:fillRect/>
            </a:stretch>
          </p:blipFill>
          <p:spPr>
            <a:xfrm>
              <a:off x="1941745" y="2983159"/>
              <a:ext cx="1208488" cy="930010"/>
            </a:xfrm>
            <a:prstGeom prst="rect">
              <a:avLst/>
            </a:prstGeom>
          </p:spPr>
        </p:pic>
      </p:grpSp>
      <p:grpSp>
        <p:nvGrpSpPr>
          <p:cNvPr id="3" name="Grupo 2"/>
          <p:cNvGrpSpPr/>
          <p:nvPr/>
        </p:nvGrpSpPr>
        <p:grpSpPr>
          <a:xfrm>
            <a:off x="3885544" y="2711953"/>
            <a:ext cx="1484244" cy="1484244"/>
            <a:chOff x="3885544" y="2711953"/>
            <a:chExt cx="1484244" cy="1484244"/>
          </a:xfrm>
        </p:grpSpPr>
        <p:sp>
          <p:nvSpPr>
            <p:cNvPr id="90" name="Rectangle: Rounded Corners 16">
              <a:extLst>
                <a:ext uri="{FF2B5EF4-FFF2-40B4-BE49-F238E27FC236}">
                  <a16:creationId xmlns:a16="http://schemas.microsoft.com/office/drawing/2014/main" id="{0F1B0B97-B3BB-452D-8F2F-EA9AB5AF7674}"/>
                </a:ext>
              </a:extLst>
            </p:cNvPr>
            <p:cNvSpPr/>
            <p:nvPr/>
          </p:nvSpPr>
          <p:spPr>
            <a:xfrm rot="2700000">
              <a:off x="3885544" y="2711953"/>
              <a:ext cx="1484244" cy="1484244"/>
            </a:xfrm>
            <a:prstGeom prst="roundRect">
              <a:avLst>
                <a:gd name="adj" fmla="val 1309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Imagen 108"/>
            <p:cNvPicPr>
              <a:picLocks noChangeAspect="1"/>
            </p:cNvPicPr>
            <p:nvPr/>
          </p:nvPicPr>
          <p:blipFill>
            <a:blip r:embed="rId5"/>
            <a:stretch>
              <a:fillRect/>
            </a:stretch>
          </p:blipFill>
          <p:spPr>
            <a:xfrm>
              <a:off x="4081944" y="2955997"/>
              <a:ext cx="1101549" cy="978597"/>
            </a:xfrm>
            <a:prstGeom prst="rect">
              <a:avLst/>
            </a:prstGeom>
          </p:spPr>
        </p:pic>
      </p:grpSp>
      <p:grpSp>
        <p:nvGrpSpPr>
          <p:cNvPr id="6" name="Grupo 5"/>
          <p:cNvGrpSpPr/>
          <p:nvPr/>
        </p:nvGrpSpPr>
        <p:grpSpPr>
          <a:xfrm>
            <a:off x="2841078" y="4030894"/>
            <a:ext cx="1484244" cy="1484244"/>
            <a:chOff x="2841078" y="4030894"/>
            <a:chExt cx="1484244" cy="1484244"/>
          </a:xfrm>
        </p:grpSpPr>
        <p:sp>
          <p:nvSpPr>
            <p:cNvPr id="93" name="Rectangle: Rounded Corners 20">
              <a:extLst>
                <a:ext uri="{FF2B5EF4-FFF2-40B4-BE49-F238E27FC236}">
                  <a16:creationId xmlns:a16="http://schemas.microsoft.com/office/drawing/2014/main" id="{4CB58540-4FF9-453F-A9F6-3C932CAF55E0}"/>
                </a:ext>
              </a:extLst>
            </p:cNvPr>
            <p:cNvSpPr/>
            <p:nvPr/>
          </p:nvSpPr>
          <p:spPr>
            <a:xfrm rot="2700000">
              <a:off x="2841078" y="4030894"/>
              <a:ext cx="1484244" cy="1484244"/>
            </a:xfrm>
            <a:prstGeom prst="roundRect">
              <a:avLst>
                <a:gd name="adj" fmla="val 13096"/>
              </a:avLst>
            </a:prstGeom>
            <a:solidFill>
              <a:srgbClr val="EF307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echa curvada hacia arriba 3"/>
            <p:cNvSpPr/>
            <p:nvPr/>
          </p:nvSpPr>
          <p:spPr>
            <a:xfrm>
              <a:off x="3150233" y="4424793"/>
              <a:ext cx="931711" cy="348223"/>
            </a:xfrm>
            <a:prstGeom prst="curvedUpArrow">
              <a:avLst/>
            </a:prstGeom>
            <a:solidFill>
              <a:schemeClr val="accent5">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7" name="Grupo 6"/>
          <p:cNvGrpSpPr/>
          <p:nvPr/>
        </p:nvGrpSpPr>
        <p:grpSpPr>
          <a:xfrm>
            <a:off x="4935063" y="4030894"/>
            <a:ext cx="1484244" cy="1484244"/>
            <a:chOff x="4935063" y="4030894"/>
            <a:chExt cx="1484244" cy="1484244"/>
          </a:xfrm>
        </p:grpSpPr>
        <p:sp>
          <p:nvSpPr>
            <p:cNvPr id="97" name="Rectangle: Rounded Corners 21">
              <a:extLst>
                <a:ext uri="{FF2B5EF4-FFF2-40B4-BE49-F238E27FC236}">
                  <a16:creationId xmlns:a16="http://schemas.microsoft.com/office/drawing/2014/main" id="{61459C0E-0DC9-428D-AB3A-8868112E3852}"/>
                </a:ext>
              </a:extLst>
            </p:cNvPr>
            <p:cNvSpPr/>
            <p:nvPr/>
          </p:nvSpPr>
          <p:spPr>
            <a:xfrm rot="2700000">
              <a:off x="4935063" y="4030894"/>
              <a:ext cx="1484244" cy="1484244"/>
            </a:xfrm>
            <a:prstGeom prst="roundRect">
              <a:avLst>
                <a:gd name="adj" fmla="val 13096"/>
              </a:avLst>
            </a:prstGeom>
            <a:solidFill>
              <a:srgbClr val="03A1A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eñal de prohibido 4"/>
            <p:cNvSpPr/>
            <p:nvPr/>
          </p:nvSpPr>
          <p:spPr>
            <a:xfrm>
              <a:off x="5267282" y="4181519"/>
              <a:ext cx="819807" cy="819807"/>
            </a:xfrm>
            <a:prstGeom prst="noSmoking">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pSp>
      <p:grpSp>
        <p:nvGrpSpPr>
          <p:cNvPr id="8" name="Grupo 7"/>
          <p:cNvGrpSpPr/>
          <p:nvPr/>
        </p:nvGrpSpPr>
        <p:grpSpPr>
          <a:xfrm>
            <a:off x="5984583" y="2711953"/>
            <a:ext cx="1484244" cy="1484244"/>
            <a:chOff x="5984583" y="2711953"/>
            <a:chExt cx="1484244" cy="1484244"/>
          </a:xfrm>
        </p:grpSpPr>
        <p:sp>
          <p:nvSpPr>
            <p:cNvPr id="69" name="Rectangle: Rounded Corners 17">
              <a:extLst>
                <a:ext uri="{FF2B5EF4-FFF2-40B4-BE49-F238E27FC236}">
                  <a16:creationId xmlns:a16="http://schemas.microsoft.com/office/drawing/2014/main" id="{FC519D27-4F14-4E45-80D5-D5C98813D917}"/>
                </a:ext>
              </a:extLst>
            </p:cNvPr>
            <p:cNvSpPr/>
            <p:nvPr/>
          </p:nvSpPr>
          <p:spPr>
            <a:xfrm rot="2700000">
              <a:off x="5984583" y="2711953"/>
              <a:ext cx="1484244" cy="1484244"/>
            </a:xfrm>
            <a:prstGeom prst="roundRect">
              <a:avLst>
                <a:gd name="adj" fmla="val 1309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Imagen 109"/>
            <p:cNvPicPr>
              <a:picLocks noChangeAspect="1"/>
            </p:cNvPicPr>
            <p:nvPr/>
          </p:nvPicPr>
          <p:blipFill>
            <a:blip r:embed="rId6"/>
            <a:stretch>
              <a:fillRect/>
            </a:stretch>
          </p:blipFill>
          <p:spPr>
            <a:xfrm>
              <a:off x="6174239" y="2983159"/>
              <a:ext cx="1115035" cy="892692"/>
            </a:xfrm>
            <a:prstGeom prst="rect">
              <a:avLst/>
            </a:prstGeom>
          </p:spPr>
        </p:pic>
      </p:grpSp>
      <p:grpSp>
        <p:nvGrpSpPr>
          <p:cNvPr id="10" name="Grupo 9"/>
          <p:cNvGrpSpPr/>
          <p:nvPr/>
        </p:nvGrpSpPr>
        <p:grpSpPr>
          <a:xfrm>
            <a:off x="7002226" y="4030894"/>
            <a:ext cx="1484244" cy="1484244"/>
            <a:chOff x="7002226" y="4030894"/>
            <a:chExt cx="1484244" cy="1484244"/>
          </a:xfrm>
        </p:grpSpPr>
        <p:sp>
          <p:nvSpPr>
            <p:cNvPr id="101" name="Rectangle: Rounded Corners 22">
              <a:extLst>
                <a:ext uri="{FF2B5EF4-FFF2-40B4-BE49-F238E27FC236}">
                  <a16:creationId xmlns:a16="http://schemas.microsoft.com/office/drawing/2014/main" id="{4958A5D0-184B-4172-86EF-3B81412BDC75}"/>
                </a:ext>
              </a:extLst>
            </p:cNvPr>
            <p:cNvSpPr/>
            <p:nvPr/>
          </p:nvSpPr>
          <p:spPr>
            <a:xfrm rot="2700000">
              <a:off x="7002226" y="4030894"/>
              <a:ext cx="1484244" cy="1484244"/>
            </a:xfrm>
            <a:prstGeom prst="roundRect">
              <a:avLst>
                <a:gd name="adj" fmla="val 13096"/>
              </a:avLst>
            </a:prstGeom>
            <a:solidFill>
              <a:srgbClr val="EE952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p:cNvPicPr>
              <a:picLocks noChangeAspect="1"/>
            </p:cNvPicPr>
            <p:nvPr/>
          </p:nvPicPr>
          <p:blipFill>
            <a:blip r:embed="rId7"/>
            <a:stretch>
              <a:fillRect/>
            </a:stretch>
          </p:blipFill>
          <p:spPr>
            <a:xfrm>
              <a:off x="7213008" y="4181519"/>
              <a:ext cx="1066363" cy="1062413"/>
            </a:xfrm>
            <a:prstGeom prst="rect">
              <a:avLst/>
            </a:prstGeom>
          </p:spPr>
        </p:pic>
      </p:grpSp>
      <p:grpSp>
        <p:nvGrpSpPr>
          <p:cNvPr id="16" name="Grupo 15"/>
          <p:cNvGrpSpPr/>
          <p:nvPr/>
        </p:nvGrpSpPr>
        <p:grpSpPr>
          <a:xfrm>
            <a:off x="8051746" y="2711953"/>
            <a:ext cx="1484244" cy="1484244"/>
            <a:chOff x="8051746" y="2711953"/>
            <a:chExt cx="1484244" cy="1484244"/>
          </a:xfrm>
        </p:grpSpPr>
        <p:grpSp>
          <p:nvGrpSpPr>
            <p:cNvPr id="64" name="Group 53">
              <a:extLst>
                <a:ext uri="{FF2B5EF4-FFF2-40B4-BE49-F238E27FC236}">
                  <a16:creationId xmlns:a16="http://schemas.microsoft.com/office/drawing/2014/main" id="{0E851E4D-9EFD-4B5A-86C5-131DC72DB131}"/>
                </a:ext>
              </a:extLst>
            </p:cNvPr>
            <p:cNvGrpSpPr/>
            <p:nvPr/>
          </p:nvGrpSpPr>
          <p:grpSpPr>
            <a:xfrm>
              <a:off x="8051746" y="2711953"/>
              <a:ext cx="1484244" cy="1484244"/>
              <a:chOff x="7452656" y="2338532"/>
              <a:chExt cx="1484244" cy="1484244"/>
            </a:xfrm>
          </p:grpSpPr>
          <p:sp>
            <p:nvSpPr>
              <p:cNvPr id="65" name="Rectangle: Rounded Corners 18">
                <a:extLst>
                  <a:ext uri="{FF2B5EF4-FFF2-40B4-BE49-F238E27FC236}">
                    <a16:creationId xmlns:a16="http://schemas.microsoft.com/office/drawing/2014/main" id="{50018B0A-C93F-4E1C-8AFA-C10A45AD97A0}"/>
                  </a:ext>
                </a:extLst>
              </p:cNvPr>
              <p:cNvSpPr/>
              <p:nvPr/>
            </p:nvSpPr>
            <p:spPr>
              <a:xfrm rot="2700000">
                <a:off x="7452656" y="2338532"/>
                <a:ext cx="1484244" cy="1484244"/>
              </a:xfrm>
              <a:prstGeom prst="roundRect">
                <a:avLst>
                  <a:gd name="adj" fmla="val 1309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25">
                <a:extLst>
                  <a:ext uri="{FF2B5EF4-FFF2-40B4-BE49-F238E27FC236}">
                    <a16:creationId xmlns:a16="http://schemas.microsoft.com/office/drawing/2014/main" id="{5A6A539F-4A70-49EF-81D6-C75F8CE337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3420" y="2621560"/>
                <a:ext cx="918188" cy="918188"/>
              </a:xfrm>
              <a:prstGeom prst="rect">
                <a:avLst/>
              </a:prstGeom>
            </p:spPr>
          </p:pic>
        </p:grpSp>
        <p:pic>
          <p:nvPicPr>
            <p:cNvPr id="11" name="Imagen 10"/>
            <p:cNvPicPr>
              <a:picLocks noChangeAspect="1"/>
            </p:cNvPicPr>
            <p:nvPr/>
          </p:nvPicPr>
          <p:blipFill>
            <a:blip r:embed="rId9"/>
            <a:stretch>
              <a:fillRect/>
            </a:stretch>
          </p:blipFill>
          <p:spPr>
            <a:xfrm>
              <a:off x="8169664" y="2888497"/>
              <a:ext cx="1258515" cy="949130"/>
            </a:xfrm>
            <a:prstGeom prst="rect">
              <a:avLst/>
            </a:prstGeom>
          </p:spPr>
        </p:pic>
      </p:grpSp>
      <p:grpSp>
        <p:nvGrpSpPr>
          <p:cNvPr id="12" name="Grupo 11"/>
          <p:cNvGrpSpPr/>
          <p:nvPr/>
        </p:nvGrpSpPr>
        <p:grpSpPr>
          <a:xfrm>
            <a:off x="9096211" y="4030894"/>
            <a:ext cx="1484244" cy="1484244"/>
            <a:chOff x="9096211" y="4030894"/>
            <a:chExt cx="1484244" cy="1484244"/>
          </a:xfrm>
        </p:grpSpPr>
        <p:sp>
          <p:nvSpPr>
            <p:cNvPr id="105" name="Rectangle: Rounded Corners 23">
              <a:extLst>
                <a:ext uri="{FF2B5EF4-FFF2-40B4-BE49-F238E27FC236}">
                  <a16:creationId xmlns:a16="http://schemas.microsoft.com/office/drawing/2014/main" id="{1F85CC35-104C-478B-84A0-E8A131FF05F1}"/>
                </a:ext>
              </a:extLst>
            </p:cNvPr>
            <p:cNvSpPr/>
            <p:nvPr/>
          </p:nvSpPr>
          <p:spPr>
            <a:xfrm rot="2700000">
              <a:off x="9096211" y="4030894"/>
              <a:ext cx="1484244" cy="1484244"/>
            </a:xfrm>
            <a:prstGeom prst="roundRect">
              <a:avLst>
                <a:gd name="adj" fmla="val 13096"/>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Imagen 110"/>
            <p:cNvPicPr>
              <a:picLocks noChangeAspect="1"/>
            </p:cNvPicPr>
            <p:nvPr/>
          </p:nvPicPr>
          <p:blipFill>
            <a:blip r:embed="rId10"/>
            <a:stretch>
              <a:fillRect/>
            </a:stretch>
          </p:blipFill>
          <p:spPr>
            <a:xfrm>
              <a:off x="9270721" y="4236276"/>
              <a:ext cx="1135223" cy="1102318"/>
            </a:xfrm>
            <a:prstGeom prst="rect">
              <a:avLst/>
            </a:prstGeom>
          </p:spPr>
        </p:pic>
      </p:grpSp>
      <p:grpSp>
        <p:nvGrpSpPr>
          <p:cNvPr id="14" name="Grupo 13"/>
          <p:cNvGrpSpPr/>
          <p:nvPr/>
        </p:nvGrpSpPr>
        <p:grpSpPr>
          <a:xfrm>
            <a:off x="10150784" y="2711953"/>
            <a:ext cx="1484244" cy="1484244"/>
            <a:chOff x="10150784" y="2711953"/>
            <a:chExt cx="1484244" cy="1484244"/>
          </a:xfrm>
        </p:grpSpPr>
        <p:grpSp>
          <p:nvGrpSpPr>
            <p:cNvPr id="61" name="Group 54">
              <a:extLst>
                <a:ext uri="{FF2B5EF4-FFF2-40B4-BE49-F238E27FC236}">
                  <a16:creationId xmlns:a16="http://schemas.microsoft.com/office/drawing/2014/main" id="{D1C685FE-4111-475B-92F9-E8EF54EFFF3F}"/>
                </a:ext>
              </a:extLst>
            </p:cNvPr>
            <p:cNvGrpSpPr/>
            <p:nvPr/>
          </p:nvGrpSpPr>
          <p:grpSpPr>
            <a:xfrm>
              <a:off x="10150784" y="2711953"/>
              <a:ext cx="1484244" cy="1484244"/>
              <a:chOff x="9551694" y="2338532"/>
              <a:chExt cx="1484244" cy="1484244"/>
            </a:xfrm>
          </p:grpSpPr>
          <p:sp>
            <p:nvSpPr>
              <p:cNvPr id="62" name="Rectangle: Rounded Corners 19">
                <a:extLst>
                  <a:ext uri="{FF2B5EF4-FFF2-40B4-BE49-F238E27FC236}">
                    <a16:creationId xmlns:a16="http://schemas.microsoft.com/office/drawing/2014/main" id="{CEDA8DB6-AE27-4F99-9726-06286F1ECC8A}"/>
                  </a:ext>
                </a:extLst>
              </p:cNvPr>
              <p:cNvSpPr/>
              <p:nvPr/>
            </p:nvSpPr>
            <p:spPr>
              <a:xfrm rot="2700000">
                <a:off x="9551694" y="2338532"/>
                <a:ext cx="1484244" cy="1484244"/>
              </a:xfrm>
              <a:prstGeom prst="roundRect">
                <a:avLst>
                  <a:gd name="adj" fmla="val 13096"/>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15">
                <a:extLst>
                  <a:ext uri="{FF2B5EF4-FFF2-40B4-BE49-F238E27FC236}">
                    <a16:creationId xmlns:a16="http://schemas.microsoft.com/office/drawing/2014/main" id="{5FAAEA80-CA30-4101-9CD1-6277ECA115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77094" y="2658878"/>
                <a:ext cx="843552" cy="843552"/>
              </a:xfrm>
              <a:prstGeom prst="rect">
                <a:avLst/>
              </a:prstGeom>
            </p:spPr>
          </p:pic>
        </p:grpSp>
        <p:pic>
          <p:nvPicPr>
            <p:cNvPr id="13" name="Imagen 12"/>
            <p:cNvPicPr>
              <a:picLocks noChangeAspect="1"/>
            </p:cNvPicPr>
            <p:nvPr/>
          </p:nvPicPr>
          <p:blipFill>
            <a:blip r:embed="rId12"/>
            <a:stretch>
              <a:fillRect/>
            </a:stretch>
          </p:blipFill>
          <p:spPr>
            <a:xfrm>
              <a:off x="10369673" y="2886580"/>
              <a:ext cx="1145472" cy="989271"/>
            </a:xfrm>
            <a:prstGeom prst="rect">
              <a:avLst/>
            </a:prstGeom>
          </p:spPr>
        </p:pic>
      </p:grpSp>
      <p:grpSp>
        <p:nvGrpSpPr>
          <p:cNvPr id="112" name="Grupo 111"/>
          <p:cNvGrpSpPr/>
          <p:nvPr/>
        </p:nvGrpSpPr>
        <p:grpSpPr>
          <a:xfrm>
            <a:off x="654476" y="55341"/>
            <a:ext cx="2867670" cy="378502"/>
            <a:chOff x="654476" y="55341"/>
            <a:chExt cx="2867670" cy="378502"/>
          </a:xfrm>
        </p:grpSpPr>
        <p:grpSp>
          <p:nvGrpSpPr>
            <p:cNvPr id="113" name="Grupo 112"/>
            <p:cNvGrpSpPr/>
            <p:nvPr/>
          </p:nvGrpSpPr>
          <p:grpSpPr>
            <a:xfrm>
              <a:off x="654476" y="55341"/>
              <a:ext cx="2867670" cy="378502"/>
              <a:chOff x="1156803" y="652001"/>
              <a:chExt cx="2867670" cy="378502"/>
            </a:xfrm>
          </p:grpSpPr>
          <p:grpSp>
            <p:nvGrpSpPr>
              <p:cNvPr id="115" name="Grupo 114"/>
              <p:cNvGrpSpPr/>
              <p:nvPr/>
            </p:nvGrpSpPr>
            <p:grpSpPr>
              <a:xfrm>
                <a:off x="1835957" y="652001"/>
                <a:ext cx="2188516" cy="378502"/>
                <a:chOff x="7619165" y="3272308"/>
                <a:chExt cx="3470430" cy="506917"/>
              </a:xfrm>
            </p:grpSpPr>
            <p:sp>
              <p:nvSpPr>
                <p:cNvPr id="119" name="Rectángulo redondeado 118"/>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120" name="Elipse 119"/>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1" name="Imagen 120"/>
                <p:cNvPicPr>
                  <a:picLocks noChangeAspect="1"/>
                </p:cNvPicPr>
                <p:nvPr/>
              </p:nvPicPr>
              <p:blipFill>
                <a:blip r:embed="rId13"/>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116" name="Grupo 115"/>
              <p:cNvGrpSpPr/>
              <p:nvPr/>
            </p:nvGrpSpPr>
            <p:grpSpPr>
              <a:xfrm>
                <a:off x="1156803" y="743233"/>
                <a:ext cx="679154" cy="176218"/>
                <a:chOff x="6529112" y="3374794"/>
                <a:chExt cx="1109967" cy="288000"/>
              </a:xfrm>
            </p:grpSpPr>
            <p:sp>
              <p:nvSpPr>
                <p:cNvPr id="117" name="Conector 116"/>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18" name="Conector recto de flecha 117"/>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14" name="Imagen 113"/>
            <p:cNvPicPr>
              <a:picLocks noChangeAspect="1"/>
            </p:cNvPicPr>
            <p:nvPr/>
          </p:nvPicPr>
          <p:blipFill>
            <a:blip r:embed="rId14"/>
            <a:stretch>
              <a:fillRect/>
            </a:stretch>
          </p:blipFill>
          <p:spPr>
            <a:xfrm>
              <a:off x="1417154" y="130953"/>
              <a:ext cx="191838" cy="191838"/>
            </a:xfrm>
            <a:prstGeom prst="rect">
              <a:avLst/>
            </a:prstGeom>
          </p:spPr>
        </p:pic>
      </p:grpSp>
      <p:grpSp>
        <p:nvGrpSpPr>
          <p:cNvPr id="122" name="Grupo 121"/>
          <p:cNvGrpSpPr/>
          <p:nvPr/>
        </p:nvGrpSpPr>
        <p:grpSpPr>
          <a:xfrm>
            <a:off x="1465437" y="380072"/>
            <a:ext cx="4259443" cy="646331"/>
            <a:chOff x="1465437" y="380072"/>
            <a:chExt cx="4259443" cy="646331"/>
          </a:xfrm>
        </p:grpSpPr>
        <p:sp>
          <p:nvSpPr>
            <p:cNvPr id="123"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124" name="Imagen 123"/>
            <p:cNvPicPr>
              <a:picLocks noChangeAspect="1"/>
            </p:cNvPicPr>
            <p:nvPr/>
          </p:nvPicPr>
          <p:blipFill>
            <a:blip r:embed="rId14"/>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2086995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left)">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wipe(up)">
                                      <p:cBhvr>
                                        <p:cTn id="17" dur="5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1000"/>
                                        <p:tgtEl>
                                          <p:spTgt spid="10"/>
                                        </p:tgtEl>
                                      </p:cBhvr>
                                    </p:animEffect>
                                    <p:anim calcmode="lin" valueType="num">
                                      <p:cBhvr>
                                        <p:cTn id="58" dur="1000" fill="hold"/>
                                        <p:tgtEl>
                                          <p:spTgt spid="10"/>
                                        </p:tgtEl>
                                        <p:attrNameLst>
                                          <p:attrName>ppt_x</p:attrName>
                                        </p:attrNameLst>
                                      </p:cBhvr>
                                      <p:tavLst>
                                        <p:tav tm="0">
                                          <p:val>
                                            <p:strVal val="#ppt_x"/>
                                          </p:val>
                                        </p:tav>
                                        <p:tav tm="100000">
                                          <p:val>
                                            <p:strVal val="#ppt_x"/>
                                          </p:val>
                                        </p:tav>
                                      </p:tavLst>
                                    </p:anim>
                                    <p:anim calcmode="lin" valueType="num">
                                      <p:cBhvr>
                                        <p:cTn id="5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0279" y="492874"/>
            <a:ext cx="9980682" cy="682894"/>
          </a:xfrm>
          <a:prstGeom prst="rect">
            <a:avLst/>
          </a:prstGeom>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Estructuración del modelo mejorado de SMS</a:t>
            </a:r>
            <a:endParaRPr lang="es-ES" sz="3200" cap="all" dirty="0"/>
          </a:p>
        </p:txBody>
      </p:sp>
      <p:graphicFrame>
        <p:nvGraphicFramePr>
          <p:cNvPr id="49" name="Diagrama 48"/>
          <p:cNvGraphicFramePr/>
          <p:nvPr>
            <p:extLst>
              <p:ext uri="{D42A27DB-BD31-4B8C-83A1-F6EECF244321}">
                <p14:modId xmlns:p14="http://schemas.microsoft.com/office/powerpoint/2010/main" val="4267832156"/>
              </p:ext>
            </p:extLst>
          </p:nvPr>
        </p:nvGraphicFramePr>
        <p:xfrm>
          <a:off x="1247418" y="1699674"/>
          <a:ext cx="10521863" cy="4584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50" name="Grupo 49"/>
          <p:cNvGrpSpPr/>
          <p:nvPr/>
        </p:nvGrpSpPr>
        <p:grpSpPr>
          <a:xfrm>
            <a:off x="654476" y="55341"/>
            <a:ext cx="2867670" cy="378502"/>
            <a:chOff x="654476" y="55341"/>
            <a:chExt cx="2867670" cy="378502"/>
          </a:xfrm>
        </p:grpSpPr>
        <p:grpSp>
          <p:nvGrpSpPr>
            <p:cNvPr id="51" name="Grupo 50"/>
            <p:cNvGrpSpPr/>
            <p:nvPr/>
          </p:nvGrpSpPr>
          <p:grpSpPr>
            <a:xfrm>
              <a:off x="654476" y="55341"/>
              <a:ext cx="2867670" cy="378502"/>
              <a:chOff x="1156803" y="652001"/>
              <a:chExt cx="2867670" cy="378502"/>
            </a:xfrm>
          </p:grpSpPr>
          <p:grpSp>
            <p:nvGrpSpPr>
              <p:cNvPr id="53" name="Grupo 52"/>
              <p:cNvGrpSpPr/>
              <p:nvPr/>
            </p:nvGrpSpPr>
            <p:grpSpPr>
              <a:xfrm>
                <a:off x="1835957" y="652001"/>
                <a:ext cx="2188516" cy="378502"/>
                <a:chOff x="7619165" y="3272308"/>
                <a:chExt cx="3470430" cy="506917"/>
              </a:xfrm>
            </p:grpSpPr>
            <p:sp>
              <p:nvSpPr>
                <p:cNvPr id="59" name="Rectángulo redondeado 58"/>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60" name="Elipse 59"/>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7" name="Imagen 66"/>
                <p:cNvPicPr>
                  <a:picLocks noChangeAspect="1"/>
                </p:cNvPicPr>
                <p:nvPr/>
              </p:nvPicPr>
              <p:blipFill>
                <a:blip r:embed="rId9"/>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56" name="Grupo 55"/>
              <p:cNvGrpSpPr/>
              <p:nvPr/>
            </p:nvGrpSpPr>
            <p:grpSpPr>
              <a:xfrm>
                <a:off x="1156803" y="743233"/>
                <a:ext cx="679154" cy="176218"/>
                <a:chOff x="6529112" y="3374794"/>
                <a:chExt cx="1109967" cy="288000"/>
              </a:xfrm>
            </p:grpSpPr>
            <p:sp>
              <p:nvSpPr>
                <p:cNvPr id="57" name="Conector 56"/>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58" name="Conector recto de flecha 57"/>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52" name="Imagen 51"/>
            <p:cNvPicPr>
              <a:picLocks noChangeAspect="1"/>
            </p:cNvPicPr>
            <p:nvPr/>
          </p:nvPicPr>
          <p:blipFill>
            <a:blip r:embed="rId10"/>
            <a:stretch>
              <a:fillRect/>
            </a:stretch>
          </p:blipFill>
          <p:spPr>
            <a:xfrm>
              <a:off x="1417154" y="130953"/>
              <a:ext cx="191838" cy="191838"/>
            </a:xfrm>
            <a:prstGeom prst="rect">
              <a:avLst/>
            </a:prstGeom>
          </p:spPr>
        </p:pic>
      </p:grpSp>
      <p:grpSp>
        <p:nvGrpSpPr>
          <p:cNvPr id="68" name="Grupo 67"/>
          <p:cNvGrpSpPr/>
          <p:nvPr/>
        </p:nvGrpSpPr>
        <p:grpSpPr>
          <a:xfrm>
            <a:off x="1465437" y="380072"/>
            <a:ext cx="4259443" cy="646331"/>
            <a:chOff x="1465437" y="380072"/>
            <a:chExt cx="4259443" cy="646331"/>
          </a:xfrm>
        </p:grpSpPr>
        <p:sp>
          <p:nvSpPr>
            <p:cNvPr id="70"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71" name="Imagen 70"/>
            <p:cNvPicPr>
              <a:picLocks noChangeAspect="1"/>
            </p:cNvPicPr>
            <p:nvPr/>
          </p:nvPicPr>
          <p:blipFill>
            <a:blip r:embed="rId10"/>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40833546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9">
                                            <p:graphicEl>
                                              <a:dgm id="{943E5532-474E-4A94-9432-03DF96A91615}"/>
                                            </p:graphicEl>
                                          </p:spTgt>
                                        </p:tgtEl>
                                        <p:attrNameLst>
                                          <p:attrName>style.visibility</p:attrName>
                                        </p:attrNameLst>
                                      </p:cBhvr>
                                      <p:to>
                                        <p:strVal val="visible"/>
                                      </p:to>
                                    </p:set>
                                    <p:anim calcmode="lin" valueType="num">
                                      <p:cBhvr>
                                        <p:cTn id="22" dur="500" fill="hold"/>
                                        <p:tgtEl>
                                          <p:spTgt spid="49">
                                            <p:graphicEl>
                                              <a:dgm id="{943E5532-474E-4A94-9432-03DF96A91615}"/>
                                            </p:graphicEl>
                                          </p:spTgt>
                                        </p:tgtEl>
                                        <p:attrNameLst>
                                          <p:attrName>ppt_w</p:attrName>
                                        </p:attrNameLst>
                                      </p:cBhvr>
                                      <p:tavLst>
                                        <p:tav tm="0">
                                          <p:val>
                                            <p:fltVal val="0"/>
                                          </p:val>
                                        </p:tav>
                                        <p:tav tm="100000">
                                          <p:val>
                                            <p:strVal val="#ppt_w"/>
                                          </p:val>
                                        </p:tav>
                                      </p:tavLst>
                                    </p:anim>
                                    <p:anim calcmode="lin" valueType="num">
                                      <p:cBhvr>
                                        <p:cTn id="23" dur="500" fill="hold"/>
                                        <p:tgtEl>
                                          <p:spTgt spid="49">
                                            <p:graphicEl>
                                              <a:dgm id="{943E5532-474E-4A94-9432-03DF96A91615}"/>
                                            </p:graphicEl>
                                          </p:spTgt>
                                        </p:tgtEl>
                                        <p:attrNameLst>
                                          <p:attrName>ppt_h</p:attrName>
                                        </p:attrNameLst>
                                      </p:cBhvr>
                                      <p:tavLst>
                                        <p:tav tm="0">
                                          <p:val>
                                            <p:fltVal val="0"/>
                                          </p:val>
                                        </p:tav>
                                        <p:tav tm="100000">
                                          <p:val>
                                            <p:strVal val="#ppt_h"/>
                                          </p:val>
                                        </p:tav>
                                      </p:tavLst>
                                    </p:anim>
                                    <p:animEffect transition="in" filter="fade">
                                      <p:cBhvr>
                                        <p:cTn id="24" dur="500"/>
                                        <p:tgtEl>
                                          <p:spTgt spid="49">
                                            <p:graphicEl>
                                              <a:dgm id="{943E5532-474E-4A94-9432-03DF96A91615}"/>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9">
                                            <p:graphicEl>
                                              <a:dgm id="{B4F3A916-846F-4B70-8B8B-AAE85A0E024E}"/>
                                            </p:graphicEl>
                                          </p:spTgt>
                                        </p:tgtEl>
                                        <p:attrNameLst>
                                          <p:attrName>style.visibility</p:attrName>
                                        </p:attrNameLst>
                                      </p:cBhvr>
                                      <p:to>
                                        <p:strVal val="visible"/>
                                      </p:to>
                                    </p:set>
                                    <p:anim calcmode="lin" valueType="num">
                                      <p:cBhvr>
                                        <p:cTn id="27" dur="500" fill="hold"/>
                                        <p:tgtEl>
                                          <p:spTgt spid="49">
                                            <p:graphicEl>
                                              <a:dgm id="{B4F3A916-846F-4B70-8B8B-AAE85A0E024E}"/>
                                            </p:graphicEl>
                                          </p:spTgt>
                                        </p:tgtEl>
                                        <p:attrNameLst>
                                          <p:attrName>ppt_w</p:attrName>
                                        </p:attrNameLst>
                                      </p:cBhvr>
                                      <p:tavLst>
                                        <p:tav tm="0">
                                          <p:val>
                                            <p:fltVal val="0"/>
                                          </p:val>
                                        </p:tav>
                                        <p:tav tm="100000">
                                          <p:val>
                                            <p:strVal val="#ppt_w"/>
                                          </p:val>
                                        </p:tav>
                                      </p:tavLst>
                                    </p:anim>
                                    <p:anim calcmode="lin" valueType="num">
                                      <p:cBhvr>
                                        <p:cTn id="28" dur="500" fill="hold"/>
                                        <p:tgtEl>
                                          <p:spTgt spid="49">
                                            <p:graphicEl>
                                              <a:dgm id="{B4F3A916-846F-4B70-8B8B-AAE85A0E024E}"/>
                                            </p:graphicEl>
                                          </p:spTgt>
                                        </p:tgtEl>
                                        <p:attrNameLst>
                                          <p:attrName>ppt_h</p:attrName>
                                        </p:attrNameLst>
                                      </p:cBhvr>
                                      <p:tavLst>
                                        <p:tav tm="0">
                                          <p:val>
                                            <p:fltVal val="0"/>
                                          </p:val>
                                        </p:tav>
                                        <p:tav tm="100000">
                                          <p:val>
                                            <p:strVal val="#ppt_h"/>
                                          </p:val>
                                        </p:tav>
                                      </p:tavLst>
                                    </p:anim>
                                    <p:animEffect transition="in" filter="fade">
                                      <p:cBhvr>
                                        <p:cTn id="29" dur="500"/>
                                        <p:tgtEl>
                                          <p:spTgt spid="49">
                                            <p:graphicEl>
                                              <a:dgm id="{B4F3A916-846F-4B70-8B8B-AAE85A0E024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49">
                                            <p:graphicEl>
                                              <a:dgm id="{6148CB5A-9B1B-4B2F-8D17-E74451973BED}"/>
                                            </p:graphicEl>
                                          </p:spTgt>
                                        </p:tgtEl>
                                        <p:attrNameLst>
                                          <p:attrName>style.visibility</p:attrName>
                                        </p:attrNameLst>
                                      </p:cBhvr>
                                      <p:to>
                                        <p:strVal val="visible"/>
                                      </p:to>
                                    </p:set>
                                    <p:anim calcmode="lin" valueType="num">
                                      <p:cBhvr>
                                        <p:cTn id="34" dur="500" fill="hold"/>
                                        <p:tgtEl>
                                          <p:spTgt spid="49">
                                            <p:graphicEl>
                                              <a:dgm id="{6148CB5A-9B1B-4B2F-8D17-E74451973BED}"/>
                                            </p:graphicEl>
                                          </p:spTgt>
                                        </p:tgtEl>
                                        <p:attrNameLst>
                                          <p:attrName>ppt_w</p:attrName>
                                        </p:attrNameLst>
                                      </p:cBhvr>
                                      <p:tavLst>
                                        <p:tav tm="0">
                                          <p:val>
                                            <p:fltVal val="0"/>
                                          </p:val>
                                        </p:tav>
                                        <p:tav tm="100000">
                                          <p:val>
                                            <p:strVal val="#ppt_w"/>
                                          </p:val>
                                        </p:tav>
                                      </p:tavLst>
                                    </p:anim>
                                    <p:anim calcmode="lin" valueType="num">
                                      <p:cBhvr>
                                        <p:cTn id="35" dur="500" fill="hold"/>
                                        <p:tgtEl>
                                          <p:spTgt spid="49">
                                            <p:graphicEl>
                                              <a:dgm id="{6148CB5A-9B1B-4B2F-8D17-E74451973BED}"/>
                                            </p:graphicEl>
                                          </p:spTgt>
                                        </p:tgtEl>
                                        <p:attrNameLst>
                                          <p:attrName>ppt_h</p:attrName>
                                        </p:attrNameLst>
                                      </p:cBhvr>
                                      <p:tavLst>
                                        <p:tav tm="0">
                                          <p:val>
                                            <p:fltVal val="0"/>
                                          </p:val>
                                        </p:tav>
                                        <p:tav tm="100000">
                                          <p:val>
                                            <p:strVal val="#ppt_h"/>
                                          </p:val>
                                        </p:tav>
                                      </p:tavLst>
                                    </p:anim>
                                    <p:animEffect transition="in" filter="fade">
                                      <p:cBhvr>
                                        <p:cTn id="36" dur="500"/>
                                        <p:tgtEl>
                                          <p:spTgt spid="49">
                                            <p:graphicEl>
                                              <a:dgm id="{6148CB5A-9B1B-4B2F-8D17-E74451973BED}"/>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9">
                                            <p:graphicEl>
                                              <a:dgm id="{BAB3EC28-F4E1-4347-B1CE-33C051259B98}"/>
                                            </p:graphicEl>
                                          </p:spTgt>
                                        </p:tgtEl>
                                        <p:attrNameLst>
                                          <p:attrName>style.visibility</p:attrName>
                                        </p:attrNameLst>
                                      </p:cBhvr>
                                      <p:to>
                                        <p:strVal val="visible"/>
                                      </p:to>
                                    </p:set>
                                    <p:anim calcmode="lin" valueType="num">
                                      <p:cBhvr>
                                        <p:cTn id="39" dur="500" fill="hold"/>
                                        <p:tgtEl>
                                          <p:spTgt spid="49">
                                            <p:graphicEl>
                                              <a:dgm id="{BAB3EC28-F4E1-4347-B1CE-33C051259B98}"/>
                                            </p:graphicEl>
                                          </p:spTgt>
                                        </p:tgtEl>
                                        <p:attrNameLst>
                                          <p:attrName>ppt_w</p:attrName>
                                        </p:attrNameLst>
                                      </p:cBhvr>
                                      <p:tavLst>
                                        <p:tav tm="0">
                                          <p:val>
                                            <p:fltVal val="0"/>
                                          </p:val>
                                        </p:tav>
                                        <p:tav tm="100000">
                                          <p:val>
                                            <p:strVal val="#ppt_w"/>
                                          </p:val>
                                        </p:tav>
                                      </p:tavLst>
                                    </p:anim>
                                    <p:anim calcmode="lin" valueType="num">
                                      <p:cBhvr>
                                        <p:cTn id="40" dur="500" fill="hold"/>
                                        <p:tgtEl>
                                          <p:spTgt spid="49">
                                            <p:graphicEl>
                                              <a:dgm id="{BAB3EC28-F4E1-4347-B1CE-33C051259B98}"/>
                                            </p:graphicEl>
                                          </p:spTgt>
                                        </p:tgtEl>
                                        <p:attrNameLst>
                                          <p:attrName>ppt_h</p:attrName>
                                        </p:attrNameLst>
                                      </p:cBhvr>
                                      <p:tavLst>
                                        <p:tav tm="0">
                                          <p:val>
                                            <p:fltVal val="0"/>
                                          </p:val>
                                        </p:tav>
                                        <p:tav tm="100000">
                                          <p:val>
                                            <p:strVal val="#ppt_h"/>
                                          </p:val>
                                        </p:tav>
                                      </p:tavLst>
                                    </p:anim>
                                    <p:animEffect transition="in" filter="fade">
                                      <p:cBhvr>
                                        <p:cTn id="41" dur="500"/>
                                        <p:tgtEl>
                                          <p:spTgt spid="49">
                                            <p:graphicEl>
                                              <a:dgm id="{BAB3EC28-F4E1-4347-B1CE-33C051259B98}"/>
                                            </p:graphic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graphicEl>
                                              <a:dgm id="{59ABC518-CD2D-4ED0-8E47-31991E89253D}"/>
                                            </p:graphicEl>
                                          </p:spTgt>
                                        </p:tgtEl>
                                        <p:attrNameLst>
                                          <p:attrName>style.visibility</p:attrName>
                                        </p:attrNameLst>
                                      </p:cBhvr>
                                      <p:to>
                                        <p:strVal val="visible"/>
                                      </p:to>
                                    </p:set>
                                    <p:anim calcmode="lin" valueType="num">
                                      <p:cBhvr>
                                        <p:cTn id="44" dur="500" fill="hold"/>
                                        <p:tgtEl>
                                          <p:spTgt spid="49">
                                            <p:graphicEl>
                                              <a:dgm id="{59ABC518-CD2D-4ED0-8E47-31991E89253D}"/>
                                            </p:graphicEl>
                                          </p:spTgt>
                                        </p:tgtEl>
                                        <p:attrNameLst>
                                          <p:attrName>ppt_w</p:attrName>
                                        </p:attrNameLst>
                                      </p:cBhvr>
                                      <p:tavLst>
                                        <p:tav tm="0">
                                          <p:val>
                                            <p:fltVal val="0"/>
                                          </p:val>
                                        </p:tav>
                                        <p:tav tm="100000">
                                          <p:val>
                                            <p:strVal val="#ppt_w"/>
                                          </p:val>
                                        </p:tav>
                                      </p:tavLst>
                                    </p:anim>
                                    <p:anim calcmode="lin" valueType="num">
                                      <p:cBhvr>
                                        <p:cTn id="45" dur="500" fill="hold"/>
                                        <p:tgtEl>
                                          <p:spTgt spid="49">
                                            <p:graphicEl>
                                              <a:dgm id="{59ABC518-CD2D-4ED0-8E47-31991E89253D}"/>
                                            </p:graphicEl>
                                          </p:spTgt>
                                        </p:tgtEl>
                                        <p:attrNameLst>
                                          <p:attrName>ppt_h</p:attrName>
                                        </p:attrNameLst>
                                      </p:cBhvr>
                                      <p:tavLst>
                                        <p:tav tm="0">
                                          <p:val>
                                            <p:fltVal val="0"/>
                                          </p:val>
                                        </p:tav>
                                        <p:tav tm="100000">
                                          <p:val>
                                            <p:strVal val="#ppt_h"/>
                                          </p:val>
                                        </p:tav>
                                      </p:tavLst>
                                    </p:anim>
                                    <p:animEffect transition="in" filter="fade">
                                      <p:cBhvr>
                                        <p:cTn id="46" dur="500"/>
                                        <p:tgtEl>
                                          <p:spTgt spid="49">
                                            <p:graphicEl>
                                              <a:dgm id="{59ABC518-CD2D-4ED0-8E47-31991E89253D}"/>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9">
                                            <p:graphicEl>
                                              <a:dgm id="{20DBF565-7230-4B83-B777-521D09A8AE03}"/>
                                            </p:graphicEl>
                                          </p:spTgt>
                                        </p:tgtEl>
                                        <p:attrNameLst>
                                          <p:attrName>style.visibility</p:attrName>
                                        </p:attrNameLst>
                                      </p:cBhvr>
                                      <p:to>
                                        <p:strVal val="visible"/>
                                      </p:to>
                                    </p:set>
                                    <p:anim calcmode="lin" valueType="num">
                                      <p:cBhvr>
                                        <p:cTn id="51" dur="500" fill="hold"/>
                                        <p:tgtEl>
                                          <p:spTgt spid="49">
                                            <p:graphicEl>
                                              <a:dgm id="{20DBF565-7230-4B83-B777-521D09A8AE03}"/>
                                            </p:graphicEl>
                                          </p:spTgt>
                                        </p:tgtEl>
                                        <p:attrNameLst>
                                          <p:attrName>ppt_w</p:attrName>
                                        </p:attrNameLst>
                                      </p:cBhvr>
                                      <p:tavLst>
                                        <p:tav tm="0">
                                          <p:val>
                                            <p:fltVal val="0"/>
                                          </p:val>
                                        </p:tav>
                                        <p:tav tm="100000">
                                          <p:val>
                                            <p:strVal val="#ppt_w"/>
                                          </p:val>
                                        </p:tav>
                                      </p:tavLst>
                                    </p:anim>
                                    <p:anim calcmode="lin" valueType="num">
                                      <p:cBhvr>
                                        <p:cTn id="52" dur="500" fill="hold"/>
                                        <p:tgtEl>
                                          <p:spTgt spid="49">
                                            <p:graphicEl>
                                              <a:dgm id="{20DBF565-7230-4B83-B777-521D09A8AE03}"/>
                                            </p:graphicEl>
                                          </p:spTgt>
                                        </p:tgtEl>
                                        <p:attrNameLst>
                                          <p:attrName>ppt_h</p:attrName>
                                        </p:attrNameLst>
                                      </p:cBhvr>
                                      <p:tavLst>
                                        <p:tav tm="0">
                                          <p:val>
                                            <p:fltVal val="0"/>
                                          </p:val>
                                        </p:tav>
                                        <p:tav tm="100000">
                                          <p:val>
                                            <p:strVal val="#ppt_h"/>
                                          </p:val>
                                        </p:tav>
                                      </p:tavLst>
                                    </p:anim>
                                    <p:animEffect transition="in" filter="fade">
                                      <p:cBhvr>
                                        <p:cTn id="53" dur="500"/>
                                        <p:tgtEl>
                                          <p:spTgt spid="49">
                                            <p:graphicEl>
                                              <a:dgm id="{20DBF565-7230-4B83-B777-521D09A8AE03}"/>
                                            </p:graphic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9">
                                            <p:graphicEl>
                                              <a:dgm id="{5DD6521A-B560-4D24-A085-F69CC529EEC2}"/>
                                            </p:graphicEl>
                                          </p:spTgt>
                                        </p:tgtEl>
                                        <p:attrNameLst>
                                          <p:attrName>style.visibility</p:attrName>
                                        </p:attrNameLst>
                                      </p:cBhvr>
                                      <p:to>
                                        <p:strVal val="visible"/>
                                      </p:to>
                                    </p:set>
                                    <p:anim calcmode="lin" valueType="num">
                                      <p:cBhvr>
                                        <p:cTn id="56" dur="500" fill="hold"/>
                                        <p:tgtEl>
                                          <p:spTgt spid="49">
                                            <p:graphicEl>
                                              <a:dgm id="{5DD6521A-B560-4D24-A085-F69CC529EEC2}"/>
                                            </p:graphicEl>
                                          </p:spTgt>
                                        </p:tgtEl>
                                        <p:attrNameLst>
                                          <p:attrName>ppt_w</p:attrName>
                                        </p:attrNameLst>
                                      </p:cBhvr>
                                      <p:tavLst>
                                        <p:tav tm="0">
                                          <p:val>
                                            <p:fltVal val="0"/>
                                          </p:val>
                                        </p:tav>
                                        <p:tav tm="100000">
                                          <p:val>
                                            <p:strVal val="#ppt_w"/>
                                          </p:val>
                                        </p:tav>
                                      </p:tavLst>
                                    </p:anim>
                                    <p:anim calcmode="lin" valueType="num">
                                      <p:cBhvr>
                                        <p:cTn id="57" dur="500" fill="hold"/>
                                        <p:tgtEl>
                                          <p:spTgt spid="49">
                                            <p:graphicEl>
                                              <a:dgm id="{5DD6521A-B560-4D24-A085-F69CC529EEC2}"/>
                                            </p:graphicEl>
                                          </p:spTgt>
                                        </p:tgtEl>
                                        <p:attrNameLst>
                                          <p:attrName>ppt_h</p:attrName>
                                        </p:attrNameLst>
                                      </p:cBhvr>
                                      <p:tavLst>
                                        <p:tav tm="0">
                                          <p:val>
                                            <p:fltVal val="0"/>
                                          </p:val>
                                        </p:tav>
                                        <p:tav tm="100000">
                                          <p:val>
                                            <p:strVal val="#ppt_h"/>
                                          </p:val>
                                        </p:tav>
                                      </p:tavLst>
                                    </p:anim>
                                    <p:animEffect transition="in" filter="fade">
                                      <p:cBhvr>
                                        <p:cTn id="58" dur="500"/>
                                        <p:tgtEl>
                                          <p:spTgt spid="49">
                                            <p:graphicEl>
                                              <a:dgm id="{5DD6521A-B560-4D24-A085-F69CC529EEC2}"/>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9">
                                            <p:graphicEl>
                                              <a:dgm id="{5E973EA1-7D60-4F79-BFFD-C48F79402D75}"/>
                                            </p:graphicEl>
                                          </p:spTgt>
                                        </p:tgtEl>
                                        <p:attrNameLst>
                                          <p:attrName>style.visibility</p:attrName>
                                        </p:attrNameLst>
                                      </p:cBhvr>
                                      <p:to>
                                        <p:strVal val="visible"/>
                                      </p:to>
                                    </p:set>
                                    <p:anim calcmode="lin" valueType="num">
                                      <p:cBhvr>
                                        <p:cTn id="61" dur="500" fill="hold"/>
                                        <p:tgtEl>
                                          <p:spTgt spid="49">
                                            <p:graphicEl>
                                              <a:dgm id="{5E973EA1-7D60-4F79-BFFD-C48F79402D75}"/>
                                            </p:graphicEl>
                                          </p:spTgt>
                                        </p:tgtEl>
                                        <p:attrNameLst>
                                          <p:attrName>ppt_w</p:attrName>
                                        </p:attrNameLst>
                                      </p:cBhvr>
                                      <p:tavLst>
                                        <p:tav tm="0">
                                          <p:val>
                                            <p:fltVal val="0"/>
                                          </p:val>
                                        </p:tav>
                                        <p:tav tm="100000">
                                          <p:val>
                                            <p:strVal val="#ppt_w"/>
                                          </p:val>
                                        </p:tav>
                                      </p:tavLst>
                                    </p:anim>
                                    <p:anim calcmode="lin" valueType="num">
                                      <p:cBhvr>
                                        <p:cTn id="62" dur="500" fill="hold"/>
                                        <p:tgtEl>
                                          <p:spTgt spid="49">
                                            <p:graphicEl>
                                              <a:dgm id="{5E973EA1-7D60-4F79-BFFD-C48F79402D75}"/>
                                            </p:graphicEl>
                                          </p:spTgt>
                                        </p:tgtEl>
                                        <p:attrNameLst>
                                          <p:attrName>ppt_h</p:attrName>
                                        </p:attrNameLst>
                                      </p:cBhvr>
                                      <p:tavLst>
                                        <p:tav tm="0">
                                          <p:val>
                                            <p:fltVal val="0"/>
                                          </p:val>
                                        </p:tav>
                                        <p:tav tm="100000">
                                          <p:val>
                                            <p:strVal val="#ppt_h"/>
                                          </p:val>
                                        </p:tav>
                                      </p:tavLst>
                                    </p:anim>
                                    <p:animEffect transition="in" filter="fade">
                                      <p:cBhvr>
                                        <p:cTn id="63" dur="500"/>
                                        <p:tgtEl>
                                          <p:spTgt spid="49">
                                            <p:graphicEl>
                                              <a:dgm id="{5E973EA1-7D60-4F79-BFFD-C48F79402D7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49">
                                            <p:graphicEl>
                                              <a:dgm id="{AF1236A0-195E-4692-B663-E93EDB745B20}"/>
                                            </p:graphicEl>
                                          </p:spTgt>
                                        </p:tgtEl>
                                        <p:attrNameLst>
                                          <p:attrName>style.visibility</p:attrName>
                                        </p:attrNameLst>
                                      </p:cBhvr>
                                      <p:to>
                                        <p:strVal val="visible"/>
                                      </p:to>
                                    </p:set>
                                    <p:anim calcmode="lin" valueType="num">
                                      <p:cBhvr>
                                        <p:cTn id="68" dur="500" fill="hold"/>
                                        <p:tgtEl>
                                          <p:spTgt spid="49">
                                            <p:graphicEl>
                                              <a:dgm id="{AF1236A0-195E-4692-B663-E93EDB745B20}"/>
                                            </p:graphicEl>
                                          </p:spTgt>
                                        </p:tgtEl>
                                        <p:attrNameLst>
                                          <p:attrName>ppt_w</p:attrName>
                                        </p:attrNameLst>
                                      </p:cBhvr>
                                      <p:tavLst>
                                        <p:tav tm="0">
                                          <p:val>
                                            <p:fltVal val="0"/>
                                          </p:val>
                                        </p:tav>
                                        <p:tav tm="100000">
                                          <p:val>
                                            <p:strVal val="#ppt_w"/>
                                          </p:val>
                                        </p:tav>
                                      </p:tavLst>
                                    </p:anim>
                                    <p:anim calcmode="lin" valueType="num">
                                      <p:cBhvr>
                                        <p:cTn id="69" dur="500" fill="hold"/>
                                        <p:tgtEl>
                                          <p:spTgt spid="49">
                                            <p:graphicEl>
                                              <a:dgm id="{AF1236A0-195E-4692-B663-E93EDB745B20}"/>
                                            </p:graphicEl>
                                          </p:spTgt>
                                        </p:tgtEl>
                                        <p:attrNameLst>
                                          <p:attrName>ppt_h</p:attrName>
                                        </p:attrNameLst>
                                      </p:cBhvr>
                                      <p:tavLst>
                                        <p:tav tm="0">
                                          <p:val>
                                            <p:fltVal val="0"/>
                                          </p:val>
                                        </p:tav>
                                        <p:tav tm="100000">
                                          <p:val>
                                            <p:strVal val="#ppt_h"/>
                                          </p:val>
                                        </p:tav>
                                      </p:tavLst>
                                    </p:anim>
                                    <p:animEffect transition="in" filter="fade">
                                      <p:cBhvr>
                                        <p:cTn id="70" dur="500"/>
                                        <p:tgtEl>
                                          <p:spTgt spid="49">
                                            <p:graphicEl>
                                              <a:dgm id="{AF1236A0-195E-4692-B663-E93EDB745B20}"/>
                                            </p:graphic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9">
                                            <p:graphicEl>
                                              <a:dgm id="{28183D02-C518-4CA1-BAC8-F4E044376E38}"/>
                                            </p:graphicEl>
                                          </p:spTgt>
                                        </p:tgtEl>
                                        <p:attrNameLst>
                                          <p:attrName>style.visibility</p:attrName>
                                        </p:attrNameLst>
                                      </p:cBhvr>
                                      <p:to>
                                        <p:strVal val="visible"/>
                                      </p:to>
                                    </p:set>
                                    <p:anim calcmode="lin" valueType="num">
                                      <p:cBhvr>
                                        <p:cTn id="73" dur="500" fill="hold"/>
                                        <p:tgtEl>
                                          <p:spTgt spid="49">
                                            <p:graphicEl>
                                              <a:dgm id="{28183D02-C518-4CA1-BAC8-F4E044376E38}"/>
                                            </p:graphicEl>
                                          </p:spTgt>
                                        </p:tgtEl>
                                        <p:attrNameLst>
                                          <p:attrName>ppt_w</p:attrName>
                                        </p:attrNameLst>
                                      </p:cBhvr>
                                      <p:tavLst>
                                        <p:tav tm="0">
                                          <p:val>
                                            <p:fltVal val="0"/>
                                          </p:val>
                                        </p:tav>
                                        <p:tav tm="100000">
                                          <p:val>
                                            <p:strVal val="#ppt_w"/>
                                          </p:val>
                                        </p:tav>
                                      </p:tavLst>
                                    </p:anim>
                                    <p:anim calcmode="lin" valueType="num">
                                      <p:cBhvr>
                                        <p:cTn id="74" dur="500" fill="hold"/>
                                        <p:tgtEl>
                                          <p:spTgt spid="49">
                                            <p:graphicEl>
                                              <a:dgm id="{28183D02-C518-4CA1-BAC8-F4E044376E38}"/>
                                            </p:graphicEl>
                                          </p:spTgt>
                                        </p:tgtEl>
                                        <p:attrNameLst>
                                          <p:attrName>ppt_h</p:attrName>
                                        </p:attrNameLst>
                                      </p:cBhvr>
                                      <p:tavLst>
                                        <p:tav tm="0">
                                          <p:val>
                                            <p:fltVal val="0"/>
                                          </p:val>
                                        </p:tav>
                                        <p:tav tm="100000">
                                          <p:val>
                                            <p:strVal val="#ppt_h"/>
                                          </p:val>
                                        </p:tav>
                                      </p:tavLst>
                                    </p:anim>
                                    <p:animEffect transition="in" filter="fade">
                                      <p:cBhvr>
                                        <p:cTn id="75" dur="500"/>
                                        <p:tgtEl>
                                          <p:spTgt spid="49">
                                            <p:graphicEl>
                                              <a:dgm id="{28183D02-C518-4CA1-BAC8-F4E044376E38}"/>
                                            </p:graphic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49">
                                            <p:graphicEl>
                                              <a:dgm id="{FB9D13B1-81A3-405B-BB99-CB5EB6B1AF7B}"/>
                                            </p:graphicEl>
                                          </p:spTgt>
                                        </p:tgtEl>
                                        <p:attrNameLst>
                                          <p:attrName>style.visibility</p:attrName>
                                        </p:attrNameLst>
                                      </p:cBhvr>
                                      <p:to>
                                        <p:strVal val="visible"/>
                                      </p:to>
                                    </p:set>
                                    <p:anim calcmode="lin" valueType="num">
                                      <p:cBhvr>
                                        <p:cTn id="78" dur="500" fill="hold"/>
                                        <p:tgtEl>
                                          <p:spTgt spid="49">
                                            <p:graphicEl>
                                              <a:dgm id="{FB9D13B1-81A3-405B-BB99-CB5EB6B1AF7B}"/>
                                            </p:graphicEl>
                                          </p:spTgt>
                                        </p:tgtEl>
                                        <p:attrNameLst>
                                          <p:attrName>ppt_w</p:attrName>
                                        </p:attrNameLst>
                                      </p:cBhvr>
                                      <p:tavLst>
                                        <p:tav tm="0">
                                          <p:val>
                                            <p:fltVal val="0"/>
                                          </p:val>
                                        </p:tav>
                                        <p:tav tm="100000">
                                          <p:val>
                                            <p:strVal val="#ppt_w"/>
                                          </p:val>
                                        </p:tav>
                                      </p:tavLst>
                                    </p:anim>
                                    <p:anim calcmode="lin" valueType="num">
                                      <p:cBhvr>
                                        <p:cTn id="79" dur="500" fill="hold"/>
                                        <p:tgtEl>
                                          <p:spTgt spid="49">
                                            <p:graphicEl>
                                              <a:dgm id="{FB9D13B1-81A3-405B-BB99-CB5EB6B1AF7B}"/>
                                            </p:graphicEl>
                                          </p:spTgt>
                                        </p:tgtEl>
                                        <p:attrNameLst>
                                          <p:attrName>ppt_h</p:attrName>
                                        </p:attrNameLst>
                                      </p:cBhvr>
                                      <p:tavLst>
                                        <p:tav tm="0">
                                          <p:val>
                                            <p:fltVal val="0"/>
                                          </p:val>
                                        </p:tav>
                                        <p:tav tm="100000">
                                          <p:val>
                                            <p:strVal val="#ppt_h"/>
                                          </p:val>
                                        </p:tav>
                                      </p:tavLst>
                                    </p:anim>
                                    <p:animEffect transition="in" filter="fade">
                                      <p:cBhvr>
                                        <p:cTn id="80" dur="500"/>
                                        <p:tgtEl>
                                          <p:spTgt spid="49">
                                            <p:graphicEl>
                                              <a:dgm id="{FB9D13B1-81A3-405B-BB99-CB5EB6B1AF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 grpId="0" uiExpand="1">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0279" y="492874"/>
            <a:ext cx="9980682" cy="682894"/>
          </a:xfrm>
          <a:prstGeom prst="rect">
            <a:avLst/>
          </a:prstGeom>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Estructuración del modelo mejorado de SMS</a:t>
            </a:r>
            <a:endParaRPr lang="es-ES" sz="3200" cap="all" dirty="0"/>
          </a:p>
        </p:txBody>
      </p:sp>
      <p:sp>
        <p:nvSpPr>
          <p:cNvPr id="19" name="Título 1"/>
          <p:cNvSpPr txBox="1">
            <a:spLocks/>
          </p:cNvSpPr>
          <p:nvPr/>
        </p:nvSpPr>
        <p:spPr>
          <a:xfrm>
            <a:off x="2211318" y="1196196"/>
            <a:ext cx="9980682" cy="465796"/>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2400" cap="all" dirty="0" smtClean="0"/>
              <a:t>FASE 1</a:t>
            </a:r>
            <a:endParaRPr lang="es-EC" sz="2400" cap="all" dirty="0"/>
          </a:p>
        </p:txBody>
      </p:sp>
      <p:pic>
        <p:nvPicPr>
          <p:cNvPr id="2" name="Imagen 1"/>
          <p:cNvPicPr>
            <a:picLocks noChangeAspect="1"/>
          </p:cNvPicPr>
          <p:nvPr/>
        </p:nvPicPr>
        <p:blipFill>
          <a:blip r:embed="rId4"/>
          <a:stretch>
            <a:fillRect/>
          </a:stretch>
        </p:blipFill>
        <p:spPr>
          <a:xfrm>
            <a:off x="2211318" y="1321745"/>
            <a:ext cx="8315040" cy="5450704"/>
          </a:xfrm>
          <a:prstGeom prst="rect">
            <a:avLst/>
          </a:prstGeom>
        </p:spPr>
      </p:pic>
      <p:grpSp>
        <p:nvGrpSpPr>
          <p:cNvPr id="21" name="Grupo 20"/>
          <p:cNvGrpSpPr/>
          <p:nvPr/>
        </p:nvGrpSpPr>
        <p:grpSpPr>
          <a:xfrm>
            <a:off x="654476" y="55341"/>
            <a:ext cx="2867670" cy="378502"/>
            <a:chOff x="654476" y="55341"/>
            <a:chExt cx="2867670" cy="378502"/>
          </a:xfrm>
        </p:grpSpPr>
        <p:grpSp>
          <p:nvGrpSpPr>
            <p:cNvPr id="22" name="Grupo 21"/>
            <p:cNvGrpSpPr/>
            <p:nvPr/>
          </p:nvGrpSpPr>
          <p:grpSpPr>
            <a:xfrm>
              <a:off x="654476" y="55341"/>
              <a:ext cx="2867670" cy="378502"/>
              <a:chOff x="1156803" y="652001"/>
              <a:chExt cx="2867670" cy="378502"/>
            </a:xfrm>
          </p:grpSpPr>
          <p:grpSp>
            <p:nvGrpSpPr>
              <p:cNvPr id="24" name="Grupo 23"/>
              <p:cNvGrpSpPr/>
              <p:nvPr/>
            </p:nvGrpSpPr>
            <p:grpSpPr>
              <a:xfrm>
                <a:off x="1835957" y="652001"/>
                <a:ext cx="2188516" cy="378502"/>
                <a:chOff x="7619165" y="3272308"/>
                <a:chExt cx="3470430" cy="506917"/>
              </a:xfrm>
            </p:grpSpPr>
            <p:sp>
              <p:nvSpPr>
                <p:cNvPr id="28" name="Rectángulo redondeado 27"/>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29" name="Elipse 28"/>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 name="Imagen 29"/>
                <p:cNvPicPr>
                  <a:picLocks noChangeAspect="1"/>
                </p:cNvPicPr>
                <p:nvPr/>
              </p:nvPicPr>
              <p:blipFill>
                <a:blip r:embed="rId5"/>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25" name="Grupo 24"/>
              <p:cNvGrpSpPr/>
              <p:nvPr/>
            </p:nvGrpSpPr>
            <p:grpSpPr>
              <a:xfrm>
                <a:off x="1156803" y="743233"/>
                <a:ext cx="679154" cy="176218"/>
                <a:chOff x="6529112" y="3374794"/>
                <a:chExt cx="1109967" cy="288000"/>
              </a:xfrm>
            </p:grpSpPr>
            <p:sp>
              <p:nvSpPr>
                <p:cNvPr id="26" name="Conector 25"/>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recto de flecha 26"/>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3" name="Imagen 22"/>
            <p:cNvPicPr>
              <a:picLocks noChangeAspect="1"/>
            </p:cNvPicPr>
            <p:nvPr/>
          </p:nvPicPr>
          <p:blipFill>
            <a:blip r:embed="rId6"/>
            <a:stretch>
              <a:fillRect/>
            </a:stretch>
          </p:blipFill>
          <p:spPr>
            <a:xfrm>
              <a:off x="1417154" y="130953"/>
              <a:ext cx="191838" cy="191838"/>
            </a:xfrm>
            <a:prstGeom prst="rect">
              <a:avLst/>
            </a:prstGeom>
          </p:spPr>
        </p:pic>
      </p:grpSp>
      <p:grpSp>
        <p:nvGrpSpPr>
          <p:cNvPr id="31" name="Grupo 30"/>
          <p:cNvGrpSpPr/>
          <p:nvPr/>
        </p:nvGrpSpPr>
        <p:grpSpPr>
          <a:xfrm>
            <a:off x="1465437" y="380072"/>
            <a:ext cx="4259443" cy="646331"/>
            <a:chOff x="1465437" y="380072"/>
            <a:chExt cx="4259443" cy="646331"/>
          </a:xfrm>
        </p:grpSpPr>
        <p:sp>
          <p:nvSpPr>
            <p:cNvPr id="32"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33" name="Imagen 32"/>
            <p:cNvPicPr>
              <a:picLocks noChangeAspect="1"/>
            </p:cNvPicPr>
            <p:nvPr/>
          </p:nvPicPr>
          <p:blipFill>
            <a:blip r:embed="rId6"/>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6512402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0279" y="492874"/>
            <a:ext cx="9980682" cy="682894"/>
          </a:xfrm>
          <a:prstGeom prst="rect">
            <a:avLst/>
          </a:prstGeom>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Estructuración del modelo mejorado de SMS</a:t>
            </a:r>
            <a:endParaRPr lang="es-ES" sz="3200" cap="all" dirty="0"/>
          </a:p>
        </p:txBody>
      </p:sp>
      <p:sp>
        <p:nvSpPr>
          <p:cNvPr id="19" name="Título 1"/>
          <p:cNvSpPr txBox="1">
            <a:spLocks/>
          </p:cNvSpPr>
          <p:nvPr/>
        </p:nvSpPr>
        <p:spPr>
          <a:xfrm>
            <a:off x="2211318" y="1196196"/>
            <a:ext cx="9980682" cy="465796"/>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2400" cap="all" dirty="0" smtClean="0"/>
              <a:t>FASE 2</a:t>
            </a:r>
            <a:endParaRPr lang="es-EC" sz="2400" cap="all" dirty="0"/>
          </a:p>
        </p:txBody>
      </p:sp>
      <p:pic>
        <p:nvPicPr>
          <p:cNvPr id="3" name="Imagen 2"/>
          <p:cNvPicPr>
            <a:picLocks noChangeAspect="1"/>
          </p:cNvPicPr>
          <p:nvPr/>
        </p:nvPicPr>
        <p:blipFill>
          <a:blip r:embed="rId4"/>
          <a:stretch>
            <a:fillRect/>
          </a:stretch>
        </p:blipFill>
        <p:spPr>
          <a:xfrm>
            <a:off x="2080279" y="1539458"/>
            <a:ext cx="8124570" cy="5318542"/>
          </a:xfrm>
          <a:prstGeom prst="rect">
            <a:avLst/>
          </a:prstGeom>
        </p:spPr>
      </p:pic>
      <p:grpSp>
        <p:nvGrpSpPr>
          <p:cNvPr id="21" name="Grupo 20"/>
          <p:cNvGrpSpPr/>
          <p:nvPr/>
        </p:nvGrpSpPr>
        <p:grpSpPr>
          <a:xfrm>
            <a:off x="654476" y="55341"/>
            <a:ext cx="2867670" cy="378502"/>
            <a:chOff x="654476" y="55341"/>
            <a:chExt cx="2867670" cy="378502"/>
          </a:xfrm>
        </p:grpSpPr>
        <p:grpSp>
          <p:nvGrpSpPr>
            <p:cNvPr id="22" name="Grupo 21"/>
            <p:cNvGrpSpPr/>
            <p:nvPr/>
          </p:nvGrpSpPr>
          <p:grpSpPr>
            <a:xfrm>
              <a:off x="654476" y="55341"/>
              <a:ext cx="2867670" cy="378502"/>
              <a:chOff x="1156803" y="652001"/>
              <a:chExt cx="2867670" cy="378502"/>
            </a:xfrm>
          </p:grpSpPr>
          <p:grpSp>
            <p:nvGrpSpPr>
              <p:cNvPr id="24" name="Grupo 23"/>
              <p:cNvGrpSpPr/>
              <p:nvPr/>
            </p:nvGrpSpPr>
            <p:grpSpPr>
              <a:xfrm>
                <a:off x="1835957" y="652001"/>
                <a:ext cx="2188516" cy="378502"/>
                <a:chOff x="7619165" y="3272308"/>
                <a:chExt cx="3470430" cy="506917"/>
              </a:xfrm>
            </p:grpSpPr>
            <p:sp>
              <p:nvSpPr>
                <p:cNvPr id="28" name="Rectángulo redondeado 27"/>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29" name="Elipse 28"/>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 name="Imagen 29"/>
                <p:cNvPicPr>
                  <a:picLocks noChangeAspect="1"/>
                </p:cNvPicPr>
                <p:nvPr/>
              </p:nvPicPr>
              <p:blipFill>
                <a:blip r:embed="rId5"/>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25" name="Grupo 24"/>
              <p:cNvGrpSpPr/>
              <p:nvPr/>
            </p:nvGrpSpPr>
            <p:grpSpPr>
              <a:xfrm>
                <a:off x="1156803" y="743233"/>
                <a:ext cx="679154" cy="176218"/>
                <a:chOff x="6529112" y="3374794"/>
                <a:chExt cx="1109967" cy="288000"/>
              </a:xfrm>
            </p:grpSpPr>
            <p:sp>
              <p:nvSpPr>
                <p:cNvPr id="26" name="Conector 25"/>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recto de flecha 26"/>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3" name="Imagen 22"/>
            <p:cNvPicPr>
              <a:picLocks noChangeAspect="1"/>
            </p:cNvPicPr>
            <p:nvPr/>
          </p:nvPicPr>
          <p:blipFill>
            <a:blip r:embed="rId6"/>
            <a:stretch>
              <a:fillRect/>
            </a:stretch>
          </p:blipFill>
          <p:spPr>
            <a:xfrm>
              <a:off x="1417154" y="130953"/>
              <a:ext cx="191838" cy="191838"/>
            </a:xfrm>
            <a:prstGeom prst="rect">
              <a:avLst/>
            </a:prstGeom>
          </p:spPr>
        </p:pic>
      </p:grpSp>
      <p:grpSp>
        <p:nvGrpSpPr>
          <p:cNvPr id="31" name="Grupo 30"/>
          <p:cNvGrpSpPr/>
          <p:nvPr/>
        </p:nvGrpSpPr>
        <p:grpSpPr>
          <a:xfrm>
            <a:off x="1465437" y="380072"/>
            <a:ext cx="4259443" cy="646331"/>
            <a:chOff x="1465437" y="380072"/>
            <a:chExt cx="4259443" cy="646331"/>
          </a:xfrm>
        </p:grpSpPr>
        <p:sp>
          <p:nvSpPr>
            <p:cNvPr id="32"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33" name="Imagen 32"/>
            <p:cNvPicPr>
              <a:picLocks noChangeAspect="1"/>
            </p:cNvPicPr>
            <p:nvPr/>
          </p:nvPicPr>
          <p:blipFill>
            <a:blip r:embed="rId6"/>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206220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
          <p:cNvSpPr>
            <a:spLocks noGrp="1"/>
          </p:cNvSpPr>
          <p:nvPr>
            <p:ph type="title"/>
          </p:nvPr>
        </p:nvSpPr>
        <p:spPr>
          <a:xfrm>
            <a:off x="1104898" y="3429006"/>
            <a:ext cx="10071099" cy="1684150"/>
          </a:xfrm>
        </p:spPr>
        <p:txBody>
          <a:bodyPr rtlCol="0">
            <a:normAutofit fontScale="90000"/>
          </a:bodyPr>
          <a:lstStyle/>
          <a:p>
            <a:r>
              <a:rPr lang="es-US" dirty="0" smtClean="0"/>
              <a:t>MAPEO SISTEMÁTICO </a:t>
            </a:r>
            <a:r>
              <a:rPr lang="es-US" dirty="0"/>
              <a:t>DE LITERATURA ASEQUIBLES Y REPRODUCIBLES APLICANDO GESTIÓN DEL CONOCIMIENTO Y MINERÍA DE PROCESOS</a:t>
            </a:r>
            <a:endParaRPr lang="es-ES" dirty="0"/>
          </a:p>
        </p:txBody>
      </p:sp>
      <p:sp>
        <p:nvSpPr>
          <p:cNvPr id="14" name="Marcador de posición de texto 2"/>
          <p:cNvSpPr>
            <a:spLocks noGrp="1"/>
          </p:cNvSpPr>
          <p:nvPr>
            <p:ph type="body" idx="1"/>
          </p:nvPr>
        </p:nvSpPr>
        <p:spPr>
          <a:xfrm>
            <a:off x="1104898" y="5846601"/>
            <a:ext cx="10071099" cy="509750"/>
          </a:xfrm>
        </p:spPr>
        <p:txBody>
          <a:bodyPr rtlCol="0">
            <a:normAutofit lnSpcReduction="10000"/>
          </a:bodyPr>
          <a:lstStyle/>
          <a:p>
            <a:pPr rtl="0"/>
            <a:r>
              <a:rPr lang="es-ES" dirty="0" smtClean="0">
                <a:ln w="0"/>
                <a:solidFill>
                  <a:schemeClr val="tx1"/>
                </a:solidFill>
                <a:effectLst>
                  <a:outerShdw blurRad="38100" dist="19050" dir="2700000" algn="tl" rotWithShape="0">
                    <a:schemeClr val="dk1">
                      <a:alpha val="40000"/>
                    </a:schemeClr>
                  </a:outerShdw>
                </a:effectLst>
              </a:rPr>
              <a:t>Alejandra Cuadros</a:t>
            </a:r>
          </a:p>
          <a:p>
            <a:pPr rtl="0"/>
            <a:r>
              <a:rPr lang="es-ES" dirty="0" smtClean="0">
                <a:ln w="0"/>
                <a:solidFill>
                  <a:schemeClr val="tx1"/>
                </a:solidFill>
                <a:effectLst>
                  <a:outerShdw blurRad="38100" dist="19050" dir="2700000" algn="tl" rotWithShape="0">
                    <a:schemeClr val="dk1">
                      <a:alpha val="40000"/>
                    </a:schemeClr>
                  </a:outerShdw>
                </a:effectLst>
              </a:rPr>
              <a:t>Julio - 2019</a:t>
            </a:r>
            <a:endParaRPr lang="es-ES" dirty="0">
              <a:ln w="0"/>
              <a:solidFill>
                <a:schemeClr val="tx1"/>
              </a:solidFill>
              <a:effectLst>
                <a:outerShdw blurRad="38100" dist="19050" dir="2700000" algn="tl" rotWithShape="0">
                  <a:schemeClr val="dk1">
                    <a:alpha val="40000"/>
                  </a:schemeClr>
                </a:outerShdw>
              </a:effectLst>
            </a:endParaRPr>
          </a:p>
        </p:txBody>
      </p:sp>
      <p:sp>
        <p:nvSpPr>
          <p:cNvPr id="2" name="Marcador de número de diapositiva 1"/>
          <p:cNvSpPr>
            <a:spLocks noGrp="1"/>
          </p:cNvSpPr>
          <p:nvPr>
            <p:ph type="sldNum" sz="quarter" idx="12"/>
          </p:nvPr>
        </p:nvSpPr>
        <p:spPr/>
        <p:txBody>
          <a:bodyPr/>
          <a:lstStyle/>
          <a:p>
            <a:pPr rtl="0"/>
            <a:fld id="{BD266BE7-899D-4075-917F-DBDE33B6B692}" type="slidenum">
              <a:rPr lang="es-ES" noProof="0" smtClean="0"/>
              <a:pPr rtl="0"/>
              <a:t>2</a:t>
            </a:fld>
            <a:endParaRPr lang="es-ES" noProof="0" dirty="0"/>
          </a:p>
        </p:txBody>
      </p:sp>
    </p:spTree>
    <p:extLst>
      <p:ext uri="{BB962C8B-B14F-4D97-AF65-F5344CB8AC3E}">
        <p14:creationId xmlns:p14="http://schemas.microsoft.com/office/powerpoint/2010/main" val="32407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uiExpan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0279" y="492874"/>
            <a:ext cx="9980682" cy="682894"/>
          </a:xfrm>
          <a:prstGeom prst="rect">
            <a:avLst/>
          </a:prstGeom>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Estructuración del modelo mejorado de SMS</a:t>
            </a:r>
            <a:endParaRPr lang="es-ES" sz="3200" cap="all" dirty="0"/>
          </a:p>
        </p:txBody>
      </p:sp>
      <p:sp>
        <p:nvSpPr>
          <p:cNvPr id="19" name="Título 1"/>
          <p:cNvSpPr txBox="1">
            <a:spLocks/>
          </p:cNvSpPr>
          <p:nvPr/>
        </p:nvSpPr>
        <p:spPr>
          <a:xfrm>
            <a:off x="2211318" y="1196196"/>
            <a:ext cx="9980682" cy="465796"/>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2400" cap="all" dirty="0" smtClean="0"/>
              <a:t>FASE 3</a:t>
            </a:r>
            <a:endParaRPr lang="es-EC" sz="2400" cap="all" dirty="0"/>
          </a:p>
        </p:txBody>
      </p:sp>
      <p:pic>
        <p:nvPicPr>
          <p:cNvPr id="2" name="Imagen 1"/>
          <p:cNvPicPr>
            <a:picLocks noChangeAspect="1"/>
          </p:cNvPicPr>
          <p:nvPr/>
        </p:nvPicPr>
        <p:blipFill>
          <a:blip r:embed="rId4"/>
          <a:stretch>
            <a:fillRect/>
          </a:stretch>
        </p:blipFill>
        <p:spPr>
          <a:xfrm>
            <a:off x="2080279" y="1572356"/>
            <a:ext cx="9523250" cy="3871334"/>
          </a:xfrm>
          <a:prstGeom prst="rect">
            <a:avLst/>
          </a:prstGeom>
        </p:spPr>
      </p:pic>
      <p:grpSp>
        <p:nvGrpSpPr>
          <p:cNvPr id="21" name="Grupo 20"/>
          <p:cNvGrpSpPr/>
          <p:nvPr/>
        </p:nvGrpSpPr>
        <p:grpSpPr>
          <a:xfrm>
            <a:off x="654476" y="55341"/>
            <a:ext cx="2867670" cy="378502"/>
            <a:chOff x="654476" y="55341"/>
            <a:chExt cx="2867670" cy="378502"/>
          </a:xfrm>
        </p:grpSpPr>
        <p:grpSp>
          <p:nvGrpSpPr>
            <p:cNvPr id="22" name="Grupo 21"/>
            <p:cNvGrpSpPr/>
            <p:nvPr/>
          </p:nvGrpSpPr>
          <p:grpSpPr>
            <a:xfrm>
              <a:off x="654476" y="55341"/>
              <a:ext cx="2867670" cy="378502"/>
              <a:chOff x="1156803" y="652001"/>
              <a:chExt cx="2867670" cy="378502"/>
            </a:xfrm>
          </p:grpSpPr>
          <p:grpSp>
            <p:nvGrpSpPr>
              <p:cNvPr id="24" name="Grupo 23"/>
              <p:cNvGrpSpPr/>
              <p:nvPr/>
            </p:nvGrpSpPr>
            <p:grpSpPr>
              <a:xfrm>
                <a:off x="1835957" y="652001"/>
                <a:ext cx="2188516" cy="378502"/>
                <a:chOff x="7619165" y="3272308"/>
                <a:chExt cx="3470430" cy="506917"/>
              </a:xfrm>
            </p:grpSpPr>
            <p:sp>
              <p:nvSpPr>
                <p:cNvPr id="28" name="Rectángulo redondeado 27"/>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29" name="Elipse 28"/>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 name="Imagen 29"/>
                <p:cNvPicPr>
                  <a:picLocks noChangeAspect="1"/>
                </p:cNvPicPr>
                <p:nvPr/>
              </p:nvPicPr>
              <p:blipFill>
                <a:blip r:embed="rId5"/>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25" name="Grupo 24"/>
              <p:cNvGrpSpPr/>
              <p:nvPr/>
            </p:nvGrpSpPr>
            <p:grpSpPr>
              <a:xfrm>
                <a:off x="1156803" y="743233"/>
                <a:ext cx="679154" cy="176218"/>
                <a:chOff x="6529112" y="3374794"/>
                <a:chExt cx="1109967" cy="288000"/>
              </a:xfrm>
            </p:grpSpPr>
            <p:sp>
              <p:nvSpPr>
                <p:cNvPr id="26" name="Conector 25"/>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recto de flecha 26"/>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3" name="Imagen 22"/>
            <p:cNvPicPr>
              <a:picLocks noChangeAspect="1"/>
            </p:cNvPicPr>
            <p:nvPr/>
          </p:nvPicPr>
          <p:blipFill>
            <a:blip r:embed="rId6"/>
            <a:stretch>
              <a:fillRect/>
            </a:stretch>
          </p:blipFill>
          <p:spPr>
            <a:xfrm>
              <a:off x="1417154" y="130953"/>
              <a:ext cx="191838" cy="191838"/>
            </a:xfrm>
            <a:prstGeom prst="rect">
              <a:avLst/>
            </a:prstGeom>
          </p:spPr>
        </p:pic>
      </p:grpSp>
      <p:grpSp>
        <p:nvGrpSpPr>
          <p:cNvPr id="31" name="Grupo 30"/>
          <p:cNvGrpSpPr/>
          <p:nvPr/>
        </p:nvGrpSpPr>
        <p:grpSpPr>
          <a:xfrm>
            <a:off x="1465437" y="380072"/>
            <a:ext cx="4259443" cy="646331"/>
            <a:chOff x="1465437" y="380072"/>
            <a:chExt cx="4259443" cy="646331"/>
          </a:xfrm>
        </p:grpSpPr>
        <p:sp>
          <p:nvSpPr>
            <p:cNvPr id="32"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33" name="Imagen 32"/>
            <p:cNvPicPr>
              <a:picLocks noChangeAspect="1"/>
            </p:cNvPicPr>
            <p:nvPr/>
          </p:nvPicPr>
          <p:blipFill>
            <a:blip r:embed="rId6"/>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2699481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0279" y="492874"/>
            <a:ext cx="9980682" cy="682894"/>
          </a:xfrm>
          <a:prstGeom prst="rect">
            <a:avLst/>
          </a:prstGeom>
        </p:spPr>
        <p:txBody>
          <a:bodyPr vert="horz" lIns="0" tIns="45720" rIns="0" bIns="45720" rtlCol="0" anchor="b">
            <a:normAutofit fontScale="925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Estructuración del modelo mejorado de SMS</a:t>
            </a:r>
            <a:endParaRPr lang="es-ES" sz="3200" cap="all" dirty="0"/>
          </a:p>
        </p:txBody>
      </p:sp>
      <p:sp>
        <p:nvSpPr>
          <p:cNvPr id="19" name="Título 1"/>
          <p:cNvSpPr txBox="1">
            <a:spLocks/>
          </p:cNvSpPr>
          <p:nvPr/>
        </p:nvSpPr>
        <p:spPr>
          <a:xfrm>
            <a:off x="2211318" y="1196196"/>
            <a:ext cx="9980682" cy="465796"/>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2400" cap="all" dirty="0" smtClean="0"/>
              <a:t>FASE 4</a:t>
            </a:r>
            <a:endParaRPr lang="es-EC" sz="2400" cap="all" dirty="0"/>
          </a:p>
        </p:txBody>
      </p:sp>
      <p:pic>
        <p:nvPicPr>
          <p:cNvPr id="20" name="Imagen 19"/>
          <p:cNvPicPr>
            <a:picLocks noChangeAspect="1"/>
          </p:cNvPicPr>
          <p:nvPr/>
        </p:nvPicPr>
        <p:blipFill>
          <a:blip r:embed="rId4"/>
          <a:stretch>
            <a:fillRect/>
          </a:stretch>
        </p:blipFill>
        <p:spPr>
          <a:xfrm>
            <a:off x="2080279" y="1661992"/>
            <a:ext cx="9323188" cy="3493332"/>
          </a:xfrm>
          <a:prstGeom prst="rect">
            <a:avLst/>
          </a:prstGeom>
        </p:spPr>
      </p:pic>
      <p:grpSp>
        <p:nvGrpSpPr>
          <p:cNvPr id="21" name="Grupo 20"/>
          <p:cNvGrpSpPr/>
          <p:nvPr/>
        </p:nvGrpSpPr>
        <p:grpSpPr>
          <a:xfrm>
            <a:off x="654476" y="55341"/>
            <a:ext cx="2867670" cy="378502"/>
            <a:chOff x="654476" y="55341"/>
            <a:chExt cx="2867670" cy="378502"/>
          </a:xfrm>
        </p:grpSpPr>
        <p:grpSp>
          <p:nvGrpSpPr>
            <p:cNvPr id="22" name="Grupo 21"/>
            <p:cNvGrpSpPr/>
            <p:nvPr/>
          </p:nvGrpSpPr>
          <p:grpSpPr>
            <a:xfrm>
              <a:off x="654476" y="55341"/>
              <a:ext cx="2867670" cy="378502"/>
              <a:chOff x="1156803" y="652001"/>
              <a:chExt cx="2867670" cy="378502"/>
            </a:xfrm>
          </p:grpSpPr>
          <p:grpSp>
            <p:nvGrpSpPr>
              <p:cNvPr id="24" name="Grupo 23"/>
              <p:cNvGrpSpPr/>
              <p:nvPr/>
            </p:nvGrpSpPr>
            <p:grpSpPr>
              <a:xfrm>
                <a:off x="1835957" y="652001"/>
                <a:ext cx="2188516" cy="378502"/>
                <a:chOff x="7619165" y="3272308"/>
                <a:chExt cx="3470430" cy="506917"/>
              </a:xfrm>
            </p:grpSpPr>
            <p:sp>
              <p:nvSpPr>
                <p:cNvPr id="28" name="Rectángulo redondeado 27"/>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29" name="Elipse 28"/>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 name="Imagen 29"/>
                <p:cNvPicPr>
                  <a:picLocks noChangeAspect="1"/>
                </p:cNvPicPr>
                <p:nvPr/>
              </p:nvPicPr>
              <p:blipFill>
                <a:blip r:embed="rId5"/>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25" name="Grupo 24"/>
              <p:cNvGrpSpPr/>
              <p:nvPr/>
            </p:nvGrpSpPr>
            <p:grpSpPr>
              <a:xfrm>
                <a:off x="1156803" y="743233"/>
                <a:ext cx="679154" cy="176218"/>
                <a:chOff x="6529112" y="3374794"/>
                <a:chExt cx="1109967" cy="288000"/>
              </a:xfrm>
            </p:grpSpPr>
            <p:sp>
              <p:nvSpPr>
                <p:cNvPr id="26" name="Conector 25"/>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7" name="Conector recto de flecha 26"/>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3" name="Imagen 22"/>
            <p:cNvPicPr>
              <a:picLocks noChangeAspect="1"/>
            </p:cNvPicPr>
            <p:nvPr/>
          </p:nvPicPr>
          <p:blipFill>
            <a:blip r:embed="rId6"/>
            <a:stretch>
              <a:fillRect/>
            </a:stretch>
          </p:blipFill>
          <p:spPr>
            <a:xfrm>
              <a:off x="1417154" y="130953"/>
              <a:ext cx="191838" cy="191838"/>
            </a:xfrm>
            <a:prstGeom prst="rect">
              <a:avLst/>
            </a:prstGeom>
          </p:spPr>
        </p:pic>
      </p:grpSp>
      <p:grpSp>
        <p:nvGrpSpPr>
          <p:cNvPr id="31" name="Grupo 30"/>
          <p:cNvGrpSpPr/>
          <p:nvPr/>
        </p:nvGrpSpPr>
        <p:grpSpPr>
          <a:xfrm>
            <a:off x="1465437" y="380072"/>
            <a:ext cx="4259443" cy="646331"/>
            <a:chOff x="1465437" y="380072"/>
            <a:chExt cx="4259443" cy="646331"/>
          </a:xfrm>
        </p:grpSpPr>
        <p:sp>
          <p:nvSpPr>
            <p:cNvPr id="32"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33" name="Imagen 32"/>
            <p:cNvPicPr>
              <a:picLocks noChangeAspect="1"/>
            </p:cNvPicPr>
            <p:nvPr/>
          </p:nvPicPr>
          <p:blipFill>
            <a:blip r:embed="rId6"/>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30098322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up)">
                                      <p:cBhvr>
                                        <p:cTn id="2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0279" y="492874"/>
            <a:ext cx="9980682" cy="682894"/>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smtClean="0"/>
              <a:t>VALIDACIÓN </a:t>
            </a:r>
            <a:r>
              <a:rPr lang="es-EC" sz="3200" cap="all" dirty="0"/>
              <a:t>del modelo mejorado de SMS</a:t>
            </a:r>
            <a:endParaRPr lang="es-ES" sz="3200" cap="all" dirty="0"/>
          </a:p>
        </p:txBody>
      </p:sp>
      <p:pic>
        <p:nvPicPr>
          <p:cNvPr id="22" name="Picture 27">
            <a:extLst>
              <a:ext uri="{FF2B5EF4-FFF2-40B4-BE49-F238E27FC236}">
                <a16:creationId xmlns:a16="http://schemas.microsoft.com/office/drawing/2014/main" id="{FBC5267C-0F7A-4E1E-8D4C-9971E085A6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3827" y="2922141"/>
            <a:ext cx="2325782" cy="1587907"/>
          </a:xfrm>
          <a:prstGeom prst="ellipse">
            <a:avLst/>
          </a:prstGeom>
        </p:spPr>
      </p:pic>
      <p:pic>
        <p:nvPicPr>
          <p:cNvPr id="23" name="Picture 29">
            <a:extLst>
              <a:ext uri="{FF2B5EF4-FFF2-40B4-BE49-F238E27FC236}">
                <a16:creationId xmlns:a16="http://schemas.microsoft.com/office/drawing/2014/main" id="{5E8B7C6F-CFCE-46B4-9676-FAB91F576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6763" y="2850433"/>
            <a:ext cx="2396502" cy="1572507"/>
          </a:xfrm>
          <a:prstGeom prst="ellipse">
            <a:avLst/>
          </a:prstGeom>
        </p:spPr>
      </p:pic>
      <p:pic>
        <p:nvPicPr>
          <p:cNvPr id="24" name="Picture 35">
            <a:extLst>
              <a:ext uri="{FF2B5EF4-FFF2-40B4-BE49-F238E27FC236}">
                <a16:creationId xmlns:a16="http://schemas.microsoft.com/office/drawing/2014/main" id="{529E0590-2374-444B-8AFD-C02073285A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06995" y="2438436"/>
            <a:ext cx="2321350" cy="2396502"/>
          </a:xfrm>
          <a:prstGeom prst="ellipse">
            <a:avLst/>
          </a:prstGeom>
        </p:spPr>
      </p:pic>
      <p:pic>
        <p:nvPicPr>
          <p:cNvPr id="25" name="Picture 39">
            <a:extLst>
              <a:ext uri="{FF2B5EF4-FFF2-40B4-BE49-F238E27FC236}">
                <a16:creationId xmlns:a16="http://schemas.microsoft.com/office/drawing/2014/main" id="{E8701D65-A4C4-41B9-91C3-A9CB1A240F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91" y="2597931"/>
            <a:ext cx="2325782" cy="2236328"/>
          </a:xfrm>
          <a:prstGeom prst="ellipse">
            <a:avLst/>
          </a:prstGeom>
        </p:spPr>
      </p:pic>
      <p:grpSp>
        <p:nvGrpSpPr>
          <p:cNvPr id="26" name="Group 44">
            <a:extLst>
              <a:ext uri="{FF2B5EF4-FFF2-40B4-BE49-F238E27FC236}">
                <a16:creationId xmlns:a16="http://schemas.microsoft.com/office/drawing/2014/main" id="{D08A3268-D3C4-4E9A-993E-A618416E71C9}"/>
              </a:ext>
            </a:extLst>
          </p:cNvPr>
          <p:cNvGrpSpPr/>
          <p:nvPr/>
        </p:nvGrpSpPr>
        <p:grpSpPr>
          <a:xfrm>
            <a:off x="788652" y="2553204"/>
            <a:ext cx="662608" cy="662608"/>
            <a:chOff x="662610" y="2054088"/>
            <a:chExt cx="662608" cy="662608"/>
          </a:xfrm>
        </p:grpSpPr>
        <p:sp>
          <p:nvSpPr>
            <p:cNvPr id="27" name="Oval 42">
              <a:extLst>
                <a:ext uri="{FF2B5EF4-FFF2-40B4-BE49-F238E27FC236}">
                  <a16:creationId xmlns:a16="http://schemas.microsoft.com/office/drawing/2014/main" id="{3A7C9F3A-5A01-4FC3-8459-9CA764F944BE}"/>
                </a:ext>
              </a:extLst>
            </p:cNvPr>
            <p:cNvSpPr/>
            <p:nvPr/>
          </p:nvSpPr>
          <p:spPr>
            <a:xfrm>
              <a:off x="662610" y="2054088"/>
              <a:ext cx="662608" cy="66260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43">
              <a:extLst>
                <a:ext uri="{FF2B5EF4-FFF2-40B4-BE49-F238E27FC236}">
                  <a16:creationId xmlns:a16="http://schemas.microsoft.com/office/drawing/2014/main" id="{9CB4D9D2-BF34-4107-BFA3-25A19D4828E1}"/>
                </a:ext>
              </a:extLst>
            </p:cNvPr>
            <p:cNvSpPr txBox="1"/>
            <p:nvPr/>
          </p:nvSpPr>
          <p:spPr>
            <a:xfrm>
              <a:off x="662610" y="2123782"/>
              <a:ext cx="662608" cy="523220"/>
            </a:xfrm>
            <a:prstGeom prst="rect">
              <a:avLst/>
            </a:prstGeom>
            <a:noFill/>
          </p:spPr>
          <p:txBody>
            <a:bodyPr wrap="square" rtlCol="0">
              <a:spAutoFit/>
            </a:bodyPr>
            <a:lstStyle/>
            <a:p>
              <a:pPr algn="ctr"/>
              <a:r>
                <a:rPr lang="en-US" sz="2800" b="1" dirty="0">
                  <a:solidFill>
                    <a:srgbClr val="E6E7E9"/>
                  </a:solidFill>
                  <a:latin typeface="Tw Cen MT" panose="020B0602020104020603" pitchFamily="34" charset="0"/>
                </a:rPr>
                <a:t>01</a:t>
              </a:r>
            </a:p>
          </p:txBody>
        </p:sp>
      </p:grpSp>
      <p:grpSp>
        <p:nvGrpSpPr>
          <p:cNvPr id="29" name="Group 45">
            <a:extLst>
              <a:ext uri="{FF2B5EF4-FFF2-40B4-BE49-F238E27FC236}">
                <a16:creationId xmlns:a16="http://schemas.microsoft.com/office/drawing/2014/main" id="{BA2A6A64-3DCC-4B07-8936-702073D8ECB8}"/>
              </a:ext>
            </a:extLst>
          </p:cNvPr>
          <p:cNvGrpSpPr/>
          <p:nvPr/>
        </p:nvGrpSpPr>
        <p:grpSpPr>
          <a:xfrm>
            <a:off x="3705765" y="2553204"/>
            <a:ext cx="662608" cy="662608"/>
            <a:chOff x="662610" y="2054088"/>
            <a:chExt cx="662608" cy="662608"/>
          </a:xfrm>
        </p:grpSpPr>
        <p:sp>
          <p:nvSpPr>
            <p:cNvPr id="30" name="Oval 46">
              <a:extLst>
                <a:ext uri="{FF2B5EF4-FFF2-40B4-BE49-F238E27FC236}">
                  <a16:creationId xmlns:a16="http://schemas.microsoft.com/office/drawing/2014/main" id="{4CFB1C74-54C1-45C5-BE2A-DCE8544C8354}"/>
                </a:ext>
              </a:extLst>
            </p:cNvPr>
            <p:cNvSpPr/>
            <p:nvPr/>
          </p:nvSpPr>
          <p:spPr>
            <a:xfrm>
              <a:off x="662610" y="2054088"/>
              <a:ext cx="662608" cy="662608"/>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47">
              <a:extLst>
                <a:ext uri="{FF2B5EF4-FFF2-40B4-BE49-F238E27FC236}">
                  <a16:creationId xmlns:a16="http://schemas.microsoft.com/office/drawing/2014/main" id="{E19BD1EE-18D2-4384-922D-474356E61A91}"/>
                </a:ext>
              </a:extLst>
            </p:cNvPr>
            <p:cNvSpPr txBox="1"/>
            <p:nvPr/>
          </p:nvSpPr>
          <p:spPr>
            <a:xfrm>
              <a:off x="662610" y="2123782"/>
              <a:ext cx="662608" cy="523220"/>
            </a:xfrm>
            <a:prstGeom prst="rect">
              <a:avLst/>
            </a:prstGeom>
            <a:noFill/>
          </p:spPr>
          <p:txBody>
            <a:bodyPr wrap="square" rtlCol="0">
              <a:spAutoFit/>
            </a:bodyPr>
            <a:lstStyle/>
            <a:p>
              <a:pPr algn="ctr"/>
              <a:r>
                <a:rPr lang="en-US" sz="2800" b="1" dirty="0">
                  <a:solidFill>
                    <a:srgbClr val="E6E7E9"/>
                  </a:solidFill>
                  <a:latin typeface="Tw Cen MT" panose="020B0602020104020603" pitchFamily="34" charset="0"/>
                </a:rPr>
                <a:t>02</a:t>
              </a:r>
            </a:p>
          </p:txBody>
        </p:sp>
      </p:grpSp>
      <p:grpSp>
        <p:nvGrpSpPr>
          <p:cNvPr id="32" name="Group 48">
            <a:extLst>
              <a:ext uri="{FF2B5EF4-FFF2-40B4-BE49-F238E27FC236}">
                <a16:creationId xmlns:a16="http://schemas.microsoft.com/office/drawing/2014/main" id="{7C91B99D-9AFE-4B4B-A7C7-C7A2436A5829}"/>
              </a:ext>
            </a:extLst>
          </p:cNvPr>
          <p:cNvGrpSpPr/>
          <p:nvPr/>
        </p:nvGrpSpPr>
        <p:grpSpPr>
          <a:xfrm>
            <a:off x="6564972" y="2553204"/>
            <a:ext cx="662608" cy="662608"/>
            <a:chOff x="662610" y="2054088"/>
            <a:chExt cx="662608" cy="662608"/>
          </a:xfrm>
        </p:grpSpPr>
        <p:sp>
          <p:nvSpPr>
            <p:cNvPr id="33" name="Oval 49">
              <a:extLst>
                <a:ext uri="{FF2B5EF4-FFF2-40B4-BE49-F238E27FC236}">
                  <a16:creationId xmlns:a16="http://schemas.microsoft.com/office/drawing/2014/main" id="{20B42236-3116-4583-9B5F-B37EAC92DEC0}"/>
                </a:ext>
              </a:extLst>
            </p:cNvPr>
            <p:cNvSpPr/>
            <p:nvPr/>
          </p:nvSpPr>
          <p:spPr>
            <a:xfrm>
              <a:off x="662610" y="2054088"/>
              <a:ext cx="662608" cy="662608"/>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50">
              <a:extLst>
                <a:ext uri="{FF2B5EF4-FFF2-40B4-BE49-F238E27FC236}">
                  <a16:creationId xmlns:a16="http://schemas.microsoft.com/office/drawing/2014/main" id="{78DC2CD4-C8F9-41FC-B0F2-7732754588B8}"/>
                </a:ext>
              </a:extLst>
            </p:cNvPr>
            <p:cNvSpPr txBox="1"/>
            <p:nvPr/>
          </p:nvSpPr>
          <p:spPr>
            <a:xfrm>
              <a:off x="662610" y="2123782"/>
              <a:ext cx="662608" cy="523220"/>
            </a:xfrm>
            <a:prstGeom prst="rect">
              <a:avLst/>
            </a:prstGeom>
            <a:noFill/>
          </p:spPr>
          <p:txBody>
            <a:bodyPr wrap="square" rtlCol="0">
              <a:spAutoFit/>
            </a:bodyPr>
            <a:lstStyle/>
            <a:p>
              <a:pPr algn="ctr"/>
              <a:r>
                <a:rPr lang="en-US" sz="2800" b="1" dirty="0">
                  <a:solidFill>
                    <a:srgbClr val="E6E7E9"/>
                  </a:solidFill>
                  <a:latin typeface="Tw Cen MT" panose="020B0602020104020603" pitchFamily="34" charset="0"/>
                </a:rPr>
                <a:t>03</a:t>
              </a:r>
            </a:p>
          </p:txBody>
        </p:sp>
      </p:grpSp>
      <p:grpSp>
        <p:nvGrpSpPr>
          <p:cNvPr id="35" name="Group 51">
            <a:extLst>
              <a:ext uri="{FF2B5EF4-FFF2-40B4-BE49-F238E27FC236}">
                <a16:creationId xmlns:a16="http://schemas.microsoft.com/office/drawing/2014/main" id="{1A04215D-2CBA-4EB5-AC58-C187AB5E70EB}"/>
              </a:ext>
            </a:extLst>
          </p:cNvPr>
          <p:cNvGrpSpPr/>
          <p:nvPr/>
        </p:nvGrpSpPr>
        <p:grpSpPr>
          <a:xfrm>
            <a:off x="9417215" y="2553204"/>
            <a:ext cx="662608" cy="662608"/>
            <a:chOff x="662610" y="2054088"/>
            <a:chExt cx="662608" cy="662608"/>
          </a:xfrm>
        </p:grpSpPr>
        <p:sp>
          <p:nvSpPr>
            <p:cNvPr id="36" name="Oval 52">
              <a:extLst>
                <a:ext uri="{FF2B5EF4-FFF2-40B4-BE49-F238E27FC236}">
                  <a16:creationId xmlns:a16="http://schemas.microsoft.com/office/drawing/2014/main" id="{46CB0D99-D68A-4226-849B-2802B0F799B4}"/>
                </a:ext>
              </a:extLst>
            </p:cNvPr>
            <p:cNvSpPr/>
            <p:nvPr/>
          </p:nvSpPr>
          <p:spPr>
            <a:xfrm>
              <a:off x="662610" y="2054088"/>
              <a:ext cx="662608" cy="6626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53">
              <a:extLst>
                <a:ext uri="{FF2B5EF4-FFF2-40B4-BE49-F238E27FC236}">
                  <a16:creationId xmlns:a16="http://schemas.microsoft.com/office/drawing/2014/main" id="{6B8CD3AB-0EE0-4AF1-88C4-319AFBBF4B46}"/>
                </a:ext>
              </a:extLst>
            </p:cNvPr>
            <p:cNvSpPr txBox="1"/>
            <p:nvPr/>
          </p:nvSpPr>
          <p:spPr>
            <a:xfrm>
              <a:off x="662610" y="2123782"/>
              <a:ext cx="662608" cy="523220"/>
            </a:xfrm>
            <a:prstGeom prst="rect">
              <a:avLst/>
            </a:prstGeom>
            <a:noFill/>
          </p:spPr>
          <p:txBody>
            <a:bodyPr wrap="square" rtlCol="0">
              <a:spAutoFit/>
            </a:bodyPr>
            <a:lstStyle/>
            <a:p>
              <a:pPr algn="ctr"/>
              <a:r>
                <a:rPr lang="en-US" sz="2800" b="1" dirty="0">
                  <a:solidFill>
                    <a:srgbClr val="E6E7E9"/>
                  </a:solidFill>
                  <a:latin typeface="Tw Cen MT" panose="020B0602020104020603" pitchFamily="34" charset="0"/>
                </a:rPr>
                <a:t>04</a:t>
              </a:r>
            </a:p>
          </p:txBody>
        </p:sp>
      </p:grpSp>
      <p:grpSp>
        <p:nvGrpSpPr>
          <p:cNvPr id="42" name="Group 56">
            <a:extLst>
              <a:ext uri="{FF2B5EF4-FFF2-40B4-BE49-F238E27FC236}">
                <a16:creationId xmlns:a16="http://schemas.microsoft.com/office/drawing/2014/main" id="{4C2D6498-213C-49E9-8C8E-F4D9EEDD726D}"/>
              </a:ext>
            </a:extLst>
          </p:cNvPr>
          <p:cNvGrpSpPr/>
          <p:nvPr/>
        </p:nvGrpSpPr>
        <p:grpSpPr>
          <a:xfrm>
            <a:off x="579452" y="5230517"/>
            <a:ext cx="2848660" cy="866180"/>
            <a:chOff x="544373" y="4115202"/>
            <a:chExt cx="2848660" cy="866180"/>
          </a:xfrm>
        </p:grpSpPr>
        <p:sp>
          <p:nvSpPr>
            <p:cNvPr id="43" name="TextBox 54">
              <a:extLst>
                <a:ext uri="{FF2B5EF4-FFF2-40B4-BE49-F238E27FC236}">
                  <a16:creationId xmlns:a16="http://schemas.microsoft.com/office/drawing/2014/main" id="{5957E49E-377D-42ED-BF4E-FAE1383236A1}"/>
                </a:ext>
              </a:extLst>
            </p:cNvPr>
            <p:cNvSpPr txBox="1"/>
            <p:nvPr/>
          </p:nvSpPr>
          <p:spPr>
            <a:xfrm>
              <a:off x="544373" y="4115202"/>
              <a:ext cx="2848660" cy="523220"/>
            </a:xfrm>
            <a:prstGeom prst="rect">
              <a:avLst/>
            </a:prstGeom>
            <a:noFill/>
          </p:spPr>
          <p:txBody>
            <a:bodyPr wrap="square" rtlCol="0">
              <a:spAutoFit/>
            </a:bodyPr>
            <a:lstStyle/>
            <a:p>
              <a:pPr algn="ctr"/>
              <a:r>
                <a:rPr lang="en-US" sz="2800" b="1" dirty="0" err="1">
                  <a:solidFill>
                    <a:srgbClr val="26A6D1"/>
                  </a:solidFill>
                  <a:latin typeface="Tw Cen MT" panose="020B0602020104020603" pitchFamily="34" charset="0"/>
                </a:rPr>
                <a:t>GrIMPSoftII</a:t>
              </a:r>
              <a:endParaRPr lang="en-US" sz="2800" b="1" dirty="0">
                <a:solidFill>
                  <a:srgbClr val="26A6D1"/>
                </a:solidFill>
                <a:latin typeface="Tw Cen MT" panose="020B0602020104020603" pitchFamily="34" charset="0"/>
              </a:endParaRPr>
            </a:p>
          </p:txBody>
        </p:sp>
        <p:sp>
          <p:nvSpPr>
            <p:cNvPr id="44" name="TextBox 55">
              <a:extLst>
                <a:ext uri="{FF2B5EF4-FFF2-40B4-BE49-F238E27FC236}">
                  <a16:creationId xmlns:a16="http://schemas.microsoft.com/office/drawing/2014/main" id="{8E31BB03-7901-4097-801F-15F0B124B6CE}"/>
                </a:ext>
              </a:extLst>
            </p:cNvPr>
            <p:cNvSpPr txBox="1"/>
            <p:nvPr/>
          </p:nvSpPr>
          <p:spPr>
            <a:xfrm>
              <a:off x="793927" y="4581272"/>
              <a:ext cx="2349552" cy="400110"/>
            </a:xfrm>
            <a:prstGeom prst="rect">
              <a:avLst/>
            </a:prstGeom>
            <a:noFill/>
          </p:spPr>
          <p:txBody>
            <a:bodyPr wrap="square" rtlCol="0">
              <a:spAutoFit/>
            </a:bodyPr>
            <a:lstStyle/>
            <a:p>
              <a:pPr algn="ctr"/>
              <a:endParaRPr lang="en-US" sz="2000" b="1" dirty="0">
                <a:solidFill>
                  <a:srgbClr val="A6A6A6"/>
                </a:solidFill>
                <a:latin typeface="Tw Cen MT" panose="020B0602020104020603" pitchFamily="34" charset="0"/>
              </a:endParaRPr>
            </a:p>
          </p:txBody>
        </p:sp>
      </p:grpSp>
      <p:sp>
        <p:nvSpPr>
          <p:cNvPr id="53" name="TextBox 64">
            <a:extLst>
              <a:ext uri="{FF2B5EF4-FFF2-40B4-BE49-F238E27FC236}">
                <a16:creationId xmlns:a16="http://schemas.microsoft.com/office/drawing/2014/main" id="{A85D7287-1179-4BAF-B8AC-E9002ABC5F17}"/>
              </a:ext>
            </a:extLst>
          </p:cNvPr>
          <p:cNvSpPr txBox="1"/>
          <p:nvPr/>
        </p:nvSpPr>
        <p:spPr>
          <a:xfrm>
            <a:off x="9343340" y="5230517"/>
            <a:ext cx="2848660" cy="523220"/>
          </a:xfrm>
          <a:prstGeom prst="rect">
            <a:avLst/>
          </a:prstGeom>
          <a:noFill/>
        </p:spPr>
        <p:txBody>
          <a:bodyPr wrap="square" rtlCol="0">
            <a:spAutoFit/>
          </a:bodyPr>
          <a:lstStyle/>
          <a:p>
            <a:pPr algn="ctr"/>
            <a:r>
              <a:rPr lang="en-US" sz="2800" b="1" dirty="0" err="1" smtClean="0">
                <a:solidFill>
                  <a:srgbClr val="92D050"/>
                </a:solidFill>
                <a:latin typeface="Tw Cen MT" panose="020B0602020104020603" pitchFamily="34" charset="0"/>
              </a:rPr>
              <a:t>Entrevista</a:t>
            </a:r>
            <a:endParaRPr lang="en-US" sz="2800" b="1" dirty="0">
              <a:solidFill>
                <a:srgbClr val="92D050"/>
              </a:solidFill>
              <a:latin typeface="Tw Cen MT" panose="020B0602020104020603" pitchFamily="34" charset="0"/>
            </a:endParaRPr>
          </a:p>
        </p:txBody>
      </p:sp>
      <p:grpSp>
        <p:nvGrpSpPr>
          <p:cNvPr id="58" name="Grupo 57"/>
          <p:cNvGrpSpPr/>
          <p:nvPr/>
        </p:nvGrpSpPr>
        <p:grpSpPr>
          <a:xfrm>
            <a:off x="654476" y="55341"/>
            <a:ext cx="2867670" cy="378502"/>
            <a:chOff x="654476" y="55341"/>
            <a:chExt cx="2867670" cy="378502"/>
          </a:xfrm>
        </p:grpSpPr>
        <p:grpSp>
          <p:nvGrpSpPr>
            <p:cNvPr id="59" name="Grupo 58"/>
            <p:cNvGrpSpPr/>
            <p:nvPr/>
          </p:nvGrpSpPr>
          <p:grpSpPr>
            <a:xfrm>
              <a:off x="654476" y="55341"/>
              <a:ext cx="2867670" cy="378502"/>
              <a:chOff x="1156803" y="652001"/>
              <a:chExt cx="2867670" cy="378502"/>
            </a:xfrm>
          </p:grpSpPr>
          <p:grpSp>
            <p:nvGrpSpPr>
              <p:cNvPr id="61" name="Grupo 60"/>
              <p:cNvGrpSpPr/>
              <p:nvPr/>
            </p:nvGrpSpPr>
            <p:grpSpPr>
              <a:xfrm>
                <a:off x="1835957" y="652001"/>
                <a:ext cx="2188516" cy="378502"/>
                <a:chOff x="7619165" y="3272308"/>
                <a:chExt cx="3470430" cy="506917"/>
              </a:xfrm>
            </p:grpSpPr>
            <p:sp>
              <p:nvSpPr>
                <p:cNvPr id="65" name="Rectángulo redondeado 64"/>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66" name="Elipse 65"/>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7" name="Imagen 66"/>
                <p:cNvPicPr>
                  <a:picLocks noChangeAspect="1"/>
                </p:cNvPicPr>
                <p:nvPr/>
              </p:nvPicPr>
              <p:blipFill>
                <a:blip r:embed="rId8"/>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62" name="Grupo 61"/>
              <p:cNvGrpSpPr/>
              <p:nvPr/>
            </p:nvGrpSpPr>
            <p:grpSpPr>
              <a:xfrm>
                <a:off x="1156803" y="743233"/>
                <a:ext cx="679154" cy="176218"/>
                <a:chOff x="6529112" y="3374794"/>
                <a:chExt cx="1109967" cy="288000"/>
              </a:xfrm>
            </p:grpSpPr>
            <p:sp>
              <p:nvSpPr>
                <p:cNvPr id="63" name="Conector 62"/>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4" name="Conector recto de flecha 63"/>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60" name="Imagen 59"/>
            <p:cNvPicPr>
              <a:picLocks noChangeAspect="1"/>
            </p:cNvPicPr>
            <p:nvPr/>
          </p:nvPicPr>
          <p:blipFill>
            <a:blip r:embed="rId9"/>
            <a:stretch>
              <a:fillRect/>
            </a:stretch>
          </p:blipFill>
          <p:spPr>
            <a:xfrm>
              <a:off x="1417154" y="130953"/>
              <a:ext cx="191838" cy="191838"/>
            </a:xfrm>
            <a:prstGeom prst="rect">
              <a:avLst/>
            </a:prstGeom>
          </p:spPr>
        </p:pic>
      </p:grpSp>
      <p:grpSp>
        <p:nvGrpSpPr>
          <p:cNvPr id="68" name="Grupo 67"/>
          <p:cNvGrpSpPr/>
          <p:nvPr/>
        </p:nvGrpSpPr>
        <p:grpSpPr>
          <a:xfrm>
            <a:off x="1465437" y="380072"/>
            <a:ext cx="4259443" cy="646331"/>
            <a:chOff x="1465437" y="380072"/>
            <a:chExt cx="4259443" cy="646331"/>
          </a:xfrm>
        </p:grpSpPr>
        <p:sp>
          <p:nvSpPr>
            <p:cNvPr id="69"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70" name="Imagen 69"/>
            <p:cNvPicPr>
              <a:picLocks noChangeAspect="1"/>
            </p:cNvPicPr>
            <p:nvPr/>
          </p:nvPicPr>
          <p:blipFill>
            <a:blip r:embed="rId9"/>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1175258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left)">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anim calcmode="lin" valueType="num">
                                      <p:cBhvr>
                                        <p:cTn id="35" dur="500" fill="hold"/>
                                        <p:tgtEl>
                                          <p:spTgt spid="42"/>
                                        </p:tgtEl>
                                        <p:attrNameLst>
                                          <p:attrName>ppt_x</p:attrName>
                                        </p:attrNameLst>
                                      </p:cBhvr>
                                      <p:tavLst>
                                        <p:tav tm="0">
                                          <p:val>
                                            <p:strVal val="#ppt_x"/>
                                          </p:val>
                                        </p:tav>
                                        <p:tav tm="100000">
                                          <p:val>
                                            <p:strVal val="#ppt_x"/>
                                          </p:val>
                                        </p:tav>
                                      </p:tavLst>
                                    </p:anim>
                                    <p:anim calcmode="lin" valueType="num">
                                      <p:cBhvr>
                                        <p:cTn id="36"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500" fill="hold"/>
                                        <p:tgtEl>
                                          <p:spTgt spid="23"/>
                                        </p:tgtEl>
                                        <p:attrNameLst>
                                          <p:attrName>ppt_w</p:attrName>
                                        </p:attrNameLst>
                                      </p:cBhvr>
                                      <p:tavLst>
                                        <p:tav tm="0">
                                          <p:val>
                                            <p:fltVal val="0"/>
                                          </p:val>
                                        </p:tav>
                                        <p:tav tm="100000">
                                          <p:val>
                                            <p:strVal val="#ppt_w"/>
                                          </p:val>
                                        </p:tav>
                                      </p:tavLst>
                                    </p:anim>
                                    <p:anim calcmode="lin" valueType="num">
                                      <p:cBhvr>
                                        <p:cTn id="55" dur="500" fill="hold"/>
                                        <p:tgtEl>
                                          <p:spTgt spid="23"/>
                                        </p:tgtEl>
                                        <p:attrNameLst>
                                          <p:attrName>ppt_h</p:attrName>
                                        </p:attrNameLst>
                                      </p:cBhvr>
                                      <p:tavLst>
                                        <p:tav tm="0">
                                          <p:val>
                                            <p:fltVal val="0"/>
                                          </p:val>
                                        </p:tav>
                                        <p:tav tm="100000">
                                          <p:val>
                                            <p:strVal val="#ppt_h"/>
                                          </p:val>
                                        </p:tav>
                                      </p:tavLst>
                                    </p:anim>
                                    <p:animEffect transition="in" filter="fade">
                                      <p:cBhvr>
                                        <p:cTn id="56" dur="500"/>
                                        <p:tgtEl>
                                          <p:spTgt spid="23"/>
                                        </p:tgtEl>
                                      </p:cBhvr>
                                    </p:animEffect>
                                  </p:childTnLst>
                                </p:cTn>
                              </p:par>
                            </p:childTnLst>
                          </p:cTn>
                        </p:par>
                        <p:par>
                          <p:cTn id="57" fill="hold">
                            <p:stCondLst>
                              <p:cond delay="500"/>
                            </p:stCondLst>
                            <p:childTnLst>
                              <p:par>
                                <p:cTn id="58" presetID="53" presetClass="entr" presetSubtype="16" fill="hold"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500"/>
                            </p:stCondLst>
                            <p:childTnLst>
                              <p:par>
                                <p:cTn id="71" presetID="53" presetClass="entr" presetSubtype="16"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p:cTn id="73" dur="500" fill="hold"/>
                                        <p:tgtEl>
                                          <p:spTgt spid="35"/>
                                        </p:tgtEl>
                                        <p:attrNameLst>
                                          <p:attrName>ppt_w</p:attrName>
                                        </p:attrNameLst>
                                      </p:cBhvr>
                                      <p:tavLst>
                                        <p:tav tm="0">
                                          <p:val>
                                            <p:fltVal val="0"/>
                                          </p:val>
                                        </p:tav>
                                        <p:tav tm="100000">
                                          <p:val>
                                            <p:strVal val="#ppt_w"/>
                                          </p:val>
                                        </p:tav>
                                      </p:tavLst>
                                    </p:anim>
                                    <p:anim calcmode="lin" valueType="num">
                                      <p:cBhvr>
                                        <p:cTn id="74" dur="500" fill="hold"/>
                                        <p:tgtEl>
                                          <p:spTgt spid="35"/>
                                        </p:tgtEl>
                                        <p:attrNameLst>
                                          <p:attrName>ppt_h</p:attrName>
                                        </p:attrNameLst>
                                      </p:cBhvr>
                                      <p:tavLst>
                                        <p:tav tm="0">
                                          <p:val>
                                            <p:fltVal val="0"/>
                                          </p:val>
                                        </p:tav>
                                        <p:tav tm="100000">
                                          <p:val>
                                            <p:strVal val="#ppt_h"/>
                                          </p:val>
                                        </p:tav>
                                      </p:tavLst>
                                    </p:anim>
                                    <p:animEffect transition="in" filter="fade">
                                      <p:cBhvr>
                                        <p:cTn id="75" dur="500"/>
                                        <p:tgtEl>
                                          <p:spTgt spid="35"/>
                                        </p:tgtEl>
                                      </p:cBhvr>
                                    </p:animEffect>
                                  </p:childTnLst>
                                </p:cTn>
                              </p:par>
                            </p:childTnLst>
                          </p:cTn>
                        </p:par>
                        <p:par>
                          <p:cTn id="76" fill="hold">
                            <p:stCondLst>
                              <p:cond delay="1000"/>
                            </p:stCondLst>
                            <p:childTnLst>
                              <p:par>
                                <p:cTn id="77" presetID="53" presetClass="entr" presetSubtype="16"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 calcmode="lin" valueType="num">
                                      <p:cBhvr>
                                        <p:cTn id="79" dur="500" fill="hold"/>
                                        <p:tgtEl>
                                          <p:spTgt spid="53"/>
                                        </p:tgtEl>
                                        <p:attrNameLst>
                                          <p:attrName>ppt_w</p:attrName>
                                        </p:attrNameLst>
                                      </p:cBhvr>
                                      <p:tavLst>
                                        <p:tav tm="0">
                                          <p:val>
                                            <p:fltVal val="0"/>
                                          </p:val>
                                        </p:tav>
                                        <p:tav tm="100000">
                                          <p:val>
                                            <p:strVal val="#ppt_w"/>
                                          </p:val>
                                        </p:tav>
                                      </p:tavLst>
                                    </p:anim>
                                    <p:anim calcmode="lin" valueType="num">
                                      <p:cBhvr>
                                        <p:cTn id="80" dur="500" fill="hold"/>
                                        <p:tgtEl>
                                          <p:spTgt spid="53"/>
                                        </p:tgtEl>
                                        <p:attrNameLst>
                                          <p:attrName>ppt_h</p:attrName>
                                        </p:attrNameLst>
                                      </p:cBhvr>
                                      <p:tavLst>
                                        <p:tav tm="0">
                                          <p:val>
                                            <p:fltVal val="0"/>
                                          </p:val>
                                        </p:tav>
                                        <p:tav tm="100000">
                                          <p:val>
                                            <p:strVal val="#ppt_h"/>
                                          </p:val>
                                        </p:tav>
                                      </p:tavLst>
                                    </p:anim>
                                    <p:animEffect transition="in" filter="fade">
                                      <p:cBhvr>
                                        <p:cTn id="8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0279" y="492874"/>
            <a:ext cx="9980682" cy="682894"/>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smtClean="0"/>
              <a:t>VALIDACIÓN </a:t>
            </a:r>
            <a:r>
              <a:rPr lang="es-EC" sz="3200" cap="all" dirty="0"/>
              <a:t>del modelo mejorado de SMS</a:t>
            </a:r>
            <a:endParaRPr lang="es-ES" sz="3200" cap="all" dirty="0"/>
          </a:p>
        </p:txBody>
      </p:sp>
      <p:grpSp>
        <p:nvGrpSpPr>
          <p:cNvPr id="45" name="Group 64">
            <a:extLst>
              <a:ext uri="{FF2B5EF4-FFF2-40B4-BE49-F238E27FC236}">
                <a16:creationId xmlns:a16="http://schemas.microsoft.com/office/drawing/2014/main" id="{FB90B379-7D01-4994-B486-01ECD5DDDA6C}"/>
              </a:ext>
            </a:extLst>
          </p:cNvPr>
          <p:cNvGrpSpPr/>
          <p:nvPr/>
        </p:nvGrpSpPr>
        <p:grpSpPr>
          <a:xfrm>
            <a:off x="2835308" y="1932670"/>
            <a:ext cx="2349552" cy="1011532"/>
            <a:chOff x="9188820" y="1588909"/>
            <a:chExt cx="2349552" cy="1011532"/>
          </a:xfrm>
        </p:grpSpPr>
        <p:sp>
          <p:nvSpPr>
            <p:cNvPr id="46" name="TextBox 41">
              <a:extLst>
                <a:ext uri="{FF2B5EF4-FFF2-40B4-BE49-F238E27FC236}">
                  <a16:creationId xmlns:a16="http://schemas.microsoft.com/office/drawing/2014/main" id="{25E23A45-0798-4770-821D-672E4AE16918}"/>
                </a:ext>
              </a:extLst>
            </p:cNvPr>
            <p:cNvSpPr txBox="1"/>
            <p:nvPr/>
          </p:nvSpPr>
          <p:spPr>
            <a:xfrm>
              <a:off x="9188820" y="1588909"/>
              <a:ext cx="1767653" cy="461665"/>
            </a:xfrm>
            <a:prstGeom prst="rect">
              <a:avLst/>
            </a:prstGeom>
            <a:noFill/>
          </p:spPr>
          <p:txBody>
            <a:bodyPr wrap="square" rtlCol="0">
              <a:spAutoFit/>
            </a:bodyPr>
            <a:lstStyle/>
            <a:p>
              <a:r>
                <a:rPr lang="en-US" sz="2400" b="1" dirty="0" smtClean="0">
                  <a:solidFill>
                    <a:srgbClr val="00B0F0"/>
                  </a:solidFill>
                  <a:latin typeface="Tw Cen MT" panose="020B0602020104020603" pitchFamily="34" charset="0"/>
                </a:rPr>
                <a:t>OBJETIVO</a:t>
              </a:r>
              <a:endParaRPr lang="en-US" sz="2400" b="1" dirty="0">
                <a:solidFill>
                  <a:srgbClr val="00B0F0"/>
                </a:solidFill>
                <a:latin typeface="Tw Cen MT" panose="020B0602020104020603" pitchFamily="34" charset="0"/>
              </a:endParaRPr>
            </a:p>
          </p:txBody>
        </p:sp>
        <p:sp>
          <p:nvSpPr>
            <p:cNvPr id="48" name="TextBox 42">
              <a:extLst>
                <a:ext uri="{FF2B5EF4-FFF2-40B4-BE49-F238E27FC236}">
                  <a16:creationId xmlns:a16="http://schemas.microsoft.com/office/drawing/2014/main" id="{D9139624-BD62-40CF-9363-3B955653003A}"/>
                </a:ext>
              </a:extLst>
            </p:cNvPr>
            <p:cNvSpPr txBox="1"/>
            <p:nvPr/>
          </p:nvSpPr>
          <p:spPr>
            <a:xfrm>
              <a:off x="9188820" y="1954110"/>
              <a:ext cx="2349552" cy="646331"/>
            </a:xfrm>
            <a:prstGeom prst="rect">
              <a:avLst/>
            </a:prstGeom>
            <a:noFill/>
          </p:spPr>
          <p:txBody>
            <a:bodyPr wrap="square" rtlCol="0">
              <a:spAutoFit/>
            </a:bodyPr>
            <a:lstStyle/>
            <a:p>
              <a:r>
                <a:rPr lang="en-US" b="1" dirty="0" err="1" smtClean="0">
                  <a:solidFill>
                    <a:srgbClr val="A6A6A6"/>
                  </a:solidFill>
                  <a:latin typeface="Tw Cen MT" panose="020B0602020104020603" pitchFamily="34" charset="0"/>
                </a:rPr>
                <a:t>Determinar</a:t>
              </a:r>
              <a:r>
                <a:rPr lang="en-US" b="1" dirty="0" smtClean="0">
                  <a:solidFill>
                    <a:srgbClr val="A6A6A6"/>
                  </a:solidFill>
                  <a:latin typeface="Tw Cen MT" panose="020B0602020104020603" pitchFamily="34" charset="0"/>
                </a:rPr>
                <a:t> el </a:t>
              </a:r>
              <a:r>
                <a:rPr lang="en-US" b="1" dirty="0" err="1" smtClean="0">
                  <a:solidFill>
                    <a:srgbClr val="A6A6A6"/>
                  </a:solidFill>
                  <a:latin typeface="Tw Cen MT" panose="020B0602020104020603" pitchFamily="34" charset="0"/>
                </a:rPr>
                <a:t>nivel</a:t>
              </a:r>
              <a:r>
                <a:rPr lang="en-US" b="1" dirty="0" smtClean="0">
                  <a:solidFill>
                    <a:srgbClr val="A6A6A6"/>
                  </a:solidFill>
                  <a:latin typeface="Tw Cen MT" panose="020B0602020104020603" pitchFamily="34" charset="0"/>
                </a:rPr>
                <a:t> de </a:t>
              </a:r>
              <a:r>
                <a:rPr lang="en-US" b="1" dirty="0" err="1" smtClean="0">
                  <a:solidFill>
                    <a:srgbClr val="A6A6A6"/>
                  </a:solidFill>
                  <a:latin typeface="Tw Cen MT" panose="020B0602020104020603" pitchFamily="34" charset="0"/>
                </a:rPr>
                <a:t>aceptación</a:t>
              </a:r>
              <a:endParaRPr lang="en-US" b="1" dirty="0">
                <a:solidFill>
                  <a:srgbClr val="A6A6A6"/>
                </a:solidFill>
                <a:latin typeface="Tw Cen MT" panose="020B0602020104020603" pitchFamily="34" charset="0"/>
              </a:endParaRPr>
            </a:p>
          </p:txBody>
        </p:sp>
      </p:grpSp>
      <p:grpSp>
        <p:nvGrpSpPr>
          <p:cNvPr id="49" name="Group 66">
            <a:extLst>
              <a:ext uri="{FF2B5EF4-FFF2-40B4-BE49-F238E27FC236}">
                <a16:creationId xmlns:a16="http://schemas.microsoft.com/office/drawing/2014/main" id="{08546D18-AA19-49ED-A024-882F8913425D}"/>
              </a:ext>
            </a:extLst>
          </p:cNvPr>
          <p:cNvGrpSpPr/>
          <p:nvPr/>
        </p:nvGrpSpPr>
        <p:grpSpPr>
          <a:xfrm>
            <a:off x="2835308" y="5404683"/>
            <a:ext cx="2349552" cy="734533"/>
            <a:chOff x="9188820" y="5060922"/>
            <a:chExt cx="2349552" cy="734533"/>
          </a:xfrm>
        </p:grpSpPr>
        <p:sp>
          <p:nvSpPr>
            <p:cNvPr id="50" name="TextBox 47">
              <a:extLst>
                <a:ext uri="{FF2B5EF4-FFF2-40B4-BE49-F238E27FC236}">
                  <a16:creationId xmlns:a16="http://schemas.microsoft.com/office/drawing/2014/main" id="{3D66A8CA-19F4-4F4A-935B-4004FECE0B0A}"/>
                </a:ext>
              </a:extLst>
            </p:cNvPr>
            <p:cNvSpPr txBox="1"/>
            <p:nvPr/>
          </p:nvSpPr>
          <p:spPr>
            <a:xfrm>
              <a:off x="9188820" y="5060922"/>
              <a:ext cx="1767653" cy="461665"/>
            </a:xfrm>
            <a:prstGeom prst="rect">
              <a:avLst/>
            </a:prstGeom>
            <a:noFill/>
          </p:spPr>
          <p:txBody>
            <a:bodyPr wrap="square" rtlCol="0">
              <a:spAutoFit/>
            </a:bodyPr>
            <a:lstStyle/>
            <a:p>
              <a:r>
                <a:rPr lang="en-US" sz="2400" b="1" dirty="0" smtClean="0">
                  <a:solidFill>
                    <a:srgbClr val="00B0F0"/>
                  </a:solidFill>
                  <a:latin typeface="Tw Cen MT" panose="020B0602020104020603" pitchFamily="34" charset="0"/>
                </a:rPr>
                <a:t>MODELO</a:t>
              </a:r>
              <a:endParaRPr lang="en-US" sz="2400" b="1" dirty="0">
                <a:solidFill>
                  <a:srgbClr val="00B0F0"/>
                </a:solidFill>
                <a:latin typeface="Tw Cen MT" panose="020B0602020104020603" pitchFamily="34" charset="0"/>
              </a:endParaRPr>
            </a:p>
          </p:txBody>
        </p:sp>
        <p:sp>
          <p:nvSpPr>
            <p:cNvPr id="51" name="TextBox 48">
              <a:extLst>
                <a:ext uri="{FF2B5EF4-FFF2-40B4-BE49-F238E27FC236}">
                  <a16:creationId xmlns:a16="http://schemas.microsoft.com/office/drawing/2014/main" id="{F2C26577-6532-4757-8E5F-67D360BDA6FE}"/>
                </a:ext>
              </a:extLst>
            </p:cNvPr>
            <p:cNvSpPr txBox="1"/>
            <p:nvPr/>
          </p:nvSpPr>
          <p:spPr>
            <a:xfrm>
              <a:off x="9188820" y="5426123"/>
              <a:ext cx="2349552" cy="369332"/>
            </a:xfrm>
            <a:prstGeom prst="rect">
              <a:avLst/>
            </a:prstGeom>
            <a:noFill/>
          </p:spPr>
          <p:txBody>
            <a:bodyPr wrap="square" rtlCol="0">
              <a:spAutoFit/>
            </a:bodyPr>
            <a:lstStyle/>
            <a:p>
              <a:r>
                <a:rPr lang="en-US" b="1" dirty="0" smtClean="0">
                  <a:solidFill>
                    <a:srgbClr val="A6A6A6"/>
                  </a:solidFill>
                  <a:latin typeface="Tw Cen MT" panose="020B0602020104020603" pitchFamily="34" charset="0"/>
                </a:rPr>
                <a:t>De </a:t>
              </a:r>
              <a:r>
                <a:rPr lang="en-US" b="1" dirty="0" err="1" smtClean="0">
                  <a:solidFill>
                    <a:srgbClr val="A6A6A6"/>
                  </a:solidFill>
                  <a:latin typeface="Tw Cen MT" panose="020B0602020104020603" pitchFamily="34" charset="0"/>
                </a:rPr>
                <a:t>encuesta</a:t>
              </a:r>
              <a:endParaRPr lang="en-US" b="1" dirty="0">
                <a:solidFill>
                  <a:srgbClr val="A6A6A6"/>
                </a:solidFill>
                <a:latin typeface="Tw Cen MT" panose="020B0602020104020603" pitchFamily="34" charset="0"/>
              </a:endParaRPr>
            </a:p>
          </p:txBody>
        </p:sp>
      </p:grpSp>
      <p:grpSp>
        <p:nvGrpSpPr>
          <p:cNvPr id="52" name="Group 62">
            <a:extLst>
              <a:ext uri="{FF2B5EF4-FFF2-40B4-BE49-F238E27FC236}">
                <a16:creationId xmlns:a16="http://schemas.microsoft.com/office/drawing/2014/main" id="{6595DA0A-9880-41FE-87E3-CE92DD62B349}"/>
              </a:ext>
            </a:extLst>
          </p:cNvPr>
          <p:cNvGrpSpPr/>
          <p:nvPr/>
        </p:nvGrpSpPr>
        <p:grpSpPr>
          <a:xfrm>
            <a:off x="2166917" y="3597223"/>
            <a:ext cx="1146212" cy="1146212"/>
            <a:chOff x="8520429" y="3253462"/>
            <a:chExt cx="1146212" cy="1146212"/>
          </a:xfrm>
        </p:grpSpPr>
        <p:sp>
          <p:nvSpPr>
            <p:cNvPr id="56" name="Oval 19">
              <a:extLst>
                <a:ext uri="{FF2B5EF4-FFF2-40B4-BE49-F238E27FC236}">
                  <a16:creationId xmlns:a16="http://schemas.microsoft.com/office/drawing/2014/main" id="{757F1890-8D64-4551-B6C7-EB88B15E44A5}"/>
                </a:ext>
              </a:extLst>
            </p:cNvPr>
            <p:cNvSpPr/>
            <p:nvPr/>
          </p:nvSpPr>
          <p:spPr>
            <a:xfrm>
              <a:off x="8520429" y="3253462"/>
              <a:ext cx="1146212" cy="1146212"/>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 name="Picture 50">
              <a:extLst>
                <a:ext uri="{FF2B5EF4-FFF2-40B4-BE49-F238E27FC236}">
                  <a16:creationId xmlns:a16="http://schemas.microsoft.com/office/drawing/2014/main" id="{8B95D9A5-F343-4818-8DF5-72BB89ED2D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3653" y="3498668"/>
              <a:ext cx="699764" cy="655799"/>
            </a:xfrm>
            <a:prstGeom prst="rect">
              <a:avLst/>
            </a:prstGeom>
          </p:spPr>
        </p:pic>
      </p:grpSp>
      <p:grpSp>
        <p:nvGrpSpPr>
          <p:cNvPr id="58" name="Group 61">
            <a:extLst>
              <a:ext uri="{FF2B5EF4-FFF2-40B4-BE49-F238E27FC236}">
                <a16:creationId xmlns:a16="http://schemas.microsoft.com/office/drawing/2014/main" id="{A368B01E-5C6A-4FF7-9953-F6587846580A}"/>
              </a:ext>
            </a:extLst>
          </p:cNvPr>
          <p:cNvGrpSpPr/>
          <p:nvPr/>
        </p:nvGrpSpPr>
        <p:grpSpPr>
          <a:xfrm>
            <a:off x="1578721" y="1864353"/>
            <a:ext cx="1146212" cy="1146212"/>
            <a:chOff x="7932233" y="1520592"/>
            <a:chExt cx="1146212" cy="1146212"/>
          </a:xfrm>
        </p:grpSpPr>
        <p:sp>
          <p:nvSpPr>
            <p:cNvPr id="59" name="Oval 16">
              <a:extLst>
                <a:ext uri="{FF2B5EF4-FFF2-40B4-BE49-F238E27FC236}">
                  <a16:creationId xmlns:a16="http://schemas.microsoft.com/office/drawing/2014/main" id="{556B1A4B-E1A2-41A8-81E6-13F865C9FEAE}"/>
                </a:ext>
              </a:extLst>
            </p:cNvPr>
            <p:cNvSpPr/>
            <p:nvPr/>
          </p:nvSpPr>
          <p:spPr>
            <a:xfrm>
              <a:off x="7932233" y="1520592"/>
              <a:ext cx="1146212" cy="114621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2">
              <a:extLst>
                <a:ext uri="{FF2B5EF4-FFF2-40B4-BE49-F238E27FC236}">
                  <a16:creationId xmlns:a16="http://schemas.microsoft.com/office/drawing/2014/main" id="{73193DF5-8DA6-4C56-812C-AA549915B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424" y="1664946"/>
              <a:ext cx="745829" cy="771256"/>
            </a:xfrm>
            <a:prstGeom prst="rect">
              <a:avLst/>
            </a:prstGeom>
          </p:spPr>
        </p:pic>
      </p:grpSp>
      <p:grpSp>
        <p:nvGrpSpPr>
          <p:cNvPr id="61" name="Group 63">
            <a:extLst>
              <a:ext uri="{FF2B5EF4-FFF2-40B4-BE49-F238E27FC236}">
                <a16:creationId xmlns:a16="http://schemas.microsoft.com/office/drawing/2014/main" id="{796C400D-FFFF-40A8-AEE6-E48A7481F5E8}"/>
              </a:ext>
            </a:extLst>
          </p:cNvPr>
          <p:cNvGrpSpPr/>
          <p:nvPr/>
        </p:nvGrpSpPr>
        <p:grpSpPr>
          <a:xfrm>
            <a:off x="1578721" y="5330093"/>
            <a:ext cx="1146212" cy="1146212"/>
            <a:chOff x="7932233" y="4986332"/>
            <a:chExt cx="1146212" cy="1146212"/>
          </a:xfrm>
        </p:grpSpPr>
        <p:sp>
          <p:nvSpPr>
            <p:cNvPr id="62" name="Oval 20">
              <a:extLst>
                <a:ext uri="{FF2B5EF4-FFF2-40B4-BE49-F238E27FC236}">
                  <a16:creationId xmlns:a16="http://schemas.microsoft.com/office/drawing/2014/main" id="{82A495FC-D38D-410F-A2B3-A43850304062}"/>
                </a:ext>
              </a:extLst>
            </p:cNvPr>
            <p:cNvSpPr/>
            <p:nvPr/>
          </p:nvSpPr>
          <p:spPr>
            <a:xfrm>
              <a:off x="7932233" y="4986332"/>
              <a:ext cx="1146212" cy="1146212"/>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56">
              <a:extLst>
                <a:ext uri="{FF2B5EF4-FFF2-40B4-BE49-F238E27FC236}">
                  <a16:creationId xmlns:a16="http://schemas.microsoft.com/office/drawing/2014/main" id="{F8392A11-74EE-4801-BBE5-B2F42D833D7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0476" y="5233797"/>
              <a:ext cx="706320" cy="651282"/>
            </a:xfrm>
            <a:prstGeom prst="rect">
              <a:avLst/>
            </a:prstGeom>
          </p:spPr>
        </p:pic>
      </p:grpSp>
      <p:grpSp>
        <p:nvGrpSpPr>
          <p:cNvPr id="64" name="Group 65">
            <a:extLst>
              <a:ext uri="{FF2B5EF4-FFF2-40B4-BE49-F238E27FC236}">
                <a16:creationId xmlns:a16="http://schemas.microsoft.com/office/drawing/2014/main" id="{DF1DCAD0-F1ED-4D16-91B2-64B6CB692D03}"/>
              </a:ext>
            </a:extLst>
          </p:cNvPr>
          <p:cNvGrpSpPr/>
          <p:nvPr/>
        </p:nvGrpSpPr>
        <p:grpSpPr>
          <a:xfrm>
            <a:off x="3428185" y="3731903"/>
            <a:ext cx="2349552" cy="1011532"/>
            <a:chOff x="9781697" y="3328469"/>
            <a:chExt cx="2349552" cy="1011532"/>
          </a:xfrm>
        </p:grpSpPr>
        <p:sp>
          <p:nvSpPr>
            <p:cNvPr id="65" name="TextBox 43">
              <a:extLst>
                <a:ext uri="{FF2B5EF4-FFF2-40B4-BE49-F238E27FC236}">
                  <a16:creationId xmlns:a16="http://schemas.microsoft.com/office/drawing/2014/main" id="{5CFCE95A-F863-4CD1-8199-35E399BCEE43}"/>
                </a:ext>
              </a:extLst>
            </p:cNvPr>
            <p:cNvSpPr txBox="1"/>
            <p:nvPr/>
          </p:nvSpPr>
          <p:spPr>
            <a:xfrm>
              <a:off x="9781697" y="3328469"/>
              <a:ext cx="1963613" cy="461665"/>
            </a:xfrm>
            <a:prstGeom prst="rect">
              <a:avLst/>
            </a:prstGeom>
            <a:noFill/>
          </p:spPr>
          <p:txBody>
            <a:bodyPr wrap="square" rtlCol="0">
              <a:spAutoFit/>
            </a:bodyPr>
            <a:lstStyle/>
            <a:p>
              <a:r>
                <a:rPr lang="en-US" sz="2400" b="1" dirty="0" smtClean="0">
                  <a:solidFill>
                    <a:srgbClr val="00B0F0"/>
                  </a:solidFill>
                  <a:latin typeface="Tw Cen MT" panose="020B0602020104020603" pitchFamily="34" charset="0"/>
                </a:rPr>
                <a:t>PERSPECTIVA</a:t>
              </a:r>
              <a:endParaRPr lang="en-US" sz="2400" b="1" dirty="0">
                <a:solidFill>
                  <a:srgbClr val="00B0F0"/>
                </a:solidFill>
                <a:latin typeface="Tw Cen MT" panose="020B0602020104020603" pitchFamily="34" charset="0"/>
              </a:endParaRPr>
            </a:p>
          </p:txBody>
        </p:sp>
        <p:sp>
          <p:nvSpPr>
            <p:cNvPr id="66" name="TextBox 44">
              <a:extLst>
                <a:ext uri="{FF2B5EF4-FFF2-40B4-BE49-F238E27FC236}">
                  <a16:creationId xmlns:a16="http://schemas.microsoft.com/office/drawing/2014/main" id="{ED322A51-37BB-4C47-BFE8-80B2F91F015D}"/>
                </a:ext>
              </a:extLst>
            </p:cNvPr>
            <p:cNvSpPr txBox="1"/>
            <p:nvPr/>
          </p:nvSpPr>
          <p:spPr>
            <a:xfrm>
              <a:off x="9781697" y="3693670"/>
              <a:ext cx="2349552" cy="646331"/>
            </a:xfrm>
            <a:prstGeom prst="rect">
              <a:avLst/>
            </a:prstGeom>
            <a:noFill/>
          </p:spPr>
          <p:txBody>
            <a:bodyPr wrap="square" rtlCol="0">
              <a:spAutoFit/>
            </a:bodyPr>
            <a:lstStyle/>
            <a:p>
              <a:r>
                <a:rPr lang="en-US" b="1" dirty="0" err="1" smtClean="0">
                  <a:solidFill>
                    <a:srgbClr val="A6A6A6"/>
                  </a:solidFill>
                  <a:latin typeface="Tw Cen MT" panose="020B0602020104020603" pitchFamily="34" charset="0"/>
                </a:rPr>
                <a:t>Investigadores</a:t>
              </a:r>
              <a:r>
                <a:rPr lang="en-US" b="1" dirty="0" smtClean="0">
                  <a:solidFill>
                    <a:srgbClr val="A6A6A6"/>
                  </a:solidFill>
                  <a:latin typeface="Tw Cen MT" panose="020B0602020104020603" pitchFamily="34" charset="0"/>
                </a:rPr>
                <a:t> que </a:t>
              </a:r>
              <a:r>
                <a:rPr lang="en-US" b="1" dirty="0" err="1" smtClean="0">
                  <a:solidFill>
                    <a:srgbClr val="A6A6A6"/>
                  </a:solidFill>
                  <a:latin typeface="Tw Cen MT" panose="020B0602020104020603" pitchFamily="34" charset="0"/>
                </a:rPr>
                <a:t>utilizen</a:t>
              </a:r>
              <a:r>
                <a:rPr lang="en-US" b="1" dirty="0" smtClean="0">
                  <a:solidFill>
                    <a:srgbClr val="A6A6A6"/>
                  </a:solidFill>
                  <a:latin typeface="Tw Cen MT" panose="020B0602020104020603" pitchFamily="34" charset="0"/>
                </a:rPr>
                <a:t> SMS</a:t>
              </a:r>
              <a:endParaRPr lang="en-US" b="1" dirty="0">
                <a:solidFill>
                  <a:srgbClr val="A6A6A6"/>
                </a:solidFill>
                <a:latin typeface="Tw Cen MT" panose="020B0602020104020603" pitchFamily="34" charset="0"/>
              </a:endParaRPr>
            </a:p>
          </p:txBody>
        </p:sp>
      </p:grpSp>
      <p:grpSp>
        <p:nvGrpSpPr>
          <p:cNvPr id="67" name="Group 1">
            <a:extLst>
              <a:ext uri="{FF2B5EF4-FFF2-40B4-BE49-F238E27FC236}">
                <a16:creationId xmlns:a16="http://schemas.microsoft.com/office/drawing/2014/main" id="{03308BC6-A0C4-45DB-A05C-0586EBEC884C}"/>
              </a:ext>
            </a:extLst>
          </p:cNvPr>
          <p:cNvGrpSpPr/>
          <p:nvPr/>
        </p:nvGrpSpPr>
        <p:grpSpPr>
          <a:xfrm>
            <a:off x="5421363" y="1832641"/>
            <a:ext cx="3396342" cy="830997"/>
            <a:chOff x="624115" y="1612515"/>
            <a:chExt cx="3396342" cy="830997"/>
          </a:xfrm>
        </p:grpSpPr>
        <p:sp>
          <p:nvSpPr>
            <p:cNvPr id="69" name="TextBox 11">
              <a:extLst>
                <a:ext uri="{FF2B5EF4-FFF2-40B4-BE49-F238E27FC236}">
                  <a16:creationId xmlns:a16="http://schemas.microsoft.com/office/drawing/2014/main" id="{87D77AFE-D416-437C-89BD-A9E465F87CA2}"/>
                </a:ext>
              </a:extLst>
            </p:cNvPr>
            <p:cNvSpPr txBox="1"/>
            <p:nvPr/>
          </p:nvSpPr>
          <p:spPr>
            <a:xfrm>
              <a:off x="1536800" y="1612515"/>
              <a:ext cx="2483657" cy="830997"/>
            </a:xfrm>
            <a:prstGeom prst="rect">
              <a:avLst/>
            </a:prstGeom>
            <a:noFill/>
          </p:spPr>
          <p:txBody>
            <a:bodyPr wrap="square" rtlCol="0">
              <a:spAutoFit/>
            </a:bodyPr>
            <a:lstStyle/>
            <a:p>
              <a:r>
                <a:rPr lang="es-EC" sz="1600" dirty="0" smtClean="0">
                  <a:solidFill>
                    <a:schemeClr val="tx1">
                      <a:lumMod val="75000"/>
                      <a:lumOff val="25000"/>
                    </a:schemeClr>
                  </a:solidFill>
                  <a:latin typeface="Tw Cen MT" panose="020B0602020104020603" pitchFamily="34" charset="0"/>
                </a:rPr>
                <a:t>Piensa </a:t>
              </a:r>
              <a:r>
                <a:rPr lang="es-EC" sz="1600" dirty="0">
                  <a:solidFill>
                    <a:schemeClr val="tx1">
                      <a:lumMod val="75000"/>
                      <a:lumOff val="25000"/>
                    </a:schemeClr>
                  </a:solidFill>
                  <a:latin typeface="Tw Cen MT" panose="020B0602020104020603" pitchFamily="34" charset="0"/>
                </a:rPr>
                <a:t>que es útil el proceso de SMS en una investigación ¿Por qué?</a:t>
              </a:r>
              <a:endParaRPr lang="en-US" sz="1600" dirty="0">
                <a:solidFill>
                  <a:schemeClr val="tx1">
                    <a:lumMod val="75000"/>
                    <a:lumOff val="25000"/>
                  </a:schemeClr>
                </a:solidFill>
                <a:latin typeface="Tw Cen MT" panose="020B0602020104020603" pitchFamily="34" charset="0"/>
              </a:endParaRPr>
            </a:p>
          </p:txBody>
        </p:sp>
        <p:sp>
          <p:nvSpPr>
            <p:cNvPr id="70" name="TextBox 16">
              <a:extLst>
                <a:ext uri="{FF2B5EF4-FFF2-40B4-BE49-F238E27FC236}">
                  <a16:creationId xmlns:a16="http://schemas.microsoft.com/office/drawing/2014/main" id="{5A3E400F-0E60-42C3-8A88-C4B267DF913E}"/>
                </a:ext>
              </a:extLst>
            </p:cNvPr>
            <p:cNvSpPr txBox="1"/>
            <p:nvPr/>
          </p:nvSpPr>
          <p:spPr>
            <a:xfrm>
              <a:off x="624115" y="1643294"/>
              <a:ext cx="912686" cy="769441"/>
            </a:xfrm>
            <a:prstGeom prst="rect">
              <a:avLst/>
            </a:prstGeom>
            <a:noFill/>
          </p:spPr>
          <p:txBody>
            <a:bodyPr wrap="square" rtlCol="0">
              <a:spAutoFit/>
            </a:bodyPr>
            <a:lstStyle/>
            <a:p>
              <a:pPr algn="r"/>
              <a:r>
                <a:rPr lang="en-US" sz="4400" dirty="0">
                  <a:solidFill>
                    <a:srgbClr val="EF3078"/>
                  </a:solidFill>
                  <a:latin typeface="Tw Cen MT" panose="020B0602020104020603" pitchFamily="34" charset="0"/>
                </a:rPr>
                <a:t>01</a:t>
              </a:r>
            </a:p>
          </p:txBody>
        </p:sp>
      </p:grpSp>
      <p:grpSp>
        <p:nvGrpSpPr>
          <p:cNvPr id="71" name="Group 2">
            <a:extLst>
              <a:ext uri="{FF2B5EF4-FFF2-40B4-BE49-F238E27FC236}">
                <a16:creationId xmlns:a16="http://schemas.microsoft.com/office/drawing/2014/main" id="{2C2E7099-D4AB-48C1-AA7E-3B6517A07E46}"/>
              </a:ext>
            </a:extLst>
          </p:cNvPr>
          <p:cNvGrpSpPr/>
          <p:nvPr/>
        </p:nvGrpSpPr>
        <p:grpSpPr>
          <a:xfrm>
            <a:off x="5421363" y="2879082"/>
            <a:ext cx="3396341" cy="1077218"/>
            <a:chOff x="624115" y="2658956"/>
            <a:chExt cx="3396341" cy="1077218"/>
          </a:xfrm>
        </p:grpSpPr>
        <p:sp>
          <p:nvSpPr>
            <p:cNvPr id="73" name="TextBox 18">
              <a:extLst>
                <a:ext uri="{FF2B5EF4-FFF2-40B4-BE49-F238E27FC236}">
                  <a16:creationId xmlns:a16="http://schemas.microsoft.com/office/drawing/2014/main" id="{13EE886D-0E2E-4318-B657-87C364F802E0}"/>
                </a:ext>
              </a:extLst>
            </p:cNvPr>
            <p:cNvSpPr txBox="1"/>
            <p:nvPr/>
          </p:nvSpPr>
          <p:spPr>
            <a:xfrm>
              <a:off x="1536799" y="2658956"/>
              <a:ext cx="2483657" cy="1077218"/>
            </a:xfrm>
            <a:prstGeom prst="rect">
              <a:avLst/>
            </a:prstGeom>
            <a:noFill/>
          </p:spPr>
          <p:txBody>
            <a:bodyPr wrap="square" rtlCol="0">
              <a:spAutoFit/>
            </a:bodyPr>
            <a:lstStyle/>
            <a:p>
              <a:r>
                <a:rPr lang="es-EC" sz="1600" dirty="0" smtClean="0">
                  <a:solidFill>
                    <a:schemeClr val="tx1">
                      <a:lumMod val="75000"/>
                      <a:lumOff val="25000"/>
                    </a:schemeClr>
                  </a:solidFill>
                  <a:latin typeface="Tw Cen MT" panose="020B0602020104020603" pitchFamily="34" charset="0"/>
                </a:rPr>
                <a:t>¿</a:t>
              </a:r>
              <a:r>
                <a:rPr lang="es-EC" sz="1600" dirty="0">
                  <a:solidFill>
                    <a:schemeClr val="tx1">
                      <a:lumMod val="75000"/>
                      <a:lumOff val="25000"/>
                    </a:schemeClr>
                  </a:solidFill>
                  <a:latin typeface="Tw Cen MT" panose="020B0602020104020603" pitchFamily="34" charset="0"/>
                </a:rPr>
                <a:t>Conoce el aporte de Barbara Kitchenham al SMS en la Ingeniería de Software?</a:t>
              </a:r>
              <a:endParaRPr lang="en-US" sz="1600" dirty="0">
                <a:solidFill>
                  <a:schemeClr val="tx1">
                    <a:lumMod val="75000"/>
                    <a:lumOff val="25000"/>
                  </a:schemeClr>
                </a:solidFill>
                <a:latin typeface="Tw Cen MT" panose="020B0602020104020603" pitchFamily="34" charset="0"/>
              </a:endParaRPr>
            </a:p>
          </p:txBody>
        </p:sp>
        <p:sp>
          <p:nvSpPr>
            <p:cNvPr id="74" name="TextBox 19">
              <a:extLst>
                <a:ext uri="{FF2B5EF4-FFF2-40B4-BE49-F238E27FC236}">
                  <a16:creationId xmlns:a16="http://schemas.microsoft.com/office/drawing/2014/main" id="{9F9376EE-E104-4D2E-AD67-36BB9E314678}"/>
                </a:ext>
              </a:extLst>
            </p:cNvPr>
            <p:cNvSpPr txBox="1"/>
            <p:nvPr/>
          </p:nvSpPr>
          <p:spPr>
            <a:xfrm>
              <a:off x="624115" y="2812845"/>
              <a:ext cx="912686" cy="769441"/>
            </a:xfrm>
            <a:prstGeom prst="rect">
              <a:avLst/>
            </a:prstGeom>
            <a:noFill/>
          </p:spPr>
          <p:txBody>
            <a:bodyPr wrap="square" rtlCol="0">
              <a:spAutoFit/>
            </a:bodyPr>
            <a:lstStyle/>
            <a:p>
              <a:pPr algn="r"/>
              <a:r>
                <a:rPr lang="en-US" sz="4400" dirty="0">
                  <a:solidFill>
                    <a:srgbClr val="03A1A4"/>
                  </a:solidFill>
                  <a:latin typeface="Tw Cen MT" panose="020B0602020104020603" pitchFamily="34" charset="0"/>
                </a:rPr>
                <a:t>02</a:t>
              </a:r>
            </a:p>
          </p:txBody>
        </p:sp>
      </p:grpSp>
      <p:grpSp>
        <p:nvGrpSpPr>
          <p:cNvPr id="75" name="Group 50">
            <a:extLst>
              <a:ext uri="{FF2B5EF4-FFF2-40B4-BE49-F238E27FC236}">
                <a16:creationId xmlns:a16="http://schemas.microsoft.com/office/drawing/2014/main" id="{4AAECA82-14F1-46BA-9E8E-D1BCF1070246}"/>
              </a:ext>
            </a:extLst>
          </p:cNvPr>
          <p:cNvGrpSpPr/>
          <p:nvPr/>
        </p:nvGrpSpPr>
        <p:grpSpPr>
          <a:xfrm>
            <a:off x="5421363" y="4048633"/>
            <a:ext cx="3396341" cy="1077218"/>
            <a:chOff x="624115" y="3828507"/>
            <a:chExt cx="3396341" cy="1077218"/>
          </a:xfrm>
        </p:grpSpPr>
        <p:sp>
          <p:nvSpPr>
            <p:cNvPr id="77" name="TextBox 21">
              <a:extLst>
                <a:ext uri="{FF2B5EF4-FFF2-40B4-BE49-F238E27FC236}">
                  <a16:creationId xmlns:a16="http://schemas.microsoft.com/office/drawing/2014/main" id="{140CBD31-EAEF-447A-B0A3-DC3B0F94B33D}"/>
                </a:ext>
              </a:extLst>
            </p:cNvPr>
            <p:cNvSpPr txBox="1"/>
            <p:nvPr/>
          </p:nvSpPr>
          <p:spPr>
            <a:xfrm>
              <a:off x="1536799" y="3828507"/>
              <a:ext cx="2483657" cy="1077218"/>
            </a:xfrm>
            <a:prstGeom prst="rect">
              <a:avLst/>
            </a:prstGeom>
            <a:noFill/>
          </p:spPr>
          <p:txBody>
            <a:bodyPr wrap="square" rtlCol="0">
              <a:spAutoFit/>
            </a:bodyPr>
            <a:lstStyle/>
            <a:p>
              <a:r>
                <a:rPr lang="es-EC" sz="1600" dirty="0" smtClean="0">
                  <a:solidFill>
                    <a:schemeClr val="tx1">
                      <a:lumMod val="75000"/>
                      <a:lumOff val="25000"/>
                    </a:schemeClr>
                  </a:solidFill>
                  <a:latin typeface="Tw Cen MT" panose="020B0602020104020603" pitchFamily="34" charset="0"/>
                </a:rPr>
                <a:t>¿</a:t>
              </a:r>
              <a:r>
                <a:rPr lang="es-EC" sz="1600" dirty="0">
                  <a:solidFill>
                    <a:schemeClr val="tx1">
                      <a:lumMod val="75000"/>
                      <a:lumOff val="25000"/>
                    </a:schemeClr>
                  </a:solidFill>
                  <a:latin typeface="Tw Cen MT" panose="020B0602020104020603" pitchFamily="34" charset="0"/>
                </a:rPr>
                <a:t>Ha enfrentado alguna dificultad al realizar SMS? ¿Qué tipo de dificultad ha tenido?</a:t>
              </a:r>
              <a:endParaRPr lang="en-US" sz="1600" dirty="0">
                <a:solidFill>
                  <a:schemeClr val="tx1">
                    <a:lumMod val="75000"/>
                    <a:lumOff val="25000"/>
                  </a:schemeClr>
                </a:solidFill>
                <a:latin typeface="Tw Cen MT" panose="020B0602020104020603" pitchFamily="34" charset="0"/>
              </a:endParaRPr>
            </a:p>
          </p:txBody>
        </p:sp>
        <p:sp>
          <p:nvSpPr>
            <p:cNvPr id="78" name="TextBox 22">
              <a:extLst>
                <a:ext uri="{FF2B5EF4-FFF2-40B4-BE49-F238E27FC236}">
                  <a16:creationId xmlns:a16="http://schemas.microsoft.com/office/drawing/2014/main" id="{53CF2ED9-CBE8-451F-B7FE-BAB7A288C766}"/>
                </a:ext>
              </a:extLst>
            </p:cNvPr>
            <p:cNvSpPr txBox="1"/>
            <p:nvPr/>
          </p:nvSpPr>
          <p:spPr>
            <a:xfrm>
              <a:off x="624115" y="3982396"/>
              <a:ext cx="912686" cy="769441"/>
            </a:xfrm>
            <a:prstGeom prst="rect">
              <a:avLst/>
            </a:prstGeom>
            <a:noFill/>
          </p:spPr>
          <p:txBody>
            <a:bodyPr wrap="square" rtlCol="0">
              <a:spAutoFit/>
            </a:bodyPr>
            <a:lstStyle/>
            <a:p>
              <a:pPr algn="r"/>
              <a:r>
                <a:rPr lang="en-US" sz="4400" dirty="0">
                  <a:solidFill>
                    <a:srgbClr val="385723"/>
                  </a:solidFill>
                  <a:latin typeface="Tw Cen MT" panose="020B0602020104020603" pitchFamily="34" charset="0"/>
                </a:rPr>
                <a:t>03</a:t>
              </a:r>
            </a:p>
          </p:txBody>
        </p:sp>
      </p:grpSp>
      <p:grpSp>
        <p:nvGrpSpPr>
          <p:cNvPr id="79" name="Group 51">
            <a:extLst>
              <a:ext uri="{FF2B5EF4-FFF2-40B4-BE49-F238E27FC236}">
                <a16:creationId xmlns:a16="http://schemas.microsoft.com/office/drawing/2014/main" id="{ECB5DE4B-BFA9-46B8-ADBE-2CFEDE91BA3D}"/>
              </a:ext>
            </a:extLst>
          </p:cNvPr>
          <p:cNvGrpSpPr/>
          <p:nvPr/>
        </p:nvGrpSpPr>
        <p:grpSpPr>
          <a:xfrm>
            <a:off x="5421363" y="5372073"/>
            <a:ext cx="3396341" cy="769441"/>
            <a:chOff x="624115" y="5151947"/>
            <a:chExt cx="3396341" cy="769441"/>
          </a:xfrm>
        </p:grpSpPr>
        <p:sp>
          <p:nvSpPr>
            <p:cNvPr id="89" name="TextBox 24">
              <a:extLst>
                <a:ext uri="{FF2B5EF4-FFF2-40B4-BE49-F238E27FC236}">
                  <a16:creationId xmlns:a16="http://schemas.microsoft.com/office/drawing/2014/main" id="{AE0C4CA1-FE81-487F-9DE9-AD13A0155F1E}"/>
                </a:ext>
              </a:extLst>
            </p:cNvPr>
            <p:cNvSpPr txBox="1"/>
            <p:nvPr/>
          </p:nvSpPr>
          <p:spPr>
            <a:xfrm>
              <a:off x="1536799" y="5244279"/>
              <a:ext cx="2483657" cy="584775"/>
            </a:xfrm>
            <a:prstGeom prst="rect">
              <a:avLst/>
            </a:prstGeom>
            <a:noFill/>
          </p:spPr>
          <p:txBody>
            <a:bodyPr wrap="square" rtlCol="0">
              <a:spAutoFit/>
            </a:bodyPr>
            <a:lstStyle/>
            <a:p>
              <a:r>
                <a:rPr lang="es-EC" sz="1600" dirty="0" smtClean="0">
                  <a:solidFill>
                    <a:schemeClr val="tx1">
                      <a:lumMod val="75000"/>
                      <a:lumOff val="25000"/>
                    </a:schemeClr>
                  </a:solidFill>
                  <a:latin typeface="Tw Cen MT" panose="020B0602020104020603" pitchFamily="34" charset="0"/>
                </a:rPr>
                <a:t>¿</a:t>
              </a:r>
              <a:r>
                <a:rPr lang="es-EC" sz="1600" dirty="0">
                  <a:solidFill>
                    <a:schemeClr val="tx1">
                      <a:lumMod val="75000"/>
                      <a:lumOff val="25000"/>
                    </a:schemeClr>
                  </a:solidFill>
                  <a:latin typeface="Tw Cen MT" panose="020B0602020104020603" pitchFamily="34" charset="0"/>
                </a:rPr>
                <a:t>Qué ventajas encuentra al proceso actual de SMS?</a:t>
              </a:r>
              <a:endParaRPr lang="en-US" sz="1600" dirty="0">
                <a:solidFill>
                  <a:schemeClr val="tx1">
                    <a:lumMod val="75000"/>
                    <a:lumOff val="25000"/>
                  </a:schemeClr>
                </a:solidFill>
                <a:latin typeface="Tw Cen MT" panose="020B0602020104020603" pitchFamily="34" charset="0"/>
              </a:endParaRPr>
            </a:p>
          </p:txBody>
        </p:sp>
        <p:sp>
          <p:nvSpPr>
            <p:cNvPr id="90" name="TextBox 25">
              <a:extLst>
                <a:ext uri="{FF2B5EF4-FFF2-40B4-BE49-F238E27FC236}">
                  <a16:creationId xmlns:a16="http://schemas.microsoft.com/office/drawing/2014/main" id="{57F79A0B-FA92-4635-AB44-12370D86BDBB}"/>
                </a:ext>
              </a:extLst>
            </p:cNvPr>
            <p:cNvSpPr txBox="1"/>
            <p:nvPr/>
          </p:nvSpPr>
          <p:spPr>
            <a:xfrm>
              <a:off x="624115" y="5151947"/>
              <a:ext cx="912686" cy="769441"/>
            </a:xfrm>
            <a:prstGeom prst="rect">
              <a:avLst/>
            </a:prstGeom>
            <a:noFill/>
          </p:spPr>
          <p:txBody>
            <a:bodyPr wrap="square" rtlCol="0">
              <a:spAutoFit/>
            </a:bodyPr>
            <a:lstStyle/>
            <a:p>
              <a:pPr algn="r"/>
              <a:r>
                <a:rPr lang="en-US" sz="4400" dirty="0">
                  <a:solidFill>
                    <a:srgbClr val="EE9524"/>
                  </a:solidFill>
                  <a:latin typeface="Tw Cen MT" panose="020B0602020104020603" pitchFamily="34" charset="0"/>
                </a:rPr>
                <a:t>04</a:t>
              </a:r>
            </a:p>
          </p:txBody>
        </p:sp>
      </p:grpSp>
      <p:grpSp>
        <p:nvGrpSpPr>
          <p:cNvPr id="91" name="Group 1">
            <a:extLst>
              <a:ext uri="{FF2B5EF4-FFF2-40B4-BE49-F238E27FC236}">
                <a16:creationId xmlns:a16="http://schemas.microsoft.com/office/drawing/2014/main" id="{03308BC6-A0C4-45DB-A05C-0586EBEC884C}"/>
              </a:ext>
            </a:extLst>
          </p:cNvPr>
          <p:cNvGrpSpPr/>
          <p:nvPr/>
        </p:nvGrpSpPr>
        <p:grpSpPr>
          <a:xfrm>
            <a:off x="8654285" y="1793338"/>
            <a:ext cx="3396341" cy="769441"/>
            <a:chOff x="624115" y="1643294"/>
            <a:chExt cx="3396341" cy="769441"/>
          </a:xfrm>
        </p:grpSpPr>
        <p:sp>
          <p:nvSpPr>
            <p:cNvPr id="92" name="TextBox 11">
              <a:extLst>
                <a:ext uri="{FF2B5EF4-FFF2-40B4-BE49-F238E27FC236}">
                  <a16:creationId xmlns:a16="http://schemas.microsoft.com/office/drawing/2014/main" id="{87D77AFE-D416-437C-89BD-A9E465F87CA2}"/>
                </a:ext>
              </a:extLst>
            </p:cNvPr>
            <p:cNvSpPr txBox="1"/>
            <p:nvPr/>
          </p:nvSpPr>
          <p:spPr>
            <a:xfrm>
              <a:off x="1536799" y="1721070"/>
              <a:ext cx="2483657" cy="584775"/>
            </a:xfrm>
            <a:prstGeom prst="rect">
              <a:avLst/>
            </a:prstGeom>
            <a:noFill/>
          </p:spPr>
          <p:txBody>
            <a:bodyPr wrap="square" rtlCol="0">
              <a:spAutoFit/>
            </a:bodyPr>
            <a:lstStyle/>
            <a:p>
              <a:r>
                <a:rPr lang="es-EC" sz="1600" dirty="0">
                  <a:solidFill>
                    <a:schemeClr val="tx1">
                      <a:lumMod val="75000"/>
                      <a:lumOff val="25000"/>
                    </a:schemeClr>
                  </a:solidFill>
                  <a:latin typeface="Tw Cen MT" panose="020B0602020104020603" pitchFamily="34" charset="0"/>
                </a:rPr>
                <a:t>¿Qué mejoras propondría al modelo actual?</a:t>
              </a:r>
              <a:endParaRPr lang="en-US" sz="1600" dirty="0">
                <a:solidFill>
                  <a:schemeClr val="tx1">
                    <a:lumMod val="75000"/>
                    <a:lumOff val="25000"/>
                  </a:schemeClr>
                </a:solidFill>
                <a:latin typeface="Tw Cen MT" panose="020B0602020104020603" pitchFamily="34" charset="0"/>
              </a:endParaRPr>
            </a:p>
          </p:txBody>
        </p:sp>
        <p:sp>
          <p:nvSpPr>
            <p:cNvPr id="93" name="TextBox 16">
              <a:extLst>
                <a:ext uri="{FF2B5EF4-FFF2-40B4-BE49-F238E27FC236}">
                  <a16:creationId xmlns:a16="http://schemas.microsoft.com/office/drawing/2014/main" id="{5A3E400F-0E60-42C3-8A88-C4B267DF913E}"/>
                </a:ext>
              </a:extLst>
            </p:cNvPr>
            <p:cNvSpPr txBox="1"/>
            <p:nvPr/>
          </p:nvSpPr>
          <p:spPr>
            <a:xfrm>
              <a:off x="624115" y="1643294"/>
              <a:ext cx="912686" cy="769441"/>
            </a:xfrm>
            <a:prstGeom prst="rect">
              <a:avLst/>
            </a:prstGeom>
            <a:noFill/>
          </p:spPr>
          <p:txBody>
            <a:bodyPr wrap="square" rtlCol="0">
              <a:spAutoFit/>
            </a:bodyPr>
            <a:lstStyle/>
            <a:p>
              <a:pPr algn="r"/>
              <a:r>
                <a:rPr lang="en-US" sz="4400" dirty="0" smtClean="0">
                  <a:solidFill>
                    <a:srgbClr val="EF3078"/>
                  </a:solidFill>
                  <a:latin typeface="Tw Cen MT" panose="020B0602020104020603" pitchFamily="34" charset="0"/>
                </a:rPr>
                <a:t>05</a:t>
              </a:r>
              <a:endParaRPr lang="en-US" sz="4400" dirty="0">
                <a:solidFill>
                  <a:srgbClr val="EF3078"/>
                </a:solidFill>
                <a:latin typeface="Tw Cen MT" panose="020B0602020104020603" pitchFamily="34" charset="0"/>
              </a:endParaRPr>
            </a:p>
          </p:txBody>
        </p:sp>
      </p:grpSp>
      <p:grpSp>
        <p:nvGrpSpPr>
          <p:cNvPr id="94" name="Group 2">
            <a:extLst>
              <a:ext uri="{FF2B5EF4-FFF2-40B4-BE49-F238E27FC236}">
                <a16:creationId xmlns:a16="http://schemas.microsoft.com/office/drawing/2014/main" id="{2C2E7099-D4AB-48C1-AA7E-3B6517A07E46}"/>
              </a:ext>
            </a:extLst>
          </p:cNvPr>
          <p:cNvGrpSpPr/>
          <p:nvPr/>
        </p:nvGrpSpPr>
        <p:grpSpPr>
          <a:xfrm>
            <a:off x="8654285" y="2932110"/>
            <a:ext cx="3396340" cy="830997"/>
            <a:chOff x="624115" y="2782066"/>
            <a:chExt cx="3396340" cy="830997"/>
          </a:xfrm>
        </p:grpSpPr>
        <p:sp>
          <p:nvSpPr>
            <p:cNvPr id="95" name="TextBox 18">
              <a:extLst>
                <a:ext uri="{FF2B5EF4-FFF2-40B4-BE49-F238E27FC236}">
                  <a16:creationId xmlns:a16="http://schemas.microsoft.com/office/drawing/2014/main" id="{13EE886D-0E2E-4318-B657-87C364F802E0}"/>
                </a:ext>
              </a:extLst>
            </p:cNvPr>
            <p:cNvSpPr txBox="1"/>
            <p:nvPr/>
          </p:nvSpPr>
          <p:spPr>
            <a:xfrm>
              <a:off x="1536798" y="2782066"/>
              <a:ext cx="2483657" cy="830997"/>
            </a:xfrm>
            <a:prstGeom prst="rect">
              <a:avLst/>
            </a:prstGeom>
            <a:noFill/>
          </p:spPr>
          <p:txBody>
            <a:bodyPr wrap="square" rtlCol="0">
              <a:spAutoFit/>
            </a:bodyPr>
            <a:lstStyle/>
            <a:p>
              <a:r>
                <a:rPr lang="es-EC" sz="1600" dirty="0">
                  <a:solidFill>
                    <a:schemeClr val="tx1">
                      <a:lumMod val="75000"/>
                      <a:lumOff val="25000"/>
                    </a:schemeClr>
                  </a:solidFill>
                  <a:latin typeface="Tw Cen MT" panose="020B0602020104020603" pitchFamily="34" charset="0"/>
                </a:rPr>
                <a:t>¿Cómo describiría su experiencia con el nuevo proceso de SMS?</a:t>
              </a:r>
              <a:endParaRPr lang="en-US" sz="1600" dirty="0">
                <a:solidFill>
                  <a:schemeClr val="tx1">
                    <a:lumMod val="75000"/>
                    <a:lumOff val="25000"/>
                  </a:schemeClr>
                </a:solidFill>
                <a:latin typeface="Tw Cen MT" panose="020B0602020104020603" pitchFamily="34" charset="0"/>
              </a:endParaRPr>
            </a:p>
          </p:txBody>
        </p:sp>
        <p:sp>
          <p:nvSpPr>
            <p:cNvPr id="96" name="TextBox 19">
              <a:extLst>
                <a:ext uri="{FF2B5EF4-FFF2-40B4-BE49-F238E27FC236}">
                  <a16:creationId xmlns:a16="http://schemas.microsoft.com/office/drawing/2014/main" id="{9F9376EE-E104-4D2E-AD67-36BB9E314678}"/>
                </a:ext>
              </a:extLst>
            </p:cNvPr>
            <p:cNvSpPr txBox="1"/>
            <p:nvPr/>
          </p:nvSpPr>
          <p:spPr>
            <a:xfrm>
              <a:off x="624115" y="2812845"/>
              <a:ext cx="912686" cy="769441"/>
            </a:xfrm>
            <a:prstGeom prst="rect">
              <a:avLst/>
            </a:prstGeom>
            <a:noFill/>
          </p:spPr>
          <p:txBody>
            <a:bodyPr wrap="square" rtlCol="0">
              <a:spAutoFit/>
            </a:bodyPr>
            <a:lstStyle/>
            <a:p>
              <a:pPr algn="r"/>
              <a:r>
                <a:rPr lang="en-US" sz="4400" dirty="0" smtClean="0">
                  <a:solidFill>
                    <a:srgbClr val="03A1A4"/>
                  </a:solidFill>
                  <a:latin typeface="Tw Cen MT" panose="020B0602020104020603" pitchFamily="34" charset="0"/>
                </a:rPr>
                <a:t>06</a:t>
              </a:r>
              <a:endParaRPr lang="en-US" sz="4400" dirty="0">
                <a:solidFill>
                  <a:srgbClr val="03A1A4"/>
                </a:solidFill>
                <a:latin typeface="Tw Cen MT" panose="020B0602020104020603" pitchFamily="34" charset="0"/>
              </a:endParaRPr>
            </a:p>
          </p:txBody>
        </p:sp>
      </p:grpSp>
      <p:grpSp>
        <p:nvGrpSpPr>
          <p:cNvPr id="97" name="Group 50">
            <a:extLst>
              <a:ext uri="{FF2B5EF4-FFF2-40B4-BE49-F238E27FC236}">
                <a16:creationId xmlns:a16="http://schemas.microsoft.com/office/drawing/2014/main" id="{4AAECA82-14F1-46BA-9E8E-D1BCF1070246}"/>
              </a:ext>
            </a:extLst>
          </p:cNvPr>
          <p:cNvGrpSpPr/>
          <p:nvPr/>
        </p:nvGrpSpPr>
        <p:grpSpPr>
          <a:xfrm>
            <a:off x="8654285" y="3978551"/>
            <a:ext cx="3396341" cy="1077218"/>
            <a:chOff x="624115" y="3828507"/>
            <a:chExt cx="3396341" cy="1077218"/>
          </a:xfrm>
        </p:grpSpPr>
        <p:sp>
          <p:nvSpPr>
            <p:cNvPr id="98" name="TextBox 21">
              <a:extLst>
                <a:ext uri="{FF2B5EF4-FFF2-40B4-BE49-F238E27FC236}">
                  <a16:creationId xmlns:a16="http://schemas.microsoft.com/office/drawing/2014/main" id="{140CBD31-EAEF-447A-B0A3-DC3B0F94B33D}"/>
                </a:ext>
              </a:extLst>
            </p:cNvPr>
            <p:cNvSpPr txBox="1"/>
            <p:nvPr/>
          </p:nvSpPr>
          <p:spPr>
            <a:xfrm>
              <a:off x="1536799" y="3828507"/>
              <a:ext cx="2483657" cy="1077218"/>
            </a:xfrm>
            <a:prstGeom prst="rect">
              <a:avLst/>
            </a:prstGeom>
            <a:noFill/>
          </p:spPr>
          <p:txBody>
            <a:bodyPr wrap="square" rtlCol="0">
              <a:spAutoFit/>
            </a:bodyPr>
            <a:lstStyle/>
            <a:p>
              <a:r>
                <a:rPr lang="es-EC" sz="1600" dirty="0" smtClean="0">
                  <a:solidFill>
                    <a:schemeClr val="tx1">
                      <a:lumMod val="75000"/>
                      <a:lumOff val="25000"/>
                    </a:schemeClr>
                  </a:solidFill>
                  <a:latin typeface="Tw Cen MT" panose="020B0602020104020603" pitchFamily="34" charset="0"/>
                </a:rPr>
                <a:t>¿</a:t>
              </a:r>
              <a:r>
                <a:rPr lang="es-EC" sz="1600" dirty="0">
                  <a:solidFill>
                    <a:schemeClr val="tx1">
                      <a:lumMod val="75000"/>
                      <a:lumOff val="25000"/>
                    </a:schemeClr>
                  </a:solidFill>
                  <a:latin typeface="Tw Cen MT" panose="020B0602020104020603" pitchFamily="34" charset="0"/>
                </a:rPr>
                <a:t>Cómo describiría su experiencia con la herramienta de apoyo al SMS?</a:t>
              </a:r>
              <a:endParaRPr lang="en-US" sz="1600" dirty="0">
                <a:solidFill>
                  <a:schemeClr val="tx1">
                    <a:lumMod val="75000"/>
                    <a:lumOff val="25000"/>
                  </a:schemeClr>
                </a:solidFill>
                <a:latin typeface="Tw Cen MT" panose="020B0602020104020603" pitchFamily="34" charset="0"/>
              </a:endParaRPr>
            </a:p>
          </p:txBody>
        </p:sp>
        <p:sp>
          <p:nvSpPr>
            <p:cNvPr id="99" name="TextBox 22">
              <a:extLst>
                <a:ext uri="{FF2B5EF4-FFF2-40B4-BE49-F238E27FC236}">
                  <a16:creationId xmlns:a16="http://schemas.microsoft.com/office/drawing/2014/main" id="{53CF2ED9-CBE8-451F-B7FE-BAB7A288C766}"/>
                </a:ext>
              </a:extLst>
            </p:cNvPr>
            <p:cNvSpPr txBox="1"/>
            <p:nvPr/>
          </p:nvSpPr>
          <p:spPr>
            <a:xfrm>
              <a:off x="624115" y="3982396"/>
              <a:ext cx="912686" cy="769441"/>
            </a:xfrm>
            <a:prstGeom prst="rect">
              <a:avLst/>
            </a:prstGeom>
            <a:noFill/>
          </p:spPr>
          <p:txBody>
            <a:bodyPr wrap="square" rtlCol="0">
              <a:spAutoFit/>
            </a:bodyPr>
            <a:lstStyle/>
            <a:p>
              <a:pPr algn="r"/>
              <a:r>
                <a:rPr lang="en-US" sz="4400" dirty="0" smtClean="0">
                  <a:solidFill>
                    <a:srgbClr val="385723"/>
                  </a:solidFill>
                  <a:latin typeface="Tw Cen MT" panose="020B0602020104020603" pitchFamily="34" charset="0"/>
                </a:rPr>
                <a:t>07</a:t>
              </a:r>
              <a:endParaRPr lang="en-US" sz="4400" dirty="0">
                <a:solidFill>
                  <a:srgbClr val="385723"/>
                </a:solidFill>
                <a:latin typeface="Tw Cen MT" panose="020B0602020104020603" pitchFamily="34" charset="0"/>
              </a:endParaRPr>
            </a:p>
          </p:txBody>
        </p:sp>
      </p:grpSp>
      <p:grpSp>
        <p:nvGrpSpPr>
          <p:cNvPr id="100" name="Group 51">
            <a:extLst>
              <a:ext uri="{FF2B5EF4-FFF2-40B4-BE49-F238E27FC236}">
                <a16:creationId xmlns:a16="http://schemas.microsoft.com/office/drawing/2014/main" id="{ECB5DE4B-BFA9-46B8-ADBE-2CFEDE91BA3D}"/>
              </a:ext>
            </a:extLst>
          </p:cNvPr>
          <p:cNvGrpSpPr/>
          <p:nvPr/>
        </p:nvGrpSpPr>
        <p:grpSpPr>
          <a:xfrm>
            <a:off x="8654285" y="5301991"/>
            <a:ext cx="3396341" cy="1169550"/>
            <a:chOff x="624115" y="5151947"/>
            <a:chExt cx="3396341" cy="1169550"/>
          </a:xfrm>
        </p:grpSpPr>
        <p:sp>
          <p:nvSpPr>
            <p:cNvPr id="101" name="TextBox 24">
              <a:extLst>
                <a:ext uri="{FF2B5EF4-FFF2-40B4-BE49-F238E27FC236}">
                  <a16:creationId xmlns:a16="http://schemas.microsoft.com/office/drawing/2014/main" id="{AE0C4CA1-FE81-487F-9DE9-AD13A0155F1E}"/>
                </a:ext>
              </a:extLst>
            </p:cNvPr>
            <p:cNvSpPr txBox="1"/>
            <p:nvPr/>
          </p:nvSpPr>
          <p:spPr>
            <a:xfrm>
              <a:off x="1536799" y="5244279"/>
              <a:ext cx="2483657" cy="1077218"/>
            </a:xfrm>
            <a:prstGeom prst="rect">
              <a:avLst/>
            </a:prstGeom>
            <a:noFill/>
          </p:spPr>
          <p:txBody>
            <a:bodyPr wrap="square" rtlCol="0">
              <a:spAutoFit/>
            </a:bodyPr>
            <a:lstStyle/>
            <a:p>
              <a:r>
                <a:rPr lang="es-EC" sz="1600" dirty="0" smtClean="0">
                  <a:solidFill>
                    <a:schemeClr val="tx1">
                      <a:lumMod val="75000"/>
                      <a:lumOff val="25000"/>
                    </a:schemeClr>
                  </a:solidFill>
                  <a:latin typeface="Tw Cen MT" panose="020B0602020104020603" pitchFamily="34" charset="0"/>
                </a:rPr>
                <a:t>¿</a:t>
              </a:r>
              <a:r>
                <a:rPr lang="es-EC" sz="1600" dirty="0">
                  <a:solidFill>
                    <a:schemeClr val="tx1">
                      <a:lumMod val="75000"/>
                      <a:lumOff val="25000"/>
                    </a:schemeClr>
                  </a:solidFill>
                  <a:latin typeface="Tw Cen MT" panose="020B0602020104020603" pitchFamily="34" charset="0"/>
                </a:rPr>
                <a:t>Cree que esta etapa de planificación ha mejorado en relación al proceso anterior?</a:t>
              </a:r>
              <a:endParaRPr lang="en-US" sz="1600" dirty="0">
                <a:solidFill>
                  <a:schemeClr val="tx1">
                    <a:lumMod val="75000"/>
                    <a:lumOff val="25000"/>
                  </a:schemeClr>
                </a:solidFill>
                <a:latin typeface="Tw Cen MT" panose="020B0602020104020603" pitchFamily="34" charset="0"/>
              </a:endParaRPr>
            </a:p>
          </p:txBody>
        </p:sp>
        <p:sp>
          <p:nvSpPr>
            <p:cNvPr id="102" name="TextBox 25">
              <a:extLst>
                <a:ext uri="{FF2B5EF4-FFF2-40B4-BE49-F238E27FC236}">
                  <a16:creationId xmlns:a16="http://schemas.microsoft.com/office/drawing/2014/main" id="{57F79A0B-FA92-4635-AB44-12370D86BDBB}"/>
                </a:ext>
              </a:extLst>
            </p:cNvPr>
            <p:cNvSpPr txBox="1"/>
            <p:nvPr/>
          </p:nvSpPr>
          <p:spPr>
            <a:xfrm>
              <a:off x="624115" y="5151947"/>
              <a:ext cx="912686" cy="769441"/>
            </a:xfrm>
            <a:prstGeom prst="rect">
              <a:avLst/>
            </a:prstGeom>
            <a:noFill/>
          </p:spPr>
          <p:txBody>
            <a:bodyPr wrap="square" rtlCol="0">
              <a:spAutoFit/>
            </a:bodyPr>
            <a:lstStyle/>
            <a:p>
              <a:pPr algn="r"/>
              <a:r>
                <a:rPr lang="en-US" sz="4400" dirty="0" smtClean="0">
                  <a:solidFill>
                    <a:srgbClr val="EE9524"/>
                  </a:solidFill>
                  <a:latin typeface="Tw Cen MT" panose="020B0602020104020603" pitchFamily="34" charset="0"/>
                </a:rPr>
                <a:t>08</a:t>
              </a:r>
              <a:endParaRPr lang="en-US" sz="4400" dirty="0">
                <a:solidFill>
                  <a:srgbClr val="EE9524"/>
                </a:solidFill>
                <a:latin typeface="Tw Cen MT" panose="020B0602020104020603" pitchFamily="34" charset="0"/>
              </a:endParaRPr>
            </a:p>
          </p:txBody>
        </p:sp>
      </p:grpSp>
      <p:grpSp>
        <p:nvGrpSpPr>
          <p:cNvPr id="103" name="Grupo 102"/>
          <p:cNvGrpSpPr/>
          <p:nvPr/>
        </p:nvGrpSpPr>
        <p:grpSpPr>
          <a:xfrm>
            <a:off x="654476" y="55341"/>
            <a:ext cx="2867670" cy="378502"/>
            <a:chOff x="654476" y="55341"/>
            <a:chExt cx="2867670" cy="378502"/>
          </a:xfrm>
        </p:grpSpPr>
        <p:grpSp>
          <p:nvGrpSpPr>
            <p:cNvPr id="104" name="Grupo 103"/>
            <p:cNvGrpSpPr/>
            <p:nvPr/>
          </p:nvGrpSpPr>
          <p:grpSpPr>
            <a:xfrm>
              <a:off x="654476" y="55341"/>
              <a:ext cx="2867670" cy="378502"/>
              <a:chOff x="1156803" y="652001"/>
              <a:chExt cx="2867670" cy="378502"/>
            </a:xfrm>
          </p:grpSpPr>
          <p:grpSp>
            <p:nvGrpSpPr>
              <p:cNvPr id="106" name="Grupo 105"/>
              <p:cNvGrpSpPr/>
              <p:nvPr/>
            </p:nvGrpSpPr>
            <p:grpSpPr>
              <a:xfrm>
                <a:off x="1835957" y="652001"/>
                <a:ext cx="2188516" cy="378502"/>
                <a:chOff x="7619165" y="3272308"/>
                <a:chExt cx="3470430" cy="506917"/>
              </a:xfrm>
            </p:grpSpPr>
            <p:sp>
              <p:nvSpPr>
                <p:cNvPr id="110" name="Rectángulo redondeado 109"/>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111" name="Elipse 110"/>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2" name="Imagen 111"/>
                <p:cNvPicPr>
                  <a:picLocks noChangeAspect="1"/>
                </p:cNvPicPr>
                <p:nvPr/>
              </p:nvPicPr>
              <p:blipFill>
                <a:blip r:embed="rId7"/>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107" name="Grupo 106"/>
              <p:cNvGrpSpPr/>
              <p:nvPr/>
            </p:nvGrpSpPr>
            <p:grpSpPr>
              <a:xfrm>
                <a:off x="1156803" y="743233"/>
                <a:ext cx="679154" cy="176218"/>
                <a:chOff x="6529112" y="3374794"/>
                <a:chExt cx="1109967" cy="288000"/>
              </a:xfrm>
            </p:grpSpPr>
            <p:sp>
              <p:nvSpPr>
                <p:cNvPr id="108" name="Conector 107"/>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09" name="Conector recto de flecha 108"/>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05" name="Imagen 104"/>
            <p:cNvPicPr>
              <a:picLocks noChangeAspect="1"/>
            </p:cNvPicPr>
            <p:nvPr/>
          </p:nvPicPr>
          <p:blipFill>
            <a:blip r:embed="rId8"/>
            <a:stretch>
              <a:fillRect/>
            </a:stretch>
          </p:blipFill>
          <p:spPr>
            <a:xfrm>
              <a:off x="1417154" y="130953"/>
              <a:ext cx="191838" cy="191838"/>
            </a:xfrm>
            <a:prstGeom prst="rect">
              <a:avLst/>
            </a:prstGeom>
          </p:spPr>
        </p:pic>
      </p:grpSp>
      <p:grpSp>
        <p:nvGrpSpPr>
          <p:cNvPr id="113" name="Grupo 112"/>
          <p:cNvGrpSpPr/>
          <p:nvPr/>
        </p:nvGrpSpPr>
        <p:grpSpPr>
          <a:xfrm>
            <a:off x="1465437" y="380072"/>
            <a:ext cx="4259443" cy="646331"/>
            <a:chOff x="1465437" y="380072"/>
            <a:chExt cx="4259443" cy="646331"/>
          </a:xfrm>
        </p:grpSpPr>
        <p:sp>
          <p:nvSpPr>
            <p:cNvPr id="114"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115" name="Imagen 114"/>
            <p:cNvPicPr>
              <a:picLocks noChangeAspect="1"/>
            </p:cNvPicPr>
            <p:nvPr/>
          </p:nvPicPr>
          <p:blipFill>
            <a:blip r:embed="rId8"/>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36713891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up)">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par>
                                <p:cTn id="25" presetID="2" presetClass="entr" presetSubtype="2" fill="hold" nodeType="withEffect">
                                  <p:stCondLst>
                                    <p:cond delay="25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250" fill="hold"/>
                                        <p:tgtEl>
                                          <p:spTgt spid="45"/>
                                        </p:tgtEl>
                                        <p:attrNameLst>
                                          <p:attrName>ppt_x</p:attrName>
                                        </p:attrNameLst>
                                      </p:cBhvr>
                                      <p:tavLst>
                                        <p:tav tm="0">
                                          <p:val>
                                            <p:strVal val="1+#ppt_w/2"/>
                                          </p:val>
                                        </p:tav>
                                        <p:tav tm="100000">
                                          <p:val>
                                            <p:strVal val="#ppt_x"/>
                                          </p:val>
                                        </p:tav>
                                      </p:tavLst>
                                    </p:anim>
                                    <p:anim calcmode="lin" valueType="num">
                                      <p:cBhvr additive="base">
                                        <p:cTn id="28" dur="2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500"/>
                            </p:stCondLst>
                            <p:childTnLst>
                              <p:par>
                                <p:cTn id="37" presetID="2" presetClass="entr" presetSubtype="2"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250" fill="hold"/>
                                        <p:tgtEl>
                                          <p:spTgt spid="64"/>
                                        </p:tgtEl>
                                        <p:attrNameLst>
                                          <p:attrName>ppt_x</p:attrName>
                                        </p:attrNameLst>
                                      </p:cBhvr>
                                      <p:tavLst>
                                        <p:tav tm="0">
                                          <p:val>
                                            <p:strVal val="1+#ppt_w/2"/>
                                          </p:val>
                                        </p:tav>
                                        <p:tav tm="100000">
                                          <p:val>
                                            <p:strVal val="#ppt_x"/>
                                          </p:val>
                                        </p:tav>
                                      </p:tavLst>
                                    </p:anim>
                                    <p:anim calcmode="lin" valueType="num">
                                      <p:cBhvr additive="base">
                                        <p:cTn id="40" dur="25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61"/>
                                        </p:tgtEl>
                                        <p:attrNameLst>
                                          <p:attrName>style.visibility</p:attrName>
                                        </p:attrNameLst>
                                      </p:cBhvr>
                                      <p:to>
                                        <p:strVal val="visible"/>
                                      </p:to>
                                    </p:set>
                                    <p:anim calcmode="lin" valueType="num">
                                      <p:cBhvr>
                                        <p:cTn id="45" dur="500" fill="hold"/>
                                        <p:tgtEl>
                                          <p:spTgt spid="61"/>
                                        </p:tgtEl>
                                        <p:attrNameLst>
                                          <p:attrName>ppt_w</p:attrName>
                                        </p:attrNameLst>
                                      </p:cBhvr>
                                      <p:tavLst>
                                        <p:tav tm="0">
                                          <p:val>
                                            <p:fltVal val="0"/>
                                          </p:val>
                                        </p:tav>
                                        <p:tav tm="100000">
                                          <p:val>
                                            <p:strVal val="#ppt_w"/>
                                          </p:val>
                                        </p:tav>
                                      </p:tavLst>
                                    </p:anim>
                                    <p:anim calcmode="lin" valueType="num">
                                      <p:cBhvr>
                                        <p:cTn id="46" dur="500" fill="hold"/>
                                        <p:tgtEl>
                                          <p:spTgt spid="61"/>
                                        </p:tgtEl>
                                        <p:attrNameLst>
                                          <p:attrName>ppt_h</p:attrName>
                                        </p:attrNameLst>
                                      </p:cBhvr>
                                      <p:tavLst>
                                        <p:tav tm="0">
                                          <p:val>
                                            <p:fltVal val="0"/>
                                          </p:val>
                                        </p:tav>
                                        <p:tav tm="100000">
                                          <p:val>
                                            <p:strVal val="#ppt_h"/>
                                          </p:val>
                                        </p:tav>
                                      </p:tavLst>
                                    </p:anim>
                                    <p:animEffect transition="in" filter="fade">
                                      <p:cBhvr>
                                        <p:cTn id="47" dur="500"/>
                                        <p:tgtEl>
                                          <p:spTgt spid="61"/>
                                        </p:tgtEl>
                                      </p:cBhvr>
                                    </p:animEffect>
                                  </p:childTnLst>
                                </p:cTn>
                              </p:par>
                            </p:childTnLst>
                          </p:cTn>
                        </p:par>
                        <p:par>
                          <p:cTn id="48" fill="hold">
                            <p:stCondLst>
                              <p:cond delay="500"/>
                            </p:stCondLst>
                            <p:childTnLst>
                              <p:par>
                                <p:cTn id="49" presetID="2" presetClass="entr" presetSubtype="2"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250" fill="hold"/>
                                        <p:tgtEl>
                                          <p:spTgt spid="49"/>
                                        </p:tgtEl>
                                        <p:attrNameLst>
                                          <p:attrName>ppt_x</p:attrName>
                                        </p:attrNameLst>
                                      </p:cBhvr>
                                      <p:tavLst>
                                        <p:tav tm="0">
                                          <p:val>
                                            <p:strVal val="1+#ppt_w/2"/>
                                          </p:val>
                                        </p:tav>
                                        <p:tav tm="100000">
                                          <p:val>
                                            <p:strVal val="#ppt_x"/>
                                          </p:val>
                                        </p:tav>
                                      </p:tavLst>
                                    </p:anim>
                                    <p:anim calcmode="lin" valueType="num">
                                      <p:cBhvr additive="base">
                                        <p:cTn id="52" dur="25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 calcmode="lin" valueType="num">
                                      <p:cBhvr>
                                        <p:cTn id="59" dur="500" fill="hold"/>
                                        <p:tgtEl>
                                          <p:spTgt spid="67"/>
                                        </p:tgtEl>
                                        <p:attrNameLst>
                                          <p:attrName>style.rotation</p:attrName>
                                        </p:attrNameLst>
                                      </p:cBhvr>
                                      <p:tavLst>
                                        <p:tav tm="0">
                                          <p:val>
                                            <p:fltVal val="90"/>
                                          </p:val>
                                        </p:tav>
                                        <p:tav tm="100000">
                                          <p:val>
                                            <p:fltVal val="0"/>
                                          </p:val>
                                        </p:tav>
                                      </p:tavLst>
                                    </p:anim>
                                    <p:animEffect transition="in" filter="fade">
                                      <p:cBhvr>
                                        <p:cTn id="60" dur="500"/>
                                        <p:tgtEl>
                                          <p:spTgt spid="67"/>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nodeType="click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500" fill="hold"/>
                                        <p:tgtEl>
                                          <p:spTgt spid="71"/>
                                        </p:tgtEl>
                                        <p:attrNameLst>
                                          <p:attrName>ppt_w</p:attrName>
                                        </p:attrNameLst>
                                      </p:cBhvr>
                                      <p:tavLst>
                                        <p:tav tm="0">
                                          <p:val>
                                            <p:fltVal val="0"/>
                                          </p:val>
                                        </p:tav>
                                        <p:tav tm="100000">
                                          <p:val>
                                            <p:strVal val="#ppt_w"/>
                                          </p:val>
                                        </p:tav>
                                      </p:tavLst>
                                    </p:anim>
                                    <p:anim calcmode="lin" valueType="num">
                                      <p:cBhvr>
                                        <p:cTn id="66" dur="500" fill="hold"/>
                                        <p:tgtEl>
                                          <p:spTgt spid="71"/>
                                        </p:tgtEl>
                                        <p:attrNameLst>
                                          <p:attrName>ppt_h</p:attrName>
                                        </p:attrNameLst>
                                      </p:cBhvr>
                                      <p:tavLst>
                                        <p:tav tm="0">
                                          <p:val>
                                            <p:fltVal val="0"/>
                                          </p:val>
                                        </p:tav>
                                        <p:tav tm="100000">
                                          <p:val>
                                            <p:strVal val="#ppt_h"/>
                                          </p:val>
                                        </p:tav>
                                      </p:tavLst>
                                    </p:anim>
                                    <p:anim calcmode="lin" valueType="num">
                                      <p:cBhvr>
                                        <p:cTn id="67" dur="500" fill="hold"/>
                                        <p:tgtEl>
                                          <p:spTgt spid="71"/>
                                        </p:tgtEl>
                                        <p:attrNameLst>
                                          <p:attrName>style.rotation</p:attrName>
                                        </p:attrNameLst>
                                      </p:cBhvr>
                                      <p:tavLst>
                                        <p:tav tm="0">
                                          <p:val>
                                            <p:fltVal val="90"/>
                                          </p:val>
                                        </p:tav>
                                        <p:tav tm="100000">
                                          <p:val>
                                            <p:fltVal val="0"/>
                                          </p:val>
                                        </p:tav>
                                      </p:tavLst>
                                    </p:anim>
                                    <p:animEffect transition="in" filter="fade">
                                      <p:cBhvr>
                                        <p:cTn id="68" dur="500"/>
                                        <p:tgtEl>
                                          <p:spTgt spid="71"/>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 calcmode="lin" valueType="num">
                                      <p:cBhvr>
                                        <p:cTn id="75" dur="500" fill="hold"/>
                                        <p:tgtEl>
                                          <p:spTgt spid="75"/>
                                        </p:tgtEl>
                                        <p:attrNameLst>
                                          <p:attrName>style.rotation</p:attrName>
                                        </p:attrNameLst>
                                      </p:cBhvr>
                                      <p:tavLst>
                                        <p:tav tm="0">
                                          <p:val>
                                            <p:fltVal val="90"/>
                                          </p:val>
                                        </p:tav>
                                        <p:tav tm="100000">
                                          <p:val>
                                            <p:fltVal val="0"/>
                                          </p:val>
                                        </p:tav>
                                      </p:tavLst>
                                    </p:anim>
                                    <p:animEffect transition="in" filter="fade">
                                      <p:cBhvr>
                                        <p:cTn id="76" dur="500"/>
                                        <p:tgtEl>
                                          <p:spTgt spid="75"/>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79"/>
                                        </p:tgtEl>
                                        <p:attrNameLst>
                                          <p:attrName>style.visibility</p:attrName>
                                        </p:attrNameLst>
                                      </p:cBhvr>
                                      <p:to>
                                        <p:strVal val="visible"/>
                                      </p:to>
                                    </p:set>
                                    <p:anim calcmode="lin" valueType="num">
                                      <p:cBhvr>
                                        <p:cTn id="81" dur="500" fill="hold"/>
                                        <p:tgtEl>
                                          <p:spTgt spid="79"/>
                                        </p:tgtEl>
                                        <p:attrNameLst>
                                          <p:attrName>ppt_w</p:attrName>
                                        </p:attrNameLst>
                                      </p:cBhvr>
                                      <p:tavLst>
                                        <p:tav tm="0">
                                          <p:val>
                                            <p:fltVal val="0"/>
                                          </p:val>
                                        </p:tav>
                                        <p:tav tm="100000">
                                          <p:val>
                                            <p:strVal val="#ppt_w"/>
                                          </p:val>
                                        </p:tav>
                                      </p:tavLst>
                                    </p:anim>
                                    <p:anim calcmode="lin" valueType="num">
                                      <p:cBhvr>
                                        <p:cTn id="82" dur="500" fill="hold"/>
                                        <p:tgtEl>
                                          <p:spTgt spid="79"/>
                                        </p:tgtEl>
                                        <p:attrNameLst>
                                          <p:attrName>ppt_h</p:attrName>
                                        </p:attrNameLst>
                                      </p:cBhvr>
                                      <p:tavLst>
                                        <p:tav tm="0">
                                          <p:val>
                                            <p:fltVal val="0"/>
                                          </p:val>
                                        </p:tav>
                                        <p:tav tm="100000">
                                          <p:val>
                                            <p:strVal val="#ppt_h"/>
                                          </p:val>
                                        </p:tav>
                                      </p:tavLst>
                                    </p:anim>
                                    <p:anim calcmode="lin" valueType="num">
                                      <p:cBhvr>
                                        <p:cTn id="83" dur="500" fill="hold"/>
                                        <p:tgtEl>
                                          <p:spTgt spid="79"/>
                                        </p:tgtEl>
                                        <p:attrNameLst>
                                          <p:attrName>style.rotation</p:attrName>
                                        </p:attrNameLst>
                                      </p:cBhvr>
                                      <p:tavLst>
                                        <p:tav tm="0">
                                          <p:val>
                                            <p:fltVal val="90"/>
                                          </p:val>
                                        </p:tav>
                                        <p:tav tm="100000">
                                          <p:val>
                                            <p:fltVal val="0"/>
                                          </p:val>
                                        </p:tav>
                                      </p:tavLst>
                                    </p:anim>
                                    <p:animEffect transition="in" filter="fade">
                                      <p:cBhvr>
                                        <p:cTn id="84" dur="500"/>
                                        <p:tgtEl>
                                          <p:spTgt spid="79"/>
                                        </p:tgtEl>
                                      </p:cBhvr>
                                    </p:animEffect>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nodeType="click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 calcmode="lin" valueType="num">
                                      <p:cBhvr>
                                        <p:cTn id="91" dur="500" fill="hold"/>
                                        <p:tgtEl>
                                          <p:spTgt spid="91"/>
                                        </p:tgtEl>
                                        <p:attrNameLst>
                                          <p:attrName>style.rotation</p:attrName>
                                        </p:attrNameLst>
                                      </p:cBhvr>
                                      <p:tavLst>
                                        <p:tav tm="0">
                                          <p:val>
                                            <p:fltVal val="90"/>
                                          </p:val>
                                        </p:tav>
                                        <p:tav tm="100000">
                                          <p:val>
                                            <p:fltVal val="0"/>
                                          </p:val>
                                        </p:tav>
                                      </p:tavLst>
                                    </p:anim>
                                    <p:animEffect transition="in" filter="fade">
                                      <p:cBhvr>
                                        <p:cTn id="92" dur="500"/>
                                        <p:tgtEl>
                                          <p:spTgt spid="91"/>
                                        </p:tgtEl>
                                      </p:cBhvr>
                                    </p:animEffect>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nodeType="click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 calcmode="lin" valueType="num">
                                      <p:cBhvr>
                                        <p:cTn id="99" dur="500" fill="hold"/>
                                        <p:tgtEl>
                                          <p:spTgt spid="94"/>
                                        </p:tgtEl>
                                        <p:attrNameLst>
                                          <p:attrName>style.rotation</p:attrName>
                                        </p:attrNameLst>
                                      </p:cBhvr>
                                      <p:tavLst>
                                        <p:tav tm="0">
                                          <p:val>
                                            <p:fltVal val="90"/>
                                          </p:val>
                                        </p:tav>
                                        <p:tav tm="100000">
                                          <p:val>
                                            <p:fltVal val="0"/>
                                          </p:val>
                                        </p:tav>
                                      </p:tavLst>
                                    </p:anim>
                                    <p:animEffect transition="in" filter="fade">
                                      <p:cBhvr>
                                        <p:cTn id="100" dur="500"/>
                                        <p:tgtEl>
                                          <p:spTgt spid="94"/>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nodeType="clickEffect">
                                  <p:stCondLst>
                                    <p:cond delay="0"/>
                                  </p:stCondLst>
                                  <p:childTnLst>
                                    <p:set>
                                      <p:cBhvr>
                                        <p:cTn id="104" dur="1" fill="hold">
                                          <p:stCondLst>
                                            <p:cond delay="0"/>
                                          </p:stCondLst>
                                        </p:cTn>
                                        <p:tgtEl>
                                          <p:spTgt spid="97"/>
                                        </p:tgtEl>
                                        <p:attrNameLst>
                                          <p:attrName>style.visibility</p:attrName>
                                        </p:attrNameLst>
                                      </p:cBhvr>
                                      <p:to>
                                        <p:strVal val="visible"/>
                                      </p:to>
                                    </p:set>
                                    <p:anim calcmode="lin" valueType="num">
                                      <p:cBhvr>
                                        <p:cTn id="105" dur="500" fill="hold"/>
                                        <p:tgtEl>
                                          <p:spTgt spid="97"/>
                                        </p:tgtEl>
                                        <p:attrNameLst>
                                          <p:attrName>ppt_w</p:attrName>
                                        </p:attrNameLst>
                                      </p:cBhvr>
                                      <p:tavLst>
                                        <p:tav tm="0">
                                          <p:val>
                                            <p:fltVal val="0"/>
                                          </p:val>
                                        </p:tav>
                                        <p:tav tm="100000">
                                          <p:val>
                                            <p:strVal val="#ppt_w"/>
                                          </p:val>
                                        </p:tav>
                                      </p:tavLst>
                                    </p:anim>
                                    <p:anim calcmode="lin" valueType="num">
                                      <p:cBhvr>
                                        <p:cTn id="106" dur="500" fill="hold"/>
                                        <p:tgtEl>
                                          <p:spTgt spid="97"/>
                                        </p:tgtEl>
                                        <p:attrNameLst>
                                          <p:attrName>ppt_h</p:attrName>
                                        </p:attrNameLst>
                                      </p:cBhvr>
                                      <p:tavLst>
                                        <p:tav tm="0">
                                          <p:val>
                                            <p:fltVal val="0"/>
                                          </p:val>
                                        </p:tav>
                                        <p:tav tm="100000">
                                          <p:val>
                                            <p:strVal val="#ppt_h"/>
                                          </p:val>
                                        </p:tav>
                                      </p:tavLst>
                                    </p:anim>
                                    <p:anim calcmode="lin" valueType="num">
                                      <p:cBhvr>
                                        <p:cTn id="107" dur="500" fill="hold"/>
                                        <p:tgtEl>
                                          <p:spTgt spid="97"/>
                                        </p:tgtEl>
                                        <p:attrNameLst>
                                          <p:attrName>style.rotation</p:attrName>
                                        </p:attrNameLst>
                                      </p:cBhvr>
                                      <p:tavLst>
                                        <p:tav tm="0">
                                          <p:val>
                                            <p:fltVal val="90"/>
                                          </p:val>
                                        </p:tav>
                                        <p:tav tm="100000">
                                          <p:val>
                                            <p:fltVal val="0"/>
                                          </p:val>
                                        </p:tav>
                                      </p:tavLst>
                                    </p:anim>
                                    <p:animEffect transition="in" filter="fade">
                                      <p:cBhvr>
                                        <p:cTn id="108" dur="500"/>
                                        <p:tgtEl>
                                          <p:spTgt spid="97"/>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100"/>
                                        </p:tgtEl>
                                        <p:attrNameLst>
                                          <p:attrName>style.visibility</p:attrName>
                                        </p:attrNameLst>
                                      </p:cBhvr>
                                      <p:to>
                                        <p:strVal val="visible"/>
                                      </p:to>
                                    </p:set>
                                    <p:anim calcmode="lin" valueType="num">
                                      <p:cBhvr>
                                        <p:cTn id="113" dur="500" fill="hold"/>
                                        <p:tgtEl>
                                          <p:spTgt spid="100"/>
                                        </p:tgtEl>
                                        <p:attrNameLst>
                                          <p:attrName>ppt_w</p:attrName>
                                        </p:attrNameLst>
                                      </p:cBhvr>
                                      <p:tavLst>
                                        <p:tav tm="0">
                                          <p:val>
                                            <p:fltVal val="0"/>
                                          </p:val>
                                        </p:tav>
                                        <p:tav tm="100000">
                                          <p:val>
                                            <p:strVal val="#ppt_w"/>
                                          </p:val>
                                        </p:tav>
                                      </p:tavLst>
                                    </p:anim>
                                    <p:anim calcmode="lin" valueType="num">
                                      <p:cBhvr>
                                        <p:cTn id="114" dur="500" fill="hold"/>
                                        <p:tgtEl>
                                          <p:spTgt spid="100"/>
                                        </p:tgtEl>
                                        <p:attrNameLst>
                                          <p:attrName>ppt_h</p:attrName>
                                        </p:attrNameLst>
                                      </p:cBhvr>
                                      <p:tavLst>
                                        <p:tav tm="0">
                                          <p:val>
                                            <p:fltVal val="0"/>
                                          </p:val>
                                        </p:tav>
                                        <p:tav tm="100000">
                                          <p:val>
                                            <p:strVal val="#ppt_h"/>
                                          </p:val>
                                        </p:tav>
                                      </p:tavLst>
                                    </p:anim>
                                    <p:anim calcmode="lin" valueType="num">
                                      <p:cBhvr>
                                        <p:cTn id="115" dur="500" fill="hold"/>
                                        <p:tgtEl>
                                          <p:spTgt spid="100"/>
                                        </p:tgtEl>
                                        <p:attrNameLst>
                                          <p:attrName>style.rotation</p:attrName>
                                        </p:attrNameLst>
                                      </p:cBhvr>
                                      <p:tavLst>
                                        <p:tav tm="0">
                                          <p:val>
                                            <p:fltVal val="90"/>
                                          </p:val>
                                        </p:tav>
                                        <p:tav tm="100000">
                                          <p:val>
                                            <p:fltVal val="0"/>
                                          </p:val>
                                        </p:tav>
                                      </p:tavLst>
                                    </p:anim>
                                    <p:animEffect transition="in" filter="fade">
                                      <p:cBhvr>
                                        <p:cTn id="116"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41" name="Título 1"/>
          <p:cNvSpPr txBox="1">
            <a:spLocks/>
          </p:cNvSpPr>
          <p:nvPr/>
        </p:nvSpPr>
        <p:spPr>
          <a:xfrm>
            <a:off x="2080279" y="492874"/>
            <a:ext cx="9980682" cy="682894"/>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smtClean="0"/>
              <a:t>VALIDACIÓN </a:t>
            </a:r>
            <a:r>
              <a:rPr lang="es-EC" sz="3200" cap="all" dirty="0"/>
              <a:t>del modelo mejorado de SMS</a:t>
            </a:r>
            <a:endParaRPr lang="es-ES" sz="3200" cap="all" dirty="0"/>
          </a:p>
        </p:txBody>
      </p:sp>
      <p:sp>
        <p:nvSpPr>
          <p:cNvPr id="68" name="Título 1"/>
          <p:cNvSpPr txBox="1">
            <a:spLocks/>
          </p:cNvSpPr>
          <p:nvPr/>
        </p:nvSpPr>
        <p:spPr>
          <a:xfrm>
            <a:off x="2211318" y="1196196"/>
            <a:ext cx="9980682" cy="465796"/>
          </a:xfrm>
          <a:prstGeom prst="rect">
            <a:avLst/>
          </a:prstGeom>
        </p:spPr>
        <p:txBody>
          <a:bodyPr>
            <a:no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2400" cap="all" dirty="0" smtClean="0"/>
              <a:t>CONCLUSIONES DE LA ENTREVISTA</a:t>
            </a:r>
            <a:endParaRPr lang="es-EC" sz="2400" cap="all" dirty="0"/>
          </a:p>
        </p:txBody>
      </p:sp>
      <p:grpSp>
        <p:nvGrpSpPr>
          <p:cNvPr id="121" name="Group 57">
            <a:extLst>
              <a:ext uri="{FF2B5EF4-FFF2-40B4-BE49-F238E27FC236}">
                <a16:creationId xmlns:a16="http://schemas.microsoft.com/office/drawing/2014/main" id="{5BF5B7B4-845C-44D3-BFB2-349033654D72}"/>
              </a:ext>
            </a:extLst>
          </p:cNvPr>
          <p:cNvGrpSpPr/>
          <p:nvPr/>
        </p:nvGrpSpPr>
        <p:grpSpPr>
          <a:xfrm>
            <a:off x="7438467" y="2176701"/>
            <a:ext cx="3578202" cy="3578202"/>
            <a:chOff x="4253833" y="2037467"/>
            <a:chExt cx="3578202" cy="3578202"/>
          </a:xfrm>
        </p:grpSpPr>
        <p:sp>
          <p:nvSpPr>
            <p:cNvPr id="122" name="Oval 15">
              <a:extLst>
                <a:ext uri="{FF2B5EF4-FFF2-40B4-BE49-F238E27FC236}">
                  <a16:creationId xmlns:a16="http://schemas.microsoft.com/office/drawing/2014/main" id="{4FD16315-FEAF-46FC-9675-CB642BB1A557}"/>
                </a:ext>
              </a:extLst>
            </p:cNvPr>
            <p:cNvSpPr/>
            <p:nvPr/>
          </p:nvSpPr>
          <p:spPr>
            <a:xfrm>
              <a:off x="4253833" y="2037467"/>
              <a:ext cx="3578202" cy="3578202"/>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28">
              <a:extLst>
                <a:ext uri="{FF2B5EF4-FFF2-40B4-BE49-F238E27FC236}">
                  <a16:creationId xmlns:a16="http://schemas.microsoft.com/office/drawing/2014/main" id="{131D742C-D4A8-4DCA-8C7C-29720BB3ABB7}"/>
                </a:ext>
              </a:extLst>
            </p:cNvPr>
            <p:cNvGrpSpPr/>
            <p:nvPr/>
          </p:nvGrpSpPr>
          <p:grpSpPr>
            <a:xfrm>
              <a:off x="4611863" y="2492486"/>
              <a:ext cx="2862142" cy="2770845"/>
              <a:chOff x="4664871" y="2651510"/>
              <a:chExt cx="2862142" cy="2770845"/>
            </a:xfrm>
          </p:grpSpPr>
          <p:sp>
            <p:nvSpPr>
              <p:cNvPr id="124" name="TextBox 24">
                <a:extLst>
                  <a:ext uri="{FF2B5EF4-FFF2-40B4-BE49-F238E27FC236}">
                    <a16:creationId xmlns:a16="http://schemas.microsoft.com/office/drawing/2014/main" id="{332E8BCD-C04C-4D02-BF30-D147FB439819}"/>
                  </a:ext>
                </a:extLst>
              </p:cNvPr>
              <p:cNvSpPr txBox="1"/>
              <p:nvPr/>
            </p:nvSpPr>
            <p:spPr>
              <a:xfrm>
                <a:off x="4664871" y="2651510"/>
                <a:ext cx="2862142" cy="1077218"/>
              </a:xfrm>
              <a:prstGeom prst="rect">
                <a:avLst/>
              </a:prstGeom>
              <a:noFill/>
            </p:spPr>
            <p:txBody>
              <a:bodyPr wrap="square" rtlCol="0">
                <a:spAutoFit/>
              </a:bodyPr>
              <a:lstStyle/>
              <a:p>
                <a:pPr algn="ctr"/>
                <a:r>
                  <a:rPr lang="en-US" sz="3200" b="1" dirty="0" smtClean="0">
                    <a:solidFill>
                      <a:srgbClr val="E6E7E9"/>
                    </a:solidFill>
                    <a:latin typeface="Tw Cen MT" panose="020B0602020104020603" pitchFamily="34" charset="0"/>
                  </a:rPr>
                  <a:t>HERRAMIENTA</a:t>
                </a:r>
              </a:p>
              <a:p>
                <a:pPr algn="ctr"/>
                <a:r>
                  <a:rPr lang="en-US" sz="3200" b="1" dirty="0" smtClean="0">
                    <a:solidFill>
                      <a:srgbClr val="E6E7E9"/>
                    </a:solidFill>
                    <a:latin typeface="Tw Cen MT" panose="020B0602020104020603" pitchFamily="34" charset="0"/>
                  </a:rPr>
                  <a:t>TECNOLÓGICA</a:t>
                </a:r>
                <a:endParaRPr lang="en-US" sz="3200" b="1" dirty="0">
                  <a:solidFill>
                    <a:srgbClr val="E6E7E9"/>
                  </a:solidFill>
                  <a:latin typeface="Tw Cen MT" panose="020B0602020104020603" pitchFamily="34" charset="0"/>
                </a:endParaRPr>
              </a:p>
            </p:txBody>
          </p:sp>
          <p:sp>
            <p:nvSpPr>
              <p:cNvPr id="125" name="TextBox 25">
                <a:extLst>
                  <a:ext uri="{FF2B5EF4-FFF2-40B4-BE49-F238E27FC236}">
                    <a16:creationId xmlns:a16="http://schemas.microsoft.com/office/drawing/2014/main" id="{852039DE-9574-4646-B9B7-80C5A08E5B31}"/>
                  </a:ext>
                </a:extLst>
              </p:cNvPr>
              <p:cNvSpPr txBox="1"/>
              <p:nvPr/>
            </p:nvSpPr>
            <p:spPr>
              <a:xfrm>
                <a:off x="4719387" y="3931807"/>
                <a:ext cx="2756452" cy="707886"/>
              </a:xfrm>
              <a:prstGeom prst="rect">
                <a:avLst/>
              </a:prstGeom>
              <a:noFill/>
            </p:spPr>
            <p:txBody>
              <a:bodyPr wrap="square" rtlCol="0">
                <a:spAutoFit/>
              </a:bodyPr>
              <a:lstStyle/>
              <a:p>
                <a:pPr algn="ctr"/>
                <a:r>
                  <a:rPr lang="en-US" sz="4000" b="1" dirty="0" smtClean="0">
                    <a:solidFill>
                      <a:srgbClr val="E6E7E9"/>
                    </a:solidFill>
                    <a:latin typeface="Tw Cen MT" panose="020B0602020104020603" pitchFamily="34" charset="0"/>
                  </a:rPr>
                  <a:t>ÚTIL</a:t>
                </a:r>
                <a:endParaRPr lang="en-US" sz="4000" b="1" dirty="0">
                  <a:solidFill>
                    <a:srgbClr val="E6E7E9"/>
                  </a:solidFill>
                  <a:latin typeface="Tw Cen MT" panose="020B0602020104020603" pitchFamily="34" charset="0"/>
                </a:endParaRPr>
              </a:p>
            </p:txBody>
          </p:sp>
          <p:sp>
            <p:nvSpPr>
              <p:cNvPr id="126" name="TextBox 27">
                <a:extLst>
                  <a:ext uri="{FF2B5EF4-FFF2-40B4-BE49-F238E27FC236}">
                    <a16:creationId xmlns:a16="http://schemas.microsoft.com/office/drawing/2014/main" id="{D43FF143-C59B-4B35-8118-BA624EED669B}"/>
                  </a:ext>
                </a:extLst>
              </p:cNvPr>
              <p:cNvSpPr txBox="1"/>
              <p:nvPr/>
            </p:nvSpPr>
            <p:spPr>
              <a:xfrm>
                <a:off x="4819585" y="4499025"/>
                <a:ext cx="2552714" cy="923330"/>
              </a:xfrm>
              <a:prstGeom prst="rect">
                <a:avLst/>
              </a:prstGeom>
              <a:noFill/>
            </p:spPr>
            <p:txBody>
              <a:bodyPr wrap="square" rtlCol="0">
                <a:spAutoFit/>
              </a:bodyPr>
              <a:lstStyle/>
              <a:p>
                <a:pPr algn="ctr"/>
                <a:r>
                  <a:rPr lang="en-US" b="1" dirty="0" smtClean="0">
                    <a:solidFill>
                      <a:srgbClr val="E6E7E9"/>
                    </a:solidFill>
                    <a:latin typeface="Tw Cen MT" panose="020B0602020104020603" pitchFamily="34" charset="0"/>
                  </a:rPr>
                  <a:t>Control de </a:t>
                </a:r>
                <a:r>
                  <a:rPr lang="en-US" b="1" dirty="0" err="1" smtClean="0">
                    <a:solidFill>
                      <a:srgbClr val="E6E7E9"/>
                    </a:solidFill>
                    <a:latin typeface="Tw Cen MT" panose="020B0602020104020603" pitchFamily="34" charset="0"/>
                  </a:rPr>
                  <a:t>Versiones</a:t>
                </a:r>
                <a:endParaRPr lang="en-US" b="1" dirty="0" smtClean="0">
                  <a:solidFill>
                    <a:srgbClr val="E6E7E9"/>
                  </a:solidFill>
                  <a:latin typeface="Tw Cen MT" panose="020B0602020104020603" pitchFamily="34" charset="0"/>
                </a:endParaRPr>
              </a:p>
              <a:p>
                <a:pPr algn="ctr"/>
                <a:r>
                  <a:rPr lang="en-US" b="1" dirty="0" err="1" smtClean="0">
                    <a:solidFill>
                      <a:srgbClr val="E6E7E9"/>
                    </a:solidFill>
                    <a:latin typeface="Tw Cen MT" panose="020B0602020104020603" pitchFamily="34" charset="0"/>
                  </a:rPr>
                  <a:t>Centralizado</a:t>
                </a:r>
                <a:endParaRPr lang="en-US" b="1" dirty="0" smtClean="0">
                  <a:solidFill>
                    <a:srgbClr val="E6E7E9"/>
                  </a:solidFill>
                  <a:latin typeface="Tw Cen MT" panose="020B0602020104020603" pitchFamily="34" charset="0"/>
                </a:endParaRPr>
              </a:p>
              <a:p>
                <a:pPr algn="ctr"/>
                <a:r>
                  <a:rPr lang="en-US" b="1" dirty="0" err="1" smtClean="0">
                    <a:solidFill>
                      <a:srgbClr val="E6E7E9"/>
                    </a:solidFill>
                    <a:latin typeface="Tw Cen MT" panose="020B0602020104020603" pitchFamily="34" charset="0"/>
                  </a:rPr>
                  <a:t>Mejora</a:t>
                </a:r>
                <a:r>
                  <a:rPr lang="en-US" b="1" dirty="0" smtClean="0">
                    <a:solidFill>
                      <a:srgbClr val="E6E7E9"/>
                    </a:solidFill>
                    <a:latin typeface="Tw Cen MT" panose="020B0602020104020603" pitchFamily="34" charset="0"/>
                  </a:rPr>
                  <a:t> Continua</a:t>
                </a:r>
                <a:endParaRPr lang="en-US" b="1" dirty="0">
                  <a:solidFill>
                    <a:srgbClr val="E6E7E9"/>
                  </a:solidFill>
                  <a:latin typeface="Tw Cen MT" panose="020B0602020104020603" pitchFamily="34" charset="0"/>
                </a:endParaRPr>
              </a:p>
            </p:txBody>
          </p:sp>
        </p:grpSp>
      </p:grpSp>
      <p:grpSp>
        <p:nvGrpSpPr>
          <p:cNvPr id="127" name="Group 58">
            <a:extLst>
              <a:ext uri="{FF2B5EF4-FFF2-40B4-BE49-F238E27FC236}">
                <a16:creationId xmlns:a16="http://schemas.microsoft.com/office/drawing/2014/main" id="{ECC510C9-281D-45CD-8907-71C6C646CF97}"/>
              </a:ext>
            </a:extLst>
          </p:cNvPr>
          <p:cNvGrpSpPr/>
          <p:nvPr/>
        </p:nvGrpSpPr>
        <p:grpSpPr>
          <a:xfrm>
            <a:off x="4918605" y="1768890"/>
            <a:ext cx="2133820" cy="2133820"/>
            <a:chOff x="1733971" y="1629656"/>
            <a:chExt cx="2133820" cy="2133820"/>
          </a:xfrm>
        </p:grpSpPr>
        <p:sp>
          <p:nvSpPr>
            <p:cNvPr id="128" name="Oval 21">
              <a:extLst>
                <a:ext uri="{FF2B5EF4-FFF2-40B4-BE49-F238E27FC236}">
                  <a16:creationId xmlns:a16="http://schemas.microsoft.com/office/drawing/2014/main" id="{C3CE9B52-F8C0-4C0F-A36C-A519F49591BD}"/>
                </a:ext>
              </a:extLst>
            </p:cNvPr>
            <p:cNvSpPr/>
            <p:nvPr/>
          </p:nvSpPr>
          <p:spPr>
            <a:xfrm>
              <a:off x="1733971" y="1629656"/>
              <a:ext cx="2133820" cy="213382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31">
              <a:extLst>
                <a:ext uri="{FF2B5EF4-FFF2-40B4-BE49-F238E27FC236}">
                  <a16:creationId xmlns:a16="http://schemas.microsoft.com/office/drawing/2014/main" id="{E913B4F1-0711-4F3D-94C3-109C7FECF599}"/>
                </a:ext>
              </a:extLst>
            </p:cNvPr>
            <p:cNvGrpSpPr/>
            <p:nvPr/>
          </p:nvGrpSpPr>
          <p:grpSpPr>
            <a:xfrm>
              <a:off x="1829182" y="1941073"/>
              <a:ext cx="1943398" cy="1438225"/>
              <a:chOff x="1882190" y="2100097"/>
              <a:chExt cx="1943398" cy="1438225"/>
            </a:xfrm>
          </p:grpSpPr>
          <p:sp>
            <p:nvSpPr>
              <p:cNvPr id="130" name="TextBox 29">
                <a:extLst>
                  <a:ext uri="{FF2B5EF4-FFF2-40B4-BE49-F238E27FC236}">
                    <a16:creationId xmlns:a16="http://schemas.microsoft.com/office/drawing/2014/main" id="{924A6141-42CC-4107-99BF-4373E4A590AF}"/>
                  </a:ext>
                </a:extLst>
              </p:cNvPr>
              <p:cNvSpPr txBox="1"/>
              <p:nvPr/>
            </p:nvSpPr>
            <p:spPr>
              <a:xfrm>
                <a:off x="1882190" y="2100097"/>
                <a:ext cx="1943398" cy="584775"/>
              </a:xfrm>
              <a:prstGeom prst="rect">
                <a:avLst/>
              </a:prstGeom>
              <a:noFill/>
            </p:spPr>
            <p:txBody>
              <a:bodyPr wrap="square" rtlCol="0">
                <a:spAutoFit/>
              </a:bodyPr>
              <a:lstStyle/>
              <a:p>
                <a:pPr algn="ctr"/>
                <a:r>
                  <a:rPr lang="en-US" sz="3200" b="1" dirty="0" smtClean="0">
                    <a:solidFill>
                      <a:srgbClr val="E6E7E9"/>
                    </a:solidFill>
                    <a:latin typeface="Tw Cen MT" panose="020B0602020104020603" pitchFamily="34" charset="0"/>
                  </a:rPr>
                  <a:t>PROCESO</a:t>
                </a:r>
                <a:endParaRPr lang="en-US" sz="3200" b="1" dirty="0">
                  <a:solidFill>
                    <a:srgbClr val="E6E7E9"/>
                  </a:solidFill>
                  <a:latin typeface="Tw Cen MT" panose="020B0602020104020603" pitchFamily="34" charset="0"/>
                </a:endParaRPr>
              </a:p>
            </p:txBody>
          </p:sp>
          <p:sp>
            <p:nvSpPr>
              <p:cNvPr id="131" name="TextBox 30">
                <a:extLst>
                  <a:ext uri="{FF2B5EF4-FFF2-40B4-BE49-F238E27FC236}">
                    <a16:creationId xmlns:a16="http://schemas.microsoft.com/office/drawing/2014/main" id="{80B7DE05-4BB1-4A50-9B3B-031628755D68}"/>
                  </a:ext>
                </a:extLst>
              </p:cNvPr>
              <p:cNvSpPr txBox="1"/>
              <p:nvPr/>
            </p:nvSpPr>
            <p:spPr>
              <a:xfrm>
                <a:off x="1882190" y="2891991"/>
                <a:ext cx="1943398" cy="646331"/>
              </a:xfrm>
              <a:prstGeom prst="rect">
                <a:avLst/>
              </a:prstGeom>
              <a:noFill/>
            </p:spPr>
            <p:txBody>
              <a:bodyPr wrap="square" rtlCol="0">
                <a:spAutoFit/>
              </a:bodyPr>
              <a:lstStyle/>
              <a:p>
                <a:pPr algn="ctr"/>
                <a:r>
                  <a:rPr lang="en-US" b="1" dirty="0" smtClean="0">
                    <a:solidFill>
                      <a:srgbClr val="E6E7E9"/>
                    </a:solidFill>
                    <a:latin typeface="Tw Cen MT" panose="020B0602020104020603" pitchFamily="34" charset="0"/>
                  </a:rPr>
                  <a:t>Largo</a:t>
                </a:r>
              </a:p>
              <a:p>
                <a:pPr algn="ctr"/>
                <a:r>
                  <a:rPr lang="en-US" b="1" dirty="0" err="1" smtClean="0">
                    <a:solidFill>
                      <a:srgbClr val="E6E7E9"/>
                    </a:solidFill>
                    <a:latin typeface="Tw Cen MT" panose="020B0602020104020603" pitchFamily="34" charset="0"/>
                  </a:rPr>
                  <a:t>Complicado</a:t>
                </a:r>
                <a:endParaRPr lang="en-US" b="1" dirty="0">
                  <a:solidFill>
                    <a:srgbClr val="E6E7E9"/>
                  </a:solidFill>
                  <a:latin typeface="Tw Cen MT" panose="020B0602020104020603" pitchFamily="34" charset="0"/>
                </a:endParaRPr>
              </a:p>
            </p:txBody>
          </p:sp>
        </p:grpSp>
      </p:grpSp>
      <p:grpSp>
        <p:nvGrpSpPr>
          <p:cNvPr id="132" name="Group 59">
            <a:extLst>
              <a:ext uri="{FF2B5EF4-FFF2-40B4-BE49-F238E27FC236}">
                <a16:creationId xmlns:a16="http://schemas.microsoft.com/office/drawing/2014/main" id="{56E2F234-7399-4F08-997B-76646A4772C2}"/>
              </a:ext>
            </a:extLst>
          </p:cNvPr>
          <p:cNvGrpSpPr/>
          <p:nvPr/>
        </p:nvGrpSpPr>
        <p:grpSpPr>
          <a:xfrm>
            <a:off x="4918605" y="4377516"/>
            <a:ext cx="2133820" cy="2133820"/>
            <a:chOff x="1733971" y="4238282"/>
            <a:chExt cx="2133820" cy="2133820"/>
          </a:xfrm>
        </p:grpSpPr>
        <p:sp>
          <p:nvSpPr>
            <p:cNvPr id="133" name="Oval 32">
              <a:extLst>
                <a:ext uri="{FF2B5EF4-FFF2-40B4-BE49-F238E27FC236}">
                  <a16:creationId xmlns:a16="http://schemas.microsoft.com/office/drawing/2014/main" id="{810E513B-A9B7-4228-9391-28CE821FB658}"/>
                </a:ext>
              </a:extLst>
            </p:cNvPr>
            <p:cNvSpPr/>
            <p:nvPr/>
          </p:nvSpPr>
          <p:spPr>
            <a:xfrm>
              <a:off x="1733971" y="4238282"/>
              <a:ext cx="2133820" cy="213382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33">
              <a:extLst>
                <a:ext uri="{FF2B5EF4-FFF2-40B4-BE49-F238E27FC236}">
                  <a16:creationId xmlns:a16="http://schemas.microsoft.com/office/drawing/2014/main" id="{86506E16-4976-491D-872E-469294527B01}"/>
                </a:ext>
              </a:extLst>
            </p:cNvPr>
            <p:cNvGrpSpPr/>
            <p:nvPr/>
          </p:nvGrpSpPr>
          <p:grpSpPr>
            <a:xfrm>
              <a:off x="1829182" y="4433789"/>
              <a:ext cx="1958235" cy="1507765"/>
              <a:chOff x="1882190" y="1984187"/>
              <a:chExt cx="1958235" cy="1507765"/>
            </a:xfrm>
          </p:grpSpPr>
          <p:sp>
            <p:nvSpPr>
              <p:cNvPr id="135" name="TextBox 34">
                <a:extLst>
                  <a:ext uri="{FF2B5EF4-FFF2-40B4-BE49-F238E27FC236}">
                    <a16:creationId xmlns:a16="http://schemas.microsoft.com/office/drawing/2014/main" id="{479A66B0-42FC-4535-9518-E6319730B5CC}"/>
                  </a:ext>
                </a:extLst>
              </p:cNvPr>
              <p:cNvSpPr txBox="1"/>
              <p:nvPr/>
            </p:nvSpPr>
            <p:spPr>
              <a:xfrm>
                <a:off x="1882190" y="1984187"/>
                <a:ext cx="1943398" cy="1077218"/>
              </a:xfrm>
              <a:prstGeom prst="rect">
                <a:avLst/>
              </a:prstGeom>
              <a:noFill/>
            </p:spPr>
            <p:txBody>
              <a:bodyPr wrap="square" rtlCol="0">
                <a:spAutoFit/>
              </a:bodyPr>
              <a:lstStyle/>
              <a:p>
                <a:pPr algn="ctr"/>
                <a:r>
                  <a:rPr lang="en-US" sz="3200" b="1" dirty="0" smtClean="0">
                    <a:solidFill>
                      <a:srgbClr val="E6E7E9"/>
                    </a:solidFill>
                    <a:latin typeface="Tw Cen MT" panose="020B0602020104020603" pitchFamily="34" charset="0"/>
                  </a:rPr>
                  <a:t>NUEVO PROCESO</a:t>
                </a:r>
                <a:endParaRPr lang="en-US" sz="3200" b="1" dirty="0">
                  <a:solidFill>
                    <a:srgbClr val="E6E7E9"/>
                  </a:solidFill>
                  <a:latin typeface="Tw Cen MT" panose="020B0602020104020603" pitchFamily="34" charset="0"/>
                </a:endParaRPr>
              </a:p>
            </p:txBody>
          </p:sp>
          <p:sp>
            <p:nvSpPr>
              <p:cNvPr id="136" name="TextBox 35">
                <a:extLst>
                  <a:ext uri="{FF2B5EF4-FFF2-40B4-BE49-F238E27FC236}">
                    <a16:creationId xmlns:a16="http://schemas.microsoft.com/office/drawing/2014/main" id="{A0C8D843-8BF8-4452-8990-422F6F5FDBC8}"/>
                  </a:ext>
                </a:extLst>
              </p:cNvPr>
              <p:cNvSpPr txBox="1"/>
              <p:nvPr/>
            </p:nvSpPr>
            <p:spPr>
              <a:xfrm>
                <a:off x="1897027" y="3122620"/>
                <a:ext cx="1943398" cy="369332"/>
              </a:xfrm>
              <a:prstGeom prst="rect">
                <a:avLst/>
              </a:prstGeom>
              <a:noFill/>
            </p:spPr>
            <p:txBody>
              <a:bodyPr wrap="square" rtlCol="0">
                <a:spAutoFit/>
              </a:bodyPr>
              <a:lstStyle/>
              <a:p>
                <a:pPr algn="ctr"/>
                <a:r>
                  <a:rPr lang="en-US" b="1" dirty="0" err="1" smtClean="0">
                    <a:solidFill>
                      <a:srgbClr val="E6E7E9"/>
                    </a:solidFill>
                    <a:latin typeface="Tw Cen MT" panose="020B0602020104020603" pitchFamily="34" charset="0"/>
                  </a:rPr>
                  <a:t>Interesante</a:t>
                </a:r>
                <a:endParaRPr lang="en-US" b="1" dirty="0">
                  <a:solidFill>
                    <a:srgbClr val="E6E7E9"/>
                  </a:solidFill>
                  <a:latin typeface="Tw Cen MT" panose="020B0602020104020603" pitchFamily="34" charset="0"/>
                </a:endParaRPr>
              </a:p>
            </p:txBody>
          </p:sp>
        </p:grpSp>
      </p:grpSp>
      <p:grpSp>
        <p:nvGrpSpPr>
          <p:cNvPr id="137" name="Group 60">
            <a:extLst>
              <a:ext uri="{FF2B5EF4-FFF2-40B4-BE49-F238E27FC236}">
                <a16:creationId xmlns:a16="http://schemas.microsoft.com/office/drawing/2014/main" id="{2D88FA7E-2272-481F-A031-9A85AD5D1682}"/>
              </a:ext>
            </a:extLst>
          </p:cNvPr>
          <p:cNvGrpSpPr/>
          <p:nvPr/>
        </p:nvGrpSpPr>
        <p:grpSpPr>
          <a:xfrm>
            <a:off x="3254457" y="3459245"/>
            <a:ext cx="1943398" cy="1361736"/>
            <a:chOff x="69823" y="3320011"/>
            <a:chExt cx="1943398" cy="1361736"/>
          </a:xfrm>
        </p:grpSpPr>
        <p:sp>
          <p:nvSpPr>
            <p:cNvPr id="138" name="Oval 37">
              <a:extLst>
                <a:ext uri="{FF2B5EF4-FFF2-40B4-BE49-F238E27FC236}">
                  <a16:creationId xmlns:a16="http://schemas.microsoft.com/office/drawing/2014/main" id="{FB6491C5-3F58-4875-9A18-45DAF1B057B3}"/>
                </a:ext>
              </a:extLst>
            </p:cNvPr>
            <p:cNvSpPr/>
            <p:nvPr/>
          </p:nvSpPr>
          <p:spPr>
            <a:xfrm>
              <a:off x="372235" y="3320011"/>
              <a:ext cx="1361736" cy="1361736"/>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38">
              <a:extLst>
                <a:ext uri="{FF2B5EF4-FFF2-40B4-BE49-F238E27FC236}">
                  <a16:creationId xmlns:a16="http://schemas.microsoft.com/office/drawing/2014/main" id="{7709BF56-06D6-4CBB-99CD-B21DA139461F}"/>
                </a:ext>
              </a:extLst>
            </p:cNvPr>
            <p:cNvGrpSpPr/>
            <p:nvPr/>
          </p:nvGrpSpPr>
          <p:grpSpPr>
            <a:xfrm>
              <a:off x="69823" y="3538756"/>
              <a:ext cx="1943398" cy="895033"/>
              <a:chOff x="1870609" y="2393467"/>
              <a:chExt cx="1943398" cy="895033"/>
            </a:xfrm>
          </p:grpSpPr>
          <p:sp>
            <p:nvSpPr>
              <p:cNvPr id="140" name="TextBox 39">
                <a:extLst>
                  <a:ext uri="{FF2B5EF4-FFF2-40B4-BE49-F238E27FC236}">
                    <a16:creationId xmlns:a16="http://schemas.microsoft.com/office/drawing/2014/main" id="{9A1AC8D0-5485-4139-9B1F-F55366CE68D6}"/>
                  </a:ext>
                </a:extLst>
              </p:cNvPr>
              <p:cNvSpPr txBox="1"/>
              <p:nvPr/>
            </p:nvSpPr>
            <p:spPr>
              <a:xfrm>
                <a:off x="1870609" y="2393467"/>
                <a:ext cx="1943398" cy="523220"/>
              </a:xfrm>
              <a:prstGeom prst="rect">
                <a:avLst/>
              </a:prstGeom>
              <a:noFill/>
            </p:spPr>
            <p:txBody>
              <a:bodyPr wrap="square" rtlCol="0">
                <a:spAutoFit/>
              </a:bodyPr>
              <a:lstStyle/>
              <a:p>
                <a:pPr algn="ctr"/>
                <a:r>
                  <a:rPr lang="en-US" sz="2800" b="1" dirty="0" smtClean="0">
                    <a:solidFill>
                      <a:srgbClr val="E6E7E9"/>
                    </a:solidFill>
                    <a:latin typeface="Tw Cen MT" panose="020B0602020104020603" pitchFamily="34" charset="0"/>
                  </a:rPr>
                  <a:t>UTILIDAD</a:t>
                </a:r>
                <a:endParaRPr lang="en-US" sz="2800" b="1" dirty="0">
                  <a:solidFill>
                    <a:srgbClr val="E6E7E9"/>
                  </a:solidFill>
                  <a:latin typeface="Tw Cen MT" panose="020B0602020104020603" pitchFamily="34" charset="0"/>
                </a:endParaRPr>
              </a:p>
            </p:txBody>
          </p:sp>
          <p:sp>
            <p:nvSpPr>
              <p:cNvPr id="141" name="TextBox 40">
                <a:extLst>
                  <a:ext uri="{FF2B5EF4-FFF2-40B4-BE49-F238E27FC236}">
                    <a16:creationId xmlns:a16="http://schemas.microsoft.com/office/drawing/2014/main" id="{D2F97D46-4CA3-4B09-9BF6-6CEEE7C7B2A2}"/>
                  </a:ext>
                </a:extLst>
              </p:cNvPr>
              <p:cNvSpPr txBox="1"/>
              <p:nvPr/>
            </p:nvSpPr>
            <p:spPr>
              <a:xfrm>
                <a:off x="2161440" y="2826835"/>
                <a:ext cx="1361736" cy="461665"/>
              </a:xfrm>
              <a:prstGeom prst="rect">
                <a:avLst/>
              </a:prstGeom>
              <a:noFill/>
            </p:spPr>
            <p:txBody>
              <a:bodyPr wrap="square" rtlCol="0">
                <a:spAutoFit/>
              </a:bodyPr>
              <a:lstStyle/>
              <a:p>
                <a:pPr algn="ctr"/>
                <a:r>
                  <a:rPr lang="en-US" sz="1200" b="1" dirty="0" err="1" smtClean="0">
                    <a:solidFill>
                      <a:srgbClr val="E6E7E9"/>
                    </a:solidFill>
                    <a:latin typeface="Tw Cen MT" panose="020B0602020104020603" pitchFamily="34" charset="0"/>
                  </a:rPr>
                  <a:t>Importante</a:t>
                </a:r>
                <a:r>
                  <a:rPr lang="en-US" sz="1200" b="1" dirty="0" smtClean="0">
                    <a:solidFill>
                      <a:srgbClr val="E6E7E9"/>
                    </a:solidFill>
                    <a:latin typeface="Tw Cen MT" panose="020B0602020104020603" pitchFamily="34" charset="0"/>
                  </a:rPr>
                  <a:t> </a:t>
                </a:r>
              </a:p>
              <a:p>
                <a:pPr algn="ctr"/>
                <a:r>
                  <a:rPr lang="en-US" sz="1200" b="1" dirty="0" err="1" smtClean="0">
                    <a:solidFill>
                      <a:srgbClr val="E6E7E9"/>
                    </a:solidFill>
                    <a:latin typeface="Tw Cen MT" panose="020B0602020104020603" pitchFamily="34" charset="0"/>
                  </a:rPr>
                  <a:t>Básico</a:t>
                </a:r>
                <a:endParaRPr lang="en-US" sz="1200" b="1" dirty="0">
                  <a:solidFill>
                    <a:srgbClr val="E6E7E9"/>
                  </a:solidFill>
                  <a:latin typeface="Tw Cen MT" panose="020B0602020104020603" pitchFamily="34" charset="0"/>
                </a:endParaRPr>
              </a:p>
            </p:txBody>
          </p:sp>
        </p:grpSp>
      </p:grpSp>
      <p:grpSp>
        <p:nvGrpSpPr>
          <p:cNvPr id="157" name="Grupo 156"/>
          <p:cNvGrpSpPr/>
          <p:nvPr/>
        </p:nvGrpSpPr>
        <p:grpSpPr>
          <a:xfrm>
            <a:off x="654476" y="55341"/>
            <a:ext cx="2867670" cy="378502"/>
            <a:chOff x="654476" y="55341"/>
            <a:chExt cx="2867670" cy="378502"/>
          </a:xfrm>
        </p:grpSpPr>
        <p:grpSp>
          <p:nvGrpSpPr>
            <p:cNvPr id="158" name="Grupo 157"/>
            <p:cNvGrpSpPr/>
            <p:nvPr/>
          </p:nvGrpSpPr>
          <p:grpSpPr>
            <a:xfrm>
              <a:off x="654476" y="55341"/>
              <a:ext cx="2867670" cy="378502"/>
              <a:chOff x="1156803" y="652001"/>
              <a:chExt cx="2867670" cy="378502"/>
            </a:xfrm>
          </p:grpSpPr>
          <p:grpSp>
            <p:nvGrpSpPr>
              <p:cNvPr id="160" name="Grupo 159"/>
              <p:cNvGrpSpPr/>
              <p:nvPr/>
            </p:nvGrpSpPr>
            <p:grpSpPr>
              <a:xfrm>
                <a:off x="1835957" y="652001"/>
                <a:ext cx="2188516" cy="378502"/>
                <a:chOff x="7619165" y="3272308"/>
                <a:chExt cx="3470430" cy="506917"/>
              </a:xfrm>
            </p:grpSpPr>
            <p:sp>
              <p:nvSpPr>
                <p:cNvPr id="164" name="Rectángulo redondeado 163"/>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165" name="Elipse 164"/>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66" name="Imagen 165"/>
                <p:cNvPicPr>
                  <a:picLocks noChangeAspect="1"/>
                </p:cNvPicPr>
                <p:nvPr/>
              </p:nvPicPr>
              <p:blipFill>
                <a:blip r:embed="rId4"/>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161" name="Grupo 160"/>
              <p:cNvGrpSpPr/>
              <p:nvPr/>
            </p:nvGrpSpPr>
            <p:grpSpPr>
              <a:xfrm>
                <a:off x="1156803" y="743233"/>
                <a:ext cx="679154" cy="176218"/>
                <a:chOff x="6529112" y="3374794"/>
                <a:chExt cx="1109967" cy="288000"/>
              </a:xfrm>
            </p:grpSpPr>
            <p:sp>
              <p:nvSpPr>
                <p:cNvPr id="162" name="Conector 161"/>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163" name="Conector recto de flecha 162"/>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59" name="Imagen 158"/>
            <p:cNvPicPr>
              <a:picLocks noChangeAspect="1"/>
            </p:cNvPicPr>
            <p:nvPr/>
          </p:nvPicPr>
          <p:blipFill>
            <a:blip r:embed="rId5"/>
            <a:stretch>
              <a:fillRect/>
            </a:stretch>
          </p:blipFill>
          <p:spPr>
            <a:xfrm>
              <a:off x="1417154" y="130953"/>
              <a:ext cx="191838" cy="191838"/>
            </a:xfrm>
            <a:prstGeom prst="rect">
              <a:avLst/>
            </a:prstGeom>
          </p:spPr>
        </p:pic>
      </p:grpSp>
      <p:grpSp>
        <p:nvGrpSpPr>
          <p:cNvPr id="167" name="Grupo 166"/>
          <p:cNvGrpSpPr/>
          <p:nvPr/>
        </p:nvGrpSpPr>
        <p:grpSpPr>
          <a:xfrm>
            <a:off x="1465437" y="380072"/>
            <a:ext cx="4259443" cy="646331"/>
            <a:chOff x="1465437" y="380072"/>
            <a:chExt cx="4259443" cy="646331"/>
          </a:xfrm>
        </p:grpSpPr>
        <p:sp>
          <p:nvSpPr>
            <p:cNvPr id="168"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169" name="Imagen 168"/>
            <p:cNvPicPr>
              <a:picLocks noChangeAspect="1"/>
            </p:cNvPicPr>
            <p:nvPr/>
          </p:nvPicPr>
          <p:blipFill>
            <a:blip r:embed="rId5"/>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11476733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7"/>
                                        </p:tgtEl>
                                        <p:attrNameLst>
                                          <p:attrName>style.visibility</p:attrName>
                                        </p:attrNameLst>
                                      </p:cBhvr>
                                      <p:to>
                                        <p:strVal val="visible"/>
                                      </p:to>
                                    </p:set>
                                    <p:animEffect transition="in" filter="wipe(left)">
                                      <p:cBhvr>
                                        <p:cTn id="12" dur="500"/>
                                        <p:tgtEl>
                                          <p:spTgt spid="1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wipe(up)">
                                      <p:cBhvr>
                                        <p:cTn id="17" dur="500"/>
                                        <p:tgtEl>
                                          <p:spTgt spid="16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p:cTn id="22" dur="500" fill="hold"/>
                                        <p:tgtEl>
                                          <p:spTgt spid="68"/>
                                        </p:tgtEl>
                                        <p:attrNameLst>
                                          <p:attrName>ppt_w</p:attrName>
                                        </p:attrNameLst>
                                      </p:cBhvr>
                                      <p:tavLst>
                                        <p:tav tm="0">
                                          <p:val>
                                            <p:fltVal val="0"/>
                                          </p:val>
                                        </p:tav>
                                        <p:tav tm="100000">
                                          <p:val>
                                            <p:strVal val="#ppt_w"/>
                                          </p:val>
                                        </p:tav>
                                      </p:tavLst>
                                    </p:anim>
                                    <p:anim calcmode="lin" valueType="num">
                                      <p:cBhvr>
                                        <p:cTn id="23" dur="500" fill="hold"/>
                                        <p:tgtEl>
                                          <p:spTgt spid="68"/>
                                        </p:tgtEl>
                                        <p:attrNameLst>
                                          <p:attrName>ppt_h</p:attrName>
                                        </p:attrNameLst>
                                      </p:cBhvr>
                                      <p:tavLst>
                                        <p:tav tm="0">
                                          <p:val>
                                            <p:fltVal val="0"/>
                                          </p:val>
                                        </p:tav>
                                        <p:tav tm="100000">
                                          <p:val>
                                            <p:strVal val="#ppt_h"/>
                                          </p:val>
                                        </p:tav>
                                      </p:tavLst>
                                    </p:anim>
                                    <p:animEffect transition="in" filter="fade">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37"/>
                                        </p:tgtEl>
                                        <p:attrNameLst>
                                          <p:attrName>style.visibility</p:attrName>
                                        </p:attrNameLst>
                                      </p:cBhvr>
                                      <p:to>
                                        <p:strVal val="visible"/>
                                      </p:to>
                                    </p:set>
                                    <p:anim calcmode="lin" valueType="num">
                                      <p:cBhvr>
                                        <p:cTn id="29" dur="500" fill="hold"/>
                                        <p:tgtEl>
                                          <p:spTgt spid="137"/>
                                        </p:tgtEl>
                                        <p:attrNameLst>
                                          <p:attrName>ppt_w</p:attrName>
                                        </p:attrNameLst>
                                      </p:cBhvr>
                                      <p:tavLst>
                                        <p:tav tm="0">
                                          <p:val>
                                            <p:fltVal val="0"/>
                                          </p:val>
                                        </p:tav>
                                        <p:tav tm="100000">
                                          <p:val>
                                            <p:strVal val="#ppt_w"/>
                                          </p:val>
                                        </p:tav>
                                      </p:tavLst>
                                    </p:anim>
                                    <p:anim calcmode="lin" valueType="num">
                                      <p:cBhvr>
                                        <p:cTn id="30" dur="500" fill="hold"/>
                                        <p:tgtEl>
                                          <p:spTgt spid="137"/>
                                        </p:tgtEl>
                                        <p:attrNameLst>
                                          <p:attrName>ppt_h</p:attrName>
                                        </p:attrNameLst>
                                      </p:cBhvr>
                                      <p:tavLst>
                                        <p:tav tm="0">
                                          <p:val>
                                            <p:fltVal val="0"/>
                                          </p:val>
                                        </p:tav>
                                        <p:tav tm="100000">
                                          <p:val>
                                            <p:strVal val="#ppt_h"/>
                                          </p:val>
                                        </p:tav>
                                      </p:tavLst>
                                    </p:anim>
                                    <p:animEffect transition="in" filter="fade">
                                      <p:cBhvr>
                                        <p:cTn id="31" dur="500"/>
                                        <p:tgtEl>
                                          <p:spTgt spid="137"/>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2"/>
                                        </p:tgtEl>
                                        <p:attrNameLst>
                                          <p:attrName>style.visibility</p:attrName>
                                        </p:attrNameLst>
                                      </p:cBhvr>
                                      <p:to>
                                        <p:strVal val="visible"/>
                                      </p:to>
                                    </p:set>
                                    <p:anim calcmode="lin" valueType="num">
                                      <p:cBhvr>
                                        <p:cTn id="36" dur="500" fill="hold"/>
                                        <p:tgtEl>
                                          <p:spTgt spid="132"/>
                                        </p:tgtEl>
                                        <p:attrNameLst>
                                          <p:attrName>ppt_w</p:attrName>
                                        </p:attrNameLst>
                                      </p:cBhvr>
                                      <p:tavLst>
                                        <p:tav tm="0">
                                          <p:val>
                                            <p:fltVal val="0"/>
                                          </p:val>
                                        </p:tav>
                                        <p:tav tm="100000">
                                          <p:val>
                                            <p:strVal val="#ppt_w"/>
                                          </p:val>
                                        </p:tav>
                                      </p:tavLst>
                                    </p:anim>
                                    <p:anim calcmode="lin" valueType="num">
                                      <p:cBhvr>
                                        <p:cTn id="37" dur="500" fill="hold"/>
                                        <p:tgtEl>
                                          <p:spTgt spid="132"/>
                                        </p:tgtEl>
                                        <p:attrNameLst>
                                          <p:attrName>ppt_h</p:attrName>
                                        </p:attrNameLst>
                                      </p:cBhvr>
                                      <p:tavLst>
                                        <p:tav tm="0">
                                          <p:val>
                                            <p:fltVal val="0"/>
                                          </p:val>
                                        </p:tav>
                                        <p:tav tm="100000">
                                          <p:val>
                                            <p:strVal val="#ppt_h"/>
                                          </p:val>
                                        </p:tav>
                                      </p:tavLst>
                                    </p:anim>
                                    <p:animEffect transition="in" filter="fade">
                                      <p:cBhvr>
                                        <p:cTn id="38" dur="500"/>
                                        <p:tgtEl>
                                          <p:spTgt spid="132"/>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27"/>
                                        </p:tgtEl>
                                        <p:attrNameLst>
                                          <p:attrName>style.visibility</p:attrName>
                                        </p:attrNameLst>
                                      </p:cBhvr>
                                      <p:to>
                                        <p:strVal val="visible"/>
                                      </p:to>
                                    </p:set>
                                    <p:anim calcmode="lin" valueType="num">
                                      <p:cBhvr>
                                        <p:cTn id="43" dur="500" fill="hold"/>
                                        <p:tgtEl>
                                          <p:spTgt spid="127"/>
                                        </p:tgtEl>
                                        <p:attrNameLst>
                                          <p:attrName>ppt_w</p:attrName>
                                        </p:attrNameLst>
                                      </p:cBhvr>
                                      <p:tavLst>
                                        <p:tav tm="0">
                                          <p:val>
                                            <p:fltVal val="0"/>
                                          </p:val>
                                        </p:tav>
                                        <p:tav tm="100000">
                                          <p:val>
                                            <p:strVal val="#ppt_w"/>
                                          </p:val>
                                        </p:tav>
                                      </p:tavLst>
                                    </p:anim>
                                    <p:anim calcmode="lin" valueType="num">
                                      <p:cBhvr>
                                        <p:cTn id="44" dur="500" fill="hold"/>
                                        <p:tgtEl>
                                          <p:spTgt spid="127"/>
                                        </p:tgtEl>
                                        <p:attrNameLst>
                                          <p:attrName>ppt_h</p:attrName>
                                        </p:attrNameLst>
                                      </p:cBhvr>
                                      <p:tavLst>
                                        <p:tav tm="0">
                                          <p:val>
                                            <p:fltVal val="0"/>
                                          </p:val>
                                        </p:tav>
                                        <p:tav tm="100000">
                                          <p:val>
                                            <p:strVal val="#ppt_h"/>
                                          </p:val>
                                        </p:tav>
                                      </p:tavLst>
                                    </p:anim>
                                    <p:animEffect transition="in" filter="fade">
                                      <p:cBhvr>
                                        <p:cTn id="45" dur="500"/>
                                        <p:tgtEl>
                                          <p:spTgt spid="12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21"/>
                                        </p:tgtEl>
                                        <p:attrNameLst>
                                          <p:attrName>style.visibility</p:attrName>
                                        </p:attrNameLst>
                                      </p:cBhvr>
                                      <p:to>
                                        <p:strVal val="visible"/>
                                      </p:to>
                                    </p:set>
                                    <p:anim calcmode="lin" valueType="num">
                                      <p:cBhvr>
                                        <p:cTn id="50" dur="500" fill="hold"/>
                                        <p:tgtEl>
                                          <p:spTgt spid="121"/>
                                        </p:tgtEl>
                                        <p:attrNameLst>
                                          <p:attrName>ppt_w</p:attrName>
                                        </p:attrNameLst>
                                      </p:cBhvr>
                                      <p:tavLst>
                                        <p:tav tm="0">
                                          <p:val>
                                            <p:fltVal val="0"/>
                                          </p:val>
                                        </p:tav>
                                        <p:tav tm="100000">
                                          <p:val>
                                            <p:strVal val="#ppt_w"/>
                                          </p:val>
                                        </p:tav>
                                      </p:tavLst>
                                    </p:anim>
                                    <p:anim calcmode="lin" valueType="num">
                                      <p:cBhvr>
                                        <p:cTn id="51" dur="500" fill="hold"/>
                                        <p:tgtEl>
                                          <p:spTgt spid="121"/>
                                        </p:tgtEl>
                                        <p:attrNameLst>
                                          <p:attrName>ppt_h</p:attrName>
                                        </p:attrNameLst>
                                      </p:cBhvr>
                                      <p:tavLst>
                                        <p:tav tm="0">
                                          <p:val>
                                            <p:fltVal val="0"/>
                                          </p:val>
                                        </p:tav>
                                        <p:tav tm="100000">
                                          <p:val>
                                            <p:strVal val="#ppt_h"/>
                                          </p:val>
                                        </p:tav>
                                      </p:tavLst>
                                    </p:anim>
                                    <p:animEffect transition="in" filter="fade">
                                      <p:cBhvr>
                                        <p:cTn id="5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23888" y="681487"/>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CONCLUSIONES</a:t>
            </a:r>
            <a:endParaRPr lang="es-ES" sz="4000" dirty="0">
              <a:ln w="0"/>
              <a:gradFill>
                <a:gsLst>
                  <a:gs pos="21000">
                    <a:srgbClr val="53575C"/>
                  </a:gs>
                  <a:gs pos="88000">
                    <a:srgbClr val="C5C7CA"/>
                  </a:gs>
                </a:gsLst>
                <a:lin ang="5400000"/>
              </a:gradFill>
            </a:endParaRPr>
          </a:p>
        </p:txBody>
      </p:sp>
      <p:grpSp>
        <p:nvGrpSpPr>
          <p:cNvPr id="18" name="Group 70">
            <a:extLst>
              <a:ext uri="{FF2B5EF4-FFF2-40B4-BE49-F238E27FC236}">
                <a16:creationId xmlns:a16="http://schemas.microsoft.com/office/drawing/2014/main" id="{F92EF655-09B3-44B0-96AC-28F901114986}"/>
              </a:ext>
            </a:extLst>
          </p:cNvPr>
          <p:cNvGrpSpPr/>
          <p:nvPr/>
        </p:nvGrpSpPr>
        <p:grpSpPr>
          <a:xfrm>
            <a:off x="3459321" y="2711953"/>
            <a:ext cx="3197225" cy="794335"/>
            <a:chOff x="764723" y="2277144"/>
            <a:chExt cx="3197225" cy="794335"/>
          </a:xfrm>
        </p:grpSpPr>
        <p:sp>
          <p:nvSpPr>
            <p:cNvPr id="19" name="Oval 10">
              <a:extLst>
                <a:ext uri="{FF2B5EF4-FFF2-40B4-BE49-F238E27FC236}">
                  <a16:creationId xmlns:a16="http://schemas.microsoft.com/office/drawing/2014/main" id="{8A7992CA-A4D4-4C7A-A95D-4385DF3C0E27}"/>
                </a:ext>
              </a:extLst>
            </p:cNvPr>
            <p:cNvSpPr/>
            <p:nvPr/>
          </p:nvSpPr>
          <p:spPr>
            <a:xfrm>
              <a:off x="764723" y="2277144"/>
              <a:ext cx="662056" cy="662056"/>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2">
              <a:extLst>
                <a:ext uri="{FF2B5EF4-FFF2-40B4-BE49-F238E27FC236}">
                  <a16:creationId xmlns:a16="http://schemas.microsoft.com/office/drawing/2014/main" id="{09B2B8A0-1E62-4040-9493-25C915F60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554" y="2408975"/>
              <a:ext cx="398394" cy="398394"/>
            </a:xfrm>
            <a:prstGeom prst="rect">
              <a:avLst/>
            </a:prstGeom>
          </p:spPr>
        </p:pic>
        <p:sp>
          <p:nvSpPr>
            <p:cNvPr id="22" name="TextBox 14">
              <a:extLst>
                <a:ext uri="{FF2B5EF4-FFF2-40B4-BE49-F238E27FC236}">
                  <a16:creationId xmlns:a16="http://schemas.microsoft.com/office/drawing/2014/main" id="{F290B2D6-E62D-4D61-9DBA-64988586BEE4}"/>
                </a:ext>
              </a:extLst>
            </p:cNvPr>
            <p:cNvSpPr txBox="1"/>
            <p:nvPr/>
          </p:nvSpPr>
          <p:spPr>
            <a:xfrm>
              <a:off x="1435200" y="2425148"/>
              <a:ext cx="2526748" cy="646331"/>
            </a:xfrm>
            <a:prstGeom prst="rect">
              <a:avLst/>
            </a:prstGeom>
            <a:noFill/>
          </p:spPr>
          <p:txBody>
            <a:bodyPr wrap="square" rtlCol="0">
              <a:spAutoFit/>
            </a:bodyPr>
            <a:lstStyle/>
            <a:p>
              <a:r>
                <a:rPr lang="en-US" sz="1200" dirty="0" smtClean="0">
                  <a:solidFill>
                    <a:schemeClr val="tx1">
                      <a:lumMod val="75000"/>
                      <a:lumOff val="25000"/>
                    </a:schemeClr>
                  </a:solidFill>
                  <a:latin typeface="Tw Cen MT" panose="020B0602020104020603" pitchFamily="34" charset="0"/>
                </a:rPr>
                <a:t>No </a:t>
              </a:r>
              <a:r>
                <a:rPr lang="en-US" sz="1200" dirty="0" err="1" smtClean="0">
                  <a:solidFill>
                    <a:schemeClr val="tx1">
                      <a:lumMod val="75000"/>
                      <a:lumOff val="25000"/>
                    </a:schemeClr>
                  </a:solidFill>
                  <a:latin typeface="Tw Cen MT" panose="020B0602020104020603" pitchFamily="34" charset="0"/>
                </a:rPr>
                <a:t>existen</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muchos</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estudios</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sobre</a:t>
              </a:r>
              <a:r>
                <a:rPr lang="en-US" sz="1200" dirty="0" smtClean="0">
                  <a:solidFill>
                    <a:schemeClr val="tx1">
                      <a:lumMod val="75000"/>
                      <a:lumOff val="25000"/>
                    </a:schemeClr>
                  </a:solidFill>
                  <a:latin typeface="Tw Cen MT" panose="020B0602020104020603" pitchFamily="34" charset="0"/>
                </a:rPr>
                <a:t> la </a:t>
              </a:r>
              <a:r>
                <a:rPr lang="en-US" sz="1200" dirty="0" err="1" smtClean="0">
                  <a:solidFill>
                    <a:schemeClr val="tx1">
                      <a:lumMod val="75000"/>
                      <a:lumOff val="25000"/>
                    </a:schemeClr>
                  </a:solidFill>
                  <a:latin typeface="Tw Cen MT" panose="020B0602020104020603" pitchFamily="34" charset="0"/>
                </a:rPr>
                <a:t>aplicación</a:t>
              </a:r>
              <a:r>
                <a:rPr lang="en-US" sz="1200" dirty="0" smtClean="0">
                  <a:solidFill>
                    <a:schemeClr val="tx1">
                      <a:lumMod val="75000"/>
                      <a:lumOff val="25000"/>
                    </a:schemeClr>
                  </a:solidFill>
                  <a:latin typeface="Tw Cen MT" panose="020B0602020104020603" pitchFamily="34" charset="0"/>
                </a:rPr>
                <a:t> de </a:t>
              </a:r>
              <a:r>
                <a:rPr lang="en-US" sz="1200" dirty="0" err="1" smtClean="0">
                  <a:solidFill>
                    <a:schemeClr val="tx1">
                      <a:lumMod val="75000"/>
                      <a:lumOff val="25000"/>
                    </a:schemeClr>
                  </a:solidFill>
                  <a:latin typeface="Tw Cen MT" panose="020B0602020104020603" pitchFamily="34" charset="0"/>
                </a:rPr>
                <a:t>Mine´ria</a:t>
              </a:r>
              <a:r>
                <a:rPr lang="en-US" sz="1200" dirty="0" smtClean="0">
                  <a:solidFill>
                    <a:schemeClr val="tx1">
                      <a:lumMod val="75000"/>
                      <a:lumOff val="25000"/>
                    </a:schemeClr>
                  </a:solidFill>
                  <a:latin typeface="Tw Cen MT" panose="020B0602020104020603" pitchFamily="34" charset="0"/>
                </a:rPr>
                <a:t> de </a:t>
              </a:r>
              <a:r>
                <a:rPr lang="en-US" sz="1200" dirty="0" err="1" smtClean="0">
                  <a:solidFill>
                    <a:schemeClr val="tx1">
                      <a:lumMod val="75000"/>
                      <a:lumOff val="25000"/>
                    </a:schemeClr>
                  </a:solidFill>
                  <a:latin typeface="Tw Cen MT" panose="020B0602020104020603" pitchFamily="34" charset="0"/>
                </a:rPr>
                <a:t>procesos</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en</a:t>
              </a:r>
              <a:r>
                <a:rPr lang="en-US" sz="1200" dirty="0" smtClean="0">
                  <a:solidFill>
                    <a:schemeClr val="tx1">
                      <a:lumMod val="75000"/>
                      <a:lumOff val="25000"/>
                    </a:schemeClr>
                  </a:solidFill>
                  <a:latin typeface="Tw Cen MT" panose="020B0602020104020603" pitchFamily="34" charset="0"/>
                </a:rPr>
                <a:t> las SMS</a:t>
              </a:r>
              <a:endParaRPr lang="en-US" sz="1200" dirty="0">
                <a:solidFill>
                  <a:schemeClr val="tx1">
                    <a:lumMod val="75000"/>
                    <a:lumOff val="25000"/>
                  </a:schemeClr>
                </a:solidFill>
                <a:latin typeface="Tw Cen MT" panose="020B0602020104020603" pitchFamily="34" charset="0"/>
              </a:endParaRPr>
            </a:p>
          </p:txBody>
        </p:sp>
      </p:grpSp>
      <p:grpSp>
        <p:nvGrpSpPr>
          <p:cNvPr id="23" name="Group 72">
            <a:extLst>
              <a:ext uri="{FF2B5EF4-FFF2-40B4-BE49-F238E27FC236}">
                <a16:creationId xmlns:a16="http://schemas.microsoft.com/office/drawing/2014/main" id="{B5C0C215-ACF7-45C5-9DE8-97DDFB401056}"/>
              </a:ext>
            </a:extLst>
          </p:cNvPr>
          <p:cNvGrpSpPr/>
          <p:nvPr/>
        </p:nvGrpSpPr>
        <p:grpSpPr>
          <a:xfrm>
            <a:off x="3459321" y="3989974"/>
            <a:ext cx="3197225" cy="662056"/>
            <a:chOff x="764723" y="3555165"/>
            <a:chExt cx="3197225" cy="662056"/>
          </a:xfrm>
        </p:grpSpPr>
        <p:sp>
          <p:nvSpPr>
            <p:cNvPr id="24" name="Oval 15">
              <a:extLst>
                <a:ext uri="{FF2B5EF4-FFF2-40B4-BE49-F238E27FC236}">
                  <a16:creationId xmlns:a16="http://schemas.microsoft.com/office/drawing/2014/main" id="{A2C00CE6-992C-4495-9B5D-53F702B91415}"/>
                </a:ext>
              </a:extLst>
            </p:cNvPr>
            <p:cNvSpPr/>
            <p:nvPr/>
          </p:nvSpPr>
          <p:spPr>
            <a:xfrm>
              <a:off x="764723" y="3555165"/>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18">
              <a:extLst>
                <a:ext uri="{FF2B5EF4-FFF2-40B4-BE49-F238E27FC236}">
                  <a16:creationId xmlns:a16="http://schemas.microsoft.com/office/drawing/2014/main" id="{5F5589AF-B9EF-4BED-8DE1-0E2846804D9E}"/>
                </a:ext>
              </a:extLst>
            </p:cNvPr>
            <p:cNvSpPr txBox="1"/>
            <p:nvPr/>
          </p:nvSpPr>
          <p:spPr>
            <a:xfrm>
              <a:off x="1435200" y="3703169"/>
              <a:ext cx="2526748" cy="461665"/>
            </a:xfrm>
            <a:prstGeom prst="rect">
              <a:avLst/>
            </a:prstGeom>
            <a:noFill/>
          </p:spPr>
          <p:txBody>
            <a:bodyPr wrap="square" rtlCol="0">
              <a:spAutoFit/>
            </a:bodyPr>
            <a:lstStyle/>
            <a:p>
              <a:r>
                <a:rPr lang="en-US" sz="1200" dirty="0" err="1" smtClean="0">
                  <a:solidFill>
                    <a:schemeClr val="tx1">
                      <a:lumMod val="75000"/>
                      <a:lumOff val="25000"/>
                    </a:schemeClr>
                  </a:solidFill>
                  <a:latin typeface="Tw Cen MT" panose="020B0602020104020603" pitchFamily="34" charset="0"/>
                </a:rPr>
                <a:t>Falta</a:t>
              </a:r>
              <a:r>
                <a:rPr lang="en-US" sz="1200" dirty="0" smtClean="0">
                  <a:solidFill>
                    <a:schemeClr val="tx1">
                      <a:lumMod val="75000"/>
                      <a:lumOff val="25000"/>
                    </a:schemeClr>
                  </a:solidFill>
                  <a:latin typeface="Tw Cen MT" panose="020B0602020104020603" pitchFamily="34" charset="0"/>
                </a:rPr>
                <a:t> de </a:t>
              </a:r>
              <a:r>
                <a:rPr lang="en-US" sz="1200" dirty="0" err="1" smtClean="0">
                  <a:solidFill>
                    <a:schemeClr val="tx1">
                      <a:lumMod val="75000"/>
                      <a:lumOff val="25000"/>
                    </a:schemeClr>
                  </a:solidFill>
                  <a:latin typeface="Tw Cen MT" panose="020B0602020104020603" pitchFamily="34" charset="0"/>
                </a:rPr>
                <a:t>guías</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propias</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en</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Ingeniería</a:t>
              </a:r>
              <a:r>
                <a:rPr lang="en-US" sz="1200" dirty="0" smtClean="0">
                  <a:solidFill>
                    <a:schemeClr val="tx1">
                      <a:lumMod val="75000"/>
                      <a:lumOff val="25000"/>
                    </a:schemeClr>
                  </a:solidFill>
                  <a:latin typeface="Tw Cen MT" panose="020B0602020104020603" pitchFamily="34" charset="0"/>
                </a:rPr>
                <a:t> de Software</a:t>
              </a:r>
              <a:endParaRPr lang="en-US" sz="1200" dirty="0">
                <a:solidFill>
                  <a:schemeClr val="tx1">
                    <a:lumMod val="75000"/>
                    <a:lumOff val="25000"/>
                  </a:schemeClr>
                </a:solidFill>
                <a:latin typeface="Tw Cen MT" panose="020B0602020104020603" pitchFamily="34" charset="0"/>
              </a:endParaRPr>
            </a:p>
          </p:txBody>
        </p:sp>
        <p:pic>
          <p:nvPicPr>
            <p:cNvPr id="27" name="Picture 20">
              <a:extLst>
                <a:ext uri="{FF2B5EF4-FFF2-40B4-BE49-F238E27FC236}">
                  <a16:creationId xmlns:a16="http://schemas.microsoft.com/office/drawing/2014/main" id="{FB78976A-7CF2-4443-B195-5CAA006275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748" y="3713190"/>
              <a:ext cx="346006" cy="346006"/>
            </a:xfrm>
            <a:prstGeom prst="rect">
              <a:avLst/>
            </a:prstGeom>
          </p:spPr>
        </p:pic>
      </p:grpSp>
      <p:grpSp>
        <p:nvGrpSpPr>
          <p:cNvPr id="28" name="Group 73">
            <a:extLst>
              <a:ext uri="{FF2B5EF4-FFF2-40B4-BE49-F238E27FC236}">
                <a16:creationId xmlns:a16="http://schemas.microsoft.com/office/drawing/2014/main" id="{B2F3F2F8-33FF-4102-862E-20DAD0C71447}"/>
              </a:ext>
            </a:extLst>
          </p:cNvPr>
          <p:cNvGrpSpPr/>
          <p:nvPr/>
        </p:nvGrpSpPr>
        <p:grpSpPr>
          <a:xfrm>
            <a:off x="3459321" y="5267995"/>
            <a:ext cx="3197225" cy="662056"/>
            <a:chOff x="764723" y="4833186"/>
            <a:chExt cx="3197225" cy="662056"/>
          </a:xfrm>
        </p:grpSpPr>
        <p:sp>
          <p:nvSpPr>
            <p:cNvPr id="29" name="Oval 21">
              <a:extLst>
                <a:ext uri="{FF2B5EF4-FFF2-40B4-BE49-F238E27FC236}">
                  <a16:creationId xmlns:a16="http://schemas.microsoft.com/office/drawing/2014/main" id="{6CF3200F-183A-45CC-B5B7-D8308D13ACF8}"/>
                </a:ext>
              </a:extLst>
            </p:cNvPr>
            <p:cNvSpPr/>
            <p:nvPr/>
          </p:nvSpPr>
          <p:spPr>
            <a:xfrm>
              <a:off x="764723" y="4833186"/>
              <a:ext cx="662056" cy="662056"/>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23">
              <a:extLst>
                <a:ext uri="{FF2B5EF4-FFF2-40B4-BE49-F238E27FC236}">
                  <a16:creationId xmlns:a16="http://schemas.microsoft.com/office/drawing/2014/main" id="{214B4AC9-C9D9-4ECB-83A5-16AAB51319DF}"/>
                </a:ext>
              </a:extLst>
            </p:cNvPr>
            <p:cNvSpPr txBox="1"/>
            <p:nvPr/>
          </p:nvSpPr>
          <p:spPr>
            <a:xfrm>
              <a:off x="1435200" y="4981190"/>
              <a:ext cx="2526748" cy="461665"/>
            </a:xfrm>
            <a:prstGeom prst="rect">
              <a:avLst/>
            </a:prstGeom>
            <a:noFill/>
          </p:spPr>
          <p:txBody>
            <a:bodyPr wrap="square" rtlCol="0">
              <a:spAutoFit/>
            </a:bodyPr>
            <a:lstStyle/>
            <a:p>
              <a:r>
                <a:rPr lang="en-US" sz="1200" dirty="0" err="1" smtClean="0">
                  <a:solidFill>
                    <a:schemeClr val="tx1">
                      <a:lumMod val="75000"/>
                      <a:lumOff val="25000"/>
                    </a:schemeClr>
                  </a:solidFill>
                  <a:latin typeface="Tw Cen MT" panose="020B0602020104020603" pitchFamily="34" charset="0"/>
                </a:rPr>
                <a:t>Aporte</a:t>
              </a:r>
              <a:r>
                <a:rPr lang="en-US" sz="1200" dirty="0" smtClean="0">
                  <a:solidFill>
                    <a:schemeClr val="tx1">
                      <a:lumMod val="75000"/>
                      <a:lumOff val="25000"/>
                    </a:schemeClr>
                  </a:solidFill>
                  <a:latin typeface="Tw Cen MT" panose="020B0602020104020603" pitchFamily="34" charset="0"/>
                </a:rPr>
                <a:t> de </a:t>
              </a:r>
              <a:r>
                <a:rPr lang="en-US" sz="1200" dirty="0" err="1" smtClean="0">
                  <a:solidFill>
                    <a:schemeClr val="tx1">
                      <a:lumMod val="75000"/>
                      <a:lumOff val="25000"/>
                    </a:schemeClr>
                  </a:solidFill>
                  <a:latin typeface="Tw Cen MT" panose="020B0602020104020603" pitchFamily="34" charset="0"/>
                </a:rPr>
                <a:t>los</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estudiantes</a:t>
              </a:r>
              <a:r>
                <a:rPr lang="en-US" sz="1200" dirty="0" smtClean="0">
                  <a:solidFill>
                    <a:schemeClr val="tx1">
                      <a:lumMod val="75000"/>
                      <a:lumOff val="25000"/>
                    </a:schemeClr>
                  </a:solidFill>
                  <a:latin typeface="Tw Cen MT" panose="020B0602020104020603" pitchFamily="34" charset="0"/>
                </a:rPr>
                <a:t> de la </a:t>
              </a:r>
              <a:r>
                <a:rPr lang="en-US" sz="1200" dirty="0" err="1" smtClean="0">
                  <a:solidFill>
                    <a:schemeClr val="tx1">
                      <a:lumMod val="75000"/>
                      <a:lumOff val="25000"/>
                    </a:schemeClr>
                  </a:solidFill>
                  <a:latin typeface="Tw Cen MT" panose="020B0602020104020603" pitchFamily="34" charset="0"/>
                </a:rPr>
                <a:t>Materia</a:t>
              </a:r>
              <a:r>
                <a:rPr lang="en-US" sz="1200" dirty="0" smtClean="0">
                  <a:solidFill>
                    <a:schemeClr val="tx1">
                      <a:lumMod val="75000"/>
                      <a:lumOff val="25000"/>
                    </a:schemeClr>
                  </a:solidFill>
                  <a:latin typeface="Tw Cen MT" panose="020B0602020104020603" pitchFamily="34" charset="0"/>
                </a:rPr>
                <a:t> de </a:t>
              </a:r>
              <a:r>
                <a:rPr lang="en-US" sz="1200" dirty="0" err="1" smtClean="0">
                  <a:solidFill>
                    <a:schemeClr val="tx1">
                      <a:lumMod val="75000"/>
                      <a:lumOff val="25000"/>
                    </a:schemeClr>
                  </a:solidFill>
                  <a:latin typeface="Tw Cen MT" panose="020B0602020104020603" pitchFamily="34" charset="0"/>
                </a:rPr>
                <a:t>Gestión</a:t>
              </a:r>
              <a:r>
                <a:rPr lang="en-US" sz="1200" dirty="0" smtClean="0">
                  <a:solidFill>
                    <a:schemeClr val="tx1">
                      <a:lumMod val="75000"/>
                      <a:lumOff val="25000"/>
                    </a:schemeClr>
                  </a:solidFill>
                  <a:latin typeface="Tw Cen MT" panose="020B0602020104020603" pitchFamily="34" charset="0"/>
                </a:rPr>
                <a:t> del </a:t>
              </a:r>
              <a:r>
                <a:rPr lang="en-US" sz="1200" dirty="0" err="1" smtClean="0">
                  <a:solidFill>
                    <a:schemeClr val="tx1">
                      <a:lumMod val="75000"/>
                      <a:lumOff val="25000"/>
                    </a:schemeClr>
                  </a:solidFill>
                  <a:latin typeface="Tw Cen MT" panose="020B0602020104020603" pitchFamily="34" charset="0"/>
                </a:rPr>
                <a:t>Conocimiento</a:t>
              </a:r>
              <a:endParaRPr lang="en-US" sz="1200" dirty="0">
                <a:solidFill>
                  <a:schemeClr val="tx1">
                    <a:lumMod val="75000"/>
                    <a:lumOff val="25000"/>
                  </a:schemeClr>
                </a:solidFill>
                <a:latin typeface="Tw Cen MT" panose="020B0602020104020603" pitchFamily="34" charset="0"/>
              </a:endParaRPr>
            </a:p>
          </p:txBody>
        </p:sp>
        <p:pic>
          <p:nvPicPr>
            <p:cNvPr id="32" name="Picture 26">
              <a:extLst>
                <a:ext uri="{FF2B5EF4-FFF2-40B4-BE49-F238E27FC236}">
                  <a16:creationId xmlns:a16="http://schemas.microsoft.com/office/drawing/2014/main" id="{2A11449D-6E14-4A83-AB6C-68833A2878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553" y="4977083"/>
              <a:ext cx="398396" cy="398396"/>
            </a:xfrm>
            <a:prstGeom prst="rect">
              <a:avLst/>
            </a:prstGeom>
          </p:spPr>
        </p:pic>
      </p:grpSp>
      <p:grpSp>
        <p:nvGrpSpPr>
          <p:cNvPr id="34" name="Group 70">
            <a:extLst>
              <a:ext uri="{FF2B5EF4-FFF2-40B4-BE49-F238E27FC236}">
                <a16:creationId xmlns:a16="http://schemas.microsoft.com/office/drawing/2014/main" id="{F92EF655-09B3-44B0-96AC-28F901114986}"/>
              </a:ext>
            </a:extLst>
          </p:cNvPr>
          <p:cNvGrpSpPr/>
          <p:nvPr/>
        </p:nvGrpSpPr>
        <p:grpSpPr>
          <a:xfrm>
            <a:off x="7631928" y="2741771"/>
            <a:ext cx="3197225" cy="662056"/>
            <a:chOff x="764723" y="2277144"/>
            <a:chExt cx="3197225" cy="662056"/>
          </a:xfrm>
        </p:grpSpPr>
        <p:sp>
          <p:nvSpPr>
            <p:cNvPr id="35" name="Oval 10">
              <a:extLst>
                <a:ext uri="{FF2B5EF4-FFF2-40B4-BE49-F238E27FC236}">
                  <a16:creationId xmlns:a16="http://schemas.microsoft.com/office/drawing/2014/main" id="{8A7992CA-A4D4-4C7A-A95D-4385DF3C0E27}"/>
                </a:ext>
              </a:extLst>
            </p:cNvPr>
            <p:cNvSpPr/>
            <p:nvPr/>
          </p:nvSpPr>
          <p:spPr>
            <a:xfrm>
              <a:off x="764723" y="2277144"/>
              <a:ext cx="662056" cy="662056"/>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12">
              <a:extLst>
                <a:ext uri="{FF2B5EF4-FFF2-40B4-BE49-F238E27FC236}">
                  <a16:creationId xmlns:a16="http://schemas.microsoft.com/office/drawing/2014/main" id="{09B2B8A0-1E62-4040-9493-25C915F60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554" y="2408975"/>
              <a:ext cx="398394" cy="398394"/>
            </a:xfrm>
            <a:prstGeom prst="rect">
              <a:avLst/>
            </a:prstGeom>
          </p:spPr>
        </p:pic>
        <p:sp>
          <p:nvSpPr>
            <p:cNvPr id="41" name="TextBox 14">
              <a:extLst>
                <a:ext uri="{FF2B5EF4-FFF2-40B4-BE49-F238E27FC236}">
                  <a16:creationId xmlns:a16="http://schemas.microsoft.com/office/drawing/2014/main" id="{F290B2D6-E62D-4D61-9DBA-64988586BEE4}"/>
                </a:ext>
              </a:extLst>
            </p:cNvPr>
            <p:cNvSpPr txBox="1"/>
            <p:nvPr/>
          </p:nvSpPr>
          <p:spPr>
            <a:xfrm>
              <a:off x="1435200" y="2425148"/>
              <a:ext cx="2526748" cy="276999"/>
            </a:xfrm>
            <a:prstGeom prst="rect">
              <a:avLst/>
            </a:prstGeom>
            <a:noFill/>
          </p:spPr>
          <p:txBody>
            <a:bodyPr wrap="square" rtlCol="0">
              <a:spAutoFit/>
            </a:bodyPr>
            <a:lstStyle/>
            <a:p>
              <a:r>
                <a:rPr lang="en-US" sz="1200" dirty="0" err="1" smtClean="0">
                  <a:solidFill>
                    <a:schemeClr val="tx1">
                      <a:lumMod val="75000"/>
                      <a:lumOff val="25000"/>
                    </a:schemeClr>
                  </a:solidFill>
                  <a:latin typeface="Tw Cen MT" panose="020B0602020104020603" pitchFamily="34" charset="0"/>
                </a:rPr>
                <a:t>Modelo</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menos</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complejo</a:t>
              </a:r>
              <a:endParaRPr lang="en-US" sz="1200" dirty="0">
                <a:solidFill>
                  <a:schemeClr val="tx1">
                    <a:lumMod val="75000"/>
                    <a:lumOff val="25000"/>
                  </a:schemeClr>
                </a:solidFill>
                <a:latin typeface="Tw Cen MT" panose="020B0602020104020603" pitchFamily="34" charset="0"/>
              </a:endParaRPr>
            </a:p>
          </p:txBody>
        </p:sp>
      </p:grpSp>
      <p:grpSp>
        <p:nvGrpSpPr>
          <p:cNvPr id="43" name="Group 72">
            <a:extLst>
              <a:ext uri="{FF2B5EF4-FFF2-40B4-BE49-F238E27FC236}">
                <a16:creationId xmlns:a16="http://schemas.microsoft.com/office/drawing/2014/main" id="{B5C0C215-ACF7-45C5-9DE8-97DDFB401056}"/>
              </a:ext>
            </a:extLst>
          </p:cNvPr>
          <p:cNvGrpSpPr/>
          <p:nvPr/>
        </p:nvGrpSpPr>
        <p:grpSpPr>
          <a:xfrm>
            <a:off x="7631928" y="4019792"/>
            <a:ext cx="3197225" cy="662056"/>
            <a:chOff x="764723" y="3555165"/>
            <a:chExt cx="3197225" cy="662056"/>
          </a:xfrm>
        </p:grpSpPr>
        <p:sp>
          <p:nvSpPr>
            <p:cNvPr id="44" name="Oval 15">
              <a:extLst>
                <a:ext uri="{FF2B5EF4-FFF2-40B4-BE49-F238E27FC236}">
                  <a16:creationId xmlns:a16="http://schemas.microsoft.com/office/drawing/2014/main" id="{A2C00CE6-992C-4495-9B5D-53F702B91415}"/>
                </a:ext>
              </a:extLst>
            </p:cNvPr>
            <p:cNvSpPr/>
            <p:nvPr/>
          </p:nvSpPr>
          <p:spPr>
            <a:xfrm>
              <a:off x="764723" y="3555165"/>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18">
              <a:extLst>
                <a:ext uri="{FF2B5EF4-FFF2-40B4-BE49-F238E27FC236}">
                  <a16:creationId xmlns:a16="http://schemas.microsoft.com/office/drawing/2014/main" id="{5F5589AF-B9EF-4BED-8DE1-0E2846804D9E}"/>
                </a:ext>
              </a:extLst>
            </p:cNvPr>
            <p:cNvSpPr txBox="1"/>
            <p:nvPr/>
          </p:nvSpPr>
          <p:spPr>
            <a:xfrm>
              <a:off x="1435200" y="3703169"/>
              <a:ext cx="2526748" cy="276999"/>
            </a:xfrm>
            <a:prstGeom prst="rect">
              <a:avLst/>
            </a:prstGeom>
            <a:noFill/>
          </p:spPr>
          <p:txBody>
            <a:bodyPr wrap="square" rtlCol="0">
              <a:spAutoFit/>
            </a:bodyPr>
            <a:lstStyle/>
            <a:p>
              <a:r>
                <a:rPr lang="en-US" sz="1200" dirty="0" err="1" smtClean="0">
                  <a:solidFill>
                    <a:schemeClr val="tx1">
                      <a:lumMod val="75000"/>
                      <a:lumOff val="25000"/>
                    </a:schemeClr>
                  </a:solidFill>
                  <a:latin typeface="Tw Cen MT" panose="020B0602020104020603" pitchFamily="34" charset="0"/>
                </a:rPr>
                <a:t>Uso</a:t>
              </a:r>
              <a:r>
                <a:rPr lang="en-US" sz="1200" dirty="0" smtClean="0">
                  <a:solidFill>
                    <a:schemeClr val="tx1">
                      <a:lumMod val="75000"/>
                      <a:lumOff val="25000"/>
                    </a:schemeClr>
                  </a:solidFill>
                  <a:latin typeface="Tw Cen MT" panose="020B0602020104020603" pitchFamily="34" charset="0"/>
                </a:rPr>
                <a:t> de </a:t>
              </a:r>
              <a:r>
                <a:rPr lang="en-US" sz="1200" dirty="0" err="1" smtClean="0">
                  <a:solidFill>
                    <a:schemeClr val="tx1">
                      <a:lumMod val="75000"/>
                      <a:lumOff val="25000"/>
                    </a:schemeClr>
                  </a:solidFill>
                  <a:latin typeface="Tw Cen MT" panose="020B0602020104020603" pitchFamily="34" charset="0"/>
                </a:rPr>
                <a:t>una</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herramienta</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tecnológica</a:t>
              </a:r>
              <a:endParaRPr lang="en-US" sz="1200" dirty="0">
                <a:solidFill>
                  <a:schemeClr val="tx1">
                    <a:lumMod val="75000"/>
                    <a:lumOff val="25000"/>
                  </a:schemeClr>
                </a:solidFill>
                <a:latin typeface="Tw Cen MT" panose="020B0602020104020603" pitchFamily="34" charset="0"/>
              </a:endParaRPr>
            </a:p>
          </p:txBody>
        </p:sp>
        <p:pic>
          <p:nvPicPr>
            <p:cNvPr id="48" name="Picture 20">
              <a:extLst>
                <a:ext uri="{FF2B5EF4-FFF2-40B4-BE49-F238E27FC236}">
                  <a16:creationId xmlns:a16="http://schemas.microsoft.com/office/drawing/2014/main" id="{FB78976A-7CF2-4443-B195-5CAA006275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748" y="3713190"/>
              <a:ext cx="346006" cy="346006"/>
            </a:xfrm>
            <a:prstGeom prst="rect">
              <a:avLst/>
            </a:prstGeom>
          </p:spPr>
        </p:pic>
      </p:grpSp>
      <p:grpSp>
        <p:nvGrpSpPr>
          <p:cNvPr id="49" name="Group 73">
            <a:extLst>
              <a:ext uri="{FF2B5EF4-FFF2-40B4-BE49-F238E27FC236}">
                <a16:creationId xmlns:a16="http://schemas.microsoft.com/office/drawing/2014/main" id="{B2F3F2F8-33FF-4102-862E-20DAD0C71447}"/>
              </a:ext>
            </a:extLst>
          </p:cNvPr>
          <p:cNvGrpSpPr/>
          <p:nvPr/>
        </p:nvGrpSpPr>
        <p:grpSpPr>
          <a:xfrm>
            <a:off x="7631928" y="5297813"/>
            <a:ext cx="3197225" cy="662056"/>
            <a:chOff x="764723" y="4833186"/>
            <a:chExt cx="3197225" cy="662056"/>
          </a:xfrm>
        </p:grpSpPr>
        <p:sp>
          <p:nvSpPr>
            <p:cNvPr id="50" name="Oval 21">
              <a:extLst>
                <a:ext uri="{FF2B5EF4-FFF2-40B4-BE49-F238E27FC236}">
                  <a16:creationId xmlns:a16="http://schemas.microsoft.com/office/drawing/2014/main" id="{6CF3200F-183A-45CC-B5B7-D8308D13ACF8}"/>
                </a:ext>
              </a:extLst>
            </p:cNvPr>
            <p:cNvSpPr/>
            <p:nvPr/>
          </p:nvSpPr>
          <p:spPr>
            <a:xfrm>
              <a:off x="764723" y="4833186"/>
              <a:ext cx="662056" cy="662056"/>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23">
              <a:extLst>
                <a:ext uri="{FF2B5EF4-FFF2-40B4-BE49-F238E27FC236}">
                  <a16:creationId xmlns:a16="http://schemas.microsoft.com/office/drawing/2014/main" id="{214B4AC9-C9D9-4ECB-83A5-16AAB51319DF}"/>
                </a:ext>
              </a:extLst>
            </p:cNvPr>
            <p:cNvSpPr txBox="1"/>
            <p:nvPr/>
          </p:nvSpPr>
          <p:spPr>
            <a:xfrm>
              <a:off x="1435200" y="4981190"/>
              <a:ext cx="2526748" cy="461665"/>
            </a:xfrm>
            <a:prstGeom prst="rect">
              <a:avLst/>
            </a:prstGeom>
            <a:noFill/>
          </p:spPr>
          <p:txBody>
            <a:bodyPr wrap="square" rtlCol="0">
              <a:spAutoFit/>
            </a:bodyPr>
            <a:lstStyle/>
            <a:p>
              <a:r>
                <a:rPr lang="en-US" sz="1200" dirty="0" err="1" smtClean="0">
                  <a:solidFill>
                    <a:schemeClr val="tx1">
                      <a:lumMod val="75000"/>
                      <a:lumOff val="25000"/>
                    </a:schemeClr>
                  </a:solidFill>
                  <a:latin typeface="Tw Cen MT" panose="020B0602020104020603" pitchFamily="34" charset="0"/>
                </a:rPr>
                <a:t>Aporte</a:t>
              </a:r>
              <a:r>
                <a:rPr lang="en-US" sz="1200" dirty="0" smtClean="0">
                  <a:solidFill>
                    <a:schemeClr val="tx1">
                      <a:lumMod val="75000"/>
                      <a:lumOff val="25000"/>
                    </a:schemeClr>
                  </a:solidFill>
                  <a:latin typeface="Tw Cen MT" panose="020B0602020104020603" pitchFamily="34" charset="0"/>
                </a:rPr>
                <a:t> de </a:t>
              </a:r>
              <a:r>
                <a:rPr lang="en-US" sz="1200" dirty="0" err="1" smtClean="0">
                  <a:solidFill>
                    <a:schemeClr val="tx1">
                      <a:lumMod val="75000"/>
                      <a:lumOff val="25000"/>
                    </a:schemeClr>
                  </a:solidFill>
                  <a:latin typeface="Tw Cen MT" panose="020B0602020104020603" pitchFamily="34" charset="0"/>
                </a:rPr>
                <a:t>los</a:t>
              </a:r>
              <a:r>
                <a:rPr lang="en-US" sz="1200" dirty="0" smtClean="0">
                  <a:solidFill>
                    <a:schemeClr val="tx1">
                      <a:lumMod val="75000"/>
                      <a:lumOff val="25000"/>
                    </a:schemeClr>
                  </a:solidFill>
                  <a:latin typeface="Tw Cen MT" panose="020B0602020104020603" pitchFamily="34" charset="0"/>
                </a:rPr>
                <a:t> </a:t>
              </a:r>
              <a:r>
                <a:rPr lang="en-US" sz="1200" dirty="0" err="1" smtClean="0">
                  <a:solidFill>
                    <a:schemeClr val="tx1">
                      <a:lumMod val="75000"/>
                      <a:lumOff val="25000"/>
                    </a:schemeClr>
                  </a:solidFill>
                  <a:latin typeface="Tw Cen MT" panose="020B0602020104020603" pitchFamily="34" charset="0"/>
                </a:rPr>
                <a:t>estudiantes</a:t>
              </a:r>
              <a:r>
                <a:rPr lang="en-US" sz="1200" dirty="0" smtClean="0">
                  <a:solidFill>
                    <a:schemeClr val="tx1">
                      <a:lumMod val="75000"/>
                      <a:lumOff val="25000"/>
                    </a:schemeClr>
                  </a:solidFill>
                  <a:latin typeface="Tw Cen MT" panose="020B0602020104020603" pitchFamily="34" charset="0"/>
                </a:rPr>
                <a:t> de la </a:t>
              </a:r>
              <a:r>
                <a:rPr lang="en-US" sz="1200" dirty="0" err="1" smtClean="0">
                  <a:solidFill>
                    <a:schemeClr val="tx1">
                      <a:lumMod val="75000"/>
                      <a:lumOff val="25000"/>
                    </a:schemeClr>
                  </a:solidFill>
                  <a:latin typeface="Tw Cen MT" panose="020B0602020104020603" pitchFamily="34" charset="0"/>
                </a:rPr>
                <a:t>Materia</a:t>
              </a:r>
              <a:r>
                <a:rPr lang="en-US" sz="1200" dirty="0" smtClean="0">
                  <a:solidFill>
                    <a:schemeClr val="tx1">
                      <a:lumMod val="75000"/>
                      <a:lumOff val="25000"/>
                    </a:schemeClr>
                  </a:solidFill>
                  <a:latin typeface="Tw Cen MT" panose="020B0602020104020603" pitchFamily="34" charset="0"/>
                </a:rPr>
                <a:t> de </a:t>
              </a:r>
              <a:r>
                <a:rPr lang="en-US" sz="1200" dirty="0" err="1" smtClean="0">
                  <a:solidFill>
                    <a:schemeClr val="tx1">
                      <a:lumMod val="75000"/>
                      <a:lumOff val="25000"/>
                    </a:schemeClr>
                  </a:solidFill>
                  <a:latin typeface="Tw Cen MT" panose="020B0602020104020603" pitchFamily="34" charset="0"/>
                </a:rPr>
                <a:t>Gestión</a:t>
              </a:r>
              <a:r>
                <a:rPr lang="en-US" sz="1200" dirty="0" smtClean="0">
                  <a:solidFill>
                    <a:schemeClr val="tx1">
                      <a:lumMod val="75000"/>
                      <a:lumOff val="25000"/>
                    </a:schemeClr>
                  </a:solidFill>
                  <a:latin typeface="Tw Cen MT" panose="020B0602020104020603" pitchFamily="34" charset="0"/>
                </a:rPr>
                <a:t> del </a:t>
              </a:r>
              <a:r>
                <a:rPr lang="en-US" sz="1200" dirty="0" err="1" smtClean="0">
                  <a:solidFill>
                    <a:schemeClr val="tx1">
                      <a:lumMod val="75000"/>
                      <a:lumOff val="25000"/>
                    </a:schemeClr>
                  </a:solidFill>
                  <a:latin typeface="Tw Cen MT" panose="020B0602020104020603" pitchFamily="34" charset="0"/>
                </a:rPr>
                <a:t>Conocimiento</a:t>
              </a:r>
              <a:endParaRPr lang="en-US" sz="1200" dirty="0">
                <a:solidFill>
                  <a:schemeClr val="tx1">
                    <a:lumMod val="75000"/>
                    <a:lumOff val="25000"/>
                  </a:schemeClr>
                </a:solidFill>
                <a:latin typeface="Tw Cen MT" panose="020B0602020104020603" pitchFamily="34" charset="0"/>
              </a:endParaRPr>
            </a:p>
          </p:txBody>
        </p:sp>
        <p:pic>
          <p:nvPicPr>
            <p:cNvPr id="53" name="Picture 26">
              <a:extLst>
                <a:ext uri="{FF2B5EF4-FFF2-40B4-BE49-F238E27FC236}">
                  <a16:creationId xmlns:a16="http://schemas.microsoft.com/office/drawing/2014/main" id="{2A11449D-6E14-4A83-AB6C-68833A2878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553" y="4977083"/>
              <a:ext cx="398396" cy="398396"/>
            </a:xfrm>
            <a:prstGeom prst="rect">
              <a:avLst/>
            </a:prstGeom>
          </p:spPr>
        </p:pic>
      </p:grpSp>
      <p:grpSp>
        <p:nvGrpSpPr>
          <p:cNvPr id="56" name="Grupo 55"/>
          <p:cNvGrpSpPr/>
          <p:nvPr/>
        </p:nvGrpSpPr>
        <p:grpSpPr>
          <a:xfrm>
            <a:off x="654476" y="55341"/>
            <a:ext cx="2867670" cy="378502"/>
            <a:chOff x="654476" y="55341"/>
            <a:chExt cx="2867670" cy="378502"/>
          </a:xfrm>
          <a:solidFill>
            <a:srgbClr val="E0C6CF"/>
          </a:solidFill>
        </p:grpSpPr>
        <p:grpSp>
          <p:nvGrpSpPr>
            <p:cNvPr id="57" name="Grupo 56"/>
            <p:cNvGrpSpPr/>
            <p:nvPr/>
          </p:nvGrpSpPr>
          <p:grpSpPr>
            <a:xfrm>
              <a:off x="654476" y="55341"/>
              <a:ext cx="2867670" cy="378502"/>
              <a:chOff x="1156803" y="652001"/>
              <a:chExt cx="2867670" cy="378502"/>
            </a:xfrm>
            <a:grpFill/>
          </p:grpSpPr>
          <p:grpSp>
            <p:nvGrpSpPr>
              <p:cNvPr id="59" name="Grupo 58"/>
              <p:cNvGrpSpPr/>
              <p:nvPr/>
            </p:nvGrpSpPr>
            <p:grpSpPr>
              <a:xfrm>
                <a:off x="1835957" y="652001"/>
                <a:ext cx="2188516" cy="378502"/>
                <a:chOff x="7619165" y="3272308"/>
                <a:chExt cx="3470430" cy="506917"/>
              </a:xfrm>
              <a:grpFill/>
            </p:grpSpPr>
            <p:sp>
              <p:nvSpPr>
                <p:cNvPr id="63" name="Rectángulo redondeado 62"/>
                <p:cNvSpPr/>
                <p:nvPr/>
              </p:nvSpPr>
              <p:spPr>
                <a:xfrm>
                  <a:off x="7619165" y="3272308"/>
                  <a:ext cx="3470430" cy="506917"/>
                </a:xfrm>
                <a:prstGeom prst="roundRect">
                  <a:avLst>
                    <a:gd name="adj" fmla="val 50000"/>
                  </a:avLst>
                </a:prstGeom>
                <a:grp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ln w="0"/>
                      <a:solidFill>
                        <a:schemeClr val="bg2"/>
                      </a:solidFill>
                      <a:effectLst>
                        <a:reflection blurRad="6350" stA="53000" endA="300" endPos="35500" dir="5400000" sy="-90000" algn="bl" rotWithShape="0"/>
                      </a:effectLst>
                    </a:rPr>
                    <a:t>CONCLUSIONES</a:t>
                  </a:r>
                  <a:endParaRPr lang="es-EC" sz="1600" b="1" dirty="0">
                    <a:ln w="0"/>
                    <a:solidFill>
                      <a:schemeClr val="bg2"/>
                    </a:solidFill>
                    <a:effectLst>
                      <a:reflection blurRad="6350" stA="53000" endA="300" endPos="35500" dir="5400000" sy="-90000" algn="bl" rotWithShape="0"/>
                    </a:effectLst>
                  </a:endParaRPr>
                </a:p>
              </p:txBody>
            </p:sp>
            <p:sp>
              <p:nvSpPr>
                <p:cNvPr id="64" name="Elipse 63"/>
                <p:cNvSpPr/>
                <p:nvPr/>
              </p:nvSpPr>
              <p:spPr>
                <a:xfrm>
                  <a:off x="7692174" y="3330440"/>
                  <a:ext cx="349470" cy="349470"/>
                </a:xfrm>
                <a:prstGeom prst="ellipse">
                  <a:avLst/>
                </a:prstGeom>
                <a:grp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5" name="Imagen 64"/>
                <p:cNvPicPr>
                  <a:picLocks noChangeAspect="1"/>
                </p:cNvPicPr>
                <p:nvPr/>
              </p:nvPicPr>
              <p:blipFill>
                <a:blip r:embed="rId7"/>
                <a:stretch>
                  <a:fillRect/>
                </a:stretch>
              </p:blipFill>
              <p:spPr>
                <a:xfrm>
                  <a:off x="7741819" y="3373515"/>
                  <a:ext cx="263319" cy="263320"/>
                </a:xfrm>
                <a:prstGeom prst="rect">
                  <a:avLst/>
                </a:prstGeom>
                <a:grpFill/>
                <a:effectLst>
                  <a:outerShdw blurRad="25400" dist="12700" dir="2700000" algn="tl" rotWithShape="0">
                    <a:prstClr val="black">
                      <a:alpha val="40000"/>
                    </a:prstClr>
                  </a:outerShdw>
                </a:effectLst>
              </p:spPr>
            </p:pic>
          </p:grpSp>
          <p:grpSp>
            <p:nvGrpSpPr>
              <p:cNvPr id="60" name="Grupo 59"/>
              <p:cNvGrpSpPr/>
              <p:nvPr/>
            </p:nvGrpSpPr>
            <p:grpSpPr>
              <a:xfrm>
                <a:off x="1156803" y="743233"/>
                <a:ext cx="679154" cy="176218"/>
                <a:chOff x="6529112" y="3374794"/>
                <a:chExt cx="1109967" cy="288000"/>
              </a:xfrm>
              <a:grpFill/>
            </p:grpSpPr>
            <p:sp>
              <p:nvSpPr>
                <p:cNvPr id="61" name="Conector 60"/>
                <p:cNvSpPr/>
                <p:nvPr/>
              </p:nvSpPr>
              <p:spPr>
                <a:xfrm>
                  <a:off x="6529112" y="3374794"/>
                  <a:ext cx="288000" cy="288000"/>
                </a:xfrm>
                <a:prstGeom prst="flowChartConnector">
                  <a:avLst/>
                </a:prstGeom>
                <a:grp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2" name="Conector recto de flecha 61"/>
                <p:cNvCxnSpPr/>
                <p:nvPr/>
              </p:nvCxnSpPr>
              <p:spPr>
                <a:xfrm flipV="1">
                  <a:off x="6749304" y="3498355"/>
                  <a:ext cx="889775" cy="7024"/>
                </a:xfrm>
                <a:prstGeom prst="straightConnector1">
                  <a:avLst/>
                </a:prstGeom>
                <a:grpFill/>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58" name="Imagen 57"/>
            <p:cNvPicPr>
              <a:picLocks noChangeAspect="1"/>
            </p:cNvPicPr>
            <p:nvPr/>
          </p:nvPicPr>
          <p:blipFill>
            <a:blip r:embed="rId8"/>
            <a:stretch>
              <a:fillRect/>
            </a:stretch>
          </p:blipFill>
          <p:spPr>
            <a:xfrm>
              <a:off x="1417154" y="130953"/>
              <a:ext cx="191838" cy="191838"/>
            </a:xfrm>
            <a:prstGeom prst="rect">
              <a:avLst/>
            </a:prstGeom>
            <a:grpFill/>
          </p:spPr>
        </p:pic>
      </p:grpSp>
    </p:spTree>
    <p:extLst>
      <p:ext uri="{BB962C8B-B14F-4D97-AF65-F5344CB8AC3E}">
        <p14:creationId xmlns:p14="http://schemas.microsoft.com/office/powerpoint/2010/main" val="4994567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 calcmode="lin" valueType="num">
                                      <p:cBhvr>
                                        <p:cTn id="14" dur="500" fill="hold"/>
                                        <p:tgtEl>
                                          <p:spTgt spid="18"/>
                                        </p:tgtEl>
                                        <p:attrNameLst>
                                          <p:attrName>style.rotation</p:attrName>
                                        </p:attrNameLst>
                                      </p:cBhvr>
                                      <p:tavLst>
                                        <p:tav tm="0">
                                          <p:val>
                                            <p:fltVal val="90"/>
                                          </p:val>
                                        </p:tav>
                                        <p:tav tm="100000">
                                          <p:val>
                                            <p:fltVal val="0"/>
                                          </p:val>
                                        </p:tav>
                                      </p:tavLst>
                                    </p:anim>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ppt_w</p:attrName>
                                        </p:attrNameLst>
                                      </p:cBhvr>
                                      <p:tavLst>
                                        <p:tav tm="0">
                                          <p:val>
                                            <p:fltVal val="0"/>
                                          </p:val>
                                        </p:tav>
                                        <p:tav tm="100000">
                                          <p:val>
                                            <p:strVal val="#ppt_w"/>
                                          </p:val>
                                        </p:tav>
                                      </p:tavLst>
                                    </p:anim>
                                    <p:anim calcmode="lin" valueType="num">
                                      <p:cBhvr>
                                        <p:cTn id="21" dur="500" fill="hold"/>
                                        <p:tgtEl>
                                          <p:spTgt spid="23"/>
                                        </p:tgtEl>
                                        <p:attrNameLst>
                                          <p:attrName>ppt_h</p:attrName>
                                        </p:attrNameLst>
                                      </p:cBhvr>
                                      <p:tavLst>
                                        <p:tav tm="0">
                                          <p:val>
                                            <p:fltVal val="0"/>
                                          </p:val>
                                        </p:tav>
                                        <p:tav tm="100000">
                                          <p:val>
                                            <p:strVal val="#ppt_h"/>
                                          </p:val>
                                        </p:tav>
                                      </p:tavLst>
                                    </p:anim>
                                    <p:anim calcmode="lin" valueType="num">
                                      <p:cBhvr>
                                        <p:cTn id="22" dur="500" fill="hold"/>
                                        <p:tgtEl>
                                          <p:spTgt spid="23"/>
                                        </p:tgtEl>
                                        <p:attrNameLst>
                                          <p:attrName>style.rotation</p:attrName>
                                        </p:attrNameLst>
                                      </p:cBhvr>
                                      <p:tavLst>
                                        <p:tav tm="0">
                                          <p:val>
                                            <p:fltVal val="90"/>
                                          </p:val>
                                        </p:tav>
                                        <p:tav tm="100000">
                                          <p:val>
                                            <p:fltVal val="0"/>
                                          </p:val>
                                        </p:tav>
                                      </p:tavLst>
                                    </p:anim>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 calcmode="lin" valueType="num">
                                      <p:cBhvr>
                                        <p:cTn id="30" dur="500" fill="hold"/>
                                        <p:tgtEl>
                                          <p:spTgt spid="28"/>
                                        </p:tgtEl>
                                        <p:attrNameLst>
                                          <p:attrName>style.rotation</p:attrName>
                                        </p:attrNameLst>
                                      </p:cBhvr>
                                      <p:tavLst>
                                        <p:tav tm="0">
                                          <p:val>
                                            <p:fltVal val="90"/>
                                          </p:val>
                                        </p:tav>
                                        <p:tav tm="100000">
                                          <p:val>
                                            <p:fltVal val="0"/>
                                          </p:val>
                                        </p:tav>
                                      </p:tavLst>
                                    </p:anim>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 calcmode="lin" valueType="num">
                                      <p:cBhvr>
                                        <p:cTn id="38" dur="500" fill="hold"/>
                                        <p:tgtEl>
                                          <p:spTgt spid="34"/>
                                        </p:tgtEl>
                                        <p:attrNameLst>
                                          <p:attrName>style.rotation</p:attrName>
                                        </p:attrNameLst>
                                      </p:cBhvr>
                                      <p:tavLst>
                                        <p:tav tm="0">
                                          <p:val>
                                            <p:fltVal val="90"/>
                                          </p:val>
                                        </p:tav>
                                        <p:tav tm="100000">
                                          <p:val>
                                            <p:fltVal val="0"/>
                                          </p:val>
                                        </p:tav>
                                      </p:tavLst>
                                    </p:anim>
                                    <p:animEffect transition="in" filter="fade">
                                      <p:cBhvr>
                                        <p:cTn id="39" dur="500"/>
                                        <p:tgtEl>
                                          <p:spTgt spid="34"/>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 calcmode="lin" valueType="num">
                                      <p:cBhvr>
                                        <p:cTn id="46" dur="500" fill="hold"/>
                                        <p:tgtEl>
                                          <p:spTgt spid="43"/>
                                        </p:tgtEl>
                                        <p:attrNameLst>
                                          <p:attrName>style.rotation</p:attrName>
                                        </p:attrNameLst>
                                      </p:cBhvr>
                                      <p:tavLst>
                                        <p:tav tm="0">
                                          <p:val>
                                            <p:fltVal val="90"/>
                                          </p:val>
                                        </p:tav>
                                        <p:tav tm="100000">
                                          <p:val>
                                            <p:fltVal val="0"/>
                                          </p:val>
                                        </p:tav>
                                      </p:tavLst>
                                    </p:anim>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p:cTn id="52" dur="500" fill="hold"/>
                                        <p:tgtEl>
                                          <p:spTgt spid="49"/>
                                        </p:tgtEl>
                                        <p:attrNameLst>
                                          <p:attrName>ppt_w</p:attrName>
                                        </p:attrNameLst>
                                      </p:cBhvr>
                                      <p:tavLst>
                                        <p:tav tm="0">
                                          <p:val>
                                            <p:fltVal val="0"/>
                                          </p:val>
                                        </p:tav>
                                        <p:tav tm="100000">
                                          <p:val>
                                            <p:strVal val="#ppt_w"/>
                                          </p:val>
                                        </p:tav>
                                      </p:tavLst>
                                    </p:anim>
                                    <p:anim calcmode="lin" valueType="num">
                                      <p:cBhvr>
                                        <p:cTn id="53" dur="500" fill="hold"/>
                                        <p:tgtEl>
                                          <p:spTgt spid="49"/>
                                        </p:tgtEl>
                                        <p:attrNameLst>
                                          <p:attrName>ppt_h</p:attrName>
                                        </p:attrNameLst>
                                      </p:cBhvr>
                                      <p:tavLst>
                                        <p:tav tm="0">
                                          <p:val>
                                            <p:fltVal val="0"/>
                                          </p:val>
                                        </p:tav>
                                        <p:tav tm="100000">
                                          <p:val>
                                            <p:strVal val="#ppt_h"/>
                                          </p:val>
                                        </p:tav>
                                      </p:tavLst>
                                    </p:anim>
                                    <p:anim calcmode="lin" valueType="num">
                                      <p:cBhvr>
                                        <p:cTn id="54" dur="500" fill="hold"/>
                                        <p:tgtEl>
                                          <p:spTgt spid="49"/>
                                        </p:tgtEl>
                                        <p:attrNameLst>
                                          <p:attrName>style.rotation</p:attrName>
                                        </p:attrNameLst>
                                      </p:cBhvr>
                                      <p:tavLst>
                                        <p:tav tm="0">
                                          <p:val>
                                            <p:fltVal val="90"/>
                                          </p:val>
                                        </p:tav>
                                        <p:tav tm="100000">
                                          <p:val>
                                            <p:fltVal val="0"/>
                                          </p:val>
                                        </p:tav>
                                      </p:tavLst>
                                    </p:anim>
                                    <p:animEffect transition="in" filter="fade">
                                      <p:cBhvr>
                                        <p:cTn id="55" dur="5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23888" y="681487"/>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RECOMENDACIONES</a:t>
            </a:r>
            <a:endParaRPr lang="es-ES" sz="4000" dirty="0">
              <a:ln w="0"/>
              <a:gradFill>
                <a:gsLst>
                  <a:gs pos="21000">
                    <a:srgbClr val="53575C"/>
                  </a:gs>
                  <a:gs pos="88000">
                    <a:srgbClr val="C5C7CA"/>
                  </a:gs>
                </a:gsLst>
                <a:lin ang="5400000"/>
              </a:gradFill>
            </a:endParaRPr>
          </a:p>
        </p:txBody>
      </p:sp>
      <p:grpSp>
        <p:nvGrpSpPr>
          <p:cNvPr id="19" name="Group 70">
            <a:extLst>
              <a:ext uri="{FF2B5EF4-FFF2-40B4-BE49-F238E27FC236}">
                <a16:creationId xmlns:a16="http://schemas.microsoft.com/office/drawing/2014/main" id="{F92EF655-09B3-44B0-96AC-28F901114986}"/>
              </a:ext>
            </a:extLst>
          </p:cNvPr>
          <p:cNvGrpSpPr/>
          <p:nvPr/>
        </p:nvGrpSpPr>
        <p:grpSpPr>
          <a:xfrm>
            <a:off x="4342188" y="1613478"/>
            <a:ext cx="6549713" cy="1337364"/>
            <a:chOff x="764723" y="2277144"/>
            <a:chExt cx="3242406" cy="662056"/>
          </a:xfrm>
        </p:grpSpPr>
        <p:sp>
          <p:nvSpPr>
            <p:cNvPr id="20" name="Oval 10">
              <a:extLst>
                <a:ext uri="{FF2B5EF4-FFF2-40B4-BE49-F238E27FC236}">
                  <a16:creationId xmlns:a16="http://schemas.microsoft.com/office/drawing/2014/main" id="{8A7992CA-A4D4-4C7A-A95D-4385DF3C0E27}"/>
                </a:ext>
              </a:extLst>
            </p:cNvPr>
            <p:cNvSpPr/>
            <p:nvPr/>
          </p:nvSpPr>
          <p:spPr>
            <a:xfrm>
              <a:off x="764723" y="2277144"/>
              <a:ext cx="662056" cy="662056"/>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09B2B8A0-1E62-4040-9493-25C915F609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554" y="2408975"/>
              <a:ext cx="398394" cy="398394"/>
            </a:xfrm>
            <a:prstGeom prst="rect">
              <a:avLst/>
            </a:prstGeom>
          </p:spPr>
        </p:pic>
        <p:sp>
          <p:nvSpPr>
            <p:cNvPr id="23" name="TextBox 14">
              <a:extLst>
                <a:ext uri="{FF2B5EF4-FFF2-40B4-BE49-F238E27FC236}">
                  <a16:creationId xmlns:a16="http://schemas.microsoft.com/office/drawing/2014/main" id="{F290B2D6-E62D-4D61-9DBA-64988586BEE4}"/>
                </a:ext>
              </a:extLst>
            </p:cNvPr>
            <p:cNvSpPr txBox="1"/>
            <p:nvPr/>
          </p:nvSpPr>
          <p:spPr>
            <a:xfrm>
              <a:off x="1480381" y="2486333"/>
              <a:ext cx="2526748" cy="350436"/>
            </a:xfrm>
            <a:prstGeom prst="rect">
              <a:avLst/>
            </a:prstGeom>
            <a:noFill/>
          </p:spPr>
          <p:txBody>
            <a:bodyPr wrap="square" rtlCol="0">
              <a:spAutoFit/>
            </a:bodyPr>
            <a:lstStyle/>
            <a:p>
              <a:r>
                <a:rPr lang="en-US" sz="2000" dirty="0" err="1" smtClean="0">
                  <a:solidFill>
                    <a:schemeClr val="tx1">
                      <a:lumMod val="75000"/>
                      <a:lumOff val="25000"/>
                    </a:schemeClr>
                  </a:solidFill>
                  <a:latin typeface="Tw Cen MT" panose="020B0602020104020603" pitchFamily="34" charset="0"/>
                </a:rPr>
                <a:t>Continuar</a:t>
              </a:r>
              <a:r>
                <a:rPr lang="en-US" sz="2000" dirty="0" smtClean="0">
                  <a:solidFill>
                    <a:schemeClr val="tx1">
                      <a:lumMod val="75000"/>
                      <a:lumOff val="25000"/>
                    </a:schemeClr>
                  </a:solidFill>
                  <a:latin typeface="Tw Cen MT" panose="020B0602020104020603" pitchFamily="34" charset="0"/>
                </a:rPr>
                <a:t> </a:t>
              </a:r>
              <a:r>
                <a:rPr lang="en-US" sz="2000" dirty="0" err="1" smtClean="0">
                  <a:solidFill>
                    <a:schemeClr val="tx1">
                      <a:lumMod val="75000"/>
                      <a:lumOff val="25000"/>
                    </a:schemeClr>
                  </a:solidFill>
                  <a:latin typeface="Tw Cen MT" panose="020B0602020104020603" pitchFamily="34" charset="0"/>
                </a:rPr>
                <a:t>trabajando</a:t>
              </a:r>
              <a:r>
                <a:rPr lang="en-US" sz="2000" dirty="0" smtClean="0">
                  <a:solidFill>
                    <a:schemeClr val="tx1">
                      <a:lumMod val="75000"/>
                      <a:lumOff val="25000"/>
                    </a:schemeClr>
                  </a:solidFill>
                  <a:latin typeface="Tw Cen MT" panose="020B0602020104020603" pitchFamily="34" charset="0"/>
                </a:rPr>
                <a:t> </a:t>
              </a:r>
              <a:r>
                <a:rPr lang="en-US" sz="2000" dirty="0" err="1" smtClean="0">
                  <a:solidFill>
                    <a:schemeClr val="tx1">
                      <a:lumMod val="75000"/>
                      <a:lumOff val="25000"/>
                    </a:schemeClr>
                  </a:solidFill>
                  <a:latin typeface="Tw Cen MT" panose="020B0602020104020603" pitchFamily="34" charset="0"/>
                </a:rPr>
                <a:t>en</a:t>
              </a:r>
              <a:r>
                <a:rPr lang="en-US" sz="2000" dirty="0" smtClean="0">
                  <a:solidFill>
                    <a:schemeClr val="tx1">
                      <a:lumMod val="75000"/>
                      <a:lumOff val="25000"/>
                    </a:schemeClr>
                  </a:solidFill>
                  <a:latin typeface="Tw Cen MT" panose="020B0602020104020603" pitchFamily="34" charset="0"/>
                </a:rPr>
                <a:t> </a:t>
              </a:r>
              <a:r>
                <a:rPr lang="en-US" sz="2000" dirty="0" err="1" smtClean="0">
                  <a:solidFill>
                    <a:schemeClr val="tx1">
                      <a:lumMod val="75000"/>
                      <a:lumOff val="25000"/>
                    </a:schemeClr>
                  </a:solidFill>
                  <a:latin typeface="Tw Cen MT" panose="020B0602020104020603" pitchFamily="34" charset="0"/>
                </a:rPr>
                <a:t>mejorar</a:t>
              </a:r>
              <a:r>
                <a:rPr lang="en-US" sz="2000" dirty="0" smtClean="0">
                  <a:solidFill>
                    <a:schemeClr val="tx1">
                      <a:lumMod val="75000"/>
                      <a:lumOff val="25000"/>
                    </a:schemeClr>
                  </a:solidFill>
                  <a:latin typeface="Tw Cen MT" panose="020B0602020104020603" pitchFamily="34" charset="0"/>
                </a:rPr>
                <a:t> el </a:t>
              </a:r>
              <a:r>
                <a:rPr lang="en-US" sz="2000" dirty="0" err="1" smtClean="0">
                  <a:solidFill>
                    <a:schemeClr val="tx1">
                      <a:lumMod val="75000"/>
                      <a:lumOff val="25000"/>
                    </a:schemeClr>
                  </a:solidFill>
                  <a:latin typeface="Tw Cen MT" panose="020B0602020104020603" pitchFamily="34" charset="0"/>
                </a:rPr>
                <a:t>proceso</a:t>
              </a:r>
              <a:r>
                <a:rPr lang="en-US" sz="2000" dirty="0" smtClean="0">
                  <a:solidFill>
                    <a:schemeClr val="tx1">
                      <a:lumMod val="75000"/>
                      <a:lumOff val="25000"/>
                    </a:schemeClr>
                  </a:solidFill>
                  <a:latin typeface="Tw Cen MT" panose="020B0602020104020603" pitchFamily="34" charset="0"/>
                </a:rPr>
                <a:t> para la </a:t>
              </a:r>
              <a:r>
                <a:rPr lang="en-US" sz="2000" dirty="0" err="1" smtClean="0">
                  <a:solidFill>
                    <a:schemeClr val="tx1">
                      <a:lumMod val="75000"/>
                      <a:lumOff val="25000"/>
                    </a:schemeClr>
                  </a:solidFill>
                  <a:latin typeface="Tw Cen MT" panose="020B0602020104020603" pitchFamily="34" charset="0"/>
                </a:rPr>
                <a:t>Ingeniería</a:t>
              </a:r>
              <a:r>
                <a:rPr lang="en-US" sz="2000" dirty="0" smtClean="0">
                  <a:solidFill>
                    <a:schemeClr val="tx1">
                      <a:lumMod val="75000"/>
                      <a:lumOff val="25000"/>
                    </a:schemeClr>
                  </a:solidFill>
                  <a:latin typeface="Tw Cen MT" panose="020B0602020104020603" pitchFamily="34" charset="0"/>
                </a:rPr>
                <a:t> de Software</a:t>
              </a:r>
              <a:endParaRPr lang="en-US" sz="2000" dirty="0">
                <a:solidFill>
                  <a:schemeClr val="tx1">
                    <a:lumMod val="75000"/>
                    <a:lumOff val="25000"/>
                  </a:schemeClr>
                </a:solidFill>
                <a:latin typeface="Tw Cen MT" panose="020B0602020104020603" pitchFamily="34" charset="0"/>
              </a:endParaRPr>
            </a:p>
          </p:txBody>
        </p:sp>
      </p:grpSp>
      <p:grpSp>
        <p:nvGrpSpPr>
          <p:cNvPr id="24" name="Group 72">
            <a:extLst>
              <a:ext uri="{FF2B5EF4-FFF2-40B4-BE49-F238E27FC236}">
                <a16:creationId xmlns:a16="http://schemas.microsoft.com/office/drawing/2014/main" id="{B5C0C215-ACF7-45C5-9DE8-97DDFB401056}"/>
              </a:ext>
            </a:extLst>
          </p:cNvPr>
          <p:cNvGrpSpPr/>
          <p:nvPr/>
        </p:nvGrpSpPr>
        <p:grpSpPr>
          <a:xfrm>
            <a:off x="4342189" y="3389346"/>
            <a:ext cx="6458446" cy="1337364"/>
            <a:chOff x="764723" y="3555165"/>
            <a:chExt cx="3197225" cy="662056"/>
          </a:xfrm>
        </p:grpSpPr>
        <p:sp>
          <p:nvSpPr>
            <p:cNvPr id="25" name="Oval 15">
              <a:extLst>
                <a:ext uri="{FF2B5EF4-FFF2-40B4-BE49-F238E27FC236}">
                  <a16:creationId xmlns:a16="http://schemas.microsoft.com/office/drawing/2014/main" id="{A2C00CE6-992C-4495-9B5D-53F702B91415}"/>
                </a:ext>
              </a:extLst>
            </p:cNvPr>
            <p:cNvSpPr/>
            <p:nvPr/>
          </p:nvSpPr>
          <p:spPr>
            <a:xfrm>
              <a:off x="764723" y="3555165"/>
              <a:ext cx="662056" cy="662056"/>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18">
              <a:extLst>
                <a:ext uri="{FF2B5EF4-FFF2-40B4-BE49-F238E27FC236}">
                  <a16:creationId xmlns:a16="http://schemas.microsoft.com/office/drawing/2014/main" id="{5F5589AF-B9EF-4BED-8DE1-0E2846804D9E}"/>
                </a:ext>
              </a:extLst>
            </p:cNvPr>
            <p:cNvSpPr txBox="1"/>
            <p:nvPr/>
          </p:nvSpPr>
          <p:spPr>
            <a:xfrm>
              <a:off x="1435200" y="3703169"/>
              <a:ext cx="2526748" cy="350436"/>
            </a:xfrm>
            <a:prstGeom prst="rect">
              <a:avLst/>
            </a:prstGeom>
            <a:noFill/>
          </p:spPr>
          <p:txBody>
            <a:bodyPr wrap="square" rtlCol="0">
              <a:spAutoFit/>
            </a:bodyPr>
            <a:lstStyle/>
            <a:p>
              <a:r>
                <a:rPr lang="en-US" sz="2000" dirty="0" err="1" smtClean="0">
                  <a:solidFill>
                    <a:schemeClr val="tx1">
                      <a:lumMod val="75000"/>
                      <a:lumOff val="25000"/>
                    </a:schemeClr>
                  </a:solidFill>
                  <a:latin typeface="Tw Cen MT" panose="020B0602020104020603" pitchFamily="34" charset="0"/>
                </a:rPr>
                <a:t>Aplicar</a:t>
              </a:r>
              <a:r>
                <a:rPr lang="en-US" sz="2000" dirty="0" smtClean="0">
                  <a:solidFill>
                    <a:schemeClr val="tx1">
                      <a:lumMod val="75000"/>
                      <a:lumOff val="25000"/>
                    </a:schemeClr>
                  </a:solidFill>
                  <a:latin typeface="Tw Cen MT" panose="020B0602020104020603" pitchFamily="34" charset="0"/>
                </a:rPr>
                <a:t> la </a:t>
              </a:r>
              <a:r>
                <a:rPr lang="en-US" sz="2000" dirty="0" err="1" smtClean="0">
                  <a:solidFill>
                    <a:schemeClr val="tx1">
                      <a:lumMod val="75000"/>
                      <a:lumOff val="25000"/>
                    </a:schemeClr>
                  </a:solidFill>
                  <a:latin typeface="Tw Cen MT" panose="020B0602020104020603" pitchFamily="34" charset="0"/>
                </a:rPr>
                <a:t>mineria</a:t>
              </a:r>
              <a:r>
                <a:rPr lang="en-US" sz="2000" dirty="0" smtClean="0">
                  <a:solidFill>
                    <a:schemeClr val="tx1">
                      <a:lumMod val="75000"/>
                      <a:lumOff val="25000"/>
                    </a:schemeClr>
                  </a:solidFill>
                  <a:latin typeface="Tw Cen MT" panose="020B0602020104020603" pitchFamily="34" charset="0"/>
                </a:rPr>
                <a:t> de </a:t>
              </a:r>
              <a:r>
                <a:rPr lang="en-US" sz="2000" dirty="0" err="1" smtClean="0">
                  <a:solidFill>
                    <a:schemeClr val="tx1">
                      <a:lumMod val="75000"/>
                      <a:lumOff val="25000"/>
                    </a:schemeClr>
                  </a:solidFill>
                  <a:latin typeface="Tw Cen MT" panose="020B0602020104020603" pitchFamily="34" charset="0"/>
                </a:rPr>
                <a:t>procesos</a:t>
              </a:r>
              <a:r>
                <a:rPr lang="en-US" sz="2000" dirty="0" smtClean="0">
                  <a:solidFill>
                    <a:schemeClr val="tx1">
                      <a:lumMod val="75000"/>
                      <a:lumOff val="25000"/>
                    </a:schemeClr>
                  </a:solidFill>
                  <a:latin typeface="Tw Cen MT" panose="020B0602020104020603" pitchFamily="34" charset="0"/>
                </a:rPr>
                <a:t> y la </a:t>
              </a:r>
              <a:r>
                <a:rPr lang="en-US" sz="2000" dirty="0" err="1" smtClean="0">
                  <a:solidFill>
                    <a:schemeClr val="tx1">
                      <a:lumMod val="75000"/>
                      <a:lumOff val="25000"/>
                    </a:schemeClr>
                  </a:solidFill>
                  <a:latin typeface="Tw Cen MT" panose="020B0602020104020603" pitchFamily="34" charset="0"/>
                </a:rPr>
                <a:t>Gestión</a:t>
              </a:r>
              <a:r>
                <a:rPr lang="en-US" sz="2000" dirty="0" smtClean="0">
                  <a:solidFill>
                    <a:schemeClr val="tx1">
                      <a:lumMod val="75000"/>
                      <a:lumOff val="25000"/>
                    </a:schemeClr>
                  </a:solidFill>
                  <a:latin typeface="Tw Cen MT" panose="020B0602020104020603" pitchFamily="34" charset="0"/>
                </a:rPr>
                <a:t> de </a:t>
              </a:r>
              <a:r>
                <a:rPr lang="en-US" sz="2000" dirty="0" err="1" smtClean="0">
                  <a:solidFill>
                    <a:schemeClr val="tx1">
                      <a:lumMod val="75000"/>
                      <a:lumOff val="25000"/>
                    </a:schemeClr>
                  </a:solidFill>
                  <a:latin typeface="Tw Cen MT" panose="020B0602020104020603" pitchFamily="34" charset="0"/>
                </a:rPr>
                <a:t>Conocimiento</a:t>
              </a:r>
              <a:r>
                <a:rPr lang="en-US" sz="2000" dirty="0" smtClean="0">
                  <a:solidFill>
                    <a:schemeClr val="tx1">
                      <a:lumMod val="75000"/>
                      <a:lumOff val="25000"/>
                    </a:schemeClr>
                  </a:solidFill>
                  <a:latin typeface="Tw Cen MT" panose="020B0602020104020603" pitchFamily="34" charset="0"/>
                </a:rPr>
                <a:t> </a:t>
              </a:r>
              <a:r>
                <a:rPr lang="en-US" sz="2000" dirty="0" err="1" smtClean="0">
                  <a:solidFill>
                    <a:schemeClr val="tx1">
                      <a:lumMod val="75000"/>
                      <a:lumOff val="25000"/>
                    </a:schemeClr>
                  </a:solidFill>
                  <a:latin typeface="Tw Cen MT" panose="020B0602020104020603" pitchFamily="34" charset="0"/>
                </a:rPr>
                <a:t>en</a:t>
              </a:r>
              <a:r>
                <a:rPr lang="en-US" sz="2000" dirty="0" smtClean="0">
                  <a:solidFill>
                    <a:schemeClr val="tx1">
                      <a:lumMod val="75000"/>
                      <a:lumOff val="25000"/>
                    </a:schemeClr>
                  </a:solidFill>
                  <a:latin typeface="Tw Cen MT" panose="020B0602020104020603" pitchFamily="34" charset="0"/>
                </a:rPr>
                <a:t> la </a:t>
              </a:r>
              <a:r>
                <a:rPr lang="en-US" sz="2000" dirty="0" err="1" smtClean="0">
                  <a:solidFill>
                    <a:schemeClr val="tx1">
                      <a:lumMod val="75000"/>
                      <a:lumOff val="25000"/>
                    </a:schemeClr>
                  </a:solidFill>
                  <a:latin typeface="Tw Cen MT" panose="020B0602020104020603" pitchFamily="34" charset="0"/>
                </a:rPr>
                <a:t>Ingeniería</a:t>
              </a:r>
              <a:r>
                <a:rPr lang="en-US" sz="2000" dirty="0" smtClean="0">
                  <a:solidFill>
                    <a:schemeClr val="tx1">
                      <a:lumMod val="75000"/>
                      <a:lumOff val="25000"/>
                    </a:schemeClr>
                  </a:solidFill>
                  <a:latin typeface="Tw Cen MT" panose="020B0602020104020603" pitchFamily="34" charset="0"/>
                </a:rPr>
                <a:t> de </a:t>
              </a:r>
              <a:r>
                <a:rPr lang="en-US" sz="2000" dirty="0" err="1" smtClean="0">
                  <a:solidFill>
                    <a:schemeClr val="tx1">
                      <a:lumMod val="75000"/>
                      <a:lumOff val="25000"/>
                    </a:schemeClr>
                  </a:solidFill>
                  <a:latin typeface="Tw Cen MT" panose="020B0602020104020603" pitchFamily="34" charset="0"/>
                </a:rPr>
                <a:t>Softwsare</a:t>
              </a:r>
              <a:endParaRPr lang="en-US" sz="2000" dirty="0">
                <a:solidFill>
                  <a:schemeClr val="tx1">
                    <a:lumMod val="75000"/>
                    <a:lumOff val="25000"/>
                  </a:schemeClr>
                </a:solidFill>
                <a:latin typeface="Tw Cen MT" panose="020B0602020104020603" pitchFamily="34" charset="0"/>
              </a:endParaRPr>
            </a:p>
          </p:txBody>
        </p:sp>
        <p:pic>
          <p:nvPicPr>
            <p:cNvPr id="28" name="Picture 20">
              <a:extLst>
                <a:ext uri="{FF2B5EF4-FFF2-40B4-BE49-F238E27FC236}">
                  <a16:creationId xmlns:a16="http://schemas.microsoft.com/office/drawing/2014/main" id="{FB78976A-7CF2-4443-B195-5CAA006275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748" y="3713190"/>
              <a:ext cx="346006" cy="346006"/>
            </a:xfrm>
            <a:prstGeom prst="rect">
              <a:avLst/>
            </a:prstGeom>
          </p:spPr>
        </p:pic>
      </p:grpSp>
      <p:grpSp>
        <p:nvGrpSpPr>
          <p:cNvPr id="29" name="Group 73">
            <a:extLst>
              <a:ext uri="{FF2B5EF4-FFF2-40B4-BE49-F238E27FC236}">
                <a16:creationId xmlns:a16="http://schemas.microsoft.com/office/drawing/2014/main" id="{B2F3F2F8-33FF-4102-862E-20DAD0C71447}"/>
              </a:ext>
            </a:extLst>
          </p:cNvPr>
          <p:cNvGrpSpPr/>
          <p:nvPr/>
        </p:nvGrpSpPr>
        <p:grpSpPr>
          <a:xfrm>
            <a:off x="4342189" y="5224270"/>
            <a:ext cx="6458446" cy="1337364"/>
            <a:chOff x="764723" y="4833186"/>
            <a:chExt cx="3197225" cy="662056"/>
          </a:xfrm>
        </p:grpSpPr>
        <p:sp>
          <p:nvSpPr>
            <p:cNvPr id="30" name="Oval 21">
              <a:extLst>
                <a:ext uri="{FF2B5EF4-FFF2-40B4-BE49-F238E27FC236}">
                  <a16:creationId xmlns:a16="http://schemas.microsoft.com/office/drawing/2014/main" id="{6CF3200F-183A-45CC-B5B7-D8308D13ACF8}"/>
                </a:ext>
              </a:extLst>
            </p:cNvPr>
            <p:cNvSpPr/>
            <p:nvPr/>
          </p:nvSpPr>
          <p:spPr>
            <a:xfrm>
              <a:off x="764723" y="4833186"/>
              <a:ext cx="662056" cy="662056"/>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23">
              <a:extLst>
                <a:ext uri="{FF2B5EF4-FFF2-40B4-BE49-F238E27FC236}">
                  <a16:creationId xmlns:a16="http://schemas.microsoft.com/office/drawing/2014/main" id="{214B4AC9-C9D9-4ECB-83A5-16AAB51319DF}"/>
                </a:ext>
              </a:extLst>
            </p:cNvPr>
            <p:cNvSpPr txBox="1"/>
            <p:nvPr/>
          </p:nvSpPr>
          <p:spPr>
            <a:xfrm>
              <a:off x="1435200" y="4981190"/>
              <a:ext cx="2526748" cy="198073"/>
            </a:xfrm>
            <a:prstGeom prst="rect">
              <a:avLst/>
            </a:prstGeom>
            <a:noFill/>
          </p:spPr>
          <p:txBody>
            <a:bodyPr wrap="square" rtlCol="0">
              <a:spAutoFit/>
            </a:bodyPr>
            <a:lstStyle/>
            <a:p>
              <a:r>
                <a:rPr lang="en-US" sz="2000" dirty="0" err="1" smtClean="0">
                  <a:solidFill>
                    <a:schemeClr val="tx1">
                      <a:lumMod val="75000"/>
                      <a:lumOff val="25000"/>
                    </a:schemeClr>
                  </a:solidFill>
                  <a:latin typeface="Tw Cen MT" panose="020B0602020104020603" pitchFamily="34" charset="0"/>
                </a:rPr>
                <a:t>Probar</a:t>
              </a:r>
              <a:r>
                <a:rPr lang="en-US" sz="2000" dirty="0" smtClean="0">
                  <a:solidFill>
                    <a:schemeClr val="tx1">
                      <a:lumMod val="75000"/>
                      <a:lumOff val="25000"/>
                    </a:schemeClr>
                  </a:solidFill>
                  <a:latin typeface="Tw Cen MT" panose="020B0602020104020603" pitchFamily="34" charset="0"/>
                </a:rPr>
                <a:t> </a:t>
              </a:r>
              <a:r>
                <a:rPr lang="en-US" sz="2000" dirty="0" err="1" smtClean="0">
                  <a:solidFill>
                    <a:schemeClr val="tx1">
                      <a:lumMod val="75000"/>
                      <a:lumOff val="25000"/>
                    </a:schemeClr>
                  </a:solidFill>
                  <a:latin typeface="Tw Cen MT" panose="020B0602020104020603" pitchFamily="34" charset="0"/>
                </a:rPr>
                <a:t>modelo</a:t>
              </a:r>
              <a:r>
                <a:rPr lang="en-US" sz="2000" dirty="0" smtClean="0">
                  <a:solidFill>
                    <a:schemeClr val="tx1">
                      <a:lumMod val="75000"/>
                      <a:lumOff val="25000"/>
                    </a:schemeClr>
                  </a:solidFill>
                  <a:latin typeface="Tw Cen MT" panose="020B0602020104020603" pitchFamily="34" charset="0"/>
                </a:rPr>
                <a:t> </a:t>
              </a:r>
              <a:r>
                <a:rPr lang="en-US" sz="2000" dirty="0" err="1" smtClean="0">
                  <a:solidFill>
                    <a:schemeClr val="tx1">
                      <a:lumMod val="75000"/>
                      <a:lumOff val="25000"/>
                    </a:schemeClr>
                  </a:solidFill>
                  <a:latin typeface="Tw Cen MT" panose="020B0602020104020603" pitchFamily="34" charset="0"/>
                </a:rPr>
                <a:t>en</a:t>
              </a:r>
              <a:r>
                <a:rPr lang="en-US" sz="2000" dirty="0" smtClean="0">
                  <a:solidFill>
                    <a:schemeClr val="tx1">
                      <a:lumMod val="75000"/>
                      <a:lumOff val="25000"/>
                    </a:schemeClr>
                  </a:solidFill>
                  <a:latin typeface="Tw Cen MT" panose="020B0602020104020603" pitchFamily="34" charset="0"/>
                </a:rPr>
                <a:t> un </a:t>
              </a:r>
              <a:r>
                <a:rPr lang="en-US" sz="2000" dirty="0" err="1" smtClean="0">
                  <a:solidFill>
                    <a:schemeClr val="tx1">
                      <a:lumMod val="75000"/>
                      <a:lumOff val="25000"/>
                    </a:schemeClr>
                  </a:solidFill>
                  <a:latin typeface="Tw Cen MT" panose="020B0602020104020603" pitchFamily="34" charset="0"/>
                </a:rPr>
                <a:t>ambiente</a:t>
              </a:r>
              <a:r>
                <a:rPr lang="en-US" sz="2000" dirty="0" smtClean="0">
                  <a:solidFill>
                    <a:schemeClr val="tx1">
                      <a:lumMod val="75000"/>
                      <a:lumOff val="25000"/>
                    </a:schemeClr>
                  </a:solidFill>
                  <a:latin typeface="Tw Cen MT" panose="020B0602020104020603" pitchFamily="34" charset="0"/>
                </a:rPr>
                <a:t> de </a:t>
              </a:r>
              <a:r>
                <a:rPr lang="en-US" sz="2000" dirty="0" err="1" smtClean="0">
                  <a:solidFill>
                    <a:schemeClr val="tx1">
                      <a:lumMod val="75000"/>
                      <a:lumOff val="25000"/>
                    </a:schemeClr>
                  </a:solidFill>
                  <a:latin typeface="Tw Cen MT" panose="020B0602020104020603" pitchFamily="34" charset="0"/>
                </a:rPr>
                <a:t>pruebas</a:t>
              </a:r>
              <a:endParaRPr lang="en-US" sz="2000" dirty="0">
                <a:solidFill>
                  <a:schemeClr val="tx1">
                    <a:lumMod val="75000"/>
                    <a:lumOff val="25000"/>
                  </a:schemeClr>
                </a:solidFill>
                <a:latin typeface="Tw Cen MT" panose="020B0602020104020603" pitchFamily="34" charset="0"/>
              </a:endParaRPr>
            </a:p>
          </p:txBody>
        </p:sp>
        <p:pic>
          <p:nvPicPr>
            <p:cNvPr id="33" name="Picture 26">
              <a:extLst>
                <a:ext uri="{FF2B5EF4-FFF2-40B4-BE49-F238E27FC236}">
                  <a16:creationId xmlns:a16="http://schemas.microsoft.com/office/drawing/2014/main" id="{2A11449D-6E14-4A83-AB6C-68833A2878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6553" y="4977083"/>
              <a:ext cx="398396" cy="398396"/>
            </a:xfrm>
            <a:prstGeom prst="rect">
              <a:avLst/>
            </a:prstGeom>
          </p:spPr>
        </p:pic>
      </p:grpSp>
      <p:grpSp>
        <p:nvGrpSpPr>
          <p:cNvPr id="34" name="Grupo 33"/>
          <p:cNvGrpSpPr/>
          <p:nvPr/>
        </p:nvGrpSpPr>
        <p:grpSpPr>
          <a:xfrm>
            <a:off x="654476" y="55341"/>
            <a:ext cx="2867670" cy="378502"/>
            <a:chOff x="654476" y="55341"/>
            <a:chExt cx="2867670" cy="378502"/>
          </a:xfrm>
        </p:grpSpPr>
        <p:grpSp>
          <p:nvGrpSpPr>
            <p:cNvPr id="35" name="Grupo 34"/>
            <p:cNvGrpSpPr/>
            <p:nvPr/>
          </p:nvGrpSpPr>
          <p:grpSpPr>
            <a:xfrm>
              <a:off x="654476" y="55341"/>
              <a:ext cx="2867670" cy="378502"/>
              <a:chOff x="1156803" y="652001"/>
              <a:chExt cx="2867670" cy="378502"/>
            </a:xfrm>
          </p:grpSpPr>
          <p:grpSp>
            <p:nvGrpSpPr>
              <p:cNvPr id="37" name="Grupo 36"/>
              <p:cNvGrpSpPr/>
              <p:nvPr/>
            </p:nvGrpSpPr>
            <p:grpSpPr>
              <a:xfrm>
                <a:off x="1835957" y="652001"/>
                <a:ext cx="2188516" cy="378502"/>
                <a:chOff x="7619165" y="3272308"/>
                <a:chExt cx="3470430" cy="506917"/>
              </a:xfrm>
            </p:grpSpPr>
            <p:sp>
              <p:nvSpPr>
                <p:cNvPr id="45" name="Rectángulo redondeado 44"/>
                <p:cNvSpPr/>
                <p:nvPr/>
              </p:nvSpPr>
              <p:spPr>
                <a:xfrm>
                  <a:off x="7619165" y="3272308"/>
                  <a:ext cx="3470430" cy="506917"/>
                </a:xfrm>
                <a:prstGeom prst="roundRect">
                  <a:avLst>
                    <a:gd name="adj" fmla="val 50000"/>
                  </a:avLst>
                </a:prstGeom>
                <a:solidFill>
                  <a:srgbClr val="9BABCD"/>
                </a:soli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46" name="Elipse 45"/>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8" name="Imagen 47"/>
                <p:cNvPicPr>
                  <a:picLocks noChangeAspect="1"/>
                </p:cNvPicPr>
                <p:nvPr/>
              </p:nvPicPr>
              <p:blipFill>
                <a:blip r:embed="rId7"/>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41" name="Grupo 40"/>
              <p:cNvGrpSpPr/>
              <p:nvPr/>
            </p:nvGrpSpPr>
            <p:grpSpPr>
              <a:xfrm>
                <a:off x="1156803" y="743233"/>
                <a:ext cx="679154" cy="176218"/>
                <a:chOff x="6529112" y="3374794"/>
                <a:chExt cx="1109967" cy="288000"/>
              </a:xfrm>
            </p:grpSpPr>
            <p:sp>
              <p:nvSpPr>
                <p:cNvPr id="43" name="Conector 42"/>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4" name="Conector recto de flecha 43"/>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36" name="Imagen 35"/>
            <p:cNvPicPr>
              <a:picLocks noChangeAspect="1"/>
            </p:cNvPicPr>
            <p:nvPr/>
          </p:nvPicPr>
          <p:blipFill>
            <a:blip r:embed="rId8"/>
            <a:stretch>
              <a:fillRect/>
            </a:stretch>
          </p:blipFill>
          <p:spPr>
            <a:xfrm>
              <a:off x="1417154" y="130953"/>
              <a:ext cx="191838" cy="191838"/>
            </a:xfrm>
            <a:prstGeom prst="rect">
              <a:avLst/>
            </a:prstGeom>
          </p:spPr>
        </p:pic>
      </p:grpSp>
    </p:spTree>
    <p:extLst>
      <p:ext uri="{BB962C8B-B14F-4D97-AF65-F5344CB8AC3E}">
        <p14:creationId xmlns:p14="http://schemas.microsoft.com/office/powerpoint/2010/main" val="745486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 calcmode="lin" valueType="num">
                                      <p:cBhvr>
                                        <p:cTn id="14" dur="500" fill="hold"/>
                                        <p:tgtEl>
                                          <p:spTgt spid="19"/>
                                        </p:tgtEl>
                                        <p:attrNameLst>
                                          <p:attrName>style.rotation</p:attrName>
                                        </p:attrNameLst>
                                      </p:cBhvr>
                                      <p:tavLst>
                                        <p:tav tm="0">
                                          <p:val>
                                            <p:fltVal val="90"/>
                                          </p:val>
                                        </p:tav>
                                        <p:tav tm="100000">
                                          <p:val>
                                            <p:fltVal val="0"/>
                                          </p:val>
                                        </p:tav>
                                      </p:tavLst>
                                    </p:anim>
                                    <p:animEffect transition="in" filter="fade">
                                      <p:cBhvr>
                                        <p:cTn id="15" dur="500"/>
                                        <p:tgtEl>
                                          <p:spTgt spid="19"/>
                                        </p:tgtEl>
                                      </p:cBhvr>
                                    </p:animEffect>
                                  </p:childTnLst>
                                </p:cTn>
                              </p:par>
                            </p:childTnLst>
                          </p:cTn>
                        </p:par>
                        <p:par>
                          <p:cTn id="16" fill="hold">
                            <p:stCondLst>
                              <p:cond delay="500"/>
                            </p:stCondLst>
                            <p:childTnLst>
                              <p:par>
                                <p:cTn id="17" presetID="31"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90"/>
                                          </p:val>
                                        </p:tav>
                                        <p:tav tm="100000">
                                          <p:val>
                                            <p:fltVal val="0"/>
                                          </p:val>
                                        </p:tav>
                                      </p:tavLst>
                                    </p:anim>
                                    <p:animEffect transition="in" filter="fade">
                                      <p:cBhvr>
                                        <p:cTn id="22" dur="500"/>
                                        <p:tgtEl>
                                          <p:spTgt spid="24"/>
                                        </p:tgtEl>
                                      </p:cBhvr>
                                    </p:animEffect>
                                  </p:childTnLst>
                                </p:cTn>
                              </p:par>
                            </p:childTnLst>
                          </p:cTn>
                        </p:par>
                        <p:par>
                          <p:cTn id="23" fill="hold">
                            <p:stCondLst>
                              <p:cond delay="1000"/>
                            </p:stCondLst>
                            <p:childTnLst>
                              <p:par>
                                <p:cTn id="24" presetID="31" presetClass="entr" presetSubtype="0" fill="hold" nodeType="after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fltVal val="0"/>
                                          </p:val>
                                        </p:tav>
                                        <p:tav tm="100000">
                                          <p:val>
                                            <p:strVal val="#ppt_w"/>
                                          </p:val>
                                        </p:tav>
                                      </p:tavLst>
                                    </p:anim>
                                    <p:anim calcmode="lin" valueType="num">
                                      <p:cBhvr>
                                        <p:cTn id="27" dur="500" fill="hold"/>
                                        <p:tgtEl>
                                          <p:spTgt spid="29"/>
                                        </p:tgtEl>
                                        <p:attrNameLst>
                                          <p:attrName>ppt_h</p:attrName>
                                        </p:attrNameLst>
                                      </p:cBhvr>
                                      <p:tavLst>
                                        <p:tav tm="0">
                                          <p:val>
                                            <p:fltVal val="0"/>
                                          </p:val>
                                        </p:tav>
                                        <p:tav tm="100000">
                                          <p:val>
                                            <p:strVal val="#ppt_h"/>
                                          </p:val>
                                        </p:tav>
                                      </p:tavLst>
                                    </p:anim>
                                    <p:anim calcmode="lin" valueType="num">
                                      <p:cBhvr>
                                        <p:cTn id="28" dur="500" fill="hold"/>
                                        <p:tgtEl>
                                          <p:spTgt spid="29"/>
                                        </p:tgtEl>
                                        <p:attrNameLst>
                                          <p:attrName>style.rotation</p:attrName>
                                        </p:attrNameLst>
                                      </p:cBhvr>
                                      <p:tavLst>
                                        <p:tav tm="0">
                                          <p:val>
                                            <p:fltVal val="90"/>
                                          </p:val>
                                        </p:tav>
                                        <p:tav tm="100000">
                                          <p:val>
                                            <p:fltVal val="0"/>
                                          </p:val>
                                        </p:tav>
                                      </p:tavLst>
                                    </p:anim>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23888" y="681487"/>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0"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TRABAJOS FUTUROS</a:t>
            </a:r>
            <a:endParaRPr lang="es-ES" sz="4000" dirty="0">
              <a:ln w="0"/>
              <a:gradFill>
                <a:gsLst>
                  <a:gs pos="21000">
                    <a:srgbClr val="53575C"/>
                  </a:gs>
                  <a:gs pos="88000">
                    <a:srgbClr val="C5C7CA"/>
                  </a:gs>
                </a:gsLst>
                <a:lin ang="5400000"/>
              </a:gradFill>
            </a:endParaRPr>
          </a:p>
        </p:txBody>
      </p:sp>
      <p:sp>
        <p:nvSpPr>
          <p:cNvPr id="18" name="Marcador de contenido 2"/>
          <p:cNvSpPr txBox="1">
            <a:spLocks/>
          </p:cNvSpPr>
          <p:nvPr/>
        </p:nvSpPr>
        <p:spPr>
          <a:xfrm>
            <a:off x="1830113" y="1537138"/>
            <a:ext cx="9982200" cy="4572000"/>
          </a:xfrm>
          <a:prstGeom prst="rect">
            <a:avLst/>
          </a:prstGeom>
        </p:spPr>
        <p:txBody>
          <a:bodyPr>
            <a:normAutofit/>
          </a:bodyPr>
          <a:lst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a:lstStyle>
          <a:p>
            <a:r>
              <a:rPr lang="es-US" dirty="0"/>
              <a:t>Como trabajos futuros, luego de analizar el aporte de la herramienta tecnológica en el presente proyecto, se espera desarrollar una herramienta tecnológica propia para el seguimiento y registro de tareas relacionadas con la revisión sistemática de literatura.</a:t>
            </a:r>
            <a:endParaRPr lang="es-EC" dirty="0"/>
          </a:p>
        </p:txBody>
      </p:sp>
      <p:grpSp>
        <p:nvGrpSpPr>
          <p:cNvPr id="19" name="Grupo 18"/>
          <p:cNvGrpSpPr/>
          <p:nvPr/>
        </p:nvGrpSpPr>
        <p:grpSpPr>
          <a:xfrm>
            <a:off x="654476" y="55341"/>
            <a:ext cx="3277444" cy="378502"/>
            <a:chOff x="654476" y="55341"/>
            <a:chExt cx="2867670" cy="378502"/>
          </a:xfrm>
        </p:grpSpPr>
        <p:grpSp>
          <p:nvGrpSpPr>
            <p:cNvPr id="20" name="Grupo 19"/>
            <p:cNvGrpSpPr/>
            <p:nvPr/>
          </p:nvGrpSpPr>
          <p:grpSpPr>
            <a:xfrm>
              <a:off x="654476" y="55341"/>
              <a:ext cx="2867670" cy="378502"/>
              <a:chOff x="1156803" y="652001"/>
              <a:chExt cx="2867670" cy="378502"/>
            </a:xfrm>
          </p:grpSpPr>
          <p:grpSp>
            <p:nvGrpSpPr>
              <p:cNvPr id="22" name="Grupo 21"/>
              <p:cNvGrpSpPr/>
              <p:nvPr/>
            </p:nvGrpSpPr>
            <p:grpSpPr>
              <a:xfrm>
                <a:off x="1835957" y="652001"/>
                <a:ext cx="2188516" cy="378502"/>
                <a:chOff x="7619165" y="3272308"/>
                <a:chExt cx="3470430" cy="506917"/>
              </a:xfrm>
            </p:grpSpPr>
            <p:sp>
              <p:nvSpPr>
                <p:cNvPr id="26" name="Rectángulo redondeado 25"/>
                <p:cNvSpPr/>
                <p:nvPr/>
              </p:nvSpPr>
              <p:spPr>
                <a:xfrm>
                  <a:off x="7619165" y="3272308"/>
                  <a:ext cx="3470430" cy="506917"/>
                </a:xfrm>
                <a:prstGeom prst="roundRect">
                  <a:avLst>
                    <a:gd name="adj" fmla="val 50000"/>
                  </a:avLst>
                </a:prstGeom>
                <a:solidFill>
                  <a:srgbClr val="3F6589"/>
                </a:soli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ln w="0"/>
                      <a:solidFill>
                        <a:schemeClr val="bg2"/>
                      </a:solidFill>
                      <a:effectLst>
                        <a:reflection blurRad="6350" stA="53000" endA="300" endPos="35500" dir="5400000" sy="-90000" algn="bl" rotWithShape="0"/>
                      </a:effectLst>
                    </a:rPr>
                    <a:t>TRABAJOS FUTUROS</a:t>
                  </a:r>
                  <a:endParaRPr lang="es-EC" sz="1600" b="1" dirty="0">
                    <a:ln w="0"/>
                    <a:solidFill>
                      <a:schemeClr val="bg2"/>
                    </a:solidFill>
                    <a:effectLst>
                      <a:reflection blurRad="6350" stA="53000" endA="300" endPos="35500" dir="5400000" sy="-90000" algn="bl" rotWithShape="0"/>
                    </a:effectLst>
                  </a:endParaRPr>
                </a:p>
              </p:txBody>
            </p:sp>
            <p:sp>
              <p:nvSpPr>
                <p:cNvPr id="27" name="Elipse 26"/>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8" name="Imagen 27"/>
                <p:cNvPicPr>
                  <a:picLocks noChangeAspect="1"/>
                </p:cNvPicPr>
                <p:nvPr/>
              </p:nvPicPr>
              <p:blipFill>
                <a:blip r:embed="rId4"/>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23" name="Grupo 22"/>
              <p:cNvGrpSpPr/>
              <p:nvPr/>
            </p:nvGrpSpPr>
            <p:grpSpPr>
              <a:xfrm>
                <a:off x="1156803" y="743233"/>
                <a:ext cx="679154" cy="176218"/>
                <a:chOff x="6529112" y="3374794"/>
                <a:chExt cx="1109967" cy="288000"/>
              </a:xfrm>
            </p:grpSpPr>
            <p:sp>
              <p:nvSpPr>
                <p:cNvPr id="24" name="Conector 23"/>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25" name="Conector recto de flecha 24"/>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21" name="Imagen 20"/>
            <p:cNvPicPr>
              <a:picLocks noChangeAspect="1"/>
            </p:cNvPicPr>
            <p:nvPr/>
          </p:nvPicPr>
          <p:blipFill>
            <a:blip r:embed="rId5"/>
            <a:stretch>
              <a:fillRect/>
            </a:stretch>
          </p:blipFill>
          <p:spPr>
            <a:xfrm>
              <a:off x="1417154" y="130953"/>
              <a:ext cx="191838" cy="191838"/>
            </a:xfrm>
            <a:prstGeom prst="rect">
              <a:avLst/>
            </a:prstGeom>
          </p:spPr>
        </p:pic>
      </p:grpSp>
    </p:spTree>
    <p:extLst>
      <p:ext uri="{BB962C8B-B14F-4D97-AF65-F5344CB8AC3E}">
        <p14:creationId xmlns:p14="http://schemas.microsoft.com/office/powerpoint/2010/main" val="3616923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grpSp>
        <p:nvGrpSpPr>
          <p:cNvPr id="15" name="Grupo 14"/>
          <p:cNvGrpSpPr/>
          <p:nvPr/>
        </p:nvGrpSpPr>
        <p:grpSpPr>
          <a:xfrm>
            <a:off x="708305" y="129184"/>
            <a:ext cx="2867670" cy="378502"/>
            <a:chOff x="1156803" y="652001"/>
            <a:chExt cx="2867670" cy="378502"/>
          </a:xfrm>
        </p:grpSpPr>
        <p:grpSp>
          <p:nvGrpSpPr>
            <p:cNvPr id="81" name="Grupo 80"/>
            <p:cNvGrpSpPr/>
            <p:nvPr/>
          </p:nvGrpSpPr>
          <p:grpSpPr>
            <a:xfrm>
              <a:off x="1835957" y="652001"/>
              <a:ext cx="2188516" cy="378502"/>
              <a:chOff x="7619165" y="3272308"/>
              <a:chExt cx="3470430" cy="506917"/>
            </a:xfrm>
          </p:grpSpPr>
          <p:sp>
            <p:nvSpPr>
              <p:cNvPr id="82" name="Rectángulo redondeado 81"/>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83" name="Elipse 82"/>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4" name="Imagen 83"/>
              <p:cNvPicPr>
                <a:picLocks noChangeAspect="1"/>
              </p:cNvPicPr>
              <p:nvPr/>
            </p:nvPicPr>
            <p:blipFill>
              <a:blip r:embed="rId4"/>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85" name="Grupo 84"/>
            <p:cNvGrpSpPr/>
            <p:nvPr/>
          </p:nvGrpSpPr>
          <p:grpSpPr>
            <a:xfrm>
              <a:off x="1156803" y="743233"/>
              <a:ext cx="679154" cy="176218"/>
              <a:chOff x="6529112" y="3374794"/>
              <a:chExt cx="1109967" cy="288000"/>
            </a:xfrm>
          </p:grpSpPr>
          <p:sp>
            <p:nvSpPr>
              <p:cNvPr id="86" name="Conector 85"/>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87" name="Conector recto de flecha 86"/>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38" name="Conector recto 37"/>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39" name="Conector recto 38"/>
          <p:cNvCxnSpPr/>
          <p:nvPr/>
        </p:nvCxnSpPr>
        <p:spPr>
          <a:xfrm>
            <a:off x="3923888" y="681487"/>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19" name="TextBox 3">
            <a:extLst>
              <a:ext uri="{FF2B5EF4-FFF2-40B4-BE49-F238E27FC236}">
                <a16:creationId xmlns:a16="http://schemas.microsoft.com/office/drawing/2014/main" id="{BE8AA9BD-5B28-4BB1-803B-54BB6E1B0DE1}"/>
              </a:ext>
            </a:extLst>
          </p:cNvPr>
          <p:cNvSpPr txBox="1"/>
          <p:nvPr/>
        </p:nvSpPr>
        <p:spPr>
          <a:xfrm>
            <a:off x="1599687" y="2659559"/>
            <a:ext cx="8992508" cy="769441"/>
          </a:xfrm>
          <a:prstGeom prst="rect">
            <a:avLst/>
          </a:prstGeom>
          <a:noFill/>
        </p:spPr>
        <p:txBody>
          <a:bodyPr wrap="square" rtlCol="0">
            <a:spAutoFit/>
          </a:bodyPr>
          <a:lstStyle/>
          <a:p>
            <a:pPr algn="ctr"/>
            <a:r>
              <a:rPr lang="en-US" sz="4400" b="1" dirty="0">
                <a:solidFill>
                  <a:schemeClr val="bg1">
                    <a:lumMod val="65000"/>
                  </a:schemeClr>
                </a:solidFill>
                <a:latin typeface="Tw Cen MT" panose="020B0602020104020603" pitchFamily="34" charset="0"/>
              </a:rPr>
              <a:t>T H A N K S  F O R  W A T C H I N G</a:t>
            </a:r>
          </a:p>
        </p:txBody>
      </p:sp>
      <p:pic>
        <p:nvPicPr>
          <p:cNvPr id="20" name="Picture 2">
            <a:extLst>
              <a:ext uri="{FF2B5EF4-FFF2-40B4-BE49-F238E27FC236}">
                <a16:creationId xmlns:a16="http://schemas.microsoft.com/office/drawing/2014/main" id="{50AD5817-10C9-4E0E-A247-63D6F743F8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8755" y="1203543"/>
            <a:ext cx="1244104" cy="1244104"/>
          </a:xfrm>
          <a:prstGeom prst="rect">
            <a:avLst/>
          </a:prstGeom>
        </p:spPr>
      </p:pic>
    </p:spTree>
    <p:extLst>
      <p:ext uri="{BB962C8B-B14F-4D97-AF65-F5344CB8AC3E}">
        <p14:creationId xmlns:p14="http://schemas.microsoft.com/office/powerpoint/2010/main" val="944018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sp>
        <p:nvSpPr>
          <p:cNvPr id="37" name="Forma libre 36"/>
          <p:cNvSpPr/>
          <p:nvPr/>
        </p:nvSpPr>
        <p:spPr>
          <a:xfrm flipH="1">
            <a:off x="4735274" y="1487848"/>
            <a:ext cx="2547942" cy="5035828"/>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 name="Marcador de número de diapositiva 2"/>
          <p:cNvSpPr>
            <a:spLocks noGrp="1"/>
          </p:cNvSpPr>
          <p:nvPr>
            <p:ph type="sldNum" sz="quarter" idx="12"/>
          </p:nvPr>
        </p:nvSpPr>
        <p:spPr>
          <a:xfrm>
            <a:off x="10627930" y="6425312"/>
            <a:ext cx="1828800" cy="365125"/>
          </a:xfrm>
        </p:spPr>
        <p:txBody>
          <a:bodyPr/>
          <a:lstStyle/>
          <a:p>
            <a:pPr rtl="0"/>
            <a:fld id="{BD266BE7-899D-4075-917F-DBDE33B6B692}" type="slidenum">
              <a:rPr lang="es-ES" noProof="0" smtClean="0"/>
              <a:t>3</a:t>
            </a:fld>
            <a:endParaRPr lang="es-ES" noProof="0" dirty="0"/>
          </a:p>
        </p:txBody>
      </p:sp>
      <p:grpSp>
        <p:nvGrpSpPr>
          <p:cNvPr id="71" name="Grupo 70"/>
          <p:cNvGrpSpPr/>
          <p:nvPr/>
        </p:nvGrpSpPr>
        <p:grpSpPr>
          <a:xfrm>
            <a:off x="2062843" y="952643"/>
            <a:ext cx="9980682" cy="116113"/>
            <a:chOff x="2062843" y="1132523"/>
            <a:chExt cx="9980682" cy="116113"/>
          </a:xfrm>
        </p:grpSpPr>
        <p:cxnSp>
          <p:nvCxnSpPr>
            <p:cNvPr id="4" name="Conector recto 3"/>
            <p:cNvCxnSpPr/>
            <p:nvPr/>
          </p:nvCxnSpPr>
          <p:spPr>
            <a:xfrm>
              <a:off x="2062843" y="1132523"/>
              <a:ext cx="9980682"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2062843" y="1248636"/>
              <a:ext cx="9980682"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grpSp>
      <p:sp>
        <p:nvSpPr>
          <p:cNvPr id="6" name="Título 1"/>
          <p:cNvSpPr txBox="1">
            <a:spLocks/>
          </p:cNvSpPr>
          <p:nvPr/>
        </p:nvSpPr>
        <p:spPr>
          <a:xfrm>
            <a:off x="2062843" y="166239"/>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cap="all" dirty="0" smtClean="0">
                <a:solidFill>
                  <a:schemeClr val="accent4">
                    <a:lumMod val="75000"/>
                  </a:schemeClr>
                </a:solidFill>
              </a:rPr>
              <a:t>AGENDA</a:t>
            </a:r>
            <a:endParaRPr lang="es-ES" sz="4000" cap="all" dirty="0">
              <a:solidFill>
                <a:schemeClr val="accent4">
                  <a:lumMod val="75000"/>
                </a:schemeClr>
              </a:solidFill>
            </a:endParaRPr>
          </a:p>
        </p:txBody>
      </p:sp>
      <p:grpSp>
        <p:nvGrpSpPr>
          <p:cNvPr id="66" name="Grupo 65"/>
          <p:cNvGrpSpPr/>
          <p:nvPr/>
        </p:nvGrpSpPr>
        <p:grpSpPr>
          <a:xfrm>
            <a:off x="4726436" y="1415321"/>
            <a:ext cx="1086896" cy="288000"/>
            <a:chOff x="5875332" y="2544049"/>
            <a:chExt cx="1086892" cy="288000"/>
          </a:xfrm>
        </p:grpSpPr>
        <p:cxnSp>
          <p:nvCxnSpPr>
            <p:cNvPr id="42" name="Conector recto de flecha 41"/>
            <p:cNvCxnSpPr/>
            <p:nvPr/>
          </p:nvCxnSpPr>
          <p:spPr>
            <a:xfrm flipV="1">
              <a:off x="6072449" y="2654268"/>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Conector 27"/>
            <p:cNvSpPr/>
            <p:nvPr/>
          </p:nvSpPr>
          <p:spPr>
            <a:xfrm>
              <a:off x="5875332" y="2544049"/>
              <a:ext cx="288000" cy="288000"/>
            </a:xfrm>
            <a:prstGeom prst="flowChartConnector">
              <a:avLst/>
            </a:prstGeom>
            <a:solidFill>
              <a:srgbClr val="BD5C8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67" name="Grupo 66"/>
          <p:cNvGrpSpPr/>
          <p:nvPr/>
        </p:nvGrpSpPr>
        <p:grpSpPr>
          <a:xfrm>
            <a:off x="6928203" y="3004054"/>
            <a:ext cx="1109967" cy="288000"/>
            <a:chOff x="6529112" y="3374794"/>
            <a:chExt cx="1109967" cy="288000"/>
          </a:xfrm>
        </p:grpSpPr>
        <p:sp>
          <p:nvSpPr>
            <p:cNvPr id="29" name="Conector 28"/>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3" name="Conector recto de flecha 42"/>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upo 67"/>
          <p:cNvGrpSpPr/>
          <p:nvPr/>
        </p:nvGrpSpPr>
        <p:grpSpPr>
          <a:xfrm>
            <a:off x="6792552" y="5084283"/>
            <a:ext cx="1105421" cy="288000"/>
            <a:chOff x="6718000" y="4185548"/>
            <a:chExt cx="1105421" cy="288000"/>
          </a:xfrm>
        </p:grpSpPr>
        <p:sp>
          <p:nvSpPr>
            <p:cNvPr id="30" name="Conector 29"/>
            <p:cNvSpPr/>
            <p:nvPr/>
          </p:nvSpPr>
          <p:spPr>
            <a:xfrm>
              <a:off x="6718000" y="4185548"/>
              <a:ext cx="288000" cy="288000"/>
            </a:xfrm>
            <a:prstGeom prst="flowChartConnector">
              <a:avLst/>
            </a:prstGeom>
            <a:solidFill>
              <a:srgbClr val="CA98AA"/>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4" name="Conector recto de flecha 43"/>
            <p:cNvCxnSpPr/>
            <p:nvPr/>
          </p:nvCxnSpPr>
          <p:spPr>
            <a:xfrm flipV="1">
              <a:off x="6933646" y="431568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upo 68"/>
          <p:cNvGrpSpPr/>
          <p:nvPr/>
        </p:nvGrpSpPr>
        <p:grpSpPr>
          <a:xfrm>
            <a:off x="6306153" y="5715609"/>
            <a:ext cx="1078707" cy="288000"/>
            <a:chOff x="6575631" y="4947193"/>
            <a:chExt cx="1078707" cy="288000"/>
          </a:xfrm>
        </p:grpSpPr>
        <p:sp>
          <p:nvSpPr>
            <p:cNvPr id="31" name="Conector 30"/>
            <p:cNvSpPr/>
            <p:nvPr/>
          </p:nvSpPr>
          <p:spPr>
            <a:xfrm>
              <a:off x="6575631" y="4947193"/>
              <a:ext cx="288000" cy="288000"/>
            </a:xfrm>
            <a:prstGeom prst="flowChartConnector">
              <a:avLst/>
            </a:prstGeom>
            <a:solidFill>
              <a:srgbClr val="5D81A3"/>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5" name="Conector recto de flecha 44"/>
            <p:cNvCxnSpPr/>
            <p:nvPr/>
          </p:nvCxnSpPr>
          <p:spPr>
            <a:xfrm flipV="1">
              <a:off x="6764563" y="5086211"/>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0" name="Grupo 69"/>
          <p:cNvGrpSpPr/>
          <p:nvPr/>
        </p:nvGrpSpPr>
        <p:grpSpPr>
          <a:xfrm>
            <a:off x="4667800" y="6379358"/>
            <a:ext cx="1096622" cy="288000"/>
            <a:chOff x="6021377" y="5756386"/>
            <a:chExt cx="1096622" cy="288000"/>
          </a:xfrm>
        </p:grpSpPr>
        <p:sp>
          <p:nvSpPr>
            <p:cNvPr id="32" name="Conector 31"/>
            <p:cNvSpPr/>
            <p:nvPr/>
          </p:nvSpPr>
          <p:spPr>
            <a:xfrm>
              <a:off x="6021377" y="5756386"/>
              <a:ext cx="288000" cy="288000"/>
            </a:xfrm>
            <a:prstGeom prst="flowChartConnector">
              <a:avLst/>
            </a:prstGeom>
            <a:solidFill>
              <a:srgbClr val="9BABCD"/>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46" name="Conector recto de flecha 45"/>
            <p:cNvCxnSpPr/>
            <p:nvPr/>
          </p:nvCxnSpPr>
          <p:spPr>
            <a:xfrm flipV="1">
              <a:off x="6228224" y="5896589"/>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Elipse 47"/>
          <p:cNvSpPr/>
          <p:nvPr/>
        </p:nvSpPr>
        <p:spPr>
          <a:xfrm>
            <a:off x="2754716" y="2059012"/>
            <a:ext cx="3981932" cy="3981932"/>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2" name="Imagen 1"/>
          <p:cNvPicPr>
            <a:picLocks noChangeAspect="1"/>
          </p:cNvPicPr>
          <p:nvPr/>
        </p:nvPicPr>
        <p:blipFill>
          <a:blip r:embed="rId3"/>
          <a:stretch>
            <a:fillRect/>
          </a:stretch>
        </p:blipFill>
        <p:spPr>
          <a:xfrm rot="16200000">
            <a:off x="2971358" y="3940843"/>
            <a:ext cx="3631147" cy="238264"/>
          </a:xfrm>
          <a:prstGeom prst="rect">
            <a:avLst/>
          </a:prstGeom>
        </p:spPr>
      </p:pic>
      <p:grpSp>
        <p:nvGrpSpPr>
          <p:cNvPr id="18" name="Grupo 17"/>
          <p:cNvGrpSpPr/>
          <p:nvPr/>
        </p:nvGrpSpPr>
        <p:grpSpPr>
          <a:xfrm>
            <a:off x="5733149" y="1245205"/>
            <a:ext cx="3470429" cy="506917"/>
            <a:chOff x="5733149" y="1245205"/>
            <a:chExt cx="3470429" cy="506917"/>
          </a:xfrm>
        </p:grpSpPr>
        <p:grpSp>
          <p:nvGrpSpPr>
            <p:cNvPr id="61" name="Grupo 60"/>
            <p:cNvGrpSpPr/>
            <p:nvPr/>
          </p:nvGrpSpPr>
          <p:grpSpPr>
            <a:xfrm>
              <a:off x="5733149" y="1245205"/>
              <a:ext cx="3470429" cy="506917"/>
              <a:chOff x="6911152" y="2434591"/>
              <a:chExt cx="3470429" cy="506917"/>
            </a:xfrm>
          </p:grpSpPr>
          <p:sp>
            <p:nvSpPr>
              <p:cNvPr id="9" name="Rectángulo redondeado 8"/>
              <p:cNvSpPr/>
              <p:nvPr/>
            </p:nvSpPr>
            <p:spPr>
              <a:xfrm>
                <a:off x="6911152" y="2434591"/>
                <a:ext cx="3470429" cy="506917"/>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t>INTRODUCCIÓN </a:t>
                </a:r>
                <a:endParaRPr lang="es-EC" b="1" dirty="0"/>
              </a:p>
            </p:txBody>
          </p:sp>
          <p:sp>
            <p:nvSpPr>
              <p:cNvPr id="49" name="Elipse 48"/>
              <p:cNvSpPr/>
              <p:nvPr/>
            </p:nvSpPr>
            <p:spPr>
              <a:xfrm>
                <a:off x="7003015" y="2520266"/>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6" name="Imagen 55"/>
              <p:cNvPicPr>
                <a:picLocks noChangeAspect="1"/>
              </p:cNvPicPr>
              <p:nvPr/>
            </p:nvPicPr>
            <p:blipFill>
              <a:blip r:embed="rId4"/>
              <a:stretch>
                <a:fillRect/>
              </a:stretch>
            </p:blipFill>
            <p:spPr>
              <a:xfrm>
                <a:off x="7041943" y="2553465"/>
                <a:ext cx="263319" cy="263319"/>
              </a:xfrm>
              <a:prstGeom prst="rect">
                <a:avLst/>
              </a:prstGeom>
              <a:effectLst>
                <a:outerShdw blurRad="25400" dist="12700" dir="2700000" algn="tl" rotWithShape="0">
                  <a:prstClr val="black">
                    <a:alpha val="40000"/>
                  </a:prstClr>
                </a:outerShdw>
              </a:effectLst>
            </p:spPr>
          </p:pic>
        </p:grpSp>
        <p:pic>
          <p:nvPicPr>
            <p:cNvPr id="13" name="Imagen 12"/>
            <p:cNvPicPr>
              <a:picLocks noChangeAspect="1"/>
            </p:cNvPicPr>
            <p:nvPr/>
          </p:nvPicPr>
          <p:blipFill>
            <a:blip r:embed="rId5"/>
            <a:stretch>
              <a:fillRect/>
            </a:stretch>
          </p:blipFill>
          <p:spPr>
            <a:xfrm>
              <a:off x="5896473" y="1392063"/>
              <a:ext cx="207349" cy="207349"/>
            </a:xfrm>
            <a:prstGeom prst="rect">
              <a:avLst/>
            </a:prstGeom>
          </p:spPr>
        </p:pic>
      </p:grpSp>
      <p:grpSp>
        <p:nvGrpSpPr>
          <p:cNvPr id="19" name="Grupo 18"/>
          <p:cNvGrpSpPr/>
          <p:nvPr/>
        </p:nvGrpSpPr>
        <p:grpSpPr>
          <a:xfrm>
            <a:off x="8018255" y="2901568"/>
            <a:ext cx="3470429" cy="506917"/>
            <a:chOff x="8018255" y="2901568"/>
            <a:chExt cx="3470429" cy="506917"/>
          </a:xfrm>
        </p:grpSpPr>
        <p:grpSp>
          <p:nvGrpSpPr>
            <p:cNvPr id="62" name="Grupo 61"/>
            <p:cNvGrpSpPr/>
            <p:nvPr/>
          </p:nvGrpSpPr>
          <p:grpSpPr>
            <a:xfrm>
              <a:off x="8018255" y="2901568"/>
              <a:ext cx="3470429" cy="506917"/>
              <a:chOff x="7619164" y="3272308"/>
              <a:chExt cx="3470429" cy="506917"/>
            </a:xfrm>
          </p:grpSpPr>
          <p:sp>
            <p:nvSpPr>
              <p:cNvPr id="8" name="Rectángulo redondeado 7"/>
              <p:cNvSpPr/>
              <p:nvPr/>
            </p:nvSpPr>
            <p:spPr>
              <a:xfrm>
                <a:off x="7619164" y="3272308"/>
                <a:ext cx="3470429"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a:t>METODOLOGÍA</a:t>
                </a:r>
              </a:p>
            </p:txBody>
          </p:sp>
          <p:sp>
            <p:nvSpPr>
              <p:cNvPr id="50" name="Elipse 49"/>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7" name="Imagen 56"/>
              <p:cNvPicPr>
                <a:picLocks noChangeAspect="1"/>
              </p:cNvPicPr>
              <p:nvPr/>
            </p:nvPicPr>
            <p:blipFill>
              <a:blip r:embed="rId4"/>
              <a:stretch>
                <a:fillRect/>
              </a:stretch>
            </p:blipFill>
            <p:spPr>
              <a:xfrm>
                <a:off x="7741820" y="3373515"/>
                <a:ext cx="263319" cy="263319"/>
              </a:xfrm>
              <a:prstGeom prst="rect">
                <a:avLst/>
              </a:prstGeom>
              <a:effectLst>
                <a:outerShdw blurRad="25400" dist="12700" dir="2700000" algn="tl" rotWithShape="0">
                  <a:prstClr val="black">
                    <a:alpha val="40000"/>
                  </a:prstClr>
                </a:outerShdw>
              </a:effectLst>
            </p:spPr>
          </p:pic>
        </p:grpSp>
        <p:pic>
          <p:nvPicPr>
            <p:cNvPr id="14" name="Imagen 13"/>
            <p:cNvPicPr>
              <a:picLocks noChangeAspect="1"/>
            </p:cNvPicPr>
            <p:nvPr/>
          </p:nvPicPr>
          <p:blipFill>
            <a:blip r:embed="rId6"/>
            <a:stretch>
              <a:fillRect/>
            </a:stretch>
          </p:blipFill>
          <p:spPr>
            <a:xfrm>
              <a:off x="8179248" y="3040602"/>
              <a:ext cx="183641" cy="183641"/>
            </a:xfrm>
            <a:prstGeom prst="rect">
              <a:avLst/>
            </a:prstGeom>
          </p:spPr>
        </p:pic>
      </p:grpSp>
      <p:grpSp>
        <p:nvGrpSpPr>
          <p:cNvPr id="20" name="Grupo 19"/>
          <p:cNvGrpSpPr/>
          <p:nvPr/>
        </p:nvGrpSpPr>
        <p:grpSpPr>
          <a:xfrm>
            <a:off x="7905789" y="4960962"/>
            <a:ext cx="3470429" cy="506917"/>
            <a:chOff x="7905789" y="4960962"/>
            <a:chExt cx="3470429" cy="506917"/>
          </a:xfrm>
        </p:grpSpPr>
        <p:grpSp>
          <p:nvGrpSpPr>
            <p:cNvPr id="63" name="Grupo 62"/>
            <p:cNvGrpSpPr/>
            <p:nvPr/>
          </p:nvGrpSpPr>
          <p:grpSpPr>
            <a:xfrm>
              <a:off x="7905789" y="4960962"/>
              <a:ext cx="3470429" cy="506917"/>
              <a:chOff x="7831237" y="4062227"/>
              <a:chExt cx="3470429" cy="506917"/>
            </a:xfrm>
          </p:grpSpPr>
          <p:sp>
            <p:nvSpPr>
              <p:cNvPr id="10" name="Rectángulo redondeado 9"/>
              <p:cNvSpPr/>
              <p:nvPr/>
            </p:nvSpPr>
            <p:spPr>
              <a:xfrm>
                <a:off x="7831237" y="4062227"/>
                <a:ext cx="3470429" cy="506917"/>
              </a:xfrm>
              <a:prstGeom prst="roundRect">
                <a:avLst>
                  <a:gd name="adj" fmla="val 50000"/>
                </a:avLst>
              </a:prstGeom>
              <a:gradFill flip="none" rotWithShape="1">
                <a:gsLst>
                  <a:gs pos="0">
                    <a:srgbClr val="E0C6CF"/>
                  </a:gs>
                  <a:gs pos="100000">
                    <a:srgbClr val="B87E93"/>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a:t>CONCLUSIONES</a:t>
                </a:r>
              </a:p>
            </p:txBody>
          </p:sp>
          <p:sp>
            <p:nvSpPr>
              <p:cNvPr id="51" name="Elipse 50"/>
              <p:cNvSpPr/>
              <p:nvPr/>
            </p:nvSpPr>
            <p:spPr>
              <a:xfrm>
                <a:off x="7909232" y="4132267"/>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8" name="Imagen 57"/>
              <p:cNvPicPr>
                <a:picLocks noChangeAspect="1"/>
              </p:cNvPicPr>
              <p:nvPr/>
            </p:nvPicPr>
            <p:blipFill>
              <a:blip r:embed="rId4"/>
              <a:stretch>
                <a:fillRect/>
              </a:stretch>
            </p:blipFill>
            <p:spPr>
              <a:xfrm>
                <a:off x="7952307" y="4174844"/>
                <a:ext cx="263319" cy="263319"/>
              </a:xfrm>
              <a:prstGeom prst="rect">
                <a:avLst/>
              </a:prstGeom>
              <a:effectLst>
                <a:outerShdw blurRad="25400" dist="12700" dir="2700000" algn="tl" rotWithShape="0">
                  <a:prstClr val="black">
                    <a:alpha val="40000"/>
                  </a:prstClr>
                </a:outerShdw>
              </a:effectLst>
            </p:spPr>
          </p:pic>
        </p:grpSp>
        <p:pic>
          <p:nvPicPr>
            <p:cNvPr id="15" name="Imagen 14"/>
            <p:cNvPicPr>
              <a:picLocks noChangeAspect="1"/>
            </p:cNvPicPr>
            <p:nvPr/>
          </p:nvPicPr>
          <p:blipFill>
            <a:blip r:embed="rId7"/>
            <a:stretch>
              <a:fillRect/>
            </a:stretch>
          </p:blipFill>
          <p:spPr>
            <a:xfrm>
              <a:off x="8047069" y="5092738"/>
              <a:ext cx="222900" cy="222900"/>
            </a:xfrm>
            <a:prstGeom prst="rect">
              <a:avLst/>
            </a:prstGeom>
          </p:spPr>
        </p:pic>
      </p:grpSp>
      <p:grpSp>
        <p:nvGrpSpPr>
          <p:cNvPr id="22" name="Grupo 21"/>
          <p:cNvGrpSpPr/>
          <p:nvPr/>
        </p:nvGrpSpPr>
        <p:grpSpPr>
          <a:xfrm>
            <a:off x="5717043" y="6265038"/>
            <a:ext cx="3470429" cy="506917"/>
            <a:chOff x="5717043" y="6265038"/>
            <a:chExt cx="3470429" cy="506917"/>
          </a:xfrm>
        </p:grpSpPr>
        <p:grpSp>
          <p:nvGrpSpPr>
            <p:cNvPr id="65" name="Grupo 64"/>
            <p:cNvGrpSpPr/>
            <p:nvPr/>
          </p:nvGrpSpPr>
          <p:grpSpPr>
            <a:xfrm>
              <a:off x="5717043" y="6265038"/>
              <a:ext cx="3470429" cy="506917"/>
              <a:chOff x="7070620" y="5642066"/>
              <a:chExt cx="3470429" cy="506917"/>
            </a:xfrm>
          </p:grpSpPr>
          <p:sp>
            <p:nvSpPr>
              <p:cNvPr id="12" name="Rectángulo redondeado 11"/>
              <p:cNvSpPr/>
              <p:nvPr/>
            </p:nvSpPr>
            <p:spPr>
              <a:xfrm>
                <a:off x="7070620" y="5642066"/>
                <a:ext cx="3470429" cy="506917"/>
              </a:xfrm>
              <a:prstGeom prst="roundRect">
                <a:avLst>
                  <a:gd name="adj" fmla="val 50000"/>
                </a:avLst>
              </a:prstGeom>
              <a:gradFill flip="none" rotWithShape="1">
                <a:gsLst>
                  <a:gs pos="0">
                    <a:srgbClr val="D4DBE8"/>
                  </a:gs>
                  <a:gs pos="100000">
                    <a:srgbClr val="7D90B8"/>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a:t>TRABAJOS FUTUROS</a:t>
                </a:r>
              </a:p>
            </p:txBody>
          </p:sp>
          <p:sp>
            <p:nvSpPr>
              <p:cNvPr id="53" name="Elipse 52"/>
              <p:cNvSpPr/>
              <p:nvPr/>
            </p:nvSpPr>
            <p:spPr>
              <a:xfrm>
                <a:off x="7166909" y="5720789"/>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0" name="Imagen 59"/>
              <p:cNvPicPr>
                <a:picLocks noChangeAspect="1"/>
              </p:cNvPicPr>
              <p:nvPr/>
            </p:nvPicPr>
            <p:blipFill>
              <a:blip r:embed="rId4"/>
              <a:stretch>
                <a:fillRect/>
              </a:stretch>
            </p:blipFill>
            <p:spPr>
              <a:xfrm>
                <a:off x="7215545" y="5763864"/>
                <a:ext cx="263319" cy="263319"/>
              </a:xfrm>
              <a:prstGeom prst="rect">
                <a:avLst/>
              </a:prstGeom>
              <a:effectLst>
                <a:outerShdw blurRad="25400" dist="12700" dir="2700000" algn="tl" rotWithShape="0">
                  <a:prstClr val="black">
                    <a:alpha val="40000"/>
                  </a:prstClr>
                </a:outerShdw>
              </a:effectLst>
            </p:spPr>
          </p:pic>
        </p:grpSp>
        <p:pic>
          <p:nvPicPr>
            <p:cNvPr id="16" name="Imagen 15"/>
            <p:cNvPicPr>
              <a:picLocks noChangeAspect="1"/>
            </p:cNvPicPr>
            <p:nvPr/>
          </p:nvPicPr>
          <p:blipFill>
            <a:blip r:embed="rId8"/>
            <a:stretch>
              <a:fillRect/>
            </a:stretch>
          </p:blipFill>
          <p:spPr>
            <a:xfrm>
              <a:off x="5888814" y="6426132"/>
              <a:ext cx="192425" cy="192425"/>
            </a:xfrm>
            <a:prstGeom prst="rect">
              <a:avLst/>
            </a:prstGeom>
          </p:spPr>
        </p:pic>
      </p:grpSp>
      <p:grpSp>
        <p:nvGrpSpPr>
          <p:cNvPr id="21" name="Grupo 20"/>
          <p:cNvGrpSpPr/>
          <p:nvPr/>
        </p:nvGrpSpPr>
        <p:grpSpPr>
          <a:xfrm>
            <a:off x="7429896" y="5620562"/>
            <a:ext cx="3470429" cy="506917"/>
            <a:chOff x="7429896" y="5620562"/>
            <a:chExt cx="3470429" cy="506917"/>
          </a:xfrm>
        </p:grpSpPr>
        <p:grpSp>
          <p:nvGrpSpPr>
            <p:cNvPr id="64" name="Grupo 63"/>
            <p:cNvGrpSpPr/>
            <p:nvPr/>
          </p:nvGrpSpPr>
          <p:grpSpPr>
            <a:xfrm>
              <a:off x="7429896" y="5620562"/>
              <a:ext cx="3470429" cy="506917"/>
              <a:chOff x="7699374" y="4852146"/>
              <a:chExt cx="3470429" cy="506917"/>
            </a:xfrm>
          </p:grpSpPr>
          <p:sp>
            <p:nvSpPr>
              <p:cNvPr id="11" name="Rectángulo redondeado 10"/>
              <p:cNvSpPr/>
              <p:nvPr/>
            </p:nvSpPr>
            <p:spPr>
              <a:xfrm>
                <a:off x="7699374" y="4852146"/>
                <a:ext cx="3470429" cy="506917"/>
              </a:xfrm>
              <a:prstGeom prst="roundRect">
                <a:avLst>
                  <a:gd name="adj" fmla="val 50000"/>
                </a:avLst>
              </a:prstGeom>
              <a:gradFill flip="none" rotWithShape="1">
                <a:gsLst>
                  <a:gs pos="0">
                    <a:srgbClr val="A1BBD3"/>
                  </a:gs>
                  <a:gs pos="100000">
                    <a:srgbClr val="3F6589"/>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a:t>RECOMENDACIONES</a:t>
                </a:r>
              </a:p>
            </p:txBody>
          </p:sp>
          <p:sp>
            <p:nvSpPr>
              <p:cNvPr id="52" name="Elipse 51"/>
              <p:cNvSpPr/>
              <p:nvPr/>
            </p:nvSpPr>
            <p:spPr>
              <a:xfrm>
                <a:off x="7817981" y="4933891"/>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59" name="Imagen 58"/>
              <p:cNvPicPr>
                <a:picLocks noChangeAspect="1"/>
              </p:cNvPicPr>
              <p:nvPr/>
            </p:nvPicPr>
            <p:blipFill>
              <a:blip r:embed="rId4"/>
              <a:stretch>
                <a:fillRect/>
              </a:stretch>
            </p:blipFill>
            <p:spPr>
              <a:xfrm>
                <a:off x="7862579" y="4965179"/>
                <a:ext cx="263319" cy="263319"/>
              </a:xfrm>
              <a:prstGeom prst="rect">
                <a:avLst/>
              </a:prstGeom>
              <a:effectLst>
                <a:outerShdw blurRad="25400" dist="12700" dir="2700000" algn="tl" rotWithShape="0">
                  <a:prstClr val="black">
                    <a:alpha val="40000"/>
                  </a:prstClr>
                </a:outerShdw>
              </a:effectLst>
            </p:spPr>
          </p:pic>
        </p:grpSp>
        <p:pic>
          <p:nvPicPr>
            <p:cNvPr id="17" name="Imagen 16"/>
            <p:cNvPicPr>
              <a:picLocks noChangeAspect="1"/>
            </p:cNvPicPr>
            <p:nvPr/>
          </p:nvPicPr>
          <p:blipFill>
            <a:blip r:embed="rId9"/>
            <a:stretch>
              <a:fillRect/>
            </a:stretch>
          </p:blipFill>
          <p:spPr>
            <a:xfrm>
              <a:off x="7612339" y="5767683"/>
              <a:ext cx="201048" cy="201048"/>
            </a:xfrm>
            <a:prstGeom prst="rect">
              <a:avLst/>
            </a:prstGeom>
          </p:spPr>
        </p:pic>
      </p:grpSp>
      <p:sp>
        <p:nvSpPr>
          <p:cNvPr id="54" name="TextBox 75">
            <a:extLst>
              <a:ext uri="{FF2B5EF4-FFF2-40B4-BE49-F238E27FC236}">
                <a16:creationId xmlns:a16="http://schemas.microsoft.com/office/drawing/2014/main" id="{2E7256DD-6317-492A-853D-B93DE998E24A}"/>
              </a:ext>
            </a:extLst>
          </p:cNvPr>
          <p:cNvSpPr txBox="1"/>
          <p:nvPr/>
        </p:nvSpPr>
        <p:spPr>
          <a:xfrm>
            <a:off x="7168232" y="1668017"/>
            <a:ext cx="1938187" cy="400110"/>
          </a:xfrm>
          <a:prstGeom prst="rect">
            <a:avLst/>
          </a:prstGeom>
          <a:noFill/>
        </p:spPr>
        <p:txBody>
          <a:bodyPr wrap="square" rtlCol="0">
            <a:spAutoFit/>
          </a:bodyPr>
          <a:lstStyle/>
          <a:p>
            <a:pPr algn="r"/>
            <a:r>
              <a:rPr lang="en-US" sz="2000" dirty="0" smtClean="0">
                <a:solidFill>
                  <a:srgbClr val="9D2B57"/>
                </a:solidFill>
                <a:latin typeface="Tw Cen MT" panose="020B0602020104020603" pitchFamily="34" charset="0"/>
              </a:rPr>
              <a:t>ANTECEDENTES</a:t>
            </a:r>
            <a:endParaRPr lang="en-US" sz="2000" dirty="0">
              <a:solidFill>
                <a:srgbClr val="9D2B57"/>
              </a:solidFill>
              <a:latin typeface="Tw Cen MT" panose="020B0602020104020603" pitchFamily="34" charset="0"/>
            </a:endParaRPr>
          </a:p>
        </p:txBody>
      </p:sp>
      <p:sp>
        <p:nvSpPr>
          <p:cNvPr id="55" name="TextBox 75">
            <a:extLst>
              <a:ext uri="{FF2B5EF4-FFF2-40B4-BE49-F238E27FC236}">
                <a16:creationId xmlns:a16="http://schemas.microsoft.com/office/drawing/2014/main" id="{2E7256DD-6317-492A-853D-B93DE998E24A}"/>
              </a:ext>
            </a:extLst>
          </p:cNvPr>
          <p:cNvSpPr txBox="1"/>
          <p:nvPr/>
        </p:nvSpPr>
        <p:spPr>
          <a:xfrm>
            <a:off x="6981223" y="1930375"/>
            <a:ext cx="3892401" cy="400110"/>
          </a:xfrm>
          <a:prstGeom prst="rect">
            <a:avLst/>
          </a:prstGeom>
          <a:noFill/>
        </p:spPr>
        <p:txBody>
          <a:bodyPr wrap="square" rtlCol="0">
            <a:spAutoFit/>
          </a:bodyPr>
          <a:lstStyle/>
          <a:p>
            <a:pPr algn="r"/>
            <a:r>
              <a:rPr lang="en-US" sz="2000" dirty="0" smtClean="0">
                <a:solidFill>
                  <a:srgbClr val="9D2B57"/>
                </a:solidFill>
                <a:latin typeface="Tw Cen MT" panose="020B0602020104020603" pitchFamily="34" charset="0"/>
              </a:rPr>
              <a:t>PLANTEAMIENTO DEL PROBLEMA</a:t>
            </a:r>
            <a:endParaRPr lang="en-US" sz="2000" dirty="0">
              <a:solidFill>
                <a:srgbClr val="9D2B57"/>
              </a:solidFill>
              <a:latin typeface="Tw Cen MT" panose="020B0602020104020603" pitchFamily="34" charset="0"/>
            </a:endParaRPr>
          </a:p>
        </p:txBody>
      </p:sp>
      <p:sp>
        <p:nvSpPr>
          <p:cNvPr id="73" name="TextBox 75">
            <a:extLst>
              <a:ext uri="{FF2B5EF4-FFF2-40B4-BE49-F238E27FC236}">
                <a16:creationId xmlns:a16="http://schemas.microsoft.com/office/drawing/2014/main" id="{2E7256DD-6317-492A-853D-B93DE998E24A}"/>
              </a:ext>
            </a:extLst>
          </p:cNvPr>
          <p:cNvSpPr txBox="1"/>
          <p:nvPr/>
        </p:nvSpPr>
        <p:spPr>
          <a:xfrm>
            <a:off x="7322985" y="2213378"/>
            <a:ext cx="3892401" cy="400110"/>
          </a:xfrm>
          <a:prstGeom prst="rect">
            <a:avLst/>
          </a:prstGeom>
          <a:noFill/>
        </p:spPr>
        <p:txBody>
          <a:bodyPr wrap="square" rtlCol="0">
            <a:spAutoFit/>
          </a:bodyPr>
          <a:lstStyle/>
          <a:p>
            <a:r>
              <a:rPr lang="en-US" sz="2000" dirty="0" smtClean="0">
                <a:solidFill>
                  <a:srgbClr val="9D2B57"/>
                </a:solidFill>
                <a:latin typeface="Tw Cen MT" panose="020B0602020104020603" pitchFamily="34" charset="0"/>
              </a:rPr>
              <a:t>OBJETIVO GENERAL</a:t>
            </a:r>
            <a:endParaRPr lang="en-US" sz="2000" dirty="0">
              <a:solidFill>
                <a:srgbClr val="9D2B57"/>
              </a:solidFill>
              <a:latin typeface="Tw Cen MT" panose="020B0602020104020603" pitchFamily="34" charset="0"/>
            </a:endParaRPr>
          </a:p>
        </p:txBody>
      </p:sp>
      <p:sp>
        <p:nvSpPr>
          <p:cNvPr id="74" name="TextBox 75">
            <a:extLst>
              <a:ext uri="{FF2B5EF4-FFF2-40B4-BE49-F238E27FC236}">
                <a16:creationId xmlns:a16="http://schemas.microsoft.com/office/drawing/2014/main" id="{2E7256DD-6317-492A-853D-B93DE998E24A}"/>
              </a:ext>
            </a:extLst>
          </p:cNvPr>
          <p:cNvSpPr txBox="1"/>
          <p:nvPr/>
        </p:nvSpPr>
        <p:spPr>
          <a:xfrm>
            <a:off x="7322984" y="2491880"/>
            <a:ext cx="3892401" cy="400110"/>
          </a:xfrm>
          <a:prstGeom prst="rect">
            <a:avLst/>
          </a:prstGeom>
          <a:noFill/>
        </p:spPr>
        <p:txBody>
          <a:bodyPr wrap="square" rtlCol="0">
            <a:spAutoFit/>
          </a:bodyPr>
          <a:lstStyle/>
          <a:p>
            <a:r>
              <a:rPr lang="en-US" sz="2000" dirty="0" smtClean="0">
                <a:solidFill>
                  <a:srgbClr val="9D2B57"/>
                </a:solidFill>
                <a:latin typeface="Tw Cen MT" panose="020B0602020104020603" pitchFamily="34" charset="0"/>
              </a:rPr>
              <a:t>OBJETIVOS ESPECÍFICOS</a:t>
            </a:r>
            <a:endParaRPr lang="en-US" sz="2000" dirty="0">
              <a:solidFill>
                <a:srgbClr val="9D2B57"/>
              </a:solidFill>
              <a:latin typeface="Tw Cen MT" panose="020B0602020104020603" pitchFamily="34" charset="0"/>
            </a:endParaRPr>
          </a:p>
        </p:txBody>
      </p:sp>
      <p:sp>
        <p:nvSpPr>
          <p:cNvPr id="75" name="TextBox 75">
            <a:extLst>
              <a:ext uri="{FF2B5EF4-FFF2-40B4-BE49-F238E27FC236}">
                <a16:creationId xmlns:a16="http://schemas.microsoft.com/office/drawing/2014/main" id="{2E7256DD-6317-492A-853D-B93DE998E24A}"/>
              </a:ext>
            </a:extLst>
          </p:cNvPr>
          <p:cNvSpPr txBox="1"/>
          <p:nvPr/>
        </p:nvSpPr>
        <p:spPr>
          <a:xfrm>
            <a:off x="8232953" y="3350909"/>
            <a:ext cx="4066949" cy="1631216"/>
          </a:xfrm>
          <a:prstGeom prst="rect">
            <a:avLst/>
          </a:prstGeom>
          <a:noFill/>
        </p:spPr>
        <p:txBody>
          <a:bodyPr wrap="square" rtlCol="0">
            <a:spAutoFit/>
          </a:bodyPr>
          <a:lstStyle/>
          <a:p>
            <a:r>
              <a:rPr lang="en-US" sz="2000" dirty="0" smtClean="0">
                <a:solidFill>
                  <a:srgbClr val="9D2B57"/>
                </a:solidFill>
                <a:latin typeface="Tw Cen MT" panose="020B0602020104020603" pitchFamily="34" charset="0"/>
              </a:rPr>
              <a:t>INVESTIGACIÓN EXP. SOBRE SMS</a:t>
            </a:r>
          </a:p>
          <a:p>
            <a:r>
              <a:rPr lang="en-US" sz="2000" dirty="0" smtClean="0">
                <a:solidFill>
                  <a:srgbClr val="9D2B57"/>
                </a:solidFill>
                <a:latin typeface="Tw Cen MT" panose="020B0602020104020603" pitchFamily="34" charset="0"/>
              </a:rPr>
              <a:t>INVESTIGACIÓN SOBRE KM EN SMS</a:t>
            </a:r>
          </a:p>
          <a:p>
            <a:r>
              <a:rPr lang="en-US" sz="2000" dirty="0" smtClean="0">
                <a:solidFill>
                  <a:srgbClr val="9D2B57"/>
                </a:solidFill>
                <a:latin typeface="Tw Cen MT" panose="020B0602020104020603" pitchFamily="34" charset="0"/>
              </a:rPr>
              <a:t>INVESTIGACIÓN SOBRE PM EN SMS</a:t>
            </a:r>
          </a:p>
          <a:p>
            <a:r>
              <a:rPr lang="en-US" sz="2000" dirty="0" smtClean="0">
                <a:solidFill>
                  <a:srgbClr val="9D2B57"/>
                </a:solidFill>
                <a:latin typeface="Tw Cen MT" panose="020B0602020104020603" pitchFamily="34" charset="0"/>
              </a:rPr>
              <a:t>ESTRUCTURA MODELO</a:t>
            </a:r>
          </a:p>
          <a:p>
            <a:r>
              <a:rPr lang="en-US" sz="2000" dirty="0" smtClean="0">
                <a:solidFill>
                  <a:srgbClr val="9D2B57"/>
                </a:solidFill>
                <a:latin typeface="Tw Cen MT" panose="020B0602020104020603" pitchFamily="34" charset="0"/>
              </a:rPr>
              <a:t>VALIDACIÓN DEL MODELO</a:t>
            </a:r>
            <a:endParaRPr lang="en-US" sz="2000" dirty="0">
              <a:solidFill>
                <a:srgbClr val="9D2B57"/>
              </a:solidFill>
              <a:latin typeface="Tw Cen MT" panose="020B0602020104020603" pitchFamily="34" charset="0"/>
            </a:endParaRPr>
          </a:p>
        </p:txBody>
      </p:sp>
    </p:spTree>
    <p:extLst>
      <p:ext uri="{BB962C8B-B14F-4D97-AF65-F5344CB8AC3E}">
        <p14:creationId xmlns:p14="http://schemas.microsoft.com/office/powerpoint/2010/main" val="774253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down)">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randombar(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left)">
                                      <p:cBhvr>
                                        <p:cTn id="21" dur="500"/>
                                        <p:tgtEl>
                                          <p:spTgt spid="6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5"/>
                                        </p:tgtEl>
                                        <p:attrNameLst>
                                          <p:attrName>style.visibility</p:attrName>
                                        </p:attrNameLst>
                                      </p:cBhvr>
                                      <p:to>
                                        <p:strVal val="visible"/>
                                      </p:to>
                                    </p:set>
                                    <p:anim calcmode="lin" valueType="num">
                                      <p:cBhvr>
                                        <p:cTn id="33" dur="500" fill="hold"/>
                                        <p:tgtEl>
                                          <p:spTgt spid="55"/>
                                        </p:tgtEl>
                                        <p:attrNameLst>
                                          <p:attrName>ppt_w</p:attrName>
                                        </p:attrNameLst>
                                      </p:cBhvr>
                                      <p:tavLst>
                                        <p:tav tm="0">
                                          <p:val>
                                            <p:fltVal val="0"/>
                                          </p:val>
                                        </p:tav>
                                        <p:tav tm="100000">
                                          <p:val>
                                            <p:strVal val="#ppt_w"/>
                                          </p:val>
                                        </p:tav>
                                      </p:tavLst>
                                    </p:anim>
                                    <p:anim calcmode="lin" valueType="num">
                                      <p:cBhvr>
                                        <p:cTn id="34" dur="500" fill="hold"/>
                                        <p:tgtEl>
                                          <p:spTgt spid="55"/>
                                        </p:tgtEl>
                                        <p:attrNameLst>
                                          <p:attrName>ppt_h</p:attrName>
                                        </p:attrNameLst>
                                      </p:cBhvr>
                                      <p:tavLst>
                                        <p:tav tm="0">
                                          <p:val>
                                            <p:fltVal val="0"/>
                                          </p:val>
                                        </p:tav>
                                        <p:tav tm="100000">
                                          <p:val>
                                            <p:strVal val="#ppt_h"/>
                                          </p:val>
                                        </p:tav>
                                      </p:tavLst>
                                    </p:anim>
                                    <p:animEffect transition="in" filter="fade">
                                      <p:cBhvr>
                                        <p:cTn id="35" dur="500"/>
                                        <p:tgtEl>
                                          <p:spTgt spid="5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fltVal val="0"/>
                                          </p:val>
                                        </p:tav>
                                        <p:tav tm="100000">
                                          <p:val>
                                            <p:strVal val="#ppt_w"/>
                                          </p:val>
                                        </p:tav>
                                      </p:tavLst>
                                    </p:anim>
                                    <p:anim calcmode="lin" valueType="num">
                                      <p:cBhvr>
                                        <p:cTn id="48" dur="500" fill="hold"/>
                                        <p:tgtEl>
                                          <p:spTgt spid="74"/>
                                        </p:tgtEl>
                                        <p:attrNameLst>
                                          <p:attrName>ppt_h</p:attrName>
                                        </p:attrNameLst>
                                      </p:cBhvr>
                                      <p:tavLst>
                                        <p:tav tm="0">
                                          <p:val>
                                            <p:fltVal val="0"/>
                                          </p:val>
                                        </p:tav>
                                        <p:tav tm="100000">
                                          <p:val>
                                            <p:strVal val="#ppt_h"/>
                                          </p:val>
                                        </p:tav>
                                      </p:tavLst>
                                    </p:anim>
                                    <p:animEffect transition="in" filter="fade">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wipe(left)">
                                      <p:cBhvr>
                                        <p:cTn id="54" dur="500"/>
                                        <p:tgtEl>
                                          <p:spTgt spid="6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randombar(horizont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75">
                                            <p:txEl>
                                              <p:pRg st="0" end="0"/>
                                            </p:txEl>
                                          </p:spTgt>
                                        </p:tgtEl>
                                        <p:attrNameLst>
                                          <p:attrName>style.visibility</p:attrName>
                                        </p:attrNameLst>
                                      </p:cBhvr>
                                      <p:to>
                                        <p:strVal val="visible"/>
                                      </p:to>
                                    </p:set>
                                    <p:anim calcmode="lin" valueType="num">
                                      <p:cBhvr>
                                        <p:cTn id="64" dur="500" fill="hold"/>
                                        <p:tgtEl>
                                          <p:spTgt spid="75">
                                            <p:txEl>
                                              <p:pRg st="0" end="0"/>
                                            </p:txEl>
                                          </p:spTgt>
                                        </p:tgtEl>
                                        <p:attrNameLst>
                                          <p:attrName>ppt_w</p:attrName>
                                        </p:attrNameLst>
                                      </p:cBhvr>
                                      <p:tavLst>
                                        <p:tav tm="0">
                                          <p:val>
                                            <p:fltVal val="0"/>
                                          </p:val>
                                        </p:tav>
                                        <p:tav tm="100000">
                                          <p:val>
                                            <p:strVal val="#ppt_w"/>
                                          </p:val>
                                        </p:tav>
                                      </p:tavLst>
                                    </p:anim>
                                    <p:anim calcmode="lin" valueType="num">
                                      <p:cBhvr>
                                        <p:cTn id="65" dur="500" fill="hold"/>
                                        <p:tgtEl>
                                          <p:spTgt spid="75">
                                            <p:txEl>
                                              <p:pRg st="0" end="0"/>
                                            </p:txEl>
                                          </p:spTgt>
                                        </p:tgtEl>
                                        <p:attrNameLst>
                                          <p:attrName>ppt_h</p:attrName>
                                        </p:attrNameLst>
                                      </p:cBhvr>
                                      <p:tavLst>
                                        <p:tav tm="0">
                                          <p:val>
                                            <p:fltVal val="0"/>
                                          </p:val>
                                        </p:tav>
                                        <p:tav tm="100000">
                                          <p:val>
                                            <p:strVal val="#ppt_h"/>
                                          </p:val>
                                        </p:tav>
                                      </p:tavLst>
                                    </p:anim>
                                    <p:animEffect transition="in" filter="fade">
                                      <p:cBhvr>
                                        <p:cTn id="66" dur="500"/>
                                        <p:tgtEl>
                                          <p:spTgt spid="75">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75">
                                            <p:txEl>
                                              <p:pRg st="1" end="1"/>
                                            </p:txEl>
                                          </p:spTgt>
                                        </p:tgtEl>
                                        <p:attrNameLst>
                                          <p:attrName>style.visibility</p:attrName>
                                        </p:attrNameLst>
                                      </p:cBhvr>
                                      <p:to>
                                        <p:strVal val="visible"/>
                                      </p:to>
                                    </p:set>
                                    <p:anim calcmode="lin" valueType="num">
                                      <p:cBhvr>
                                        <p:cTn id="71" dur="500" fill="hold"/>
                                        <p:tgtEl>
                                          <p:spTgt spid="75">
                                            <p:txEl>
                                              <p:pRg st="1" end="1"/>
                                            </p:txEl>
                                          </p:spTgt>
                                        </p:tgtEl>
                                        <p:attrNameLst>
                                          <p:attrName>ppt_w</p:attrName>
                                        </p:attrNameLst>
                                      </p:cBhvr>
                                      <p:tavLst>
                                        <p:tav tm="0">
                                          <p:val>
                                            <p:fltVal val="0"/>
                                          </p:val>
                                        </p:tav>
                                        <p:tav tm="100000">
                                          <p:val>
                                            <p:strVal val="#ppt_w"/>
                                          </p:val>
                                        </p:tav>
                                      </p:tavLst>
                                    </p:anim>
                                    <p:anim calcmode="lin" valueType="num">
                                      <p:cBhvr>
                                        <p:cTn id="72" dur="500" fill="hold"/>
                                        <p:tgtEl>
                                          <p:spTgt spid="75">
                                            <p:txEl>
                                              <p:pRg st="1" end="1"/>
                                            </p:txEl>
                                          </p:spTgt>
                                        </p:tgtEl>
                                        <p:attrNameLst>
                                          <p:attrName>ppt_h</p:attrName>
                                        </p:attrNameLst>
                                      </p:cBhvr>
                                      <p:tavLst>
                                        <p:tav tm="0">
                                          <p:val>
                                            <p:fltVal val="0"/>
                                          </p:val>
                                        </p:tav>
                                        <p:tav tm="100000">
                                          <p:val>
                                            <p:strVal val="#ppt_h"/>
                                          </p:val>
                                        </p:tav>
                                      </p:tavLst>
                                    </p:anim>
                                    <p:animEffect transition="in" filter="fade">
                                      <p:cBhvr>
                                        <p:cTn id="73" dur="500"/>
                                        <p:tgtEl>
                                          <p:spTgt spid="75">
                                            <p:txEl>
                                              <p:pRg st="1" end="1"/>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75">
                                            <p:txEl>
                                              <p:pRg st="2" end="2"/>
                                            </p:txEl>
                                          </p:spTgt>
                                        </p:tgtEl>
                                        <p:attrNameLst>
                                          <p:attrName>style.visibility</p:attrName>
                                        </p:attrNameLst>
                                      </p:cBhvr>
                                      <p:to>
                                        <p:strVal val="visible"/>
                                      </p:to>
                                    </p:set>
                                    <p:anim calcmode="lin" valueType="num">
                                      <p:cBhvr>
                                        <p:cTn id="78" dur="500" fill="hold"/>
                                        <p:tgtEl>
                                          <p:spTgt spid="75">
                                            <p:txEl>
                                              <p:pRg st="2" end="2"/>
                                            </p:txEl>
                                          </p:spTgt>
                                        </p:tgtEl>
                                        <p:attrNameLst>
                                          <p:attrName>ppt_w</p:attrName>
                                        </p:attrNameLst>
                                      </p:cBhvr>
                                      <p:tavLst>
                                        <p:tav tm="0">
                                          <p:val>
                                            <p:fltVal val="0"/>
                                          </p:val>
                                        </p:tav>
                                        <p:tav tm="100000">
                                          <p:val>
                                            <p:strVal val="#ppt_w"/>
                                          </p:val>
                                        </p:tav>
                                      </p:tavLst>
                                    </p:anim>
                                    <p:anim calcmode="lin" valueType="num">
                                      <p:cBhvr>
                                        <p:cTn id="79" dur="500" fill="hold"/>
                                        <p:tgtEl>
                                          <p:spTgt spid="75">
                                            <p:txEl>
                                              <p:pRg st="2" end="2"/>
                                            </p:txEl>
                                          </p:spTgt>
                                        </p:tgtEl>
                                        <p:attrNameLst>
                                          <p:attrName>ppt_h</p:attrName>
                                        </p:attrNameLst>
                                      </p:cBhvr>
                                      <p:tavLst>
                                        <p:tav tm="0">
                                          <p:val>
                                            <p:fltVal val="0"/>
                                          </p:val>
                                        </p:tav>
                                        <p:tav tm="100000">
                                          <p:val>
                                            <p:strVal val="#ppt_h"/>
                                          </p:val>
                                        </p:tav>
                                      </p:tavLst>
                                    </p:anim>
                                    <p:animEffect transition="in" filter="fade">
                                      <p:cBhvr>
                                        <p:cTn id="80" dur="500"/>
                                        <p:tgtEl>
                                          <p:spTgt spid="75">
                                            <p:txEl>
                                              <p:pRg st="2" end="2"/>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75">
                                            <p:txEl>
                                              <p:pRg st="3" end="3"/>
                                            </p:txEl>
                                          </p:spTgt>
                                        </p:tgtEl>
                                        <p:attrNameLst>
                                          <p:attrName>style.visibility</p:attrName>
                                        </p:attrNameLst>
                                      </p:cBhvr>
                                      <p:to>
                                        <p:strVal val="visible"/>
                                      </p:to>
                                    </p:set>
                                    <p:anim calcmode="lin" valueType="num">
                                      <p:cBhvr>
                                        <p:cTn id="85" dur="500" fill="hold"/>
                                        <p:tgtEl>
                                          <p:spTgt spid="75">
                                            <p:txEl>
                                              <p:pRg st="3" end="3"/>
                                            </p:txEl>
                                          </p:spTgt>
                                        </p:tgtEl>
                                        <p:attrNameLst>
                                          <p:attrName>ppt_w</p:attrName>
                                        </p:attrNameLst>
                                      </p:cBhvr>
                                      <p:tavLst>
                                        <p:tav tm="0">
                                          <p:val>
                                            <p:fltVal val="0"/>
                                          </p:val>
                                        </p:tav>
                                        <p:tav tm="100000">
                                          <p:val>
                                            <p:strVal val="#ppt_w"/>
                                          </p:val>
                                        </p:tav>
                                      </p:tavLst>
                                    </p:anim>
                                    <p:anim calcmode="lin" valueType="num">
                                      <p:cBhvr>
                                        <p:cTn id="86" dur="500" fill="hold"/>
                                        <p:tgtEl>
                                          <p:spTgt spid="75">
                                            <p:txEl>
                                              <p:pRg st="3" end="3"/>
                                            </p:txEl>
                                          </p:spTgt>
                                        </p:tgtEl>
                                        <p:attrNameLst>
                                          <p:attrName>ppt_h</p:attrName>
                                        </p:attrNameLst>
                                      </p:cBhvr>
                                      <p:tavLst>
                                        <p:tav tm="0">
                                          <p:val>
                                            <p:fltVal val="0"/>
                                          </p:val>
                                        </p:tav>
                                        <p:tav tm="100000">
                                          <p:val>
                                            <p:strVal val="#ppt_h"/>
                                          </p:val>
                                        </p:tav>
                                      </p:tavLst>
                                    </p:anim>
                                    <p:animEffect transition="in" filter="fade">
                                      <p:cBhvr>
                                        <p:cTn id="87" dur="500"/>
                                        <p:tgtEl>
                                          <p:spTgt spid="75">
                                            <p:txEl>
                                              <p:pRg st="3" end="3"/>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75">
                                            <p:txEl>
                                              <p:pRg st="4" end="4"/>
                                            </p:txEl>
                                          </p:spTgt>
                                        </p:tgtEl>
                                        <p:attrNameLst>
                                          <p:attrName>style.visibility</p:attrName>
                                        </p:attrNameLst>
                                      </p:cBhvr>
                                      <p:to>
                                        <p:strVal val="visible"/>
                                      </p:to>
                                    </p:set>
                                    <p:anim calcmode="lin" valueType="num">
                                      <p:cBhvr>
                                        <p:cTn id="92" dur="500" fill="hold"/>
                                        <p:tgtEl>
                                          <p:spTgt spid="75">
                                            <p:txEl>
                                              <p:pRg st="4" end="4"/>
                                            </p:txEl>
                                          </p:spTgt>
                                        </p:tgtEl>
                                        <p:attrNameLst>
                                          <p:attrName>ppt_w</p:attrName>
                                        </p:attrNameLst>
                                      </p:cBhvr>
                                      <p:tavLst>
                                        <p:tav tm="0">
                                          <p:val>
                                            <p:fltVal val="0"/>
                                          </p:val>
                                        </p:tav>
                                        <p:tav tm="100000">
                                          <p:val>
                                            <p:strVal val="#ppt_w"/>
                                          </p:val>
                                        </p:tav>
                                      </p:tavLst>
                                    </p:anim>
                                    <p:anim calcmode="lin" valueType="num">
                                      <p:cBhvr>
                                        <p:cTn id="93" dur="500" fill="hold"/>
                                        <p:tgtEl>
                                          <p:spTgt spid="75">
                                            <p:txEl>
                                              <p:pRg st="4" end="4"/>
                                            </p:txEl>
                                          </p:spTgt>
                                        </p:tgtEl>
                                        <p:attrNameLst>
                                          <p:attrName>ppt_h</p:attrName>
                                        </p:attrNameLst>
                                      </p:cBhvr>
                                      <p:tavLst>
                                        <p:tav tm="0">
                                          <p:val>
                                            <p:fltVal val="0"/>
                                          </p:val>
                                        </p:tav>
                                        <p:tav tm="100000">
                                          <p:val>
                                            <p:strVal val="#ppt_h"/>
                                          </p:val>
                                        </p:tav>
                                      </p:tavLst>
                                    </p:anim>
                                    <p:animEffect transition="in" filter="fade">
                                      <p:cBhvr>
                                        <p:cTn id="94" dur="500"/>
                                        <p:tgtEl>
                                          <p:spTgt spid="75">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68"/>
                                        </p:tgtEl>
                                        <p:attrNameLst>
                                          <p:attrName>style.visibility</p:attrName>
                                        </p:attrNameLst>
                                      </p:cBhvr>
                                      <p:to>
                                        <p:strVal val="visible"/>
                                      </p:to>
                                    </p:set>
                                    <p:animEffect transition="in" filter="wipe(left)">
                                      <p:cBhvr>
                                        <p:cTn id="99" dur="500"/>
                                        <p:tgtEl>
                                          <p:spTgt spid="68"/>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nodeType="click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randombar(horizontal)">
                                      <p:cBhvr>
                                        <p:cTn id="104" dur="500"/>
                                        <p:tgtEl>
                                          <p:spTgt spid="2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69"/>
                                        </p:tgtEl>
                                        <p:attrNameLst>
                                          <p:attrName>style.visibility</p:attrName>
                                        </p:attrNameLst>
                                      </p:cBhvr>
                                      <p:to>
                                        <p:strVal val="visible"/>
                                      </p:to>
                                    </p:set>
                                    <p:animEffect transition="in" filter="wipe(left)">
                                      <p:cBhvr>
                                        <p:cTn id="109" dur="500"/>
                                        <p:tgtEl>
                                          <p:spTgt spid="69"/>
                                        </p:tgtEl>
                                      </p:cBhvr>
                                    </p:animEffect>
                                  </p:childTnLst>
                                </p:cTn>
                              </p:par>
                            </p:childTnLst>
                          </p:cTn>
                        </p:par>
                      </p:childTnLst>
                    </p:cTn>
                  </p:par>
                  <p:par>
                    <p:cTn id="110" fill="hold">
                      <p:stCondLst>
                        <p:cond delay="indefinite"/>
                      </p:stCondLst>
                      <p:childTnLst>
                        <p:par>
                          <p:cTn id="111" fill="hold">
                            <p:stCondLst>
                              <p:cond delay="0"/>
                            </p:stCondLst>
                            <p:childTnLst>
                              <p:par>
                                <p:cTn id="112" presetID="14" presetClass="entr" presetSubtype="10" fill="hold" nodeType="click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randombar(horizontal)">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wipe(left)">
                                      <p:cBhvr>
                                        <p:cTn id="119" dur="500"/>
                                        <p:tgtEl>
                                          <p:spTgt spid="70"/>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nodeType="click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randombar(horizontal)">
                                      <p:cBhvr>
                                        <p:cTn id="1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8" grpId="0" animBg="1"/>
      <p:bldP spid="54" grpId="0"/>
      <p:bldP spid="55" grpId="0"/>
      <p:bldP spid="73" grpId="0"/>
      <p:bldP spid="74" grpId="0"/>
      <p:bldP spid="7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cxnSp>
        <p:nvCxnSpPr>
          <p:cNvPr id="4" name="Conector recto 3"/>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7"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a:ln w="0"/>
                <a:gradFill>
                  <a:gsLst>
                    <a:gs pos="21000">
                      <a:srgbClr val="53575C"/>
                    </a:gs>
                    <a:gs pos="88000">
                      <a:srgbClr val="C5C7CA"/>
                    </a:gs>
                  </a:gsLst>
                  <a:lin ang="5400000"/>
                </a:gradFill>
              </a:rPr>
              <a:t>INTRODUCCIÓN</a:t>
            </a:r>
          </a:p>
        </p:txBody>
      </p:sp>
      <p:sp>
        <p:nvSpPr>
          <p:cNvPr id="55" name="Título 1"/>
          <p:cNvSpPr txBox="1">
            <a:spLocks/>
          </p:cNvSpPr>
          <p:nvPr/>
        </p:nvSpPr>
        <p:spPr>
          <a:xfrm>
            <a:off x="2088311" y="507686"/>
            <a:ext cx="9980682" cy="682894"/>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3200" cap="all" dirty="0" smtClean="0"/>
              <a:t>ANTECEDENTES</a:t>
            </a:r>
            <a:endParaRPr lang="es-ES" sz="3200" cap="all" dirty="0"/>
          </a:p>
        </p:txBody>
      </p:sp>
      <p:grpSp>
        <p:nvGrpSpPr>
          <p:cNvPr id="7" name="Grupo 6"/>
          <p:cNvGrpSpPr/>
          <p:nvPr/>
        </p:nvGrpSpPr>
        <p:grpSpPr>
          <a:xfrm>
            <a:off x="-1054156" y="0"/>
            <a:ext cx="2436076" cy="2711953"/>
            <a:chOff x="-1054156" y="0"/>
            <a:chExt cx="2436076" cy="2711953"/>
          </a:xfrm>
        </p:grpSpPr>
        <p:sp>
          <p:nvSpPr>
            <p:cNvPr id="72" name="Forma libre 71"/>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8" name="Elipse 87"/>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sp>
        <p:nvSpPr>
          <p:cNvPr id="25" name="Oval 22">
            <a:extLst>
              <a:ext uri="{FF2B5EF4-FFF2-40B4-BE49-F238E27FC236}">
                <a16:creationId xmlns:a16="http://schemas.microsoft.com/office/drawing/2014/main" id="{788C3841-127A-479B-94BD-220B2EDCAB6E}"/>
              </a:ext>
            </a:extLst>
          </p:cNvPr>
          <p:cNvSpPr/>
          <p:nvPr/>
        </p:nvSpPr>
        <p:spPr>
          <a:xfrm>
            <a:off x="4136457" y="3834586"/>
            <a:ext cx="1221014" cy="1221014"/>
          </a:xfrm>
          <a:prstGeom prst="ellipse">
            <a:avLst/>
          </a:prstGeom>
          <a:solidFill>
            <a:srgbClr val="A02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3">
            <a:extLst>
              <a:ext uri="{FF2B5EF4-FFF2-40B4-BE49-F238E27FC236}">
                <a16:creationId xmlns:a16="http://schemas.microsoft.com/office/drawing/2014/main" id="{BC59DA09-2750-4F0C-898C-08F0F54C4ACB}"/>
              </a:ext>
            </a:extLst>
          </p:cNvPr>
          <p:cNvSpPr/>
          <p:nvPr/>
        </p:nvSpPr>
        <p:spPr>
          <a:xfrm>
            <a:off x="5465511" y="2912929"/>
            <a:ext cx="1843314" cy="1843314"/>
          </a:xfrm>
          <a:prstGeom prst="ellipse">
            <a:avLst/>
          </a:prstGeom>
          <a:solidFill>
            <a:srgbClr val="DE88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4">
            <a:extLst>
              <a:ext uri="{FF2B5EF4-FFF2-40B4-BE49-F238E27FC236}">
                <a16:creationId xmlns:a16="http://schemas.microsoft.com/office/drawing/2014/main" id="{69F6674A-9F6A-4ECF-8B1A-B5CD331C63F8}"/>
              </a:ext>
            </a:extLst>
          </p:cNvPr>
          <p:cNvSpPr/>
          <p:nvPr/>
        </p:nvSpPr>
        <p:spPr>
          <a:xfrm>
            <a:off x="7458899" y="3966750"/>
            <a:ext cx="935542" cy="935542"/>
          </a:xfrm>
          <a:prstGeom prst="ellipse">
            <a:avLst/>
          </a:prstGeom>
          <a:solidFill>
            <a:srgbClr val="3F6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5">
            <a:extLst>
              <a:ext uri="{FF2B5EF4-FFF2-40B4-BE49-F238E27FC236}">
                <a16:creationId xmlns:a16="http://schemas.microsoft.com/office/drawing/2014/main" id="{3F5A07E2-72FE-479E-9CC4-3AE297809FA7}"/>
              </a:ext>
            </a:extLst>
          </p:cNvPr>
          <p:cNvSpPr/>
          <p:nvPr/>
        </p:nvSpPr>
        <p:spPr>
          <a:xfrm>
            <a:off x="8584271" y="4070442"/>
            <a:ext cx="1371602" cy="1371602"/>
          </a:xfrm>
          <a:prstGeom prst="ellipse">
            <a:avLst/>
          </a:prstGeom>
          <a:solidFill>
            <a:srgbClr val="7B9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51">
            <a:extLst>
              <a:ext uri="{FF2B5EF4-FFF2-40B4-BE49-F238E27FC236}">
                <a16:creationId xmlns:a16="http://schemas.microsoft.com/office/drawing/2014/main" id="{F04B11EA-63F7-4D22-873D-6922C62419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6935" y="3912239"/>
            <a:ext cx="354058" cy="354058"/>
          </a:xfrm>
          <a:prstGeom prst="rect">
            <a:avLst/>
          </a:prstGeom>
        </p:spPr>
      </p:pic>
      <p:grpSp>
        <p:nvGrpSpPr>
          <p:cNvPr id="39" name="Group 104">
            <a:extLst>
              <a:ext uri="{FF2B5EF4-FFF2-40B4-BE49-F238E27FC236}">
                <a16:creationId xmlns:a16="http://schemas.microsoft.com/office/drawing/2014/main" id="{B3BFFE84-C695-4D53-9EB1-6E3F023237F6}"/>
              </a:ext>
            </a:extLst>
          </p:cNvPr>
          <p:cNvGrpSpPr/>
          <p:nvPr/>
        </p:nvGrpSpPr>
        <p:grpSpPr>
          <a:xfrm>
            <a:off x="5347101" y="2210071"/>
            <a:ext cx="988771" cy="707135"/>
            <a:chOff x="4432701" y="2054542"/>
            <a:chExt cx="988771" cy="707135"/>
          </a:xfrm>
        </p:grpSpPr>
        <p:cxnSp>
          <p:nvCxnSpPr>
            <p:cNvPr id="40" name="Straight Connector 59">
              <a:extLst>
                <a:ext uri="{FF2B5EF4-FFF2-40B4-BE49-F238E27FC236}">
                  <a16:creationId xmlns:a16="http://schemas.microsoft.com/office/drawing/2014/main" id="{CDB6677B-8513-496A-A326-EDBAA2BA9403}"/>
                </a:ext>
              </a:extLst>
            </p:cNvPr>
            <p:cNvCxnSpPr>
              <a:cxnSpLocks/>
            </p:cNvCxnSpPr>
            <p:nvPr/>
          </p:nvCxnSpPr>
          <p:spPr>
            <a:xfrm flipH="1" flipV="1">
              <a:off x="4902276" y="2054542"/>
              <a:ext cx="519196" cy="707135"/>
            </a:xfrm>
            <a:prstGeom prst="line">
              <a:avLst/>
            </a:prstGeom>
            <a:ln>
              <a:solidFill>
                <a:srgbClr val="DE8895"/>
              </a:solidFill>
            </a:ln>
          </p:spPr>
          <p:style>
            <a:lnRef idx="1">
              <a:schemeClr val="accent1"/>
            </a:lnRef>
            <a:fillRef idx="0">
              <a:schemeClr val="accent1"/>
            </a:fillRef>
            <a:effectRef idx="0">
              <a:schemeClr val="accent1"/>
            </a:effectRef>
            <a:fontRef idx="minor">
              <a:schemeClr val="tx1"/>
            </a:fontRef>
          </p:style>
        </p:cxnSp>
        <p:cxnSp>
          <p:nvCxnSpPr>
            <p:cNvPr id="41" name="Straight Connector 60">
              <a:extLst>
                <a:ext uri="{FF2B5EF4-FFF2-40B4-BE49-F238E27FC236}">
                  <a16:creationId xmlns:a16="http://schemas.microsoft.com/office/drawing/2014/main" id="{3003D7FC-94DB-4EDC-95C4-65A5F513BF89}"/>
                </a:ext>
              </a:extLst>
            </p:cNvPr>
            <p:cNvCxnSpPr>
              <a:cxnSpLocks/>
            </p:cNvCxnSpPr>
            <p:nvPr/>
          </p:nvCxnSpPr>
          <p:spPr>
            <a:xfrm flipH="1">
              <a:off x="4432701" y="2056923"/>
              <a:ext cx="471956" cy="0"/>
            </a:xfrm>
            <a:prstGeom prst="line">
              <a:avLst/>
            </a:prstGeom>
            <a:ln>
              <a:solidFill>
                <a:srgbClr val="DE8895"/>
              </a:solidFill>
            </a:ln>
          </p:spPr>
          <p:style>
            <a:lnRef idx="1">
              <a:schemeClr val="accent1"/>
            </a:lnRef>
            <a:fillRef idx="0">
              <a:schemeClr val="accent1"/>
            </a:fillRef>
            <a:effectRef idx="0">
              <a:schemeClr val="accent1"/>
            </a:effectRef>
            <a:fontRef idx="minor">
              <a:schemeClr val="tx1"/>
            </a:fontRef>
          </p:style>
        </p:cxnSp>
      </p:grpSp>
      <p:grpSp>
        <p:nvGrpSpPr>
          <p:cNvPr id="42" name="Group 62">
            <a:extLst>
              <a:ext uri="{FF2B5EF4-FFF2-40B4-BE49-F238E27FC236}">
                <a16:creationId xmlns:a16="http://schemas.microsoft.com/office/drawing/2014/main" id="{7137FDAE-CE25-40E9-AFD7-49BA1463E3D5}"/>
              </a:ext>
            </a:extLst>
          </p:cNvPr>
          <p:cNvGrpSpPr/>
          <p:nvPr/>
        </p:nvGrpSpPr>
        <p:grpSpPr>
          <a:xfrm flipV="1">
            <a:off x="3742799" y="5028308"/>
            <a:ext cx="988771" cy="707135"/>
            <a:chOff x="1666080" y="3059827"/>
            <a:chExt cx="988771" cy="707135"/>
          </a:xfrm>
        </p:grpSpPr>
        <p:cxnSp>
          <p:nvCxnSpPr>
            <p:cNvPr id="43" name="Straight Connector 63">
              <a:extLst>
                <a:ext uri="{FF2B5EF4-FFF2-40B4-BE49-F238E27FC236}">
                  <a16:creationId xmlns:a16="http://schemas.microsoft.com/office/drawing/2014/main" id="{C83C8BAA-87B2-4130-A6CA-1525D506B1D2}"/>
                </a:ext>
              </a:extLst>
            </p:cNvPr>
            <p:cNvCxnSpPr>
              <a:cxnSpLocks/>
            </p:cNvCxnSpPr>
            <p:nvPr/>
          </p:nvCxnSpPr>
          <p:spPr>
            <a:xfrm flipH="1" flipV="1">
              <a:off x="2135655" y="3059827"/>
              <a:ext cx="519196" cy="707135"/>
            </a:xfrm>
            <a:prstGeom prst="line">
              <a:avLst/>
            </a:prstGeom>
            <a:ln>
              <a:solidFill>
                <a:srgbClr val="A02F5A"/>
              </a:solidFill>
            </a:ln>
          </p:spPr>
          <p:style>
            <a:lnRef idx="1">
              <a:schemeClr val="accent1"/>
            </a:lnRef>
            <a:fillRef idx="0">
              <a:schemeClr val="accent1"/>
            </a:fillRef>
            <a:effectRef idx="0">
              <a:schemeClr val="accent1"/>
            </a:effectRef>
            <a:fontRef idx="minor">
              <a:schemeClr val="tx1"/>
            </a:fontRef>
          </p:style>
        </p:cxnSp>
        <p:cxnSp>
          <p:nvCxnSpPr>
            <p:cNvPr id="44" name="Straight Connector 64">
              <a:extLst>
                <a:ext uri="{FF2B5EF4-FFF2-40B4-BE49-F238E27FC236}">
                  <a16:creationId xmlns:a16="http://schemas.microsoft.com/office/drawing/2014/main" id="{018D836A-5994-457C-AD4E-4304A9FBB1F8}"/>
                </a:ext>
              </a:extLst>
            </p:cNvPr>
            <p:cNvCxnSpPr>
              <a:cxnSpLocks/>
            </p:cNvCxnSpPr>
            <p:nvPr/>
          </p:nvCxnSpPr>
          <p:spPr>
            <a:xfrm flipH="1">
              <a:off x="1666080" y="3062208"/>
              <a:ext cx="471956" cy="0"/>
            </a:xfrm>
            <a:prstGeom prst="line">
              <a:avLst/>
            </a:prstGeom>
            <a:ln>
              <a:solidFill>
                <a:srgbClr val="A02F5A"/>
              </a:solidFill>
            </a:ln>
          </p:spPr>
          <p:style>
            <a:lnRef idx="1">
              <a:schemeClr val="accent1"/>
            </a:lnRef>
            <a:fillRef idx="0">
              <a:schemeClr val="accent1"/>
            </a:fillRef>
            <a:effectRef idx="0">
              <a:schemeClr val="accent1"/>
            </a:effectRef>
            <a:fontRef idx="minor">
              <a:schemeClr val="tx1"/>
            </a:fontRef>
          </p:style>
        </p:cxnSp>
      </p:grpSp>
      <p:grpSp>
        <p:nvGrpSpPr>
          <p:cNvPr id="49" name="Group 68">
            <a:extLst>
              <a:ext uri="{FF2B5EF4-FFF2-40B4-BE49-F238E27FC236}">
                <a16:creationId xmlns:a16="http://schemas.microsoft.com/office/drawing/2014/main" id="{C6E9A218-B141-4BD3-841A-BAB462C9175B}"/>
              </a:ext>
            </a:extLst>
          </p:cNvPr>
          <p:cNvGrpSpPr/>
          <p:nvPr/>
        </p:nvGrpSpPr>
        <p:grpSpPr>
          <a:xfrm flipH="1" flipV="1">
            <a:off x="9217585" y="5442044"/>
            <a:ext cx="842991" cy="505342"/>
            <a:chOff x="1811860" y="3261620"/>
            <a:chExt cx="842991" cy="505342"/>
          </a:xfrm>
        </p:grpSpPr>
        <p:cxnSp>
          <p:nvCxnSpPr>
            <p:cNvPr id="50" name="Straight Connector 69">
              <a:extLst>
                <a:ext uri="{FF2B5EF4-FFF2-40B4-BE49-F238E27FC236}">
                  <a16:creationId xmlns:a16="http://schemas.microsoft.com/office/drawing/2014/main" id="{F7309261-EAF4-4065-B34C-74D63998B1F8}"/>
                </a:ext>
              </a:extLst>
            </p:cNvPr>
            <p:cNvCxnSpPr>
              <a:cxnSpLocks/>
            </p:cNvCxnSpPr>
            <p:nvPr/>
          </p:nvCxnSpPr>
          <p:spPr>
            <a:xfrm flipH="1" flipV="1">
              <a:off x="2283816" y="3261620"/>
              <a:ext cx="371035" cy="505342"/>
            </a:xfrm>
            <a:prstGeom prst="line">
              <a:avLst/>
            </a:prstGeom>
            <a:ln>
              <a:solidFill>
                <a:srgbClr val="7B91B8"/>
              </a:solidFill>
            </a:ln>
          </p:spPr>
          <p:style>
            <a:lnRef idx="1">
              <a:schemeClr val="accent1"/>
            </a:lnRef>
            <a:fillRef idx="0">
              <a:schemeClr val="accent1"/>
            </a:fillRef>
            <a:effectRef idx="0">
              <a:schemeClr val="accent1"/>
            </a:effectRef>
            <a:fontRef idx="minor">
              <a:schemeClr val="tx1"/>
            </a:fontRef>
          </p:style>
        </p:cxnSp>
        <p:cxnSp>
          <p:nvCxnSpPr>
            <p:cNvPr id="51" name="Straight Connector 70">
              <a:extLst>
                <a:ext uri="{FF2B5EF4-FFF2-40B4-BE49-F238E27FC236}">
                  <a16:creationId xmlns:a16="http://schemas.microsoft.com/office/drawing/2014/main" id="{6F2BC3B5-DB71-4C84-AF89-168445886399}"/>
                </a:ext>
              </a:extLst>
            </p:cNvPr>
            <p:cNvCxnSpPr>
              <a:cxnSpLocks/>
            </p:cNvCxnSpPr>
            <p:nvPr/>
          </p:nvCxnSpPr>
          <p:spPr>
            <a:xfrm flipH="1">
              <a:off x="1811860" y="3265029"/>
              <a:ext cx="471956" cy="0"/>
            </a:xfrm>
            <a:prstGeom prst="line">
              <a:avLst/>
            </a:prstGeom>
            <a:ln>
              <a:solidFill>
                <a:srgbClr val="7B91B8"/>
              </a:solidFill>
            </a:ln>
          </p:spPr>
          <p:style>
            <a:lnRef idx="1">
              <a:schemeClr val="accent1"/>
            </a:lnRef>
            <a:fillRef idx="0">
              <a:schemeClr val="accent1"/>
            </a:fillRef>
            <a:effectRef idx="0">
              <a:schemeClr val="accent1"/>
            </a:effectRef>
            <a:fontRef idx="minor">
              <a:schemeClr val="tx1"/>
            </a:fontRef>
          </p:style>
        </p:cxnSp>
      </p:grpSp>
      <p:grpSp>
        <p:nvGrpSpPr>
          <p:cNvPr id="52" name="Group 71">
            <a:extLst>
              <a:ext uri="{FF2B5EF4-FFF2-40B4-BE49-F238E27FC236}">
                <a16:creationId xmlns:a16="http://schemas.microsoft.com/office/drawing/2014/main" id="{B1ACE9A5-0AAC-4005-87FD-533CB273E3AF}"/>
              </a:ext>
            </a:extLst>
          </p:cNvPr>
          <p:cNvGrpSpPr/>
          <p:nvPr/>
        </p:nvGrpSpPr>
        <p:grpSpPr>
          <a:xfrm flipH="1">
            <a:off x="7879591" y="2765381"/>
            <a:ext cx="858010" cy="1297213"/>
            <a:chOff x="1976797" y="2950736"/>
            <a:chExt cx="459234" cy="694309"/>
          </a:xfrm>
        </p:grpSpPr>
        <p:cxnSp>
          <p:nvCxnSpPr>
            <p:cNvPr id="53" name="Straight Connector 72">
              <a:extLst>
                <a:ext uri="{FF2B5EF4-FFF2-40B4-BE49-F238E27FC236}">
                  <a16:creationId xmlns:a16="http://schemas.microsoft.com/office/drawing/2014/main" id="{BEBF1710-C0A2-443D-9E66-877BD8FA726A}"/>
                </a:ext>
              </a:extLst>
            </p:cNvPr>
            <p:cNvCxnSpPr>
              <a:cxnSpLocks/>
            </p:cNvCxnSpPr>
            <p:nvPr/>
          </p:nvCxnSpPr>
          <p:spPr>
            <a:xfrm flipH="1" flipV="1">
              <a:off x="2244671" y="2950736"/>
              <a:ext cx="191360" cy="694309"/>
            </a:xfrm>
            <a:prstGeom prst="line">
              <a:avLst/>
            </a:prstGeom>
            <a:ln>
              <a:solidFill>
                <a:srgbClr val="3F6589"/>
              </a:solidFill>
            </a:ln>
          </p:spPr>
          <p:style>
            <a:lnRef idx="1">
              <a:schemeClr val="accent1"/>
            </a:lnRef>
            <a:fillRef idx="0">
              <a:schemeClr val="accent1"/>
            </a:fillRef>
            <a:effectRef idx="0">
              <a:schemeClr val="accent1"/>
            </a:effectRef>
            <a:fontRef idx="minor">
              <a:schemeClr val="tx1"/>
            </a:fontRef>
          </p:style>
        </p:cxnSp>
        <p:cxnSp>
          <p:nvCxnSpPr>
            <p:cNvPr id="56" name="Straight Connector 73">
              <a:extLst>
                <a:ext uri="{FF2B5EF4-FFF2-40B4-BE49-F238E27FC236}">
                  <a16:creationId xmlns:a16="http://schemas.microsoft.com/office/drawing/2014/main" id="{D25F5471-E0F2-4736-A975-B0CD1D80AA97}"/>
                </a:ext>
              </a:extLst>
            </p:cNvPr>
            <p:cNvCxnSpPr>
              <a:cxnSpLocks/>
            </p:cNvCxnSpPr>
            <p:nvPr/>
          </p:nvCxnSpPr>
          <p:spPr>
            <a:xfrm flipH="1">
              <a:off x="1976797" y="2950736"/>
              <a:ext cx="267874" cy="0"/>
            </a:xfrm>
            <a:prstGeom prst="line">
              <a:avLst/>
            </a:prstGeom>
            <a:ln>
              <a:solidFill>
                <a:srgbClr val="3F6589"/>
              </a:solidFill>
            </a:ln>
          </p:spPr>
          <p:style>
            <a:lnRef idx="1">
              <a:schemeClr val="accent1"/>
            </a:lnRef>
            <a:fillRef idx="0">
              <a:schemeClr val="accent1"/>
            </a:fillRef>
            <a:effectRef idx="0">
              <a:schemeClr val="accent1"/>
            </a:effectRef>
            <a:fontRef idx="minor">
              <a:schemeClr val="tx1"/>
            </a:fontRef>
          </p:style>
        </p:cxnSp>
      </p:grpSp>
      <p:sp>
        <p:nvSpPr>
          <p:cNvPr id="60" name="TextBox 79">
            <a:extLst>
              <a:ext uri="{FF2B5EF4-FFF2-40B4-BE49-F238E27FC236}">
                <a16:creationId xmlns:a16="http://schemas.microsoft.com/office/drawing/2014/main" id="{EAA698D6-61E6-47B4-977C-84FC3F7A291F}"/>
              </a:ext>
            </a:extLst>
          </p:cNvPr>
          <p:cNvSpPr txBox="1"/>
          <p:nvPr/>
        </p:nvSpPr>
        <p:spPr>
          <a:xfrm>
            <a:off x="1920001" y="4826675"/>
            <a:ext cx="1666472" cy="2031325"/>
          </a:xfrm>
          <a:prstGeom prst="rect">
            <a:avLst/>
          </a:prstGeom>
          <a:noFill/>
        </p:spPr>
        <p:txBody>
          <a:bodyPr wrap="square" rtlCol="0">
            <a:spAutoFit/>
          </a:bodyPr>
          <a:lstStyle/>
          <a:p>
            <a:pPr algn="r"/>
            <a:r>
              <a:rPr lang="es-EC" dirty="0">
                <a:solidFill>
                  <a:srgbClr val="A6A6A6"/>
                </a:solidFill>
                <a:latin typeface="Tw Cen MT" panose="020B0602020104020603" pitchFamily="34" charset="0"/>
              </a:rPr>
              <a:t>El Mapeo Sistemático de Literatura (SMS) es un método de investigación ampliamente empleado.</a:t>
            </a:r>
          </a:p>
        </p:txBody>
      </p:sp>
      <p:sp>
        <p:nvSpPr>
          <p:cNvPr id="64" name="TextBox 82">
            <a:extLst>
              <a:ext uri="{FF2B5EF4-FFF2-40B4-BE49-F238E27FC236}">
                <a16:creationId xmlns:a16="http://schemas.microsoft.com/office/drawing/2014/main" id="{3509C4E9-4A75-455E-A51D-C315238BC112}"/>
              </a:ext>
            </a:extLst>
          </p:cNvPr>
          <p:cNvSpPr txBox="1"/>
          <p:nvPr/>
        </p:nvSpPr>
        <p:spPr>
          <a:xfrm>
            <a:off x="3638736" y="1685865"/>
            <a:ext cx="1666472" cy="1200329"/>
          </a:xfrm>
          <a:prstGeom prst="rect">
            <a:avLst/>
          </a:prstGeom>
          <a:noFill/>
        </p:spPr>
        <p:txBody>
          <a:bodyPr wrap="square" rtlCol="0">
            <a:spAutoFit/>
          </a:bodyPr>
          <a:lstStyle/>
          <a:p>
            <a:pPr algn="r"/>
            <a:r>
              <a:rPr lang="es-EC" dirty="0">
                <a:solidFill>
                  <a:srgbClr val="A6A6A6"/>
                </a:solidFill>
                <a:latin typeface="Tw Cen MT" panose="020B0602020104020603" pitchFamily="34" charset="0"/>
              </a:rPr>
              <a:t>Las SMS son utilizadas mayormente en Medicina</a:t>
            </a:r>
          </a:p>
        </p:txBody>
      </p:sp>
      <p:sp>
        <p:nvSpPr>
          <p:cNvPr id="76" name="TextBox 91">
            <a:extLst>
              <a:ext uri="{FF2B5EF4-FFF2-40B4-BE49-F238E27FC236}">
                <a16:creationId xmlns:a16="http://schemas.microsoft.com/office/drawing/2014/main" id="{17A15540-6995-437A-A59D-F899A6BCCE03}"/>
              </a:ext>
            </a:extLst>
          </p:cNvPr>
          <p:cNvSpPr txBox="1"/>
          <p:nvPr/>
        </p:nvSpPr>
        <p:spPr>
          <a:xfrm>
            <a:off x="10060576" y="5482312"/>
            <a:ext cx="1666472" cy="923330"/>
          </a:xfrm>
          <a:prstGeom prst="rect">
            <a:avLst/>
          </a:prstGeom>
          <a:noFill/>
        </p:spPr>
        <p:txBody>
          <a:bodyPr wrap="square" rtlCol="0">
            <a:spAutoFit/>
          </a:bodyPr>
          <a:lstStyle/>
          <a:p>
            <a:r>
              <a:rPr lang="es-EC" dirty="0">
                <a:solidFill>
                  <a:srgbClr val="A6A6A6"/>
                </a:solidFill>
                <a:latin typeface="Tw Cen MT" panose="020B0602020104020603" pitchFamily="34" charset="0"/>
              </a:rPr>
              <a:t>Las SMS no es una tarea sencilla</a:t>
            </a:r>
          </a:p>
        </p:txBody>
      </p:sp>
      <p:sp>
        <p:nvSpPr>
          <p:cNvPr id="80" name="TextBox 94">
            <a:extLst>
              <a:ext uri="{FF2B5EF4-FFF2-40B4-BE49-F238E27FC236}">
                <a16:creationId xmlns:a16="http://schemas.microsoft.com/office/drawing/2014/main" id="{7989F52C-1D2B-46E2-A985-77707A7510FC}"/>
              </a:ext>
            </a:extLst>
          </p:cNvPr>
          <p:cNvSpPr txBox="1"/>
          <p:nvPr/>
        </p:nvSpPr>
        <p:spPr>
          <a:xfrm>
            <a:off x="8755384" y="2035766"/>
            <a:ext cx="1666472" cy="1754326"/>
          </a:xfrm>
          <a:prstGeom prst="rect">
            <a:avLst/>
          </a:prstGeom>
          <a:noFill/>
        </p:spPr>
        <p:txBody>
          <a:bodyPr wrap="square" rtlCol="0">
            <a:spAutoFit/>
          </a:bodyPr>
          <a:lstStyle/>
          <a:p>
            <a:r>
              <a:rPr lang="es-EC" dirty="0">
                <a:solidFill>
                  <a:srgbClr val="A6A6A6"/>
                </a:solidFill>
                <a:latin typeface="Tw Cen MT" panose="020B0602020104020603" pitchFamily="34" charset="0"/>
              </a:rPr>
              <a:t>En la Ingeniería de Software fueron introducidas por </a:t>
            </a:r>
            <a:r>
              <a:rPr lang="es-EC" dirty="0" err="1">
                <a:solidFill>
                  <a:srgbClr val="A6A6A6"/>
                </a:solidFill>
                <a:latin typeface="Tw Cen MT" panose="020B0602020104020603" pitchFamily="34" charset="0"/>
              </a:rPr>
              <a:t>Barbara</a:t>
            </a:r>
            <a:r>
              <a:rPr lang="es-EC" dirty="0">
                <a:solidFill>
                  <a:srgbClr val="A6A6A6"/>
                </a:solidFill>
                <a:latin typeface="Tw Cen MT" panose="020B0602020104020603" pitchFamily="34" charset="0"/>
              </a:rPr>
              <a:t> </a:t>
            </a:r>
            <a:r>
              <a:rPr lang="es-EC" dirty="0" err="1">
                <a:solidFill>
                  <a:srgbClr val="A6A6A6"/>
                </a:solidFill>
                <a:latin typeface="Tw Cen MT" panose="020B0602020104020603" pitchFamily="34" charset="0"/>
              </a:rPr>
              <a:t>Kitchenham</a:t>
            </a:r>
            <a:endParaRPr lang="es-EC" dirty="0">
              <a:solidFill>
                <a:srgbClr val="A6A6A6"/>
              </a:solidFill>
              <a:latin typeface="Tw Cen MT" panose="020B0602020104020603" pitchFamily="34" charset="0"/>
            </a:endParaRPr>
          </a:p>
        </p:txBody>
      </p:sp>
      <p:pic>
        <p:nvPicPr>
          <p:cNvPr id="81" name="Imagen 80"/>
          <p:cNvPicPr>
            <a:picLocks noChangeAspect="1"/>
          </p:cNvPicPr>
          <p:nvPr/>
        </p:nvPicPr>
        <p:blipFill>
          <a:blip r:embed="rId4"/>
          <a:stretch>
            <a:fillRect/>
          </a:stretch>
        </p:blipFill>
        <p:spPr>
          <a:xfrm rot="16200000">
            <a:off x="-892685" y="1259433"/>
            <a:ext cx="1899289" cy="124625"/>
          </a:xfrm>
          <a:prstGeom prst="rect">
            <a:avLst/>
          </a:prstGeom>
        </p:spPr>
      </p:pic>
      <p:sp>
        <p:nvSpPr>
          <p:cNvPr id="23" name="Rectángulo 22"/>
          <p:cNvSpPr>
            <a:spLocks noChangeAspect="1"/>
          </p:cNvSpPr>
          <p:nvPr/>
        </p:nvSpPr>
        <p:spPr>
          <a:xfrm>
            <a:off x="8596702" y="4188178"/>
            <a:ext cx="1241765" cy="993412"/>
          </a:xfrm>
          <a:prstGeom prst="rect">
            <a:avLst/>
          </a:prstGeom>
          <a:blipFill rotWithShape="1">
            <a:blip r:embed="rId5"/>
            <a:srcRect/>
            <a:stretch>
              <a:fillRect t="-37144" r="-37144"/>
            </a:stretch>
          </a:blipFill>
          <a:effectLst>
            <a:outerShdw blurRad="45000" dist="25000" dir="5400000" rotWithShape="0">
              <a:srgbClr val="000000">
                <a:alpha val="38000"/>
              </a:srgbClr>
            </a:outerShdw>
            <a:softEdge rad="254000"/>
          </a:effectLst>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2" name="Rectángulo 21"/>
          <p:cNvSpPr/>
          <p:nvPr/>
        </p:nvSpPr>
        <p:spPr>
          <a:xfrm>
            <a:off x="7595072" y="4169242"/>
            <a:ext cx="663196" cy="530557"/>
          </a:xfrm>
          <a:prstGeom prst="rect">
            <a:avLst/>
          </a:prstGeom>
          <a:blipFill rotWithShape="1">
            <a:blip r:embed="rId6"/>
            <a:stretch>
              <a:fillRect/>
            </a:stretch>
          </a:blipFill>
          <a:effectLst>
            <a:outerShdw blurRad="45000" dist="25000" dir="5400000" rotWithShape="0">
              <a:srgbClr val="000000">
                <a:alpha val="38000"/>
              </a:srgbClr>
            </a:outerShdw>
            <a:softEdge rad="63500"/>
          </a:effectLst>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1" name="Rectángulo 20"/>
          <p:cNvSpPr/>
          <p:nvPr/>
        </p:nvSpPr>
        <p:spPr>
          <a:xfrm>
            <a:off x="5697854" y="3228621"/>
            <a:ext cx="1420661" cy="1136529"/>
          </a:xfrm>
          <a:prstGeom prst="rect">
            <a:avLst/>
          </a:prstGeom>
          <a:blipFill rotWithShape="1">
            <a:blip r:embed="rId7"/>
            <a:stretch>
              <a:fillRect/>
            </a:stretch>
          </a:blipFill>
          <a:effectLst>
            <a:outerShdw blurRad="45000" dist="25000" dir="5400000" rotWithShape="0">
              <a:srgbClr val="000000">
                <a:alpha val="38000"/>
              </a:srgbClr>
            </a:outerShdw>
            <a:softEdge rad="114300"/>
          </a:effectLst>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0" name="Rectángulo 19"/>
          <p:cNvSpPr/>
          <p:nvPr/>
        </p:nvSpPr>
        <p:spPr>
          <a:xfrm>
            <a:off x="4359267" y="4100651"/>
            <a:ext cx="794995" cy="635996"/>
          </a:xfrm>
          <a:prstGeom prst="rect">
            <a:avLst/>
          </a:prstGeom>
          <a:blipFill rotWithShape="1">
            <a:blip r:embed="rId8"/>
            <a:stretch>
              <a:fillRect/>
            </a:stretch>
          </a:blipFill>
          <a:effectLst>
            <a:outerShdw blurRad="45000" dist="25000" dir="5400000" rotWithShape="0">
              <a:srgbClr val="000000">
                <a:alpha val="38000"/>
              </a:srgbClr>
            </a:outerShdw>
            <a:softEdge rad="63500"/>
          </a:effectLst>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grpSp>
        <p:nvGrpSpPr>
          <p:cNvPr id="3" name="Grupo 2"/>
          <p:cNvGrpSpPr/>
          <p:nvPr/>
        </p:nvGrpSpPr>
        <p:grpSpPr>
          <a:xfrm>
            <a:off x="495125" y="22777"/>
            <a:ext cx="2849752" cy="319671"/>
            <a:chOff x="728715" y="133301"/>
            <a:chExt cx="2849752" cy="319671"/>
          </a:xfrm>
        </p:grpSpPr>
        <p:grpSp>
          <p:nvGrpSpPr>
            <p:cNvPr id="13" name="Grupo 12"/>
            <p:cNvGrpSpPr/>
            <p:nvPr/>
          </p:nvGrpSpPr>
          <p:grpSpPr>
            <a:xfrm>
              <a:off x="728715" y="133301"/>
              <a:ext cx="2849752" cy="319671"/>
              <a:chOff x="728715" y="133301"/>
              <a:chExt cx="2849752" cy="319671"/>
            </a:xfrm>
          </p:grpSpPr>
          <p:grpSp>
            <p:nvGrpSpPr>
              <p:cNvPr id="73" name="Grupo 72"/>
              <p:cNvGrpSpPr/>
              <p:nvPr/>
            </p:nvGrpSpPr>
            <p:grpSpPr>
              <a:xfrm>
                <a:off x="728715" y="202328"/>
                <a:ext cx="661239" cy="181618"/>
                <a:chOff x="5875332" y="2544049"/>
                <a:chExt cx="1048556" cy="288000"/>
              </a:xfrm>
            </p:grpSpPr>
            <p:cxnSp>
              <p:nvCxnSpPr>
                <p:cNvPr id="74" name="Conector recto de flecha 73"/>
                <p:cNvCxnSpPr>
                  <a:endCxn id="90" idx="1"/>
                </p:cNvCxnSpPr>
                <p:nvPr/>
              </p:nvCxnSpPr>
              <p:spPr>
                <a:xfrm flipV="1">
                  <a:off x="6034114" y="2688049"/>
                  <a:ext cx="889774" cy="702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5" name="Conector 74"/>
                <p:cNvSpPr/>
                <p:nvPr/>
              </p:nvSpPr>
              <p:spPr>
                <a:xfrm>
                  <a:off x="5875332" y="2544049"/>
                  <a:ext cx="288000" cy="288000"/>
                </a:xfrm>
                <a:prstGeom prst="flowChartConnector">
                  <a:avLst/>
                </a:prstGeom>
                <a:solidFill>
                  <a:srgbClr val="BD5C8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89" name="Grupo 88"/>
              <p:cNvGrpSpPr/>
              <p:nvPr/>
            </p:nvGrpSpPr>
            <p:grpSpPr>
              <a:xfrm>
                <a:off x="1389952" y="133301"/>
                <a:ext cx="2188515" cy="319671"/>
                <a:chOff x="6911152" y="2434591"/>
                <a:chExt cx="3470429" cy="506917"/>
              </a:xfrm>
            </p:grpSpPr>
            <p:sp>
              <p:nvSpPr>
                <p:cNvPr id="90" name="Rectángulo redondeado 89"/>
                <p:cNvSpPr/>
                <p:nvPr/>
              </p:nvSpPr>
              <p:spPr>
                <a:xfrm>
                  <a:off x="6911152" y="2434591"/>
                  <a:ext cx="3470429" cy="506917"/>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ln w="0"/>
                      <a:solidFill>
                        <a:schemeClr val="bg2"/>
                      </a:solidFill>
                      <a:effectLst>
                        <a:reflection blurRad="6350" stA="53000" endA="300" endPos="35500" dir="5400000" sy="-90000" algn="bl" rotWithShape="0"/>
                      </a:effectLst>
                    </a:rPr>
                    <a:t>INTRODUCCIÓN</a:t>
                  </a:r>
                  <a:endParaRPr lang="es-EC" b="1" dirty="0">
                    <a:solidFill>
                      <a:schemeClr val="bg2"/>
                    </a:solidFill>
                  </a:endParaRPr>
                </a:p>
              </p:txBody>
            </p:sp>
            <p:sp>
              <p:nvSpPr>
                <p:cNvPr id="91" name="Elipse 90"/>
                <p:cNvSpPr/>
                <p:nvPr/>
              </p:nvSpPr>
              <p:spPr>
                <a:xfrm>
                  <a:off x="7003015" y="2520266"/>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2" name="Imagen 91"/>
                <p:cNvPicPr>
                  <a:picLocks noChangeAspect="1"/>
                </p:cNvPicPr>
                <p:nvPr/>
              </p:nvPicPr>
              <p:blipFill>
                <a:blip r:embed="rId9"/>
                <a:stretch>
                  <a:fillRect/>
                </a:stretch>
              </p:blipFill>
              <p:spPr>
                <a:xfrm>
                  <a:off x="7041943" y="2553465"/>
                  <a:ext cx="263319" cy="263319"/>
                </a:xfrm>
                <a:prstGeom prst="rect">
                  <a:avLst/>
                </a:prstGeom>
                <a:effectLst>
                  <a:outerShdw blurRad="25400" dist="12700" dir="2700000" algn="tl" rotWithShape="0">
                    <a:prstClr val="black">
                      <a:alpha val="40000"/>
                    </a:prstClr>
                  </a:outerShdw>
                </a:effectLst>
              </p:spPr>
            </p:pic>
          </p:grpSp>
        </p:grpSp>
        <p:pic>
          <p:nvPicPr>
            <p:cNvPr id="2" name="Imagen 1"/>
            <p:cNvPicPr>
              <a:picLocks noChangeAspect="1"/>
            </p:cNvPicPr>
            <p:nvPr/>
          </p:nvPicPr>
          <p:blipFill>
            <a:blip r:embed="rId10"/>
            <a:stretch>
              <a:fillRect/>
            </a:stretch>
          </p:blipFill>
          <p:spPr>
            <a:xfrm>
              <a:off x="1478442" y="199714"/>
              <a:ext cx="187753" cy="187753"/>
            </a:xfrm>
            <a:prstGeom prst="rect">
              <a:avLst/>
            </a:prstGeom>
          </p:spPr>
        </p:pic>
      </p:grpSp>
      <p:grpSp>
        <p:nvGrpSpPr>
          <p:cNvPr id="8" name="Grupo 7"/>
          <p:cNvGrpSpPr/>
          <p:nvPr/>
        </p:nvGrpSpPr>
        <p:grpSpPr>
          <a:xfrm>
            <a:off x="2188450" y="286568"/>
            <a:ext cx="1398024" cy="276999"/>
            <a:chOff x="2188450" y="286568"/>
            <a:chExt cx="1398024" cy="276999"/>
          </a:xfrm>
        </p:grpSpPr>
        <p:sp>
          <p:nvSpPr>
            <p:cNvPr id="45" name="TextBox 75">
              <a:extLst>
                <a:ext uri="{FF2B5EF4-FFF2-40B4-BE49-F238E27FC236}">
                  <a16:creationId xmlns:a16="http://schemas.microsoft.com/office/drawing/2014/main" id="{2E7256DD-6317-492A-853D-B93DE998E24A}"/>
                </a:ext>
              </a:extLst>
            </p:cNvPr>
            <p:cNvSpPr txBox="1"/>
            <p:nvPr/>
          </p:nvSpPr>
          <p:spPr>
            <a:xfrm>
              <a:off x="2274188" y="286568"/>
              <a:ext cx="1312286"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ANTECEDENTES</a:t>
              </a:r>
              <a:endParaRPr lang="en-US" sz="1200" dirty="0">
                <a:solidFill>
                  <a:srgbClr val="9D2B57"/>
                </a:solidFill>
                <a:latin typeface="Tw Cen MT" panose="020B0602020104020603" pitchFamily="34" charset="0"/>
              </a:endParaRPr>
            </a:p>
          </p:txBody>
        </p:sp>
        <p:pic>
          <p:nvPicPr>
            <p:cNvPr id="6" name="Imagen 5"/>
            <p:cNvPicPr>
              <a:picLocks noChangeAspect="1"/>
            </p:cNvPicPr>
            <p:nvPr/>
          </p:nvPicPr>
          <p:blipFill>
            <a:blip r:embed="rId10"/>
            <a:stretch>
              <a:fillRect/>
            </a:stretch>
          </p:blipFill>
          <p:spPr>
            <a:xfrm>
              <a:off x="2188450" y="320129"/>
              <a:ext cx="191838" cy="191838"/>
            </a:xfrm>
            <a:prstGeom prst="rect">
              <a:avLst/>
            </a:prstGeom>
          </p:spPr>
        </p:pic>
      </p:grpSp>
    </p:spTree>
    <p:extLst>
      <p:ext uri="{BB962C8B-B14F-4D97-AF65-F5344CB8AC3E}">
        <p14:creationId xmlns:p14="http://schemas.microsoft.com/office/powerpoint/2010/main" val="11585400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1000"/>
                            </p:stCondLst>
                            <p:childTnLst>
                              <p:par>
                                <p:cTn id="30" presetID="2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Effect transition="in" filter="wipe(right)">
                                      <p:cBhvr>
                                        <p:cTn id="32" dur="500"/>
                                        <p:tgtEl>
                                          <p:spTgt spid="42"/>
                                        </p:tgtEl>
                                      </p:cBhvr>
                                    </p:animEffect>
                                  </p:childTnLst>
                                </p:cTn>
                              </p:par>
                            </p:childTnLst>
                          </p:cTn>
                        </p:par>
                        <p:par>
                          <p:cTn id="33" fill="hold">
                            <p:stCondLst>
                              <p:cond delay="1600"/>
                            </p:stCondLst>
                            <p:childTnLst>
                              <p:par>
                                <p:cTn id="34" presetID="53" presetClass="entr" presetSubtype="16"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Effect transition="in" filter="fade">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fltVal val="0"/>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animEffect transition="in" filter="fade">
                                      <p:cBhvr>
                                        <p:cTn id="45" dur="500"/>
                                        <p:tgtEl>
                                          <p:spTgt spid="26"/>
                                        </p:tgtEl>
                                      </p:cBhvr>
                                    </p:animEffect>
                                  </p:childTnLst>
                                </p:cTn>
                              </p:par>
                            </p:childTnLst>
                          </p:cTn>
                        </p:par>
                        <p:par>
                          <p:cTn id="46" fill="hold">
                            <p:stCondLst>
                              <p:cond delay="500"/>
                            </p:stCondLst>
                            <p:childTnLst>
                              <p:par>
                                <p:cTn id="47" presetID="53" presetClass="entr" presetSubtype="16"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ppt_w</p:attrName>
                                        </p:attrNameLst>
                                      </p:cBhvr>
                                      <p:tavLst>
                                        <p:tav tm="0">
                                          <p:val>
                                            <p:fltVal val="0"/>
                                          </p:val>
                                        </p:tav>
                                        <p:tav tm="100000">
                                          <p:val>
                                            <p:strVal val="#ppt_w"/>
                                          </p:val>
                                        </p:tav>
                                      </p:tavLst>
                                    </p:anim>
                                    <p:anim calcmode="lin" valueType="num">
                                      <p:cBhvr>
                                        <p:cTn id="50" dur="500" fill="hold"/>
                                        <p:tgtEl>
                                          <p:spTgt spid="21"/>
                                        </p:tgtEl>
                                        <p:attrNameLst>
                                          <p:attrName>ppt_h</p:attrName>
                                        </p:attrNameLst>
                                      </p:cBhvr>
                                      <p:tavLst>
                                        <p:tav tm="0">
                                          <p:val>
                                            <p:fltVal val="0"/>
                                          </p:val>
                                        </p:tav>
                                        <p:tav tm="100000">
                                          <p:val>
                                            <p:strVal val="#ppt_h"/>
                                          </p:val>
                                        </p:tav>
                                      </p:tavLst>
                                    </p:anim>
                                    <p:animEffect transition="in" filter="fade">
                                      <p:cBhvr>
                                        <p:cTn id="51" dur="500"/>
                                        <p:tgtEl>
                                          <p:spTgt spid="21"/>
                                        </p:tgtEl>
                                      </p:cBhvr>
                                    </p:animEffect>
                                  </p:childTnLst>
                                </p:cTn>
                              </p:par>
                            </p:childTnLst>
                          </p:cTn>
                        </p:par>
                        <p:par>
                          <p:cTn id="52" fill="hold">
                            <p:stCondLst>
                              <p:cond delay="1000"/>
                            </p:stCondLst>
                            <p:childTnLst>
                              <p:par>
                                <p:cTn id="53" presetID="22" presetClass="entr" presetSubtype="2" fill="hold" nodeType="afterEffect">
                                  <p:stCondLst>
                                    <p:cond delay="100"/>
                                  </p:stCondLst>
                                  <p:childTnLst>
                                    <p:set>
                                      <p:cBhvr>
                                        <p:cTn id="54" dur="1" fill="hold">
                                          <p:stCondLst>
                                            <p:cond delay="0"/>
                                          </p:stCondLst>
                                        </p:cTn>
                                        <p:tgtEl>
                                          <p:spTgt spid="39"/>
                                        </p:tgtEl>
                                        <p:attrNameLst>
                                          <p:attrName>style.visibility</p:attrName>
                                        </p:attrNameLst>
                                      </p:cBhvr>
                                      <p:to>
                                        <p:strVal val="visible"/>
                                      </p:to>
                                    </p:set>
                                    <p:animEffect transition="in" filter="wipe(right)">
                                      <p:cBhvr>
                                        <p:cTn id="55" dur="500"/>
                                        <p:tgtEl>
                                          <p:spTgt spid="39"/>
                                        </p:tgtEl>
                                      </p:cBhvr>
                                    </p:animEffect>
                                  </p:childTnLst>
                                </p:cTn>
                              </p:par>
                            </p:childTnLst>
                          </p:cTn>
                        </p:par>
                        <p:par>
                          <p:cTn id="56" fill="hold">
                            <p:stCondLst>
                              <p:cond delay="16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 calcmode="lin" valueType="num">
                                      <p:cBhvr>
                                        <p:cTn id="66" dur="500" fill="hold"/>
                                        <p:tgtEl>
                                          <p:spTgt spid="27"/>
                                        </p:tgtEl>
                                        <p:attrNameLst>
                                          <p:attrName>ppt_w</p:attrName>
                                        </p:attrNameLst>
                                      </p:cBhvr>
                                      <p:tavLst>
                                        <p:tav tm="0">
                                          <p:val>
                                            <p:fltVal val="0"/>
                                          </p:val>
                                        </p:tav>
                                        <p:tav tm="100000">
                                          <p:val>
                                            <p:strVal val="#ppt_w"/>
                                          </p:val>
                                        </p:tav>
                                      </p:tavLst>
                                    </p:anim>
                                    <p:anim calcmode="lin" valueType="num">
                                      <p:cBhvr>
                                        <p:cTn id="67" dur="500" fill="hold"/>
                                        <p:tgtEl>
                                          <p:spTgt spid="27"/>
                                        </p:tgtEl>
                                        <p:attrNameLst>
                                          <p:attrName>ppt_h</p:attrName>
                                        </p:attrNameLst>
                                      </p:cBhvr>
                                      <p:tavLst>
                                        <p:tav tm="0">
                                          <p:val>
                                            <p:fltVal val="0"/>
                                          </p:val>
                                        </p:tav>
                                        <p:tav tm="100000">
                                          <p:val>
                                            <p:strVal val="#ppt_h"/>
                                          </p:val>
                                        </p:tav>
                                      </p:tavLst>
                                    </p:anim>
                                    <p:animEffect transition="in" filter="fade">
                                      <p:cBhvr>
                                        <p:cTn id="68" dur="500"/>
                                        <p:tgtEl>
                                          <p:spTgt spid="27"/>
                                        </p:tgtEl>
                                      </p:cBhvr>
                                    </p:animEffect>
                                  </p:childTnLst>
                                </p:cTn>
                              </p:par>
                            </p:childTnLst>
                          </p:cTn>
                        </p:par>
                        <p:par>
                          <p:cTn id="69" fill="hold">
                            <p:stCondLst>
                              <p:cond delay="500"/>
                            </p:stCondLst>
                            <p:childTnLst>
                              <p:par>
                                <p:cTn id="70" presetID="53" presetClass="entr" presetSubtype="16"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childTnLst>
                          </p:cTn>
                        </p:par>
                        <p:par>
                          <p:cTn id="75" fill="hold">
                            <p:stCondLst>
                              <p:cond delay="1000"/>
                            </p:stCondLst>
                            <p:childTnLst>
                              <p:par>
                                <p:cTn id="76" presetID="22" presetClass="entr" presetSubtype="8" fill="hold" nodeType="afterEffect">
                                  <p:stCondLst>
                                    <p:cond delay="100"/>
                                  </p:stCondLst>
                                  <p:childTnLst>
                                    <p:set>
                                      <p:cBhvr>
                                        <p:cTn id="77" dur="1" fill="hold">
                                          <p:stCondLst>
                                            <p:cond delay="0"/>
                                          </p:stCondLst>
                                        </p:cTn>
                                        <p:tgtEl>
                                          <p:spTgt spid="52"/>
                                        </p:tgtEl>
                                        <p:attrNameLst>
                                          <p:attrName>style.visibility</p:attrName>
                                        </p:attrNameLst>
                                      </p:cBhvr>
                                      <p:to>
                                        <p:strVal val="visible"/>
                                      </p:to>
                                    </p:set>
                                    <p:animEffect transition="in" filter="wipe(left)">
                                      <p:cBhvr>
                                        <p:cTn id="78" dur="500"/>
                                        <p:tgtEl>
                                          <p:spTgt spid="52"/>
                                        </p:tgtEl>
                                      </p:cBhvr>
                                    </p:animEffect>
                                  </p:childTnLst>
                                </p:cTn>
                              </p:par>
                            </p:childTnLst>
                          </p:cTn>
                        </p:par>
                        <p:par>
                          <p:cTn id="79" fill="hold">
                            <p:stCondLst>
                              <p:cond delay="1600"/>
                            </p:stCondLst>
                            <p:childTnLst>
                              <p:par>
                                <p:cTn id="80" presetID="53" presetClass="entr" presetSubtype="16"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 calcmode="lin" valueType="num">
                                      <p:cBhvr>
                                        <p:cTn id="82" dur="500" fill="hold"/>
                                        <p:tgtEl>
                                          <p:spTgt spid="80"/>
                                        </p:tgtEl>
                                        <p:attrNameLst>
                                          <p:attrName>ppt_w</p:attrName>
                                        </p:attrNameLst>
                                      </p:cBhvr>
                                      <p:tavLst>
                                        <p:tav tm="0">
                                          <p:val>
                                            <p:fltVal val="0"/>
                                          </p:val>
                                        </p:tav>
                                        <p:tav tm="100000">
                                          <p:val>
                                            <p:strVal val="#ppt_w"/>
                                          </p:val>
                                        </p:tav>
                                      </p:tavLst>
                                    </p:anim>
                                    <p:anim calcmode="lin" valueType="num">
                                      <p:cBhvr>
                                        <p:cTn id="83" dur="500" fill="hold"/>
                                        <p:tgtEl>
                                          <p:spTgt spid="80"/>
                                        </p:tgtEl>
                                        <p:attrNameLst>
                                          <p:attrName>ppt_h</p:attrName>
                                        </p:attrNameLst>
                                      </p:cBhvr>
                                      <p:tavLst>
                                        <p:tav tm="0">
                                          <p:val>
                                            <p:fltVal val="0"/>
                                          </p:val>
                                        </p:tav>
                                        <p:tav tm="100000">
                                          <p:val>
                                            <p:strVal val="#ppt_h"/>
                                          </p:val>
                                        </p:tav>
                                      </p:tavLst>
                                    </p:anim>
                                    <p:animEffect transition="in" filter="fade">
                                      <p:cBhvr>
                                        <p:cTn id="84" dur="500"/>
                                        <p:tgtEl>
                                          <p:spTgt spid="80"/>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500"/>
                            </p:stCondLst>
                            <p:childTnLst>
                              <p:par>
                                <p:cTn id="93" presetID="53" presetClass="entr" presetSubtype="16" fill="hold" nodeType="after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p:cTn id="95" dur="500" fill="hold"/>
                                        <p:tgtEl>
                                          <p:spTgt spid="23"/>
                                        </p:tgtEl>
                                        <p:attrNameLst>
                                          <p:attrName>ppt_w</p:attrName>
                                        </p:attrNameLst>
                                      </p:cBhvr>
                                      <p:tavLst>
                                        <p:tav tm="0">
                                          <p:val>
                                            <p:fltVal val="0"/>
                                          </p:val>
                                        </p:tav>
                                        <p:tav tm="100000">
                                          <p:val>
                                            <p:strVal val="#ppt_w"/>
                                          </p:val>
                                        </p:tav>
                                      </p:tavLst>
                                    </p:anim>
                                    <p:anim calcmode="lin" valueType="num">
                                      <p:cBhvr>
                                        <p:cTn id="96" dur="500" fill="hold"/>
                                        <p:tgtEl>
                                          <p:spTgt spid="23"/>
                                        </p:tgtEl>
                                        <p:attrNameLst>
                                          <p:attrName>ppt_h</p:attrName>
                                        </p:attrNameLst>
                                      </p:cBhvr>
                                      <p:tavLst>
                                        <p:tav tm="0">
                                          <p:val>
                                            <p:fltVal val="0"/>
                                          </p:val>
                                        </p:tav>
                                        <p:tav tm="100000">
                                          <p:val>
                                            <p:strVal val="#ppt_h"/>
                                          </p:val>
                                        </p:tav>
                                      </p:tavLst>
                                    </p:anim>
                                    <p:animEffect transition="in" filter="fade">
                                      <p:cBhvr>
                                        <p:cTn id="97" dur="500"/>
                                        <p:tgtEl>
                                          <p:spTgt spid="23"/>
                                        </p:tgtEl>
                                      </p:cBhvr>
                                    </p:animEffect>
                                  </p:childTnLst>
                                </p:cTn>
                              </p:par>
                            </p:childTnLst>
                          </p:cTn>
                        </p:par>
                        <p:par>
                          <p:cTn id="98" fill="hold">
                            <p:stCondLst>
                              <p:cond delay="1000"/>
                            </p:stCondLst>
                            <p:childTnLst>
                              <p:par>
                                <p:cTn id="99" presetID="22" presetClass="entr" presetSubtype="8" fill="hold" nodeType="afterEffect">
                                  <p:stCondLst>
                                    <p:cond delay="100"/>
                                  </p:stCondLst>
                                  <p:childTnLst>
                                    <p:set>
                                      <p:cBhvr>
                                        <p:cTn id="100" dur="1" fill="hold">
                                          <p:stCondLst>
                                            <p:cond delay="0"/>
                                          </p:stCondLst>
                                        </p:cTn>
                                        <p:tgtEl>
                                          <p:spTgt spid="49"/>
                                        </p:tgtEl>
                                        <p:attrNameLst>
                                          <p:attrName>style.visibility</p:attrName>
                                        </p:attrNameLst>
                                      </p:cBhvr>
                                      <p:to>
                                        <p:strVal val="visible"/>
                                      </p:to>
                                    </p:set>
                                    <p:animEffect transition="in" filter="wipe(left)">
                                      <p:cBhvr>
                                        <p:cTn id="101" dur="500"/>
                                        <p:tgtEl>
                                          <p:spTgt spid="49"/>
                                        </p:tgtEl>
                                      </p:cBhvr>
                                    </p:animEffect>
                                  </p:childTnLst>
                                </p:cTn>
                              </p:par>
                            </p:childTnLst>
                          </p:cTn>
                        </p:par>
                        <p:par>
                          <p:cTn id="102" fill="hold">
                            <p:stCondLst>
                              <p:cond delay="16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60" grpId="0"/>
      <p:bldP spid="64" grpId="0"/>
      <p:bldP spid="76"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cxnSp>
        <p:nvCxnSpPr>
          <p:cNvPr id="4" name="Conector recto 3"/>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7"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a:ln w="0"/>
                <a:gradFill>
                  <a:gsLst>
                    <a:gs pos="21000">
                      <a:srgbClr val="53575C"/>
                    </a:gs>
                    <a:gs pos="88000">
                      <a:srgbClr val="C5C7CA"/>
                    </a:gs>
                  </a:gsLst>
                  <a:lin ang="5400000"/>
                </a:gradFill>
              </a:rPr>
              <a:t>INTRODUCCIÓN</a:t>
            </a:r>
          </a:p>
        </p:txBody>
      </p:sp>
      <p:sp>
        <p:nvSpPr>
          <p:cNvPr id="55" name="Título 1"/>
          <p:cNvSpPr txBox="1">
            <a:spLocks/>
          </p:cNvSpPr>
          <p:nvPr/>
        </p:nvSpPr>
        <p:spPr>
          <a:xfrm>
            <a:off x="2088311" y="507686"/>
            <a:ext cx="9980682" cy="682894"/>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3200" cap="all" dirty="0"/>
              <a:t>PLANTEAMIENTO DEL PROBLEMA</a:t>
            </a:r>
          </a:p>
        </p:txBody>
      </p:sp>
      <p:sp>
        <p:nvSpPr>
          <p:cNvPr id="45" name="Marcador de número de diapositiva 2"/>
          <p:cNvSpPr>
            <a:spLocks noGrp="1"/>
          </p:cNvSpPr>
          <p:nvPr>
            <p:ph type="sldNum" sz="quarter" idx="12"/>
          </p:nvPr>
        </p:nvSpPr>
        <p:spPr>
          <a:xfrm>
            <a:off x="9256782" y="6295391"/>
            <a:ext cx="1828800" cy="365125"/>
          </a:xfrm>
        </p:spPr>
        <p:txBody>
          <a:bodyPr/>
          <a:lstStyle/>
          <a:p>
            <a:pPr rtl="0"/>
            <a:fld id="{BD266BE7-899D-4075-917F-DBDE33B6B692}" type="slidenum">
              <a:rPr lang="es-ES" noProof="0" smtClean="0"/>
              <a:t>5</a:t>
            </a:fld>
            <a:endParaRPr lang="es-ES" noProof="0" dirty="0"/>
          </a:p>
        </p:txBody>
      </p:sp>
      <p:sp>
        <p:nvSpPr>
          <p:cNvPr id="46" name="Rectángulo redondeado 45"/>
          <p:cNvSpPr/>
          <p:nvPr/>
        </p:nvSpPr>
        <p:spPr>
          <a:xfrm>
            <a:off x="8605820" y="4001995"/>
            <a:ext cx="3470429" cy="506917"/>
          </a:xfrm>
          <a:prstGeom prst="roundRect">
            <a:avLst>
              <a:gd name="adj" fmla="val 50000"/>
            </a:avLst>
          </a:prstGeom>
          <a:gradFill flip="none" rotWithShape="1">
            <a:gsLst>
              <a:gs pos="0">
                <a:srgbClr val="E0C6CF"/>
              </a:gs>
              <a:gs pos="100000">
                <a:srgbClr val="B87E93"/>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dirty="0" smtClean="0">
                <a:ln w="0"/>
                <a:solidFill>
                  <a:schemeClr val="accent1"/>
                </a:solidFill>
                <a:effectLst>
                  <a:outerShdw blurRad="38100" dist="25400" dir="5400000" algn="ctr" rotWithShape="0">
                    <a:srgbClr val="6E747A">
                      <a:alpha val="43000"/>
                    </a:srgbClr>
                  </a:outerShdw>
                </a:effectLst>
                <a:latin typeface="Tw Cen MT" panose="020B0602020104020603" pitchFamily="34" charset="0"/>
              </a:rPr>
              <a:t>Complejidad en el proceso de SMS</a:t>
            </a:r>
            <a:endParaRPr lang="es-EC" dirty="0">
              <a:ln w="0"/>
              <a:solidFill>
                <a:schemeClr val="accent1"/>
              </a:solidFill>
              <a:effectLst>
                <a:outerShdw blurRad="38100" dist="25400" dir="5400000" algn="ctr" rotWithShape="0">
                  <a:srgbClr val="6E747A">
                    <a:alpha val="43000"/>
                  </a:srgbClr>
                </a:outerShdw>
              </a:effectLst>
              <a:latin typeface="Tw Cen MT" panose="020B0602020104020603" pitchFamily="34" charset="0"/>
            </a:endParaRPr>
          </a:p>
        </p:txBody>
      </p:sp>
      <p:cxnSp>
        <p:nvCxnSpPr>
          <p:cNvPr id="48" name="Straight Connector 18">
            <a:extLst>
              <a:ext uri="{FF2B5EF4-FFF2-40B4-BE49-F238E27FC236}">
                <a16:creationId xmlns:a16="http://schemas.microsoft.com/office/drawing/2014/main" id="{7141C71E-E08E-4C35-AF33-12A46FFB4E28}"/>
              </a:ext>
            </a:extLst>
          </p:cNvPr>
          <p:cNvCxnSpPr/>
          <p:nvPr/>
        </p:nvCxnSpPr>
        <p:spPr>
          <a:xfrm>
            <a:off x="4182256" y="4248398"/>
            <a:ext cx="4423564" cy="0"/>
          </a:xfrm>
          <a:prstGeom prst="line">
            <a:avLst/>
          </a:prstGeom>
          <a:ln w="190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18">
            <a:extLst>
              <a:ext uri="{FF2B5EF4-FFF2-40B4-BE49-F238E27FC236}">
                <a16:creationId xmlns:a16="http://schemas.microsoft.com/office/drawing/2014/main" id="{7141C71E-E08E-4C35-AF33-12A46FFB4E28}"/>
              </a:ext>
            </a:extLst>
          </p:cNvPr>
          <p:cNvCxnSpPr>
            <a:endCxn id="57" idx="2"/>
          </p:cNvCxnSpPr>
          <p:nvPr/>
        </p:nvCxnSpPr>
        <p:spPr>
          <a:xfrm flipH="1" flipV="1">
            <a:off x="2963987" y="2800813"/>
            <a:ext cx="1218269" cy="1442274"/>
          </a:xfrm>
          <a:prstGeom prst="line">
            <a:avLst/>
          </a:prstGeom>
          <a:ln w="19050">
            <a:solidFill>
              <a:schemeClr val="bg1">
                <a:lumMod val="6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57" name="Rectángulo redondeado 56"/>
          <p:cNvSpPr/>
          <p:nvPr/>
        </p:nvSpPr>
        <p:spPr>
          <a:xfrm>
            <a:off x="1116003" y="2257731"/>
            <a:ext cx="3695968" cy="543082"/>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latin typeface="Tw Cen MT" panose="020B0602020104020603" pitchFamily="34" charset="0"/>
              </a:rPr>
              <a:t>Problema en la formulación de Preguntas de Investigación </a:t>
            </a:r>
            <a:endParaRPr lang="es-EC" b="1" dirty="0">
              <a:latin typeface="Tw Cen MT" panose="020B0602020104020603" pitchFamily="34" charset="0"/>
            </a:endParaRPr>
          </a:p>
        </p:txBody>
      </p:sp>
      <p:cxnSp>
        <p:nvCxnSpPr>
          <p:cNvPr id="58" name="Straight Connector 18">
            <a:extLst>
              <a:ext uri="{FF2B5EF4-FFF2-40B4-BE49-F238E27FC236}">
                <a16:creationId xmlns:a16="http://schemas.microsoft.com/office/drawing/2014/main" id="{7141C71E-E08E-4C35-AF33-12A46FFB4E28}"/>
              </a:ext>
            </a:extLst>
          </p:cNvPr>
          <p:cNvCxnSpPr/>
          <p:nvPr/>
        </p:nvCxnSpPr>
        <p:spPr>
          <a:xfrm flipV="1">
            <a:off x="2670530" y="2919159"/>
            <a:ext cx="362262" cy="39061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9" name="TextBox 79">
            <a:extLst>
              <a:ext uri="{FF2B5EF4-FFF2-40B4-BE49-F238E27FC236}">
                <a16:creationId xmlns:a16="http://schemas.microsoft.com/office/drawing/2014/main" id="{EAA698D6-61E6-47B4-977C-84FC3F7A291F}"/>
              </a:ext>
            </a:extLst>
          </p:cNvPr>
          <p:cNvSpPr txBox="1"/>
          <p:nvPr/>
        </p:nvSpPr>
        <p:spPr>
          <a:xfrm>
            <a:off x="1049956" y="2878309"/>
            <a:ext cx="1666472" cy="830997"/>
          </a:xfrm>
          <a:prstGeom prst="rect">
            <a:avLst/>
          </a:prstGeom>
          <a:noFill/>
        </p:spPr>
        <p:txBody>
          <a:bodyPr wrap="square" rtlCol="0">
            <a:spAutoFit/>
          </a:bodyPr>
          <a:lstStyle/>
          <a:p>
            <a:pPr algn="r"/>
            <a:r>
              <a:rPr lang="es-EC" sz="1600" dirty="0" smtClean="0">
                <a:solidFill>
                  <a:srgbClr val="A6A6A6"/>
                </a:solidFill>
                <a:latin typeface="Tw Cen MT" panose="020B0602020104020603" pitchFamily="34" charset="0"/>
              </a:rPr>
              <a:t>Requiere Experiencia en el dominio.</a:t>
            </a:r>
            <a:endParaRPr lang="es-EC" sz="1600" dirty="0">
              <a:solidFill>
                <a:srgbClr val="A6A6A6"/>
              </a:solidFill>
              <a:latin typeface="Tw Cen MT" panose="020B0602020104020603" pitchFamily="34" charset="0"/>
            </a:endParaRPr>
          </a:p>
        </p:txBody>
      </p:sp>
      <p:cxnSp>
        <p:nvCxnSpPr>
          <p:cNvPr id="61" name="Straight Connector 18">
            <a:extLst>
              <a:ext uri="{FF2B5EF4-FFF2-40B4-BE49-F238E27FC236}">
                <a16:creationId xmlns:a16="http://schemas.microsoft.com/office/drawing/2014/main" id="{7141C71E-E08E-4C35-AF33-12A46FFB4E28}"/>
              </a:ext>
            </a:extLst>
          </p:cNvPr>
          <p:cNvCxnSpPr>
            <a:endCxn id="62" idx="0"/>
          </p:cNvCxnSpPr>
          <p:nvPr/>
        </p:nvCxnSpPr>
        <p:spPr>
          <a:xfrm flipH="1">
            <a:off x="1692764" y="4234693"/>
            <a:ext cx="2489492" cy="700169"/>
          </a:xfrm>
          <a:prstGeom prst="line">
            <a:avLst/>
          </a:prstGeom>
          <a:ln w="19050">
            <a:solidFill>
              <a:schemeClr val="bg1">
                <a:lumMod val="65000"/>
              </a:schemeClr>
            </a:solidFill>
            <a:headEnd type="arrow"/>
          </a:ln>
        </p:spPr>
        <p:style>
          <a:lnRef idx="1">
            <a:schemeClr val="accent1"/>
          </a:lnRef>
          <a:fillRef idx="0">
            <a:schemeClr val="accent1"/>
          </a:fillRef>
          <a:effectRef idx="0">
            <a:schemeClr val="accent1"/>
          </a:effectRef>
          <a:fontRef idx="minor">
            <a:schemeClr val="tx1"/>
          </a:fontRef>
        </p:style>
      </p:cxnSp>
      <p:sp>
        <p:nvSpPr>
          <p:cNvPr id="62" name="Rectángulo redondeado 61"/>
          <p:cNvSpPr/>
          <p:nvPr/>
        </p:nvSpPr>
        <p:spPr>
          <a:xfrm>
            <a:off x="404984" y="4934862"/>
            <a:ext cx="2575560" cy="543082"/>
          </a:xfrm>
          <a:prstGeom prst="roundRect">
            <a:avLst>
              <a:gd name="adj" fmla="val 50000"/>
            </a:avLst>
          </a:prstGeom>
          <a:solidFill>
            <a:srgbClr val="7B91B8"/>
          </a:soli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latin typeface="Tw Cen MT" panose="020B0602020104020603" pitchFamily="34" charset="0"/>
              </a:rPr>
              <a:t>Problema en el proceso de búsqueda</a:t>
            </a:r>
            <a:endParaRPr lang="es-EC" b="1" dirty="0">
              <a:latin typeface="Tw Cen MT" panose="020B0602020104020603" pitchFamily="34" charset="0"/>
            </a:endParaRPr>
          </a:p>
        </p:txBody>
      </p:sp>
      <p:sp>
        <p:nvSpPr>
          <p:cNvPr id="63" name="TextBox 79">
            <a:extLst>
              <a:ext uri="{FF2B5EF4-FFF2-40B4-BE49-F238E27FC236}">
                <a16:creationId xmlns:a16="http://schemas.microsoft.com/office/drawing/2014/main" id="{EAA698D6-61E6-47B4-977C-84FC3F7A291F}"/>
              </a:ext>
            </a:extLst>
          </p:cNvPr>
          <p:cNvSpPr txBox="1"/>
          <p:nvPr/>
        </p:nvSpPr>
        <p:spPr>
          <a:xfrm>
            <a:off x="653732" y="3929879"/>
            <a:ext cx="1286794" cy="830997"/>
          </a:xfrm>
          <a:prstGeom prst="rect">
            <a:avLst/>
          </a:prstGeom>
          <a:noFill/>
        </p:spPr>
        <p:txBody>
          <a:bodyPr wrap="square" rtlCol="0">
            <a:spAutoFit/>
          </a:bodyPr>
          <a:lstStyle/>
          <a:p>
            <a:pPr algn="r"/>
            <a:r>
              <a:rPr lang="es-EC" sz="1600" dirty="0" smtClean="0">
                <a:solidFill>
                  <a:srgbClr val="A6A6A6"/>
                </a:solidFill>
                <a:latin typeface="Tw Cen MT" panose="020B0602020104020603" pitchFamily="34" charset="0"/>
              </a:rPr>
              <a:t>Calidad en la cadena de búsqueda.</a:t>
            </a:r>
            <a:endParaRPr lang="es-EC" sz="1600" dirty="0">
              <a:solidFill>
                <a:srgbClr val="A6A6A6"/>
              </a:solidFill>
              <a:latin typeface="Tw Cen MT" panose="020B0602020104020603" pitchFamily="34" charset="0"/>
            </a:endParaRPr>
          </a:p>
        </p:txBody>
      </p:sp>
      <p:cxnSp>
        <p:nvCxnSpPr>
          <p:cNvPr id="65" name="Straight Connector 18">
            <a:extLst>
              <a:ext uri="{FF2B5EF4-FFF2-40B4-BE49-F238E27FC236}">
                <a16:creationId xmlns:a16="http://schemas.microsoft.com/office/drawing/2014/main" id="{7141C71E-E08E-4C35-AF33-12A46FFB4E28}"/>
              </a:ext>
            </a:extLst>
          </p:cNvPr>
          <p:cNvCxnSpPr/>
          <p:nvPr/>
        </p:nvCxnSpPr>
        <p:spPr>
          <a:xfrm>
            <a:off x="1988662" y="4405262"/>
            <a:ext cx="620293" cy="25849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6" name="Rectángulo redondeado 65"/>
          <p:cNvSpPr/>
          <p:nvPr/>
        </p:nvSpPr>
        <p:spPr>
          <a:xfrm>
            <a:off x="3991658" y="1555248"/>
            <a:ext cx="3695968" cy="543082"/>
          </a:xfrm>
          <a:prstGeom prst="roundRect">
            <a:avLst>
              <a:gd name="adj" fmla="val 50000"/>
            </a:avLst>
          </a:prstGeom>
          <a:solidFill>
            <a:srgbClr val="A02F5A"/>
          </a:soli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latin typeface="Tw Cen MT" panose="020B0602020104020603" pitchFamily="34" charset="0"/>
              </a:rPr>
              <a:t>Problema en la evaluación de la calidad de los estudios</a:t>
            </a:r>
            <a:endParaRPr lang="es-EC" b="1" dirty="0">
              <a:latin typeface="Tw Cen MT" panose="020B0602020104020603" pitchFamily="34" charset="0"/>
            </a:endParaRPr>
          </a:p>
        </p:txBody>
      </p:sp>
      <p:cxnSp>
        <p:nvCxnSpPr>
          <p:cNvPr id="67" name="Straight Connector 18">
            <a:extLst>
              <a:ext uri="{FF2B5EF4-FFF2-40B4-BE49-F238E27FC236}">
                <a16:creationId xmlns:a16="http://schemas.microsoft.com/office/drawing/2014/main" id="{7141C71E-E08E-4C35-AF33-12A46FFB4E28}"/>
              </a:ext>
            </a:extLst>
          </p:cNvPr>
          <p:cNvCxnSpPr>
            <a:endCxn id="66" idx="2"/>
          </p:cNvCxnSpPr>
          <p:nvPr/>
        </p:nvCxnSpPr>
        <p:spPr>
          <a:xfrm flipH="1" flipV="1">
            <a:off x="5839642" y="2098330"/>
            <a:ext cx="1363348" cy="2157123"/>
          </a:xfrm>
          <a:prstGeom prst="line">
            <a:avLst/>
          </a:prstGeom>
          <a:ln w="19050">
            <a:solidFill>
              <a:schemeClr val="bg1">
                <a:lumMod val="6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18">
            <a:extLst>
              <a:ext uri="{FF2B5EF4-FFF2-40B4-BE49-F238E27FC236}">
                <a16:creationId xmlns:a16="http://schemas.microsoft.com/office/drawing/2014/main" id="{7141C71E-E08E-4C35-AF33-12A46FFB4E28}"/>
              </a:ext>
            </a:extLst>
          </p:cNvPr>
          <p:cNvCxnSpPr/>
          <p:nvPr/>
        </p:nvCxnSpPr>
        <p:spPr>
          <a:xfrm flipV="1">
            <a:off x="4934705" y="2164289"/>
            <a:ext cx="957815" cy="79839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TextBox 79">
            <a:extLst>
              <a:ext uri="{FF2B5EF4-FFF2-40B4-BE49-F238E27FC236}">
                <a16:creationId xmlns:a16="http://schemas.microsoft.com/office/drawing/2014/main" id="{EAA698D6-61E6-47B4-977C-84FC3F7A291F}"/>
              </a:ext>
            </a:extLst>
          </p:cNvPr>
          <p:cNvSpPr txBox="1"/>
          <p:nvPr/>
        </p:nvSpPr>
        <p:spPr>
          <a:xfrm>
            <a:off x="4003361" y="2823605"/>
            <a:ext cx="1803245" cy="830997"/>
          </a:xfrm>
          <a:prstGeom prst="rect">
            <a:avLst/>
          </a:prstGeom>
          <a:noFill/>
        </p:spPr>
        <p:txBody>
          <a:bodyPr wrap="square" rtlCol="0">
            <a:spAutoFit/>
          </a:bodyPr>
          <a:lstStyle/>
          <a:p>
            <a:pPr algn="r"/>
            <a:r>
              <a:rPr lang="es-EC" sz="1600" dirty="0" smtClean="0">
                <a:solidFill>
                  <a:srgbClr val="A6A6A6"/>
                </a:solidFill>
                <a:latin typeface="Tw Cen MT" panose="020B0602020104020603" pitchFamily="34" charset="0"/>
              </a:rPr>
              <a:t>Falta de detalles en la descripción del proceso.</a:t>
            </a:r>
            <a:endParaRPr lang="es-EC" sz="1600" dirty="0">
              <a:solidFill>
                <a:srgbClr val="A6A6A6"/>
              </a:solidFill>
              <a:latin typeface="Tw Cen MT" panose="020B0602020104020603" pitchFamily="34" charset="0"/>
            </a:endParaRPr>
          </a:p>
        </p:txBody>
      </p:sp>
      <p:cxnSp>
        <p:nvCxnSpPr>
          <p:cNvPr id="70" name="Straight Connector 18">
            <a:extLst>
              <a:ext uri="{FF2B5EF4-FFF2-40B4-BE49-F238E27FC236}">
                <a16:creationId xmlns:a16="http://schemas.microsoft.com/office/drawing/2014/main" id="{7141C71E-E08E-4C35-AF33-12A46FFB4E28}"/>
              </a:ext>
            </a:extLst>
          </p:cNvPr>
          <p:cNvCxnSpPr/>
          <p:nvPr/>
        </p:nvCxnSpPr>
        <p:spPr>
          <a:xfrm flipV="1">
            <a:off x="5918683" y="3468125"/>
            <a:ext cx="764251" cy="27844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1" name="TextBox 79">
            <a:extLst>
              <a:ext uri="{FF2B5EF4-FFF2-40B4-BE49-F238E27FC236}">
                <a16:creationId xmlns:a16="http://schemas.microsoft.com/office/drawing/2014/main" id="{EAA698D6-61E6-47B4-977C-84FC3F7A291F}"/>
              </a:ext>
            </a:extLst>
          </p:cNvPr>
          <p:cNvSpPr txBox="1"/>
          <p:nvPr/>
        </p:nvSpPr>
        <p:spPr>
          <a:xfrm>
            <a:off x="4177579" y="3602886"/>
            <a:ext cx="2434973" cy="584775"/>
          </a:xfrm>
          <a:prstGeom prst="rect">
            <a:avLst/>
          </a:prstGeom>
          <a:noFill/>
        </p:spPr>
        <p:txBody>
          <a:bodyPr wrap="square" rtlCol="0">
            <a:spAutoFit/>
          </a:bodyPr>
          <a:lstStyle/>
          <a:p>
            <a:pPr algn="r"/>
            <a:r>
              <a:rPr lang="es-EC" sz="1600" dirty="0" smtClean="0">
                <a:solidFill>
                  <a:srgbClr val="A6A6A6"/>
                </a:solidFill>
                <a:latin typeface="Tw Cen MT" panose="020B0602020104020603" pitchFamily="34" charset="0"/>
              </a:rPr>
              <a:t>Alto número de publicaciones irrelevantes.</a:t>
            </a:r>
            <a:endParaRPr lang="es-EC" sz="1600" dirty="0">
              <a:solidFill>
                <a:srgbClr val="A6A6A6"/>
              </a:solidFill>
              <a:latin typeface="Tw Cen MT" panose="020B0602020104020603" pitchFamily="34" charset="0"/>
            </a:endParaRPr>
          </a:p>
        </p:txBody>
      </p:sp>
      <p:cxnSp>
        <p:nvCxnSpPr>
          <p:cNvPr id="77" name="Straight Connector 18">
            <a:extLst>
              <a:ext uri="{FF2B5EF4-FFF2-40B4-BE49-F238E27FC236}">
                <a16:creationId xmlns:a16="http://schemas.microsoft.com/office/drawing/2014/main" id="{7141C71E-E08E-4C35-AF33-12A46FFB4E28}"/>
              </a:ext>
            </a:extLst>
          </p:cNvPr>
          <p:cNvCxnSpPr>
            <a:endCxn id="78" idx="2"/>
          </p:cNvCxnSpPr>
          <p:nvPr/>
        </p:nvCxnSpPr>
        <p:spPr>
          <a:xfrm flipH="1" flipV="1">
            <a:off x="8337870" y="2751543"/>
            <a:ext cx="82606" cy="1496855"/>
          </a:xfrm>
          <a:prstGeom prst="line">
            <a:avLst/>
          </a:prstGeom>
          <a:ln w="19050">
            <a:solidFill>
              <a:schemeClr val="bg1">
                <a:lumMod val="65000"/>
              </a:schemeClr>
            </a:solidFill>
            <a:headEnd type="arrow"/>
          </a:ln>
        </p:spPr>
        <p:style>
          <a:lnRef idx="1">
            <a:schemeClr val="accent1"/>
          </a:lnRef>
          <a:fillRef idx="0">
            <a:schemeClr val="accent1"/>
          </a:fillRef>
          <a:effectRef idx="0">
            <a:schemeClr val="accent1"/>
          </a:effectRef>
          <a:fontRef idx="minor">
            <a:schemeClr val="tx1"/>
          </a:fontRef>
        </p:style>
      </p:cxnSp>
      <p:sp>
        <p:nvSpPr>
          <p:cNvPr id="78" name="Rectángulo redondeado 77"/>
          <p:cNvSpPr/>
          <p:nvPr/>
        </p:nvSpPr>
        <p:spPr>
          <a:xfrm>
            <a:off x="7326837" y="2208461"/>
            <a:ext cx="2022065" cy="543082"/>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latin typeface="Tw Cen MT" panose="020B0602020104020603" pitchFamily="34" charset="0"/>
              </a:rPr>
              <a:t>Requiere mucho tiempo</a:t>
            </a:r>
            <a:endParaRPr lang="es-EC" b="1" dirty="0">
              <a:latin typeface="Tw Cen MT" panose="020B0602020104020603" pitchFamily="34" charset="0"/>
            </a:endParaRPr>
          </a:p>
        </p:txBody>
      </p:sp>
      <p:cxnSp>
        <p:nvCxnSpPr>
          <p:cNvPr id="79" name="Straight Connector 18">
            <a:extLst>
              <a:ext uri="{FF2B5EF4-FFF2-40B4-BE49-F238E27FC236}">
                <a16:creationId xmlns:a16="http://schemas.microsoft.com/office/drawing/2014/main" id="{7141C71E-E08E-4C35-AF33-12A46FFB4E28}"/>
              </a:ext>
            </a:extLst>
          </p:cNvPr>
          <p:cNvCxnSpPr/>
          <p:nvPr/>
        </p:nvCxnSpPr>
        <p:spPr>
          <a:xfrm flipH="1" flipV="1">
            <a:off x="8386591" y="3244416"/>
            <a:ext cx="735557" cy="1494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2" name="TextBox 79">
            <a:extLst>
              <a:ext uri="{FF2B5EF4-FFF2-40B4-BE49-F238E27FC236}">
                <a16:creationId xmlns:a16="http://schemas.microsoft.com/office/drawing/2014/main" id="{EAA698D6-61E6-47B4-977C-84FC3F7A291F}"/>
              </a:ext>
            </a:extLst>
          </p:cNvPr>
          <p:cNvSpPr txBox="1"/>
          <p:nvPr/>
        </p:nvSpPr>
        <p:spPr>
          <a:xfrm>
            <a:off x="8980007" y="3112571"/>
            <a:ext cx="1375924" cy="584775"/>
          </a:xfrm>
          <a:prstGeom prst="rect">
            <a:avLst/>
          </a:prstGeom>
          <a:noFill/>
        </p:spPr>
        <p:txBody>
          <a:bodyPr wrap="square" rtlCol="0">
            <a:spAutoFit/>
          </a:bodyPr>
          <a:lstStyle/>
          <a:p>
            <a:pPr algn="ctr"/>
            <a:r>
              <a:rPr lang="es-EC" sz="1600" dirty="0" smtClean="0">
                <a:solidFill>
                  <a:srgbClr val="A6A6A6"/>
                </a:solidFill>
                <a:latin typeface="Tw Cen MT" panose="020B0602020104020603" pitchFamily="34" charset="0"/>
              </a:rPr>
              <a:t>Se realiza de forma manual</a:t>
            </a:r>
            <a:endParaRPr lang="es-EC" sz="1600" dirty="0">
              <a:solidFill>
                <a:srgbClr val="A6A6A6"/>
              </a:solidFill>
              <a:latin typeface="Tw Cen MT" panose="020B0602020104020603" pitchFamily="34" charset="0"/>
            </a:endParaRPr>
          </a:p>
        </p:txBody>
      </p:sp>
      <p:cxnSp>
        <p:nvCxnSpPr>
          <p:cNvPr id="83" name="Straight Connector 18">
            <a:extLst>
              <a:ext uri="{FF2B5EF4-FFF2-40B4-BE49-F238E27FC236}">
                <a16:creationId xmlns:a16="http://schemas.microsoft.com/office/drawing/2014/main" id="{7141C71E-E08E-4C35-AF33-12A46FFB4E28}"/>
              </a:ext>
            </a:extLst>
          </p:cNvPr>
          <p:cNvCxnSpPr>
            <a:endCxn id="84" idx="0"/>
          </p:cNvCxnSpPr>
          <p:nvPr/>
        </p:nvCxnSpPr>
        <p:spPr>
          <a:xfrm flipH="1">
            <a:off x="2437200" y="4248398"/>
            <a:ext cx="3359998" cy="1959022"/>
          </a:xfrm>
          <a:prstGeom prst="line">
            <a:avLst/>
          </a:prstGeom>
          <a:ln w="19050">
            <a:solidFill>
              <a:schemeClr val="bg1">
                <a:lumMod val="65000"/>
              </a:schemeClr>
            </a:solidFill>
            <a:headEnd type="arrow"/>
          </a:ln>
        </p:spPr>
        <p:style>
          <a:lnRef idx="1">
            <a:schemeClr val="accent1"/>
          </a:lnRef>
          <a:fillRef idx="0">
            <a:schemeClr val="accent1"/>
          </a:fillRef>
          <a:effectRef idx="0">
            <a:schemeClr val="accent1"/>
          </a:effectRef>
          <a:fontRef idx="minor">
            <a:schemeClr val="tx1"/>
          </a:fontRef>
        </p:style>
      </p:cxnSp>
      <p:sp>
        <p:nvSpPr>
          <p:cNvPr id="84" name="Rectángulo redondeado 83"/>
          <p:cNvSpPr/>
          <p:nvPr/>
        </p:nvSpPr>
        <p:spPr>
          <a:xfrm>
            <a:off x="1149420" y="6207420"/>
            <a:ext cx="2575560" cy="543082"/>
          </a:xfrm>
          <a:prstGeom prst="roundRect">
            <a:avLst>
              <a:gd name="adj" fmla="val 50000"/>
            </a:avLst>
          </a:prstGeom>
          <a:solidFill>
            <a:srgbClr val="3F6589"/>
          </a:soli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latin typeface="Tw Cen MT" panose="020B0602020104020603" pitchFamily="34" charset="0"/>
              </a:rPr>
              <a:t>No hay intercambio de conocimientos</a:t>
            </a:r>
            <a:endParaRPr lang="es-EC" b="1" dirty="0">
              <a:latin typeface="Tw Cen MT" panose="020B0602020104020603" pitchFamily="34" charset="0"/>
            </a:endParaRPr>
          </a:p>
        </p:txBody>
      </p:sp>
      <p:cxnSp>
        <p:nvCxnSpPr>
          <p:cNvPr id="85" name="Straight Connector 18">
            <a:extLst>
              <a:ext uri="{FF2B5EF4-FFF2-40B4-BE49-F238E27FC236}">
                <a16:creationId xmlns:a16="http://schemas.microsoft.com/office/drawing/2014/main" id="{7141C71E-E08E-4C35-AF33-12A46FFB4E28}"/>
              </a:ext>
            </a:extLst>
          </p:cNvPr>
          <p:cNvCxnSpPr/>
          <p:nvPr/>
        </p:nvCxnSpPr>
        <p:spPr>
          <a:xfrm flipV="1">
            <a:off x="1412453" y="5363923"/>
            <a:ext cx="2414108" cy="38513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TextBox 79">
            <a:extLst>
              <a:ext uri="{FF2B5EF4-FFF2-40B4-BE49-F238E27FC236}">
                <a16:creationId xmlns:a16="http://schemas.microsoft.com/office/drawing/2014/main" id="{EAA698D6-61E6-47B4-977C-84FC3F7A291F}"/>
              </a:ext>
            </a:extLst>
          </p:cNvPr>
          <p:cNvSpPr txBox="1"/>
          <p:nvPr/>
        </p:nvSpPr>
        <p:spPr>
          <a:xfrm>
            <a:off x="-332415" y="5593338"/>
            <a:ext cx="3361310" cy="584775"/>
          </a:xfrm>
          <a:prstGeom prst="rect">
            <a:avLst/>
          </a:prstGeom>
          <a:noFill/>
        </p:spPr>
        <p:txBody>
          <a:bodyPr wrap="square" rtlCol="0">
            <a:spAutoFit/>
          </a:bodyPr>
          <a:lstStyle/>
          <a:p>
            <a:pPr algn="r"/>
            <a:r>
              <a:rPr lang="es-EC" sz="1600" dirty="0" smtClean="0">
                <a:solidFill>
                  <a:srgbClr val="A6A6A6"/>
                </a:solidFill>
                <a:latin typeface="Tw Cen MT" panose="020B0602020104020603" pitchFamily="34" charset="0"/>
              </a:rPr>
              <a:t>El conocimiento generado no esta disponible para otros investigadores</a:t>
            </a:r>
            <a:endParaRPr lang="es-EC" sz="1600" dirty="0">
              <a:solidFill>
                <a:srgbClr val="A6A6A6"/>
              </a:solidFill>
              <a:latin typeface="Tw Cen MT" panose="020B0602020104020603" pitchFamily="34" charset="0"/>
            </a:endParaRPr>
          </a:p>
        </p:txBody>
      </p:sp>
      <p:cxnSp>
        <p:nvCxnSpPr>
          <p:cNvPr id="87" name="Straight Connector 18">
            <a:extLst>
              <a:ext uri="{FF2B5EF4-FFF2-40B4-BE49-F238E27FC236}">
                <a16:creationId xmlns:a16="http://schemas.microsoft.com/office/drawing/2014/main" id="{7141C71E-E08E-4C35-AF33-12A46FFB4E28}"/>
              </a:ext>
            </a:extLst>
          </p:cNvPr>
          <p:cNvCxnSpPr/>
          <p:nvPr/>
        </p:nvCxnSpPr>
        <p:spPr>
          <a:xfrm flipV="1">
            <a:off x="3896735" y="4481425"/>
            <a:ext cx="1503401" cy="19429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TextBox 79">
            <a:extLst>
              <a:ext uri="{FF2B5EF4-FFF2-40B4-BE49-F238E27FC236}">
                <a16:creationId xmlns:a16="http://schemas.microsoft.com/office/drawing/2014/main" id="{EAA698D6-61E6-47B4-977C-84FC3F7A291F}"/>
              </a:ext>
            </a:extLst>
          </p:cNvPr>
          <p:cNvSpPr txBox="1"/>
          <p:nvPr/>
        </p:nvSpPr>
        <p:spPr>
          <a:xfrm>
            <a:off x="3136269" y="4525329"/>
            <a:ext cx="1498583" cy="584775"/>
          </a:xfrm>
          <a:prstGeom prst="rect">
            <a:avLst/>
          </a:prstGeom>
          <a:noFill/>
        </p:spPr>
        <p:txBody>
          <a:bodyPr wrap="square" rtlCol="0">
            <a:spAutoFit/>
          </a:bodyPr>
          <a:lstStyle/>
          <a:p>
            <a:pPr algn="r"/>
            <a:r>
              <a:rPr lang="es-EC" sz="1600" dirty="0" smtClean="0">
                <a:solidFill>
                  <a:srgbClr val="A6A6A6"/>
                </a:solidFill>
                <a:latin typeface="Tw Cen MT" panose="020B0602020104020603" pitchFamily="34" charset="0"/>
              </a:rPr>
              <a:t>Solo se accede a la síntesis</a:t>
            </a:r>
            <a:endParaRPr lang="es-EC" sz="1600" dirty="0">
              <a:solidFill>
                <a:srgbClr val="A6A6A6"/>
              </a:solidFill>
              <a:latin typeface="Tw Cen MT" panose="020B0602020104020603" pitchFamily="34" charset="0"/>
            </a:endParaRPr>
          </a:p>
        </p:txBody>
      </p:sp>
      <p:cxnSp>
        <p:nvCxnSpPr>
          <p:cNvPr id="94" name="Straight Connector 18">
            <a:extLst>
              <a:ext uri="{FF2B5EF4-FFF2-40B4-BE49-F238E27FC236}">
                <a16:creationId xmlns:a16="http://schemas.microsoft.com/office/drawing/2014/main" id="{7141C71E-E08E-4C35-AF33-12A46FFB4E28}"/>
              </a:ext>
            </a:extLst>
          </p:cNvPr>
          <p:cNvCxnSpPr/>
          <p:nvPr/>
        </p:nvCxnSpPr>
        <p:spPr>
          <a:xfrm flipH="1">
            <a:off x="5336100" y="4217656"/>
            <a:ext cx="2474620" cy="1921737"/>
          </a:xfrm>
          <a:prstGeom prst="line">
            <a:avLst/>
          </a:prstGeom>
          <a:ln w="19050">
            <a:solidFill>
              <a:schemeClr val="bg1">
                <a:lumMod val="65000"/>
              </a:schemeClr>
            </a:solidFill>
            <a:headEnd type="arrow"/>
          </a:ln>
        </p:spPr>
        <p:style>
          <a:lnRef idx="1">
            <a:schemeClr val="accent1"/>
          </a:lnRef>
          <a:fillRef idx="0">
            <a:schemeClr val="accent1"/>
          </a:fillRef>
          <a:effectRef idx="0">
            <a:schemeClr val="accent1"/>
          </a:effectRef>
          <a:fontRef idx="minor">
            <a:schemeClr val="tx1"/>
          </a:fontRef>
        </p:style>
      </p:cxnSp>
      <p:sp>
        <p:nvSpPr>
          <p:cNvPr id="95" name="Rectángulo redondeado 94"/>
          <p:cNvSpPr/>
          <p:nvPr/>
        </p:nvSpPr>
        <p:spPr>
          <a:xfrm>
            <a:off x="3972268" y="6168928"/>
            <a:ext cx="2575560" cy="543082"/>
          </a:xfrm>
          <a:prstGeom prst="roundRect">
            <a:avLst>
              <a:gd name="adj" fmla="val 50000"/>
            </a:avLst>
          </a:prstGeom>
          <a:solidFill>
            <a:srgbClr val="3F6589"/>
          </a:soli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latin typeface="Tw Cen MT" panose="020B0602020104020603" pitchFamily="34" charset="0"/>
              </a:rPr>
              <a:t>Problema en la selección de estudios</a:t>
            </a:r>
            <a:endParaRPr lang="es-EC" b="1" dirty="0">
              <a:latin typeface="Tw Cen MT" panose="020B0602020104020603" pitchFamily="34" charset="0"/>
            </a:endParaRPr>
          </a:p>
        </p:txBody>
      </p:sp>
      <p:cxnSp>
        <p:nvCxnSpPr>
          <p:cNvPr id="96" name="Straight Connector 18">
            <a:extLst>
              <a:ext uri="{FF2B5EF4-FFF2-40B4-BE49-F238E27FC236}">
                <a16:creationId xmlns:a16="http://schemas.microsoft.com/office/drawing/2014/main" id="{7141C71E-E08E-4C35-AF33-12A46FFB4E28}"/>
              </a:ext>
            </a:extLst>
          </p:cNvPr>
          <p:cNvCxnSpPr/>
          <p:nvPr/>
        </p:nvCxnSpPr>
        <p:spPr>
          <a:xfrm flipV="1">
            <a:off x="6074808" y="4467487"/>
            <a:ext cx="1387864" cy="18323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7" name="TextBox 79">
            <a:extLst>
              <a:ext uri="{FF2B5EF4-FFF2-40B4-BE49-F238E27FC236}">
                <a16:creationId xmlns:a16="http://schemas.microsoft.com/office/drawing/2014/main" id="{EAA698D6-61E6-47B4-977C-84FC3F7A291F}"/>
              </a:ext>
            </a:extLst>
          </p:cNvPr>
          <p:cNvSpPr txBox="1"/>
          <p:nvPr/>
        </p:nvSpPr>
        <p:spPr>
          <a:xfrm>
            <a:off x="5255686" y="4492193"/>
            <a:ext cx="1638244" cy="584775"/>
          </a:xfrm>
          <a:prstGeom prst="rect">
            <a:avLst/>
          </a:prstGeom>
          <a:noFill/>
        </p:spPr>
        <p:txBody>
          <a:bodyPr wrap="square" rtlCol="0">
            <a:spAutoFit/>
          </a:bodyPr>
          <a:lstStyle/>
          <a:p>
            <a:pPr algn="r"/>
            <a:r>
              <a:rPr lang="es-EC" sz="1600" dirty="0" smtClean="0">
                <a:solidFill>
                  <a:srgbClr val="A6A6A6"/>
                </a:solidFill>
                <a:latin typeface="Tw Cen MT" panose="020B0602020104020603" pitchFamily="34" charset="0"/>
              </a:rPr>
              <a:t>No es un proceso iterativo</a:t>
            </a:r>
            <a:endParaRPr lang="es-EC" sz="1600" dirty="0">
              <a:solidFill>
                <a:srgbClr val="A6A6A6"/>
              </a:solidFill>
              <a:latin typeface="Tw Cen MT" panose="020B0602020104020603" pitchFamily="34" charset="0"/>
            </a:endParaRPr>
          </a:p>
        </p:txBody>
      </p:sp>
      <p:cxnSp>
        <p:nvCxnSpPr>
          <p:cNvPr id="98" name="Straight Connector 18">
            <a:extLst>
              <a:ext uri="{FF2B5EF4-FFF2-40B4-BE49-F238E27FC236}">
                <a16:creationId xmlns:a16="http://schemas.microsoft.com/office/drawing/2014/main" id="{7141C71E-E08E-4C35-AF33-12A46FFB4E28}"/>
              </a:ext>
            </a:extLst>
          </p:cNvPr>
          <p:cNvCxnSpPr/>
          <p:nvPr/>
        </p:nvCxnSpPr>
        <p:spPr>
          <a:xfrm flipV="1">
            <a:off x="5127589" y="5139419"/>
            <a:ext cx="1482259" cy="25760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9" name="TextBox 79">
            <a:extLst>
              <a:ext uri="{FF2B5EF4-FFF2-40B4-BE49-F238E27FC236}">
                <a16:creationId xmlns:a16="http://schemas.microsoft.com/office/drawing/2014/main" id="{EAA698D6-61E6-47B4-977C-84FC3F7A291F}"/>
              </a:ext>
            </a:extLst>
          </p:cNvPr>
          <p:cNvSpPr txBox="1"/>
          <p:nvPr/>
        </p:nvSpPr>
        <p:spPr>
          <a:xfrm>
            <a:off x="4308467" y="5264100"/>
            <a:ext cx="1638244" cy="584775"/>
          </a:xfrm>
          <a:prstGeom prst="rect">
            <a:avLst/>
          </a:prstGeom>
          <a:noFill/>
        </p:spPr>
        <p:txBody>
          <a:bodyPr wrap="square" rtlCol="0">
            <a:spAutoFit/>
          </a:bodyPr>
          <a:lstStyle/>
          <a:p>
            <a:pPr algn="r"/>
            <a:r>
              <a:rPr lang="es-EC" sz="1600" dirty="0" smtClean="0">
                <a:solidFill>
                  <a:srgbClr val="A6A6A6"/>
                </a:solidFill>
                <a:latin typeface="Tw Cen MT" panose="020B0602020104020603" pitchFamily="34" charset="0"/>
              </a:rPr>
              <a:t>Resúmenes mal escritos</a:t>
            </a:r>
            <a:endParaRPr lang="es-EC" sz="1600" dirty="0">
              <a:solidFill>
                <a:srgbClr val="A6A6A6"/>
              </a:solidFill>
              <a:latin typeface="Tw Cen MT" panose="020B0602020104020603" pitchFamily="34" charset="0"/>
            </a:endParaRPr>
          </a:p>
        </p:txBody>
      </p:sp>
      <p:sp>
        <p:nvSpPr>
          <p:cNvPr id="100" name="Rectángulo redondeado 99"/>
          <p:cNvSpPr/>
          <p:nvPr/>
        </p:nvSpPr>
        <p:spPr>
          <a:xfrm>
            <a:off x="6954242" y="6257594"/>
            <a:ext cx="2575560" cy="543082"/>
          </a:xfrm>
          <a:prstGeom prst="roundRect">
            <a:avLst>
              <a:gd name="adj" fmla="val 50000"/>
            </a:avLst>
          </a:prstGeom>
          <a:solidFill>
            <a:srgbClr val="7B91B8"/>
          </a:soli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b="1" dirty="0" smtClean="0">
                <a:latin typeface="Tw Cen MT" panose="020B0602020104020603" pitchFamily="34" charset="0"/>
              </a:rPr>
              <a:t>Propenso a errores</a:t>
            </a:r>
            <a:endParaRPr lang="es-EC" b="1" dirty="0">
              <a:latin typeface="Tw Cen MT" panose="020B0602020104020603" pitchFamily="34" charset="0"/>
            </a:endParaRPr>
          </a:p>
        </p:txBody>
      </p:sp>
      <p:cxnSp>
        <p:nvCxnSpPr>
          <p:cNvPr id="101" name="Straight Connector 18">
            <a:extLst>
              <a:ext uri="{FF2B5EF4-FFF2-40B4-BE49-F238E27FC236}">
                <a16:creationId xmlns:a16="http://schemas.microsoft.com/office/drawing/2014/main" id="{7141C71E-E08E-4C35-AF33-12A46FFB4E28}"/>
              </a:ext>
            </a:extLst>
          </p:cNvPr>
          <p:cNvCxnSpPr/>
          <p:nvPr/>
        </p:nvCxnSpPr>
        <p:spPr>
          <a:xfrm flipH="1">
            <a:off x="7820196" y="4185725"/>
            <a:ext cx="735338" cy="2109666"/>
          </a:xfrm>
          <a:prstGeom prst="line">
            <a:avLst/>
          </a:prstGeom>
          <a:ln w="19050">
            <a:solidFill>
              <a:schemeClr val="bg1">
                <a:lumMod val="65000"/>
              </a:schemeClr>
            </a:solidFill>
            <a:headEnd type="arrow"/>
          </a:ln>
        </p:spPr>
        <p:style>
          <a:lnRef idx="1">
            <a:schemeClr val="accent1"/>
          </a:lnRef>
          <a:fillRef idx="0">
            <a:schemeClr val="accent1"/>
          </a:fillRef>
          <a:effectRef idx="0">
            <a:schemeClr val="accent1"/>
          </a:effectRef>
          <a:fontRef idx="minor">
            <a:schemeClr val="tx1"/>
          </a:fontRef>
        </p:style>
      </p:cxnSp>
      <p:sp>
        <p:nvSpPr>
          <p:cNvPr id="102" name="TextBox 79">
            <a:extLst>
              <a:ext uri="{FF2B5EF4-FFF2-40B4-BE49-F238E27FC236}">
                <a16:creationId xmlns:a16="http://schemas.microsoft.com/office/drawing/2014/main" id="{EAA698D6-61E6-47B4-977C-84FC3F7A291F}"/>
              </a:ext>
            </a:extLst>
          </p:cNvPr>
          <p:cNvSpPr txBox="1"/>
          <p:nvPr/>
        </p:nvSpPr>
        <p:spPr>
          <a:xfrm>
            <a:off x="8650609" y="4526846"/>
            <a:ext cx="2434973" cy="338554"/>
          </a:xfrm>
          <a:prstGeom prst="rect">
            <a:avLst/>
          </a:prstGeom>
          <a:noFill/>
        </p:spPr>
        <p:txBody>
          <a:bodyPr wrap="square" rtlCol="0">
            <a:spAutoFit/>
          </a:bodyPr>
          <a:lstStyle/>
          <a:p>
            <a:pPr algn="ctr"/>
            <a:r>
              <a:rPr lang="es-EC" sz="1600" dirty="0" smtClean="0">
                <a:solidFill>
                  <a:srgbClr val="A6A6A6"/>
                </a:solidFill>
                <a:latin typeface="Tw Cen MT" panose="020B0602020104020603" pitchFamily="34" charset="0"/>
              </a:rPr>
              <a:t>Es difícil</a:t>
            </a:r>
            <a:endParaRPr lang="es-EC" sz="1600" dirty="0">
              <a:solidFill>
                <a:srgbClr val="A6A6A6"/>
              </a:solidFill>
              <a:latin typeface="Tw Cen MT" panose="020B0602020104020603" pitchFamily="34" charset="0"/>
            </a:endParaRPr>
          </a:p>
        </p:txBody>
      </p:sp>
      <p:cxnSp>
        <p:nvCxnSpPr>
          <p:cNvPr id="103" name="Straight Connector 18">
            <a:extLst>
              <a:ext uri="{FF2B5EF4-FFF2-40B4-BE49-F238E27FC236}">
                <a16:creationId xmlns:a16="http://schemas.microsoft.com/office/drawing/2014/main" id="{7141C71E-E08E-4C35-AF33-12A46FFB4E28}"/>
              </a:ext>
            </a:extLst>
          </p:cNvPr>
          <p:cNvCxnSpPr/>
          <p:nvPr/>
        </p:nvCxnSpPr>
        <p:spPr>
          <a:xfrm>
            <a:off x="8441621" y="4514223"/>
            <a:ext cx="1044049" cy="19514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8">
            <a:extLst>
              <a:ext uri="{FF2B5EF4-FFF2-40B4-BE49-F238E27FC236}">
                <a16:creationId xmlns:a16="http://schemas.microsoft.com/office/drawing/2014/main" id="{7141C71E-E08E-4C35-AF33-12A46FFB4E28}"/>
              </a:ext>
            </a:extLst>
          </p:cNvPr>
          <p:cNvCxnSpPr/>
          <p:nvPr/>
        </p:nvCxnSpPr>
        <p:spPr>
          <a:xfrm>
            <a:off x="8319231" y="4819577"/>
            <a:ext cx="2021803" cy="444523"/>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5" name="TextBox 79">
            <a:extLst>
              <a:ext uri="{FF2B5EF4-FFF2-40B4-BE49-F238E27FC236}">
                <a16:creationId xmlns:a16="http://schemas.microsoft.com/office/drawing/2014/main" id="{EAA698D6-61E6-47B4-977C-84FC3F7A291F}"/>
              </a:ext>
            </a:extLst>
          </p:cNvPr>
          <p:cNvSpPr txBox="1"/>
          <p:nvPr/>
        </p:nvSpPr>
        <p:spPr>
          <a:xfrm>
            <a:off x="9083088" y="5150008"/>
            <a:ext cx="2434973" cy="584775"/>
          </a:xfrm>
          <a:prstGeom prst="rect">
            <a:avLst/>
          </a:prstGeom>
          <a:noFill/>
        </p:spPr>
        <p:txBody>
          <a:bodyPr wrap="square" rtlCol="0">
            <a:spAutoFit/>
          </a:bodyPr>
          <a:lstStyle/>
          <a:p>
            <a:pPr algn="ctr"/>
            <a:r>
              <a:rPr lang="es-EC" sz="1600" dirty="0" smtClean="0">
                <a:solidFill>
                  <a:srgbClr val="A6A6A6"/>
                </a:solidFill>
                <a:latin typeface="Tw Cen MT" panose="020B0602020104020603" pitchFamily="34" charset="0"/>
              </a:rPr>
              <a:t>Falta de pautas y listas de verificación maduras</a:t>
            </a:r>
            <a:endParaRPr lang="es-EC" sz="1600" dirty="0">
              <a:solidFill>
                <a:srgbClr val="A6A6A6"/>
              </a:solidFill>
              <a:latin typeface="Tw Cen MT" panose="020B0602020104020603" pitchFamily="34" charset="0"/>
            </a:endParaRPr>
          </a:p>
        </p:txBody>
      </p:sp>
      <p:cxnSp>
        <p:nvCxnSpPr>
          <p:cNvPr id="106" name="Straight Connector 18">
            <a:extLst>
              <a:ext uri="{FF2B5EF4-FFF2-40B4-BE49-F238E27FC236}">
                <a16:creationId xmlns:a16="http://schemas.microsoft.com/office/drawing/2014/main" id="{7141C71E-E08E-4C35-AF33-12A46FFB4E28}"/>
              </a:ext>
            </a:extLst>
          </p:cNvPr>
          <p:cNvCxnSpPr/>
          <p:nvPr/>
        </p:nvCxnSpPr>
        <p:spPr>
          <a:xfrm>
            <a:off x="8188736" y="5232040"/>
            <a:ext cx="1644982" cy="65368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7" name="TextBox 79">
            <a:extLst>
              <a:ext uri="{FF2B5EF4-FFF2-40B4-BE49-F238E27FC236}">
                <a16:creationId xmlns:a16="http://schemas.microsoft.com/office/drawing/2014/main" id="{EAA698D6-61E6-47B4-977C-84FC3F7A291F}"/>
              </a:ext>
            </a:extLst>
          </p:cNvPr>
          <p:cNvSpPr txBox="1"/>
          <p:nvPr/>
        </p:nvSpPr>
        <p:spPr>
          <a:xfrm>
            <a:off x="8676674" y="5839559"/>
            <a:ext cx="2434973" cy="338554"/>
          </a:xfrm>
          <a:prstGeom prst="rect">
            <a:avLst/>
          </a:prstGeom>
          <a:noFill/>
        </p:spPr>
        <p:txBody>
          <a:bodyPr wrap="square" rtlCol="0">
            <a:spAutoFit/>
          </a:bodyPr>
          <a:lstStyle/>
          <a:p>
            <a:pPr algn="ctr"/>
            <a:r>
              <a:rPr lang="es-EC" sz="1600" dirty="0" smtClean="0">
                <a:solidFill>
                  <a:srgbClr val="A6A6A6"/>
                </a:solidFill>
                <a:latin typeface="Tw Cen MT" panose="020B0602020104020603" pitchFamily="34" charset="0"/>
              </a:rPr>
              <a:t>No es fácil de replicar</a:t>
            </a:r>
            <a:endParaRPr lang="es-EC" sz="1600" dirty="0">
              <a:solidFill>
                <a:srgbClr val="A6A6A6"/>
              </a:solidFill>
              <a:latin typeface="Tw Cen MT" panose="020B0602020104020603" pitchFamily="34" charset="0"/>
            </a:endParaRPr>
          </a:p>
        </p:txBody>
      </p:sp>
      <p:grpSp>
        <p:nvGrpSpPr>
          <p:cNvPr id="60" name="Grupo 59"/>
          <p:cNvGrpSpPr/>
          <p:nvPr/>
        </p:nvGrpSpPr>
        <p:grpSpPr>
          <a:xfrm>
            <a:off x="-1054156" y="0"/>
            <a:ext cx="2436076" cy="2711953"/>
            <a:chOff x="-1054156" y="0"/>
            <a:chExt cx="2436076" cy="2711953"/>
          </a:xfrm>
        </p:grpSpPr>
        <p:sp>
          <p:nvSpPr>
            <p:cNvPr id="64" name="Forma libre 6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6" name="Elipse 75"/>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92685" y="1259433"/>
            <a:ext cx="1899289" cy="124625"/>
          </a:xfrm>
          <a:prstGeom prst="rect">
            <a:avLst/>
          </a:prstGeom>
        </p:spPr>
      </p:pic>
      <p:grpSp>
        <p:nvGrpSpPr>
          <p:cNvPr id="108" name="Grupo 107"/>
          <p:cNvGrpSpPr/>
          <p:nvPr/>
        </p:nvGrpSpPr>
        <p:grpSpPr>
          <a:xfrm>
            <a:off x="495125" y="22777"/>
            <a:ext cx="2849752" cy="319671"/>
            <a:chOff x="728715" y="133301"/>
            <a:chExt cx="2849752" cy="319671"/>
          </a:xfrm>
        </p:grpSpPr>
        <p:grpSp>
          <p:nvGrpSpPr>
            <p:cNvPr id="109" name="Grupo 108"/>
            <p:cNvGrpSpPr/>
            <p:nvPr/>
          </p:nvGrpSpPr>
          <p:grpSpPr>
            <a:xfrm>
              <a:off x="728715" y="133301"/>
              <a:ext cx="2849752" cy="319671"/>
              <a:chOff x="728715" y="133301"/>
              <a:chExt cx="2849752" cy="319671"/>
            </a:xfrm>
          </p:grpSpPr>
          <p:grpSp>
            <p:nvGrpSpPr>
              <p:cNvPr id="111" name="Grupo 110"/>
              <p:cNvGrpSpPr/>
              <p:nvPr/>
            </p:nvGrpSpPr>
            <p:grpSpPr>
              <a:xfrm>
                <a:off x="728715" y="202328"/>
                <a:ext cx="661239" cy="181618"/>
                <a:chOff x="5875332" y="2544049"/>
                <a:chExt cx="1048556" cy="288000"/>
              </a:xfrm>
            </p:grpSpPr>
            <p:cxnSp>
              <p:nvCxnSpPr>
                <p:cNvPr id="116" name="Conector recto de flecha 115"/>
                <p:cNvCxnSpPr>
                  <a:endCxn id="113" idx="1"/>
                </p:cNvCxnSpPr>
                <p:nvPr/>
              </p:nvCxnSpPr>
              <p:spPr>
                <a:xfrm flipV="1">
                  <a:off x="6034114" y="2688049"/>
                  <a:ext cx="889774" cy="702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17" name="Conector 116"/>
                <p:cNvSpPr/>
                <p:nvPr/>
              </p:nvSpPr>
              <p:spPr>
                <a:xfrm>
                  <a:off x="5875332" y="2544049"/>
                  <a:ext cx="288000" cy="288000"/>
                </a:xfrm>
                <a:prstGeom prst="flowChartConnector">
                  <a:avLst/>
                </a:prstGeom>
                <a:solidFill>
                  <a:srgbClr val="BD5C8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12" name="Grupo 111"/>
              <p:cNvGrpSpPr/>
              <p:nvPr/>
            </p:nvGrpSpPr>
            <p:grpSpPr>
              <a:xfrm>
                <a:off x="1389952" y="133301"/>
                <a:ext cx="2188515" cy="319671"/>
                <a:chOff x="6911152" y="2434591"/>
                <a:chExt cx="3470429" cy="506917"/>
              </a:xfrm>
            </p:grpSpPr>
            <p:sp>
              <p:nvSpPr>
                <p:cNvPr id="113" name="Rectángulo redondeado 112"/>
                <p:cNvSpPr/>
                <p:nvPr/>
              </p:nvSpPr>
              <p:spPr>
                <a:xfrm>
                  <a:off x="6911152" y="2434591"/>
                  <a:ext cx="3470429" cy="506917"/>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ln w="0"/>
                      <a:solidFill>
                        <a:schemeClr val="bg2"/>
                      </a:solidFill>
                      <a:effectLst>
                        <a:reflection blurRad="6350" stA="53000" endA="300" endPos="35500" dir="5400000" sy="-90000" algn="bl" rotWithShape="0"/>
                      </a:effectLst>
                    </a:rPr>
                    <a:t>INTRODUCCIÓN</a:t>
                  </a:r>
                  <a:endParaRPr lang="es-EC" b="1" dirty="0">
                    <a:solidFill>
                      <a:schemeClr val="bg2"/>
                    </a:solidFill>
                  </a:endParaRPr>
                </a:p>
              </p:txBody>
            </p:sp>
            <p:sp>
              <p:nvSpPr>
                <p:cNvPr id="114" name="Elipse 113"/>
                <p:cNvSpPr/>
                <p:nvPr/>
              </p:nvSpPr>
              <p:spPr>
                <a:xfrm>
                  <a:off x="7003015" y="2520266"/>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15" name="Imagen 114"/>
                <p:cNvPicPr>
                  <a:picLocks noChangeAspect="1"/>
                </p:cNvPicPr>
                <p:nvPr/>
              </p:nvPicPr>
              <p:blipFill>
                <a:blip r:embed="rId4"/>
                <a:stretch>
                  <a:fillRect/>
                </a:stretch>
              </p:blipFill>
              <p:spPr>
                <a:xfrm>
                  <a:off x="7041943" y="2553465"/>
                  <a:ext cx="263319" cy="263319"/>
                </a:xfrm>
                <a:prstGeom prst="rect">
                  <a:avLst/>
                </a:prstGeom>
                <a:effectLst>
                  <a:outerShdw blurRad="25400" dist="12700" dir="2700000" algn="tl" rotWithShape="0">
                    <a:prstClr val="black">
                      <a:alpha val="40000"/>
                    </a:prstClr>
                  </a:outerShdw>
                </a:effectLst>
              </p:spPr>
            </p:pic>
          </p:grpSp>
        </p:grpSp>
        <p:pic>
          <p:nvPicPr>
            <p:cNvPr id="110" name="Imagen 109"/>
            <p:cNvPicPr>
              <a:picLocks noChangeAspect="1"/>
            </p:cNvPicPr>
            <p:nvPr/>
          </p:nvPicPr>
          <p:blipFill>
            <a:blip r:embed="rId5"/>
            <a:stretch>
              <a:fillRect/>
            </a:stretch>
          </p:blipFill>
          <p:spPr>
            <a:xfrm>
              <a:off x="1478442" y="199714"/>
              <a:ext cx="187753" cy="187753"/>
            </a:xfrm>
            <a:prstGeom prst="rect">
              <a:avLst/>
            </a:prstGeom>
          </p:spPr>
        </p:pic>
      </p:grpSp>
      <p:grpSp>
        <p:nvGrpSpPr>
          <p:cNvPr id="121" name="Grupo 120"/>
          <p:cNvGrpSpPr/>
          <p:nvPr/>
        </p:nvGrpSpPr>
        <p:grpSpPr>
          <a:xfrm>
            <a:off x="1637916" y="315896"/>
            <a:ext cx="1408205" cy="276999"/>
            <a:chOff x="2188450" y="285958"/>
            <a:chExt cx="1408205" cy="276999"/>
          </a:xfrm>
        </p:grpSpPr>
        <p:pic>
          <p:nvPicPr>
            <p:cNvPr id="122" name="Imagen 121"/>
            <p:cNvPicPr>
              <a:picLocks noChangeAspect="1"/>
            </p:cNvPicPr>
            <p:nvPr/>
          </p:nvPicPr>
          <p:blipFill>
            <a:blip r:embed="rId5"/>
            <a:stretch>
              <a:fillRect/>
            </a:stretch>
          </p:blipFill>
          <p:spPr>
            <a:xfrm>
              <a:off x="2188450" y="320129"/>
              <a:ext cx="191838" cy="191838"/>
            </a:xfrm>
            <a:prstGeom prst="rect">
              <a:avLst/>
            </a:prstGeom>
          </p:spPr>
        </p:pic>
        <p:sp>
          <p:nvSpPr>
            <p:cNvPr id="123" name="TextBox 75">
              <a:extLst>
                <a:ext uri="{FF2B5EF4-FFF2-40B4-BE49-F238E27FC236}">
                  <a16:creationId xmlns:a16="http://schemas.microsoft.com/office/drawing/2014/main" id="{2E7256DD-6317-492A-853D-B93DE998E24A}"/>
                </a:ext>
              </a:extLst>
            </p:cNvPr>
            <p:cNvSpPr txBox="1"/>
            <p:nvPr/>
          </p:nvSpPr>
          <p:spPr>
            <a:xfrm>
              <a:off x="2284369" y="285958"/>
              <a:ext cx="1312286"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ANTECEDENTES</a:t>
              </a:r>
              <a:endParaRPr lang="en-US" sz="1200" dirty="0">
                <a:solidFill>
                  <a:srgbClr val="9D2B57"/>
                </a:solidFill>
                <a:latin typeface="Tw Cen MT" panose="020B0602020104020603" pitchFamily="34" charset="0"/>
              </a:endParaRPr>
            </a:p>
          </p:txBody>
        </p:sp>
      </p:grpSp>
      <p:grpSp>
        <p:nvGrpSpPr>
          <p:cNvPr id="124" name="Grupo 123"/>
          <p:cNvGrpSpPr/>
          <p:nvPr/>
        </p:nvGrpSpPr>
        <p:grpSpPr>
          <a:xfrm>
            <a:off x="1640477" y="477449"/>
            <a:ext cx="2325781" cy="276999"/>
            <a:chOff x="2188450" y="285958"/>
            <a:chExt cx="2325781" cy="276999"/>
          </a:xfrm>
        </p:grpSpPr>
        <p:pic>
          <p:nvPicPr>
            <p:cNvPr id="125" name="Imagen 124"/>
            <p:cNvPicPr>
              <a:picLocks noChangeAspect="1"/>
            </p:cNvPicPr>
            <p:nvPr/>
          </p:nvPicPr>
          <p:blipFill>
            <a:blip r:embed="rId5"/>
            <a:stretch>
              <a:fillRect/>
            </a:stretch>
          </p:blipFill>
          <p:spPr>
            <a:xfrm>
              <a:off x="2188450" y="320129"/>
              <a:ext cx="191838" cy="191838"/>
            </a:xfrm>
            <a:prstGeom prst="rect">
              <a:avLst/>
            </a:prstGeom>
          </p:spPr>
        </p:pic>
        <p:sp>
          <p:nvSpPr>
            <p:cNvPr id="126" name="TextBox 75">
              <a:extLst>
                <a:ext uri="{FF2B5EF4-FFF2-40B4-BE49-F238E27FC236}">
                  <a16:creationId xmlns:a16="http://schemas.microsoft.com/office/drawing/2014/main" id="{2E7256DD-6317-492A-853D-B93DE998E24A}"/>
                </a:ext>
              </a:extLst>
            </p:cNvPr>
            <p:cNvSpPr txBox="1"/>
            <p:nvPr/>
          </p:nvSpPr>
          <p:spPr>
            <a:xfrm>
              <a:off x="2284369" y="285958"/>
              <a:ext cx="2229862"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PLANTEAMIENTO DEL PROBLEMA</a:t>
              </a:r>
              <a:endParaRPr lang="en-US" sz="1200" dirty="0">
                <a:solidFill>
                  <a:srgbClr val="9D2B57"/>
                </a:solidFill>
                <a:latin typeface="Tw Cen MT" panose="020B0602020104020603" pitchFamily="34" charset="0"/>
              </a:endParaRPr>
            </a:p>
          </p:txBody>
        </p:sp>
      </p:grpSp>
    </p:spTree>
    <p:extLst>
      <p:ext uri="{BB962C8B-B14F-4D97-AF65-F5344CB8AC3E}">
        <p14:creationId xmlns:p14="http://schemas.microsoft.com/office/powerpoint/2010/main" val="24998968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heel(1)">
                                      <p:cBhvr>
                                        <p:cTn id="7" dur="2000"/>
                                        <p:tgtEl>
                                          <p:spTgt spid="6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left)">
                                      <p:cBhvr>
                                        <p:cTn id="11" dur="500"/>
                                        <p:tgtEl>
                                          <p:spTgt spid="108"/>
                                        </p:tgtEl>
                                      </p:cBhvr>
                                    </p:animEffect>
                                  </p:childTnLst>
                                </p:cTn>
                              </p:par>
                            </p:childTnLst>
                          </p:cTn>
                        </p:par>
                        <p:par>
                          <p:cTn id="12" fill="hold">
                            <p:stCondLst>
                              <p:cond delay="2500"/>
                            </p:stCondLst>
                            <p:childTnLst>
                              <p:par>
                                <p:cTn id="13" presetID="22" presetClass="entr" presetSubtype="1" fill="hold" nodeType="afterEffect">
                                  <p:stCondLst>
                                    <p:cond delay="0"/>
                                  </p:stCondLst>
                                  <p:childTnLst>
                                    <p:set>
                                      <p:cBhvr>
                                        <p:cTn id="14" dur="1" fill="hold">
                                          <p:stCondLst>
                                            <p:cond delay="0"/>
                                          </p:stCondLst>
                                        </p:cTn>
                                        <p:tgtEl>
                                          <p:spTgt spid="121"/>
                                        </p:tgtEl>
                                        <p:attrNameLst>
                                          <p:attrName>style.visibility</p:attrName>
                                        </p:attrNameLst>
                                      </p:cBhvr>
                                      <p:to>
                                        <p:strVal val="visible"/>
                                      </p:to>
                                    </p:set>
                                    <p:animEffect transition="in" filter="wipe(up)">
                                      <p:cBhvr>
                                        <p:cTn id="15" dur="500"/>
                                        <p:tgtEl>
                                          <p:spTgt spid="121"/>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wipe(up)">
                                      <p:cBhvr>
                                        <p:cTn id="19" dur="500"/>
                                        <p:tgtEl>
                                          <p:spTgt spid="1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right)">
                                      <p:cBhvr>
                                        <p:cTn id="31" dur="500"/>
                                        <p:tgtEl>
                                          <p:spTgt spid="48"/>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down)">
                                      <p:cBhvr>
                                        <p:cTn id="35" dur="500"/>
                                        <p:tgtEl>
                                          <p:spTgt spid="54"/>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p:cTn id="39" dur="500" fill="hold"/>
                                        <p:tgtEl>
                                          <p:spTgt spid="57"/>
                                        </p:tgtEl>
                                        <p:attrNameLst>
                                          <p:attrName>ppt_w</p:attrName>
                                        </p:attrNameLst>
                                      </p:cBhvr>
                                      <p:tavLst>
                                        <p:tav tm="0">
                                          <p:val>
                                            <p:fltVal val="0"/>
                                          </p:val>
                                        </p:tav>
                                        <p:tav tm="100000">
                                          <p:val>
                                            <p:strVal val="#ppt_w"/>
                                          </p:val>
                                        </p:tav>
                                      </p:tavLst>
                                    </p:anim>
                                    <p:anim calcmode="lin" valueType="num">
                                      <p:cBhvr>
                                        <p:cTn id="40" dur="500" fill="hold"/>
                                        <p:tgtEl>
                                          <p:spTgt spid="57"/>
                                        </p:tgtEl>
                                        <p:attrNameLst>
                                          <p:attrName>ppt_h</p:attrName>
                                        </p:attrNameLst>
                                      </p:cBhvr>
                                      <p:tavLst>
                                        <p:tav tm="0">
                                          <p:val>
                                            <p:fltVal val="0"/>
                                          </p:val>
                                        </p:tav>
                                        <p:tav tm="100000">
                                          <p:val>
                                            <p:strVal val="#ppt_h"/>
                                          </p:val>
                                        </p:tav>
                                      </p:tavLst>
                                    </p:anim>
                                    <p:animEffect transition="in" filter="fade">
                                      <p:cBhvr>
                                        <p:cTn id="41" dur="500"/>
                                        <p:tgtEl>
                                          <p:spTgt spid="5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up)">
                                      <p:cBhvr>
                                        <p:cTn id="46" dur="500"/>
                                        <p:tgtEl>
                                          <p:spTgt spid="58"/>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 calcmode="lin" valueType="num">
                                      <p:cBhvr>
                                        <p:cTn id="50" dur="500" fill="hold"/>
                                        <p:tgtEl>
                                          <p:spTgt spid="59"/>
                                        </p:tgtEl>
                                        <p:attrNameLst>
                                          <p:attrName>ppt_w</p:attrName>
                                        </p:attrNameLst>
                                      </p:cBhvr>
                                      <p:tavLst>
                                        <p:tav tm="0">
                                          <p:val>
                                            <p:fltVal val="0"/>
                                          </p:val>
                                        </p:tav>
                                        <p:tav tm="100000">
                                          <p:val>
                                            <p:strVal val="#ppt_w"/>
                                          </p:val>
                                        </p:tav>
                                      </p:tavLst>
                                    </p:anim>
                                    <p:anim calcmode="lin" valueType="num">
                                      <p:cBhvr>
                                        <p:cTn id="51" dur="500" fill="hold"/>
                                        <p:tgtEl>
                                          <p:spTgt spid="59"/>
                                        </p:tgtEl>
                                        <p:attrNameLst>
                                          <p:attrName>ppt_h</p:attrName>
                                        </p:attrNameLst>
                                      </p:cBhvr>
                                      <p:tavLst>
                                        <p:tav tm="0">
                                          <p:val>
                                            <p:fltVal val="0"/>
                                          </p:val>
                                        </p:tav>
                                        <p:tav tm="100000">
                                          <p:val>
                                            <p:strVal val="#ppt_h"/>
                                          </p:val>
                                        </p:tav>
                                      </p:tavLst>
                                    </p:anim>
                                    <p:animEffect transition="in" filter="fade">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down)">
                                      <p:cBhvr>
                                        <p:cTn id="57" dur="500"/>
                                        <p:tgtEl>
                                          <p:spTgt spid="61"/>
                                        </p:tgtEl>
                                      </p:cBhvr>
                                    </p:animEffect>
                                  </p:childTnLst>
                                </p:cTn>
                              </p:par>
                            </p:childTnLst>
                          </p:cTn>
                        </p:par>
                        <p:par>
                          <p:cTn id="58" fill="hold">
                            <p:stCondLst>
                              <p:cond delay="5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wipe(down)">
                                      <p:cBhvr>
                                        <p:cTn id="68" dur="500"/>
                                        <p:tgtEl>
                                          <p:spTgt spid="65"/>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63"/>
                                        </p:tgtEl>
                                        <p:attrNameLst>
                                          <p:attrName>style.visibility</p:attrName>
                                        </p:attrNameLst>
                                      </p:cBhvr>
                                      <p:to>
                                        <p:strVal val="visible"/>
                                      </p:to>
                                    </p:set>
                                    <p:anim calcmode="lin" valueType="num">
                                      <p:cBhvr>
                                        <p:cTn id="72" dur="500" fill="hold"/>
                                        <p:tgtEl>
                                          <p:spTgt spid="63"/>
                                        </p:tgtEl>
                                        <p:attrNameLst>
                                          <p:attrName>ppt_w</p:attrName>
                                        </p:attrNameLst>
                                      </p:cBhvr>
                                      <p:tavLst>
                                        <p:tav tm="0">
                                          <p:val>
                                            <p:fltVal val="0"/>
                                          </p:val>
                                        </p:tav>
                                        <p:tav tm="100000">
                                          <p:val>
                                            <p:strVal val="#ppt_w"/>
                                          </p:val>
                                        </p:tav>
                                      </p:tavLst>
                                    </p:anim>
                                    <p:anim calcmode="lin" valueType="num">
                                      <p:cBhvr>
                                        <p:cTn id="73" dur="500" fill="hold"/>
                                        <p:tgtEl>
                                          <p:spTgt spid="63"/>
                                        </p:tgtEl>
                                        <p:attrNameLst>
                                          <p:attrName>ppt_h</p:attrName>
                                        </p:attrNameLst>
                                      </p:cBhvr>
                                      <p:tavLst>
                                        <p:tav tm="0">
                                          <p:val>
                                            <p:fltVal val="0"/>
                                          </p:val>
                                        </p:tav>
                                        <p:tav tm="100000">
                                          <p:val>
                                            <p:strVal val="#ppt_h"/>
                                          </p:val>
                                        </p:tav>
                                      </p:tavLst>
                                    </p:anim>
                                    <p:animEffect transition="in" filter="fade">
                                      <p:cBhvr>
                                        <p:cTn id="74" dur="500"/>
                                        <p:tgtEl>
                                          <p:spTgt spid="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down)">
                                      <p:cBhvr>
                                        <p:cTn id="79" dur="500"/>
                                        <p:tgtEl>
                                          <p:spTgt spid="67"/>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500" fill="hold"/>
                                        <p:tgtEl>
                                          <p:spTgt spid="66"/>
                                        </p:tgtEl>
                                        <p:attrNameLst>
                                          <p:attrName>ppt_w</p:attrName>
                                        </p:attrNameLst>
                                      </p:cBhvr>
                                      <p:tavLst>
                                        <p:tav tm="0">
                                          <p:val>
                                            <p:fltVal val="0"/>
                                          </p:val>
                                        </p:tav>
                                        <p:tav tm="100000">
                                          <p:val>
                                            <p:strVal val="#ppt_w"/>
                                          </p:val>
                                        </p:tav>
                                      </p:tavLst>
                                    </p:anim>
                                    <p:anim calcmode="lin" valueType="num">
                                      <p:cBhvr>
                                        <p:cTn id="84" dur="500" fill="hold"/>
                                        <p:tgtEl>
                                          <p:spTgt spid="66"/>
                                        </p:tgtEl>
                                        <p:attrNameLst>
                                          <p:attrName>ppt_h</p:attrName>
                                        </p:attrNameLst>
                                      </p:cBhvr>
                                      <p:tavLst>
                                        <p:tav tm="0">
                                          <p:val>
                                            <p:fltVal val="0"/>
                                          </p:val>
                                        </p:tav>
                                        <p:tav tm="100000">
                                          <p:val>
                                            <p:strVal val="#ppt_h"/>
                                          </p:val>
                                        </p:tav>
                                      </p:tavLst>
                                    </p:anim>
                                    <p:animEffect transition="in" filter="fade">
                                      <p:cBhvr>
                                        <p:cTn id="85" dur="500"/>
                                        <p:tgtEl>
                                          <p:spTgt spid="66"/>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68"/>
                                        </p:tgtEl>
                                        <p:attrNameLst>
                                          <p:attrName>style.visibility</p:attrName>
                                        </p:attrNameLst>
                                      </p:cBhvr>
                                      <p:to>
                                        <p:strVal val="visible"/>
                                      </p:to>
                                    </p:set>
                                    <p:animEffect transition="in" filter="wipe(down)">
                                      <p:cBhvr>
                                        <p:cTn id="90" dur="500"/>
                                        <p:tgtEl>
                                          <p:spTgt spid="68"/>
                                        </p:tgtEl>
                                      </p:cBhvr>
                                    </p:animEffect>
                                  </p:childTnLst>
                                </p:cTn>
                              </p:par>
                            </p:childTnLst>
                          </p:cTn>
                        </p:par>
                        <p:par>
                          <p:cTn id="91" fill="hold">
                            <p:stCondLst>
                              <p:cond delay="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nodeType="clickEffect">
                                  <p:stCondLst>
                                    <p:cond delay="0"/>
                                  </p:stCondLst>
                                  <p:childTnLst>
                                    <p:set>
                                      <p:cBhvr>
                                        <p:cTn id="100" dur="1" fill="hold">
                                          <p:stCondLst>
                                            <p:cond delay="0"/>
                                          </p:stCondLst>
                                        </p:cTn>
                                        <p:tgtEl>
                                          <p:spTgt spid="70"/>
                                        </p:tgtEl>
                                        <p:attrNameLst>
                                          <p:attrName>style.visibility</p:attrName>
                                        </p:attrNameLst>
                                      </p:cBhvr>
                                      <p:to>
                                        <p:strVal val="visible"/>
                                      </p:to>
                                    </p:set>
                                    <p:animEffect transition="in" filter="wipe(down)">
                                      <p:cBhvr>
                                        <p:cTn id="101" dur="500"/>
                                        <p:tgtEl>
                                          <p:spTgt spid="70"/>
                                        </p:tgtEl>
                                      </p:cBhvr>
                                    </p:animEffect>
                                  </p:childTnLst>
                                </p:cTn>
                              </p:par>
                            </p:childTnLst>
                          </p:cTn>
                        </p:par>
                        <p:par>
                          <p:cTn id="102" fill="hold">
                            <p:stCondLst>
                              <p:cond delay="500"/>
                            </p:stCondLst>
                            <p:childTnLst>
                              <p:par>
                                <p:cTn id="103" presetID="53" presetClass="entr" presetSubtype="16" fill="hold" grpId="0" nodeType="afterEffect">
                                  <p:stCondLst>
                                    <p:cond delay="0"/>
                                  </p:stCondLst>
                                  <p:childTnLst>
                                    <p:set>
                                      <p:cBhvr>
                                        <p:cTn id="104" dur="1" fill="hold">
                                          <p:stCondLst>
                                            <p:cond delay="0"/>
                                          </p:stCondLst>
                                        </p:cTn>
                                        <p:tgtEl>
                                          <p:spTgt spid="71"/>
                                        </p:tgtEl>
                                        <p:attrNameLst>
                                          <p:attrName>style.visibility</p:attrName>
                                        </p:attrNameLst>
                                      </p:cBhvr>
                                      <p:to>
                                        <p:strVal val="visible"/>
                                      </p:to>
                                    </p:set>
                                    <p:anim calcmode="lin" valueType="num">
                                      <p:cBhvr>
                                        <p:cTn id="105" dur="500" fill="hold"/>
                                        <p:tgtEl>
                                          <p:spTgt spid="71"/>
                                        </p:tgtEl>
                                        <p:attrNameLst>
                                          <p:attrName>ppt_w</p:attrName>
                                        </p:attrNameLst>
                                      </p:cBhvr>
                                      <p:tavLst>
                                        <p:tav tm="0">
                                          <p:val>
                                            <p:fltVal val="0"/>
                                          </p:val>
                                        </p:tav>
                                        <p:tav tm="100000">
                                          <p:val>
                                            <p:strVal val="#ppt_w"/>
                                          </p:val>
                                        </p:tav>
                                      </p:tavLst>
                                    </p:anim>
                                    <p:anim calcmode="lin" valueType="num">
                                      <p:cBhvr>
                                        <p:cTn id="106" dur="500" fill="hold"/>
                                        <p:tgtEl>
                                          <p:spTgt spid="71"/>
                                        </p:tgtEl>
                                        <p:attrNameLst>
                                          <p:attrName>ppt_h</p:attrName>
                                        </p:attrNameLst>
                                      </p:cBhvr>
                                      <p:tavLst>
                                        <p:tav tm="0">
                                          <p:val>
                                            <p:fltVal val="0"/>
                                          </p:val>
                                        </p:tav>
                                        <p:tav tm="100000">
                                          <p:val>
                                            <p:strVal val="#ppt_h"/>
                                          </p:val>
                                        </p:tav>
                                      </p:tavLst>
                                    </p:anim>
                                    <p:animEffect transition="in" filter="fade">
                                      <p:cBhvr>
                                        <p:cTn id="107" dur="500"/>
                                        <p:tgtEl>
                                          <p:spTgt spid="7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77"/>
                                        </p:tgtEl>
                                        <p:attrNameLst>
                                          <p:attrName>style.visibility</p:attrName>
                                        </p:attrNameLst>
                                      </p:cBhvr>
                                      <p:to>
                                        <p:strVal val="visible"/>
                                      </p:to>
                                    </p:set>
                                    <p:animEffect transition="in" filter="wipe(down)">
                                      <p:cBhvr>
                                        <p:cTn id="112" dur="500"/>
                                        <p:tgtEl>
                                          <p:spTgt spid="77"/>
                                        </p:tgtEl>
                                      </p:cBhvr>
                                    </p:animEffect>
                                  </p:childTnLst>
                                </p:cTn>
                              </p:par>
                            </p:childTnLst>
                          </p:cTn>
                        </p:par>
                        <p:par>
                          <p:cTn id="113" fill="hold">
                            <p:stCondLst>
                              <p:cond delay="500"/>
                            </p:stCondLst>
                            <p:childTnLst>
                              <p:par>
                                <p:cTn id="114" presetID="53" presetClass="entr" presetSubtype="16" fill="hold" grpId="0" nodeType="afterEffect">
                                  <p:stCondLst>
                                    <p:cond delay="0"/>
                                  </p:stCondLst>
                                  <p:childTnLst>
                                    <p:set>
                                      <p:cBhvr>
                                        <p:cTn id="115" dur="1" fill="hold">
                                          <p:stCondLst>
                                            <p:cond delay="0"/>
                                          </p:stCondLst>
                                        </p:cTn>
                                        <p:tgtEl>
                                          <p:spTgt spid="78"/>
                                        </p:tgtEl>
                                        <p:attrNameLst>
                                          <p:attrName>style.visibility</p:attrName>
                                        </p:attrNameLst>
                                      </p:cBhvr>
                                      <p:to>
                                        <p:strVal val="visible"/>
                                      </p:to>
                                    </p:set>
                                    <p:anim calcmode="lin" valueType="num">
                                      <p:cBhvr>
                                        <p:cTn id="116" dur="500" fill="hold"/>
                                        <p:tgtEl>
                                          <p:spTgt spid="78"/>
                                        </p:tgtEl>
                                        <p:attrNameLst>
                                          <p:attrName>ppt_w</p:attrName>
                                        </p:attrNameLst>
                                      </p:cBhvr>
                                      <p:tavLst>
                                        <p:tav tm="0">
                                          <p:val>
                                            <p:fltVal val="0"/>
                                          </p:val>
                                        </p:tav>
                                        <p:tav tm="100000">
                                          <p:val>
                                            <p:strVal val="#ppt_w"/>
                                          </p:val>
                                        </p:tav>
                                      </p:tavLst>
                                    </p:anim>
                                    <p:anim calcmode="lin" valueType="num">
                                      <p:cBhvr>
                                        <p:cTn id="117" dur="500" fill="hold"/>
                                        <p:tgtEl>
                                          <p:spTgt spid="78"/>
                                        </p:tgtEl>
                                        <p:attrNameLst>
                                          <p:attrName>ppt_h</p:attrName>
                                        </p:attrNameLst>
                                      </p:cBhvr>
                                      <p:tavLst>
                                        <p:tav tm="0">
                                          <p:val>
                                            <p:fltVal val="0"/>
                                          </p:val>
                                        </p:tav>
                                        <p:tav tm="100000">
                                          <p:val>
                                            <p:strVal val="#ppt_h"/>
                                          </p:val>
                                        </p:tav>
                                      </p:tavLst>
                                    </p:anim>
                                    <p:animEffect transition="in" filter="fade">
                                      <p:cBhvr>
                                        <p:cTn id="118" dur="500"/>
                                        <p:tgtEl>
                                          <p:spTgt spid="78"/>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wipe(down)">
                                      <p:cBhvr>
                                        <p:cTn id="123" dur="500"/>
                                        <p:tgtEl>
                                          <p:spTgt spid="79"/>
                                        </p:tgtEl>
                                      </p:cBhvr>
                                    </p:animEffect>
                                  </p:childTnLst>
                                </p:cTn>
                              </p:par>
                            </p:childTnLst>
                          </p:cTn>
                        </p:par>
                        <p:par>
                          <p:cTn id="124" fill="hold">
                            <p:stCondLst>
                              <p:cond delay="500"/>
                            </p:stCondLst>
                            <p:childTnLst>
                              <p:par>
                                <p:cTn id="125" presetID="53" presetClass="entr" presetSubtype="16" fill="hold" grpId="0" nodeType="afterEffect">
                                  <p:stCondLst>
                                    <p:cond delay="0"/>
                                  </p:stCondLst>
                                  <p:childTnLst>
                                    <p:set>
                                      <p:cBhvr>
                                        <p:cTn id="126" dur="1" fill="hold">
                                          <p:stCondLst>
                                            <p:cond delay="0"/>
                                          </p:stCondLst>
                                        </p:cTn>
                                        <p:tgtEl>
                                          <p:spTgt spid="82"/>
                                        </p:tgtEl>
                                        <p:attrNameLst>
                                          <p:attrName>style.visibility</p:attrName>
                                        </p:attrNameLst>
                                      </p:cBhvr>
                                      <p:to>
                                        <p:strVal val="visible"/>
                                      </p:to>
                                    </p:set>
                                    <p:anim calcmode="lin" valueType="num">
                                      <p:cBhvr>
                                        <p:cTn id="127" dur="500" fill="hold"/>
                                        <p:tgtEl>
                                          <p:spTgt spid="82"/>
                                        </p:tgtEl>
                                        <p:attrNameLst>
                                          <p:attrName>ppt_w</p:attrName>
                                        </p:attrNameLst>
                                      </p:cBhvr>
                                      <p:tavLst>
                                        <p:tav tm="0">
                                          <p:val>
                                            <p:fltVal val="0"/>
                                          </p:val>
                                        </p:tav>
                                        <p:tav tm="100000">
                                          <p:val>
                                            <p:strVal val="#ppt_w"/>
                                          </p:val>
                                        </p:tav>
                                      </p:tavLst>
                                    </p:anim>
                                    <p:anim calcmode="lin" valueType="num">
                                      <p:cBhvr>
                                        <p:cTn id="128" dur="500" fill="hold"/>
                                        <p:tgtEl>
                                          <p:spTgt spid="82"/>
                                        </p:tgtEl>
                                        <p:attrNameLst>
                                          <p:attrName>ppt_h</p:attrName>
                                        </p:attrNameLst>
                                      </p:cBhvr>
                                      <p:tavLst>
                                        <p:tav tm="0">
                                          <p:val>
                                            <p:fltVal val="0"/>
                                          </p:val>
                                        </p:tav>
                                        <p:tav tm="100000">
                                          <p:val>
                                            <p:strVal val="#ppt_h"/>
                                          </p:val>
                                        </p:tav>
                                      </p:tavLst>
                                    </p:anim>
                                    <p:animEffect transition="in" filter="fade">
                                      <p:cBhvr>
                                        <p:cTn id="129" dur="500"/>
                                        <p:tgtEl>
                                          <p:spTgt spid="82"/>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4" fill="hold" nodeType="clickEffect">
                                  <p:stCondLst>
                                    <p:cond delay="0"/>
                                  </p:stCondLst>
                                  <p:childTnLst>
                                    <p:set>
                                      <p:cBhvr>
                                        <p:cTn id="133" dur="1" fill="hold">
                                          <p:stCondLst>
                                            <p:cond delay="0"/>
                                          </p:stCondLst>
                                        </p:cTn>
                                        <p:tgtEl>
                                          <p:spTgt spid="83"/>
                                        </p:tgtEl>
                                        <p:attrNameLst>
                                          <p:attrName>style.visibility</p:attrName>
                                        </p:attrNameLst>
                                      </p:cBhvr>
                                      <p:to>
                                        <p:strVal val="visible"/>
                                      </p:to>
                                    </p:set>
                                    <p:animEffect transition="in" filter="wipe(down)">
                                      <p:cBhvr>
                                        <p:cTn id="134" dur="500"/>
                                        <p:tgtEl>
                                          <p:spTgt spid="83"/>
                                        </p:tgtEl>
                                      </p:cBhvr>
                                    </p:animEffect>
                                  </p:childTnLst>
                                </p:cTn>
                              </p:par>
                            </p:childTnLst>
                          </p:cTn>
                        </p:par>
                        <p:par>
                          <p:cTn id="135" fill="hold">
                            <p:stCondLst>
                              <p:cond delay="500"/>
                            </p:stCondLst>
                            <p:childTnLst>
                              <p:par>
                                <p:cTn id="136" presetID="53" presetClass="entr" presetSubtype="16" fill="hold" grpId="0" nodeType="afterEffect">
                                  <p:stCondLst>
                                    <p:cond delay="0"/>
                                  </p:stCondLst>
                                  <p:childTnLst>
                                    <p:set>
                                      <p:cBhvr>
                                        <p:cTn id="137" dur="1" fill="hold">
                                          <p:stCondLst>
                                            <p:cond delay="0"/>
                                          </p:stCondLst>
                                        </p:cTn>
                                        <p:tgtEl>
                                          <p:spTgt spid="84"/>
                                        </p:tgtEl>
                                        <p:attrNameLst>
                                          <p:attrName>style.visibility</p:attrName>
                                        </p:attrNameLst>
                                      </p:cBhvr>
                                      <p:to>
                                        <p:strVal val="visible"/>
                                      </p:to>
                                    </p:set>
                                    <p:anim calcmode="lin" valueType="num">
                                      <p:cBhvr>
                                        <p:cTn id="138" dur="500" fill="hold"/>
                                        <p:tgtEl>
                                          <p:spTgt spid="84"/>
                                        </p:tgtEl>
                                        <p:attrNameLst>
                                          <p:attrName>ppt_w</p:attrName>
                                        </p:attrNameLst>
                                      </p:cBhvr>
                                      <p:tavLst>
                                        <p:tav tm="0">
                                          <p:val>
                                            <p:fltVal val="0"/>
                                          </p:val>
                                        </p:tav>
                                        <p:tav tm="100000">
                                          <p:val>
                                            <p:strVal val="#ppt_w"/>
                                          </p:val>
                                        </p:tav>
                                      </p:tavLst>
                                    </p:anim>
                                    <p:anim calcmode="lin" valueType="num">
                                      <p:cBhvr>
                                        <p:cTn id="139" dur="500" fill="hold"/>
                                        <p:tgtEl>
                                          <p:spTgt spid="84"/>
                                        </p:tgtEl>
                                        <p:attrNameLst>
                                          <p:attrName>ppt_h</p:attrName>
                                        </p:attrNameLst>
                                      </p:cBhvr>
                                      <p:tavLst>
                                        <p:tav tm="0">
                                          <p:val>
                                            <p:fltVal val="0"/>
                                          </p:val>
                                        </p:tav>
                                        <p:tav tm="100000">
                                          <p:val>
                                            <p:strVal val="#ppt_h"/>
                                          </p:val>
                                        </p:tav>
                                      </p:tavLst>
                                    </p:anim>
                                    <p:animEffect transition="in" filter="fade">
                                      <p:cBhvr>
                                        <p:cTn id="140" dur="500"/>
                                        <p:tgtEl>
                                          <p:spTgt spid="84"/>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down)">
                                      <p:cBhvr>
                                        <p:cTn id="145" dur="500"/>
                                        <p:tgtEl>
                                          <p:spTgt spid="85"/>
                                        </p:tgtEl>
                                      </p:cBhvr>
                                    </p:animEffect>
                                  </p:childTnLst>
                                </p:cTn>
                              </p:par>
                            </p:childTnLst>
                          </p:cTn>
                        </p:par>
                        <p:par>
                          <p:cTn id="146" fill="hold">
                            <p:stCondLst>
                              <p:cond delay="500"/>
                            </p:stCondLst>
                            <p:childTnLst>
                              <p:par>
                                <p:cTn id="147" presetID="53" presetClass="entr" presetSubtype="16" fill="hold" grpId="0" nodeType="afterEffect">
                                  <p:stCondLst>
                                    <p:cond delay="0"/>
                                  </p:stCondLst>
                                  <p:childTnLst>
                                    <p:set>
                                      <p:cBhvr>
                                        <p:cTn id="148" dur="1" fill="hold">
                                          <p:stCondLst>
                                            <p:cond delay="0"/>
                                          </p:stCondLst>
                                        </p:cTn>
                                        <p:tgtEl>
                                          <p:spTgt spid="86"/>
                                        </p:tgtEl>
                                        <p:attrNameLst>
                                          <p:attrName>style.visibility</p:attrName>
                                        </p:attrNameLst>
                                      </p:cBhvr>
                                      <p:to>
                                        <p:strVal val="visible"/>
                                      </p:to>
                                    </p:set>
                                    <p:anim calcmode="lin" valueType="num">
                                      <p:cBhvr>
                                        <p:cTn id="149" dur="500" fill="hold"/>
                                        <p:tgtEl>
                                          <p:spTgt spid="86"/>
                                        </p:tgtEl>
                                        <p:attrNameLst>
                                          <p:attrName>ppt_w</p:attrName>
                                        </p:attrNameLst>
                                      </p:cBhvr>
                                      <p:tavLst>
                                        <p:tav tm="0">
                                          <p:val>
                                            <p:fltVal val="0"/>
                                          </p:val>
                                        </p:tav>
                                        <p:tav tm="100000">
                                          <p:val>
                                            <p:strVal val="#ppt_w"/>
                                          </p:val>
                                        </p:tav>
                                      </p:tavLst>
                                    </p:anim>
                                    <p:anim calcmode="lin" valueType="num">
                                      <p:cBhvr>
                                        <p:cTn id="150" dur="500" fill="hold"/>
                                        <p:tgtEl>
                                          <p:spTgt spid="86"/>
                                        </p:tgtEl>
                                        <p:attrNameLst>
                                          <p:attrName>ppt_h</p:attrName>
                                        </p:attrNameLst>
                                      </p:cBhvr>
                                      <p:tavLst>
                                        <p:tav tm="0">
                                          <p:val>
                                            <p:fltVal val="0"/>
                                          </p:val>
                                        </p:tav>
                                        <p:tav tm="100000">
                                          <p:val>
                                            <p:strVal val="#ppt_h"/>
                                          </p:val>
                                        </p:tav>
                                      </p:tavLst>
                                    </p:anim>
                                    <p:animEffect transition="in" filter="fade">
                                      <p:cBhvr>
                                        <p:cTn id="151" dur="500"/>
                                        <p:tgtEl>
                                          <p:spTgt spid="86"/>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nodeType="clickEffect">
                                  <p:stCondLst>
                                    <p:cond delay="0"/>
                                  </p:stCondLst>
                                  <p:childTnLst>
                                    <p:set>
                                      <p:cBhvr>
                                        <p:cTn id="155" dur="1" fill="hold">
                                          <p:stCondLst>
                                            <p:cond delay="0"/>
                                          </p:stCondLst>
                                        </p:cTn>
                                        <p:tgtEl>
                                          <p:spTgt spid="87"/>
                                        </p:tgtEl>
                                        <p:attrNameLst>
                                          <p:attrName>style.visibility</p:attrName>
                                        </p:attrNameLst>
                                      </p:cBhvr>
                                      <p:to>
                                        <p:strVal val="visible"/>
                                      </p:to>
                                    </p:set>
                                    <p:animEffect transition="in" filter="wipe(down)">
                                      <p:cBhvr>
                                        <p:cTn id="156" dur="500"/>
                                        <p:tgtEl>
                                          <p:spTgt spid="87"/>
                                        </p:tgtEl>
                                      </p:cBhvr>
                                    </p:animEffect>
                                  </p:childTnLst>
                                </p:cTn>
                              </p:par>
                            </p:childTnLst>
                          </p:cTn>
                        </p:par>
                        <p:par>
                          <p:cTn id="157" fill="hold">
                            <p:stCondLst>
                              <p:cond delay="500"/>
                            </p:stCondLst>
                            <p:childTnLst>
                              <p:par>
                                <p:cTn id="158" presetID="53" presetClass="entr" presetSubtype="16" fill="hold" grpId="0" nodeType="afterEffect">
                                  <p:stCondLst>
                                    <p:cond delay="0"/>
                                  </p:stCondLst>
                                  <p:childTnLst>
                                    <p:set>
                                      <p:cBhvr>
                                        <p:cTn id="159" dur="1" fill="hold">
                                          <p:stCondLst>
                                            <p:cond delay="0"/>
                                          </p:stCondLst>
                                        </p:cTn>
                                        <p:tgtEl>
                                          <p:spTgt spid="93"/>
                                        </p:tgtEl>
                                        <p:attrNameLst>
                                          <p:attrName>style.visibility</p:attrName>
                                        </p:attrNameLst>
                                      </p:cBhvr>
                                      <p:to>
                                        <p:strVal val="visible"/>
                                      </p:to>
                                    </p:set>
                                    <p:anim calcmode="lin" valueType="num">
                                      <p:cBhvr>
                                        <p:cTn id="160" dur="500" fill="hold"/>
                                        <p:tgtEl>
                                          <p:spTgt spid="93"/>
                                        </p:tgtEl>
                                        <p:attrNameLst>
                                          <p:attrName>ppt_w</p:attrName>
                                        </p:attrNameLst>
                                      </p:cBhvr>
                                      <p:tavLst>
                                        <p:tav tm="0">
                                          <p:val>
                                            <p:fltVal val="0"/>
                                          </p:val>
                                        </p:tav>
                                        <p:tav tm="100000">
                                          <p:val>
                                            <p:strVal val="#ppt_w"/>
                                          </p:val>
                                        </p:tav>
                                      </p:tavLst>
                                    </p:anim>
                                    <p:anim calcmode="lin" valueType="num">
                                      <p:cBhvr>
                                        <p:cTn id="161" dur="500" fill="hold"/>
                                        <p:tgtEl>
                                          <p:spTgt spid="93"/>
                                        </p:tgtEl>
                                        <p:attrNameLst>
                                          <p:attrName>ppt_h</p:attrName>
                                        </p:attrNameLst>
                                      </p:cBhvr>
                                      <p:tavLst>
                                        <p:tav tm="0">
                                          <p:val>
                                            <p:fltVal val="0"/>
                                          </p:val>
                                        </p:tav>
                                        <p:tav tm="100000">
                                          <p:val>
                                            <p:strVal val="#ppt_h"/>
                                          </p:val>
                                        </p:tav>
                                      </p:tavLst>
                                    </p:anim>
                                    <p:animEffect transition="in" filter="fade">
                                      <p:cBhvr>
                                        <p:cTn id="162" dur="500"/>
                                        <p:tgtEl>
                                          <p:spTgt spid="93"/>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nodeType="click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down)">
                                      <p:cBhvr>
                                        <p:cTn id="167" dur="500"/>
                                        <p:tgtEl>
                                          <p:spTgt spid="94"/>
                                        </p:tgtEl>
                                      </p:cBhvr>
                                    </p:animEffect>
                                  </p:childTnLst>
                                </p:cTn>
                              </p:par>
                            </p:childTnLst>
                          </p:cTn>
                        </p:par>
                        <p:par>
                          <p:cTn id="168" fill="hold">
                            <p:stCondLst>
                              <p:cond delay="500"/>
                            </p:stCondLst>
                            <p:childTnLst>
                              <p:par>
                                <p:cTn id="169" presetID="53" presetClass="entr" presetSubtype="16" fill="hold" grpId="0" nodeType="afterEffect">
                                  <p:stCondLst>
                                    <p:cond delay="0"/>
                                  </p:stCondLst>
                                  <p:childTnLst>
                                    <p:set>
                                      <p:cBhvr>
                                        <p:cTn id="170" dur="1" fill="hold">
                                          <p:stCondLst>
                                            <p:cond delay="0"/>
                                          </p:stCondLst>
                                        </p:cTn>
                                        <p:tgtEl>
                                          <p:spTgt spid="95"/>
                                        </p:tgtEl>
                                        <p:attrNameLst>
                                          <p:attrName>style.visibility</p:attrName>
                                        </p:attrNameLst>
                                      </p:cBhvr>
                                      <p:to>
                                        <p:strVal val="visible"/>
                                      </p:to>
                                    </p:set>
                                    <p:anim calcmode="lin" valueType="num">
                                      <p:cBhvr>
                                        <p:cTn id="171" dur="500" fill="hold"/>
                                        <p:tgtEl>
                                          <p:spTgt spid="95"/>
                                        </p:tgtEl>
                                        <p:attrNameLst>
                                          <p:attrName>ppt_w</p:attrName>
                                        </p:attrNameLst>
                                      </p:cBhvr>
                                      <p:tavLst>
                                        <p:tav tm="0">
                                          <p:val>
                                            <p:fltVal val="0"/>
                                          </p:val>
                                        </p:tav>
                                        <p:tav tm="100000">
                                          <p:val>
                                            <p:strVal val="#ppt_w"/>
                                          </p:val>
                                        </p:tav>
                                      </p:tavLst>
                                    </p:anim>
                                    <p:anim calcmode="lin" valueType="num">
                                      <p:cBhvr>
                                        <p:cTn id="172" dur="500" fill="hold"/>
                                        <p:tgtEl>
                                          <p:spTgt spid="95"/>
                                        </p:tgtEl>
                                        <p:attrNameLst>
                                          <p:attrName>ppt_h</p:attrName>
                                        </p:attrNameLst>
                                      </p:cBhvr>
                                      <p:tavLst>
                                        <p:tav tm="0">
                                          <p:val>
                                            <p:fltVal val="0"/>
                                          </p:val>
                                        </p:tav>
                                        <p:tav tm="100000">
                                          <p:val>
                                            <p:strVal val="#ppt_h"/>
                                          </p:val>
                                        </p:tav>
                                      </p:tavLst>
                                    </p:anim>
                                    <p:animEffect transition="in" filter="fade">
                                      <p:cBhvr>
                                        <p:cTn id="173" dur="500"/>
                                        <p:tgtEl>
                                          <p:spTgt spid="95"/>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nodeType="clickEffect">
                                  <p:stCondLst>
                                    <p:cond delay="0"/>
                                  </p:stCondLst>
                                  <p:childTnLst>
                                    <p:set>
                                      <p:cBhvr>
                                        <p:cTn id="177" dur="1" fill="hold">
                                          <p:stCondLst>
                                            <p:cond delay="0"/>
                                          </p:stCondLst>
                                        </p:cTn>
                                        <p:tgtEl>
                                          <p:spTgt spid="96"/>
                                        </p:tgtEl>
                                        <p:attrNameLst>
                                          <p:attrName>style.visibility</p:attrName>
                                        </p:attrNameLst>
                                      </p:cBhvr>
                                      <p:to>
                                        <p:strVal val="visible"/>
                                      </p:to>
                                    </p:set>
                                    <p:animEffect transition="in" filter="wipe(down)">
                                      <p:cBhvr>
                                        <p:cTn id="178" dur="500"/>
                                        <p:tgtEl>
                                          <p:spTgt spid="96"/>
                                        </p:tgtEl>
                                      </p:cBhvr>
                                    </p:animEffect>
                                  </p:childTnLst>
                                </p:cTn>
                              </p:par>
                            </p:childTnLst>
                          </p:cTn>
                        </p:par>
                        <p:par>
                          <p:cTn id="179" fill="hold">
                            <p:stCondLst>
                              <p:cond delay="500"/>
                            </p:stCondLst>
                            <p:childTnLst>
                              <p:par>
                                <p:cTn id="180" presetID="53" presetClass="entr" presetSubtype="16" fill="hold" grpId="0" nodeType="afterEffect">
                                  <p:stCondLst>
                                    <p:cond delay="0"/>
                                  </p:stCondLst>
                                  <p:childTnLst>
                                    <p:set>
                                      <p:cBhvr>
                                        <p:cTn id="181" dur="1" fill="hold">
                                          <p:stCondLst>
                                            <p:cond delay="0"/>
                                          </p:stCondLst>
                                        </p:cTn>
                                        <p:tgtEl>
                                          <p:spTgt spid="97"/>
                                        </p:tgtEl>
                                        <p:attrNameLst>
                                          <p:attrName>style.visibility</p:attrName>
                                        </p:attrNameLst>
                                      </p:cBhvr>
                                      <p:to>
                                        <p:strVal val="visible"/>
                                      </p:to>
                                    </p:set>
                                    <p:anim calcmode="lin" valueType="num">
                                      <p:cBhvr>
                                        <p:cTn id="182" dur="500" fill="hold"/>
                                        <p:tgtEl>
                                          <p:spTgt spid="97"/>
                                        </p:tgtEl>
                                        <p:attrNameLst>
                                          <p:attrName>ppt_w</p:attrName>
                                        </p:attrNameLst>
                                      </p:cBhvr>
                                      <p:tavLst>
                                        <p:tav tm="0">
                                          <p:val>
                                            <p:fltVal val="0"/>
                                          </p:val>
                                        </p:tav>
                                        <p:tav tm="100000">
                                          <p:val>
                                            <p:strVal val="#ppt_w"/>
                                          </p:val>
                                        </p:tav>
                                      </p:tavLst>
                                    </p:anim>
                                    <p:anim calcmode="lin" valueType="num">
                                      <p:cBhvr>
                                        <p:cTn id="183" dur="500" fill="hold"/>
                                        <p:tgtEl>
                                          <p:spTgt spid="97"/>
                                        </p:tgtEl>
                                        <p:attrNameLst>
                                          <p:attrName>ppt_h</p:attrName>
                                        </p:attrNameLst>
                                      </p:cBhvr>
                                      <p:tavLst>
                                        <p:tav tm="0">
                                          <p:val>
                                            <p:fltVal val="0"/>
                                          </p:val>
                                        </p:tav>
                                        <p:tav tm="100000">
                                          <p:val>
                                            <p:strVal val="#ppt_h"/>
                                          </p:val>
                                        </p:tav>
                                      </p:tavLst>
                                    </p:anim>
                                    <p:animEffect transition="in" filter="fade">
                                      <p:cBhvr>
                                        <p:cTn id="184" dur="500"/>
                                        <p:tgtEl>
                                          <p:spTgt spid="97"/>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4" fill="hold" nodeType="clickEffect">
                                  <p:stCondLst>
                                    <p:cond delay="0"/>
                                  </p:stCondLst>
                                  <p:childTnLst>
                                    <p:set>
                                      <p:cBhvr>
                                        <p:cTn id="188" dur="1" fill="hold">
                                          <p:stCondLst>
                                            <p:cond delay="0"/>
                                          </p:stCondLst>
                                        </p:cTn>
                                        <p:tgtEl>
                                          <p:spTgt spid="98"/>
                                        </p:tgtEl>
                                        <p:attrNameLst>
                                          <p:attrName>style.visibility</p:attrName>
                                        </p:attrNameLst>
                                      </p:cBhvr>
                                      <p:to>
                                        <p:strVal val="visible"/>
                                      </p:to>
                                    </p:set>
                                    <p:animEffect transition="in" filter="wipe(down)">
                                      <p:cBhvr>
                                        <p:cTn id="189" dur="500"/>
                                        <p:tgtEl>
                                          <p:spTgt spid="98"/>
                                        </p:tgtEl>
                                      </p:cBhvr>
                                    </p:animEffect>
                                  </p:childTnLst>
                                </p:cTn>
                              </p:par>
                            </p:childTnLst>
                          </p:cTn>
                        </p:par>
                        <p:par>
                          <p:cTn id="190" fill="hold">
                            <p:stCondLst>
                              <p:cond delay="500"/>
                            </p:stCondLst>
                            <p:childTnLst>
                              <p:par>
                                <p:cTn id="191" presetID="53" presetClass="entr" presetSubtype="16" fill="hold" grpId="0" nodeType="afterEffect">
                                  <p:stCondLst>
                                    <p:cond delay="0"/>
                                  </p:stCondLst>
                                  <p:childTnLst>
                                    <p:set>
                                      <p:cBhvr>
                                        <p:cTn id="192" dur="1" fill="hold">
                                          <p:stCondLst>
                                            <p:cond delay="0"/>
                                          </p:stCondLst>
                                        </p:cTn>
                                        <p:tgtEl>
                                          <p:spTgt spid="99"/>
                                        </p:tgtEl>
                                        <p:attrNameLst>
                                          <p:attrName>style.visibility</p:attrName>
                                        </p:attrNameLst>
                                      </p:cBhvr>
                                      <p:to>
                                        <p:strVal val="visible"/>
                                      </p:to>
                                    </p:set>
                                    <p:anim calcmode="lin" valueType="num">
                                      <p:cBhvr>
                                        <p:cTn id="193" dur="500" fill="hold"/>
                                        <p:tgtEl>
                                          <p:spTgt spid="99"/>
                                        </p:tgtEl>
                                        <p:attrNameLst>
                                          <p:attrName>ppt_w</p:attrName>
                                        </p:attrNameLst>
                                      </p:cBhvr>
                                      <p:tavLst>
                                        <p:tav tm="0">
                                          <p:val>
                                            <p:fltVal val="0"/>
                                          </p:val>
                                        </p:tav>
                                        <p:tav tm="100000">
                                          <p:val>
                                            <p:strVal val="#ppt_w"/>
                                          </p:val>
                                        </p:tav>
                                      </p:tavLst>
                                    </p:anim>
                                    <p:anim calcmode="lin" valueType="num">
                                      <p:cBhvr>
                                        <p:cTn id="194" dur="500" fill="hold"/>
                                        <p:tgtEl>
                                          <p:spTgt spid="99"/>
                                        </p:tgtEl>
                                        <p:attrNameLst>
                                          <p:attrName>ppt_h</p:attrName>
                                        </p:attrNameLst>
                                      </p:cBhvr>
                                      <p:tavLst>
                                        <p:tav tm="0">
                                          <p:val>
                                            <p:fltVal val="0"/>
                                          </p:val>
                                        </p:tav>
                                        <p:tav tm="100000">
                                          <p:val>
                                            <p:strVal val="#ppt_h"/>
                                          </p:val>
                                        </p:tav>
                                      </p:tavLst>
                                    </p:anim>
                                    <p:animEffect transition="in" filter="fade">
                                      <p:cBhvr>
                                        <p:cTn id="195" dur="500"/>
                                        <p:tgtEl>
                                          <p:spTgt spid="99"/>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4" fill="hold" nodeType="clickEffect">
                                  <p:stCondLst>
                                    <p:cond delay="0"/>
                                  </p:stCondLst>
                                  <p:childTnLst>
                                    <p:set>
                                      <p:cBhvr>
                                        <p:cTn id="199" dur="1" fill="hold">
                                          <p:stCondLst>
                                            <p:cond delay="0"/>
                                          </p:stCondLst>
                                        </p:cTn>
                                        <p:tgtEl>
                                          <p:spTgt spid="101"/>
                                        </p:tgtEl>
                                        <p:attrNameLst>
                                          <p:attrName>style.visibility</p:attrName>
                                        </p:attrNameLst>
                                      </p:cBhvr>
                                      <p:to>
                                        <p:strVal val="visible"/>
                                      </p:to>
                                    </p:set>
                                    <p:animEffect transition="in" filter="wipe(down)">
                                      <p:cBhvr>
                                        <p:cTn id="200" dur="500"/>
                                        <p:tgtEl>
                                          <p:spTgt spid="101"/>
                                        </p:tgtEl>
                                      </p:cBhvr>
                                    </p:animEffect>
                                  </p:childTnLst>
                                </p:cTn>
                              </p:par>
                            </p:childTnLst>
                          </p:cTn>
                        </p:par>
                        <p:par>
                          <p:cTn id="201" fill="hold">
                            <p:stCondLst>
                              <p:cond delay="500"/>
                            </p:stCondLst>
                            <p:childTnLst>
                              <p:par>
                                <p:cTn id="202" presetID="53" presetClass="entr" presetSubtype="16" fill="hold" grpId="0" nodeType="afterEffect">
                                  <p:stCondLst>
                                    <p:cond delay="0"/>
                                  </p:stCondLst>
                                  <p:childTnLst>
                                    <p:set>
                                      <p:cBhvr>
                                        <p:cTn id="203" dur="1" fill="hold">
                                          <p:stCondLst>
                                            <p:cond delay="0"/>
                                          </p:stCondLst>
                                        </p:cTn>
                                        <p:tgtEl>
                                          <p:spTgt spid="100"/>
                                        </p:tgtEl>
                                        <p:attrNameLst>
                                          <p:attrName>style.visibility</p:attrName>
                                        </p:attrNameLst>
                                      </p:cBhvr>
                                      <p:to>
                                        <p:strVal val="visible"/>
                                      </p:to>
                                    </p:set>
                                    <p:anim calcmode="lin" valueType="num">
                                      <p:cBhvr>
                                        <p:cTn id="204" dur="500" fill="hold"/>
                                        <p:tgtEl>
                                          <p:spTgt spid="100"/>
                                        </p:tgtEl>
                                        <p:attrNameLst>
                                          <p:attrName>ppt_w</p:attrName>
                                        </p:attrNameLst>
                                      </p:cBhvr>
                                      <p:tavLst>
                                        <p:tav tm="0">
                                          <p:val>
                                            <p:fltVal val="0"/>
                                          </p:val>
                                        </p:tav>
                                        <p:tav tm="100000">
                                          <p:val>
                                            <p:strVal val="#ppt_w"/>
                                          </p:val>
                                        </p:tav>
                                      </p:tavLst>
                                    </p:anim>
                                    <p:anim calcmode="lin" valueType="num">
                                      <p:cBhvr>
                                        <p:cTn id="205" dur="500" fill="hold"/>
                                        <p:tgtEl>
                                          <p:spTgt spid="100"/>
                                        </p:tgtEl>
                                        <p:attrNameLst>
                                          <p:attrName>ppt_h</p:attrName>
                                        </p:attrNameLst>
                                      </p:cBhvr>
                                      <p:tavLst>
                                        <p:tav tm="0">
                                          <p:val>
                                            <p:fltVal val="0"/>
                                          </p:val>
                                        </p:tav>
                                        <p:tav tm="100000">
                                          <p:val>
                                            <p:strVal val="#ppt_h"/>
                                          </p:val>
                                        </p:tav>
                                      </p:tavLst>
                                    </p:anim>
                                    <p:animEffect transition="in" filter="fade">
                                      <p:cBhvr>
                                        <p:cTn id="206" dur="500"/>
                                        <p:tgtEl>
                                          <p:spTgt spid="100"/>
                                        </p:tgtEl>
                                      </p:cBhvr>
                                    </p:animEffect>
                                  </p:childTnLst>
                                </p:cTn>
                              </p:par>
                            </p:childTnLst>
                          </p:cTn>
                        </p:par>
                        <p:par>
                          <p:cTn id="207" fill="hold">
                            <p:stCondLst>
                              <p:cond delay="1000"/>
                            </p:stCondLst>
                            <p:childTnLst>
                              <p:par>
                                <p:cTn id="208" presetID="53" presetClass="entr" presetSubtype="16" fill="hold" grpId="0" nodeType="afterEffect">
                                  <p:stCondLst>
                                    <p:cond delay="0"/>
                                  </p:stCondLst>
                                  <p:childTnLst>
                                    <p:set>
                                      <p:cBhvr>
                                        <p:cTn id="209" dur="1" fill="hold">
                                          <p:stCondLst>
                                            <p:cond delay="0"/>
                                          </p:stCondLst>
                                        </p:cTn>
                                        <p:tgtEl>
                                          <p:spTgt spid="102"/>
                                        </p:tgtEl>
                                        <p:attrNameLst>
                                          <p:attrName>style.visibility</p:attrName>
                                        </p:attrNameLst>
                                      </p:cBhvr>
                                      <p:to>
                                        <p:strVal val="visible"/>
                                      </p:to>
                                    </p:set>
                                    <p:anim calcmode="lin" valueType="num">
                                      <p:cBhvr>
                                        <p:cTn id="210" dur="500" fill="hold"/>
                                        <p:tgtEl>
                                          <p:spTgt spid="102"/>
                                        </p:tgtEl>
                                        <p:attrNameLst>
                                          <p:attrName>ppt_w</p:attrName>
                                        </p:attrNameLst>
                                      </p:cBhvr>
                                      <p:tavLst>
                                        <p:tav tm="0">
                                          <p:val>
                                            <p:fltVal val="0"/>
                                          </p:val>
                                        </p:tav>
                                        <p:tav tm="100000">
                                          <p:val>
                                            <p:strVal val="#ppt_w"/>
                                          </p:val>
                                        </p:tav>
                                      </p:tavLst>
                                    </p:anim>
                                    <p:anim calcmode="lin" valueType="num">
                                      <p:cBhvr>
                                        <p:cTn id="211" dur="500" fill="hold"/>
                                        <p:tgtEl>
                                          <p:spTgt spid="102"/>
                                        </p:tgtEl>
                                        <p:attrNameLst>
                                          <p:attrName>ppt_h</p:attrName>
                                        </p:attrNameLst>
                                      </p:cBhvr>
                                      <p:tavLst>
                                        <p:tav tm="0">
                                          <p:val>
                                            <p:fltVal val="0"/>
                                          </p:val>
                                        </p:tav>
                                        <p:tav tm="100000">
                                          <p:val>
                                            <p:strVal val="#ppt_h"/>
                                          </p:val>
                                        </p:tav>
                                      </p:tavLst>
                                    </p:anim>
                                    <p:animEffect transition="in" filter="fade">
                                      <p:cBhvr>
                                        <p:cTn id="212" dur="500"/>
                                        <p:tgtEl>
                                          <p:spTgt spid="102"/>
                                        </p:tgtEl>
                                      </p:cBhvr>
                                    </p:animEffect>
                                  </p:childTnLst>
                                </p:cTn>
                              </p:par>
                            </p:childTnLst>
                          </p:cTn>
                        </p:par>
                      </p:childTnLst>
                    </p:cTn>
                  </p:par>
                  <p:par>
                    <p:cTn id="213" fill="hold">
                      <p:stCondLst>
                        <p:cond delay="indefinite"/>
                      </p:stCondLst>
                      <p:childTnLst>
                        <p:par>
                          <p:cTn id="214" fill="hold">
                            <p:stCondLst>
                              <p:cond delay="0"/>
                            </p:stCondLst>
                            <p:childTnLst>
                              <p:par>
                                <p:cTn id="215" presetID="22" presetClass="entr" presetSubtype="4" fill="hold" nodeType="clickEffect">
                                  <p:stCondLst>
                                    <p:cond delay="0"/>
                                  </p:stCondLst>
                                  <p:childTnLst>
                                    <p:set>
                                      <p:cBhvr>
                                        <p:cTn id="216" dur="1" fill="hold">
                                          <p:stCondLst>
                                            <p:cond delay="0"/>
                                          </p:stCondLst>
                                        </p:cTn>
                                        <p:tgtEl>
                                          <p:spTgt spid="103"/>
                                        </p:tgtEl>
                                        <p:attrNameLst>
                                          <p:attrName>style.visibility</p:attrName>
                                        </p:attrNameLst>
                                      </p:cBhvr>
                                      <p:to>
                                        <p:strVal val="visible"/>
                                      </p:to>
                                    </p:set>
                                    <p:animEffect transition="in" filter="wipe(down)">
                                      <p:cBhvr>
                                        <p:cTn id="217" dur="500"/>
                                        <p:tgtEl>
                                          <p:spTgt spid="103"/>
                                        </p:tgtEl>
                                      </p:cBhvr>
                                    </p:animEffect>
                                  </p:childTnLst>
                                </p:cTn>
                              </p:par>
                            </p:childTnLst>
                          </p:cTn>
                        </p:par>
                        <p:par>
                          <p:cTn id="218" fill="hold">
                            <p:stCondLst>
                              <p:cond delay="500"/>
                            </p:stCondLst>
                            <p:childTnLst>
                              <p:par>
                                <p:cTn id="219" presetID="22" presetClass="entr" presetSubtype="4" fill="hold" nodeType="afterEffect">
                                  <p:stCondLst>
                                    <p:cond delay="0"/>
                                  </p:stCondLst>
                                  <p:childTnLst>
                                    <p:set>
                                      <p:cBhvr>
                                        <p:cTn id="220" dur="1" fill="hold">
                                          <p:stCondLst>
                                            <p:cond delay="0"/>
                                          </p:stCondLst>
                                        </p:cTn>
                                        <p:tgtEl>
                                          <p:spTgt spid="104"/>
                                        </p:tgtEl>
                                        <p:attrNameLst>
                                          <p:attrName>style.visibility</p:attrName>
                                        </p:attrNameLst>
                                      </p:cBhvr>
                                      <p:to>
                                        <p:strVal val="visible"/>
                                      </p:to>
                                    </p:set>
                                    <p:animEffect transition="in" filter="wipe(down)">
                                      <p:cBhvr>
                                        <p:cTn id="221" dur="500"/>
                                        <p:tgtEl>
                                          <p:spTgt spid="104"/>
                                        </p:tgtEl>
                                      </p:cBhvr>
                                    </p:animEffect>
                                  </p:childTnLst>
                                </p:cTn>
                              </p:par>
                            </p:childTnLst>
                          </p:cTn>
                        </p:par>
                        <p:par>
                          <p:cTn id="222" fill="hold">
                            <p:stCondLst>
                              <p:cond delay="1000"/>
                            </p:stCondLst>
                            <p:childTnLst>
                              <p:par>
                                <p:cTn id="223" presetID="53" presetClass="entr" presetSubtype="16" fill="hold" grpId="0" nodeType="afterEffect">
                                  <p:stCondLst>
                                    <p:cond delay="0"/>
                                  </p:stCondLst>
                                  <p:childTnLst>
                                    <p:set>
                                      <p:cBhvr>
                                        <p:cTn id="224" dur="1" fill="hold">
                                          <p:stCondLst>
                                            <p:cond delay="0"/>
                                          </p:stCondLst>
                                        </p:cTn>
                                        <p:tgtEl>
                                          <p:spTgt spid="105"/>
                                        </p:tgtEl>
                                        <p:attrNameLst>
                                          <p:attrName>style.visibility</p:attrName>
                                        </p:attrNameLst>
                                      </p:cBhvr>
                                      <p:to>
                                        <p:strVal val="visible"/>
                                      </p:to>
                                    </p:set>
                                    <p:anim calcmode="lin" valueType="num">
                                      <p:cBhvr>
                                        <p:cTn id="225" dur="500" fill="hold"/>
                                        <p:tgtEl>
                                          <p:spTgt spid="105"/>
                                        </p:tgtEl>
                                        <p:attrNameLst>
                                          <p:attrName>ppt_w</p:attrName>
                                        </p:attrNameLst>
                                      </p:cBhvr>
                                      <p:tavLst>
                                        <p:tav tm="0">
                                          <p:val>
                                            <p:fltVal val="0"/>
                                          </p:val>
                                        </p:tav>
                                        <p:tav tm="100000">
                                          <p:val>
                                            <p:strVal val="#ppt_w"/>
                                          </p:val>
                                        </p:tav>
                                      </p:tavLst>
                                    </p:anim>
                                    <p:anim calcmode="lin" valueType="num">
                                      <p:cBhvr>
                                        <p:cTn id="226" dur="500" fill="hold"/>
                                        <p:tgtEl>
                                          <p:spTgt spid="105"/>
                                        </p:tgtEl>
                                        <p:attrNameLst>
                                          <p:attrName>ppt_h</p:attrName>
                                        </p:attrNameLst>
                                      </p:cBhvr>
                                      <p:tavLst>
                                        <p:tav tm="0">
                                          <p:val>
                                            <p:fltVal val="0"/>
                                          </p:val>
                                        </p:tav>
                                        <p:tav tm="100000">
                                          <p:val>
                                            <p:strVal val="#ppt_h"/>
                                          </p:val>
                                        </p:tav>
                                      </p:tavLst>
                                    </p:anim>
                                    <p:animEffect transition="in" filter="fade">
                                      <p:cBhvr>
                                        <p:cTn id="227" dur="500"/>
                                        <p:tgtEl>
                                          <p:spTgt spid="105"/>
                                        </p:tgtEl>
                                      </p:cBhvr>
                                    </p:animEffect>
                                  </p:childTnLst>
                                </p:cTn>
                              </p:par>
                            </p:childTnLst>
                          </p:cTn>
                        </p:par>
                        <p:par>
                          <p:cTn id="228" fill="hold">
                            <p:stCondLst>
                              <p:cond delay="1500"/>
                            </p:stCondLst>
                            <p:childTnLst>
                              <p:par>
                                <p:cTn id="229" presetID="22" presetClass="entr" presetSubtype="4" fill="hold" nodeType="afterEffect">
                                  <p:stCondLst>
                                    <p:cond delay="0"/>
                                  </p:stCondLst>
                                  <p:childTnLst>
                                    <p:set>
                                      <p:cBhvr>
                                        <p:cTn id="230" dur="1" fill="hold">
                                          <p:stCondLst>
                                            <p:cond delay="0"/>
                                          </p:stCondLst>
                                        </p:cTn>
                                        <p:tgtEl>
                                          <p:spTgt spid="106"/>
                                        </p:tgtEl>
                                        <p:attrNameLst>
                                          <p:attrName>style.visibility</p:attrName>
                                        </p:attrNameLst>
                                      </p:cBhvr>
                                      <p:to>
                                        <p:strVal val="visible"/>
                                      </p:to>
                                    </p:set>
                                    <p:animEffect transition="in" filter="wipe(down)">
                                      <p:cBhvr>
                                        <p:cTn id="231" dur="500"/>
                                        <p:tgtEl>
                                          <p:spTgt spid="106"/>
                                        </p:tgtEl>
                                      </p:cBhvr>
                                    </p:animEffect>
                                  </p:childTnLst>
                                </p:cTn>
                              </p:par>
                            </p:childTnLst>
                          </p:cTn>
                        </p:par>
                        <p:par>
                          <p:cTn id="232" fill="hold">
                            <p:stCondLst>
                              <p:cond delay="2000"/>
                            </p:stCondLst>
                            <p:childTnLst>
                              <p:par>
                                <p:cTn id="233" presetID="53" presetClass="entr" presetSubtype="16" fill="hold" grpId="0" nodeType="afterEffect">
                                  <p:stCondLst>
                                    <p:cond delay="0"/>
                                  </p:stCondLst>
                                  <p:childTnLst>
                                    <p:set>
                                      <p:cBhvr>
                                        <p:cTn id="234" dur="1" fill="hold">
                                          <p:stCondLst>
                                            <p:cond delay="0"/>
                                          </p:stCondLst>
                                        </p:cTn>
                                        <p:tgtEl>
                                          <p:spTgt spid="107"/>
                                        </p:tgtEl>
                                        <p:attrNameLst>
                                          <p:attrName>style.visibility</p:attrName>
                                        </p:attrNameLst>
                                      </p:cBhvr>
                                      <p:to>
                                        <p:strVal val="visible"/>
                                      </p:to>
                                    </p:set>
                                    <p:anim calcmode="lin" valueType="num">
                                      <p:cBhvr>
                                        <p:cTn id="235" dur="500" fill="hold"/>
                                        <p:tgtEl>
                                          <p:spTgt spid="107"/>
                                        </p:tgtEl>
                                        <p:attrNameLst>
                                          <p:attrName>ppt_w</p:attrName>
                                        </p:attrNameLst>
                                      </p:cBhvr>
                                      <p:tavLst>
                                        <p:tav tm="0">
                                          <p:val>
                                            <p:fltVal val="0"/>
                                          </p:val>
                                        </p:tav>
                                        <p:tav tm="100000">
                                          <p:val>
                                            <p:strVal val="#ppt_w"/>
                                          </p:val>
                                        </p:tav>
                                      </p:tavLst>
                                    </p:anim>
                                    <p:anim calcmode="lin" valueType="num">
                                      <p:cBhvr>
                                        <p:cTn id="236" dur="500" fill="hold"/>
                                        <p:tgtEl>
                                          <p:spTgt spid="107"/>
                                        </p:tgtEl>
                                        <p:attrNameLst>
                                          <p:attrName>ppt_h</p:attrName>
                                        </p:attrNameLst>
                                      </p:cBhvr>
                                      <p:tavLst>
                                        <p:tav tm="0">
                                          <p:val>
                                            <p:fltVal val="0"/>
                                          </p:val>
                                        </p:tav>
                                        <p:tav tm="100000">
                                          <p:val>
                                            <p:strVal val="#ppt_h"/>
                                          </p:val>
                                        </p:tav>
                                      </p:tavLst>
                                    </p:anim>
                                    <p:animEffect transition="in" filter="fade">
                                      <p:cBhvr>
                                        <p:cTn id="23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7" grpId="0" animBg="1"/>
      <p:bldP spid="59" grpId="0"/>
      <p:bldP spid="62" grpId="0" animBg="1"/>
      <p:bldP spid="63" grpId="0"/>
      <p:bldP spid="66" grpId="0" animBg="1"/>
      <p:bldP spid="69" grpId="0"/>
      <p:bldP spid="71" grpId="0"/>
      <p:bldP spid="78" grpId="0" animBg="1"/>
      <p:bldP spid="82" grpId="0"/>
      <p:bldP spid="84" grpId="0" animBg="1"/>
      <p:bldP spid="86" grpId="0"/>
      <p:bldP spid="93" grpId="0"/>
      <p:bldP spid="95" grpId="0" animBg="1"/>
      <p:bldP spid="97" grpId="0"/>
      <p:bldP spid="99" grpId="0"/>
      <p:bldP spid="100" grpId="0" animBg="1"/>
      <p:bldP spid="102" grpId="0"/>
      <p:bldP spid="105" grpId="0"/>
      <p:bldP spid="10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cxnSp>
        <p:nvCxnSpPr>
          <p:cNvPr id="4" name="Conector recto 3"/>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7"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a:ln w="0"/>
                <a:gradFill>
                  <a:gsLst>
                    <a:gs pos="21000">
                      <a:srgbClr val="53575C"/>
                    </a:gs>
                    <a:gs pos="88000">
                      <a:srgbClr val="C5C7CA"/>
                    </a:gs>
                  </a:gsLst>
                  <a:lin ang="5400000"/>
                </a:gradFill>
              </a:rPr>
              <a:t>INTRODUCCIÓN</a:t>
            </a:r>
          </a:p>
        </p:txBody>
      </p:sp>
      <p:sp>
        <p:nvSpPr>
          <p:cNvPr id="55" name="Título 1"/>
          <p:cNvSpPr txBox="1">
            <a:spLocks/>
          </p:cNvSpPr>
          <p:nvPr/>
        </p:nvSpPr>
        <p:spPr>
          <a:xfrm>
            <a:off x="2088311" y="507686"/>
            <a:ext cx="9980682" cy="682894"/>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3200" cap="all" dirty="0" smtClean="0"/>
              <a:t>OBJETIVO GENERAL</a:t>
            </a:r>
            <a:endParaRPr lang="es-ES" sz="3200" cap="all" dirty="0"/>
          </a:p>
        </p:txBody>
      </p:sp>
      <p:grpSp>
        <p:nvGrpSpPr>
          <p:cNvPr id="7" name="Grupo 6"/>
          <p:cNvGrpSpPr/>
          <p:nvPr/>
        </p:nvGrpSpPr>
        <p:grpSpPr>
          <a:xfrm>
            <a:off x="-1054156" y="0"/>
            <a:ext cx="2436076" cy="2711953"/>
            <a:chOff x="-1054156" y="0"/>
            <a:chExt cx="2436076" cy="2711953"/>
          </a:xfrm>
        </p:grpSpPr>
        <p:sp>
          <p:nvSpPr>
            <p:cNvPr id="72" name="Forma libre 71"/>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8" name="Elipse 87"/>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3" name="Grupo 12"/>
          <p:cNvGrpSpPr/>
          <p:nvPr/>
        </p:nvGrpSpPr>
        <p:grpSpPr>
          <a:xfrm>
            <a:off x="535437" y="41317"/>
            <a:ext cx="2849752" cy="319671"/>
            <a:chOff x="728715" y="133301"/>
            <a:chExt cx="2849752" cy="319671"/>
          </a:xfrm>
        </p:grpSpPr>
        <p:grpSp>
          <p:nvGrpSpPr>
            <p:cNvPr id="73" name="Grupo 72"/>
            <p:cNvGrpSpPr/>
            <p:nvPr/>
          </p:nvGrpSpPr>
          <p:grpSpPr>
            <a:xfrm>
              <a:off x="728715" y="202328"/>
              <a:ext cx="661239" cy="181618"/>
              <a:chOff x="5875332" y="2544049"/>
              <a:chExt cx="1048556" cy="288000"/>
            </a:xfrm>
          </p:grpSpPr>
          <p:cxnSp>
            <p:nvCxnSpPr>
              <p:cNvPr id="74" name="Conector recto de flecha 73"/>
              <p:cNvCxnSpPr>
                <a:endCxn id="90" idx="1"/>
              </p:cNvCxnSpPr>
              <p:nvPr/>
            </p:nvCxnSpPr>
            <p:spPr>
              <a:xfrm flipV="1">
                <a:off x="6034114" y="2688049"/>
                <a:ext cx="889774" cy="702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5" name="Conector 74"/>
              <p:cNvSpPr/>
              <p:nvPr/>
            </p:nvSpPr>
            <p:spPr>
              <a:xfrm>
                <a:off x="5875332" y="2544049"/>
                <a:ext cx="288000" cy="288000"/>
              </a:xfrm>
              <a:prstGeom prst="flowChartConnector">
                <a:avLst/>
              </a:prstGeom>
              <a:solidFill>
                <a:srgbClr val="BD5C8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89" name="Grupo 88"/>
            <p:cNvGrpSpPr/>
            <p:nvPr/>
          </p:nvGrpSpPr>
          <p:grpSpPr>
            <a:xfrm>
              <a:off x="1389952" y="133301"/>
              <a:ext cx="2188515" cy="319671"/>
              <a:chOff x="6911152" y="2434591"/>
              <a:chExt cx="3470429" cy="506917"/>
            </a:xfrm>
          </p:grpSpPr>
          <p:sp>
            <p:nvSpPr>
              <p:cNvPr id="90" name="Rectángulo redondeado 89"/>
              <p:cNvSpPr/>
              <p:nvPr/>
            </p:nvSpPr>
            <p:spPr>
              <a:xfrm>
                <a:off x="6911152" y="2434591"/>
                <a:ext cx="3470429" cy="506917"/>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ln w="0"/>
                    <a:solidFill>
                      <a:schemeClr val="bg2"/>
                    </a:solidFill>
                    <a:effectLst>
                      <a:reflection blurRad="6350" stA="53000" endA="300" endPos="35500" dir="5400000" sy="-90000" algn="bl" rotWithShape="0"/>
                    </a:effectLst>
                  </a:rPr>
                  <a:t>INTRODUCCIÓN</a:t>
                </a:r>
                <a:endParaRPr lang="es-EC" b="1" dirty="0">
                  <a:solidFill>
                    <a:schemeClr val="bg2"/>
                  </a:solidFill>
                </a:endParaRPr>
              </a:p>
            </p:txBody>
          </p:sp>
          <p:sp>
            <p:nvSpPr>
              <p:cNvPr id="91" name="Elipse 90"/>
              <p:cNvSpPr/>
              <p:nvPr/>
            </p:nvSpPr>
            <p:spPr>
              <a:xfrm>
                <a:off x="7003015" y="2520266"/>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2" name="Imagen 91"/>
              <p:cNvPicPr>
                <a:picLocks noChangeAspect="1"/>
              </p:cNvPicPr>
              <p:nvPr/>
            </p:nvPicPr>
            <p:blipFill>
              <a:blip r:embed="rId3"/>
              <a:stretch>
                <a:fillRect/>
              </a:stretch>
            </p:blipFill>
            <p:spPr>
              <a:xfrm>
                <a:off x="7041943" y="2553465"/>
                <a:ext cx="263319" cy="263319"/>
              </a:xfrm>
              <a:prstGeom prst="rect">
                <a:avLst/>
              </a:prstGeom>
              <a:effectLst>
                <a:outerShdw blurRad="25400" dist="12700" dir="2700000" algn="tl" rotWithShape="0">
                  <a:prstClr val="black">
                    <a:alpha val="40000"/>
                  </a:prstClr>
                </a:outerShdw>
              </a:effectLst>
            </p:spPr>
          </p:pic>
        </p:grpSp>
      </p:grpSp>
      <p:pic>
        <p:nvPicPr>
          <p:cNvPr id="81" name="Imagen 80"/>
          <p:cNvPicPr>
            <a:picLocks noChangeAspect="1"/>
          </p:cNvPicPr>
          <p:nvPr/>
        </p:nvPicPr>
        <p:blipFill>
          <a:blip r:embed="rId4"/>
          <a:stretch>
            <a:fillRect/>
          </a:stretch>
        </p:blipFill>
        <p:spPr>
          <a:xfrm rot="16200000">
            <a:off x="-864975" y="1259433"/>
            <a:ext cx="1899289" cy="124625"/>
          </a:xfrm>
          <a:prstGeom prst="rect">
            <a:avLst/>
          </a:prstGeom>
        </p:spPr>
      </p:pic>
      <p:sp>
        <p:nvSpPr>
          <p:cNvPr id="2" name="Elipse 1"/>
          <p:cNvSpPr/>
          <p:nvPr/>
        </p:nvSpPr>
        <p:spPr>
          <a:xfrm>
            <a:off x="5260768" y="2101932"/>
            <a:ext cx="5177641" cy="4537298"/>
          </a:xfrm>
          <a:prstGeom prst="ellipse">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lvl="0" algn="just"/>
            <a:r>
              <a:rPr lang="es-US" sz="2400" dirty="0">
                <a:ln w="0"/>
                <a:solidFill>
                  <a:schemeClr val="accent1"/>
                </a:solidFill>
                <a:effectLst>
                  <a:outerShdw blurRad="38100" dist="25400" dir="5400000" algn="ctr" rotWithShape="0">
                    <a:srgbClr val="6E747A">
                      <a:alpha val="43000"/>
                    </a:srgbClr>
                  </a:outerShdw>
                </a:effectLst>
                <a:latin typeface="Tw Cen MT" panose="020B0602020104020603" pitchFamily="34" charset="0"/>
              </a:rPr>
              <a:t>Estructurar un modelo de proceso que facilite la ejecución y la reproducibilidad de los Mapeos Sistemáticos de Literatura, basado en los paradigmas de Gestión del Conocimiento y Minería de Procesos</a:t>
            </a:r>
            <a:endParaRPr lang="es-EC" sz="2400" dirty="0">
              <a:ln w="0"/>
              <a:solidFill>
                <a:schemeClr val="accent1"/>
              </a:solidFill>
              <a:effectLst>
                <a:outerShdw blurRad="38100" dist="25400" dir="5400000" algn="ctr" rotWithShape="0">
                  <a:srgbClr val="6E747A">
                    <a:alpha val="43000"/>
                  </a:srgbClr>
                </a:outerShdw>
              </a:effectLst>
              <a:latin typeface="Tw Cen MT" panose="020B0602020104020603" pitchFamily="34" charset="0"/>
            </a:endParaRPr>
          </a:p>
        </p:txBody>
      </p:sp>
      <p:grpSp>
        <p:nvGrpSpPr>
          <p:cNvPr id="19" name="Grupo 18"/>
          <p:cNvGrpSpPr/>
          <p:nvPr/>
        </p:nvGrpSpPr>
        <p:grpSpPr>
          <a:xfrm>
            <a:off x="1640477" y="477449"/>
            <a:ext cx="2325781" cy="276999"/>
            <a:chOff x="2188450" y="285958"/>
            <a:chExt cx="2325781" cy="276999"/>
          </a:xfrm>
        </p:grpSpPr>
        <p:pic>
          <p:nvPicPr>
            <p:cNvPr id="20" name="Imagen 19"/>
            <p:cNvPicPr>
              <a:picLocks noChangeAspect="1"/>
            </p:cNvPicPr>
            <p:nvPr/>
          </p:nvPicPr>
          <p:blipFill>
            <a:blip r:embed="rId5"/>
            <a:stretch>
              <a:fillRect/>
            </a:stretch>
          </p:blipFill>
          <p:spPr>
            <a:xfrm>
              <a:off x="2188450" y="320129"/>
              <a:ext cx="191838" cy="191838"/>
            </a:xfrm>
            <a:prstGeom prst="rect">
              <a:avLst/>
            </a:prstGeom>
          </p:spPr>
        </p:pic>
        <p:sp>
          <p:nvSpPr>
            <p:cNvPr id="21" name="TextBox 75">
              <a:extLst>
                <a:ext uri="{FF2B5EF4-FFF2-40B4-BE49-F238E27FC236}">
                  <a16:creationId xmlns:a16="http://schemas.microsoft.com/office/drawing/2014/main" id="{2E7256DD-6317-492A-853D-B93DE998E24A}"/>
                </a:ext>
              </a:extLst>
            </p:cNvPr>
            <p:cNvSpPr txBox="1"/>
            <p:nvPr/>
          </p:nvSpPr>
          <p:spPr>
            <a:xfrm>
              <a:off x="2284369" y="285958"/>
              <a:ext cx="2229862"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PLANTEAMIENTO DEL PROBLEMA</a:t>
              </a:r>
              <a:endParaRPr lang="en-US" sz="1200" dirty="0">
                <a:solidFill>
                  <a:srgbClr val="9D2B57"/>
                </a:solidFill>
                <a:latin typeface="Tw Cen MT" panose="020B0602020104020603" pitchFamily="34" charset="0"/>
              </a:endParaRPr>
            </a:p>
          </p:txBody>
        </p:sp>
      </p:grpSp>
      <p:grpSp>
        <p:nvGrpSpPr>
          <p:cNvPr id="22" name="Grupo 21"/>
          <p:cNvGrpSpPr/>
          <p:nvPr/>
        </p:nvGrpSpPr>
        <p:grpSpPr>
          <a:xfrm>
            <a:off x="1637916" y="315896"/>
            <a:ext cx="1408205" cy="276999"/>
            <a:chOff x="2188450" y="285958"/>
            <a:chExt cx="1408205" cy="276999"/>
          </a:xfrm>
        </p:grpSpPr>
        <p:pic>
          <p:nvPicPr>
            <p:cNvPr id="23" name="Imagen 22"/>
            <p:cNvPicPr>
              <a:picLocks noChangeAspect="1"/>
            </p:cNvPicPr>
            <p:nvPr/>
          </p:nvPicPr>
          <p:blipFill>
            <a:blip r:embed="rId5"/>
            <a:stretch>
              <a:fillRect/>
            </a:stretch>
          </p:blipFill>
          <p:spPr>
            <a:xfrm>
              <a:off x="2188450" y="320129"/>
              <a:ext cx="191838" cy="191838"/>
            </a:xfrm>
            <a:prstGeom prst="rect">
              <a:avLst/>
            </a:prstGeom>
          </p:spPr>
        </p:pic>
        <p:sp>
          <p:nvSpPr>
            <p:cNvPr id="24" name="TextBox 75">
              <a:extLst>
                <a:ext uri="{FF2B5EF4-FFF2-40B4-BE49-F238E27FC236}">
                  <a16:creationId xmlns:a16="http://schemas.microsoft.com/office/drawing/2014/main" id="{2E7256DD-6317-492A-853D-B93DE998E24A}"/>
                </a:ext>
              </a:extLst>
            </p:cNvPr>
            <p:cNvSpPr txBox="1"/>
            <p:nvPr/>
          </p:nvSpPr>
          <p:spPr>
            <a:xfrm>
              <a:off x="2284369" y="285958"/>
              <a:ext cx="1312286"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ANTECEDENTES</a:t>
              </a:r>
              <a:endParaRPr lang="en-US" sz="1200" dirty="0">
                <a:solidFill>
                  <a:srgbClr val="9D2B57"/>
                </a:solidFill>
                <a:latin typeface="Tw Cen MT" panose="020B0602020104020603" pitchFamily="34" charset="0"/>
              </a:endParaRPr>
            </a:p>
          </p:txBody>
        </p:sp>
      </p:grpSp>
      <p:grpSp>
        <p:nvGrpSpPr>
          <p:cNvPr id="25" name="Grupo 24"/>
          <p:cNvGrpSpPr/>
          <p:nvPr/>
        </p:nvGrpSpPr>
        <p:grpSpPr>
          <a:xfrm>
            <a:off x="1637916" y="667586"/>
            <a:ext cx="1552959" cy="276999"/>
            <a:chOff x="2188450" y="285958"/>
            <a:chExt cx="1552959" cy="276999"/>
          </a:xfrm>
        </p:grpSpPr>
        <p:pic>
          <p:nvPicPr>
            <p:cNvPr id="26" name="Imagen 25"/>
            <p:cNvPicPr>
              <a:picLocks noChangeAspect="1"/>
            </p:cNvPicPr>
            <p:nvPr/>
          </p:nvPicPr>
          <p:blipFill>
            <a:blip r:embed="rId5"/>
            <a:stretch>
              <a:fillRect/>
            </a:stretch>
          </p:blipFill>
          <p:spPr>
            <a:xfrm>
              <a:off x="2188450" y="320129"/>
              <a:ext cx="191838" cy="191838"/>
            </a:xfrm>
            <a:prstGeom prst="rect">
              <a:avLst/>
            </a:prstGeom>
          </p:spPr>
        </p:pic>
        <p:sp>
          <p:nvSpPr>
            <p:cNvPr id="27" name="TextBox 75">
              <a:extLst>
                <a:ext uri="{FF2B5EF4-FFF2-40B4-BE49-F238E27FC236}">
                  <a16:creationId xmlns:a16="http://schemas.microsoft.com/office/drawing/2014/main" id="{2E7256DD-6317-492A-853D-B93DE998E24A}"/>
                </a:ext>
              </a:extLst>
            </p:cNvPr>
            <p:cNvSpPr txBox="1"/>
            <p:nvPr/>
          </p:nvSpPr>
          <p:spPr>
            <a:xfrm>
              <a:off x="2284369" y="285958"/>
              <a:ext cx="1457040"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OBJETIVO GENERAL</a:t>
              </a:r>
              <a:endParaRPr lang="en-US" sz="1200" dirty="0">
                <a:solidFill>
                  <a:srgbClr val="9D2B57"/>
                </a:solidFill>
                <a:latin typeface="Tw Cen MT" panose="020B0602020104020603" pitchFamily="34" charset="0"/>
              </a:endParaRPr>
            </a:p>
          </p:txBody>
        </p:sp>
      </p:grpSp>
      <p:pic>
        <p:nvPicPr>
          <p:cNvPr id="28" name="Imagen 27"/>
          <p:cNvPicPr>
            <a:picLocks noChangeAspect="1"/>
          </p:cNvPicPr>
          <p:nvPr/>
        </p:nvPicPr>
        <p:blipFill>
          <a:blip r:embed="rId5"/>
          <a:stretch>
            <a:fillRect/>
          </a:stretch>
        </p:blipFill>
        <p:spPr>
          <a:xfrm>
            <a:off x="1293234" y="73764"/>
            <a:ext cx="191838" cy="191838"/>
          </a:xfrm>
          <a:prstGeom prst="rect">
            <a:avLst/>
          </a:prstGeom>
        </p:spPr>
      </p:pic>
    </p:spTree>
    <p:extLst>
      <p:ext uri="{BB962C8B-B14F-4D97-AF65-F5344CB8AC3E}">
        <p14:creationId xmlns:p14="http://schemas.microsoft.com/office/powerpoint/2010/main" val="14440771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30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3500"/>
                            </p:stCondLst>
                            <p:childTnLst>
                              <p:par>
                                <p:cTn id="22" presetID="22" presetClass="entr" presetSubtype="1"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up)">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cxnSp>
        <p:nvCxnSpPr>
          <p:cNvPr id="4" name="Conector recto 3"/>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7"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a:ln w="0"/>
                <a:gradFill>
                  <a:gsLst>
                    <a:gs pos="21000">
                      <a:srgbClr val="53575C"/>
                    </a:gs>
                    <a:gs pos="88000">
                      <a:srgbClr val="C5C7CA"/>
                    </a:gs>
                  </a:gsLst>
                  <a:lin ang="5400000"/>
                </a:gradFill>
              </a:rPr>
              <a:t>INTRODUCCIÓN</a:t>
            </a:r>
          </a:p>
        </p:txBody>
      </p:sp>
      <p:sp>
        <p:nvSpPr>
          <p:cNvPr id="55" name="Título 1"/>
          <p:cNvSpPr txBox="1">
            <a:spLocks/>
          </p:cNvSpPr>
          <p:nvPr/>
        </p:nvSpPr>
        <p:spPr>
          <a:xfrm>
            <a:off x="2088311" y="507686"/>
            <a:ext cx="9980682" cy="682894"/>
          </a:xfrm>
          <a:prstGeom prst="rect">
            <a:avLst/>
          </a:prstGeom>
        </p:spPr>
        <p:txBody>
          <a:bodyPr vert="horz" lIns="0" tIns="45720" rIns="0" bIns="45720" rtlCol="0" anchor="b">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3200" cap="all" dirty="0" smtClean="0"/>
              <a:t>OBJETIVOS ESPECÍFICOS</a:t>
            </a:r>
            <a:endParaRPr lang="es-ES" sz="3200" cap="all" dirty="0"/>
          </a:p>
        </p:txBody>
      </p:sp>
      <p:grpSp>
        <p:nvGrpSpPr>
          <p:cNvPr id="7" name="Grupo 6"/>
          <p:cNvGrpSpPr/>
          <p:nvPr/>
        </p:nvGrpSpPr>
        <p:grpSpPr>
          <a:xfrm>
            <a:off x="-1054156" y="0"/>
            <a:ext cx="2436076" cy="2711953"/>
            <a:chOff x="-1054156" y="0"/>
            <a:chExt cx="2436076" cy="2711953"/>
          </a:xfrm>
        </p:grpSpPr>
        <p:sp>
          <p:nvSpPr>
            <p:cNvPr id="72" name="Forma libre 71"/>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8" name="Elipse 87"/>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13" name="Grupo 12"/>
          <p:cNvGrpSpPr/>
          <p:nvPr/>
        </p:nvGrpSpPr>
        <p:grpSpPr>
          <a:xfrm>
            <a:off x="543493" y="48202"/>
            <a:ext cx="2849752" cy="319671"/>
            <a:chOff x="728715" y="133301"/>
            <a:chExt cx="2849752" cy="319671"/>
          </a:xfrm>
        </p:grpSpPr>
        <p:grpSp>
          <p:nvGrpSpPr>
            <p:cNvPr id="73" name="Grupo 72"/>
            <p:cNvGrpSpPr/>
            <p:nvPr/>
          </p:nvGrpSpPr>
          <p:grpSpPr>
            <a:xfrm>
              <a:off x="728715" y="202328"/>
              <a:ext cx="661239" cy="181618"/>
              <a:chOff x="5875332" y="2544049"/>
              <a:chExt cx="1048556" cy="288000"/>
            </a:xfrm>
          </p:grpSpPr>
          <p:cxnSp>
            <p:nvCxnSpPr>
              <p:cNvPr id="74" name="Conector recto de flecha 73"/>
              <p:cNvCxnSpPr>
                <a:endCxn id="90" idx="1"/>
              </p:cNvCxnSpPr>
              <p:nvPr/>
            </p:nvCxnSpPr>
            <p:spPr>
              <a:xfrm flipV="1">
                <a:off x="6034114" y="2688049"/>
                <a:ext cx="889774" cy="702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5" name="Conector 74"/>
              <p:cNvSpPr/>
              <p:nvPr/>
            </p:nvSpPr>
            <p:spPr>
              <a:xfrm>
                <a:off x="5875332" y="2544049"/>
                <a:ext cx="288000" cy="288000"/>
              </a:xfrm>
              <a:prstGeom prst="flowChartConnector">
                <a:avLst/>
              </a:prstGeom>
              <a:solidFill>
                <a:srgbClr val="BD5C8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89" name="Grupo 88"/>
            <p:cNvGrpSpPr/>
            <p:nvPr/>
          </p:nvGrpSpPr>
          <p:grpSpPr>
            <a:xfrm>
              <a:off x="1389952" y="133301"/>
              <a:ext cx="2188515" cy="319671"/>
              <a:chOff x="6911152" y="2434591"/>
              <a:chExt cx="3470429" cy="506917"/>
            </a:xfrm>
          </p:grpSpPr>
          <p:sp>
            <p:nvSpPr>
              <p:cNvPr id="90" name="Rectángulo redondeado 89"/>
              <p:cNvSpPr/>
              <p:nvPr/>
            </p:nvSpPr>
            <p:spPr>
              <a:xfrm>
                <a:off x="6911152" y="2434591"/>
                <a:ext cx="3470429" cy="506917"/>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ln w="0"/>
                    <a:solidFill>
                      <a:schemeClr val="bg2"/>
                    </a:solidFill>
                    <a:effectLst>
                      <a:reflection blurRad="6350" stA="53000" endA="300" endPos="35500" dir="5400000" sy="-90000" algn="bl" rotWithShape="0"/>
                    </a:effectLst>
                  </a:rPr>
                  <a:t>INTRODUCCIÓN</a:t>
                </a:r>
                <a:endParaRPr lang="es-EC" b="1" dirty="0">
                  <a:solidFill>
                    <a:schemeClr val="bg2"/>
                  </a:solidFill>
                </a:endParaRPr>
              </a:p>
            </p:txBody>
          </p:sp>
          <p:sp>
            <p:nvSpPr>
              <p:cNvPr id="91" name="Elipse 90"/>
              <p:cNvSpPr/>
              <p:nvPr/>
            </p:nvSpPr>
            <p:spPr>
              <a:xfrm>
                <a:off x="7003015" y="2520266"/>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2" name="Imagen 91"/>
              <p:cNvPicPr>
                <a:picLocks noChangeAspect="1"/>
              </p:cNvPicPr>
              <p:nvPr/>
            </p:nvPicPr>
            <p:blipFill>
              <a:blip r:embed="rId3"/>
              <a:stretch>
                <a:fillRect/>
              </a:stretch>
            </p:blipFill>
            <p:spPr>
              <a:xfrm>
                <a:off x="7041943" y="2553465"/>
                <a:ext cx="263319" cy="263319"/>
              </a:xfrm>
              <a:prstGeom prst="rect">
                <a:avLst/>
              </a:prstGeom>
              <a:effectLst>
                <a:outerShdw blurRad="25400" dist="12700" dir="2700000" algn="tl" rotWithShape="0">
                  <a:prstClr val="black">
                    <a:alpha val="40000"/>
                  </a:prstClr>
                </a:outerShdw>
              </a:effectLst>
            </p:spPr>
          </p:pic>
        </p:grpSp>
      </p:grpSp>
      <p:pic>
        <p:nvPicPr>
          <p:cNvPr id="81" name="Imagen 80"/>
          <p:cNvPicPr>
            <a:picLocks noChangeAspect="1"/>
          </p:cNvPicPr>
          <p:nvPr/>
        </p:nvPicPr>
        <p:blipFill>
          <a:blip r:embed="rId4"/>
          <a:stretch>
            <a:fillRect/>
          </a:stretch>
        </p:blipFill>
        <p:spPr>
          <a:xfrm rot="16200000">
            <a:off x="-864975" y="1259433"/>
            <a:ext cx="1899289" cy="124625"/>
          </a:xfrm>
          <a:prstGeom prst="rect">
            <a:avLst/>
          </a:prstGeom>
        </p:spPr>
      </p:pic>
      <p:cxnSp>
        <p:nvCxnSpPr>
          <p:cNvPr id="21" name="Straight Connector 66">
            <a:extLst>
              <a:ext uri="{FF2B5EF4-FFF2-40B4-BE49-F238E27FC236}">
                <a16:creationId xmlns:a16="http://schemas.microsoft.com/office/drawing/2014/main" id="{98A70E92-F264-47A6-8EB5-E1F743416AC4}"/>
              </a:ext>
            </a:extLst>
          </p:cNvPr>
          <p:cNvCxnSpPr>
            <a:cxnSpLocks/>
          </p:cNvCxnSpPr>
          <p:nvPr/>
        </p:nvCxnSpPr>
        <p:spPr>
          <a:xfrm flipH="1" flipV="1">
            <a:off x="1740984" y="4106797"/>
            <a:ext cx="1817641" cy="803564"/>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22" name="Straight Connector 38">
            <a:extLst>
              <a:ext uri="{FF2B5EF4-FFF2-40B4-BE49-F238E27FC236}">
                <a16:creationId xmlns:a16="http://schemas.microsoft.com/office/drawing/2014/main" id="{1FB1D66C-A675-4E89-AF22-1BE0E407A08D}"/>
              </a:ext>
            </a:extLst>
          </p:cNvPr>
          <p:cNvCxnSpPr>
            <a:cxnSpLocks/>
          </p:cNvCxnSpPr>
          <p:nvPr/>
        </p:nvCxnSpPr>
        <p:spPr>
          <a:xfrm flipV="1">
            <a:off x="8548294" y="3651117"/>
            <a:ext cx="2000014" cy="1153579"/>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25" name="Straight Connector 27">
            <a:extLst>
              <a:ext uri="{FF2B5EF4-FFF2-40B4-BE49-F238E27FC236}">
                <a16:creationId xmlns:a16="http://schemas.microsoft.com/office/drawing/2014/main" id="{F6D1B375-3CBB-4F31-BF6F-2530FCADC84D}"/>
              </a:ext>
            </a:extLst>
          </p:cNvPr>
          <p:cNvCxnSpPr>
            <a:cxnSpLocks/>
          </p:cNvCxnSpPr>
          <p:nvPr/>
        </p:nvCxnSpPr>
        <p:spPr>
          <a:xfrm flipH="1" flipV="1">
            <a:off x="6358272" y="3881108"/>
            <a:ext cx="2029773" cy="976215"/>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26" name="Straight Connector 23">
            <a:extLst>
              <a:ext uri="{FF2B5EF4-FFF2-40B4-BE49-F238E27FC236}">
                <a16:creationId xmlns:a16="http://schemas.microsoft.com/office/drawing/2014/main" id="{C5F893E3-9E92-4678-BAE1-ABE84AFE8FA3}"/>
              </a:ext>
            </a:extLst>
          </p:cNvPr>
          <p:cNvCxnSpPr>
            <a:cxnSpLocks/>
          </p:cNvCxnSpPr>
          <p:nvPr/>
        </p:nvCxnSpPr>
        <p:spPr>
          <a:xfrm flipV="1">
            <a:off x="3825769" y="3980018"/>
            <a:ext cx="2306457" cy="930344"/>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sp>
        <p:nvSpPr>
          <p:cNvPr id="27" name="Oval 1">
            <a:extLst>
              <a:ext uri="{FF2B5EF4-FFF2-40B4-BE49-F238E27FC236}">
                <a16:creationId xmlns:a16="http://schemas.microsoft.com/office/drawing/2014/main" id="{555FC8F4-43EE-43E4-BBBC-49434B3A520A}"/>
              </a:ext>
            </a:extLst>
          </p:cNvPr>
          <p:cNvSpPr/>
          <p:nvPr/>
        </p:nvSpPr>
        <p:spPr>
          <a:xfrm>
            <a:off x="3290657" y="4563084"/>
            <a:ext cx="588480" cy="588480"/>
          </a:xfrm>
          <a:prstGeom prst="ellipse">
            <a:avLst/>
          </a:prstGeom>
          <a:solidFill>
            <a:srgbClr val="EF3078"/>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
            <a:extLst>
              <a:ext uri="{FF2B5EF4-FFF2-40B4-BE49-F238E27FC236}">
                <a16:creationId xmlns:a16="http://schemas.microsoft.com/office/drawing/2014/main" id="{4C20B305-6275-48E1-8946-A32347CB376F}"/>
              </a:ext>
            </a:extLst>
          </p:cNvPr>
          <p:cNvSpPr txBox="1"/>
          <p:nvPr/>
        </p:nvSpPr>
        <p:spPr>
          <a:xfrm>
            <a:off x="3393245" y="4534158"/>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1</a:t>
            </a:r>
          </a:p>
        </p:txBody>
      </p:sp>
      <p:sp>
        <p:nvSpPr>
          <p:cNvPr id="29" name="Oval 12">
            <a:extLst>
              <a:ext uri="{FF2B5EF4-FFF2-40B4-BE49-F238E27FC236}">
                <a16:creationId xmlns:a16="http://schemas.microsoft.com/office/drawing/2014/main" id="{BE4AD99A-076B-4B78-BBFD-38BC498DCCBC}"/>
              </a:ext>
            </a:extLst>
          </p:cNvPr>
          <p:cNvSpPr/>
          <p:nvPr/>
        </p:nvSpPr>
        <p:spPr>
          <a:xfrm>
            <a:off x="6020890" y="3580258"/>
            <a:ext cx="588480" cy="588480"/>
          </a:xfrm>
          <a:prstGeom prst="ellipse">
            <a:avLst/>
          </a:prstGeom>
          <a:solidFill>
            <a:srgbClr val="03A1A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13">
            <a:extLst>
              <a:ext uri="{FF2B5EF4-FFF2-40B4-BE49-F238E27FC236}">
                <a16:creationId xmlns:a16="http://schemas.microsoft.com/office/drawing/2014/main" id="{1A6BC045-9DFF-42FD-8C36-FC34502A7320}"/>
              </a:ext>
            </a:extLst>
          </p:cNvPr>
          <p:cNvSpPr txBox="1"/>
          <p:nvPr/>
        </p:nvSpPr>
        <p:spPr>
          <a:xfrm>
            <a:off x="6123478" y="3551332"/>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2</a:t>
            </a:r>
          </a:p>
        </p:txBody>
      </p:sp>
      <p:sp>
        <p:nvSpPr>
          <p:cNvPr id="31" name="Oval 14">
            <a:extLst>
              <a:ext uri="{FF2B5EF4-FFF2-40B4-BE49-F238E27FC236}">
                <a16:creationId xmlns:a16="http://schemas.microsoft.com/office/drawing/2014/main" id="{D32467DC-68B2-4A06-97DB-38EF79A869C1}"/>
              </a:ext>
            </a:extLst>
          </p:cNvPr>
          <p:cNvSpPr/>
          <p:nvPr/>
        </p:nvSpPr>
        <p:spPr>
          <a:xfrm>
            <a:off x="8046027" y="4508579"/>
            <a:ext cx="588480" cy="588480"/>
          </a:xfrm>
          <a:prstGeom prst="ellipse">
            <a:avLst/>
          </a:prstGeom>
          <a:solidFill>
            <a:srgbClr val="EE9524"/>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15">
            <a:extLst>
              <a:ext uri="{FF2B5EF4-FFF2-40B4-BE49-F238E27FC236}">
                <a16:creationId xmlns:a16="http://schemas.microsoft.com/office/drawing/2014/main" id="{59EAAEBB-9149-4D8C-85F9-C700A4FAC1A9}"/>
              </a:ext>
            </a:extLst>
          </p:cNvPr>
          <p:cNvSpPr txBox="1"/>
          <p:nvPr/>
        </p:nvSpPr>
        <p:spPr>
          <a:xfrm>
            <a:off x="8148615" y="4479653"/>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3</a:t>
            </a:r>
          </a:p>
        </p:txBody>
      </p:sp>
      <p:sp>
        <p:nvSpPr>
          <p:cNvPr id="33" name="Oval 16">
            <a:extLst>
              <a:ext uri="{FF2B5EF4-FFF2-40B4-BE49-F238E27FC236}">
                <a16:creationId xmlns:a16="http://schemas.microsoft.com/office/drawing/2014/main" id="{FFCACAA9-3503-46C8-A54E-799F4E9E55B9}"/>
              </a:ext>
            </a:extLst>
          </p:cNvPr>
          <p:cNvSpPr/>
          <p:nvPr/>
        </p:nvSpPr>
        <p:spPr>
          <a:xfrm>
            <a:off x="10344475" y="3277472"/>
            <a:ext cx="588480" cy="588480"/>
          </a:xfrm>
          <a:prstGeom prst="ellipse">
            <a:avLst/>
          </a:prstGeom>
          <a:solidFill>
            <a:srgbClr val="385723"/>
          </a:solidFill>
          <a:ln>
            <a:noFill/>
          </a:ln>
          <a:effectLst>
            <a:outerShdw blurRad="762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17">
            <a:extLst>
              <a:ext uri="{FF2B5EF4-FFF2-40B4-BE49-F238E27FC236}">
                <a16:creationId xmlns:a16="http://schemas.microsoft.com/office/drawing/2014/main" id="{6F7E7550-521F-446A-9A97-DDE94285DD11}"/>
              </a:ext>
            </a:extLst>
          </p:cNvPr>
          <p:cNvSpPr txBox="1"/>
          <p:nvPr/>
        </p:nvSpPr>
        <p:spPr>
          <a:xfrm>
            <a:off x="10446774" y="3248546"/>
            <a:ext cx="383303" cy="646331"/>
          </a:xfrm>
          <a:prstGeom prst="rect">
            <a:avLst/>
          </a:prstGeom>
          <a:noFill/>
          <a:effectLst>
            <a:outerShdw blurRad="63500" sx="105000" sy="105000" algn="ctr" rotWithShape="0">
              <a:prstClr val="black">
                <a:alpha val="40000"/>
              </a:prstClr>
            </a:outerShdw>
          </a:effectLst>
        </p:spPr>
        <p:txBody>
          <a:bodyPr wrap="square" rtlCol="0">
            <a:spAutoFit/>
          </a:bodyPr>
          <a:lstStyle/>
          <a:p>
            <a:pPr algn="ctr"/>
            <a:r>
              <a:rPr lang="en-US" sz="3600" b="1" dirty="0">
                <a:solidFill>
                  <a:srgbClr val="E3E3E3"/>
                </a:solidFill>
                <a:latin typeface="Tw Cen MT" panose="020B0602020104020603" pitchFamily="34" charset="0"/>
              </a:rPr>
              <a:t>4</a:t>
            </a:r>
          </a:p>
        </p:txBody>
      </p:sp>
      <p:sp>
        <p:nvSpPr>
          <p:cNvPr id="41" name="TextBox 83">
            <a:extLst>
              <a:ext uri="{FF2B5EF4-FFF2-40B4-BE49-F238E27FC236}">
                <a16:creationId xmlns:a16="http://schemas.microsoft.com/office/drawing/2014/main" id="{8B01F7DF-B788-4309-835E-848C5261CE4F}"/>
              </a:ext>
            </a:extLst>
          </p:cNvPr>
          <p:cNvSpPr txBox="1"/>
          <p:nvPr/>
        </p:nvSpPr>
        <p:spPr>
          <a:xfrm>
            <a:off x="2060613" y="1700558"/>
            <a:ext cx="3493456" cy="2554545"/>
          </a:xfrm>
          <a:prstGeom prst="rect">
            <a:avLst/>
          </a:prstGeom>
          <a:noFill/>
        </p:spPr>
        <p:txBody>
          <a:bodyPr wrap="square" rtlCol="0">
            <a:spAutoFit/>
          </a:bodyPr>
          <a:lstStyle/>
          <a:p>
            <a:pPr algn="ctr"/>
            <a:r>
              <a:rPr lang="es-EC" sz="1600" b="1" dirty="0">
                <a:solidFill>
                  <a:srgbClr val="A6A6A6"/>
                </a:solidFill>
                <a:latin typeface="Tw Cen MT" panose="020B0602020104020603" pitchFamily="34" charset="0"/>
              </a:rPr>
              <a:t>Realizar un estudio exploratorio exhaustivo sobre la problemática y las variantes del protocolo de un mapeo sistemática de literatura en Ingeniería de Software, para determinar sus posibles causas y efectos, y con esto estructurar un modelo de proceso que sintetice los resultados de este estudio, a través de un proceso minimizado de mapeo sistemático de literatura.</a:t>
            </a:r>
            <a:endParaRPr lang="en-US" sz="1600" b="1" dirty="0">
              <a:solidFill>
                <a:srgbClr val="A6A6A6"/>
              </a:solidFill>
              <a:latin typeface="Tw Cen MT" panose="020B0602020104020603" pitchFamily="34" charset="0"/>
            </a:endParaRPr>
          </a:p>
        </p:txBody>
      </p:sp>
      <p:sp>
        <p:nvSpPr>
          <p:cNvPr id="44" name="TextBox 85">
            <a:extLst>
              <a:ext uri="{FF2B5EF4-FFF2-40B4-BE49-F238E27FC236}">
                <a16:creationId xmlns:a16="http://schemas.microsoft.com/office/drawing/2014/main" id="{4128FC70-EC87-4505-B103-CC8A34AD5B99}"/>
              </a:ext>
            </a:extLst>
          </p:cNvPr>
          <p:cNvSpPr txBox="1"/>
          <p:nvPr/>
        </p:nvSpPr>
        <p:spPr>
          <a:xfrm>
            <a:off x="4754927" y="4420140"/>
            <a:ext cx="3065054" cy="2308324"/>
          </a:xfrm>
          <a:prstGeom prst="rect">
            <a:avLst/>
          </a:prstGeom>
          <a:noFill/>
        </p:spPr>
        <p:txBody>
          <a:bodyPr wrap="square" rtlCol="0">
            <a:spAutoFit/>
          </a:bodyPr>
          <a:lstStyle/>
          <a:p>
            <a:pPr algn="ctr"/>
            <a:r>
              <a:rPr lang="es-EC" sz="1600" b="1" dirty="0" smtClean="0">
                <a:solidFill>
                  <a:srgbClr val="A6A6A6"/>
                </a:solidFill>
                <a:latin typeface="Tw Cen MT" panose="020B0602020104020603" pitchFamily="34" charset="0"/>
              </a:rPr>
              <a:t>Identificar </a:t>
            </a:r>
            <a:r>
              <a:rPr lang="es-EC" sz="1600" b="1" dirty="0">
                <a:solidFill>
                  <a:srgbClr val="A6A6A6"/>
                </a:solidFill>
                <a:latin typeface="Tw Cen MT" panose="020B0602020104020603" pitchFamily="34" charset="0"/>
              </a:rPr>
              <a:t>estudios que reporten la aportación de la gestión del conocimiento, y la minería de procesos en torno a la ejecución de mapeos sistemáticos de literatura en Ingeniería de Software</a:t>
            </a:r>
            <a:r>
              <a:rPr lang="es-EC" sz="1600" b="1" dirty="0" smtClean="0">
                <a:solidFill>
                  <a:srgbClr val="A6A6A6"/>
                </a:solidFill>
                <a:latin typeface="Tw Cen MT" panose="020B0602020104020603" pitchFamily="34" charset="0"/>
              </a:rPr>
              <a:t>,</a:t>
            </a:r>
            <a:r>
              <a:rPr lang="es-EC" sz="1600" b="1" dirty="0">
                <a:solidFill>
                  <a:srgbClr val="A6A6A6"/>
                </a:solidFill>
                <a:latin typeface="Tw Cen MT" panose="020B0602020104020603" pitchFamily="34" charset="0"/>
              </a:rPr>
              <a:t> </a:t>
            </a:r>
            <a:r>
              <a:rPr lang="es-EC" sz="1600" b="1" dirty="0" smtClean="0">
                <a:solidFill>
                  <a:srgbClr val="A6A6A6"/>
                </a:solidFill>
                <a:latin typeface="Tw Cen MT" panose="020B0602020104020603" pitchFamily="34" charset="0"/>
              </a:rPr>
              <a:t>a </a:t>
            </a:r>
            <a:r>
              <a:rPr lang="es-EC" sz="1600" b="1" dirty="0">
                <a:solidFill>
                  <a:srgbClr val="A6A6A6"/>
                </a:solidFill>
                <a:latin typeface="Tw Cen MT" panose="020B0602020104020603" pitchFamily="34" charset="0"/>
              </a:rPr>
              <a:t>través de un estudio exploratorio </a:t>
            </a:r>
            <a:r>
              <a:rPr lang="es-EC" sz="1600" b="1" dirty="0" smtClean="0">
                <a:solidFill>
                  <a:srgbClr val="A6A6A6"/>
                </a:solidFill>
                <a:latin typeface="Tw Cen MT" panose="020B0602020104020603" pitchFamily="34" charset="0"/>
              </a:rPr>
              <a:t> </a:t>
            </a:r>
            <a:r>
              <a:rPr lang="es-EC" sz="1600" b="1" dirty="0">
                <a:solidFill>
                  <a:srgbClr val="A6A6A6"/>
                </a:solidFill>
                <a:latin typeface="Tw Cen MT" panose="020B0602020104020603" pitchFamily="34" charset="0"/>
              </a:rPr>
              <a:t>y resaltar las mejoras que aporta al mismo</a:t>
            </a:r>
            <a:r>
              <a:rPr lang="es-EC" sz="1600" b="1" dirty="0" smtClean="0">
                <a:solidFill>
                  <a:srgbClr val="A6A6A6"/>
                </a:solidFill>
                <a:latin typeface="Tw Cen MT" panose="020B0602020104020603" pitchFamily="34" charset="0"/>
              </a:rPr>
              <a:t>.</a:t>
            </a:r>
            <a:endParaRPr lang="es-EC" sz="1600" b="1" dirty="0">
              <a:solidFill>
                <a:srgbClr val="A6A6A6"/>
              </a:solidFill>
              <a:latin typeface="Tw Cen MT" panose="020B0602020104020603" pitchFamily="34" charset="0"/>
            </a:endParaRPr>
          </a:p>
        </p:txBody>
      </p:sp>
      <p:sp>
        <p:nvSpPr>
          <p:cNvPr id="48" name="TextBox 87">
            <a:extLst>
              <a:ext uri="{FF2B5EF4-FFF2-40B4-BE49-F238E27FC236}">
                <a16:creationId xmlns:a16="http://schemas.microsoft.com/office/drawing/2014/main" id="{CE4AF30C-47B9-42F2-BAAB-C5E9143AD766}"/>
              </a:ext>
            </a:extLst>
          </p:cNvPr>
          <p:cNvSpPr txBox="1"/>
          <p:nvPr/>
        </p:nvSpPr>
        <p:spPr>
          <a:xfrm>
            <a:off x="6609080" y="2296051"/>
            <a:ext cx="3242843" cy="2062103"/>
          </a:xfrm>
          <a:prstGeom prst="rect">
            <a:avLst/>
          </a:prstGeom>
          <a:noFill/>
        </p:spPr>
        <p:txBody>
          <a:bodyPr wrap="square" rtlCol="0">
            <a:spAutoFit/>
          </a:bodyPr>
          <a:lstStyle/>
          <a:p>
            <a:pPr algn="ctr"/>
            <a:r>
              <a:rPr lang="es-EC" sz="1600" b="1" dirty="0">
                <a:solidFill>
                  <a:srgbClr val="A6A6A6"/>
                </a:solidFill>
                <a:latin typeface="Tw Cen MT" panose="020B0602020104020603" pitchFamily="34" charset="0"/>
              </a:rPr>
              <a:t>Estructurar un modelo de proceso mejorado de un mapeo sistemático de literatura de acuerdo a los lineamientos investigados del paradigma de </a:t>
            </a:r>
            <a:r>
              <a:rPr lang="es-EC" sz="1600" b="1" dirty="0" err="1">
                <a:solidFill>
                  <a:srgbClr val="A6A6A6"/>
                </a:solidFill>
                <a:latin typeface="Tw Cen MT" panose="020B0602020104020603" pitchFamily="34" charset="0"/>
              </a:rPr>
              <a:t>Knowledge</a:t>
            </a:r>
            <a:r>
              <a:rPr lang="es-EC" sz="1600" b="1" dirty="0">
                <a:solidFill>
                  <a:srgbClr val="A6A6A6"/>
                </a:solidFill>
                <a:latin typeface="Tw Cen MT" panose="020B0602020104020603" pitchFamily="34" charset="0"/>
              </a:rPr>
              <a:t> Management y minería de procesos. </a:t>
            </a:r>
          </a:p>
          <a:p>
            <a:pPr algn="ctr"/>
            <a:endParaRPr lang="en-US" sz="1600" b="1" dirty="0">
              <a:solidFill>
                <a:srgbClr val="A6A6A6"/>
              </a:solidFill>
              <a:latin typeface="Tw Cen MT" panose="020B0602020104020603" pitchFamily="34" charset="0"/>
            </a:endParaRPr>
          </a:p>
        </p:txBody>
      </p:sp>
      <p:sp>
        <p:nvSpPr>
          <p:cNvPr id="51" name="TextBox 90">
            <a:extLst>
              <a:ext uri="{FF2B5EF4-FFF2-40B4-BE49-F238E27FC236}">
                <a16:creationId xmlns:a16="http://schemas.microsoft.com/office/drawing/2014/main" id="{1EFAF46B-A1C3-45A8-A052-22BF454E6E76}"/>
              </a:ext>
            </a:extLst>
          </p:cNvPr>
          <p:cNvSpPr txBox="1"/>
          <p:nvPr/>
        </p:nvSpPr>
        <p:spPr>
          <a:xfrm>
            <a:off x="9928082" y="3923803"/>
            <a:ext cx="2126507" cy="1077218"/>
          </a:xfrm>
          <a:prstGeom prst="rect">
            <a:avLst/>
          </a:prstGeom>
          <a:noFill/>
        </p:spPr>
        <p:txBody>
          <a:bodyPr wrap="square" rtlCol="0">
            <a:spAutoFit/>
          </a:bodyPr>
          <a:lstStyle/>
          <a:p>
            <a:pPr algn="ctr"/>
            <a:r>
              <a:rPr lang="es-EC" sz="1600" b="1" dirty="0">
                <a:solidFill>
                  <a:srgbClr val="A6A6A6"/>
                </a:solidFill>
                <a:latin typeface="Tw Cen MT" panose="020B0602020104020603" pitchFamily="34" charset="0"/>
              </a:rPr>
              <a:t>Validar el proceso mejorado de SMS propuesto aplicándolo en un Caso de Estudio.</a:t>
            </a:r>
          </a:p>
        </p:txBody>
      </p:sp>
      <p:grpSp>
        <p:nvGrpSpPr>
          <p:cNvPr id="42" name="Grupo 41"/>
          <p:cNvGrpSpPr/>
          <p:nvPr/>
        </p:nvGrpSpPr>
        <p:grpSpPr>
          <a:xfrm>
            <a:off x="1650002" y="486974"/>
            <a:ext cx="2325781" cy="276999"/>
            <a:chOff x="2188450" y="285958"/>
            <a:chExt cx="2325781" cy="276999"/>
          </a:xfrm>
        </p:grpSpPr>
        <p:pic>
          <p:nvPicPr>
            <p:cNvPr id="43" name="Imagen 42"/>
            <p:cNvPicPr>
              <a:picLocks noChangeAspect="1"/>
            </p:cNvPicPr>
            <p:nvPr/>
          </p:nvPicPr>
          <p:blipFill>
            <a:blip r:embed="rId5"/>
            <a:stretch>
              <a:fillRect/>
            </a:stretch>
          </p:blipFill>
          <p:spPr>
            <a:xfrm>
              <a:off x="2188450" y="320129"/>
              <a:ext cx="191838" cy="191838"/>
            </a:xfrm>
            <a:prstGeom prst="rect">
              <a:avLst/>
            </a:prstGeom>
          </p:spPr>
        </p:pic>
        <p:sp>
          <p:nvSpPr>
            <p:cNvPr id="52" name="TextBox 75">
              <a:extLst>
                <a:ext uri="{FF2B5EF4-FFF2-40B4-BE49-F238E27FC236}">
                  <a16:creationId xmlns:a16="http://schemas.microsoft.com/office/drawing/2014/main" id="{2E7256DD-6317-492A-853D-B93DE998E24A}"/>
                </a:ext>
              </a:extLst>
            </p:cNvPr>
            <p:cNvSpPr txBox="1"/>
            <p:nvPr/>
          </p:nvSpPr>
          <p:spPr>
            <a:xfrm>
              <a:off x="2284369" y="285958"/>
              <a:ext cx="2229862"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PLANTEAMIENTO DEL PROBLEMA</a:t>
              </a:r>
              <a:endParaRPr lang="en-US" sz="1200" dirty="0">
                <a:solidFill>
                  <a:srgbClr val="9D2B57"/>
                </a:solidFill>
                <a:latin typeface="Tw Cen MT" panose="020B0602020104020603" pitchFamily="34" charset="0"/>
              </a:endParaRPr>
            </a:p>
          </p:txBody>
        </p:sp>
      </p:grpSp>
      <p:grpSp>
        <p:nvGrpSpPr>
          <p:cNvPr id="53" name="Grupo 52"/>
          <p:cNvGrpSpPr/>
          <p:nvPr/>
        </p:nvGrpSpPr>
        <p:grpSpPr>
          <a:xfrm>
            <a:off x="1647441" y="325421"/>
            <a:ext cx="1408205" cy="276999"/>
            <a:chOff x="2188450" y="285958"/>
            <a:chExt cx="1408205" cy="276999"/>
          </a:xfrm>
        </p:grpSpPr>
        <p:pic>
          <p:nvPicPr>
            <p:cNvPr id="54" name="Imagen 53"/>
            <p:cNvPicPr>
              <a:picLocks noChangeAspect="1"/>
            </p:cNvPicPr>
            <p:nvPr/>
          </p:nvPicPr>
          <p:blipFill>
            <a:blip r:embed="rId5"/>
            <a:stretch>
              <a:fillRect/>
            </a:stretch>
          </p:blipFill>
          <p:spPr>
            <a:xfrm>
              <a:off x="2188450" y="320129"/>
              <a:ext cx="191838" cy="191838"/>
            </a:xfrm>
            <a:prstGeom prst="rect">
              <a:avLst/>
            </a:prstGeom>
          </p:spPr>
        </p:pic>
        <p:sp>
          <p:nvSpPr>
            <p:cNvPr id="56" name="TextBox 75">
              <a:extLst>
                <a:ext uri="{FF2B5EF4-FFF2-40B4-BE49-F238E27FC236}">
                  <a16:creationId xmlns:a16="http://schemas.microsoft.com/office/drawing/2014/main" id="{2E7256DD-6317-492A-853D-B93DE998E24A}"/>
                </a:ext>
              </a:extLst>
            </p:cNvPr>
            <p:cNvSpPr txBox="1"/>
            <p:nvPr/>
          </p:nvSpPr>
          <p:spPr>
            <a:xfrm>
              <a:off x="2284369" y="285958"/>
              <a:ext cx="1312286"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ANTECEDENTES</a:t>
              </a:r>
              <a:endParaRPr lang="en-US" sz="1200" dirty="0">
                <a:solidFill>
                  <a:srgbClr val="9D2B57"/>
                </a:solidFill>
                <a:latin typeface="Tw Cen MT" panose="020B0602020104020603" pitchFamily="34" charset="0"/>
              </a:endParaRPr>
            </a:p>
          </p:txBody>
        </p:sp>
      </p:grpSp>
      <p:grpSp>
        <p:nvGrpSpPr>
          <p:cNvPr id="57" name="Grupo 56"/>
          <p:cNvGrpSpPr/>
          <p:nvPr/>
        </p:nvGrpSpPr>
        <p:grpSpPr>
          <a:xfrm>
            <a:off x="1647441" y="677111"/>
            <a:ext cx="1552959" cy="276999"/>
            <a:chOff x="2188450" y="285958"/>
            <a:chExt cx="1552959" cy="276999"/>
          </a:xfrm>
        </p:grpSpPr>
        <p:pic>
          <p:nvPicPr>
            <p:cNvPr id="58" name="Imagen 57"/>
            <p:cNvPicPr>
              <a:picLocks noChangeAspect="1"/>
            </p:cNvPicPr>
            <p:nvPr/>
          </p:nvPicPr>
          <p:blipFill>
            <a:blip r:embed="rId5"/>
            <a:stretch>
              <a:fillRect/>
            </a:stretch>
          </p:blipFill>
          <p:spPr>
            <a:xfrm>
              <a:off x="2188450" y="320129"/>
              <a:ext cx="191838" cy="191838"/>
            </a:xfrm>
            <a:prstGeom prst="rect">
              <a:avLst/>
            </a:prstGeom>
          </p:spPr>
        </p:pic>
        <p:sp>
          <p:nvSpPr>
            <p:cNvPr id="59" name="TextBox 75">
              <a:extLst>
                <a:ext uri="{FF2B5EF4-FFF2-40B4-BE49-F238E27FC236}">
                  <a16:creationId xmlns:a16="http://schemas.microsoft.com/office/drawing/2014/main" id="{2E7256DD-6317-492A-853D-B93DE998E24A}"/>
                </a:ext>
              </a:extLst>
            </p:cNvPr>
            <p:cNvSpPr txBox="1"/>
            <p:nvPr/>
          </p:nvSpPr>
          <p:spPr>
            <a:xfrm>
              <a:off x="2284369" y="285958"/>
              <a:ext cx="1457040"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OBJETIVO GENERAL</a:t>
              </a:r>
              <a:endParaRPr lang="en-US" sz="1200" dirty="0">
                <a:solidFill>
                  <a:srgbClr val="9D2B57"/>
                </a:solidFill>
                <a:latin typeface="Tw Cen MT" panose="020B0602020104020603" pitchFamily="34" charset="0"/>
              </a:endParaRPr>
            </a:p>
          </p:txBody>
        </p:sp>
      </p:grpSp>
      <p:pic>
        <p:nvPicPr>
          <p:cNvPr id="60" name="Imagen 59"/>
          <p:cNvPicPr>
            <a:picLocks noChangeAspect="1"/>
          </p:cNvPicPr>
          <p:nvPr/>
        </p:nvPicPr>
        <p:blipFill>
          <a:blip r:embed="rId5"/>
          <a:stretch>
            <a:fillRect/>
          </a:stretch>
        </p:blipFill>
        <p:spPr>
          <a:xfrm>
            <a:off x="1302759" y="83289"/>
            <a:ext cx="191838" cy="191838"/>
          </a:xfrm>
          <a:prstGeom prst="rect">
            <a:avLst/>
          </a:prstGeom>
        </p:spPr>
      </p:pic>
      <p:grpSp>
        <p:nvGrpSpPr>
          <p:cNvPr id="61" name="Grupo 60"/>
          <p:cNvGrpSpPr/>
          <p:nvPr/>
        </p:nvGrpSpPr>
        <p:grpSpPr>
          <a:xfrm>
            <a:off x="1647441" y="857600"/>
            <a:ext cx="1911183" cy="276999"/>
            <a:chOff x="2188450" y="285958"/>
            <a:chExt cx="1911183" cy="276999"/>
          </a:xfrm>
        </p:grpSpPr>
        <p:pic>
          <p:nvPicPr>
            <p:cNvPr id="62" name="Imagen 61"/>
            <p:cNvPicPr>
              <a:picLocks noChangeAspect="1"/>
            </p:cNvPicPr>
            <p:nvPr/>
          </p:nvPicPr>
          <p:blipFill>
            <a:blip r:embed="rId5"/>
            <a:stretch>
              <a:fillRect/>
            </a:stretch>
          </p:blipFill>
          <p:spPr>
            <a:xfrm>
              <a:off x="2188450" y="320129"/>
              <a:ext cx="191838" cy="191838"/>
            </a:xfrm>
            <a:prstGeom prst="rect">
              <a:avLst/>
            </a:prstGeom>
          </p:spPr>
        </p:pic>
        <p:sp>
          <p:nvSpPr>
            <p:cNvPr id="63" name="TextBox 75">
              <a:extLst>
                <a:ext uri="{FF2B5EF4-FFF2-40B4-BE49-F238E27FC236}">
                  <a16:creationId xmlns:a16="http://schemas.microsoft.com/office/drawing/2014/main" id="{2E7256DD-6317-492A-853D-B93DE998E24A}"/>
                </a:ext>
              </a:extLst>
            </p:cNvPr>
            <p:cNvSpPr txBox="1"/>
            <p:nvPr/>
          </p:nvSpPr>
          <p:spPr>
            <a:xfrm>
              <a:off x="2284368" y="285958"/>
              <a:ext cx="1815265" cy="276999"/>
            </a:xfrm>
            <a:prstGeom prst="rect">
              <a:avLst/>
            </a:prstGeom>
            <a:noFill/>
          </p:spPr>
          <p:txBody>
            <a:bodyPr wrap="square" rtlCol="0">
              <a:spAutoFit/>
            </a:bodyPr>
            <a:lstStyle/>
            <a:p>
              <a:r>
                <a:rPr lang="en-US" sz="1200" dirty="0" smtClean="0">
                  <a:solidFill>
                    <a:srgbClr val="9D2B57"/>
                  </a:solidFill>
                  <a:latin typeface="Tw Cen MT" panose="020B0602020104020603" pitchFamily="34" charset="0"/>
                </a:rPr>
                <a:t>OBJETIVOS ESPECÍFICOS</a:t>
              </a:r>
              <a:endParaRPr lang="en-US" sz="1200" dirty="0">
                <a:solidFill>
                  <a:srgbClr val="9D2B57"/>
                </a:solidFill>
                <a:latin typeface="Tw Cen MT" panose="020B0602020104020603" pitchFamily="34" charset="0"/>
              </a:endParaRPr>
            </a:p>
          </p:txBody>
        </p:sp>
      </p:grpSp>
    </p:spTree>
    <p:extLst>
      <p:ext uri="{BB962C8B-B14F-4D97-AF65-F5344CB8AC3E}">
        <p14:creationId xmlns:p14="http://schemas.microsoft.com/office/powerpoint/2010/main" val="946485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22" presetClass="entr" presetSubtype="1"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childTnLst>
                          </p:cTn>
                        </p:par>
                        <p:par>
                          <p:cTn id="17" fill="hold">
                            <p:stCondLst>
                              <p:cond delay="3000"/>
                            </p:stCondLst>
                            <p:childTnLst>
                              <p:par>
                                <p:cTn id="18" presetID="22" presetClass="entr" presetSubtype="1"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up)">
                                      <p:cBhvr>
                                        <p:cTn id="20" dur="500"/>
                                        <p:tgtEl>
                                          <p:spTgt spid="53"/>
                                        </p:tgtEl>
                                      </p:cBhvr>
                                    </p:animEffect>
                                  </p:childTnLst>
                                </p:cTn>
                              </p:par>
                            </p:childTnLst>
                          </p:cTn>
                        </p:par>
                        <p:par>
                          <p:cTn id="21" fill="hold">
                            <p:stCondLst>
                              <p:cond delay="3500"/>
                            </p:stCondLst>
                            <p:childTnLst>
                              <p:par>
                                <p:cTn id="22" presetID="22" presetClass="entr" presetSubtype="1"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up)">
                                      <p:cBhvr>
                                        <p:cTn id="28" dur="500"/>
                                        <p:tgtEl>
                                          <p:spTgt spid="6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750"/>
                            </p:stCondLst>
                            <p:childTnLst>
                              <p:par>
                                <p:cTn id="40" presetID="53" presetClass="entr" presetSubtype="16"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p:cTn id="42" dur="500" fill="hold"/>
                                        <p:tgtEl>
                                          <p:spTgt spid="28"/>
                                        </p:tgtEl>
                                        <p:attrNameLst>
                                          <p:attrName>ppt_w</p:attrName>
                                        </p:attrNameLst>
                                      </p:cBhvr>
                                      <p:tavLst>
                                        <p:tav tm="0">
                                          <p:val>
                                            <p:fltVal val="0"/>
                                          </p:val>
                                        </p:tav>
                                        <p:tav tm="100000">
                                          <p:val>
                                            <p:strVal val="#ppt_w"/>
                                          </p:val>
                                        </p:tav>
                                      </p:tavLst>
                                    </p:anim>
                                    <p:anim calcmode="lin" valueType="num">
                                      <p:cBhvr>
                                        <p:cTn id="43" dur="500" fill="hold"/>
                                        <p:tgtEl>
                                          <p:spTgt spid="28"/>
                                        </p:tgtEl>
                                        <p:attrNameLst>
                                          <p:attrName>ppt_h</p:attrName>
                                        </p:attrNameLst>
                                      </p:cBhvr>
                                      <p:tavLst>
                                        <p:tav tm="0">
                                          <p:val>
                                            <p:fltVal val="0"/>
                                          </p:val>
                                        </p:tav>
                                        <p:tav tm="100000">
                                          <p:val>
                                            <p:strVal val="#ppt_h"/>
                                          </p:val>
                                        </p:tav>
                                      </p:tavLst>
                                    </p:anim>
                                    <p:animEffect transition="in" filter="fade">
                                      <p:cBhvr>
                                        <p:cTn id="44" dur="500"/>
                                        <p:tgtEl>
                                          <p:spTgt spid="28"/>
                                        </p:tgtEl>
                                      </p:cBhvr>
                                    </p:animEffect>
                                  </p:childTnLst>
                                </p:cTn>
                              </p:par>
                            </p:childTnLst>
                          </p:cTn>
                        </p:par>
                        <p:par>
                          <p:cTn id="45" fill="hold">
                            <p:stCondLst>
                              <p:cond delay="1250"/>
                            </p:stCondLst>
                            <p:childTnLst>
                              <p:par>
                                <p:cTn id="46" presetID="53" presetClass="entr" presetSubtype="16"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par>
                                <p:cTn id="56" presetID="53" presetClass="entr" presetSubtype="16" fill="hold" grpId="0" nodeType="withEffect">
                                  <p:stCondLst>
                                    <p:cond delay="50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10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200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31"/>
                                        </p:tgtEl>
                                        <p:attrNameLst>
                                          <p:attrName>style.visibility</p:attrName>
                                        </p:attrNameLst>
                                      </p:cBhvr>
                                      <p:to>
                                        <p:strVal val="visible"/>
                                      </p:to>
                                    </p:set>
                                    <p:anim calcmode="lin" valueType="num">
                                      <p:cBhvr>
                                        <p:cTn id="80" dur="500" fill="hold"/>
                                        <p:tgtEl>
                                          <p:spTgt spid="31"/>
                                        </p:tgtEl>
                                        <p:attrNameLst>
                                          <p:attrName>ppt_w</p:attrName>
                                        </p:attrNameLst>
                                      </p:cBhvr>
                                      <p:tavLst>
                                        <p:tav tm="0">
                                          <p:val>
                                            <p:fltVal val="0"/>
                                          </p:val>
                                        </p:tav>
                                        <p:tav tm="100000">
                                          <p:val>
                                            <p:strVal val="#ppt_w"/>
                                          </p:val>
                                        </p:tav>
                                      </p:tavLst>
                                    </p:anim>
                                    <p:anim calcmode="lin" valueType="num">
                                      <p:cBhvr>
                                        <p:cTn id="81" dur="500" fill="hold"/>
                                        <p:tgtEl>
                                          <p:spTgt spid="31"/>
                                        </p:tgtEl>
                                        <p:attrNameLst>
                                          <p:attrName>ppt_h</p:attrName>
                                        </p:attrNameLst>
                                      </p:cBhvr>
                                      <p:tavLst>
                                        <p:tav tm="0">
                                          <p:val>
                                            <p:fltVal val="0"/>
                                          </p:val>
                                        </p:tav>
                                        <p:tav tm="100000">
                                          <p:val>
                                            <p:strVal val="#ppt_h"/>
                                          </p:val>
                                        </p:tav>
                                      </p:tavLst>
                                    </p:anim>
                                    <p:animEffect transition="in" filter="fade">
                                      <p:cBhvr>
                                        <p:cTn id="82" dur="500"/>
                                        <p:tgtEl>
                                          <p:spTgt spid="31"/>
                                        </p:tgtEl>
                                      </p:cBhvr>
                                    </p:animEffect>
                                  </p:childTnLst>
                                </p:cTn>
                              </p:par>
                            </p:childTnLst>
                          </p:cTn>
                        </p:par>
                        <p:par>
                          <p:cTn id="83" fill="hold">
                            <p:stCondLst>
                              <p:cond delay="1250"/>
                            </p:stCondLst>
                            <p:childTnLst>
                              <p:par>
                                <p:cTn id="84" presetID="53" presetClass="entr" presetSubtype="16" fill="hold" grpId="0" nodeType="after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500" fill="hold"/>
                                        <p:tgtEl>
                                          <p:spTgt spid="32"/>
                                        </p:tgtEl>
                                        <p:attrNameLst>
                                          <p:attrName>ppt_w</p:attrName>
                                        </p:attrNameLst>
                                      </p:cBhvr>
                                      <p:tavLst>
                                        <p:tav tm="0">
                                          <p:val>
                                            <p:fltVal val="0"/>
                                          </p:val>
                                        </p:tav>
                                        <p:tav tm="100000">
                                          <p:val>
                                            <p:strVal val="#ppt_w"/>
                                          </p:val>
                                        </p:tav>
                                      </p:tavLst>
                                    </p:anim>
                                    <p:anim calcmode="lin" valueType="num">
                                      <p:cBhvr>
                                        <p:cTn id="87" dur="500" fill="hold"/>
                                        <p:tgtEl>
                                          <p:spTgt spid="32"/>
                                        </p:tgtEl>
                                        <p:attrNameLst>
                                          <p:attrName>ppt_h</p:attrName>
                                        </p:attrNameLst>
                                      </p:cBhvr>
                                      <p:tavLst>
                                        <p:tav tm="0">
                                          <p:val>
                                            <p:fltVal val="0"/>
                                          </p:val>
                                        </p:tav>
                                        <p:tav tm="100000">
                                          <p:val>
                                            <p:strVal val="#ppt_h"/>
                                          </p:val>
                                        </p:tav>
                                      </p:tavLst>
                                    </p:anim>
                                    <p:animEffect transition="in" filter="fade">
                                      <p:cBhvr>
                                        <p:cTn id="88" dur="500"/>
                                        <p:tgtEl>
                                          <p:spTgt spid="32"/>
                                        </p:tgtEl>
                                      </p:cBhvr>
                                    </p:animEffect>
                                  </p:childTnLst>
                                </p:cTn>
                              </p:par>
                            </p:childTnLst>
                          </p:cTn>
                        </p:par>
                        <p:par>
                          <p:cTn id="89" fill="hold">
                            <p:stCondLst>
                              <p:cond delay="1750"/>
                            </p:stCondLst>
                            <p:childTnLst>
                              <p:par>
                                <p:cTn id="90" presetID="53" presetClass="entr" presetSubtype="16"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p:cTn id="92" dur="500" fill="hold"/>
                                        <p:tgtEl>
                                          <p:spTgt spid="48"/>
                                        </p:tgtEl>
                                        <p:attrNameLst>
                                          <p:attrName>ppt_w</p:attrName>
                                        </p:attrNameLst>
                                      </p:cBhvr>
                                      <p:tavLst>
                                        <p:tav tm="0">
                                          <p:val>
                                            <p:fltVal val="0"/>
                                          </p:val>
                                        </p:tav>
                                        <p:tav tm="100000">
                                          <p:val>
                                            <p:strVal val="#ppt_w"/>
                                          </p:val>
                                        </p:tav>
                                      </p:tavLst>
                                    </p:anim>
                                    <p:anim calcmode="lin" valueType="num">
                                      <p:cBhvr>
                                        <p:cTn id="93" dur="500" fill="hold"/>
                                        <p:tgtEl>
                                          <p:spTgt spid="48"/>
                                        </p:tgtEl>
                                        <p:attrNameLst>
                                          <p:attrName>ppt_h</p:attrName>
                                        </p:attrNameLst>
                                      </p:cBhvr>
                                      <p:tavLst>
                                        <p:tav tm="0">
                                          <p:val>
                                            <p:fltVal val="0"/>
                                          </p:val>
                                        </p:tav>
                                        <p:tav tm="100000">
                                          <p:val>
                                            <p:strVal val="#ppt_h"/>
                                          </p:val>
                                        </p:tav>
                                      </p:tavLst>
                                    </p:anim>
                                    <p:animEffect transition="in" filter="fade">
                                      <p:cBhvr>
                                        <p:cTn id="94" dur="500"/>
                                        <p:tgtEl>
                                          <p:spTgt spid="4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down)">
                                      <p:cBhvr>
                                        <p:cTn id="99" dur="500"/>
                                        <p:tgtEl>
                                          <p:spTgt spid="22"/>
                                        </p:tgtEl>
                                      </p:cBhvr>
                                    </p:animEffect>
                                  </p:childTnLst>
                                </p:cTn>
                              </p:par>
                              <p:par>
                                <p:cTn id="100" presetID="53" presetClass="entr" presetSubtype="16" fill="hold" grpId="0" nodeType="withEffect">
                                  <p:stCondLst>
                                    <p:cond delay="500"/>
                                  </p:stCondLst>
                                  <p:childTnLst>
                                    <p:set>
                                      <p:cBhvr>
                                        <p:cTn id="101" dur="1" fill="hold">
                                          <p:stCondLst>
                                            <p:cond delay="0"/>
                                          </p:stCondLst>
                                        </p:cTn>
                                        <p:tgtEl>
                                          <p:spTgt spid="33"/>
                                        </p:tgtEl>
                                        <p:attrNameLst>
                                          <p:attrName>style.visibility</p:attrName>
                                        </p:attrNameLst>
                                      </p:cBhvr>
                                      <p:to>
                                        <p:strVal val="visible"/>
                                      </p:to>
                                    </p:set>
                                    <p:anim calcmode="lin" valueType="num">
                                      <p:cBhvr>
                                        <p:cTn id="102" dur="500" fill="hold"/>
                                        <p:tgtEl>
                                          <p:spTgt spid="33"/>
                                        </p:tgtEl>
                                        <p:attrNameLst>
                                          <p:attrName>ppt_w</p:attrName>
                                        </p:attrNameLst>
                                      </p:cBhvr>
                                      <p:tavLst>
                                        <p:tav tm="0">
                                          <p:val>
                                            <p:fltVal val="0"/>
                                          </p:val>
                                        </p:tav>
                                        <p:tav tm="100000">
                                          <p:val>
                                            <p:strVal val="#ppt_w"/>
                                          </p:val>
                                        </p:tav>
                                      </p:tavLst>
                                    </p:anim>
                                    <p:anim calcmode="lin" valueType="num">
                                      <p:cBhvr>
                                        <p:cTn id="103" dur="500" fill="hold"/>
                                        <p:tgtEl>
                                          <p:spTgt spid="33"/>
                                        </p:tgtEl>
                                        <p:attrNameLst>
                                          <p:attrName>ppt_h</p:attrName>
                                        </p:attrNameLst>
                                      </p:cBhvr>
                                      <p:tavLst>
                                        <p:tav tm="0">
                                          <p:val>
                                            <p:fltVal val="0"/>
                                          </p:val>
                                        </p:tav>
                                        <p:tav tm="100000">
                                          <p:val>
                                            <p:strVal val="#ppt_h"/>
                                          </p:val>
                                        </p:tav>
                                      </p:tavLst>
                                    </p:anim>
                                    <p:animEffect transition="in" filter="fade">
                                      <p:cBhvr>
                                        <p:cTn id="104" dur="500"/>
                                        <p:tgtEl>
                                          <p:spTgt spid="33"/>
                                        </p:tgtEl>
                                      </p:cBhvr>
                                    </p:animEffect>
                                  </p:childTnLst>
                                </p:cTn>
                              </p:par>
                            </p:childTnLst>
                          </p:cTn>
                        </p:par>
                        <p:par>
                          <p:cTn id="105" fill="hold">
                            <p:stCondLst>
                              <p:cond delay="1000"/>
                            </p:stCondLst>
                            <p:childTnLst>
                              <p:par>
                                <p:cTn id="106" presetID="53" presetClass="entr" presetSubtype="16" fill="hold" grpId="0" nodeType="after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p:cTn id="108" dur="500" fill="hold"/>
                                        <p:tgtEl>
                                          <p:spTgt spid="34"/>
                                        </p:tgtEl>
                                        <p:attrNameLst>
                                          <p:attrName>ppt_w</p:attrName>
                                        </p:attrNameLst>
                                      </p:cBhvr>
                                      <p:tavLst>
                                        <p:tav tm="0">
                                          <p:val>
                                            <p:fltVal val="0"/>
                                          </p:val>
                                        </p:tav>
                                        <p:tav tm="100000">
                                          <p:val>
                                            <p:strVal val="#ppt_w"/>
                                          </p:val>
                                        </p:tav>
                                      </p:tavLst>
                                    </p:anim>
                                    <p:anim calcmode="lin" valueType="num">
                                      <p:cBhvr>
                                        <p:cTn id="109" dur="500" fill="hold"/>
                                        <p:tgtEl>
                                          <p:spTgt spid="34"/>
                                        </p:tgtEl>
                                        <p:attrNameLst>
                                          <p:attrName>ppt_h</p:attrName>
                                        </p:attrNameLst>
                                      </p:cBhvr>
                                      <p:tavLst>
                                        <p:tav tm="0">
                                          <p:val>
                                            <p:fltVal val="0"/>
                                          </p:val>
                                        </p:tav>
                                        <p:tav tm="100000">
                                          <p:val>
                                            <p:strVal val="#ppt_h"/>
                                          </p:val>
                                        </p:tav>
                                      </p:tavLst>
                                    </p:anim>
                                    <p:animEffect transition="in" filter="fade">
                                      <p:cBhvr>
                                        <p:cTn id="110" dur="500"/>
                                        <p:tgtEl>
                                          <p:spTgt spid="34"/>
                                        </p:tgtEl>
                                      </p:cBhvr>
                                    </p:animEffect>
                                  </p:childTnLst>
                                </p:cTn>
                              </p:par>
                            </p:childTnLst>
                          </p:cTn>
                        </p:par>
                        <p:par>
                          <p:cTn id="111" fill="hold">
                            <p:stCondLst>
                              <p:cond delay="1500"/>
                            </p:stCondLst>
                            <p:childTnLst>
                              <p:par>
                                <p:cTn id="112" presetID="53" presetClass="entr" presetSubtype="16" fill="hold" grpId="0" nodeType="afterEffect">
                                  <p:stCondLst>
                                    <p:cond delay="0"/>
                                  </p:stCondLst>
                                  <p:childTnLst>
                                    <p:set>
                                      <p:cBhvr>
                                        <p:cTn id="113" dur="1" fill="hold">
                                          <p:stCondLst>
                                            <p:cond delay="0"/>
                                          </p:stCondLst>
                                        </p:cTn>
                                        <p:tgtEl>
                                          <p:spTgt spid="51"/>
                                        </p:tgtEl>
                                        <p:attrNameLst>
                                          <p:attrName>style.visibility</p:attrName>
                                        </p:attrNameLst>
                                      </p:cBhvr>
                                      <p:to>
                                        <p:strVal val="visible"/>
                                      </p:to>
                                    </p:set>
                                    <p:anim calcmode="lin" valueType="num">
                                      <p:cBhvr>
                                        <p:cTn id="114" dur="500" fill="hold"/>
                                        <p:tgtEl>
                                          <p:spTgt spid="51"/>
                                        </p:tgtEl>
                                        <p:attrNameLst>
                                          <p:attrName>ppt_w</p:attrName>
                                        </p:attrNameLst>
                                      </p:cBhvr>
                                      <p:tavLst>
                                        <p:tav tm="0">
                                          <p:val>
                                            <p:fltVal val="0"/>
                                          </p:val>
                                        </p:tav>
                                        <p:tav tm="100000">
                                          <p:val>
                                            <p:strVal val="#ppt_w"/>
                                          </p:val>
                                        </p:tav>
                                      </p:tavLst>
                                    </p:anim>
                                    <p:anim calcmode="lin" valueType="num">
                                      <p:cBhvr>
                                        <p:cTn id="115" dur="500" fill="hold"/>
                                        <p:tgtEl>
                                          <p:spTgt spid="51"/>
                                        </p:tgtEl>
                                        <p:attrNameLst>
                                          <p:attrName>ppt_h</p:attrName>
                                        </p:attrNameLst>
                                      </p:cBhvr>
                                      <p:tavLst>
                                        <p:tav tm="0">
                                          <p:val>
                                            <p:fltVal val="0"/>
                                          </p:val>
                                        </p:tav>
                                        <p:tav tm="100000">
                                          <p:val>
                                            <p:strVal val="#ppt_h"/>
                                          </p:val>
                                        </p:tav>
                                      </p:tavLst>
                                    </p:anim>
                                    <p:animEffect transition="in" filter="fade">
                                      <p:cBhvr>
                                        <p:cTn id="11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animBg="1"/>
      <p:bldP spid="30" grpId="0"/>
      <p:bldP spid="31" grpId="0" animBg="1"/>
      <p:bldP spid="32" grpId="0"/>
      <p:bldP spid="33" grpId="0" animBg="1"/>
      <p:bldP spid="34" grpId="0"/>
      <p:bldP spid="41" grpId="0"/>
      <p:bldP spid="44" grpId="0"/>
      <p:bldP spid="48"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rtl="0"/>
            <a:fld id="{BD266BE7-899D-4075-917F-DBDE33B6B692}" type="slidenum">
              <a:rPr lang="es-ES" noProof="0" smtClean="0"/>
              <a:t>8</a:t>
            </a:fld>
            <a:endParaRPr lang="es-ES" noProof="0" dirty="0"/>
          </a:p>
        </p:txBody>
      </p:sp>
      <p:grpSp>
        <p:nvGrpSpPr>
          <p:cNvPr id="71" name="Grupo 70"/>
          <p:cNvGrpSpPr/>
          <p:nvPr/>
        </p:nvGrpSpPr>
        <p:grpSpPr>
          <a:xfrm>
            <a:off x="3987439" y="952644"/>
            <a:ext cx="8056086" cy="176552"/>
            <a:chOff x="2062843" y="1132523"/>
            <a:chExt cx="9980682" cy="116113"/>
          </a:xfrm>
        </p:grpSpPr>
        <p:cxnSp>
          <p:nvCxnSpPr>
            <p:cNvPr id="4" name="Conector recto 3"/>
            <p:cNvCxnSpPr/>
            <p:nvPr/>
          </p:nvCxnSpPr>
          <p:spPr>
            <a:xfrm>
              <a:off x="2062843" y="1132523"/>
              <a:ext cx="9980682"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2062843" y="1248636"/>
              <a:ext cx="9980682"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grpSp>
      <p:sp>
        <p:nvSpPr>
          <p:cNvPr id="6" name="Título 1"/>
          <p:cNvSpPr txBox="1">
            <a:spLocks/>
          </p:cNvSpPr>
          <p:nvPr/>
        </p:nvSpPr>
        <p:spPr>
          <a:xfrm>
            <a:off x="2062843" y="166239"/>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cap="all" dirty="0" smtClean="0">
                <a:solidFill>
                  <a:schemeClr val="accent4">
                    <a:lumMod val="75000"/>
                  </a:schemeClr>
                </a:solidFill>
              </a:rPr>
              <a:t>METODOLOGÍA</a:t>
            </a:r>
            <a:endParaRPr lang="es-ES" sz="4000" cap="all" dirty="0">
              <a:solidFill>
                <a:schemeClr val="accent4">
                  <a:lumMod val="75000"/>
                </a:schemeClr>
              </a:solidFill>
            </a:endParaRPr>
          </a:p>
        </p:txBody>
      </p:sp>
      <p:grpSp>
        <p:nvGrpSpPr>
          <p:cNvPr id="61" name="Grupo 60"/>
          <p:cNvGrpSpPr/>
          <p:nvPr/>
        </p:nvGrpSpPr>
        <p:grpSpPr>
          <a:xfrm>
            <a:off x="3465974" y="1430868"/>
            <a:ext cx="4780515" cy="698278"/>
            <a:chOff x="6516089" y="2226514"/>
            <a:chExt cx="3470429" cy="506917"/>
          </a:xfrm>
        </p:grpSpPr>
        <p:sp>
          <p:nvSpPr>
            <p:cNvPr id="9" name="Rectángulo redondeado 8"/>
            <p:cNvSpPr/>
            <p:nvPr/>
          </p:nvSpPr>
          <p:spPr>
            <a:xfrm>
              <a:off x="6516089" y="2226514"/>
              <a:ext cx="3470429" cy="506917"/>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lvl="0" algn="ctr"/>
              <a:r>
                <a:rPr lang="es-ES" dirty="0" smtClean="0"/>
                <a:t>           Investigación </a:t>
              </a:r>
              <a:r>
                <a:rPr lang="es-ES" dirty="0"/>
                <a:t>Exploratoria sobre </a:t>
              </a:r>
              <a:r>
                <a:rPr lang="es-ES" dirty="0" smtClean="0"/>
                <a:t>       propuestas </a:t>
              </a:r>
              <a:r>
                <a:rPr lang="es-ES" dirty="0"/>
                <a:t>SMS</a:t>
              </a:r>
            </a:p>
          </p:txBody>
        </p:sp>
        <p:sp>
          <p:nvSpPr>
            <p:cNvPr id="49" name="Elipse 48"/>
            <p:cNvSpPr/>
            <p:nvPr/>
          </p:nvSpPr>
          <p:spPr>
            <a:xfrm>
              <a:off x="6571543" y="2305237"/>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0"/>
                  <a:solidFill>
                    <a:schemeClr val="accent1"/>
                  </a:solidFill>
                  <a:effectLst>
                    <a:outerShdw blurRad="38100" dist="25400" dir="5400000" algn="ctr" rotWithShape="0">
                      <a:srgbClr val="6E747A">
                        <a:alpha val="43000"/>
                      </a:srgbClr>
                    </a:outerShdw>
                  </a:effectLst>
                </a:rPr>
                <a:t>1</a:t>
              </a:r>
              <a:endParaRPr lang="es-EC" dirty="0">
                <a:ln w="0"/>
                <a:solidFill>
                  <a:schemeClr val="accent1"/>
                </a:solidFill>
                <a:effectLst>
                  <a:outerShdw blurRad="38100" dist="25400" dir="5400000" algn="ctr" rotWithShape="0">
                    <a:srgbClr val="6E747A">
                      <a:alpha val="43000"/>
                    </a:srgbClr>
                  </a:outerShdw>
                </a:effectLst>
              </a:endParaRPr>
            </a:p>
          </p:txBody>
        </p:sp>
      </p:grpSp>
      <p:grpSp>
        <p:nvGrpSpPr>
          <p:cNvPr id="62" name="Grupo 61"/>
          <p:cNvGrpSpPr/>
          <p:nvPr/>
        </p:nvGrpSpPr>
        <p:grpSpPr>
          <a:xfrm>
            <a:off x="4192929" y="2532651"/>
            <a:ext cx="4890108" cy="714286"/>
            <a:chOff x="7619164" y="3272308"/>
            <a:chExt cx="3470429" cy="506917"/>
          </a:xfrm>
        </p:grpSpPr>
        <p:sp>
          <p:nvSpPr>
            <p:cNvPr id="8" name="Rectángulo redondeado 7"/>
            <p:cNvSpPr/>
            <p:nvPr/>
          </p:nvSpPr>
          <p:spPr>
            <a:xfrm>
              <a:off x="7619164" y="3272308"/>
              <a:ext cx="3470429"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US" dirty="0"/>
                <a:t>Investigación exploratoria sobre la aplicación de KM en un </a:t>
              </a:r>
              <a:r>
                <a:rPr lang="es-US" dirty="0" smtClean="0"/>
                <a:t>SMS</a:t>
              </a:r>
              <a:endParaRPr lang="es-ES" dirty="0"/>
            </a:p>
          </p:txBody>
        </p:sp>
        <p:sp>
          <p:nvSpPr>
            <p:cNvPr id="50" name="Elipse 49"/>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0"/>
                  <a:solidFill>
                    <a:schemeClr val="accent1"/>
                  </a:solidFill>
                  <a:effectLst>
                    <a:outerShdw blurRad="38100" dist="25400" dir="5400000" algn="ctr" rotWithShape="0">
                      <a:srgbClr val="6E747A">
                        <a:alpha val="43000"/>
                      </a:srgbClr>
                    </a:outerShdw>
                  </a:effectLst>
                </a:rPr>
                <a:t>2</a:t>
              </a:r>
              <a:endParaRPr lang="es-EC" dirty="0">
                <a:ln w="0"/>
                <a:solidFill>
                  <a:schemeClr val="accent1"/>
                </a:solidFill>
                <a:effectLst>
                  <a:outerShdw blurRad="38100" dist="25400" dir="5400000" algn="ctr" rotWithShape="0">
                    <a:srgbClr val="6E747A">
                      <a:alpha val="43000"/>
                    </a:srgbClr>
                  </a:outerShdw>
                </a:effectLst>
              </a:endParaRPr>
            </a:p>
          </p:txBody>
        </p:sp>
      </p:grpSp>
      <p:grpSp>
        <p:nvGrpSpPr>
          <p:cNvPr id="63" name="Grupo 62"/>
          <p:cNvGrpSpPr/>
          <p:nvPr/>
        </p:nvGrpSpPr>
        <p:grpSpPr>
          <a:xfrm>
            <a:off x="4788237" y="3650442"/>
            <a:ext cx="4890108" cy="714286"/>
            <a:chOff x="7831237" y="4062227"/>
            <a:chExt cx="3470429" cy="506917"/>
          </a:xfrm>
        </p:grpSpPr>
        <p:sp>
          <p:nvSpPr>
            <p:cNvPr id="10" name="Rectángulo redondeado 9"/>
            <p:cNvSpPr/>
            <p:nvPr/>
          </p:nvSpPr>
          <p:spPr>
            <a:xfrm>
              <a:off x="7831237" y="4062227"/>
              <a:ext cx="3470429" cy="506917"/>
            </a:xfrm>
            <a:prstGeom prst="roundRect">
              <a:avLst>
                <a:gd name="adj" fmla="val 50000"/>
              </a:avLst>
            </a:prstGeom>
            <a:gradFill flip="none" rotWithShape="1">
              <a:gsLst>
                <a:gs pos="0">
                  <a:srgbClr val="E0C6CF"/>
                </a:gs>
                <a:gs pos="100000">
                  <a:srgbClr val="B87E93"/>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US" dirty="0"/>
                <a:t>Investigación exploratoria sobre la aplicación de PM dentro de un </a:t>
              </a:r>
              <a:r>
                <a:rPr lang="es-US" dirty="0" smtClean="0"/>
                <a:t>SMS</a:t>
              </a:r>
              <a:endParaRPr lang="es-ES" dirty="0"/>
            </a:p>
          </p:txBody>
        </p:sp>
        <p:sp>
          <p:nvSpPr>
            <p:cNvPr id="51" name="Elipse 50"/>
            <p:cNvSpPr/>
            <p:nvPr/>
          </p:nvSpPr>
          <p:spPr>
            <a:xfrm>
              <a:off x="7909232" y="4132267"/>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0"/>
                  <a:solidFill>
                    <a:schemeClr val="accent1"/>
                  </a:solidFill>
                  <a:effectLst>
                    <a:outerShdw blurRad="38100" dist="25400" dir="5400000" algn="ctr" rotWithShape="0">
                      <a:srgbClr val="6E747A">
                        <a:alpha val="43000"/>
                      </a:srgbClr>
                    </a:outerShdw>
                  </a:effectLst>
                </a:rPr>
                <a:t>3</a:t>
              </a:r>
              <a:endParaRPr lang="es-EC" dirty="0">
                <a:ln w="0"/>
                <a:solidFill>
                  <a:schemeClr val="accent1"/>
                </a:solidFill>
                <a:effectLst>
                  <a:outerShdw blurRad="38100" dist="25400" dir="5400000" algn="ctr" rotWithShape="0">
                    <a:srgbClr val="6E747A">
                      <a:alpha val="43000"/>
                    </a:srgbClr>
                  </a:outerShdw>
                </a:effectLst>
              </a:endParaRPr>
            </a:p>
          </p:txBody>
        </p:sp>
      </p:grpSp>
      <p:grpSp>
        <p:nvGrpSpPr>
          <p:cNvPr id="64" name="Grupo 63"/>
          <p:cNvGrpSpPr/>
          <p:nvPr/>
        </p:nvGrpSpPr>
        <p:grpSpPr>
          <a:xfrm>
            <a:off x="5390569" y="4745857"/>
            <a:ext cx="4943031" cy="722016"/>
            <a:chOff x="7699374" y="4852146"/>
            <a:chExt cx="3470429" cy="506917"/>
          </a:xfrm>
        </p:grpSpPr>
        <p:sp>
          <p:nvSpPr>
            <p:cNvPr id="11" name="Rectángulo redondeado 10"/>
            <p:cNvSpPr/>
            <p:nvPr/>
          </p:nvSpPr>
          <p:spPr>
            <a:xfrm>
              <a:off x="7699374" y="4852146"/>
              <a:ext cx="3470429" cy="506917"/>
            </a:xfrm>
            <a:prstGeom prst="roundRect">
              <a:avLst>
                <a:gd name="adj" fmla="val 50000"/>
              </a:avLst>
            </a:prstGeom>
            <a:gradFill flip="none" rotWithShape="1">
              <a:gsLst>
                <a:gs pos="0">
                  <a:srgbClr val="A1BBD3"/>
                </a:gs>
                <a:gs pos="100000">
                  <a:srgbClr val="3F6589"/>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smtClean="0"/>
                <a:t>        Estructuración </a:t>
              </a:r>
              <a:r>
                <a:rPr lang="es-ES" dirty="0"/>
                <a:t>del modelo mejorado de </a:t>
              </a:r>
              <a:r>
                <a:rPr lang="es-ES" dirty="0" smtClean="0"/>
                <a:t>SMS</a:t>
              </a:r>
              <a:endParaRPr lang="es-ES" dirty="0"/>
            </a:p>
          </p:txBody>
        </p:sp>
        <p:sp>
          <p:nvSpPr>
            <p:cNvPr id="52" name="Elipse 51"/>
            <p:cNvSpPr/>
            <p:nvPr/>
          </p:nvSpPr>
          <p:spPr>
            <a:xfrm>
              <a:off x="7817981" y="4933891"/>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0"/>
                  <a:solidFill>
                    <a:schemeClr val="accent1"/>
                  </a:solidFill>
                  <a:effectLst>
                    <a:outerShdw blurRad="38100" dist="25400" dir="5400000" algn="ctr" rotWithShape="0">
                      <a:srgbClr val="6E747A">
                        <a:alpha val="43000"/>
                      </a:srgbClr>
                    </a:outerShdw>
                  </a:effectLst>
                </a:rPr>
                <a:t>4</a:t>
              </a:r>
              <a:endParaRPr lang="es-EC" dirty="0">
                <a:ln w="0"/>
                <a:solidFill>
                  <a:schemeClr val="accent1"/>
                </a:solidFill>
                <a:effectLst>
                  <a:outerShdw blurRad="38100" dist="25400" dir="5400000" algn="ctr" rotWithShape="0">
                    <a:srgbClr val="6E747A">
                      <a:alpha val="43000"/>
                    </a:srgbClr>
                  </a:outerShdw>
                </a:effectLst>
              </a:endParaRPr>
            </a:p>
          </p:txBody>
        </p:sp>
      </p:grpSp>
      <p:grpSp>
        <p:nvGrpSpPr>
          <p:cNvPr id="65" name="Grupo 64"/>
          <p:cNvGrpSpPr/>
          <p:nvPr/>
        </p:nvGrpSpPr>
        <p:grpSpPr>
          <a:xfrm>
            <a:off x="6057264" y="5854843"/>
            <a:ext cx="4893723" cy="714814"/>
            <a:chOff x="7070620" y="5642066"/>
            <a:chExt cx="3470429" cy="506917"/>
          </a:xfrm>
        </p:grpSpPr>
        <p:sp>
          <p:nvSpPr>
            <p:cNvPr id="12" name="Rectángulo redondeado 11"/>
            <p:cNvSpPr/>
            <p:nvPr/>
          </p:nvSpPr>
          <p:spPr>
            <a:xfrm>
              <a:off x="7070620" y="5642066"/>
              <a:ext cx="3470429" cy="506917"/>
            </a:xfrm>
            <a:prstGeom prst="roundRect">
              <a:avLst>
                <a:gd name="adj" fmla="val 50000"/>
              </a:avLst>
            </a:prstGeom>
            <a:gradFill flip="none" rotWithShape="1">
              <a:gsLst>
                <a:gs pos="0">
                  <a:srgbClr val="D4DBE8"/>
                </a:gs>
                <a:gs pos="100000">
                  <a:srgbClr val="7D90B8"/>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dirty="0" smtClean="0"/>
                <a:t> </a:t>
              </a:r>
              <a:r>
                <a:rPr lang="es-US" dirty="0"/>
                <a:t>Validación de la </a:t>
              </a:r>
              <a:r>
                <a:rPr lang="es-US" dirty="0" smtClean="0"/>
                <a:t>propuesta</a:t>
              </a:r>
              <a:endParaRPr lang="es-ES" dirty="0"/>
            </a:p>
          </p:txBody>
        </p:sp>
        <p:sp>
          <p:nvSpPr>
            <p:cNvPr id="53" name="Elipse 52"/>
            <p:cNvSpPr/>
            <p:nvPr/>
          </p:nvSpPr>
          <p:spPr>
            <a:xfrm>
              <a:off x="7166909" y="5720789"/>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ln w="0"/>
                  <a:solidFill>
                    <a:schemeClr val="accent1"/>
                  </a:solidFill>
                  <a:effectLst>
                    <a:outerShdw blurRad="38100" dist="25400" dir="5400000" algn="ctr" rotWithShape="0">
                      <a:srgbClr val="6E747A">
                        <a:alpha val="43000"/>
                      </a:srgbClr>
                    </a:outerShdw>
                  </a:effectLst>
                </a:rPr>
                <a:t>5</a:t>
              </a:r>
              <a:endParaRPr lang="es-EC" dirty="0"/>
            </a:p>
          </p:txBody>
        </p:sp>
      </p:grpSp>
      <p:grpSp>
        <p:nvGrpSpPr>
          <p:cNvPr id="47" name="Grupo 46"/>
          <p:cNvGrpSpPr/>
          <p:nvPr/>
        </p:nvGrpSpPr>
        <p:grpSpPr>
          <a:xfrm>
            <a:off x="-1054156" y="0"/>
            <a:ext cx="2436076" cy="2711953"/>
            <a:chOff x="-1054156" y="0"/>
            <a:chExt cx="2436076" cy="2711953"/>
          </a:xfrm>
        </p:grpSpPr>
        <p:sp>
          <p:nvSpPr>
            <p:cNvPr id="54" name="Forma libre 53"/>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5" name="Elipse 54"/>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0" name="Imagen 79"/>
          <p:cNvPicPr>
            <a:picLocks noChangeAspect="1"/>
          </p:cNvPicPr>
          <p:nvPr/>
        </p:nvPicPr>
        <p:blipFill>
          <a:blip r:embed="rId3"/>
          <a:stretch>
            <a:fillRect/>
          </a:stretch>
        </p:blipFill>
        <p:spPr>
          <a:xfrm rot="16200000">
            <a:off x="-864975" y="1259433"/>
            <a:ext cx="1899289" cy="124625"/>
          </a:xfrm>
          <a:prstGeom prst="rect">
            <a:avLst/>
          </a:prstGeom>
        </p:spPr>
      </p:pic>
      <p:grpSp>
        <p:nvGrpSpPr>
          <p:cNvPr id="15" name="Grupo 14"/>
          <p:cNvGrpSpPr/>
          <p:nvPr/>
        </p:nvGrpSpPr>
        <p:grpSpPr>
          <a:xfrm>
            <a:off x="1082432" y="458682"/>
            <a:ext cx="2867670" cy="378502"/>
            <a:chOff x="1156803" y="652001"/>
            <a:chExt cx="2867670" cy="378502"/>
          </a:xfrm>
        </p:grpSpPr>
        <p:grpSp>
          <p:nvGrpSpPr>
            <p:cNvPr id="81" name="Grupo 80"/>
            <p:cNvGrpSpPr/>
            <p:nvPr/>
          </p:nvGrpSpPr>
          <p:grpSpPr>
            <a:xfrm>
              <a:off x="1835957" y="652001"/>
              <a:ext cx="2188516" cy="378502"/>
              <a:chOff x="7619165" y="3272308"/>
              <a:chExt cx="3470430" cy="506917"/>
            </a:xfrm>
          </p:grpSpPr>
          <p:sp>
            <p:nvSpPr>
              <p:cNvPr id="82" name="Rectángulo redondeado 81"/>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83" name="Elipse 82"/>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4" name="Imagen 83"/>
              <p:cNvPicPr>
                <a:picLocks noChangeAspect="1"/>
              </p:cNvPicPr>
              <p:nvPr/>
            </p:nvPicPr>
            <p:blipFill>
              <a:blip r:embed="rId4"/>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85" name="Grupo 84"/>
            <p:cNvGrpSpPr/>
            <p:nvPr/>
          </p:nvGrpSpPr>
          <p:grpSpPr>
            <a:xfrm>
              <a:off x="1156803" y="743233"/>
              <a:ext cx="679154" cy="176218"/>
              <a:chOff x="6529112" y="3374794"/>
              <a:chExt cx="1109967" cy="288000"/>
            </a:xfrm>
          </p:grpSpPr>
          <p:sp>
            <p:nvSpPr>
              <p:cNvPr id="86" name="Conector 85"/>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87" name="Conector recto de flecha 86"/>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6" name="Flecha abajo 15"/>
          <p:cNvSpPr/>
          <p:nvPr/>
        </p:nvSpPr>
        <p:spPr>
          <a:xfrm>
            <a:off x="7504386" y="2020704"/>
            <a:ext cx="268014" cy="54108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89" name="Flecha abajo 88"/>
          <p:cNvSpPr/>
          <p:nvPr/>
        </p:nvSpPr>
        <p:spPr>
          <a:xfrm>
            <a:off x="8441063" y="3149920"/>
            <a:ext cx="268014" cy="54108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90" name="Flecha abajo 89"/>
          <p:cNvSpPr/>
          <p:nvPr/>
        </p:nvSpPr>
        <p:spPr>
          <a:xfrm>
            <a:off x="9083037" y="4253943"/>
            <a:ext cx="268014" cy="54108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sp>
        <p:nvSpPr>
          <p:cNvPr id="91" name="Flecha abajo 90"/>
          <p:cNvSpPr/>
          <p:nvPr/>
        </p:nvSpPr>
        <p:spPr>
          <a:xfrm>
            <a:off x="9664679" y="5369879"/>
            <a:ext cx="268014" cy="541085"/>
          </a:xfrm>
          <a:prstGeom prst="down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C"/>
          </a:p>
        </p:txBody>
      </p:sp>
      <p:grpSp>
        <p:nvGrpSpPr>
          <p:cNvPr id="92" name="Grupo 91"/>
          <p:cNvGrpSpPr/>
          <p:nvPr/>
        </p:nvGrpSpPr>
        <p:grpSpPr>
          <a:xfrm>
            <a:off x="543493" y="48202"/>
            <a:ext cx="2849752" cy="319671"/>
            <a:chOff x="728715" y="133301"/>
            <a:chExt cx="2849752" cy="319671"/>
          </a:xfrm>
        </p:grpSpPr>
        <p:grpSp>
          <p:nvGrpSpPr>
            <p:cNvPr id="93" name="Grupo 92"/>
            <p:cNvGrpSpPr/>
            <p:nvPr/>
          </p:nvGrpSpPr>
          <p:grpSpPr>
            <a:xfrm>
              <a:off x="728715" y="202328"/>
              <a:ext cx="661239" cy="181618"/>
              <a:chOff x="5875332" y="2544049"/>
              <a:chExt cx="1048556" cy="288000"/>
            </a:xfrm>
          </p:grpSpPr>
          <p:cxnSp>
            <p:nvCxnSpPr>
              <p:cNvPr id="98" name="Conector recto de flecha 97"/>
              <p:cNvCxnSpPr>
                <a:endCxn id="95" idx="1"/>
              </p:cNvCxnSpPr>
              <p:nvPr/>
            </p:nvCxnSpPr>
            <p:spPr>
              <a:xfrm flipV="1">
                <a:off x="6034114" y="2688049"/>
                <a:ext cx="889774" cy="7023"/>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9" name="Conector 98"/>
              <p:cNvSpPr/>
              <p:nvPr/>
            </p:nvSpPr>
            <p:spPr>
              <a:xfrm>
                <a:off x="5875332" y="2544049"/>
                <a:ext cx="288000" cy="288000"/>
              </a:xfrm>
              <a:prstGeom prst="flowChartConnector">
                <a:avLst/>
              </a:prstGeom>
              <a:solidFill>
                <a:srgbClr val="BD5C80"/>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grpSp>
          <p:nvGrpSpPr>
            <p:cNvPr id="94" name="Grupo 93"/>
            <p:cNvGrpSpPr/>
            <p:nvPr/>
          </p:nvGrpSpPr>
          <p:grpSpPr>
            <a:xfrm>
              <a:off x="1389952" y="133301"/>
              <a:ext cx="2188515" cy="319671"/>
              <a:chOff x="6911152" y="2434591"/>
              <a:chExt cx="3470429" cy="506917"/>
            </a:xfrm>
          </p:grpSpPr>
          <p:sp>
            <p:nvSpPr>
              <p:cNvPr id="95" name="Rectángulo redondeado 94"/>
              <p:cNvSpPr/>
              <p:nvPr/>
            </p:nvSpPr>
            <p:spPr>
              <a:xfrm>
                <a:off x="6911152" y="2434591"/>
                <a:ext cx="3470429" cy="506917"/>
              </a:xfrm>
              <a:prstGeom prst="roundRect">
                <a:avLst>
                  <a:gd name="adj" fmla="val 50000"/>
                </a:avLst>
              </a:prstGeom>
              <a:gradFill flip="none" rotWithShape="1">
                <a:gsLst>
                  <a:gs pos="3000">
                    <a:srgbClr val="ECBED0"/>
                  </a:gs>
                  <a:gs pos="100000">
                    <a:srgbClr val="A02F5A"/>
                  </a:gs>
                </a:gsLst>
                <a:lin ang="13500000" scaled="1"/>
                <a:tileRect/>
              </a:gradFill>
              <a:effectLst>
                <a:innerShdw blurRad="63500" dist="50800" dir="16200000">
                  <a:schemeClr val="tx2">
                    <a:alpha val="50000"/>
                  </a:scheme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smtClean="0">
                    <a:ln w="0"/>
                    <a:solidFill>
                      <a:schemeClr val="bg2"/>
                    </a:solidFill>
                    <a:effectLst>
                      <a:reflection blurRad="6350" stA="53000" endA="300" endPos="35500" dir="5400000" sy="-90000" algn="bl" rotWithShape="0"/>
                    </a:effectLst>
                  </a:rPr>
                  <a:t>INTRODUCCIÓN</a:t>
                </a:r>
                <a:endParaRPr lang="es-EC" b="1" dirty="0">
                  <a:solidFill>
                    <a:schemeClr val="bg2"/>
                  </a:solidFill>
                </a:endParaRPr>
              </a:p>
            </p:txBody>
          </p:sp>
          <p:sp>
            <p:nvSpPr>
              <p:cNvPr id="96" name="Elipse 95"/>
              <p:cNvSpPr/>
              <p:nvPr/>
            </p:nvSpPr>
            <p:spPr>
              <a:xfrm>
                <a:off x="7003015" y="2520266"/>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97" name="Imagen 96"/>
              <p:cNvPicPr>
                <a:picLocks noChangeAspect="1"/>
              </p:cNvPicPr>
              <p:nvPr/>
            </p:nvPicPr>
            <p:blipFill>
              <a:blip r:embed="rId4"/>
              <a:stretch>
                <a:fillRect/>
              </a:stretch>
            </p:blipFill>
            <p:spPr>
              <a:xfrm>
                <a:off x="7041943" y="2553465"/>
                <a:ext cx="263319" cy="263319"/>
              </a:xfrm>
              <a:prstGeom prst="rect">
                <a:avLst/>
              </a:prstGeom>
              <a:effectLst>
                <a:outerShdw blurRad="25400" dist="12700" dir="2700000" algn="tl" rotWithShape="0">
                  <a:prstClr val="black">
                    <a:alpha val="40000"/>
                  </a:prstClr>
                </a:outerShdw>
              </a:effectLst>
            </p:spPr>
          </p:pic>
        </p:grpSp>
      </p:grpSp>
      <p:pic>
        <p:nvPicPr>
          <p:cNvPr id="100" name="Imagen 99"/>
          <p:cNvPicPr>
            <a:picLocks noChangeAspect="1"/>
          </p:cNvPicPr>
          <p:nvPr/>
        </p:nvPicPr>
        <p:blipFill>
          <a:blip r:embed="rId5"/>
          <a:stretch>
            <a:fillRect/>
          </a:stretch>
        </p:blipFill>
        <p:spPr>
          <a:xfrm>
            <a:off x="1302759" y="83289"/>
            <a:ext cx="191838" cy="191838"/>
          </a:xfrm>
          <a:prstGeom prst="rect">
            <a:avLst/>
          </a:prstGeom>
        </p:spPr>
      </p:pic>
      <p:pic>
        <p:nvPicPr>
          <p:cNvPr id="101" name="Imagen 100"/>
          <p:cNvPicPr>
            <a:picLocks noChangeAspect="1"/>
          </p:cNvPicPr>
          <p:nvPr/>
        </p:nvPicPr>
        <p:blipFill>
          <a:blip r:embed="rId5"/>
          <a:stretch>
            <a:fillRect/>
          </a:stretch>
        </p:blipFill>
        <p:spPr>
          <a:xfrm>
            <a:off x="1845696" y="528239"/>
            <a:ext cx="191838" cy="191838"/>
          </a:xfrm>
          <a:prstGeom prst="rect">
            <a:avLst/>
          </a:prstGeom>
        </p:spPr>
      </p:pic>
    </p:spTree>
    <p:extLst>
      <p:ext uri="{BB962C8B-B14F-4D97-AF65-F5344CB8AC3E}">
        <p14:creationId xmlns:p14="http://schemas.microsoft.com/office/powerpoint/2010/main" val="12083754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heel(1)">
                                      <p:cBhvr>
                                        <p:cTn id="7" dur="2000"/>
                                        <p:tgtEl>
                                          <p:spTgt spid="47"/>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strVal val="#ppt_h"/>
                                          </p:val>
                                        </p:tav>
                                        <p:tav tm="100000">
                                          <p:val>
                                            <p:strVal val="#ppt_h"/>
                                          </p:val>
                                        </p:tav>
                                      </p:tavLst>
                                    </p:anim>
                                  </p:childTnLst>
                                </p:cTn>
                              </p:par>
                            </p:childTnLst>
                          </p:cTn>
                        </p:par>
                        <p:par>
                          <p:cTn id="13" fill="hold">
                            <p:stCondLst>
                              <p:cond delay="2500"/>
                            </p:stCondLst>
                            <p:childTnLst>
                              <p:par>
                                <p:cTn id="14" presetID="17" presetClass="entr" presetSubtype="1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500"/>
                                        <p:tgtEl>
                                          <p:spTgt spid="16"/>
                                        </p:tgtEl>
                                      </p:cBhvr>
                                    </p:animEffect>
                                  </p:childTnLst>
                                </p:cTn>
                              </p:par>
                            </p:childTnLst>
                          </p:cTn>
                        </p:par>
                        <p:par>
                          <p:cTn id="30" fill="hold">
                            <p:stCondLst>
                              <p:cond delay="500"/>
                            </p:stCondLst>
                            <p:childTnLst>
                              <p:par>
                                <p:cTn id="31" presetID="53" presetClass="entr" presetSubtype="16" fill="hold" nodeType="afterEffect">
                                  <p:stCondLst>
                                    <p:cond delay="0"/>
                                  </p:stCondLst>
                                  <p:childTnLst>
                                    <p:set>
                                      <p:cBhvr>
                                        <p:cTn id="32" dur="1" fill="hold">
                                          <p:stCondLst>
                                            <p:cond delay="0"/>
                                          </p:stCondLst>
                                        </p:cTn>
                                        <p:tgtEl>
                                          <p:spTgt spid="62"/>
                                        </p:tgtEl>
                                        <p:attrNameLst>
                                          <p:attrName>style.visibility</p:attrName>
                                        </p:attrNameLst>
                                      </p:cBhvr>
                                      <p:to>
                                        <p:strVal val="visible"/>
                                      </p:to>
                                    </p:set>
                                    <p:anim calcmode="lin" valueType="num">
                                      <p:cBhvr>
                                        <p:cTn id="33" dur="500" fill="hold"/>
                                        <p:tgtEl>
                                          <p:spTgt spid="62"/>
                                        </p:tgtEl>
                                        <p:attrNameLst>
                                          <p:attrName>ppt_w</p:attrName>
                                        </p:attrNameLst>
                                      </p:cBhvr>
                                      <p:tavLst>
                                        <p:tav tm="0">
                                          <p:val>
                                            <p:fltVal val="0"/>
                                          </p:val>
                                        </p:tav>
                                        <p:tav tm="100000">
                                          <p:val>
                                            <p:strVal val="#ppt_w"/>
                                          </p:val>
                                        </p:tav>
                                      </p:tavLst>
                                    </p:anim>
                                    <p:anim calcmode="lin" valueType="num">
                                      <p:cBhvr>
                                        <p:cTn id="34" dur="500" fill="hold"/>
                                        <p:tgtEl>
                                          <p:spTgt spid="62"/>
                                        </p:tgtEl>
                                        <p:attrNameLst>
                                          <p:attrName>ppt_h</p:attrName>
                                        </p:attrNameLst>
                                      </p:cBhvr>
                                      <p:tavLst>
                                        <p:tav tm="0">
                                          <p:val>
                                            <p:fltVal val="0"/>
                                          </p:val>
                                        </p:tav>
                                        <p:tav tm="100000">
                                          <p:val>
                                            <p:strVal val="#ppt_h"/>
                                          </p:val>
                                        </p:tav>
                                      </p:tavLst>
                                    </p:anim>
                                    <p:animEffect transition="in" filter="fade">
                                      <p:cBhvr>
                                        <p:cTn id="35" dur="500"/>
                                        <p:tgtEl>
                                          <p:spTgt spid="6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up)">
                                      <p:cBhvr>
                                        <p:cTn id="40" dur="500"/>
                                        <p:tgtEl>
                                          <p:spTgt spid="89"/>
                                        </p:tgtEl>
                                      </p:cBhvr>
                                    </p:animEffect>
                                  </p:childTnLst>
                                </p:cTn>
                              </p:par>
                            </p:childTnLst>
                          </p:cTn>
                        </p:par>
                        <p:par>
                          <p:cTn id="41" fill="hold">
                            <p:stCondLst>
                              <p:cond delay="500"/>
                            </p:stCondLst>
                            <p:childTnLst>
                              <p:par>
                                <p:cTn id="42" presetID="53" presetClass="entr" presetSubtype="16" fill="hold" nodeType="after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p:cTn id="44" dur="500" fill="hold"/>
                                        <p:tgtEl>
                                          <p:spTgt spid="63"/>
                                        </p:tgtEl>
                                        <p:attrNameLst>
                                          <p:attrName>ppt_w</p:attrName>
                                        </p:attrNameLst>
                                      </p:cBhvr>
                                      <p:tavLst>
                                        <p:tav tm="0">
                                          <p:val>
                                            <p:fltVal val="0"/>
                                          </p:val>
                                        </p:tav>
                                        <p:tav tm="100000">
                                          <p:val>
                                            <p:strVal val="#ppt_w"/>
                                          </p:val>
                                        </p:tav>
                                      </p:tavLst>
                                    </p:anim>
                                    <p:anim calcmode="lin" valueType="num">
                                      <p:cBhvr>
                                        <p:cTn id="45" dur="500" fill="hold"/>
                                        <p:tgtEl>
                                          <p:spTgt spid="63"/>
                                        </p:tgtEl>
                                        <p:attrNameLst>
                                          <p:attrName>ppt_h</p:attrName>
                                        </p:attrNameLst>
                                      </p:cBhvr>
                                      <p:tavLst>
                                        <p:tav tm="0">
                                          <p:val>
                                            <p:fltVal val="0"/>
                                          </p:val>
                                        </p:tav>
                                        <p:tav tm="100000">
                                          <p:val>
                                            <p:strVal val="#ppt_h"/>
                                          </p:val>
                                        </p:tav>
                                      </p:tavLst>
                                    </p:anim>
                                    <p:animEffect transition="in" filter="fade">
                                      <p:cBhvr>
                                        <p:cTn id="46" dur="500"/>
                                        <p:tgtEl>
                                          <p:spTgt spid="6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up)">
                                      <p:cBhvr>
                                        <p:cTn id="51" dur="500"/>
                                        <p:tgtEl>
                                          <p:spTgt spid="90"/>
                                        </p:tgtEl>
                                      </p:cBhvr>
                                    </p:animEffect>
                                  </p:childTnLst>
                                </p:cTn>
                              </p:par>
                            </p:childTnLst>
                          </p:cTn>
                        </p:par>
                        <p:par>
                          <p:cTn id="52" fill="hold">
                            <p:stCondLst>
                              <p:cond delay="500"/>
                            </p:stCondLst>
                            <p:childTnLst>
                              <p:par>
                                <p:cTn id="53" presetID="53" presetClass="entr" presetSubtype="16"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wipe(up)">
                                      <p:cBhvr>
                                        <p:cTn id="62" dur="500"/>
                                        <p:tgtEl>
                                          <p:spTgt spid="91"/>
                                        </p:tgtEl>
                                      </p:cBhvr>
                                    </p:animEffect>
                                  </p:childTnLst>
                                </p:cTn>
                              </p:par>
                            </p:childTnLst>
                          </p:cTn>
                        </p:par>
                        <p:par>
                          <p:cTn id="63" fill="hold">
                            <p:stCondLst>
                              <p:cond delay="500"/>
                            </p:stCondLst>
                            <p:childTnLst>
                              <p:par>
                                <p:cTn id="64" presetID="53" presetClass="entr" presetSubtype="16"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9" grpId="0" animBg="1"/>
      <p:bldP spid="90" grpId="0" animBg="1"/>
      <p:bldP spid="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FFFFF3"/>
            </a:gs>
            <a:gs pos="0">
              <a:schemeClr val="accent5">
                <a:lumMod val="20000"/>
                <a:lumOff val="80000"/>
              </a:schemeClr>
            </a:gs>
          </a:gsLst>
          <a:lin ang="13500000" scaled="1"/>
        </a:gradFill>
        <a:effectLst/>
      </p:bgPr>
    </p:bg>
    <p:spTree>
      <p:nvGrpSpPr>
        <p:cNvPr id="1" name=""/>
        <p:cNvGrpSpPr/>
        <p:nvPr/>
      </p:nvGrpSpPr>
      <p:grpSpPr>
        <a:xfrm>
          <a:off x="0" y="0"/>
          <a:ext cx="0" cy="0"/>
          <a:chOff x="0" y="0"/>
          <a:chExt cx="0" cy="0"/>
        </a:xfrm>
      </p:grpSpPr>
      <p:sp>
        <p:nvSpPr>
          <p:cNvPr id="103" name="Rectángulo redondeado 102"/>
          <p:cNvSpPr/>
          <p:nvPr/>
        </p:nvSpPr>
        <p:spPr>
          <a:xfrm>
            <a:off x="10246706" y="2542722"/>
            <a:ext cx="1347519" cy="882760"/>
          </a:xfrm>
          <a:prstGeom prst="roundRect">
            <a:avLst/>
          </a:prstGeom>
          <a:solidFill>
            <a:srgbClr val="D4FFDB">
              <a:alpha val="50196"/>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000000"/>
              </a:solidFill>
              <a:effectLst/>
              <a:uLnTx/>
              <a:uFillTx/>
              <a:latin typeface="Arial"/>
              <a:ea typeface="+mn-ea"/>
              <a:cs typeface="+mn-cs"/>
            </a:endParaRPr>
          </a:p>
        </p:txBody>
      </p:sp>
      <p:cxnSp>
        <p:nvCxnSpPr>
          <p:cNvPr id="4" name="Conector recto 3"/>
          <p:cNvCxnSpPr/>
          <p:nvPr/>
        </p:nvCxnSpPr>
        <p:spPr>
          <a:xfrm>
            <a:off x="3931920" y="601277"/>
            <a:ext cx="8129041" cy="0"/>
          </a:xfrm>
          <a:prstGeom prst="line">
            <a:avLst/>
          </a:prstGeom>
          <a:ln w="38100">
            <a:solidFill>
              <a:schemeClr val="accent3">
                <a:lumMod val="75000"/>
              </a:schemeClr>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5" name="Conector recto 4"/>
          <p:cNvCxnSpPr/>
          <p:nvPr/>
        </p:nvCxnSpPr>
        <p:spPr>
          <a:xfrm>
            <a:off x="3931920" y="1190580"/>
            <a:ext cx="8137073" cy="0"/>
          </a:xfrm>
          <a:prstGeom prst="line">
            <a:avLst/>
          </a:prstGeom>
          <a:ln w="12700">
            <a:solidFill>
              <a:schemeClr val="accent5">
                <a:lumMod val="25000"/>
              </a:schemeClr>
            </a:solidFill>
          </a:ln>
          <a:effectLst/>
        </p:spPr>
        <p:style>
          <a:lnRef idx="1">
            <a:schemeClr val="dk1"/>
          </a:lnRef>
          <a:fillRef idx="0">
            <a:schemeClr val="dk1"/>
          </a:fillRef>
          <a:effectRef idx="0">
            <a:schemeClr val="dk1"/>
          </a:effectRef>
          <a:fontRef idx="minor">
            <a:schemeClr val="tx1"/>
          </a:fontRef>
        </p:style>
      </p:cxnSp>
      <p:sp>
        <p:nvSpPr>
          <p:cNvPr id="47" name="Título 1"/>
          <p:cNvSpPr txBox="1">
            <a:spLocks/>
          </p:cNvSpPr>
          <p:nvPr/>
        </p:nvSpPr>
        <p:spPr>
          <a:xfrm>
            <a:off x="2088311" y="-1407"/>
            <a:ext cx="9980682" cy="682894"/>
          </a:xfrm>
          <a:prstGeom prst="rect">
            <a:avLst/>
          </a:prstGeom>
        </p:spPr>
        <p:txBody>
          <a:bodyPr rtlCol="0">
            <a:normAutofit/>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S" sz="4000" dirty="0" smtClean="0">
                <a:ln w="0"/>
                <a:gradFill>
                  <a:gsLst>
                    <a:gs pos="21000">
                      <a:srgbClr val="53575C"/>
                    </a:gs>
                    <a:gs pos="88000">
                      <a:srgbClr val="C5C7CA"/>
                    </a:gs>
                  </a:gsLst>
                  <a:lin ang="5400000"/>
                </a:gradFill>
              </a:rPr>
              <a:t>METODOLOGÍA</a:t>
            </a:r>
            <a:endParaRPr lang="es-ES" sz="4000" dirty="0">
              <a:ln w="0"/>
              <a:gradFill>
                <a:gsLst>
                  <a:gs pos="21000">
                    <a:srgbClr val="53575C"/>
                  </a:gs>
                  <a:gs pos="88000">
                    <a:srgbClr val="C5C7CA"/>
                  </a:gs>
                </a:gsLst>
                <a:lin ang="5400000"/>
              </a:gradFill>
            </a:endParaRPr>
          </a:p>
        </p:txBody>
      </p:sp>
      <p:sp>
        <p:nvSpPr>
          <p:cNvPr id="55" name="Título 1"/>
          <p:cNvSpPr txBox="1">
            <a:spLocks/>
          </p:cNvSpPr>
          <p:nvPr/>
        </p:nvSpPr>
        <p:spPr>
          <a:xfrm>
            <a:off x="2088311" y="507686"/>
            <a:ext cx="9980682" cy="682894"/>
          </a:xfrm>
          <a:prstGeom prst="rect">
            <a:avLst/>
          </a:prstGeom>
        </p:spPr>
        <p:txBody>
          <a:bodyPr vert="horz" lIns="0" tIns="45720" rIns="0" bIns="45720" rtlCol="0" anchor="b">
            <a:normAutofit fontScale="85000" lnSpcReduction="10000"/>
          </a:bodyPr>
          <a:lstStyle>
            <a:lvl1pPr algn="l" defTabSz="914400" rtl="0" eaLnBrk="1" latinLnBrk="0" hangingPunct="1">
              <a:lnSpc>
                <a:spcPct val="90000"/>
              </a:lnSpc>
              <a:spcBef>
                <a:spcPct val="0"/>
              </a:spcBef>
              <a:buNone/>
              <a:defRPr sz="2800" kern="1200">
                <a:solidFill>
                  <a:schemeClr val="tx1"/>
                </a:solidFill>
                <a:latin typeface="+mj-lt"/>
                <a:ea typeface="+mj-ea"/>
                <a:cs typeface="+mj-cs"/>
              </a:defRPr>
            </a:lvl1pPr>
          </a:lstStyle>
          <a:p>
            <a:pPr algn="r"/>
            <a:r>
              <a:rPr lang="es-EC" sz="3200" cap="all" dirty="0"/>
              <a:t>Investigación Exploratoria sobre propuestas SMS</a:t>
            </a:r>
            <a:endParaRPr lang="es-ES" sz="3200" cap="all" dirty="0"/>
          </a:p>
        </p:txBody>
      </p:sp>
      <p:grpSp>
        <p:nvGrpSpPr>
          <p:cNvPr id="7" name="Grupo 6"/>
          <p:cNvGrpSpPr/>
          <p:nvPr/>
        </p:nvGrpSpPr>
        <p:grpSpPr>
          <a:xfrm>
            <a:off x="-1054156" y="0"/>
            <a:ext cx="2436076" cy="2711953"/>
            <a:chOff x="-1054156" y="0"/>
            <a:chExt cx="2436076" cy="2711953"/>
          </a:xfrm>
        </p:grpSpPr>
        <p:sp>
          <p:nvSpPr>
            <p:cNvPr id="72" name="Forma libre 71"/>
            <p:cNvSpPr/>
            <p:nvPr/>
          </p:nvSpPr>
          <p:spPr>
            <a:xfrm flipH="1">
              <a:off x="9773" y="0"/>
              <a:ext cx="1372147" cy="2711953"/>
            </a:xfrm>
            <a:custGeom>
              <a:avLst/>
              <a:gdLst>
                <a:gd name="connsiteX0" fmla="*/ 2175877 w 2175877"/>
                <a:gd name="connsiteY0" fmla="*/ 0 h 4300468"/>
                <a:gd name="connsiteX1" fmla="*/ 2175877 w 2175877"/>
                <a:gd name="connsiteY1" fmla="*/ 97444 h 4300468"/>
                <a:gd name="connsiteX2" fmla="*/ 1996696 w 2175877"/>
                <a:gd name="connsiteY2" fmla="*/ 106231 h 4300468"/>
                <a:gd name="connsiteX3" fmla="*/ 97445 w 2175877"/>
                <a:gd name="connsiteY3" fmla="*/ 2150234 h 4300468"/>
                <a:gd name="connsiteX4" fmla="*/ 1996696 w 2175877"/>
                <a:gd name="connsiteY4" fmla="*/ 4194238 h 4300468"/>
                <a:gd name="connsiteX5" fmla="*/ 2175877 w 2175877"/>
                <a:gd name="connsiteY5" fmla="*/ 4203025 h 4300468"/>
                <a:gd name="connsiteX6" fmla="*/ 2175877 w 2175877"/>
                <a:gd name="connsiteY6" fmla="*/ 4300468 h 4300468"/>
                <a:gd name="connsiteX7" fmla="*/ 1986733 w 2175877"/>
                <a:gd name="connsiteY7" fmla="*/ 4291180 h 4300468"/>
                <a:gd name="connsiteX8" fmla="*/ 0 w 2175877"/>
                <a:gd name="connsiteY8" fmla="*/ 2150234 h 4300468"/>
                <a:gd name="connsiteX9" fmla="*/ 1986733 w 2175877"/>
                <a:gd name="connsiteY9" fmla="*/ 9288 h 430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5877" h="4300468">
                  <a:moveTo>
                    <a:pt x="2175877" y="0"/>
                  </a:moveTo>
                  <a:lnTo>
                    <a:pt x="2175877" y="97444"/>
                  </a:lnTo>
                  <a:lnTo>
                    <a:pt x="1996696" y="106231"/>
                  </a:lnTo>
                  <a:cubicBezTo>
                    <a:pt x="929915" y="211448"/>
                    <a:pt x="97445" y="1086425"/>
                    <a:pt x="97445" y="2150234"/>
                  </a:cubicBezTo>
                  <a:cubicBezTo>
                    <a:pt x="97445" y="3214044"/>
                    <a:pt x="929915" y="4089021"/>
                    <a:pt x="1996696" y="4194238"/>
                  </a:cubicBezTo>
                  <a:lnTo>
                    <a:pt x="2175877" y="4203025"/>
                  </a:lnTo>
                  <a:lnTo>
                    <a:pt x="2175877" y="4300468"/>
                  </a:lnTo>
                  <a:lnTo>
                    <a:pt x="1986733" y="4291180"/>
                  </a:lnTo>
                  <a:cubicBezTo>
                    <a:pt x="870814" y="4180974"/>
                    <a:pt x="0" y="3264498"/>
                    <a:pt x="0" y="2150234"/>
                  </a:cubicBezTo>
                  <a:cubicBezTo>
                    <a:pt x="0" y="1035970"/>
                    <a:pt x="870814" y="119495"/>
                    <a:pt x="1986733" y="9288"/>
                  </a:cubicBezTo>
                  <a:close/>
                </a:path>
              </a:pathLst>
            </a:custGeom>
            <a:gradFill flip="none" rotWithShape="1">
              <a:gsLst>
                <a:gs pos="100000">
                  <a:srgbClr val="A3B3D1"/>
                </a:gs>
                <a:gs pos="75000">
                  <a:srgbClr val="698CAC"/>
                </a:gs>
                <a:gs pos="50000">
                  <a:srgbClr val="CFA0B1"/>
                </a:gs>
                <a:gs pos="25000">
                  <a:srgbClr val="EFAEB7"/>
                </a:gs>
                <a:gs pos="0">
                  <a:srgbClr val="BD5D82"/>
                </a:gs>
              </a:gsLst>
              <a:lin ang="5400000" scaled="1"/>
              <a:tileRect/>
            </a:gradFill>
            <a:ln w="82550">
              <a:solidFill>
                <a:schemeClr val="bg1"/>
              </a:solidFill>
            </a:ln>
            <a:effectLst>
              <a:glow rad="76200">
                <a:srgbClr val="00B0F0">
                  <a:alpha val="11000"/>
                </a:srgb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8" name="Elipse 87"/>
            <p:cNvSpPr/>
            <p:nvPr/>
          </p:nvSpPr>
          <p:spPr>
            <a:xfrm>
              <a:off x="-1054156" y="273517"/>
              <a:ext cx="2164918" cy="2164919"/>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81" name="Imagen 80"/>
          <p:cNvPicPr>
            <a:picLocks noChangeAspect="1"/>
          </p:cNvPicPr>
          <p:nvPr/>
        </p:nvPicPr>
        <p:blipFill>
          <a:blip r:embed="rId3"/>
          <a:stretch>
            <a:fillRect/>
          </a:stretch>
        </p:blipFill>
        <p:spPr>
          <a:xfrm rot="16200000">
            <a:off x="-864975" y="1259433"/>
            <a:ext cx="1899289" cy="124625"/>
          </a:xfrm>
          <a:prstGeom prst="rect">
            <a:avLst/>
          </a:prstGeom>
        </p:spPr>
      </p:pic>
      <p:sp>
        <p:nvSpPr>
          <p:cNvPr id="46" name="Rectángulo 45"/>
          <p:cNvSpPr/>
          <p:nvPr/>
        </p:nvSpPr>
        <p:spPr>
          <a:xfrm>
            <a:off x="9779971" y="1207695"/>
            <a:ext cx="2280990" cy="584775"/>
          </a:xfrm>
          <a:prstGeom prst="rect">
            <a:avLst/>
          </a:prstGeom>
          <a:noFill/>
        </p:spPr>
        <p:txBody>
          <a:bodyPr wrap="square" lIns="91440" tIns="45720" rIns="91440" bIns="45720">
            <a:spAutoFit/>
          </a:bodyPr>
          <a:lstStyle/>
          <a:p>
            <a:pPr algn="ctr"/>
            <a:r>
              <a:rPr lang="es-ES" sz="3200" cap="all" dirty="0">
                <a:latin typeface="+mj-lt"/>
                <a:ea typeface="+mj-ea"/>
                <a:cs typeface="+mj-cs"/>
              </a:rPr>
              <a:t>Proceso</a:t>
            </a:r>
          </a:p>
        </p:txBody>
      </p:sp>
      <p:sp>
        <p:nvSpPr>
          <p:cNvPr id="49" name="Marcador de número de diapositiva 3"/>
          <p:cNvSpPr txBox="1">
            <a:spLocks/>
          </p:cNvSpPr>
          <p:nvPr/>
        </p:nvSpPr>
        <p:spPr>
          <a:xfrm>
            <a:off x="9091666" y="6932623"/>
            <a:ext cx="1828800" cy="365125"/>
          </a:xfrm>
          <a:prstGeom prst="rect">
            <a:avLst/>
          </a:prstGeom>
        </p:spPr>
        <p:txBody>
          <a:bodyPr vert="horz" lIns="0" tIns="45720" rIns="0" bIns="45720" rtlCol="0" anchor="ctr"/>
          <a:lstStyle>
            <a:defPPr>
              <a:defRPr lang="en-US"/>
            </a:defPPr>
            <a:lvl1pPr marL="0" algn="l" defTabSz="914400" rtl="0" eaLnBrk="1" latinLnBrk="0" hangingPunct="1">
              <a:defRPr sz="12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66BE7-899D-4075-917F-DBDE33B6B692}" type="slidenum">
              <a:rPr lang="es-ES" smtClean="0"/>
              <a:pPr/>
              <a:t>9</a:t>
            </a:fld>
            <a:endParaRPr lang="es-ES" dirty="0"/>
          </a:p>
        </p:txBody>
      </p:sp>
      <p:sp>
        <p:nvSpPr>
          <p:cNvPr id="50" name="Rectángulo redondeado 49"/>
          <p:cNvSpPr/>
          <p:nvPr/>
        </p:nvSpPr>
        <p:spPr>
          <a:xfrm>
            <a:off x="1784385" y="2082850"/>
            <a:ext cx="1347519" cy="882760"/>
          </a:xfrm>
          <a:prstGeom prst="roundRect">
            <a:avLst/>
          </a:prstGeom>
          <a:solidFill>
            <a:schemeClr val="accent4">
              <a:lumMod val="40000"/>
              <a:lumOff val="60000"/>
              <a:alpha val="30196"/>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srgbClr val="000000"/>
              </a:solidFill>
              <a:effectLst/>
              <a:uLnTx/>
              <a:uFillTx/>
              <a:latin typeface="Arial"/>
              <a:ea typeface="+mn-ea"/>
              <a:cs typeface="+mn-cs"/>
            </a:endParaRPr>
          </a:p>
        </p:txBody>
      </p:sp>
      <p:sp>
        <p:nvSpPr>
          <p:cNvPr id="52" name="Rectángulo redondeado 51"/>
          <p:cNvSpPr/>
          <p:nvPr/>
        </p:nvSpPr>
        <p:spPr>
          <a:xfrm>
            <a:off x="880981" y="4014785"/>
            <a:ext cx="11145903" cy="876822"/>
          </a:xfrm>
          <a:prstGeom prst="roundRect">
            <a:avLst/>
          </a:prstGeom>
          <a:gradFill rotWithShape="1">
            <a:gsLst>
              <a:gs pos="0">
                <a:srgbClr val="DBD9D3">
                  <a:lumMod val="110000"/>
                  <a:satMod val="105000"/>
                  <a:tint val="67000"/>
                </a:srgbClr>
              </a:gs>
              <a:gs pos="50000">
                <a:srgbClr val="DBD9D3">
                  <a:lumMod val="105000"/>
                  <a:satMod val="103000"/>
                  <a:tint val="73000"/>
                </a:srgbClr>
              </a:gs>
              <a:gs pos="100000">
                <a:srgbClr val="DBD9D3">
                  <a:lumMod val="105000"/>
                  <a:satMod val="109000"/>
                  <a:tint val="81000"/>
                </a:srgbClr>
              </a:gs>
            </a:gsLst>
            <a:lin ang="5400000" scaled="0"/>
          </a:gradFill>
          <a:ln w="6350" cap="flat" cmpd="sng" algn="ctr">
            <a:solidFill>
              <a:srgbClr val="DBD9D3"/>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000000"/>
              </a:solidFill>
              <a:effectLst/>
              <a:uLnTx/>
              <a:uFillTx/>
              <a:latin typeface="Arial"/>
              <a:ea typeface="+mn-ea"/>
              <a:cs typeface="+mn-cs"/>
            </a:endParaRPr>
          </a:p>
        </p:txBody>
      </p:sp>
      <p:sp>
        <p:nvSpPr>
          <p:cNvPr id="53" name="Rectángulo 52"/>
          <p:cNvSpPr/>
          <p:nvPr/>
        </p:nvSpPr>
        <p:spPr>
          <a:xfrm>
            <a:off x="10136598" y="4521023"/>
            <a:ext cx="1716066" cy="2060532"/>
          </a:xfrm>
          <a:prstGeom prst="rect">
            <a:avLst/>
          </a:prstGeom>
          <a:solidFill>
            <a:srgbClr val="7A91B7"/>
          </a:solidFill>
          <a:ln w="6350" cap="flat" cmpd="sng" algn="ctr">
            <a:solidFill>
              <a:srgbClr val="4C0B2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FFFFFF"/>
              </a:solidFill>
              <a:effectLst/>
              <a:uLnTx/>
              <a:uFillTx/>
              <a:latin typeface="Arial"/>
              <a:ea typeface="+mn-ea"/>
              <a:cs typeface="+mn-cs"/>
            </a:endParaRPr>
          </a:p>
        </p:txBody>
      </p:sp>
      <p:sp>
        <p:nvSpPr>
          <p:cNvPr id="54" name="Rectángulo 53"/>
          <p:cNvSpPr/>
          <p:nvPr/>
        </p:nvSpPr>
        <p:spPr>
          <a:xfrm>
            <a:off x="7866374" y="4521023"/>
            <a:ext cx="1716066" cy="2060532"/>
          </a:xfrm>
          <a:prstGeom prst="rect">
            <a:avLst/>
          </a:prstGeom>
          <a:solidFill>
            <a:srgbClr val="3F6589"/>
          </a:solidFill>
          <a:ln w="6350" cap="flat" cmpd="sng" algn="ctr">
            <a:solidFill>
              <a:srgbClr val="004D0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FFFFFF"/>
              </a:solidFill>
              <a:effectLst/>
              <a:uLnTx/>
              <a:uFillTx/>
              <a:latin typeface="Arial"/>
              <a:ea typeface="+mn-ea"/>
              <a:cs typeface="+mn-cs"/>
            </a:endParaRPr>
          </a:p>
        </p:txBody>
      </p:sp>
      <p:sp>
        <p:nvSpPr>
          <p:cNvPr id="56" name="Rectángulo 55"/>
          <p:cNvSpPr/>
          <p:nvPr/>
        </p:nvSpPr>
        <p:spPr>
          <a:xfrm>
            <a:off x="5582154" y="4528352"/>
            <a:ext cx="1716066" cy="2060532"/>
          </a:xfrm>
          <a:prstGeom prst="rect">
            <a:avLst/>
          </a:prstGeom>
          <a:solidFill>
            <a:srgbClr val="E0C6CF"/>
          </a:solidFill>
          <a:ln w="6350" cap="flat" cmpd="sng" algn="ctr">
            <a:solidFill>
              <a:srgbClr val="C24E2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FFFFFF"/>
              </a:solidFill>
              <a:effectLst/>
              <a:uLnTx/>
              <a:uFillTx/>
              <a:latin typeface="Arial"/>
              <a:ea typeface="+mn-ea"/>
              <a:cs typeface="+mn-cs"/>
            </a:endParaRPr>
          </a:p>
        </p:txBody>
      </p:sp>
      <p:sp>
        <p:nvSpPr>
          <p:cNvPr id="57" name="Rectángulo 56"/>
          <p:cNvSpPr/>
          <p:nvPr/>
        </p:nvSpPr>
        <p:spPr>
          <a:xfrm>
            <a:off x="3297934" y="4528352"/>
            <a:ext cx="1716066" cy="2060532"/>
          </a:xfrm>
          <a:prstGeom prst="rect">
            <a:avLst/>
          </a:prstGeom>
          <a:solidFill>
            <a:srgbClr val="DE8895"/>
          </a:solidFill>
          <a:ln w="6350" cap="flat" cmpd="sng" algn="ctr">
            <a:solidFill>
              <a:srgbClr val="4F266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FFFFFF"/>
              </a:solidFill>
              <a:effectLst/>
              <a:uLnTx/>
              <a:uFillTx/>
              <a:latin typeface="Arial"/>
              <a:ea typeface="+mn-ea"/>
              <a:cs typeface="+mn-cs"/>
            </a:endParaRPr>
          </a:p>
        </p:txBody>
      </p:sp>
      <p:sp>
        <p:nvSpPr>
          <p:cNvPr id="58" name="Text Placeholder 43">
            <a:extLst>
              <a:ext uri="{FF2B5EF4-FFF2-40B4-BE49-F238E27FC236}">
                <a16:creationId xmlns:a16="http://schemas.microsoft.com/office/drawing/2014/main" id="{54C0AF05-A269-45EE-929A-BC26018538E5}"/>
              </a:ext>
            </a:extLst>
          </p:cNvPr>
          <p:cNvSpPr txBox="1">
            <a:spLocks/>
          </p:cNvSpPr>
          <p:nvPr/>
        </p:nvSpPr>
        <p:spPr>
          <a:xfrm>
            <a:off x="3490305" y="5329259"/>
            <a:ext cx="1347519" cy="393143"/>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200"/>
              </a:spcBef>
              <a:buFont typeface="Arial" panose="020B0604020202020204" pitchFamily="34" charset="0"/>
              <a:buNone/>
              <a:defRPr sz="3500" b="1" kern="1200">
                <a:solidFill>
                  <a:schemeClr val="tx2">
                    <a:lumMod val="10000"/>
                    <a:lumOff val="9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smtClean="0">
                <a:solidFill>
                  <a:srgbClr val="094958">
                    <a:lumMod val="10000"/>
                    <a:lumOff val="90000"/>
                  </a:srgbClr>
                </a:solidFill>
                <a:latin typeface="Century Gothic"/>
              </a:rPr>
              <a:t>Criterios</a:t>
            </a:r>
            <a:r>
              <a:rPr lang="en-US" sz="2000" dirty="0" smtClean="0">
                <a:solidFill>
                  <a:srgbClr val="094958">
                    <a:lumMod val="10000"/>
                    <a:lumOff val="90000"/>
                  </a:srgbClr>
                </a:solidFill>
                <a:latin typeface="Century Gothic"/>
              </a:rPr>
              <a:t> de </a:t>
            </a:r>
            <a:r>
              <a:rPr lang="en-US" sz="2000" dirty="0" err="1" smtClean="0">
                <a:solidFill>
                  <a:srgbClr val="094958">
                    <a:lumMod val="10000"/>
                    <a:lumOff val="90000"/>
                  </a:srgbClr>
                </a:solidFill>
                <a:latin typeface="Century Gothic"/>
              </a:rPr>
              <a:t>Inclusión</a:t>
            </a:r>
            <a:r>
              <a:rPr lang="en-US" sz="2000" dirty="0" smtClean="0">
                <a:solidFill>
                  <a:srgbClr val="094958">
                    <a:lumMod val="10000"/>
                    <a:lumOff val="90000"/>
                  </a:srgbClr>
                </a:solidFill>
                <a:latin typeface="Century Gothic"/>
              </a:rPr>
              <a:t> y </a:t>
            </a:r>
            <a:r>
              <a:rPr lang="en-US" sz="2000" dirty="0" err="1" smtClean="0">
                <a:solidFill>
                  <a:srgbClr val="094958">
                    <a:lumMod val="10000"/>
                    <a:lumOff val="90000"/>
                  </a:srgbClr>
                </a:solidFill>
                <a:latin typeface="Century Gothic"/>
              </a:rPr>
              <a:t>Exclusión</a:t>
            </a:r>
            <a:endParaRPr lang="ru-RU" sz="2000" dirty="0">
              <a:solidFill>
                <a:srgbClr val="094958">
                  <a:lumMod val="10000"/>
                  <a:lumOff val="90000"/>
                </a:srgbClr>
              </a:solidFill>
              <a:latin typeface="Century Gothic"/>
            </a:endParaRPr>
          </a:p>
        </p:txBody>
      </p:sp>
      <p:sp>
        <p:nvSpPr>
          <p:cNvPr id="59" name="Text Placeholder 45">
            <a:extLst>
              <a:ext uri="{FF2B5EF4-FFF2-40B4-BE49-F238E27FC236}">
                <a16:creationId xmlns:a16="http://schemas.microsoft.com/office/drawing/2014/main" id="{D8E57D63-075B-4DE0-9ADB-263C468EBD73}"/>
              </a:ext>
            </a:extLst>
          </p:cNvPr>
          <p:cNvSpPr txBox="1">
            <a:spLocks/>
          </p:cNvSpPr>
          <p:nvPr/>
        </p:nvSpPr>
        <p:spPr>
          <a:xfrm>
            <a:off x="5767161" y="5219308"/>
            <a:ext cx="1347519" cy="393143"/>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200"/>
              </a:spcBef>
              <a:buFont typeface="Arial" panose="020B0604020202020204" pitchFamily="34" charset="0"/>
              <a:buNone/>
              <a:defRPr sz="3500" b="1" kern="1200">
                <a:solidFill>
                  <a:schemeClr val="accent1">
                    <a:lumMod val="20000"/>
                    <a:lumOff val="8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smtClean="0">
                <a:solidFill>
                  <a:schemeClr val="bg2"/>
                </a:solidFill>
                <a:latin typeface="Century Gothic"/>
              </a:rPr>
              <a:t>Proceso</a:t>
            </a:r>
            <a:r>
              <a:rPr lang="en-US" sz="2000" dirty="0" smtClean="0">
                <a:solidFill>
                  <a:schemeClr val="bg2"/>
                </a:solidFill>
                <a:latin typeface="Century Gothic"/>
              </a:rPr>
              <a:t> de </a:t>
            </a:r>
            <a:r>
              <a:rPr lang="en-US" sz="2000" dirty="0" err="1" smtClean="0">
                <a:solidFill>
                  <a:schemeClr val="bg2"/>
                </a:solidFill>
                <a:latin typeface="Century Gothic"/>
              </a:rPr>
              <a:t>Selección</a:t>
            </a:r>
            <a:endParaRPr lang="ru-RU" dirty="0">
              <a:solidFill>
                <a:schemeClr val="bg2"/>
              </a:solidFill>
              <a:latin typeface="Century Gothic"/>
            </a:endParaRPr>
          </a:p>
        </p:txBody>
      </p:sp>
      <p:sp>
        <p:nvSpPr>
          <p:cNvPr id="60" name="Text Placeholder 47">
            <a:extLst>
              <a:ext uri="{FF2B5EF4-FFF2-40B4-BE49-F238E27FC236}">
                <a16:creationId xmlns:a16="http://schemas.microsoft.com/office/drawing/2014/main" id="{24F6810E-C12A-46BE-A784-B3DDA61EAC4C}"/>
              </a:ext>
            </a:extLst>
          </p:cNvPr>
          <p:cNvSpPr txBox="1">
            <a:spLocks/>
          </p:cNvSpPr>
          <p:nvPr/>
        </p:nvSpPr>
        <p:spPr>
          <a:xfrm>
            <a:off x="8044017" y="5140854"/>
            <a:ext cx="1347519" cy="393143"/>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200"/>
              </a:spcBef>
              <a:buFont typeface="Arial" panose="020B0604020202020204" pitchFamily="34" charset="0"/>
              <a:buNone/>
              <a:defRPr sz="3500" b="1" kern="1200">
                <a:solidFill>
                  <a:schemeClr val="accent2">
                    <a:lumMod val="10000"/>
                    <a:lumOff val="9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smtClean="0">
                <a:solidFill>
                  <a:srgbClr val="004D0D">
                    <a:lumMod val="10000"/>
                    <a:lumOff val="90000"/>
                  </a:srgbClr>
                </a:solidFill>
                <a:latin typeface="Century Gothic"/>
              </a:rPr>
              <a:t>Extracción</a:t>
            </a:r>
            <a:r>
              <a:rPr lang="en-US" sz="2000" dirty="0" smtClean="0">
                <a:solidFill>
                  <a:srgbClr val="004D0D">
                    <a:lumMod val="10000"/>
                    <a:lumOff val="90000"/>
                  </a:srgbClr>
                </a:solidFill>
                <a:latin typeface="Century Gothic"/>
              </a:rPr>
              <a:t> de </a:t>
            </a:r>
            <a:r>
              <a:rPr lang="en-US" sz="2000" dirty="0" err="1" smtClean="0">
                <a:solidFill>
                  <a:srgbClr val="004D0D">
                    <a:lumMod val="10000"/>
                    <a:lumOff val="90000"/>
                  </a:srgbClr>
                </a:solidFill>
                <a:latin typeface="Century Gothic"/>
              </a:rPr>
              <a:t>Datos</a:t>
            </a:r>
            <a:endParaRPr lang="ru-RU" sz="2000" dirty="0">
              <a:solidFill>
                <a:srgbClr val="004D0D">
                  <a:lumMod val="10000"/>
                  <a:lumOff val="90000"/>
                </a:srgbClr>
              </a:solidFill>
              <a:latin typeface="Century Gothic"/>
            </a:endParaRPr>
          </a:p>
        </p:txBody>
      </p:sp>
      <p:sp>
        <p:nvSpPr>
          <p:cNvPr id="61" name="Marcador de texto 2"/>
          <p:cNvSpPr txBox="1">
            <a:spLocks/>
          </p:cNvSpPr>
          <p:nvPr/>
        </p:nvSpPr>
        <p:spPr>
          <a:xfrm>
            <a:off x="10320873" y="5329260"/>
            <a:ext cx="1347519" cy="393143"/>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200"/>
              </a:spcBef>
              <a:buFont typeface="Arial" panose="020B0604020202020204" pitchFamily="34" charset="0"/>
              <a:buNone/>
              <a:defRPr sz="3500" b="1" kern="1200">
                <a:solidFill>
                  <a:schemeClr val="accent4">
                    <a:lumMod val="10000"/>
                    <a:lumOff val="9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C" sz="1800" dirty="0" smtClean="0">
                <a:solidFill>
                  <a:srgbClr val="4C0B24">
                    <a:lumMod val="10000"/>
                    <a:lumOff val="90000"/>
                  </a:srgbClr>
                </a:solidFill>
                <a:latin typeface="Century Gothic"/>
              </a:rPr>
              <a:t>Generación del Modelo con Mejoras</a:t>
            </a:r>
            <a:endParaRPr lang="es-EC" sz="1800" dirty="0">
              <a:solidFill>
                <a:srgbClr val="4C0B24">
                  <a:lumMod val="10000"/>
                  <a:lumOff val="90000"/>
                </a:srgbClr>
              </a:solidFill>
              <a:latin typeface="Century Gothic"/>
            </a:endParaRPr>
          </a:p>
        </p:txBody>
      </p:sp>
      <p:sp>
        <p:nvSpPr>
          <p:cNvPr id="62" name="Rectángulo redondeado 61"/>
          <p:cNvSpPr/>
          <p:nvPr/>
        </p:nvSpPr>
        <p:spPr>
          <a:xfrm>
            <a:off x="8513341" y="2121136"/>
            <a:ext cx="1347519" cy="882760"/>
          </a:xfrm>
          <a:prstGeom prst="roundRect">
            <a:avLst/>
          </a:prstGeom>
          <a:solidFill>
            <a:srgbClr val="004D0D">
              <a:lumMod val="10000"/>
              <a:lumOff val="90000"/>
              <a:alpha val="30196"/>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srgbClr val="000000"/>
              </a:solidFill>
              <a:effectLst/>
              <a:uLnTx/>
              <a:uFillTx/>
              <a:latin typeface="Arial"/>
              <a:ea typeface="+mn-ea"/>
              <a:cs typeface="+mn-cs"/>
            </a:endParaRPr>
          </a:p>
        </p:txBody>
      </p:sp>
      <p:sp>
        <p:nvSpPr>
          <p:cNvPr id="63" name="Rectángulo redondeado 62"/>
          <p:cNvSpPr/>
          <p:nvPr/>
        </p:nvSpPr>
        <p:spPr>
          <a:xfrm>
            <a:off x="7645753" y="2814823"/>
            <a:ext cx="1347519" cy="882760"/>
          </a:xfrm>
          <a:prstGeom prst="roundRect">
            <a:avLst/>
          </a:prstGeom>
          <a:solidFill>
            <a:srgbClr val="D4FFDB">
              <a:alpha val="50196"/>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000000"/>
              </a:solidFill>
              <a:effectLst/>
              <a:uLnTx/>
              <a:uFillTx/>
              <a:latin typeface="Arial"/>
              <a:ea typeface="+mn-ea"/>
              <a:cs typeface="+mn-cs"/>
            </a:endParaRPr>
          </a:p>
        </p:txBody>
      </p:sp>
      <p:sp>
        <p:nvSpPr>
          <p:cNvPr id="64" name="Rectángulo 63"/>
          <p:cNvSpPr/>
          <p:nvPr/>
        </p:nvSpPr>
        <p:spPr>
          <a:xfrm>
            <a:off x="1021431" y="4528352"/>
            <a:ext cx="1716066" cy="2060532"/>
          </a:xfrm>
          <a:prstGeom prst="rect">
            <a:avLst/>
          </a:prstGeom>
          <a:solidFill>
            <a:srgbClr val="A02F5A"/>
          </a:solidFill>
          <a:ln w="6350" cap="flat" cmpd="sng" algn="ctr">
            <a:solidFill>
              <a:srgbClr val="97970A"/>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a:ln>
                <a:noFill/>
              </a:ln>
              <a:solidFill>
                <a:srgbClr val="FFFFFF"/>
              </a:solidFill>
              <a:effectLst/>
              <a:uLnTx/>
              <a:uFillTx/>
              <a:latin typeface="Arial"/>
              <a:ea typeface="+mn-ea"/>
              <a:cs typeface="+mn-cs"/>
            </a:endParaRPr>
          </a:p>
        </p:txBody>
      </p:sp>
      <p:sp>
        <p:nvSpPr>
          <p:cNvPr id="65" name="Text Placeholder 43">
            <a:extLst>
              <a:ext uri="{FF2B5EF4-FFF2-40B4-BE49-F238E27FC236}">
                <a16:creationId xmlns:a16="http://schemas.microsoft.com/office/drawing/2014/main" id="{54C0AF05-A269-45EE-929A-BC26018538E5}"/>
              </a:ext>
            </a:extLst>
          </p:cNvPr>
          <p:cNvSpPr txBox="1">
            <a:spLocks/>
          </p:cNvSpPr>
          <p:nvPr/>
        </p:nvSpPr>
        <p:spPr>
          <a:xfrm>
            <a:off x="1211264" y="5239455"/>
            <a:ext cx="1347519" cy="393143"/>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200"/>
              </a:spcBef>
              <a:buFont typeface="Arial" panose="020B0604020202020204" pitchFamily="34" charset="0"/>
              <a:buNone/>
              <a:defRPr sz="3500" b="1" kern="1200">
                <a:solidFill>
                  <a:schemeClr val="tx2">
                    <a:lumMod val="10000"/>
                    <a:lumOff val="9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accent2"/>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chemeClr val="accent2"/>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err="1" smtClean="0">
                <a:solidFill>
                  <a:srgbClr val="094958">
                    <a:lumMod val="10000"/>
                    <a:lumOff val="90000"/>
                  </a:srgbClr>
                </a:solidFill>
                <a:latin typeface="Century Gothic"/>
              </a:rPr>
              <a:t>Selección</a:t>
            </a:r>
            <a:r>
              <a:rPr lang="en-US" sz="2000" dirty="0" smtClean="0">
                <a:solidFill>
                  <a:srgbClr val="094958">
                    <a:lumMod val="10000"/>
                    <a:lumOff val="90000"/>
                  </a:srgbClr>
                </a:solidFill>
                <a:latin typeface="Century Gothic"/>
              </a:rPr>
              <a:t> de </a:t>
            </a:r>
            <a:r>
              <a:rPr lang="en-US" sz="2000" dirty="0" err="1" smtClean="0">
                <a:solidFill>
                  <a:srgbClr val="094958">
                    <a:lumMod val="10000"/>
                    <a:lumOff val="90000"/>
                  </a:srgbClr>
                </a:solidFill>
                <a:latin typeface="Century Gothic"/>
              </a:rPr>
              <a:t>estudios</a:t>
            </a:r>
            <a:r>
              <a:rPr lang="en-US" sz="2000" dirty="0" smtClean="0">
                <a:solidFill>
                  <a:srgbClr val="094958">
                    <a:lumMod val="10000"/>
                    <a:lumOff val="90000"/>
                  </a:srgbClr>
                </a:solidFill>
                <a:latin typeface="Century Gothic"/>
              </a:rPr>
              <a:t> de un SMS similar</a:t>
            </a:r>
            <a:endParaRPr lang="ru-RU" sz="2000" dirty="0">
              <a:solidFill>
                <a:srgbClr val="094958">
                  <a:lumMod val="10000"/>
                  <a:lumOff val="90000"/>
                </a:srgbClr>
              </a:solidFill>
              <a:latin typeface="Century Gothic"/>
            </a:endParaRPr>
          </a:p>
        </p:txBody>
      </p:sp>
      <p:sp>
        <p:nvSpPr>
          <p:cNvPr id="66" name="Rectángulo redondeado 65"/>
          <p:cNvSpPr/>
          <p:nvPr/>
        </p:nvSpPr>
        <p:spPr>
          <a:xfrm>
            <a:off x="5716405" y="2802885"/>
            <a:ext cx="1347519" cy="882760"/>
          </a:xfrm>
          <a:prstGeom prst="roundRect">
            <a:avLst/>
          </a:prstGeom>
          <a:solidFill>
            <a:srgbClr val="FFCC99">
              <a:alpha val="30196"/>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srgbClr val="000000"/>
              </a:solidFill>
              <a:effectLst/>
              <a:uLnTx/>
              <a:uFillTx/>
              <a:latin typeface="Arial"/>
              <a:ea typeface="+mn-ea"/>
              <a:cs typeface="+mn-cs"/>
            </a:endParaRPr>
          </a:p>
        </p:txBody>
      </p:sp>
      <p:sp>
        <p:nvSpPr>
          <p:cNvPr id="67" name="Rectángulo redondeado 66"/>
          <p:cNvSpPr/>
          <p:nvPr/>
        </p:nvSpPr>
        <p:spPr>
          <a:xfrm>
            <a:off x="3476118" y="2775911"/>
            <a:ext cx="1347519" cy="882760"/>
          </a:xfrm>
          <a:prstGeom prst="roundRect">
            <a:avLst/>
          </a:prstGeom>
          <a:solidFill>
            <a:schemeClr val="accent1">
              <a:lumMod val="20000"/>
              <a:lumOff val="80000"/>
              <a:alpha val="30196"/>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srgbClr val="000000"/>
              </a:solidFill>
              <a:effectLst/>
              <a:uLnTx/>
              <a:uFillTx/>
              <a:latin typeface="Arial"/>
              <a:ea typeface="+mn-ea"/>
              <a:cs typeface="+mn-cs"/>
            </a:endParaRPr>
          </a:p>
        </p:txBody>
      </p:sp>
      <p:sp>
        <p:nvSpPr>
          <p:cNvPr id="68" name="Rectángulo redondeado 67"/>
          <p:cNvSpPr/>
          <p:nvPr/>
        </p:nvSpPr>
        <p:spPr>
          <a:xfrm>
            <a:off x="853670" y="2535880"/>
            <a:ext cx="1347519" cy="1132007"/>
          </a:xfrm>
          <a:prstGeom prst="roundRect">
            <a:avLst/>
          </a:prstGeom>
          <a:solidFill>
            <a:schemeClr val="accent4">
              <a:lumMod val="40000"/>
              <a:lumOff val="60000"/>
              <a:alpha val="30196"/>
            </a:scheme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C" sz="18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69" name="Conector recto 68"/>
          <p:cNvCxnSpPr/>
          <p:nvPr/>
        </p:nvCxnSpPr>
        <p:spPr>
          <a:xfrm flipH="1">
            <a:off x="1465437" y="3658805"/>
            <a:ext cx="2" cy="860939"/>
          </a:xfrm>
          <a:prstGeom prst="line">
            <a:avLst/>
          </a:prstGeom>
          <a:noFill/>
          <a:ln w="6350" cap="flat" cmpd="sng" algn="ctr">
            <a:solidFill>
              <a:srgbClr val="DBD9D3"/>
            </a:solidFill>
            <a:prstDash val="solid"/>
            <a:miter lim="800000"/>
          </a:ln>
          <a:effectLst/>
        </p:spPr>
      </p:cxnSp>
      <p:cxnSp>
        <p:nvCxnSpPr>
          <p:cNvPr id="70" name="Conector recto 69"/>
          <p:cNvCxnSpPr/>
          <p:nvPr/>
        </p:nvCxnSpPr>
        <p:spPr>
          <a:xfrm flipH="1">
            <a:off x="4160767" y="3666937"/>
            <a:ext cx="2" cy="860939"/>
          </a:xfrm>
          <a:prstGeom prst="line">
            <a:avLst/>
          </a:prstGeom>
          <a:noFill/>
          <a:ln w="6350" cap="flat" cmpd="sng" algn="ctr">
            <a:solidFill>
              <a:srgbClr val="DBD9D3"/>
            </a:solidFill>
            <a:prstDash val="solid"/>
            <a:miter lim="800000"/>
          </a:ln>
          <a:effectLst/>
        </p:spPr>
      </p:cxnSp>
      <p:cxnSp>
        <p:nvCxnSpPr>
          <p:cNvPr id="71" name="Conector recto 70"/>
          <p:cNvCxnSpPr/>
          <p:nvPr/>
        </p:nvCxnSpPr>
        <p:spPr>
          <a:xfrm flipH="1">
            <a:off x="6433188" y="3687084"/>
            <a:ext cx="2" cy="860939"/>
          </a:xfrm>
          <a:prstGeom prst="line">
            <a:avLst/>
          </a:prstGeom>
          <a:noFill/>
          <a:ln w="6350" cap="flat" cmpd="sng" algn="ctr">
            <a:solidFill>
              <a:srgbClr val="DBD9D3"/>
            </a:solidFill>
            <a:prstDash val="solid"/>
            <a:miter lim="800000"/>
          </a:ln>
          <a:effectLst/>
        </p:spPr>
      </p:cxnSp>
      <p:cxnSp>
        <p:nvCxnSpPr>
          <p:cNvPr id="76" name="Conector recto 75"/>
          <p:cNvCxnSpPr/>
          <p:nvPr/>
        </p:nvCxnSpPr>
        <p:spPr>
          <a:xfrm flipH="1">
            <a:off x="8319513" y="3673792"/>
            <a:ext cx="2" cy="860939"/>
          </a:xfrm>
          <a:prstGeom prst="line">
            <a:avLst/>
          </a:prstGeom>
          <a:noFill/>
          <a:ln w="6350" cap="flat" cmpd="sng" algn="ctr">
            <a:solidFill>
              <a:srgbClr val="DBD9D3"/>
            </a:solidFill>
            <a:prstDash val="solid"/>
            <a:miter lim="800000"/>
          </a:ln>
          <a:effectLst/>
        </p:spPr>
      </p:cxnSp>
      <p:cxnSp>
        <p:nvCxnSpPr>
          <p:cNvPr id="77" name="Conector recto 76"/>
          <p:cNvCxnSpPr/>
          <p:nvPr/>
        </p:nvCxnSpPr>
        <p:spPr>
          <a:xfrm flipH="1">
            <a:off x="2367506" y="2945493"/>
            <a:ext cx="1961" cy="1559862"/>
          </a:xfrm>
          <a:prstGeom prst="line">
            <a:avLst/>
          </a:prstGeom>
          <a:noFill/>
          <a:ln w="6350" cap="flat" cmpd="sng" algn="ctr">
            <a:solidFill>
              <a:srgbClr val="DBD9D3"/>
            </a:solidFill>
            <a:prstDash val="solid"/>
            <a:miter lim="800000"/>
          </a:ln>
          <a:effectLst/>
        </p:spPr>
      </p:cxnSp>
      <p:cxnSp>
        <p:nvCxnSpPr>
          <p:cNvPr id="78" name="Conector recto 77"/>
          <p:cNvCxnSpPr/>
          <p:nvPr/>
        </p:nvCxnSpPr>
        <p:spPr>
          <a:xfrm flipH="1">
            <a:off x="9187101" y="2945493"/>
            <a:ext cx="1961" cy="1559862"/>
          </a:xfrm>
          <a:prstGeom prst="line">
            <a:avLst/>
          </a:prstGeom>
          <a:noFill/>
          <a:ln w="6350" cap="flat" cmpd="sng" algn="ctr">
            <a:solidFill>
              <a:srgbClr val="DBD9D3"/>
            </a:solidFill>
            <a:prstDash val="solid"/>
            <a:miter lim="800000"/>
          </a:ln>
          <a:effectLst/>
        </p:spPr>
      </p:cxnSp>
      <p:sp>
        <p:nvSpPr>
          <p:cNvPr id="79" name="Elipse 78"/>
          <p:cNvSpPr/>
          <p:nvPr/>
        </p:nvSpPr>
        <p:spPr>
          <a:xfrm>
            <a:off x="1224102" y="4183747"/>
            <a:ext cx="512064" cy="5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80" name="Elipse 79"/>
          <p:cNvSpPr/>
          <p:nvPr/>
        </p:nvSpPr>
        <p:spPr>
          <a:xfrm>
            <a:off x="2098736" y="4183747"/>
            <a:ext cx="512064" cy="5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82" name="Elipse 81"/>
          <p:cNvSpPr/>
          <p:nvPr/>
        </p:nvSpPr>
        <p:spPr>
          <a:xfrm>
            <a:off x="3904409" y="4175469"/>
            <a:ext cx="512064" cy="5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83" name="Elipse 82"/>
          <p:cNvSpPr/>
          <p:nvPr/>
        </p:nvSpPr>
        <p:spPr>
          <a:xfrm>
            <a:off x="6197900" y="4173748"/>
            <a:ext cx="512064" cy="5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84" name="Elipse 83"/>
          <p:cNvSpPr/>
          <p:nvPr/>
        </p:nvSpPr>
        <p:spPr>
          <a:xfrm>
            <a:off x="8056552" y="4197596"/>
            <a:ext cx="512064" cy="5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sp>
        <p:nvSpPr>
          <p:cNvPr id="85" name="Elipse 84"/>
          <p:cNvSpPr/>
          <p:nvPr/>
        </p:nvSpPr>
        <p:spPr>
          <a:xfrm>
            <a:off x="8905480" y="4187666"/>
            <a:ext cx="512064" cy="5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cxnSp>
        <p:nvCxnSpPr>
          <p:cNvPr id="86" name="Conector recto 85"/>
          <p:cNvCxnSpPr/>
          <p:nvPr/>
        </p:nvCxnSpPr>
        <p:spPr>
          <a:xfrm flipV="1">
            <a:off x="1021431" y="4429348"/>
            <a:ext cx="10831233" cy="2384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87" name="Imagen 86"/>
          <p:cNvPicPr>
            <a:picLocks noChangeAspect="1"/>
          </p:cNvPicPr>
          <p:nvPr/>
        </p:nvPicPr>
        <p:blipFill>
          <a:blip r:embed="rId4"/>
          <a:stretch>
            <a:fillRect/>
          </a:stretch>
        </p:blipFill>
        <p:spPr>
          <a:xfrm>
            <a:off x="971158" y="2535880"/>
            <a:ext cx="1000487" cy="1129962"/>
          </a:xfrm>
          <a:prstGeom prst="rect">
            <a:avLst/>
          </a:prstGeom>
        </p:spPr>
      </p:pic>
      <p:pic>
        <p:nvPicPr>
          <p:cNvPr id="93" name="Imagen 92"/>
          <p:cNvPicPr>
            <a:picLocks noChangeAspect="1"/>
          </p:cNvPicPr>
          <p:nvPr/>
        </p:nvPicPr>
        <p:blipFill>
          <a:blip r:embed="rId5"/>
          <a:stretch>
            <a:fillRect/>
          </a:stretch>
        </p:blipFill>
        <p:spPr>
          <a:xfrm>
            <a:off x="1971645" y="2079011"/>
            <a:ext cx="1175696" cy="874331"/>
          </a:xfrm>
          <a:prstGeom prst="rect">
            <a:avLst/>
          </a:prstGeom>
        </p:spPr>
      </p:pic>
      <p:pic>
        <p:nvPicPr>
          <p:cNvPr id="94" name="Imagen 93"/>
          <p:cNvPicPr>
            <a:picLocks noChangeAspect="1"/>
          </p:cNvPicPr>
          <p:nvPr/>
        </p:nvPicPr>
        <p:blipFill>
          <a:blip r:embed="rId6"/>
          <a:stretch>
            <a:fillRect/>
          </a:stretch>
        </p:blipFill>
        <p:spPr>
          <a:xfrm>
            <a:off x="3440868" y="2761610"/>
            <a:ext cx="1457140" cy="887493"/>
          </a:xfrm>
          <a:prstGeom prst="rect">
            <a:avLst/>
          </a:prstGeom>
        </p:spPr>
      </p:pic>
      <p:pic>
        <p:nvPicPr>
          <p:cNvPr id="95" name="Imagen 94"/>
          <p:cNvPicPr>
            <a:picLocks noChangeAspect="1"/>
          </p:cNvPicPr>
          <p:nvPr/>
        </p:nvPicPr>
        <p:blipFill>
          <a:blip r:embed="rId7"/>
          <a:stretch>
            <a:fillRect/>
          </a:stretch>
        </p:blipFill>
        <p:spPr>
          <a:xfrm>
            <a:off x="5862010" y="2782685"/>
            <a:ext cx="1088683" cy="891107"/>
          </a:xfrm>
          <a:prstGeom prst="rect">
            <a:avLst/>
          </a:prstGeom>
        </p:spPr>
      </p:pic>
      <p:pic>
        <p:nvPicPr>
          <p:cNvPr id="96" name="Imagen 95"/>
          <p:cNvPicPr>
            <a:picLocks noChangeAspect="1"/>
          </p:cNvPicPr>
          <p:nvPr/>
        </p:nvPicPr>
        <p:blipFill>
          <a:blip r:embed="rId8"/>
          <a:stretch>
            <a:fillRect/>
          </a:stretch>
        </p:blipFill>
        <p:spPr>
          <a:xfrm>
            <a:off x="7813796" y="2420952"/>
            <a:ext cx="1026754" cy="1272796"/>
          </a:xfrm>
          <a:prstGeom prst="rect">
            <a:avLst/>
          </a:prstGeom>
        </p:spPr>
      </p:pic>
      <p:pic>
        <p:nvPicPr>
          <p:cNvPr id="97" name="Imagen 96"/>
          <p:cNvPicPr>
            <a:picLocks noChangeAspect="1"/>
          </p:cNvPicPr>
          <p:nvPr/>
        </p:nvPicPr>
        <p:blipFill>
          <a:blip r:embed="rId9"/>
          <a:stretch>
            <a:fillRect/>
          </a:stretch>
        </p:blipFill>
        <p:spPr>
          <a:xfrm>
            <a:off x="10109887" y="2464449"/>
            <a:ext cx="1797599" cy="1394982"/>
          </a:xfrm>
          <a:prstGeom prst="rect">
            <a:avLst/>
          </a:prstGeom>
        </p:spPr>
      </p:pic>
      <p:pic>
        <p:nvPicPr>
          <p:cNvPr id="98" name="Imagen 97"/>
          <p:cNvPicPr>
            <a:picLocks noChangeAspect="1"/>
          </p:cNvPicPr>
          <p:nvPr/>
        </p:nvPicPr>
        <p:blipFill>
          <a:blip r:embed="rId10"/>
          <a:stretch>
            <a:fillRect/>
          </a:stretch>
        </p:blipFill>
        <p:spPr>
          <a:xfrm>
            <a:off x="2164937" y="990256"/>
            <a:ext cx="5181600" cy="2343150"/>
          </a:xfrm>
          <a:prstGeom prst="rect">
            <a:avLst/>
          </a:prstGeom>
        </p:spPr>
      </p:pic>
      <p:pic>
        <p:nvPicPr>
          <p:cNvPr id="99" name="Imagen 98"/>
          <p:cNvPicPr>
            <a:picLocks noChangeAspect="1"/>
          </p:cNvPicPr>
          <p:nvPr/>
        </p:nvPicPr>
        <p:blipFill>
          <a:blip r:embed="rId11"/>
          <a:stretch>
            <a:fillRect/>
          </a:stretch>
        </p:blipFill>
        <p:spPr>
          <a:xfrm>
            <a:off x="8513341" y="2124670"/>
            <a:ext cx="1413953" cy="824351"/>
          </a:xfrm>
          <a:prstGeom prst="rect">
            <a:avLst/>
          </a:prstGeom>
        </p:spPr>
      </p:pic>
      <p:cxnSp>
        <p:nvCxnSpPr>
          <p:cNvPr id="101" name="Conector recto 100"/>
          <p:cNvCxnSpPr/>
          <p:nvPr/>
        </p:nvCxnSpPr>
        <p:spPr>
          <a:xfrm flipH="1">
            <a:off x="11061802" y="2941574"/>
            <a:ext cx="1961" cy="1559862"/>
          </a:xfrm>
          <a:prstGeom prst="line">
            <a:avLst/>
          </a:prstGeom>
          <a:noFill/>
          <a:ln w="6350" cap="flat" cmpd="sng" algn="ctr">
            <a:solidFill>
              <a:srgbClr val="DBD9D3"/>
            </a:solidFill>
            <a:prstDash val="solid"/>
            <a:miter lim="800000"/>
          </a:ln>
          <a:effectLst/>
        </p:spPr>
      </p:cxnSp>
      <p:sp>
        <p:nvSpPr>
          <p:cNvPr id="102" name="Elipse 101"/>
          <p:cNvSpPr/>
          <p:nvPr/>
        </p:nvSpPr>
        <p:spPr>
          <a:xfrm>
            <a:off x="10780181" y="4183747"/>
            <a:ext cx="512064" cy="511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bg1"/>
              </a:solidFill>
            </a:endParaRPr>
          </a:p>
        </p:txBody>
      </p:sp>
      <p:grpSp>
        <p:nvGrpSpPr>
          <p:cNvPr id="6" name="Grupo 5"/>
          <p:cNvGrpSpPr/>
          <p:nvPr/>
        </p:nvGrpSpPr>
        <p:grpSpPr>
          <a:xfrm>
            <a:off x="654476" y="55341"/>
            <a:ext cx="2867670" cy="378502"/>
            <a:chOff x="654476" y="55341"/>
            <a:chExt cx="2867670" cy="378502"/>
          </a:xfrm>
        </p:grpSpPr>
        <p:grpSp>
          <p:nvGrpSpPr>
            <p:cNvPr id="35" name="Grupo 34"/>
            <p:cNvGrpSpPr/>
            <p:nvPr/>
          </p:nvGrpSpPr>
          <p:grpSpPr>
            <a:xfrm>
              <a:off x="654476" y="55341"/>
              <a:ext cx="2867670" cy="378502"/>
              <a:chOff x="1156803" y="652001"/>
              <a:chExt cx="2867670" cy="378502"/>
            </a:xfrm>
          </p:grpSpPr>
          <p:grpSp>
            <p:nvGrpSpPr>
              <p:cNvPr id="36" name="Grupo 35"/>
              <p:cNvGrpSpPr/>
              <p:nvPr/>
            </p:nvGrpSpPr>
            <p:grpSpPr>
              <a:xfrm>
                <a:off x="1835957" y="652001"/>
                <a:ext cx="2188516" cy="378502"/>
                <a:chOff x="7619165" y="3272308"/>
                <a:chExt cx="3470430" cy="506917"/>
              </a:xfrm>
            </p:grpSpPr>
            <p:sp>
              <p:nvSpPr>
                <p:cNvPr id="40" name="Rectángulo redondeado 39"/>
                <p:cNvSpPr/>
                <p:nvPr/>
              </p:nvSpPr>
              <p:spPr>
                <a:xfrm>
                  <a:off x="7619165" y="3272308"/>
                  <a:ext cx="3470430" cy="506917"/>
                </a:xfrm>
                <a:prstGeom prst="roundRect">
                  <a:avLst>
                    <a:gd name="adj" fmla="val 50000"/>
                  </a:avLst>
                </a:prstGeom>
                <a:gradFill flip="none" rotWithShape="1">
                  <a:gsLst>
                    <a:gs pos="0">
                      <a:srgbClr val="F2D2D7"/>
                    </a:gs>
                    <a:gs pos="100000">
                      <a:srgbClr val="DE8895"/>
                    </a:gs>
                  </a:gsLst>
                  <a:lin ang="13500000" scaled="1"/>
                  <a:tileRect/>
                </a:gradFill>
                <a:effectLst>
                  <a:innerShdw blurRad="254000" dist="38100" dir="16200000">
                    <a:prstClr val="black">
                      <a:alpha val="50000"/>
                    </a:prstClr>
                  </a:inn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600" b="1" dirty="0">
                      <a:ln w="0"/>
                      <a:solidFill>
                        <a:schemeClr val="bg2"/>
                      </a:solidFill>
                      <a:effectLst>
                        <a:reflection blurRad="6350" stA="53000" endA="300" endPos="35500" dir="5400000" sy="-90000" algn="bl" rotWithShape="0"/>
                      </a:effectLst>
                    </a:rPr>
                    <a:t>METODOLOGÍA</a:t>
                  </a:r>
                </a:p>
              </p:txBody>
            </p:sp>
            <p:sp>
              <p:nvSpPr>
                <p:cNvPr id="42" name="Elipse 41"/>
                <p:cNvSpPr/>
                <p:nvPr/>
              </p:nvSpPr>
              <p:spPr>
                <a:xfrm>
                  <a:off x="7692174" y="3330440"/>
                  <a:ext cx="349470" cy="349470"/>
                </a:xfrm>
                <a:prstGeom prst="ellipse">
                  <a:avLst/>
                </a:prstGeom>
                <a:gradFill>
                  <a:gsLst>
                    <a:gs pos="100000">
                      <a:srgbClr val="FFFFF3"/>
                    </a:gs>
                    <a:gs pos="0">
                      <a:schemeClr val="accent5">
                        <a:lumMod val="20000"/>
                        <a:lumOff val="80000"/>
                      </a:schemeClr>
                    </a:gs>
                  </a:gsLst>
                  <a:lin ang="13500000" scaled="1"/>
                </a:gradFill>
                <a:ln>
                  <a:noFill/>
                </a:ln>
                <a:effectLst>
                  <a:outerShdw blurRad="215900" dist="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43" name="Imagen 42"/>
                <p:cNvPicPr>
                  <a:picLocks noChangeAspect="1"/>
                </p:cNvPicPr>
                <p:nvPr/>
              </p:nvPicPr>
              <p:blipFill>
                <a:blip r:embed="rId12"/>
                <a:stretch>
                  <a:fillRect/>
                </a:stretch>
              </p:blipFill>
              <p:spPr>
                <a:xfrm>
                  <a:off x="7741819" y="3373515"/>
                  <a:ext cx="263319" cy="263320"/>
                </a:xfrm>
                <a:prstGeom prst="rect">
                  <a:avLst/>
                </a:prstGeom>
                <a:effectLst>
                  <a:outerShdw blurRad="25400" dist="12700" dir="2700000" algn="tl" rotWithShape="0">
                    <a:prstClr val="black">
                      <a:alpha val="40000"/>
                    </a:prstClr>
                  </a:outerShdw>
                </a:effectLst>
              </p:spPr>
            </p:pic>
          </p:grpSp>
          <p:grpSp>
            <p:nvGrpSpPr>
              <p:cNvPr id="37" name="Grupo 36"/>
              <p:cNvGrpSpPr/>
              <p:nvPr/>
            </p:nvGrpSpPr>
            <p:grpSpPr>
              <a:xfrm>
                <a:off x="1156803" y="743233"/>
                <a:ext cx="679154" cy="176218"/>
                <a:chOff x="6529112" y="3374794"/>
                <a:chExt cx="1109967" cy="288000"/>
              </a:xfrm>
            </p:grpSpPr>
            <p:sp>
              <p:nvSpPr>
                <p:cNvPr id="38" name="Conector 37"/>
                <p:cNvSpPr/>
                <p:nvPr/>
              </p:nvSpPr>
              <p:spPr>
                <a:xfrm>
                  <a:off x="6529112" y="3374794"/>
                  <a:ext cx="288000" cy="288000"/>
                </a:xfrm>
                <a:prstGeom prst="flowChartConnector">
                  <a:avLst/>
                </a:prstGeom>
                <a:solidFill>
                  <a:srgbClr val="EDA2A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39" name="Conector recto de flecha 38"/>
                <p:cNvCxnSpPr/>
                <p:nvPr/>
              </p:nvCxnSpPr>
              <p:spPr>
                <a:xfrm flipV="1">
                  <a:off x="6749304" y="3498355"/>
                  <a:ext cx="889775" cy="702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pic>
          <p:nvPicPr>
            <p:cNvPr id="104" name="Imagen 103"/>
            <p:cNvPicPr>
              <a:picLocks noChangeAspect="1"/>
            </p:cNvPicPr>
            <p:nvPr/>
          </p:nvPicPr>
          <p:blipFill>
            <a:blip r:embed="rId13"/>
            <a:stretch>
              <a:fillRect/>
            </a:stretch>
          </p:blipFill>
          <p:spPr>
            <a:xfrm>
              <a:off x="1417154" y="130953"/>
              <a:ext cx="191838" cy="191838"/>
            </a:xfrm>
            <a:prstGeom prst="rect">
              <a:avLst/>
            </a:prstGeom>
          </p:spPr>
        </p:pic>
      </p:grpSp>
      <p:grpSp>
        <p:nvGrpSpPr>
          <p:cNvPr id="3" name="Grupo 2"/>
          <p:cNvGrpSpPr/>
          <p:nvPr/>
        </p:nvGrpSpPr>
        <p:grpSpPr>
          <a:xfrm>
            <a:off x="1465437" y="380072"/>
            <a:ext cx="4259443" cy="646331"/>
            <a:chOff x="1465437" y="380072"/>
            <a:chExt cx="4259443" cy="646331"/>
          </a:xfrm>
        </p:grpSpPr>
        <p:sp>
          <p:nvSpPr>
            <p:cNvPr id="107" name="TextBox 75">
              <a:extLst>
                <a:ext uri="{FF2B5EF4-FFF2-40B4-BE49-F238E27FC236}">
                  <a16:creationId xmlns:a16="http://schemas.microsoft.com/office/drawing/2014/main" id="{2E7256DD-6317-492A-853D-B93DE998E24A}"/>
                </a:ext>
              </a:extLst>
            </p:cNvPr>
            <p:cNvSpPr txBox="1"/>
            <p:nvPr/>
          </p:nvSpPr>
          <p:spPr>
            <a:xfrm>
              <a:off x="1574809" y="380072"/>
              <a:ext cx="4150071" cy="646331"/>
            </a:xfrm>
            <a:prstGeom prst="rect">
              <a:avLst/>
            </a:prstGeom>
            <a:noFill/>
          </p:spPr>
          <p:txBody>
            <a:bodyPr wrap="square" rtlCol="0">
              <a:spAutoFit/>
            </a:bodyPr>
            <a:lstStyle/>
            <a:p>
              <a:r>
                <a:rPr lang="es-EC" sz="1200" dirty="0">
                  <a:solidFill>
                    <a:srgbClr val="9D2B57"/>
                  </a:solidFill>
                  <a:latin typeface="Tw Cen MT" panose="020B0602020104020603" pitchFamily="34" charset="0"/>
                </a:rPr>
                <a:t>INVESTIGACIÓN EXPLORATORIA SOBRE PROPUESTAS DE SMS</a:t>
              </a:r>
            </a:p>
          </p:txBody>
        </p:sp>
        <p:pic>
          <p:nvPicPr>
            <p:cNvPr id="108" name="Imagen 107"/>
            <p:cNvPicPr>
              <a:picLocks noChangeAspect="1"/>
            </p:cNvPicPr>
            <p:nvPr/>
          </p:nvPicPr>
          <p:blipFill>
            <a:blip r:embed="rId13"/>
            <a:stretch>
              <a:fillRect/>
            </a:stretch>
          </p:blipFill>
          <p:spPr>
            <a:xfrm>
              <a:off x="1465437" y="406679"/>
              <a:ext cx="191838" cy="191838"/>
            </a:xfrm>
            <a:prstGeom prst="rect">
              <a:avLst/>
            </a:prstGeom>
          </p:spPr>
        </p:pic>
      </p:grpSp>
    </p:spTree>
    <p:extLst>
      <p:ext uri="{BB962C8B-B14F-4D97-AF65-F5344CB8AC3E}">
        <p14:creationId xmlns:p14="http://schemas.microsoft.com/office/powerpoint/2010/main" val="9609950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wipe(left)">
                                      <p:cBhvr>
                                        <p:cTn id="26" dur="500"/>
                                        <p:tgtEl>
                                          <p:spTgt spid="52"/>
                                        </p:tgtEl>
                                      </p:cBhvr>
                                    </p:animEffect>
                                  </p:childTnLst>
                                </p:cTn>
                              </p:par>
                              <p:par>
                                <p:cTn id="27" presetID="22" presetClass="entr" presetSubtype="8"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wipe(left)">
                                      <p:cBhvr>
                                        <p:cTn id="29" dur="500"/>
                                        <p:tgtEl>
                                          <p:spTgt spid="8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500" fill="hold"/>
                                        <p:tgtEl>
                                          <p:spTgt spid="64"/>
                                        </p:tgtEl>
                                        <p:attrNameLst>
                                          <p:attrName>ppt_w</p:attrName>
                                        </p:attrNameLst>
                                      </p:cBhvr>
                                      <p:tavLst>
                                        <p:tav tm="0">
                                          <p:val>
                                            <p:fltVal val="0"/>
                                          </p:val>
                                        </p:tav>
                                        <p:tav tm="100000">
                                          <p:val>
                                            <p:strVal val="#ppt_w"/>
                                          </p:val>
                                        </p:tav>
                                      </p:tavLst>
                                    </p:anim>
                                    <p:anim calcmode="lin" valueType="num">
                                      <p:cBhvr>
                                        <p:cTn id="34" dur="500" fill="hold"/>
                                        <p:tgtEl>
                                          <p:spTgt spid="64"/>
                                        </p:tgtEl>
                                        <p:attrNameLst>
                                          <p:attrName>ppt_h</p:attrName>
                                        </p:attrNameLst>
                                      </p:cBhvr>
                                      <p:tavLst>
                                        <p:tav tm="0">
                                          <p:val>
                                            <p:fltVal val="0"/>
                                          </p:val>
                                        </p:tav>
                                        <p:tav tm="100000">
                                          <p:val>
                                            <p:strVal val="#ppt_h"/>
                                          </p:val>
                                        </p:tav>
                                      </p:tavLst>
                                    </p:anim>
                                    <p:animEffect transition="in" filter="fade">
                                      <p:cBhvr>
                                        <p:cTn id="35" dur="500"/>
                                        <p:tgtEl>
                                          <p:spTgt spid="64"/>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1000"/>
                                        <p:tgtEl>
                                          <p:spTgt spid="79"/>
                                        </p:tgtEl>
                                      </p:cBhvr>
                                    </p:animEffect>
                                    <p:anim calcmode="lin" valueType="num">
                                      <p:cBhvr>
                                        <p:cTn id="47" dur="1000" fill="hold"/>
                                        <p:tgtEl>
                                          <p:spTgt spid="79"/>
                                        </p:tgtEl>
                                        <p:attrNameLst>
                                          <p:attrName>ppt_x</p:attrName>
                                        </p:attrNameLst>
                                      </p:cBhvr>
                                      <p:tavLst>
                                        <p:tav tm="0">
                                          <p:val>
                                            <p:strVal val="#ppt_x"/>
                                          </p:val>
                                        </p:tav>
                                        <p:tav tm="100000">
                                          <p:val>
                                            <p:strVal val="#ppt_x"/>
                                          </p:val>
                                        </p:tav>
                                      </p:tavLst>
                                    </p:anim>
                                    <p:anim calcmode="lin" valueType="num">
                                      <p:cBhvr>
                                        <p:cTn id="48" dur="1000" fill="hold"/>
                                        <p:tgtEl>
                                          <p:spTgt spid="79"/>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1" presetClass="entr" presetSubtype="0" fill="hold" nodeType="afterEffect">
                                  <p:stCondLst>
                                    <p:cond delay="0"/>
                                  </p:stCondLst>
                                  <p:childTnLst>
                                    <p:set>
                                      <p:cBhvr>
                                        <p:cTn id="51" dur="1" fill="hold">
                                          <p:stCondLst>
                                            <p:cond delay="0"/>
                                          </p:stCondLst>
                                        </p:cTn>
                                        <p:tgtEl>
                                          <p:spTgt spid="69"/>
                                        </p:tgtEl>
                                        <p:attrNameLst>
                                          <p:attrName>style.visibility</p:attrName>
                                        </p:attrNameLst>
                                      </p:cBhvr>
                                      <p:to>
                                        <p:strVal val="visible"/>
                                      </p:to>
                                    </p:set>
                                  </p:childTnLst>
                                </p:cTn>
                              </p:par>
                            </p:childTnLst>
                          </p:cTn>
                        </p:par>
                        <p:par>
                          <p:cTn id="52" fill="hold">
                            <p:stCondLst>
                              <p:cond delay="1000"/>
                            </p:stCondLst>
                            <p:childTnLst>
                              <p:par>
                                <p:cTn id="53" presetID="1" presetClass="entr" presetSubtype="0" fill="hold" grpId="0" nodeType="afterEffect">
                                  <p:stCondLst>
                                    <p:cond delay="0"/>
                                  </p:stCondLst>
                                  <p:childTnLst>
                                    <p:set>
                                      <p:cBhvr>
                                        <p:cTn id="54" dur="1" fill="hold">
                                          <p:stCondLst>
                                            <p:cond delay="0"/>
                                          </p:stCondLst>
                                        </p:cTn>
                                        <p:tgtEl>
                                          <p:spTgt spid="68"/>
                                        </p:tgtEl>
                                        <p:attrNameLst>
                                          <p:attrName>style.visibility</p:attrName>
                                        </p:attrNameLst>
                                      </p:cBhvr>
                                      <p:to>
                                        <p:strVal val="visible"/>
                                      </p:to>
                                    </p:set>
                                  </p:childTnLst>
                                </p:cTn>
                              </p:par>
                            </p:childTnLst>
                          </p:cTn>
                        </p:par>
                        <p:par>
                          <p:cTn id="55" fill="hold">
                            <p:stCondLst>
                              <p:cond delay="1000"/>
                            </p:stCondLst>
                            <p:childTnLst>
                              <p:par>
                                <p:cTn id="56" presetID="53" presetClass="entr" presetSubtype="16" fill="hold" nodeType="afterEffect">
                                  <p:stCondLst>
                                    <p:cond delay="0"/>
                                  </p:stCondLst>
                                  <p:childTnLst>
                                    <p:set>
                                      <p:cBhvr>
                                        <p:cTn id="57" dur="1" fill="hold">
                                          <p:stCondLst>
                                            <p:cond delay="0"/>
                                          </p:stCondLst>
                                        </p:cTn>
                                        <p:tgtEl>
                                          <p:spTgt spid="87"/>
                                        </p:tgtEl>
                                        <p:attrNameLst>
                                          <p:attrName>style.visibility</p:attrName>
                                        </p:attrNameLst>
                                      </p:cBhvr>
                                      <p:to>
                                        <p:strVal val="visible"/>
                                      </p:to>
                                    </p:set>
                                    <p:anim calcmode="lin" valueType="num">
                                      <p:cBhvr>
                                        <p:cTn id="58" dur="500" fill="hold"/>
                                        <p:tgtEl>
                                          <p:spTgt spid="87"/>
                                        </p:tgtEl>
                                        <p:attrNameLst>
                                          <p:attrName>ppt_w</p:attrName>
                                        </p:attrNameLst>
                                      </p:cBhvr>
                                      <p:tavLst>
                                        <p:tav tm="0">
                                          <p:val>
                                            <p:fltVal val="0"/>
                                          </p:val>
                                        </p:tav>
                                        <p:tav tm="100000">
                                          <p:val>
                                            <p:strVal val="#ppt_w"/>
                                          </p:val>
                                        </p:tav>
                                      </p:tavLst>
                                    </p:anim>
                                    <p:anim calcmode="lin" valueType="num">
                                      <p:cBhvr>
                                        <p:cTn id="59" dur="500" fill="hold"/>
                                        <p:tgtEl>
                                          <p:spTgt spid="87"/>
                                        </p:tgtEl>
                                        <p:attrNameLst>
                                          <p:attrName>ppt_h</p:attrName>
                                        </p:attrNameLst>
                                      </p:cBhvr>
                                      <p:tavLst>
                                        <p:tav tm="0">
                                          <p:val>
                                            <p:fltVal val="0"/>
                                          </p:val>
                                        </p:tav>
                                        <p:tav tm="100000">
                                          <p:val>
                                            <p:strVal val="#ppt_h"/>
                                          </p:val>
                                        </p:tav>
                                      </p:tavLst>
                                    </p:anim>
                                    <p:animEffect transition="in" filter="fade">
                                      <p:cBhvr>
                                        <p:cTn id="60" dur="500"/>
                                        <p:tgtEl>
                                          <p:spTgt spid="8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80"/>
                                        </p:tgtEl>
                                        <p:attrNameLst>
                                          <p:attrName>style.visibility</p:attrName>
                                        </p:attrNameLst>
                                      </p:cBhvr>
                                      <p:to>
                                        <p:strVal val="visible"/>
                                      </p:to>
                                    </p:set>
                                    <p:anim calcmode="lin" valueType="num">
                                      <p:cBhvr additive="base">
                                        <p:cTn id="65" dur="500" fill="hold"/>
                                        <p:tgtEl>
                                          <p:spTgt spid="80"/>
                                        </p:tgtEl>
                                        <p:attrNameLst>
                                          <p:attrName>ppt_x</p:attrName>
                                        </p:attrNameLst>
                                      </p:cBhvr>
                                      <p:tavLst>
                                        <p:tav tm="0">
                                          <p:val>
                                            <p:strVal val="#ppt_x"/>
                                          </p:val>
                                        </p:tav>
                                        <p:tav tm="100000">
                                          <p:val>
                                            <p:strVal val="#ppt_x"/>
                                          </p:val>
                                        </p:tav>
                                      </p:tavLst>
                                    </p:anim>
                                    <p:anim calcmode="lin" valueType="num">
                                      <p:cBhvr additive="base">
                                        <p:cTn id="66" dur="500" fill="hold"/>
                                        <p:tgtEl>
                                          <p:spTgt spid="80"/>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ID="1" presetClass="entr" presetSubtype="0" fill="hold" nodeType="afterEffect">
                                  <p:stCondLst>
                                    <p:cond delay="0"/>
                                  </p:stCondLst>
                                  <p:childTnLst>
                                    <p:set>
                                      <p:cBhvr>
                                        <p:cTn id="69" dur="1" fill="hold">
                                          <p:stCondLst>
                                            <p:cond delay="0"/>
                                          </p:stCondLst>
                                        </p:cTn>
                                        <p:tgtEl>
                                          <p:spTgt spid="77"/>
                                        </p:tgtEl>
                                        <p:attrNameLst>
                                          <p:attrName>style.visibility</p:attrName>
                                        </p:attrNameLst>
                                      </p:cBhvr>
                                      <p:to>
                                        <p:strVal val="visible"/>
                                      </p:to>
                                    </p:set>
                                  </p:childTnLst>
                                </p:cTn>
                              </p:par>
                            </p:childTnLst>
                          </p:cTn>
                        </p:par>
                        <p:par>
                          <p:cTn id="70" fill="hold">
                            <p:stCondLst>
                              <p:cond delay="500"/>
                            </p:stCondLst>
                            <p:childTnLst>
                              <p:par>
                                <p:cTn id="71" presetID="53" presetClass="entr" presetSubtype="16"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1000"/>
                            </p:stCondLst>
                            <p:childTnLst>
                              <p:par>
                                <p:cTn id="77" presetID="53" presetClass="entr" presetSubtype="16" fill="hold" nodeType="afterEffect">
                                  <p:stCondLst>
                                    <p:cond delay="0"/>
                                  </p:stCondLst>
                                  <p:childTnLst>
                                    <p:set>
                                      <p:cBhvr>
                                        <p:cTn id="78" dur="1" fill="hold">
                                          <p:stCondLst>
                                            <p:cond delay="0"/>
                                          </p:stCondLst>
                                        </p:cTn>
                                        <p:tgtEl>
                                          <p:spTgt spid="93"/>
                                        </p:tgtEl>
                                        <p:attrNameLst>
                                          <p:attrName>style.visibility</p:attrName>
                                        </p:attrNameLst>
                                      </p:cBhvr>
                                      <p:to>
                                        <p:strVal val="visible"/>
                                      </p:to>
                                    </p:set>
                                    <p:anim calcmode="lin" valueType="num">
                                      <p:cBhvr>
                                        <p:cTn id="79" dur="500" fill="hold"/>
                                        <p:tgtEl>
                                          <p:spTgt spid="93"/>
                                        </p:tgtEl>
                                        <p:attrNameLst>
                                          <p:attrName>ppt_w</p:attrName>
                                        </p:attrNameLst>
                                      </p:cBhvr>
                                      <p:tavLst>
                                        <p:tav tm="0">
                                          <p:val>
                                            <p:fltVal val="0"/>
                                          </p:val>
                                        </p:tav>
                                        <p:tav tm="100000">
                                          <p:val>
                                            <p:strVal val="#ppt_w"/>
                                          </p:val>
                                        </p:tav>
                                      </p:tavLst>
                                    </p:anim>
                                    <p:anim calcmode="lin" valueType="num">
                                      <p:cBhvr>
                                        <p:cTn id="80" dur="500" fill="hold"/>
                                        <p:tgtEl>
                                          <p:spTgt spid="93"/>
                                        </p:tgtEl>
                                        <p:attrNameLst>
                                          <p:attrName>ppt_h</p:attrName>
                                        </p:attrNameLst>
                                      </p:cBhvr>
                                      <p:tavLst>
                                        <p:tav tm="0">
                                          <p:val>
                                            <p:fltVal val="0"/>
                                          </p:val>
                                        </p:tav>
                                        <p:tav tm="100000">
                                          <p:val>
                                            <p:strVal val="#ppt_h"/>
                                          </p:val>
                                        </p:tav>
                                      </p:tavLst>
                                    </p:anim>
                                    <p:animEffect transition="in" filter="fade">
                                      <p:cBhvr>
                                        <p:cTn id="81" dur="500"/>
                                        <p:tgtEl>
                                          <p:spTgt spid="93"/>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5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82"/>
                                        </p:tgtEl>
                                        <p:attrNameLst>
                                          <p:attrName>style.visibility</p:attrName>
                                        </p:attrNameLst>
                                      </p:cBhvr>
                                      <p:to>
                                        <p:strVal val="visible"/>
                                      </p:to>
                                    </p:set>
                                    <p:anim calcmode="lin" valueType="num">
                                      <p:cBhvr additive="base">
                                        <p:cTn id="99" dur="500" fill="hold"/>
                                        <p:tgtEl>
                                          <p:spTgt spid="82"/>
                                        </p:tgtEl>
                                        <p:attrNameLst>
                                          <p:attrName>ppt_x</p:attrName>
                                        </p:attrNameLst>
                                      </p:cBhvr>
                                      <p:tavLst>
                                        <p:tav tm="0">
                                          <p:val>
                                            <p:strVal val="#ppt_x"/>
                                          </p:val>
                                        </p:tav>
                                        <p:tav tm="100000">
                                          <p:val>
                                            <p:strVal val="#ppt_x"/>
                                          </p:val>
                                        </p:tav>
                                      </p:tavLst>
                                    </p:anim>
                                    <p:anim calcmode="lin" valueType="num">
                                      <p:cBhvr additive="base">
                                        <p:cTn id="100" dur="500" fill="hold"/>
                                        <p:tgtEl>
                                          <p:spTgt spid="82"/>
                                        </p:tgtEl>
                                        <p:attrNameLst>
                                          <p:attrName>ppt_y</p:attrName>
                                        </p:attrNameLst>
                                      </p:cBhvr>
                                      <p:tavLst>
                                        <p:tav tm="0">
                                          <p:val>
                                            <p:strVal val="1+#ppt_h/2"/>
                                          </p:val>
                                        </p:tav>
                                        <p:tav tm="100000">
                                          <p:val>
                                            <p:strVal val="#ppt_y"/>
                                          </p:val>
                                        </p:tav>
                                      </p:tavLst>
                                    </p:anim>
                                  </p:childTnLst>
                                </p:cTn>
                              </p:par>
                            </p:childTnLst>
                          </p:cTn>
                        </p:par>
                        <p:par>
                          <p:cTn id="101" fill="hold">
                            <p:stCondLst>
                              <p:cond delay="500"/>
                            </p:stCondLst>
                            <p:childTnLst>
                              <p:par>
                                <p:cTn id="102" presetID="1" presetClass="entr" presetSubtype="0" fill="hold" nodeType="afterEffect">
                                  <p:stCondLst>
                                    <p:cond delay="0"/>
                                  </p:stCondLst>
                                  <p:childTnLst>
                                    <p:set>
                                      <p:cBhvr>
                                        <p:cTn id="103" dur="1" fill="hold">
                                          <p:stCondLst>
                                            <p:cond delay="0"/>
                                          </p:stCondLst>
                                        </p:cTn>
                                        <p:tgtEl>
                                          <p:spTgt spid="70"/>
                                        </p:tgtEl>
                                        <p:attrNameLst>
                                          <p:attrName>style.visibility</p:attrName>
                                        </p:attrNameLst>
                                      </p:cBhvr>
                                      <p:to>
                                        <p:strVal val="visible"/>
                                      </p:to>
                                    </p:set>
                                  </p:childTnLst>
                                </p:cTn>
                              </p:par>
                            </p:childTnLst>
                          </p:cTn>
                        </p:par>
                        <p:par>
                          <p:cTn id="104" fill="hold">
                            <p:stCondLst>
                              <p:cond delay="500"/>
                            </p:stCondLst>
                            <p:childTnLst>
                              <p:par>
                                <p:cTn id="105" presetID="53" presetClass="entr" presetSubtype="16" fill="hold" grpId="0" nodeType="afterEffect">
                                  <p:stCondLst>
                                    <p:cond delay="0"/>
                                  </p:stCondLst>
                                  <p:childTnLst>
                                    <p:set>
                                      <p:cBhvr>
                                        <p:cTn id="106" dur="1" fill="hold">
                                          <p:stCondLst>
                                            <p:cond delay="0"/>
                                          </p:stCondLst>
                                        </p:cTn>
                                        <p:tgtEl>
                                          <p:spTgt spid="67"/>
                                        </p:tgtEl>
                                        <p:attrNameLst>
                                          <p:attrName>style.visibility</p:attrName>
                                        </p:attrNameLst>
                                      </p:cBhvr>
                                      <p:to>
                                        <p:strVal val="visible"/>
                                      </p:to>
                                    </p:set>
                                    <p:anim calcmode="lin" valueType="num">
                                      <p:cBhvr>
                                        <p:cTn id="107" dur="500" fill="hold"/>
                                        <p:tgtEl>
                                          <p:spTgt spid="67"/>
                                        </p:tgtEl>
                                        <p:attrNameLst>
                                          <p:attrName>ppt_w</p:attrName>
                                        </p:attrNameLst>
                                      </p:cBhvr>
                                      <p:tavLst>
                                        <p:tav tm="0">
                                          <p:val>
                                            <p:fltVal val="0"/>
                                          </p:val>
                                        </p:tav>
                                        <p:tav tm="100000">
                                          <p:val>
                                            <p:strVal val="#ppt_w"/>
                                          </p:val>
                                        </p:tav>
                                      </p:tavLst>
                                    </p:anim>
                                    <p:anim calcmode="lin" valueType="num">
                                      <p:cBhvr>
                                        <p:cTn id="108" dur="500" fill="hold"/>
                                        <p:tgtEl>
                                          <p:spTgt spid="67"/>
                                        </p:tgtEl>
                                        <p:attrNameLst>
                                          <p:attrName>ppt_h</p:attrName>
                                        </p:attrNameLst>
                                      </p:cBhvr>
                                      <p:tavLst>
                                        <p:tav tm="0">
                                          <p:val>
                                            <p:fltVal val="0"/>
                                          </p:val>
                                        </p:tav>
                                        <p:tav tm="100000">
                                          <p:val>
                                            <p:strVal val="#ppt_h"/>
                                          </p:val>
                                        </p:tav>
                                      </p:tavLst>
                                    </p:anim>
                                    <p:animEffect transition="in" filter="fade">
                                      <p:cBhvr>
                                        <p:cTn id="109" dur="500"/>
                                        <p:tgtEl>
                                          <p:spTgt spid="67"/>
                                        </p:tgtEl>
                                      </p:cBhvr>
                                    </p:animEffect>
                                  </p:childTnLst>
                                </p:cTn>
                              </p:par>
                            </p:childTnLst>
                          </p:cTn>
                        </p:par>
                        <p:par>
                          <p:cTn id="110" fill="hold">
                            <p:stCondLst>
                              <p:cond delay="1000"/>
                            </p:stCondLst>
                            <p:childTnLst>
                              <p:par>
                                <p:cTn id="111" presetID="53" presetClass="entr" presetSubtype="16" fill="hold" nodeType="afterEffect">
                                  <p:stCondLst>
                                    <p:cond delay="0"/>
                                  </p:stCondLst>
                                  <p:childTnLst>
                                    <p:set>
                                      <p:cBhvr>
                                        <p:cTn id="112" dur="1" fill="hold">
                                          <p:stCondLst>
                                            <p:cond delay="0"/>
                                          </p:stCondLst>
                                        </p:cTn>
                                        <p:tgtEl>
                                          <p:spTgt spid="94"/>
                                        </p:tgtEl>
                                        <p:attrNameLst>
                                          <p:attrName>style.visibility</p:attrName>
                                        </p:attrNameLst>
                                      </p:cBhvr>
                                      <p:to>
                                        <p:strVal val="visible"/>
                                      </p:to>
                                    </p:set>
                                    <p:anim calcmode="lin" valueType="num">
                                      <p:cBhvr>
                                        <p:cTn id="113" dur="500" fill="hold"/>
                                        <p:tgtEl>
                                          <p:spTgt spid="94"/>
                                        </p:tgtEl>
                                        <p:attrNameLst>
                                          <p:attrName>ppt_w</p:attrName>
                                        </p:attrNameLst>
                                      </p:cBhvr>
                                      <p:tavLst>
                                        <p:tav tm="0">
                                          <p:val>
                                            <p:fltVal val="0"/>
                                          </p:val>
                                        </p:tav>
                                        <p:tav tm="100000">
                                          <p:val>
                                            <p:strVal val="#ppt_w"/>
                                          </p:val>
                                        </p:tav>
                                      </p:tavLst>
                                    </p:anim>
                                    <p:anim calcmode="lin" valueType="num">
                                      <p:cBhvr>
                                        <p:cTn id="114" dur="500" fill="hold"/>
                                        <p:tgtEl>
                                          <p:spTgt spid="94"/>
                                        </p:tgtEl>
                                        <p:attrNameLst>
                                          <p:attrName>ppt_h</p:attrName>
                                        </p:attrNameLst>
                                      </p:cBhvr>
                                      <p:tavLst>
                                        <p:tav tm="0">
                                          <p:val>
                                            <p:fltVal val="0"/>
                                          </p:val>
                                        </p:tav>
                                        <p:tav tm="100000">
                                          <p:val>
                                            <p:strVal val="#ppt_h"/>
                                          </p:val>
                                        </p:tav>
                                      </p:tavLst>
                                    </p:anim>
                                    <p:animEffect transition="in" filter="fade">
                                      <p:cBhvr>
                                        <p:cTn id="115" dur="500"/>
                                        <p:tgtEl>
                                          <p:spTgt spid="94"/>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 calcmode="lin" valueType="num">
                                      <p:cBhvr>
                                        <p:cTn id="120" dur="500" fill="hold"/>
                                        <p:tgtEl>
                                          <p:spTgt spid="56"/>
                                        </p:tgtEl>
                                        <p:attrNameLst>
                                          <p:attrName>ppt_w</p:attrName>
                                        </p:attrNameLst>
                                      </p:cBhvr>
                                      <p:tavLst>
                                        <p:tav tm="0">
                                          <p:val>
                                            <p:fltVal val="0"/>
                                          </p:val>
                                        </p:tav>
                                        <p:tav tm="100000">
                                          <p:val>
                                            <p:strVal val="#ppt_w"/>
                                          </p:val>
                                        </p:tav>
                                      </p:tavLst>
                                    </p:anim>
                                    <p:anim calcmode="lin" valueType="num">
                                      <p:cBhvr>
                                        <p:cTn id="121" dur="500" fill="hold"/>
                                        <p:tgtEl>
                                          <p:spTgt spid="56"/>
                                        </p:tgtEl>
                                        <p:attrNameLst>
                                          <p:attrName>ppt_h</p:attrName>
                                        </p:attrNameLst>
                                      </p:cBhvr>
                                      <p:tavLst>
                                        <p:tav tm="0">
                                          <p:val>
                                            <p:fltVal val="0"/>
                                          </p:val>
                                        </p:tav>
                                        <p:tav tm="100000">
                                          <p:val>
                                            <p:strVal val="#ppt_h"/>
                                          </p:val>
                                        </p:tav>
                                      </p:tavLst>
                                    </p:anim>
                                    <p:animEffect transition="in" filter="fade">
                                      <p:cBhvr>
                                        <p:cTn id="122" dur="500"/>
                                        <p:tgtEl>
                                          <p:spTgt spid="56"/>
                                        </p:tgtEl>
                                      </p:cBhvr>
                                    </p:animEffect>
                                  </p:childTnLst>
                                </p:cTn>
                              </p:par>
                            </p:childTnLst>
                          </p:cTn>
                        </p:par>
                        <p:par>
                          <p:cTn id="123" fill="hold">
                            <p:stCondLst>
                              <p:cond delay="500"/>
                            </p:stCondLst>
                            <p:childTnLst>
                              <p:par>
                                <p:cTn id="124" presetID="53" presetClass="entr" presetSubtype="16" fill="hold" grpId="0"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83"/>
                                        </p:tgtEl>
                                        <p:attrNameLst>
                                          <p:attrName>style.visibility</p:attrName>
                                        </p:attrNameLst>
                                      </p:cBhvr>
                                      <p:to>
                                        <p:strVal val="visible"/>
                                      </p:to>
                                    </p:set>
                                    <p:anim calcmode="lin" valueType="num">
                                      <p:cBhvr additive="base">
                                        <p:cTn id="133" dur="500" fill="hold"/>
                                        <p:tgtEl>
                                          <p:spTgt spid="83"/>
                                        </p:tgtEl>
                                        <p:attrNameLst>
                                          <p:attrName>ppt_x</p:attrName>
                                        </p:attrNameLst>
                                      </p:cBhvr>
                                      <p:tavLst>
                                        <p:tav tm="0">
                                          <p:val>
                                            <p:strVal val="#ppt_x"/>
                                          </p:val>
                                        </p:tav>
                                        <p:tav tm="100000">
                                          <p:val>
                                            <p:strVal val="#ppt_x"/>
                                          </p:val>
                                        </p:tav>
                                      </p:tavLst>
                                    </p:anim>
                                    <p:anim calcmode="lin" valueType="num">
                                      <p:cBhvr additive="base">
                                        <p:cTn id="134" dur="500" fill="hold"/>
                                        <p:tgtEl>
                                          <p:spTgt spid="83"/>
                                        </p:tgtEl>
                                        <p:attrNameLst>
                                          <p:attrName>ppt_y</p:attrName>
                                        </p:attrNameLst>
                                      </p:cBhvr>
                                      <p:tavLst>
                                        <p:tav tm="0">
                                          <p:val>
                                            <p:strVal val="1+#ppt_h/2"/>
                                          </p:val>
                                        </p:tav>
                                        <p:tav tm="100000">
                                          <p:val>
                                            <p:strVal val="#ppt_y"/>
                                          </p:val>
                                        </p:tav>
                                      </p:tavLst>
                                    </p:anim>
                                  </p:childTnLst>
                                </p:cTn>
                              </p:par>
                            </p:childTnLst>
                          </p:cTn>
                        </p:par>
                        <p:par>
                          <p:cTn id="135" fill="hold">
                            <p:stCondLst>
                              <p:cond delay="500"/>
                            </p:stCondLst>
                            <p:childTnLst>
                              <p:par>
                                <p:cTn id="136" presetID="22" presetClass="entr" presetSubtype="4" fill="hold"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wipe(down)">
                                      <p:cBhvr>
                                        <p:cTn id="138" dur="500"/>
                                        <p:tgtEl>
                                          <p:spTgt spid="71"/>
                                        </p:tgtEl>
                                      </p:cBhvr>
                                    </p:animEffect>
                                  </p:childTnLst>
                                </p:cTn>
                              </p:par>
                            </p:childTnLst>
                          </p:cTn>
                        </p:par>
                        <p:par>
                          <p:cTn id="139" fill="hold">
                            <p:stCondLst>
                              <p:cond delay="1000"/>
                            </p:stCondLst>
                            <p:childTnLst>
                              <p:par>
                                <p:cTn id="140" presetID="53" presetClass="entr" presetSubtype="16" fill="hold" grpId="0" nodeType="afterEffect">
                                  <p:stCondLst>
                                    <p:cond delay="0"/>
                                  </p:stCondLst>
                                  <p:childTnLst>
                                    <p:set>
                                      <p:cBhvr>
                                        <p:cTn id="141" dur="1" fill="hold">
                                          <p:stCondLst>
                                            <p:cond delay="0"/>
                                          </p:stCondLst>
                                        </p:cTn>
                                        <p:tgtEl>
                                          <p:spTgt spid="66"/>
                                        </p:tgtEl>
                                        <p:attrNameLst>
                                          <p:attrName>style.visibility</p:attrName>
                                        </p:attrNameLst>
                                      </p:cBhvr>
                                      <p:to>
                                        <p:strVal val="visible"/>
                                      </p:to>
                                    </p:set>
                                    <p:anim calcmode="lin" valueType="num">
                                      <p:cBhvr>
                                        <p:cTn id="142" dur="500" fill="hold"/>
                                        <p:tgtEl>
                                          <p:spTgt spid="66"/>
                                        </p:tgtEl>
                                        <p:attrNameLst>
                                          <p:attrName>ppt_w</p:attrName>
                                        </p:attrNameLst>
                                      </p:cBhvr>
                                      <p:tavLst>
                                        <p:tav tm="0">
                                          <p:val>
                                            <p:fltVal val="0"/>
                                          </p:val>
                                        </p:tav>
                                        <p:tav tm="100000">
                                          <p:val>
                                            <p:strVal val="#ppt_w"/>
                                          </p:val>
                                        </p:tav>
                                      </p:tavLst>
                                    </p:anim>
                                    <p:anim calcmode="lin" valueType="num">
                                      <p:cBhvr>
                                        <p:cTn id="143" dur="500" fill="hold"/>
                                        <p:tgtEl>
                                          <p:spTgt spid="66"/>
                                        </p:tgtEl>
                                        <p:attrNameLst>
                                          <p:attrName>ppt_h</p:attrName>
                                        </p:attrNameLst>
                                      </p:cBhvr>
                                      <p:tavLst>
                                        <p:tav tm="0">
                                          <p:val>
                                            <p:fltVal val="0"/>
                                          </p:val>
                                        </p:tav>
                                        <p:tav tm="100000">
                                          <p:val>
                                            <p:strVal val="#ppt_h"/>
                                          </p:val>
                                        </p:tav>
                                      </p:tavLst>
                                    </p:anim>
                                    <p:animEffect transition="in" filter="fade">
                                      <p:cBhvr>
                                        <p:cTn id="144" dur="500"/>
                                        <p:tgtEl>
                                          <p:spTgt spid="66"/>
                                        </p:tgtEl>
                                      </p:cBhvr>
                                    </p:animEffect>
                                  </p:childTnLst>
                                </p:cTn>
                              </p:par>
                            </p:childTnLst>
                          </p:cTn>
                        </p:par>
                        <p:par>
                          <p:cTn id="145" fill="hold">
                            <p:stCondLst>
                              <p:cond delay="1500"/>
                            </p:stCondLst>
                            <p:childTnLst>
                              <p:par>
                                <p:cTn id="146" presetID="53" presetClass="entr" presetSubtype="16" fill="hold" nodeType="afterEffect">
                                  <p:stCondLst>
                                    <p:cond delay="0"/>
                                  </p:stCondLst>
                                  <p:childTnLst>
                                    <p:set>
                                      <p:cBhvr>
                                        <p:cTn id="147" dur="1" fill="hold">
                                          <p:stCondLst>
                                            <p:cond delay="0"/>
                                          </p:stCondLst>
                                        </p:cTn>
                                        <p:tgtEl>
                                          <p:spTgt spid="95"/>
                                        </p:tgtEl>
                                        <p:attrNameLst>
                                          <p:attrName>style.visibility</p:attrName>
                                        </p:attrNameLst>
                                      </p:cBhvr>
                                      <p:to>
                                        <p:strVal val="visible"/>
                                      </p:to>
                                    </p:set>
                                    <p:anim calcmode="lin" valueType="num">
                                      <p:cBhvr>
                                        <p:cTn id="148" dur="500" fill="hold"/>
                                        <p:tgtEl>
                                          <p:spTgt spid="95"/>
                                        </p:tgtEl>
                                        <p:attrNameLst>
                                          <p:attrName>ppt_w</p:attrName>
                                        </p:attrNameLst>
                                      </p:cBhvr>
                                      <p:tavLst>
                                        <p:tav tm="0">
                                          <p:val>
                                            <p:fltVal val="0"/>
                                          </p:val>
                                        </p:tav>
                                        <p:tav tm="100000">
                                          <p:val>
                                            <p:strVal val="#ppt_w"/>
                                          </p:val>
                                        </p:tav>
                                      </p:tavLst>
                                    </p:anim>
                                    <p:anim calcmode="lin" valueType="num">
                                      <p:cBhvr>
                                        <p:cTn id="149" dur="500" fill="hold"/>
                                        <p:tgtEl>
                                          <p:spTgt spid="95"/>
                                        </p:tgtEl>
                                        <p:attrNameLst>
                                          <p:attrName>ppt_h</p:attrName>
                                        </p:attrNameLst>
                                      </p:cBhvr>
                                      <p:tavLst>
                                        <p:tav tm="0">
                                          <p:val>
                                            <p:fltVal val="0"/>
                                          </p:val>
                                        </p:tav>
                                        <p:tav tm="100000">
                                          <p:val>
                                            <p:strVal val="#ppt_h"/>
                                          </p:val>
                                        </p:tav>
                                      </p:tavLst>
                                    </p:anim>
                                    <p:animEffect transition="in" filter="fade">
                                      <p:cBhvr>
                                        <p:cTn id="150" dur="500"/>
                                        <p:tgtEl>
                                          <p:spTgt spid="95"/>
                                        </p:tgtEl>
                                      </p:cBhvr>
                                    </p:animEffec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98"/>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nodeType="clickEffect">
                                  <p:stCondLst>
                                    <p:cond delay="0"/>
                                  </p:stCondLst>
                                  <p:childTnLst>
                                    <p:animEffect transition="out" filter="fade">
                                      <p:cBhvr>
                                        <p:cTn id="158" dur="500"/>
                                        <p:tgtEl>
                                          <p:spTgt spid="98"/>
                                        </p:tgtEl>
                                      </p:cBhvr>
                                    </p:animEffect>
                                    <p:set>
                                      <p:cBhvr>
                                        <p:cTn id="159" dur="1" fill="hold">
                                          <p:stCondLst>
                                            <p:cond delay="499"/>
                                          </p:stCondLst>
                                        </p:cTn>
                                        <p:tgtEl>
                                          <p:spTgt spid="98"/>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grpId="0" nodeType="clickEffect">
                                  <p:stCondLst>
                                    <p:cond delay="0"/>
                                  </p:stCondLst>
                                  <p:childTnLst>
                                    <p:set>
                                      <p:cBhvr>
                                        <p:cTn id="163" dur="1" fill="hold">
                                          <p:stCondLst>
                                            <p:cond delay="0"/>
                                          </p:stCondLst>
                                        </p:cTn>
                                        <p:tgtEl>
                                          <p:spTgt spid="54"/>
                                        </p:tgtEl>
                                        <p:attrNameLst>
                                          <p:attrName>style.visibility</p:attrName>
                                        </p:attrNameLst>
                                      </p:cBhvr>
                                      <p:to>
                                        <p:strVal val="visible"/>
                                      </p:to>
                                    </p:set>
                                    <p:anim calcmode="lin" valueType="num">
                                      <p:cBhvr>
                                        <p:cTn id="164" dur="500" fill="hold"/>
                                        <p:tgtEl>
                                          <p:spTgt spid="54"/>
                                        </p:tgtEl>
                                        <p:attrNameLst>
                                          <p:attrName>ppt_w</p:attrName>
                                        </p:attrNameLst>
                                      </p:cBhvr>
                                      <p:tavLst>
                                        <p:tav tm="0">
                                          <p:val>
                                            <p:fltVal val="0"/>
                                          </p:val>
                                        </p:tav>
                                        <p:tav tm="100000">
                                          <p:val>
                                            <p:strVal val="#ppt_w"/>
                                          </p:val>
                                        </p:tav>
                                      </p:tavLst>
                                    </p:anim>
                                    <p:anim calcmode="lin" valueType="num">
                                      <p:cBhvr>
                                        <p:cTn id="165" dur="500" fill="hold"/>
                                        <p:tgtEl>
                                          <p:spTgt spid="54"/>
                                        </p:tgtEl>
                                        <p:attrNameLst>
                                          <p:attrName>ppt_h</p:attrName>
                                        </p:attrNameLst>
                                      </p:cBhvr>
                                      <p:tavLst>
                                        <p:tav tm="0">
                                          <p:val>
                                            <p:fltVal val="0"/>
                                          </p:val>
                                        </p:tav>
                                        <p:tav tm="100000">
                                          <p:val>
                                            <p:strVal val="#ppt_h"/>
                                          </p:val>
                                        </p:tav>
                                      </p:tavLst>
                                    </p:anim>
                                    <p:animEffect transition="in" filter="fade">
                                      <p:cBhvr>
                                        <p:cTn id="166" dur="500"/>
                                        <p:tgtEl>
                                          <p:spTgt spid="54"/>
                                        </p:tgtEl>
                                      </p:cBhvr>
                                    </p:animEffect>
                                  </p:childTnLst>
                                </p:cTn>
                              </p:par>
                            </p:childTnLst>
                          </p:cTn>
                        </p:par>
                        <p:par>
                          <p:cTn id="167" fill="hold">
                            <p:stCondLst>
                              <p:cond delay="500"/>
                            </p:stCondLst>
                            <p:childTnLst>
                              <p:par>
                                <p:cTn id="168" presetID="53" presetClass="entr" presetSubtype="16" fill="hold" grpId="0" nodeType="after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p:cTn id="170" dur="500" fill="hold"/>
                                        <p:tgtEl>
                                          <p:spTgt spid="60"/>
                                        </p:tgtEl>
                                        <p:attrNameLst>
                                          <p:attrName>ppt_w</p:attrName>
                                        </p:attrNameLst>
                                      </p:cBhvr>
                                      <p:tavLst>
                                        <p:tav tm="0">
                                          <p:val>
                                            <p:fltVal val="0"/>
                                          </p:val>
                                        </p:tav>
                                        <p:tav tm="100000">
                                          <p:val>
                                            <p:strVal val="#ppt_w"/>
                                          </p:val>
                                        </p:tav>
                                      </p:tavLst>
                                    </p:anim>
                                    <p:anim calcmode="lin" valueType="num">
                                      <p:cBhvr>
                                        <p:cTn id="171" dur="500" fill="hold"/>
                                        <p:tgtEl>
                                          <p:spTgt spid="60"/>
                                        </p:tgtEl>
                                        <p:attrNameLst>
                                          <p:attrName>ppt_h</p:attrName>
                                        </p:attrNameLst>
                                      </p:cBhvr>
                                      <p:tavLst>
                                        <p:tav tm="0">
                                          <p:val>
                                            <p:fltVal val="0"/>
                                          </p:val>
                                        </p:tav>
                                        <p:tav tm="100000">
                                          <p:val>
                                            <p:strVal val="#ppt_h"/>
                                          </p:val>
                                        </p:tav>
                                      </p:tavLst>
                                    </p:anim>
                                    <p:animEffect transition="in" filter="fade">
                                      <p:cBhvr>
                                        <p:cTn id="172" dur="500"/>
                                        <p:tgtEl>
                                          <p:spTgt spid="60"/>
                                        </p:tgtEl>
                                      </p:cBhvr>
                                    </p:animEffect>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grpId="0" nodeType="clickEffect">
                                  <p:stCondLst>
                                    <p:cond delay="0"/>
                                  </p:stCondLst>
                                  <p:childTnLst>
                                    <p:set>
                                      <p:cBhvr>
                                        <p:cTn id="176" dur="1" fill="hold">
                                          <p:stCondLst>
                                            <p:cond delay="0"/>
                                          </p:stCondLst>
                                        </p:cTn>
                                        <p:tgtEl>
                                          <p:spTgt spid="84"/>
                                        </p:tgtEl>
                                        <p:attrNameLst>
                                          <p:attrName>style.visibility</p:attrName>
                                        </p:attrNameLst>
                                      </p:cBhvr>
                                      <p:to>
                                        <p:strVal val="visible"/>
                                      </p:to>
                                    </p:set>
                                    <p:anim calcmode="lin" valueType="num">
                                      <p:cBhvr additive="base">
                                        <p:cTn id="177" dur="500" fill="hold"/>
                                        <p:tgtEl>
                                          <p:spTgt spid="84"/>
                                        </p:tgtEl>
                                        <p:attrNameLst>
                                          <p:attrName>ppt_x</p:attrName>
                                        </p:attrNameLst>
                                      </p:cBhvr>
                                      <p:tavLst>
                                        <p:tav tm="0">
                                          <p:val>
                                            <p:strVal val="#ppt_x"/>
                                          </p:val>
                                        </p:tav>
                                        <p:tav tm="100000">
                                          <p:val>
                                            <p:strVal val="#ppt_x"/>
                                          </p:val>
                                        </p:tav>
                                      </p:tavLst>
                                    </p:anim>
                                    <p:anim calcmode="lin" valueType="num">
                                      <p:cBhvr additive="base">
                                        <p:cTn id="178" dur="500" fill="hold"/>
                                        <p:tgtEl>
                                          <p:spTgt spid="84"/>
                                        </p:tgtEl>
                                        <p:attrNameLst>
                                          <p:attrName>ppt_y</p:attrName>
                                        </p:attrNameLst>
                                      </p:cBhvr>
                                      <p:tavLst>
                                        <p:tav tm="0">
                                          <p:val>
                                            <p:strVal val="1+#ppt_h/2"/>
                                          </p:val>
                                        </p:tav>
                                        <p:tav tm="100000">
                                          <p:val>
                                            <p:strVal val="#ppt_y"/>
                                          </p:val>
                                        </p:tav>
                                      </p:tavLst>
                                    </p:anim>
                                  </p:childTnLst>
                                </p:cTn>
                              </p:par>
                            </p:childTnLst>
                          </p:cTn>
                        </p:par>
                        <p:par>
                          <p:cTn id="179" fill="hold">
                            <p:stCondLst>
                              <p:cond delay="500"/>
                            </p:stCondLst>
                            <p:childTnLst>
                              <p:par>
                                <p:cTn id="180" presetID="1" presetClass="entr" presetSubtype="0" fill="hold" nodeType="afterEffect">
                                  <p:stCondLst>
                                    <p:cond delay="0"/>
                                  </p:stCondLst>
                                  <p:childTnLst>
                                    <p:set>
                                      <p:cBhvr>
                                        <p:cTn id="181" dur="1" fill="hold">
                                          <p:stCondLst>
                                            <p:cond delay="0"/>
                                          </p:stCondLst>
                                        </p:cTn>
                                        <p:tgtEl>
                                          <p:spTgt spid="76"/>
                                        </p:tgtEl>
                                        <p:attrNameLst>
                                          <p:attrName>style.visibility</p:attrName>
                                        </p:attrNameLst>
                                      </p:cBhvr>
                                      <p:to>
                                        <p:strVal val="visible"/>
                                      </p:to>
                                    </p:set>
                                  </p:childTnLst>
                                </p:cTn>
                              </p:par>
                            </p:childTnLst>
                          </p:cTn>
                        </p:par>
                        <p:par>
                          <p:cTn id="182" fill="hold">
                            <p:stCondLst>
                              <p:cond delay="500"/>
                            </p:stCondLst>
                            <p:childTnLst>
                              <p:par>
                                <p:cTn id="183" presetID="53" presetClass="entr" presetSubtype="16" fill="hold" grpId="0" nodeType="afterEffect">
                                  <p:stCondLst>
                                    <p:cond delay="0"/>
                                  </p:stCondLst>
                                  <p:childTnLst>
                                    <p:set>
                                      <p:cBhvr>
                                        <p:cTn id="184" dur="1" fill="hold">
                                          <p:stCondLst>
                                            <p:cond delay="0"/>
                                          </p:stCondLst>
                                        </p:cTn>
                                        <p:tgtEl>
                                          <p:spTgt spid="63"/>
                                        </p:tgtEl>
                                        <p:attrNameLst>
                                          <p:attrName>style.visibility</p:attrName>
                                        </p:attrNameLst>
                                      </p:cBhvr>
                                      <p:to>
                                        <p:strVal val="visible"/>
                                      </p:to>
                                    </p:set>
                                    <p:anim calcmode="lin" valueType="num">
                                      <p:cBhvr>
                                        <p:cTn id="185" dur="500" fill="hold"/>
                                        <p:tgtEl>
                                          <p:spTgt spid="63"/>
                                        </p:tgtEl>
                                        <p:attrNameLst>
                                          <p:attrName>ppt_w</p:attrName>
                                        </p:attrNameLst>
                                      </p:cBhvr>
                                      <p:tavLst>
                                        <p:tav tm="0">
                                          <p:val>
                                            <p:fltVal val="0"/>
                                          </p:val>
                                        </p:tav>
                                        <p:tav tm="100000">
                                          <p:val>
                                            <p:strVal val="#ppt_w"/>
                                          </p:val>
                                        </p:tav>
                                      </p:tavLst>
                                    </p:anim>
                                    <p:anim calcmode="lin" valueType="num">
                                      <p:cBhvr>
                                        <p:cTn id="186" dur="500" fill="hold"/>
                                        <p:tgtEl>
                                          <p:spTgt spid="63"/>
                                        </p:tgtEl>
                                        <p:attrNameLst>
                                          <p:attrName>ppt_h</p:attrName>
                                        </p:attrNameLst>
                                      </p:cBhvr>
                                      <p:tavLst>
                                        <p:tav tm="0">
                                          <p:val>
                                            <p:fltVal val="0"/>
                                          </p:val>
                                        </p:tav>
                                        <p:tav tm="100000">
                                          <p:val>
                                            <p:strVal val="#ppt_h"/>
                                          </p:val>
                                        </p:tav>
                                      </p:tavLst>
                                    </p:anim>
                                    <p:animEffect transition="in" filter="fade">
                                      <p:cBhvr>
                                        <p:cTn id="187" dur="500"/>
                                        <p:tgtEl>
                                          <p:spTgt spid="63"/>
                                        </p:tgtEl>
                                      </p:cBhvr>
                                    </p:animEffect>
                                  </p:childTnLst>
                                </p:cTn>
                              </p:par>
                            </p:childTnLst>
                          </p:cTn>
                        </p:par>
                        <p:par>
                          <p:cTn id="188" fill="hold">
                            <p:stCondLst>
                              <p:cond delay="1000"/>
                            </p:stCondLst>
                            <p:childTnLst>
                              <p:par>
                                <p:cTn id="189" presetID="53" presetClass="entr" presetSubtype="16" fill="hold" nodeType="afterEffect">
                                  <p:stCondLst>
                                    <p:cond delay="0"/>
                                  </p:stCondLst>
                                  <p:childTnLst>
                                    <p:set>
                                      <p:cBhvr>
                                        <p:cTn id="190" dur="1" fill="hold">
                                          <p:stCondLst>
                                            <p:cond delay="0"/>
                                          </p:stCondLst>
                                        </p:cTn>
                                        <p:tgtEl>
                                          <p:spTgt spid="96"/>
                                        </p:tgtEl>
                                        <p:attrNameLst>
                                          <p:attrName>style.visibility</p:attrName>
                                        </p:attrNameLst>
                                      </p:cBhvr>
                                      <p:to>
                                        <p:strVal val="visible"/>
                                      </p:to>
                                    </p:set>
                                    <p:anim calcmode="lin" valueType="num">
                                      <p:cBhvr>
                                        <p:cTn id="191" dur="500" fill="hold"/>
                                        <p:tgtEl>
                                          <p:spTgt spid="96"/>
                                        </p:tgtEl>
                                        <p:attrNameLst>
                                          <p:attrName>ppt_w</p:attrName>
                                        </p:attrNameLst>
                                      </p:cBhvr>
                                      <p:tavLst>
                                        <p:tav tm="0">
                                          <p:val>
                                            <p:fltVal val="0"/>
                                          </p:val>
                                        </p:tav>
                                        <p:tav tm="100000">
                                          <p:val>
                                            <p:strVal val="#ppt_w"/>
                                          </p:val>
                                        </p:tav>
                                      </p:tavLst>
                                    </p:anim>
                                    <p:anim calcmode="lin" valueType="num">
                                      <p:cBhvr>
                                        <p:cTn id="192" dur="500" fill="hold"/>
                                        <p:tgtEl>
                                          <p:spTgt spid="96"/>
                                        </p:tgtEl>
                                        <p:attrNameLst>
                                          <p:attrName>ppt_h</p:attrName>
                                        </p:attrNameLst>
                                      </p:cBhvr>
                                      <p:tavLst>
                                        <p:tav tm="0">
                                          <p:val>
                                            <p:fltVal val="0"/>
                                          </p:val>
                                        </p:tav>
                                        <p:tav tm="100000">
                                          <p:val>
                                            <p:strVal val="#ppt_h"/>
                                          </p:val>
                                        </p:tav>
                                      </p:tavLst>
                                    </p:anim>
                                    <p:animEffect transition="in" filter="fade">
                                      <p:cBhvr>
                                        <p:cTn id="193" dur="500"/>
                                        <p:tgtEl>
                                          <p:spTgt spid="96"/>
                                        </p:tgtEl>
                                      </p:cBhvr>
                                    </p:animEffect>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grpId="0" nodeType="clickEffect">
                                  <p:stCondLst>
                                    <p:cond delay="0"/>
                                  </p:stCondLst>
                                  <p:childTnLst>
                                    <p:set>
                                      <p:cBhvr>
                                        <p:cTn id="197" dur="1" fill="hold">
                                          <p:stCondLst>
                                            <p:cond delay="0"/>
                                          </p:stCondLst>
                                        </p:cTn>
                                        <p:tgtEl>
                                          <p:spTgt spid="85"/>
                                        </p:tgtEl>
                                        <p:attrNameLst>
                                          <p:attrName>style.visibility</p:attrName>
                                        </p:attrNameLst>
                                      </p:cBhvr>
                                      <p:to>
                                        <p:strVal val="visible"/>
                                      </p:to>
                                    </p:set>
                                    <p:anim calcmode="lin" valueType="num">
                                      <p:cBhvr additive="base">
                                        <p:cTn id="198" dur="500" fill="hold"/>
                                        <p:tgtEl>
                                          <p:spTgt spid="85"/>
                                        </p:tgtEl>
                                        <p:attrNameLst>
                                          <p:attrName>ppt_x</p:attrName>
                                        </p:attrNameLst>
                                      </p:cBhvr>
                                      <p:tavLst>
                                        <p:tav tm="0">
                                          <p:val>
                                            <p:strVal val="#ppt_x"/>
                                          </p:val>
                                        </p:tav>
                                        <p:tav tm="100000">
                                          <p:val>
                                            <p:strVal val="#ppt_x"/>
                                          </p:val>
                                        </p:tav>
                                      </p:tavLst>
                                    </p:anim>
                                    <p:anim calcmode="lin" valueType="num">
                                      <p:cBhvr additive="base">
                                        <p:cTn id="199" dur="500" fill="hold"/>
                                        <p:tgtEl>
                                          <p:spTgt spid="85"/>
                                        </p:tgtEl>
                                        <p:attrNameLst>
                                          <p:attrName>ppt_y</p:attrName>
                                        </p:attrNameLst>
                                      </p:cBhvr>
                                      <p:tavLst>
                                        <p:tav tm="0">
                                          <p:val>
                                            <p:strVal val="1+#ppt_h/2"/>
                                          </p:val>
                                        </p:tav>
                                        <p:tav tm="100000">
                                          <p:val>
                                            <p:strVal val="#ppt_y"/>
                                          </p:val>
                                        </p:tav>
                                      </p:tavLst>
                                    </p:anim>
                                  </p:childTnLst>
                                </p:cTn>
                              </p:par>
                            </p:childTnLst>
                          </p:cTn>
                        </p:par>
                        <p:par>
                          <p:cTn id="200" fill="hold">
                            <p:stCondLst>
                              <p:cond delay="500"/>
                            </p:stCondLst>
                            <p:childTnLst>
                              <p:par>
                                <p:cTn id="201" presetID="22" presetClass="entr" presetSubtype="4" fill="hold" nodeType="afterEffect">
                                  <p:stCondLst>
                                    <p:cond delay="0"/>
                                  </p:stCondLst>
                                  <p:childTnLst>
                                    <p:set>
                                      <p:cBhvr>
                                        <p:cTn id="202" dur="1" fill="hold">
                                          <p:stCondLst>
                                            <p:cond delay="0"/>
                                          </p:stCondLst>
                                        </p:cTn>
                                        <p:tgtEl>
                                          <p:spTgt spid="78"/>
                                        </p:tgtEl>
                                        <p:attrNameLst>
                                          <p:attrName>style.visibility</p:attrName>
                                        </p:attrNameLst>
                                      </p:cBhvr>
                                      <p:to>
                                        <p:strVal val="visible"/>
                                      </p:to>
                                    </p:set>
                                    <p:animEffect transition="in" filter="wipe(down)">
                                      <p:cBhvr>
                                        <p:cTn id="203" dur="500"/>
                                        <p:tgtEl>
                                          <p:spTgt spid="78"/>
                                        </p:tgtEl>
                                      </p:cBhvr>
                                    </p:animEffect>
                                  </p:childTnLst>
                                </p:cTn>
                              </p:par>
                            </p:childTnLst>
                          </p:cTn>
                        </p:par>
                        <p:par>
                          <p:cTn id="204" fill="hold">
                            <p:stCondLst>
                              <p:cond delay="1000"/>
                            </p:stCondLst>
                            <p:childTnLst>
                              <p:par>
                                <p:cTn id="205" presetID="53" presetClass="entr" presetSubtype="16" fill="hold" grpId="0" nodeType="afterEffect">
                                  <p:stCondLst>
                                    <p:cond delay="0"/>
                                  </p:stCondLst>
                                  <p:childTnLst>
                                    <p:set>
                                      <p:cBhvr>
                                        <p:cTn id="206" dur="1" fill="hold">
                                          <p:stCondLst>
                                            <p:cond delay="0"/>
                                          </p:stCondLst>
                                        </p:cTn>
                                        <p:tgtEl>
                                          <p:spTgt spid="62"/>
                                        </p:tgtEl>
                                        <p:attrNameLst>
                                          <p:attrName>style.visibility</p:attrName>
                                        </p:attrNameLst>
                                      </p:cBhvr>
                                      <p:to>
                                        <p:strVal val="visible"/>
                                      </p:to>
                                    </p:set>
                                    <p:anim calcmode="lin" valueType="num">
                                      <p:cBhvr>
                                        <p:cTn id="207" dur="500" fill="hold"/>
                                        <p:tgtEl>
                                          <p:spTgt spid="62"/>
                                        </p:tgtEl>
                                        <p:attrNameLst>
                                          <p:attrName>ppt_w</p:attrName>
                                        </p:attrNameLst>
                                      </p:cBhvr>
                                      <p:tavLst>
                                        <p:tav tm="0">
                                          <p:val>
                                            <p:fltVal val="0"/>
                                          </p:val>
                                        </p:tav>
                                        <p:tav tm="100000">
                                          <p:val>
                                            <p:strVal val="#ppt_w"/>
                                          </p:val>
                                        </p:tav>
                                      </p:tavLst>
                                    </p:anim>
                                    <p:anim calcmode="lin" valueType="num">
                                      <p:cBhvr>
                                        <p:cTn id="208" dur="500" fill="hold"/>
                                        <p:tgtEl>
                                          <p:spTgt spid="62"/>
                                        </p:tgtEl>
                                        <p:attrNameLst>
                                          <p:attrName>ppt_h</p:attrName>
                                        </p:attrNameLst>
                                      </p:cBhvr>
                                      <p:tavLst>
                                        <p:tav tm="0">
                                          <p:val>
                                            <p:fltVal val="0"/>
                                          </p:val>
                                        </p:tav>
                                        <p:tav tm="100000">
                                          <p:val>
                                            <p:strVal val="#ppt_h"/>
                                          </p:val>
                                        </p:tav>
                                      </p:tavLst>
                                    </p:anim>
                                    <p:animEffect transition="in" filter="fade">
                                      <p:cBhvr>
                                        <p:cTn id="209" dur="500"/>
                                        <p:tgtEl>
                                          <p:spTgt spid="62"/>
                                        </p:tgtEl>
                                      </p:cBhvr>
                                    </p:animEffect>
                                  </p:childTnLst>
                                </p:cTn>
                              </p:par>
                            </p:childTnLst>
                          </p:cTn>
                        </p:par>
                        <p:par>
                          <p:cTn id="210" fill="hold">
                            <p:stCondLst>
                              <p:cond delay="1500"/>
                            </p:stCondLst>
                            <p:childTnLst>
                              <p:par>
                                <p:cTn id="211" presetID="55" presetClass="entr" presetSubtype="0" fill="hold" nodeType="afterEffect">
                                  <p:stCondLst>
                                    <p:cond delay="0"/>
                                  </p:stCondLst>
                                  <p:childTnLst>
                                    <p:set>
                                      <p:cBhvr>
                                        <p:cTn id="212" dur="1" fill="hold">
                                          <p:stCondLst>
                                            <p:cond delay="0"/>
                                          </p:stCondLst>
                                        </p:cTn>
                                        <p:tgtEl>
                                          <p:spTgt spid="99"/>
                                        </p:tgtEl>
                                        <p:attrNameLst>
                                          <p:attrName>style.visibility</p:attrName>
                                        </p:attrNameLst>
                                      </p:cBhvr>
                                      <p:to>
                                        <p:strVal val="visible"/>
                                      </p:to>
                                    </p:set>
                                    <p:anim calcmode="lin" valueType="num">
                                      <p:cBhvr>
                                        <p:cTn id="213" dur="1000" fill="hold"/>
                                        <p:tgtEl>
                                          <p:spTgt spid="99"/>
                                        </p:tgtEl>
                                        <p:attrNameLst>
                                          <p:attrName>ppt_w</p:attrName>
                                        </p:attrNameLst>
                                      </p:cBhvr>
                                      <p:tavLst>
                                        <p:tav tm="0">
                                          <p:val>
                                            <p:strVal val="#ppt_w*0.70"/>
                                          </p:val>
                                        </p:tav>
                                        <p:tav tm="100000">
                                          <p:val>
                                            <p:strVal val="#ppt_w"/>
                                          </p:val>
                                        </p:tav>
                                      </p:tavLst>
                                    </p:anim>
                                    <p:anim calcmode="lin" valueType="num">
                                      <p:cBhvr>
                                        <p:cTn id="214" dur="1000" fill="hold"/>
                                        <p:tgtEl>
                                          <p:spTgt spid="99"/>
                                        </p:tgtEl>
                                        <p:attrNameLst>
                                          <p:attrName>ppt_h</p:attrName>
                                        </p:attrNameLst>
                                      </p:cBhvr>
                                      <p:tavLst>
                                        <p:tav tm="0">
                                          <p:val>
                                            <p:strVal val="#ppt_h"/>
                                          </p:val>
                                        </p:tav>
                                        <p:tav tm="100000">
                                          <p:val>
                                            <p:strVal val="#ppt_h"/>
                                          </p:val>
                                        </p:tav>
                                      </p:tavLst>
                                    </p:anim>
                                    <p:animEffect transition="in" filter="fade">
                                      <p:cBhvr>
                                        <p:cTn id="215" dur="1000"/>
                                        <p:tgtEl>
                                          <p:spTgt spid="99"/>
                                        </p:tgtEl>
                                      </p:cBhvr>
                                    </p:animEffect>
                                  </p:childTnLst>
                                </p:cTn>
                              </p:par>
                            </p:childTnLst>
                          </p:cTn>
                        </p:par>
                      </p:childTnLst>
                    </p:cTn>
                  </p:par>
                  <p:par>
                    <p:cTn id="216" fill="hold">
                      <p:stCondLst>
                        <p:cond delay="indefinite"/>
                      </p:stCondLst>
                      <p:childTnLst>
                        <p:par>
                          <p:cTn id="217" fill="hold">
                            <p:stCondLst>
                              <p:cond delay="0"/>
                            </p:stCondLst>
                            <p:childTnLst>
                              <p:par>
                                <p:cTn id="218" presetID="53" presetClass="entr" presetSubtype="16" fill="hold" grpId="0" nodeType="clickEffect">
                                  <p:stCondLst>
                                    <p:cond delay="0"/>
                                  </p:stCondLst>
                                  <p:childTnLst>
                                    <p:set>
                                      <p:cBhvr>
                                        <p:cTn id="219" dur="1" fill="hold">
                                          <p:stCondLst>
                                            <p:cond delay="0"/>
                                          </p:stCondLst>
                                        </p:cTn>
                                        <p:tgtEl>
                                          <p:spTgt spid="53"/>
                                        </p:tgtEl>
                                        <p:attrNameLst>
                                          <p:attrName>style.visibility</p:attrName>
                                        </p:attrNameLst>
                                      </p:cBhvr>
                                      <p:to>
                                        <p:strVal val="visible"/>
                                      </p:to>
                                    </p:set>
                                    <p:anim calcmode="lin" valueType="num">
                                      <p:cBhvr>
                                        <p:cTn id="220" dur="500" fill="hold"/>
                                        <p:tgtEl>
                                          <p:spTgt spid="53"/>
                                        </p:tgtEl>
                                        <p:attrNameLst>
                                          <p:attrName>ppt_w</p:attrName>
                                        </p:attrNameLst>
                                      </p:cBhvr>
                                      <p:tavLst>
                                        <p:tav tm="0">
                                          <p:val>
                                            <p:fltVal val="0"/>
                                          </p:val>
                                        </p:tav>
                                        <p:tav tm="100000">
                                          <p:val>
                                            <p:strVal val="#ppt_w"/>
                                          </p:val>
                                        </p:tav>
                                      </p:tavLst>
                                    </p:anim>
                                    <p:anim calcmode="lin" valueType="num">
                                      <p:cBhvr>
                                        <p:cTn id="221" dur="500" fill="hold"/>
                                        <p:tgtEl>
                                          <p:spTgt spid="53"/>
                                        </p:tgtEl>
                                        <p:attrNameLst>
                                          <p:attrName>ppt_h</p:attrName>
                                        </p:attrNameLst>
                                      </p:cBhvr>
                                      <p:tavLst>
                                        <p:tav tm="0">
                                          <p:val>
                                            <p:fltVal val="0"/>
                                          </p:val>
                                        </p:tav>
                                        <p:tav tm="100000">
                                          <p:val>
                                            <p:strVal val="#ppt_h"/>
                                          </p:val>
                                        </p:tav>
                                      </p:tavLst>
                                    </p:anim>
                                    <p:animEffect transition="in" filter="fade">
                                      <p:cBhvr>
                                        <p:cTn id="222" dur="500"/>
                                        <p:tgtEl>
                                          <p:spTgt spid="53"/>
                                        </p:tgtEl>
                                      </p:cBhvr>
                                    </p:animEffect>
                                  </p:childTnLst>
                                </p:cTn>
                              </p:par>
                            </p:childTnLst>
                          </p:cTn>
                        </p:par>
                        <p:par>
                          <p:cTn id="223" fill="hold">
                            <p:stCondLst>
                              <p:cond delay="500"/>
                            </p:stCondLst>
                            <p:childTnLst>
                              <p:par>
                                <p:cTn id="224" presetID="53" presetClass="entr" presetSubtype="16" fill="hold" grpId="0" nodeType="afterEffect">
                                  <p:stCondLst>
                                    <p:cond delay="0"/>
                                  </p:stCondLst>
                                  <p:childTnLst>
                                    <p:set>
                                      <p:cBhvr>
                                        <p:cTn id="225" dur="1" fill="hold">
                                          <p:stCondLst>
                                            <p:cond delay="0"/>
                                          </p:stCondLst>
                                        </p:cTn>
                                        <p:tgtEl>
                                          <p:spTgt spid="61"/>
                                        </p:tgtEl>
                                        <p:attrNameLst>
                                          <p:attrName>style.visibility</p:attrName>
                                        </p:attrNameLst>
                                      </p:cBhvr>
                                      <p:to>
                                        <p:strVal val="visible"/>
                                      </p:to>
                                    </p:set>
                                    <p:anim calcmode="lin" valueType="num">
                                      <p:cBhvr>
                                        <p:cTn id="226" dur="500" fill="hold"/>
                                        <p:tgtEl>
                                          <p:spTgt spid="61"/>
                                        </p:tgtEl>
                                        <p:attrNameLst>
                                          <p:attrName>ppt_w</p:attrName>
                                        </p:attrNameLst>
                                      </p:cBhvr>
                                      <p:tavLst>
                                        <p:tav tm="0">
                                          <p:val>
                                            <p:fltVal val="0"/>
                                          </p:val>
                                        </p:tav>
                                        <p:tav tm="100000">
                                          <p:val>
                                            <p:strVal val="#ppt_w"/>
                                          </p:val>
                                        </p:tav>
                                      </p:tavLst>
                                    </p:anim>
                                    <p:anim calcmode="lin" valueType="num">
                                      <p:cBhvr>
                                        <p:cTn id="227" dur="500" fill="hold"/>
                                        <p:tgtEl>
                                          <p:spTgt spid="61"/>
                                        </p:tgtEl>
                                        <p:attrNameLst>
                                          <p:attrName>ppt_h</p:attrName>
                                        </p:attrNameLst>
                                      </p:cBhvr>
                                      <p:tavLst>
                                        <p:tav tm="0">
                                          <p:val>
                                            <p:fltVal val="0"/>
                                          </p:val>
                                        </p:tav>
                                        <p:tav tm="100000">
                                          <p:val>
                                            <p:strVal val="#ppt_h"/>
                                          </p:val>
                                        </p:tav>
                                      </p:tavLst>
                                    </p:anim>
                                    <p:animEffect transition="in" filter="fade">
                                      <p:cBhvr>
                                        <p:cTn id="228" dur="500"/>
                                        <p:tgtEl>
                                          <p:spTgt spid="61"/>
                                        </p:tgtEl>
                                      </p:cBhvr>
                                    </p:animEffect>
                                  </p:childTnLst>
                                </p:cTn>
                              </p:par>
                            </p:childTnLst>
                          </p:cTn>
                        </p:par>
                      </p:childTnLst>
                    </p:cTn>
                  </p:par>
                  <p:par>
                    <p:cTn id="229" fill="hold">
                      <p:stCondLst>
                        <p:cond delay="indefinite"/>
                      </p:stCondLst>
                      <p:childTnLst>
                        <p:par>
                          <p:cTn id="230" fill="hold">
                            <p:stCondLst>
                              <p:cond delay="0"/>
                            </p:stCondLst>
                            <p:childTnLst>
                              <p:par>
                                <p:cTn id="231" presetID="2" presetClass="entr" presetSubtype="4" fill="hold" grpId="0" nodeType="clickEffect">
                                  <p:stCondLst>
                                    <p:cond delay="0"/>
                                  </p:stCondLst>
                                  <p:childTnLst>
                                    <p:set>
                                      <p:cBhvr>
                                        <p:cTn id="232" dur="1" fill="hold">
                                          <p:stCondLst>
                                            <p:cond delay="0"/>
                                          </p:stCondLst>
                                        </p:cTn>
                                        <p:tgtEl>
                                          <p:spTgt spid="102"/>
                                        </p:tgtEl>
                                        <p:attrNameLst>
                                          <p:attrName>style.visibility</p:attrName>
                                        </p:attrNameLst>
                                      </p:cBhvr>
                                      <p:to>
                                        <p:strVal val="visible"/>
                                      </p:to>
                                    </p:set>
                                    <p:anim calcmode="lin" valueType="num">
                                      <p:cBhvr additive="base">
                                        <p:cTn id="233" dur="500" fill="hold"/>
                                        <p:tgtEl>
                                          <p:spTgt spid="102"/>
                                        </p:tgtEl>
                                        <p:attrNameLst>
                                          <p:attrName>ppt_x</p:attrName>
                                        </p:attrNameLst>
                                      </p:cBhvr>
                                      <p:tavLst>
                                        <p:tav tm="0">
                                          <p:val>
                                            <p:strVal val="#ppt_x"/>
                                          </p:val>
                                        </p:tav>
                                        <p:tav tm="100000">
                                          <p:val>
                                            <p:strVal val="#ppt_x"/>
                                          </p:val>
                                        </p:tav>
                                      </p:tavLst>
                                    </p:anim>
                                    <p:anim calcmode="lin" valueType="num">
                                      <p:cBhvr additive="base">
                                        <p:cTn id="234" dur="500" fill="hold"/>
                                        <p:tgtEl>
                                          <p:spTgt spid="102"/>
                                        </p:tgtEl>
                                        <p:attrNameLst>
                                          <p:attrName>ppt_y</p:attrName>
                                        </p:attrNameLst>
                                      </p:cBhvr>
                                      <p:tavLst>
                                        <p:tav tm="0">
                                          <p:val>
                                            <p:strVal val="1+#ppt_h/2"/>
                                          </p:val>
                                        </p:tav>
                                        <p:tav tm="100000">
                                          <p:val>
                                            <p:strVal val="#ppt_y"/>
                                          </p:val>
                                        </p:tav>
                                      </p:tavLst>
                                    </p:anim>
                                  </p:childTnLst>
                                </p:cTn>
                              </p:par>
                            </p:childTnLst>
                          </p:cTn>
                        </p:par>
                        <p:par>
                          <p:cTn id="235" fill="hold">
                            <p:stCondLst>
                              <p:cond delay="500"/>
                            </p:stCondLst>
                            <p:childTnLst>
                              <p:par>
                                <p:cTn id="236" presetID="22" presetClass="entr" presetSubtype="4" fill="hold" nodeType="afterEffect">
                                  <p:stCondLst>
                                    <p:cond delay="0"/>
                                  </p:stCondLst>
                                  <p:childTnLst>
                                    <p:set>
                                      <p:cBhvr>
                                        <p:cTn id="237" dur="1" fill="hold">
                                          <p:stCondLst>
                                            <p:cond delay="0"/>
                                          </p:stCondLst>
                                        </p:cTn>
                                        <p:tgtEl>
                                          <p:spTgt spid="101"/>
                                        </p:tgtEl>
                                        <p:attrNameLst>
                                          <p:attrName>style.visibility</p:attrName>
                                        </p:attrNameLst>
                                      </p:cBhvr>
                                      <p:to>
                                        <p:strVal val="visible"/>
                                      </p:to>
                                    </p:set>
                                    <p:animEffect transition="in" filter="wipe(down)">
                                      <p:cBhvr>
                                        <p:cTn id="238" dur="500"/>
                                        <p:tgtEl>
                                          <p:spTgt spid="101"/>
                                        </p:tgtEl>
                                      </p:cBhvr>
                                    </p:animEffect>
                                  </p:childTnLst>
                                </p:cTn>
                              </p:par>
                            </p:childTnLst>
                          </p:cTn>
                        </p:par>
                        <p:par>
                          <p:cTn id="239" fill="hold">
                            <p:stCondLst>
                              <p:cond delay="1000"/>
                            </p:stCondLst>
                            <p:childTnLst>
                              <p:par>
                                <p:cTn id="240" presetID="53" presetClass="entr" presetSubtype="16" fill="hold" grpId="0" nodeType="afterEffect">
                                  <p:stCondLst>
                                    <p:cond delay="0"/>
                                  </p:stCondLst>
                                  <p:childTnLst>
                                    <p:set>
                                      <p:cBhvr>
                                        <p:cTn id="241" dur="1" fill="hold">
                                          <p:stCondLst>
                                            <p:cond delay="0"/>
                                          </p:stCondLst>
                                        </p:cTn>
                                        <p:tgtEl>
                                          <p:spTgt spid="103"/>
                                        </p:tgtEl>
                                        <p:attrNameLst>
                                          <p:attrName>style.visibility</p:attrName>
                                        </p:attrNameLst>
                                      </p:cBhvr>
                                      <p:to>
                                        <p:strVal val="visible"/>
                                      </p:to>
                                    </p:set>
                                    <p:anim calcmode="lin" valueType="num">
                                      <p:cBhvr>
                                        <p:cTn id="242" dur="500" fill="hold"/>
                                        <p:tgtEl>
                                          <p:spTgt spid="103"/>
                                        </p:tgtEl>
                                        <p:attrNameLst>
                                          <p:attrName>ppt_w</p:attrName>
                                        </p:attrNameLst>
                                      </p:cBhvr>
                                      <p:tavLst>
                                        <p:tav tm="0">
                                          <p:val>
                                            <p:fltVal val="0"/>
                                          </p:val>
                                        </p:tav>
                                        <p:tav tm="100000">
                                          <p:val>
                                            <p:strVal val="#ppt_w"/>
                                          </p:val>
                                        </p:tav>
                                      </p:tavLst>
                                    </p:anim>
                                    <p:anim calcmode="lin" valueType="num">
                                      <p:cBhvr>
                                        <p:cTn id="243" dur="500" fill="hold"/>
                                        <p:tgtEl>
                                          <p:spTgt spid="103"/>
                                        </p:tgtEl>
                                        <p:attrNameLst>
                                          <p:attrName>ppt_h</p:attrName>
                                        </p:attrNameLst>
                                      </p:cBhvr>
                                      <p:tavLst>
                                        <p:tav tm="0">
                                          <p:val>
                                            <p:fltVal val="0"/>
                                          </p:val>
                                        </p:tav>
                                        <p:tav tm="100000">
                                          <p:val>
                                            <p:strVal val="#ppt_h"/>
                                          </p:val>
                                        </p:tav>
                                      </p:tavLst>
                                    </p:anim>
                                    <p:animEffect transition="in" filter="fade">
                                      <p:cBhvr>
                                        <p:cTn id="244" dur="500"/>
                                        <p:tgtEl>
                                          <p:spTgt spid="103"/>
                                        </p:tgtEl>
                                      </p:cBhvr>
                                    </p:animEffect>
                                  </p:childTnLst>
                                </p:cTn>
                              </p:par>
                            </p:childTnLst>
                          </p:cTn>
                        </p:par>
                        <p:par>
                          <p:cTn id="245" fill="hold">
                            <p:stCondLst>
                              <p:cond delay="1500"/>
                            </p:stCondLst>
                            <p:childTnLst>
                              <p:par>
                                <p:cTn id="246" presetID="53" presetClass="entr" presetSubtype="16" fill="hold" nodeType="afterEffect">
                                  <p:stCondLst>
                                    <p:cond delay="0"/>
                                  </p:stCondLst>
                                  <p:childTnLst>
                                    <p:set>
                                      <p:cBhvr>
                                        <p:cTn id="247" dur="1" fill="hold">
                                          <p:stCondLst>
                                            <p:cond delay="0"/>
                                          </p:stCondLst>
                                        </p:cTn>
                                        <p:tgtEl>
                                          <p:spTgt spid="97"/>
                                        </p:tgtEl>
                                        <p:attrNameLst>
                                          <p:attrName>style.visibility</p:attrName>
                                        </p:attrNameLst>
                                      </p:cBhvr>
                                      <p:to>
                                        <p:strVal val="visible"/>
                                      </p:to>
                                    </p:set>
                                    <p:anim calcmode="lin" valueType="num">
                                      <p:cBhvr>
                                        <p:cTn id="248" dur="500" fill="hold"/>
                                        <p:tgtEl>
                                          <p:spTgt spid="97"/>
                                        </p:tgtEl>
                                        <p:attrNameLst>
                                          <p:attrName>ppt_w</p:attrName>
                                        </p:attrNameLst>
                                      </p:cBhvr>
                                      <p:tavLst>
                                        <p:tav tm="0">
                                          <p:val>
                                            <p:fltVal val="0"/>
                                          </p:val>
                                        </p:tav>
                                        <p:tav tm="100000">
                                          <p:val>
                                            <p:strVal val="#ppt_w"/>
                                          </p:val>
                                        </p:tav>
                                      </p:tavLst>
                                    </p:anim>
                                    <p:anim calcmode="lin" valueType="num">
                                      <p:cBhvr>
                                        <p:cTn id="249" dur="500" fill="hold"/>
                                        <p:tgtEl>
                                          <p:spTgt spid="97"/>
                                        </p:tgtEl>
                                        <p:attrNameLst>
                                          <p:attrName>ppt_h</p:attrName>
                                        </p:attrNameLst>
                                      </p:cBhvr>
                                      <p:tavLst>
                                        <p:tav tm="0">
                                          <p:val>
                                            <p:fltVal val="0"/>
                                          </p:val>
                                        </p:tav>
                                        <p:tav tm="100000">
                                          <p:val>
                                            <p:strVal val="#ppt_h"/>
                                          </p:val>
                                        </p:tav>
                                      </p:tavLst>
                                    </p:anim>
                                    <p:animEffect transition="in" filter="fade">
                                      <p:cBhvr>
                                        <p:cTn id="25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46" grpId="0"/>
      <p:bldP spid="50" grpId="0" animBg="1"/>
      <p:bldP spid="52" grpId="0" animBg="1"/>
      <p:bldP spid="53" grpId="0" animBg="1"/>
      <p:bldP spid="54" grpId="0" animBg="1"/>
      <p:bldP spid="56" grpId="0" animBg="1"/>
      <p:bldP spid="57" grpId="0" animBg="1"/>
      <p:bldP spid="58" grpId="0"/>
      <p:bldP spid="59" grpId="0"/>
      <p:bldP spid="60" grpId="0"/>
      <p:bldP spid="61" grpId="0"/>
      <p:bldP spid="62" grpId="0" animBg="1"/>
      <p:bldP spid="63" grpId="0" animBg="1"/>
      <p:bldP spid="64" grpId="0" animBg="1"/>
      <p:bldP spid="65" grpId="0"/>
      <p:bldP spid="66" grpId="0" animBg="1"/>
      <p:bldP spid="67" grpId="0" animBg="1"/>
      <p:bldP spid="68" grpId="0" animBg="1"/>
      <p:bldP spid="79" grpId="0" animBg="1"/>
      <p:bldP spid="80" grpId="0" animBg="1"/>
      <p:bldP spid="82" grpId="0" animBg="1"/>
      <p:bldP spid="83" grpId="0" animBg="1"/>
      <p:bldP spid="84" grpId="0" animBg="1"/>
      <p:bldP spid="85" grpId="0" animBg="1"/>
      <p:bldP spid="102" grpId="0" animBg="1"/>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1">
  <a:themeElements>
    <a:clrScheme name="Personalizado 5">
      <a:dk1>
        <a:srgbClr val="336699"/>
      </a:dk1>
      <a:lt1>
        <a:srgbClr val="FFFFFF"/>
      </a:lt1>
      <a:dk2>
        <a:srgbClr val="525A6A"/>
      </a:dk2>
      <a:lt2>
        <a:srgbClr val="FFFFF3"/>
      </a:lt2>
      <a:accent1>
        <a:srgbClr val="003300"/>
      </a:accent1>
      <a:accent2>
        <a:srgbClr val="969696"/>
      </a:accent2>
      <a:accent3>
        <a:srgbClr val="CC3399"/>
      </a:accent3>
      <a:accent4>
        <a:srgbClr val="336699"/>
      </a:accent4>
      <a:accent5>
        <a:srgbClr val="FF99CC"/>
      </a:accent5>
      <a:accent6>
        <a:srgbClr val="99CCFF"/>
      </a:accent6>
      <a:hlink>
        <a:srgbClr val="7030A0"/>
      </a:hlink>
      <a:folHlink>
        <a:srgbClr val="FF99CC"/>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a1" id="{6C080252-29E6-4FBA-A7AE-AAD15D5431C6}" vid="{919FA297-4917-45D4-A951-2347299AE105}"/>
    </a:ext>
  </a:extLst>
</a:theme>
</file>

<file path=ppt/theme/theme3.xml><?xml version="1.0" encoding="utf-8"?>
<a:theme xmlns:a="http://schemas.openxmlformats.org/drawingml/2006/main" name="Tema d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7D96EC-D2C0-4501-9EDB-9FD13EA84A0E}">
  <we:reference id="wa104381411" version="1.0.0.0" store="es-E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TM02900688[[fn=Faceta]]</Template>
  <TotalTime>17752</TotalTime>
  <Words>4805</Words>
  <Application>Microsoft Office PowerPoint</Application>
  <PresentationFormat>Panorámica</PresentationFormat>
  <Paragraphs>582</Paragraphs>
  <Slides>28</Slides>
  <Notes>28</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28</vt:i4>
      </vt:variant>
    </vt:vector>
  </HeadingPairs>
  <TitlesOfParts>
    <vt:vector size="40" baseType="lpstr">
      <vt:lpstr>Arial</vt:lpstr>
      <vt:lpstr>Calibri</vt:lpstr>
      <vt:lpstr>Calibri Light</vt:lpstr>
      <vt:lpstr>Century Gothic</vt:lpstr>
      <vt:lpstr>Euphemia</vt:lpstr>
      <vt:lpstr>Plantagenet Cherokee</vt:lpstr>
      <vt:lpstr>Times New Roman</vt:lpstr>
      <vt:lpstr>Tw Cen MT</vt:lpstr>
      <vt:lpstr>Wingdings</vt:lpstr>
      <vt:lpstr>Wingdings 2</vt:lpstr>
      <vt:lpstr>HDOfficeLightV0</vt:lpstr>
      <vt:lpstr>Tema1</vt:lpstr>
      <vt:lpstr>Presentación de PowerPoint</vt:lpstr>
      <vt:lpstr>MAPEO SISTEMÁTICO DE LITERATURA ASEQUIBLES Y REPRODUCIBLES APLICANDO GESTIÓN DEL CONOCIMIENTO Y MINERÍA DE PROCESOS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 Cuadros</dc:creator>
  <cp:lastModifiedBy>Ale Cuadros</cp:lastModifiedBy>
  <cp:revision>197</cp:revision>
  <dcterms:created xsi:type="dcterms:W3CDTF">2019-07-08T17:43:27Z</dcterms:created>
  <dcterms:modified xsi:type="dcterms:W3CDTF">2019-07-26T15:51:48Z</dcterms:modified>
</cp:coreProperties>
</file>