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handoutMasterIdLst>
    <p:handoutMasterId r:id="rId27"/>
  </p:handoutMasterIdLst>
  <p:sldIdLst>
    <p:sldId id="259" r:id="rId2"/>
    <p:sldId id="324" r:id="rId3"/>
    <p:sldId id="325" r:id="rId4"/>
    <p:sldId id="364" r:id="rId5"/>
    <p:sldId id="366" r:id="rId6"/>
    <p:sldId id="361" r:id="rId7"/>
    <p:sldId id="368" r:id="rId8"/>
    <p:sldId id="389" r:id="rId9"/>
    <p:sldId id="376" r:id="rId10"/>
    <p:sldId id="337" r:id="rId11"/>
    <p:sldId id="374" r:id="rId12"/>
    <p:sldId id="338" r:id="rId13"/>
    <p:sldId id="344" r:id="rId14"/>
    <p:sldId id="346" r:id="rId15"/>
    <p:sldId id="359" r:id="rId16"/>
    <p:sldId id="391" r:id="rId17"/>
    <p:sldId id="393" r:id="rId18"/>
    <p:sldId id="349" r:id="rId19"/>
    <p:sldId id="367" r:id="rId20"/>
    <p:sldId id="365" r:id="rId21"/>
    <p:sldId id="369" r:id="rId22"/>
    <p:sldId id="363" r:id="rId23"/>
    <p:sldId id="387" r:id="rId24"/>
    <p:sldId id="331" r:id="rId25"/>
  </p:sldIdLst>
  <p:sldSz cx="12190413"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66"/>
    <a:srgbClr val="001F3E"/>
    <a:srgbClr val="006600"/>
    <a:srgbClr val="660033"/>
    <a:srgbClr val="003366"/>
    <a:srgbClr val="000066"/>
    <a:srgbClr val="666699"/>
    <a:srgbClr val="B7FFB7"/>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3" autoAdjust="0"/>
    <p:restoredTop sz="94484" autoAdjust="0"/>
  </p:normalViewPr>
  <p:slideViewPr>
    <p:cSldViewPr>
      <p:cViewPr varScale="1">
        <p:scale>
          <a:sx n="68" d="100"/>
          <a:sy n="68" d="100"/>
        </p:scale>
        <p:origin x="972" y="96"/>
      </p:cViewPr>
      <p:guideLst>
        <p:guide orient="horz" pos="2160"/>
        <p:guide pos="3840"/>
      </p:guideLst>
    </p:cSldViewPr>
  </p:slideViewPr>
  <p:notesTextViewPr>
    <p:cViewPr>
      <p:scale>
        <a:sx n="1" d="1"/>
        <a:sy n="1" d="1"/>
      </p:scale>
      <p:origin x="0" y="0"/>
    </p:cViewPr>
  </p:notesTextViewPr>
  <p:notesViewPr>
    <p:cSldViewPr>
      <p:cViewPr varScale="1">
        <p:scale>
          <a:sx n="53" d="100"/>
          <a:sy n="53" d="100"/>
        </p:scale>
        <p:origin x="-28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E:\FER\Pruebas%20para%20trabajo\TRABAJOS%20HECHOS%20EN%20JUNIO\Sofia%20P&#225;ez%20Dany%20SAMUEL\Tabulaci&#243;n%20de%20encuestas%20Sofia%20P&#225;ez.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grafico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128" b="1" i="0" u="none" strike="noStrike" kern="1200" cap="none" baseline="0">
                <a:solidFill>
                  <a:srgbClr val="000000"/>
                </a:solidFill>
                <a:latin typeface="+mn-lt"/>
                <a:ea typeface="+mn-ea"/>
                <a:cs typeface="+mn-cs"/>
              </a:defRPr>
            </a:pPr>
            <a:r>
              <a:rPr lang="es-EC" cap="none" dirty="0">
                <a:solidFill>
                  <a:srgbClr val="000000"/>
                </a:solidFill>
              </a:rPr>
              <a:t>Género</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128" b="1" i="0" u="none" strike="noStrike" kern="1200" cap="none" baseline="0">
              <a:solidFill>
                <a:srgbClr val="000000"/>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B9A-4EBC-BFF1-5677C8214CFB}"/>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B9A-4EBC-BFF1-5677C8214CFB}"/>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1-4B9A-4EBC-BFF1-5677C8214CFB}"/>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3-4B9A-4EBC-BFF1-5677C8214CFB}"/>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'Datos Generales'!$A$12:$A$13</c:f>
              <c:strCache>
                <c:ptCount val="2"/>
                <c:pt idx="0">
                  <c:v>Femenino</c:v>
                </c:pt>
                <c:pt idx="1">
                  <c:v>Masculino</c:v>
                </c:pt>
              </c:strCache>
            </c:strRef>
          </c:cat>
          <c:val>
            <c:numRef>
              <c:f>'Datos Generales'!$B$12:$B$13</c:f>
              <c:numCache>
                <c:formatCode>General</c:formatCode>
                <c:ptCount val="2"/>
                <c:pt idx="0">
                  <c:v>163</c:v>
                </c:pt>
                <c:pt idx="1">
                  <c:v>205</c:v>
                </c:pt>
              </c:numCache>
            </c:numRef>
          </c:val>
          <c:extLst>
            <c:ext xmlns:c16="http://schemas.microsoft.com/office/drawing/2014/chart" uri="{C3380CC4-5D6E-409C-BE32-E72D297353CC}">
              <c16:uniqueId val="{00000004-4B9A-4EBC-BFF1-5677C8214CFB}"/>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s-EC" sz="1800"/>
              <a:t>¿Cuál es el destino principal del crédito obtenido?</a:t>
            </a:r>
            <a:endParaRPr lang="en-US" sz="1800"/>
          </a:p>
        </c:rich>
      </c:tx>
      <c:layout>
        <c:manualLayout>
          <c:xMode val="edge"/>
          <c:yMode val="edge"/>
          <c:x val="0.13085414751896254"/>
          <c:y val="5.3423935211025717E-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s-EC"/>
        </a:p>
      </c:txPr>
    </c:title>
    <c:autoTitleDeleted val="0"/>
    <c:plotArea>
      <c:layout/>
      <c:pieChart>
        <c:varyColors val="1"/>
        <c:ser>
          <c:idx val="0"/>
          <c:order val="0"/>
          <c:tx>
            <c:strRef>
              <c:f>Hoja1!$D$257</c:f>
              <c:strCache>
                <c:ptCount val="1"/>
                <c:pt idx="0">
                  <c:v>%</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D520-4A9D-A857-695983DAF8A7}"/>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D520-4A9D-A857-695983DAF8A7}"/>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D520-4A9D-A857-695983DAF8A7}"/>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D520-4A9D-A857-695983DAF8A7}"/>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D520-4A9D-A857-695983DAF8A7}"/>
              </c:ext>
            </c:extLst>
          </c:dPt>
          <c:dLbls>
            <c:dLbl>
              <c:idx val="0"/>
              <c:layout>
                <c:manualLayout>
                  <c:x val="0.16079148613117061"/>
                  <c:y val="0.2063400408282297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520-4A9D-A857-695983DAF8A7}"/>
                </c:ext>
              </c:extLst>
            </c:dLbl>
            <c:dLbl>
              <c:idx val="2"/>
              <c:layout>
                <c:manualLayout>
                  <c:x val="-1.9705773432581564E-2"/>
                  <c:y val="2.952099737532808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520-4A9D-A857-695983DAF8A7}"/>
                </c:ext>
              </c:extLst>
            </c:dLbl>
            <c:dLbl>
              <c:idx val="3"/>
              <c:layout>
                <c:manualLayout>
                  <c:x val="-0.37276469281190977"/>
                  <c:y val="9.0481918926800815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520-4A9D-A857-695983DAF8A7}"/>
                </c:ext>
              </c:extLst>
            </c:dLbl>
            <c:dLbl>
              <c:idx val="4"/>
              <c:layout>
                <c:manualLayout>
                  <c:x val="0.11552799688923453"/>
                  <c:y val="7.2860892388451448E-2"/>
                </c:manualLayout>
              </c:layout>
              <c:showLegendKey val="0"/>
              <c:showVal val="0"/>
              <c:showCatName val="1"/>
              <c:showSerName val="0"/>
              <c:showPercent val="1"/>
              <c:showBubbleSize val="0"/>
              <c:extLst>
                <c:ext xmlns:c15="http://schemas.microsoft.com/office/drawing/2012/chart" uri="{CE6537A1-D6FC-4f65-9D91-7224C49458BB}">
                  <c15:layout>
                    <c:manualLayout>
                      <c:w val="0.37511387623597375"/>
                      <c:h val="0.20499999999999999"/>
                    </c:manualLayout>
                  </c15:layout>
                </c:ext>
                <c:ext xmlns:c16="http://schemas.microsoft.com/office/drawing/2014/chart" uri="{C3380CC4-5D6E-409C-BE32-E72D297353CC}">
                  <c16:uniqueId val="{00000009-D520-4A9D-A857-695983DAF8A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Hoja1!$B$258:$B$262</c:f>
              <c:strCache>
                <c:ptCount val="5"/>
                <c:pt idx="0">
                  <c:v>Compra o mejora del terreno</c:v>
                </c:pt>
                <c:pt idx="1">
                  <c:v>Pago de deudas</c:v>
                </c:pt>
                <c:pt idx="2">
                  <c:v>Comprar insumos, materia prima, maquinaria</c:v>
                </c:pt>
                <c:pt idx="3">
                  <c:v>Compra de tecnología</c:v>
                </c:pt>
                <c:pt idx="4">
                  <c:v>Educación/Capacitación</c:v>
                </c:pt>
              </c:strCache>
            </c:strRef>
          </c:cat>
          <c:val>
            <c:numRef>
              <c:f>Hoja1!$D$258:$D$262</c:f>
              <c:numCache>
                <c:formatCode>0%</c:formatCode>
                <c:ptCount val="5"/>
                <c:pt idx="0">
                  <c:v>0.26</c:v>
                </c:pt>
                <c:pt idx="1">
                  <c:v>0.21</c:v>
                </c:pt>
                <c:pt idx="2">
                  <c:v>0.5</c:v>
                </c:pt>
                <c:pt idx="3">
                  <c:v>0.03</c:v>
                </c:pt>
                <c:pt idx="4">
                  <c:v>0</c:v>
                </c:pt>
              </c:numCache>
            </c:numRef>
          </c:val>
          <c:extLst>
            <c:ext xmlns:c16="http://schemas.microsoft.com/office/drawing/2014/chart" uri="{C3380CC4-5D6E-409C-BE32-E72D297353CC}">
              <c16:uniqueId val="{0000000A-D520-4A9D-A857-695983DAF8A7}"/>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s-EC" sz="1800"/>
              <a:t>Compra/ mejora de terreno o maquinaria  </a:t>
            </a:r>
            <a:endParaRPr lang="en-US" sz="180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Hoja1!$D$269</c:f>
              <c:strCache>
                <c:ptCount val="1"/>
                <c:pt idx="0">
                  <c:v>%</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Hoja1!$B$270:$B$274</c:f>
              <c:strCache>
                <c:ptCount val="5"/>
                <c:pt idx="0">
                  <c:v>Nunca</c:v>
                </c:pt>
                <c:pt idx="1">
                  <c:v>Rara vez</c:v>
                </c:pt>
                <c:pt idx="2">
                  <c:v>A veces</c:v>
                </c:pt>
                <c:pt idx="3">
                  <c:v>Frecuentemente</c:v>
                </c:pt>
                <c:pt idx="4">
                  <c:v>Siempre</c:v>
                </c:pt>
              </c:strCache>
            </c:strRef>
          </c:cat>
          <c:val>
            <c:numRef>
              <c:f>Hoja1!$D$270:$D$274</c:f>
              <c:numCache>
                <c:formatCode>0%</c:formatCode>
                <c:ptCount val="5"/>
                <c:pt idx="0">
                  <c:v>0</c:v>
                </c:pt>
                <c:pt idx="1">
                  <c:v>0.09</c:v>
                </c:pt>
                <c:pt idx="2">
                  <c:v>0.4</c:v>
                </c:pt>
                <c:pt idx="3">
                  <c:v>0.41</c:v>
                </c:pt>
                <c:pt idx="4">
                  <c:v>0.1</c:v>
                </c:pt>
              </c:numCache>
            </c:numRef>
          </c:val>
          <c:extLst>
            <c:ext xmlns:c16="http://schemas.microsoft.com/office/drawing/2014/chart" uri="{C3380CC4-5D6E-409C-BE32-E72D297353CC}">
              <c16:uniqueId val="{00000000-0150-4102-BF14-49CAA568272D}"/>
            </c:ext>
          </c:extLst>
        </c:ser>
        <c:dLbls>
          <c:dLblPos val="outEnd"/>
          <c:showLegendKey val="0"/>
          <c:showVal val="1"/>
          <c:showCatName val="0"/>
          <c:showSerName val="0"/>
          <c:showPercent val="0"/>
          <c:showBubbleSize val="0"/>
        </c:dLbls>
        <c:gapWidth val="100"/>
        <c:overlap val="-24"/>
        <c:axId val="-500824016"/>
        <c:axId val="-500819664"/>
      </c:barChart>
      <c:catAx>
        <c:axId val="-5008240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s-EC"/>
          </a:p>
        </c:txPr>
        <c:crossAx val="-500819664"/>
        <c:crosses val="autoZero"/>
        <c:auto val="1"/>
        <c:lblAlgn val="ctr"/>
        <c:lblOffset val="100"/>
        <c:noMultiLvlLbl val="0"/>
      </c:catAx>
      <c:valAx>
        <c:axId val="-500819664"/>
        <c:scaling>
          <c:orientation val="minMax"/>
          <c:max val="1"/>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500824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s-EC" sz="1800"/>
              <a:t>Mejorar la productividad/ Contratación de trabajadores </a:t>
            </a:r>
            <a:endParaRPr lang="en-US" sz="180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Hoja1!$F$269</c:f>
              <c:strCache>
                <c:ptCount val="1"/>
                <c:pt idx="0">
                  <c:v>%</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Hoja1!$B$270:$B$274</c:f>
              <c:strCache>
                <c:ptCount val="5"/>
                <c:pt idx="0">
                  <c:v>Nunca</c:v>
                </c:pt>
                <c:pt idx="1">
                  <c:v>Rara vez</c:v>
                </c:pt>
                <c:pt idx="2">
                  <c:v>A veces</c:v>
                </c:pt>
                <c:pt idx="3">
                  <c:v>Frecuentemente</c:v>
                </c:pt>
                <c:pt idx="4">
                  <c:v>Siempre</c:v>
                </c:pt>
              </c:strCache>
            </c:strRef>
          </c:cat>
          <c:val>
            <c:numRef>
              <c:f>Hoja1!$F$270:$F$274</c:f>
              <c:numCache>
                <c:formatCode>0%</c:formatCode>
                <c:ptCount val="5"/>
                <c:pt idx="0">
                  <c:v>0</c:v>
                </c:pt>
                <c:pt idx="1">
                  <c:v>0.09</c:v>
                </c:pt>
                <c:pt idx="2">
                  <c:v>0.49</c:v>
                </c:pt>
                <c:pt idx="3">
                  <c:v>0.2</c:v>
                </c:pt>
                <c:pt idx="4">
                  <c:v>0.22</c:v>
                </c:pt>
              </c:numCache>
            </c:numRef>
          </c:val>
          <c:extLst>
            <c:ext xmlns:c16="http://schemas.microsoft.com/office/drawing/2014/chart" uri="{C3380CC4-5D6E-409C-BE32-E72D297353CC}">
              <c16:uniqueId val="{00000000-A019-4D2E-B76E-CFFE8324DEEA}"/>
            </c:ext>
          </c:extLst>
        </c:ser>
        <c:dLbls>
          <c:dLblPos val="outEnd"/>
          <c:showLegendKey val="0"/>
          <c:showVal val="1"/>
          <c:showCatName val="0"/>
          <c:showSerName val="0"/>
          <c:showPercent val="0"/>
          <c:showBubbleSize val="0"/>
        </c:dLbls>
        <c:gapWidth val="100"/>
        <c:overlap val="-24"/>
        <c:axId val="-500817488"/>
        <c:axId val="-500825648"/>
      </c:barChart>
      <c:catAx>
        <c:axId val="-50081748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s-EC"/>
          </a:p>
        </c:txPr>
        <c:crossAx val="-500825648"/>
        <c:crosses val="autoZero"/>
        <c:auto val="1"/>
        <c:lblAlgn val="ctr"/>
        <c:lblOffset val="100"/>
        <c:noMultiLvlLbl val="0"/>
      </c:catAx>
      <c:valAx>
        <c:axId val="-500825648"/>
        <c:scaling>
          <c:orientation val="minMax"/>
          <c:max val="1"/>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500817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s-EC" sz="1800"/>
              <a:t>Aumentar su nivel de ingresos económicos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Hoja1!$B$270</c:f>
              <c:strCache>
                <c:ptCount val="1"/>
                <c:pt idx="0">
                  <c:v>Nunca</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Hoja1!$H$269</c:f>
              <c:strCache>
                <c:ptCount val="1"/>
                <c:pt idx="0">
                  <c:v>%</c:v>
                </c:pt>
              </c:strCache>
            </c:strRef>
          </c:cat>
          <c:val>
            <c:numRef>
              <c:f>Hoja1!$H$270</c:f>
              <c:numCache>
                <c:formatCode>0%</c:formatCode>
                <c:ptCount val="1"/>
                <c:pt idx="0">
                  <c:v>0.02</c:v>
                </c:pt>
              </c:numCache>
            </c:numRef>
          </c:val>
          <c:extLst>
            <c:ext xmlns:c16="http://schemas.microsoft.com/office/drawing/2014/chart" uri="{C3380CC4-5D6E-409C-BE32-E72D297353CC}">
              <c16:uniqueId val="{00000000-ADF9-4F43-A8E2-D28A0F9FDD3A}"/>
            </c:ext>
          </c:extLst>
        </c:ser>
        <c:ser>
          <c:idx val="1"/>
          <c:order val="1"/>
          <c:tx>
            <c:strRef>
              <c:f>Hoja1!$B$271</c:f>
              <c:strCache>
                <c:ptCount val="1"/>
                <c:pt idx="0">
                  <c:v>Rara vez</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Hoja1!$H$269</c:f>
              <c:strCache>
                <c:ptCount val="1"/>
                <c:pt idx="0">
                  <c:v>%</c:v>
                </c:pt>
              </c:strCache>
            </c:strRef>
          </c:cat>
          <c:val>
            <c:numRef>
              <c:f>Hoja1!$H$271</c:f>
              <c:numCache>
                <c:formatCode>0%</c:formatCode>
                <c:ptCount val="1"/>
                <c:pt idx="0">
                  <c:v>0.27</c:v>
                </c:pt>
              </c:numCache>
            </c:numRef>
          </c:val>
          <c:extLst>
            <c:ext xmlns:c16="http://schemas.microsoft.com/office/drawing/2014/chart" uri="{C3380CC4-5D6E-409C-BE32-E72D297353CC}">
              <c16:uniqueId val="{00000001-ADF9-4F43-A8E2-D28A0F9FDD3A}"/>
            </c:ext>
          </c:extLst>
        </c:ser>
        <c:ser>
          <c:idx val="2"/>
          <c:order val="2"/>
          <c:tx>
            <c:strRef>
              <c:f>Hoja1!$B$272</c:f>
              <c:strCache>
                <c:ptCount val="1"/>
                <c:pt idx="0">
                  <c:v>A veces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Hoja1!$H$269</c:f>
              <c:strCache>
                <c:ptCount val="1"/>
                <c:pt idx="0">
                  <c:v>%</c:v>
                </c:pt>
              </c:strCache>
            </c:strRef>
          </c:cat>
          <c:val>
            <c:numRef>
              <c:f>Hoja1!$H$272</c:f>
              <c:numCache>
                <c:formatCode>0%</c:formatCode>
                <c:ptCount val="1"/>
                <c:pt idx="0">
                  <c:v>0.44</c:v>
                </c:pt>
              </c:numCache>
            </c:numRef>
          </c:val>
          <c:extLst>
            <c:ext xmlns:c16="http://schemas.microsoft.com/office/drawing/2014/chart" uri="{C3380CC4-5D6E-409C-BE32-E72D297353CC}">
              <c16:uniqueId val="{00000002-ADF9-4F43-A8E2-D28A0F9FDD3A}"/>
            </c:ext>
          </c:extLst>
        </c:ser>
        <c:ser>
          <c:idx val="3"/>
          <c:order val="3"/>
          <c:tx>
            <c:strRef>
              <c:f>Hoja1!$B$273</c:f>
              <c:strCache>
                <c:ptCount val="1"/>
                <c:pt idx="0">
                  <c:v>Frecuentemente</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Hoja1!$H$269</c:f>
              <c:strCache>
                <c:ptCount val="1"/>
                <c:pt idx="0">
                  <c:v>%</c:v>
                </c:pt>
              </c:strCache>
            </c:strRef>
          </c:cat>
          <c:val>
            <c:numRef>
              <c:f>Hoja1!$H$273</c:f>
              <c:numCache>
                <c:formatCode>0%</c:formatCode>
                <c:ptCount val="1"/>
                <c:pt idx="0">
                  <c:v>0.12</c:v>
                </c:pt>
              </c:numCache>
            </c:numRef>
          </c:val>
          <c:extLst>
            <c:ext xmlns:c16="http://schemas.microsoft.com/office/drawing/2014/chart" uri="{C3380CC4-5D6E-409C-BE32-E72D297353CC}">
              <c16:uniqueId val="{00000003-ADF9-4F43-A8E2-D28A0F9FDD3A}"/>
            </c:ext>
          </c:extLst>
        </c:ser>
        <c:ser>
          <c:idx val="4"/>
          <c:order val="4"/>
          <c:tx>
            <c:strRef>
              <c:f>Hoja1!$B$274</c:f>
              <c:strCache>
                <c:ptCount val="1"/>
                <c:pt idx="0">
                  <c:v>Siempre</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Hoja1!$H$269</c:f>
              <c:strCache>
                <c:ptCount val="1"/>
                <c:pt idx="0">
                  <c:v>%</c:v>
                </c:pt>
              </c:strCache>
            </c:strRef>
          </c:cat>
          <c:val>
            <c:numRef>
              <c:f>Hoja1!$H$274</c:f>
              <c:numCache>
                <c:formatCode>0%</c:formatCode>
                <c:ptCount val="1"/>
                <c:pt idx="0">
                  <c:v>0.15</c:v>
                </c:pt>
              </c:numCache>
            </c:numRef>
          </c:val>
          <c:extLst>
            <c:ext xmlns:c16="http://schemas.microsoft.com/office/drawing/2014/chart" uri="{C3380CC4-5D6E-409C-BE32-E72D297353CC}">
              <c16:uniqueId val="{00000004-ADF9-4F43-A8E2-D28A0F9FDD3A}"/>
            </c:ext>
          </c:extLst>
        </c:ser>
        <c:dLbls>
          <c:dLblPos val="outEnd"/>
          <c:showLegendKey val="0"/>
          <c:showVal val="1"/>
          <c:showCatName val="0"/>
          <c:showSerName val="0"/>
          <c:showPercent val="0"/>
          <c:showBubbleSize val="0"/>
        </c:dLbls>
        <c:gapWidth val="100"/>
        <c:overlap val="-24"/>
        <c:axId val="-500819120"/>
        <c:axId val="-500824560"/>
      </c:barChart>
      <c:catAx>
        <c:axId val="-500819120"/>
        <c:scaling>
          <c:orientation val="minMax"/>
        </c:scaling>
        <c:delete val="1"/>
        <c:axPos val="b"/>
        <c:numFmt formatCode="General" sourceLinked="1"/>
        <c:majorTickMark val="none"/>
        <c:minorTickMark val="none"/>
        <c:tickLblPos val="nextTo"/>
        <c:crossAx val="-500824560"/>
        <c:crosses val="autoZero"/>
        <c:auto val="1"/>
        <c:lblAlgn val="ctr"/>
        <c:lblOffset val="100"/>
        <c:noMultiLvlLbl val="0"/>
      </c:catAx>
      <c:valAx>
        <c:axId val="-500824560"/>
        <c:scaling>
          <c:orientation val="minMax"/>
          <c:max val="1"/>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500819120"/>
        <c:crosses val="autoZero"/>
        <c:crossBetween val="between"/>
      </c:valAx>
      <c:spPr>
        <a:noFill/>
        <a:ln>
          <a:noFill/>
        </a:ln>
        <a:effectLst/>
      </c:spPr>
    </c:plotArea>
    <c:legend>
      <c:legendPos val="b"/>
      <c:layout>
        <c:manualLayout>
          <c:xMode val="edge"/>
          <c:yMode val="edge"/>
          <c:x val="7.1636484835018319E-2"/>
          <c:y val="0.8600167687372412"/>
          <c:w val="0.89435247935414586"/>
          <c:h val="8.90573053368328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s-EC" sz="1800"/>
              <a:t>Acceder a educación/ capacitación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Hoja1!$B$270</c:f>
              <c:strCache>
                <c:ptCount val="1"/>
                <c:pt idx="0">
                  <c:v>Nunca</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Hoja1!$J$269</c:f>
              <c:strCache>
                <c:ptCount val="1"/>
                <c:pt idx="0">
                  <c:v>%</c:v>
                </c:pt>
              </c:strCache>
            </c:strRef>
          </c:cat>
          <c:val>
            <c:numRef>
              <c:f>Hoja1!$J$270</c:f>
              <c:numCache>
                <c:formatCode>0%</c:formatCode>
                <c:ptCount val="1"/>
                <c:pt idx="0">
                  <c:v>0.51</c:v>
                </c:pt>
              </c:numCache>
            </c:numRef>
          </c:val>
          <c:extLst>
            <c:ext xmlns:c16="http://schemas.microsoft.com/office/drawing/2014/chart" uri="{C3380CC4-5D6E-409C-BE32-E72D297353CC}">
              <c16:uniqueId val="{00000000-121D-478C-AA3A-C08541092AE4}"/>
            </c:ext>
          </c:extLst>
        </c:ser>
        <c:ser>
          <c:idx val="1"/>
          <c:order val="1"/>
          <c:tx>
            <c:strRef>
              <c:f>Hoja1!$B$271</c:f>
              <c:strCache>
                <c:ptCount val="1"/>
                <c:pt idx="0">
                  <c:v>Rara vez</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Hoja1!$J$269</c:f>
              <c:strCache>
                <c:ptCount val="1"/>
                <c:pt idx="0">
                  <c:v>%</c:v>
                </c:pt>
              </c:strCache>
            </c:strRef>
          </c:cat>
          <c:val>
            <c:numRef>
              <c:f>Hoja1!$J$271</c:f>
              <c:numCache>
                <c:formatCode>0%</c:formatCode>
                <c:ptCount val="1"/>
                <c:pt idx="0">
                  <c:v>0.41</c:v>
                </c:pt>
              </c:numCache>
            </c:numRef>
          </c:val>
          <c:extLst>
            <c:ext xmlns:c16="http://schemas.microsoft.com/office/drawing/2014/chart" uri="{C3380CC4-5D6E-409C-BE32-E72D297353CC}">
              <c16:uniqueId val="{00000001-121D-478C-AA3A-C08541092AE4}"/>
            </c:ext>
          </c:extLst>
        </c:ser>
        <c:ser>
          <c:idx val="2"/>
          <c:order val="2"/>
          <c:tx>
            <c:strRef>
              <c:f>Hoja1!$B$272</c:f>
              <c:strCache>
                <c:ptCount val="1"/>
                <c:pt idx="0">
                  <c:v>A veces</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Hoja1!$J$269</c:f>
              <c:strCache>
                <c:ptCount val="1"/>
                <c:pt idx="0">
                  <c:v>%</c:v>
                </c:pt>
              </c:strCache>
            </c:strRef>
          </c:cat>
          <c:val>
            <c:numRef>
              <c:f>Hoja1!$J$272</c:f>
              <c:numCache>
                <c:formatCode>0%</c:formatCode>
                <c:ptCount val="1"/>
                <c:pt idx="0">
                  <c:v>7.0000000000000007E-2</c:v>
                </c:pt>
              </c:numCache>
            </c:numRef>
          </c:val>
          <c:extLst>
            <c:ext xmlns:c16="http://schemas.microsoft.com/office/drawing/2014/chart" uri="{C3380CC4-5D6E-409C-BE32-E72D297353CC}">
              <c16:uniqueId val="{00000002-121D-478C-AA3A-C08541092AE4}"/>
            </c:ext>
          </c:extLst>
        </c:ser>
        <c:ser>
          <c:idx val="3"/>
          <c:order val="3"/>
          <c:tx>
            <c:strRef>
              <c:f>Hoja1!$B$273</c:f>
              <c:strCache>
                <c:ptCount val="1"/>
                <c:pt idx="0">
                  <c:v>Frecuentemente</c:v>
                </c:pt>
              </c:strCache>
            </c:strRef>
          </c:tx>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Hoja1!$J$269</c:f>
              <c:strCache>
                <c:ptCount val="1"/>
                <c:pt idx="0">
                  <c:v>%</c:v>
                </c:pt>
              </c:strCache>
            </c:strRef>
          </c:cat>
          <c:val>
            <c:numRef>
              <c:f>Hoja1!$J$273</c:f>
              <c:numCache>
                <c:formatCode>0%</c:formatCode>
                <c:ptCount val="1"/>
                <c:pt idx="0">
                  <c:v>0.01</c:v>
                </c:pt>
              </c:numCache>
            </c:numRef>
          </c:val>
          <c:extLst>
            <c:ext xmlns:c16="http://schemas.microsoft.com/office/drawing/2014/chart" uri="{C3380CC4-5D6E-409C-BE32-E72D297353CC}">
              <c16:uniqueId val="{00000003-121D-478C-AA3A-C08541092AE4}"/>
            </c:ext>
          </c:extLst>
        </c:ser>
        <c:ser>
          <c:idx val="4"/>
          <c:order val="4"/>
          <c:tx>
            <c:strRef>
              <c:f>Hoja1!$B$274</c:f>
              <c:strCache>
                <c:ptCount val="1"/>
                <c:pt idx="0">
                  <c:v>Siempre</c:v>
                </c:pt>
              </c:strCache>
            </c:strRef>
          </c:tx>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Hoja1!$J$269</c:f>
              <c:strCache>
                <c:ptCount val="1"/>
                <c:pt idx="0">
                  <c:v>%</c:v>
                </c:pt>
              </c:strCache>
            </c:strRef>
          </c:cat>
          <c:val>
            <c:numRef>
              <c:f>Hoja1!$J$274</c:f>
              <c:numCache>
                <c:formatCode>0%</c:formatCode>
                <c:ptCount val="1"/>
                <c:pt idx="0">
                  <c:v>0</c:v>
                </c:pt>
              </c:numCache>
            </c:numRef>
          </c:val>
          <c:extLst>
            <c:ext xmlns:c16="http://schemas.microsoft.com/office/drawing/2014/chart" uri="{C3380CC4-5D6E-409C-BE32-E72D297353CC}">
              <c16:uniqueId val="{00000004-121D-478C-AA3A-C08541092AE4}"/>
            </c:ext>
          </c:extLst>
        </c:ser>
        <c:dLbls>
          <c:dLblPos val="outEnd"/>
          <c:showLegendKey val="0"/>
          <c:showVal val="1"/>
          <c:showCatName val="0"/>
          <c:showSerName val="0"/>
          <c:showPercent val="0"/>
          <c:showBubbleSize val="0"/>
        </c:dLbls>
        <c:gapWidth val="100"/>
        <c:overlap val="-24"/>
        <c:axId val="-488675296"/>
        <c:axId val="-488678016"/>
      </c:barChart>
      <c:catAx>
        <c:axId val="-488675296"/>
        <c:scaling>
          <c:orientation val="minMax"/>
        </c:scaling>
        <c:delete val="1"/>
        <c:axPos val="b"/>
        <c:numFmt formatCode="General" sourceLinked="1"/>
        <c:majorTickMark val="none"/>
        <c:minorTickMark val="none"/>
        <c:tickLblPos val="nextTo"/>
        <c:crossAx val="-488678016"/>
        <c:crosses val="autoZero"/>
        <c:auto val="1"/>
        <c:lblAlgn val="ctr"/>
        <c:lblOffset val="100"/>
        <c:noMultiLvlLbl val="0"/>
      </c:catAx>
      <c:valAx>
        <c:axId val="-488678016"/>
        <c:scaling>
          <c:orientation val="minMax"/>
          <c:max val="1"/>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88675296"/>
        <c:crosses val="autoZero"/>
        <c:crossBetween val="between"/>
      </c:valAx>
      <c:spPr>
        <a:noFill/>
        <a:ln>
          <a:noFill/>
        </a:ln>
        <a:effectLst/>
      </c:spPr>
    </c:plotArea>
    <c:legend>
      <c:legendPos val="b"/>
      <c:layout>
        <c:manualLayout>
          <c:xMode val="edge"/>
          <c:yMode val="edge"/>
          <c:x val="0.13499328807296995"/>
          <c:y val="0.84420401774135323"/>
          <c:w val="0.80633941132368281"/>
          <c:h val="0.106137919079514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Compra de tecnología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[Libro1]Hoja1!$B$270</c:f>
              <c:strCache>
                <c:ptCount val="1"/>
                <c:pt idx="0">
                  <c:v>Nunca</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[Libro1]Hoja1!$L$269</c:f>
              <c:strCache>
                <c:ptCount val="1"/>
                <c:pt idx="0">
                  <c:v>%</c:v>
                </c:pt>
              </c:strCache>
            </c:strRef>
          </c:cat>
          <c:val>
            <c:numRef>
              <c:f>[Libro1]Hoja1!$L$270</c:f>
              <c:numCache>
                <c:formatCode>0%</c:formatCode>
                <c:ptCount val="1"/>
                <c:pt idx="0">
                  <c:v>0.81</c:v>
                </c:pt>
              </c:numCache>
            </c:numRef>
          </c:val>
          <c:extLst>
            <c:ext xmlns:c16="http://schemas.microsoft.com/office/drawing/2014/chart" uri="{C3380CC4-5D6E-409C-BE32-E72D297353CC}">
              <c16:uniqueId val="{00000000-6749-494B-9008-9E78635EB21F}"/>
            </c:ext>
          </c:extLst>
        </c:ser>
        <c:ser>
          <c:idx val="1"/>
          <c:order val="1"/>
          <c:tx>
            <c:strRef>
              <c:f>[Libro1]Hoja1!$B$271</c:f>
              <c:strCache>
                <c:ptCount val="1"/>
                <c:pt idx="0">
                  <c:v>Rara vez</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[Libro1]Hoja1!$L$269</c:f>
              <c:strCache>
                <c:ptCount val="1"/>
                <c:pt idx="0">
                  <c:v>%</c:v>
                </c:pt>
              </c:strCache>
            </c:strRef>
          </c:cat>
          <c:val>
            <c:numRef>
              <c:f>[Libro1]Hoja1!$L$271</c:f>
              <c:numCache>
                <c:formatCode>0%</c:formatCode>
                <c:ptCount val="1"/>
                <c:pt idx="0">
                  <c:v>0.18</c:v>
                </c:pt>
              </c:numCache>
            </c:numRef>
          </c:val>
          <c:extLst>
            <c:ext xmlns:c16="http://schemas.microsoft.com/office/drawing/2014/chart" uri="{C3380CC4-5D6E-409C-BE32-E72D297353CC}">
              <c16:uniqueId val="{00000001-6749-494B-9008-9E78635EB21F}"/>
            </c:ext>
          </c:extLst>
        </c:ser>
        <c:ser>
          <c:idx val="2"/>
          <c:order val="2"/>
          <c:tx>
            <c:strRef>
              <c:f>[Libro1]Hoja1!$B$272</c:f>
              <c:strCache>
                <c:ptCount val="1"/>
                <c:pt idx="0">
                  <c:v>A veces</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[Libro1]Hoja1!$L$269</c:f>
              <c:strCache>
                <c:ptCount val="1"/>
                <c:pt idx="0">
                  <c:v>%</c:v>
                </c:pt>
              </c:strCache>
            </c:strRef>
          </c:cat>
          <c:val>
            <c:numRef>
              <c:f>[Libro1]Hoja1!$L$272</c:f>
              <c:numCache>
                <c:formatCode>0%</c:formatCode>
                <c:ptCount val="1"/>
                <c:pt idx="0">
                  <c:v>0.01</c:v>
                </c:pt>
              </c:numCache>
            </c:numRef>
          </c:val>
          <c:extLst>
            <c:ext xmlns:c16="http://schemas.microsoft.com/office/drawing/2014/chart" uri="{C3380CC4-5D6E-409C-BE32-E72D297353CC}">
              <c16:uniqueId val="{00000002-6749-494B-9008-9E78635EB21F}"/>
            </c:ext>
          </c:extLst>
        </c:ser>
        <c:ser>
          <c:idx val="3"/>
          <c:order val="3"/>
          <c:tx>
            <c:strRef>
              <c:f>[Libro1]Hoja1!$B$273</c:f>
              <c:strCache>
                <c:ptCount val="1"/>
                <c:pt idx="0">
                  <c:v>Frecuentemente</c:v>
                </c:pt>
              </c:strCache>
            </c:strRef>
          </c:tx>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[Libro1]Hoja1!$L$269</c:f>
              <c:strCache>
                <c:ptCount val="1"/>
                <c:pt idx="0">
                  <c:v>%</c:v>
                </c:pt>
              </c:strCache>
            </c:strRef>
          </c:cat>
          <c:val>
            <c:numRef>
              <c:f>[Libro1]Hoja1!$L$273</c:f>
              <c:numCache>
                <c:formatCode>0%</c:formatCode>
                <c:ptCount val="1"/>
                <c:pt idx="0">
                  <c:v>0</c:v>
                </c:pt>
              </c:numCache>
            </c:numRef>
          </c:val>
          <c:extLst>
            <c:ext xmlns:c16="http://schemas.microsoft.com/office/drawing/2014/chart" uri="{C3380CC4-5D6E-409C-BE32-E72D297353CC}">
              <c16:uniqueId val="{00000003-6749-494B-9008-9E78635EB21F}"/>
            </c:ext>
          </c:extLst>
        </c:ser>
        <c:ser>
          <c:idx val="4"/>
          <c:order val="4"/>
          <c:tx>
            <c:strRef>
              <c:f>[Libro1]Hoja1!$B$274</c:f>
              <c:strCache>
                <c:ptCount val="1"/>
                <c:pt idx="0">
                  <c:v>Siempre</c:v>
                </c:pt>
              </c:strCache>
            </c:strRef>
          </c:tx>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[Libro1]Hoja1!$L$269</c:f>
              <c:strCache>
                <c:ptCount val="1"/>
                <c:pt idx="0">
                  <c:v>%</c:v>
                </c:pt>
              </c:strCache>
            </c:strRef>
          </c:cat>
          <c:val>
            <c:numRef>
              <c:f>[Libro1]Hoja1!$L$274</c:f>
              <c:numCache>
                <c:formatCode>0%</c:formatCode>
                <c:ptCount val="1"/>
                <c:pt idx="0">
                  <c:v>0</c:v>
                </c:pt>
              </c:numCache>
            </c:numRef>
          </c:val>
          <c:extLst>
            <c:ext xmlns:c16="http://schemas.microsoft.com/office/drawing/2014/chart" uri="{C3380CC4-5D6E-409C-BE32-E72D297353CC}">
              <c16:uniqueId val="{00000004-6749-494B-9008-9E78635EB21F}"/>
            </c:ext>
          </c:extLst>
        </c:ser>
        <c:dLbls>
          <c:dLblPos val="outEnd"/>
          <c:showLegendKey val="0"/>
          <c:showVal val="1"/>
          <c:showCatName val="0"/>
          <c:showSerName val="0"/>
          <c:showPercent val="0"/>
          <c:showBubbleSize val="0"/>
        </c:dLbls>
        <c:gapWidth val="100"/>
        <c:overlap val="-24"/>
        <c:axId val="-488676928"/>
        <c:axId val="-488675840"/>
      </c:barChart>
      <c:catAx>
        <c:axId val="-488676928"/>
        <c:scaling>
          <c:orientation val="minMax"/>
        </c:scaling>
        <c:delete val="1"/>
        <c:axPos val="b"/>
        <c:numFmt formatCode="General" sourceLinked="1"/>
        <c:majorTickMark val="none"/>
        <c:minorTickMark val="none"/>
        <c:tickLblPos val="nextTo"/>
        <c:crossAx val="-488675840"/>
        <c:crosses val="autoZero"/>
        <c:auto val="1"/>
        <c:lblAlgn val="ctr"/>
        <c:lblOffset val="100"/>
        <c:noMultiLvlLbl val="0"/>
      </c:catAx>
      <c:valAx>
        <c:axId val="-488675840"/>
        <c:scaling>
          <c:orientation val="minMax"/>
          <c:max val="1"/>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88676928"/>
        <c:crosses val="autoZero"/>
        <c:crossBetween val="between"/>
      </c:valAx>
      <c:spPr>
        <a:noFill/>
        <a:ln>
          <a:noFill/>
        </a:ln>
        <a:effectLst/>
      </c:spPr>
    </c:plotArea>
    <c:legend>
      <c:legendPos val="b"/>
      <c:layout>
        <c:manualLayout>
          <c:xMode val="edge"/>
          <c:yMode val="edge"/>
          <c:x val="7.7777777777777779E-2"/>
          <c:y val="0.84612787984835225"/>
          <c:w val="0.9"/>
          <c:h val="8.90573053368328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s-EC" sz="1400"/>
              <a:t>¿Considera usted que el crédito cooperativo ha fomentado el desarrollo económico del sector agropecuario de cantón?</a:t>
            </a:r>
            <a:endParaRPr lang="en-US" sz="1400"/>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Hoja1!$C$325</c:f>
              <c:strCache>
                <c:ptCount val="1"/>
                <c:pt idx="0">
                  <c:v>%</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Hoja1!$A$326:$A$330</c:f>
              <c:strCache>
                <c:ptCount val="5"/>
                <c:pt idx="0">
                  <c:v>Nunca</c:v>
                </c:pt>
                <c:pt idx="1">
                  <c:v>Rara vez</c:v>
                </c:pt>
                <c:pt idx="2">
                  <c:v>A veces</c:v>
                </c:pt>
                <c:pt idx="3">
                  <c:v>Frecuentemente</c:v>
                </c:pt>
                <c:pt idx="4">
                  <c:v>Siempre</c:v>
                </c:pt>
              </c:strCache>
            </c:strRef>
          </c:cat>
          <c:val>
            <c:numRef>
              <c:f>Hoja1!$C$326:$C$330</c:f>
              <c:numCache>
                <c:formatCode>0%</c:formatCode>
                <c:ptCount val="5"/>
                <c:pt idx="0">
                  <c:v>0</c:v>
                </c:pt>
                <c:pt idx="1">
                  <c:v>0.09</c:v>
                </c:pt>
                <c:pt idx="2">
                  <c:v>0.4</c:v>
                </c:pt>
                <c:pt idx="3">
                  <c:v>0.41</c:v>
                </c:pt>
                <c:pt idx="4">
                  <c:v>0.1</c:v>
                </c:pt>
              </c:numCache>
            </c:numRef>
          </c:val>
          <c:extLst>
            <c:ext xmlns:c16="http://schemas.microsoft.com/office/drawing/2014/chart" uri="{C3380CC4-5D6E-409C-BE32-E72D297353CC}">
              <c16:uniqueId val="{00000000-2A6F-466D-9FCA-34EF335304B3}"/>
            </c:ext>
          </c:extLst>
        </c:ser>
        <c:dLbls>
          <c:dLblPos val="outEnd"/>
          <c:showLegendKey val="0"/>
          <c:showVal val="1"/>
          <c:showCatName val="0"/>
          <c:showSerName val="0"/>
          <c:showPercent val="0"/>
          <c:showBubbleSize val="0"/>
        </c:dLbls>
        <c:gapWidth val="100"/>
        <c:overlap val="-24"/>
        <c:axId val="-488674208"/>
        <c:axId val="-488685632"/>
      </c:barChart>
      <c:catAx>
        <c:axId val="-4886742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s-EC"/>
          </a:p>
        </c:txPr>
        <c:crossAx val="-488685632"/>
        <c:crosses val="autoZero"/>
        <c:auto val="1"/>
        <c:lblAlgn val="ctr"/>
        <c:lblOffset val="100"/>
        <c:noMultiLvlLbl val="0"/>
      </c:catAx>
      <c:valAx>
        <c:axId val="-488685632"/>
        <c:scaling>
          <c:orientation val="minMax"/>
          <c:max val="1"/>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88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C" sz="1600"/>
              <a:t>¿Usted se ha beneficiado de algún programa de educación financiera?</a:t>
            </a:r>
            <a:endParaRPr lang="en-US" sz="160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Hoja1!$C$340</c:f>
              <c:strCache>
                <c:ptCount val="1"/>
                <c:pt idx="0">
                  <c:v>%</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Hoja1!$A$341:$A$345</c:f>
              <c:strCache>
                <c:ptCount val="5"/>
                <c:pt idx="0">
                  <c:v>Nunca</c:v>
                </c:pt>
                <c:pt idx="1">
                  <c:v>Rara vez</c:v>
                </c:pt>
                <c:pt idx="2">
                  <c:v>A veces</c:v>
                </c:pt>
                <c:pt idx="3">
                  <c:v>Frecuentemente</c:v>
                </c:pt>
                <c:pt idx="4">
                  <c:v>Siempre</c:v>
                </c:pt>
              </c:strCache>
            </c:strRef>
          </c:cat>
          <c:val>
            <c:numRef>
              <c:f>Hoja1!$C$341:$C$345</c:f>
              <c:numCache>
                <c:formatCode>0%</c:formatCode>
                <c:ptCount val="5"/>
                <c:pt idx="0">
                  <c:v>0.48</c:v>
                </c:pt>
                <c:pt idx="1">
                  <c:v>0.28999999999999998</c:v>
                </c:pt>
                <c:pt idx="2">
                  <c:v>0.19</c:v>
                </c:pt>
                <c:pt idx="3">
                  <c:v>0.03</c:v>
                </c:pt>
                <c:pt idx="4">
                  <c:v>0.01</c:v>
                </c:pt>
              </c:numCache>
            </c:numRef>
          </c:val>
          <c:extLst>
            <c:ext xmlns:c16="http://schemas.microsoft.com/office/drawing/2014/chart" uri="{C3380CC4-5D6E-409C-BE32-E72D297353CC}">
              <c16:uniqueId val="{00000000-BB45-4094-B282-6D2DD4DE9C12}"/>
            </c:ext>
          </c:extLst>
        </c:ser>
        <c:dLbls>
          <c:dLblPos val="outEnd"/>
          <c:showLegendKey val="0"/>
          <c:showVal val="1"/>
          <c:showCatName val="0"/>
          <c:showSerName val="0"/>
          <c:showPercent val="0"/>
          <c:showBubbleSize val="0"/>
        </c:dLbls>
        <c:gapWidth val="100"/>
        <c:overlap val="-24"/>
        <c:axId val="-572289856"/>
        <c:axId val="-572294208"/>
      </c:barChart>
      <c:catAx>
        <c:axId val="-5722898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s-EC"/>
          </a:p>
        </c:txPr>
        <c:crossAx val="-572294208"/>
        <c:crosses val="autoZero"/>
        <c:auto val="1"/>
        <c:lblAlgn val="ctr"/>
        <c:lblOffset val="100"/>
        <c:noMultiLvlLbl val="0"/>
      </c:catAx>
      <c:valAx>
        <c:axId val="-572294208"/>
        <c:scaling>
          <c:orientation val="minMax"/>
          <c:max val="1"/>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572289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en-US" sz="2000" dirty="0" err="1"/>
              <a:t>Edad</a:t>
            </a:r>
            <a:endParaRPr lang="en-US" sz="2000" dirty="0"/>
          </a:p>
        </c:rich>
      </c:tx>
      <c:layout>
        <c:manualLayout>
          <c:xMode val="edge"/>
          <c:yMode val="edge"/>
          <c:x val="0.4440446527022448"/>
          <c:y val="2.5810140336710554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Hoja1!$C$355</c:f>
              <c:strCache>
                <c:ptCount val="1"/>
                <c:pt idx="0">
                  <c:v>%</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Hoja1!$A$356:$A$360</c:f>
              <c:strCache>
                <c:ptCount val="5"/>
                <c:pt idx="0">
                  <c:v>15-20</c:v>
                </c:pt>
                <c:pt idx="1">
                  <c:v>21-30</c:v>
                </c:pt>
                <c:pt idx="2">
                  <c:v>31-40</c:v>
                </c:pt>
                <c:pt idx="3">
                  <c:v>41-50</c:v>
                </c:pt>
                <c:pt idx="4">
                  <c:v>Mayor a 50 años</c:v>
                </c:pt>
              </c:strCache>
            </c:strRef>
          </c:cat>
          <c:val>
            <c:numRef>
              <c:f>Hoja1!$C$356:$C$360</c:f>
              <c:numCache>
                <c:formatCode>0%</c:formatCode>
                <c:ptCount val="5"/>
                <c:pt idx="0">
                  <c:v>0</c:v>
                </c:pt>
                <c:pt idx="1">
                  <c:v>0.02</c:v>
                </c:pt>
                <c:pt idx="2">
                  <c:v>0.05</c:v>
                </c:pt>
                <c:pt idx="3">
                  <c:v>0.28999999999999998</c:v>
                </c:pt>
                <c:pt idx="4">
                  <c:v>0.64</c:v>
                </c:pt>
              </c:numCache>
            </c:numRef>
          </c:val>
          <c:extLst>
            <c:ext xmlns:c16="http://schemas.microsoft.com/office/drawing/2014/chart" uri="{C3380CC4-5D6E-409C-BE32-E72D297353CC}">
              <c16:uniqueId val="{00000000-EAA9-4485-AD1F-554F8F63C175}"/>
            </c:ext>
          </c:extLst>
        </c:ser>
        <c:dLbls>
          <c:dLblPos val="outEnd"/>
          <c:showLegendKey val="0"/>
          <c:showVal val="1"/>
          <c:showCatName val="0"/>
          <c:showSerName val="0"/>
          <c:showPercent val="0"/>
          <c:showBubbleSize val="0"/>
        </c:dLbls>
        <c:gapWidth val="100"/>
        <c:overlap val="-24"/>
        <c:axId val="-500822384"/>
        <c:axId val="-500814768"/>
      </c:barChart>
      <c:catAx>
        <c:axId val="-5008223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s-EC"/>
          </a:p>
        </c:txPr>
        <c:crossAx val="-500814768"/>
        <c:crosses val="autoZero"/>
        <c:auto val="1"/>
        <c:lblAlgn val="ctr"/>
        <c:lblOffset val="100"/>
        <c:noMultiLvlLbl val="0"/>
      </c:catAx>
      <c:valAx>
        <c:axId val="-500814768"/>
        <c:scaling>
          <c:orientation val="minMax"/>
          <c:max val="1"/>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s-EC"/>
          </a:p>
        </c:txPr>
        <c:crossAx val="-500822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s-EC" sz="2400" b="1" i="0" u="none" strike="noStrike" baseline="0" dirty="0">
                <a:effectLst/>
              </a:rPr>
              <a:t>¿A qué servicios básicos tiene acceso?</a:t>
            </a:r>
            <a:endParaRPr lang="en-US" sz="2400" dirty="0"/>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Hoja1!$D$18</c:f>
              <c:strCache>
                <c:ptCount val="1"/>
                <c:pt idx="0">
                  <c:v>%</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Hoja1!$B$19:$B$24</c:f>
              <c:strCache>
                <c:ptCount val="6"/>
                <c:pt idx="0">
                  <c:v>Agua</c:v>
                </c:pt>
                <c:pt idx="1">
                  <c:v>Luz</c:v>
                </c:pt>
                <c:pt idx="2">
                  <c:v>Teléfono</c:v>
                </c:pt>
                <c:pt idx="3">
                  <c:v>Alcantarillado</c:v>
                </c:pt>
                <c:pt idx="4">
                  <c:v>Internet</c:v>
                </c:pt>
                <c:pt idx="5">
                  <c:v>Otros</c:v>
                </c:pt>
              </c:strCache>
            </c:strRef>
          </c:cat>
          <c:val>
            <c:numRef>
              <c:f>Hoja1!$D$19:$D$24</c:f>
              <c:numCache>
                <c:formatCode>0%</c:formatCode>
                <c:ptCount val="6"/>
                <c:pt idx="0">
                  <c:v>1</c:v>
                </c:pt>
                <c:pt idx="1">
                  <c:v>0.93</c:v>
                </c:pt>
                <c:pt idx="2">
                  <c:v>0.08</c:v>
                </c:pt>
                <c:pt idx="3">
                  <c:v>0.19</c:v>
                </c:pt>
                <c:pt idx="4">
                  <c:v>0.03</c:v>
                </c:pt>
                <c:pt idx="5">
                  <c:v>0</c:v>
                </c:pt>
              </c:numCache>
            </c:numRef>
          </c:val>
          <c:extLst>
            <c:ext xmlns:c16="http://schemas.microsoft.com/office/drawing/2014/chart" uri="{C3380CC4-5D6E-409C-BE32-E72D297353CC}">
              <c16:uniqueId val="{00000000-E87F-42CA-A0C9-7DA5AD24CE30}"/>
            </c:ext>
          </c:extLst>
        </c:ser>
        <c:dLbls>
          <c:showLegendKey val="0"/>
          <c:showVal val="0"/>
          <c:showCatName val="0"/>
          <c:showSerName val="0"/>
          <c:showPercent val="0"/>
          <c:showBubbleSize val="0"/>
        </c:dLbls>
        <c:gapWidth val="75"/>
        <c:overlap val="40"/>
        <c:axId val="-500815856"/>
        <c:axId val="-500826192"/>
      </c:barChart>
      <c:catAx>
        <c:axId val="-5008158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500826192"/>
        <c:crosses val="autoZero"/>
        <c:auto val="1"/>
        <c:lblAlgn val="ctr"/>
        <c:lblOffset val="100"/>
        <c:noMultiLvlLbl val="0"/>
      </c:catAx>
      <c:valAx>
        <c:axId val="-500826192"/>
        <c:scaling>
          <c:orientation val="minMax"/>
          <c:max val="1"/>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500815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s-EC" sz="1800" b="1" i="0" u="none" strike="noStrike" baseline="0" dirty="0">
                <a:effectLst/>
              </a:rPr>
              <a:t>¿En qué rango se encuentra sus ingresos mensuales?</a:t>
            </a:r>
            <a:endParaRPr lang="en-US"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Hoja1!$D$51</c:f>
              <c:strCache>
                <c:ptCount val="1"/>
                <c:pt idx="0">
                  <c:v>%</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Hoja1!$B$52:$B$55</c:f>
              <c:strCache>
                <c:ptCount val="4"/>
                <c:pt idx="0">
                  <c:v>0 a $100</c:v>
                </c:pt>
                <c:pt idx="1">
                  <c:v>De $101 a $300</c:v>
                </c:pt>
                <c:pt idx="2">
                  <c:v>De $301 a $500</c:v>
                </c:pt>
                <c:pt idx="3">
                  <c:v>Más de $500</c:v>
                </c:pt>
              </c:strCache>
            </c:strRef>
          </c:cat>
          <c:val>
            <c:numRef>
              <c:f>Hoja1!$D$52:$D$55</c:f>
              <c:numCache>
                <c:formatCode>0%</c:formatCode>
                <c:ptCount val="4"/>
                <c:pt idx="0">
                  <c:v>0.1</c:v>
                </c:pt>
                <c:pt idx="1">
                  <c:v>0.34</c:v>
                </c:pt>
                <c:pt idx="2">
                  <c:v>0.39</c:v>
                </c:pt>
                <c:pt idx="3">
                  <c:v>0.17</c:v>
                </c:pt>
              </c:numCache>
            </c:numRef>
          </c:val>
          <c:extLst>
            <c:ext xmlns:c16="http://schemas.microsoft.com/office/drawing/2014/chart" uri="{C3380CC4-5D6E-409C-BE32-E72D297353CC}">
              <c16:uniqueId val="{00000000-1CE0-438E-B1A0-0822A7243F61}"/>
            </c:ext>
          </c:extLst>
        </c:ser>
        <c:dLbls>
          <c:showLegendKey val="0"/>
          <c:showVal val="0"/>
          <c:showCatName val="0"/>
          <c:showSerName val="0"/>
          <c:showPercent val="0"/>
          <c:showBubbleSize val="0"/>
        </c:dLbls>
        <c:gapWidth val="75"/>
        <c:overlap val="40"/>
        <c:axId val="-500818032"/>
        <c:axId val="-500823472"/>
      </c:barChart>
      <c:catAx>
        <c:axId val="-50081803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500823472"/>
        <c:crosses val="autoZero"/>
        <c:auto val="1"/>
        <c:lblAlgn val="ctr"/>
        <c:lblOffset val="100"/>
        <c:noMultiLvlLbl val="0"/>
      </c:catAx>
      <c:valAx>
        <c:axId val="-500823472"/>
        <c:scaling>
          <c:orientation val="minMax"/>
          <c:max val="1"/>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500818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s-EC" sz="1800"/>
              <a:t>¿A qué tipo de actividad agropecuaria se dedica principalmente?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s-EC"/>
        </a:p>
      </c:txPr>
    </c:title>
    <c:autoTitleDeleted val="0"/>
    <c:plotArea>
      <c:layout/>
      <c:pieChart>
        <c:varyColors val="1"/>
        <c:ser>
          <c:idx val="0"/>
          <c:order val="0"/>
          <c:tx>
            <c:strRef>
              <c:f>Hoja1!$D$5</c:f>
              <c:strCache>
                <c:ptCount val="1"/>
                <c:pt idx="0">
                  <c:v>%</c:v>
                </c:pt>
              </c:strCache>
            </c:strRef>
          </c:tx>
          <c:dPt>
            <c:idx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1-29C0-462E-ABF8-317F4A7D952A}"/>
              </c:ext>
            </c:extLst>
          </c:dPt>
          <c:dPt>
            <c:idx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3-29C0-462E-ABF8-317F4A7D952A}"/>
              </c:ext>
            </c:extLst>
          </c:dPt>
          <c:dPt>
            <c:idx val="2"/>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5-29C0-462E-ABF8-317F4A7D952A}"/>
              </c:ext>
            </c:extLst>
          </c:dPt>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Hoja1!$B$6:$B$8</c:f>
              <c:strCache>
                <c:ptCount val="3"/>
                <c:pt idx="0">
                  <c:v>Agricultura</c:v>
                </c:pt>
                <c:pt idx="1">
                  <c:v>Ganadería</c:v>
                </c:pt>
                <c:pt idx="2">
                  <c:v>Caza y pesca</c:v>
                </c:pt>
              </c:strCache>
            </c:strRef>
          </c:cat>
          <c:val>
            <c:numRef>
              <c:f>Hoja1!$D$6:$D$8</c:f>
              <c:numCache>
                <c:formatCode>0%</c:formatCode>
                <c:ptCount val="3"/>
                <c:pt idx="0">
                  <c:v>0.38</c:v>
                </c:pt>
                <c:pt idx="1">
                  <c:v>0.62</c:v>
                </c:pt>
                <c:pt idx="2">
                  <c:v>0</c:v>
                </c:pt>
              </c:numCache>
            </c:numRef>
          </c:val>
          <c:extLst>
            <c:ext xmlns:c16="http://schemas.microsoft.com/office/drawing/2014/chart" uri="{C3380CC4-5D6E-409C-BE32-E72D297353CC}">
              <c16:uniqueId val="{00000006-29C0-462E-ABF8-317F4A7D952A}"/>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6215313379304861"/>
          <c:y val="0.43813127145058395"/>
          <c:w val="0.20348715711233767"/>
          <c:h val="0.2606857584628310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s-EC" sz="1800"/>
              <a:t>¿De qué valor solicitó el Crédito?</a:t>
            </a:r>
            <a:endParaRPr lang="en-US" sz="180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Hoja1!$D$198</c:f>
              <c:strCache>
                <c:ptCount val="1"/>
                <c:pt idx="0">
                  <c:v>%</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Hoja1!$B$199:$B$202</c:f>
              <c:strCache>
                <c:ptCount val="4"/>
                <c:pt idx="0">
                  <c:v>$0 a $1000</c:v>
                </c:pt>
                <c:pt idx="1">
                  <c:v>De $1001 a $3000</c:v>
                </c:pt>
                <c:pt idx="2">
                  <c:v>De $3001 a $5000</c:v>
                </c:pt>
                <c:pt idx="3">
                  <c:v>Más de $5000</c:v>
                </c:pt>
              </c:strCache>
            </c:strRef>
          </c:cat>
          <c:val>
            <c:numRef>
              <c:f>Hoja1!$D$199:$D$202</c:f>
              <c:numCache>
                <c:formatCode>0%</c:formatCode>
                <c:ptCount val="4"/>
                <c:pt idx="0">
                  <c:v>0.1</c:v>
                </c:pt>
                <c:pt idx="1">
                  <c:v>0.34</c:v>
                </c:pt>
                <c:pt idx="2">
                  <c:v>0.39</c:v>
                </c:pt>
                <c:pt idx="3">
                  <c:v>0.17</c:v>
                </c:pt>
              </c:numCache>
            </c:numRef>
          </c:val>
          <c:extLst>
            <c:ext xmlns:c16="http://schemas.microsoft.com/office/drawing/2014/chart" uri="{C3380CC4-5D6E-409C-BE32-E72D297353CC}">
              <c16:uniqueId val="{00000000-9562-4274-A5D5-5CB55D427DBF}"/>
            </c:ext>
          </c:extLst>
        </c:ser>
        <c:dLbls>
          <c:dLblPos val="outEnd"/>
          <c:showLegendKey val="0"/>
          <c:showVal val="1"/>
          <c:showCatName val="0"/>
          <c:showSerName val="0"/>
          <c:showPercent val="0"/>
          <c:showBubbleSize val="0"/>
        </c:dLbls>
        <c:gapWidth val="100"/>
        <c:overlap val="-24"/>
        <c:axId val="-500821296"/>
        <c:axId val="-500813680"/>
      </c:barChart>
      <c:catAx>
        <c:axId val="-5008212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500813680"/>
        <c:crosses val="autoZero"/>
        <c:auto val="1"/>
        <c:lblAlgn val="ctr"/>
        <c:lblOffset val="100"/>
        <c:noMultiLvlLbl val="0"/>
      </c:catAx>
      <c:valAx>
        <c:axId val="-500813680"/>
        <c:scaling>
          <c:orientation val="minMax"/>
          <c:max val="1"/>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500821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¿Alguna vez le han negado un crédito?</a:t>
            </a:r>
            <a:endParaRPr lang="en-US"/>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pieChart>
        <c:varyColors val="1"/>
        <c:ser>
          <c:idx val="0"/>
          <c:order val="0"/>
          <c:tx>
            <c:strRef>
              <c:f>Hoja1!$D$158</c:f>
              <c:strCache>
                <c:ptCount val="1"/>
                <c:pt idx="0">
                  <c:v>%</c:v>
                </c:pt>
              </c:strCache>
            </c:strRef>
          </c:tx>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FCF1-48E8-98FB-16611226E805}"/>
              </c:ext>
            </c:extLst>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FCF1-48E8-98FB-16611226E80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Hoja1!$B$159:$B$160</c:f>
              <c:strCache>
                <c:ptCount val="2"/>
                <c:pt idx="0">
                  <c:v>Si</c:v>
                </c:pt>
                <c:pt idx="1">
                  <c:v>No</c:v>
                </c:pt>
              </c:strCache>
            </c:strRef>
          </c:cat>
          <c:val>
            <c:numRef>
              <c:f>Hoja1!$D$159:$D$160</c:f>
              <c:numCache>
                <c:formatCode>0%</c:formatCode>
                <c:ptCount val="2"/>
                <c:pt idx="0">
                  <c:v>0.35</c:v>
                </c:pt>
                <c:pt idx="1">
                  <c:v>0.65</c:v>
                </c:pt>
              </c:numCache>
            </c:numRef>
          </c:val>
          <c:extLst>
            <c:ext xmlns:c16="http://schemas.microsoft.com/office/drawing/2014/chart" uri="{C3380CC4-5D6E-409C-BE32-E72D297353CC}">
              <c16:uniqueId val="{00000000-0B6E-4A72-9CCC-C75B8849BF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es-EC" sz="2000"/>
              <a:t>¿Cuál fue la razón por la que le negaron el crédito?</a:t>
            </a:r>
            <a:endParaRPr lang="en-US" sz="2000"/>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Hoja1!$D$163</c:f>
              <c:strCache>
                <c:ptCount val="1"/>
                <c:pt idx="0">
                  <c:v>%</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Hoja1!$B$164:$B$167</c:f>
              <c:strCache>
                <c:ptCount val="4"/>
                <c:pt idx="0">
                  <c:v>Capacidad de pago</c:v>
                </c:pt>
                <c:pt idx="1">
                  <c:v>No cuenta con garante</c:v>
                </c:pt>
                <c:pt idx="2">
                  <c:v>No reunió los requisitos</c:v>
                </c:pt>
                <c:pt idx="3">
                  <c:v>Otros</c:v>
                </c:pt>
              </c:strCache>
            </c:strRef>
          </c:cat>
          <c:val>
            <c:numRef>
              <c:f>Hoja1!$D$164:$D$167</c:f>
              <c:numCache>
                <c:formatCode>0%</c:formatCode>
                <c:ptCount val="4"/>
                <c:pt idx="0">
                  <c:v>0.47</c:v>
                </c:pt>
                <c:pt idx="1">
                  <c:v>0.46</c:v>
                </c:pt>
                <c:pt idx="2">
                  <c:v>0.06</c:v>
                </c:pt>
                <c:pt idx="3">
                  <c:v>0</c:v>
                </c:pt>
              </c:numCache>
            </c:numRef>
          </c:val>
          <c:extLst>
            <c:ext xmlns:c16="http://schemas.microsoft.com/office/drawing/2014/chart" uri="{C3380CC4-5D6E-409C-BE32-E72D297353CC}">
              <c16:uniqueId val="{00000000-DA30-4D0E-9FDC-649F7EA8C43E}"/>
            </c:ext>
          </c:extLst>
        </c:ser>
        <c:dLbls>
          <c:dLblPos val="outEnd"/>
          <c:showLegendKey val="0"/>
          <c:showVal val="1"/>
          <c:showCatName val="0"/>
          <c:showSerName val="0"/>
          <c:showPercent val="0"/>
          <c:showBubbleSize val="0"/>
        </c:dLbls>
        <c:gapWidth val="100"/>
        <c:overlap val="-24"/>
        <c:axId val="-500825104"/>
        <c:axId val="-500811504"/>
      </c:barChart>
      <c:catAx>
        <c:axId val="-5008251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500811504"/>
        <c:crosses val="autoZero"/>
        <c:auto val="1"/>
        <c:lblAlgn val="ctr"/>
        <c:lblOffset val="100"/>
        <c:noMultiLvlLbl val="0"/>
      </c:catAx>
      <c:valAx>
        <c:axId val="-500811504"/>
        <c:scaling>
          <c:orientation val="minMax"/>
          <c:max val="1"/>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50082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s-EC" sz="1800"/>
              <a:t>¿Cuántas veces ha obtenido un crédito durante el 2018 y 2019?</a:t>
            </a:r>
            <a:endParaRPr lang="en-US" sz="1800"/>
          </a:p>
        </c:rich>
      </c:tx>
      <c:layout>
        <c:manualLayout>
          <c:xMode val="edge"/>
          <c:yMode val="edge"/>
          <c:x val="0.11326770949736586"/>
          <c:y val="2.777777777777777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s-EC"/>
        </a:p>
      </c:txPr>
    </c:title>
    <c:autoTitleDeleted val="0"/>
    <c:plotArea>
      <c:layout/>
      <c:pieChart>
        <c:varyColors val="1"/>
        <c:ser>
          <c:idx val="0"/>
          <c:order val="0"/>
          <c:tx>
            <c:strRef>
              <c:f>Hoja1!$D$212</c:f>
              <c:strCache>
                <c:ptCount val="1"/>
                <c:pt idx="0">
                  <c:v>%</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4B90-4BD0-9C30-1100AF1563C8}"/>
              </c:ext>
            </c:extLst>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FCB7-42B5-AD07-93BD57EC4A02}"/>
              </c:ext>
            </c:extLst>
          </c:dPt>
          <c:dPt>
            <c:idx val="2"/>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FCB7-42B5-AD07-93BD57EC4A02}"/>
              </c:ext>
            </c:extLst>
          </c:dPt>
          <c:dLbls>
            <c:dLbl>
              <c:idx val="0"/>
              <c:layout>
                <c:manualLayout>
                  <c:x val="5.3620635256395106E-2"/>
                  <c:y val="-0.1210294546515018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B90-4BD0-9C30-1100AF1563C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Hoja1!$B$213:$B$215</c:f>
              <c:strCache>
                <c:ptCount val="3"/>
                <c:pt idx="0">
                  <c:v>1 a 2 veces</c:v>
                </c:pt>
                <c:pt idx="1">
                  <c:v>3 a 4 veces</c:v>
                </c:pt>
                <c:pt idx="2">
                  <c:v>Mayor a 5 veces</c:v>
                </c:pt>
              </c:strCache>
            </c:strRef>
          </c:cat>
          <c:val>
            <c:numRef>
              <c:f>Hoja1!$D$213:$D$215</c:f>
              <c:numCache>
                <c:formatCode>0%</c:formatCode>
                <c:ptCount val="3"/>
                <c:pt idx="0">
                  <c:v>0.85</c:v>
                </c:pt>
                <c:pt idx="1">
                  <c:v>0.13</c:v>
                </c:pt>
                <c:pt idx="2">
                  <c:v>0.02</c:v>
                </c:pt>
              </c:numCache>
            </c:numRef>
          </c:val>
          <c:extLst>
            <c:ext xmlns:c16="http://schemas.microsoft.com/office/drawing/2014/chart" uri="{C3380CC4-5D6E-409C-BE32-E72D297353CC}">
              <c16:uniqueId val="{00000000-4B90-4BD0-9C30-1100AF1563C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6796593172813468"/>
          <c:y val="0.47382144940215809"/>
          <c:w val="0.31977874836611725"/>
          <c:h val="0.2671719160104986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7">
  <a:schemeClr val="accent4"/>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3481AE-8874-40FB-854F-D494F199CB32}" type="doc">
      <dgm:prSet loTypeId="urn:microsoft.com/office/officeart/2005/8/layout/process1" loCatId="process" qsTypeId="urn:microsoft.com/office/officeart/2005/8/quickstyle/3d4" qsCatId="3D" csTypeId="urn:microsoft.com/office/officeart/2005/8/colors/colorful2" csCatId="colorful" phldr="1"/>
      <dgm:spPr/>
    </dgm:pt>
    <dgm:pt modelId="{812E2656-7F8D-4B3E-AE63-D7E3A0F3C55B}">
      <dgm:prSet phldrT="[Texto]" custT="1"/>
      <dgm:spPr/>
      <dgm:t>
        <a:bodyPr/>
        <a:lstStyle/>
        <a:p>
          <a:r>
            <a:rPr lang="es-EC" sz="1800">
              <a:solidFill>
                <a:srgbClr val="000000"/>
              </a:solidFill>
            </a:rPr>
            <a:t>El 84% de la Población Económicamente Activa (PEA) del cantón, se dedica a la actividad agropecuaria. </a:t>
          </a:r>
          <a:endParaRPr lang="es-EC" sz="1800" dirty="0">
            <a:solidFill>
              <a:srgbClr val="000000"/>
            </a:solidFill>
          </a:endParaRPr>
        </a:p>
      </dgm:t>
    </dgm:pt>
    <dgm:pt modelId="{C79A1FC8-2D38-4806-8D77-971DD1E62B10}" type="parTrans" cxnId="{42DDB57B-09DA-460D-9644-42D0EE8B1161}">
      <dgm:prSet/>
      <dgm:spPr/>
      <dgm:t>
        <a:bodyPr/>
        <a:lstStyle/>
        <a:p>
          <a:endParaRPr lang="es-EC" sz="1400">
            <a:solidFill>
              <a:srgbClr val="000000"/>
            </a:solidFill>
          </a:endParaRPr>
        </a:p>
      </dgm:t>
    </dgm:pt>
    <dgm:pt modelId="{8D6F64CE-4E35-44D2-B167-737E38CA72BC}" type="sibTrans" cxnId="{42DDB57B-09DA-460D-9644-42D0EE8B1161}">
      <dgm:prSet custT="1"/>
      <dgm:spPr/>
      <dgm:t>
        <a:bodyPr/>
        <a:lstStyle/>
        <a:p>
          <a:endParaRPr lang="es-EC" sz="1600">
            <a:solidFill>
              <a:srgbClr val="000000"/>
            </a:solidFill>
          </a:endParaRPr>
        </a:p>
      </dgm:t>
    </dgm:pt>
    <dgm:pt modelId="{30C01AD7-6BA0-41BC-8EF1-4F34628FD468}">
      <dgm:prSet phldrT="[Texto]" custT="1"/>
      <dgm:spPr/>
      <dgm:t>
        <a:bodyPr/>
        <a:lstStyle/>
        <a:p>
          <a:r>
            <a:rPr lang="es-EC" sz="1800">
              <a:solidFill>
                <a:srgbClr val="000000"/>
              </a:solidFill>
            </a:rPr>
            <a:t>Concentra la mayor participación en el empleo a nivel nacional con un 26,1% en el año 2017</a:t>
          </a:r>
          <a:endParaRPr lang="es-EC" sz="1800" dirty="0">
            <a:solidFill>
              <a:srgbClr val="000000"/>
            </a:solidFill>
          </a:endParaRPr>
        </a:p>
      </dgm:t>
    </dgm:pt>
    <dgm:pt modelId="{4D849CCC-52A1-47D8-BADA-EF9C35CB7273}" type="parTrans" cxnId="{9947F503-5630-4A88-AF31-49803C74067F}">
      <dgm:prSet/>
      <dgm:spPr/>
      <dgm:t>
        <a:bodyPr/>
        <a:lstStyle/>
        <a:p>
          <a:endParaRPr lang="es-EC" sz="1400">
            <a:solidFill>
              <a:srgbClr val="000000"/>
            </a:solidFill>
          </a:endParaRPr>
        </a:p>
      </dgm:t>
    </dgm:pt>
    <dgm:pt modelId="{134B1C7A-485D-4ECD-9EA0-13794F143025}" type="sibTrans" cxnId="{9947F503-5630-4A88-AF31-49803C74067F}">
      <dgm:prSet/>
      <dgm:spPr/>
      <dgm:t>
        <a:bodyPr/>
        <a:lstStyle/>
        <a:p>
          <a:endParaRPr lang="es-EC" sz="1400">
            <a:solidFill>
              <a:srgbClr val="000000"/>
            </a:solidFill>
          </a:endParaRPr>
        </a:p>
      </dgm:t>
    </dgm:pt>
    <dgm:pt modelId="{9FDDDB5F-A00F-4C83-9429-BD6A02A87570}" type="pres">
      <dgm:prSet presAssocID="{1C3481AE-8874-40FB-854F-D494F199CB32}" presName="Name0" presStyleCnt="0">
        <dgm:presLayoutVars>
          <dgm:dir/>
          <dgm:resizeHandles val="exact"/>
        </dgm:presLayoutVars>
      </dgm:prSet>
      <dgm:spPr/>
    </dgm:pt>
    <dgm:pt modelId="{7C413D81-186F-44C0-AB33-1DBADD41F08C}" type="pres">
      <dgm:prSet presAssocID="{812E2656-7F8D-4B3E-AE63-D7E3A0F3C55B}" presName="node" presStyleLbl="node1" presStyleIdx="0" presStyleCnt="2">
        <dgm:presLayoutVars>
          <dgm:bulletEnabled val="1"/>
        </dgm:presLayoutVars>
      </dgm:prSet>
      <dgm:spPr/>
    </dgm:pt>
    <dgm:pt modelId="{100B4330-1A06-4960-9C8C-2C4830D0B728}" type="pres">
      <dgm:prSet presAssocID="{8D6F64CE-4E35-44D2-B167-737E38CA72BC}" presName="sibTrans" presStyleLbl="sibTrans2D1" presStyleIdx="0" presStyleCnt="1"/>
      <dgm:spPr/>
    </dgm:pt>
    <dgm:pt modelId="{E140B0AD-FB5B-4FEB-AA72-B74BE7A73C9C}" type="pres">
      <dgm:prSet presAssocID="{8D6F64CE-4E35-44D2-B167-737E38CA72BC}" presName="connectorText" presStyleLbl="sibTrans2D1" presStyleIdx="0" presStyleCnt="1"/>
      <dgm:spPr/>
    </dgm:pt>
    <dgm:pt modelId="{441A2200-D0D3-41F2-939D-D1C35E33F658}" type="pres">
      <dgm:prSet presAssocID="{30C01AD7-6BA0-41BC-8EF1-4F34628FD468}" presName="node" presStyleLbl="node1" presStyleIdx="1" presStyleCnt="2">
        <dgm:presLayoutVars>
          <dgm:bulletEnabled val="1"/>
        </dgm:presLayoutVars>
      </dgm:prSet>
      <dgm:spPr/>
    </dgm:pt>
  </dgm:ptLst>
  <dgm:cxnLst>
    <dgm:cxn modelId="{9947F503-5630-4A88-AF31-49803C74067F}" srcId="{1C3481AE-8874-40FB-854F-D494F199CB32}" destId="{30C01AD7-6BA0-41BC-8EF1-4F34628FD468}" srcOrd="1" destOrd="0" parTransId="{4D849CCC-52A1-47D8-BADA-EF9C35CB7273}" sibTransId="{134B1C7A-485D-4ECD-9EA0-13794F143025}"/>
    <dgm:cxn modelId="{1FC0A74B-A685-4AA2-89D6-A00EA2818197}" type="presOf" srcId="{1C3481AE-8874-40FB-854F-D494F199CB32}" destId="{9FDDDB5F-A00F-4C83-9429-BD6A02A87570}" srcOrd="0" destOrd="0" presId="urn:microsoft.com/office/officeart/2005/8/layout/process1"/>
    <dgm:cxn modelId="{52C3FB70-07D7-451B-ADF1-8BE22D4C9029}" type="presOf" srcId="{8D6F64CE-4E35-44D2-B167-737E38CA72BC}" destId="{E140B0AD-FB5B-4FEB-AA72-B74BE7A73C9C}" srcOrd="1" destOrd="0" presId="urn:microsoft.com/office/officeart/2005/8/layout/process1"/>
    <dgm:cxn modelId="{A93B7458-A456-4BC0-BDC8-D1E8F97C3293}" type="presOf" srcId="{812E2656-7F8D-4B3E-AE63-D7E3A0F3C55B}" destId="{7C413D81-186F-44C0-AB33-1DBADD41F08C}" srcOrd="0" destOrd="0" presId="urn:microsoft.com/office/officeart/2005/8/layout/process1"/>
    <dgm:cxn modelId="{42DDB57B-09DA-460D-9644-42D0EE8B1161}" srcId="{1C3481AE-8874-40FB-854F-D494F199CB32}" destId="{812E2656-7F8D-4B3E-AE63-D7E3A0F3C55B}" srcOrd="0" destOrd="0" parTransId="{C79A1FC8-2D38-4806-8D77-971DD1E62B10}" sibTransId="{8D6F64CE-4E35-44D2-B167-737E38CA72BC}"/>
    <dgm:cxn modelId="{DE77EE7B-7D0C-43A1-945B-AE3C5E029D14}" type="presOf" srcId="{30C01AD7-6BA0-41BC-8EF1-4F34628FD468}" destId="{441A2200-D0D3-41F2-939D-D1C35E33F658}" srcOrd="0" destOrd="0" presId="urn:microsoft.com/office/officeart/2005/8/layout/process1"/>
    <dgm:cxn modelId="{7BB904A4-BF2D-43DA-B9E0-44EE953CBEC6}" type="presOf" srcId="{8D6F64CE-4E35-44D2-B167-737E38CA72BC}" destId="{100B4330-1A06-4960-9C8C-2C4830D0B728}" srcOrd="0" destOrd="0" presId="urn:microsoft.com/office/officeart/2005/8/layout/process1"/>
    <dgm:cxn modelId="{BD5D52F8-99D7-425A-BE49-08BDA8FB51A2}" type="presParOf" srcId="{9FDDDB5F-A00F-4C83-9429-BD6A02A87570}" destId="{7C413D81-186F-44C0-AB33-1DBADD41F08C}" srcOrd="0" destOrd="0" presId="urn:microsoft.com/office/officeart/2005/8/layout/process1"/>
    <dgm:cxn modelId="{F88A5D73-E2F2-4BC4-A2D5-F116E895706B}" type="presParOf" srcId="{9FDDDB5F-A00F-4C83-9429-BD6A02A87570}" destId="{100B4330-1A06-4960-9C8C-2C4830D0B728}" srcOrd="1" destOrd="0" presId="urn:microsoft.com/office/officeart/2005/8/layout/process1"/>
    <dgm:cxn modelId="{B06B22FA-4B41-42BA-9675-1F10699824BC}" type="presParOf" srcId="{100B4330-1A06-4960-9C8C-2C4830D0B728}" destId="{E140B0AD-FB5B-4FEB-AA72-B74BE7A73C9C}" srcOrd="0" destOrd="0" presId="urn:microsoft.com/office/officeart/2005/8/layout/process1"/>
    <dgm:cxn modelId="{7A51A26C-1D18-42A2-9D3F-9640F545D589}" type="presParOf" srcId="{9FDDDB5F-A00F-4C83-9429-BD6A02A87570}" destId="{441A2200-D0D3-41F2-939D-D1C35E33F658}"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2841CB-080A-4F23-9D73-7F2A5B691A0C}"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s-EC"/>
        </a:p>
      </dgm:t>
    </dgm:pt>
    <dgm:pt modelId="{4DC29770-0793-48EC-8523-A1D1A3C52881}">
      <dgm:prSet phldrT="[Texto]" custT="1"/>
      <dgm:spPr/>
      <dgm:t>
        <a:bodyPr/>
        <a:lstStyle/>
        <a:p>
          <a:pPr algn="just"/>
          <a:r>
            <a:rPr lang="es-EC" sz="1600" dirty="0">
              <a:solidFill>
                <a:srgbClr val="000000"/>
              </a:solidFill>
            </a:rPr>
            <a:t>América Latina y el Caribe contribuyen con el 11 % del valor de la producción alimentaria mundial y posee el 24 % de la tierra cultivable del mundo. (Banco Interamericano de Desarrollo, 2010)</a:t>
          </a:r>
        </a:p>
      </dgm:t>
    </dgm:pt>
    <dgm:pt modelId="{28A9F85B-17C0-4A85-83C8-B51EEAD9A616}" type="parTrans" cxnId="{09CD93A5-62BB-4E7A-92D8-455721BE3928}">
      <dgm:prSet/>
      <dgm:spPr/>
      <dgm:t>
        <a:bodyPr/>
        <a:lstStyle/>
        <a:p>
          <a:pPr algn="just"/>
          <a:endParaRPr lang="es-EC" sz="1600">
            <a:solidFill>
              <a:srgbClr val="000000"/>
            </a:solidFill>
          </a:endParaRPr>
        </a:p>
      </dgm:t>
    </dgm:pt>
    <dgm:pt modelId="{E5E699EC-0292-4BE5-A780-87F401FE4C71}" type="sibTrans" cxnId="{09CD93A5-62BB-4E7A-92D8-455721BE3928}">
      <dgm:prSet/>
      <dgm:spPr/>
      <dgm:t>
        <a:bodyPr/>
        <a:lstStyle/>
        <a:p>
          <a:pPr algn="just"/>
          <a:endParaRPr lang="es-EC" sz="1600">
            <a:solidFill>
              <a:srgbClr val="000000"/>
            </a:solidFill>
          </a:endParaRPr>
        </a:p>
      </dgm:t>
    </dgm:pt>
    <dgm:pt modelId="{452C6CE2-5E82-42F1-8700-F91B7A2AD02E}">
      <dgm:prSet phldrT="[Texto]" custT="1"/>
      <dgm:spPr/>
      <dgm:t>
        <a:bodyPr/>
        <a:lstStyle/>
        <a:p>
          <a:pPr algn="just"/>
          <a:r>
            <a:rPr lang="es-EC" sz="1600">
              <a:solidFill>
                <a:srgbClr val="000000"/>
              </a:solidFill>
            </a:rPr>
            <a:t>El estado ha generado políticas de desarrollo e impulso para el sector agropecuario, la banca privada a través de las cooperativas de ahorro y crédito atiende la mayoría de las necesidades de crédito. </a:t>
          </a:r>
          <a:endParaRPr lang="es-EC" sz="1600" dirty="0">
            <a:solidFill>
              <a:srgbClr val="000000"/>
            </a:solidFill>
          </a:endParaRPr>
        </a:p>
      </dgm:t>
    </dgm:pt>
    <dgm:pt modelId="{DF422861-C16C-43F3-9311-AC0A5191D367}" type="parTrans" cxnId="{A470CDBF-DB65-489C-B089-407B417FD136}">
      <dgm:prSet/>
      <dgm:spPr/>
      <dgm:t>
        <a:bodyPr/>
        <a:lstStyle/>
        <a:p>
          <a:pPr algn="just"/>
          <a:endParaRPr lang="es-EC" sz="1600">
            <a:solidFill>
              <a:srgbClr val="000000"/>
            </a:solidFill>
          </a:endParaRPr>
        </a:p>
      </dgm:t>
    </dgm:pt>
    <dgm:pt modelId="{FF4D158B-7472-4F9C-8F0F-CD88DAC7CC82}" type="sibTrans" cxnId="{A470CDBF-DB65-489C-B089-407B417FD136}">
      <dgm:prSet/>
      <dgm:spPr/>
      <dgm:t>
        <a:bodyPr/>
        <a:lstStyle/>
        <a:p>
          <a:pPr algn="just"/>
          <a:endParaRPr lang="es-EC" sz="1600">
            <a:solidFill>
              <a:srgbClr val="000000"/>
            </a:solidFill>
          </a:endParaRPr>
        </a:p>
      </dgm:t>
    </dgm:pt>
    <dgm:pt modelId="{05A6C2A3-9674-485E-9BF0-3CE6E5EA9991}">
      <dgm:prSet phldrT="[Texto]" custT="1"/>
      <dgm:spPr/>
      <dgm:t>
        <a:bodyPr/>
        <a:lstStyle/>
        <a:p>
          <a:pPr algn="just"/>
          <a:r>
            <a:rPr lang="es-EC" sz="1600">
              <a:solidFill>
                <a:srgbClr val="000000"/>
              </a:solidFill>
            </a:rPr>
            <a:t>La agricultura, silvicultura, caza y pesca se constituye como la actividad de mayor relevancia en la economía de Cotopaxi, pues concentra aproximadamente 40% de la P.E.A</a:t>
          </a:r>
          <a:endParaRPr lang="es-EC" sz="1600" dirty="0">
            <a:solidFill>
              <a:srgbClr val="000000"/>
            </a:solidFill>
          </a:endParaRPr>
        </a:p>
      </dgm:t>
    </dgm:pt>
    <dgm:pt modelId="{EB93A704-196B-478F-9863-CD562B5E5CEF}" type="parTrans" cxnId="{BD8AEFB7-D8C8-4FED-A9EF-626E76507E54}">
      <dgm:prSet/>
      <dgm:spPr/>
      <dgm:t>
        <a:bodyPr/>
        <a:lstStyle/>
        <a:p>
          <a:pPr algn="just"/>
          <a:endParaRPr lang="es-EC" sz="1600">
            <a:solidFill>
              <a:srgbClr val="000000"/>
            </a:solidFill>
          </a:endParaRPr>
        </a:p>
      </dgm:t>
    </dgm:pt>
    <dgm:pt modelId="{38611FEA-2B55-4C75-9EF8-DB431F6AA362}" type="sibTrans" cxnId="{BD8AEFB7-D8C8-4FED-A9EF-626E76507E54}">
      <dgm:prSet/>
      <dgm:spPr/>
      <dgm:t>
        <a:bodyPr/>
        <a:lstStyle/>
        <a:p>
          <a:pPr algn="just"/>
          <a:endParaRPr lang="es-EC" sz="1600">
            <a:solidFill>
              <a:srgbClr val="000000"/>
            </a:solidFill>
          </a:endParaRPr>
        </a:p>
      </dgm:t>
    </dgm:pt>
    <dgm:pt modelId="{2E79C2DB-1297-4203-9FC8-D3A8601F6670}" type="pres">
      <dgm:prSet presAssocID="{F92841CB-080A-4F23-9D73-7F2A5B691A0C}" presName="Name0" presStyleCnt="0">
        <dgm:presLayoutVars>
          <dgm:chMax val="7"/>
          <dgm:chPref val="7"/>
          <dgm:dir/>
        </dgm:presLayoutVars>
      </dgm:prSet>
      <dgm:spPr/>
    </dgm:pt>
    <dgm:pt modelId="{EF278292-D69C-47BB-B89C-6E9E3FFB5BAA}" type="pres">
      <dgm:prSet presAssocID="{F92841CB-080A-4F23-9D73-7F2A5B691A0C}" presName="Name1" presStyleCnt="0"/>
      <dgm:spPr/>
    </dgm:pt>
    <dgm:pt modelId="{929399A6-6C1C-481C-AA29-902DD5AC1546}" type="pres">
      <dgm:prSet presAssocID="{F92841CB-080A-4F23-9D73-7F2A5B691A0C}" presName="cycle" presStyleCnt="0"/>
      <dgm:spPr/>
    </dgm:pt>
    <dgm:pt modelId="{237727E1-4875-4E7D-B5B7-CD76C0D20730}" type="pres">
      <dgm:prSet presAssocID="{F92841CB-080A-4F23-9D73-7F2A5B691A0C}" presName="srcNode" presStyleLbl="node1" presStyleIdx="0" presStyleCnt="3"/>
      <dgm:spPr/>
    </dgm:pt>
    <dgm:pt modelId="{C4976EBC-C1CF-4F0A-A894-10D63249E94A}" type="pres">
      <dgm:prSet presAssocID="{F92841CB-080A-4F23-9D73-7F2A5B691A0C}" presName="conn" presStyleLbl="parChTrans1D2" presStyleIdx="0" presStyleCnt="1"/>
      <dgm:spPr/>
    </dgm:pt>
    <dgm:pt modelId="{111C31C8-D63E-4C33-B76A-C3536C3EB712}" type="pres">
      <dgm:prSet presAssocID="{F92841CB-080A-4F23-9D73-7F2A5B691A0C}" presName="extraNode" presStyleLbl="node1" presStyleIdx="0" presStyleCnt="3"/>
      <dgm:spPr/>
    </dgm:pt>
    <dgm:pt modelId="{8CE43CC5-C80C-468E-B8FF-A362DD3890CA}" type="pres">
      <dgm:prSet presAssocID="{F92841CB-080A-4F23-9D73-7F2A5B691A0C}" presName="dstNode" presStyleLbl="node1" presStyleIdx="0" presStyleCnt="3"/>
      <dgm:spPr/>
    </dgm:pt>
    <dgm:pt modelId="{97E87463-8BB0-4915-9384-737F8F2C68A1}" type="pres">
      <dgm:prSet presAssocID="{4DC29770-0793-48EC-8523-A1D1A3C52881}" presName="text_1" presStyleLbl="node1" presStyleIdx="0" presStyleCnt="3">
        <dgm:presLayoutVars>
          <dgm:bulletEnabled val="1"/>
        </dgm:presLayoutVars>
      </dgm:prSet>
      <dgm:spPr/>
    </dgm:pt>
    <dgm:pt modelId="{BDD6290B-B93F-4BDE-9A46-CFD6D7D15FF5}" type="pres">
      <dgm:prSet presAssocID="{4DC29770-0793-48EC-8523-A1D1A3C52881}" presName="accent_1" presStyleCnt="0"/>
      <dgm:spPr/>
    </dgm:pt>
    <dgm:pt modelId="{CE0FDAF6-6380-420D-B1B1-885F3AC8CFC9}" type="pres">
      <dgm:prSet presAssocID="{4DC29770-0793-48EC-8523-A1D1A3C52881}" presName="accentRepeatNode" presStyleLbl="solidFgAcc1" presStyleIdx="0" presStyleCnt="3"/>
      <dgm:spPr>
        <a:blipFill rotWithShape="0">
          <a:blip xmlns:r="http://schemas.openxmlformats.org/officeDocument/2006/relationships" r:embed="rId1"/>
          <a:srcRect/>
          <a:stretch>
            <a:fillRect l="-19000" r="-19000"/>
          </a:stretch>
        </a:blipFill>
      </dgm:spPr>
    </dgm:pt>
    <dgm:pt modelId="{B29567A1-0D19-4D87-A820-FD51DA54AF4C}" type="pres">
      <dgm:prSet presAssocID="{452C6CE2-5E82-42F1-8700-F91B7A2AD02E}" presName="text_2" presStyleLbl="node1" presStyleIdx="1" presStyleCnt="3">
        <dgm:presLayoutVars>
          <dgm:bulletEnabled val="1"/>
        </dgm:presLayoutVars>
      </dgm:prSet>
      <dgm:spPr/>
    </dgm:pt>
    <dgm:pt modelId="{A6EB742A-BBE5-47F4-A188-C04599CE8DA5}" type="pres">
      <dgm:prSet presAssocID="{452C6CE2-5E82-42F1-8700-F91B7A2AD02E}" presName="accent_2" presStyleCnt="0"/>
      <dgm:spPr/>
    </dgm:pt>
    <dgm:pt modelId="{3D660EC2-ABC4-400A-B24D-CB1E568E5532}" type="pres">
      <dgm:prSet presAssocID="{452C6CE2-5E82-42F1-8700-F91B7A2AD02E}" presName="accentRepeatNode" presStyleLbl="solidFgAcc1" presStyleIdx="1" presStyleCnt="3"/>
      <dgm:spPr>
        <a:blipFill rotWithShape="0">
          <a:blip xmlns:r="http://schemas.openxmlformats.org/officeDocument/2006/relationships" r:embed="rId2"/>
          <a:srcRect/>
          <a:stretch>
            <a:fillRect l="-25000" r="-25000"/>
          </a:stretch>
        </a:blipFill>
      </dgm:spPr>
    </dgm:pt>
    <dgm:pt modelId="{9DB5CB99-2521-406F-8C1B-1F2403E1BF30}" type="pres">
      <dgm:prSet presAssocID="{05A6C2A3-9674-485E-9BF0-3CE6E5EA9991}" presName="text_3" presStyleLbl="node1" presStyleIdx="2" presStyleCnt="3">
        <dgm:presLayoutVars>
          <dgm:bulletEnabled val="1"/>
        </dgm:presLayoutVars>
      </dgm:prSet>
      <dgm:spPr/>
    </dgm:pt>
    <dgm:pt modelId="{9BDB2DF0-EC14-4495-8B69-3FFD6AF5CE5E}" type="pres">
      <dgm:prSet presAssocID="{05A6C2A3-9674-485E-9BF0-3CE6E5EA9991}" presName="accent_3" presStyleCnt="0"/>
      <dgm:spPr/>
    </dgm:pt>
    <dgm:pt modelId="{A62660F7-25CF-4CF9-9FE0-5653D21DFA52}" type="pres">
      <dgm:prSet presAssocID="{05A6C2A3-9674-485E-9BF0-3CE6E5EA9991}" presName="accentRepeatNode" presStyleLbl="solidFgAcc1" presStyleIdx="2" presStyleCnt="3"/>
      <dgm:spPr>
        <a:blipFill rotWithShape="0">
          <a:blip xmlns:r="http://schemas.openxmlformats.org/officeDocument/2006/relationships" r:embed="rId3"/>
          <a:srcRect/>
          <a:stretch>
            <a:fillRect l="-39000" r="-39000"/>
          </a:stretch>
        </a:blipFill>
      </dgm:spPr>
    </dgm:pt>
  </dgm:ptLst>
  <dgm:cxnLst>
    <dgm:cxn modelId="{2873F429-A8DD-44A5-A19E-9F04BFACAAD3}" type="presOf" srcId="{4DC29770-0793-48EC-8523-A1D1A3C52881}" destId="{97E87463-8BB0-4915-9384-737F8F2C68A1}" srcOrd="0" destOrd="0" presId="urn:microsoft.com/office/officeart/2008/layout/VerticalCurvedList"/>
    <dgm:cxn modelId="{8FA8485E-84A1-42FF-9969-95986D478934}" type="presOf" srcId="{F92841CB-080A-4F23-9D73-7F2A5B691A0C}" destId="{2E79C2DB-1297-4203-9FC8-D3A8601F6670}" srcOrd="0" destOrd="0" presId="urn:microsoft.com/office/officeart/2008/layout/VerticalCurvedList"/>
    <dgm:cxn modelId="{23726488-90FD-4579-BE3D-EF98425D65C8}" type="presOf" srcId="{E5E699EC-0292-4BE5-A780-87F401FE4C71}" destId="{C4976EBC-C1CF-4F0A-A894-10D63249E94A}" srcOrd="0" destOrd="0" presId="urn:microsoft.com/office/officeart/2008/layout/VerticalCurvedList"/>
    <dgm:cxn modelId="{09CD93A5-62BB-4E7A-92D8-455721BE3928}" srcId="{F92841CB-080A-4F23-9D73-7F2A5B691A0C}" destId="{4DC29770-0793-48EC-8523-A1D1A3C52881}" srcOrd="0" destOrd="0" parTransId="{28A9F85B-17C0-4A85-83C8-B51EEAD9A616}" sibTransId="{E5E699EC-0292-4BE5-A780-87F401FE4C71}"/>
    <dgm:cxn modelId="{BD8AEFB7-D8C8-4FED-A9EF-626E76507E54}" srcId="{F92841CB-080A-4F23-9D73-7F2A5B691A0C}" destId="{05A6C2A3-9674-485E-9BF0-3CE6E5EA9991}" srcOrd="2" destOrd="0" parTransId="{EB93A704-196B-478F-9863-CD562B5E5CEF}" sibTransId="{38611FEA-2B55-4C75-9EF8-DB431F6AA362}"/>
    <dgm:cxn modelId="{A470CDBF-DB65-489C-B089-407B417FD136}" srcId="{F92841CB-080A-4F23-9D73-7F2A5B691A0C}" destId="{452C6CE2-5E82-42F1-8700-F91B7A2AD02E}" srcOrd="1" destOrd="0" parTransId="{DF422861-C16C-43F3-9311-AC0A5191D367}" sibTransId="{FF4D158B-7472-4F9C-8F0F-CD88DAC7CC82}"/>
    <dgm:cxn modelId="{F8FB7BCD-C6D2-43E4-BCE6-54D45C584E96}" type="presOf" srcId="{452C6CE2-5E82-42F1-8700-F91B7A2AD02E}" destId="{B29567A1-0D19-4D87-A820-FD51DA54AF4C}" srcOrd="0" destOrd="0" presId="urn:microsoft.com/office/officeart/2008/layout/VerticalCurvedList"/>
    <dgm:cxn modelId="{4D1690E3-59DE-4C2E-A325-2ABD1EB7E9E4}" type="presOf" srcId="{05A6C2A3-9674-485E-9BF0-3CE6E5EA9991}" destId="{9DB5CB99-2521-406F-8C1B-1F2403E1BF30}" srcOrd="0" destOrd="0" presId="urn:microsoft.com/office/officeart/2008/layout/VerticalCurvedList"/>
    <dgm:cxn modelId="{D6D2A1A8-3EEA-4E2B-90B4-084CF093434B}" type="presParOf" srcId="{2E79C2DB-1297-4203-9FC8-D3A8601F6670}" destId="{EF278292-D69C-47BB-B89C-6E9E3FFB5BAA}" srcOrd="0" destOrd="0" presId="urn:microsoft.com/office/officeart/2008/layout/VerticalCurvedList"/>
    <dgm:cxn modelId="{0B0450F5-3189-49A8-AAC9-25991F0B92B4}" type="presParOf" srcId="{EF278292-D69C-47BB-B89C-6E9E3FFB5BAA}" destId="{929399A6-6C1C-481C-AA29-902DD5AC1546}" srcOrd="0" destOrd="0" presId="urn:microsoft.com/office/officeart/2008/layout/VerticalCurvedList"/>
    <dgm:cxn modelId="{115822B1-0B8F-491C-96D3-C75A5029B9F6}" type="presParOf" srcId="{929399A6-6C1C-481C-AA29-902DD5AC1546}" destId="{237727E1-4875-4E7D-B5B7-CD76C0D20730}" srcOrd="0" destOrd="0" presId="urn:microsoft.com/office/officeart/2008/layout/VerticalCurvedList"/>
    <dgm:cxn modelId="{04BF1AB6-F218-4D6D-AAE9-F5A1320FF12F}" type="presParOf" srcId="{929399A6-6C1C-481C-AA29-902DD5AC1546}" destId="{C4976EBC-C1CF-4F0A-A894-10D63249E94A}" srcOrd="1" destOrd="0" presId="urn:microsoft.com/office/officeart/2008/layout/VerticalCurvedList"/>
    <dgm:cxn modelId="{7DB6A9E3-2011-46C2-BB95-992F4E509A54}" type="presParOf" srcId="{929399A6-6C1C-481C-AA29-902DD5AC1546}" destId="{111C31C8-D63E-4C33-B76A-C3536C3EB712}" srcOrd="2" destOrd="0" presId="urn:microsoft.com/office/officeart/2008/layout/VerticalCurvedList"/>
    <dgm:cxn modelId="{4D2CE3B4-1520-481D-A6BE-E1C13644470A}" type="presParOf" srcId="{929399A6-6C1C-481C-AA29-902DD5AC1546}" destId="{8CE43CC5-C80C-468E-B8FF-A362DD3890CA}" srcOrd="3" destOrd="0" presId="urn:microsoft.com/office/officeart/2008/layout/VerticalCurvedList"/>
    <dgm:cxn modelId="{0966106F-FCE6-49CE-B992-B5E79D063AA9}" type="presParOf" srcId="{EF278292-D69C-47BB-B89C-6E9E3FFB5BAA}" destId="{97E87463-8BB0-4915-9384-737F8F2C68A1}" srcOrd="1" destOrd="0" presId="urn:microsoft.com/office/officeart/2008/layout/VerticalCurvedList"/>
    <dgm:cxn modelId="{0DAC2C33-0688-4E03-AF79-D920C8F3A19A}" type="presParOf" srcId="{EF278292-D69C-47BB-B89C-6E9E3FFB5BAA}" destId="{BDD6290B-B93F-4BDE-9A46-CFD6D7D15FF5}" srcOrd="2" destOrd="0" presId="urn:microsoft.com/office/officeart/2008/layout/VerticalCurvedList"/>
    <dgm:cxn modelId="{0F1275F2-05F7-44D5-9148-11D51CB9555C}" type="presParOf" srcId="{BDD6290B-B93F-4BDE-9A46-CFD6D7D15FF5}" destId="{CE0FDAF6-6380-420D-B1B1-885F3AC8CFC9}" srcOrd="0" destOrd="0" presId="urn:microsoft.com/office/officeart/2008/layout/VerticalCurvedList"/>
    <dgm:cxn modelId="{DC5BA2D6-C82F-448F-A6B1-8E001AB43050}" type="presParOf" srcId="{EF278292-D69C-47BB-B89C-6E9E3FFB5BAA}" destId="{B29567A1-0D19-4D87-A820-FD51DA54AF4C}" srcOrd="3" destOrd="0" presId="urn:microsoft.com/office/officeart/2008/layout/VerticalCurvedList"/>
    <dgm:cxn modelId="{3F519ABF-B253-42BB-B431-887984E21968}" type="presParOf" srcId="{EF278292-D69C-47BB-B89C-6E9E3FFB5BAA}" destId="{A6EB742A-BBE5-47F4-A188-C04599CE8DA5}" srcOrd="4" destOrd="0" presId="urn:microsoft.com/office/officeart/2008/layout/VerticalCurvedList"/>
    <dgm:cxn modelId="{6FCAA84C-616A-499A-9CAB-EAF85FDC2286}" type="presParOf" srcId="{A6EB742A-BBE5-47F4-A188-C04599CE8DA5}" destId="{3D660EC2-ABC4-400A-B24D-CB1E568E5532}" srcOrd="0" destOrd="0" presId="urn:microsoft.com/office/officeart/2008/layout/VerticalCurvedList"/>
    <dgm:cxn modelId="{9E5ABF46-B093-4411-B7E5-E481EA42BF1B}" type="presParOf" srcId="{EF278292-D69C-47BB-B89C-6E9E3FFB5BAA}" destId="{9DB5CB99-2521-406F-8C1B-1F2403E1BF30}" srcOrd="5" destOrd="0" presId="urn:microsoft.com/office/officeart/2008/layout/VerticalCurvedList"/>
    <dgm:cxn modelId="{CD3107A6-EB9C-4197-B37D-2B210319E2B3}" type="presParOf" srcId="{EF278292-D69C-47BB-B89C-6E9E3FFB5BAA}" destId="{9BDB2DF0-EC14-4495-8B69-3FFD6AF5CE5E}" srcOrd="6" destOrd="0" presId="urn:microsoft.com/office/officeart/2008/layout/VerticalCurvedList"/>
    <dgm:cxn modelId="{38AD1A79-AAC5-4BEA-8C03-A2676B035B15}" type="presParOf" srcId="{9BDB2DF0-EC14-4495-8B69-3FFD6AF5CE5E}" destId="{A62660F7-25CF-4CF9-9FE0-5653D21DFA52}"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AB9E7A-118D-4FB6-AF21-E72CFCD49D8E}" type="doc">
      <dgm:prSet loTypeId="urn:microsoft.com/office/officeart/2005/8/layout/vList3" loCatId="list" qsTypeId="urn:microsoft.com/office/officeart/2005/8/quickstyle/3d3" qsCatId="3D" csTypeId="urn:microsoft.com/office/officeart/2005/8/colors/colorful1" csCatId="colorful" phldr="1"/>
      <dgm:spPr/>
    </dgm:pt>
    <dgm:pt modelId="{0B463402-2D58-41D3-A228-F56F65815520}">
      <dgm:prSet phldrT="[Texto]"/>
      <dgm:spPr/>
      <dgm:t>
        <a:bodyPr/>
        <a:lstStyle/>
        <a:p>
          <a:pPr algn="just"/>
          <a:r>
            <a:rPr lang="es-EC" dirty="0">
              <a:solidFill>
                <a:srgbClr val="000000"/>
              </a:solidFill>
            </a:rPr>
            <a:t>Se obtuvo mediante la Correlación de Pearson un  índice de 0,810 reflejando una correlación positiva muy fuerte entre las variables de la investigación, por tanto, el crédito cooperativo incide en el desarrollo económico del sector agropecuario del cantón Sigchos.</a:t>
          </a:r>
        </a:p>
      </dgm:t>
    </dgm:pt>
    <dgm:pt modelId="{E63C8605-51CC-4003-AD39-AC6F2F943B80}" type="parTrans" cxnId="{657EF48F-9864-427A-867A-8D9FC11352CE}">
      <dgm:prSet/>
      <dgm:spPr/>
      <dgm:t>
        <a:bodyPr/>
        <a:lstStyle/>
        <a:p>
          <a:endParaRPr lang="es-EC">
            <a:solidFill>
              <a:srgbClr val="000000"/>
            </a:solidFill>
          </a:endParaRPr>
        </a:p>
      </dgm:t>
    </dgm:pt>
    <dgm:pt modelId="{6A687153-726B-45CD-BC27-82BF4F691772}" type="sibTrans" cxnId="{657EF48F-9864-427A-867A-8D9FC11352CE}">
      <dgm:prSet/>
      <dgm:spPr/>
      <dgm:t>
        <a:bodyPr/>
        <a:lstStyle/>
        <a:p>
          <a:endParaRPr lang="es-EC">
            <a:solidFill>
              <a:srgbClr val="000000"/>
            </a:solidFill>
          </a:endParaRPr>
        </a:p>
      </dgm:t>
    </dgm:pt>
    <dgm:pt modelId="{87B7E2A1-9050-464E-8817-F27DB197DB10}">
      <dgm:prSet phldrT="[Texto]"/>
      <dgm:spPr/>
      <dgm:t>
        <a:bodyPr/>
        <a:lstStyle/>
        <a:p>
          <a:pPr algn="just"/>
          <a:r>
            <a:rPr lang="es-EC">
              <a:solidFill>
                <a:srgbClr val="000000"/>
              </a:solidFill>
            </a:rPr>
            <a:t>Se determinó que el 51% de encuestados nunca, han accedido a educación/capacitación mediante un crédito.  La educación es el mejor mecanismo para el logro de un pleno desarrollo de los pueblos, por esta razón los países desarrollados, son los que más han apostado a este rubro.</a:t>
          </a:r>
          <a:endParaRPr lang="es-EC" dirty="0">
            <a:solidFill>
              <a:srgbClr val="000000"/>
            </a:solidFill>
          </a:endParaRPr>
        </a:p>
      </dgm:t>
    </dgm:pt>
    <dgm:pt modelId="{55C61E25-0356-470D-B760-C2172C60DE6A}" type="parTrans" cxnId="{CCBA23AF-1CC9-4F5C-B510-E2F343D38D8C}">
      <dgm:prSet/>
      <dgm:spPr/>
      <dgm:t>
        <a:bodyPr/>
        <a:lstStyle/>
        <a:p>
          <a:endParaRPr lang="es-EC">
            <a:solidFill>
              <a:srgbClr val="000000"/>
            </a:solidFill>
          </a:endParaRPr>
        </a:p>
      </dgm:t>
    </dgm:pt>
    <dgm:pt modelId="{E5F2E8D7-11AE-4DD7-B415-AA34429BF4CD}" type="sibTrans" cxnId="{CCBA23AF-1CC9-4F5C-B510-E2F343D38D8C}">
      <dgm:prSet/>
      <dgm:spPr/>
      <dgm:t>
        <a:bodyPr/>
        <a:lstStyle/>
        <a:p>
          <a:endParaRPr lang="es-EC">
            <a:solidFill>
              <a:srgbClr val="000000"/>
            </a:solidFill>
          </a:endParaRPr>
        </a:p>
      </dgm:t>
    </dgm:pt>
    <dgm:pt modelId="{DF292615-E106-4AD0-A029-A6A26F561EAF}">
      <dgm:prSet phldrT="[Texto]"/>
      <dgm:spPr/>
      <dgm:t>
        <a:bodyPr/>
        <a:lstStyle/>
        <a:p>
          <a:pPr algn="just"/>
          <a:r>
            <a:rPr lang="es-EC">
              <a:solidFill>
                <a:srgbClr val="000000"/>
              </a:solidFill>
            </a:rPr>
            <a:t>El 81% de encuestados , nunca han podido comprar tecnología por medio de un crédito. Considerando que, en los últimos tres años, Ecuador mejoró su posicionamiento en el índice de disponibilidad de tecnología en red y registra un mejor rendimiento en cuanto a telefonía y servicios de acceso a Internet.  </a:t>
          </a:r>
          <a:endParaRPr lang="es-EC" dirty="0">
            <a:solidFill>
              <a:srgbClr val="000000"/>
            </a:solidFill>
          </a:endParaRPr>
        </a:p>
      </dgm:t>
    </dgm:pt>
    <dgm:pt modelId="{DEB19B55-AD86-4772-804D-C35F131D0AFA}" type="parTrans" cxnId="{E1B9F898-0451-43A2-B17E-4745E152F363}">
      <dgm:prSet/>
      <dgm:spPr/>
      <dgm:t>
        <a:bodyPr/>
        <a:lstStyle/>
        <a:p>
          <a:endParaRPr lang="es-EC">
            <a:solidFill>
              <a:srgbClr val="000000"/>
            </a:solidFill>
          </a:endParaRPr>
        </a:p>
      </dgm:t>
    </dgm:pt>
    <dgm:pt modelId="{2DFDAAB9-DB01-4C88-91DE-7FB18303CFB8}" type="sibTrans" cxnId="{E1B9F898-0451-43A2-B17E-4745E152F363}">
      <dgm:prSet/>
      <dgm:spPr/>
      <dgm:t>
        <a:bodyPr/>
        <a:lstStyle/>
        <a:p>
          <a:endParaRPr lang="es-EC">
            <a:solidFill>
              <a:srgbClr val="000000"/>
            </a:solidFill>
          </a:endParaRPr>
        </a:p>
      </dgm:t>
    </dgm:pt>
    <dgm:pt modelId="{66E2479F-0376-4602-AC66-F11CDD941AB1}" type="pres">
      <dgm:prSet presAssocID="{A1AB9E7A-118D-4FB6-AF21-E72CFCD49D8E}" presName="linearFlow" presStyleCnt="0">
        <dgm:presLayoutVars>
          <dgm:dir/>
          <dgm:resizeHandles val="exact"/>
        </dgm:presLayoutVars>
      </dgm:prSet>
      <dgm:spPr/>
    </dgm:pt>
    <dgm:pt modelId="{10E0B13A-1A9B-46F3-AA63-A69ACF50C533}" type="pres">
      <dgm:prSet presAssocID="{0B463402-2D58-41D3-A228-F56F65815520}" presName="composite" presStyleCnt="0"/>
      <dgm:spPr/>
    </dgm:pt>
    <dgm:pt modelId="{1939026A-1702-45B1-9E71-1E74AD73CBE4}" type="pres">
      <dgm:prSet presAssocID="{0B463402-2D58-41D3-A228-F56F65815520}" presName="imgShp" presStyleLbl="fgImgPlace1" presStyleIdx="0" presStyleCnt="3" custLinFactNeighborX="-4186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59937122-5271-4438-8BD2-CDAAEC0A832B}" type="pres">
      <dgm:prSet presAssocID="{0B463402-2D58-41D3-A228-F56F65815520}" presName="txShp" presStyleLbl="node1" presStyleIdx="0" presStyleCnt="3" custScaleX="111213" custLinFactNeighborX="4649">
        <dgm:presLayoutVars>
          <dgm:bulletEnabled val="1"/>
        </dgm:presLayoutVars>
      </dgm:prSet>
      <dgm:spPr/>
    </dgm:pt>
    <dgm:pt modelId="{7CE84585-FC60-4A55-A76D-31654265CA94}" type="pres">
      <dgm:prSet presAssocID="{6A687153-726B-45CD-BC27-82BF4F691772}" presName="spacing" presStyleCnt="0"/>
      <dgm:spPr/>
    </dgm:pt>
    <dgm:pt modelId="{6BBEA8E9-7AC5-4B21-A765-179F59F46E8F}" type="pres">
      <dgm:prSet presAssocID="{87B7E2A1-9050-464E-8817-F27DB197DB10}" presName="composite" presStyleCnt="0"/>
      <dgm:spPr/>
    </dgm:pt>
    <dgm:pt modelId="{150518EB-3420-4482-B1F6-9607D555DF58}" type="pres">
      <dgm:prSet presAssocID="{87B7E2A1-9050-464E-8817-F27DB197DB10}" presName="imgShp" presStyleLbl="fgImgPlace1" presStyleIdx="1" presStyleCnt="3" custScaleX="101687" custLinFactNeighborX="-4230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dgm:spPr>
    </dgm:pt>
    <dgm:pt modelId="{D428B044-8639-4BA9-A3E7-D0AC27F3E6B0}" type="pres">
      <dgm:prSet presAssocID="{87B7E2A1-9050-464E-8817-F27DB197DB10}" presName="txShp" presStyleLbl="node1" presStyleIdx="1" presStyleCnt="3" custScaleX="111213" custLinFactNeighborX="4583">
        <dgm:presLayoutVars>
          <dgm:bulletEnabled val="1"/>
        </dgm:presLayoutVars>
      </dgm:prSet>
      <dgm:spPr/>
    </dgm:pt>
    <dgm:pt modelId="{E1CDCD86-C761-490D-920D-43602616CE1E}" type="pres">
      <dgm:prSet presAssocID="{E5F2E8D7-11AE-4DD7-B415-AA34429BF4CD}" presName="spacing" presStyleCnt="0"/>
      <dgm:spPr/>
    </dgm:pt>
    <dgm:pt modelId="{439FE848-B1D4-4A85-AEB9-67346B1F21CC}" type="pres">
      <dgm:prSet presAssocID="{DF292615-E106-4AD0-A029-A6A26F561EAF}" presName="composite" presStyleCnt="0"/>
      <dgm:spPr/>
    </dgm:pt>
    <dgm:pt modelId="{196F3C41-2877-4CBB-8A55-12857EA97EDA}" type="pres">
      <dgm:prSet presAssocID="{DF292615-E106-4AD0-A029-A6A26F561EAF}" presName="imgShp" presStyleLbl="fgImgPlace1" presStyleIdx="2" presStyleCnt="3" custLinFactNeighborX="-3844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3000" r="-33000"/>
          </a:stretch>
        </a:blipFill>
      </dgm:spPr>
    </dgm:pt>
    <dgm:pt modelId="{030FC0AD-7AA3-4544-90E4-A24C88F32CEF}" type="pres">
      <dgm:prSet presAssocID="{DF292615-E106-4AD0-A029-A6A26F561EAF}" presName="txShp" presStyleLbl="node1" presStyleIdx="2" presStyleCnt="3" custScaleX="111217" custLinFactNeighborX="4648">
        <dgm:presLayoutVars>
          <dgm:bulletEnabled val="1"/>
        </dgm:presLayoutVars>
      </dgm:prSet>
      <dgm:spPr/>
    </dgm:pt>
  </dgm:ptLst>
  <dgm:cxnLst>
    <dgm:cxn modelId="{657EF48F-9864-427A-867A-8D9FC11352CE}" srcId="{A1AB9E7A-118D-4FB6-AF21-E72CFCD49D8E}" destId="{0B463402-2D58-41D3-A228-F56F65815520}" srcOrd="0" destOrd="0" parTransId="{E63C8605-51CC-4003-AD39-AC6F2F943B80}" sibTransId="{6A687153-726B-45CD-BC27-82BF4F691772}"/>
    <dgm:cxn modelId="{E1B9F898-0451-43A2-B17E-4745E152F363}" srcId="{A1AB9E7A-118D-4FB6-AF21-E72CFCD49D8E}" destId="{DF292615-E106-4AD0-A029-A6A26F561EAF}" srcOrd="2" destOrd="0" parTransId="{DEB19B55-AD86-4772-804D-C35F131D0AFA}" sibTransId="{2DFDAAB9-DB01-4C88-91DE-7FB18303CFB8}"/>
    <dgm:cxn modelId="{D219AEA0-EEB3-4989-924E-4FFFFF2572F9}" type="presOf" srcId="{87B7E2A1-9050-464E-8817-F27DB197DB10}" destId="{D428B044-8639-4BA9-A3E7-D0AC27F3E6B0}" srcOrd="0" destOrd="0" presId="urn:microsoft.com/office/officeart/2005/8/layout/vList3"/>
    <dgm:cxn modelId="{CCBA23AF-1CC9-4F5C-B510-E2F343D38D8C}" srcId="{A1AB9E7A-118D-4FB6-AF21-E72CFCD49D8E}" destId="{87B7E2A1-9050-464E-8817-F27DB197DB10}" srcOrd="1" destOrd="0" parTransId="{55C61E25-0356-470D-B760-C2172C60DE6A}" sibTransId="{E5F2E8D7-11AE-4DD7-B415-AA34429BF4CD}"/>
    <dgm:cxn modelId="{B499DBB9-EB60-41D6-8BF0-DE355D2BF290}" type="presOf" srcId="{DF292615-E106-4AD0-A029-A6A26F561EAF}" destId="{030FC0AD-7AA3-4544-90E4-A24C88F32CEF}" srcOrd="0" destOrd="0" presId="urn:microsoft.com/office/officeart/2005/8/layout/vList3"/>
    <dgm:cxn modelId="{2D8E6EDC-8BC6-4C50-B283-74632F2E56A6}" type="presOf" srcId="{A1AB9E7A-118D-4FB6-AF21-E72CFCD49D8E}" destId="{66E2479F-0376-4602-AC66-F11CDD941AB1}" srcOrd="0" destOrd="0" presId="urn:microsoft.com/office/officeart/2005/8/layout/vList3"/>
    <dgm:cxn modelId="{31EB77DE-B273-4573-9384-E37C30621BCD}" type="presOf" srcId="{0B463402-2D58-41D3-A228-F56F65815520}" destId="{59937122-5271-4438-8BD2-CDAAEC0A832B}" srcOrd="0" destOrd="0" presId="urn:microsoft.com/office/officeart/2005/8/layout/vList3"/>
    <dgm:cxn modelId="{39DDAB5B-35B9-4901-AAE1-DF531CEE94AD}" type="presParOf" srcId="{66E2479F-0376-4602-AC66-F11CDD941AB1}" destId="{10E0B13A-1A9B-46F3-AA63-A69ACF50C533}" srcOrd="0" destOrd="0" presId="urn:microsoft.com/office/officeart/2005/8/layout/vList3"/>
    <dgm:cxn modelId="{DD314AF2-6EC5-4C58-B357-47E702D7FB66}" type="presParOf" srcId="{10E0B13A-1A9B-46F3-AA63-A69ACF50C533}" destId="{1939026A-1702-45B1-9E71-1E74AD73CBE4}" srcOrd="0" destOrd="0" presId="urn:microsoft.com/office/officeart/2005/8/layout/vList3"/>
    <dgm:cxn modelId="{9B62C0CB-D846-46E8-B69D-06F56DC76E3F}" type="presParOf" srcId="{10E0B13A-1A9B-46F3-AA63-A69ACF50C533}" destId="{59937122-5271-4438-8BD2-CDAAEC0A832B}" srcOrd="1" destOrd="0" presId="urn:microsoft.com/office/officeart/2005/8/layout/vList3"/>
    <dgm:cxn modelId="{A23832B4-E7C3-41D0-A56F-8BD7F073CB71}" type="presParOf" srcId="{66E2479F-0376-4602-AC66-F11CDD941AB1}" destId="{7CE84585-FC60-4A55-A76D-31654265CA94}" srcOrd="1" destOrd="0" presId="urn:microsoft.com/office/officeart/2005/8/layout/vList3"/>
    <dgm:cxn modelId="{AE74A77B-4434-4956-B51A-E558D941BDFD}" type="presParOf" srcId="{66E2479F-0376-4602-AC66-F11CDD941AB1}" destId="{6BBEA8E9-7AC5-4B21-A765-179F59F46E8F}" srcOrd="2" destOrd="0" presId="urn:microsoft.com/office/officeart/2005/8/layout/vList3"/>
    <dgm:cxn modelId="{68A7F7C4-9D0C-476F-A7A9-3EB037D35F16}" type="presParOf" srcId="{6BBEA8E9-7AC5-4B21-A765-179F59F46E8F}" destId="{150518EB-3420-4482-B1F6-9607D555DF58}" srcOrd="0" destOrd="0" presId="urn:microsoft.com/office/officeart/2005/8/layout/vList3"/>
    <dgm:cxn modelId="{DC55906B-25C4-4F83-9200-3F476D693C79}" type="presParOf" srcId="{6BBEA8E9-7AC5-4B21-A765-179F59F46E8F}" destId="{D428B044-8639-4BA9-A3E7-D0AC27F3E6B0}" srcOrd="1" destOrd="0" presId="urn:microsoft.com/office/officeart/2005/8/layout/vList3"/>
    <dgm:cxn modelId="{7BD89F97-3CA9-466C-93EA-C2DE54215789}" type="presParOf" srcId="{66E2479F-0376-4602-AC66-F11CDD941AB1}" destId="{E1CDCD86-C761-490D-920D-43602616CE1E}" srcOrd="3" destOrd="0" presId="urn:microsoft.com/office/officeart/2005/8/layout/vList3"/>
    <dgm:cxn modelId="{BBA1E9F0-166C-4905-A2A5-8CC05D3ECB12}" type="presParOf" srcId="{66E2479F-0376-4602-AC66-F11CDD941AB1}" destId="{439FE848-B1D4-4A85-AEB9-67346B1F21CC}" srcOrd="4" destOrd="0" presId="urn:microsoft.com/office/officeart/2005/8/layout/vList3"/>
    <dgm:cxn modelId="{61E2F61E-9787-4F1B-975E-B446613FCC43}" type="presParOf" srcId="{439FE848-B1D4-4A85-AEB9-67346B1F21CC}" destId="{196F3C41-2877-4CBB-8A55-12857EA97EDA}" srcOrd="0" destOrd="0" presId="urn:microsoft.com/office/officeart/2005/8/layout/vList3"/>
    <dgm:cxn modelId="{A4A31166-026A-40E0-AE79-1B10A63DE95D}" type="presParOf" srcId="{439FE848-B1D4-4A85-AEB9-67346B1F21CC}" destId="{030FC0AD-7AA3-4544-90E4-A24C88F32CE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13D81-186F-44C0-AB33-1DBADD41F08C}">
      <dsp:nvSpPr>
        <dsp:cNvPr id="0" name=""/>
        <dsp:cNvSpPr/>
      </dsp:nvSpPr>
      <dsp:spPr>
        <a:xfrm>
          <a:off x="1603" y="0"/>
          <a:ext cx="3419043" cy="1252937"/>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a:solidFill>
                <a:srgbClr val="000000"/>
              </a:solidFill>
            </a:rPr>
            <a:t>El 84% de la Población Económicamente Activa (PEA) del cantón, se dedica a la actividad agropecuaria. </a:t>
          </a:r>
          <a:endParaRPr lang="es-EC" sz="1800" kern="1200" dirty="0">
            <a:solidFill>
              <a:srgbClr val="000000"/>
            </a:solidFill>
          </a:endParaRPr>
        </a:p>
      </dsp:txBody>
      <dsp:txXfrm>
        <a:off x="38300" y="36697"/>
        <a:ext cx="3345649" cy="1179543"/>
      </dsp:txXfrm>
    </dsp:sp>
    <dsp:sp modelId="{100B4330-1A06-4960-9C8C-2C4830D0B728}">
      <dsp:nvSpPr>
        <dsp:cNvPr id="0" name=""/>
        <dsp:cNvSpPr/>
      </dsp:nvSpPr>
      <dsp:spPr>
        <a:xfrm>
          <a:off x="3762551" y="202507"/>
          <a:ext cx="724837" cy="847922"/>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solidFill>
              <a:srgbClr val="000000"/>
            </a:solidFill>
          </a:endParaRPr>
        </a:p>
      </dsp:txBody>
      <dsp:txXfrm>
        <a:off x="3762551" y="372091"/>
        <a:ext cx="507386" cy="508754"/>
      </dsp:txXfrm>
    </dsp:sp>
    <dsp:sp modelId="{441A2200-D0D3-41F2-939D-D1C35E33F658}">
      <dsp:nvSpPr>
        <dsp:cNvPr id="0" name=""/>
        <dsp:cNvSpPr/>
      </dsp:nvSpPr>
      <dsp:spPr>
        <a:xfrm>
          <a:off x="4788264" y="0"/>
          <a:ext cx="3419043" cy="1252937"/>
        </a:xfrm>
        <a:prstGeom prst="roundRect">
          <a:avLst>
            <a:gd name="adj" fmla="val 10000"/>
          </a:avLst>
        </a:prstGeom>
        <a:solidFill>
          <a:schemeClr val="accent2">
            <a:hueOff val="-5320199"/>
            <a:satOff val="-33950"/>
            <a:lumOff val="1843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a:solidFill>
                <a:srgbClr val="000000"/>
              </a:solidFill>
            </a:rPr>
            <a:t>Concentra la mayor participación en el empleo a nivel nacional con un 26,1% en el año 2017</a:t>
          </a:r>
          <a:endParaRPr lang="es-EC" sz="1800" kern="1200" dirty="0">
            <a:solidFill>
              <a:srgbClr val="000000"/>
            </a:solidFill>
          </a:endParaRPr>
        </a:p>
      </dsp:txBody>
      <dsp:txXfrm>
        <a:off x="4824961" y="36697"/>
        <a:ext cx="3345649" cy="1179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76EBC-C1CF-4F0A-A894-10D63249E94A}">
      <dsp:nvSpPr>
        <dsp:cNvPr id="0" name=""/>
        <dsp:cNvSpPr/>
      </dsp:nvSpPr>
      <dsp:spPr>
        <a:xfrm>
          <a:off x="-4640108" y="-711366"/>
          <a:ext cx="5527190" cy="5527190"/>
        </a:xfrm>
        <a:prstGeom prst="blockArc">
          <a:avLst>
            <a:gd name="adj1" fmla="val 18900000"/>
            <a:gd name="adj2" fmla="val 2700000"/>
            <a:gd name="adj3" fmla="val 391"/>
          </a:avLst>
        </a:pr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7E87463-8BB0-4915-9384-737F8F2C68A1}">
      <dsp:nvSpPr>
        <dsp:cNvPr id="0" name=""/>
        <dsp:cNvSpPr/>
      </dsp:nvSpPr>
      <dsp:spPr>
        <a:xfrm>
          <a:off x="570514" y="410445"/>
          <a:ext cx="9262481" cy="82089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51583" tIns="40640" rIns="40640" bIns="40640" numCol="1" spcCol="1270" anchor="ctr" anchorCtr="0">
          <a:noAutofit/>
        </a:bodyPr>
        <a:lstStyle/>
        <a:p>
          <a:pPr marL="0" lvl="0" indent="0" algn="just" defTabSz="711200">
            <a:lnSpc>
              <a:spcPct val="90000"/>
            </a:lnSpc>
            <a:spcBef>
              <a:spcPct val="0"/>
            </a:spcBef>
            <a:spcAft>
              <a:spcPct val="35000"/>
            </a:spcAft>
            <a:buNone/>
          </a:pPr>
          <a:r>
            <a:rPr lang="es-EC" sz="1600" kern="1200" dirty="0">
              <a:solidFill>
                <a:srgbClr val="000000"/>
              </a:solidFill>
            </a:rPr>
            <a:t>América Latina y el Caribe contribuyen con el 11 % del valor de la producción alimentaria mundial y posee el 24 % de la tierra cultivable del mundo. (Banco Interamericano de Desarrollo, 2010)</a:t>
          </a:r>
        </a:p>
      </dsp:txBody>
      <dsp:txXfrm>
        <a:off x="570514" y="410445"/>
        <a:ext cx="9262481" cy="820891"/>
      </dsp:txXfrm>
    </dsp:sp>
    <dsp:sp modelId="{CE0FDAF6-6380-420D-B1B1-885F3AC8CFC9}">
      <dsp:nvSpPr>
        <dsp:cNvPr id="0" name=""/>
        <dsp:cNvSpPr/>
      </dsp:nvSpPr>
      <dsp:spPr>
        <a:xfrm>
          <a:off x="57457" y="307834"/>
          <a:ext cx="1026114" cy="1026114"/>
        </a:xfrm>
        <a:prstGeom prst="ellipse">
          <a:avLst/>
        </a:prstGeom>
        <a:blipFill rotWithShape="0">
          <a:blip xmlns:r="http://schemas.openxmlformats.org/officeDocument/2006/relationships" r:embed="rId1"/>
          <a:srcRect/>
          <a:stretch>
            <a:fillRect l="-19000" r="-19000"/>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29567A1-0D19-4D87-A820-FD51DA54AF4C}">
      <dsp:nvSpPr>
        <dsp:cNvPr id="0" name=""/>
        <dsp:cNvSpPr/>
      </dsp:nvSpPr>
      <dsp:spPr>
        <a:xfrm>
          <a:off x="868908" y="1641782"/>
          <a:ext cx="8964087" cy="820891"/>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51583" tIns="40640" rIns="40640" bIns="40640" numCol="1" spcCol="1270" anchor="ctr" anchorCtr="0">
          <a:noAutofit/>
        </a:bodyPr>
        <a:lstStyle/>
        <a:p>
          <a:pPr marL="0" lvl="0" indent="0" algn="just" defTabSz="711200">
            <a:lnSpc>
              <a:spcPct val="90000"/>
            </a:lnSpc>
            <a:spcBef>
              <a:spcPct val="0"/>
            </a:spcBef>
            <a:spcAft>
              <a:spcPct val="35000"/>
            </a:spcAft>
            <a:buNone/>
          </a:pPr>
          <a:r>
            <a:rPr lang="es-EC" sz="1600" kern="1200">
              <a:solidFill>
                <a:srgbClr val="000000"/>
              </a:solidFill>
            </a:rPr>
            <a:t>El estado ha generado políticas de desarrollo e impulso para el sector agropecuario, la banca privada a través de las cooperativas de ahorro y crédito atiende la mayoría de las necesidades de crédito. </a:t>
          </a:r>
          <a:endParaRPr lang="es-EC" sz="1600" kern="1200" dirty="0">
            <a:solidFill>
              <a:srgbClr val="000000"/>
            </a:solidFill>
          </a:endParaRPr>
        </a:p>
      </dsp:txBody>
      <dsp:txXfrm>
        <a:off x="868908" y="1641782"/>
        <a:ext cx="8964087" cy="820891"/>
      </dsp:txXfrm>
    </dsp:sp>
    <dsp:sp modelId="{3D660EC2-ABC4-400A-B24D-CB1E568E5532}">
      <dsp:nvSpPr>
        <dsp:cNvPr id="0" name=""/>
        <dsp:cNvSpPr/>
      </dsp:nvSpPr>
      <dsp:spPr>
        <a:xfrm>
          <a:off x="355851" y="1539171"/>
          <a:ext cx="1026114" cy="1026114"/>
        </a:xfrm>
        <a:prstGeom prst="ellipse">
          <a:avLst/>
        </a:prstGeom>
        <a:blipFill rotWithShape="0">
          <a:blip xmlns:r="http://schemas.openxmlformats.org/officeDocument/2006/relationships" r:embed="rId2"/>
          <a:srcRect/>
          <a:stretch>
            <a:fillRect l="-25000" r="-25000"/>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DB5CB99-2521-406F-8C1B-1F2403E1BF30}">
      <dsp:nvSpPr>
        <dsp:cNvPr id="0" name=""/>
        <dsp:cNvSpPr/>
      </dsp:nvSpPr>
      <dsp:spPr>
        <a:xfrm>
          <a:off x="570514" y="2873119"/>
          <a:ext cx="9262481" cy="820891"/>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51583" tIns="40640" rIns="40640" bIns="40640" numCol="1" spcCol="1270" anchor="ctr" anchorCtr="0">
          <a:noAutofit/>
        </a:bodyPr>
        <a:lstStyle/>
        <a:p>
          <a:pPr marL="0" lvl="0" indent="0" algn="just" defTabSz="711200">
            <a:lnSpc>
              <a:spcPct val="90000"/>
            </a:lnSpc>
            <a:spcBef>
              <a:spcPct val="0"/>
            </a:spcBef>
            <a:spcAft>
              <a:spcPct val="35000"/>
            </a:spcAft>
            <a:buNone/>
          </a:pPr>
          <a:r>
            <a:rPr lang="es-EC" sz="1600" kern="1200">
              <a:solidFill>
                <a:srgbClr val="000000"/>
              </a:solidFill>
            </a:rPr>
            <a:t>La agricultura, silvicultura, caza y pesca se constituye como la actividad de mayor relevancia en la economía de Cotopaxi, pues concentra aproximadamente 40% de la P.E.A</a:t>
          </a:r>
          <a:endParaRPr lang="es-EC" sz="1600" kern="1200" dirty="0">
            <a:solidFill>
              <a:srgbClr val="000000"/>
            </a:solidFill>
          </a:endParaRPr>
        </a:p>
      </dsp:txBody>
      <dsp:txXfrm>
        <a:off x="570514" y="2873119"/>
        <a:ext cx="9262481" cy="820891"/>
      </dsp:txXfrm>
    </dsp:sp>
    <dsp:sp modelId="{A62660F7-25CF-4CF9-9FE0-5653D21DFA52}">
      <dsp:nvSpPr>
        <dsp:cNvPr id="0" name=""/>
        <dsp:cNvSpPr/>
      </dsp:nvSpPr>
      <dsp:spPr>
        <a:xfrm>
          <a:off x="57457" y="2770508"/>
          <a:ext cx="1026114" cy="1026114"/>
        </a:xfrm>
        <a:prstGeom prst="ellipse">
          <a:avLst/>
        </a:prstGeom>
        <a:blipFill rotWithShape="0">
          <a:blip xmlns:r="http://schemas.openxmlformats.org/officeDocument/2006/relationships" r:embed="rId3"/>
          <a:srcRect/>
          <a:stretch>
            <a:fillRect l="-39000" r="-39000"/>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37122-5271-4438-8BD2-CDAAEC0A832B}">
      <dsp:nvSpPr>
        <dsp:cNvPr id="0" name=""/>
        <dsp:cNvSpPr/>
      </dsp:nvSpPr>
      <dsp:spPr>
        <a:xfrm rot="10800000">
          <a:off x="2005718" y="163"/>
          <a:ext cx="8731324" cy="1293875"/>
        </a:xfrm>
        <a:prstGeom prst="homePlat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0563" tIns="64770" rIns="120904" bIns="64770" numCol="1" spcCol="1270" anchor="ctr" anchorCtr="0">
          <a:noAutofit/>
        </a:bodyPr>
        <a:lstStyle/>
        <a:p>
          <a:pPr marL="0" lvl="0" indent="0" algn="just" defTabSz="755650">
            <a:lnSpc>
              <a:spcPct val="90000"/>
            </a:lnSpc>
            <a:spcBef>
              <a:spcPct val="0"/>
            </a:spcBef>
            <a:spcAft>
              <a:spcPct val="35000"/>
            </a:spcAft>
            <a:buNone/>
          </a:pPr>
          <a:r>
            <a:rPr lang="es-EC" sz="1700" kern="1200" dirty="0">
              <a:solidFill>
                <a:srgbClr val="000000"/>
              </a:solidFill>
            </a:rPr>
            <a:t>Se obtuvo mediante la Correlación de Pearson un  índice de 0,810 reflejando una correlación positiva muy fuerte entre las variables de la investigación, por tanto, el crédito cooperativo incide en el desarrollo económico del sector agropecuario del cantón Sigchos.</a:t>
          </a:r>
        </a:p>
      </dsp:txBody>
      <dsp:txXfrm rot="10800000">
        <a:off x="2329187" y="163"/>
        <a:ext cx="8407855" cy="1293875"/>
      </dsp:txXfrm>
    </dsp:sp>
    <dsp:sp modelId="{1939026A-1702-45B1-9E71-1E74AD73CBE4}">
      <dsp:nvSpPr>
        <dsp:cNvPr id="0" name=""/>
        <dsp:cNvSpPr/>
      </dsp:nvSpPr>
      <dsp:spPr>
        <a:xfrm>
          <a:off x="892246" y="163"/>
          <a:ext cx="1293875" cy="129387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428B044-8639-4BA9-A3E7-D0AC27F3E6B0}">
      <dsp:nvSpPr>
        <dsp:cNvPr id="0" name=""/>
        <dsp:cNvSpPr/>
      </dsp:nvSpPr>
      <dsp:spPr>
        <a:xfrm rot="10800000">
          <a:off x="2005993" y="1673623"/>
          <a:ext cx="8731324" cy="1293875"/>
        </a:xfrm>
        <a:prstGeom prst="homePlat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0563" tIns="64770" rIns="120904" bIns="64770" numCol="1" spcCol="1270" anchor="ctr" anchorCtr="0">
          <a:noAutofit/>
        </a:bodyPr>
        <a:lstStyle/>
        <a:p>
          <a:pPr marL="0" lvl="0" indent="0" algn="just" defTabSz="755650">
            <a:lnSpc>
              <a:spcPct val="90000"/>
            </a:lnSpc>
            <a:spcBef>
              <a:spcPct val="0"/>
            </a:spcBef>
            <a:spcAft>
              <a:spcPct val="35000"/>
            </a:spcAft>
            <a:buNone/>
          </a:pPr>
          <a:r>
            <a:rPr lang="es-EC" sz="1700" kern="1200">
              <a:solidFill>
                <a:srgbClr val="000000"/>
              </a:solidFill>
            </a:rPr>
            <a:t>Se determinó que el 51% de encuestados nunca, han accedido a educación/capacitación mediante un crédito.  La educación es el mejor mecanismo para el logro de un pleno desarrollo de los pueblos, por esta razón los países desarrollados, son los que más han apostado a este rubro.</a:t>
          </a:r>
          <a:endParaRPr lang="es-EC" sz="1700" kern="1200" dirty="0">
            <a:solidFill>
              <a:srgbClr val="000000"/>
            </a:solidFill>
          </a:endParaRPr>
        </a:p>
      </dsp:txBody>
      <dsp:txXfrm rot="10800000">
        <a:off x="2329462" y="1673623"/>
        <a:ext cx="8407855" cy="1293875"/>
      </dsp:txXfrm>
    </dsp:sp>
    <dsp:sp modelId="{150518EB-3420-4482-B1F6-9607D555DF58}">
      <dsp:nvSpPr>
        <dsp:cNvPr id="0" name=""/>
        <dsp:cNvSpPr/>
      </dsp:nvSpPr>
      <dsp:spPr>
        <a:xfrm>
          <a:off x="881122" y="1673623"/>
          <a:ext cx="1315703" cy="129387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30FC0AD-7AA3-4544-90E4-A24C88F32CEF}">
      <dsp:nvSpPr>
        <dsp:cNvPr id="0" name=""/>
        <dsp:cNvSpPr/>
      </dsp:nvSpPr>
      <dsp:spPr>
        <a:xfrm rot="10800000">
          <a:off x="2005404" y="3347083"/>
          <a:ext cx="8731638" cy="1293875"/>
        </a:xfrm>
        <a:prstGeom prst="homePlat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0563" tIns="64770" rIns="120904" bIns="64770" numCol="1" spcCol="1270" anchor="ctr" anchorCtr="0">
          <a:noAutofit/>
        </a:bodyPr>
        <a:lstStyle/>
        <a:p>
          <a:pPr marL="0" lvl="0" indent="0" algn="just" defTabSz="755650">
            <a:lnSpc>
              <a:spcPct val="90000"/>
            </a:lnSpc>
            <a:spcBef>
              <a:spcPct val="0"/>
            </a:spcBef>
            <a:spcAft>
              <a:spcPct val="35000"/>
            </a:spcAft>
            <a:buNone/>
          </a:pPr>
          <a:r>
            <a:rPr lang="es-EC" sz="1700" kern="1200">
              <a:solidFill>
                <a:srgbClr val="000000"/>
              </a:solidFill>
            </a:rPr>
            <a:t>El 81% de encuestados , nunca han podido comprar tecnología por medio de un crédito. Considerando que, en los últimos tres años, Ecuador mejoró su posicionamiento en el índice de disponibilidad de tecnología en red y registra un mejor rendimiento en cuanto a telefonía y servicios de acceso a Internet.  </a:t>
          </a:r>
          <a:endParaRPr lang="es-EC" sz="1700" kern="1200" dirty="0">
            <a:solidFill>
              <a:srgbClr val="000000"/>
            </a:solidFill>
          </a:endParaRPr>
        </a:p>
      </dsp:txBody>
      <dsp:txXfrm rot="10800000">
        <a:off x="2328873" y="3347083"/>
        <a:ext cx="8408169" cy="1293875"/>
      </dsp:txXfrm>
    </dsp:sp>
    <dsp:sp modelId="{196F3C41-2877-4CBB-8A55-12857EA97EDA}">
      <dsp:nvSpPr>
        <dsp:cNvPr id="0" name=""/>
        <dsp:cNvSpPr/>
      </dsp:nvSpPr>
      <dsp:spPr>
        <a:xfrm>
          <a:off x="936405" y="3347083"/>
          <a:ext cx="1293875" cy="129387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3000" r="-33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E629F2-306B-4A20-96E8-D3E115596636}" type="datetimeFigureOut">
              <a:rPr lang="es-EC" smtClean="0"/>
              <a:t>29/7/2019</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B2AF9-0E1D-48A7-A1EA-8B873B6407C9}" type="slidenum">
              <a:rPr lang="es-EC" smtClean="0"/>
              <a:t>‹Nº›</a:t>
            </a:fld>
            <a:endParaRPr lang="es-EC"/>
          </a:p>
        </p:txBody>
      </p:sp>
    </p:spTree>
    <p:extLst>
      <p:ext uri="{BB962C8B-B14F-4D97-AF65-F5344CB8AC3E}">
        <p14:creationId xmlns:p14="http://schemas.microsoft.com/office/powerpoint/2010/main" val="1918396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86944-9B6F-4A5E-B2B2-72C93A9D583A}" type="datetimeFigureOut">
              <a:rPr lang="es-EC" smtClean="0"/>
              <a:t>29/7/2019</a:t>
            </a:fld>
            <a:endParaRPr lang="es-EC"/>
          </a:p>
        </p:txBody>
      </p:sp>
      <p:sp>
        <p:nvSpPr>
          <p:cNvPr id="4" name="3 Marcador de imagen de diapositiva"/>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3D4E0-B7EB-4029-984B-1D49C8B1074E}" type="slidenum">
              <a:rPr lang="es-EC" smtClean="0"/>
              <a:t>‹Nº›</a:t>
            </a:fld>
            <a:endParaRPr lang="es-EC"/>
          </a:p>
        </p:txBody>
      </p:sp>
    </p:spTree>
    <p:extLst>
      <p:ext uri="{BB962C8B-B14F-4D97-AF65-F5344CB8AC3E}">
        <p14:creationId xmlns:p14="http://schemas.microsoft.com/office/powerpoint/2010/main" val="33746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23</a:t>
            </a:fld>
            <a:endParaRPr lang="es-EC"/>
          </a:p>
        </p:txBody>
      </p:sp>
    </p:spTree>
    <p:extLst>
      <p:ext uri="{BB962C8B-B14F-4D97-AF65-F5344CB8AC3E}">
        <p14:creationId xmlns:p14="http://schemas.microsoft.com/office/powerpoint/2010/main" val="592556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0413" cy="5616575"/>
        </p:xfrm>
        <a:graphic>
          <a:graphicData uri="http://schemas.openxmlformats.org/presentationml/2006/ole">
            <mc:AlternateContent xmlns:mc="http://schemas.openxmlformats.org/markup-compatibility/2006">
              <mc:Choice xmlns:v="urn:schemas-microsoft-com:vml" Requires="v">
                <p:oleObj spid="_x0000_s1422"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0413"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0413" cy="1135062"/>
          </a:xfrm>
          <a:prstGeom prst="rect">
            <a:avLst/>
          </a:prstGeom>
          <a:noFill/>
        </p:spPr>
      </p:pic>
      <p:sp>
        <p:nvSpPr>
          <p:cNvPr id="17458" name="Oval 50"/>
          <p:cNvSpPr>
            <a:spLocks noChangeArrowheads="1"/>
          </p:cNvSpPr>
          <p:nvPr/>
        </p:nvSpPr>
        <p:spPr bwMode="auto">
          <a:xfrm>
            <a:off x="289946" y="260351"/>
            <a:ext cx="1056079" cy="792163"/>
          </a:xfrm>
          <a:prstGeom prst="ellipse">
            <a:avLst/>
          </a:prstGeom>
          <a:solidFill>
            <a:schemeClr val="bg1"/>
          </a:solidFill>
          <a:ln w="9525">
            <a:noFill/>
            <a:round/>
            <a:headEnd/>
            <a:tailEnd/>
          </a:ln>
          <a:effectLst/>
        </p:spPr>
        <p:txBody>
          <a:bodyPr wrap="none" anchor="ctr"/>
          <a:lstStyle/>
          <a:p>
            <a:endParaRPr lang="es-ES"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49" y="188640"/>
            <a:ext cx="38395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521" y="1600201"/>
            <a:ext cx="10971372"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39"/>
            <a:ext cx="2742843"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521" y="274639"/>
            <a:ext cx="8025355"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11" y="1556793"/>
            <a:ext cx="10971372"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59" y="4406901"/>
            <a:ext cx="10361851"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2959" y="2906713"/>
            <a:ext cx="1036185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521"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6793"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521" y="1535113"/>
            <a:ext cx="53862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521" y="2174875"/>
            <a:ext cx="53862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2561" y="1535113"/>
            <a:ext cx="538833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2561" y="2174875"/>
            <a:ext cx="538833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113" y="273051"/>
            <a:ext cx="681477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521" y="1435101"/>
            <a:ext cx="401056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406" y="612775"/>
            <a:ext cx="731424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406" y="5367338"/>
            <a:ext cx="731424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12190413"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p:nvSpPr>
        <p:spPr bwMode="auto">
          <a:xfrm rot="10800000">
            <a:off x="1" y="6308726"/>
            <a:ext cx="10512115"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p:nvSpPr>
        <p:spPr bwMode="auto">
          <a:xfrm rot="10800000" flipH="1">
            <a:off x="33863" y="6296025"/>
            <a:ext cx="8878262"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p:nvSpPr>
        <p:spPr bwMode="auto">
          <a:xfrm rot="10800000" flipH="1">
            <a:off x="33863" y="6245225"/>
            <a:ext cx="8878262" cy="0"/>
          </a:xfrm>
          <a:prstGeom prst="line">
            <a:avLst/>
          </a:prstGeom>
          <a:noFill/>
          <a:ln w="38100">
            <a:solidFill>
              <a:srgbClr val="006600"/>
            </a:solidFill>
            <a:round/>
            <a:headEnd/>
            <a:tailEnd/>
          </a:ln>
          <a:effectLst/>
        </p:spPr>
        <p:txBody>
          <a:bodyPr/>
          <a:lstStyle/>
          <a:p>
            <a:endParaRPr lang="es-E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8879154" y="5906861"/>
            <a:ext cx="3269288"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6.svg"/><Relationship Id="rId9" Type="http://schemas.microsoft.com/office/2007/relationships/diagramDrawing" Target="../diagrams/drawing1.xml"/><Relationship Id="rId14" Type="http://schemas.microsoft.com/office/2007/relationships/diagramDrawing" Target="../diagrams/drawing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media/image20.emf"/><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639272" y="3172326"/>
            <a:ext cx="729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1150624" y="497448"/>
            <a:ext cx="11039789" cy="5001007"/>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DEPARTAMENTO DE CIENCIAS ECONÓMICAS, ADMINISTRATIVAS Y DE COMERCIO</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CARRERA DE INGENIERÍA </a:t>
            </a:r>
            <a:r>
              <a:rPr lang="es-EC" sz="1600" b="1">
                <a:solidFill>
                  <a:srgbClr val="000000"/>
                </a:solidFill>
                <a:latin typeface="Times New Roman" panose="02020603050405020304" pitchFamily="18" charset="0"/>
                <a:cs typeface="Times New Roman" panose="02020603050405020304" pitchFamily="18" charset="0"/>
              </a:rPr>
              <a:t>EN FINANZAS Y AUDITORÍA</a:t>
            </a: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TRABAJO DE TITULACIÓN, PREVIO A LA OBTENCIÓN DEL TÍTULO DE INGENIEROS EN FINANZAS, CONTADOR PÚBLICO-AUDITOR</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TEMA: INCIDENCIA DEL CRÉDITO COOPERATIVO EN EL DESARROLLO ECONÓMICO DEL SECTOR AGROPECUARIO DEL CANTÓN SIGCHOS DURANTE EL PERÍODO 2018- 2019</a:t>
            </a: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AUTORES:</a:t>
            </a: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ESCOBAR LÓPEZ, BYRON ANDRÉS </a:t>
            </a: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PÁEZ BARRIGA, SOFÍA ELIZABETH</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DIRECTOR: ING. TIPÁN TAPIA, LUIS ALFREDO, MBA</a:t>
            </a: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SANGOLQUÍ</a:t>
            </a: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2019</a:t>
            </a:r>
          </a:p>
          <a:p>
            <a:pPr marL="0" indent="0" algn="ctr">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5160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EA50D45E-8CE2-4A39-99FC-125544234B3D}"/>
              </a:ext>
            </a:extLst>
          </p:cNvPr>
          <p:cNvSpPr/>
          <p:nvPr/>
        </p:nvSpPr>
        <p:spPr>
          <a:xfrm>
            <a:off x="608365" y="428072"/>
            <a:ext cx="973384" cy="7822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Imagen 13">
            <a:extLst>
              <a:ext uri="{FF2B5EF4-FFF2-40B4-BE49-F238E27FC236}">
                <a16:creationId xmlns:a16="http://schemas.microsoft.com/office/drawing/2014/main" id="{9314C299-5E58-4A69-8ED8-B4CA3C2FFFCE}"/>
              </a:ext>
            </a:extLst>
          </p:cNvPr>
          <p:cNvPicPr/>
          <p:nvPr/>
        </p:nvPicPr>
        <p:blipFill rotWithShape="1">
          <a:blip r:embed="rId2"/>
          <a:srcRect t="2429" b="2414"/>
          <a:stretch/>
        </p:blipFill>
        <p:spPr bwMode="auto">
          <a:xfrm>
            <a:off x="6937624" y="899054"/>
            <a:ext cx="4921459" cy="3906542"/>
          </a:xfrm>
          <a:prstGeom prst="rect">
            <a:avLst/>
          </a:prstGeom>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6777C092-4BF8-4459-BC3E-DD7EE3A56E74}"/>
              </a:ext>
            </a:extLst>
          </p:cNvPr>
          <p:cNvPicPr/>
          <p:nvPr/>
        </p:nvPicPr>
        <p:blipFill rotWithShape="1">
          <a:blip r:embed="rId3"/>
          <a:srcRect l="5580" t="15948" r="21709" b="29695"/>
          <a:stretch/>
        </p:blipFill>
        <p:spPr bwMode="auto">
          <a:xfrm>
            <a:off x="1198662" y="1151458"/>
            <a:ext cx="4680520" cy="2565574"/>
          </a:xfrm>
          <a:prstGeom prst="rect">
            <a:avLst/>
          </a:prstGeom>
          <a:ln>
            <a:noFill/>
          </a:ln>
          <a:extLst>
            <a:ext uri="{53640926-AAD7-44D8-BBD7-CCE9431645EC}">
              <a14:shadowObscured xmlns:a14="http://schemas.microsoft.com/office/drawing/2010/main"/>
            </a:ext>
          </a:extLst>
        </p:spPr>
      </p:pic>
      <p:pic>
        <p:nvPicPr>
          <p:cNvPr id="5122" name="Picture 2" descr="Resultado de imagen para ganado ovino">
            <a:extLst>
              <a:ext uri="{FF2B5EF4-FFF2-40B4-BE49-F238E27FC236}">
                <a16:creationId xmlns:a16="http://schemas.microsoft.com/office/drawing/2014/main" id="{C8FDF67F-FB84-4CB1-AE38-7BEF423C45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133" y="4008790"/>
            <a:ext cx="2020417" cy="15936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4" name="Picture 4" descr="Resultado de imagen para ganado porcino">
            <a:extLst>
              <a:ext uri="{FF2B5EF4-FFF2-40B4-BE49-F238E27FC236}">
                <a16:creationId xmlns:a16="http://schemas.microsoft.com/office/drawing/2014/main" id="{5C896790-F933-4496-AD78-78BEF715C5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852" y="4043298"/>
            <a:ext cx="2020417" cy="15425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BC108F14-2794-4A9F-8865-F53E5DCC5596}"/>
              </a:ext>
            </a:extLst>
          </p:cNvPr>
          <p:cNvSpPr txBox="1"/>
          <p:nvPr/>
        </p:nvSpPr>
        <p:spPr>
          <a:xfrm>
            <a:off x="586743" y="692696"/>
            <a:ext cx="5779614" cy="400110"/>
          </a:xfrm>
          <a:prstGeom prst="rect">
            <a:avLst/>
          </a:prstGeom>
          <a:noFill/>
        </p:spPr>
        <p:txBody>
          <a:bodyPr wrap="square" rtlCol="0">
            <a:spAutoFit/>
          </a:bodyPr>
          <a:lstStyle/>
          <a:p>
            <a:pPr algn="ctr"/>
            <a:r>
              <a:rPr lang="es-EC" sz="2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Ganado por Parroquia</a:t>
            </a:r>
          </a:p>
        </p:txBody>
      </p:sp>
      <p:sp>
        <p:nvSpPr>
          <p:cNvPr id="22" name="CuadroTexto 21">
            <a:extLst>
              <a:ext uri="{FF2B5EF4-FFF2-40B4-BE49-F238E27FC236}">
                <a16:creationId xmlns:a16="http://schemas.microsoft.com/office/drawing/2014/main" id="{41A823EF-67CF-4F83-98A7-EC01F51F5DFB}"/>
              </a:ext>
            </a:extLst>
          </p:cNvPr>
          <p:cNvSpPr txBox="1"/>
          <p:nvPr/>
        </p:nvSpPr>
        <p:spPr>
          <a:xfrm>
            <a:off x="6350187" y="4877948"/>
            <a:ext cx="6084527" cy="707886"/>
          </a:xfrm>
          <a:prstGeom prst="rect">
            <a:avLst/>
          </a:prstGeom>
          <a:noFill/>
        </p:spPr>
        <p:txBody>
          <a:bodyPr wrap="square" rtlCol="0">
            <a:spAutoFit/>
          </a:bodyPr>
          <a:lstStyle/>
          <a:p>
            <a:pPr algn="ctr"/>
            <a:r>
              <a:rPr lang="es-EC" sz="2000" b="1" dirty="0">
                <a:ln w="0"/>
                <a:solidFill>
                  <a:schemeClr val="accent1"/>
                </a:solidFill>
                <a:effectLst>
                  <a:outerShdw blurRad="38100" dist="25400" dir="5400000" algn="ctr" rotWithShape="0">
                    <a:srgbClr val="6E747A">
                      <a:alpha val="43000"/>
                    </a:srgbClr>
                  </a:outerShdw>
                </a:effectLst>
              </a:rPr>
              <a:t>Volumen de créditos por  </a:t>
            </a:r>
          </a:p>
          <a:p>
            <a:pPr algn="ctr"/>
            <a:r>
              <a:rPr lang="es-EC" sz="2000" b="1" dirty="0">
                <a:ln w="0"/>
                <a:solidFill>
                  <a:schemeClr val="accent1"/>
                </a:solidFill>
                <a:effectLst>
                  <a:outerShdw blurRad="38100" dist="25400" dir="5400000" algn="ctr" rotWithShape="0">
                    <a:srgbClr val="6E747A">
                      <a:alpha val="43000"/>
                    </a:srgbClr>
                  </a:outerShdw>
                </a:effectLst>
              </a:rPr>
              <a:t>   actividad económica</a:t>
            </a:r>
          </a:p>
        </p:txBody>
      </p:sp>
      <p:cxnSp>
        <p:nvCxnSpPr>
          <p:cNvPr id="8" name="Conector recto 7">
            <a:extLst>
              <a:ext uri="{FF2B5EF4-FFF2-40B4-BE49-F238E27FC236}">
                <a16:creationId xmlns:a16="http://schemas.microsoft.com/office/drawing/2014/main" id="{D15D8734-E4FB-4EDF-9444-67C4537D21FA}"/>
              </a:ext>
            </a:extLst>
          </p:cNvPr>
          <p:cNvCxnSpPr>
            <a:cxnSpLocks/>
          </p:cNvCxnSpPr>
          <p:nvPr/>
        </p:nvCxnSpPr>
        <p:spPr>
          <a:xfrm>
            <a:off x="7535366" y="4653136"/>
            <a:ext cx="4248472" cy="0"/>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3369656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20" y="556296"/>
            <a:ext cx="10971372" cy="1143000"/>
          </a:xfrm>
        </p:spPr>
        <p:txBody>
          <a:bodyPr/>
          <a:lstStyle/>
          <a:p>
            <a:pPr algn="ctr"/>
            <a:r>
              <a:rPr lang="es-EC" dirty="0">
                <a:solidFill>
                  <a:schemeClr val="tx2"/>
                </a:solidFill>
                <a:effectLst>
                  <a:outerShdw blurRad="38100" dist="38100" dir="2700000" algn="tl">
                    <a:srgbClr val="000000">
                      <a:alpha val="43137"/>
                    </a:srgbClr>
                  </a:outerShdw>
                </a:effectLst>
              </a:rPr>
              <a:t>CAPÍTULO IV</a:t>
            </a:r>
            <a:br>
              <a:rPr lang="es-EC" dirty="0">
                <a:solidFill>
                  <a:schemeClr val="tx2"/>
                </a:solidFill>
                <a:effectLst>
                  <a:outerShdw blurRad="38100" dist="38100" dir="2700000" algn="tl">
                    <a:srgbClr val="000000">
                      <a:alpha val="43137"/>
                    </a:srgbClr>
                  </a:outerShdw>
                </a:effectLst>
              </a:rPr>
            </a:br>
            <a:r>
              <a:rPr lang="es-EC" dirty="0">
                <a:solidFill>
                  <a:schemeClr val="tx2"/>
                </a:solidFill>
                <a:effectLst>
                  <a:outerShdw blurRad="38100" dist="38100" dir="2700000" algn="tl">
                    <a:srgbClr val="000000">
                      <a:alpha val="43137"/>
                    </a:srgbClr>
                  </a:outerShdw>
                </a:effectLst>
              </a:rPr>
              <a:t>RESULTADOS</a:t>
            </a:r>
            <a:br>
              <a:rPr lang="es-EC" dirty="0">
                <a:solidFill>
                  <a:schemeClr val="tx2"/>
                </a:solidFill>
                <a:effectLst>
                  <a:outerShdw blurRad="38100" dist="38100" dir="2700000" algn="tl">
                    <a:srgbClr val="000000">
                      <a:alpha val="43137"/>
                    </a:srgbClr>
                  </a:outerShdw>
                </a:effectLst>
              </a:rPr>
            </a:br>
            <a:endParaRPr lang="es-EC" dirty="0">
              <a:solidFill>
                <a:schemeClr val="tx2"/>
              </a:solidFill>
              <a:effectLst>
                <a:outerShdw blurRad="38100" dist="38100" dir="2700000" algn="tl">
                  <a:srgbClr val="000000">
                    <a:alpha val="43137"/>
                  </a:srgbClr>
                </a:outerShdw>
              </a:effectLst>
            </a:endParaRPr>
          </a:p>
        </p:txBody>
      </p:sp>
      <p:sp>
        <p:nvSpPr>
          <p:cNvPr id="4" name="Rectangle 1"/>
          <p:cNvSpPr>
            <a:spLocks noGrp="1" noChangeArrowheads="1"/>
          </p:cNvSpPr>
          <p:nvPr>
            <p:ph idx="1"/>
          </p:nvPr>
        </p:nvSpPr>
        <p:spPr bwMode="auto">
          <a:xfrm>
            <a:off x="156640" y="1686215"/>
            <a:ext cx="34259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buNone/>
              <a:tabLst/>
            </a:pPr>
            <a:r>
              <a:rPr kumimoji="0" lang="es-EC" sz="2200" b="1" i="0" u="sng" strike="noStrike" cap="none" normalizeH="0" baseline="0" dirty="0">
                <a:ln>
                  <a:noFill/>
                </a:ln>
                <a:solidFill>
                  <a:schemeClr val="accent6"/>
                </a:solidFill>
                <a:effectLst/>
                <a:latin typeface="Times New Roman" pitchFamily="18" charset="0"/>
                <a:ea typeface="Calibri" pitchFamily="34" charset="0"/>
                <a:cs typeface="Times New Roman" pitchFamily="18" charset="0"/>
              </a:rPr>
              <a:t>DATOS GENERALES</a:t>
            </a:r>
            <a:endParaRPr kumimoji="0" lang="es-EC" sz="2200" b="0" i="0" u="sng" strike="noStrike" cap="none" normalizeH="0" baseline="0" dirty="0">
              <a:ln>
                <a:noFill/>
              </a:ln>
              <a:solidFill>
                <a:schemeClr val="accent6"/>
              </a:solidFill>
              <a:effectLst/>
              <a:latin typeface="Arial" pitchFamily="34" charset="0"/>
              <a:cs typeface="Arial" pitchFamily="34" charset="0"/>
            </a:endParaRPr>
          </a:p>
        </p:txBody>
      </p:sp>
      <p:graphicFrame>
        <p:nvGraphicFramePr>
          <p:cNvPr id="5" name="4 Gráfico"/>
          <p:cNvGraphicFramePr/>
          <p:nvPr>
            <p:extLst>
              <p:ext uri="{D42A27DB-BD31-4B8C-83A1-F6EECF244321}">
                <p14:modId xmlns:p14="http://schemas.microsoft.com/office/powerpoint/2010/main" val="3198976684"/>
              </p:ext>
            </p:extLst>
          </p:nvPr>
        </p:nvGraphicFramePr>
        <p:xfrm>
          <a:off x="910630" y="2175148"/>
          <a:ext cx="4712742" cy="3672408"/>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37 Grupo">
            <a:extLst>
              <a:ext uri="{FF2B5EF4-FFF2-40B4-BE49-F238E27FC236}">
                <a16:creationId xmlns:a16="http://schemas.microsoft.com/office/drawing/2014/main" id="{C0E48C51-2714-422D-9D24-5CBF3EB11100}"/>
              </a:ext>
            </a:extLst>
          </p:cNvPr>
          <p:cNvGrpSpPr/>
          <p:nvPr/>
        </p:nvGrpSpPr>
        <p:grpSpPr>
          <a:xfrm>
            <a:off x="0" y="-60860"/>
            <a:ext cx="2190115" cy="1760156"/>
            <a:chOff x="-457521" y="-342076"/>
            <a:chExt cx="2952328" cy="2330916"/>
          </a:xfrm>
        </p:grpSpPr>
        <p:grpSp>
          <p:nvGrpSpPr>
            <p:cNvPr id="10" name="38 Grupo">
              <a:extLst>
                <a:ext uri="{FF2B5EF4-FFF2-40B4-BE49-F238E27FC236}">
                  <a16:creationId xmlns:a16="http://schemas.microsoft.com/office/drawing/2014/main" id="{0EE78887-DE46-4584-A6CD-0D8CFD5C0D36}"/>
                </a:ext>
              </a:extLst>
            </p:cNvPr>
            <p:cNvGrpSpPr/>
            <p:nvPr/>
          </p:nvGrpSpPr>
          <p:grpSpPr>
            <a:xfrm>
              <a:off x="-457521" y="-342076"/>
              <a:ext cx="2952328" cy="2330916"/>
              <a:chOff x="-564008" y="-414084"/>
              <a:chExt cx="3779269" cy="2750540"/>
            </a:xfrm>
          </p:grpSpPr>
          <p:pic>
            <p:nvPicPr>
              <p:cNvPr id="12" name="Graphic 11" descr="Single gear">
                <a:extLst>
                  <a:ext uri="{FF2B5EF4-FFF2-40B4-BE49-F238E27FC236}">
                    <a16:creationId xmlns:a16="http://schemas.microsoft.com/office/drawing/2014/main" id="{F23D426B-C8B3-4CC8-8498-CBD495771A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4008" y="-414084"/>
                <a:ext cx="3779269" cy="2750540"/>
              </a:xfrm>
              <a:prstGeom prst="rect">
                <a:avLst/>
              </a:prstGeom>
              <a:ln>
                <a:noFill/>
              </a:ln>
            </p:spPr>
          </p:pic>
          <p:sp>
            <p:nvSpPr>
              <p:cNvPr id="13" name="Oval 12">
                <a:extLst>
                  <a:ext uri="{FF2B5EF4-FFF2-40B4-BE49-F238E27FC236}">
                    <a16:creationId xmlns:a16="http://schemas.microsoft.com/office/drawing/2014/main" id="{EA50D45E-8CE2-4A39-99FC-125544234B3D}"/>
                  </a:ext>
                </a:extLst>
              </p:cNvPr>
              <p:cNvSpPr/>
              <p:nvPr/>
            </p:nvSpPr>
            <p:spPr>
              <a:xfrm>
                <a:off x="485789" y="349955"/>
                <a:ext cx="1679675" cy="1222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39 CuadroTexto">
              <a:extLst>
                <a:ext uri="{FF2B5EF4-FFF2-40B4-BE49-F238E27FC236}">
                  <a16:creationId xmlns:a16="http://schemas.microsoft.com/office/drawing/2014/main" id="{3ED6DEB3-B179-4ABC-AA6E-318BF7A76455}"/>
                </a:ext>
              </a:extLst>
            </p:cNvPr>
            <p:cNvSpPr txBox="1"/>
            <p:nvPr/>
          </p:nvSpPr>
          <p:spPr>
            <a:xfrm>
              <a:off x="-32095" y="560874"/>
              <a:ext cx="2094853" cy="774398"/>
            </a:xfrm>
            <a:prstGeom prst="rect">
              <a:avLst/>
            </a:prstGeom>
            <a:noFill/>
          </p:spPr>
          <p:txBody>
            <a:bodyPr wrap="square" rtlCol="0">
              <a:spAutoFit/>
            </a:bodyPr>
            <a:lstStyle/>
            <a:p>
              <a:pPr algn="ctr"/>
              <a:r>
                <a:rPr lang="es-EC" sz="1600" dirty="0">
                  <a:solidFill>
                    <a:srgbClr val="000000"/>
                  </a:solidFill>
                  <a:latin typeface="Britannic Bold" panose="020B0903060703020204" pitchFamily="34" charset="0"/>
                </a:rPr>
                <a:t>CAPÍTULO</a:t>
              </a:r>
            </a:p>
            <a:p>
              <a:pPr algn="ctr"/>
              <a:r>
                <a:rPr lang="es-EC" sz="1600" dirty="0">
                  <a:solidFill>
                    <a:srgbClr val="000000"/>
                  </a:solidFill>
                  <a:latin typeface="Britannic Bold" panose="020B0903060703020204" pitchFamily="34" charset="0"/>
                </a:rPr>
                <a:t>4</a:t>
              </a:r>
            </a:p>
          </p:txBody>
        </p:sp>
      </p:grpSp>
      <p:graphicFrame>
        <p:nvGraphicFramePr>
          <p:cNvPr id="14" name="Gráfico 13">
            <a:extLst>
              <a:ext uri="{FF2B5EF4-FFF2-40B4-BE49-F238E27FC236}">
                <a16:creationId xmlns:a16="http://schemas.microsoft.com/office/drawing/2014/main" id="{19248778-89CD-4370-8604-9005A0B301A1}"/>
              </a:ext>
            </a:extLst>
          </p:cNvPr>
          <p:cNvGraphicFramePr>
            <a:graphicFrameLocks/>
          </p:cNvGraphicFramePr>
          <p:nvPr>
            <p:extLst>
              <p:ext uri="{D42A27DB-BD31-4B8C-83A1-F6EECF244321}">
                <p14:modId xmlns:p14="http://schemas.microsoft.com/office/powerpoint/2010/main" val="1163181712"/>
              </p:ext>
            </p:extLst>
          </p:nvPr>
        </p:nvGraphicFramePr>
        <p:xfrm>
          <a:off x="6239222" y="2492896"/>
          <a:ext cx="5341670" cy="29523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36831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16046D47-561D-41F9-A50D-2496F56ECAA5}"/>
              </a:ext>
            </a:extLst>
          </p:cNvPr>
          <p:cNvGraphicFramePr>
            <a:graphicFrameLocks/>
          </p:cNvGraphicFramePr>
          <p:nvPr>
            <p:extLst>
              <p:ext uri="{D42A27DB-BD31-4B8C-83A1-F6EECF244321}">
                <p14:modId xmlns:p14="http://schemas.microsoft.com/office/powerpoint/2010/main" val="298343435"/>
              </p:ext>
            </p:extLst>
          </p:nvPr>
        </p:nvGraphicFramePr>
        <p:xfrm>
          <a:off x="5918168" y="507114"/>
          <a:ext cx="6120680" cy="28172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Gráfico 16">
            <a:extLst>
              <a:ext uri="{FF2B5EF4-FFF2-40B4-BE49-F238E27FC236}">
                <a16:creationId xmlns:a16="http://schemas.microsoft.com/office/drawing/2014/main" id="{5C10B7F9-3215-4F88-8044-8C53DAFCE6C2}"/>
              </a:ext>
            </a:extLst>
          </p:cNvPr>
          <p:cNvGraphicFramePr>
            <a:graphicFrameLocks/>
          </p:cNvGraphicFramePr>
          <p:nvPr>
            <p:extLst>
              <p:ext uri="{D42A27DB-BD31-4B8C-83A1-F6EECF244321}">
                <p14:modId xmlns:p14="http://schemas.microsoft.com/office/powerpoint/2010/main" val="1547248366"/>
              </p:ext>
            </p:extLst>
          </p:nvPr>
        </p:nvGraphicFramePr>
        <p:xfrm>
          <a:off x="6311230" y="3229388"/>
          <a:ext cx="5544616"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F2658A0E-EB07-457F-9EBB-4BE92782F3CA}"/>
              </a:ext>
            </a:extLst>
          </p:cNvPr>
          <p:cNvGraphicFramePr>
            <a:graphicFrameLocks/>
          </p:cNvGraphicFramePr>
          <p:nvPr>
            <p:extLst>
              <p:ext uri="{D42A27DB-BD31-4B8C-83A1-F6EECF244321}">
                <p14:modId xmlns:p14="http://schemas.microsoft.com/office/powerpoint/2010/main" val="3950738720"/>
              </p:ext>
            </p:extLst>
          </p:nvPr>
        </p:nvGraphicFramePr>
        <p:xfrm>
          <a:off x="96985" y="498241"/>
          <a:ext cx="5665704" cy="28172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a:extLst>
              <a:ext uri="{FF2B5EF4-FFF2-40B4-BE49-F238E27FC236}">
                <a16:creationId xmlns:a16="http://schemas.microsoft.com/office/drawing/2014/main" id="{B9758876-6CD6-4652-9041-43D02FE5AC23}"/>
              </a:ext>
            </a:extLst>
          </p:cNvPr>
          <p:cNvGraphicFramePr>
            <a:graphicFrameLocks/>
          </p:cNvGraphicFramePr>
          <p:nvPr>
            <p:extLst>
              <p:ext uri="{D42A27DB-BD31-4B8C-83A1-F6EECF244321}">
                <p14:modId xmlns:p14="http://schemas.microsoft.com/office/powerpoint/2010/main" val="4289220363"/>
              </p:ext>
            </p:extLst>
          </p:nvPr>
        </p:nvGraphicFramePr>
        <p:xfrm>
          <a:off x="478582" y="3305228"/>
          <a:ext cx="5040560" cy="25271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310643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738B694B-33F4-4BAF-A2C7-28E023E38AEB}"/>
              </a:ext>
            </a:extLst>
          </p:cNvPr>
          <p:cNvGraphicFramePr>
            <a:graphicFrameLocks/>
          </p:cNvGraphicFramePr>
          <p:nvPr>
            <p:extLst>
              <p:ext uri="{D42A27DB-BD31-4B8C-83A1-F6EECF244321}">
                <p14:modId xmlns:p14="http://schemas.microsoft.com/office/powerpoint/2010/main" val="538471490"/>
              </p:ext>
            </p:extLst>
          </p:nvPr>
        </p:nvGraphicFramePr>
        <p:xfrm>
          <a:off x="291473" y="517520"/>
          <a:ext cx="5040560" cy="28799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áfico 12">
            <a:extLst>
              <a:ext uri="{FF2B5EF4-FFF2-40B4-BE49-F238E27FC236}">
                <a16:creationId xmlns:a16="http://schemas.microsoft.com/office/drawing/2014/main" id="{84E6B17A-28E5-4B57-8F9C-BB1D57BB6728}"/>
              </a:ext>
            </a:extLst>
          </p:cNvPr>
          <p:cNvGraphicFramePr>
            <a:graphicFrameLocks/>
          </p:cNvGraphicFramePr>
          <p:nvPr>
            <p:extLst>
              <p:ext uri="{D42A27DB-BD31-4B8C-83A1-F6EECF244321}">
                <p14:modId xmlns:p14="http://schemas.microsoft.com/office/powerpoint/2010/main" val="2565944130"/>
              </p:ext>
            </p:extLst>
          </p:nvPr>
        </p:nvGraphicFramePr>
        <p:xfrm>
          <a:off x="6527254" y="410820"/>
          <a:ext cx="4535947" cy="28930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A5D71C5E-FA03-4AA4-A0EF-3C35358DB582}"/>
              </a:ext>
            </a:extLst>
          </p:cNvPr>
          <p:cNvGraphicFramePr>
            <a:graphicFrameLocks/>
          </p:cNvGraphicFramePr>
          <p:nvPr>
            <p:extLst>
              <p:ext uri="{D42A27DB-BD31-4B8C-83A1-F6EECF244321}">
                <p14:modId xmlns:p14="http://schemas.microsoft.com/office/powerpoint/2010/main" val="2831818309"/>
              </p:ext>
            </p:extLst>
          </p:nvPr>
        </p:nvGraphicFramePr>
        <p:xfrm>
          <a:off x="694606" y="3478317"/>
          <a:ext cx="4203178"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a:extLst>
              <a:ext uri="{FF2B5EF4-FFF2-40B4-BE49-F238E27FC236}">
                <a16:creationId xmlns:a16="http://schemas.microsoft.com/office/drawing/2014/main" id="{D2119DB1-1032-45B7-87E8-48C58EC548D3}"/>
              </a:ext>
            </a:extLst>
          </p:cNvPr>
          <p:cNvGraphicFramePr>
            <a:graphicFrameLocks/>
          </p:cNvGraphicFramePr>
          <p:nvPr>
            <p:extLst>
              <p:ext uri="{D42A27DB-BD31-4B8C-83A1-F6EECF244321}">
                <p14:modId xmlns:p14="http://schemas.microsoft.com/office/powerpoint/2010/main" val="3914768265"/>
              </p:ext>
            </p:extLst>
          </p:nvPr>
        </p:nvGraphicFramePr>
        <p:xfrm>
          <a:off x="5766282" y="3359293"/>
          <a:ext cx="5729525" cy="29812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77931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50BE554-821F-44BE-9771-2295FA889B52}"/>
              </a:ext>
            </a:extLst>
          </p:cNvPr>
          <p:cNvSpPr txBox="1"/>
          <p:nvPr/>
        </p:nvSpPr>
        <p:spPr>
          <a:xfrm>
            <a:off x="2926853" y="601755"/>
            <a:ext cx="7128792" cy="369332"/>
          </a:xfrm>
          <a:prstGeom prst="rect">
            <a:avLst/>
          </a:prstGeom>
          <a:noFill/>
        </p:spPr>
        <p:txBody>
          <a:bodyPr wrap="square" rtlCol="0">
            <a:spAutoFit/>
          </a:bodyPr>
          <a:lstStyle/>
          <a:p>
            <a:r>
              <a:rPr lang="es-EC" b="1" dirty="0">
                <a:solidFill>
                  <a:schemeClr val="accent6"/>
                </a:solidFill>
              </a:rPr>
              <a:t>¿Considera usted que el crédito cooperativo le ha permitido?</a:t>
            </a:r>
          </a:p>
        </p:txBody>
      </p:sp>
      <p:graphicFrame>
        <p:nvGraphicFramePr>
          <p:cNvPr id="10" name="Gráfico 9">
            <a:extLst>
              <a:ext uri="{FF2B5EF4-FFF2-40B4-BE49-F238E27FC236}">
                <a16:creationId xmlns:a16="http://schemas.microsoft.com/office/drawing/2014/main" id="{91F5E460-0539-489F-80E0-C40F8A9205BF}"/>
              </a:ext>
            </a:extLst>
          </p:cNvPr>
          <p:cNvGraphicFramePr>
            <a:graphicFrameLocks/>
          </p:cNvGraphicFramePr>
          <p:nvPr>
            <p:extLst>
              <p:ext uri="{D42A27DB-BD31-4B8C-83A1-F6EECF244321}">
                <p14:modId xmlns:p14="http://schemas.microsoft.com/office/powerpoint/2010/main" val="3090689507"/>
              </p:ext>
            </p:extLst>
          </p:nvPr>
        </p:nvGraphicFramePr>
        <p:xfrm>
          <a:off x="0" y="870466"/>
          <a:ext cx="54006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a:extLst>
              <a:ext uri="{FF2B5EF4-FFF2-40B4-BE49-F238E27FC236}">
                <a16:creationId xmlns:a16="http://schemas.microsoft.com/office/drawing/2014/main" id="{30DF5ED5-3FEE-42B4-84EE-CE30680A081A}"/>
              </a:ext>
            </a:extLst>
          </p:cNvPr>
          <p:cNvGraphicFramePr>
            <a:graphicFrameLocks/>
          </p:cNvGraphicFramePr>
          <p:nvPr>
            <p:extLst>
              <p:ext uri="{D42A27DB-BD31-4B8C-83A1-F6EECF244321}">
                <p14:modId xmlns:p14="http://schemas.microsoft.com/office/powerpoint/2010/main" val="3989198462"/>
              </p:ext>
            </p:extLst>
          </p:nvPr>
        </p:nvGraphicFramePr>
        <p:xfrm>
          <a:off x="5807174" y="942593"/>
          <a:ext cx="6048672"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a:extLst>
              <a:ext uri="{FF2B5EF4-FFF2-40B4-BE49-F238E27FC236}">
                <a16:creationId xmlns:a16="http://schemas.microsoft.com/office/drawing/2014/main" id="{8C610ADB-684C-4C8E-A6C3-14725A3E22CD}"/>
              </a:ext>
            </a:extLst>
          </p:cNvPr>
          <p:cNvGraphicFramePr>
            <a:graphicFrameLocks/>
          </p:cNvGraphicFramePr>
          <p:nvPr>
            <p:extLst>
              <p:ext uri="{D42A27DB-BD31-4B8C-83A1-F6EECF244321}">
                <p14:modId xmlns:p14="http://schemas.microsoft.com/office/powerpoint/2010/main" val="2436315517"/>
              </p:ext>
            </p:extLst>
          </p:nvPr>
        </p:nvGraphicFramePr>
        <p:xfrm>
          <a:off x="203287" y="3613666"/>
          <a:ext cx="54006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12">
            <a:extLst>
              <a:ext uri="{FF2B5EF4-FFF2-40B4-BE49-F238E27FC236}">
                <a16:creationId xmlns:a16="http://schemas.microsoft.com/office/drawing/2014/main" id="{E7FD41AE-C161-4DA5-AA24-8729FE0002A0}"/>
              </a:ext>
            </a:extLst>
          </p:cNvPr>
          <p:cNvGraphicFramePr>
            <a:graphicFrameLocks/>
          </p:cNvGraphicFramePr>
          <p:nvPr>
            <p:extLst>
              <p:ext uri="{D42A27DB-BD31-4B8C-83A1-F6EECF244321}">
                <p14:modId xmlns:p14="http://schemas.microsoft.com/office/powerpoint/2010/main" val="1101870055"/>
              </p:ext>
            </p:extLst>
          </p:nvPr>
        </p:nvGraphicFramePr>
        <p:xfrm>
          <a:off x="5937771" y="3647539"/>
          <a:ext cx="5990083" cy="2301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327654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058B8CDE-F547-44EA-8BF6-EE8A00CC3F5F}"/>
              </a:ext>
            </a:extLst>
          </p:cNvPr>
          <p:cNvGraphicFramePr>
            <a:graphicFrameLocks/>
          </p:cNvGraphicFramePr>
          <p:nvPr>
            <p:extLst>
              <p:ext uri="{D42A27DB-BD31-4B8C-83A1-F6EECF244321}">
                <p14:modId xmlns:p14="http://schemas.microsoft.com/office/powerpoint/2010/main" val="2249155113"/>
              </p:ext>
            </p:extLst>
          </p:nvPr>
        </p:nvGraphicFramePr>
        <p:xfrm>
          <a:off x="3768024" y="476672"/>
          <a:ext cx="468052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895BE533-87AB-4FFF-9787-1955AE89FCC0}"/>
              </a:ext>
            </a:extLst>
          </p:cNvPr>
          <p:cNvGraphicFramePr>
            <a:graphicFrameLocks/>
          </p:cNvGraphicFramePr>
          <p:nvPr>
            <p:extLst>
              <p:ext uri="{D42A27DB-BD31-4B8C-83A1-F6EECF244321}">
                <p14:modId xmlns:p14="http://schemas.microsoft.com/office/powerpoint/2010/main" val="2969299263"/>
              </p:ext>
            </p:extLst>
          </p:nvPr>
        </p:nvGraphicFramePr>
        <p:xfrm>
          <a:off x="262558" y="3219872"/>
          <a:ext cx="5616624" cy="2952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FD32C3D0-B141-4751-8940-F8D6D261DBDE}"/>
              </a:ext>
            </a:extLst>
          </p:cNvPr>
          <p:cNvGraphicFramePr>
            <a:graphicFrameLocks/>
          </p:cNvGraphicFramePr>
          <p:nvPr>
            <p:extLst>
              <p:ext uri="{D42A27DB-BD31-4B8C-83A1-F6EECF244321}">
                <p14:modId xmlns:p14="http://schemas.microsoft.com/office/powerpoint/2010/main" val="1884730162"/>
              </p:ext>
            </p:extLst>
          </p:nvPr>
        </p:nvGraphicFramePr>
        <p:xfrm>
          <a:off x="6311231" y="3212976"/>
          <a:ext cx="5616624"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8547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88166" y="346644"/>
            <a:ext cx="9086087" cy="490068"/>
          </a:xfrm>
        </p:spPr>
        <p:style>
          <a:lnRef idx="1">
            <a:schemeClr val="accent5"/>
          </a:lnRef>
          <a:fillRef idx="2">
            <a:schemeClr val="accent5"/>
          </a:fillRef>
          <a:effectRef idx="1">
            <a:schemeClr val="accent5"/>
          </a:effectRef>
          <a:fontRef idx="minor">
            <a:schemeClr val="dk1"/>
          </a:fontRef>
        </p:style>
        <p:txBody>
          <a:bodyPr/>
          <a:lstStyle/>
          <a:p>
            <a:pPr lvl="4" algn="ctr"/>
            <a:r>
              <a:rPr lang="es-EC" sz="2400" dirty="0">
                <a:solidFill>
                  <a:schemeClr val="tx2"/>
                </a:solidFill>
                <a:effectLst/>
                <a:latin typeface="Times New Roman" panose="02020603050405020304" pitchFamily="18" charset="0"/>
                <a:cs typeface="Times New Roman" panose="02020603050405020304" pitchFamily="18" charset="0"/>
              </a:rPr>
              <a:t>ANÁLISIS FACTORIAL CRÉDITO COOPERATIVO</a:t>
            </a:r>
            <a:br>
              <a:rPr lang="es-EC" sz="2800" dirty="0">
                <a:solidFill>
                  <a:schemeClr val="tx2"/>
                </a:solidFill>
                <a:effectLst/>
              </a:rPr>
            </a:br>
            <a:endParaRPr lang="es-EC" dirty="0">
              <a:solidFill>
                <a:schemeClr val="tx2"/>
              </a:solidFill>
            </a:endParaRPr>
          </a:p>
        </p:txBody>
      </p:sp>
      <p:sp>
        <p:nvSpPr>
          <p:cNvPr id="3" name="2 Marcador de contenido"/>
          <p:cNvSpPr>
            <a:spLocks noGrp="1"/>
          </p:cNvSpPr>
          <p:nvPr>
            <p:ph idx="1"/>
          </p:nvPr>
        </p:nvSpPr>
        <p:spPr>
          <a:xfrm>
            <a:off x="645523" y="1163977"/>
            <a:ext cx="10971372" cy="608839"/>
          </a:xfrm>
        </p:spPr>
        <p:style>
          <a:lnRef idx="2">
            <a:schemeClr val="accent4"/>
          </a:lnRef>
          <a:fillRef idx="1">
            <a:schemeClr val="lt1"/>
          </a:fillRef>
          <a:effectRef idx="0">
            <a:schemeClr val="accent4"/>
          </a:effectRef>
          <a:fontRef idx="minor">
            <a:schemeClr val="dk1"/>
          </a:fontRef>
        </p:style>
        <p:txBody>
          <a:bodyPr/>
          <a:lstStyle/>
          <a:p>
            <a:pPr marL="0" indent="0" algn="ctr">
              <a:buNone/>
            </a:pPr>
            <a:r>
              <a:rPr lang="es-EC" sz="1800" dirty="0">
                <a:solidFill>
                  <a:schemeClr val="tx2"/>
                </a:solidFill>
                <a:latin typeface="Times New Roman" panose="02020603050405020304" pitchFamily="18" charset="0"/>
                <a:cs typeface="Times New Roman" panose="02020603050405020304" pitchFamily="18" charset="0"/>
              </a:rPr>
              <a:t>Con ayuda del software estadístico SPSS se realizó el cálculo del índice de KMO y el test de Bartlett, generando lo siguientes resultados:</a:t>
            </a:r>
          </a:p>
        </p:txBody>
      </p:sp>
      <p:graphicFrame>
        <p:nvGraphicFramePr>
          <p:cNvPr id="4" name="3 Tabla"/>
          <p:cNvGraphicFramePr>
            <a:graphicFrameLocks noGrp="1"/>
          </p:cNvGraphicFramePr>
          <p:nvPr/>
        </p:nvGraphicFramePr>
        <p:xfrm>
          <a:off x="766614" y="2031045"/>
          <a:ext cx="6840761" cy="2118035"/>
        </p:xfrm>
        <a:graphic>
          <a:graphicData uri="http://schemas.openxmlformats.org/drawingml/2006/table">
            <a:tbl>
              <a:tblPr>
                <a:tableStyleId>{5C22544A-7EE6-4342-B048-85BDC9FD1C3A}</a:tableStyleId>
              </a:tblPr>
              <a:tblGrid>
                <a:gridCol w="2831544">
                  <a:extLst>
                    <a:ext uri="{9D8B030D-6E8A-4147-A177-3AD203B41FA5}">
                      <a16:colId xmlns:a16="http://schemas.microsoft.com/office/drawing/2014/main" val="20000"/>
                    </a:ext>
                  </a:extLst>
                </a:gridCol>
                <a:gridCol w="2830379">
                  <a:extLst>
                    <a:ext uri="{9D8B030D-6E8A-4147-A177-3AD203B41FA5}">
                      <a16:colId xmlns:a16="http://schemas.microsoft.com/office/drawing/2014/main" val="20001"/>
                    </a:ext>
                  </a:extLst>
                </a:gridCol>
                <a:gridCol w="1178838">
                  <a:extLst>
                    <a:ext uri="{9D8B030D-6E8A-4147-A177-3AD203B41FA5}">
                      <a16:colId xmlns:a16="http://schemas.microsoft.com/office/drawing/2014/main" val="20002"/>
                    </a:ext>
                  </a:extLst>
                </a:gridCol>
              </a:tblGrid>
              <a:tr h="423607">
                <a:tc gridSpan="3">
                  <a:txBody>
                    <a:bodyPr/>
                    <a:lstStyle/>
                    <a:p>
                      <a:pPr marL="38100" marR="38100" algn="ctr">
                        <a:lnSpc>
                          <a:spcPct val="100000"/>
                        </a:lnSpc>
                        <a:spcAft>
                          <a:spcPts val="0"/>
                        </a:spcAft>
                      </a:pPr>
                      <a:r>
                        <a:rPr lang="es-EC" sz="1400" dirty="0">
                          <a:solidFill>
                            <a:schemeClr val="tx2"/>
                          </a:solidFill>
                          <a:effectLst/>
                        </a:rPr>
                        <a:t>KMO y prueba de Bartlett</a:t>
                      </a:r>
                      <a:endParaRPr lang="es-EC" sz="2000" dirty="0">
                        <a:solidFill>
                          <a:schemeClr val="tx2"/>
                        </a:solidFill>
                        <a:effectLst/>
                        <a:latin typeface="Calibri"/>
                        <a:ea typeface="Calibri"/>
                        <a:cs typeface="Times New Roman"/>
                      </a:endParaRPr>
                    </a:p>
                  </a:txBody>
                  <a:tcPr marL="0" marR="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423607">
                <a:tc gridSpan="2">
                  <a:txBody>
                    <a:bodyPr/>
                    <a:lstStyle/>
                    <a:p>
                      <a:pPr marL="38100" marR="38100" algn="l">
                        <a:lnSpc>
                          <a:spcPct val="100000"/>
                        </a:lnSpc>
                        <a:spcAft>
                          <a:spcPts val="0"/>
                        </a:spcAft>
                      </a:pPr>
                      <a:r>
                        <a:rPr lang="es-EC" sz="1400" dirty="0">
                          <a:solidFill>
                            <a:schemeClr val="tx2"/>
                          </a:solidFill>
                          <a:effectLst/>
                        </a:rPr>
                        <a:t>Medida de adecuación </a:t>
                      </a:r>
                      <a:r>
                        <a:rPr lang="es-EC" sz="1400" dirty="0" err="1">
                          <a:solidFill>
                            <a:schemeClr val="tx2"/>
                          </a:solidFill>
                          <a:effectLst/>
                        </a:rPr>
                        <a:t>muestral</a:t>
                      </a:r>
                      <a:r>
                        <a:rPr lang="es-EC" sz="1400" dirty="0">
                          <a:solidFill>
                            <a:schemeClr val="tx2"/>
                          </a:solidFill>
                          <a:effectLst/>
                        </a:rPr>
                        <a:t> de </a:t>
                      </a:r>
                      <a:r>
                        <a:rPr lang="es-EC" sz="1400" dirty="0" err="1">
                          <a:solidFill>
                            <a:schemeClr val="tx2"/>
                          </a:solidFill>
                          <a:effectLst/>
                        </a:rPr>
                        <a:t>Kaiser</a:t>
                      </a:r>
                      <a:r>
                        <a:rPr lang="es-EC" sz="1400" dirty="0">
                          <a:solidFill>
                            <a:schemeClr val="tx2"/>
                          </a:solidFill>
                          <a:effectLst/>
                        </a:rPr>
                        <a:t>-Meyer-</a:t>
                      </a:r>
                      <a:r>
                        <a:rPr lang="es-EC" sz="1400" dirty="0" err="1">
                          <a:solidFill>
                            <a:schemeClr val="tx2"/>
                          </a:solidFill>
                          <a:effectLst/>
                        </a:rPr>
                        <a:t>Olkin</a:t>
                      </a:r>
                      <a:r>
                        <a:rPr lang="es-EC" sz="1400" dirty="0">
                          <a:solidFill>
                            <a:schemeClr val="tx2"/>
                          </a:solidFill>
                          <a:effectLst/>
                        </a:rPr>
                        <a:t>.</a:t>
                      </a:r>
                      <a:endParaRPr lang="es-EC" sz="2000" dirty="0">
                        <a:solidFill>
                          <a:schemeClr val="tx2"/>
                        </a:solidFill>
                        <a:effectLst/>
                        <a:latin typeface="Calibri"/>
                        <a:ea typeface="Calibri"/>
                        <a:cs typeface="Times New Roman"/>
                      </a:endParaRPr>
                    </a:p>
                  </a:txBody>
                  <a:tcPr marL="0" marR="0" marT="0" marB="0"/>
                </a:tc>
                <a:tc hMerge="1">
                  <a:txBody>
                    <a:bodyPr/>
                    <a:lstStyle/>
                    <a:p>
                      <a:endParaRPr lang="es-EC"/>
                    </a:p>
                  </a:txBody>
                  <a:tcPr/>
                </a:tc>
                <a:tc>
                  <a:txBody>
                    <a:bodyPr/>
                    <a:lstStyle/>
                    <a:p>
                      <a:pPr marL="38100" marR="38100" algn="r">
                        <a:lnSpc>
                          <a:spcPct val="100000"/>
                        </a:lnSpc>
                        <a:spcAft>
                          <a:spcPts val="0"/>
                        </a:spcAft>
                      </a:pPr>
                      <a:r>
                        <a:rPr lang="en-US" sz="1400">
                          <a:solidFill>
                            <a:schemeClr val="tx2"/>
                          </a:solidFill>
                          <a:effectLst/>
                        </a:rPr>
                        <a:t>,723</a:t>
                      </a:r>
                      <a:endParaRPr lang="es-EC" sz="2000">
                        <a:solidFill>
                          <a:schemeClr val="tx2"/>
                        </a:solidFill>
                        <a:effectLst/>
                        <a:latin typeface="Calibri"/>
                        <a:ea typeface="Calibri"/>
                        <a:cs typeface="Times New Roman"/>
                      </a:endParaRPr>
                    </a:p>
                  </a:txBody>
                  <a:tcPr marL="0" marR="0" marT="0" marB="0"/>
                </a:tc>
                <a:extLst>
                  <a:ext uri="{0D108BD9-81ED-4DB2-BD59-A6C34878D82A}">
                    <a16:rowId xmlns:a16="http://schemas.microsoft.com/office/drawing/2014/main" val="10001"/>
                  </a:ext>
                </a:extLst>
              </a:tr>
              <a:tr h="423607">
                <a:tc rowSpan="3">
                  <a:txBody>
                    <a:bodyPr/>
                    <a:lstStyle/>
                    <a:p>
                      <a:pPr marL="38100" marR="38100" algn="l">
                        <a:lnSpc>
                          <a:spcPct val="100000"/>
                        </a:lnSpc>
                        <a:spcAft>
                          <a:spcPts val="0"/>
                        </a:spcAft>
                      </a:pPr>
                      <a:r>
                        <a:rPr lang="es-EC" sz="1400">
                          <a:solidFill>
                            <a:schemeClr val="tx2"/>
                          </a:solidFill>
                          <a:effectLst/>
                        </a:rPr>
                        <a:t>Prueba de esfericidad de Bartlett</a:t>
                      </a:r>
                      <a:endParaRPr lang="es-EC" sz="2000">
                        <a:solidFill>
                          <a:schemeClr val="tx2"/>
                        </a:solidFill>
                        <a:effectLst/>
                        <a:latin typeface="Calibri"/>
                        <a:ea typeface="Calibri"/>
                        <a:cs typeface="Times New Roman"/>
                      </a:endParaRPr>
                    </a:p>
                  </a:txBody>
                  <a:tcPr marL="0" marR="0" marT="0" marB="0"/>
                </a:tc>
                <a:tc>
                  <a:txBody>
                    <a:bodyPr/>
                    <a:lstStyle/>
                    <a:p>
                      <a:pPr marL="38100" marR="38100" algn="l">
                        <a:lnSpc>
                          <a:spcPct val="100000"/>
                        </a:lnSpc>
                        <a:spcAft>
                          <a:spcPts val="0"/>
                        </a:spcAft>
                      </a:pPr>
                      <a:r>
                        <a:rPr lang="en-US" sz="1400" dirty="0">
                          <a:solidFill>
                            <a:schemeClr val="tx2"/>
                          </a:solidFill>
                          <a:effectLst/>
                        </a:rPr>
                        <a:t>Chi-</a:t>
                      </a:r>
                      <a:r>
                        <a:rPr lang="en-US" sz="1400" dirty="0" err="1">
                          <a:solidFill>
                            <a:schemeClr val="tx2"/>
                          </a:solidFill>
                          <a:effectLst/>
                        </a:rPr>
                        <a:t>cuadrado</a:t>
                      </a:r>
                      <a:r>
                        <a:rPr lang="en-US" sz="1400" dirty="0">
                          <a:solidFill>
                            <a:schemeClr val="tx2"/>
                          </a:solidFill>
                          <a:effectLst/>
                        </a:rPr>
                        <a:t> </a:t>
                      </a:r>
                      <a:r>
                        <a:rPr lang="en-US" sz="1400" dirty="0" err="1">
                          <a:solidFill>
                            <a:schemeClr val="tx2"/>
                          </a:solidFill>
                          <a:effectLst/>
                        </a:rPr>
                        <a:t>aproximado</a:t>
                      </a:r>
                      <a:endParaRPr lang="es-EC" sz="2000" dirty="0">
                        <a:solidFill>
                          <a:schemeClr val="tx2"/>
                        </a:solidFill>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n-US" sz="1400" dirty="0">
                          <a:solidFill>
                            <a:schemeClr val="tx2"/>
                          </a:solidFill>
                          <a:effectLst/>
                        </a:rPr>
                        <a:t>7,498</a:t>
                      </a:r>
                      <a:endParaRPr lang="es-EC" sz="2000" dirty="0">
                        <a:solidFill>
                          <a:schemeClr val="tx2"/>
                        </a:solidFill>
                        <a:effectLst/>
                        <a:latin typeface="Calibri"/>
                        <a:ea typeface="Calibri"/>
                        <a:cs typeface="Times New Roman"/>
                      </a:endParaRPr>
                    </a:p>
                  </a:txBody>
                  <a:tcPr marL="0" marR="0" marT="0" marB="0"/>
                </a:tc>
                <a:extLst>
                  <a:ext uri="{0D108BD9-81ED-4DB2-BD59-A6C34878D82A}">
                    <a16:rowId xmlns:a16="http://schemas.microsoft.com/office/drawing/2014/main" val="10002"/>
                  </a:ext>
                </a:extLst>
              </a:tr>
              <a:tr h="423607">
                <a:tc vMerge="1">
                  <a:txBody>
                    <a:bodyPr/>
                    <a:lstStyle/>
                    <a:p>
                      <a:endParaRPr lang="es-EC"/>
                    </a:p>
                  </a:txBody>
                  <a:tcPr/>
                </a:tc>
                <a:tc>
                  <a:txBody>
                    <a:bodyPr/>
                    <a:lstStyle/>
                    <a:p>
                      <a:pPr marL="38100" marR="38100" algn="l">
                        <a:lnSpc>
                          <a:spcPct val="100000"/>
                        </a:lnSpc>
                        <a:spcAft>
                          <a:spcPts val="0"/>
                        </a:spcAft>
                      </a:pPr>
                      <a:r>
                        <a:rPr lang="en-US" sz="1400">
                          <a:solidFill>
                            <a:schemeClr val="tx2"/>
                          </a:solidFill>
                          <a:effectLst/>
                        </a:rPr>
                        <a:t>gl</a:t>
                      </a:r>
                      <a:endParaRPr lang="es-EC" sz="2000">
                        <a:solidFill>
                          <a:schemeClr val="tx2"/>
                        </a:solidFill>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n-US" sz="1400" dirty="0">
                          <a:solidFill>
                            <a:schemeClr val="tx2"/>
                          </a:solidFill>
                          <a:effectLst/>
                        </a:rPr>
                        <a:t>3</a:t>
                      </a:r>
                      <a:endParaRPr lang="es-EC" sz="2000" dirty="0">
                        <a:solidFill>
                          <a:schemeClr val="tx2"/>
                        </a:solidFill>
                        <a:effectLst/>
                        <a:latin typeface="Calibri"/>
                        <a:ea typeface="Calibri"/>
                        <a:cs typeface="Times New Roman"/>
                      </a:endParaRPr>
                    </a:p>
                  </a:txBody>
                  <a:tcPr marL="0" marR="0" marT="0" marB="0"/>
                </a:tc>
                <a:extLst>
                  <a:ext uri="{0D108BD9-81ED-4DB2-BD59-A6C34878D82A}">
                    <a16:rowId xmlns:a16="http://schemas.microsoft.com/office/drawing/2014/main" val="10003"/>
                  </a:ext>
                </a:extLst>
              </a:tr>
              <a:tr h="423607">
                <a:tc vMerge="1">
                  <a:txBody>
                    <a:bodyPr/>
                    <a:lstStyle/>
                    <a:p>
                      <a:endParaRPr lang="es-EC"/>
                    </a:p>
                  </a:txBody>
                  <a:tcPr/>
                </a:tc>
                <a:tc>
                  <a:txBody>
                    <a:bodyPr/>
                    <a:lstStyle/>
                    <a:p>
                      <a:pPr marL="38100" marR="38100" algn="l">
                        <a:lnSpc>
                          <a:spcPct val="100000"/>
                        </a:lnSpc>
                        <a:spcAft>
                          <a:spcPts val="0"/>
                        </a:spcAft>
                      </a:pPr>
                      <a:r>
                        <a:rPr lang="en-US" sz="1400" dirty="0">
                          <a:solidFill>
                            <a:schemeClr val="tx2"/>
                          </a:solidFill>
                          <a:effectLst/>
                        </a:rPr>
                        <a:t>Sig.</a:t>
                      </a:r>
                      <a:endParaRPr lang="es-EC" sz="2000" dirty="0">
                        <a:solidFill>
                          <a:schemeClr val="tx2"/>
                        </a:solidFill>
                        <a:effectLst/>
                        <a:latin typeface="Calibri"/>
                        <a:ea typeface="Calibri"/>
                        <a:cs typeface="Times New Roman"/>
                      </a:endParaRPr>
                    </a:p>
                  </a:txBody>
                  <a:tcPr marL="0" marR="0" marT="0" marB="0"/>
                </a:tc>
                <a:tc>
                  <a:txBody>
                    <a:bodyPr/>
                    <a:lstStyle/>
                    <a:p>
                      <a:pPr marL="38100" marR="38100" algn="r">
                        <a:lnSpc>
                          <a:spcPct val="100000"/>
                        </a:lnSpc>
                        <a:spcAft>
                          <a:spcPts val="0"/>
                        </a:spcAft>
                      </a:pPr>
                      <a:r>
                        <a:rPr lang="en-US" sz="1400" dirty="0">
                          <a:solidFill>
                            <a:schemeClr val="tx2"/>
                          </a:solidFill>
                          <a:effectLst/>
                        </a:rPr>
                        <a:t>,050</a:t>
                      </a:r>
                      <a:endParaRPr lang="es-EC" sz="2000" dirty="0">
                        <a:solidFill>
                          <a:schemeClr val="tx2"/>
                        </a:solidFill>
                        <a:effectLst/>
                        <a:latin typeface="Calibri"/>
                        <a:ea typeface="Calibri"/>
                        <a:cs typeface="Times New Roman"/>
                      </a:endParaRPr>
                    </a:p>
                  </a:txBody>
                  <a:tcPr marL="0" marR="0" marT="0" marB="0"/>
                </a:tc>
                <a:extLst>
                  <a:ext uri="{0D108BD9-81ED-4DB2-BD59-A6C34878D82A}">
                    <a16:rowId xmlns:a16="http://schemas.microsoft.com/office/drawing/2014/main" val="10004"/>
                  </a:ext>
                </a:extLst>
              </a:tr>
            </a:tbl>
          </a:graphicData>
        </a:graphic>
      </p:graphicFrame>
      <p:sp>
        <p:nvSpPr>
          <p:cNvPr id="6" name="Rectángulo redondeado 5"/>
          <p:cNvSpPr/>
          <p:nvPr/>
        </p:nvSpPr>
        <p:spPr>
          <a:xfrm>
            <a:off x="8277366" y="2244932"/>
            <a:ext cx="3650487" cy="7520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s-EC" b="1" dirty="0">
                <a:solidFill>
                  <a:srgbClr val="010203"/>
                </a:solidFill>
              </a:rPr>
              <a:t>Indica que es aceptable la utilización del análisis factorial</a:t>
            </a:r>
          </a:p>
        </p:txBody>
      </p:sp>
      <p:sp>
        <p:nvSpPr>
          <p:cNvPr id="7" name="Flecha izquierda 6"/>
          <p:cNvSpPr/>
          <p:nvPr/>
        </p:nvSpPr>
        <p:spPr>
          <a:xfrm>
            <a:off x="7751390" y="2479420"/>
            <a:ext cx="381961" cy="178387"/>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graphicFrame>
        <p:nvGraphicFramePr>
          <p:cNvPr id="8" name="Tabla 7"/>
          <p:cNvGraphicFramePr>
            <a:graphicFrameLocks noGrp="1"/>
          </p:cNvGraphicFramePr>
          <p:nvPr/>
        </p:nvGraphicFramePr>
        <p:xfrm>
          <a:off x="3502918" y="4725144"/>
          <a:ext cx="5612781" cy="1052503"/>
        </p:xfrm>
        <a:graphic>
          <a:graphicData uri="http://schemas.openxmlformats.org/drawingml/2006/table">
            <a:tbl>
              <a:tblPr firstRow="1" firstCol="1" bandRow="1">
                <a:tableStyleId>{9D7B26C5-4107-4FEC-AEDC-1716B250A1EF}</a:tableStyleId>
              </a:tblPr>
              <a:tblGrid>
                <a:gridCol w="5612781">
                  <a:extLst>
                    <a:ext uri="{9D8B030D-6E8A-4147-A177-3AD203B41FA5}">
                      <a16:colId xmlns:a16="http://schemas.microsoft.com/office/drawing/2014/main" val="20000"/>
                    </a:ext>
                  </a:extLst>
                </a:gridCol>
              </a:tblGrid>
              <a:tr h="305918">
                <a:tc>
                  <a:txBody>
                    <a:bodyPr/>
                    <a:lstStyle/>
                    <a:p>
                      <a:pPr marL="38100" marR="38100" algn="l">
                        <a:lnSpc>
                          <a:spcPct val="100000"/>
                        </a:lnSpc>
                        <a:spcAft>
                          <a:spcPts val="0"/>
                        </a:spcAft>
                      </a:pPr>
                      <a:r>
                        <a:rPr lang="es-EC" sz="1400" dirty="0">
                          <a:solidFill>
                            <a:srgbClr val="000000"/>
                          </a:solidFill>
                          <a:effectLst/>
                        </a:rPr>
                        <a:t>1._ </a:t>
                      </a:r>
                      <a:r>
                        <a:rPr lang="es-EC" sz="1400" dirty="0" err="1">
                          <a:solidFill>
                            <a:srgbClr val="000000"/>
                          </a:solidFill>
                          <a:effectLst/>
                        </a:rPr>
                        <a:t>Tipo_desarrollo_economico_por_crédito_cooperativo</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298634">
                <a:tc>
                  <a:txBody>
                    <a:bodyPr/>
                    <a:lstStyle/>
                    <a:p>
                      <a:pPr marL="38100" marR="38100" algn="l">
                        <a:lnSpc>
                          <a:spcPct val="100000"/>
                        </a:lnSpc>
                        <a:spcAft>
                          <a:spcPts val="0"/>
                        </a:spcAft>
                      </a:pPr>
                      <a:r>
                        <a:rPr lang="es-EC" sz="1400" dirty="0">
                          <a:solidFill>
                            <a:srgbClr val="000000"/>
                          </a:solidFill>
                          <a:effectLst/>
                        </a:rPr>
                        <a:t>2._ </a:t>
                      </a:r>
                      <a:r>
                        <a:rPr lang="es-EC" sz="1400" dirty="0" err="1">
                          <a:solidFill>
                            <a:srgbClr val="000000"/>
                          </a:solidFill>
                          <a:effectLst/>
                        </a:rPr>
                        <a:t>Frecuencia_del_crédito_otorgado_por_cooperativa</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447951">
                <a:tc>
                  <a:txBody>
                    <a:bodyPr/>
                    <a:lstStyle/>
                    <a:p>
                      <a:pPr marL="38100" marR="38100" algn="l">
                        <a:lnSpc>
                          <a:spcPct val="100000"/>
                        </a:lnSpc>
                        <a:spcAft>
                          <a:spcPts val="0"/>
                        </a:spcAft>
                      </a:pPr>
                      <a:r>
                        <a:rPr lang="es-EC" sz="1400" dirty="0">
                          <a:solidFill>
                            <a:srgbClr val="000000"/>
                          </a:solidFill>
                          <a:effectLst/>
                        </a:rPr>
                        <a:t>3._Frecuencia_financiar_actividad_agropecuaria_por_un_crédito</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bl>
          </a:graphicData>
        </a:graphic>
      </p:graphicFrame>
      <p:grpSp>
        <p:nvGrpSpPr>
          <p:cNvPr id="13" name="37 Grupo">
            <a:extLst>
              <a:ext uri="{FF2B5EF4-FFF2-40B4-BE49-F238E27FC236}">
                <a16:creationId xmlns:a16="http://schemas.microsoft.com/office/drawing/2014/main" id="{FD2F585F-7657-471E-AD83-2412FD59C8D9}"/>
              </a:ext>
            </a:extLst>
          </p:cNvPr>
          <p:cNvGrpSpPr/>
          <p:nvPr/>
        </p:nvGrpSpPr>
        <p:grpSpPr>
          <a:xfrm>
            <a:off x="-171691" y="-132167"/>
            <a:ext cx="1876609" cy="1440160"/>
            <a:chOff x="-457521" y="-342076"/>
            <a:chExt cx="2952328" cy="2330916"/>
          </a:xfrm>
        </p:grpSpPr>
        <p:grpSp>
          <p:nvGrpSpPr>
            <p:cNvPr id="17" name="38 Grupo">
              <a:extLst>
                <a:ext uri="{FF2B5EF4-FFF2-40B4-BE49-F238E27FC236}">
                  <a16:creationId xmlns:a16="http://schemas.microsoft.com/office/drawing/2014/main" id="{19AF87EC-FDA6-4048-A676-EC82E7C7FFC3}"/>
                </a:ext>
              </a:extLst>
            </p:cNvPr>
            <p:cNvGrpSpPr/>
            <p:nvPr/>
          </p:nvGrpSpPr>
          <p:grpSpPr>
            <a:xfrm>
              <a:off x="-457521" y="-342076"/>
              <a:ext cx="2952328" cy="2330916"/>
              <a:chOff x="-564008" y="-414084"/>
              <a:chExt cx="3779269" cy="2750540"/>
            </a:xfrm>
          </p:grpSpPr>
          <p:pic>
            <p:nvPicPr>
              <p:cNvPr id="19" name="Graphic 11" descr="Single gear">
                <a:extLst>
                  <a:ext uri="{FF2B5EF4-FFF2-40B4-BE49-F238E27FC236}">
                    <a16:creationId xmlns:a16="http://schemas.microsoft.com/office/drawing/2014/main" id="{B4368130-25F9-4972-A057-C96091C683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4008" y="-414084"/>
                <a:ext cx="3779269" cy="2750540"/>
              </a:xfrm>
              <a:prstGeom prst="rect">
                <a:avLst/>
              </a:prstGeom>
              <a:ln>
                <a:noFill/>
              </a:ln>
            </p:spPr>
          </p:pic>
          <p:sp>
            <p:nvSpPr>
              <p:cNvPr id="20" name="Oval 12">
                <a:extLst>
                  <a:ext uri="{FF2B5EF4-FFF2-40B4-BE49-F238E27FC236}">
                    <a16:creationId xmlns:a16="http://schemas.microsoft.com/office/drawing/2014/main" id="{3544A553-17A5-41E7-BA59-CA1A13959C33}"/>
                  </a:ext>
                </a:extLst>
              </p:cNvPr>
              <p:cNvSpPr/>
              <p:nvPr/>
            </p:nvSpPr>
            <p:spPr>
              <a:xfrm>
                <a:off x="485789" y="349955"/>
                <a:ext cx="1679675" cy="1222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39 CuadroTexto">
              <a:extLst>
                <a:ext uri="{FF2B5EF4-FFF2-40B4-BE49-F238E27FC236}">
                  <a16:creationId xmlns:a16="http://schemas.microsoft.com/office/drawing/2014/main" id="{4BB94921-242C-4277-BB4C-B29A15337094}"/>
                </a:ext>
              </a:extLst>
            </p:cNvPr>
            <p:cNvSpPr txBox="1"/>
            <p:nvPr/>
          </p:nvSpPr>
          <p:spPr>
            <a:xfrm>
              <a:off x="168547" y="432885"/>
              <a:ext cx="1700189" cy="946465"/>
            </a:xfrm>
            <a:prstGeom prst="rect">
              <a:avLst/>
            </a:prstGeom>
            <a:noFill/>
          </p:spPr>
          <p:txBody>
            <a:bodyPr wrap="square" rtlCol="0">
              <a:spAutoFit/>
            </a:bodyPr>
            <a:lstStyle/>
            <a:p>
              <a:pPr algn="ctr"/>
              <a:r>
                <a:rPr lang="es-EC" sz="1600" dirty="0">
                  <a:solidFill>
                    <a:srgbClr val="000000"/>
                  </a:solidFill>
                  <a:latin typeface="Britannic Bold" panose="020B0903060703020204" pitchFamily="34" charset="0"/>
                </a:rPr>
                <a:t>CAPÍTULO</a:t>
              </a:r>
            </a:p>
            <a:p>
              <a:pPr algn="ctr"/>
              <a:r>
                <a:rPr lang="es-EC" sz="1600" dirty="0">
                  <a:solidFill>
                    <a:srgbClr val="000000"/>
                  </a:solidFill>
                  <a:latin typeface="Britannic Bold" panose="020B0903060703020204" pitchFamily="34" charset="0"/>
                </a:rPr>
                <a:t>4</a:t>
              </a:r>
            </a:p>
          </p:txBody>
        </p:sp>
      </p:grpSp>
    </p:spTree>
    <p:extLst>
      <p:ext uri="{BB962C8B-B14F-4D97-AF65-F5344CB8AC3E}">
        <p14:creationId xmlns:p14="http://schemas.microsoft.com/office/powerpoint/2010/main" val="16037194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4 Tabla"/>
          <p:cNvGraphicFramePr>
            <a:graphicFrameLocks noGrp="1"/>
          </p:cNvGraphicFramePr>
          <p:nvPr/>
        </p:nvGraphicFramePr>
        <p:xfrm>
          <a:off x="887678" y="1268760"/>
          <a:ext cx="7175762" cy="1983045"/>
        </p:xfrm>
        <a:graphic>
          <a:graphicData uri="http://schemas.openxmlformats.org/drawingml/2006/table">
            <a:tbl>
              <a:tblPr>
                <a:tableStyleId>{7DF18680-E054-41AD-8BC1-D1AEF772440D}</a:tableStyleId>
              </a:tblPr>
              <a:tblGrid>
                <a:gridCol w="980574">
                  <a:extLst>
                    <a:ext uri="{9D8B030D-6E8A-4147-A177-3AD203B41FA5}">
                      <a16:colId xmlns:a16="http://schemas.microsoft.com/office/drawing/2014/main" val="20000"/>
                    </a:ext>
                  </a:extLst>
                </a:gridCol>
                <a:gridCol w="1031586">
                  <a:extLst>
                    <a:ext uri="{9D8B030D-6E8A-4147-A177-3AD203B41FA5}">
                      <a16:colId xmlns:a16="http://schemas.microsoft.com/office/drawing/2014/main" val="20001"/>
                    </a:ext>
                  </a:extLst>
                </a:gridCol>
                <a:gridCol w="1031586">
                  <a:extLst>
                    <a:ext uri="{9D8B030D-6E8A-4147-A177-3AD203B41FA5}">
                      <a16:colId xmlns:a16="http://schemas.microsoft.com/office/drawing/2014/main" val="20002"/>
                    </a:ext>
                  </a:extLst>
                </a:gridCol>
                <a:gridCol w="1033004">
                  <a:extLst>
                    <a:ext uri="{9D8B030D-6E8A-4147-A177-3AD203B41FA5}">
                      <a16:colId xmlns:a16="http://schemas.microsoft.com/office/drawing/2014/main" val="20003"/>
                    </a:ext>
                  </a:extLst>
                </a:gridCol>
                <a:gridCol w="1033004">
                  <a:extLst>
                    <a:ext uri="{9D8B030D-6E8A-4147-A177-3AD203B41FA5}">
                      <a16:colId xmlns:a16="http://schemas.microsoft.com/office/drawing/2014/main" val="20004"/>
                    </a:ext>
                  </a:extLst>
                </a:gridCol>
                <a:gridCol w="1033004">
                  <a:extLst>
                    <a:ext uri="{9D8B030D-6E8A-4147-A177-3AD203B41FA5}">
                      <a16:colId xmlns:a16="http://schemas.microsoft.com/office/drawing/2014/main" val="20005"/>
                    </a:ext>
                  </a:extLst>
                </a:gridCol>
                <a:gridCol w="1033004">
                  <a:extLst>
                    <a:ext uri="{9D8B030D-6E8A-4147-A177-3AD203B41FA5}">
                      <a16:colId xmlns:a16="http://schemas.microsoft.com/office/drawing/2014/main" val="20006"/>
                    </a:ext>
                  </a:extLst>
                </a:gridCol>
              </a:tblGrid>
              <a:tr h="0">
                <a:tc gridSpan="7">
                  <a:txBody>
                    <a:bodyPr/>
                    <a:lstStyle/>
                    <a:p>
                      <a:pPr marL="38100" marR="38100" algn="ctr">
                        <a:lnSpc>
                          <a:spcPts val="1600"/>
                        </a:lnSpc>
                        <a:spcAft>
                          <a:spcPts val="0"/>
                        </a:spcAft>
                      </a:pPr>
                      <a:r>
                        <a:rPr lang="es-EC" sz="1200" dirty="0">
                          <a:solidFill>
                            <a:schemeClr val="tx2"/>
                          </a:solidFill>
                          <a:effectLst/>
                        </a:rPr>
                        <a:t>Varianza</a:t>
                      </a:r>
                      <a:r>
                        <a:rPr lang="en-US" sz="1200" dirty="0">
                          <a:solidFill>
                            <a:schemeClr val="tx2"/>
                          </a:solidFill>
                          <a:effectLst/>
                        </a:rPr>
                        <a:t> total</a:t>
                      </a:r>
                      <a:r>
                        <a:rPr lang="es-EC" sz="1200" dirty="0">
                          <a:solidFill>
                            <a:schemeClr val="tx2"/>
                          </a:solidFill>
                          <a:effectLst/>
                        </a:rPr>
                        <a:t> explicada</a:t>
                      </a:r>
                      <a:endParaRPr lang="es-EC" sz="1800" dirty="0">
                        <a:solidFill>
                          <a:schemeClr val="tx2"/>
                        </a:solidFill>
                        <a:effectLst/>
                        <a:latin typeface="Calibri"/>
                        <a:ea typeface="Calibri"/>
                        <a:cs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0">
                <a:tc rowSpan="2">
                  <a:txBody>
                    <a:bodyPr/>
                    <a:lstStyle/>
                    <a:p>
                      <a:pPr marL="38100" marR="38100" algn="ctr">
                        <a:lnSpc>
                          <a:spcPts val="1600"/>
                        </a:lnSpc>
                        <a:spcAft>
                          <a:spcPts val="0"/>
                        </a:spcAft>
                      </a:pPr>
                      <a:r>
                        <a:rPr lang="es-EC" sz="1200">
                          <a:solidFill>
                            <a:schemeClr val="tx2"/>
                          </a:solidFill>
                          <a:effectLst/>
                        </a:rPr>
                        <a:t>Componente</a:t>
                      </a:r>
                      <a:endParaRPr lang="es-EC" sz="1800">
                        <a:solidFill>
                          <a:schemeClr val="tx2"/>
                        </a:solidFill>
                        <a:effectLst/>
                        <a:latin typeface="Calibri"/>
                        <a:ea typeface="Calibri"/>
                        <a:cs typeface="Times New Roman"/>
                      </a:endParaRPr>
                    </a:p>
                  </a:txBody>
                  <a:tcPr marL="0" marR="0" marT="0" marB="0" anchor="ctr"/>
                </a:tc>
                <a:tc gridSpan="3">
                  <a:txBody>
                    <a:bodyPr/>
                    <a:lstStyle/>
                    <a:p>
                      <a:pPr marL="38100" marR="38100" algn="ctr">
                        <a:lnSpc>
                          <a:spcPts val="1600"/>
                        </a:lnSpc>
                        <a:spcAft>
                          <a:spcPts val="0"/>
                        </a:spcAft>
                      </a:pPr>
                      <a:r>
                        <a:rPr lang="es-EC" sz="1200" dirty="0" err="1">
                          <a:solidFill>
                            <a:schemeClr val="tx2"/>
                          </a:solidFill>
                          <a:effectLst/>
                        </a:rPr>
                        <a:t>Autovalores</a:t>
                      </a:r>
                      <a:r>
                        <a:rPr lang="es-EC" sz="1200" dirty="0">
                          <a:solidFill>
                            <a:schemeClr val="tx2"/>
                          </a:solidFill>
                          <a:effectLst/>
                        </a:rPr>
                        <a:t> iniciales</a:t>
                      </a:r>
                      <a:endParaRPr lang="es-EC" sz="1800" dirty="0">
                        <a:solidFill>
                          <a:schemeClr val="tx2"/>
                        </a:solidFill>
                        <a:effectLst/>
                        <a:latin typeface="Calibri"/>
                        <a:ea typeface="Calibri"/>
                        <a:cs typeface="Times New Roman"/>
                      </a:endParaRPr>
                    </a:p>
                  </a:txBody>
                  <a:tcPr marL="0" marR="0" marT="0" marB="0" anchor="ctr"/>
                </a:tc>
                <a:tc hMerge="1">
                  <a:txBody>
                    <a:bodyPr/>
                    <a:lstStyle/>
                    <a:p>
                      <a:endParaRPr lang="es-EC"/>
                    </a:p>
                  </a:txBody>
                  <a:tcPr/>
                </a:tc>
                <a:tc hMerge="1">
                  <a:txBody>
                    <a:bodyPr/>
                    <a:lstStyle/>
                    <a:p>
                      <a:endParaRPr lang="es-EC"/>
                    </a:p>
                  </a:txBody>
                  <a:tcPr/>
                </a:tc>
                <a:tc gridSpan="3">
                  <a:txBody>
                    <a:bodyPr/>
                    <a:lstStyle/>
                    <a:p>
                      <a:pPr marL="38100" marR="38100" algn="ctr">
                        <a:lnSpc>
                          <a:spcPts val="1600"/>
                        </a:lnSpc>
                        <a:spcAft>
                          <a:spcPts val="0"/>
                        </a:spcAft>
                      </a:pPr>
                      <a:r>
                        <a:rPr lang="es-EC" sz="1200">
                          <a:solidFill>
                            <a:schemeClr val="tx2"/>
                          </a:solidFill>
                          <a:effectLst/>
                        </a:rPr>
                        <a:t>Sumas de las saturaciones al cuadrado de la extracción</a:t>
                      </a:r>
                      <a:endParaRPr lang="es-EC" sz="1800">
                        <a:solidFill>
                          <a:schemeClr val="tx2"/>
                        </a:solidFill>
                        <a:effectLst/>
                        <a:latin typeface="Calibri"/>
                        <a:ea typeface="Calibri"/>
                        <a:cs typeface="Times New Roman"/>
                      </a:endParaRPr>
                    </a:p>
                  </a:txBody>
                  <a:tcPr marL="0" marR="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1"/>
                  </a:ext>
                </a:extLst>
              </a:tr>
              <a:tr h="0">
                <a:tc vMerge="1">
                  <a:txBody>
                    <a:bodyPr/>
                    <a:lstStyle/>
                    <a:p>
                      <a:endParaRPr lang="es-EC"/>
                    </a:p>
                  </a:txBody>
                  <a:tcPr/>
                </a:tc>
                <a:tc>
                  <a:txBody>
                    <a:bodyPr/>
                    <a:lstStyle/>
                    <a:p>
                      <a:pPr marL="38100" marR="38100" algn="ctr">
                        <a:lnSpc>
                          <a:spcPts val="1600"/>
                        </a:lnSpc>
                        <a:spcAft>
                          <a:spcPts val="0"/>
                        </a:spcAft>
                      </a:pPr>
                      <a:r>
                        <a:rPr lang="en-US" sz="1200">
                          <a:solidFill>
                            <a:schemeClr val="tx2"/>
                          </a:solidFill>
                          <a:effectLst/>
                        </a:rPr>
                        <a:t>Total</a:t>
                      </a:r>
                      <a:endParaRPr lang="es-EC" sz="1800">
                        <a:solidFill>
                          <a:schemeClr val="tx2"/>
                        </a:solidFill>
                        <a:effectLst/>
                        <a:latin typeface="Calibri"/>
                        <a:ea typeface="Calibri"/>
                        <a:cs typeface="Times New Roman"/>
                      </a:endParaRPr>
                    </a:p>
                  </a:txBody>
                  <a:tcPr marL="0" marR="0" marT="0" marB="0" anchor="ctr"/>
                </a:tc>
                <a:tc>
                  <a:txBody>
                    <a:bodyPr/>
                    <a:lstStyle/>
                    <a:p>
                      <a:pPr marL="38100" marR="38100" algn="ctr">
                        <a:lnSpc>
                          <a:spcPts val="1600"/>
                        </a:lnSpc>
                        <a:spcAft>
                          <a:spcPts val="0"/>
                        </a:spcAft>
                      </a:pPr>
                      <a:r>
                        <a:rPr lang="en-US" sz="1200">
                          <a:solidFill>
                            <a:schemeClr val="tx2"/>
                          </a:solidFill>
                          <a:effectLst/>
                        </a:rPr>
                        <a:t>% de la</a:t>
                      </a:r>
                      <a:r>
                        <a:rPr lang="es-EC" sz="1200">
                          <a:solidFill>
                            <a:schemeClr val="tx2"/>
                          </a:solidFill>
                          <a:effectLst/>
                        </a:rPr>
                        <a:t> varianza</a:t>
                      </a:r>
                      <a:endParaRPr lang="es-EC" sz="1800">
                        <a:solidFill>
                          <a:schemeClr val="tx2"/>
                        </a:solidFill>
                        <a:effectLst/>
                        <a:latin typeface="Calibri"/>
                        <a:ea typeface="Calibri"/>
                        <a:cs typeface="Times New Roman"/>
                      </a:endParaRPr>
                    </a:p>
                  </a:txBody>
                  <a:tcPr marL="0" marR="0" marT="0" marB="0" anchor="ctr"/>
                </a:tc>
                <a:tc>
                  <a:txBody>
                    <a:bodyPr/>
                    <a:lstStyle/>
                    <a:p>
                      <a:pPr marL="38100" marR="38100" algn="ctr">
                        <a:lnSpc>
                          <a:spcPts val="1600"/>
                        </a:lnSpc>
                        <a:spcAft>
                          <a:spcPts val="0"/>
                        </a:spcAft>
                      </a:pPr>
                      <a:r>
                        <a:rPr lang="en-US" sz="1200">
                          <a:solidFill>
                            <a:schemeClr val="tx2"/>
                          </a:solidFill>
                          <a:effectLst/>
                        </a:rPr>
                        <a:t>%</a:t>
                      </a:r>
                      <a:r>
                        <a:rPr lang="es-EC" sz="1200">
                          <a:solidFill>
                            <a:schemeClr val="tx2"/>
                          </a:solidFill>
                          <a:effectLst/>
                        </a:rPr>
                        <a:t> acumulado</a:t>
                      </a:r>
                      <a:endParaRPr lang="es-EC" sz="1800">
                        <a:solidFill>
                          <a:schemeClr val="tx2"/>
                        </a:solidFill>
                        <a:effectLst/>
                        <a:latin typeface="Calibri"/>
                        <a:ea typeface="Calibri"/>
                        <a:cs typeface="Times New Roman"/>
                      </a:endParaRPr>
                    </a:p>
                  </a:txBody>
                  <a:tcPr marL="0" marR="0" marT="0" marB="0" anchor="ctr"/>
                </a:tc>
                <a:tc>
                  <a:txBody>
                    <a:bodyPr/>
                    <a:lstStyle/>
                    <a:p>
                      <a:pPr marL="38100" marR="38100" algn="ctr">
                        <a:lnSpc>
                          <a:spcPts val="1600"/>
                        </a:lnSpc>
                        <a:spcAft>
                          <a:spcPts val="0"/>
                        </a:spcAft>
                      </a:pPr>
                      <a:r>
                        <a:rPr lang="en-US" sz="1200">
                          <a:solidFill>
                            <a:schemeClr val="tx2"/>
                          </a:solidFill>
                          <a:effectLst/>
                        </a:rPr>
                        <a:t>Total</a:t>
                      </a:r>
                      <a:endParaRPr lang="es-EC" sz="1800">
                        <a:solidFill>
                          <a:schemeClr val="tx2"/>
                        </a:solidFill>
                        <a:effectLst/>
                        <a:latin typeface="Calibri"/>
                        <a:ea typeface="Calibri"/>
                        <a:cs typeface="Times New Roman"/>
                      </a:endParaRPr>
                    </a:p>
                  </a:txBody>
                  <a:tcPr marL="0" marR="0" marT="0" marB="0" anchor="ctr"/>
                </a:tc>
                <a:tc>
                  <a:txBody>
                    <a:bodyPr/>
                    <a:lstStyle/>
                    <a:p>
                      <a:pPr marL="38100" marR="38100" algn="ctr">
                        <a:lnSpc>
                          <a:spcPts val="1600"/>
                        </a:lnSpc>
                        <a:spcAft>
                          <a:spcPts val="0"/>
                        </a:spcAft>
                      </a:pPr>
                      <a:r>
                        <a:rPr lang="en-US" sz="1200">
                          <a:solidFill>
                            <a:schemeClr val="tx2"/>
                          </a:solidFill>
                          <a:effectLst/>
                        </a:rPr>
                        <a:t>% de la</a:t>
                      </a:r>
                      <a:r>
                        <a:rPr lang="es-EC" sz="1200">
                          <a:solidFill>
                            <a:schemeClr val="tx2"/>
                          </a:solidFill>
                          <a:effectLst/>
                        </a:rPr>
                        <a:t> varianza</a:t>
                      </a:r>
                      <a:endParaRPr lang="es-EC" sz="1800">
                        <a:solidFill>
                          <a:schemeClr val="tx2"/>
                        </a:solidFill>
                        <a:effectLst/>
                        <a:latin typeface="Calibri"/>
                        <a:ea typeface="Calibri"/>
                        <a:cs typeface="Times New Roman"/>
                      </a:endParaRPr>
                    </a:p>
                  </a:txBody>
                  <a:tcPr marL="0" marR="0" marT="0" marB="0" anchor="ctr"/>
                </a:tc>
                <a:tc>
                  <a:txBody>
                    <a:bodyPr/>
                    <a:lstStyle/>
                    <a:p>
                      <a:pPr marL="38100" marR="38100" algn="ctr">
                        <a:lnSpc>
                          <a:spcPts val="1600"/>
                        </a:lnSpc>
                        <a:spcAft>
                          <a:spcPts val="0"/>
                        </a:spcAft>
                      </a:pPr>
                      <a:r>
                        <a:rPr lang="en-US" sz="1200">
                          <a:solidFill>
                            <a:schemeClr val="tx2"/>
                          </a:solidFill>
                          <a:effectLst/>
                        </a:rPr>
                        <a:t>%</a:t>
                      </a:r>
                      <a:r>
                        <a:rPr lang="es-EC" sz="1200">
                          <a:solidFill>
                            <a:schemeClr val="tx2"/>
                          </a:solidFill>
                          <a:effectLst/>
                        </a:rPr>
                        <a:t> acumulado</a:t>
                      </a:r>
                      <a:endParaRPr lang="es-EC" sz="1800">
                        <a:solidFill>
                          <a:schemeClr val="tx2"/>
                        </a:solidFill>
                        <a:effectLst/>
                        <a:latin typeface="Calibri"/>
                        <a:ea typeface="Calibri"/>
                        <a:cs typeface="Times New Roman"/>
                      </a:endParaRPr>
                    </a:p>
                  </a:txBody>
                  <a:tcPr marL="0" marR="0" marT="0" marB="0" anchor="ctr"/>
                </a:tc>
                <a:extLst>
                  <a:ext uri="{0D108BD9-81ED-4DB2-BD59-A6C34878D82A}">
                    <a16:rowId xmlns:a16="http://schemas.microsoft.com/office/drawing/2014/main" val="10002"/>
                  </a:ext>
                </a:extLst>
              </a:tr>
              <a:tr h="0">
                <a:tc>
                  <a:txBody>
                    <a:bodyPr/>
                    <a:lstStyle/>
                    <a:p>
                      <a:pPr marL="38100" marR="38100" algn="ctr">
                        <a:lnSpc>
                          <a:spcPts val="1600"/>
                        </a:lnSpc>
                        <a:spcAft>
                          <a:spcPts val="0"/>
                        </a:spcAft>
                      </a:pPr>
                      <a:r>
                        <a:rPr lang="en-US" sz="1200">
                          <a:solidFill>
                            <a:schemeClr val="tx2"/>
                          </a:solidFill>
                          <a:effectLst/>
                        </a:rPr>
                        <a:t>1</a:t>
                      </a:r>
                      <a:endParaRPr lang="es-EC" sz="1800">
                        <a:solidFill>
                          <a:schemeClr val="tx2"/>
                        </a:solidFill>
                        <a:effectLst/>
                        <a:latin typeface="Calibri"/>
                        <a:ea typeface="Calibri"/>
                        <a:cs typeface="Times New Roman"/>
                      </a:endParaRPr>
                    </a:p>
                  </a:txBody>
                  <a:tcPr marL="0" marR="0" marT="0" marB="0" anchor="ctr"/>
                </a:tc>
                <a:tc>
                  <a:txBody>
                    <a:bodyPr/>
                    <a:lstStyle/>
                    <a:p>
                      <a:pPr marL="38100" marR="38100" algn="ctr">
                        <a:lnSpc>
                          <a:spcPts val="1600"/>
                        </a:lnSpc>
                        <a:spcAft>
                          <a:spcPts val="0"/>
                        </a:spcAft>
                      </a:pPr>
                      <a:r>
                        <a:rPr lang="en-US" sz="1200">
                          <a:solidFill>
                            <a:schemeClr val="tx2"/>
                          </a:solidFill>
                          <a:effectLst/>
                        </a:rPr>
                        <a:t>2,709</a:t>
                      </a:r>
                      <a:endParaRPr lang="es-EC" sz="1800">
                        <a:solidFill>
                          <a:schemeClr val="tx2"/>
                        </a:solidFill>
                        <a:effectLst/>
                        <a:latin typeface="Calibri"/>
                        <a:ea typeface="Calibri"/>
                        <a:cs typeface="Times New Roman"/>
                      </a:endParaRPr>
                    </a:p>
                  </a:txBody>
                  <a:tcPr marL="0" marR="0" marT="0" marB="0" anchor="ctr"/>
                </a:tc>
                <a:tc>
                  <a:txBody>
                    <a:bodyPr/>
                    <a:lstStyle/>
                    <a:p>
                      <a:pPr marL="38100" marR="38100" algn="ctr">
                        <a:lnSpc>
                          <a:spcPts val="1600"/>
                        </a:lnSpc>
                        <a:spcAft>
                          <a:spcPts val="0"/>
                        </a:spcAft>
                      </a:pPr>
                      <a:r>
                        <a:rPr lang="en-US" sz="1200">
                          <a:solidFill>
                            <a:schemeClr val="tx2"/>
                          </a:solidFill>
                          <a:effectLst/>
                        </a:rPr>
                        <a:t>90,302</a:t>
                      </a:r>
                      <a:endParaRPr lang="es-EC" sz="1800">
                        <a:solidFill>
                          <a:schemeClr val="tx2"/>
                        </a:solidFill>
                        <a:effectLst/>
                        <a:latin typeface="Calibri"/>
                        <a:ea typeface="Calibri"/>
                        <a:cs typeface="Times New Roman"/>
                      </a:endParaRPr>
                    </a:p>
                  </a:txBody>
                  <a:tcPr marL="0" marR="0" marT="0" marB="0" anchor="ctr"/>
                </a:tc>
                <a:tc>
                  <a:txBody>
                    <a:bodyPr/>
                    <a:lstStyle/>
                    <a:p>
                      <a:pPr marL="38100" marR="38100" algn="ctr">
                        <a:lnSpc>
                          <a:spcPts val="1600"/>
                        </a:lnSpc>
                        <a:spcAft>
                          <a:spcPts val="0"/>
                        </a:spcAft>
                      </a:pPr>
                      <a:r>
                        <a:rPr lang="en-US" sz="1200">
                          <a:solidFill>
                            <a:schemeClr val="tx2"/>
                          </a:solidFill>
                          <a:effectLst/>
                        </a:rPr>
                        <a:t>90,302</a:t>
                      </a:r>
                      <a:endParaRPr lang="es-EC" sz="1800">
                        <a:solidFill>
                          <a:schemeClr val="tx2"/>
                        </a:solidFill>
                        <a:effectLst/>
                        <a:latin typeface="Calibri"/>
                        <a:ea typeface="Calibri"/>
                        <a:cs typeface="Times New Roman"/>
                      </a:endParaRPr>
                    </a:p>
                  </a:txBody>
                  <a:tcPr marL="0" marR="0" marT="0" marB="0" anchor="ctr"/>
                </a:tc>
                <a:tc>
                  <a:txBody>
                    <a:bodyPr/>
                    <a:lstStyle/>
                    <a:p>
                      <a:pPr marL="38100" marR="38100" algn="ctr">
                        <a:lnSpc>
                          <a:spcPts val="1600"/>
                        </a:lnSpc>
                        <a:spcAft>
                          <a:spcPts val="0"/>
                        </a:spcAft>
                      </a:pPr>
                      <a:r>
                        <a:rPr lang="en-US" sz="1200">
                          <a:solidFill>
                            <a:schemeClr val="tx2"/>
                          </a:solidFill>
                          <a:effectLst/>
                        </a:rPr>
                        <a:t>2,709</a:t>
                      </a:r>
                      <a:endParaRPr lang="es-EC" sz="1800">
                        <a:solidFill>
                          <a:schemeClr val="tx2"/>
                        </a:solidFill>
                        <a:effectLst/>
                        <a:latin typeface="Calibri"/>
                        <a:ea typeface="Calibri"/>
                        <a:cs typeface="Times New Roman"/>
                      </a:endParaRPr>
                    </a:p>
                  </a:txBody>
                  <a:tcPr marL="0" marR="0" marT="0" marB="0" anchor="ctr"/>
                </a:tc>
                <a:tc>
                  <a:txBody>
                    <a:bodyPr/>
                    <a:lstStyle/>
                    <a:p>
                      <a:pPr marL="38100" marR="38100" algn="ctr">
                        <a:lnSpc>
                          <a:spcPts val="1600"/>
                        </a:lnSpc>
                        <a:spcAft>
                          <a:spcPts val="0"/>
                        </a:spcAft>
                      </a:pPr>
                      <a:r>
                        <a:rPr lang="en-US" sz="1200">
                          <a:solidFill>
                            <a:schemeClr val="tx2"/>
                          </a:solidFill>
                          <a:effectLst/>
                        </a:rPr>
                        <a:t>90,302</a:t>
                      </a:r>
                      <a:endParaRPr lang="es-EC" sz="1800">
                        <a:solidFill>
                          <a:schemeClr val="tx2"/>
                        </a:solidFill>
                        <a:effectLst/>
                        <a:latin typeface="Calibri"/>
                        <a:ea typeface="Calibri"/>
                        <a:cs typeface="Times New Roman"/>
                      </a:endParaRPr>
                    </a:p>
                  </a:txBody>
                  <a:tcPr marL="0" marR="0" marT="0" marB="0" anchor="ctr"/>
                </a:tc>
                <a:tc>
                  <a:txBody>
                    <a:bodyPr/>
                    <a:lstStyle/>
                    <a:p>
                      <a:pPr marL="38100" marR="38100" algn="ctr">
                        <a:lnSpc>
                          <a:spcPts val="1600"/>
                        </a:lnSpc>
                        <a:spcAft>
                          <a:spcPts val="0"/>
                        </a:spcAft>
                      </a:pPr>
                      <a:r>
                        <a:rPr lang="en-US" sz="1200">
                          <a:solidFill>
                            <a:schemeClr val="tx2"/>
                          </a:solidFill>
                          <a:effectLst/>
                        </a:rPr>
                        <a:t>90,302</a:t>
                      </a:r>
                      <a:endParaRPr lang="es-EC" sz="1800">
                        <a:solidFill>
                          <a:schemeClr val="tx2"/>
                        </a:solidFill>
                        <a:effectLst/>
                        <a:latin typeface="Calibri"/>
                        <a:ea typeface="Calibri"/>
                        <a:cs typeface="Times New Roman"/>
                      </a:endParaRPr>
                    </a:p>
                  </a:txBody>
                  <a:tcPr marL="0" marR="0" marT="0" marB="0" anchor="ctr"/>
                </a:tc>
                <a:extLst>
                  <a:ext uri="{0D108BD9-81ED-4DB2-BD59-A6C34878D82A}">
                    <a16:rowId xmlns:a16="http://schemas.microsoft.com/office/drawing/2014/main" val="10003"/>
                  </a:ext>
                </a:extLst>
              </a:tr>
              <a:tr h="0">
                <a:tc>
                  <a:txBody>
                    <a:bodyPr/>
                    <a:lstStyle/>
                    <a:p>
                      <a:pPr marL="38100" marR="38100" algn="ctr">
                        <a:lnSpc>
                          <a:spcPts val="1600"/>
                        </a:lnSpc>
                        <a:spcAft>
                          <a:spcPts val="0"/>
                        </a:spcAft>
                      </a:pPr>
                      <a:r>
                        <a:rPr lang="en-US" sz="1200">
                          <a:solidFill>
                            <a:schemeClr val="tx2"/>
                          </a:solidFill>
                          <a:effectLst/>
                        </a:rPr>
                        <a:t>2</a:t>
                      </a:r>
                      <a:endParaRPr lang="es-EC" sz="1800">
                        <a:solidFill>
                          <a:schemeClr val="tx2"/>
                        </a:solidFill>
                        <a:effectLst/>
                        <a:latin typeface="Calibri"/>
                        <a:ea typeface="Calibri"/>
                        <a:cs typeface="Times New Roman"/>
                      </a:endParaRPr>
                    </a:p>
                  </a:txBody>
                  <a:tcPr marL="0" marR="0" marT="0" marB="0" anchor="ctr"/>
                </a:tc>
                <a:tc>
                  <a:txBody>
                    <a:bodyPr/>
                    <a:lstStyle/>
                    <a:p>
                      <a:pPr marL="38100" marR="38100" algn="ctr">
                        <a:lnSpc>
                          <a:spcPts val="1600"/>
                        </a:lnSpc>
                        <a:spcAft>
                          <a:spcPts val="0"/>
                        </a:spcAft>
                      </a:pPr>
                      <a:r>
                        <a:rPr lang="en-US" sz="1200">
                          <a:solidFill>
                            <a:schemeClr val="tx2"/>
                          </a:solidFill>
                          <a:effectLst/>
                        </a:rPr>
                        <a:t>,243</a:t>
                      </a:r>
                      <a:endParaRPr lang="es-EC" sz="1800">
                        <a:solidFill>
                          <a:schemeClr val="tx2"/>
                        </a:solidFill>
                        <a:effectLst/>
                        <a:latin typeface="Calibri"/>
                        <a:ea typeface="Calibri"/>
                        <a:cs typeface="Times New Roman"/>
                      </a:endParaRPr>
                    </a:p>
                  </a:txBody>
                  <a:tcPr marL="0" marR="0" marT="0" marB="0" anchor="ctr"/>
                </a:tc>
                <a:tc>
                  <a:txBody>
                    <a:bodyPr/>
                    <a:lstStyle/>
                    <a:p>
                      <a:pPr marL="38100" marR="38100" algn="ctr">
                        <a:lnSpc>
                          <a:spcPts val="1600"/>
                        </a:lnSpc>
                        <a:spcAft>
                          <a:spcPts val="0"/>
                        </a:spcAft>
                      </a:pPr>
                      <a:r>
                        <a:rPr lang="en-US" sz="1200">
                          <a:solidFill>
                            <a:schemeClr val="tx2"/>
                          </a:solidFill>
                          <a:effectLst/>
                        </a:rPr>
                        <a:t>8,109</a:t>
                      </a:r>
                      <a:endParaRPr lang="es-EC" sz="1800">
                        <a:solidFill>
                          <a:schemeClr val="tx2"/>
                        </a:solidFill>
                        <a:effectLst/>
                        <a:latin typeface="Calibri"/>
                        <a:ea typeface="Calibri"/>
                        <a:cs typeface="Times New Roman"/>
                      </a:endParaRPr>
                    </a:p>
                  </a:txBody>
                  <a:tcPr marL="0" marR="0" marT="0" marB="0" anchor="ctr"/>
                </a:tc>
                <a:tc>
                  <a:txBody>
                    <a:bodyPr/>
                    <a:lstStyle/>
                    <a:p>
                      <a:pPr marL="38100" marR="38100" algn="ctr">
                        <a:lnSpc>
                          <a:spcPts val="1600"/>
                        </a:lnSpc>
                        <a:spcAft>
                          <a:spcPts val="0"/>
                        </a:spcAft>
                      </a:pPr>
                      <a:r>
                        <a:rPr lang="en-US" sz="1200">
                          <a:solidFill>
                            <a:schemeClr val="tx2"/>
                          </a:solidFill>
                          <a:effectLst/>
                        </a:rPr>
                        <a:t>98,411</a:t>
                      </a:r>
                      <a:endParaRPr lang="es-EC" sz="1800">
                        <a:solidFill>
                          <a:schemeClr val="tx2"/>
                        </a:solidFill>
                        <a:effectLst/>
                        <a:latin typeface="Calibri"/>
                        <a:ea typeface="Calibri"/>
                        <a:cs typeface="Times New Roman"/>
                      </a:endParaRPr>
                    </a:p>
                  </a:txBody>
                  <a:tcPr marL="0" marR="0" marT="0" marB="0" anchor="ctr"/>
                </a:tc>
                <a:tc>
                  <a:txBody>
                    <a:bodyPr/>
                    <a:lstStyle/>
                    <a:p>
                      <a:pPr algn="ctr">
                        <a:lnSpc>
                          <a:spcPct val="107000"/>
                        </a:lnSpc>
                        <a:spcAft>
                          <a:spcPts val="0"/>
                        </a:spcAft>
                      </a:pPr>
                      <a:r>
                        <a:rPr lang="en-US" sz="2000">
                          <a:solidFill>
                            <a:schemeClr val="tx2"/>
                          </a:solidFill>
                          <a:effectLst/>
                        </a:rPr>
                        <a:t> </a:t>
                      </a:r>
                      <a:endParaRPr lang="es-EC" sz="1800">
                        <a:solidFill>
                          <a:schemeClr val="tx2"/>
                        </a:solidFill>
                        <a:effectLst/>
                        <a:latin typeface="Calibri"/>
                        <a:ea typeface="Calibri"/>
                        <a:cs typeface="Times New Roman"/>
                      </a:endParaRPr>
                    </a:p>
                  </a:txBody>
                  <a:tcPr marL="0" marR="0" marT="0" marB="0" anchor="ctr"/>
                </a:tc>
                <a:tc>
                  <a:txBody>
                    <a:bodyPr/>
                    <a:lstStyle/>
                    <a:p>
                      <a:pPr algn="ctr">
                        <a:lnSpc>
                          <a:spcPct val="107000"/>
                        </a:lnSpc>
                        <a:spcAft>
                          <a:spcPts val="0"/>
                        </a:spcAft>
                      </a:pPr>
                      <a:r>
                        <a:rPr lang="en-US" sz="2000" dirty="0">
                          <a:solidFill>
                            <a:schemeClr val="tx2"/>
                          </a:solidFill>
                          <a:effectLst/>
                        </a:rPr>
                        <a:t> </a:t>
                      </a:r>
                      <a:endParaRPr lang="es-EC" sz="1800" dirty="0">
                        <a:solidFill>
                          <a:schemeClr val="tx2"/>
                        </a:solidFill>
                        <a:effectLst/>
                        <a:latin typeface="Calibri"/>
                        <a:ea typeface="Calibri"/>
                        <a:cs typeface="Times New Roman"/>
                      </a:endParaRPr>
                    </a:p>
                  </a:txBody>
                  <a:tcPr marL="0" marR="0" marT="0" marB="0" anchor="ctr"/>
                </a:tc>
                <a:tc>
                  <a:txBody>
                    <a:bodyPr/>
                    <a:lstStyle/>
                    <a:p>
                      <a:pPr algn="ctr">
                        <a:lnSpc>
                          <a:spcPct val="107000"/>
                        </a:lnSpc>
                        <a:spcAft>
                          <a:spcPts val="0"/>
                        </a:spcAft>
                      </a:pPr>
                      <a:r>
                        <a:rPr lang="en-US" sz="2000">
                          <a:solidFill>
                            <a:schemeClr val="tx2"/>
                          </a:solidFill>
                          <a:effectLst/>
                        </a:rPr>
                        <a:t> </a:t>
                      </a:r>
                      <a:endParaRPr lang="es-EC" sz="1800">
                        <a:solidFill>
                          <a:schemeClr val="tx2"/>
                        </a:solidFill>
                        <a:effectLst/>
                        <a:latin typeface="Calibri"/>
                        <a:ea typeface="Calibri"/>
                        <a:cs typeface="Times New Roman"/>
                      </a:endParaRPr>
                    </a:p>
                  </a:txBody>
                  <a:tcPr marL="0" marR="0" marT="0" marB="0" anchor="ctr"/>
                </a:tc>
                <a:extLst>
                  <a:ext uri="{0D108BD9-81ED-4DB2-BD59-A6C34878D82A}">
                    <a16:rowId xmlns:a16="http://schemas.microsoft.com/office/drawing/2014/main" val="10004"/>
                  </a:ext>
                </a:extLst>
              </a:tr>
              <a:tr h="0">
                <a:tc>
                  <a:txBody>
                    <a:bodyPr/>
                    <a:lstStyle/>
                    <a:p>
                      <a:pPr marL="38100" marR="38100" algn="ctr">
                        <a:lnSpc>
                          <a:spcPts val="1600"/>
                        </a:lnSpc>
                        <a:spcAft>
                          <a:spcPts val="0"/>
                        </a:spcAft>
                      </a:pPr>
                      <a:r>
                        <a:rPr lang="en-US" sz="1200">
                          <a:solidFill>
                            <a:schemeClr val="tx2"/>
                          </a:solidFill>
                          <a:effectLst/>
                        </a:rPr>
                        <a:t>3</a:t>
                      </a:r>
                      <a:endParaRPr lang="es-EC" sz="1800">
                        <a:solidFill>
                          <a:schemeClr val="tx2"/>
                        </a:solidFill>
                        <a:effectLst/>
                        <a:latin typeface="Calibri"/>
                        <a:ea typeface="Calibri"/>
                        <a:cs typeface="Times New Roman"/>
                      </a:endParaRPr>
                    </a:p>
                  </a:txBody>
                  <a:tcPr marL="0" marR="0" marT="0" marB="0" anchor="ctr"/>
                </a:tc>
                <a:tc>
                  <a:txBody>
                    <a:bodyPr/>
                    <a:lstStyle/>
                    <a:p>
                      <a:pPr marL="38100" marR="38100" algn="ctr">
                        <a:lnSpc>
                          <a:spcPts val="1600"/>
                        </a:lnSpc>
                        <a:spcAft>
                          <a:spcPts val="0"/>
                        </a:spcAft>
                      </a:pPr>
                      <a:r>
                        <a:rPr lang="en-US" sz="1200">
                          <a:solidFill>
                            <a:schemeClr val="tx2"/>
                          </a:solidFill>
                          <a:effectLst/>
                        </a:rPr>
                        <a:t>,048</a:t>
                      </a:r>
                      <a:endParaRPr lang="es-EC" sz="1800">
                        <a:solidFill>
                          <a:schemeClr val="tx2"/>
                        </a:solidFill>
                        <a:effectLst/>
                        <a:latin typeface="Calibri"/>
                        <a:ea typeface="Calibri"/>
                        <a:cs typeface="Times New Roman"/>
                      </a:endParaRPr>
                    </a:p>
                  </a:txBody>
                  <a:tcPr marL="0" marR="0" marT="0" marB="0" anchor="ctr"/>
                </a:tc>
                <a:tc>
                  <a:txBody>
                    <a:bodyPr/>
                    <a:lstStyle/>
                    <a:p>
                      <a:pPr marL="38100" marR="38100" algn="ctr">
                        <a:lnSpc>
                          <a:spcPts val="1600"/>
                        </a:lnSpc>
                        <a:spcAft>
                          <a:spcPts val="0"/>
                        </a:spcAft>
                      </a:pPr>
                      <a:r>
                        <a:rPr lang="en-US" sz="1200">
                          <a:solidFill>
                            <a:schemeClr val="tx2"/>
                          </a:solidFill>
                          <a:effectLst/>
                        </a:rPr>
                        <a:t>1,589</a:t>
                      </a:r>
                      <a:endParaRPr lang="es-EC" sz="1800">
                        <a:solidFill>
                          <a:schemeClr val="tx2"/>
                        </a:solidFill>
                        <a:effectLst/>
                        <a:latin typeface="Calibri"/>
                        <a:ea typeface="Calibri"/>
                        <a:cs typeface="Times New Roman"/>
                      </a:endParaRPr>
                    </a:p>
                  </a:txBody>
                  <a:tcPr marL="0" marR="0" marT="0" marB="0" anchor="ctr"/>
                </a:tc>
                <a:tc>
                  <a:txBody>
                    <a:bodyPr/>
                    <a:lstStyle/>
                    <a:p>
                      <a:pPr marL="38100" marR="38100" algn="ctr">
                        <a:lnSpc>
                          <a:spcPts val="1600"/>
                        </a:lnSpc>
                        <a:spcAft>
                          <a:spcPts val="0"/>
                        </a:spcAft>
                      </a:pPr>
                      <a:r>
                        <a:rPr lang="en-US" sz="1200">
                          <a:solidFill>
                            <a:schemeClr val="tx2"/>
                          </a:solidFill>
                          <a:effectLst/>
                        </a:rPr>
                        <a:t>100,000</a:t>
                      </a:r>
                      <a:endParaRPr lang="es-EC" sz="1800">
                        <a:solidFill>
                          <a:schemeClr val="tx2"/>
                        </a:solidFill>
                        <a:effectLst/>
                        <a:latin typeface="Calibri"/>
                        <a:ea typeface="Calibri"/>
                        <a:cs typeface="Times New Roman"/>
                      </a:endParaRPr>
                    </a:p>
                  </a:txBody>
                  <a:tcPr marL="0" marR="0" marT="0" marB="0" anchor="ctr"/>
                </a:tc>
                <a:tc>
                  <a:txBody>
                    <a:bodyPr/>
                    <a:lstStyle/>
                    <a:p>
                      <a:pPr algn="ctr">
                        <a:lnSpc>
                          <a:spcPct val="107000"/>
                        </a:lnSpc>
                        <a:spcAft>
                          <a:spcPts val="0"/>
                        </a:spcAft>
                      </a:pPr>
                      <a:r>
                        <a:rPr lang="en-US" sz="2000">
                          <a:solidFill>
                            <a:schemeClr val="tx2"/>
                          </a:solidFill>
                          <a:effectLst/>
                        </a:rPr>
                        <a:t> </a:t>
                      </a:r>
                      <a:endParaRPr lang="es-EC" sz="1800">
                        <a:solidFill>
                          <a:schemeClr val="tx2"/>
                        </a:solidFill>
                        <a:effectLst/>
                        <a:latin typeface="Calibri"/>
                        <a:ea typeface="Calibri"/>
                        <a:cs typeface="Times New Roman"/>
                      </a:endParaRPr>
                    </a:p>
                  </a:txBody>
                  <a:tcPr marL="0" marR="0" marT="0" marB="0" anchor="ctr"/>
                </a:tc>
                <a:tc>
                  <a:txBody>
                    <a:bodyPr/>
                    <a:lstStyle/>
                    <a:p>
                      <a:pPr algn="ctr">
                        <a:lnSpc>
                          <a:spcPct val="107000"/>
                        </a:lnSpc>
                        <a:spcAft>
                          <a:spcPts val="0"/>
                        </a:spcAft>
                      </a:pPr>
                      <a:r>
                        <a:rPr lang="en-US" sz="2000">
                          <a:solidFill>
                            <a:schemeClr val="tx2"/>
                          </a:solidFill>
                          <a:effectLst/>
                        </a:rPr>
                        <a:t> </a:t>
                      </a:r>
                      <a:endParaRPr lang="es-EC" sz="1800">
                        <a:solidFill>
                          <a:schemeClr val="tx2"/>
                        </a:solidFill>
                        <a:effectLst/>
                        <a:latin typeface="Calibri"/>
                        <a:ea typeface="Calibri"/>
                        <a:cs typeface="Times New Roman"/>
                      </a:endParaRPr>
                    </a:p>
                  </a:txBody>
                  <a:tcPr marL="0" marR="0" marT="0" marB="0" anchor="ctr"/>
                </a:tc>
                <a:tc>
                  <a:txBody>
                    <a:bodyPr/>
                    <a:lstStyle/>
                    <a:p>
                      <a:pPr algn="ctr">
                        <a:lnSpc>
                          <a:spcPct val="107000"/>
                        </a:lnSpc>
                        <a:spcAft>
                          <a:spcPts val="0"/>
                        </a:spcAft>
                      </a:pPr>
                      <a:r>
                        <a:rPr lang="en-US" sz="2000">
                          <a:solidFill>
                            <a:schemeClr val="tx2"/>
                          </a:solidFill>
                          <a:effectLst/>
                        </a:rPr>
                        <a:t> </a:t>
                      </a:r>
                      <a:endParaRPr lang="es-EC" sz="1800">
                        <a:solidFill>
                          <a:schemeClr val="tx2"/>
                        </a:solidFill>
                        <a:effectLst/>
                        <a:latin typeface="Calibri"/>
                        <a:ea typeface="Calibri"/>
                        <a:cs typeface="Times New Roman"/>
                      </a:endParaRPr>
                    </a:p>
                  </a:txBody>
                  <a:tcPr marL="0" marR="0" marT="0" marB="0" anchor="ctr"/>
                </a:tc>
                <a:extLst>
                  <a:ext uri="{0D108BD9-81ED-4DB2-BD59-A6C34878D82A}">
                    <a16:rowId xmlns:a16="http://schemas.microsoft.com/office/drawing/2014/main" val="10005"/>
                  </a:ext>
                </a:extLst>
              </a:tr>
              <a:tr h="0">
                <a:tc gridSpan="7">
                  <a:txBody>
                    <a:bodyPr/>
                    <a:lstStyle/>
                    <a:p>
                      <a:pPr marL="38100" marR="38100" algn="ctr">
                        <a:lnSpc>
                          <a:spcPts val="1600"/>
                        </a:lnSpc>
                        <a:spcAft>
                          <a:spcPts val="0"/>
                        </a:spcAft>
                      </a:pPr>
                      <a:r>
                        <a:rPr lang="es-EC" sz="1200" dirty="0">
                          <a:solidFill>
                            <a:schemeClr val="tx2"/>
                          </a:solidFill>
                          <a:effectLst/>
                        </a:rPr>
                        <a:t>Método de extracción: Análisis de Componentes principales.</a:t>
                      </a:r>
                      <a:endParaRPr lang="es-EC" sz="1800" dirty="0">
                        <a:solidFill>
                          <a:schemeClr val="tx2"/>
                        </a:solidFill>
                        <a:effectLst/>
                        <a:latin typeface="Calibri"/>
                        <a:ea typeface="Calibri"/>
                        <a:cs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6"/>
                  </a:ext>
                </a:extLst>
              </a:tr>
            </a:tbl>
          </a:graphicData>
        </a:graphic>
      </p:graphicFrame>
      <p:sp>
        <p:nvSpPr>
          <p:cNvPr id="10" name="Rectángulo redondeado 9"/>
          <p:cNvSpPr/>
          <p:nvPr/>
        </p:nvSpPr>
        <p:spPr>
          <a:xfrm>
            <a:off x="8972622" y="1268760"/>
            <a:ext cx="2952328" cy="206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500" dirty="0">
                <a:solidFill>
                  <a:srgbClr val="010203"/>
                </a:solidFill>
              </a:rPr>
              <a:t>Una vez realizado el análisis factorial se obtuvo que los 3 índices iniciales de Crédito Cooperativo, se ha reducido a un solo factor con una varianza acumulada del 90,302%.</a:t>
            </a:r>
          </a:p>
        </p:txBody>
      </p:sp>
      <p:sp>
        <p:nvSpPr>
          <p:cNvPr id="11" name="Flecha izquierda 10"/>
          <p:cNvSpPr/>
          <p:nvPr/>
        </p:nvSpPr>
        <p:spPr>
          <a:xfrm>
            <a:off x="8327454" y="2300222"/>
            <a:ext cx="381961" cy="178387"/>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C"/>
          </a:p>
        </p:txBody>
      </p:sp>
      <p:pic>
        <p:nvPicPr>
          <p:cNvPr id="12" name="3 Marcador de contenido"/>
          <p:cNvPicPr>
            <a:picLocks/>
          </p:cNvPicPr>
          <p:nvPr/>
        </p:nvPicPr>
        <p:blipFill>
          <a:blip r:embed="rId2"/>
          <a:stretch>
            <a:fillRect/>
          </a:stretch>
        </p:blipFill>
        <p:spPr>
          <a:xfrm>
            <a:off x="4096228" y="3429000"/>
            <a:ext cx="3960440" cy="2812272"/>
          </a:xfrm>
          <a:prstGeom prst="rect">
            <a:avLst/>
          </a:prstGeom>
        </p:spPr>
      </p:pic>
      <p:sp>
        <p:nvSpPr>
          <p:cNvPr id="13" name="Rectángulo 12"/>
          <p:cNvSpPr/>
          <p:nvPr/>
        </p:nvSpPr>
        <p:spPr>
          <a:xfrm>
            <a:off x="4687364" y="404664"/>
            <a:ext cx="3333932" cy="30534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8100" marR="38100" algn="ctr">
              <a:lnSpc>
                <a:spcPts val="1600"/>
              </a:lnSpc>
              <a:spcAft>
                <a:spcPts val="0"/>
              </a:spcAft>
            </a:pPr>
            <a:r>
              <a:rPr lang="es-EC" b="1" dirty="0">
                <a:solidFill>
                  <a:schemeClr val="tx2"/>
                </a:solidFill>
              </a:rPr>
              <a:t>Varianza</a:t>
            </a:r>
            <a:r>
              <a:rPr lang="en-US" b="1" dirty="0">
                <a:solidFill>
                  <a:schemeClr val="tx2"/>
                </a:solidFill>
              </a:rPr>
              <a:t> total</a:t>
            </a:r>
            <a:r>
              <a:rPr lang="es-EC" b="1" dirty="0">
                <a:solidFill>
                  <a:schemeClr val="tx2"/>
                </a:solidFill>
              </a:rPr>
              <a:t> explicada</a:t>
            </a:r>
            <a:endParaRPr lang="es-EC" sz="2800" b="1" dirty="0">
              <a:solidFill>
                <a:schemeClr val="tx2"/>
              </a:solidFill>
              <a:latin typeface="Calibri"/>
              <a:ea typeface="Calibri"/>
              <a:cs typeface="Times New Roman"/>
            </a:endParaRPr>
          </a:p>
        </p:txBody>
      </p:sp>
    </p:spTree>
    <p:extLst>
      <p:ext uri="{BB962C8B-B14F-4D97-AF65-F5344CB8AC3E}">
        <p14:creationId xmlns:p14="http://schemas.microsoft.com/office/powerpoint/2010/main" val="955222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47305" y="930630"/>
            <a:ext cx="4695802" cy="385272"/>
          </a:xfrm>
        </p:spPr>
        <p:style>
          <a:lnRef idx="1">
            <a:schemeClr val="accent1"/>
          </a:lnRef>
          <a:fillRef idx="2">
            <a:schemeClr val="accent1"/>
          </a:fillRef>
          <a:effectRef idx="1">
            <a:schemeClr val="accent1"/>
          </a:effectRef>
          <a:fontRef idx="minor">
            <a:schemeClr val="dk1"/>
          </a:fontRef>
        </p:style>
        <p:txBody>
          <a:bodyPr/>
          <a:lstStyle/>
          <a:p>
            <a:pPr lvl="2" algn="ctr"/>
            <a:r>
              <a:rPr lang="es-EC" sz="2200" i="0" dirty="0">
                <a:solidFill>
                  <a:srgbClr val="010203"/>
                </a:solidFill>
                <a:effectLst/>
                <a:latin typeface="Times New Roman" panose="02020603050405020304" pitchFamily="18" charset="0"/>
                <a:cs typeface="Times New Roman" panose="02020603050405020304" pitchFamily="18" charset="0"/>
              </a:rPr>
              <a:t>Análisis de la prueba ANOVA</a:t>
            </a:r>
            <a:br>
              <a:rPr lang="es-EC" sz="2800" dirty="0">
                <a:solidFill>
                  <a:schemeClr val="tx2"/>
                </a:solidFill>
                <a:effectLst/>
              </a:rPr>
            </a:br>
            <a:endParaRPr lang="es-EC" dirty="0">
              <a:solidFill>
                <a:schemeClr val="tx2"/>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3308640547"/>
              </p:ext>
            </p:extLst>
          </p:nvPr>
        </p:nvGraphicFramePr>
        <p:xfrm>
          <a:off x="1111372" y="2348880"/>
          <a:ext cx="5271866" cy="1979699"/>
        </p:xfrm>
        <a:graphic>
          <a:graphicData uri="http://schemas.openxmlformats.org/drawingml/2006/table">
            <a:tbl>
              <a:tblPr>
                <a:tableStyleId>{69C7853C-536D-4A76-A0AE-DD22124D55A5}</a:tableStyleId>
              </a:tblPr>
              <a:tblGrid>
                <a:gridCol w="948396">
                  <a:extLst>
                    <a:ext uri="{9D8B030D-6E8A-4147-A177-3AD203B41FA5}">
                      <a16:colId xmlns:a16="http://schemas.microsoft.com/office/drawing/2014/main" val="20000"/>
                    </a:ext>
                  </a:extLst>
                </a:gridCol>
                <a:gridCol w="1059760">
                  <a:extLst>
                    <a:ext uri="{9D8B030D-6E8A-4147-A177-3AD203B41FA5}">
                      <a16:colId xmlns:a16="http://schemas.microsoft.com/office/drawing/2014/main" val="20001"/>
                    </a:ext>
                  </a:extLst>
                </a:gridCol>
                <a:gridCol w="734408">
                  <a:extLst>
                    <a:ext uri="{9D8B030D-6E8A-4147-A177-3AD203B41FA5}">
                      <a16:colId xmlns:a16="http://schemas.microsoft.com/office/drawing/2014/main" val="20002"/>
                    </a:ext>
                  </a:extLst>
                </a:gridCol>
                <a:gridCol w="1059032">
                  <a:extLst>
                    <a:ext uri="{9D8B030D-6E8A-4147-A177-3AD203B41FA5}">
                      <a16:colId xmlns:a16="http://schemas.microsoft.com/office/drawing/2014/main" val="20003"/>
                    </a:ext>
                  </a:extLst>
                </a:gridCol>
                <a:gridCol w="735135">
                  <a:extLst>
                    <a:ext uri="{9D8B030D-6E8A-4147-A177-3AD203B41FA5}">
                      <a16:colId xmlns:a16="http://schemas.microsoft.com/office/drawing/2014/main" val="20004"/>
                    </a:ext>
                  </a:extLst>
                </a:gridCol>
                <a:gridCol w="735135">
                  <a:extLst>
                    <a:ext uri="{9D8B030D-6E8A-4147-A177-3AD203B41FA5}">
                      <a16:colId xmlns:a16="http://schemas.microsoft.com/office/drawing/2014/main" val="20005"/>
                    </a:ext>
                  </a:extLst>
                </a:gridCol>
              </a:tblGrid>
              <a:tr h="220833">
                <a:tc gridSpan="6">
                  <a:txBody>
                    <a:bodyPr/>
                    <a:lstStyle/>
                    <a:p>
                      <a:pPr marL="38100" marR="38100" algn="ctr">
                        <a:lnSpc>
                          <a:spcPts val="1600"/>
                        </a:lnSpc>
                        <a:spcAft>
                          <a:spcPts val="0"/>
                        </a:spcAft>
                      </a:pPr>
                      <a:r>
                        <a:rPr lang="en-US" sz="1400" b="1" dirty="0">
                          <a:solidFill>
                            <a:srgbClr val="010203"/>
                          </a:solidFill>
                          <a:effectLst/>
                          <a:latin typeface="+mj-lt"/>
                          <a:cs typeface="Times New Roman" panose="02020603050405020304" pitchFamily="18" charset="0"/>
                        </a:rPr>
                        <a:t>ANOVA</a:t>
                      </a:r>
                      <a:endParaRPr lang="es-EC" sz="1400" b="1" dirty="0">
                        <a:solidFill>
                          <a:srgbClr val="010203"/>
                        </a:solidFill>
                        <a:effectLst/>
                        <a:latin typeface="+mj-lt"/>
                        <a:ea typeface="Calibri"/>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220833">
                <a:tc gridSpan="6">
                  <a:txBody>
                    <a:bodyPr/>
                    <a:lstStyle/>
                    <a:p>
                      <a:pPr marL="38100" marR="38100" algn="ctr">
                        <a:lnSpc>
                          <a:spcPts val="1600"/>
                        </a:lnSpc>
                        <a:spcAft>
                          <a:spcPts val="0"/>
                        </a:spcAft>
                      </a:pPr>
                      <a:r>
                        <a:rPr lang="es-EC" sz="1400" dirty="0">
                          <a:solidFill>
                            <a:srgbClr val="010203"/>
                          </a:solidFill>
                          <a:effectLst/>
                          <a:latin typeface="+mj-lt"/>
                          <a:cs typeface="Times New Roman" panose="02020603050405020304" pitchFamily="18" charset="0"/>
                        </a:rPr>
                        <a:t>Valor de ingresos mensuales</a:t>
                      </a:r>
                      <a:endParaRPr lang="es-EC" sz="1400" dirty="0">
                        <a:solidFill>
                          <a:srgbClr val="010203"/>
                        </a:solidFill>
                        <a:effectLst/>
                        <a:latin typeface="+mj-lt"/>
                        <a:ea typeface="Calibri"/>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1"/>
                  </a:ext>
                </a:extLst>
              </a:tr>
              <a:tr h="441668">
                <a:tc>
                  <a:txBody>
                    <a:bodyPr/>
                    <a:lstStyle/>
                    <a:p>
                      <a:pPr algn="ctr">
                        <a:lnSpc>
                          <a:spcPct val="107000"/>
                        </a:lnSpc>
                        <a:spcAft>
                          <a:spcPts val="0"/>
                        </a:spcAft>
                      </a:pPr>
                      <a:r>
                        <a:rPr lang="en-US" sz="1400">
                          <a:solidFill>
                            <a:srgbClr val="010203"/>
                          </a:solidFill>
                          <a:effectLst/>
                          <a:latin typeface="+mj-lt"/>
                          <a:cs typeface="Times New Roman" panose="02020603050405020304" pitchFamily="18" charset="0"/>
                        </a:rPr>
                        <a:t> </a:t>
                      </a:r>
                      <a:endParaRPr lang="es-EC" sz="1400">
                        <a:solidFill>
                          <a:srgbClr val="010203"/>
                        </a:solidFill>
                        <a:effectLst/>
                        <a:latin typeface="+mj-lt"/>
                        <a:ea typeface="Calibri"/>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a:solidFill>
                            <a:srgbClr val="010203"/>
                          </a:solidFill>
                          <a:effectLst/>
                          <a:latin typeface="+mj-lt"/>
                          <a:cs typeface="Times New Roman" panose="02020603050405020304" pitchFamily="18" charset="0"/>
                        </a:rPr>
                        <a:t>Suma de</a:t>
                      </a:r>
                      <a:r>
                        <a:rPr lang="es-EC" sz="1400">
                          <a:solidFill>
                            <a:srgbClr val="010203"/>
                          </a:solidFill>
                          <a:effectLst/>
                          <a:latin typeface="+mj-lt"/>
                          <a:cs typeface="Times New Roman" panose="02020603050405020304" pitchFamily="18" charset="0"/>
                        </a:rPr>
                        <a:t> cuadrados</a:t>
                      </a:r>
                      <a:endParaRPr lang="es-EC" sz="1400">
                        <a:solidFill>
                          <a:srgbClr val="010203"/>
                        </a:solidFill>
                        <a:effectLst/>
                        <a:latin typeface="+mj-lt"/>
                        <a:ea typeface="Calibri"/>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s-EC" sz="1400">
                          <a:solidFill>
                            <a:srgbClr val="010203"/>
                          </a:solidFill>
                          <a:effectLst/>
                          <a:latin typeface="+mj-lt"/>
                          <a:cs typeface="Times New Roman" panose="02020603050405020304" pitchFamily="18" charset="0"/>
                        </a:rPr>
                        <a:t>gl</a:t>
                      </a:r>
                      <a:endParaRPr lang="es-EC" sz="1400">
                        <a:solidFill>
                          <a:srgbClr val="010203"/>
                        </a:solidFill>
                        <a:effectLst/>
                        <a:latin typeface="+mj-lt"/>
                        <a:ea typeface="Calibri"/>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a:solidFill>
                            <a:srgbClr val="010203"/>
                          </a:solidFill>
                          <a:effectLst/>
                          <a:latin typeface="+mj-lt"/>
                          <a:cs typeface="Times New Roman" panose="02020603050405020304" pitchFamily="18" charset="0"/>
                        </a:rPr>
                        <a:t>Media</a:t>
                      </a:r>
                      <a:r>
                        <a:rPr lang="es-EC" sz="1400">
                          <a:solidFill>
                            <a:srgbClr val="010203"/>
                          </a:solidFill>
                          <a:effectLst/>
                          <a:latin typeface="+mj-lt"/>
                          <a:cs typeface="Times New Roman" panose="02020603050405020304" pitchFamily="18" charset="0"/>
                        </a:rPr>
                        <a:t> cuadrática</a:t>
                      </a:r>
                      <a:endParaRPr lang="es-EC" sz="1400">
                        <a:solidFill>
                          <a:srgbClr val="010203"/>
                        </a:solidFill>
                        <a:effectLst/>
                        <a:latin typeface="+mj-lt"/>
                        <a:ea typeface="Calibri"/>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dirty="0">
                          <a:solidFill>
                            <a:srgbClr val="010203"/>
                          </a:solidFill>
                          <a:effectLst/>
                          <a:latin typeface="+mj-lt"/>
                          <a:cs typeface="Times New Roman" panose="02020603050405020304" pitchFamily="18" charset="0"/>
                        </a:rPr>
                        <a:t>F</a:t>
                      </a:r>
                      <a:endParaRPr lang="es-EC" sz="1400" dirty="0">
                        <a:solidFill>
                          <a:srgbClr val="010203"/>
                        </a:solidFill>
                        <a:effectLst/>
                        <a:latin typeface="+mj-lt"/>
                        <a:ea typeface="Calibri"/>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dirty="0">
                          <a:solidFill>
                            <a:srgbClr val="010203"/>
                          </a:solidFill>
                          <a:effectLst/>
                          <a:latin typeface="+mj-lt"/>
                          <a:cs typeface="Times New Roman" panose="02020603050405020304" pitchFamily="18" charset="0"/>
                        </a:rPr>
                        <a:t>Sig.</a:t>
                      </a:r>
                      <a:endParaRPr lang="es-EC" sz="1400" dirty="0">
                        <a:solidFill>
                          <a:srgbClr val="010203"/>
                        </a:solidFill>
                        <a:effectLst/>
                        <a:latin typeface="+mj-lt"/>
                        <a:ea typeface="Calibri"/>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220833">
                <a:tc>
                  <a:txBody>
                    <a:bodyPr/>
                    <a:lstStyle/>
                    <a:p>
                      <a:pPr marL="38100" marR="38100" algn="ctr">
                        <a:lnSpc>
                          <a:spcPts val="1600"/>
                        </a:lnSpc>
                        <a:spcAft>
                          <a:spcPts val="0"/>
                        </a:spcAft>
                      </a:pPr>
                      <a:r>
                        <a:rPr lang="en-US" sz="1400">
                          <a:solidFill>
                            <a:srgbClr val="010203"/>
                          </a:solidFill>
                          <a:effectLst/>
                          <a:latin typeface="+mj-lt"/>
                          <a:cs typeface="Times New Roman" panose="02020603050405020304" pitchFamily="18" charset="0"/>
                        </a:rPr>
                        <a:t>Inter</a:t>
                      </a:r>
                      <a:r>
                        <a:rPr lang="es-EC" sz="1400">
                          <a:solidFill>
                            <a:srgbClr val="010203"/>
                          </a:solidFill>
                          <a:effectLst/>
                          <a:latin typeface="+mj-lt"/>
                          <a:cs typeface="Times New Roman" panose="02020603050405020304" pitchFamily="18" charset="0"/>
                        </a:rPr>
                        <a:t>-grupos</a:t>
                      </a:r>
                      <a:endParaRPr lang="es-EC" sz="1400">
                        <a:solidFill>
                          <a:srgbClr val="010203"/>
                        </a:solidFill>
                        <a:effectLst/>
                        <a:latin typeface="+mj-lt"/>
                        <a:ea typeface="Calibri"/>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a:solidFill>
                            <a:srgbClr val="010203"/>
                          </a:solidFill>
                          <a:effectLst/>
                          <a:latin typeface="+mj-lt"/>
                          <a:cs typeface="Times New Roman" panose="02020603050405020304" pitchFamily="18" charset="0"/>
                        </a:rPr>
                        <a:t>8694,083</a:t>
                      </a:r>
                      <a:endParaRPr lang="es-EC" sz="1400">
                        <a:solidFill>
                          <a:srgbClr val="010203"/>
                        </a:solidFill>
                        <a:effectLst/>
                        <a:latin typeface="+mj-lt"/>
                        <a:ea typeface="Calibri"/>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a:solidFill>
                            <a:srgbClr val="010203"/>
                          </a:solidFill>
                          <a:effectLst/>
                          <a:latin typeface="+mj-lt"/>
                          <a:cs typeface="Times New Roman" panose="02020603050405020304" pitchFamily="18" charset="0"/>
                        </a:rPr>
                        <a:t>1</a:t>
                      </a:r>
                      <a:endParaRPr lang="es-EC" sz="1400">
                        <a:solidFill>
                          <a:srgbClr val="010203"/>
                        </a:solidFill>
                        <a:effectLst/>
                        <a:latin typeface="+mj-lt"/>
                        <a:ea typeface="Calibri"/>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a:solidFill>
                            <a:srgbClr val="010203"/>
                          </a:solidFill>
                          <a:effectLst/>
                          <a:latin typeface="+mj-lt"/>
                          <a:cs typeface="Times New Roman" panose="02020603050405020304" pitchFamily="18" charset="0"/>
                        </a:rPr>
                        <a:t>8694,083</a:t>
                      </a:r>
                      <a:endParaRPr lang="es-EC" sz="1400">
                        <a:solidFill>
                          <a:srgbClr val="010203"/>
                        </a:solidFill>
                        <a:effectLst/>
                        <a:latin typeface="+mj-lt"/>
                        <a:ea typeface="Calibri"/>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a:solidFill>
                            <a:srgbClr val="010203"/>
                          </a:solidFill>
                          <a:effectLst/>
                          <a:latin typeface="+mj-lt"/>
                          <a:cs typeface="Times New Roman" panose="02020603050405020304" pitchFamily="18" charset="0"/>
                        </a:rPr>
                        <a:t>25,176</a:t>
                      </a:r>
                      <a:endParaRPr lang="es-EC" sz="1400">
                        <a:solidFill>
                          <a:srgbClr val="010203"/>
                        </a:solidFill>
                        <a:effectLst/>
                        <a:latin typeface="+mj-lt"/>
                        <a:ea typeface="Calibri"/>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a:solidFill>
                            <a:srgbClr val="010203"/>
                          </a:solidFill>
                          <a:effectLst/>
                          <a:latin typeface="+mj-lt"/>
                          <a:cs typeface="Times New Roman" panose="02020603050405020304" pitchFamily="18" charset="0"/>
                        </a:rPr>
                        <a:t>,038</a:t>
                      </a:r>
                      <a:endParaRPr lang="es-EC" sz="1400">
                        <a:solidFill>
                          <a:srgbClr val="010203"/>
                        </a:solidFill>
                        <a:effectLst/>
                        <a:latin typeface="+mj-lt"/>
                        <a:ea typeface="Calibri"/>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283565">
                <a:tc>
                  <a:txBody>
                    <a:bodyPr/>
                    <a:lstStyle/>
                    <a:p>
                      <a:pPr marL="38100" marR="38100" algn="ctr">
                        <a:lnSpc>
                          <a:spcPts val="1600"/>
                        </a:lnSpc>
                        <a:spcAft>
                          <a:spcPts val="0"/>
                        </a:spcAft>
                      </a:pPr>
                      <a:r>
                        <a:rPr lang="en-US" sz="1400">
                          <a:solidFill>
                            <a:srgbClr val="010203"/>
                          </a:solidFill>
                          <a:effectLst/>
                          <a:latin typeface="+mj-lt"/>
                          <a:cs typeface="Times New Roman" panose="02020603050405020304" pitchFamily="18" charset="0"/>
                        </a:rPr>
                        <a:t>Intra</a:t>
                      </a:r>
                      <a:r>
                        <a:rPr lang="es-EC" sz="1400">
                          <a:solidFill>
                            <a:srgbClr val="010203"/>
                          </a:solidFill>
                          <a:effectLst/>
                          <a:latin typeface="+mj-lt"/>
                          <a:cs typeface="Times New Roman" panose="02020603050405020304" pitchFamily="18" charset="0"/>
                        </a:rPr>
                        <a:t>-grupos</a:t>
                      </a:r>
                      <a:endParaRPr lang="es-EC" sz="1400">
                        <a:solidFill>
                          <a:srgbClr val="010203"/>
                        </a:solidFill>
                        <a:effectLst/>
                        <a:latin typeface="+mj-lt"/>
                        <a:ea typeface="Calibri"/>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a:solidFill>
                            <a:srgbClr val="010203"/>
                          </a:solidFill>
                          <a:effectLst/>
                          <a:latin typeface="+mj-lt"/>
                          <a:cs typeface="Times New Roman" panose="02020603050405020304" pitchFamily="18" charset="0"/>
                        </a:rPr>
                        <a:t>690,667</a:t>
                      </a:r>
                      <a:endParaRPr lang="es-EC" sz="1400">
                        <a:solidFill>
                          <a:srgbClr val="010203"/>
                        </a:solidFill>
                        <a:effectLst/>
                        <a:latin typeface="+mj-lt"/>
                        <a:ea typeface="Calibri"/>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a:solidFill>
                            <a:srgbClr val="010203"/>
                          </a:solidFill>
                          <a:effectLst/>
                          <a:latin typeface="+mj-lt"/>
                          <a:cs typeface="Times New Roman" panose="02020603050405020304" pitchFamily="18" charset="0"/>
                        </a:rPr>
                        <a:t>2</a:t>
                      </a:r>
                      <a:endParaRPr lang="es-EC" sz="1400">
                        <a:solidFill>
                          <a:srgbClr val="010203"/>
                        </a:solidFill>
                        <a:effectLst/>
                        <a:latin typeface="+mj-lt"/>
                        <a:ea typeface="Calibri"/>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a:solidFill>
                            <a:srgbClr val="010203"/>
                          </a:solidFill>
                          <a:effectLst/>
                          <a:latin typeface="+mj-lt"/>
                          <a:cs typeface="Times New Roman" panose="02020603050405020304" pitchFamily="18" charset="0"/>
                        </a:rPr>
                        <a:t>345,333</a:t>
                      </a:r>
                      <a:endParaRPr lang="es-EC" sz="1400">
                        <a:solidFill>
                          <a:srgbClr val="010203"/>
                        </a:solidFill>
                        <a:effectLst/>
                        <a:latin typeface="+mj-lt"/>
                        <a:ea typeface="Calibri"/>
                        <a:cs typeface="Times New Roman" panose="02020603050405020304" pitchFamily="18" charset="0"/>
                      </a:endParaRPr>
                    </a:p>
                  </a:txBody>
                  <a:tcPr marL="0" marR="0" marT="0" marB="0" anchor="ctr"/>
                </a:tc>
                <a:tc>
                  <a:txBody>
                    <a:bodyPr/>
                    <a:lstStyle/>
                    <a:p>
                      <a:pPr algn="ctr">
                        <a:lnSpc>
                          <a:spcPct val="107000"/>
                        </a:lnSpc>
                        <a:spcAft>
                          <a:spcPts val="0"/>
                        </a:spcAft>
                      </a:pPr>
                      <a:r>
                        <a:rPr lang="en-US" sz="1400" dirty="0">
                          <a:solidFill>
                            <a:srgbClr val="010203"/>
                          </a:solidFill>
                          <a:effectLst/>
                          <a:latin typeface="+mj-lt"/>
                          <a:cs typeface="Times New Roman" panose="02020603050405020304" pitchFamily="18" charset="0"/>
                        </a:rPr>
                        <a:t> </a:t>
                      </a:r>
                      <a:endParaRPr lang="es-EC" sz="1400" dirty="0">
                        <a:solidFill>
                          <a:srgbClr val="010203"/>
                        </a:solidFill>
                        <a:effectLst/>
                        <a:latin typeface="+mj-lt"/>
                        <a:ea typeface="Calibri"/>
                        <a:cs typeface="Times New Roman" panose="02020603050405020304" pitchFamily="18" charset="0"/>
                      </a:endParaRPr>
                    </a:p>
                  </a:txBody>
                  <a:tcPr marL="0" marR="0" marT="0" marB="0" anchor="ctr"/>
                </a:tc>
                <a:tc>
                  <a:txBody>
                    <a:bodyPr/>
                    <a:lstStyle/>
                    <a:p>
                      <a:pPr algn="ctr">
                        <a:lnSpc>
                          <a:spcPct val="107000"/>
                        </a:lnSpc>
                        <a:spcAft>
                          <a:spcPts val="0"/>
                        </a:spcAft>
                      </a:pPr>
                      <a:r>
                        <a:rPr lang="en-US" sz="1400">
                          <a:solidFill>
                            <a:srgbClr val="010203"/>
                          </a:solidFill>
                          <a:effectLst/>
                          <a:latin typeface="+mj-lt"/>
                          <a:cs typeface="Times New Roman" panose="02020603050405020304" pitchFamily="18" charset="0"/>
                        </a:rPr>
                        <a:t> </a:t>
                      </a:r>
                      <a:endParaRPr lang="es-EC" sz="1400">
                        <a:solidFill>
                          <a:srgbClr val="010203"/>
                        </a:solidFill>
                        <a:effectLst/>
                        <a:latin typeface="+mj-lt"/>
                        <a:ea typeface="Calibri"/>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283565">
                <a:tc>
                  <a:txBody>
                    <a:bodyPr/>
                    <a:lstStyle/>
                    <a:p>
                      <a:pPr marL="38100" marR="38100" algn="ctr">
                        <a:lnSpc>
                          <a:spcPts val="1600"/>
                        </a:lnSpc>
                        <a:spcAft>
                          <a:spcPts val="0"/>
                        </a:spcAft>
                      </a:pPr>
                      <a:r>
                        <a:rPr lang="en-US" sz="1400">
                          <a:solidFill>
                            <a:srgbClr val="010203"/>
                          </a:solidFill>
                          <a:effectLst/>
                          <a:latin typeface="+mj-lt"/>
                          <a:cs typeface="Times New Roman" panose="02020603050405020304" pitchFamily="18" charset="0"/>
                        </a:rPr>
                        <a:t>Total</a:t>
                      </a:r>
                      <a:endParaRPr lang="es-EC" sz="1400">
                        <a:solidFill>
                          <a:srgbClr val="010203"/>
                        </a:solidFill>
                        <a:effectLst/>
                        <a:latin typeface="+mj-lt"/>
                        <a:ea typeface="Calibri"/>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a:solidFill>
                            <a:srgbClr val="010203"/>
                          </a:solidFill>
                          <a:effectLst/>
                          <a:latin typeface="+mj-lt"/>
                          <a:cs typeface="Times New Roman" panose="02020603050405020304" pitchFamily="18" charset="0"/>
                        </a:rPr>
                        <a:t>9384,750</a:t>
                      </a:r>
                      <a:endParaRPr lang="es-EC" sz="1400">
                        <a:solidFill>
                          <a:srgbClr val="010203"/>
                        </a:solidFill>
                        <a:effectLst/>
                        <a:latin typeface="+mj-lt"/>
                        <a:ea typeface="Calibri"/>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a:solidFill>
                            <a:srgbClr val="010203"/>
                          </a:solidFill>
                          <a:effectLst/>
                          <a:latin typeface="+mj-lt"/>
                          <a:cs typeface="Times New Roman" panose="02020603050405020304" pitchFamily="18" charset="0"/>
                        </a:rPr>
                        <a:t>3</a:t>
                      </a:r>
                      <a:endParaRPr lang="es-EC" sz="1400">
                        <a:solidFill>
                          <a:srgbClr val="010203"/>
                        </a:solidFill>
                        <a:effectLst/>
                        <a:latin typeface="+mj-lt"/>
                        <a:ea typeface="Calibri"/>
                        <a:cs typeface="Times New Roman" panose="02020603050405020304" pitchFamily="18" charset="0"/>
                      </a:endParaRPr>
                    </a:p>
                  </a:txBody>
                  <a:tcPr marL="0" marR="0" marT="0" marB="0" anchor="ctr"/>
                </a:tc>
                <a:tc>
                  <a:txBody>
                    <a:bodyPr/>
                    <a:lstStyle/>
                    <a:p>
                      <a:pPr algn="ctr">
                        <a:lnSpc>
                          <a:spcPct val="107000"/>
                        </a:lnSpc>
                        <a:spcAft>
                          <a:spcPts val="0"/>
                        </a:spcAft>
                      </a:pPr>
                      <a:r>
                        <a:rPr lang="en-US" sz="1400" dirty="0">
                          <a:solidFill>
                            <a:srgbClr val="010203"/>
                          </a:solidFill>
                          <a:effectLst/>
                          <a:latin typeface="+mj-lt"/>
                          <a:cs typeface="Times New Roman" panose="02020603050405020304" pitchFamily="18" charset="0"/>
                        </a:rPr>
                        <a:t> </a:t>
                      </a:r>
                      <a:endParaRPr lang="es-EC" sz="1400" dirty="0">
                        <a:solidFill>
                          <a:srgbClr val="010203"/>
                        </a:solidFill>
                        <a:effectLst/>
                        <a:latin typeface="+mj-lt"/>
                        <a:ea typeface="Calibri"/>
                        <a:cs typeface="Times New Roman" panose="02020603050405020304" pitchFamily="18" charset="0"/>
                      </a:endParaRPr>
                    </a:p>
                  </a:txBody>
                  <a:tcPr marL="0" marR="0" marT="0" marB="0" anchor="ctr"/>
                </a:tc>
                <a:tc>
                  <a:txBody>
                    <a:bodyPr/>
                    <a:lstStyle/>
                    <a:p>
                      <a:pPr algn="ctr">
                        <a:lnSpc>
                          <a:spcPct val="107000"/>
                        </a:lnSpc>
                        <a:spcAft>
                          <a:spcPts val="0"/>
                        </a:spcAft>
                      </a:pPr>
                      <a:r>
                        <a:rPr lang="en-US" sz="1400" dirty="0">
                          <a:solidFill>
                            <a:srgbClr val="010203"/>
                          </a:solidFill>
                          <a:effectLst/>
                          <a:latin typeface="+mj-lt"/>
                          <a:cs typeface="Times New Roman" panose="02020603050405020304" pitchFamily="18" charset="0"/>
                        </a:rPr>
                        <a:t> </a:t>
                      </a:r>
                      <a:endParaRPr lang="es-EC" sz="1400" dirty="0">
                        <a:solidFill>
                          <a:srgbClr val="010203"/>
                        </a:solidFill>
                        <a:effectLst/>
                        <a:latin typeface="+mj-lt"/>
                        <a:ea typeface="Calibri"/>
                        <a:cs typeface="Times New Roman" panose="02020603050405020304" pitchFamily="18" charset="0"/>
                      </a:endParaRPr>
                    </a:p>
                  </a:txBody>
                  <a:tcPr marL="0" marR="0" marT="0" marB="0" anchor="ctr"/>
                </a:tc>
                <a:tc>
                  <a:txBody>
                    <a:bodyPr/>
                    <a:lstStyle/>
                    <a:p>
                      <a:pPr algn="ctr">
                        <a:lnSpc>
                          <a:spcPct val="107000"/>
                        </a:lnSpc>
                        <a:spcAft>
                          <a:spcPts val="0"/>
                        </a:spcAft>
                      </a:pPr>
                      <a:r>
                        <a:rPr lang="en-US" sz="1400" dirty="0">
                          <a:solidFill>
                            <a:srgbClr val="010203"/>
                          </a:solidFill>
                          <a:effectLst/>
                          <a:latin typeface="+mj-lt"/>
                          <a:cs typeface="Times New Roman" panose="02020603050405020304" pitchFamily="18" charset="0"/>
                        </a:rPr>
                        <a:t> </a:t>
                      </a:r>
                      <a:endParaRPr lang="es-EC" sz="1400" dirty="0">
                        <a:solidFill>
                          <a:srgbClr val="010203"/>
                        </a:solidFill>
                        <a:effectLst/>
                        <a:latin typeface="+mj-lt"/>
                        <a:ea typeface="Calibri"/>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bl>
          </a:graphicData>
        </a:graphic>
      </p:graphicFrame>
      <p:sp>
        <p:nvSpPr>
          <p:cNvPr id="9" name="8 Rectángulo"/>
          <p:cNvSpPr/>
          <p:nvPr/>
        </p:nvSpPr>
        <p:spPr>
          <a:xfrm>
            <a:off x="6959302" y="2508053"/>
            <a:ext cx="4528575" cy="1815882"/>
          </a:xfrm>
          <a:prstGeom prst="rect">
            <a:avLst/>
          </a:prstGeom>
        </p:spPr>
        <p:txBody>
          <a:bodyPr wrap="square">
            <a:spAutoFit/>
          </a:bodyPr>
          <a:lstStyle/>
          <a:p>
            <a:pPr marL="285750" indent="-285750" algn="just">
              <a:buFont typeface="Arial" pitchFamily="34" charset="0"/>
              <a:buChar char="•"/>
            </a:pPr>
            <a:r>
              <a:rPr lang="es-EC" sz="1600" dirty="0">
                <a:solidFill>
                  <a:schemeClr val="tx2"/>
                </a:solidFill>
              </a:rPr>
              <a:t>H0: P6 y P12 &gt; 5% se rechaza la hipótesis</a:t>
            </a:r>
          </a:p>
          <a:p>
            <a:pPr marL="285750" indent="-285750" algn="just">
              <a:buFont typeface="Arial" pitchFamily="34" charset="0"/>
              <a:buChar char="•"/>
            </a:pPr>
            <a:r>
              <a:rPr lang="es-EC" sz="1600" dirty="0">
                <a:solidFill>
                  <a:schemeClr val="tx2"/>
                </a:solidFill>
              </a:rPr>
              <a:t>H1: P6 y P12 &lt; 5% se acepta la hipótesis</a:t>
            </a:r>
          </a:p>
          <a:p>
            <a:pPr algn="just"/>
            <a:endParaRPr lang="es-EC" sz="1600" dirty="0">
              <a:solidFill>
                <a:schemeClr val="tx2"/>
              </a:solidFill>
            </a:endParaRPr>
          </a:p>
          <a:p>
            <a:pPr algn="just"/>
            <a:r>
              <a:rPr lang="es-EC" sz="1600" dirty="0">
                <a:solidFill>
                  <a:schemeClr val="tx2"/>
                </a:solidFill>
              </a:rPr>
              <a:t>Analizando el resultado de la prueba ANOVA el cual nos </a:t>
            </a:r>
            <a:r>
              <a:rPr lang="es-EC" sz="1600" dirty="0" err="1">
                <a:solidFill>
                  <a:schemeClr val="tx2"/>
                </a:solidFill>
              </a:rPr>
              <a:t>dió</a:t>
            </a:r>
            <a:r>
              <a:rPr lang="es-EC" sz="1600" dirty="0">
                <a:solidFill>
                  <a:schemeClr val="tx2"/>
                </a:solidFill>
              </a:rPr>
              <a:t> como resultado de nivel de significancia de 0.038 lo cual es menor a 0,05 por lo tanto, se acepta la hipótesis.</a:t>
            </a:r>
          </a:p>
        </p:txBody>
      </p:sp>
      <p:sp>
        <p:nvSpPr>
          <p:cNvPr id="14" name="Rectángulo 13">
            <a:extLst>
              <a:ext uri="{FF2B5EF4-FFF2-40B4-BE49-F238E27FC236}">
                <a16:creationId xmlns:a16="http://schemas.microsoft.com/office/drawing/2014/main" id="{1B1F388C-7246-474F-9C67-21D150E1C3DA}"/>
              </a:ext>
            </a:extLst>
          </p:cNvPr>
          <p:cNvSpPr/>
          <p:nvPr/>
        </p:nvSpPr>
        <p:spPr>
          <a:xfrm>
            <a:off x="982638" y="5013176"/>
            <a:ext cx="10225135"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C" b="1" dirty="0">
                <a:solidFill>
                  <a:srgbClr val="000000"/>
                </a:solidFill>
                <a:latin typeface="Times New Roman" panose="02020603050405020304" pitchFamily="18" charset="0"/>
                <a:cs typeface="Times New Roman" panose="02020603050405020304" pitchFamily="18" charset="0"/>
              </a:rPr>
              <a:t>‘‘El crédito cooperativo incide en el desarrollo económico del sector agropecuario del cantón Sigchos’’</a:t>
            </a:r>
          </a:p>
          <a:p>
            <a:pPr algn="just"/>
            <a:endParaRPr lang="es-EC"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44485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024121" y="620688"/>
            <a:ext cx="4009329"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C"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Correlación de Pearson</a:t>
            </a:r>
            <a:endParaRPr lang="es-EC" sz="2000" b="1" dirty="0">
              <a:solidFill>
                <a:srgbClr val="000000"/>
              </a:solidFill>
              <a:latin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556763609"/>
              </p:ext>
            </p:extLst>
          </p:nvPr>
        </p:nvGraphicFramePr>
        <p:xfrm>
          <a:off x="4222998" y="1844824"/>
          <a:ext cx="4778004" cy="3251200"/>
        </p:xfrm>
        <a:graphic>
          <a:graphicData uri="http://schemas.openxmlformats.org/drawingml/2006/table">
            <a:tbl>
              <a:tblPr firstRow="1" firstCol="1" bandRow="1">
                <a:tableStyleId>{FABFCF23-3B69-468F-B69F-88F6DE6A72F2}</a:tableStyleId>
              </a:tblPr>
              <a:tblGrid>
                <a:gridCol w="1259587">
                  <a:extLst>
                    <a:ext uri="{9D8B030D-6E8A-4147-A177-3AD203B41FA5}">
                      <a16:colId xmlns:a16="http://schemas.microsoft.com/office/drawing/2014/main" val="20000"/>
                    </a:ext>
                  </a:extLst>
                </a:gridCol>
                <a:gridCol w="1121253">
                  <a:extLst>
                    <a:ext uri="{9D8B030D-6E8A-4147-A177-3AD203B41FA5}">
                      <a16:colId xmlns:a16="http://schemas.microsoft.com/office/drawing/2014/main" val="20001"/>
                    </a:ext>
                  </a:extLst>
                </a:gridCol>
                <a:gridCol w="1198582">
                  <a:extLst>
                    <a:ext uri="{9D8B030D-6E8A-4147-A177-3AD203B41FA5}">
                      <a16:colId xmlns:a16="http://schemas.microsoft.com/office/drawing/2014/main" val="20002"/>
                    </a:ext>
                  </a:extLst>
                </a:gridCol>
                <a:gridCol w="1198582">
                  <a:extLst>
                    <a:ext uri="{9D8B030D-6E8A-4147-A177-3AD203B41FA5}">
                      <a16:colId xmlns:a16="http://schemas.microsoft.com/office/drawing/2014/main" val="20003"/>
                    </a:ext>
                  </a:extLst>
                </a:gridCol>
              </a:tblGrid>
              <a:tr h="106680">
                <a:tc gridSpan="4">
                  <a:txBody>
                    <a:bodyPr/>
                    <a:lstStyle/>
                    <a:p>
                      <a:pPr marL="38100" marR="38100" algn="ctr">
                        <a:lnSpc>
                          <a:spcPts val="1600"/>
                        </a:lnSpc>
                        <a:spcAft>
                          <a:spcPts val="0"/>
                        </a:spcAft>
                      </a:pPr>
                      <a:r>
                        <a:rPr lang="es-EC" sz="1400" dirty="0">
                          <a:solidFill>
                            <a:srgbClr val="000000"/>
                          </a:solidFill>
                          <a:effectLst/>
                        </a:rPr>
                        <a:t>Correlaciones</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543560">
                <a:tc gridSpan="2">
                  <a:txBody>
                    <a:bodyPr/>
                    <a:lstStyle/>
                    <a:p>
                      <a:pPr algn="ctr">
                        <a:lnSpc>
                          <a:spcPct val="107000"/>
                        </a:lnSpc>
                        <a:spcAft>
                          <a:spcPts val="0"/>
                        </a:spcAft>
                      </a:pPr>
                      <a:r>
                        <a:rPr lang="en-US" sz="1400" dirty="0">
                          <a:solidFill>
                            <a:srgbClr val="000000"/>
                          </a:solidFill>
                          <a:effectLst/>
                        </a:rPr>
                        <a:t> </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8100" marR="38100" algn="ctr">
                        <a:lnSpc>
                          <a:spcPts val="1600"/>
                        </a:lnSpc>
                        <a:spcAft>
                          <a:spcPts val="0"/>
                        </a:spcAft>
                      </a:pPr>
                      <a:r>
                        <a:rPr lang="es-EC" sz="1400" dirty="0">
                          <a:solidFill>
                            <a:srgbClr val="000000"/>
                          </a:solidFill>
                          <a:effectLst/>
                        </a:rPr>
                        <a:t>Tipo desarrollo económico por crédito cooperativo</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dirty="0" err="1">
                          <a:solidFill>
                            <a:srgbClr val="000000"/>
                          </a:solidFill>
                          <a:effectLst/>
                        </a:rPr>
                        <a:t>Frecuencia</a:t>
                      </a:r>
                      <a:r>
                        <a:rPr lang="en-US" sz="1400" dirty="0">
                          <a:solidFill>
                            <a:srgbClr val="000000"/>
                          </a:solidFill>
                          <a:effectLst/>
                        </a:rPr>
                        <a:t> del </a:t>
                      </a:r>
                      <a:r>
                        <a:rPr lang="en-US" sz="1400" dirty="0" err="1">
                          <a:solidFill>
                            <a:srgbClr val="000000"/>
                          </a:solidFill>
                          <a:effectLst/>
                        </a:rPr>
                        <a:t>crédito</a:t>
                      </a:r>
                      <a:r>
                        <a:rPr lang="en-US" sz="1400" dirty="0">
                          <a:solidFill>
                            <a:srgbClr val="000000"/>
                          </a:solidFill>
                          <a:effectLst/>
                        </a:rPr>
                        <a:t> </a:t>
                      </a:r>
                      <a:r>
                        <a:rPr lang="en-US" sz="1400" dirty="0" err="1">
                          <a:solidFill>
                            <a:srgbClr val="000000"/>
                          </a:solidFill>
                          <a:effectLst/>
                        </a:rPr>
                        <a:t>otorgado</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214630">
                <a:tc rowSpan="3">
                  <a:txBody>
                    <a:bodyPr/>
                    <a:lstStyle/>
                    <a:p>
                      <a:pPr marL="38100" marR="38100" algn="ctr">
                        <a:lnSpc>
                          <a:spcPts val="1600"/>
                        </a:lnSpc>
                        <a:spcAft>
                          <a:spcPts val="0"/>
                        </a:spcAft>
                      </a:pPr>
                      <a:r>
                        <a:rPr lang="es-EC" sz="1400" dirty="0">
                          <a:solidFill>
                            <a:srgbClr val="000000"/>
                          </a:solidFill>
                          <a:effectLst/>
                        </a:rPr>
                        <a:t>Tipo desarrollo económico por crédito cooperativo</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a:solidFill>
                            <a:schemeClr val="accent6"/>
                          </a:solidFill>
                          <a:effectLst/>
                        </a:rPr>
                        <a:t>Correlación de Pearson</a:t>
                      </a:r>
                      <a:endParaRPr lang="es-EC" sz="14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a:solidFill>
                            <a:schemeClr val="accent6"/>
                          </a:solidFill>
                          <a:effectLst/>
                        </a:rPr>
                        <a:t>1</a:t>
                      </a:r>
                      <a:endParaRPr lang="es-EC" sz="14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a:solidFill>
                            <a:schemeClr val="accent6"/>
                          </a:solidFill>
                          <a:effectLst/>
                        </a:rPr>
                        <a:t>,810</a:t>
                      </a:r>
                      <a:endParaRPr lang="es-EC" sz="14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122555">
                <a:tc vMerge="1">
                  <a:txBody>
                    <a:bodyPr/>
                    <a:lstStyle/>
                    <a:p>
                      <a:endParaRPr lang="es-EC"/>
                    </a:p>
                  </a:txBody>
                  <a:tcPr/>
                </a:tc>
                <a:tc>
                  <a:txBody>
                    <a:bodyPr/>
                    <a:lstStyle/>
                    <a:p>
                      <a:pPr marL="38100" marR="38100" algn="ctr">
                        <a:lnSpc>
                          <a:spcPts val="1600"/>
                        </a:lnSpc>
                        <a:spcAft>
                          <a:spcPts val="0"/>
                        </a:spcAft>
                      </a:pPr>
                      <a:r>
                        <a:rPr lang="en-US" sz="1400" dirty="0">
                          <a:solidFill>
                            <a:schemeClr val="accent6"/>
                          </a:solidFill>
                          <a:effectLst/>
                        </a:rPr>
                        <a:t>Sig. (bilateral)</a:t>
                      </a:r>
                      <a:endParaRPr lang="es-EC" sz="14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US" sz="1400">
                          <a:solidFill>
                            <a:schemeClr val="accent6"/>
                          </a:solidFill>
                          <a:effectLst/>
                        </a:rPr>
                        <a:t> </a:t>
                      </a:r>
                      <a:endParaRPr lang="es-EC" sz="14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dirty="0">
                          <a:solidFill>
                            <a:schemeClr val="accent6"/>
                          </a:solidFill>
                          <a:effectLst/>
                        </a:rPr>
                        <a:t>,097</a:t>
                      </a:r>
                      <a:endParaRPr lang="es-EC" sz="14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122555">
                <a:tc vMerge="1">
                  <a:txBody>
                    <a:bodyPr/>
                    <a:lstStyle/>
                    <a:p>
                      <a:endParaRPr lang="es-EC"/>
                    </a:p>
                  </a:txBody>
                  <a:tcPr/>
                </a:tc>
                <a:tc>
                  <a:txBody>
                    <a:bodyPr/>
                    <a:lstStyle/>
                    <a:p>
                      <a:pPr marL="38100" marR="38100" algn="ctr">
                        <a:lnSpc>
                          <a:spcPts val="1600"/>
                        </a:lnSpc>
                        <a:spcAft>
                          <a:spcPts val="0"/>
                        </a:spcAft>
                      </a:pPr>
                      <a:r>
                        <a:rPr lang="en-US" sz="1400">
                          <a:solidFill>
                            <a:schemeClr val="accent6"/>
                          </a:solidFill>
                          <a:effectLst/>
                        </a:rPr>
                        <a:t>N</a:t>
                      </a:r>
                      <a:endParaRPr lang="es-EC" sz="14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a:solidFill>
                            <a:schemeClr val="accent6"/>
                          </a:solidFill>
                          <a:effectLst/>
                        </a:rPr>
                        <a:t>5</a:t>
                      </a:r>
                      <a:endParaRPr lang="es-EC" sz="14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a:solidFill>
                            <a:schemeClr val="accent6"/>
                          </a:solidFill>
                          <a:effectLst/>
                        </a:rPr>
                        <a:t>5</a:t>
                      </a:r>
                      <a:endParaRPr lang="es-EC" sz="14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219710">
                <a:tc rowSpan="3">
                  <a:txBody>
                    <a:bodyPr/>
                    <a:lstStyle/>
                    <a:p>
                      <a:pPr marL="38100" marR="38100" algn="ctr">
                        <a:lnSpc>
                          <a:spcPts val="1600"/>
                        </a:lnSpc>
                        <a:spcAft>
                          <a:spcPts val="0"/>
                        </a:spcAft>
                      </a:pPr>
                      <a:r>
                        <a:rPr lang="en-US" sz="1400" dirty="0" err="1">
                          <a:solidFill>
                            <a:srgbClr val="000000"/>
                          </a:solidFill>
                          <a:effectLst/>
                        </a:rPr>
                        <a:t>Frecuencia</a:t>
                      </a:r>
                      <a:r>
                        <a:rPr lang="en-US" sz="1400" dirty="0">
                          <a:solidFill>
                            <a:srgbClr val="000000"/>
                          </a:solidFill>
                          <a:effectLst/>
                        </a:rPr>
                        <a:t> del </a:t>
                      </a:r>
                      <a:r>
                        <a:rPr lang="en-US" sz="1400" dirty="0" err="1">
                          <a:solidFill>
                            <a:srgbClr val="000000"/>
                          </a:solidFill>
                          <a:effectLst/>
                        </a:rPr>
                        <a:t>crédito</a:t>
                      </a:r>
                      <a:r>
                        <a:rPr lang="en-US" sz="1400" dirty="0">
                          <a:solidFill>
                            <a:srgbClr val="000000"/>
                          </a:solidFill>
                          <a:effectLst/>
                        </a:rPr>
                        <a:t> </a:t>
                      </a:r>
                      <a:r>
                        <a:rPr lang="en-US" sz="1400" dirty="0" err="1">
                          <a:solidFill>
                            <a:srgbClr val="000000"/>
                          </a:solidFill>
                          <a:effectLst/>
                        </a:rPr>
                        <a:t>otorgado</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dirty="0">
                          <a:solidFill>
                            <a:schemeClr val="accent6"/>
                          </a:solidFill>
                          <a:effectLst/>
                        </a:rPr>
                        <a:t>Correlación de Pearson</a:t>
                      </a:r>
                      <a:endParaRPr lang="es-EC" sz="14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dirty="0">
                          <a:solidFill>
                            <a:schemeClr val="accent6"/>
                          </a:solidFill>
                          <a:effectLst/>
                        </a:rPr>
                        <a:t>,810</a:t>
                      </a:r>
                      <a:endParaRPr lang="es-EC" sz="14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a:solidFill>
                            <a:schemeClr val="accent6"/>
                          </a:solidFill>
                          <a:effectLst/>
                        </a:rPr>
                        <a:t>1</a:t>
                      </a:r>
                      <a:endParaRPr lang="es-EC" sz="14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122555">
                <a:tc vMerge="1">
                  <a:txBody>
                    <a:bodyPr/>
                    <a:lstStyle/>
                    <a:p>
                      <a:endParaRPr lang="es-EC"/>
                    </a:p>
                  </a:txBody>
                  <a:tcPr/>
                </a:tc>
                <a:tc>
                  <a:txBody>
                    <a:bodyPr/>
                    <a:lstStyle/>
                    <a:p>
                      <a:pPr marL="38100" marR="38100" algn="ctr">
                        <a:lnSpc>
                          <a:spcPts val="1600"/>
                        </a:lnSpc>
                        <a:spcAft>
                          <a:spcPts val="0"/>
                        </a:spcAft>
                      </a:pPr>
                      <a:r>
                        <a:rPr lang="en-US" sz="1400">
                          <a:solidFill>
                            <a:schemeClr val="accent6"/>
                          </a:solidFill>
                          <a:effectLst/>
                        </a:rPr>
                        <a:t>Sig. (bilateral)</a:t>
                      </a:r>
                      <a:endParaRPr lang="es-EC" sz="14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a:solidFill>
                            <a:schemeClr val="accent6"/>
                          </a:solidFill>
                          <a:effectLst/>
                        </a:rPr>
                        <a:t>,097</a:t>
                      </a:r>
                      <a:endParaRPr lang="es-EC" sz="14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US" sz="1400">
                          <a:solidFill>
                            <a:schemeClr val="accent6"/>
                          </a:solidFill>
                          <a:effectLst/>
                        </a:rPr>
                        <a:t> </a:t>
                      </a:r>
                      <a:endParaRPr lang="es-EC" sz="14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r h="122555">
                <a:tc vMerge="1">
                  <a:txBody>
                    <a:bodyPr/>
                    <a:lstStyle/>
                    <a:p>
                      <a:endParaRPr lang="es-EC"/>
                    </a:p>
                  </a:txBody>
                  <a:tcPr/>
                </a:tc>
                <a:tc>
                  <a:txBody>
                    <a:bodyPr/>
                    <a:lstStyle/>
                    <a:p>
                      <a:pPr marL="38100" marR="38100" algn="ctr">
                        <a:lnSpc>
                          <a:spcPts val="1600"/>
                        </a:lnSpc>
                        <a:spcAft>
                          <a:spcPts val="0"/>
                        </a:spcAft>
                      </a:pPr>
                      <a:r>
                        <a:rPr lang="en-US" sz="1400">
                          <a:solidFill>
                            <a:schemeClr val="accent6"/>
                          </a:solidFill>
                          <a:effectLst/>
                        </a:rPr>
                        <a:t>N</a:t>
                      </a:r>
                      <a:endParaRPr lang="es-EC" sz="14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a:solidFill>
                            <a:schemeClr val="accent6"/>
                          </a:solidFill>
                          <a:effectLst/>
                        </a:rPr>
                        <a:t>5</a:t>
                      </a:r>
                      <a:endParaRPr lang="es-EC" sz="140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US" sz="1400" dirty="0">
                          <a:solidFill>
                            <a:schemeClr val="accent6"/>
                          </a:solidFill>
                          <a:effectLst/>
                        </a:rPr>
                        <a:t>5</a:t>
                      </a:r>
                      <a:endParaRPr lang="es-EC" sz="14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7"/>
                  </a:ext>
                </a:extLst>
              </a:tr>
            </a:tbl>
          </a:graphicData>
        </a:graphic>
      </p:graphicFrame>
      <p:sp>
        <p:nvSpPr>
          <p:cNvPr id="6" name="Rectángulo 5"/>
          <p:cNvSpPr/>
          <p:nvPr/>
        </p:nvSpPr>
        <p:spPr>
          <a:xfrm>
            <a:off x="9505058" y="2204864"/>
            <a:ext cx="2016224"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1600" dirty="0">
                <a:solidFill>
                  <a:srgbClr val="010203"/>
                </a:solidFill>
                <a:latin typeface="Times New Roman" panose="02020603050405020304" pitchFamily="18" charset="0"/>
                <a:ea typeface="Calibri" panose="020F0502020204030204" pitchFamily="34" charset="0"/>
              </a:rPr>
              <a:t>En la prueba de correlación de Pearson se obtuvo un índice de 81% de correlación lo cual indica que la frecuencia de crédito cooperativo ayuda al desarrollo económico. </a:t>
            </a:r>
            <a:endParaRPr lang="es-EC" sz="1600" dirty="0">
              <a:solidFill>
                <a:srgbClr val="010203"/>
              </a:solidFill>
            </a:endParaRPr>
          </a:p>
        </p:txBody>
      </p:sp>
      <p:sp>
        <p:nvSpPr>
          <p:cNvPr id="7" name="Flecha izquierda 6"/>
          <p:cNvSpPr/>
          <p:nvPr/>
        </p:nvSpPr>
        <p:spPr>
          <a:xfrm>
            <a:off x="9001002" y="3175149"/>
            <a:ext cx="504056" cy="216024"/>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dirty="0"/>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118541" y="1978000"/>
            <a:ext cx="3816425" cy="3251200"/>
          </a:xfrm>
          <a:prstGeom prst="rect">
            <a:avLst/>
          </a:prstGeom>
          <a:noFill/>
          <a:ln>
            <a:noFill/>
          </a:ln>
        </p:spPr>
      </p:pic>
    </p:spTree>
    <p:extLst>
      <p:ext uri="{BB962C8B-B14F-4D97-AF65-F5344CB8AC3E}">
        <p14:creationId xmlns:p14="http://schemas.microsoft.com/office/powerpoint/2010/main" val="3359863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n relacionada">
            <a:extLst>
              <a:ext uri="{FF2B5EF4-FFF2-40B4-BE49-F238E27FC236}">
                <a16:creationId xmlns:a16="http://schemas.microsoft.com/office/drawing/2014/main" id="{976D63CF-3A6A-41D6-8E42-1972AA18AC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583" y="4281957"/>
            <a:ext cx="2076266" cy="1827928"/>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46 Grupo"/>
          <p:cNvGrpSpPr/>
          <p:nvPr/>
        </p:nvGrpSpPr>
        <p:grpSpPr>
          <a:xfrm>
            <a:off x="-313506" y="-315416"/>
            <a:ext cx="2448271" cy="2330916"/>
            <a:chOff x="-457521" y="-342076"/>
            <a:chExt cx="2952328" cy="2330916"/>
          </a:xfrm>
        </p:grpSpPr>
        <p:grpSp>
          <p:nvGrpSpPr>
            <p:cNvPr id="20" name="19 Grupo"/>
            <p:cNvGrpSpPr/>
            <p:nvPr/>
          </p:nvGrpSpPr>
          <p:grpSpPr>
            <a:xfrm>
              <a:off x="-457521" y="-342076"/>
              <a:ext cx="2952328" cy="2330916"/>
              <a:chOff x="-564008" y="-414084"/>
              <a:chExt cx="3779269" cy="2750540"/>
            </a:xfrm>
          </p:grpSpPr>
          <p:pic>
            <p:nvPicPr>
              <p:cNvPr id="8" name="Graphic 11" descr="Single gear">
                <a:extLst>
                  <a:ext uri="{FF2B5EF4-FFF2-40B4-BE49-F238E27FC236}">
                    <a16:creationId xmlns:a16="http://schemas.microsoft.com/office/drawing/2014/main" id="{DC19A909-158E-40CE-B16F-CEE511B3BD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4008" y="-414084"/>
                <a:ext cx="3779269" cy="2750540"/>
              </a:xfrm>
              <a:prstGeom prst="rect">
                <a:avLst/>
              </a:prstGeom>
              <a:ln>
                <a:noFill/>
              </a:ln>
            </p:spPr>
          </p:pic>
          <p:sp>
            <p:nvSpPr>
              <p:cNvPr id="9" name="Oval 12">
                <a:extLst>
                  <a:ext uri="{FF2B5EF4-FFF2-40B4-BE49-F238E27FC236}">
                    <a16:creationId xmlns:a16="http://schemas.microsoft.com/office/drawing/2014/main" id="{7DC7A67C-2E9B-460F-B235-429C04235FE9}"/>
                  </a:ext>
                </a:extLst>
              </p:cNvPr>
              <p:cNvSpPr/>
              <p:nvPr/>
            </p:nvSpPr>
            <p:spPr>
              <a:xfrm>
                <a:off x="485789" y="349955"/>
                <a:ext cx="1679675" cy="1222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15 CuadroTexto"/>
            <p:cNvSpPr txBox="1"/>
            <p:nvPr/>
          </p:nvSpPr>
          <p:spPr>
            <a:xfrm>
              <a:off x="-32095" y="560874"/>
              <a:ext cx="2094853" cy="707886"/>
            </a:xfrm>
            <a:prstGeom prst="rect">
              <a:avLst/>
            </a:prstGeom>
            <a:noFill/>
          </p:spPr>
          <p:txBody>
            <a:bodyPr wrap="square" rtlCol="0">
              <a:spAutoFit/>
            </a:bodyPr>
            <a:lstStyle/>
            <a:p>
              <a:pPr algn="ctr"/>
              <a:r>
                <a:rPr lang="es-EC" sz="2000" dirty="0">
                  <a:solidFill>
                    <a:srgbClr val="000000"/>
                  </a:solidFill>
                  <a:latin typeface="Britannic Bold" panose="020B0903060703020204" pitchFamily="34" charset="0"/>
                </a:rPr>
                <a:t>CAPÍTULO</a:t>
              </a:r>
            </a:p>
            <a:p>
              <a:pPr algn="ctr"/>
              <a:r>
                <a:rPr lang="es-EC" sz="2000" dirty="0">
                  <a:solidFill>
                    <a:srgbClr val="000000"/>
                  </a:solidFill>
                  <a:latin typeface="Britannic Bold" panose="020B0903060703020204" pitchFamily="34" charset="0"/>
                </a:rPr>
                <a:t>1</a:t>
              </a:r>
            </a:p>
          </p:txBody>
        </p:sp>
      </p:grpSp>
      <p:graphicFrame>
        <p:nvGraphicFramePr>
          <p:cNvPr id="3" name="Diagrama 2">
            <a:extLst>
              <a:ext uri="{FF2B5EF4-FFF2-40B4-BE49-F238E27FC236}">
                <a16:creationId xmlns:a16="http://schemas.microsoft.com/office/drawing/2014/main" id="{6698C938-8E3A-4DC6-9FAB-FC8F0A920382}"/>
              </a:ext>
            </a:extLst>
          </p:cNvPr>
          <p:cNvGraphicFramePr/>
          <p:nvPr>
            <p:extLst>
              <p:ext uri="{D42A27DB-BD31-4B8C-83A1-F6EECF244321}">
                <p14:modId xmlns:p14="http://schemas.microsoft.com/office/powerpoint/2010/main" val="3912048090"/>
              </p:ext>
            </p:extLst>
          </p:nvPr>
        </p:nvGraphicFramePr>
        <p:xfrm>
          <a:off x="3142878" y="4509120"/>
          <a:ext cx="8208912" cy="12529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3" name="Diagrama 12">
            <a:extLst>
              <a:ext uri="{FF2B5EF4-FFF2-40B4-BE49-F238E27FC236}">
                <a16:creationId xmlns:a16="http://schemas.microsoft.com/office/drawing/2014/main" id="{230329D2-22C3-47C6-A5B4-16F3A64A4085}"/>
              </a:ext>
            </a:extLst>
          </p:cNvPr>
          <p:cNvGraphicFramePr/>
          <p:nvPr>
            <p:extLst>
              <p:ext uri="{D42A27DB-BD31-4B8C-83A1-F6EECF244321}">
                <p14:modId xmlns:p14="http://schemas.microsoft.com/office/powerpoint/2010/main" val="4208016032"/>
              </p:ext>
            </p:extLst>
          </p:nvPr>
        </p:nvGraphicFramePr>
        <p:xfrm>
          <a:off x="1751000" y="332655"/>
          <a:ext cx="9888822" cy="410445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8856704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bwMode="auto">
          <a:xfrm>
            <a:off x="607602" y="2210231"/>
            <a:ext cx="1267350" cy="461665"/>
          </a:xfrm>
          <a:prstGeom prst="rect">
            <a:avLst/>
          </a:prstGeom>
          <a:noFill/>
        </p:spPr>
        <p:txBody>
          <a:bodyPr wrap="square" lIns="0" tIns="0" rIns="0" bIns="0">
            <a:spAutoFit/>
          </a:bodyPr>
          <a:lstStyle/>
          <a:p>
            <a:pPr lvl="0" algn="ctr"/>
            <a:endParaRPr lang="en-US" sz="3000" b="1" dirty="0">
              <a:solidFill>
                <a:schemeClr val="bg1"/>
              </a:solidFill>
              <a:latin typeface="+mj-lt"/>
              <a:ea typeface="EverSlide Office" charset="0"/>
              <a:cs typeface="EverSlide Office" charset="0"/>
            </a:endParaRPr>
          </a:p>
        </p:txBody>
      </p:sp>
      <p:sp>
        <p:nvSpPr>
          <p:cNvPr id="12" name="TextBox 12"/>
          <p:cNvSpPr txBox="1"/>
          <p:nvPr/>
        </p:nvSpPr>
        <p:spPr>
          <a:xfrm flipH="1">
            <a:off x="301493" y="3067757"/>
            <a:ext cx="1879568" cy="215444"/>
          </a:xfrm>
          <a:prstGeom prst="rect">
            <a:avLst/>
          </a:prstGeom>
          <a:noFill/>
        </p:spPr>
        <p:txBody>
          <a:bodyPr wrap="square" rtlCol="0">
            <a:spAutoFit/>
          </a:bodyPr>
          <a:lstStyle/>
          <a:p>
            <a:pPr algn="ctr"/>
            <a:endParaRPr lang="en-US" sz="800" dirty="0">
              <a:solidFill>
                <a:schemeClr val="bg1"/>
              </a:solidFill>
              <a:latin typeface="+mj-lt"/>
            </a:endParaRPr>
          </a:p>
        </p:txBody>
      </p:sp>
      <p:sp>
        <p:nvSpPr>
          <p:cNvPr id="14" name="TextBox 15"/>
          <p:cNvSpPr txBox="1"/>
          <p:nvPr/>
        </p:nvSpPr>
        <p:spPr>
          <a:xfrm flipH="1">
            <a:off x="3344531" y="3067757"/>
            <a:ext cx="1879568" cy="215444"/>
          </a:xfrm>
          <a:prstGeom prst="rect">
            <a:avLst/>
          </a:prstGeom>
          <a:noFill/>
        </p:spPr>
        <p:txBody>
          <a:bodyPr wrap="square" rtlCol="0">
            <a:spAutoFit/>
          </a:bodyPr>
          <a:lstStyle/>
          <a:p>
            <a:pPr algn="ctr"/>
            <a:endParaRPr lang="en-US" sz="800" dirty="0">
              <a:solidFill>
                <a:schemeClr val="bg1"/>
              </a:solidFill>
            </a:endParaRPr>
          </a:p>
        </p:txBody>
      </p:sp>
      <p:sp>
        <p:nvSpPr>
          <p:cNvPr id="19" name="Shape 130"/>
          <p:cNvSpPr/>
          <p:nvPr/>
        </p:nvSpPr>
        <p:spPr>
          <a:xfrm>
            <a:off x="3070870" y="404664"/>
            <a:ext cx="6123529" cy="422638"/>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385" y="0"/>
                  <a:pt x="859" y="0"/>
                </a:cubicBezTo>
                <a:lnTo>
                  <a:pt x="20741" y="0"/>
                </a:lnTo>
                <a:cubicBezTo>
                  <a:pt x="21215" y="0"/>
                  <a:pt x="21600" y="967"/>
                  <a:pt x="21600" y="2160"/>
                </a:cubicBezTo>
                <a:lnTo>
                  <a:pt x="21600" y="19440"/>
                </a:lnTo>
                <a:cubicBezTo>
                  <a:pt x="21600" y="20633"/>
                  <a:pt x="21215" y="21600"/>
                  <a:pt x="20741" y="21600"/>
                </a:cubicBezTo>
                <a:lnTo>
                  <a:pt x="859" y="21600"/>
                </a:lnTo>
                <a:cubicBezTo>
                  <a:pt x="385" y="21600"/>
                  <a:pt x="0" y="20633"/>
                  <a:pt x="0" y="19440"/>
                </a:cubicBezTo>
                <a:lnTo>
                  <a:pt x="0" y="2160"/>
                </a:lnTo>
                <a:close/>
              </a:path>
            </a:pathLst>
          </a:custGeom>
          <a:ln/>
        </p:spPr>
        <p:style>
          <a:lnRef idx="1">
            <a:schemeClr val="accent3"/>
          </a:lnRef>
          <a:fillRef idx="3">
            <a:schemeClr val="accent3"/>
          </a:fillRef>
          <a:effectRef idx="2">
            <a:schemeClr val="accent3"/>
          </a:effectRef>
          <a:fontRef idx="minor">
            <a:schemeClr val="lt1"/>
          </a:fontRef>
        </p:style>
        <p:txBody>
          <a:bodyPr wrap="square" lIns="34289" tIns="0" rIns="34289" bIns="0" numCol="1" anchor="ctr">
            <a:noAutofit/>
          </a:bodyPr>
          <a:lstStyle/>
          <a:p>
            <a:pPr algn="ctr"/>
            <a:r>
              <a:rPr lang="en-US" sz="2000" b="1" dirty="0">
                <a:solidFill>
                  <a:srgbClr val="000000"/>
                </a:solidFill>
                <a:latin typeface="+mj-lt"/>
                <a:ea typeface="Helvetica"/>
                <a:cs typeface="Helvetica"/>
                <a:sym typeface="Helvetica"/>
              </a:rPr>
              <a:t>CONCLUSIONES</a:t>
            </a:r>
          </a:p>
        </p:txBody>
      </p:sp>
      <p:sp>
        <p:nvSpPr>
          <p:cNvPr id="13" name="Rectángulo 12"/>
          <p:cNvSpPr/>
          <p:nvPr/>
        </p:nvSpPr>
        <p:spPr>
          <a:xfrm>
            <a:off x="1046319" y="2251410"/>
            <a:ext cx="2587763" cy="2708434"/>
          </a:xfrm>
          <a:prstGeom prst="rect">
            <a:avLst/>
          </a:prstGeom>
        </p:spPr>
        <p:txBody>
          <a:bodyPr wrap="square">
            <a:spAutoFit/>
          </a:bodyPr>
          <a:lstStyle/>
          <a:p>
            <a:pPr lvl="0" algn="just">
              <a:spcAft>
                <a:spcPts val="800"/>
              </a:spcAft>
            </a:pPr>
            <a:r>
              <a:rPr lang="es-EC" sz="17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Se recomienda realizar un análisis a las Cooperativas de Ahorro y Crédito del cantón con relación al otorgamiento de créditos a los socios que se dedican a la actividad agropecuaria, con el objetivo de que se incremente el número de personas beneficiadas.</a:t>
            </a:r>
            <a:endParaRPr lang="es-EC"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ángulo 15"/>
          <p:cNvSpPr/>
          <p:nvPr/>
        </p:nvSpPr>
        <p:spPr>
          <a:xfrm>
            <a:off x="8341441" y="2060848"/>
            <a:ext cx="3010349" cy="2970044"/>
          </a:xfrm>
          <a:prstGeom prst="rect">
            <a:avLst/>
          </a:prstGeom>
        </p:spPr>
        <p:txBody>
          <a:bodyPr wrap="square">
            <a:spAutoFit/>
          </a:bodyPr>
          <a:lstStyle/>
          <a:p>
            <a:pPr lvl="0" algn="just">
              <a:spcAft>
                <a:spcPts val="800"/>
              </a:spcAft>
            </a:pPr>
            <a:r>
              <a:rPr lang="es-EC" sz="17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Es importante que el sector cooperativo guie al sector agropecuario, en la toma de decisiones adecuadas con respecto a los montos de crédito, plazos de pagos, generando charlas y capacitaciones de nuevas formas de producción tecnificadas, acceso a tecnología las cuales efectivicen la producción de sus socios.</a:t>
            </a:r>
            <a:endParaRPr lang="es-EC"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0" name="Diagrama 19"/>
          <p:cNvGraphicFramePr/>
          <p:nvPr>
            <p:extLst>
              <p:ext uri="{D42A27DB-BD31-4B8C-83A1-F6EECF244321}">
                <p14:modId xmlns:p14="http://schemas.microsoft.com/office/powerpoint/2010/main" val="3367217255"/>
              </p:ext>
            </p:extLst>
          </p:nvPr>
        </p:nvGraphicFramePr>
        <p:xfrm>
          <a:off x="265866" y="1124744"/>
          <a:ext cx="11806004" cy="4641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12555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16" y="1865484"/>
            <a:ext cx="12219729" cy="4992516"/>
          </a:xfrm>
          <a:prstGeom prst="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mj-lt"/>
            </a:endParaRPr>
          </a:p>
        </p:txBody>
      </p:sp>
      <p:sp>
        <p:nvSpPr>
          <p:cNvPr id="3" name="Freeform 53"/>
          <p:cNvSpPr>
            <a:spLocks noChangeArrowheads="1"/>
          </p:cNvSpPr>
          <p:nvPr/>
        </p:nvSpPr>
        <p:spPr bwMode="auto">
          <a:xfrm>
            <a:off x="910630" y="2041466"/>
            <a:ext cx="2842268" cy="3822208"/>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chemeClr val="accent6"/>
          </a:solidFill>
          <a:ln>
            <a:noFill/>
          </a:ln>
          <a:effectLst/>
        </p:spPr>
        <p:txBody>
          <a:bodyPr wrap="none" anchor="ctr"/>
          <a:lstStyle/>
          <a:p>
            <a:endParaRPr lang="en-US" sz="675" dirty="0">
              <a:latin typeface="+mj-lt"/>
            </a:endParaRPr>
          </a:p>
        </p:txBody>
      </p:sp>
      <p:sp>
        <p:nvSpPr>
          <p:cNvPr id="4" name="Freeform 54"/>
          <p:cNvSpPr>
            <a:spLocks noChangeArrowheads="1"/>
          </p:cNvSpPr>
          <p:nvPr/>
        </p:nvSpPr>
        <p:spPr bwMode="auto">
          <a:xfrm>
            <a:off x="3748660" y="2041466"/>
            <a:ext cx="417326" cy="608963"/>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chemeClr val="accent6">
              <a:lumMod val="50000"/>
            </a:schemeClr>
          </a:solidFill>
          <a:ln>
            <a:noFill/>
          </a:ln>
          <a:effectLst/>
        </p:spPr>
        <p:txBody>
          <a:bodyPr wrap="none" anchor="ctr"/>
          <a:lstStyle/>
          <a:p>
            <a:endParaRPr lang="en-US" sz="675">
              <a:latin typeface="+mj-lt"/>
            </a:endParaRPr>
          </a:p>
        </p:txBody>
      </p:sp>
      <p:sp>
        <p:nvSpPr>
          <p:cNvPr id="7" name="Freeform 53"/>
          <p:cNvSpPr>
            <a:spLocks noChangeArrowheads="1"/>
          </p:cNvSpPr>
          <p:nvPr/>
        </p:nvSpPr>
        <p:spPr bwMode="auto">
          <a:xfrm>
            <a:off x="4631235" y="2055064"/>
            <a:ext cx="2880320" cy="3822208"/>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chemeClr val="accent4"/>
          </a:solidFill>
          <a:ln>
            <a:noFill/>
          </a:ln>
          <a:effectLst/>
        </p:spPr>
        <p:txBody>
          <a:bodyPr wrap="none" anchor="ctr"/>
          <a:lstStyle/>
          <a:p>
            <a:endParaRPr lang="en-US" sz="675">
              <a:latin typeface="+mj-lt"/>
            </a:endParaRPr>
          </a:p>
        </p:txBody>
      </p:sp>
      <p:sp>
        <p:nvSpPr>
          <p:cNvPr id="8" name="Freeform 54"/>
          <p:cNvSpPr>
            <a:spLocks noChangeArrowheads="1"/>
          </p:cNvSpPr>
          <p:nvPr/>
        </p:nvSpPr>
        <p:spPr bwMode="auto">
          <a:xfrm>
            <a:off x="7493076" y="2041466"/>
            <a:ext cx="417326" cy="608963"/>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chemeClr val="accent4">
              <a:lumMod val="50000"/>
            </a:schemeClr>
          </a:solidFill>
          <a:ln>
            <a:noFill/>
          </a:ln>
          <a:effectLst/>
        </p:spPr>
        <p:txBody>
          <a:bodyPr wrap="none" anchor="ctr"/>
          <a:lstStyle/>
          <a:p>
            <a:endParaRPr lang="en-US" sz="675">
              <a:latin typeface="+mj-lt"/>
            </a:endParaRPr>
          </a:p>
        </p:txBody>
      </p:sp>
      <p:sp>
        <p:nvSpPr>
          <p:cNvPr id="9" name="Freeform 53"/>
          <p:cNvSpPr>
            <a:spLocks noChangeArrowheads="1"/>
          </p:cNvSpPr>
          <p:nvPr/>
        </p:nvSpPr>
        <p:spPr bwMode="auto">
          <a:xfrm>
            <a:off x="8362740" y="2041466"/>
            <a:ext cx="2989050" cy="3822208"/>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chemeClr val="accent1"/>
          </a:solidFill>
          <a:ln>
            <a:noFill/>
          </a:ln>
          <a:effectLst/>
        </p:spPr>
        <p:txBody>
          <a:bodyPr wrap="none" anchor="ctr"/>
          <a:lstStyle/>
          <a:p>
            <a:endParaRPr lang="en-US" sz="675">
              <a:latin typeface="+mj-lt"/>
            </a:endParaRPr>
          </a:p>
        </p:txBody>
      </p:sp>
      <p:sp>
        <p:nvSpPr>
          <p:cNvPr id="10" name="Freeform 54"/>
          <p:cNvSpPr>
            <a:spLocks noChangeArrowheads="1"/>
          </p:cNvSpPr>
          <p:nvPr/>
        </p:nvSpPr>
        <p:spPr bwMode="auto">
          <a:xfrm>
            <a:off x="11366512" y="2041466"/>
            <a:ext cx="417326" cy="608963"/>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chemeClr val="accent1">
              <a:lumMod val="50000"/>
            </a:schemeClr>
          </a:solidFill>
          <a:ln>
            <a:noFill/>
          </a:ln>
          <a:effectLst/>
        </p:spPr>
        <p:txBody>
          <a:bodyPr wrap="none" anchor="ctr"/>
          <a:lstStyle/>
          <a:p>
            <a:endParaRPr lang="en-US" sz="675">
              <a:latin typeface="+mj-lt"/>
            </a:endParaRPr>
          </a:p>
        </p:txBody>
      </p:sp>
      <p:sp>
        <p:nvSpPr>
          <p:cNvPr id="11" name="TextBox 11"/>
          <p:cNvSpPr txBox="1"/>
          <p:nvPr/>
        </p:nvSpPr>
        <p:spPr bwMode="auto">
          <a:xfrm>
            <a:off x="607602" y="2210231"/>
            <a:ext cx="1267350" cy="461665"/>
          </a:xfrm>
          <a:prstGeom prst="rect">
            <a:avLst/>
          </a:prstGeom>
          <a:noFill/>
        </p:spPr>
        <p:txBody>
          <a:bodyPr wrap="square" lIns="0" tIns="0" rIns="0" bIns="0">
            <a:spAutoFit/>
          </a:bodyPr>
          <a:lstStyle/>
          <a:p>
            <a:pPr lvl="0" algn="ctr"/>
            <a:endParaRPr lang="en-US" sz="3000" b="1" dirty="0">
              <a:solidFill>
                <a:schemeClr val="bg1"/>
              </a:solidFill>
              <a:latin typeface="+mj-lt"/>
              <a:ea typeface="EverSlide Office" charset="0"/>
              <a:cs typeface="EverSlide Office" charset="0"/>
            </a:endParaRPr>
          </a:p>
        </p:txBody>
      </p:sp>
      <p:sp>
        <p:nvSpPr>
          <p:cNvPr id="12" name="TextBox 12"/>
          <p:cNvSpPr txBox="1"/>
          <p:nvPr/>
        </p:nvSpPr>
        <p:spPr>
          <a:xfrm flipH="1">
            <a:off x="301493" y="3067757"/>
            <a:ext cx="1879568" cy="215444"/>
          </a:xfrm>
          <a:prstGeom prst="rect">
            <a:avLst/>
          </a:prstGeom>
          <a:noFill/>
        </p:spPr>
        <p:txBody>
          <a:bodyPr wrap="square" rtlCol="0">
            <a:spAutoFit/>
          </a:bodyPr>
          <a:lstStyle/>
          <a:p>
            <a:pPr algn="ctr"/>
            <a:endParaRPr lang="en-US" sz="800" dirty="0">
              <a:solidFill>
                <a:schemeClr val="bg1"/>
              </a:solidFill>
              <a:latin typeface="+mj-lt"/>
            </a:endParaRPr>
          </a:p>
        </p:txBody>
      </p:sp>
      <p:sp>
        <p:nvSpPr>
          <p:cNvPr id="14" name="TextBox 15"/>
          <p:cNvSpPr txBox="1"/>
          <p:nvPr/>
        </p:nvSpPr>
        <p:spPr>
          <a:xfrm flipH="1">
            <a:off x="3344531" y="3067757"/>
            <a:ext cx="1879568" cy="215444"/>
          </a:xfrm>
          <a:prstGeom prst="rect">
            <a:avLst/>
          </a:prstGeom>
          <a:noFill/>
        </p:spPr>
        <p:txBody>
          <a:bodyPr wrap="square" rtlCol="0">
            <a:spAutoFit/>
          </a:bodyPr>
          <a:lstStyle/>
          <a:p>
            <a:pPr algn="ctr"/>
            <a:endParaRPr lang="en-US" sz="800" dirty="0">
              <a:solidFill>
                <a:schemeClr val="bg1"/>
              </a:solidFill>
            </a:endParaRPr>
          </a:p>
        </p:txBody>
      </p:sp>
      <p:sp>
        <p:nvSpPr>
          <p:cNvPr id="19" name="Shape 130"/>
          <p:cNvSpPr/>
          <p:nvPr/>
        </p:nvSpPr>
        <p:spPr>
          <a:xfrm>
            <a:off x="2818779" y="6076720"/>
            <a:ext cx="6123529" cy="422638"/>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385" y="0"/>
                  <a:pt x="859" y="0"/>
                </a:cubicBezTo>
                <a:lnTo>
                  <a:pt x="20741" y="0"/>
                </a:lnTo>
                <a:cubicBezTo>
                  <a:pt x="21215" y="0"/>
                  <a:pt x="21600" y="967"/>
                  <a:pt x="21600" y="2160"/>
                </a:cubicBezTo>
                <a:lnTo>
                  <a:pt x="21600" y="19440"/>
                </a:lnTo>
                <a:cubicBezTo>
                  <a:pt x="21600" y="20633"/>
                  <a:pt x="21215" y="21600"/>
                  <a:pt x="20741" y="21600"/>
                </a:cubicBezTo>
                <a:lnTo>
                  <a:pt x="859" y="21600"/>
                </a:lnTo>
                <a:cubicBezTo>
                  <a:pt x="385" y="21600"/>
                  <a:pt x="0" y="20633"/>
                  <a:pt x="0" y="19440"/>
                </a:cubicBezTo>
                <a:lnTo>
                  <a:pt x="0" y="2160"/>
                </a:lnTo>
                <a:close/>
              </a:path>
            </a:pathLst>
          </a:custGeom>
          <a:ln/>
        </p:spPr>
        <p:style>
          <a:lnRef idx="0">
            <a:schemeClr val="accent5"/>
          </a:lnRef>
          <a:fillRef idx="3">
            <a:schemeClr val="accent5"/>
          </a:fillRef>
          <a:effectRef idx="3">
            <a:schemeClr val="accent5"/>
          </a:effectRef>
          <a:fontRef idx="minor">
            <a:schemeClr val="lt1"/>
          </a:fontRef>
        </p:style>
        <p:txBody>
          <a:bodyPr wrap="square" lIns="34289" tIns="0" rIns="34289" bIns="0" numCol="1" anchor="ctr">
            <a:noAutofit/>
          </a:bodyPr>
          <a:lstStyle/>
          <a:p>
            <a:pPr algn="ctr"/>
            <a:r>
              <a:rPr lang="en-US" sz="2000" b="1" dirty="0">
                <a:solidFill>
                  <a:srgbClr val="000000"/>
                </a:solidFill>
                <a:latin typeface="+mj-lt"/>
                <a:ea typeface="Helvetica"/>
                <a:cs typeface="Helvetica"/>
                <a:sym typeface="Helvetica"/>
              </a:rPr>
              <a:t>RECOMENDACIONES</a:t>
            </a:r>
          </a:p>
        </p:txBody>
      </p:sp>
      <p:sp>
        <p:nvSpPr>
          <p:cNvPr id="23" name="Shape 2554"/>
          <p:cNvSpPr/>
          <p:nvPr/>
        </p:nvSpPr>
        <p:spPr>
          <a:xfrm>
            <a:off x="10212614" y="875601"/>
            <a:ext cx="680930" cy="72070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53585F"/>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4" name="Shape 2587"/>
          <p:cNvSpPr/>
          <p:nvPr/>
        </p:nvSpPr>
        <p:spPr>
          <a:xfrm>
            <a:off x="985664" y="938354"/>
            <a:ext cx="511224" cy="59519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53585F"/>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 name="Shape 2545"/>
          <p:cNvSpPr/>
          <p:nvPr/>
        </p:nvSpPr>
        <p:spPr>
          <a:xfrm>
            <a:off x="3972458" y="872869"/>
            <a:ext cx="623715" cy="72616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rgbClr val="53585F"/>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 name="Shape 2617"/>
          <p:cNvSpPr/>
          <p:nvPr/>
        </p:nvSpPr>
        <p:spPr>
          <a:xfrm>
            <a:off x="6973030" y="898394"/>
            <a:ext cx="708650" cy="675117"/>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53585F"/>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13" name="Rectángulo 12"/>
          <p:cNvSpPr/>
          <p:nvPr/>
        </p:nvSpPr>
        <p:spPr>
          <a:xfrm>
            <a:off x="1046319" y="2251410"/>
            <a:ext cx="2587763" cy="2708434"/>
          </a:xfrm>
          <a:prstGeom prst="rect">
            <a:avLst/>
          </a:prstGeom>
        </p:spPr>
        <p:txBody>
          <a:bodyPr wrap="square">
            <a:spAutoFit/>
          </a:bodyPr>
          <a:lstStyle/>
          <a:p>
            <a:pPr lvl="0" algn="just">
              <a:spcAft>
                <a:spcPts val="800"/>
              </a:spcAft>
            </a:pPr>
            <a:r>
              <a:rPr lang="es-EC" sz="17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Realizar un estudio a las Cooperativas de Ahorro y Crédito del cantón con relación al otorgamiento de créditos a los socios que se dedican a la actividad agropecuaria, con el objetivo de que se incremente el número de personas beneficiadas.</a:t>
            </a:r>
            <a:endParaRPr lang="es-EC"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ángulo 14"/>
          <p:cNvSpPr/>
          <p:nvPr/>
        </p:nvSpPr>
        <p:spPr>
          <a:xfrm>
            <a:off x="4712982" y="2060848"/>
            <a:ext cx="2678367" cy="3496085"/>
          </a:xfrm>
          <a:prstGeom prst="rect">
            <a:avLst/>
          </a:prstGeom>
        </p:spPr>
        <p:txBody>
          <a:bodyPr wrap="square">
            <a:spAutoFit/>
          </a:bodyPr>
          <a:lstStyle/>
          <a:p>
            <a:pPr lvl="0" algn="just">
              <a:spcAft>
                <a:spcPts val="800"/>
              </a:spcAft>
            </a:pPr>
            <a:r>
              <a:rPr lang="es-EC" sz="17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Capacitar a los pobladores del sector en temas de Educación Financiera, por lo cual se recomienda a la Universidad de las Fuerzas Armadas (E.S.P.E), tome en consideración la presente investigación elabore un plan de vinculación con la sociedad, a fin de contribuir con el desarrollo del sector.</a:t>
            </a:r>
          </a:p>
          <a:p>
            <a:pPr lvl="0" algn="just">
              <a:lnSpc>
                <a:spcPct val="200000"/>
              </a:lnSpc>
              <a:spcAft>
                <a:spcPts val="800"/>
              </a:spcAft>
            </a:pPr>
            <a:endParaRPr lang="es-EC"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ángulo 15"/>
          <p:cNvSpPr/>
          <p:nvPr/>
        </p:nvSpPr>
        <p:spPr>
          <a:xfrm>
            <a:off x="8341441" y="2060848"/>
            <a:ext cx="3010349" cy="2970044"/>
          </a:xfrm>
          <a:prstGeom prst="rect">
            <a:avLst/>
          </a:prstGeom>
        </p:spPr>
        <p:txBody>
          <a:bodyPr wrap="square">
            <a:spAutoFit/>
          </a:bodyPr>
          <a:lstStyle/>
          <a:p>
            <a:pPr lvl="0" algn="just">
              <a:spcAft>
                <a:spcPts val="800"/>
              </a:spcAft>
            </a:pPr>
            <a:r>
              <a:rPr lang="es-EC" sz="17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Guiar a los integrantes del sector agropecuario, en la toma de decisiones adecuadas con respecto a los montos de crédito, plazos de pagos, además el sector cooperativo debe     brindar charlas y capacitaciones de nuevas formas de producción tecnificadas, acceso a tecnología las cuales efectivicen la producción de sus socios.</a:t>
            </a:r>
            <a:endParaRPr lang="es-EC"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21230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655046" y="188640"/>
            <a:ext cx="3096344" cy="38869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lnSpc>
                <a:spcPct val="107000"/>
              </a:lnSpc>
              <a:spcBef>
                <a:spcPts val="1200"/>
              </a:spcBef>
              <a:spcAft>
                <a:spcPts val="0"/>
              </a:spcAft>
            </a:pPr>
            <a:r>
              <a:rPr lang="es-EC" b="1" kern="0" dirty="0">
                <a:latin typeface="Times New Roman" panose="02020603050405020304" pitchFamily="18" charset="0"/>
                <a:ea typeface="Times New Roman" panose="02020603050405020304" pitchFamily="18" charset="0"/>
                <a:cs typeface="Times New Roman" panose="02020603050405020304" pitchFamily="18" charset="0"/>
              </a:rPr>
              <a:t>PROPUESTA</a:t>
            </a:r>
            <a:endParaRPr lang="es-EC"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Flecha derecha 8"/>
          <p:cNvSpPr/>
          <p:nvPr/>
        </p:nvSpPr>
        <p:spPr>
          <a:xfrm>
            <a:off x="7637078" y="5663612"/>
            <a:ext cx="1338448" cy="5737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a:t>Continúa</a:t>
            </a:r>
          </a:p>
        </p:txBody>
      </p:sp>
      <p:grpSp>
        <p:nvGrpSpPr>
          <p:cNvPr id="5" name="37 Grupo">
            <a:extLst>
              <a:ext uri="{FF2B5EF4-FFF2-40B4-BE49-F238E27FC236}">
                <a16:creationId xmlns:a16="http://schemas.microsoft.com/office/drawing/2014/main" id="{F080B386-A0D2-40A5-9741-982B54AEBD59}"/>
              </a:ext>
            </a:extLst>
          </p:cNvPr>
          <p:cNvGrpSpPr/>
          <p:nvPr/>
        </p:nvGrpSpPr>
        <p:grpSpPr>
          <a:xfrm>
            <a:off x="-241498" y="-243408"/>
            <a:ext cx="2209232" cy="1355478"/>
            <a:chOff x="-460835" y="-662392"/>
            <a:chExt cx="2952328" cy="2330916"/>
          </a:xfrm>
        </p:grpSpPr>
        <p:grpSp>
          <p:nvGrpSpPr>
            <p:cNvPr id="8" name="38 Grupo">
              <a:extLst>
                <a:ext uri="{FF2B5EF4-FFF2-40B4-BE49-F238E27FC236}">
                  <a16:creationId xmlns:a16="http://schemas.microsoft.com/office/drawing/2014/main" id="{CDC3782B-27F5-4C21-995F-5E1B76E3082A}"/>
                </a:ext>
              </a:extLst>
            </p:cNvPr>
            <p:cNvGrpSpPr/>
            <p:nvPr/>
          </p:nvGrpSpPr>
          <p:grpSpPr>
            <a:xfrm>
              <a:off x="-460835" y="-662392"/>
              <a:ext cx="2952328" cy="2330916"/>
              <a:chOff x="-568250" y="-792065"/>
              <a:chExt cx="3779269" cy="2750540"/>
            </a:xfrm>
          </p:grpSpPr>
          <p:pic>
            <p:nvPicPr>
              <p:cNvPr id="11" name="Graphic 11" descr="Single gear">
                <a:extLst>
                  <a:ext uri="{FF2B5EF4-FFF2-40B4-BE49-F238E27FC236}">
                    <a16:creationId xmlns:a16="http://schemas.microsoft.com/office/drawing/2014/main" id="{AC05168D-7E85-4E35-B6C3-ABFBE641C0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250" y="-792065"/>
                <a:ext cx="3779269" cy="2750540"/>
              </a:xfrm>
              <a:prstGeom prst="rect">
                <a:avLst/>
              </a:prstGeom>
              <a:ln>
                <a:noFill/>
              </a:ln>
            </p:spPr>
          </p:pic>
          <p:sp>
            <p:nvSpPr>
              <p:cNvPr id="12" name="Oval 12">
                <a:extLst>
                  <a:ext uri="{FF2B5EF4-FFF2-40B4-BE49-F238E27FC236}">
                    <a16:creationId xmlns:a16="http://schemas.microsoft.com/office/drawing/2014/main" id="{F8C57747-7F23-4CE9-BF90-8B1B55BB48F3}"/>
                  </a:ext>
                </a:extLst>
              </p:cNvPr>
              <p:cNvSpPr/>
              <p:nvPr/>
            </p:nvSpPr>
            <p:spPr>
              <a:xfrm>
                <a:off x="481545" y="-24198"/>
                <a:ext cx="1679674" cy="12224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10" name="39 CuadroTexto">
              <a:extLst>
                <a:ext uri="{FF2B5EF4-FFF2-40B4-BE49-F238E27FC236}">
                  <a16:creationId xmlns:a16="http://schemas.microsoft.com/office/drawing/2014/main" id="{4F9C3997-C44F-4957-AFFB-6B151BF4DE0E}"/>
                </a:ext>
              </a:extLst>
            </p:cNvPr>
            <p:cNvSpPr txBox="1"/>
            <p:nvPr/>
          </p:nvSpPr>
          <p:spPr>
            <a:xfrm>
              <a:off x="-32099" y="215637"/>
              <a:ext cx="2094853" cy="899743"/>
            </a:xfrm>
            <a:prstGeom prst="rect">
              <a:avLst/>
            </a:prstGeom>
            <a:noFill/>
          </p:spPr>
          <p:txBody>
            <a:bodyPr wrap="square" rtlCol="0">
              <a:spAutoFit/>
            </a:bodyPr>
            <a:lstStyle/>
            <a:p>
              <a:pPr algn="ctr"/>
              <a:r>
                <a:rPr lang="es-EC" sz="1400" dirty="0">
                  <a:solidFill>
                    <a:srgbClr val="000000"/>
                  </a:solidFill>
                  <a:latin typeface="Britannic Bold" panose="020B0903060703020204" pitchFamily="34" charset="0"/>
                </a:rPr>
                <a:t>CAPÍTULO</a:t>
              </a:r>
            </a:p>
            <a:p>
              <a:pPr algn="ctr"/>
              <a:r>
                <a:rPr lang="es-EC" sz="1400" dirty="0">
                  <a:solidFill>
                    <a:srgbClr val="000000"/>
                  </a:solidFill>
                  <a:latin typeface="Britannic Bold" panose="020B0903060703020204" pitchFamily="34" charset="0"/>
                </a:rPr>
                <a:t>5</a:t>
              </a:r>
            </a:p>
          </p:txBody>
        </p:sp>
      </p:grpSp>
      <p:pic>
        <p:nvPicPr>
          <p:cNvPr id="2" name="Imagen 1">
            <a:extLst>
              <a:ext uri="{FF2B5EF4-FFF2-40B4-BE49-F238E27FC236}">
                <a16:creationId xmlns:a16="http://schemas.microsoft.com/office/drawing/2014/main" id="{F2330DD5-085D-4E19-A344-83484672A248}"/>
              </a:ext>
            </a:extLst>
          </p:cNvPr>
          <p:cNvPicPr>
            <a:picLocks noChangeAspect="1"/>
          </p:cNvPicPr>
          <p:nvPr/>
        </p:nvPicPr>
        <p:blipFill>
          <a:blip r:embed="rId4"/>
          <a:stretch>
            <a:fillRect/>
          </a:stretch>
        </p:blipFill>
        <p:spPr>
          <a:xfrm>
            <a:off x="262558" y="1196752"/>
            <a:ext cx="11737304" cy="4320480"/>
          </a:xfrm>
          <a:prstGeom prst="rect">
            <a:avLst/>
          </a:prstGeom>
        </p:spPr>
      </p:pic>
    </p:spTree>
    <p:extLst>
      <p:ext uri="{BB962C8B-B14F-4D97-AF65-F5344CB8AC3E}">
        <p14:creationId xmlns:p14="http://schemas.microsoft.com/office/powerpoint/2010/main" val="40879534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5DFBA24-01DF-45FE-939C-4CFECEABCABB}"/>
              </a:ext>
            </a:extLst>
          </p:cNvPr>
          <p:cNvPicPr>
            <a:picLocks noChangeAspect="1"/>
          </p:cNvPicPr>
          <p:nvPr/>
        </p:nvPicPr>
        <p:blipFill>
          <a:blip r:embed="rId3"/>
          <a:stretch>
            <a:fillRect/>
          </a:stretch>
        </p:blipFill>
        <p:spPr>
          <a:xfrm>
            <a:off x="190550" y="1412776"/>
            <a:ext cx="11809312" cy="3672408"/>
          </a:xfrm>
          <a:prstGeom prst="rect">
            <a:avLst/>
          </a:prstGeom>
        </p:spPr>
      </p:pic>
    </p:spTree>
    <p:extLst>
      <p:ext uri="{BB962C8B-B14F-4D97-AF65-F5344CB8AC3E}">
        <p14:creationId xmlns:p14="http://schemas.microsoft.com/office/powerpoint/2010/main" val="17737823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sultado de imagen para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614" y="1772816"/>
            <a:ext cx="9580972" cy="35433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42" name="Picture 2" descr="Resultado de imagen para gorro de gradu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0495">
            <a:off x="8393428" y="326622"/>
            <a:ext cx="352839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2668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rc 35">
            <a:extLst>
              <a:ext uri="{FF2B5EF4-FFF2-40B4-BE49-F238E27FC236}">
                <a16:creationId xmlns:a16="http://schemas.microsoft.com/office/drawing/2014/main" id="{2B49C599-491C-4DD2-B554-B4CA57E54861}"/>
              </a:ext>
            </a:extLst>
          </p:cNvPr>
          <p:cNvSpPr/>
          <p:nvPr/>
        </p:nvSpPr>
        <p:spPr>
          <a:xfrm>
            <a:off x="2106129" y="1475016"/>
            <a:ext cx="8679071" cy="6423794"/>
          </a:xfrm>
          <a:prstGeom prst="arc">
            <a:avLst>
              <a:gd name="adj1" fmla="val 10389823"/>
              <a:gd name="adj2" fmla="val 0"/>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37">
            <a:extLst>
              <a:ext uri="{FF2B5EF4-FFF2-40B4-BE49-F238E27FC236}">
                <a16:creationId xmlns:a16="http://schemas.microsoft.com/office/drawing/2014/main" id="{FE7FED4E-0130-4141-B5A7-A773BD3013C4}"/>
              </a:ext>
            </a:extLst>
          </p:cNvPr>
          <p:cNvCxnSpPr>
            <a:cxnSpLocks/>
          </p:cNvCxnSpPr>
          <p:nvPr/>
        </p:nvCxnSpPr>
        <p:spPr>
          <a:xfrm flipH="1" flipV="1">
            <a:off x="3187725" y="4572443"/>
            <a:ext cx="1127331" cy="296717"/>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407D6C43-CCBF-4A43-B5F3-1FB19F960BFF}"/>
              </a:ext>
            </a:extLst>
          </p:cNvPr>
          <p:cNvCxnSpPr>
            <a:cxnSpLocks/>
          </p:cNvCxnSpPr>
          <p:nvPr/>
        </p:nvCxnSpPr>
        <p:spPr>
          <a:xfrm flipV="1">
            <a:off x="8183703" y="4869160"/>
            <a:ext cx="1439895" cy="155949"/>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41">
            <a:extLst>
              <a:ext uri="{FF2B5EF4-FFF2-40B4-BE49-F238E27FC236}">
                <a16:creationId xmlns:a16="http://schemas.microsoft.com/office/drawing/2014/main" id="{15B1DB1A-A91E-4F62-B11A-F1D8D031194A}"/>
              </a:ext>
            </a:extLst>
          </p:cNvPr>
          <p:cNvCxnSpPr>
            <a:cxnSpLocks/>
          </p:cNvCxnSpPr>
          <p:nvPr/>
        </p:nvCxnSpPr>
        <p:spPr>
          <a:xfrm flipV="1">
            <a:off x="6336893" y="2522917"/>
            <a:ext cx="16698" cy="104106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Oval 5">
            <a:extLst>
              <a:ext uri="{FF2B5EF4-FFF2-40B4-BE49-F238E27FC236}">
                <a16:creationId xmlns:a16="http://schemas.microsoft.com/office/drawing/2014/main" id="{D7575220-7EAC-4E0F-82E2-4C494901DD3B}"/>
              </a:ext>
            </a:extLst>
          </p:cNvPr>
          <p:cNvSpPr>
            <a:spLocks noChangeArrowheads="1"/>
          </p:cNvSpPr>
          <p:nvPr/>
        </p:nvSpPr>
        <p:spPr bwMode="auto">
          <a:xfrm>
            <a:off x="4837919" y="715314"/>
            <a:ext cx="2997946" cy="1726760"/>
          </a:xfrm>
          <a:prstGeom prst="ellipse">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3" name="Oval 8">
            <a:extLst>
              <a:ext uri="{FF2B5EF4-FFF2-40B4-BE49-F238E27FC236}">
                <a16:creationId xmlns:a16="http://schemas.microsoft.com/office/drawing/2014/main" id="{0EFF13C7-8E83-4BF7-8500-920F7F5A01F6}"/>
              </a:ext>
            </a:extLst>
          </p:cNvPr>
          <p:cNvSpPr>
            <a:spLocks noChangeArrowheads="1"/>
          </p:cNvSpPr>
          <p:nvPr/>
        </p:nvSpPr>
        <p:spPr bwMode="auto">
          <a:xfrm>
            <a:off x="9346271" y="3393243"/>
            <a:ext cx="2452742" cy="1847822"/>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6" name="Oval 23">
            <a:extLst>
              <a:ext uri="{FF2B5EF4-FFF2-40B4-BE49-F238E27FC236}">
                <a16:creationId xmlns:a16="http://schemas.microsoft.com/office/drawing/2014/main" id="{F0C5A18A-E4BA-492E-9099-8149AEE07232}"/>
              </a:ext>
            </a:extLst>
          </p:cNvPr>
          <p:cNvSpPr>
            <a:spLocks noChangeArrowheads="1"/>
          </p:cNvSpPr>
          <p:nvPr/>
        </p:nvSpPr>
        <p:spPr bwMode="auto">
          <a:xfrm>
            <a:off x="400126" y="3463069"/>
            <a:ext cx="2712668" cy="1818201"/>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schemeClr val="accent6"/>
              </a:solidFill>
            </a:endParaRPr>
          </a:p>
        </p:txBody>
      </p:sp>
      <p:sp>
        <p:nvSpPr>
          <p:cNvPr id="17" name="Freeform: Shape 47">
            <a:extLst>
              <a:ext uri="{FF2B5EF4-FFF2-40B4-BE49-F238E27FC236}">
                <a16:creationId xmlns:a16="http://schemas.microsoft.com/office/drawing/2014/main" id="{2CA0C6C2-FC90-4093-8016-0B2E55CAE0D8}"/>
              </a:ext>
            </a:extLst>
          </p:cNvPr>
          <p:cNvSpPr>
            <a:spLocks noChangeArrowheads="1"/>
          </p:cNvSpPr>
          <p:nvPr/>
        </p:nvSpPr>
        <p:spPr bwMode="auto">
          <a:xfrm>
            <a:off x="4274396" y="4026748"/>
            <a:ext cx="4342541" cy="2115938"/>
          </a:xfrm>
          <a:custGeom>
            <a:avLst/>
            <a:gdLst>
              <a:gd name="connsiteX0" fmla="*/ 1546888 w 3093776"/>
              <a:gd name="connsiteY0" fmla="*/ 0 h 2397997"/>
              <a:gd name="connsiteX1" fmla="*/ 3093776 w 3093776"/>
              <a:gd name="connsiteY1" fmla="*/ 1538365 h 2397997"/>
              <a:gd name="connsiteX2" fmla="*/ 2907075 w 3093776"/>
              <a:gd name="connsiteY2" fmla="*/ 2271642 h 2397997"/>
              <a:gd name="connsiteX3" fmla="*/ 2829887 w 3093776"/>
              <a:gd name="connsiteY3" fmla="*/ 2397997 h 2397997"/>
              <a:gd name="connsiteX4" fmla="*/ 263890 w 3093776"/>
              <a:gd name="connsiteY4" fmla="*/ 2397997 h 2397997"/>
              <a:gd name="connsiteX5" fmla="*/ 186701 w 3093776"/>
              <a:gd name="connsiteY5" fmla="*/ 2271642 h 2397997"/>
              <a:gd name="connsiteX6" fmla="*/ 0 w 3093776"/>
              <a:gd name="connsiteY6" fmla="*/ 1538365 h 2397997"/>
              <a:gd name="connsiteX7" fmla="*/ 1546888 w 3093776"/>
              <a:gd name="connsiteY7" fmla="*/ 0 h 239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3776" h="2397997">
                <a:moveTo>
                  <a:pt x="1546888" y="0"/>
                </a:moveTo>
                <a:cubicBezTo>
                  <a:pt x="2401211" y="0"/>
                  <a:pt x="3093776" y="688749"/>
                  <a:pt x="3093776" y="1538365"/>
                </a:cubicBezTo>
                <a:cubicBezTo>
                  <a:pt x="3093776" y="1803870"/>
                  <a:pt x="3026143" y="2053666"/>
                  <a:pt x="2907075" y="2271642"/>
                </a:cubicBezTo>
                <a:lnTo>
                  <a:pt x="2829887" y="2397997"/>
                </a:lnTo>
                <a:lnTo>
                  <a:pt x="263890" y="2397997"/>
                </a:lnTo>
                <a:lnTo>
                  <a:pt x="186701" y="2271642"/>
                </a:lnTo>
                <a:cubicBezTo>
                  <a:pt x="67634" y="2053666"/>
                  <a:pt x="0" y="1803870"/>
                  <a:pt x="0" y="1538365"/>
                </a:cubicBezTo>
                <a:cubicBezTo>
                  <a:pt x="0" y="688749"/>
                  <a:pt x="692565" y="0"/>
                  <a:pt x="1546888" y="0"/>
                </a:cubicBezTo>
                <a:close/>
              </a:path>
            </a:pathLst>
          </a:cu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n>
                <a:solidFill>
                  <a:sysClr val="windowText" lastClr="000000"/>
                </a:solidFill>
              </a:ln>
              <a:solidFill>
                <a:srgbClr val="000099"/>
              </a:solidFill>
            </a:endParaRPr>
          </a:p>
        </p:txBody>
      </p:sp>
      <p:sp>
        <p:nvSpPr>
          <p:cNvPr id="18" name="TextBox 16">
            <a:extLst>
              <a:ext uri="{FF2B5EF4-FFF2-40B4-BE49-F238E27FC236}">
                <a16:creationId xmlns:a16="http://schemas.microsoft.com/office/drawing/2014/main" id="{83F8926C-E576-4258-9BB3-354D19830615}"/>
              </a:ext>
            </a:extLst>
          </p:cNvPr>
          <p:cNvSpPr txBox="1"/>
          <p:nvPr/>
        </p:nvSpPr>
        <p:spPr>
          <a:xfrm>
            <a:off x="4433096" y="4446017"/>
            <a:ext cx="3985096" cy="1323439"/>
          </a:xfrm>
          <a:prstGeom prst="rect">
            <a:avLst/>
          </a:prstGeom>
          <a:noFill/>
        </p:spPr>
        <p:txBody>
          <a:bodyPr wrap="square" rtlCol="0" anchor="ctr">
            <a:spAutoFit/>
          </a:bodyPr>
          <a:lstStyle/>
          <a:p>
            <a:pPr algn="ctr"/>
            <a:r>
              <a:rPr lang="es-EC" sz="1600" dirty="0">
                <a:solidFill>
                  <a:schemeClr val="accent6"/>
                </a:solidFill>
                <a:latin typeface="Maiandra GD" panose="020E0502030308020204" pitchFamily="34" charset="0"/>
              </a:rPr>
              <a:t>Analizar la incidencia del Crédito Cooperativo en el desarrollo económico del sector agropecuario del Cantón Sigchos y su influencia en la evolución del sector, durante el período 2018-2019.</a:t>
            </a:r>
            <a:endParaRPr lang="es-EC" sz="1600" dirty="0">
              <a:solidFill>
                <a:schemeClr val="accent6"/>
              </a:solidFill>
              <a:latin typeface="Maiandra GD" panose="020E050203030802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14030B3A-D6F0-4CD0-A275-A08D867D89AE}"/>
              </a:ext>
            </a:extLst>
          </p:cNvPr>
          <p:cNvSpPr txBox="1"/>
          <p:nvPr/>
        </p:nvSpPr>
        <p:spPr>
          <a:xfrm>
            <a:off x="651996" y="3842991"/>
            <a:ext cx="2208927" cy="1169551"/>
          </a:xfrm>
          <a:prstGeom prst="rect">
            <a:avLst/>
          </a:prstGeom>
          <a:noFill/>
        </p:spPr>
        <p:txBody>
          <a:bodyPr wrap="square" rtlCol="0" anchor="ctr">
            <a:spAutoFit/>
          </a:bodyPr>
          <a:lstStyle/>
          <a:p>
            <a:pPr lvl="0" algn="ctr"/>
            <a:r>
              <a:rPr lang="es-EC" sz="1400" dirty="0">
                <a:solidFill>
                  <a:schemeClr val="accent6"/>
                </a:solidFill>
                <a:latin typeface="Maiandra GD" panose="020E0502030308020204" pitchFamily="34" charset="0"/>
              </a:rPr>
              <a:t>Determinar los principales factores que influyen en el desarrollo económico  del sector agropecuario del Cantón Sigchos.</a:t>
            </a:r>
          </a:p>
        </p:txBody>
      </p:sp>
      <p:sp>
        <p:nvSpPr>
          <p:cNvPr id="26" name="TextBox 25">
            <a:extLst>
              <a:ext uri="{FF2B5EF4-FFF2-40B4-BE49-F238E27FC236}">
                <a16:creationId xmlns:a16="http://schemas.microsoft.com/office/drawing/2014/main" id="{2A57874E-5DFC-4DE8-B100-1CA67A980B06}"/>
              </a:ext>
            </a:extLst>
          </p:cNvPr>
          <p:cNvSpPr txBox="1"/>
          <p:nvPr/>
        </p:nvSpPr>
        <p:spPr>
          <a:xfrm>
            <a:off x="9388019" y="3734746"/>
            <a:ext cx="2363251" cy="1169551"/>
          </a:xfrm>
          <a:prstGeom prst="rect">
            <a:avLst/>
          </a:prstGeom>
          <a:noFill/>
        </p:spPr>
        <p:txBody>
          <a:bodyPr wrap="square" rtlCol="0" anchor="ctr">
            <a:spAutoFit/>
          </a:bodyPr>
          <a:lstStyle/>
          <a:p>
            <a:pPr lvl="0" algn="ctr"/>
            <a:r>
              <a:rPr lang="es-EC" sz="1400" dirty="0">
                <a:solidFill>
                  <a:schemeClr val="accent6"/>
                </a:solidFill>
                <a:latin typeface="Maiandra GD" panose="020E0502030308020204" pitchFamily="34" charset="0"/>
              </a:rPr>
              <a:t>Formular alternativas mediante una Propuesta orientada al fortalecimiento del sector agropecuario del Cantón Sigchos.</a:t>
            </a:r>
            <a:endParaRPr lang="es-EC" sz="1200" dirty="0">
              <a:solidFill>
                <a:schemeClr val="accent6"/>
              </a:solidFill>
              <a:latin typeface="Maiandra GD" panose="020E050203030802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06058FEA-D9F5-4480-9CFD-F95EBACCDA44}"/>
              </a:ext>
            </a:extLst>
          </p:cNvPr>
          <p:cNvSpPr txBox="1"/>
          <p:nvPr/>
        </p:nvSpPr>
        <p:spPr>
          <a:xfrm>
            <a:off x="4942681" y="1253214"/>
            <a:ext cx="2776107" cy="738664"/>
          </a:xfrm>
          <a:prstGeom prst="rect">
            <a:avLst/>
          </a:prstGeom>
          <a:noFill/>
        </p:spPr>
        <p:txBody>
          <a:bodyPr wrap="square" rtlCol="0" anchor="ctr">
            <a:spAutoFit/>
          </a:bodyPr>
          <a:lstStyle/>
          <a:p>
            <a:pPr algn="ctr"/>
            <a:r>
              <a:rPr lang="es-EC" sz="1400" dirty="0">
                <a:solidFill>
                  <a:schemeClr val="accent6"/>
                </a:solidFill>
                <a:latin typeface="Maiandra GD" panose="020E0502030308020204" pitchFamily="34" charset="0"/>
              </a:rPr>
              <a:t>Analizar los resultados obtenidos de la investigación y comprobar la hipótesis de estudio.</a:t>
            </a:r>
            <a:endParaRPr lang="es-EC" sz="1200" dirty="0">
              <a:solidFill>
                <a:schemeClr val="accent6"/>
              </a:solidFill>
              <a:latin typeface="Maiandra GD" pitchFamily="34" charset="0"/>
            </a:endParaRPr>
          </a:p>
        </p:txBody>
      </p:sp>
      <p:sp>
        <p:nvSpPr>
          <p:cNvPr id="31" name="30 Rectángulo"/>
          <p:cNvSpPr/>
          <p:nvPr/>
        </p:nvSpPr>
        <p:spPr>
          <a:xfrm>
            <a:off x="5248688" y="3440514"/>
            <a:ext cx="2302233" cy="584775"/>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s-ES" sz="3200" b="1" cap="all" spc="0" dirty="0">
                <a:ln w="9000" cmpd="sng">
                  <a:solidFill>
                    <a:schemeClr val="tx1"/>
                  </a:solidFill>
                  <a:prstDash val="solid"/>
                </a:ln>
                <a:solidFill>
                  <a:srgbClr val="00823B"/>
                </a:solidFill>
                <a:effectLst>
                  <a:reflection blurRad="12700" stA="28000" endPos="45000" dist="1000" dir="5400000" sy="-100000" algn="bl" rotWithShape="0"/>
                </a:effectLst>
                <a:latin typeface="Maiandra GD" pitchFamily="34" charset="0"/>
              </a:rPr>
              <a:t>Objetivos</a:t>
            </a:r>
          </a:p>
        </p:txBody>
      </p:sp>
      <p:pic>
        <p:nvPicPr>
          <p:cNvPr id="3076"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492" y="102318"/>
            <a:ext cx="3324225"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955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3 Grupo"/>
          <p:cNvGrpSpPr/>
          <p:nvPr/>
        </p:nvGrpSpPr>
        <p:grpSpPr>
          <a:xfrm>
            <a:off x="-298003" y="-343675"/>
            <a:ext cx="2304256" cy="2035292"/>
            <a:chOff x="-457521" y="-342076"/>
            <a:chExt cx="2952328" cy="2330916"/>
          </a:xfrm>
        </p:grpSpPr>
        <p:grpSp>
          <p:nvGrpSpPr>
            <p:cNvPr id="15" name="4 Grupo"/>
            <p:cNvGrpSpPr/>
            <p:nvPr/>
          </p:nvGrpSpPr>
          <p:grpSpPr>
            <a:xfrm>
              <a:off x="-457521" y="-342076"/>
              <a:ext cx="2952328" cy="2330916"/>
              <a:chOff x="-564008" y="-414084"/>
              <a:chExt cx="3779269" cy="2750540"/>
            </a:xfrm>
          </p:grpSpPr>
          <p:pic>
            <p:nvPicPr>
              <p:cNvPr id="17" name="Graphic 11" descr="Single gear">
                <a:extLst>
                  <a:ext uri="{FF2B5EF4-FFF2-40B4-BE49-F238E27FC236}">
                    <a16:creationId xmlns:a16="http://schemas.microsoft.com/office/drawing/2014/main" id="{DC19A909-158E-40CE-B16F-CEE511B3BD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4008" y="-414084"/>
                <a:ext cx="3779269" cy="2750540"/>
              </a:xfrm>
              <a:prstGeom prst="rect">
                <a:avLst/>
              </a:prstGeom>
              <a:ln>
                <a:noFill/>
              </a:ln>
            </p:spPr>
          </p:pic>
          <p:sp>
            <p:nvSpPr>
              <p:cNvPr id="18" name="Oval 12">
                <a:extLst>
                  <a:ext uri="{FF2B5EF4-FFF2-40B4-BE49-F238E27FC236}">
                    <a16:creationId xmlns:a16="http://schemas.microsoft.com/office/drawing/2014/main" id="{7DC7A67C-2E9B-460F-B235-429C04235FE9}"/>
                  </a:ext>
                </a:extLst>
              </p:cNvPr>
              <p:cNvSpPr/>
              <p:nvPr/>
            </p:nvSpPr>
            <p:spPr>
              <a:xfrm>
                <a:off x="485789" y="349955"/>
                <a:ext cx="1679675" cy="1222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5 CuadroTexto"/>
            <p:cNvSpPr txBox="1"/>
            <p:nvPr/>
          </p:nvSpPr>
          <p:spPr>
            <a:xfrm>
              <a:off x="-32095" y="462987"/>
              <a:ext cx="2094853" cy="707886"/>
            </a:xfrm>
            <a:prstGeom prst="rect">
              <a:avLst/>
            </a:prstGeom>
            <a:noFill/>
          </p:spPr>
          <p:txBody>
            <a:bodyPr wrap="square" rtlCol="0">
              <a:spAutoFit/>
            </a:bodyPr>
            <a:lstStyle/>
            <a:p>
              <a:pPr algn="ctr"/>
              <a:r>
                <a:rPr lang="es-EC" sz="2000" dirty="0">
                  <a:solidFill>
                    <a:srgbClr val="000000"/>
                  </a:solidFill>
                  <a:latin typeface="Britannic Bold" panose="020B0903060703020204" pitchFamily="34" charset="0"/>
                </a:rPr>
                <a:t>CAPÍTULO</a:t>
              </a:r>
            </a:p>
            <a:p>
              <a:pPr algn="ctr"/>
              <a:r>
                <a:rPr lang="es-EC" sz="2000" dirty="0">
                  <a:solidFill>
                    <a:srgbClr val="000000"/>
                  </a:solidFill>
                  <a:latin typeface="Britannic Bold" panose="020B0903060703020204" pitchFamily="34" charset="0"/>
                </a:rPr>
                <a:t>2</a:t>
              </a:r>
            </a:p>
          </p:txBody>
        </p:sp>
      </p:grpSp>
      <p:grpSp>
        <p:nvGrpSpPr>
          <p:cNvPr id="19" name="Group 719"/>
          <p:cNvGrpSpPr/>
          <p:nvPr/>
        </p:nvGrpSpPr>
        <p:grpSpPr>
          <a:xfrm>
            <a:off x="356349" y="1196752"/>
            <a:ext cx="3464197" cy="864722"/>
            <a:chOff x="-1" y="-1"/>
            <a:chExt cx="4996556" cy="1152961"/>
          </a:xfrm>
        </p:grpSpPr>
        <p:sp>
          <p:nvSpPr>
            <p:cNvPr id="20" name="Shape 712"/>
            <p:cNvSpPr/>
            <p:nvPr/>
          </p:nvSpPr>
          <p:spPr>
            <a:xfrm flipH="1">
              <a:off x="-1" y="166678"/>
              <a:ext cx="4191989" cy="818352"/>
            </a:xfrm>
            <a:prstGeom prst="rect">
              <a:avLst/>
            </a:prstGeom>
            <a:solidFill>
              <a:schemeClr val="accent6"/>
            </a:solidFill>
            <a:ln w="12700" cap="flat">
              <a:noFill/>
              <a:miter lim="400000"/>
            </a:ln>
            <a:effectLst/>
          </p:spPr>
          <p:txBody>
            <a:bodyPr wrap="square" lIns="34289" tIns="34289" rIns="34289" bIns="34289" numCol="1" anchor="ctr">
              <a:noAutofit/>
            </a:bodyPr>
            <a:lstStyle/>
            <a:p>
              <a:pPr lvl="0"/>
              <a:r>
                <a:rPr lang="es-EC" b="1" dirty="0">
                  <a:solidFill>
                    <a:schemeClr val="bg1"/>
                  </a:solidFill>
                  <a:latin typeface="Times New Roman" panose="02020603050405020304" pitchFamily="18" charset="0"/>
                  <a:cs typeface="Times New Roman" panose="02020603050405020304" pitchFamily="18" charset="0"/>
                </a:rPr>
                <a:t>Desarrollo Económico</a:t>
              </a:r>
            </a:p>
          </p:txBody>
        </p:sp>
        <p:grpSp>
          <p:nvGrpSpPr>
            <p:cNvPr id="21" name="Group 716"/>
            <p:cNvGrpSpPr/>
            <p:nvPr/>
          </p:nvGrpSpPr>
          <p:grpSpPr>
            <a:xfrm>
              <a:off x="4191985" y="-1"/>
              <a:ext cx="804570" cy="1152961"/>
              <a:chOff x="0" y="0"/>
              <a:chExt cx="804566" cy="1152958"/>
            </a:xfrm>
          </p:grpSpPr>
          <p:sp>
            <p:nvSpPr>
              <p:cNvPr id="22" name="Shape 713"/>
              <p:cNvSpPr/>
              <p:nvPr/>
            </p:nvSpPr>
            <p:spPr>
              <a:xfrm flipH="1">
                <a:off x="0" y="166677"/>
                <a:ext cx="402284" cy="9862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922"/>
                    </a:lnTo>
                    <a:lnTo>
                      <a:pt x="21600" y="0"/>
                    </a:lnTo>
                    <a:lnTo>
                      <a:pt x="0" y="3733"/>
                    </a:lnTo>
                    <a:lnTo>
                      <a:pt x="0" y="21600"/>
                    </a:lnTo>
                    <a:close/>
                  </a:path>
                </a:pathLst>
              </a:custGeom>
              <a:solidFill>
                <a:schemeClr val="accent6">
                  <a:alpha val="90000"/>
                </a:schemeClr>
              </a:solidFill>
              <a:ln w="12700" cap="flat">
                <a:noFill/>
                <a:miter lim="400000"/>
              </a:ln>
              <a:effectLst/>
            </p:spPr>
            <p:txBody>
              <a:bodyPr wrap="square" lIns="34289" tIns="34289" rIns="34289" bIns="34289" numCol="1" anchor="t">
                <a:noAutofit/>
              </a:bodyPr>
              <a:lstStyle/>
              <a:p>
                <a:endParaRPr sz="2000" b="1">
                  <a:solidFill>
                    <a:schemeClr val="bg1"/>
                  </a:solidFill>
                  <a:latin typeface="Times New Roman" panose="02020603050405020304" pitchFamily="18" charset="0"/>
                  <a:cs typeface="Times New Roman" panose="02020603050405020304" pitchFamily="18" charset="0"/>
                </a:endParaRPr>
              </a:p>
            </p:txBody>
          </p:sp>
          <p:sp>
            <p:nvSpPr>
              <p:cNvPr id="23" name="Shape 714"/>
              <p:cNvSpPr/>
              <p:nvPr/>
            </p:nvSpPr>
            <p:spPr>
              <a:xfrm flipH="1">
                <a:off x="402283" y="166677"/>
                <a:ext cx="402284" cy="98628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922"/>
                    </a:lnTo>
                    <a:lnTo>
                      <a:pt x="0" y="0"/>
                    </a:lnTo>
                    <a:lnTo>
                      <a:pt x="21600" y="3733"/>
                    </a:lnTo>
                    <a:lnTo>
                      <a:pt x="21600" y="21600"/>
                    </a:lnTo>
                    <a:close/>
                  </a:path>
                </a:pathLst>
              </a:custGeom>
              <a:solidFill>
                <a:schemeClr val="accent6">
                  <a:alpha val="80000"/>
                </a:schemeClr>
              </a:solidFill>
              <a:ln w="12700" cap="flat">
                <a:noFill/>
                <a:miter lim="400000"/>
              </a:ln>
              <a:effectLst/>
            </p:spPr>
            <p:txBody>
              <a:bodyPr wrap="square" lIns="34289" tIns="34289" rIns="34289" bIns="34289" numCol="1" anchor="ctr">
                <a:noAutofit/>
              </a:bodyPr>
              <a:lstStyle/>
              <a:p>
                <a:pPr algn="ctr"/>
                <a:r>
                  <a:rPr lang="en-US" sz="2000" b="1" dirty="0">
                    <a:solidFill>
                      <a:schemeClr val="bg1"/>
                    </a:solidFill>
                    <a:latin typeface="Times New Roman" panose="02020603050405020304" pitchFamily="18" charset="0"/>
                    <a:ea typeface="Helvetica"/>
                    <a:cs typeface="Times New Roman" panose="02020603050405020304" pitchFamily="18" charset="0"/>
                    <a:sym typeface="Helvetica"/>
                  </a:rPr>
                  <a:t>1</a:t>
                </a:r>
              </a:p>
            </p:txBody>
          </p:sp>
          <p:sp>
            <p:nvSpPr>
              <p:cNvPr id="24" name="Shape 715"/>
              <p:cNvSpPr/>
              <p:nvPr/>
            </p:nvSpPr>
            <p:spPr>
              <a:xfrm flipH="1">
                <a:off x="1" y="0"/>
                <a:ext cx="804566" cy="33711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chemeClr val="accent6"/>
              </a:solidFill>
              <a:ln w="9525" cap="flat">
                <a:noFill/>
                <a:prstDash val="solid"/>
                <a:bevel/>
              </a:ln>
              <a:effectLst/>
            </p:spPr>
            <p:txBody>
              <a:bodyPr wrap="square" lIns="34289" tIns="34289" rIns="34289" bIns="34289" numCol="1" anchor="t">
                <a:noAutofit/>
              </a:bodyPr>
              <a:lstStyle/>
              <a:p>
                <a:endParaRPr sz="2000" b="1">
                  <a:solidFill>
                    <a:schemeClr val="bg1"/>
                  </a:solidFill>
                  <a:latin typeface="Times New Roman" panose="02020603050405020304" pitchFamily="18" charset="0"/>
                  <a:cs typeface="Times New Roman" panose="02020603050405020304" pitchFamily="18" charset="0"/>
                </a:endParaRPr>
              </a:p>
            </p:txBody>
          </p:sp>
        </p:grpSp>
      </p:grpSp>
      <p:sp>
        <p:nvSpPr>
          <p:cNvPr id="25" name="Shape 744"/>
          <p:cNvSpPr/>
          <p:nvPr/>
        </p:nvSpPr>
        <p:spPr>
          <a:xfrm>
            <a:off x="4415414" y="1231885"/>
            <a:ext cx="7534475" cy="892552"/>
          </a:xfrm>
          <a:prstGeom prst="rect">
            <a:avLst/>
          </a:prstGeom>
          <a:ln>
            <a:noFill/>
          </a:ln>
          <a:extLst>
            <a:ext uri="{C572A759-6A51-4108-AA02-DFA0A04FC94B}">
              <ma14:wrappingTextBoxFlag xmlns="" xmlns:ma14="http://schemas.microsoft.com/office/mac/drawingml/2011/main" val="1"/>
            </a:ext>
          </a:extLst>
        </p:spPr>
        <p:style>
          <a:lnRef idx="2">
            <a:schemeClr val="accent6"/>
          </a:lnRef>
          <a:fillRef idx="1">
            <a:schemeClr val="lt1"/>
          </a:fillRef>
          <a:effectRef idx="0">
            <a:schemeClr val="accent6"/>
          </a:effectRef>
          <a:fontRef idx="minor">
            <a:schemeClr val="dk1"/>
          </a:fontRef>
        </p:style>
        <p:txBody>
          <a:bodyPr wrap="square" lIns="0" tIns="0" rIns="0" bIns="0" anchor="ctr">
            <a:spAutoFit/>
          </a:bodyPr>
          <a:lstStyle>
            <a:lvl1pPr>
              <a:defRPr sz="1100">
                <a:solidFill>
                  <a:srgbClr val="808080"/>
                </a:solidFill>
                <a:latin typeface="Open Sans"/>
                <a:ea typeface="Open Sans"/>
                <a:cs typeface="Open Sans"/>
                <a:sym typeface="Open Sans"/>
              </a:defRPr>
            </a:lvl1pPr>
          </a:lstStyle>
          <a:p>
            <a:pPr marL="285750" lvl="0" indent="-285750" algn="just">
              <a:spcBef>
                <a:spcPts val="600"/>
              </a:spcBef>
              <a:spcAft>
                <a:spcPts val="600"/>
              </a:spcAft>
              <a:buFont typeface="Wingdings" panose="05000000000000000000" pitchFamily="2" charset="2"/>
              <a:buChar char="Ø"/>
            </a:pPr>
            <a:r>
              <a:rPr lang="es-EC" sz="1600" dirty="0">
                <a:solidFill>
                  <a:srgbClr val="000000"/>
                </a:solidFill>
                <a:latin typeface="Times New Roman" panose="02020603050405020304" pitchFamily="18" charset="0"/>
                <a:cs typeface="Times New Roman" panose="02020603050405020304" pitchFamily="18" charset="0"/>
              </a:rPr>
              <a:t>Adam Smith - concepción de la acumulación de capital y la división del trabajo.</a:t>
            </a:r>
          </a:p>
          <a:p>
            <a:pPr marL="285750" lvl="0" indent="-285750" algn="just">
              <a:spcBef>
                <a:spcPts val="600"/>
              </a:spcBef>
              <a:spcAft>
                <a:spcPts val="600"/>
              </a:spcAft>
              <a:buFont typeface="Wingdings" panose="05000000000000000000" pitchFamily="2" charset="2"/>
              <a:buChar char="Ø"/>
            </a:pPr>
            <a:r>
              <a:rPr lang="es-EC" sz="1600" dirty="0">
                <a:solidFill>
                  <a:srgbClr val="000000"/>
                </a:solidFill>
                <a:latin typeface="Times New Roman" panose="02020603050405020304" pitchFamily="18" charset="0"/>
                <a:cs typeface="Times New Roman" panose="02020603050405020304" pitchFamily="18" charset="0"/>
              </a:rPr>
              <a:t>Segunda Guerra Mundial - crecimiento de la producción, la industrialización, la pobreza es consecuencia del subdesarrollo que puede corregirse</a:t>
            </a:r>
            <a:r>
              <a:rPr lang="es-EC" sz="1600" dirty="0">
                <a:latin typeface="Times New Roman" panose="02020603050405020304" pitchFamily="18" charset="0"/>
                <a:cs typeface="Times New Roman" panose="02020603050405020304" pitchFamily="18" charset="0"/>
              </a:rPr>
              <a:t>.</a:t>
            </a:r>
            <a:endParaRPr lang="es-EC" sz="1600" dirty="0">
              <a:solidFill>
                <a:srgbClr val="000000"/>
              </a:solidFill>
              <a:latin typeface="Times New Roman" panose="02020603050405020304" pitchFamily="18" charset="0"/>
              <a:cs typeface="Times New Roman" panose="02020603050405020304" pitchFamily="18" charset="0"/>
            </a:endParaRPr>
          </a:p>
        </p:txBody>
      </p:sp>
      <p:grpSp>
        <p:nvGrpSpPr>
          <p:cNvPr id="26" name="Group 759"/>
          <p:cNvGrpSpPr/>
          <p:nvPr/>
        </p:nvGrpSpPr>
        <p:grpSpPr>
          <a:xfrm>
            <a:off x="3926405" y="1124744"/>
            <a:ext cx="381741" cy="1035746"/>
            <a:chOff x="34085" y="0"/>
            <a:chExt cx="2583144" cy="453439"/>
          </a:xfrm>
        </p:grpSpPr>
        <p:sp>
          <p:nvSpPr>
            <p:cNvPr id="27" name="Shape 757"/>
            <p:cNvSpPr/>
            <p:nvPr/>
          </p:nvSpPr>
          <p:spPr>
            <a:xfrm flipV="1">
              <a:off x="2617228" y="0"/>
              <a:ext cx="1" cy="453439"/>
            </a:xfrm>
            <a:prstGeom prst="line">
              <a:avLst/>
            </a:prstGeom>
            <a:noFill/>
            <a:ln w="19050" cap="flat">
              <a:solidFill>
                <a:schemeClr val="accent6"/>
              </a:solidFill>
              <a:prstDash val="solid"/>
              <a:miter lim="400000"/>
            </a:ln>
            <a:effectLst/>
          </p:spPr>
          <p:txBody>
            <a:bodyPr wrap="square" lIns="0" tIns="0" rIns="0" bIns="0" numCol="1" anchor="t">
              <a:noAutofit/>
            </a:bodyPr>
            <a:lstStyle/>
            <a:p>
              <a:pPr defTabSz="342900">
                <a:defRPr sz="1200">
                  <a:latin typeface="Helvetica"/>
                  <a:ea typeface="Helvetica"/>
                  <a:cs typeface="Helvetica"/>
                  <a:sym typeface="Helvetica"/>
                </a:defRPr>
              </a:pPr>
              <a:endParaRPr sz="900"/>
            </a:p>
          </p:txBody>
        </p:sp>
        <p:sp>
          <p:nvSpPr>
            <p:cNvPr id="28" name="Shape 758"/>
            <p:cNvSpPr/>
            <p:nvPr/>
          </p:nvSpPr>
          <p:spPr>
            <a:xfrm flipH="1" flipV="1">
              <a:off x="34085" y="233808"/>
              <a:ext cx="2369436" cy="0"/>
            </a:xfrm>
            <a:prstGeom prst="line">
              <a:avLst/>
            </a:prstGeom>
            <a:noFill/>
            <a:ln w="19050" cap="flat">
              <a:solidFill>
                <a:schemeClr val="accent6"/>
              </a:solidFill>
              <a:prstDash val="sysDash"/>
              <a:miter lim="400000"/>
              <a:tailEnd type="oval" w="med" len="med"/>
            </a:ln>
            <a:effectLst/>
          </p:spPr>
          <p:txBody>
            <a:bodyPr wrap="square" lIns="0" tIns="0" rIns="0" bIns="0" numCol="1" anchor="t">
              <a:noAutofit/>
            </a:bodyPr>
            <a:lstStyle/>
            <a:p>
              <a:pPr defTabSz="342900">
                <a:defRPr sz="1200">
                  <a:latin typeface="Helvetica"/>
                  <a:ea typeface="Helvetica"/>
                  <a:cs typeface="Helvetica"/>
                  <a:sym typeface="Helvetica"/>
                </a:defRPr>
              </a:pPr>
              <a:endParaRPr sz="900"/>
            </a:p>
          </p:txBody>
        </p:sp>
      </p:grpSp>
      <p:grpSp>
        <p:nvGrpSpPr>
          <p:cNvPr id="39" name="Group 719"/>
          <p:cNvGrpSpPr/>
          <p:nvPr/>
        </p:nvGrpSpPr>
        <p:grpSpPr>
          <a:xfrm>
            <a:off x="319812" y="2513174"/>
            <a:ext cx="3503668" cy="864722"/>
            <a:chOff x="-1" y="-1"/>
            <a:chExt cx="4996556" cy="1152961"/>
          </a:xfrm>
        </p:grpSpPr>
        <p:sp>
          <p:nvSpPr>
            <p:cNvPr id="40" name="Shape 712"/>
            <p:cNvSpPr/>
            <p:nvPr/>
          </p:nvSpPr>
          <p:spPr>
            <a:xfrm flipH="1">
              <a:off x="-1" y="166678"/>
              <a:ext cx="4191989" cy="81835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34289" tIns="34289" rIns="34289" bIns="34289" numCol="1" anchor="ctr">
              <a:noAutofit/>
            </a:bodyPr>
            <a:lstStyle/>
            <a:p>
              <a:pPr lvl="0"/>
              <a:r>
                <a:rPr lang="es-EC" b="1" dirty="0">
                  <a:solidFill>
                    <a:schemeClr val="bg1"/>
                  </a:solidFill>
                  <a:latin typeface="Times New Roman" panose="02020603050405020304" pitchFamily="18" charset="0"/>
                  <a:cs typeface="Times New Roman" panose="02020603050405020304" pitchFamily="18" charset="0"/>
                </a:rPr>
                <a:t>Teoría del desenvolvimiento económico y el microcrédito</a:t>
              </a:r>
            </a:p>
          </p:txBody>
        </p:sp>
        <p:grpSp>
          <p:nvGrpSpPr>
            <p:cNvPr id="41" name="Group 716"/>
            <p:cNvGrpSpPr/>
            <p:nvPr/>
          </p:nvGrpSpPr>
          <p:grpSpPr>
            <a:xfrm>
              <a:off x="4191985" y="-1"/>
              <a:ext cx="804570" cy="1152961"/>
              <a:chOff x="0" y="0"/>
              <a:chExt cx="804566" cy="1152958"/>
            </a:xfrm>
          </p:grpSpPr>
          <p:sp>
            <p:nvSpPr>
              <p:cNvPr id="42" name="Shape 713"/>
              <p:cNvSpPr/>
              <p:nvPr/>
            </p:nvSpPr>
            <p:spPr>
              <a:xfrm flipH="1">
                <a:off x="0" y="166677"/>
                <a:ext cx="402284" cy="9862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922"/>
                    </a:lnTo>
                    <a:lnTo>
                      <a:pt x="21600" y="0"/>
                    </a:lnTo>
                    <a:lnTo>
                      <a:pt x="0" y="3733"/>
                    </a:lnTo>
                    <a:lnTo>
                      <a:pt x="0" y="21600"/>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wrap="square" lIns="34289" tIns="34289" rIns="34289" bIns="34289" numCol="1" anchor="t">
                <a:noAutofit/>
              </a:bodyPr>
              <a:lstStyle/>
              <a:p>
                <a:endParaRPr sz="2000" b="1">
                  <a:solidFill>
                    <a:schemeClr val="bg1"/>
                  </a:solidFill>
                  <a:latin typeface="Times New Roman" panose="02020603050405020304" pitchFamily="18" charset="0"/>
                  <a:cs typeface="Times New Roman" panose="02020603050405020304" pitchFamily="18" charset="0"/>
                </a:endParaRPr>
              </a:p>
            </p:txBody>
          </p:sp>
          <p:sp>
            <p:nvSpPr>
              <p:cNvPr id="43" name="Shape 714"/>
              <p:cNvSpPr/>
              <p:nvPr/>
            </p:nvSpPr>
            <p:spPr>
              <a:xfrm flipH="1">
                <a:off x="402283" y="166677"/>
                <a:ext cx="402284" cy="98628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922"/>
                    </a:lnTo>
                    <a:lnTo>
                      <a:pt x="0" y="0"/>
                    </a:lnTo>
                    <a:lnTo>
                      <a:pt x="21600" y="3733"/>
                    </a:lnTo>
                    <a:lnTo>
                      <a:pt x="21600" y="21600"/>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wrap="square" lIns="34289" tIns="34289" rIns="34289" bIns="34289" numCol="1" anchor="ctr">
                <a:noAutofit/>
              </a:bodyPr>
              <a:lstStyle/>
              <a:p>
                <a:pPr algn="ctr"/>
                <a:r>
                  <a:rPr lang="en-US" sz="2000" b="1" dirty="0">
                    <a:solidFill>
                      <a:schemeClr val="bg1"/>
                    </a:solidFill>
                    <a:latin typeface="Times New Roman" panose="02020603050405020304" pitchFamily="18" charset="0"/>
                    <a:ea typeface="Helvetica"/>
                    <a:cs typeface="Times New Roman" panose="02020603050405020304" pitchFamily="18" charset="0"/>
                    <a:sym typeface="Helvetica"/>
                  </a:rPr>
                  <a:t>2</a:t>
                </a:r>
              </a:p>
            </p:txBody>
          </p:sp>
          <p:sp>
            <p:nvSpPr>
              <p:cNvPr id="44" name="Shape 715"/>
              <p:cNvSpPr/>
              <p:nvPr/>
            </p:nvSpPr>
            <p:spPr>
              <a:xfrm flipH="1">
                <a:off x="1" y="0"/>
                <a:ext cx="804566" cy="33711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wrap="square" lIns="34289" tIns="34289" rIns="34289" bIns="34289" numCol="1" anchor="t">
                <a:noAutofit/>
              </a:bodyPr>
              <a:lstStyle/>
              <a:p>
                <a:endParaRPr sz="2000" b="1">
                  <a:solidFill>
                    <a:schemeClr val="bg1"/>
                  </a:solidFill>
                  <a:latin typeface="Times New Roman" panose="02020603050405020304" pitchFamily="18" charset="0"/>
                  <a:cs typeface="Times New Roman" panose="02020603050405020304" pitchFamily="18" charset="0"/>
                </a:endParaRPr>
              </a:p>
            </p:txBody>
          </p:sp>
        </p:grpSp>
      </p:grpSp>
      <p:sp>
        <p:nvSpPr>
          <p:cNvPr id="45" name="Shape 744"/>
          <p:cNvSpPr/>
          <p:nvPr/>
        </p:nvSpPr>
        <p:spPr>
          <a:xfrm>
            <a:off x="4411073" y="2348880"/>
            <a:ext cx="7506123" cy="1138773"/>
          </a:xfrm>
          <a:prstGeom prst="rect">
            <a:avLst/>
          </a:prstGeom>
          <a:ln>
            <a:noFill/>
          </a:ln>
          <a:extLst>
            <a:ext uri="{C572A759-6A51-4108-AA02-DFA0A04FC94B}">
              <ma14:wrappingTextBoxFlag xmlns:ma14="http://schemas.microsoft.com/office/mac/drawingml/2011/main" xmlns="" val="1"/>
            </a:ext>
          </a:extLst>
        </p:spPr>
        <p:style>
          <a:lnRef idx="2">
            <a:schemeClr val="accent6"/>
          </a:lnRef>
          <a:fillRef idx="1">
            <a:schemeClr val="lt1"/>
          </a:fillRef>
          <a:effectRef idx="0">
            <a:schemeClr val="accent6"/>
          </a:effectRef>
          <a:fontRef idx="minor">
            <a:schemeClr val="dk1"/>
          </a:fontRef>
        </p:style>
        <p:txBody>
          <a:bodyPr wrap="square" lIns="0" tIns="0" rIns="0" bIns="0" anchor="ctr">
            <a:spAutoFit/>
          </a:bodyPr>
          <a:lstStyle>
            <a:lvl1pPr>
              <a:defRPr sz="1100">
                <a:solidFill>
                  <a:srgbClr val="808080"/>
                </a:solidFill>
                <a:latin typeface="Open Sans"/>
                <a:ea typeface="Open Sans"/>
                <a:cs typeface="Open Sans"/>
                <a:sym typeface="Open Sans"/>
              </a:defRPr>
            </a:lvl1pPr>
          </a:lstStyle>
          <a:p>
            <a:pPr marL="285750" lvl="0" indent="-285750" algn="just">
              <a:spcBef>
                <a:spcPts val="600"/>
              </a:spcBef>
              <a:spcAft>
                <a:spcPts val="600"/>
              </a:spcAft>
              <a:buFont typeface="Wingdings" panose="05000000000000000000" pitchFamily="2" charset="2"/>
              <a:buChar char="Ø"/>
            </a:pPr>
            <a:r>
              <a:rPr lang="es-EC" sz="1600" dirty="0">
                <a:solidFill>
                  <a:srgbClr val="000000"/>
                </a:solidFill>
                <a:latin typeface="Times New Roman" panose="02020603050405020304" pitchFamily="18" charset="0"/>
                <a:cs typeface="Times New Roman" panose="02020603050405020304" pitchFamily="18" charset="0"/>
              </a:rPr>
              <a:t>Schumpeter (1963) – define una caracteriza propia, como la puesta en práctica de nuevas combinaciones de medios productivos.</a:t>
            </a:r>
          </a:p>
          <a:p>
            <a:pPr marL="285750" lvl="0" indent="-285750" algn="just">
              <a:spcBef>
                <a:spcPts val="600"/>
              </a:spcBef>
              <a:spcAft>
                <a:spcPts val="600"/>
              </a:spcAft>
              <a:buFont typeface="Wingdings" panose="05000000000000000000" pitchFamily="2" charset="2"/>
              <a:buChar char="Ø"/>
            </a:pPr>
            <a:r>
              <a:rPr lang="es-EC" sz="1600" dirty="0">
                <a:solidFill>
                  <a:srgbClr val="000000"/>
                </a:solidFill>
                <a:latin typeface="Times New Roman" panose="02020603050405020304" pitchFamily="18" charset="0"/>
                <a:cs typeface="Times New Roman" panose="02020603050405020304" pitchFamily="18" charset="0"/>
              </a:rPr>
              <a:t>Crédito como un medio de financiamiento, que beneficia de forma directa al desenvolvimiento</a:t>
            </a:r>
          </a:p>
        </p:txBody>
      </p:sp>
      <p:grpSp>
        <p:nvGrpSpPr>
          <p:cNvPr id="46" name="Group 759"/>
          <p:cNvGrpSpPr/>
          <p:nvPr/>
        </p:nvGrpSpPr>
        <p:grpSpPr>
          <a:xfrm>
            <a:off x="3926408" y="2348880"/>
            <a:ext cx="380335" cy="1035746"/>
            <a:chOff x="34099" y="0"/>
            <a:chExt cx="2583130" cy="453439"/>
          </a:xfrm>
        </p:grpSpPr>
        <p:sp>
          <p:nvSpPr>
            <p:cNvPr id="47" name="Shape 757"/>
            <p:cNvSpPr/>
            <p:nvPr/>
          </p:nvSpPr>
          <p:spPr>
            <a:xfrm flipV="1">
              <a:off x="2617228" y="0"/>
              <a:ext cx="1" cy="453439"/>
            </a:xfrm>
            <a:prstGeom prst="line">
              <a:avLst/>
            </a:prstGeom>
            <a:noFill/>
            <a:ln w="19050" cap="flat">
              <a:solidFill>
                <a:schemeClr val="accent6"/>
              </a:solidFill>
              <a:prstDash val="solid"/>
              <a:miter lim="400000"/>
            </a:ln>
            <a:effectLst/>
          </p:spPr>
          <p:txBody>
            <a:bodyPr wrap="square" lIns="0" tIns="0" rIns="0" bIns="0" numCol="1" anchor="t">
              <a:noAutofit/>
            </a:bodyPr>
            <a:lstStyle/>
            <a:p>
              <a:pPr defTabSz="342900">
                <a:defRPr sz="1200">
                  <a:latin typeface="Helvetica"/>
                  <a:ea typeface="Helvetica"/>
                  <a:cs typeface="Helvetica"/>
                  <a:sym typeface="Helvetica"/>
                </a:defRPr>
              </a:pPr>
              <a:endParaRPr sz="900"/>
            </a:p>
          </p:txBody>
        </p:sp>
        <p:sp>
          <p:nvSpPr>
            <p:cNvPr id="48" name="Shape 758"/>
            <p:cNvSpPr/>
            <p:nvPr/>
          </p:nvSpPr>
          <p:spPr>
            <a:xfrm flipH="1" flipV="1">
              <a:off x="34099" y="233808"/>
              <a:ext cx="2569100" cy="0"/>
            </a:xfrm>
            <a:prstGeom prst="line">
              <a:avLst/>
            </a:prstGeom>
            <a:noFill/>
            <a:ln w="19050" cap="flat">
              <a:solidFill>
                <a:schemeClr val="accent6"/>
              </a:solidFill>
              <a:prstDash val="sysDash"/>
              <a:miter lim="400000"/>
              <a:tailEnd type="oval" w="med" len="med"/>
            </a:ln>
            <a:effectLst/>
          </p:spPr>
          <p:txBody>
            <a:bodyPr wrap="square" lIns="0" tIns="0" rIns="0" bIns="0" numCol="1" anchor="t">
              <a:noAutofit/>
            </a:bodyPr>
            <a:lstStyle/>
            <a:p>
              <a:pPr defTabSz="342900">
                <a:defRPr sz="1200">
                  <a:latin typeface="Helvetica"/>
                  <a:ea typeface="Helvetica"/>
                  <a:cs typeface="Helvetica"/>
                  <a:sym typeface="Helvetica"/>
                </a:defRPr>
              </a:pPr>
              <a:endParaRPr sz="900" dirty="0"/>
            </a:p>
          </p:txBody>
        </p:sp>
      </p:grpSp>
      <p:grpSp>
        <p:nvGrpSpPr>
          <p:cNvPr id="49" name="Group 727"/>
          <p:cNvGrpSpPr/>
          <p:nvPr/>
        </p:nvGrpSpPr>
        <p:grpSpPr>
          <a:xfrm>
            <a:off x="319812" y="3761163"/>
            <a:ext cx="3500736" cy="866603"/>
            <a:chOff x="-2" y="-1"/>
            <a:chExt cx="5735361" cy="1155470"/>
          </a:xfrm>
          <a:solidFill>
            <a:schemeClr val="accent5"/>
          </a:solidFill>
        </p:grpSpPr>
        <p:sp>
          <p:nvSpPr>
            <p:cNvPr id="50" name="Shape 720"/>
            <p:cNvSpPr/>
            <p:nvPr/>
          </p:nvSpPr>
          <p:spPr>
            <a:xfrm flipH="1">
              <a:off x="-2" y="171692"/>
              <a:ext cx="4930787" cy="816710"/>
            </a:xfrm>
            <a:prstGeom prst="rect">
              <a:avLst/>
            </a:prstGeom>
            <a:grpFill/>
            <a:ln w="12700" cap="flat">
              <a:noFill/>
              <a:miter lim="400000"/>
            </a:ln>
            <a:effectLst/>
          </p:spPr>
          <p:txBody>
            <a:bodyPr wrap="square" lIns="34289" tIns="34289" rIns="34289" bIns="34289" numCol="1" anchor="ctr">
              <a:noAutofit/>
            </a:bodyPr>
            <a:lstStyle/>
            <a:p>
              <a:pPr lvl="0"/>
              <a:r>
                <a:rPr lang="es-EC" b="1" dirty="0">
                  <a:solidFill>
                    <a:schemeClr val="bg1"/>
                  </a:solidFill>
                  <a:latin typeface="Times New Roman" panose="02020603050405020304" pitchFamily="18" charset="0"/>
                  <a:cs typeface="Times New Roman" panose="02020603050405020304" pitchFamily="18" charset="0"/>
                </a:rPr>
                <a:t>Teoría de la inclusión financiera </a:t>
              </a:r>
            </a:p>
          </p:txBody>
        </p:sp>
        <p:grpSp>
          <p:nvGrpSpPr>
            <p:cNvPr id="51" name="Group 724"/>
            <p:cNvGrpSpPr/>
            <p:nvPr/>
          </p:nvGrpSpPr>
          <p:grpSpPr>
            <a:xfrm>
              <a:off x="4811820" y="-1"/>
              <a:ext cx="923539" cy="1155470"/>
              <a:chOff x="-118967" y="-1"/>
              <a:chExt cx="923534" cy="1155468"/>
            </a:xfrm>
            <a:grpFill/>
          </p:grpSpPr>
          <p:sp>
            <p:nvSpPr>
              <p:cNvPr id="52" name="Shape 721"/>
              <p:cNvSpPr/>
              <p:nvPr/>
            </p:nvSpPr>
            <p:spPr>
              <a:xfrm flipH="1">
                <a:off x="-118967" y="169186"/>
                <a:ext cx="521250" cy="9862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922"/>
                    </a:lnTo>
                    <a:lnTo>
                      <a:pt x="21600" y="0"/>
                    </a:lnTo>
                    <a:lnTo>
                      <a:pt x="0" y="3678"/>
                    </a:lnTo>
                    <a:lnTo>
                      <a:pt x="0" y="21600"/>
                    </a:lnTo>
                    <a:close/>
                  </a:path>
                </a:pathLst>
              </a:custGeom>
              <a:solidFill>
                <a:schemeClr val="accent5">
                  <a:alpha val="90000"/>
                </a:schemeClr>
              </a:solidFill>
              <a:ln w="12700" cap="flat">
                <a:noFill/>
                <a:miter lim="400000"/>
              </a:ln>
              <a:effectLst/>
            </p:spPr>
            <p:txBody>
              <a:bodyPr wrap="square" lIns="34289" tIns="34289" rIns="34289" bIns="34289" numCol="1" anchor="t">
                <a:noAutofit/>
              </a:bodyPr>
              <a:lstStyle/>
              <a:p>
                <a:endParaRPr b="1">
                  <a:solidFill>
                    <a:schemeClr val="bg1"/>
                  </a:solidFill>
                  <a:latin typeface="Times New Roman" panose="02020603050405020304" pitchFamily="18" charset="0"/>
                  <a:cs typeface="Times New Roman" panose="02020603050405020304" pitchFamily="18" charset="0"/>
                </a:endParaRPr>
              </a:p>
            </p:txBody>
          </p:sp>
          <p:sp>
            <p:nvSpPr>
              <p:cNvPr id="53" name="Shape 722"/>
              <p:cNvSpPr/>
              <p:nvPr/>
            </p:nvSpPr>
            <p:spPr>
              <a:xfrm flipH="1">
                <a:off x="342798" y="167929"/>
                <a:ext cx="461767" cy="9875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922"/>
                    </a:lnTo>
                    <a:lnTo>
                      <a:pt x="0" y="0"/>
                    </a:lnTo>
                    <a:lnTo>
                      <a:pt x="21600" y="3678"/>
                    </a:lnTo>
                    <a:lnTo>
                      <a:pt x="21600" y="21600"/>
                    </a:lnTo>
                    <a:close/>
                  </a:path>
                </a:pathLst>
              </a:custGeom>
              <a:solidFill>
                <a:schemeClr val="accent5">
                  <a:alpha val="80000"/>
                </a:schemeClr>
              </a:solidFill>
              <a:ln w="12700" cap="flat">
                <a:noFill/>
                <a:miter lim="400000"/>
              </a:ln>
              <a:effectLst/>
            </p:spPr>
            <p:txBody>
              <a:bodyPr wrap="square" lIns="34289" tIns="34289" rIns="34289" bIns="34289" numCol="1" anchor="ctr">
                <a:noAutofit/>
              </a:bodyPr>
              <a:lstStyle/>
              <a:p>
                <a:pPr algn="ctr"/>
                <a:r>
                  <a:rPr lang="en-US" b="1" dirty="0">
                    <a:solidFill>
                      <a:schemeClr val="bg1"/>
                    </a:solidFill>
                    <a:latin typeface="Times New Roman" panose="02020603050405020304" pitchFamily="18" charset="0"/>
                    <a:ea typeface="Helvetica"/>
                    <a:cs typeface="Times New Roman" panose="02020603050405020304" pitchFamily="18" charset="0"/>
                    <a:sym typeface="Helvetica"/>
                  </a:rPr>
                  <a:t>3</a:t>
                </a:r>
              </a:p>
            </p:txBody>
          </p:sp>
          <p:sp>
            <p:nvSpPr>
              <p:cNvPr id="54" name="Shape 723"/>
              <p:cNvSpPr/>
              <p:nvPr/>
            </p:nvSpPr>
            <p:spPr>
              <a:xfrm flipH="1">
                <a:off x="-118967" y="-1"/>
                <a:ext cx="923534" cy="3396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grpFill/>
              <a:ln w="12700" cap="flat">
                <a:noFill/>
                <a:miter lim="400000"/>
              </a:ln>
              <a:effectLst/>
            </p:spPr>
            <p:txBody>
              <a:bodyPr wrap="square" lIns="34289" tIns="34289" rIns="34289" bIns="34289" numCol="1" anchor="t">
                <a:noAutofit/>
              </a:bodyPr>
              <a:lstStyle/>
              <a:p>
                <a:endParaRPr b="1">
                  <a:solidFill>
                    <a:schemeClr val="bg1"/>
                  </a:solidFill>
                  <a:latin typeface="Times New Roman" panose="02020603050405020304" pitchFamily="18" charset="0"/>
                  <a:cs typeface="Times New Roman" panose="02020603050405020304" pitchFamily="18" charset="0"/>
                </a:endParaRPr>
              </a:p>
            </p:txBody>
          </p:sp>
        </p:grpSp>
      </p:grpSp>
      <p:sp>
        <p:nvSpPr>
          <p:cNvPr id="55" name="Shape 745"/>
          <p:cNvSpPr/>
          <p:nvPr/>
        </p:nvSpPr>
        <p:spPr>
          <a:xfrm>
            <a:off x="4397826" y="4011216"/>
            <a:ext cx="7575660" cy="492443"/>
          </a:xfrm>
          <a:prstGeom prst="rect">
            <a:avLst/>
          </a:prstGeom>
          <a:ln>
            <a:noFill/>
          </a:ln>
          <a:extLst>
            <a:ext uri="{C572A759-6A51-4108-AA02-DFA0A04FC94B}">
              <ma14:wrappingTextBoxFlag xmlns:ma14="http://schemas.microsoft.com/office/mac/drawingml/2011/main" xmlns="" val="1"/>
            </a:ext>
          </a:extLst>
        </p:spPr>
        <p:style>
          <a:lnRef idx="2">
            <a:schemeClr val="accent5"/>
          </a:lnRef>
          <a:fillRef idx="1">
            <a:schemeClr val="lt1"/>
          </a:fillRef>
          <a:effectRef idx="0">
            <a:schemeClr val="accent5"/>
          </a:effectRef>
          <a:fontRef idx="minor">
            <a:schemeClr val="dk1"/>
          </a:fontRef>
        </p:style>
        <p:txBody>
          <a:bodyPr wrap="square" lIns="0" tIns="0" rIns="0" bIns="0">
            <a:spAutoFit/>
          </a:bodyPr>
          <a:lstStyle>
            <a:lvl1pPr>
              <a:defRPr sz="1100">
                <a:solidFill>
                  <a:srgbClr val="808080"/>
                </a:solidFill>
                <a:latin typeface="Open Sans"/>
                <a:ea typeface="Open Sans"/>
                <a:cs typeface="Open Sans"/>
                <a:sym typeface="Open Sans"/>
              </a:defRPr>
            </a:lvl1pPr>
          </a:lstStyle>
          <a:p>
            <a:pPr marL="285750" lvl="0" indent="-285750" algn="just">
              <a:spcBef>
                <a:spcPts val="600"/>
              </a:spcBef>
              <a:spcAft>
                <a:spcPts val="600"/>
              </a:spcAft>
              <a:buFont typeface="Wingdings" panose="05000000000000000000" pitchFamily="2" charset="2"/>
              <a:buChar char="Ø"/>
            </a:pPr>
            <a:r>
              <a:rPr lang="es-EC" sz="1600" dirty="0">
                <a:solidFill>
                  <a:srgbClr val="000000"/>
                </a:solidFill>
                <a:latin typeface="Times New Roman" panose="02020603050405020304" pitchFamily="18" charset="0"/>
                <a:cs typeface="Times New Roman" panose="02020603050405020304" pitchFamily="18" charset="0"/>
              </a:rPr>
              <a:t>Promueve un acceso factible, oportuno y conveniente a una amplia gama de productos y servicios financieros.</a:t>
            </a:r>
          </a:p>
        </p:txBody>
      </p:sp>
      <p:sp>
        <p:nvSpPr>
          <p:cNvPr id="57" name="Shape 760"/>
          <p:cNvSpPr/>
          <p:nvPr/>
        </p:nvSpPr>
        <p:spPr>
          <a:xfrm flipV="1">
            <a:off x="4334204" y="3619654"/>
            <a:ext cx="0" cy="1164147"/>
          </a:xfrm>
          <a:prstGeom prst="line">
            <a:avLst/>
          </a:prstGeom>
          <a:ln/>
        </p:spPr>
        <p:style>
          <a:lnRef idx="1">
            <a:schemeClr val="accent6"/>
          </a:lnRef>
          <a:fillRef idx="0">
            <a:schemeClr val="accent6"/>
          </a:fillRef>
          <a:effectRef idx="0">
            <a:schemeClr val="accent6"/>
          </a:effectRef>
          <a:fontRef idx="minor">
            <a:schemeClr val="tx1"/>
          </a:fontRef>
        </p:style>
        <p:txBody>
          <a:bodyPr wrap="square" lIns="0" tIns="0" rIns="0" bIns="0" numCol="1" anchor="t">
            <a:noAutofit/>
          </a:bodyPr>
          <a:lstStyle/>
          <a:p>
            <a:pPr defTabSz="342900">
              <a:defRPr sz="1200">
                <a:latin typeface="Helvetica"/>
                <a:ea typeface="Helvetica"/>
                <a:cs typeface="Helvetica"/>
                <a:sym typeface="Helvetica"/>
              </a:defRPr>
            </a:pPr>
            <a:endParaRPr sz="900"/>
          </a:p>
        </p:txBody>
      </p:sp>
      <p:grpSp>
        <p:nvGrpSpPr>
          <p:cNvPr id="59" name="Group 719"/>
          <p:cNvGrpSpPr/>
          <p:nvPr/>
        </p:nvGrpSpPr>
        <p:grpSpPr>
          <a:xfrm>
            <a:off x="345224" y="4956511"/>
            <a:ext cx="3472897" cy="864722"/>
            <a:chOff x="-1" y="-1"/>
            <a:chExt cx="4996556" cy="1152961"/>
          </a:xfrm>
        </p:grpSpPr>
        <p:sp>
          <p:nvSpPr>
            <p:cNvPr id="60" name="Shape 712"/>
            <p:cNvSpPr/>
            <p:nvPr/>
          </p:nvSpPr>
          <p:spPr>
            <a:xfrm flipH="1">
              <a:off x="-1" y="166678"/>
              <a:ext cx="4191989" cy="8183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34289" tIns="34289" rIns="34289" bIns="34289" numCol="1" anchor="ctr">
              <a:noAutofit/>
            </a:bodyPr>
            <a:lstStyle/>
            <a:p>
              <a:pPr lvl="0"/>
              <a:r>
                <a:rPr lang="es-EC" b="1" dirty="0">
                  <a:latin typeface="Times New Roman" panose="02020603050405020304" pitchFamily="18" charset="0"/>
                  <a:cs typeface="Times New Roman" panose="02020603050405020304" pitchFamily="18" charset="0"/>
                </a:rPr>
                <a:t>Teoría Clásica del Crecimiento</a:t>
              </a:r>
              <a:endParaRPr lang="es-EC" b="1" dirty="0">
                <a:solidFill>
                  <a:schemeClr val="bg1"/>
                </a:solidFill>
                <a:latin typeface="Times New Roman" panose="02020603050405020304" pitchFamily="18" charset="0"/>
                <a:cs typeface="Times New Roman" panose="02020603050405020304" pitchFamily="18" charset="0"/>
              </a:endParaRPr>
            </a:p>
          </p:txBody>
        </p:sp>
        <p:grpSp>
          <p:nvGrpSpPr>
            <p:cNvPr id="61" name="Group 716"/>
            <p:cNvGrpSpPr/>
            <p:nvPr/>
          </p:nvGrpSpPr>
          <p:grpSpPr>
            <a:xfrm>
              <a:off x="4191985" y="-1"/>
              <a:ext cx="804570" cy="1152961"/>
              <a:chOff x="0" y="0"/>
              <a:chExt cx="804566" cy="1152958"/>
            </a:xfrm>
          </p:grpSpPr>
          <p:sp>
            <p:nvSpPr>
              <p:cNvPr id="62" name="Shape 713"/>
              <p:cNvSpPr/>
              <p:nvPr/>
            </p:nvSpPr>
            <p:spPr>
              <a:xfrm flipH="1">
                <a:off x="0" y="166677"/>
                <a:ext cx="402284" cy="9862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922"/>
                    </a:lnTo>
                    <a:lnTo>
                      <a:pt x="21600" y="0"/>
                    </a:lnTo>
                    <a:lnTo>
                      <a:pt x="0" y="3733"/>
                    </a:lnTo>
                    <a:lnTo>
                      <a:pt x="0" y="21600"/>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wrap="square" lIns="34289" tIns="34289" rIns="34289" bIns="34289" numCol="1" anchor="t">
                <a:noAutofit/>
              </a:bodyPr>
              <a:lstStyle/>
              <a:p>
                <a:endParaRPr sz="2000" b="1">
                  <a:solidFill>
                    <a:schemeClr val="bg1"/>
                  </a:solidFill>
                  <a:latin typeface="Times New Roman" panose="02020603050405020304" pitchFamily="18" charset="0"/>
                  <a:cs typeface="Times New Roman" panose="02020603050405020304" pitchFamily="18" charset="0"/>
                </a:endParaRPr>
              </a:p>
            </p:txBody>
          </p:sp>
          <p:sp>
            <p:nvSpPr>
              <p:cNvPr id="63" name="Shape 714"/>
              <p:cNvSpPr/>
              <p:nvPr/>
            </p:nvSpPr>
            <p:spPr>
              <a:xfrm flipH="1">
                <a:off x="402283" y="166677"/>
                <a:ext cx="402284" cy="98628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922"/>
                    </a:lnTo>
                    <a:lnTo>
                      <a:pt x="0" y="0"/>
                    </a:lnTo>
                    <a:lnTo>
                      <a:pt x="21600" y="3733"/>
                    </a:lnTo>
                    <a:lnTo>
                      <a:pt x="21600" y="21600"/>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wrap="square" lIns="34289" tIns="34289" rIns="34289" bIns="34289" numCol="1" anchor="ctr">
                <a:noAutofit/>
              </a:bodyPr>
              <a:lstStyle/>
              <a:p>
                <a:pPr algn="ctr"/>
                <a:r>
                  <a:rPr lang="en-US" sz="2000" b="1" dirty="0">
                    <a:solidFill>
                      <a:schemeClr val="bg1"/>
                    </a:solidFill>
                    <a:latin typeface="Times New Roman" panose="02020603050405020304" pitchFamily="18" charset="0"/>
                    <a:ea typeface="Helvetica"/>
                    <a:cs typeface="Times New Roman" panose="02020603050405020304" pitchFamily="18" charset="0"/>
                    <a:sym typeface="Helvetica"/>
                  </a:rPr>
                  <a:t>4</a:t>
                </a:r>
              </a:p>
            </p:txBody>
          </p:sp>
          <p:sp>
            <p:nvSpPr>
              <p:cNvPr id="64" name="Shape 715"/>
              <p:cNvSpPr/>
              <p:nvPr/>
            </p:nvSpPr>
            <p:spPr>
              <a:xfrm flipH="1">
                <a:off x="1" y="0"/>
                <a:ext cx="804566" cy="33711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wrap="square" lIns="34289" tIns="34289" rIns="34289" bIns="34289" numCol="1" anchor="t">
                <a:noAutofit/>
              </a:bodyPr>
              <a:lstStyle/>
              <a:p>
                <a:endParaRPr sz="2000" b="1">
                  <a:solidFill>
                    <a:schemeClr val="bg1"/>
                  </a:solidFill>
                  <a:latin typeface="Times New Roman" panose="02020603050405020304" pitchFamily="18" charset="0"/>
                  <a:cs typeface="Times New Roman" panose="02020603050405020304" pitchFamily="18" charset="0"/>
                </a:endParaRPr>
              </a:p>
            </p:txBody>
          </p:sp>
        </p:grpSp>
      </p:grpSp>
      <p:sp>
        <p:nvSpPr>
          <p:cNvPr id="65" name="Shape 744"/>
          <p:cNvSpPr/>
          <p:nvPr/>
        </p:nvSpPr>
        <p:spPr>
          <a:xfrm>
            <a:off x="4411073" y="5030017"/>
            <a:ext cx="7516967" cy="738664"/>
          </a:xfrm>
          <a:prstGeom prst="rect">
            <a:avLst/>
          </a:prstGeom>
          <a:ln>
            <a:noFill/>
          </a:ln>
          <a:extLst>
            <a:ext uri="{C572A759-6A51-4108-AA02-DFA0A04FC94B}">
              <ma14:wrappingTextBoxFlag xmlns:ma14="http://schemas.microsoft.com/office/mac/drawingml/2011/main" xmlns="" val="1"/>
            </a:ext>
          </a:extLst>
        </p:spPr>
        <p:style>
          <a:lnRef idx="2">
            <a:schemeClr val="accent6"/>
          </a:lnRef>
          <a:fillRef idx="1">
            <a:schemeClr val="lt1"/>
          </a:fillRef>
          <a:effectRef idx="0">
            <a:schemeClr val="accent6"/>
          </a:effectRef>
          <a:fontRef idx="minor">
            <a:schemeClr val="dk1"/>
          </a:fontRef>
        </p:style>
        <p:txBody>
          <a:bodyPr wrap="square" lIns="0" tIns="0" rIns="0" bIns="0" anchor="ctr">
            <a:spAutoFit/>
          </a:bodyPr>
          <a:lstStyle>
            <a:lvl1pPr>
              <a:defRPr sz="1100">
                <a:solidFill>
                  <a:srgbClr val="808080"/>
                </a:solidFill>
                <a:latin typeface="Open Sans"/>
                <a:ea typeface="Open Sans"/>
                <a:cs typeface="Open Sans"/>
                <a:sym typeface="Open Sans"/>
              </a:defRPr>
            </a:lvl1pPr>
          </a:lstStyle>
          <a:p>
            <a:pPr marL="285750" lvl="0" indent="-285750" algn="just">
              <a:spcBef>
                <a:spcPts val="600"/>
              </a:spcBef>
              <a:spcAft>
                <a:spcPts val="600"/>
              </a:spcAft>
              <a:buFont typeface="Wingdings" panose="05000000000000000000" pitchFamily="2" charset="2"/>
              <a:buChar char="Ø"/>
            </a:pPr>
            <a:r>
              <a:rPr lang="es-EC" sz="1600" dirty="0">
                <a:solidFill>
                  <a:srgbClr val="000000"/>
                </a:solidFill>
                <a:latin typeface="Times New Roman" panose="02020603050405020304" pitchFamily="18" charset="0"/>
                <a:cs typeface="Times New Roman" panose="02020603050405020304" pitchFamily="18" charset="0"/>
              </a:rPr>
              <a:t>Apoyado por el cambio tecnológico como una determinante esencial, los cambios en educación formal, aprendizaje, capacitación, conforman los principios de una corriente que explican las bases para la teoría del crecimiento.</a:t>
            </a:r>
          </a:p>
        </p:txBody>
      </p:sp>
      <p:grpSp>
        <p:nvGrpSpPr>
          <p:cNvPr id="66" name="Group 759"/>
          <p:cNvGrpSpPr/>
          <p:nvPr/>
        </p:nvGrpSpPr>
        <p:grpSpPr>
          <a:xfrm>
            <a:off x="3926405" y="4783797"/>
            <a:ext cx="471421" cy="1057073"/>
            <a:chOff x="34074" y="0"/>
            <a:chExt cx="2583155" cy="453439"/>
          </a:xfrm>
        </p:grpSpPr>
        <p:sp>
          <p:nvSpPr>
            <p:cNvPr id="67" name="Shape 757"/>
            <p:cNvSpPr/>
            <p:nvPr/>
          </p:nvSpPr>
          <p:spPr>
            <a:xfrm flipV="1">
              <a:off x="2617228" y="0"/>
              <a:ext cx="1" cy="453439"/>
            </a:xfrm>
            <a:prstGeom prst="line">
              <a:avLst/>
            </a:prstGeom>
            <a:noFill/>
            <a:ln w="19050" cap="flat">
              <a:solidFill>
                <a:schemeClr val="accent6"/>
              </a:solidFill>
              <a:prstDash val="solid"/>
              <a:miter lim="400000"/>
            </a:ln>
            <a:effectLst/>
          </p:spPr>
          <p:txBody>
            <a:bodyPr wrap="square" lIns="0" tIns="0" rIns="0" bIns="0" numCol="1" anchor="t">
              <a:noAutofit/>
            </a:bodyPr>
            <a:lstStyle/>
            <a:p>
              <a:pPr defTabSz="342900">
                <a:defRPr sz="1200">
                  <a:latin typeface="Helvetica"/>
                  <a:ea typeface="Helvetica"/>
                  <a:cs typeface="Helvetica"/>
                  <a:sym typeface="Helvetica"/>
                </a:defRPr>
              </a:pPr>
              <a:endParaRPr sz="900"/>
            </a:p>
          </p:txBody>
        </p:sp>
        <p:sp>
          <p:nvSpPr>
            <p:cNvPr id="68" name="Shape 758"/>
            <p:cNvSpPr/>
            <p:nvPr/>
          </p:nvSpPr>
          <p:spPr>
            <a:xfrm flipH="1">
              <a:off x="34074" y="233807"/>
              <a:ext cx="1915883" cy="0"/>
            </a:xfrm>
            <a:prstGeom prst="line">
              <a:avLst/>
            </a:prstGeom>
            <a:noFill/>
            <a:ln w="19050" cap="flat">
              <a:solidFill>
                <a:schemeClr val="accent6"/>
              </a:solidFill>
              <a:prstDash val="sysDash"/>
              <a:miter lim="400000"/>
              <a:tailEnd type="oval" w="med" len="med"/>
            </a:ln>
            <a:effectLst/>
          </p:spPr>
          <p:txBody>
            <a:bodyPr wrap="square" lIns="0" tIns="0" rIns="0" bIns="0" numCol="1" anchor="t">
              <a:noAutofit/>
            </a:bodyPr>
            <a:lstStyle/>
            <a:p>
              <a:pPr defTabSz="342900">
                <a:defRPr sz="1200">
                  <a:latin typeface="Helvetica"/>
                  <a:ea typeface="Helvetica"/>
                  <a:cs typeface="Helvetica"/>
                  <a:sym typeface="Helvetica"/>
                </a:defRPr>
              </a:pPr>
              <a:endParaRPr sz="900" dirty="0"/>
            </a:p>
          </p:txBody>
        </p:sp>
      </p:grpSp>
      <p:sp>
        <p:nvSpPr>
          <p:cNvPr id="69" name="Shape 758">
            <a:extLst>
              <a:ext uri="{FF2B5EF4-FFF2-40B4-BE49-F238E27FC236}">
                <a16:creationId xmlns:a16="http://schemas.microsoft.com/office/drawing/2014/main" id="{CE3F2C38-3583-419B-A65D-606ECD0B5F6E}"/>
              </a:ext>
            </a:extLst>
          </p:cNvPr>
          <p:cNvSpPr/>
          <p:nvPr/>
        </p:nvSpPr>
        <p:spPr>
          <a:xfrm flipH="1">
            <a:off x="3934966" y="4149080"/>
            <a:ext cx="349645" cy="0"/>
          </a:xfrm>
          <a:prstGeom prst="line">
            <a:avLst/>
          </a:prstGeom>
          <a:noFill/>
          <a:ln w="19050" cap="flat">
            <a:solidFill>
              <a:schemeClr val="accent6"/>
            </a:solidFill>
            <a:prstDash val="sysDash"/>
            <a:miter lim="400000"/>
            <a:tailEnd type="oval" w="med" len="med"/>
          </a:ln>
          <a:effectLst/>
        </p:spPr>
        <p:txBody>
          <a:bodyPr wrap="square" lIns="0" tIns="0" rIns="0" bIns="0" numCol="1" anchor="t">
            <a:noAutofit/>
          </a:bodyPr>
          <a:lstStyle/>
          <a:p>
            <a:pPr defTabSz="342900">
              <a:defRPr sz="1200">
                <a:latin typeface="Helvetica"/>
                <a:ea typeface="Helvetica"/>
                <a:cs typeface="Helvetica"/>
                <a:sym typeface="Helvetica"/>
              </a:defRPr>
            </a:pPr>
            <a:endParaRPr sz="900" dirty="0"/>
          </a:p>
        </p:txBody>
      </p:sp>
    </p:spTree>
    <p:extLst>
      <p:ext uri="{BB962C8B-B14F-4D97-AF65-F5344CB8AC3E}">
        <p14:creationId xmlns:p14="http://schemas.microsoft.com/office/powerpoint/2010/main" val="1338406780"/>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4"/>
          <p:cNvPicPr/>
          <p:nvPr/>
        </p:nvPicPr>
        <p:blipFill rotWithShape="1">
          <a:blip r:embed="rId2"/>
          <a:srcRect l="21810" t="23131" r="14519" b="8434"/>
          <a:stretch/>
        </p:blipFill>
        <p:spPr bwMode="auto">
          <a:xfrm>
            <a:off x="190549" y="1124744"/>
            <a:ext cx="5112569" cy="2769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4" name="15 Rectángulo"/>
          <p:cNvSpPr/>
          <p:nvPr/>
        </p:nvSpPr>
        <p:spPr>
          <a:xfrm>
            <a:off x="4198220" y="87015"/>
            <a:ext cx="3873176" cy="523220"/>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s-ES" sz="2800" b="1" cap="all" spc="0" dirty="0">
                <a:ln w="9000" cmpd="sng">
                  <a:solidFill>
                    <a:schemeClr val="tx1"/>
                  </a:solidFill>
                  <a:prstDash val="solid"/>
                </a:ln>
                <a:solidFill>
                  <a:srgbClr val="00823B"/>
                </a:solidFill>
                <a:effectLst>
                  <a:reflection blurRad="12700" stA="28000" endPos="45000" dist="1000" dir="5400000" sy="-100000" algn="bl" rotWithShape="0"/>
                </a:effectLst>
                <a:latin typeface="Maiandra GD" pitchFamily="34" charset="0"/>
              </a:rPr>
              <a:t>MARCO REFERENCIAL</a:t>
            </a:r>
          </a:p>
        </p:txBody>
      </p:sp>
      <p:sp>
        <p:nvSpPr>
          <p:cNvPr id="5" name="Rectángulo 4"/>
          <p:cNvSpPr/>
          <p:nvPr/>
        </p:nvSpPr>
        <p:spPr>
          <a:xfrm>
            <a:off x="0" y="776898"/>
            <a:ext cx="5640455" cy="3539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C" sz="17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Inclusión financiera panorama general en </a:t>
            </a:r>
            <a:r>
              <a:rPr lang="es-EC" sz="1700" b="1" dirty="0">
                <a:solidFill>
                  <a:srgbClr val="000000"/>
                </a:solidFill>
                <a:latin typeface="Times New Roman" panose="02020603050405020304" pitchFamily="18" charset="0"/>
                <a:cs typeface="Times New Roman" panose="02020603050405020304" pitchFamily="18" charset="0"/>
              </a:rPr>
              <a:t>América Latina </a:t>
            </a:r>
          </a:p>
        </p:txBody>
      </p:sp>
      <p:sp>
        <p:nvSpPr>
          <p:cNvPr id="7" name="Rectángulo 6"/>
          <p:cNvSpPr/>
          <p:nvPr/>
        </p:nvSpPr>
        <p:spPr>
          <a:xfrm>
            <a:off x="5686786" y="692857"/>
            <a:ext cx="6385083"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buFont typeface="Arial" panose="020B0604020202020204" pitchFamily="34" charset="0"/>
              <a:buChar char="•"/>
            </a:pPr>
            <a:r>
              <a:rPr lang="es-EC" sz="1600" i="1" dirty="0">
                <a:solidFill>
                  <a:srgbClr val="000000"/>
                </a:solidFill>
                <a:latin typeface="Times New Roman" panose="02020603050405020304" pitchFamily="18" charset="0"/>
                <a:ea typeface="Calibri" panose="020F0502020204030204" pitchFamily="34" charset="0"/>
                <a:cs typeface="Futura PT Light"/>
              </a:rPr>
              <a:t>La falta de acceso a sistemas financieros formales se debe a la dificultad geográfica en la prestación de  servicios en áreas rurales. </a:t>
            </a:r>
          </a:p>
          <a:p>
            <a:pPr marL="285750" indent="-285750" algn="just">
              <a:buFont typeface="Arial" panose="020B0604020202020204" pitchFamily="34" charset="0"/>
              <a:buChar char="•"/>
            </a:pPr>
            <a:r>
              <a:rPr lang="es-EC" sz="1600" i="1" dirty="0">
                <a:solidFill>
                  <a:srgbClr val="000000"/>
                </a:solidFill>
                <a:latin typeface="Times New Roman" panose="02020603050405020304" pitchFamily="18" charset="0"/>
                <a:ea typeface="Calibri" panose="020F0502020204030204" pitchFamily="34" charset="0"/>
                <a:cs typeface="Futura PT Light"/>
              </a:rPr>
              <a:t>En segunda instancia, en la es­casez de políticas internas que promuevan el acceso a dichos servicios.</a:t>
            </a:r>
            <a:endParaRPr lang="es-EC" sz="1600" i="1" dirty="0"/>
          </a:p>
        </p:txBody>
      </p:sp>
      <p:pic>
        <p:nvPicPr>
          <p:cNvPr id="8" name="Picture 65"/>
          <p:cNvPicPr/>
          <p:nvPr/>
        </p:nvPicPr>
        <p:blipFill rotWithShape="1">
          <a:blip r:embed="rId3"/>
          <a:srcRect l="6390" t="17617" r="12603" b="9629"/>
          <a:stretch/>
        </p:blipFill>
        <p:spPr bwMode="auto">
          <a:xfrm>
            <a:off x="5522890" y="2564904"/>
            <a:ext cx="6548979" cy="3312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9" name="Rectángulo 8"/>
          <p:cNvSpPr/>
          <p:nvPr/>
        </p:nvSpPr>
        <p:spPr>
          <a:xfrm>
            <a:off x="5614780" y="2066945"/>
            <a:ext cx="6385082" cy="61555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spcAft>
                <a:spcPts val="0"/>
              </a:spcAft>
            </a:pPr>
            <a:r>
              <a:rPr lang="es-EC" sz="17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Porcentaje de adultos que cuentan con al menos un servicio financiero</a:t>
            </a:r>
            <a:r>
              <a:rPr lang="es-EC"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s-EC"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Flecha a la derecha con bandas 10"/>
          <p:cNvSpPr/>
          <p:nvPr/>
        </p:nvSpPr>
        <p:spPr>
          <a:xfrm flipH="1">
            <a:off x="4254033" y="4077072"/>
            <a:ext cx="1177824" cy="432048"/>
          </a:xfrm>
          <a:prstGeom prst="strip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12" name="Flecha a la derecha con bandas 11"/>
          <p:cNvSpPr/>
          <p:nvPr/>
        </p:nvSpPr>
        <p:spPr>
          <a:xfrm flipH="1">
            <a:off x="4254033" y="5013176"/>
            <a:ext cx="1161641" cy="432048"/>
          </a:xfrm>
          <a:prstGeom prst="strip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C"/>
          </a:p>
        </p:txBody>
      </p:sp>
      <p:sp>
        <p:nvSpPr>
          <p:cNvPr id="13" name="Rectángulo 12"/>
          <p:cNvSpPr/>
          <p:nvPr/>
        </p:nvSpPr>
        <p:spPr>
          <a:xfrm>
            <a:off x="550590" y="4906034"/>
            <a:ext cx="3461724"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C" sz="1600" dirty="0">
                <a:solidFill>
                  <a:srgbClr val="000000"/>
                </a:solidFill>
                <a:latin typeface="Times New Roman" panose="02020603050405020304" pitchFamily="18" charset="0"/>
                <a:cs typeface="Times New Roman" panose="02020603050405020304" pitchFamily="18" charset="0"/>
              </a:rPr>
              <a:t>El porcentaje de adultos que cuentan con al menos un servicio financiero en el mundo es de un 69%.</a:t>
            </a:r>
          </a:p>
        </p:txBody>
      </p:sp>
      <p:sp>
        <p:nvSpPr>
          <p:cNvPr id="16" name="Rectángulo 15"/>
          <p:cNvSpPr/>
          <p:nvPr/>
        </p:nvSpPr>
        <p:spPr>
          <a:xfrm>
            <a:off x="550590" y="4007386"/>
            <a:ext cx="3454075" cy="86177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C" sz="1600" dirty="0">
                <a:solidFill>
                  <a:srgbClr val="000000"/>
                </a:solidFill>
                <a:latin typeface="Times New Roman" panose="02020603050405020304" pitchFamily="18" charset="0"/>
                <a:cs typeface="Times New Roman" panose="02020603050405020304" pitchFamily="18" charset="0"/>
              </a:rPr>
              <a:t>El porcentaje de adultos que cuentan con al menos un servicio financiero en Latinoamérica es de un 35%.</a:t>
            </a:r>
          </a:p>
        </p:txBody>
      </p:sp>
    </p:spTree>
    <p:extLst>
      <p:ext uri="{BB962C8B-B14F-4D97-AF65-F5344CB8AC3E}">
        <p14:creationId xmlns:p14="http://schemas.microsoft.com/office/powerpoint/2010/main" val="27076303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6"/>
          <p:cNvPicPr/>
          <p:nvPr/>
        </p:nvPicPr>
        <p:blipFill rotWithShape="1">
          <a:blip r:embed="rId2"/>
          <a:srcRect l="15299" t="17049" r="17022" b="9341"/>
          <a:stretch/>
        </p:blipFill>
        <p:spPr bwMode="auto">
          <a:xfrm>
            <a:off x="5879182" y="116632"/>
            <a:ext cx="6048672" cy="273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8" name="Rectángulo 7"/>
          <p:cNvSpPr/>
          <p:nvPr/>
        </p:nvSpPr>
        <p:spPr>
          <a:xfrm>
            <a:off x="1215961" y="311174"/>
            <a:ext cx="3852338"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spcAft>
                <a:spcPts val="0"/>
              </a:spcAft>
            </a:pPr>
            <a:r>
              <a:rPr lang="es-EC"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Porcentaje de adultos no bancarizados</a:t>
            </a:r>
            <a:endParaRPr lang="es-EC" sz="1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694606" y="969891"/>
            <a:ext cx="3574927"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C" sz="1600" dirty="0">
                <a:solidFill>
                  <a:srgbClr val="000000"/>
                </a:solidFill>
                <a:latin typeface="Times New Roman" panose="02020603050405020304" pitchFamily="18" charset="0"/>
                <a:ea typeface="Calibri" panose="020F0502020204030204" pitchFamily="34" charset="0"/>
                <a:cs typeface="Futura PT Light"/>
              </a:rPr>
              <a:t>El porcentaje de adultos no bancarizados en el mundo es en promedio de un 31%. </a:t>
            </a:r>
            <a:endParaRPr lang="es-EC" sz="1600" dirty="0"/>
          </a:p>
        </p:txBody>
      </p:sp>
      <p:sp>
        <p:nvSpPr>
          <p:cNvPr id="10" name="Rectángulo 9"/>
          <p:cNvSpPr/>
          <p:nvPr/>
        </p:nvSpPr>
        <p:spPr>
          <a:xfrm>
            <a:off x="694607" y="1764105"/>
            <a:ext cx="3574927"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 porcentaje de adultos no bancarizados </a:t>
            </a:r>
            <a:r>
              <a:rPr lang="es-EC" sz="1600" dirty="0">
                <a:solidFill>
                  <a:srgbClr val="000000"/>
                </a:solidFill>
                <a:latin typeface="Times New Roman" panose="02020603050405020304" pitchFamily="18" charset="0"/>
                <a:cs typeface="Times New Roman" panose="02020603050405020304" pitchFamily="18" charset="0"/>
              </a:rPr>
              <a:t>en América Latina es de un 65%.</a:t>
            </a:r>
          </a:p>
        </p:txBody>
      </p:sp>
      <p:sp>
        <p:nvSpPr>
          <p:cNvPr id="12" name="Flecha a la derecha con bandas 11"/>
          <p:cNvSpPr/>
          <p:nvPr/>
        </p:nvSpPr>
        <p:spPr>
          <a:xfrm flipH="1">
            <a:off x="4501518" y="1840469"/>
            <a:ext cx="1161641" cy="432048"/>
          </a:xfrm>
          <a:prstGeom prst="strip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C"/>
          </a:p>
        </p:txBody>
      </p:sp>
      <p:sp>
        <p:nvSpPr>
          <p:cNvPr id="13" name="Flecha a la derecha con bandas 12"/>
          <p:cNvSpPr/>
          <p:nvPr/>
        </p:nvSpPr>
        <p:spPr>
          <a:xfrm flipH="1">
            <a:off x="4498907" y="1046255"/>
            <a:ext cx="1161641" cy="432048"/>
          </a:xfrm>
          <a:prstGeom prst="strip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C"/>
          </a:p>
        </p:txBody>
      </p:sp>
      <p:sp>
        <p:nvSpPr>
          <p:cNvPr id="18" name="Rectángulo 17"/>
          <p:cNvSpPr/>
          <p:nvPr/>
        </p:nvSpPr>
        <p:spPr>
          <a:xfrm>
            <a:off x="6095206" y="3063665"/>
            <a:ext cx="6031637" cy="3231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1500" b="1" dirty="0">
                <a:solidFill>
                  <a:srgbClr val="000000"/>
                </a:solidFill>
                <a:latin typeface="Times New Roman" panose="02020603050405020304" pitchFamily="18" charset="0"/>
                <a:ea typeface="Calibri" panose="020F0502020204030204" pitchFamily="34" charset="0"/>
              </a:rPr>
              <a:t>Número de entidades que otorgan microcrédito en los últimos 15 años.</a:t>
            </a:r>
            <a:endParaRPr lang="es-EC" sz="1500" b="1" dirty="0">
              <a:solidFill>
                <a:srgbClr val="000000"/>
              </a:solidFill>
            </a:endParaRPr>
          </a:p>
        </p:txBody>
      </p:sp>
      <p:sp>
        <p:nvSpPr>
          <p:cNvPr id="19" name="Rectángulo 18"/>
          <p:cNvSpPr/>
          <p:nvPr/>
        </p:nvSpPr>
        <p:spPr>
          <a:xfrm>
            <a:off x="550590" y="2924944"/>
            <a:ext cx="4928140" cy="3385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C" sz="1600" b="1" dirty="0">
                <a:solidFill>
                  <a:srgbClr val="000000"/>
                </a:solidFill>
                <a:latin typeface="Times New Roman" panose="02020603050405020304" pitchFamily="18" charset="0"/>
                <a:ea typeface="Calibri" panose="020F0502020204030204" pitchFamily="34" charset="0"/>
              </a:rPr>
              <a:t>Nivel de escolaridad de los socios de las cooperativas.</a:t>
            </a:r>
            <a:endParaRPr lang="es-EC" sz="1600" b="1" dirty="0">
              <a:solidFill>
                <a:srgbClr val="000000"/>
              </a:solidFill>
            </a:endParaRPr>
          </a:p>
        </p:txBody>
      </p:sp>
      <p:pic>
        <p:nvPicPr>
          <p:cNvPr id="2" name="Imagen 1">
            <a:extLst>
              <a:ext uri="{FF2B5EF4-FFF2-40B4-BE49-F238E27FC236}">
                <a16:creationId xmlns:a16="http://schemas.microsoft.com/office/drawing/2014/main" id="{62BBB2F7-BF28-4D29-A2C7-1817A03C8549}"/>
              </a:ext>
            </a:extLst>
          </p:cNvPr>
          <p:cNvPicPr>
            <a:picLocks noChangeAspect="1"/>
          </p:cNvPicPr>
          <p:nvPr/>
        </p:nvPicPr>
        <p:blipFill>
          <a:blip r:embed="rId3"/>
          <a:stretch>
            <a:fillRect/>
          </a:stretch>
        </p:blipFill>
        <p:spPr>
          <a:xfrm>
            <a:off x="6311232" y="3429000"/>
            <a:ext cx="5432196" cy="2448272"/>
          </a:xfrm>
          <a:prstGeom prst="rect">
            <a:avLst/>
          </a:prstGeom>
          <a:ln>
            <a:noFill/>
          </a:ln>
          <a:effectLst>
            <a:outerShdw blurRad="190500" algn="tl" rotWithShape="0">
              <a:srgbClr val="000000">
                <a:alpha val="70000"/>
              </a:srgbClr>
            </a:outerShdw>
          </a:effectLst>
        </p:spPr>
      </p:pic>
      <p:pic>
        <p:nvPicPr>
          <p:cNvPr id="3" name="Imagen 2">
            <a:extLst>
              <a:ext uri="{FF2B5EF4-FFF2-40B4-BE49-F238E27FC236}">
                <a16:creationId xmlns:a16="http://schemas.microsoft.com/office/drawing/2014/main" id="{0F2196D3-D173-4051-98AD-7B675665D0D3}"/>
              </a:ext>
            </a:extLst>
          </p:cNvPr>
          <p:cNvPicPr>
            <a:picLocks noChangeAspect="1"/>
          </p:cNvPicPr>
          <p:nvPr/>
        </p:nvPicPr>
        <p:blipFill>
          <a:blip r:embed="rId4"/>
          <a:stretch>
            <a:fillRect/>
          </a:stretch>
        </p:blipFill>
        <p:spPr>
          <a:xfrm>
            <a:off x="379588" y="3429000"/>
            <a:ext cx="5527581" cy="26644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3318639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35 Rectángulo"/>
          <p:cNvSpPr/>
          <p:nvPr/>
        </p:nvSpPr>
        <p:spPr>
          <a:xfrm>
            <a:off x="6215249" y="606242"/>
            <a:ext cx="5832648" cy="1477328"/>
          </a:xfrm>
          <a:prstGeom prst="rect">
            <a:avLst/>
          </a:prstGeom>
          <a:ln w="57150">
            <a:solidFill>
              <a:srgbClr val="00808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b="1" dirty="0">
                <a:solidFill>
                  <a:srgbClr val="000000"/>
                </a:solidFill>
                <a:latin typeface="Times New Roman" panose="02020603050405020304" pitchFamily="18" charset="0"/>
                <a:cs typeface="Times New Roman" panose="02020603050405020304" pitchFamily="18" charset="0"/>
              </a:rPr>
              <a:t>Hi: </a:t>
            </a:r>
            <a:r>
              <a:rPr lang="es-EC" dirty="0">
                <a:solidFill>
                  <a:srgbClr val="000000"/>
                </a:solidFill>
                <a:latin typeface="Times New Roman" panose="02020603050405020304" pitchFamily="18" charset="0"/>
                <a:cs typeface="Times New Roman" panose="02020603050405020304" pitchFamily="18" charset="0"/>
              </a:rPr>
              <a:t>El crédito cooperativo incide en el desarrollo económico del sector agropecuario del cantón Sigchos.</a:t>
            </a:r>
          </a:p>
          <a:p>
            <a:pPr algn="just"/>
            <a:endParaRPr lang="es-EC" dirty="0">
              <a:solidFill>
                <a:srgbClr val="000000"/>
              </a:solidFill>
              <a:latin typeface="Times New Roman" panose="02020603050405020304" pitchFamily="18" charset="0"/>
              <a:cs typeface="Times New Roman" panose="02020603050405020304" pitchFamily="18" charset="0"/>
            </a:endParaRPr>
          </a:p>
          <a:p>
            <a:pPr algn="just"/>
            <a:r>
              <a:rPr lang="es-EC" b="1" dirty="0">
                <a:solidFill>
                  <a:srgbClr val="000000"/>
                </a:solidFill>
                <a:latin typeface="Times New Roman" panose="02020603050405020304" pitchFamily="18" charset="0"/>
                <a:cs typeface="Times New Roman" panose="02020603050405020304" pitchFamily="18" charset="0"/>
              </a:rPr>
              <a:t>Ho: </a:t>
            </a:r>
            <a:r>
              <a:rPr lang="es-EC" dirty="0">
                <a:solidFill>
                  <a:srgbClr val="000000"/>
                </a:solidFill>
                <a:latin typeface="Times New Roman" panose="02020603050405020304" pitchFamily="18" charset="0"/>
                <a:cs typeface="Times New Roman" panose="02020603050405020304" pitchFamily="18" charset="0"/>
              </a:rPr>
              <a:t>El crédito cooperativo no incide en el desarrollo económico del sector agropecuario del cantón Sigchos.</a:t>
            </a:r>
          </a:p>
        </p:txBody>
      </p:sp>
      <p:pic>
        <p:nvPicPr>
          <p:cNvPr id="37" name="Picture 2" descr="Resultado de imagen para hipot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759" y="739346"/>
            <a:ext cx="1533439" cy="1488118"/>
          </a:xfrm>
          <a:prstGeom prst="rect">
            <a:avLst/>
          </a:prstGeom>
          <a:noFill/>
          <a:extLst>
            <a:ext uri="{909E8E84-426E-40DD-AFC4-6F175D3DCCD1}">
              <a14:hiddenFill xmlns:a14="http://schemas.microsoft.com/office/drawing/2010/main">
                <a:solidFill>
                  <a:srgbClr val="FFFFFF"/>
                </a:solidFill>
              </a14:hiddenFill>
            </a:ext>
          </a:extLst>
        </p:spPr>
      </p:pic>
      <p:sp>
        <p:nvSpPr>
          <p:cNvPr id="35" name="Freeform 56">
            <a:extLst>
              <a:ext uri="{FF2B5EF4-FFF2-40B4-BE49-F238E27FC236}">
                <a16:creationId xmlns:a16="http://schemas.microsoft.com/office/drawing/2014/main" id="{E99B26F7-D38C-429C-9F20-8EEF224A6087}"/>
              </a:ext>
            </a:extLst>
          </p:cNvPr>
          <p:cNvSpPr>
            <a:spLocks/>
          </p:cNvSpPr>
          <p:nvPr/>
        </p:nvSpPr>
        <p:spPr bwMode="auto">
          <a:xfrm rot="16200000">
            <a:off x="836501" y="4175912"/>
            <a:ext cx="1776413" cy="1601751"/>
          </a:xfrm>
          <a:custGeom>
            <a:avLst/>
            <a:gdLst>
              <a:gd name="T0" fmla="*/ 272 w 4476"/>
              <a:gd name="T1" fmla="*/ 0 h 4776"/>
              <a:gd name="T2" fmla="*/ 2910 w 4476"/>
              <a:gd name="T3" fmla="*/ 0 h 4776"/>
              <a:gd name="T4" fmla="*/ 4476 w 4476"/>
              <a:gd name="T5" fmla="*/ 2687 h 4776"/>
              <a:gd name="T6" fmla="*/ 3269 w 4476"/>
              <a:gd name="T7" fmla="*/ 4776 h 4776"/>
              <a:gd name="T8" fmla="*/ 153 w 4476"/>
              <a:gd name="T9" fmla="*/ 4776 h 4776"/>
              <a:gd name="T10" fmla="*/ 0 w 4476"/>
              <a:gd name="T11" fmla="*/ 4512 h 4776"/>
            </a:gdLst>
            <a:ahLst/>
            <a:cxnLst>
              <a:cxn ang="0">
                <a:pos x="T0" y="T1"/>
              </a:cxn>
              <a:cxn ang="0">
                <a:pos x="T2" y="T3"/>
              </a:cxn>
              <a:cxn ang="0">
                <a:pos x="T4" y="T5"/>
              </a:cxn>
              <a:cxn ang="0">
                <a:pos x="T6" y="T7"/>
              </a:cxn>
              <a:cxn ang="0">
                <a:pos x="T8" y="T9"/>
              </a:cxn>
              <a:cxn ang="0">
                <a:pos x="T10" y="T11"/>
              </a:cxn>
            </a:cxnLst>
            <a:rect l="0" t="0" r="r" b="b"/>
            <a:pathLst>
              <a:path w="4476" h="4776">
                <a:moveTo>
                  <a:pt x="272" y="0"/>
                </a:moveTo>
                <a:lnTo>
                  <a:pt x="2910" y="0"/>
                </a:lnTo>
                <a:lnTo>
                  <a:pt x="4476" y="2687"/>
                </a:lnTo>
                <a:lnTo>
                  <a:pt x="3269" y="4776"/>
                </a:lnTo>
                <a:lnTo>
                  <a:pt x="153" y="4776"/>
                </a:lnTo>
                <a:lnTo>
                  <a:pt x="0" y="4512"/>
                </a:lnTo>
              </a:path>
            </a:pathLst>
          </a:custGeom>
          <a:solidFill>
            <a:srgbClr val="FFFFFF"/>
          </a:solidFill>
          <a:ln w="6350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51">
            <a:extLst>
              <a:ext uri="{FF2B5EF4-FFF2-40B4-BE49-F238E27FC236}">
                <a16:creationId xmlns:a16="http://schemas.microsoft.com/office/drawing/2014/main" id="{95709A78-AFA2-436E-A83E-6526C9B5C030}"/>
              </a:ext>
            </a:extLst>
          </p:cNvPr>
          <p:cNvSpPr>
            <a:spLocks/>
          </p:cNvSpPr>
          <p:nvPr/>
        </p:nvSpPr>
        <p:spPr bwMode="auto">
          <a:xfrm rot="16200000">
            <a:off x="-148613" y="2597668"/>
            <a:ext cx="2203450" cy="1671509"/>
          </a:xfrm>
          <a:custGeom>
            <a:avLst/>
            <a:gdLst>
              <a:gd name="T0" fmla="*/ 1337 w 5552"/>
              <a:gd name="T1" fmla="*/ 0 h 4983"/>
              <a:gd name="T2" fmla="*/ 0 w 5552"/>
              <a:gd name="T3" fmla="*/ 2315 h 4983"/>
              <a:gd name="T4" fmla="*/ 1535 w 5552"/>
              <a:gd name="T5" fmla="*/ 4983 h 4983"/>
              <a:gd name="T6" fmla="*/ 2775 w 5552"/>
              <a:gd name="T7" fmla="*/ 4983 h 4983"/>
              <a:gd name="T8" fmla="*/ 4016 w 5552"/>
              <a:gd name="T9" fmla="*/ 4983 h 4983"/>
              <a:gd name="T10" fmla="*/ 5552 w 5552"/>
              <a:gd name="T11" fmla="*/ 2315 h 4983"/>
              <a:gd name="T12" fmla="*/ 5394 w 5552"/>
              <a:gd name="T13" fmla="*/ 2042 h 4983"/>
            </a:gdLst>
            <a:ahLst/>
            <a:cxnLst>
              <a:cxn ang="0">
                <a:pos x="T0" y="T1"/>
              </a:cxn>
              <a:cxn ang="0">
                <a:pos x="T2" y="T3"/>
              </a:cxn>
              <a:cxn ang="0">
                <a:pos x="T4" y="T5"/>
              </a:cxn>
              <a:cxn ang="0">
                <a:pos x="T6" y="T7"/>
              </a:cxn>
              <a:cxn ang="0">
                <a:pos x="T8" y="T9"/>
              </a:cxn>
              <a:cxn ang="0">
                <a:pos x="T10" y="T11"/>
              </a:cxn>
              <a:cxn ang="0">
                <a:pos x="T12" y="T13"/>
              </a:cxn>
            </a:cxnLst>
            <a:rect l="0" t="0" r="r" b="b"/>
            <a:pathLst>
              <a:path w="5552" h="4983">
                <a:moveTo>
                  <a:pt x="1337" y="0"/>
                </a:moveTo>
                <a:lnTo>
                  <a:pt x="0" y="2315"/>
                </a:lnTo>
                <a:lnTo>
                  <a:pt x="1535" y="4983"/>
                </a:lnTo>
                <a:lnTo>
                  <a:pt x="2775" y="4983"/>
                </a:lnTo>
                <a:lnTo>
                  <a:pt x="4016" y="4983"/>
                </a:lnTo>
                <a:lnTo>
                  <a:pt x="5552" y="2315"/>
                </a:lnTo>
                <a:lnTo>
                  <a:pt x="5394" y="2042"/>
                </a:lnTo>
              </a:path>
            </a:pathLst>
          </a:custGeom>
          <a:solidFill>
            <a:srgbClr val="FFFFFF"/>
          </a:solidFill>
          <a:ln w="6350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52">
            <a:extLst>
              <a:ext uri="{FF2B5EF4-FFF2-40B4-BE49-F238E27FC236}">
                <a16:creationId xmlns:a16="http://schemas.microsoft.com/office/drawing/2014/main" id="{B12C0268-58EF-481B-BDAF-3BADBA9A7E0D}"/>
              </a:ext>
            </a:extLst>
          </p:cNvPr>
          <p:cNvSpPr>
            <a:spLocks/>
          </p:cNvSpPr>
          <p:nvPr/>
        </p:nvSpPr>
        <p:spPr bwMode="auto">
          <a:xfrm rot="16200000">
            <a:off x="3498412" y="2293660"/>
            <a:ext cx="1595438" cy="1671509"/>
          </a:xfrm>
          <a:custGeom>
            <a:avLst/>
            <a:gdLst>
              <a:gd name="T0" fmla="*/ 0 w 4017"/>
              <a:gd name="T1" fmla="*/ 0 h 4984"/>
              <a:gd name="T2" fmla="*/ 1240 w 4017"/>
              <a:gd name="T3" fmla="*/ 0 h 4984"/>
              <a:gd name="T4" fmla="*/ 2481 w 4017"/>
              <a:gd name="T5" fmla="*/ 0 h 4984"/>
              <a:gd name="T6" fmla="*/ 4017 w 4017"/>
              <a:gd name="T7" fmla="*/ 2669 h 4984"/>
              <a:gd name="T8" fmla="*/ 2679 w 4017"/>
              <a:gd name="T9" fmla="*/ 4984 h 4984"/>
            </a:gdLst>
            <a:ahLst/>
            <a:cxnLst>
              <a:cxn ang="0">
                <a:pos x="T0" y="T1"/>
              </a:cxn>
              <a:cxn ang="0">
                <a:pos x="T2" y="T3"/>
              </a:cxn>
              <a:cxn ang="0">
                <a:pos x="T4" y="T5"/>
              </a:cxn>
              <a:cxn ang="0">
                <a:pos x="T6" y="T7"/>
              </a:cxn>
              <a:cxn ang="0">
                <a:pos x="T8" y="T9"/>
              </a:cxn>
            </a:cxnLst>
            <a:rect l="0" t="0" r="r" b="b"/>
            <a:pathLst>
              <a:path w="4017" h="4984">
                <a:moveTo>
                  <a:pt x="0" y="0"/>
                </a:moveTo>
                <a:lnTo>
                  <a:pt x="1240" y="0"/>
                </a:lnTo>
                <a:lnTo>
                  <a:pt x="2481" y="0"/>
                </a:lnTo>
                <a:lnTo>
                  <a:pt x="4017" y="2669"/>
                </a:lnTo>
                <a:lnTo>
                  <a:pt x="2679" y="4984"/>
                </a:lnTo>
              </a:path>
            </a:pathLst>
          </a:custGeom>
          <a:noFill/>
          <a:ln w="635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53">
            <a:extLst>
              <a:ext uri="{FF2B5EF4-FFF2-40B4-BE49-F238E27FC236}">
                <a16:creationId xmlns:a16="http://schemas.microsoft.com/office/drawing/2014/main" id="{82FE5A68-6844-4D39-92C1-A1CD5B04BE00}"/>
              </a:ext>
            </a:extLst>
          </p:cNvPr>
          <p:cNvSpPr>
            <a:spLocks/>
          </p:cNvSpPr>
          <p:nvPr/>
        </p:nvSpPr>
        <p:spPr bwMode="auto">
          <a:xfrm rot="16200000">
            <a:off x="2613398" y="1128390"/>
            <a:ext cx="1763713" cy="1601751"/>
          </a:xfrm>
          <a:custGeom>
            <a:avLst/>
            <a:gdLst>
              <a:gd name="T0" fmla="*/ 1207 w 4442"/>
              <a:gd name="T1" fmla="*/ 0 h 4777"/>
              <a:gd name="T2" fmla="*/ 0 w 4442"/>
              <a:gd name="T3" fmla="*/ 2089 h 4777"/>
              <a:gd name="T4" fmla="*/ 1566 w 4442"/>
              <a:gd name="T5" fmla="*/ 4777 h 4777"/>
              <a:gd name="T6" fmla="*/ 4204 w 4442"/>
              <a:gd name="T7" fmla="*/ 4777 h 4777"/>
              <a:gd name="T8" fmla="*/ 4442 w 4442"/>
              <a:gd name="T9" fmla="*/ 4363 h 4777"/>
            </a:gdLst>
            <a:ahLst/>
            <a:cxnLst>
              <a:cxn ang="0">
                <a:pos x="T0" y="T1"/>
              </a:cxn>
              <a:cxn ang="0">
                <a:pos x="T2" y="T3"/>
              </a:cxn>
              <a:cxn ang="0">
                <a:pos x="T4" y="T5"/>
              </a:cxn>
              <a:cxn ang="0">
                <a:pos x="T6" y="T7"/>
              </a:cxn>
              <a:cxn ang="0">
                <a:pos x="T8" y="T9"/>
              </a:cxn>
            </a:cxnLst>
            <a:rect l="0" t="0" r="r" b="b"/>
            <a:pathLst>
              <a:path w="4442" h="4777">
                <a:moveTo>
                  <a:pt x="1207" y="0"/>
                </a:moveTo>
                <a:lnTo>
                  <a:pt x="0" y="2089"/>
                </a:lnTo>
                <a:lnTo>
                  <a:pt x="1566" y="4777"/>
                </a:lnTo>
                <a:lnTo>
                  <a:pt x="4204" y="4777"/>
                </a:lnTo>
                <a:lnTo>
                  <a:pt x="4442" y="4363"/>
                </a:lnTo>
              </a:path>
            </a:pathLst>
          </a:custGeom>
          <a:solidFill>
            <a:srgbClr val="FFFFFF"/>
          </a:solidFill>
          <a:ln w="635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4">
            <a:extLst>
              <a:ext uri="{FF2B5EF4-FFF2-40B4-BE49-F238E27FC236}">
                <a16:creationId xmlns:a16="http://schemas.microsoft.com/office/drawing/2014/main" id="{2CFC7337-33C1-4F66-9595-F6E101EB4D06}"/>
              </a:ext>
            </a:extLst>
          </p:cNvPr>
          <p:cNvSpPr>
            <a:spLocks/>
          </p:cNvSpPr>
          <p:nvPr/>
        </p:nvSpPr>
        <p:spPr bwMode="auto">
          <a:xfrm rot="16200000">
            <a:off x="1279218" y="1535478"/>
            <a:ext cx="1851025" cy="700263"/>
          </a:xfrm>
          <a:custGeom>
            <a:avLst/>
            <a:gdLst>
              <a:gd name="T0" fmla="*/ 0 w 4661"/>
              <a:gd name="T1" fmla="*/ 0 h 2089"/>
              <a:gd name="T2" fmla="*/ 1207 w 4661"/>
              <a:gd name="T3" fmla="*/ 2089 h 2089"/>
              <a:gd name="T4" fmla="*/ 4322 w 4661"/>
              <a:gd name="T5" fmla="*/ 2089 h 2089"/>
              <a:gd name="T6" fmla="*/ 4661 w 4661"/>
              <a:gd name="T7" fmla="*/ 1504 h 2089"/>
            </a:gdLst>
            <a:ahLst/>
            <a:cxnLst>
              <a:cxn ang="0">
                <a:pos x="T0" y="T1"/>
              </a:cxn>
              <a:cxn ang="0">
                <a:pos x="T2" y="T3"/>
              </a:cxn>
              <a:cxn ang="0">
                <a:pos x="T4" y="T5"/>
              </a:cxn>
              <a:cxn ang="0">
                <a:pos x="T6" y="T7"/>
              </a:cxn>
            </a:cxnLst>
            <a:rect l="0" t="0" r="r" b="b"/>
            <a:pathLst>
              <a:path w="4661" h="2089">
                <a:moveTo>
                  <a:pt x="0" y="0"/>
                </a:moveTo>
                <a:lnTo>
                  <a:pt x="1207" y="2089"/>
                </a:lnTo>
                <a:lnTo>
                  <a:pt x="4322" y="2089"/>
                </a:lnTo>
                <a:lnTo>
                  <a:pt x="4661" y="1504"/>
                </a:lnTo>
              </a:path>
            </a:pathLst>
          </a:custGeom>
          <a:solidFill>
            <a:srgbClr val="FFFFFF"/>
          </a:solidFill>
          <a:ln w="63500">
            <a:solidFill>
              <a:srgbClr val="FF921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5">
            <a:extLst>
              <a:ext uri="{FF2B5EF4-FFF2-40B4-BE49-F238E27FC236}">
                <a16:creationId xmlns:a16="http://schemas.microsoft.com/office/drawing/2014/main" id="{B8141DD8-0903-42BF-A73D-E25077BDF01A}"/>
              </a:ext>
            </a:extLst>
          </p:cNvPr>
          <p:cNvSpPr>
            <a:spLocks/>
          </p:cNvSpPr>
          <p:nvPr/>
        </p:nvSpPr>
        <p:spPr bwMode="auto">
          <a:xfrm rot="16200000">
            <a:off x="2708648" y="4043040"/>
            <a:ext cx="1573213" cy="1601751"/>
          </a:xfrm>
          <a:custGeom>
            <a:avLst/>
            <a:gdLst>
              <a:gd name="T0" fmla="*/ 2759 w 3966"/>
              <a:gd name="T1" fmla="*/ 0 h 4777"/>
              <a:gd name="T2" fmla="*/ 3966 w 3966"/>
              <a:gd name="T3" fmla="*/ 2089 h 4777"/>
              <a:gd name="T4" fmla="*/ 2400 w 3966"/>
              <a:gd name="T5" fmla="*/ 4777 h 4777"/>
              <a:gd name="T6" fmla="*/ 0 w 3966"/>
              <a:gd name="T7" fmla="*/ 4777 h 4777"/>
            </a:gdLst>
            <a:ahLst/>
            <a:cxnLst>
              <a:cxn ang="0">
                <a:pos x="T0" y="T1"/>
              </a:cxn>
              <a:cxn ang="0">
                <a:pos x="T2" y="T3"/>
              </a:cxn>
              <a:cxn ang="0">
                <a:pos x="T4" y="T5"/>
              </a:cxn>
              <a:cxn ang="0">
                <a:pos x="T6" y="T7"/>
              </a:cxn>
            </a:cxnLst>
            <a:rect l="0" t="0" r="r" b="b"/>
            <a:pathLst>
              <a:path w="3966" h="4777">
                <a:moveTo>
                  <a:pt x="2759" y="0"/>
                </a:moveTo>
                <a:lnTo>
                  <a:pt x="3966" y="2089"/>
                </a:lnTo>
                <a:lnTo>
                  <a:pt x="2400" y="4777"/>
                </a:lnTo>
                <a:lnTo>
                  <a:pt x="0" y="4777"/>
                </a:lnTo>
              </a:path>
            </a:pathLst>
          </a:custGeom>
          <a:noFill/>
          <a:ln w="63500">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022F9AA3-0302-428C-B8AE-D5F162289DB2}"/>
              </a:ext>
            </a:extLst>
          </p:cNvPr>
          <p:cNvSpPr txBox="1"/>
          <p:nvPr/>
        </p:nvSpPr>
        <p:spPr>
          <a:xfrm>
            <a:off x="91360" y="2881460"/>
            <a:ext cx="1540452" cy="1015663"/>
          </a:xfrm>
          <a:prstGeom prst="rect">
            <a:avLst/>
          </a:prstGeom>
          <a:noFill/>
        </p:spPr>
        <p:txBody>
          <a:bodyPr wrap="none" rtlCol="0">
            <a:spAutoFit/>
          </a:bodyPr>
          <a:lstStyle/>
          <a:p>
            <a:pPr lvl="0" algn="ctr"/>
            <a:r>
              <a:rPr lang="es-EC" sz="2000" b="1" dirty="0">
                <a:solidFill>
                  <a:schemeClr val="accent5"/>
                </a:solidFill>
              </a:rPr>
              <a:t>Enfoque de </a:t>
            </a:r>
          </a:p>
          <a:p>
            <a:pPr lvl="0" algn="ctr"/>
            <a:r>
              <a:rPr lang="es-EC" sz="2000" b="1" dirty="0">
                <a:solidFill>
                  <a:schemeClr val="accent5"/>
                </a:solidFill>
              </a:rPr>
              <a:t>Investigación</a:t>
            </a:r>
          </a:p>
          <a:p>
            <a:pPr algn="ctr"/>
            <a:r>
              <a:rPr lang="es-EC" sz="2000" dirty="0">
                <a:solidFill>
                  <a:srgbClr val="000000"/>
                </a:solidFill>
              </a:rPr>
              <a:t>Mixto</a:t>
            </a:r>
            <a:r>
              <a:rPr lang="es-EC" sz="2000" dirty="0">
                <a:solidFill>
                  <a:schemeClr val="accent5"/>
                </a:solidFill>
              </a:rPr>
              <a:t> </a:t>
            </a:r>
          </a:p>
        </p:txBody>
      </p:sp>
      <p:sp>
        <p:nvSpPr>
          <p:cNvPr id="15" name="TextBox 14">
            <a:extLst>
              <a:ext uri="{FF2B5EF4-FFF2-40B4-BE49-F238E27FC236}">
                <a16:creationId xmlns:a16="http://schemas.microsoft.com/office/drawing/2014/main" id="{9EAA314A-9C43-458B-8F6B-8B0166D159B6}"/>
              </a:ext>
            </a:extLst>
          </p:cNvPr>
          <p:cNvSpPr txBox="1"/>
          <p:nvPr/>
        </p:nvSpPr>
        <p:spPr>
          <a:xfrm>
            <a:off x="851356" y="4653136"/>
            <a:ext cx="1774845" cy="1169551"/>
          </a:xfrm>
          <a:prstGeom prst="rect">
            <a:avLst/>
          </a:prstGeom>
          <a:noFill/>
        </p:spPr>
        <p:txBody>
          <a:bodyPr wrap="none" rtlCol="0">
            <a:spAutoFit/>
          </a:bodyPr>
          <a:lstStyle/>
          <a:p>
            <a:pPr lvl="0" algn="ctr"/>
            <a:r>
              <a:rPr lang="es-EC" b="1" dirty="0">
                <a:solidFill>
                  <a:schemeClr val="accent3">
                    <a:lumMod val="50000"/>
                  </a:schemeClr>
                </a:solidFill>
              </a:rPr>
              <a:t>Por el Control </a:t>
            </a:r>
          </a:p>
          <a:p>
            <a:pPr lvl="0" algn="ctr"/>
            <a:r>
              <a:rPr lang="es-EC" b="1" dirty="0">
                <a:solidFill>
                  <a:schemeClr val="accent3">
                    <a:lumMod val="50000"/>
                  </a:schemeClr>
                </a:solidFill>
              </a:rPr>
              <a:t>de las </a:t>
            </a:r>
          </a:p>
          <a:p>
            <a:pPr lvl="0" algn="ctr"/>
            <a:r>
              <a:rPr lang="es-EC" b="1" dirty="0">
                <a:solidFill>
                  <a:schemeClr val="accent3">
                    <a:lumMod val="50000"/>
                  </a:schemeClr>
                </a:solidFill>
              </a:rPr>
              <a:t>Variables</a:t>
            </a:r>
          </a:p>
          <a:p>
            <a:pPr lvl="0" algn="ctr"/>
            <a:r>
              <a:rPr lang="es-EC" sz="1600" dirty="0">
                <a:solidFill>
                  <a:srgbClr val="000000"/>
                </a:solidFill>
              </a:rPr>
              <a:t>No Experimental</a:t>
            </a:r>
          </a:p>
        </p:txBody>
      </p:sp>
      <p:sp>
        <p:nvSpPr>
          <p:cNvPr id="17" name="TextBox 16">
            <a:extLst>
              <a:ext uri="{FF2B5EF4-FFF2-40B4-BE49-F238E27FC236}">
                <a16:creationId xmlns:a16="http://schemas.microsoft.com/office/drawing/2014/main" id="{0B8450AC-0E42-43A3-A657-E4C8ACC2B617}"/>
              </a:ext>
            </a:extLst>
          </p:cNvPr>
          <p:cNvSpPr txBox="1"/>
          <p:nvPr/>
        </p:nvSpPr>
        <p:spPr>
          <a:xfrm>
            <a:off x="2638821" y="1268760"/>
            <a:ext cx="1553999" cy="923330"/>
          </a:xfrm>
          <a:prstGeom prst="rect">
            <a:avLst/>
          </a:prstGeom>
          <a:noFill/>
        </p:spPr>
        <p:txBody>
          <a:bodyPr wrap="none" rtlCol="0">
            <a:spAutoFit/>
          </a:bodyPr>
          <a:lstStyle/>
          <a:p>
            <a:pPr lvl="0" algn="ctr"/>
            <a:r>
              <a:rPr lang="es-EC" b="1" dirty="0">
                <a:solidFill>
                  <a:schemeClr val="accent2"/>
                </a:solidFill>
              </a:rPr>
              <a:t>Por Fuentes </a:t>
            </a:r>
          </a:p>
          <a:p>
            <a:pPr lvl="0" algn="ctr"/>
            <a:r>
              <a:rPr lang="es-EC" b="1" dirty="0">
                <a:solidFill>
                  <a:schemeClr val="accent2"/>
                </a:solidFill>
              </a:rPr>
              <a:t>de Información</a:t>
            </a:r>
          </a:p>
          <a:p>
            <a:pPr lvl="0" algn="ctr"/>
            <a:r>
              <a:rPr lang="es-EC" dirty="0">
                <a:solidFill>
                  <a:srgbClr val="000000"/>
                </a:solidFill>
              </a:rPr>
              <a:t>Mixto</a:t>
            </a:r>
          </a:p>
        </p:txBody>
      </p:sp>
      <p:sp>
        <p:nvSpPr>
          <p:cNvPr id="21" name="TextBox 22">
            <a:extLst>
              <a:ext uri="{FF2B5EF4-FFF2-40B4-BE49-F238E27FC236}">
                <a16:creationId xmlns:a16="http://schemas.microsoft.com/office/drawing/2014/main" id="{3678BDAD-A7E8-4B83-A169-10007B045F22}"/>
              </a:ext>
            </a:extLst>
          </p:cNvPr>
          <p:cNvSpPr txBox="1"/>
          <p:nvPr/>
        </p:nvSpPr>
        <p:spPr>
          <a:xfrm>
            <a:off x="3604392" y="3009726"/>
            <a:ext cx="1770734" cy="923330"/>
          </a:xfrm>
          <a:prstGeom prst="rect">
            <a:avLst/>
          </a:prstGeom>
          <a:noFill/>
        </p:spPr>
        <p:txBody>
          <a:bodyPr wrap="none" rtlCol="0">
            <a:spAutoFit/>
          </a:bodyPr>
          <a:lstStyle/>
          <a:p>
            <a:pPr lvl="0" algn="ctr"/>
            <a:r>
              <a:rPr lang="es-EC" b="1" dirty="0">
                <a:solidFill>
                  <a:schemeClr val="accent1"/>
                </a:solidFill>
              </a:rPr>
              <a:t>Por las unidades </a:t>
            </a:r>
          </a:p>
          <a:p>
            <a:pPr lvl="0" algn="ctr"/>
            <a:r>
              <a:rPr lang="es-EC" b="1" dirty="0">
                <a:solidFill>
                  <a:schemeClr val="accent1"/>
                </a:solidFill>
              </a:rPr>
              <a:t>de análisis</a:t>
            </a:r>
          </a:p>
          <a:p>
            <a:pPr lvl="0" algn="ctr"/>
            <a:r>
              <a:rPr lang="es-EC" dirty="0">
                <a:solidFill>
                  <a:srgbClr val="000000"/>
                </a:solidFill>
              </a:rPr>
              <a:t>Insitu</a:t>
            </a:r>
          </a:p>
        </p:txBody>
      </p:sp>
      <p:sp>
        <p:nvSpPr>
          <p:cNvPr id="33" name="32 CuadroTexto"/>
          <p:cNvSpPr txBox="1"/>
          <p:nvPr/>
        </p:nvSpPr>
        <p:spPr>
          <a:xfrm>
            <a:off x="708762" y="1319474"/>
            <a:ext cx="1846101" cy="1015663"/>
          </a:xfrm>
          <a:prstGeom prst="rect">
            <a:avLst/>
          </a:prstGeom>
          <a:noFill/>
        </p:spPr>
        <p:txBody>
          <a:bodyPr wrap="square" rtlCol="0">
            <a:spAutoFit/>
          </a:bodyPr>
          <a:lstStyle/>
          <a:p>
            <a:pPr lvl="0" algn="ctr"/>
            <a:r>
              <a:rPr lang="es-EC" sz="2000" b="1" dirty="0">
                <a:solidFill>
                  <a:schemeClr val="accent4"/>
                </a:solidFill>
              </a:rPr>
              <a:t>Por la</a:t>
            </a:r>
          </a:p>
          <a:p>
            <a:pPr lvl="0" algn="ctr"/>
            <a:r>
              <a:rPr lang="es-EC" sz="2000" b="1" dirty="0">
                <a:solidFill>
                  <a:schemeClr val="accent4"/>
                </a:solidFill>
              </a:rPr>
              <a:t>Finalidad</a:t>
            </a:r>
          </a:p>
          <a:p>
            <a:pPr algn="ctr"/>
            <a:r>
              <a:rPr lang="es-EC" sz="2000" dirty="0">
                <a:solidFill>
                  <a:srgbClr val="000000"/>
                </a:solidFill>
              </a:rPr>
              <a:t>Aplicada</a:t>
            </a:r>
          </a:p>
        </p:txBody>
      </p:sp>
      <p:sp>
        <p:nvSpPr>
          <p:cNvPr id="34" name="TextBox 14">
            <a:extLst>
              <a:ext uri="{FF2B5EF4-FFF2-40B4-BE49-F238E27FC236}">
                <a16:creationId xmlns:a16="http://schemas.microsoft.com/office/drawing/2014/main" id="{9EAA314A-9C43-458B-8F6B-8B0166D159B6}"/>
              </a:ext>
            </a:extLst>
          </p:cNvPr>
          <p:cNvSpPr txBox="1"/>
          <p:nvPr/>
        </p:nvSpPr>
        <p:spPr>
          <a:xfrm>
            <a:off x="2694378" y="4742624"/>
            <a:ext cx="1492554" cy="646331"/>
          </a:xfrm>
          <a:prstGeom prst="rect">
            <a:avLst/>
          </a:prstGeom>
          <a:noFill/>
        </p:spPr>
        <p:txBody>
          <a:bodyPr wrap="none" rtlCol="0">
            <a:spAutoFit/>
          </a:bodyPr>
          <a:lstStyle/>
          <a:p>
            <a:pPr lvl="0" algn="ctr"/>
            <a:r>
              <a:rPr lang="es-EC" b="1" dirty="0">
                <a:solidFill>
                  <a:schemeClr val="accent6"/>
                </a:solidFill>
              </a:rPr>
              <a:t>Por el Alcance</a:t>
            </a:r>
          </a:p>
          <a:p>
            <a:pPr lvl="0" algn="ctr"/>
            <a:r>
              <a:rPr lang="es-EC" dirty="0">
                <a:solidFill>
                  <a:srgbClr val="000000"/>
                </a:solidFill>
              </a:rPr>
              <a:t>Correlacional</a:t>
            </a:r>
          </a:p>
        </p:txBody>
      </p:sp>
      <p:grpSp>
        <p:nvGrpSpPr>
          <p:cNvPr id="38" name="37 Grupo"/>
          <p:cNvGrpSpPr/>
          <p:nvPr/>
        </p:nvGrpSpPr>
        <p:grpSpPr>
          <a:xfrm>
            <a:off x="1513872" y="2276872"/>
            <a:ext cx="2233620" cy="2330916"/>
            <a:chOff x="-457521" y="-342076"/>
            <a:chExt cx="2952328" cy="2330916"/>
          </a:xfrm>
        </p:grpSpPr>
        <p:grpSp>
          <p:nvGrpSpPr>
            <p:cNvPr id="39" name="38 Grupo"/>
            <p:cNvGrpSpPr/>
            <p:nvPr/>
          </p:nvGrpSpPr>
          <p:grpSpPr>
            <a:xfrm>
              <a:off x="-457521" y="-342076"/>
              <a:ext cx="2952328" cy="2330916"/>
              <a:chOff x="-564008" y="-414084"/>
              <a:chExt cx="3779269" cy="2750540"/>
            </a:xfrm>
          </p:grpSpPr>
          <p:pic>
            <p:nvPicPr>
              <p:cNvPr id="41" name="Graphic 11" descr="Single gear">
                <a:extLst>
                  <a:ext uri="{FF2B5EF4-FFF2-40B4-BE49-F238E27FC236}">
                    <a16:creationId xmlns:a16="http://schemas.microsoft.com/office/drawing/2014/main" id="{DC19A909-158E-40CE-B16F-CEE511B3BD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4008" y="-414084"/>
                <a:ext cx="3779269" cy="2750540"/>
              </a:xfrm>
              <a:prstGeom prst="rect">
                <a:avLst/>
              </a:prstGeom>
              <a:ln>
                <a:noFill/>
              </a:ln>
            </p:spPr>
          </p:pic>
          <p:sp>
            <p:nvSpPr>
              <p:cNvPr id="42" name="Oval 12">
                <a:extLst>
                  <a:ext uri="{FF2B5EF4-FFF2-40B4-BE49-F238E27FC236}">
                    <a16:creationId xmlns:a16="http://schemas.microsoft.com/office/drawing/2014/main" id="{7DC7A67C-2E9B-460F-B235-429C04235FE9}"/>
                  </a:ext>
                </a:extLst>
              </p:cNvPr>
              <p:cNvSpPr/>
              <p:nvPr/>
            </p:nvSpPr>
            <p:spPr>
              <a:xfrm>
                <a:off x="485789" y="349955"/>
                <a:ext cx="1679675" cy="1222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39 CuadroTexto"/>
            <p:cNvSpPr txBox="1"/>
            <p:nvPr/>
          </p:nvSpPr>
          <p:spPr>
            <a:xfrm>
              <a:off x="-32095" y="560874"/>
              <a:ext cx="2094853" cy="584775"/>
            </a:xfrm>
            <a:prstGeom prst="rect">
              <a:avLst/>
            </a:prstGeom>
            <a:noFill/>
          </p:spPr>
          <p:txBody>
            <a:bodyPr wrap="square" rtlCol="0">
              <a:spAutoFit/>
            </a:bodyPr>
            <a:lstStyle/>
            <a:p>
              <a:pPr algn="ctr"/>
              <a:r>
                <a:rPr lang="es-EC" sz="1600" dirty="0">
                  <a:solidFill>
                    <a:srgbClr val="000000"/>
                  </a:solidFill>
                  <a:latin typeface="Britannic Bold" panose="020B0903060703020204" pitchFamily="34" charset="0"/>
                </a:rPr>
                <a:t>CAPÍTULO</a:t>
              </a:r>
            </a:p>
            <a:p>
              <a:pPr algn="ctr"/>
              <a:r>
                <a:rPr lang="es-EC" sz="1600" dirty="0">
                  <a:solidFill>
                    <a:srgbClr val="000000"/>
                  </a:solidFill>
                  <a:latin typeface="Britannic Bold" panose="020B0903060703020204" pitchFamily="34" charset="0"/>
                </a:rPr>
                <a:t>3</a:t>
              </a:r>
            </a:p>
          </p:txBody>
        </p:sp>
      </p:grpSp>
      <p:sp>
        <p:nvSpPr>
          <p:cNvPr id="44" name="Freeform 137">
            <a:extLst>
              <a:ext uri="{FF2B5EF4-FFF2-40B4-BE49-F238E27FC236}">
                <a16:creationId xmlns:a16="http://schemas.microsoft.com/office/drawing/2014/main" id="{C6CDE358-CD81-47FD-8580-033EA9AC8A61}"/>
              </a:ext>
            </a:extLst>
          </p:cNvPr>
          <p:cNvSpPr>
            <a:spLocks/>
          </p:cNvSpPr>
          <p:nvPr/>
        </p:nvSpPr>
        <p:spPr bwMode="auto">
          <a:xfrm rot="13983451">
            <a:off x="6621139" y="3972919"/>
            <a:ext cx="460492" cy="688104"/>
          </a:xfrm>
          <a:custGeom>
            <a:avLst/>
            <a:gdLst>
              <a:gd name="T0" fmla="*/ 1685 w 1749"/>
              <a:gd name="T1" fmla="*/ 1755 h 2611"/>
              <a:gd name="T2" fmla="*/ 1542 w 1749"/>
              <a:gd name="T3" fmla="*/ 1339 h 2611"/>
              <a:gd name="T4" fmla="*/ 1436 w 1749"/>
              <a:gd name="T5" fmla="*/ 1121 h 2611"/>
              <a:gd name="T6" fmla="*/ 1281 w 1749"/>
              <a:gd name="T7" fmla="*/ 842 h 2611"/>
              <a:gd name="T8" fmla="*/ 918 w 1749"/>
              <a:gd name="T9" fmla="*/ 425 h 2611"/>
              <a:gd name="T10" fmla="*/ 649 w 1749"/>
              <a:gd name="T11" fmla="*/ 258 h 2611"/>
              <a:gd name="T12" fmla="*/ 391 w 1749"/>
              <a:gd name="T13" fmla="*/ 185 h 2611"/>
              <a:gd name="T14" fmla="*/ 490 w 1749"/>
              <a:gd name="T15" fmla="*/ 177 h 2611"/>
              <a:gd name="T16" fmla="*/ 938 w 1749"/>
              <a:gd name="T17" fmla="*/ 158 h 2611"/>
              <a:gd name="T18" fmla="*/ 938 w 1749"/>
              <a:gd name="T19" fmla="*/ 106 h 2611"/>
              <a:gd name="T20" fmla="*/ 870 w 1749"/>
              <a:gd name="T21" fmla="*/ 98 h 2611"/>
              <a:gd name="T22" fmla="*/ 835 w 1749"/>
              <a:gd name="T23" fmla="*/ 94 h 2611"/>
              <a:gd name="T24" fmla="*/ 867 w 1749"/>
              <a:gd name="T25" fmla="*/ 88 h 2611"/>
              <a:gd name="T26" fmla="*/ 894 w 1749"/>
              <a:gd name="T27" fmla="*/ 50 h 2611"/>
              <a:gd name="T28" fmla="*/ 866 w 1749"/>
              <a:gd name="T29" fmla="*/ 24 h 2611"/>
              <a:gd name="T30" fmla="*/ 779 w 1749"/>
              <a:gd name="T31" fmla="*/ 22 h 2611"/>
              <a:gd name="T32" fmla="*/ 95 w 1749"/>
              <a:gd name="T33" fmla="*/ 1 h 2611"/>
              <a:gd name="T34" fmla="*/ 62 w 1749"/>
              <a:gd name="T35" fmla="*/ 11 h 2611"/>
              <a:gd name="T36" fmla="*/ 34 w 1749"/>
              <a:gd name="T37" fmla="*/ 30 h 2611"/>
              <a:gd name="T38" fmla="*/ 0 w 1749"/>
              <a:gd name="T39" fmla="*/ 61 h 2611"/>
              <a:gd name="T40" fmla="*/ 220 w 1749"/>
              <a:gd name="T41" fmla="*/ 351 h 2611"/>
              <a:gd name="T42" fmla="*/ 414 w 1749"/>
              <a:gd name="T43" fmla="*/ 573 h 2611"/>
              <a:gd name="T44" fmla="*/ 583 w 1749"/>
              <a:gd name="T45" fmla="*/ 767 h 2611"/>
              <a:gd name="T46" fmla="*/ 616 w 1749"/>
              <a:gd name="T47" fmla="*/ 735 h 2611"/>
              <a:gd name="T48" fmla="*/ 587 w 1749"/>
              <a:gd name="T49" fmla="*/ 700 h 2611"/>
              <a:gd name="T50" fmla="*/ 621 w 1749"/>
              <a:gd name="T51" fmla="*/ 676 h 2611"/>
              <a:gd name="T52" fmla="*/ 670 w 1749"/>
              <a:gd name="T53" fmla="*/ 722 h 2611"/>
              <a:gd name="T54" fmla="*/ 706 w 1749"/>
              <a:gd name="T55" fmla="*/ 685 h 2611"/>
              <a:gd name="T56" fmla="*/ 332 w 1749"/>
              <a:gd name="T57" fmla="*/ 255 h 2611"/>
              <a:gd name="T58" fmla="*/ 432 w 1749"/>
              <a:gd name="T59" fmla="*/ 303 h 2611"/>
              <a:gd name="T60" fmla="*/ 804 w 1749"/>
              <a:gd name="T61" fmla="*/ 604 h 2611"/>
              <a:gd name="T62" fmla="*/ 1027 w 1749"/>
              <a:gd name="T63" fmla="*/ 863 h 2611"/>
              <a:gd name="T64" fmla="*/ 1260 w 1749"/>
              <a:gd name="T65" fmla="*/ 1232 h 2611"/>
              <a:gd name="T66" fmla="*/ 1412 w 1749"/>
              <a:gd name="T67" fmla="*/ 1578 h 2611"/>
              <a:gd name="T68" fmla="*/ 1524 w 1749"/>
              <a:gd name="T69" fmla="*/ 2015 h 2611"/>
              <a:gd name="T70" fmla="*/ 1561 w 1749"/>
              <a:gd name="T71" fmla="*/ 2391 h 2611"/>
              <a:gd name="T72" fmla="*/ 1554 w 1749"/>
              <a:gd name="T73" fmla="*/ 2536 h 2611"/>
              <a:gd name="T74" fmla="*/ 1559 w 1749"/>
              <a:gd name="T75" fmla="*/ 2584 h 2611"/>
              <a:gd name="T76" fmla="*/ 1593 w 1749"/>
              <a:gd name="T77" fmla="*/ 2611 h 2611"/>
              <a:gd name="T78" fmla="*/ 1619 w 1749"/>
              <a:gd name="T79" fmla="*/ 2562 h 2611"/>
              <a:gd name="T80" fmla="*/ 1695 w 1749"/>
              <a:gd name="T81" fmla="*/ 2462 h 2611"/>
              <a:gd name="T82" fmla="*/ 1749 w 1749"/>
              <a:gd name="T83" fmla="*/ 2224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9" h="2611">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43">
            <a:extLst>
              <a:ext uri="{FF2B5EF4-FFF2-40B4-BE49-F238E27FC236}">
                <a16:creationId xmlns:a16="http://schemas.microsoft.com/office/drawing/2014/main" id="{02AAD689-AB2E-4ABF-AFB4-BAE7D491F263}"/>
              </a:ext>
            </a:extLst>
          </p:cNvPr>
          <p:cNvSpPr>
            <a:spLocks/>
          </p:cNvSpPr>
          <p:nvPr/>
        </p:nvSpPr>
        <p:spPr bwMode="auto">
          <a:xfrm rot="8292495">
            <a:off x="10929134" y="4117510"/>
            <a:ext cx="493066" cy="818068"/>
          </a:xfrm>
          <a:custGeom>
            <a:avLst/>
            <a:gdLst>
              <a:gd name="T0" fmla="*/ 1563 w 1594"/>
              <a:gd name="T1" fmla="*/ 270 h 2645"/>
              <a:gd name="T2" fmla="*/ 1576 w 1594"/>
              <a:gd name="T3" fmla="*/ 235 h 2645"/>
              <a:gd name="T4" fmla="*/ 1548 w 1594"/>
              <a:gd name="T5" fmla="*/ 213 h 2645"/>
              <a:gd name="T6" fmla="*/ 1528 w 1594"/>
              <a:gd name="T7" fmla="*/ 192 h 2645"/>
              <a:gd name="T8" fmla="*/ 1494 w 1594"/>
              <a:gd name="T9" fmla="*/ 192 h 2645"/>
              <a:gd name="T10" fmla="*/ 1145 w 1594"/>
              <a:gd name="T11" fmla="*/ 62 h 2645"/>
              <a:gd name="T12" fmla="*/ 1079 w 1594"/>
              <a:gd name="T13" fmla="*/ 40 h 2645"/>
              <a:gd name="T14" fmla="*/ 969 w 1594"/>
              <a:gd name="T15" fmla="*/ 0 h 2645"/>
              <a:gd name="T16" fmla="*/ 943 w 1594"/>
              <a:gd name="T17" fmla="*/ 31 h 2645"/>
              <a:gd name="T18" fmla="*/ 932 w 1594"/>
              <a:gd name="T19" fmla="*/ 30 h 2645"/>
              <a:gd name="T20" fmla="*/ 924 w 1594"/>
              <a:gd name="T21" fmla="*/ 28 h 2645"/>
              <a:gd name="T22" fmla="*/ 900 w 1594"/>
              <a:gd name="T23" fmla="*/ 40 h 2645"/>
              <a:gd name="T24" fmla="*/ 885 w 1594"/>
              <a:gd name="T25" fmla="*/ 38 h 2645"/>
              <a:gd name="T26" fmla="*/ 871 w 1594"/>
              <a:gd name="T27" fmla="*/ 91 h 2645"/>
              <a:gd name="T28" fmla="*/ 1103 w 1594"/>
              <a:gd name="T29" fmla="*/ 172 h 2645"/>
              <a:gd name="T30" fmla="*/ 1141 w 1594"/>
              <a:gd name="T31" fmla="*/ 193 h 2645"/>
              <a:gd name="T32" fmla="*/ 1284 w 1594"/>
              <a:gd name="T33" fmla="*/ 236 h 2645"/>
              <a:gd name="T34" fmla="*/ 926 w 1594"/>
              <a:gd name="T35" fmla="*/ 378 h 2645"/>
              <a:gd name="T36" fmla="*/ 567 w 1594"/>
              <a:gd name="T37" fmla="*/ 673 h 2645"/>
              <a:gd name="T38" fmla="*/ 344 w 1594"/>
              <a:gd name="T39" fmla="*/ 991 h 2645"/>
              <a:gd name="T40" fmla="*/ 220 w 1594"/>
              <a:gd name="T41" fmla="*/ 1286 h 2645"/>
              <a:gd name="T42" fmla="*/ 58 w 1594"/>
              <a:gd name="T43" fmla="*/ 1689 h 2645"/>
              <a:gd name="T44" fmla="*/ 1 w 1594"/>
              <a:gd name="T45" fmla="*/ 2202 h 2645"/>
              <a:gd name="T46" fmla="*/ 61 w 1594"/>
              <a:gd name="T47" fmla="*/ 2495 h 2645"/>
              <a:gd name="T48" fmla="*/ 115 w 1594"/>
              <a:gd name="T49" fmla="*/ 2618 h 2645"/>
              <a:gd name="T50" fmla="*/ 138 w 1594"/>
              <a:gd name="T51" fmla="*/ 2608 h 2645"/>
              <a:gd name="T52" fmla="*/ 83 w 1594"/>
              <a:gd name="T53" fmla="*/ 2438 h 2645"/>
              <a:gd name="T54" fmla="*/ 143 w 1594"/>
              <a:gd name="T55" fmla="*/ 2543 h 2645"/>
              <a:gd name="T56" fmla="*/ 213 w 1594"/>
              <a:gd name="T57" fmla="*/ 2643 h 2645"/>
              <a:gd name="T58" fmla="*/ 250 w 1594"/>
              <a:gd name="T59" fmla="*/ 2627 h 2645"/>
              <a:gd name="T60" fmla="*/ 277 w 1594"/>
              <a:gd name="T61" fmla="*/ 2623 h 2645"/>
              <a:gd name="T62" fmla="*/ 290 w 1594"/>
              <a:gd name="T63" fmla="*/ 2587 h 2645"/>
              <a:gd name="T64" fmla="*/ 216 w 1594"/>
              <a:gd name="T65" fmla="*/ 2422 h 2645"/>
              <a:gd name="T66" fmla="*/ 176 w 1594"/>
              <a:gd name="T67" fmla="*/ 1975 h 2645"/>
              <a:gd name="T68" fmla="*/ 203 w 1594"/>
              <a:gd name="T69" fmla="*/ 1633 h 2645"/>
              <a:gd name="T70" fmla="*/ 335 w 1594"/>
              <a:gd name="T71" fmla="*/ 1313 h 2645"/>
              <a:gd name="T72" fmla="*/ 531 w 1594"/>
              <a:gd name="T73" fmla="*/ 1007 h 2645"/>
              <a:gd name="T74" fmla="*/ 828 w 1594"/>
              <a:gd name="T75" fmla="*/ 660 h 2645"/>
              <a:gd name="T76" fmla="*/ 985 w 1594"/>
              <a:gd name="T77" fmla="*/ 537 h 2645"/>
              <a:gd name="T78" fmla="*/ 1171 w 1594"/>
              <a:gd name="T79" fmla="*/ 464 h 2645"/>
              <a:gd name="T80" fmla="*/ 1035 w 1594"/>
              <a:gd name="T81" fmla="*/ 632 h 2645"/>
              <a:gd name="T82" fmla="*/ 1055 w 1594"/>
              <a:gd name="T83" fmla="*/ 669 h 2645"/>
              <a:gd name="T84" fmla="*/ 1077 w 1594"/>
              <a:gd name="T85" fmla="*/ 702 h 2645"/>
              <a:gd name="T86" fmla="*/ 1139 w 1594"/>
              <a:gd name="T87" fmla="*/ 669 h 2645"/>
              <a:gd name="T88" fmla="*/ 1202 w 1594"/>
              <a:gd name="T89" fmla="*/ 649 h 2645"/>
              <a:gd name="T90" fmla="*/ 1279 w 1594"/>
              <a:gd name="T91" fmla="*/ 573 h 2645"/>
              <a:gd name="T92" fmla="*/ 1580 w 1594"/>
              <a:gd name="T93" fmla="*/ 327 h 2645"/>
              <a:gd name="T94" fmla="*/ 1591 w 1594"/>
              <a:gd name="T95" fmla="*/ 290 h 2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4" h="2645">
                <a:moveTo>
                  <a:pt x="1573" y="273"/>
                </a:moveTo>
                <a:lnTo>
                  <a:pt x="1568" y="271"/>
                </a:lnTo>
                <a:lnTo>
                  <a:pt x="1563" y="270"/>
                </a:lnTo>
                <a:lnTo>
                  <a:pt x="1569" y="266"/>
                </a:lnTo>
                <a:lnTo>
                  <a:pt x="1577" y="251"/>
                </a:lnTo>
                <a:lnTo>
                  <a:pt x="1576" y="235"/>
                </a:lnTo>
                <a:lnTo>
                  <a:pt x="1567" y="220"/>
                </a:lnTo>
                <a:lnTo>
                  <a:pt x="1558" y="215"/>
                </a:lnTo>
                <a:lnTo>
                  <a:pt x="1548" y="213"/>
                </a:lnTo>
                <a:lnTo>
                  <a:pt x="1539" y="209"/>
                </a:lnTo>
                <a:lnTo>
                  <a:pt x="1537" y="202"/>
                </a:lnTo>
                <a:lnTo>
                  <a:pt x="1528" y="192"/>
                </a:lnTo>
                <a:lnTo>
                  <a:pt x="1515" y="187"/>
                </a:lnTo>
                <a:lnTo>
                  <a:pt x="1501" y="188"/>
                </a:lnTo>
                <a:lnTo>
                  <a:pt x="1494" y="192"/>
                </a:lnTo>
                <a:lnTo>
                  <a:pt x="1345" y="137"/>
                </a:lnTo>
                <a:lnTo>
                  <a:pt x="1196" y="83"/>
                </a:lnTo>
                <a:lnTo>
                  <a:pt x="1145" y="62"/>
                </a:lnTo>
                <a:lnTo>
                  <a:pt x="1095" y="41"/>
                </a:lnTo>
                <a:lnTo>
                  <a:pt x="1087" y="39"/>
                </a:lnTo>
                <a:lnTo>
                  <a:pt x="1079" y="40"/>
                </a:lnTo>
                <a:lnTo>
                  <a:pt x="1029" y="21"/>
                </a:lnTo>
                <a:lnTo>
                  <a:pt x="977" y="3"/>
                </a:lnTo>
                <a:lnTo>
                  <a:pt x="969" y="0"/>
                </a:lnTo>
                <a:lnTo>
                  <a:pt x="956" y="3"/>
                </a:lnTo>
                <a:lnTo>
                  <a:pt x="943" y="18"/>
                </a:lnTo>
                <a:lnTo>
                  <a:pt x="943" y="31"/>
                </a:lnTo>
                <a:lnTo>
                  <a:pt x="937" y="31"/>
                </a:lnTo>
                <a:lnTo>
                  <a:pt x="932" y="30"/>
                </a:lnTo>
                <a:lnTo>
                  <a:pt x="932" y="30"/>
                </a:lnTo>
                <a:lnTo>
                  <a:pt x="932" y="30"/>
                </a:lnTo>
                <a:lnTo>
                  <a:pt x="928" y="30"/>
                </a:lnTo>
                <a:lnTo>
                  <a:pt x="924" y="28"/>
                </a:lnTo>
                <a:lnTo>
                  <a:pt x="916" y="28"/>
                </a:lnTo>
                <a:lnTo>
                  <a:pt x="904" y="35"/>
                </a:lnTo>
                <a:lnTo>
                  <a:pt x="900" y="40"/>
                </a:lnTo>
                <a:lnTo>
                  <a:pt x="899" y="40"/>
                </a:lnTo>
                <a:lnTo>
                  <a:pt x="898" y="40"/>
                </a:lnTo>
                <a:lnTo>
                  <a:pt x="885" y="38"/>
                </a:lnTo>
                <a:lnTo>
                  <a:pt x="867" y="49"/>
                </a:lnTo>
                <a:lnTo>
                  <a:pt x="862" y="70"/>
                </a:lnTo>
                <a:lnTo>
                  <a:pt x="871" y="91"/>
                </a:lnTo>
                <a:lnTo>
                  <a:pt x="882" y="96"/>
                </a:lnTo>
                <a:lnTo>
                  <a:pt x="992" y="135"/>
                </a:lnTo>
                <a:lnTo>
                  <a:pt x="1103" y="172"/>
                </a:lnTo>
                <a:lnTo>
                  <a:pt x="1110" y="180"/>
                </a:lnTo>
                <a:lnTo>
                  <a:pt x="1132" y="190"/>
                </a:lnTo>
                <a:lnTo>
                  <a:pt x="1141" y="193"/>
                </a:lnTo>
                <a:lnTo>
                  <a:pt x="1149" y="189"/>
                </a:lnTo>
                <a:lnTo>
                  <a:pt x="1217" y="213"/>
                </a:lnTo>
                <a:lnTo>
                  <a:pt x="1284" y="236"/>
                </a:lnTo>
                <a:lnTo>
                  <a:pt x="1209" y="255"/>
                </a:lnTo>
                <a:lnTo>
                  <a:pt x="1064" y="308"/>
                </a:lnTo>
                <a:lnTo>
                  <a:pt x="926" y="378"/>
                </a:lnTo>
                <a:lnTo>
                  <a:pt x="797" y="464"/>
                </a:lnTo>
                <a:lnTo>
                  <a:pt x="677" y="562"/>
                </a:lnTo>
                <a:lnTo>
                  <a:pt x="567" y="673"/>
                </a:lnTo>
                <a:lnTo>
                  <a:pt x="469" y="793"/>
                </a:lnTo>
                <a:lnTo>
                  <a:pt x="382" y="923"/>
                </a:lnTo>
                <a:lnTo>
                  <a:pt x="344" y="991"/>
                </a:lnTo>
                <a:lnTo>
                  <a:pt x="308" y="1063"/>
                </a:lnTo>
                <a:lnTo>
                  <a:pt x="246" y="1211"/>
                </a:lnTo>
                <a:lnTo>
                  <a:pt x="220" y="1286"/>
                </a:lnTo>
                <a:lnTo>
                  <a:pt x="181" y="1362"/>
                </a:lnTo>
                <a:lnTo>
                  <a:pt x="112" y="1522"/>
                </a:lnTo>
                <a:lnTo>
                  <a:pt x="58" y="1689"/>
                </a:lnTo>
                <a:lnTo>
                  <a:pt x="20" y="1859"/>
                </a:lnTo>
                <a:lnTo>
                  <a:pt x="0" y="2031"/>
                </a:lnTo>
                <a:lnTo>
                  <a:pt x="1" y="2202"/>
                </a:lnTo>
                <a:lnTo>
                  <a:pt x="18" y="2329"/>
                </a:lnTo>
                <a:lnTo>
                  <a:pt x="36" y="2413"/>
                </a:lnTo>
                <a:lnTo>
                  <a:pt x="61" y="2495"/>
                </a:lnTo>
                <a:lnTo>
                  <a:pt x="93" y="2574"/>
                </a:lnTo>
                <a:lnTo>
                  <a:pt x="111" y="2614"/>
                </a:lnTo>
                <a:lnTo>
                  <a:pt x="115" y="2618"/>
                </a:lnTo>
                <a:lnTo>
                  <a:pt x="124" y="2621"/>
                </a:lnTo>
                <a:lnTo>
                  <a:pt x="134" y="2617"/>
                </a:lnTo>
                <a:lnTo>
                  <a:pt x="138" y="2608"/>
                </a:lnTo>
                <a:lnTo>
                  <a:pt x="137" y="2603"/>
                </a:lnTo>
                <a:lnTo>
                  <a:pt x="116" y="2548"/>
                </a:lnTo>
                <a:lnTo>
                  <a:pt x="83" y="2438"/>
                </a:lnTo>
                <a:lnTo>
                  <a:pt x="70" y="2382"/>
                </a:lnTo>
                <a:lnTo>
                  <a:pt x="94" y="2447"/>
                </a:lnTo>
                <a:lnTo>
                  <a:pt x="143" y="2543"/>
                </a:lnTo>
                <a:lnTo>
                  <a:pt x="185" y="2605"/>
                </a:lnTo>
                <a:lnTo>
                  <a:pt x="208" y="2636"/>
                </a:lnTo>
                <a:lnTo>
                  <a:pt x="213" y="2643"/>
                </a:lnTo>
                <a:lnTo>
                  <a:pt x="228" y="2645"/>
                </a:lnTo>
                <a:lnTo>
                  <a:pt x="241" y="2639"/>
                </a:lnTo>
                <a:lnTo>
                  <a:pt x="250" y="2627"/>
                </a:lnTo>
                <a:lnTo>
                  <a:pt x="251" y="2619"/>
                </a:lnTo>
                <a:lnTo>
                  <a:pt x="260" y="2625"/>
                </a:lnTo>
                <a:lnTo>
                  <a:pt x="277" y="2623"/>
                </a:lnTo>
                <a:lnTo>
                  <a:pt x="290" y="2613"/>
                </a:lnTo>
                <a:lnTo>
                  <a:pt x="294" y="2597"/>
                </a:lnTo>
                <a:lnTo>
                  <a:pt x="290" y="2587"/>
                </a:lnTo>
                <a:lnTo>
                  <a:pt x="268" y="2547"/>
                </a:lnTo>
                <a:lnTo>
                  <a:pt x="232" y="2464"/>
                </a:lnTo>
                <a:lnTo>
                  <a:pt x="216" y="2422"/>
                </a:lnTo>
                <a:lnTo>
                  <a:pt x="202" y="2333"/>
                </a:lnTo>
                <a:lnTo>
                  <a:pt x="184" y="2155"/>
                </a:lnTo>
                <a:lnTo>
                  <a:pt x="176" y="1975"/>
                </a:lnTo>
                <a:lnTo>
                  <a:pt x="181" y="1796"/>
                </a:lnTo>
                <a:lnTo>
                  <a:pt x="189" y="1707"/>
                </a:lnTo>
                <a:lnTo>
                  <a:pt x="203" y="1633"/>
                </a:lnTo>
                <a:lnTo>
                  <a:pt x="223" y="1560"/>
                </a:lnTo>
                <a:lnTo>
                  <a:pt x="255" y="1476"/>
                </a:lnTo>
                <a:lnTo>
                  <a:pt x="335" y="1313"/>
                </a:lnTo>
                <a:lnTo>
                  <a:pt x="381" y="1235"/>
                </a:lnTo>
                <a:lnTo>
                  <a:pt x="429" y="1159"/>
                </a:lnTo>
                <a:lnTo>
                  <a:pt x="531" y="1007"/>
                </a:lnTo>
                <a:lnTo>
                  <a:pt x="644" y="862"/>
                </a:lnTo>
                <a:lnTo>
                  <a:pt x="764" y="724"/>
                </a:lnTo>
                <a:lnTo>
                  <a:pt x="828" y="660"/>
                </a:lnTo>
                <a:lnTo>
                  <a:pt x="869" y="622"/>
                </a:lnTo>
                <a:lnTo>
                  <a:pt x="912" y="586"/>
                </a:lnTo>
                <a:lnTo>
                  <a:pt x="985" y="537"/>
                </a:lnTo>
                <a:lnTo>
                  <a:pt x="1139" y="450"/>
                </a:lnTo>
                <a:lnTo>
                  <a:pt x="1219" y="412"/>
                </a:lnTo>
                <a:lnTo>
                  <a:pt x="1171" y="464"/>
                </a:lnTo>
                <a:lnTo>
                  <a:pt x="1082" y="572"/>
                </a:lnTo>
                <a:lnTo>
                  <a:pt x="1039" y="627"/>
                </a:lnTo>
                <a:lnTo>
                  <a:pt x="1035" y="632"/>
                </a:lnTo>
                <a:lnTo>
                  <a:pt x="1034" y="645"/>
                </a:lnTo>
                <a:lnTo>
                  <a:pt x="1043" y="662"/>
                </a:lnTo>
                <a:lnTo>
                  <a:pt x="1055" y="669"/>
                </a:lnTo>
                <a:lnTo>
                  <a:pt x="1052" y="678"/>
                </a:lnTo>
                <a:lnTo>
                  <a:pt x="1060" y="693"/>
                </a:lnTo>
                <a:lnTo>
                  <a:pt x="1077" y="702"/>
                </a:lnTo>
                <a:lnTo>
                  <a:pt x="1096" y="702"/>
                </a:lnTo>
                <a:lnTo>
                  <a:pt x="1105" y="697"/>
                </a:lnTo>
                <a:lnTo>
                  <a:pt x="1139" y="669"/>
                </a:lnTo>
                <a:lnTo>
                  <a:pt x="1173" y="639"/>
                </a:lnTo>
                <a:lnTo>
                  <a:pt x="1180" y="647"/>
                </a:lnTo>
                <a:lnTo>
                  <a:pt x="1202" y="649"/>
                </a:lnTo>
                <a:lnTo>
                  <a:pt x="1214" y="642"/>
                </a:lnTo>
                <a:lnTo>
                  <a:pt x="1248" y="608"/>
                </a:lnTo>
                <a:lnTo>
                  <a:pt x="1279" y="573"/>
                </a:lnTo>
                <a:lnTo>
                  <a:pt x="1349" y="505"/>
                </a:lnTo>
                <a:lnTo>
                  <a:pt x="1499" y="382"/>
                </a:lnTo>
                <a:lnTo>
                  <a:pt x="1580" y="327"/>
                </a:lnTo>
                <a:lnTo>
                  <a:pt x="1587" y="321"/>
                </a:lnTo>
                <a:lnTo>
                  <a:pt x="1594" y="306"/>
                </a:lnTo>
                <a:lnTo>
                  <a:pt x="1591" y="290"/>
                </a:lnTo>
                <a:lnTo>
                  <a:pt x="1581" y="277"/>
                </a:lnTo>
                <a:lnTo>
                  <a:pt x="1573" y="273"/>
                </a:ln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Shape 5">
            <a:extLst>
              <a:ext uri="{FF2B5EF4-FFF2-40B4-BE49-F238E27FC236}">
                <a16:creationId xmlns:a16="http://schemas.microsoft.com/office/drawing/2014/main" id="{723E857F-FBD5-4F77-ABB4-248B8FCC58C6}"/>
              </a:ext>
            </a:extLst>
          </p:cNvPr>
          <p:cNvSpPr>
            <a:spLocks/>
          </p:cNvSpPr>
          <p:nvPr/>
        </p:nvSpPr>
        <p:spPr bwMode="auto">
          <a:xfrm>
            <a:off x="7254225" y="2979581"/>
            <a:ext cx="3528392" cy="1656184"/>
          </a:xfrm>
          <a:custGeom>
            <a:avLst/>
            <a:gdLst>
              <a:gd name="connsiteX0" fmla="*/ 2044671 w 2151063"/>
              <a:gd name="connsiteY0" fmla="*/ 546100 h 1182688"/>
              <a:gd name="connsiteX1" fmla="*/ 2052215 w 2151063"/>
              <a:gd name="connsiteY1" fmla="*/ 567545 h 1182688"/>
              <a:gd name="connsiteX2" fmla="*/ 2064523 w 2151063"/>
              <a:gd name="connsiteY2" fmla="*/ 611628 h 1182688"/>
              <a:gd name="connsiteX3" fmla="*/ 2072464 w 2151063"/>
              <a:gd name="connsiteY3" fmla="*/ 657298 h 1182688"/>
              <a:gd name="connsiteX4" fmla="*/ 2074847 w 2151063"/>
              <a:gd name="connsiteY4" fmla="*/ 704161 h 1182688"/>
              <a:gd name="connsiteX5" fmla="*/ 2073258 w 2151063"/>
              <a:gd name="connsiteY5" fmla="*/ 728386 h 1182688"/>
              <a:gd name="connsiteX6" fmla="*/ 2070876 w 2151063"/>
              <a:gd name="connsiteY6" fmla="*/ 758171 h 1182688"/>
              <a:gd name="connsiteX7" fmla="*/ 2056979 w 2151063"/>
              <a:gd name="connsiteY7" fmla="*/ 813771 h 1182688"/>
              <a:gd name="connsiteX8" fmla="*/ 2034745 w 2151063"/>
              <a:gd name="connsiteY8" fmla="*/ 864207 h 1182688"/>
              <a:gd name="connsiteX9" fmla="*/ 2004966 w 2151063"/>
              <a:gd name="connsiteY9" fmla="*/ 909481 h 1182688"/>
              <a:gd name="connsiteX10" fmla="*/ 1968438 w 2151063"/>
              <a:gd name="connsiteY10" fmla="*/ 949989 h 1182688"/>
              <a:gd name="connsiteX11" fmla="*/ 1926350 w 2151063"/>
              <a:gd name="connsiteY11" fmla="*/ 985731 h 1182688"/>
              <a:gd name="connsiteX12" fmla="*/ 1879102 w 2151063"/>
              <a:gd name="connsiteY12" fmla="*/ 1015913 h 1182688"/>
              <a:gd name="connsiteX13" fmla="*/ 1827882 w 2151063"/>
              <a:gd name="connsiteY13" fmla="*/ 1041330 h 1182688"/>
              <a:gd name="connsiteX14" fmla="*/ 1801280 w 2151063"/>
              <a:gd name="connsiteY14" fmla="*/ 1052053 h 1182688"/>
              <a:gd name="connsiteX15" fmla="*/ 1767928 w 2151063"/>
              <a:gd name="connsiteY15" fmla="*/ 1064364 h 1182688"/>
              <a:gd name="connsiteX16" fmla="*/ 1699239 w 2151063"/>
              <a:gd name="connsiteY16" fmla="*/ 1085015 h 1182688"/>
              <a:gd name="connsiteX17" fmla="*/ 1629358 w 2151063"/>
              <a:gd name="connsiteY17" fmla="*/ 1102092 h 1182688"/>
              <a:gd name="connsiteX18" fmla="*/ 1557889 w 2151063"/>
              <a:gd name="connsiteY18" fmla="*/ 1114801 h 1182688"/>
              <a:gd name="connsiteX19" fmla="*/ 1449892 w 2151063"/>
              <a:gd name="connsiteY19" fmla="*/ 1129892 h 1182688"/>
              <a:gd name="connsiteX20" fmla="*/ 1304969 w 2151063"/>
              <a:gd name="connsiteY20" fmla="*/ 1141012 h 1182688"/>
              <a:gd name="connsiteX21" fmla="*/ 1234692 w 2151063"/>
              <a:gd name="connsiteY21" fmla="*/ 1144189 h 1182688"/>
              <a:gd name="connsiteX22" fmla="*/ 1219604 w 2151063"/>
              <a:gd name="connsiteY22" fmla="*/ 1144586 h 1182688"/>
              <a:gd name="connsiteX23" fmla="*/ 1204913 w 2151063"/>
              <a:gd name="connsiteY23" fmla="*/ 1145380 h 1182688"/>
              <a:gd name="connsiteX24" fmla="*/ 1205310 w 2151063"/>
              <a:gd name="connsiteY24" fmla="*/ 1146969 h 1182688"/>
              <a:gd name="connsiteX25" fmla="*/ 1205310 w 2151063"/>
              <a:gd name="connsiteY25" fmla="*/ 1147763 h 1182688"/>
              <a:gd name="connsiteX26" fmla="*/ 1259309 w 2151063"/>
              <a:gd name="connsiteY26" fmla="*/ 1147366 h 1182688"/>
              <a:gd name="connsiteX27" fmla="*/ 1367306 w 2151063"/>
              <a:gd name="connsiteY27" fmla="*/ 1143792 h 1182688"/>
              <a:gd name="connsiteX28" fmla="*/ 1420908 w 2151063"/>
              <a:gd name="connsiteY28" fmla="*/ 1140615 h 1182688"/>
              <a:gd name="connsiteX29" fmla="*/ 1484832 w 2151063"/>
              <a:gd name="connsiteY29" fmla="*/ 1137040 h 1182688"/>
              <a:gd name="connsiteX30" fmla="*/ 1616256 w 2151063"/>
              <a:gd name="connsiteY30" fmla="*/ 1127906 h 1182688"/>
              <a:gd name="connsiteX31" fmla="*/ 1715915 w 2151063"/>
              <a:gd name="connsiteY31" fmla="*/ 1114404 h 1182688"/>
              <a:gd name="connsiteX32" fmla="*/ 1781031 w 2151063"/>
              <a:gd name="connsiteY32" fmla="*/ 1101298 h 1182688"/>
              <a:gd name="connsiteX33" fmla="*/ 1844558 w 2151063"/>
              <a:gd name="connsiteY33" fmla="*/ 1084618 h 1182688"/>
              <a:gd name="connsiteX34" fmla="*/ 1905307 w 2151063"/>
              <a:gd name="connsiteY34" fmla="*/ 1062379 h 1182688"/>
              <a:gd name="connsiteX35" fmla="*/ 1934291 w 2151063"/>
              <a:gd name="connsiteY35" fmla="*/ 1048876 h 1182688"/>
              <a:gd name="connsiteX36" fmla="*/ 1948982 w 2151063"/>
              <a:gd name="connsiteY36" fmla="*/ 1041727 h 1182688"/>
              <a:gd name="connsiteX37" fmla="*/ 1975584 w 2151063"/>
              <a:gd name="connsiteY37" fmla="*/ 1025445 h 1182688"/>
              <a:gd name="connsiteX38" fmla="*/ 2000201 w 2151063"/>
              <a:gd name="connsiteY38" fmla="*/ 1007176 h 1182688"/>
              <a:gd name="connsiteX39" fmla="*/ 2022436 w 2151063"/>
              <a:gd name="connsiteY39" fmla="*/ 987717 h 1182688"/>
              <a:gd name="connsiteX40" fmla="*/ 2041892 w 2151063"/>
              <a:gd name="connsiteY40" fmla="*/ 966668 h 1182688"/>
              <a:gd name="connsiteX41" fmla="*/ 2059362 w 2151063"/>
              <a:gd name="connsiteY41" fmla="*/ 943635 h 1182688"/>
              <a:gd name="connsiteX42" fmla="*/ 2074450 w 2151063"/>
              <a:gd name="connsiteY42" fmla="*/ 919409 h 1182688"/>
              <a:gd name="connsiteX43" fmla="*/ 2087155 w 2151063"/>
              <a:gd name="connsiteY43" fmla="*/ 893992 h 1182688"/>
              <a:gd name="connsiteX44" fmla="*/ 2097081 w 2151063"/>
              <a:gd name="connsiteY44" fmla="*/ 867781 h 1182688"/>
              <a:gd name="connsiteX45" fmla="*/ 2105419 w 2151063"/>
              <a:gd name="connsiteY45" fmla="*/ 840379 h 1182688"/>
              <a:gd name="connsiteX46" fmla="*/ 2112566 w 2151063"/>
              <a:gd name="connsiteY46" fmla="*/ 797885 h 1182688"/>
              <a:gd name="connsiteX47" fmla="*/ 2112963 w 2151063"/>
              <a:gd name="connsiteY47" fmla="*/ 739109 h 1182688"/>
              <a:gd name="connsiteX48" fmla="*/ 2103831 w 2151063"/>
              <a:gd name="connsiteY48" fmla="*/ 678744 h 1182688"/>
              <a:gd name="connsiteX49" fmla="*/ 2094699 w 2151063"/>
              <a:gd name="connsiteY49" fmla="*/ 648561 h 1182688"/>
              <a:gd name="connsiteX50" fmla="*/ 2084773 w 2151063"/>
              <a:gd name="connsiteY50" fmla="*/ 621159 h 1182688"/>
              <a:gd name="connsiteX51" fmla="*/ 2059362 w 2151063"/>
              <a:gd name="connsiteY51" fmla="*/ 569928 h 1182688"/>
              <a:gd name="connsiteX52" fmla="*/ 233158 w 2151063"/>
              <a:gd name="connsiteY52" fmla="*/ 230187 h 1182688"/>
              <a:gd name="connsiteX53" fmla="*/ 206541 w 2151063"/>
              <a:gd name="connsiteY53" fmla="*/ 244085 h 1182688"/>
              <a:gd name="connsiteX54" fmla="*/ 158870 w 2151063"/>
              <a:gd name="connsiteY54" fmla="*/ 277836 h 1182688"/>
              <a:gd name="connsiteX55" fmla="*/ 117952 w 2151063"/>
              <a:gd name="connsiteY55" fmla="*/ 317146 h 1182688"/>
              <a:gd name="connsiteX56" fmla="*/ 84980 w 2151063"/>
              <a:gd name="connsiteY56" fmla="*/ 362810 h 1182688"/>
              <a:gd name="connsiteX57" fmla="*/ 59953 w 2151063"/>
              <a:gd name="connsiteY57" fmla="*/ 412444 h 1182688"/>
              <a:gd name="connsiteX58" fmla="*/ 43268 w 2151063"/>
              <a:gd name="connsiteY58" fmla="*/ 466446 h 1182688"/>
              <a:gd name="connsiteX59" fmla="*/ 34925 w 2151063"/>
              <a:gd name="connsiteY59" fmla="*/ 523624 h 1182688"/>
              <a:gd name="connsiteX60" fmla="*/ 36117 w 2151063"/>
              <a:gd name="connsiteY60" fmla="*/ 582788 h 1182688"/>
              <a:gd name="connsiteX61" fmla="*/ 40090 w 2151063"/>
              <a:gd name="connsiteY61" fmla="*/ 613363 h 1182688"/>
              <a:gd name="connsiteX62" fmla="*/ 46446 w 2151063"/>
              <a:gd name="connsiteY62" fmla="*/ 643143 h 1182688"/>
              <a:gd name="connsiteX63" fmla="*/ 65117 w 2151063"/>
              <a:gd name="connsiteY63" fmla="*/ 699528 h 1182688"/>
              <a:gd name="connsiteX64" fmla="*/ 91336 w 2151063"/>
              <a:gd name="connsiteY64" fmla="*/ 753133 h 1182688"/>
              <a:gd name="connsiteX65" fmla="*/ 123514 w 2151063"/>
              <a:gd name="connsiteY65" fmla="*/ 802767 h 1182688"/>
              <a:gd name="connsiteX66" fmla="*/ 162446 w 2151063"/>
              <a:gd name="connsiteY66" fmla="*/ 848430 h 1182688"/>
              <a:gd name="connsiteX67" fmla="*/ 205350 w 2151063"/>
              <a:gd name="connsiteY67" fmla="*/ 889726 h 1182688"/>
              <a:gd name="connsiteX68" fmla="*/ 252226 w 2151063"/>
              <a:gd name="connsiteY68" fmla="*/ 927051 h 1182688"/>
              <a:gd name="connsiteX69" fmla="*/ 302281 w 2151063"/>
              <a:gd name="connsiteY69" fmla="*/ 959611 h 1182688"/>
              <a:gd name="connsiteX70" fmla="*/ 328103 w 2151063"/>
              <a:gd name="connsiteY70" fmla="*/ 973906 h 1182688"/>
              <a:gd name="connsiteX71" fmla="*/ 356308 w 2151063"/>
              <a:gd name="connsiteY71" fmla="*/ 988994 h 1182688"/>
              <a:gd name="connsiteX72" fmla="*/ 414706 w 2151063"/>
              <a:gd name="connsiteY72" fmla="*/ 1014010 h 1182688"/>
              <a:gd name="connsiteX73" fmla="*/ 444500 w 2151063"/>
              <a:gd name="connsiteY73" fmla="*/ 1025525 h 1182688"/>
              <a:gd name="connsiteX74" fmla="*/ 419076 w 2151063"/>
              <a:gd name="connsiteY74" fmla="*/ 1013613 h 1182688"/>
              <a:gd name="connsiteX75" fmla="*/ 371007 w 2151063"/>
              <a:gd name="connsiteY75" fmla="*/ 988597 h 1182688"/>
              <a:gd name="connsiteX76" fmla="*/ 347171 w 2151063"/>
              <a:gd name="connsiteY76" fmla="*/ 973906 h 1182688"/>
              <a:gd name="connsiteX77" fmla="*/ 322541 w 2151063"/>
              <a:gd name="connsiteY77" fmla="*/ 958420 h 1182688"/>
              <a:gd name="connsiteX78" fmla="*/ 274473 w 2151063"/>
              <a:gd name="connsiteY78" fmla="*/ 922683 h 1182688"/>
              <a:gd name="connsiteX79" fmla="*/ 229583 w 2151063"/>
              <a:gd name="connsiteY79" fmla="*/ 882579 h 1182688"/>
              <a:gd name="connsiteX80" fmla="*/ 189459 w 2151063"/>
              <a:gd name="connsiteY80" fmla="*/ 838106 h 1182688"/>
              <a:gd name="connsiteX81" fmla="*/ 154103 w 2151063"/>
              <a:gd name="connsiteY81" fmla="*/ 790458 h 1182688"/>
              <a:gd name="connsiteX82" fmla="*/ 124706 w 2151063"/>
              <a:gd name="connsiteY82" fmla="*/ 738838 h 1182688"/>
              <a:gd name="connsiteX83" fmla="*/ 102062 w 2151063"/>
              <a:gd name="connsiteY83" fmla="*/ 683645 h 1182688"/>
              <a:gd name="connsiteX84" fmla="*/ 86966 w 2151063"/>
              <a:gd name="connsiteY84" fmla="*/ 625672 h 1182688"/>
              <a:gd name="connsiteX85" fmla="*/ 83391 w 2151063"/>
              <a:gd name="connsiteY85" fmla="*/ 595892 h 1182688"/>
              <a:gd name="connsiteX86" fmla="*/ 81405 w 2151063"/>
              <a:gd name="connsiteY86" fmla="*/ 569685 h 1182688"/>
              <a:gd name="connsiteX87" fmla="*/ 83391 w 2151063"/>
              <a:gd name="connsiteY87" fmla="*/ 518462 h 1182688"/>
              <a:gd name="connsiteX88" fmla="*/ 92131 w 2151063"/>
              <a:gd name="connsiteY88" fmla="*/ 468828 h 1182688"/>
              <a:gd name="connsiteX89" fmla="*/ 106829 w 2151063"/>
              <a:gd name="connsiteY89" fmla="*/ 419591 h 1182688"/>
              <a:gd name="connsiteX90" fmla="*/ 127089 w 2151063"/>
              <a:gd name="connsiteY90" fmla="*/ 373531 h 1182688"/>
              <a:gd name="connsiteX91" fmla="*/ 152117 w 2151063"/>
              <a:gd name="connsiteY91" fmla="*/ 329058 h 1182688"/>
              <a:gd name="connsiteX92" fmla="*/ 181911 w 2151063"/>
              <a:gd name="connsiteY92" fmla="*/ 287366 h 1182688"/>
              <a:gd name="connsiteX93" fmla="*/ 215281 w 2151063"/>
              <a:gd name="connsiteY93" fmla="*/ 248452 h 1182688"/>
              <a:gd name="connsiteX94" fmla="*/ 950292 w 2151063"/>
              <a:gd name="connsiteY94" fmla="*/ 112712 h 1182688"/>
              <a:gd name="connsiteX95" fmla="*/ 822075 w 2151063"/>
              <a:gd name="connsiteY95" fmla="*/ 115489 h 1182688"/>
              <a:gd name="connsiteX96" fmla="*/ 758561 w 2151063"/>
              <a:gd name="connsiteY96" fmla="*/ 119456 h 1182688"/>
              <a:gd name="connsiteX97" fmla="*/ 705369 w 2151063"/>
              <a:gd name="connsiteY97" fmla="*/ 124217 h 1182688"/>
              <a:gd name="connsiteX98" fmla="*/ 597397 w 2151063"/>
              <a:gd name="connsiteY98" fmla="*/ 136118 h 1182688"/>
              <a:gd name="connsiteX99" fmla="*/ 488631 w 2151063"/>
              <a:gd name="connsiteY99" fmla="*/ 153574 h 1182688"/>
              <a:gd name="connsiteX100" fmla="*/ 381849 w 2151063"/>
              <a:gd name="connsiteY100" fmla="*/ 178170 h 1182688"/>
              <a:gd name="connsiteX101" fmla="*/ 329848 w 2151063"/>
              <a:gd name="connsiteY101" fmla="*/ 193643 h 1182688"/>
              <a:gd name="connsiteX102" fmla="*/ 309206 w 2151063"/>
              <a:gd name="connsiteY102" fmla="*/ 208321 h 1182688"/>
              <a:gd name="connsiteX103" fmla="*/ 270304 w 2151063"/>
              <a:gd name="connsiteY103" fmla="*/ 239662 h 1182688"/>
              <a:gd name="connsiteX104" fmla="*/ 234181 w 2151063"/>
              <a:gd name="connsiteY104" fmla="*/ 274970 h 1182688"/>
              <a:gd name="connsiteX105" fmla="*/ 201631 w 2151063"/>
              <a:gd name="connsiteY105" fmla="*/ 313848 h 1182688"/>
              <a:gd name="connsiteX106" fmla="*/ 186943 w 2151063"/>
              <a:gd name="connsiteY106" fmla="*/ 334874 h 1182688"/>
              <a:gd name="connsiteX107" fmla="*/ 169080 w 2151063"/>
              <a:gd name="connsiteY107" fmla="*/ 362248 h 1182688"/>
              <a:gd name="connsiteX108" fmla="*/ 142087 w 2151063"/>
              <a:gd name="connsiteY108" fmla="*/ 418185 h 1182688"/>
              <a:gd name="connsiteX109" fmla="*/ 124621 w 2151063"/>
              <a:gd name="connsiteY109" fmla="*/ 475709 h 1182688"/>
              <a:gd name="connsiteX110" fmla="*/ 115888 w 2151063"/>
              <a:gd name="connsiteY110" fmla="*/ 534423 h 1182688"/>
              <a:gd name="connsiteX111" fmla="*/ 115888 w 2151063"/>
              <a:gd name="connsiteY111" fmla="*/ 593534 h 1182688"/>
              <a:gd name="connsiteX112" fmla="*/ 125415 w 2151063"/>
              <a:gd name="connsiteY112" fmla="*/ 652249 h 1182688"/>
              <a:gd name="connsiteX113" fmla="*/ 144469 w 2151063"/>
              <a:gd name="connsiteY113" fmla="*/ 709773 h 1182688"/>
              <a:gd name="connsiteX114" fmla="*/ 172256 w 2151063"/>
              <a:gd name="connsiteY114" fmla="*/ 765313 h 1182688"/>
              <a:gd name="connsiteX115" fmla="*/ 189722 w 2151063"/>
              <a:gd name="connsiteY115" fmla="*/ 792290 h 1182688"/>
              <a:gd name="connsiteX116" fmla="*/ 209570 w 2151063"/>
              <a:gd name="connsiteY116" fmla="*/ 818870 h 1182688"/>
              <a:gd name="connsiteX117" fmla="*/ 252044 w 2151063"/>
              <a:gd name="connsiteY117" fmla="*/ 866080 h 1182688"/>
              <a:gd name="connsiteX118" fmla="*/ 300076 w 2151063"/>
              <a:gd name="connsiteY118" fmla="*/ 908132 h 1182688"/>
              <a:gd name="connsiteX119" fmla="*/ 352077 w 2151063"/>
              <a:gd name="connsiteY119" fmla="*/ 944630 h 1182688"/>
              <a:gd name="connsiteX120" fmla="*/ 407651 w 2151063"/>
              <a:gd name="connsiteY120" fmla="*/ 976764 h 1182688"/>
              <a:gd name="connsiteX121" fmla="*/ 465210 w 2151063"/>
              <a:gd name="connsiteY121" fmla="*/ 1004931 h 1182688"/>
              <a:gd name="connsiteX122" fmla="*/ 524754 w 2151063"/>
              <a:gd name="connsiteY122" fmla="*/ 1029131 h 1182688"/>
              <a:gd name="connsiteX123" fmla="*/ 585488 w 2151063"/>
              <a:gd name="connsiteY123" fmla="*/ 1050157 h 1182688"/>
              <a:gd name="connsiteX124" fmla="*/ 616054 w 2151063"/>
              <a:gd name="connsiteY124" fmla="*/ 1059281 h 1182688"/>
              <a:gd name="connsiteX125" fmla="*/ 666467 w 2151063"/>
              <a:gd name="connsiteY125" fmla="*/ 1074753 h 1182688"/>
              <a:gd name="connsiteX126" fmla="*/ 717675 w 2151063"/>
              <a:gd name="connsiteY126" fmla="*/ 1089432 h 1182688"/>
              <a:gd name="connsiteX127" fmla="*/ 795875 w 2151063"/>
              <a:gd name="connsiteY127" fmla="*/ 1098953 h 1182688"/>
              <a:gd name="connsiteX128" fmla="*/ 873282 w 2151063"/>
              <a:gd name="connsiteY128" fmla="*/ 1105697 h 1182688"/>
              <a:gd name="connsiteX129" fmla="*/ 943940 w 2151063"/>
              <a:gd name="connsiteY129" fmla="*/ 1111251 h 1182688"/>
              <a:gd name="connsiteX130" fmla="*/ 1085654 w 2151063"/>
              <a:gd name="connsiteY130" fmla="*/ 1116012 h 1182688"/>
              <a:gd name="connsiteX131" fmla="*/ 1227765 w 2151063"/>
              <a:gd name="connsiteY131" fmla="*/ 1113632 h 1182688"/>
              <a:gd name="connsiteX132" fmla="*/ 1369081 w 2151063"/>
              <a:gd name="connsiteY132" fmla="*/ 1103714 h 1182688"/>
              <a:gd name="connsiteX133" fmla="*/ 1440136 w 2151063"/>
              <a:gd name="connsiteY133" fmla="*/ 1096176 h 1182688"/>
              <a:gd name="connsiteX134" fmla="*/ 1498886 w 2151063"/>
              <a:gd name="connsiteY134" fmla="*/ 1089432 h 1182688"/>
              <a:gd name="connsiteX135" fmla="*/ 1589392 w 2151063"/>
              <a:gd name="connsiteY135" fmla="*/ 1075944 h 1182688"/>
              <a:gd name="connsiteX136" fmla="*/ 1650127 w 2151063"/>
              <a:gd name="connsiteY136" fmla="*/ 1064439 h 1182688"/>
              <a:gd name="connsiteX137" fmla="*/ 1709670 w 2151063"/>
              <a:gd name="connsiteY137" fmla="*/ 1050554 h 1182688"/>
              <a:gd name="connsiteX138" fmla="*/ 1768420 w 2151063"/>
              <a:gd name="connsiteY138" fmla="*/ 1032701 h 1182688"/>
              <a:gd name="connsiteX139" fmla="*/ 1824391 w 2151063"/>
              <a:gd name="connsiteY139" fmla="*/ 1010088 h 1182688"/>
              <a:gd name="connsiteX140" fmla="*/ 1877980 w 2151063"/>
              <a:gd name="connsiteY140" fmla="*/ 981921 h 1182688"/>
              <a:gd name="connsiteX141" fmla="*/ 1902988 w 2151063"/>
              <a:gd name="connsiteY141" fmla="*/ 965259 h 1182688"/>
              <a:gd name="connsiteX142" fmla="*/ 1916485 w 2151063"/>
              <a:gd name="connsiteY142" fmla="*/ 956135 h 1182688"/>
              <a:gd name="connsiteX143" fmla="*/ 1941890 w 2151063"/>
              <a:gd name="connsiteY143" fmla="*/ 935109 h 1182688"/>
              <a:gd name="connsiteX144" fmla="*/ 1963723 w 2151063"/>
              <a:gd name="connsiteY144" fmla="*/ 912099 h 1182688"/>
              <a:gd name="connsiteX145" fmla="*/ 1982777 w 2151063"/>
              <a:gd name="connsiteY145" fmla="*/ 887899 h 1182688"/>
              <a:gd name="connsiteX146" fmla="*/ 1999449 w 2151063"/>
              <a:gd name="connsiteY146" fmla="*/ 862113 h 1182688"/>
              <a:gd name="connsiteX147" fmla="*/ 2013342 w 2151063"/>
              <a:gd name="connsiteY147" fmla="*/ 834739 h 1182688"/>
              <a:gd name="connsiteX148" fmla="*/ 2024457 w 2151063"/>
              <a:gd name="connsiteY148" fmla="*/ 806572 h 1182688"/>
              <a:gd name="connsiteX149" fmla="*/ 2032793 w 2151063"/>
              <a:gd name="connsiteY149" fmla="*/ 777612 h 1182688"/>
              <a:gd name="connsiteX150" fmla="*/ 2038351 w 2151063"/>
              <a:gd name="connsiteY150" fmla="*/ 747858 h 1182688"/>
              <a:gd name="connsiteX151" fmla="*/ 2041526 w 2151063"/>
              <a:gd name="connsiteY151" fmla="*/ 717707 h 1182688"/>
              <a:gd name="connsiteX152" fmla="*/ 2041526 w 2151063"/>
              <a:gd name="connsiteY152" fmla="*/ 671291 h 1182688"/>
              <a:gd name="connsiteX153" fmla="*/ 2032396 w 2151063"/>
              <a:gd name="connsiteY153" fmla="*/ 609403 h 1182688"/>
              <a:gd name="connsiteX154" fmla="*/ 2013342 w 2151063"/>
              <a:gd name="connsiteY154" fmla="*/ 548705 h 1182688"/>
              <a:gd name="connsiteX155" fmla="*/ 1999846 w 2151063"/>
              <a:gd name="connsiteY155" fmla="*/ 519745 h 1182688"/>
              <a:gd name="connsiteX156" fmla="*/ 1988731 w 2151063"/>
              <a:gd name="connsiteY156" fmla="*/ 497925 h 1182688"/>
              <a:gd name="connsiteX157" fmla="*/ 1962929 w 2151063"/>
              <a:gd name="connsiteY157" fmla="*/ 456667 h 1182688"/>
              <a:gd name="connsiteX158" fmla="*/ 1948241 w 2151063"/>
              <a:gd name="connsiteY158" fmla="*/ 437227 h 1182688"/>
              <a:gd name="connsiteX159" fmla="*/ 1925615 w 2151063"/>
              <a:gd name="connsiteY159" fmla="*/ 417788 h 1182688"/>
              <a:gd name="connsiteX160" fmla="*/ 1877980 w 2151063"/>
              <a:gd name="connsiteY160" fmla="*/ 381687 h 1182688"/>
              <a:gd name="connsiteX161" fmla="*/ 1827963 w 2151063"/>
              <a:gd name="connsiteY161" fmla="*/ 348759 h 1182688"/>
              <a:gd name="connsiteX162" fmla="*/ 1776756 w 2151063"/>
              <a:gd name="connsiteY162" fmla="*/ 319005 h 1182688"/>
              <a:gd name="connsiteX163" fmla="*/ 1750954 w 2151063"/>
              <a:gd name="connsiteY163" fmla="*/ 305120 h 1182688"/>
              <a:gd name="connsiteX164" fmla="*/ 1722373 w 2151063"/>
              <a:gd name="connsiteY164" fmla="*/ 290838 h 1182688"/>
              <a:gd name="connsiteX165" fmla="*/ 1664417 w 2151063"/>
              <a:gd name="connsiteY165" fmla="*/ 263068 h 1182688"/>
              <a:gd name="connsiteX166" fmla="*/ 1575896 w 2151063"/>
              <a:gd name="connsiteY166" fmla="*/ 225777 h 1182688"/>
              <a:gd name="connsiteX167" fmla="*/ 1454824 w 2151063"/>
              <a:gd name="connsiteY167" fmla="*/ 185708 h 1182688"/>
              <a:gd name="connsiteX168" fmla="*/ 1330973 w 2151063"/>
              <a:gd name="connsiteY168" fmla="*/ 154367 h 1182688"/>
              <a:gd name="connsiteX169" fmla="*/ 1205535 w 2151063"/>
              <a:gd name="connsiteY169" fmla="*/ 132548 h 1182688"/>
              <a:gd name="connsiteX170" fmla="*/ 1077715 w 2151063"/>
              <a:gd name="connsiteY170" fmla="*/ 118663 h 1182688"/>
              <a:gd name="connsiteX171" fmla="*/ 970360 w 2151063"/>
              <a:gd name="connsiteY171" fmla="*/ 31750 h 1182688"/>
              <a:gd name="connsiteX172" fmla="*/ 905670 w 2151063"/>
              <a:gd name="connsiteY172" fmla="*/ 32146 h 1182688"/>
              <a:gd name="connsiteX173" fmla="*/ 840582 w 2151063"/>
              <a:gd name="connsiteY173" fmla="*/ 35712 h 1182688"/>
              <a:gd name="connsiteX174" fmla="*/ 775891 w 2151063"/>
              <a:gd name="connsiteY174" fmla="*/ 41654 h 1182688"/>
              <a:gd name="connsiteX175" fmla="*/ 711994 w 2151063"/>
              <a:gd name="connsiteY175" fmla="*/ 51559 h 1182688"/>
              <a:gd name="connsiteX176" fmla="*/ 648098 w 2151063"/>
              <a:gd name="connsiteY176" fmla="*/ 64236 h 1182688"/>
              <a:gd name="connsiteX177" fmla="*/ 616744 w 2151063"/>
              <a:gd name="connsiteY177" fmla="*/ 71764 h 1182688"/>
              <a:gd name="connsiteX178" fmla="*/ 574279 w 2151063"/>
              <a:gd name="connsiteY178" fmla="*/ 82856 h 1182688"/>
              <a:gd name="connsiteX179" fmla="*/ 490538 w 2151063"/>
              <a:gd name="connsiteY179" fmla="*/ 110985 h 1182688"/>
              <a:gd name="connsiteX180" fmla="*/ 449263 w 2151063"/>
              <a:gd name="connsiteY180" fmla="*/ 128020 h 1182688"/>
              <a:gd name="connsiteX181" fmla="*/ 508794 w 2151063"/>
              <a:gd name="connsiteY181" fmla="*/ 115739 h 1182688"/>
              <a:gd name="connsiteX182" fmla="*/ 629048 w 2151063"/>
              <a:gd name="connsiteY182" fmla="*/ 96326 h 1182688"/>
              <a:gd name="connsiteX183" fmla="*/ 750491 w 2151063"/>
              <a:gd name="connsiteY183" fmla="*/ 83253 h 1182688"/>
              <a:gd name="connsiteX184" fmla="*/ 872729 w 2151063"/>
              <a:gd name="connsiteY184" fmla="*/ 77310 h 1182688"/>
              <a:gd name="connsiteX185" fmla="*/ 933451 w 2151063"/>
              <a:gd name="connsiteY185" fmla="*/ 76914 h 1182688"/>
              <a:gd name="connsiteX186" fmla="*/ 1003301 w 2151063"/>
              <a:gd name="connsiteY186" fmla="*/ 77706 h 1182688"/>
              <a:gd name="connsiteX187" fmla="*/ 1142207 w 2151063"/>
              <a:gd name="connsiteY187" fmla="*/ 87611 h 1182688"/>
              <a:gd name="connsiteX188" fmla="*/ 1245395 w 2151063"/>
              <a:gd name="connsiteY188" fmla="*/ 101873 h 1182688"/>
              <a:gd name="connsiteX189" fmla="*/ 1314451 w 2151063"/>
              <a:gd name="connsiteY189" fmla="*/ 114154 h 1182688"/>
              <a:gd name="connsiteX190" fmla="*/ 1382317 w 2151063"/>
              <a:gd name="connsiteY190" fmla="*/ 129209 h 1182688"/>
              <a:gd name="connsiteX191" fmla="*/ 1449785 w 2151063"/>
              <a:gd name="connsiteY191" fmla="*/ 146640 h 1182688"/>
              <a:gd name="connsiteX192" fmla="*/ 1483123 w 2151063"/>
              <a:gd name="connsiteY192" fmla="*/ 156148 h 1182688"/>
              <a:gd name="connsiteX193" fmla="*/ 1547417 w 2151063"/>
              <a:gd name="connsiteY193" fmla="*/ 176750 h 1182688"/>
              <a:gd name="connsiteX194" fmla="*/ 1643064 w 2151063"/>
              <a:gd name="connsiteY194" fmla="*/ 213197 h 1182688"/>
              <a:gd name="connsiteX195" fmla="*/ 1705770 w 2151063"/>
              <a:gd name="connsiteY195" fmla="*/ 240533 h 1182688"/>
              <a:gd name="connsiteX196" fmla="*/ 1736726 w 2151063"/>
              <a:gd name="connsiteY196" fmla="*/ 255588 h 1182688"/>
              <a:gd name="connsiteX197" fmla="*/ 1709342 w 2151063"/>
              <a:gd name="connsiteY197" fmla="*/ 238949 h 1182688"/>
              <a:gd name="connsiteX198" fmla="*/ 1653382 w 2151063"/>
              <a:gd name="connsiteY198" fmla="*/ 208047 h 1182688"/>
              <a:gd name="connsiteX199" fmla="*/ 1625601 w 2151063"/>
              <a:gd name="connsiteY199" fmla="*/ 193785 h 1182688"/>
              <a:gd name="connsiteX200" fmla="*/ 1596232 w 2151063"/>
              <a:gd name="connsiteY200" fmla="*/ 179523 h 1182688"/>
              <a:gd name="connsiteX201" fmla="*/ 1537495 w 2151063"/>
              <a:gd name="connsiteY201" fmla="*/ 152583 h 1182688"/>
              <a:gd name="connsiteX202" fmla="*/ 1477567 w 2151063"/>
              <a:gd name="connsiteY202" fmla="*/ 128416 h 1182688"/>
              <a:gd name="connsiteX203" fmla="*/ 1416448 w 2151063"/>
              <a:gd name="connsiteY203" fmla="*/ 107023 h 1182688"/>
              <a:gd name="connsiteX204" fmla="*/ 1354139 w 2151063"/>
              <a:gd name="connsiteY204" fmla="*/ 88007 h 1182688"/>
              <a:gd name="connsiteX205" fmla="*/ 1291432 w 2151063"/>
              <a:gd name="connsiteY205" fmla="*/ 72160 h 1182688"/>
              <a:gd name="connsiteX206" fmla="*/ 1227932 w 2151063"/>
              <a:gd name="connsiteY206" fmla="*/ 58294 h 1182688"/>
              <a:gd name="connsiteX207" fmla="*/ 1163638 w 2151063"/>
              <a:gd name="connsiteY207" fmla="*/ 47597 h 1182688"/>
              <a:gd name="connsiteX208" fmla="*/ 1099345 w 2151063"/>
              <a:gd name="connsiteY208" fmla="*/ 39277 h 1182688"/>
              <a:gd name="connsiteX209" fmla="*/ 1034654 w 2151063"/>
              <a:gd name="connsiteY209" fmla="*/ 34127 h 1182688"/>
              <a:gd name="connsiteX210" fmla="*/ 976240 w 2151063"/>
              <a:gd name="connsiteY210" fmla="*/ 0 h 1182688"/>
              <a:gd name="connsiteX211" fmla="*/ 1045347 w 2151063"/>
              <a:gd name="connsiteY211" fmla="*/ 3172 h 1182688"/>
              <a:gd name="connsiteX212" fmla="*/ 1114851 w 2151063"/>
              <a:gd name="connsiteY212" fmla="*/ 8723 h 1182688"/>
              <a:gd name="connsiteX213" fmla="*/ 1183959 w 2151063"/>
              <a:gd name="connsiteY213" fmla="*/ 18238 h 1182688"/>
              <a:gd name="connsiteX214" fmla="*/ 1252669 w 2151063"/>
              <a:gd name="connsiteY214" fmla="*/ 30529 h 1182688"/>
              <a:gd name="connsiteX215" fmla="*/ 1321379 w 2151063"/>
              <a:gd name="connsiteY215" fmla="*/ 45198 h 1182688"/>
              <a:gd name="connsiteX216" fmla="*/ 1389295 w 2151063"/>
              <a:gd name="connsiteY216" fmla="*/ 63833 h 1182688"/>
              <a:gd name="connsiteX217" fmla="*/ 1455622 w 2151063"/>
              <a:gd name="connsiteY217" fmla="*/ 85242 h 1182688"/>
              <a:gd name="connsiteX218" fmla="*/ 1521154 w 2151063"/>
              <a:gd name="connsiteY218" fmla="*/ 109427 h 1182688"/>
              <a:gd name="connsiteX219" fmla="*/ 1585496 w 2151063"/>
              <a:gd name="connsiteY219" fmla="*/ 136784 h 1182688"/>
              <a:gd name="connsiteX220" fmla="*/ 1647851 w 2151063"/>
              <a:gd name="connsiteY220" fmla="*/ 166916 h 1182688"/>
              <a:gd name="connsiteX221" fmla="*/ 1707823 w 2151063"/>
              <a:gd name="connsiteY221" fmla="*/ 200617 h 1182688"/>
              <a:gd name="connsiteX222" fmla="*/ 1766604 w 2151063"/>
              <a:gd name="connsiteY222" fmla="*/ 237093 h 1182688"/>
              <a:gd name="connsiteX223" fmla="*/ 1822605 w 2151063"/>
              <a:gd name="connsiteY223" fmla="*/ 275947 h 1182688"/>
              <a:gd name="connsiteX224" fmla="*/ 1849613 w 2151063"/>
              <a:gd name="connsiteY224" fmla="*/ 296961 h 1182688"/>
              <a:gd name="connsiteX225" fmla="*/ 1875826 w 2151063"/>
              <a:gd name="connsiteY225" fmla="*/ 317974 h 1182688"/>
              <a:gd name="connsiteX226" fmla="*/ 1924280 w 2151063"/>
              <a:gd name="connsiteY226" fmla="*/ 364362 h 1182688"/>
              <a:gd name="connsiteX227" fmla="*/ 1946919 w 2151063"/>
              <a:gd name="connsiteY227" fmla="*/ 388943 h 1182688"/>
              <a:gd name="connsiteX228" fmla="*/ 1957642 w 2151063"/>
              <a:gd name="connsiteY228" fmla="*/ 398458 h 1182688"/>
              <a:gd name="connsiteX229" fmla="*/ 1968366 w 2151063"/>
              <a:gd name="connsiteY229" fmla="*/ 407577 h 1182688"/>
              <a:gd name="connsiteX230" fmla="*/ 1991004 w 2151063"/>
              <a:gd name="connsiteY230" fmla="*/ 428194 h 1182688"/>
              <a:gd name="connsiteX231" fmla="*/ 2032707 w 2151063"/>
              <a:gd name="connsiteY231" fmla="*/ 472203 h 1182688"/>
              <a:gd name="connsiteX232" fmla="*/ 2069247 w 2151063"/>
              <a:gd name="connsiteY232" fmla="*/ 520177 h 1182688"/>
              <a:gd name="connsiteX233" fmla="*/ 2100226 w 2151063"/>
              <a:gd name="connsiteY233" fmla="*/ 572115 h 1182688"/>
              <a:gd name="connsiteX234" fmla="*/ 2124850 w 2151063"/>
              <a:gd name="connsiteY234" fmla="*/ 626432 h 1182688"/>
              <a:gd name="connsiteX235" fmla="*/ 2142325 w 2151063"/>
              <a:gd name="connsiteY235" fmla="*/ 683525 h 1182688"/>
              <a:gd name="connsiteX236" fmla="*/ 2151063 w 2151063"/>
              <a:gd name="connsiteY236" fmla="*/ 742600 h 1182688"/>
              <a:gd name="connsiteX237" fmla="*/ 2151063 w 2151063"/>
              <a:gd name="connsiteY237" fmla="*/ 803261 h 1182688"/>
              <a:gd name="connsiteX238" fmla="*/ 2147091 w 2151063"/>
              <a:gd name="connsiteY238" fmla="*/ 834186 h 1182688"/>
              <a:gd name="connsiteX239" fmla="*/ 2144311 w 2151063"/>
              <a:gd name="connsiteY239" fmla="*/ 848855 h 1182688"/>
              <a:gd name="connsiteX240" fmla="*/ 2136765 w 2151063"/>
              <a:gd name="connsiteY240" fmla="*/ 878195 h 1182688"/>
              <a:gd name="connsiteX241" fmla="*/ 2126439 w 2151063"/>
              <a:gd name="connsiteY241" fmla="*/ 905551 h 1182688"/>
              <a:gd name="connsiteX242" fmla="*/ 2114524 w 2151063"/>
              <a:gd name="connsiteY242" fmla="*/ 931322 h 1182688"/>
              <a:gd name="connsiteX243" fmla="*/ 2092282 w 2151063"/>
              <a:gd name="connsiteY243" fmla="*/ 966609 h 1182688"/>
              <a:gd name="connsiteX244" fmla="*/ 2055743 w 2151063"/>
              <a:gd name="connsiteY244" fmla="*/ 1008239 h 1182688"/>
              <a:gd name="connsiteX245" fmla="*/ 2013246 w 2151063"/>
              <a:gd name="connsiteY245" fmla="*/ 1043921 h 1182688"/>
              <a:gd name="connsiteX246" fmla="*/ 1964791 w 2151063"/>
              <a:gd name="connsiteY246" fmla="*/ 1074054 h 1182688"/>
              <a:gd name="connsiteX247" fmla="*/ 1912762 w 2151063"/>
              <a:gd name="connsiteY247" fmla="*/ 1098239 h 1182688"/>
              <a:gd name="connsiteX248" fmla="*/ 1857556 w 2151063"/>
              <a:gd name="connsiteY248" fmla="*/ 1117666 h 1182688"/>
              <a:gd name="connsiteX249" fmla="*/ 1829754 w 2151063"/>
              <a:gd name="connsiteY249" fmla="*/ 1125596 h 1182688"/>
              <a:gd name="connsiteX250" fmla="*/ 1792817 w 2151063"/>
              <a:gd name="connsiteY250" fmla="*/ 1134318 h 1182688"/>
              <a:gd name="connsiteX251" fmla="*/ 1717753 w 2151063"/>
              <a:gd name="connsiteY251" fmla="*/ 1148988 h 1182688"/>
              <a:gd name="connsiteX252" fmla="*/ 1641894 w 2151063"/>
              <a:gd name="connsiteY252" fmla="*/ 1160882 h 1182688"/>
              <a:gd name="connsiteX253" fmla="*/ 1565240 w 2151063"/>
              <a:gd name="connsiteY253" fmla="*/ 1169208 h 1182688"/>
              <a:gd name="connsiteX254" fmla="*/ 1450061 w 2151063"/>
              <a:gd name="connsiteY254" fmla="*/ 1177930 h 1182688"/>
              <a:gd name="connsiteX255" fmla="*/ 1295960 w 2151063"/>
              <a:gd name="connsiteY255" fmla="*/ 1181895 h 1182688"/>
              <a:gd name="connsiteX256" fmla="*/ 1219704 w 2151063"/>
              <a:gd name="connsiteY256" fmla="*/ 1182688 h 1182688"/>
              <a:gd name="connsiteX257" fmla="*/ 1137093 w 2151063"/>
              <a:gd name="connsiteY257" fmla="*/ 1182688 h 1182688"/>
              <a:gd name="connsiteX258" fmla="*/ 971076 w 2151063"/>
              <a:gd name="connsiteY258" fmla="*/ 1177930 h 1182688"/>
              <a:gd name="connsiteX259" fmla="*/ 723243 w 2151063"/>
              <a:gd name="connsiteY259" fmla="*/ 1163657 h 1182688"/>
              <a:gd name="connsiteX260" fmla="*/ 558021 w 2151063"/>
              <a:gd name="connsiteY260" fmla="*/ 1150177 h 1182688"/>
              <a:gd name="connsiteX261" fmla="*/ 552064 w 2151063"/>
              <a:gd name="connsiteY261" fmla="*/ 1148988 h 1182688"/>
              <a:gd name="connsiteX262" fmla="*/ 546504 w 2151063"/>
              <a:gd name="connsiteY262" fmla="*/ 1141851 h 1182688"/>
              <a:gd name="connsiteX263" fmla="*/ 546504 w 2151063"/>
              <a:gd name="connsiteY263" fmla="*/ 1132732 h 1182688"/>
              <a:gd name="connsiteX264" fmla="*/ 552064 w 2151063"/>
              <a:gd name="connsiteY264" fmla="*/ 1125992 h 1182688"/>
              <a:gd name="connsiteX265" fmla="*/ 558021 w 2151063"/>
              <a:gd name="connsiteY265" fmla="*/ 1125596 h 1182688"/>
              <a:gd name="connsiteX266" fmla="*/ 679555 w 2151063"/>
              <a:gd name="connsiteY266" fmla="*/ 1131146 h 1182688"/>
              <a:gd name="connsiteX267" fmla="*/ 801486 w 2151063"/>
              <a:gd name="connsiteY267" fmla="*/ 1136697 h 1182688"/>
              <a:gd name="connsiteX268" fmla="*/ 774081 w 2151063"/>
              <a:gd name="connsiteY268" fmla="*/ 1130750 h 1182688"/>
              <a:gd name="connsiteX269" fmla="*/ 747471 w 2151063"/>
              <a:gd name="connsiteY269" fmla="*/ 1124010 h 1182688"/>
              <a:gd name="connsiteX270" fmla="*/ 680349 w 2151063"/>
              <a:gd name="connsiteY270" fmla="*/ 1114494 h 1182688"/>
              <a:gd name="connsiteX271" fmla="*/ 614419 w 2151063"/>
              <a:gd name="connsiteY271" fmla="*/ 1102996 h 1182688"/>
              <a:gd name="connsiteX272" fmla="*/ 581057 w 2151063"/>
              <a:gd name="connsiteY272" fmla="*/ 1096256 h 1182688"/>
              <a:gd name="connsiteX273" fmla="*/ 515127 w 2151063"/>
              <a:gd name="connsiteY273" fmla="*/ 1079604 h 1182688"/>
              <a:gd name="connsiteX274" fmla="*/ 450389 w 2151063"/>
              <a:gd name="connsiteY274" fmla="*/ 1060177 h 1182688"/>
              <a:gd name="connsiteX275" fmla="*/ 386445 w 2151063"/>
              <a:gd name="connsiteY275" fmla="*/ 1036388 h 1182688"/>
              <a:gd name="connsiteX276" fmla="*/ 325281 w 2151063"/>
              <a:gd name="connsiteY276" fmla="*/ 1007842 h 1182688"/>
              <a:gd name="connsiteX277" fmla="*/ 266500 w 2151063"/>
              <a:gd name="connsiteY277" fmla="*/ 974935 h 1182688"/>
              <a:gd name="connsiteX278" fmla="*/ 210896 w 2151063"/>
              <a:gd name="connsiteY278" fmla="*/ 936476 h 1182688"/>
              <a:gd name="connsiteX279" fmla="*/ 159265 w 2151063"/>
              <a:gd name="connsiteY279" fmla="*/ 891675 h 1182688"/>
              <a:gd name="connsiteX280" fmla="*/ 135832 w 2151063"/>
              <a:gd name="connsiteY280" fmla="*/ 867093 h 1182688"/>
              <a:gd name="connsiteX281" fmla="*/ 116370 w 2151063"/>
              <a:gd name="connsiteY281" fmla="*/ 844891 h 1182688"/>
              <a:gd name="connsiteX282" fmla="*/ 80625 w 2151063"/>
              <a:gd name="connsiteY282" fmla="*/ 797710 h 1182688"/>
              <a:gd name="connsiteX283" fmla="*/ 50838 w 2151063"/>
              <a:gd name="connsiteY283" fmla="*/ 746564 h 1182688"/>
              <a:gd name="connsiteX284" fmla="*/ 27802 w 2151063"/>
              <a:gd name="connsiteY284" fmla="*/ 693833 h 1182688"/>
              <a:gd name="connsiteX285" fmla="*/ 11121 w 2151063"/>
              <a:gd name="connsiteY285" fmla="*/ 638326 h 1182688"/>
              <a:gd name="connsiteX286" fmla="*/ 1589 w 2151063"/>
              <a:gd name="connsiteY286" fmla="*/ 581234 h 1182688"/>
              <a:gd name="connsiteX287" fmla="*/ 0 w 2151063"/>
              <a:gd name="connsiteY287" fmla="*/ 523348 h 1182688"/>
              <a:gd name="connsiteX288" fmla="*/ 7149 w 2151063"/>
              <a:gd name="connsiteY288" fmla="*/ 464273 h 1182688"/>
              <a:gd name="connsiteX289" fmla="*/ 14298 w 2151063"/>
              <a:gd name="connsiteY289" fmla="*/ 434934 h 1182688"/>
              <a:gd name="connsiteX290" fmla="*/ 22639 w 2151063"/>
              <a:gd name="connsiteY290" fmla="*/ 406388 h 1182688"/>
              <a:gd name="connsiteX291" fmla="*/ 45674 w 2151063"/>
              <a:gd name="connsiteY291" fmla="*/ 355639 h 1182688"/>
              <a:gd name="connsiteX292" fmla="*/ 75065 w 2151063"/>
              <a:gd name="connsiteY292" fmla="*/ 311630 h 1182688"/>
              <a:gd name="connsiteX293" fmla="*/ 110413 w 2151063"/>
              <a:gd name="connsiteY293" fmla="*/ 272776 h 1182688"/>
              <a:gd name="connsiteX294" fmla="*/ 150527 w 2151063"/>
              <a:gd name="connsiteY294" fmla="*/ 239868 h 1182688"/>
              <a:gd name="connsiteX295" fmla="*/ 195407 w 2151063"/>
              <a:gd name="connsiteY295" fmla="*/ 211718 h 1182688"/>
              <a:gd name="connsiteX296" fmla="*/ 243861 w 2151063"/>
              <a:gd name="connsiteY296" fmla="*/ 188723 h 1182688"/>
              <a:gd name="connsiteX297" fmla="*/ 294699 w 2151063"/>
              <a:gd name="connsiteY297" fmla="*/ 168502 h 1182688"/>
              <a:gd name="connsiteX298" fmla="*/ 320912 w 2151063"/>
              <a:gd name="connsiteY298" fmla="*/ 160573 h 1182688"/>
              <a:gd name="connsiteX299" fmla="*/ 348317 w 2151063"/>
              <a:gd name="connsiteY299" fmla="*/ 143524 h 1182688"/>
              <a:gd name="connsiteX300" fmla="*/ 404317 w 2151063"/>
              <a:gd name="connsiteY300" fmla="*/ 112599 h 1182688"/>
              <a:gd name="connsiteX301" fmla="*/ 462701 w 2151063"/>
              <a:gd name="connsiteY301" fmla="*/ 86432 h 1182688"/>
              <a:gd name="connsiteX302" fmla="*/ 523468 w 2151063"/>
              <a:gd name="connsiteY302" fmla="*/ 64229 h 1182688"/>
              <a:gd name="connsiteX303" fmla="*/ 585029 w 2151063"/>
              <a:gd name="connsiteY303" fmla="*/ 45991 h 1182688"/>
              <a:gd name="connsiteX304" fmla="*/ 647781 w 2151063"/>
              <a:gd name="connsiteY304" fmla="*/ 30925 h 1182688"/>
              <a:gd name="connsiteX305" fmla="*/ 711328 w 2151063"/>
              <a:gd name="connsiteY305" fmla="*/ 19427 h 1182688"/>
              <a:gd name="connsiteX306" fmla="*/ 774478 w 2151063"/>
              <a:gd name="connsiteY306" fmla="*/ 10308 h 1182688"/>
              <a:gd name="connsiteX307" fmla="*/ 805854 w 2151063"/>
              <a:gd name="connsiteY307" fmla="*/ 7137 h 1182688"/>
              <a:gd name="connsiteX308" fmla="*/ 839614 w 2151063"/>
              <a:gd name="connsiteY308" fmla="*/ 4361 h 1182688"/>
              <a:gd name="connsiteX309" fmla="*/ 907927 w 2151063"/>
              <a:gd name="connsiteY309" fmla="*/ 396 h 118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2151063" h="1182688">
                <a:moveTo>
                  <a:pt x="2044671" y="546100"/>
                </a:moveTo>
                <a:lnTo>
                  <a:pt x="2052215" y="567545"/>
                </a:lnTo>
                <a:lnTo>
                  <a:pt x="2064523" y="611628"/>
                </a:lnTo>
                <a:lnTo>
                  <a:pt x="2072464" y="657298"/>
                </a:lnTo>
                <a:lnTo>
                  <a:pt x="2074847" y="704161"/>
                </a:lnTo>
                <a:lnTo>
                  <a:pt x="2073258" y="728386"/>
                </a:lnTo>
                <a:lnTo>
                  <a:pt x="2070876" y="758171"/>
                </a:lnTo>
                <a:lnTo>
                  <a:pt x="2056979" y="813771"/>
                </a:lnTo>
                <a:lnTo>
                  <a:pt x="2034745" y="864207"/>
                </a:lnTo>
                <a:lnTo>
                  <a:pt x="2004966" y="909481"/>
                </a:lnTo>
                <a:lnTo>
                  <a:pt x="1968438" y="949989"/>
                </a:lnTo>
                <a:lnTo>
                  <a:pt x="1926350" y="985731"/>
                </a:lnTo>
                <a:lnTo>
                  <a:pt x="1879102" y="1015913"/>
                </a:lnTo>
                <a:lnTo>
                  <a:pt x="1827882" y="1041330"/>
                </a:lnTo>
                <a:lnTo>
                  <a:pt x="1801280" y="1052053"/>
                </a:lnTo>
                <a:lnTo>
                  <a:pt x="1767928" y="1064364"/>
                </a:lnTo>
                <a:lnTo>
                  <a:pt x="1699239" y="1085015"/>
                </a:lnTo>
                <a:lnTo>
                  <a:pt x="1629358" y="1102092"/>
                </a:lnTo>
                <a:lnTo>
                  <a:pt x="1557889" y="1114801"/>
                </a:lnTo>
                <a:lnTo>
                  <a:pt x="1449892" y="1129892"/>
                </a:lnTo>
                <a:lnTo>
                  <a:pt x="1304969" y="1141012"/>
                </a:lnTo>
                <a:lnTo>
                  <a:pt x="1234692" y="1144189"/>
                </a:lnTo>
                <a:lnTo>
                  <a:pt x="1219604" y="1144586"/>
                </a:lnTo>
                <a:lnTo>
                  <a:pt x="1204913" y="1145380"/>
                </a:lnTo>
                <a:lnTo>
                  <a:pt x="1205310" y="1146969"/>
                </a:lnTo>
                <a:lnTo>
                  <a:pt x="1205310" y="1147763"/>
                </a:lnTo>
                <a:lnTo>
                  <a:pt x="1259309" y="1147366"/>
                </a:lnTo>
                <a:lnTo>
                  <a:pt x="1367306" y="1143792"/>
                </a:lnTo>
                <a:lnTo>
                  <a:pt x="1420908" y="1140615"/>
                </a:lnTo>
                <a:lnTo>
                  <a:pt x="1484832" y="1137040"/>
                </a:lnTo>
                <a:lnTo>
                  <a:pt x="1616256" y="1127906"/>
                </a:lnTo>
                <a:lnTo>
                  <a:pt x="1715915" y="1114404"/>
                </a:lnTo>
                <a:lnTo>
                  <a:pt x="1781031" y="1101298"/>
                </a:lnTo>
                <a:lnTo>
                  <a:pt x="1844558" y="1084618"/>
                </a:lnTo>
                <a:lnTo>
                  <a:pt x="1905307" y="1062379"/>
                </a:lnTo>
                <a:lnTo>
                  <a:pt x="1934291" y="1048876"/>
                </a:lnTo>
                <a:lnTo>
                  <a:pt x="1948982" y="1041727"/>
                </a:lnTo>
                <a:lnTo>
                  <a:pt x="1975584" y="1025445"/>
                </a:lnTo>
                <a:lnTo>
                  <a:pt x="2000201" y="1007176"/>
                </a:lnTo>
                <a:lnTo>
                  <a:pt x="2022436" y="987717"/>
                </a:lnTo>
                <a:lnTo>
                  <a:pt x="2041892" y="966668"/>
                </a:lnTo>
                <a:lnTo>
                  <a:pt x="2059362" y="943635"/>
                </a:lnTo>
                <a:lnTo>
                  <a:pt x="2074450" y="919409"/>
                </a:lnTo>
                <a:lnTo>
                  <a:pt x="2087155" y="893992"/>
                </a:lnTo>
                <a:lnTo>
                  <a:pt x="2097081" y="867781"/>
                </a:lnTo>
                <a:lnTo>
                  <a:pt x="2105419" y="840379"/>
                </a:lnTo>
                <a:lnTo>
                  <a:pt x="2112566" y="797885"/>
                </a:lnTo>
                <a:lnTo>
                  <a:pt x="2112963" y="739109"/>
                </a:lnTo>
                <a:lnTo>
                  <a:pt x="2103831" y="678744"/>
                </a:lnTo>
                <a:lnTo>
                  <a:pt x="2094699" y="648561"/>
                </a:lnTo>
                <a:lnTo>
                  <a:pt x="2084773" y="621159"/>
                </a:lnTo>
                <a:lnTo>
                  <a:pt x="2059362" y="569928"/>
                </a:lnTo>
                <a:close/>
                <a:moveTo>
                  <a:pt x="233158" y="230187"/>
                </a:moveTo>
                <a:lnTo>
                  <a:pt x="206541" y="244085"/>
                </a:lnTo>
                <a:lnTo>
                  <a:pt x="158870" y="277836"/>
                </a:lnTo>
                <a:lnTo>
                  <a:pt x="117952" y="317146"/>
                </a:lnTo>
                <a:lnTo>
                  <a:pt x="84980" y="362810"/>
                </a:lnTo>
                <a:lnTo>
                  <a:pt x="59953" y="412444"/>
                </a:lnTo>
                <a:lnTo>
                  <a:pt x="43268" y="466446"/>
                </a:lnTo>
                <a:lnTo>
                  <a:pt x="34925" y="523624"/>
                </a:lnTo>
                <a:lnTo>
                  <a:pt x="36117" y="582788"/>
                </a:lnTo>
                <a:lnTo>
                  <a:pt x="40090" y="613363"/>
                </a:lnTo>
                <a:lnTo>
                  <a:pt x="46446" y="643143"/>
                </a:lnTo>
                <a:lnTo>
                  <a:pt x="65117" y="699528"/>
                </a:lnTo>
                <a:lnTo>
                  <a:pt x="91336" y="753133"/>
                </a:lnTo>
                <a:lnTo>
                  <a:pt x="123514" y="802767"/>
                </a:lnTo>
                <a:lnTo>
                  <a:pt x="162446" y="848430"/>
                </a:lnTo>
                <a:lnTo>
                  <a:pt x="205350" y="889726"/>
                </a:lnTo>
                <a:lnTo>
                  <a:pt x="252226" y="927051"/>
                </a:lnTo>
                <a:lnTo>
                  <a:pt x="302281" y="959611"/>
                </a:lnTo>
                <a:lnTo>
                  <a:pt x="328103" y="973906"/>
                </a:lnTo>
                <a:lnTo>
                  <a:pt x="356308" y="988994"/>
                </a:lnTo>
                <a:lnTo>
                  <a:pt x="414706" y="1014010"/>
                </a:lnTo>
                <a:lnTo>
                  <a:pt x="444500" y="1025525"/>
                </a:lnTo>
                <a:lnTo>
                  <a:pt x="419076" y="1013613"/>
                </a:lnTo>
                <a:lnTo>
                  <a:pt x="371007" y="988597"/>
                </a:lnTo>
                <a:lnTo>
                  <a:pt x="347171" y="973906"/>
                </a:lnTo>
                <a:lnTo>
                  <a:pt x="322541" y="958420"/>
                </a:lnTo>
                <a:lnTo>
                  <a:pt x="274473" y="922683"/>
                </a:lnTo>
                <a:lnTo>
                  <a:pt x="229583" y="882579"/>
                </a:lnTo>
                <a:lnTo>
                  <a:pt x="189459" y="838106"/>
                </a:lnTo>
                <a:lnTo>
                  <a:pt x="154103" y="790458"/>
                </a:lnTo>
                <a:lnTo>
                  <a:pt x="124706" y="738838"/>
                </a:lnTo>
                <a:lnTo>
                  <a:pt x="102062" y="683645"/>
                </a:lnTo>
                <a:lnTo>
                  <a:pt x="86966" y="625672"/>
                </a:lnTo>
                <a:lnTo>
                  <a:pt x="83391" y="595892"/>
                </a:lnTo>
                <a:lnTo>
                  <a:pt x="81405" y="569685"/>
                </a:lnTo>
                <a:lnTo>
                  <a:pt x="83391" y="518462"/>
                </a:lnTo>
                <a:lnTo>
                  <a:pt x="92131" y="468828"/>
                </a:lnTo>
                <a:lnTo>
                  <a:pt x="106829" y="419591"/>
                </a:lnTo>
                <a:lnTo>
                  <a:pt x="127089" y="373531"/>
                </a:lnTo>
                <a:lnTo>
                  <a:pt x="152117" y="329058"/>
                </a:lnTo>
                <a:lnTo>
                  <a:pt x="181911" y="287366"/>
                </a:lnTo>
                <a:lnTo>
                  <a:pt x="215281" y="248452"/>
                </a:lnTo>
                <a:close/>
                <a:moveTo>
                  <a:pt x="950292" y="112712"/>
                </a:moveTo>
                <a:lnTo>
                  <a:pt x="822075" y="115489"/>
                </a:lnTo>
                <a:lnTo>
                  <a:pt x="758561" y="119456"/>
                </a:lnTo>
                <a:lnTo>
                  <a:pt x="705369" y="124217"/>
                </a:lnTo>
                <a:lnTo>
                  <a:pt x="597397" y="136118"/>
                </a:lnTo>
                <a:lnTo>
                  <a:pt x="488631" y="153574"/>
                </a:lnTo>
                <a:lnTo>
                  <a:pt x="381849" y="178170"/>
                </a:lnTo>
                <a:lnTo>
                  <a:pt x="329848" y="193643"/>
                </a:lnTo>
                <a:lnTo>
                  <a:pt x="309206" y="208321"/>
                </a:lnTo>
                <a:lnTo>
                  <a:pt x="270304" y="239662"/>
                </a:lnTo>
                <a:lnTo>
                  <a:pt x="234181" y="274970"/>
                </a:lnTo>
                <a:lnTo>
                  <a:pt x="201631" y="313848"/>
                </a:lnTo>
                <a:lnTo>
                  <a:pt x="186943" y="334874"/>
                </a:lnTo>
                <a:lnTo>
                  <a:pt x="169080" y="362248"/>
                </a:lnTo>
                <a:lnTo>
                  <a:pt x="142087" y="418185"/>
                </a:lnTo>
                <a:lnTo>
                  <a:pt x="124621" y="475709"/>
                </a:lnTo>
                <a:lnTo>
                  <a:pt x="115888" y="534423"/>
                </a:lnTo>
                <a:lnTo>
                  <a:pt x="115888" y="593534"/>
                </a:lnTo>
                <a:lnTo>
                  <a:pt x="125415" y="652249"/>
                </a:lnTo>
                <a:lnTo>
                  <a:pt x="144469" y="709773"/>
                </a:lnTo>
                <a:lnTo>
                  <a:pt x="172256" y="765313"/>
                </a:lnTo>
                <a:lnTo>
                  <a:pt x="189722" y="792290"/>
                </a:lnTo>
                <a:lnTo>
                  <a:pt x="209570" y="818870"/>
                </a:lnTo>
                <a:lnTo>
                  <a:pt x="252044" y="866080"/>
                </a:lnTo>
                <a:lnTo>
                  <a:pt x="300076" y="908132"/>
                </a:lnTo>
                <a:lnTo>
                  <a:pt x="352077" y="944630"/>
                </a:lnTo>
                <a:lnTo>
                  <a:pt x="407651" y="976764"/>
                </a:lnTo>
                <a:lnTo>
                  <a:pt x="465210" y="1004931"/>
                </a:lnTo>
                <a:lnTo>
                  <a:pt x="524754" y="1029131"/>
                </a:lnTo>
                <a:lnTo>
                  <a:pt x="585488" y="1050157"/>
                </a:lnTo>
                <a:lnTo>
                  <a:pt x="616054" y="1059281"/>
                </a:lnTo>
                <a:lnTo>
                  <a:pt x="666467" y="1074753"/>
                </a:lnTo>
                <a:lnTo>
                  <a:pt x="717675" y="1089432"/>
                </a:lnTo>
                <a:lnTo>
                  <a:pt x="795875" y="1098953"/>
                </a:lnTo>
                <a:lnTo>
                  <a:pt x="873282" y="1105697"/>
                </a:lnTo>
                <a:lnTo>
                  <a:pt x="943940" y="1111251"/>
                </a:lnTo>
                <a:lnTo>
                  <a:pt x="1085654" y="1116012"/>
                </a:lnTo>
                <a:lnTo>
                  <a:pt x="1227765" y="1113632"/>
                </a:lnTo>
                <a:lnTo>
                  <a:pt x="1369081" y="1103714"/>
                </a:lnTo>
                <a:lnTo>
                  <a:pt x="1440136" y="1096176"/>
                </a:lnTo>
                <a:lnTo>
                  <a:pt x="1498886" y="1089432"/>
                </a:lnTo>
                <a:lnTo>
                  <a:pt x="1589392" y="1075944"/>
                </a:lnTo>
                <a:lnTo>
                  <a:pt x="1650127" y="1064439"/>
                </a:lnTo>
                <a:lnTo>
                  <a:pt x="1709670" y="1050554"/>
                </a:lnTo>
                <a:lnTo>
                  <a:pt x="1768420" y="1032701"/>
                </a:lnTo>
                <a:lnTo>
                  <a:pt x="1824391" y="1010088"/>
                </a:lnTo>
                <a:lnTo>
                  <a:pt x="1877980" y="981921"/>
                </a:lnTo>
                <a:lnTo>
                  <a:pt x="1902988" y="965259"/>
                </a:lnTo>
                <a:lnTo>
                  <a:pt x="1916485" y="956135"/>
                </a:lnTo>
                <a:lnTo>
                  <a:pt x="1941890" y="935109"/>
                </a:lnTo>
                <a:lnTo>
                  <a:pt x="1963723" y="912099"/>
                </a:lnTo>
                <a:lnTo>
                  <a:pt x="1982777" y="887899"/>
                </a:lnTo>
                <a:lnTo>
                  <a:pt x="1999449" y="862113"/>
                </a:lnTo>
                <a:lnTo>
                  <a:pt x="2013342" y="834739"/>
                </a:lnTo>
                <a:lnTo>
                  <a:pt x="2024457" y="806572"/>
                </a:lnTo>
                <a:lnTo>
                  <a:pt x="2032793" y="777612"/>
                </a:lnTo>
                <a:lnTo>
                  <a:pt x="2038351" y="747858"/>
                </a:lnTo>
                <a:lnTo>
                  <a:pt x="2041526" y="717707"/>
                </a:lnTo>
                <a:lnTo>
                  <a:pt x="2041526" y="671291"/>
                </a:lnTo>
                <a:lnTo>
                  <a:pt x="2032396" y="609403"/>
                </a:lnTo>
                <a:lnTo>
                  <a:pt x="2013342" y="548705"/>
                </a:lnTo>
                <a:lnTo>
                  <a:pt x="1999846" y="519745"/>
                </a:lnTo>
                <a:lnTo>
                  <a:pt x="1988731" y="497925"/>
                </a:lnTo>
                <a:lnTo>
                  <a:pt x="1962929" y="456667"/>
                </a:lnTo>
                <a:lnTo>
                  <a:pt x="1948241" y="437227"/>
                </a:lnTo>
                <a:lnTo>
                  <a:pt x="1925615" y="417788"/>
                </a:lnTo>
                <a:lnTo>
                  <a:pt x="1877980" y="381687"/>
                </a:lnTo>
                <a:lnTo>
                  <a:pt x="1827963" y="348759"/>
                </a:lnTo>
                <a:lnTo>
                  <a:pt x="1776756" y="319005"/>
                </a:lnTo>
                <a:lnTo>
                  <a:pt x="1750954" y="305120"/>
                </a:lnTo>
                <a:lnTo>
                  <a:pt x="1722373" y="290838"/>
                </a:lnTo>
                <a:lnTo>
                  <a:pt x="1664417" y="263068"/>
                </a:lnTo>
                <a:lnTo>
                  <a:pt x="1575896" y="225777"/>
                </a:lnTo>
                <a:lnTo>
                  <a:pt x="1454824" y="185708"/>
                </a:lnTo>
                <a:lnTo>
                  <a:pt x="1330973" y="154367"/>
                </a:lnTo>
                <a:lnTo>
                  <a:pt x="1205535" y="132548"/>
                </a:lnTo>
                <a:lnTo>
                  <a:pt x="1077715" y="118663"/>
                </a:lnTo>
                <a:close/>
                <a:moveTo>
                  <a:pt x="970360" y="31750"/>
                </a:moveTo>
                <a:lnTo>
                  <a:pt x="905670" y="32146"/>
                </a:lnTo>
                <a:lnTo>
                  <a:pt x="840582" y="35712"/>
                </a:lnTo>
                <a:lnTo>
                  <a:pt x="775891" y="41654"/>
                </a:lnTo>
                <a:lnTo>
                  <a:pt x="711994" y="51559"/>
                </a:lnTo>
                <a:lnTo>
                  <a:pt x="648098" y="64236"/>
                </a:lnTo>
                <a:lnTo>
                  <a:pt x="616744" y="71764"/>
                </a:lnTo>
                <a:lnTo>
                  <a:pt x="574279" y="82856"/>
                </a:lnTo>
                <a:lnTo>
                  <a:pt x="490538" y="110985"/>
                </a:lnTo>
                <a:lnTo>
                  <a:pt x="449263" y="128020"/>
                </a:lnTo>
                <a:lnTo>
                  <a:pt x="508794" y="115739"/>
                </a:lnTo>
                <a:lnTo>
                  <a:pt x="629048" y="96326"/>
                </a:lnTo>
                <a:lnTo>
                  <a:pt x="750491" y="83253"/>
                </a:lnTo>
                <a:lnTo>
                  <a:pt x="872729" y="77310"/>
                </a:lnTo>
                <a:lnTo>
                  <a:pt x="933451" y="76914"/>
                </a:lnTo>
                <a:lnTo>
                  <a:pt x="1003301" y="77706"/>
                </a:lnTo>
                <a:lnTo>
                  <a:pt x="1142207" y="87611"/>
                </a:lnTo>
                <a:lnTo>
                  <a:pt x="1245395" y="101873"/>
                </a:lnTo>
                <a:lnTo>
                  <a:pt x="1314451" y="114154"/>
                </a:lnTo>
                <a:lnTo>
                  <a:pt x="1382317" y="129209"/>
                </a:lnTo>
                <a:lnTo>
                  <a:pt x="1449785" y="146640"/>
                </a:lnTo>
                <a:lnTo>
                  <a:pt x="1483123" y="156148"/>
                </a:lnTo>
                <a:lnTo>
                  <a:pt x="1547417" y="176750"/>
                </a:lnTo>
                <a:lnTo>
                  <a:pt x="1643064" y="213197"/>
                </a:lnTo>
                <a:lnTo>
                  <a:pt x="1705770" y="240533"/>
                </a:lnTo>
                <a:lnTo>
                  <a:pt x="1736726" y="255588"/>
                </a:lnTo>
                <a:lnTo>
                  <a:pt x="1709342" y="238949"/>
                </a:lnTo>
                <a:lnTo>
                  <a:pt x="1653382" y="208047"/>
                </a:lnTo>
                <a:lnTo>
                  <a:pt x="1625601" y="193785"/>
                </a:lnTo>
                <a:lnTo>
                  <a:pt x="1596232" y="179523"/>
                </a:lnTo>
                <a:lnTo>
                  <a:pt x="1537495" y="152583"/>
                </a:lnTo>
                <a:lnTo>
                  <a:pt x="1477567" y="128416"/>
                </a:lnTo>
                <a:lnTo>
                  <a:pt x="1416448" y="107023"/>
                </a:lnTo>
                <a:lnTo>
                  <a:pt x="1354139" y="88007"/>
                </a:lnTo>
                <a:lnTo>
                  <a:pt x="1291432" y="72160"/>
                </a:lnTo>
                <a:lnTo>
                  <a:pt x="1227932" y="58294"/>
                </a:lnTo>
                <a:lnTo>
                  <a:pt x="1163638" y="47597"/>
                </a:lnTo>
                <a:lnTo>
                  <a:pt x="1099345" y="39277"/>
                </a:lnTo>
                <a:lnTo>
                  <a:pt x="1034654" y="34127"/>
                </a:lnTo>
                <a:close/>
                <a:moveTo>
                  <a:pt x="976240" y="0"/>
                </a:moveTo>
                <a:lnTo>
                  <a:pt x="1045347" y="3172"/>
                </a:lnTo>
                <a:lnTo>
                  <a:pt x="1114851" y="8723"/>
                </a:lnTo>
                <a:lnTo>
                  <a:pt x="1183959" y="18238"/>
                </a:lnTo>
                <a:lnTo>
                  <a:pt x="1252669" y="30529"/>
                </a:lnTo>
                <a:lnTo>
                  <a:pt x="1321379" y="45198"/>
                </a:lnTo>
                <a:lnTo>
                  <a:pt x="1389295" y="63833"/>
                </a:lnTo>
                <a:lnTo>
                  <a:pt x="1455622" y="85242"/>
                </a:lnTo>
                <a:lnTo>
                  <a:pt x="1521154" y="109427"/>
                </a:lnTo>
                <a:lnTo>
                  <a:pt x="1585496" y="136784"/>
                </a:lnTo>
                <a:lnTo>
                  <a:pt x="1647851" y="166916"/>
                </a:lnTo>
                <a:lnTo>
                  <a:pt x="1707823" y="200617"/>
                </a:lnTo>
                <a:lnTo>
                  <a:pt x="1766604" y="237093"/>
                </a:lnTo>
                <a:lnTo>
                  <a:pt x="1822605" y="275947"/>
                </a:lnTo>
                <a:lnTo>
                  <a:pt x="1849613" y="296961"/>
                </a:lnTo>
                <a:lnTo>
                  <a:pt x="1875826" y="317974"/>
                </a:lnTo>
                <a:lnTo>
                  <a:pt x="1924280" y="364362"/>
                </a:lnTo>
                <a:lnTo>
                  <a:pt x="1946919" y="388943"/>
                </a:lnTo>
                <a:lnTo>
                  <a:pt x="1957642" y="398458"/>
                </a:lnTo>
                <a:lnTo>
                  <a:pt x="1968366" y="407577"/>
                </a:lnTo>
                <a:lnTo>
                  <a:pt x="1991004" y="428194"/>
                </a:lnTo>
                <a:lnTo>
                  <a:pt x="2032707" y="472203"/>
                </a:lnTo>
                <a:lnTo>
                  <a:pt x="2069247" y="520177"/>
                </a:lnTo>
                <a:lnTo>
                  <a:pt x="2100226" y="572115"/>
                </a:lnTo>
                <a:lnTo>
                  <a:pt x="2124850" y="626432"/>
                </a:lnTo>
                <a:lnTo>
                  <a:pt x="2142325" y="683525"/>
                </a:lnTo>
                <a:lnTo>
                  <a:pt x="2151063" y="742600"/>
                </a:lnTo>
                <a:lnTo>
                  <a:pt x="2151063" y="803261"/>
                </a:lnTo>
                <a:lnTo>
                  <a:pt x="2147091" y="834186"/>
                </a:lnTo>
                <a:lnTo>
                  <a:pt x="2144311" y="848855"/>
                </a:lnTo>
                <a:lnTo>
                  <a:pt x="2136765" y="878195"/>
                </a:lnTo>
                <a:lnTo>
                  <a:pt x="2126439" y="905551"/>
                </a:lnTo>
                <a:lnTo>
                  <a:pt x="2114524" y="931322"/>
                </a:lnTo>
                <a:lnTo>
                  <a:pt x="2092282" y="966609"/>
                </a:lnTo>
                <a:lnTo>
                  <a:pt x="2055743" y="1008239"/>
                </a:lnTo>
                <a:lnTo>
                  <a:pt x="2013246" y="1043921"/>
                </a:lnTo>
                <a:lnTo>
                  <a:pt x="1964791" y="1074054"/>
                </a:lnTo>
                <a:lnTo>
                  <a:pt x="1912762" y="1098239"/>
                </a:lnTo>
                <a:lnTo>
                  <a:pt x="1857556" y="1117666"/>
                </a:lnTo>
                <a:lnTo>
                  <a:pt x="1829754" y="1125596"/>
                </a:lnTo>
                <a:lnTo>
                  <a:pt x="1792817" y="1134318"/>
                </a:lnTo>
                <a:lnTo>
                  <a:pt x="1717753" y="1148988"/>
                </a:lnTo>
                <a:lnTo>
                  <a:pt x="1641894" y="1160882"/>
                </a:lnTo>
                <a:lnTo>
                  <a:pt x="1565240" y="1169208"/>
                </a:lnTo>
                <a:lnTo>
                  <a:pt x="1450061" y="1177930"/>
                </a:lnTo>
                <a:lnTo>
                  <a:pt x="1295960" y="1181895"/>
                </a:lnTo>
                <a:lnTo>
                  <a:pt x="1219704" y="1182688"/>
                </a:lnTo>
                <a:lnTo>
                  <a:pt x="1137093" y="1182688"/>
                </a:lnTo>
                <a:lnTo>
                  <a:pt x="971076" y="1177930"/>
                </a:lnTo>
                <a:lnTo>
                  <a:pt x="723243" y="1163657"/>
                </a:lnTo>
                <a:lnTo>
                  <a:pt x="558021" y="1150177"/>
                </a:lnTo>
                <a:lnTo>
                  <a:pt x="552064" y="1148988"/>
                </a:lnTo>
                <a:lnTo>
                  <a:pt x="546504" y="1141851"/>
                </a:lnTo>
                <a:lnTo>
                  <a:pt x="546504" y="1132732"/>
                </a:lnTo>
                <a:lnTo>
                  <a:pt x="552064" y="1125992"/>
                </a:lnTo>
                <a:lnTo>
                  <a:pt x="558021" y="1125596"/>
                </a:lnTo>
                <a:lnTo>
                  <a:pt x="679555" y="1131146"/>
                </a:lnTo>
                <a:lnTo>
                  <a:pt x="801486" y="1136697"/>
                </a:lnTo>
                <a:lnTo>
                  <a:pt x="774081" y="1130750"/>
                </a:lnTo>
                <a:lnTo>
                  <a:pt x="747471" y="1124010"/>
                </a:lnTo>
                <a:lnTo>
                  <a:pt x="680349" y="1114494"/>
                </a:lnTo>
                <a:lnTo>
                  <a:pt x="614419" y="1102996"/>
                </a:lnTo>
                <a:lnTo>
                  <a:pt x="581057" y="1096256"/>
                </a:lnTo>
                <a:lnTo>
                  <a:pt x="515127" y="1079604"/>
                </a:lnTo>
                <a:lnTo>
                  <a:pt x="450389" y="1060177"/>
                </a:lnTo>
                <a:lnTo>
                  <a:pt x="386445" y="1036388"/>
                </a:lnTo>
                <a:lnTo>
                  <a:pt x="325281" y="1007842"/>
                </a:lnTo>
                <a:lnTo>
                  <a:pt x="266500" y="974935"/>
                </a:lnTo>
                <a:lnTo>
                  <a:pt x="210896" y="936476"/>
                </a:lnTo>
                <a:lnTo>
                  <a:pt x="159265" y="891675"/>
                </a:lnTo>
                <a:lnTo>
                  <a:pt x="135832" y="867093"/>
                </a:lnTo>
                <a:lnTo>
                  <a:pt x="116370" y="844891"/>
                </a:lnTo>
                <a:lnTo>
                  <a:pt x="80625" y="797710"/>
                </a:lnTo>
                <a:lnTo>
                  <a:pt x="50838" y="746564"/>
                </a:lnTo>
                <a:lnTo>
                  <a:pt x="27802" y="693833"/>
                </a:lnTo>
                <a:lnTo>
                  <a:pt x="11121" y="638326"/>
                </a:lnTo>
                <a:lnTo>
                  <a:pt x="1589" y="581234"/>
                </a:lnTo>
                <a:lnTo>
                  <a:pt x="0" y="523348"/>
                </a:lnTo>
                <a:lnTo>
                  <a:pt x="7149" y="464273"/>
                </a:lnTo>
                <a:lnTo>
                  <a:pt x="14298" y="434934"/>
                </a:lnTo>
                <a:lnTo>
                  <a:pt x="22639" y="406388"/>
                </a:lnTo>
                <a:lnTo>
                  <a:pt x="45674" y="355639"/>
                </a:lnTo>
                <a:lnTo>
                  <a:pt x="75065" y="311630"/>
                </a:lnTo>
                <a:lnTo>
                  <a:pt x="110413" y="272776"/>
                </a:lnTo>
                <a:lnTo>
                  <a:pt x="150527" y="239868"/>
                </a:lnTo>
                <a:lnTo>
                  <a:pt x="195407" y="211718"/>
                </a:lnTo>
                <a:lnTo>
                  <a:pt x="243861" y="188723"/>
                </a:lnTo>
                <a:lnTo>
                  <a:pt x="294699" y="168502"/>
                </a:lnTo>
                <a:lnTo>
                  <a:pt x="320912" y="160573"/>
                </a:lnTo>
                <a:lnTo>
                  <a:pt x="348317" y="143524"/>
                </a:lnTo>
                <a:lnTo>
                  <a:pt x="404317" y="112599"/>
                </a:lnTo>
                <a:lnTo>
                  <a:pt x="462701" y="86432"/>
                </a:lnTo>
                <a:lnTo>
                  <a:pt x="523468" y="64229"/>
                </a:lnTo>
                <a:lnTo>
                  <a:pt x="585029" y="45991"/>
                </a:lnTo>
                <a:lnTo>
                  <a:pt x="647781" y="30925"/>
                </a:lnTo>
                <a:lnTo>
                  <a:pt x="711328" y="19427"/>
                </a:lnTo>
                <a:lnTo>
                  <a:pt x="774478" y="10308"/>
                </a:lnTo>
                <a:lnTo>
                  <a:pt x="805854" y="7137"/>
                </a:lnTo>
                <a:lnTo>
                  <a:pt x="839614" y="4361"/>
                </a:lnTo>
                <a:lnTo>
                  <a:pt x="907927" y="396"/>
                </a:lnTo>
                <a:close/>
              </a:path>
            </a:pathLst>
          </a:custGeom>
          <a:solidFill>
            <a:schemeClr val="accent5"/>
          </a:solidFill>
          <a:ln w="9525">
            <a:noFill/>
            <a:round/>
            <a:headEnd/>
            <a:tailEnd/>
          </a:ln>
        </p:spPr>
        <p:txBody>
          <a:bodyPr vert="horz" wrap="square" lIns="91440" tIns="45720" rIns="91440" bIns="45720" numCol="1" anchor="ctr" anchorCtr="0" compatLnSpc="1">
            <a:prstTxWarp prst="textNoShape">
              <a:avLst/>
            </a:prstTxWarp>
            <a:noAutofit/>
          </a:bodyPr>
          <a:lstStyle/>
          <a:p>
            <a:pPr lvl="1" algn="ctr"/>
            <a:endParaRPr lang="es-EC" b="1" dirty="0">
              <a:solidFill>
                <a:srgbClr val="000000"/>
              </a:solidFill>
            </a:endParaRPr>
          </a:p>
        </p:txBody>
      </p:sp>
      <p:sp>
        <p:nvSpPr>
          <p:cNvPr id="50" name="Freeform: Shape 8">
            <a:extLst>
              <a:ext uri="{FF2B5EF4-FFF2-40B4-BE49-F238E27FC236}">
                <a16:creationId xmlns:a16="http://schemas.microsoft.com/office/drawing/2014/main" id="{B9E65F5C-7FA4-4C65-88D4-7855AACE471C}"/>
              </a:ext>
            </a:extLst>
          </p:cNvPr>
          <p:cNvSpPr>
            <a:spLocks/>
          </p:cNvSpPr>
          <p:nvPr/>
        </p:nvSpPr>
        <p:spPr bwMode="auto">
          <a:xfrm>
            <a:off x="6167214" y="4848623"/>
            <a:ext cx="2475022" cy="883002"/>
          </a:xfrm>
          <a:custGeom>
            <a:avLst/>
            <a:gdLst>
              <a:gd name="connsiteX0" fmla="*/ 1087005 w 1173163"/>
              <a:gd name="connsiteY0" fmla="*/ 338137 h 850900"/>
              <a:gd name="connsiteX1" fmla="*/ 1087799 w 1173163"/>
              <a:gd name="connsiteY1" fmla="*/ 340913 h 850900"/>
              <a:gd name="connsiteX2" fmla="*/ 1087799 w 1173163"/>
              <a:gd name="connsiteY2" fmla="*/ 343292 h 850900"/>
              <a:gd name="connsiteX3" fmla="*/ 1092168 w 1173163"/>
              <a:gd name="connsiteY3" fmla="*/ 377792 h 850900"/>
              <a:gd name="connsiteX4" fmla="*/ 1093360 w 1173163"/>
              <a:gd name="connsiteY4" fmla="*/ 433706 h 850900"/>
              <a:gd name="connsiteX5" fmla="*/ 1090579 w 1173163"/>
              <a:gd name="connsiteY5" fmla="*/ 471775 h 850900"/>
              <a:gd name="connsiteX6" fmla="*/ 1085019 w 1173163"/>
              <a:gd name="connsiteY6" fmla="*/ 509844 h 850900"/>
              <a:gd name="connsiteX7" fmla="*/ 1076281 w 1173163"/>
              <a:gd name="connsiteY7" fmla="*/ 547516 h 850900"/>
              <a:gd name="connsiteX8" fmla="*/ 1063969 w 1173163"/>
              <a:gd name="connsiteY8" fmla="*/ 582412 h 850900"/>
              <a:gd name="connsiteX9" fmla="*/ 1048081 w 1173163"/>
              <a:gd name="connsiteY9" fmla="*/ 614533 h 850900"/>
              <a:gd name="connsiteX10" fmla="*/ 1038152 w 1173163"/>
              <a:gd name="connsiteY10" fmla="*/ 629205 h 850900"/>
              <a:gd name="connsiteX11" fmla="*/ 1027428 w 1173163"/>
              <a:gd name="connsiteY11" fmla="*/ 643878 h 850900"/>
              <a:gd name="connsiteX12" fmla="*/ 1001215 w 1173163"/>
              <a:gd name="connsiteY12" fmla="*/ 668860 h 850900"/>
              <a:gd name="connsiteX13" fmla="*/ 970632 w 1173163"/>
              <a:gd name="connsiteY13" fmla="*/ 688688 h 850900"/>
              <a:gd name="connsiteX14" fmla="*/ 937666 w 1173163"/>
              <a:gd name="connsiteY14" fmla="*/ 705343 h 850900"/>
              <a:gd name="connsiteX15" fmla="*/ 884445 w 1173163"/>
              <a:gd name="connsiteY15" fmla="*/ 723584 h 850900"/>
              <a:gd name="connsiteX16" fmla="*/ 810967 w 1173163"/>
              <a:gd name="connsiteY16" fmla="*/ 740636 h 850900"/>
              <a:gd name="connsiteX17" fmla="*/ 776810 w 1173163"/>
              <a:gd name="connsiteY17" fmla="*/ 746981 h 850900"/>
              <a:gd name="connsiteX18" fmla="*/ 737886 w 1173163"/>
              <a:gd name="connsiteY18" fmla="*/ 753325 h 850900"/>
              <a:gd name="connsiteX19" fmla="*/ 660834 w 1173163"/>
              <a:gd name="connsiteY19" fmla="*/ 762843 h 850900"/>
              <a:gd name="connsiteX20" fmla="*/ 582987 w 1173163"/>
              <a:gd name="connsiteY20" fmla="*/ 766015 h 850900"/>
              <a:gd name="connsiteX21" fmla="*/ 504744 w 1173163"/>
              <a:gd name="connsiteY21" fmla="*/ 762050 h 850900"/>
              <a:gd name="connsiteX22" fmla="*/ 466217 w 1173163"/>
              <a:gd name="connsiteY22" fmla="*/ 757688 h 850900"/>
              <a:gd name="connsiteX23" fmla="*/ 441990 w 1173163"/>
              <a:gd name="connsiteY23" fmla="*/ 754515 h 850900"/>
              <a:gd name="connsiteX24" fmla="*/ 392740 w 1173163"/>
              <a:gd name="connsiteY24" fmla="*/ 744601 h 850900"/>
              <a:gd name="connsiteX25" fmla="*/ 342298 w 1173163"/>
              <a:gd name="connsiteY25" fmla="*/ 731515 h 850900"/>
              <a:gd name="connsiteX26" fmla="*/ 291857 w 1173163"/>
              <a:gd name="connsiteY26" fmla="*/ 714464 h 850900"/>
              <a:gd name="connsiteX27" fmla="*/ 241812 w 1173163"/>
              <a:gd name="connsiteY27" fmla="*/ 693446 h 850900"/>
              <a:gd name="connsiteX28" fmla="*/ 194548 w 1173163"/>
              <a:gd name="connsiteY28" fmla="*/ 668860 h 850900"/>
              <a:gd name="connsiteX29" fmla="*/ 149667 w 1173163"/>
              <a:gd name="connsiteY29" fmla="*/ 640309 h 850900"/>
              <a:gd name="connsiteX30" fmla="*/ 108361 w 1173163"/>
              <a:gd name="connsiteY30" fmla="*/ 607395 h 850900"/>
              <a:gd name="connsiteX31" fmla="*/ 90488 w 1173163"/>
              <a:gd name="connsiteY31" fmla="*/ 589550 h 850900"/>
              <a:gd name="connsiteX32" fmla="*/ 110347 w 1173163"/>
              <a:gd name="connsiteY32" fmla="*/ 615326 h 850900"/>
              <a:gd name="connsiteX33" fmla="*/ 156419 w 1173163"/>
              <a:gd name="connsiteY33" fmla="*/ 662912 h 850900"/>
              <a:gd name="connsiteX34" fmla="*/ 207655 w 1173163"/>
              <a:gd name="connsiteY34" fmla="*/ 704153 h 850900"/>
              <a:gd name="connsiteX35" fmla="*/ 264849 w 1173163"/>
              <a:gd name="connsiteY35" fmla="*/ 739446 h 850900"/>
              <a:gd name="connsiteX36" fmla="*/ 326411 w 1173163"/>
              <a:gd name="connsiteY36" fmla="*/ 768394 h 850900"/>
              <a:gd name="connsiteX37" fmla="*/ 390754 w 1173163"/>
              <a:gd name="connsiteY37" fmla="*/ 791394 h 850900"/>
              <a:gd name="connsiteX38" fmla="*/ 457877 w 1173163"/>
              <a:gd name="connsiteY38" fmla="*/ 808049 h 850900"/>
              <a:gd name="connsiteX39" fmla="*/ 526985 w 1173163"/>
              <a:gd name="connsiteY39" fmla="*/ 818756 h 850900"/>
              <a:gd name="connsiteX40" fmla="*/ 596491 w 1173163"/>
              <a:gd name="connsiteY40" fmla="*/ 822325 h 850900"/>
              <a:gd name="connsiteX41" fmla="*/ 665600 w 1173163"/>
              <a:gd name="connsiteY41" fmla="*/ 819946 h 850900"/>
              <a:gd name="connsiteX42" fmla="*/ 733915 w 1173163"/>
              <a:gd name="connsiteY42" fmla="*/ 811222 h 850900"/>
              <a:gd name="connsiteX43" fmla="*/ 800243 w 1173163"/>
              <a:gd name="connsiteY43" fmla="*/ 794963 h 850900"/>
              <a:gd name="connsiteX44" fmla="*/ 864189 w 1173163"/>
              <a:gd name="connsiteY44" fmla="*/ 773153 h 850900"/>
              <a:gd name="connsiteX45" fmla="*/ 924559 w 1173163"/>
              <a:gd name="connsiteY45" fmla="*/ 743808 h 850900"/>
              <a:gd name="connsiteX46" fmla="*/ 980164 w 1173163"/>
              <a:gd name="connsiteY46" fmla="*/ 707722 h 850900"/>
              <a:gd name="connsiteX47" fmla="*/ 1029811 w 1173163"/>
              <a:gd name="connsiteY47" fmla="*/ 664895 h 850900"/>
              <a:gd name="connsiteX48" fmla="*/ 1052450 w 1173163"/>
              <a:gd name="connsiteY48" fmla="*/ 641102 h 850900"/>
              <a:gd name="connsiteX49" fmla="*/ 1064763 w 1173163"/>
              <a:gd name="connsiteY49" fmla="*/ 626033 h 850900"/>
              <a:gd name="connsiteX50" fmla="*/ 1088196 w 1173163"/>
              <a:gd name="connsiteY50" fmla="*/ 594705 h 850900"/>
              <a:gd name="connsiteX51" fmla="*/ 1107261 w 1173163"/>
              <a:gd name="connsiteY51" fmla="*/ 561792 h 850900"/>
              <a:gd name="connsiteX52" fmla="*/ 1121956 w 1173163"/>
              <a:gd name="connsiteY52" fmla="*/ 527292 h 850900"/>
              <a:gd name="connsiteX53" fmla="*/ 1131886 w 1173163"/>
              <a:gd name="connsiteY53" fmla="*/ 491999 h 850900"/>
              <a:gd name="connsiteX54" fmla="*/ 1135063 w 1173163"/>
              <a:gd name="connsiteY54" fmla="*/ 455913 h 850900"/>
              <a:gd name="connsiteX55" fmla="*/ 1130297 w 1173163"/>
              <a:gd name="connsiteY55" fmla="*/ 419430 h 850900"/>
              <a:gd name="connsiteX56" fmla="*/ 1116793 w 1173163"/>
              <a:gd name="connsiteY56" fmla="*/ 382947 h 850900"/>
              <a:gd name="connsiteX57" fmla="*/ 1106466 w 1173163"/>
              <a:gd name="connsiteY57" fmla="*/ 365103 h 850900"/>
              <a:gd name="connsiteX58" fmla="*/ 1097331 w 1173163"/>
              <a:gd name="connsiteY58" fmla="*/ 351223 h 850900"/>
              <a:gd name="connsiteX59" fmla="*/ 580258 w 1173163"/>
              <a:gd name="connsiteY59" fmla="*/ 127000 h 850900"/>
              <a:gd name="connsiteX60" fmla="*/ 539745 w 1173163"/>
              <a:gd name="connsiteY60" fmla="*/ 127397 h 850900"/>
              <a:gd name="connsiteX61" fmla="*/ 460707 w 1173163"/>
              <a:gd name="connsiteY61" fmla="*/ 134536 h 850900"/>
              <a:gd name="connsiteX62" fmla="*/ 382065 w 1173163"/>
              <a:gd name="connsiteY62" fmla="*/ 146831 h 850900"/>
              <a:gd name="connsiteX63" fmla="*/ 303820 w 1173163"/>
              <a:gd name="connsiteY63" fmla="*/ 163886 h 850900"/>
              <a:gd name="connsiteX64" fmla="*/ 264499 w 1173163"/>
              <a:gd name="connsiteY64" fmla="*/ 172611 h 850900"/>
              <a:gd name="connsiteX65" fmla="*/ 236300 w 1173163"/>
              <a:gd name="connsiteY65" fmla="*/ 179354 h 850900"/>
              <a:gd name="connsiteX66" fmla="*/ 180694 w 1173163"/>
              <a:gd name="connsiteY66" fmla="*/ 194425 h 850900"/>
              <a:gd name="connsiteX67" fmla="*/ 154481 w 1173163"/>
              <a:gd name="connsiteY67" fmla="*/ 203548 h 850900"/>
              <a:gd name="connsiteX68" fmla="*/ 144551 w 1173163"/>
              <a:gd name="connsiteY68" fmla="*/ 219412 h 850900"/>
              <a:gd name="connsiteX69" fmla="*/ 127075 w 1173163"/>
              <a:gd name="connsiteY69" fmla="*/ 252332 h 850900"/>
              <a:gd name="connsiteX70" fmla="*/ 114365 w 1173163"/>
              <a:gd name="connsiteY70" fmla="*/ 286837 h 850900"/>
              <a:gd name="connsiteX71" fmla="*/ 104833 w 1173163"/>
              <a:gd name="connsiteY71" fmla="*/ 322136 h 850900"/>
              <a:gd name="connsiteX72" fmla="*/ 100464 w 1173163"/>
              <a:gd name="connsiteY72" fmla="*/ 358625 h 850900"/>
              <a:gd name="connsiteX73" fmla="*/ 100464 w 1173163"/>
              <a:gd name="connsiteY73" fmla="*/ 395114 h 850900"/>
              <a:gd name="connsiteX74" fmla="*/ 105230 w 1173163"/>
              <a:gd name="connsiteY74" fmla="*/ 431603 h 850900"/>
              <a:gd name="connsiteX75" fmla="*/ 116351 w 1173163"/>
              <a:gd name="connsiteY75" fmla="*/ 468092 h 850900"/>
              <a:gd name="connsiteX76" fmla="*/ 123898 w 1173163"/>
              <a:gd name="connsiteY76" fmla="*/ 486336 h 850900"/>
              <a:gd name="connsiteX77" fmla="*/ 125486 w 1173163"/>
              <a:gd name="connsiteY77" fmla="*/ 491492 h 850900"/>
              <a:gd name="connsiteX78" fmla="*/ 122309 w 1173163"/>
              <a:gd name="connsiteY78" fmla="*/ 499425 h 850900"/>
              <a:gd name="connsiteX79" fmla="*/ 115160 w 1173163"/>
              <a:gd name="connsiteY79" fmla="*/ 503787 h 850900"/>
              <a:gd name="connsiteX80" fmla="*/ 106819 w 1173163"/>
              <a:gd name="connsiteY80" fmla="*/ 502201 h 850900"/>
              <a:gd name="connsiteX81" fmla="*/ 104039 w 1173163"/>
              <a:gd name="connsiteY81" fmla="*/ 498235 h 850900"/>
              <a:gd name="connsiteX82" fmla="*/ 95301 w 1173163"/>
              <a:gd name="connsiteY82" fmla="*/ 481180 h 850900"/>
              <a:gd name="connsiteX83" fmla="*/ 82194 w 1173163"/>
              <a:gd name="connsiteY83" fmla="*/ 447071 h 850900"/>
              <a:gd name="connsiteX84" fmla="*/ 74647 w 1173163"/>
              <a:gd name="connsiteY84" fmla="*/ 412565 h 850900"/>
              <a:gd name="connsiteX85" fmla="*/ 71073 w 1173163"/>
              <a:gd name="connsiteY85" fmla="*/ 378456 h 850900"/>
              <a:gd name="connsiteX86" fmla="*/ 71867 w 1173163"/>
              <a:gd name="connsiteY86" fmla="*/ 343950 h 850900"/>
              <a:gd name="connsiteX87" fmla="*/ 77825 w 1173163"/>
              <a:gd name="connsiteY87" fmla="*/ 309841 h 850900"/>
              <a:gd name="connsiteX88" fmla="*/ 86563 w 1173163"/>
              <a:gd name="connsiteY88" fmla="*/ 276525 h 850900"/>
              <a:gd name="connsiteX89" fmla="*/ 99272 w 1173163"/>
              <a:gd name="connsiteY89" fmla="*/ 244003 h 850900"/>
              <a:gd name="connsiteX90" fmla="*/ 106819 w 1173163"/>
              <a:gd name="connsiteY90" fmla="*/ 228138 h 850900"/>
              <a:gd name="connsiteX91" fmla="*/ 96492 w 1173163"/>
              <a:gd name="connsiteY91" fmla="*/ 235277 h 850900"/>
              <a:gd name="connsiteX92" fmla="*/ 78222 w 1173163"/>
              <a:gd name="connsiteY92" fmla="*/ 252728 h 850900"/>
              <a:gd name="connsiteX93" fmla="*/ 61540 w 1173163"/>
              <a:gd name="connsiteY93" fmla="*/ 272956 h 850900"/>
              <a:gd name="connsiteX94" fmla="*/ 48831 w 1173163"/>
              <a:gd name="connsiteY94" fmla="*/ 297149 h 850900"/>
              <a:gd name="connsiteX95" fmla="*/ 43270 w 1173163"/>
              <a:gd name="connsiteY95" fmla="*/ 310238 h 850900"/>
              <a:gd name="connsiteX96" fmla="*/ 38107 w 1173163"/>
              <a:gd name="connsiteY96" fmla="*/ 326499 h 850900"/>
              <a:gd name="connsiteX97" fmla="*/ 31752 w 1173163"/>
              <a:gd name="connsiteY97" fmla="*/ 358229 h 850900"/>
              <a:gd name="connsiteX98" fmla="*/ 30163 w 1173163"/>
              <a:gd name="connsiteY98" fmla="*/ 389958 h 850900"/>
              <a:gd name="connsiteX99" fmla="*/ 33341 w 1173163"/>
              <a:gd name="connsiteY99" fmla="*/ 421291 h 850900"/>
              <a:gd name="connsiteX100" fmla="*/ 40490 w 1173163"/>
              <a:gd name="connsiteY100" fmla="*/ 452227 h 850900"/>
              <a:gd name="connsiteX101" fmla="*/ 52008 w 1173163"/>
              <a:gd name="connsiteY101" fmla="*/ 481973 h 850900"/>
              <a:gd name="connsiteX102" fmla="*/ 66307 w 1173163"/>
              <a:gd name="connsiteY102" fmla="*/ 510927 h 850900"/>
              <a:gd name="connsiteX103" fmla="*/ 84180 w 1173163"/>
              <a:gd name="connsiteY103" fmla="*/ 537500 h 850900"/>
              <a:gd name="connsiteX104" fmla="*/ 94506 w 1173163"/>
              <a:gd name="connsiteY104" fmla="*/ 550588 h 850900"/>
              <a:gd name="connsiteX105" fmla="*/ 106025 w 1173163"/>
              <a:gd name="connsiteY105" fmla="*/ 563280 h 850900"/>
              <a:gd name="connsiteX106" fmla="*/ 129458 w 1173163"/>
              <a:gd name="connsiteY106" fmla="*/ 587870 h 850900"/>
              <a:gd name="connsiteX107" fmla="*/ 168779 w 1173163"/>
              <a:gd name="connsiteY107" fmla="*/ 620790 h 850900"/>
              <a:gd name="connsiteX108" fmla="*/ 226370 w 1173163"/>
              <a:gd name="connsiteY108" fmla="*/ 657279 h 850900"/>
              <a:gd name="connsiteX109" fmla="*/ 288727 w 1173163"/>
              <a:gd name="connsiteY109" fmla="*/ 686628 h 850900"/>
              <a:gd name="connsiteX110" fmla="*/ 354659 w 1173163"/>
              <a:gd name="connsiteY110" fmla="*/ 709236 h 850900"/>
              <a:gd name="connsiteX111" fmla="*/ 422577 w 1173163"/>
              <a:gd name="connsiteY111" fmla="*/ 725100 h 850900"/>
              <a:gd name="connsiteX112" fmla="*/ 490892 w 1173163"/>
              <a:gd name="connsiteY112" fmla="*/ 735016 h 850900"/>
              <a:gd name="connsiteX113" fmla="*/ 558810 w 1173163"/>
              <a:gd name="connsiteY113" fmla="*/ 739775 h 850900"/>
              <a:gd name="connsiteX114" fmla="*/ 592570 w 1173163"/>
              <a:gd name="connsiteY114" fmla="*/ 739775 h 850900"/>
              <a:gd name="connsiteX115" fmla="*/ 627522 w 1173163"/>
              <a:gd name="connsiteY115" fmla="*/ 738585 h 850900"/>
              <a:gd name="connsiteX116" fmla="*/ 697029 w 1173163"/>
              <a:gd name="connsiteY116" fmla="*/ 733033 h 850900"/>
              <a:gd name="connsiteX117" fmla="*/ 766535 w 1173163"/>
              <a:gd name="connsiteY117" fmla="*/ 722324 h 850900"/>
              <a:gd name="connsiteX118" fmla="*/ 834850 w 1173163"/>
              <a:gd name="connsiteY118" fmla="*/ 706856 h 850900"/>
              <a:gd name="connsiteX119" fmla="*/ 868213 w 1173163"/>
              <a:gd name="connsiteY119" fmla="*/ 697337 h 850900"/>
              <a:gd name="connsiteX120" fmla="*/ 888072 w 1173163"/>
              <a:gd name="connsiteY120" fmla="*/ 691784 h 850900"/>
              <a:gd name="connsiteX121" fmla="*/ 925407 w 1173163"/>
              <a:gd name="connsiteY121" fmla="*/ 679093 h 850900"/>
              <a:gd name="connsiteX122" fmla="*/ 961551 w 1173163"/>
              <a:gd name="connsiteY122" fmla="*/ 662038 h 850900"/>
              <a:gd name="connsiteX123" fmla="*/ 993325 w 1173163"/>
              <a:gd name="connsiteY123" fmla="*/ 639034 h 850900"/>
              <a:gd name="connsiteX124" fmla="*/ 1007227 w 1173163"/>
              <a:gd name="connsiteY124" fmla="*/ 623963 h 850900"/>
              <a:gd name="connsiteX125" fmla="*/ 1017156 w 1173163"/>
              <a:gd name="connsiteY125" fmla="*/ 611271 h 850900"/>
              <a:gd name="connsiteX126" fmla="*/ 1032646 w 1173163"/>
              <a:gd name="connsiteY126" fmla="*/ 582714 h 850900"/>
              <a:gd name="connsiteX127" fmla="*/ 1043767 w 1173163"/>
              <a:gd name="connsiteY127" fmla="*/ 552571 h 850900"/>
              <a:gd name="connsiteX128" fmla="*/ 1051711 w 1173163"/>
              <a:gd name="connsiteY128" fmla="*/ 520842 h 850900"/>
              <a:gd name="connsiteX129" fmla="*/ 1054888 w 1173163"/>
              <a:gd name="connsiteY129" fmla="*/ 504581 h 850900"/>
              <a:gd name="connsiteX130" fmla="*/ 1058860 w 1173163"/>
              <a:gd name="connsiteY130" fmla="*/ 479197 h 850900"/>
              <a:gd name="connsiteX131" fmla="*/ 1063626 w 1173163"/>
              <a:gd name="connsiteY131" fmla="*/ 427240 h 850900"/>
              <a:gd name="connsiteX132" fmla="*/ 1062832 w 1173163"/>
              <a:gd name="connsiteY132" fmla="*/ 374490 h 850900"/>
              <a:gd name="connsiteX133" fmla="*/ 1055285 w 1173163"/>
              <a:gd name="connsiteY133" fmla="*/ 323723 h 850900"/>
              <a:gd name="connsiteX134" fmla="*/ 1048136 w 1173163"/>
              <a:gd name="connsiteY134" fmla="*/ 299133 h 850900"/>
              <a:gd name="connsiteX135" fmla="*/ 1027880 w 1173163"/>
              <a:gd name="connsiteY135" fmla="*/ 283664 h 850900"/>
              <a:gd name="connsiteX136" fmla="*/ 985382 w 1173163"/>
              <a:gd name="connsiteY136" fmla="*/ 255901 h 850900"/>
              <a:gd name="connsiteX137" fmla="*/ 917067 w 1173163"/>
              <a:gd name="connsiteY137" fmla="*/ 220602 h 850900"/>
              <a:gd name="connsiteX138" fmla="*/ 872582 w 1173163"/>
              <a:gd name="connsiteY138" fmla="*/ 199978 h 850900"/>
              <a:gd name="connsiteX139" fmla="*/ 837631 w 1173163"/>
              <a:gd name="connsiteY139" fmla="*/ 184113 h 850900"/>
              <a:gd name="connsiteX140" fmla="*/ 766535 w 1173163"/>
              <a:gd name="connsiteY140" fmla="*/ 157936 h 850900"/>
              <a:gd name="connsiteX141" fmla="*/ 693454 w 1173163"/>
              <a:gd name="connsiteY141" fmla="*/ 138899 h 850900"/>
              <a:gd name="connsiteX142" fmla="*/ 618784 w 1173163"/>
              <a:gd name="connsiteY142" fmla="*/ 128587 h 850900"/>
              <a:gd name="connsiteX143" fmla="*/ 517457 w 1173163"/>
              <a:gd name="connsiteY143" fmla="*/ 28575 h 850900"/>
              <a:gd name="connsiteX144" fmla="*/ 450483 w 1173163"/>
              <a:gd name="connsiteY144" fmla="*/ 33725 h 850900"/>
              <a:gd name="connsiteX145" fmla="*/ 384698 w 1173163"/>
              <a:gd name="connsiteY145" fmla="*/ 46796 h 850900"/>
              <a:gd name="connsiteX146" fmla="*/ 322083 w 1173163"/>
              <a:gd name="connsiteY146" fmla="*/ 67393 h 850900"/>
              <a:gd name="connsiteX147" fmla="*/ 291964 w 1173163"/>
              <a:gd name="connsiteY147" fmla="*/ 81256 h 850900"/>
              <a:gd name="connsiteX148" fmla="*/ 266601 w 1173163"/>
              <a:gd name="connsiteY148" fmla="*/ 95119 h 850900"/>
              <a:gd name="connsiteX149" fmla="*/ 219838 w 1173163"/>
              <a:gd name="connsiteY149" fmla="*/ 129580 h 850900"/>
              <a:gd name="connsiteX150" fmla="*/ 198438 w 1173163"/>
              <a:gd name="connsiteY150" fmla="*/ 149385 h 850900"/>
              <a:gd name="connsiteX151" fmla="*/ 240842 w 1173163"/>
              <a:gd name="connsiteY151" fmla="*/ 138690 h 850900"/>
              <a:gd name="connsiteX152" fmla="*/ 324460 w 1173163"/>
              <a:gd name="connsiteY152" fmla="*/ 119281 h 850900"/>
              <a:gd name="connsiteX153" fmla="*/ 366468 w 1173163"/>
              <a:gd name="connsiteY153" fmla="*/ 110963 h 850900"/>
              <a:gd name="connsiteX154" fmla="*/ 409268 w 1173163"/>
              <a:gd name="connsiteY154" fmla="*/ 102645 h 850900"/>
              <a:gd name="connsiteX155" fmla="*/ 496057 w 1173163"/>
              <a:gd name="connsiteY155" fmla="*/ 91951 h 850900"/>
              <a:gd name="connsiteX156" fmla="*/ 582846 w 1173163"/>
              <a:gd name="connsiteY156" fmla="*/ 87990 h 850900"/>
              <a:gd name="connsiteX157" fmla="*/ 648235 w 1173163"/>
              <a:gd name="connsiteY157" fmla="*/ 91951 h 850900"/>
              <a:gd name="connsiteX158" fmla="*/ 691035 w 1173163"/>
              <a:gd name="connsiteY158" fmla="*/ 97892 h 850900"/>
              <a:gd name="connsiteX159" fmla="*/ 712831 w 1173163"/>
              <a:gd name="connsiteY159" fmla="*/ 102249 h 850900"/>
              <a:gd name="connsiteX160" fmla="*/ 751668 w 1173163"/>
              <a:gd name="connsiteY160" fmla="*/ 111359 h 850900"/>
              <a:gd name="connsiteX161" fmla="*/ 829739 w 1173163"/>
              <a:gd name="connsiteY161" fmla="*/ 137502 h 850900"/>
              <a:gd name="connsiteX162" fmla="*/ 906620 w 1173163"/>
              <a:gd name="connsiteY162" fmla="*/ 170378 h 850900"/>
              <a:gd name="connsiteX163" fmla="*/ 979935 w 1173163"/>
              <a:gd name="connsiteY163" fmla="*/ 209591 h 850900"/>
              <a:gd name="connsiteX164" fmla="*/ 1014413 w 1173163"/>
              <a:gd name="connsiteY164" fmla="*/ 230188 h 850900"/>
              <a:gd name="connsiteX165" fmla="*/ 1011639 w 1173163"/>
              <a:gd name="connsiteY165" fmla="*/ 225831 h 850900"/>
              <a:gd name="connsiteX166" fmla="*/ 1008469 w 1173163"/>
              <a:gd name="connsiteY166" fmla="*/ 221870 h 850900"/>
              <a:gd name="connsiteX167" fmla="*/ 999354 w 1173163"/>
              <a:gd name="connsiteY167" fmla="*/ 209591 h 850900"/>
              <a:gd name="connsiteX168" fmla="*/ 979539 w 1173163"/>
              <a:gd name="connsiteY168" fmla="*/ 187014 h 850900"/>
              <a:gd name="connsiteX169" fmla="*/ 945854 w 1173163"/>
              <a:gd name="connsiteY169" fmla="*/ 156118 h 850900"/>
              <a:gd name="connsiteX170" fmla="*/ 895524 w 1173163"/>
              <a:gd name="connsiteY170" fmla="*/ 121658 h 850900"/>
              <a:gd name="connsiteX171" fmla="*/ 841231 w 1173163"/>
              <a:gd name="connsiteY171" fmla="*/ 93931 h 850900"/>
              <a:gd name="connsiteX172" fmla="*/ 813491 w 1173163"/>
              <a:gd name="connsiteY172" fmla="*/ 82840 h 850900"/>
              <a:gd name="connsiteX173" fmla="*/ 782976 w 1173163"/>
              <a:gd name="connsiteY173" fmla="*/ 71354 h 850900"/>
              <a:gd name="connsiteX174" fmla="*/ 719568 w 1173163"/>
              <a:gd name="connsiteY174" fmla="*/ 52737 h 850900"/>
              <a:gd name="connsiteX175" fmla="*/ 653387 w 1173163"/>
              <a:gd name="connsiteY175" fmla="*/ 38874 h 850900"/>
              <a:gd name="connsiteX176" fmla="*/ 585224 w 1173163"/>
              <a:gd name="connsiteY176" fmla="*/ 30952 h 850900"/>
              <a:gd name="connsiteX177" fmla="*/ 505106 w 1173163"/>
              <a:gd name="connsiteY177" fmla="*/ 0 h 850900"/>
              <a:gd name="connsiteX178" fmla="*/ 590348 w 1173163"/>
              <a:gd name="connsiteY178" fmla="*/ 1189 h 850900"/>
              <a:gd name="connsiteX179" fmla="*/ 675986 w 1173163"/>
              <a:gd name="connsiteY179" fmla="*/ 11884 h 850900"/>
              <a:gd name="connsiteX180" fmla="*/ 759246 w 1173163"/>
              <a:gd name="connsiteY180" fmla="*/ 32087 h 850900"/>
              <a:gd name="connsiteX181" fmla="*/ 818716 w 1173163"/>
              <a:gd name="connsiteY181" fmla="*/ 53082 h 850900"/>
              <a:gd name="connsiteX182" fmla="*/ 856778 w 1173163"/>
              <a:gd name="connsiteY182" fmla="*/ 70116 h 850900"/>
              <a:gd name="connsiteX183" fmla="*/ 893253 w 1173163"/>
              <a:gd name="connsiteY183" fmla="*/ 88339 h 850900"/>
              <a:gd name="connsiteX184" fmla="*/ 927746 w 1173163"/>
              <a:gd name="connsiteY184" fmla="*/ 109334 h 850900"/>
              <a:gd name="connsiteX185" fmla="*/ 943605 w 1173163"/>
              <a:gd name="connsiteY185" fmla="*/ 120822 h 850900"/>
              <a:gd name="connsiteX186" fmla="*/ 963429 w 1173163"/>
              <a:gd name="connsiteY186" fmla="*/ 135479 h 850900"/>
              <a:gd name="connsiteX187" fmla="*/ 999112 w 1173163"/>
              <a:gd name="connsiteY187" fmla="*/ 167962 h 850900"/>
              <a:gd name="connsiteX188" fmla="*/ 1030036 w 1173163"/>
              <a:gd name="connsiteY188" fmla="*/ 204406 h 850900"/>
              <a:gd name="connsiteX189" fmla="*/ 1055014 w 1173163"/>
              <a:gd name="connsiteY189" fmla="*/ 244416 h 850900"/>
              <a:gd name="connsiteX190" fmla="*/ 1064926 w 1173163"/>
              <a:gd name="connsiteY190" fmla="*/ 266204 h 850900"/>
              <a:gd name="connsiteX191" fmla="*/ 1077217 w 1173163"/>
              <a:gd name="connsiteY191" fmla="*/ 276503 h 850900"/>
              <a:gd name="connsiteX192" fmla="*/ 1099816 w 1173163"/>
              <a:gd name="connsiteY192" fmla="*/ 297498 h 850900"/>
              <a:gd name="connsiteX193" fmla="*/ 1120829 w 1173163"/>
              <a:gd name="connsiteY193" fmla="*/ 320870 h 850900"/>
              <a:gd name="connsiteX194" fmla="*/ 1138670 w 1173163"/>
              <a:gd name="connsiteY194" fmla="*/ 346223 h 850900"/>
              <a:gd name="connsiteX195" fmla="*/ 1153736 w 1173163"/>
              <a:gd name="connsiteY195" fmla="*/ 372764 h 850900"/>
              <a:gd name="connsiteX196" fmla="*/ 1164441 w 1173163"/>
              <a:gd name="connsiteY196" fmla="*/ 401286 h 850900"/>
              <a:gd name="connsiteX197" fmla="*/ 1171181 w 1173163"/>
              <a:gd name="connsiteY197" fmla="*/ 430996 h 850900"/>
              <a:gd name="connsiteX198" fmla="*/ 1173163 w 1173163"/>
              <a:gd name="connsiteY198" fmla="*/ 462687 h 850900"/>
              <a:gd name="connsiteX199" fmla="*/ 1171577 w 1173163"/>
              <a:gd name="connsiteY199" fmla="*/ 478532 h 850900"/>
              <a:gd name="connsiteX200" fmla="*/ 1169595 w 1173163"/>
              <a:gd name="connsiteY200" fmla="*/ 496755 h 850900"/>
              <a:gd name="connsiteX201" fmla="*/ 1160476 w 1173163"/>
              <a:gd name="connsiteY201" fmla="*/ 531219 h 850900"/>
              <a:gd name="connsiteX202" fmla="*/ 1146600 w 1173163"/>
              <a:gd name="connsiteY202" fmla="*/ 564890 h 850900"/>
              <a:gd name="connsiteX203" fmla="*/ 1129155 w 1173163"/>
              <a:gd name="connsiteY203" fmla="*/ 597373 h 850900"/>
              <a:gd name="connsiteX204" fmla="*/ 1108142 w 1173163"/>
              <a:gd name="connsiteY204" fmla="*/ 627876 h 850900"/>
              <a:gd name="connsiteX205" fmla="*/ 1084353 w 1173163"/>
              <a:gd name="connsiteY205" fmla="*/ 657190 h 850900"/>
              <a:gd name="connsiteX206" fmla="*/ 1046292 w 1173163"/>
              <a:gd name="connsiteY206" fmla="*/ 696803 h 850900"/>
              <a:gd name="connsiteX207" fmla="*/ 1018935 w 1173163"/>
              <a:gd name="connsiteY207" fmla="*/ 719383 h 850900"/>
              <a:gd name="connsiteX208" fmla="*/ 1004662 w 1173163"/>
              <a:gd name="connsiteY208" fmla="*/ 730871 h 850900"/>
              <a:gd name="connsiteX209" fmla="*/ 974927 w 1173163"/>
              <a:gd name="connsiteY209" fmla="*/ 751866 h 850900"/>
              <a:gd name="connsiteX210" fmla="*/ 926557 w 1173163"/>
              <a:gd name="connsiteY210" fmla="*/ 779596 h 850900"/>
              <a:gd name="connsiteX211" fmla="*/ 857174 w 1173163"/>
              <a:gd name="connsiteY211" fmla="*/ 809306 h 850900"/>
              <a:gd name="connsiteX212" fmla="*/ 782637 w 1173163"/>
              <a:gd name="connsiteY212" fmla="*/ 831490 h 850900"/>
              <a:gd name="connsiteX213" fmla="*/ 705722 w 1173163"/>
              <a:gd name="connsiteY213" fmla="*/ 845354 h 850900"/>
              <a:gd name="connsiteX214" fmla="*/ 626427 w 1173163"/>
              <a:gd name="connsiteY214" fmla="*/ 850900 h 850900"/>
              <a:gd name="connsiteX215" fmla="*/ 546340 w 1173163"/>
              <a:gd name="connsiteY215" fmla="*/ 848920 h 850900"/>
              <a:gd name="connsiteX216" fmla="*/ 467045 w 1173163"/>
              <a:gd name="connsiteY216" fmla="*/ 839016 h 850900"/>
              <a:gd name="connsiteX217" fmla="*/ 389733 w 1173163"/>
              <a:gd name="connsiteY217" fmla="*/ 821190 h 850900"/>
              <a:gd name="connsiteX218" fmla="*/ 315592 w 1173163"/>
              <a:gd name="connsiteY218" fmla="*/ 795441 h 850900"/>
              <a:gd name="connsiteX219" fmla="*/ 245813 w 1173163"/>
              <a:gd name="connsiteY219" fmla="*/ 762166 h 850900"/>
              <a:gd name="connsiteX220" fmla="*/ 197444 w 1173163"/>
              <a:gd name="connsiteY220" fmla="*/ 731663 h 850900"/>
              <a:gd name="connsiteX221" fmla="*/ 166915 w 1173163"/>
              <a:gd name="connsiteY221" fmla="*/ 709084 h 850900"/>
              <a:gd name="connsiteX222" fmla="*/ 138766 w 1173163"/>
              <a:gd name="connsiteY222" fmla="*/ 684523 h 850900"/>
              <a:gd name="connsiteX223" fmla="*/ 112202 w 1173163"/>
              <a:gd name="connsiteY223" fmla="*/ 657982 h 850900"/>
              <a:gd name="connsiteX224" fmla="*/ 88017 w 1173163"/>
              <a:gd name="connsiteY224" fmla="*/ 629460 h 850900"/>
              <a:gd name="connsiteX225" fmla="*/ 66211 w 1173163"/>
              <a:gd name="connsiteY225" fmla="*/ 599354 h 850900"/>
              <a:gd name="connsiteX226" fmla="*/ 46784 w 1173163"/>
              <a:gd name="connsiteY226" fmla="*/ 566871 h 850900"/>
              <a:gd name="connsiteX227" fmla="*/ 29736 w 1173163"/>
              <a:gd name="connsiteY227" fmla="*/ 532407 h 850900"/>
              <a:gd name="connsiteX228" fmla="*/ 15859 w 1173163"/>
              <a:gd name="connsiteY228" fmla="*/ 496755 h 850900"/>
              <a:gd name="connsiteX229" fmla="*/ 4758 w 1173163"/>
              <a:gd name="connsiteY229" fmla="*/ 458726 h 850900"/>
              <a:gd name="connsiteX230" fmla="*/ 397 w 1173163"/>
              <a:gd name="connsiteY230" fmla="*/ 438523 h 850900"/>
              <a:gd name="connsiteX231" fmla="*/ 0 w 1173163"/>
              <a:gd name="connsiteY231" fmla="*/ 434957 h 850900"/>
              <a:gd name="connsiteX232" fmla="*/ 3172 w 1173163"/>
              <a:gd name="connsiteY232" fmla="*/ 429808 h 850900"/>
              <a:gd name="connsiteX233" fmla="*/ 5551 w 1173163"/>
              <a:gd name="connsiteY233" fmla="*/ 428223 h 850900"/>
              <a:gd name="connsiteX234" fmla="*/ 3172 w 1173163"/>
              <a:gd name="connsiteY234" fmla="*/ 414358 h 850900"/>
              <a:gd name="connsiteX235" fmla="*/ 1190 w 1173163"/>
              <a:gd name="connsiteY235" fmla="*/ 386233 h 850900"/>
              <a:gd name="connsiteX236" fmla="*/ 1586 w 1173163"/>
              <a:gd name="connsiteY236" fmla="*/ 358107 h 850900"/>
              <a:gd name="connsiteX237" fmla="*/ 5154 w 1173163"/>
              <a:gd name="connsiteY237" fmla="*/ 329585 h 850900"/>
              <a:gd name="connsiteX238" fmla="*/ 12291 w 1173163"/>
              <a:gd name="connsiteY238" fmla="*/ 301856 h 850900"/>
              <a:gd name="connsiteX239" fmla="*/ 22599 w 1173163"/>
              <a:gd name="connsiteY239" fmla="*/ 275711 h 850900"/>
              <a:gd name="connsiteX240" fmla="*/ 36079 w 1173163"/>
              <a:gd name="connsiteY240" fmla="*/ 250754 h 850900"/>
              <a:gd name="connsiteX241" fmla="*/ 52335 w 1173163"/>
              <a:gd name="connsiteY241" fmla="*/ 228175 h 850900"/>
              <a:gd name="connsiteX242" fmla="*/ 62246 w 1173163"/>
              <a:gd name="connsiteY242" fmla="*/ 217479 h 850900"/>
              <a:gd name="connsiteX243" fmla="*/ 71365 w 1173163"/>
              <a:gd name="connsiteY243" fmla="*/ 208764 h 850900"/>
              <a:gd name="connsiteX244" fmla="*/ 91585 w 1173163"/>
              <a:gd name="connsiteY244" fmla="*/ 193711 h 850900"/>
              <a:gd name="connsiteX245" fmla="*/ 124493 w 1173163"/>
              <a:gd name="connsiteY245" fmla="*/ 175092 h 850900"/>
              <a:gd name="connsiteX246" fmla="*/ 147488 w 1173163"/>
              <a:gd name="connsiteY246" fmla="*/ 166377 h 850900"/>
              <a:gd name="connsiteX247" fmla="*/ 163347 w 1173163"/>
              <a:gd name="connsiteY247" fmla="*/ 146571 h 850900"/>
              <a:gd name="connsiteX248" fmla="*/ 199822 w 1173163"/>
              <a:gd name="connsiteY248" fmla="*/ 110522 h 850900"/>
              <a:gd name="connsiteX249" fmla="*/ 239866 w 1173163"/>
              <a:gd name="connsiteY249" fmla="*/ 79624 h 850900"/>
              <a:gd name="connsiteX250" fmla="*/ 283082 w 1173163"/>
              <a:gd name="connsiteY250" fmla="*/ 53875 h 850900"/>
              <a:gd name="connsiteX251" fmla="*/ 305681 w 1173163"/>
              <a:gd name="connsiteY251" fmla="*/ 43575 h 850900"/>
              <a:gd name="connsiteX252" fmla="*/ 324315 w 1173163"/>
              <a:gd name="connsiteY252" fmla="*/ 36445 h 850900"/>
              <a:gd name="connsiteX253" fmla="*/ 362376 w 1173163"/>
              <a:gd name="connsiteY253" fmla="*/ 23768 h 850900"/>
              <a:gd name="connsiteX254" fmla="*/ 402024 w 1173163"/>
              <a:gd name="connsiteY254" fmla="*/ 13865 h 850900"/>
              <a:gd name="connsiteX255" fmla="*/ 442464 w 1173163"/>
              <a:gd name="connsiteY255" fmla="*/ 6735 h 85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1173163" h="850900">
                <a:moveTo>
                  <a:pt x="1087005" y="338137"/>
                </a:moveTo>
                <a:lnTo>
                  <a:pt x="1087799" y="340913"/>
                </a:lnTo>
                <a:lnTo>
                  <a:pt x="1087799" y="343292"/>
                </a:lnTo>
                <a:lnTo>
                  <a:pt x="1092168" y="377792"/>
                </a:lnTo>
                <a:lnTo>
                  <a:pt x="1093360" y="433706"/>
                </a:lnTo>
                <a:lnTo>
                  <a:pt x="1090579" y="471775"/>
                </a:lnTo>
                <a:lnTo>
                  <a:pt x="1085019" y="509844"/>
                </a:lnTo>
                <a:lnTo>
                  <a:pt x="1076281" y="547516"/>
                </a:lnTo>
                <a:lnTo>
                  <a:pt x="1063969" y="582412"/>
                </a:lnTo>
                <a:lnTo>
                  <a:pt x="1048081" y="614533"/>
                </a:lnTo>
                <a:lnTo>
                  <a:pt x="1038152" y="629205"/>
                </a:lnTo>
                <a:lnTo>
                  <a:pt x="1027428" y="643878"/>
                </a:lnTo>
                <a:lnTo>
                  <a:pt x="1001215" y="668860"/>
                </a:lnTo>
                <a:lnTo>
                  <a:pt x="970632" y="688688"/>
                </a:lnTo>
                <a:lnTo>
                  <a:pt x="937666" y="705343"/>
                </a:lnTo>
                <a:lnTo>
                  <a:pt x="884445" y="723584"/>
                </a:lnTo>
                <a:lnTo>
                  <a:pt x="810967" y="740636"/>
                </a:lnTo>
                <a:lnTo>
                  <a:pt x="776810" y="746981"/>
                </a:lnTo>
                <a:lnTo>
                  <a:pt x="737886" y="753325"/>
                </a:lnTo>
                <a:lnTo>
                  <a:pt x="660834" y="762843"/>
                </a:lnTo>
                <a:lnTo>
                  <a:pt x="582987" y="766015"/>
                </a:lnTo>
                <a:lnTo>
                  <a:pt x="504744" y="762050"/>
                </a:lnTo>
                <a:lnTo>
                  <a:pt x="466217" y="757688"/>
                </a:lnTo>
                <a:lnTo>
                  <a:pt x="441990" y="754515"/>
                </a:lnTo>
                <a:lnTo>
                  <a:pt x="392740" y="744601"/>
                </a:lnTo>
                <a:lnTo>
                  <a:pt x="342298" y="731515"/>
                </a:lnTo>
                <a:lnTo>
                  <a:pt x="291857" y="714464"/>
                </a:lnTo>
                <a:lnTo>
                  <a:pt x="241812" y="693446"/>
                </a:lnTo>
                <a:lnTo>
                  <a:pt x="194548" y="668860"/>
                </a:lnTo>
                <a:lnTo>
                  <a:pt x="149667" y="640309"/>
                </a:lnTo>
                <a:lnTo>
                  <a:pt x="108361" y="607395"/>
                </a:lnTo>
                <a:lnTo>
                  <a:pt x="90488" y="589550"/>
                </a:lnTo>
                <a:lnTo>
                  <a:pt x="110347" y="615326"/>
                </a:lnTo>
                <a:lnTo>
                  <a:pt x="156419" y="662912"/>
                </a:lnTo>
                <a:lnTo>
                  <a:pt x="207655" y="704153"/>
                </a:lnTo>
                <a:lnTo>
                  <a:pt x="264849" y="739446"/>
                </a:lnTo>
                <a:lnTo>
                  <a:pt x="326411" y="768394"/>
                </a:lnTo>
                <a:lnTo>
                  <a:pt x="390754" y="791394"/>
                </a:lnTo>
                <a:lnTo>
                  <a:pt x="457877" y="808049"/>
                </a:lnTo>
                <a:lnTo>
                  <a:pt x="526985" y="818756"/>
                </a:lnTo>
                <a:lnTo>
                  <a:pt x="596491" y="822325"/>
                </a:lnTo>
                <a:lnTo>
                  <a:pt x="665600" y="819946"/>
                </a:lnTo>
                <a:lnTo>
                  <a:pt x="733915" y="811222"/>
                </a:lnTo>
                <a:lnTo>
                  <a:pt x="800243" y="794963"/>
                </a:lnTo>
                <a:lnTo>
                  <a:pt x="864189" y="773153"/>
                </a:lnTo>
                <a:lnTo>
                  <a:pt x="924559" y="743808"/>
                </a:lnTo>
                <a:lnTo>
                  <a:pt x="980164" y="707722"/>
                </a:lnTo>
                <a:lnTo>
                  <a:pt x="1029811" y="664895"/>
                </a:lnTo>
                <a:lnTo>
                  <a:pt x="1052450" y="641102"/>
                </a:lnTo>
                <a:lnTo>
                  <a:pt x="1064763" y="626033"/>
                </a:lnTo>
                <a:lnTo>
                  <a:pt x="1088196" y="594705"/>
                </a:lnTo>
                <a:lnTo>
                  <a:pt x="1107261" y="561792"/>
                </a:lnTo>
                <a:lnTo>
                  <a:pt x="1121956" y="527292"/>
                </a:lnTo>
                <a:lnTo>
                  <a:pt x="1131886" y="491999"/>
                </a:lnTo>
                <a:lnTo>
                  <a:pt x="1135063" y="455913"/>
                </a:lnTo>
                <a:lnTo>
                  <a:pt x="1130297" y="419430"/>
                </a:lnTo>
                <a:lnTo>
                  <a:pt x="1116793" y="382947"/>
                </a:lnTo>
                <a:lnTo>
                  <a:pt x="1106466" y="365103"/>
                </a:lnTo>
                <a:lnTo>
                  <a:pt x="1097331" y="351223"/>
                </a:lnTo>
                <a:close/>
                <a:moveTo>
                  <a:pt x="580258" y="127000"/>
                </a:moveTo>
                <a:lnTo>
                  <a:pt x="539745" y="127397"/>
                </a:lnTo>
                <a:lnTo>
                  <a:pt x="460707" y="134536"/>
                </a:lnTo>
                <a:lnTo>
                  <a:pt x="382065" y="146831"/>
                </a:lnTo>
                <a:lnTo>
                  <a:pt x="303820" y="163886"/>
                </a:lnTo>
                <a:lnTo>
                  <a:pt x="264499" y="172611"/>
                </a:lnTo>
                <a:lnTo>
                  <a:pt x="236300" y="179354"/>
                </a:lnTo>
                <a:lnTo>
                  <a:pt x="180694" y="194425"/>
                </a:lnTo>
                <a:lnTo>
                  <a:pt x="154481" y="203548"/>
                </a:lnTo>
                <a:lnTo>
                  <a:pt x="144551" y="219412"/>
                </a:lnTo>
                <a:lnTo>
                  <a:pt x="127075" y="252332"/>
                </a:lnTo>
                <a:lnTo>
                  <a:pt x="114365" y="286837"/>
                </a:lnTo>
                <a:lnTo>
                  <a:pt x="104833" y="322136"/>
                </a:lnTo>
                <a:lnTo>
                  <a:pt x="100464" y="358625"/>
                </a:lnTo>
                <a:lnTo>
                  <a:pt x="100464" y="395114"/>
                </a:lnTo>
                <a:lnTo>
                  <a:pt x="105230" y="431603"/>
                </a:lnTo>
                <a:lnTo>
                  <a:pt x="116351" y="468092"/>
                </a:lnTo>
                <a:lnTo>
                  <a:pt x="123898" y="486336"/>
                </a:lnTo>
                <a:lnTo>
                  <a:pt x="125486" y="491492"/>
                </a:lnTo>
                <a:lnTo>
                  <a:pt x="122309" y="499425"/>
                </a:lnTo>
                <a:lnTo>
                  <a:pt x="115160" y="503787"/>
                </a:lnTo>
                <a:lnTo>
                  <a:pt x="106819" y="502201"/>
                </a:lnTo>
                <a:lnTo>
                  <a:pt x="104039" y="498235"/>
                </a:lnTo>
                <a:lnTo>
                  <a:pt x="95301" y="481180"/>
                </a:lnTo>
                <a:lnTo>
                  <a:pt x="82194" y="447071"/>
                </a:lnTo>
                <a:lnTo>
                  <a:pt x="74647" y="412565"/>
                </a:lnTo>
                <a:lnTo>
                  <a:pt x="71073" y="378456"/>
                </a:lnTo>
                <a:lnTo>
                  <a:pt x="71867" y="343950"/>
                </a:lnTo>
                <a:lnTo>
                  <a:pt x="77825" y="309841"/>
                </a:lnTo>
                <a:lnTo>
                  <a:pt x="86563" y="276525"/>
                </a:lnTo>
                <a:lnTo>
                  <a:pt x="99272" y="244003"/>
                </a:lnTo>
                <a:lnTo>
                  <a:pt x="106819" y="228138"/>
                </a:lnTo>
                <a:lnTo>
                  <a:pt x="96492" y="235277"/>
                </a:lnTo>
                <a:lnTo>
                  <a:pt x="78222" y="252728"/>
                </a:lnTo>
                <a:lnTo>
                  <a:pt x="61540" y="272956"/>
                </a:lnTo>
                <a:lnTo>
                  <a:pt x="48831" y="297149"/>
                </a:lnTo>
                <a:lnTo>
                  <a:pt x="43270" y="310238"/>
                </a:lnTo>
                <a:lnTo>
                  <a:pt x="38107" y="326499"/>
                </a:lnTo>
                <a:lnTo>
                  <a:pt x="31752" y="358229"/>
                </a:lnTo>
                <a:lnTo>
                  <a:pt x="30163" y="389958"/>
                </a:lnTo>
                <a:lnTo>
                  <a:pt x="33341" y="421291"/>
                </a:lnTo>
                <a:lnTo>
                  <a:pt x="40490" y="452227"/>
                </a:lnTo>
                <a:lnTo>
                  <a:pt x="52008" y="481973"/>
                </a:lnTo>
                <a:lnTo>
                  <a:pt x="66307" y="510927"/>
                </a:lnTo>
                <a:lnTo>
                  <a:pt x="84180" y="537500"/>
                </a:lnTo>
                <a:lnTo>
                  <a:pt x="94506" y="550588"/>
                </a:lnTo>
                <a:lnTo>
                  <a:pt x="106025" y="563280"/>
                </a:lnTo>
                <a:lnTo>
                  <a:pt x="129458" y="587870"/>
                </a:lnTo>
                <a:lnTo>
                  <a:pt x="168779" y="620790"/>
                </a:lnTo>
                <a:lnTo>
                  <a:pt x="226370" y="657279"/>
                </a:lnTo>
                <a:lnTo>
                  <a:pt x="288727" y="686628"/>
                </a:lnTo>
                <a:lnTo>
                  <a:pt x="354659" y="709236"/>
                </a:lnTo>
                <a:lnTo>
                  <a:pt x="422577" y="725100"/>
                </a:lnTo>
                <a:lnTo>
                  <a:pt x="490892" y="735016"/>
                </a:lnTo>
                <a:lnTo>
                  <a:pt x="558810" y="739775"/>
                </a:lnTo>
                <a:lnTo>
                  <a:pt x="592570" y="739775"/>
                </a:lnTo>
                <a:lnTo>
                  <a:pt x="627522" y="738585"/>
                </a:lnTo>
                <a:lnTo>
                  <a:pt x="697029" y="733033"/>
                </a:lnTo>
                <a:lnTo>
                  <a:pt x="766535" y="722324"/>
                </a:lnTo>
                <a:lnTo>
                  <a:pt x="834850" y="706856"/>
                </a:lnTo>
                <a:lnTo>
                  <a:pt x="868213" y="697337"/>
                </a:lnTo>
                <a:lnTo>
                  <a:pt x="888072" y="691784"/>
                </a:lnTo>
                <a:lnTo>
                  <a:pt x="925407" y="679093"/>
                </a:lnTo>
                <a:lnTo>
                  <a:pt x="961551" y="662038"/>
                </a:lnTo>
                <a:lnTo>
                  <a:pt x="993325" y="639034"/>
                </a:lnTo>
                <a:lnTo>
                  <a:pt x="1007227" y="623963"/>
                </a:lnTo>
                <a:lnTo>
                  <a:pt x="1017156" y="611271"/>
                </a:lnTo>
                <a:lnTo>
                  <a:pt x="1032646" y="582714"/>
                </a:lnTo>
                <a:lnTo>
                  <a:pt x="1043767" y="552571"/>
                </a:lnTo>
                <a:lnTo>
                  <a:pt x="1051711" y="520842"/>
                </a:lnTo>
                <a:lnTo>
                  <a:pt x="1054888" y="504581"/>
                </a:lnTo>
                <a:lnTo>
                  <a:pt x="1058860" y="479197"/>
                </a:lnTo>
                <a:lnTo>
                  <a:pt x="1063626" y="427240"/>
                </a:lnTo>
                <a:lnTo>
                  <a:pt x="1062832" y="374490"/>
                </a:lnTo>
                <a:lnTo>
                  <a:pt x="1055285" y="323723"/>
                </a:lnTo>
                <a:lnTo>
                  <a:pt x="1048136" y="299133"/>
                </a:lnTo>
                <a:lnTo>
                  <a:pt x="1027880" y="283664"/>
                </a:lnTo>
                <a:lnTo>
                  <a:pt x="985382" y="255901"/>
                </a:lnTo>
                <a:lnTo>
                  <a:pt x="917067" y="220602"/>
                </a:lnTo>
                <a:lnTo>
                  <a:pt x="872582" y="199978"/>
                </a:lnTo>
                <a:lnTo>
                  <a:pt x="837631" y="184113"/>
                </a:lnTo>
                <a:lnTo>
                  <a:pt x="766535" y="157936"/>
                </a:lnTo>
                <a:lnTo>
                  <a:pt x="693454" y="138899"/>
                </a:lnTo>
                <a:lnTo>
                  <a:pt x="618784" y="128587"/>
                </a:lnTo>
                <a:close/>
                <a:moveTo>
                  <a:pt x="517457" y="28575"/>
                </a:moveTo>
                <a:lnTo>
                  <a:pt x="450483" y="33725"/>
                </a:lnTo>
                <a:lnTo>
                  <a:pt x="384698" y="46796"/>
                </a:lnTo>
                <a:lnTo>
                  <a:pt x="322083" y="67393"/>
                </a:lnTo>
                <a:lnTo>
                  <a:pt x="291964" y="81256"/>
                </a:lnTo>
                <a:lnTo>
                  <a:pt x="266601" y="95119"/>
                </a:lnTo>
                <a:lnTo>
                  <a:pt x="219838" y="129580"/>
                </a:lnTo>
                <a:lnTo>
                  <a:pt x="198438" y="149385"/>
                </a:lnTo>
                <a:lnTo>
                  <a:pt x="240842" y="138690"/>
                </a:lnTo>
                <a:lnTo>
                  <a:pt x="324460" y="119281"/>
                </a:lnTo>
                <a:lnTo>
                  <a:pt x="366468" y="110963"/>
                </a:lnTo>
                <a:lnTo>
                  <a:pt x="409268" y="102645"/>
                </a:lnTo>
                <a:lnTo>
                  <a:pt x="496057" y="91951"/>
                </a:lnTo>
                <a:lnTo>
                  <a:pt x="582846" y="87990"/>
                </a:lnTo>
                <a:lnTo>
                  <a:pt x="648235" y="91951"/>
                </a:lnTo>
                <a:lnTo>
                  <a:pt x="691035" y="97892"/>
                </a:lnTo>
                <a:lnTo>
                  <a:pt x="712831" y="102249"/>
                </a:lnTo>
                <a:lnTo>
                  <a:pt x="751668" y="111359"/>
                </a:lnTo>
                <a:lnTo>
                  <a:pt x="829739" y="137502"/>
                </a:lnTo>
                <a:lnTo>
                  <a:pt x="906620" y="170378"/>
                </a:lnTo>
                <a:lnTo>
                  <a:pt x="979935" y="209591"/>
                </a:lnTo>
                <a:lnTo>
                  <a:pt x="1014413" y="230188"/>
                </a:lnTo>
                <a:lnTo>
                  <a:pt x="1011639" y="225831"/>
                </a:lnTo>
                <a:lnTo>
                  <a:pt x="1008469" y="221870"/>
                </a:lnTo>
                <a:lnTo>
                  <a:pt x="999354" y="209591"/>
                </a:lnTo>
                <a:lnTo>
                  <a:pt x="979539" y="187014"/>
                </a:lnTo>
                <a:lnTo>
                  <a:pt x="945854" y="156118"/>
                </a:lnTo>
                <a:lnTo>
                  <a:pt x="895524" y="121658"/>
                </a:lnTo>
                <a:lnTo>
                  <a:pt x="841231" y="93931"/>
                </a:lnTo>
                <a:lnTo>
                  <a:pt x="813491" y="82840"/>
                </a:lnTo>
                <a:lnTo>
                  <a:pt x="782976" y="71354"/>
                </a:lnTo>
                <a:lnTo>
                  <a:pt x="719568" y="52737"/>
                </a:lnTo>
                <a:lnTo>
                  <a:pt x="653387" y="38874"/>
                </a:lnTo>
                <a:lnTo>
                  <a:pt x="585224" y="30952"/>
                </a:lnTo>
                <a:close/>
                <a:moveTo>
                  <a:pt x="505106" y="0"/>
                </a:moveTo>
                <a:lnTo>
                  <a:pt x="590348" y="1189"/>
                </a:lnTo>
                <a:lnTo>
                  <a:pt x="675986" y="11884"/>
                </a:lnTo>
                <a:lnTo>
                  <a:pt x="759246" y="32087"/>
                </a:lnTo>
                <a:lnTo>
                  <a:pt x="818716" y="53082"/>
                </a:lnTo>
                <a:lnTo>
                  <a:pt x="856778" y="70116"/>
                </a:lnTo>
                <a:lnTo>
                  <a:pt x="893253" y="88339"/>
                </a:lnTo>
                <a:lnTo>
                  <a:pt x="927746" y="109334"/>
                </a:lnTo>
                <a:lnTo>
                  <a:pt x="943605" y="120822"/>
                </a:lnTo>
                <a:lnTo>
                  <a:pt x="963429" y="135479"/>
                </a:lnTo>
                <a:lnTo>
                  <a:pt x="999112" y="167962"/>
                </a:lnTo>
                <a:lnTo>
                  <a:pt x="1030036" y="204406"/>
                </a:lnTo>
                <a:lnTo>
                  <a:pt x="1055014" y="244416"/>
                </a:lnTo>
                <a:lnTo>
                  <a:pt x="1064926" y="266204"/>
                </a:lnTo>
                <a:lnTo>
                  <a:pt x="1077217" y="276503"/>
                </a:lnTo>
                <a:lnTo>
                  <a:pt x="1099816" y="297498"/>
                </a:lnTo>
                <a:lnTo>
                  <a:pt x="1120829" y="320870"/>
                </a:lnTo>
                <a:lnTo>
                  <a:pt x="1138670" y="346223"/>
                </a:lnTo>
                <a:lnTo>
                  <a:pt x="1153736" y="372764"/>
                </a:lnTo>
                <a:lnTo>
                  <a:pt x="1164441" y="401286"/>
                </a:lnTo>
                <a:lnTo>
                  <a:pt x="1171181" y="430996"/>
                </a:lnTo>
                <a:lnTo>
                  <a:pt x="1173163" y="462687"/>
                </a:lnTo>
                <a:lnTo>
                  <a:pt x="1171577" y="478532"/>
                </a:lnTo>
                <a:lnTo>
                  <a:pt x="1169595" y="496755"/>
                </a:lnTo>
                <a:lnTo>
                  <a:pt x="1160476" y="531219"/>
                </a:lnTo>
                <a:lnTo>
                  <a:pt x="1146600" y="564890"/>
                </a:lnTo>
                <a:lnTo>
                  <a:pt x="1129155" y="597373"/>
                </a:lnTo>
                <a:lnTo>
                  <a:pt x="1108142" y="627876"/>
                </a:lnTo>
                <a:lnTo>
                  <a:pt x="1084353" y="657190"/>
                </a:lnTo>
                <a:lnTo>
                  <a:pt x="1046292" y="696803"/>
                </a:lnTo>
                <a:lnTo>
                  <a:pt x="1018935" y="719383"/>
                </a:lnTo>
                <a:lnTo>
                  <a:pt x="1004662" y="730871"/>
                </a:lnTo>
                <a:lnTo>
                  <a:pt x="974927" y="751866"/>
                </a:lnTo>
                <a:lnTo>
                  <a:pt x="926557" y="779596"/>
                </a:lnTo>
                <a:lnTo>
                  <a:pt x="857174" y="809306"/>
                </a:lnTo>
                <a:lnTo>
                  <a:pt x="782637" y="831490"/>
                </a:lnTo>
                <a:lnTo>
                  <a:pt x="705722" y="845354"/>
                </a:lnTo>
                <a:lnTo>
                  <a:pt x="626427" y="850900"/>
                </a:lnTo>
                <a:lnTo>
                  <a:pt x="546340" y="848920"/>
                </a:lnTo>
                <a:lnTo>
                  <a:pt x="467045" y="839016"/>
                </a:lnTo>
                <a:lnTo>
                  <a:pt x="389733" y="821190"/>
                </a:lnTo>
                <a:lnTo>
                  <a:pt x="315592" y="795441"/>
                </a:lnTo>
                <a:lnTo>
                  <a:pt x="245813" y="762166"/>
                </a:lnTo>
                <a:lnTo>
                  <a:pt x="197444" y="731663"/>
                </a:lnTo>
                <a:lnTo>
                  <a:pt x="166915" y="709084"/>
                </a:lnTo>
                <a:lnTo>
                  <a:pt x="138766" y="684523"/>
                </a:lnTo>
                <a:lnTo>
                  <a:pt x="112202" y="657982"/>
                </a:lnTo>
                <a:lnTo>
                  <a:pt x="88017" y="629460"/>
                </a:lnTo>
                <a:lnTo>
                  <a:pt x="66211" y="599354"/>
                </a:lnTo>
                <a:lnTo>
                  <a:pt x="46784" y="566871"/>
                </a:lnTo>
                <a:lnTo>
                  <a:pt x="29736" y="532407"/>
                </a:lnTo>
                <a:lnTo>
                  <a:pt x="15859" y="496755"/>
                </a:lnTo>
                <a:lnTo>
                  <a:pt x="4758" y="458726"/>
                </a:lnTo>
                <a:lnTo>
                  <a:pt x="397" y="438523"/>
                </a:lnTo>
                <a:lnTo>
                  <a:pt x="0" y="434957"/>
                </a:lnTo>
                <a:lnTo>
                  <a:pt x="3172" y="429808"/>
                </a:lnTo>
                <a:lnTo>
                  <a:pt x="5551" y="428223"/>
                </a:lnTo>
                <a:lnTo>
                  <a:pt x="3172" y="414358"/>
                </a:lnTo>
                <a:lnTo>
                  <a:pt x="1190" y="386233"/>
                </a:lnTo>
                <a:lnTo>
                  <a:pt x="1586" y="358107"/>
                </a:lnTo>
                <a:lnTo>
                  <a:pt x="5154" y="329585"/>
                </a:lnTo>
                <a:lnTo>
                  <a:pt x="12291" y="301856"/>
                </a:lnTo>
                <a:lnTo>
                  <a:pt x="22599" y="275711"/>
                </a:lnTo>
                <a:lnTo>
                  <a:pt x="36079" y="250754"/>
                </a:lnTo>
                <a:lnTo>
                  <a:pt x="52335" y="228175"/>
                </a:lnTo>
                <a:lnTo>
                  <a:pt x="62246" y="217479"/>
                </a:lnTo>
                <a:lnTo>
                  <a:pt x="71365" y="208764"/>
                </a:lnTo>
                <a:lnTo>
                  <a:pt x="91585" y="193711"/>
                </a:lnTo>
                <a:lnTo>
                  <a:pt x="124493" y="175092"/>
                </a:lnTo>
                <a:lnTo>
                  <a:pt x="147488" y="166377"/>
                </a:lnTo>
                <a:lnTo>
                  <a:pt x="163347" y="146571"/>
                </a:lnTo>
                <a:lnTo>
                  <a:pt x="199822" y="110522"/>
                </a:lnTo>
                <a:lnTo>
                  <a:pt x="239866" y="79624"/>
                </a:lnTo>
                <a:lnTo>
                  <a:pt x="283082" y="53875"/>
                </a:lnTo>
                <a:lnTo>
                  <a:pt x="305681" y="43575"/>
                </a:lnTo>
                <a:lnTo>
                  <a:pt x="324315" y="36445"/>
                </a:lnTo>
                <a:lnTo>
                  <a:pt x="362376" y="23768"/>
                </a:lnTo>
                <a:lnTo>
                  <a:pt x="402024" y="13865"/>
                </a:lnTo>
                <a:lnTo>
                  <a:pt x="442464" y="6735"/>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noAutofit/>
          </a:bodyPr>
          <a:lstStyle/>
          <a:p>
            <a:pPr algn="ctr"/>
            <a:endParaRPr lang="en-US" dirty="0"/>
          </a:p>
        </p:txBody>
      </p:sp>
      <p:sp>
        <p:nvSpPr>
          <p:cNvPr id="52" name="Freeform: Shape 8">
            <a:extLst>
              <a:ext uri="{FF2B5EF4-FFF2-40B4-BE49-F238E27FC236}">
                <a16:creationId xmlns:a16="http://schemas.microsoft.com/office/drawing/2014/main" id="{B9E65F5C-7FA4-4C65-88D4-7855AACE471C}"/>
              </a:ext>
            </a:extLst>
          </p:cNvPr>
          <p:cNvSpPr>
            <a:spLocks/>
          </p:cNvSpPr>
          <p:nvPr/>
        </p:nvSpPr>
        <p:spPr bwMode="auto">
          <a:xfrm>
            <a:off x="8829428" y="4922262"/>
            <a:ext cx="2475022" cy="883002"/>
          </a:xfrm>
          <a:custGeom>
            <a:avLst/>
            <a:gdLst>
              <a:gd name="connsiteX0" fmla="*/ 1087005 w 1173163"/>
              <a:gd name="connsiteY0" fmla="*/ 338137 h 850900"/>
              <a:gd name="connsiteX1" fmla="*/ 1087799 w 1173163"/>
              <a:gd name="connsiteY1" fmla="*/ 340913 h 850900"/>
              <a:gd name="connsiteX2" fmla="*/ 1087799 w 1173163"/>
              <a:gd name="connsiteY2" fmla="*/ 343292 h 850900"/>
              <a:gd name="connsiteX3" fmla="*/ 1092168 w 1173163"/>
              <a:gd name="connsiteY3" fmla="*/ 377792 h 850900"/>
              <a:gd name="connsiteX4" fmla="*/ 1093360 w 1173163"/>
              <a:gd name="connsiteY4" fmla="*/ 433706 h 850900"/>
              <a:gd name="connsiteX5" fmla="*/ 1090579 w 1173163"/>
              <a:gd name="connsiteY5" fmla="*/ 471775 h 850900"/>
              <a:gd name="connsiteX6" fmla="*/ 1085019 w 1173163"/>
              <a:gd name="connsiteY6" fmla="*/ 509844 h 850900"/>
              <a:gd name="connsiteX7" fmla="*/ 1076281 w 1173163"/>
              <a:gd name="connsiteY7" fmla="*/ 547516 h 850900"/>
              <a:gd name="connsiteX8" fmla="*/ 1063969 w 1173163"/>
              <a:gd name="connsiteY8" fmla="*/ 582412 h 850900"/>
              <a:gd name="connsiteX9" fmla="*/ 1048081 w 1173163"/>
              <a:gd name="connsiteY9" fmla="*/ 614533 h 850900"/>
              <a:gd name="connsiteX10" fmla="*/ 1038152 w 1173163"/>
              <a:gd name="connsiteY10" fmla="*/ 629205 h 850900"/>
              <a:gd name="connsiteX11" fmla="*/ 1027428 w 1173163"/>
              <a:gd name="connsiteY11" fmla="*/ 643878 h 850900"/>
              <a:gd name="connsiteX12" fmla="*/ 1001215 w 1173163"/>
              <a:gd name="connsiteY12" fmla="*/ 668860 h 850900"/>
              <a:gd name="connsiteX13" fmla="*/ 970632 w 1173163"/>
              <a:gd name="connsiteY13" fmla="*/ 688688 h 850900"/>
              <a:gd name="connsiteX14" fmla="*/ 937666 w 1173163"/>
              <a:gd name="connsiteY14" fmla="*/ 705343 h 850900"/>
              <a:gd name="connsiteX15" fmla="*/ 884445 w 1173163"/>
              <a:gd name="connsiteY15" fmla="*/ 723584 h 850900"/>
              <a:gd name="connsiteX16" fmla="*/ 810967 w 1173163"/>
              <a:gd name="connsiteY16" fmla="*/ 740636 h 850900"/>
              <a:gd name="connsiteX17" fmla="*/ 776810 w 1173163"/>
              <a:gd name="connsiteY17" fmla="*/ 746981 h 850900"/>
              <a:gd name="connsiteX18" fmla="*/ 737886 w 1173163"/>
              <a:gd name="connsiteY18" fmla="*/ 753325 h 850900"/>
              <a:gd name="connsiteX19" fmla="*/ 660834 w 1173163"/>
              <a:gd name="connsiteY19" fmla="*/ 762843 h 850900"/>
              <a:gd name="connsiteX20" fmla="*/ 582987 w 1173163"/>
              <a:gd name="connsiteY20" fmla="*/ 766015 h 850900"/>
              <a:gd name="connsiteX21" fmla="*/ 504744 w 1173163"/>
              <a:gd name="connsiteY21" fmla="*/ 762050 h 850900"/>
              <a:gd name="connsiteX22" fmla="*/ 466217 w 1173163"/>
              <a:gd name="connsiteY22" fmla="*/ 757688 h 850900"/>
              <a:gd name="connsiteX23" fmla="*/ 441990 w 1173163"/>
              <a:gd name="connsiteY23" fmla="*/ 754515 h 850900"/>
              <a:gd name="connsiteX24" fmla="*/ 392740 w 1173163"/>
              <a:gd name="connsiteY24" fmla="*/ 744601 h 850900"/>
              <a:gd name="connsiteX25" fmla="*/ 342298 w 1173163"/>
              <a:gd name="connsiteY25" fmla="*/ 731515 h 850900"/>
              <a:gd name="connsiteX26" fmla="*/ 291857 w 1173163"/>
              <a:gd name="connsiteY26" fmla="*/ 714464 h 850900"/>
              <a:gd name="connsiteX27" fmla="*/ 241812 w 1173163"/>
              <a:gd name="connsiteY27" fmla="*/ 693446 h 850900"/>
              <a:gd name="connsiteX28" fmla="*/ 194548 w 1173163"/>
              <a:gd name="connsiteY28" fmla="*/ 668860 h 850900"/>
              <a:gd name="connsiteX29" fmla="*/ 149667 w 1173163"/>
              <a:gd name="connsiteY29" fmla="*/ 640309 h 850900"/>
              <a:gd name="connsiteX30" fmla="*/ 108361 w 1173163"/>
              <a:gd name="connsiteY30" fmla="*/ 607395 h 850900"/>
              <a:gd name="connsiteX31" fmla="*/ 90488 w 1173163"/>
              <a:gd name="connsiteY31" fmla="*/ 589550 h 850900"/>
              <a:gd name="connsiteX32" fmla="*/ 110347 w 1173163"/>
              <a:gd name="connsiteY32" fmla="*/ 615326 h 850900"/>
              <a:gd name="connsiteX33" fmla="*/ 156419 w 1173163"/>
              <a:gd name="connsiteY33" fmla="*/ 662912 h 850900"/>
              <a:gd name="connsiteX34" fmla="*/ 207655 w 1173163"/>
              <a:gd name="connsiteY34" fmla="*/ 704153 h 850900"/>
              <a:gd name="connsiteX35" fmla="*/ 264849 w 1173163"/>
              <a:gd name="connsiteY35" fmla="*/ 739446 h 850900"/>
              <a:gd name="connsiteX36" fmla="*/ 326411 w 1173163"/>
              <a:gd name="connsiteY36" fmla="*/ 768394 h 850900"/>
              <a:gd name="connsiteX37" fmla="*/ 390754 w 1173163"/>
              <a:gd name="connsiteY37" fmla="*/ 791394 h 850900"/>
              <a:gd name="connsiteX38" fmla="*/ 457877 w 1173163"/>
              <a:gd name="connsiteY38" fmla="*/ 808049 h 850900"/>
              <a:gd name="connsiteX39" fmla="*/ 526985 w 1173163"/>
              <a:gd name="connsiteY39" fmla="*/ 818756 h 850900"/>
              <a:gd name="connsiteX40" fmla="*/ 596491 w 1173163"/>
              <a:gd name="connsiteY40" fmla="*/ 822325 h 850900"/>
              <a:gd name="connsiteX41" fmla="*/ 665600 w 1173163"/>
              <a:gd name="connsiteY41" fmla="*/ 819946 h 850900"/>
              <a:gd name="connsiteX42" fmla="*/ 733915 w 1173163"/>
              <a:gd name="connsiteY42" fmla="*/ 811222 h 850900"/>
              <a:gd name="connsiteX43" fmla="*/ 800243 w 1173163"/>
              <a:gd name="connsiteY43" fmla="*/ 794963 h 850900"/>
              <a:gd name="connsiteX44" fmla="*/ 864189 w 1173163"/>
              <a:gd name="connsiteY44" fmla="*/ 773153 h 850900"/>
              <a:gd name="connsiteX45" fmla="*/ 924559 w 1173163"/>
              <a:gd name="connsiteY45" fmla="*/ 743808 h 850900"/>
              <a:gd name="connsiteX46" fmla="*/ 980164 w 1173163"/>
              <a:gd name="connsiteY46" fmla="*/ 707722 h 850900"/>
              <a:gd name="connsiteX47" fmla="*/ 1029811 w 1173163"/>
              <a:gd name="connsiteY47" fmla="*/ 664895 h 850900"/>
              <a:gd name="connsiteX48" fmla="*/ 1052450 w 1173163"/>
              <a:gd name="connsiteY48" fmla="*/ 641102 h 850900"/>
              <a:gd name="connsiteX49" fmla="*/ 1064763 w 1173163"/>
              <a:gd name="connsiteY49" fmla="*/ 626033 h 850900"/>
              <a:gd name="connsiteX50" fmla="*/ 1088196 w 1173163"/>
              <a:gd name="connsiteY50" fmla="*/ 594705 h 850900"/>
              <a:gd name="connsiteX51" fmla="*/ 1107261 w 1173163"/>
              <a:gd name="connsiteY51" fmla="*/ 561792 h 850900"/>
              <a:gd name="connsiteX52" fmla="*/ 1121956 w 1173163"/>
              <a:gd name="connsiteY52" fmla="*/ 527292 h 850900"/>
              <a:gd name="connsiteX53" fmla="*/ 1131886 w 1173163"/>
              <a:gd name="connsiteY53" fmla="*/ 491999 h 850900"/>
              <a:gd name="connsiteX54" fmla="*/ 1135063 w 1173163"/>
              <a:gd name="connsiteY54" fmla="*/ 455913 h 850900"/>
              <a:gd name="connsiteX55" fmla="*/ 1130297 w 1173163"/>
              <a:gd name="connsiteY55" fmla="*/ 419430 h 850900"/>
              <a:gd name="connsiteX56" fmla="*/ 1116793 w 1173163"/>
              <a:gd name="connsiteY56" fmla="*/ 382947 h 850900"/>
              <a:gd name="connsiteX57" fmla="*/ 1106466 w 1173163"/>
              <a:gd name="connsiteY57" fmla="*/ 365103 h 850900"/>
              <a:gd name="connsiteX58" fmla="*/ 1097331 w 1173163"/>
              <a:gd name="connsiteY58" fmla="*/ 351223 h 850900"/>
              <a:gd name="connsiteX59" fmla="*/ 580258 w 1173163"/>
              <a:gd name="connsiteY59" fmla="*/ 127000 h 850900"/>
              <a:gd name="connsiteX60" fmla="*/ 539745 w 1173163"/>
              <a:gd name="connsiteY60" fmla="*/ 127397 h 850900"/>
              <a:gd name="connsiteX61" fmla="*/ 460707 w 1173163"/>
              <a:gd name="connsiteY61" fmla="*/ 134536 h 850900"/>
              <a:gd name="connsiteX62" fmla="*/ 382065 w 1173163"/>
              <a:gd name="connsiteY62" fmla="*/ 146831 h 850900"/>
              <a:gd name="connsiteX63" fmla="*/ 303820 w 1173163"/>
              <a:gd name="connsiteY63" fmla="*/ 163886 h 850900"/>
              <a:gd name="connsiteX64" fmla="*/ 264499 w 1173163"/>
              <a:gd name="connsiteY64" fmla="*/ 172611 h 850900"/>
              <a:gd name="connsiteX65" fmla="*/ 236300 w 1173163"/>
              <a:gd name="connsiteY65" fmla="*/ 179354 h 850900"/>
              <a:gd name="connsiteX66" fmla="*/ 180694 w 1173163"/>
              <a:gd name="connsiteY66" fmla="*/ 194425 h 850900"/>
              <a:gd name="connsiteX67" fmla="*/ 154481 w 1173163"/>
              <a:gd name="connsiteY67" fmla="*/ 203548 h 850900"/>
              <a:gd name="connsiteX68" fmla="*/ 144551 w 1173163"/>
              <a:gd name="connsiteY68" fmla="*/ 219412 h 850900"/>
              <a:gd name="connsiteX69" fmla="*/ 127075 w 1173163"/>
              <a:gd name="connsiteY69" fmla="*/ 252332 h 850900"/>
              <a:gd name="connsiteX70" fmla="*/ 114365 w 1173163"/>
              <a:gd name="connsiteY70" fmla="*/ 286837 h 850900"/>
              <a:gd name="connsiteX71" fmla="*/ 104833 w 1173163"/>
              <a:gd name="connsiteY71" fmla="*/ 322136 h 850900"/>
              <a:gd name="connsiteX72" fmla="*/ 100464 w 1173163"/>
              <a:gd name="connsiteY72" fmla="*/ 358625 h 850900"/>
              <a:gd name="connsiteX73" fmla="*/ 100464 w 1173163"/>
              <a:gd name="connsiteY73" fmla="*/ 395114 h 850900"/>
              <a:gd name="connsiteX74" fmla="*/ 105230 w 1173163"/>
              <a:gd name="connsiteY74" fmla="*/ 431603 h 850900"/>
              <a:gd name="connsiteX75" fmla="*/ 116351 w 1173163"/>
              <a:gd name="connsiteY75" fmla="*/ 468092 h 850900"/>
              <a:gd name="connsiteX76" fmla="*/ 123898 w 1173163"/>
              <a:gd name="connsiteY76" fmla="*/ 486336 h 850900"/>
              <a:gd name="connsiteX77" fmla="*/ 125486 w 1173163"/>
              <a:gd name="connsiteY77" fmla="*/ 491492 h 850900"/>
              <a:gd name="connsiteX78" fmla="*/ 122309 w 1173163"/>
              <a:gd name="connsiteY78" fmla="*/ 499425 h 850900"/>
              <a:gd name="connsiteX79" fmla="*/ 115160 w 1173163"/>
              <a:gd name="connsiteY79" fmla="*/ 503787 h 850900"/>
              <a:gd name="connsiteX80" fmla="*/ 106819 w 1173163"/>
              <a:gd name="connsiteY80" fmla="*/ 502201 h 850900"/>
              <a:gd name="connsiteX81" fmla="*/ 104039 w 1173163"/>
              <a:gd name="connsiteY81" fmla="*/ 498235 h 850900"/>
              <a:gd name="connsiteX82" fmla="*/ 95301 w 1173163"/>
              <a:gd name="connsiteY82" fmla="*/ 481180 h 850900"/>
              <a:gd name="connsiteX83" fmla="*/ 82194 w 1173163"/>
              <a:gd name="connsiteY83" fmla="*/ 447071 h 850900"/>
              <a:gd name="connsiteX84" fmla="*/ 74647 w 1173163"/>
              <a:gd name="connsiteY84" fmla="*/ 412565 h 850900"/>
              <a:gd name="connsiteX85" fmla="*/ 71073 w 1173163"/>
              <a:gd name="connsiteY85" fmla="*/ 378456 h 850900"/>
              <a:gd name="connsiteX86" fmla="*/ 71867 w 1173163"/>
              <a:gd name="connsiteY86" fmla="*/ 343950 h 850900"/>
              <a:gd name="connsiteX87" fmla="*/ 77825 w 1173163"/>
              <a:gd name="connsiteY87" fmla="*/ 309841 h 850900"/>
              <a:gd name="connsiteX88" fmla="*/ 86563 w 1173163"/>
              <a:gd name="connsiteY88" fmla="*/ 276525 h 850900"/>
              <a:gd name="connsiteX89" fmla="*/ 99272 w 1173163"/>
              <a:gd name="connsiteY89" fmla="*/ 244003 h 850900"/>
              <a:gd name="connsiteX90" fmla="*/ 106819 w 1173163"/>
              <a:gd name="connsiteY90" fmla="*/ 228138 h 850900"/>
              <a:gd name="connsiteX91" fmla="*/ 96492 w 1173163"/>
              <a:gd name="connsiteY91" fmla="*/ 235277 h 850900"/>
              <a:gd name="connsiteX92" fmla="*/ 78222 w 1173163"/>
              <a:gd name="connsiteY92" fmla="*/ 252728 h 850900"/>
              <a:gd name="connsiteX93" fmla="*/ 61540 w 1173163"/>
              <a:gd name="connsiteY93" fmla="*/ 272956 h 850900"/>
              <a:gd name="connsiteX94" fmla="*/ 48831 w 1173163"/>
              <a:gd name="connsiteY94" fmla="*/ 297149 h 850900"/>
              <a:gd name="connsiteX95" fmla="*/ 43270 w 1173163"/>
              <a:gd name="connsiteY95" fmla="*/ 310238 h 850900"/>
              <a:gd name="connsiteX96" fmla="*/ 38107 w 1173163"/>
              <a:gd name="connsiteY96" fmla="*/ 326499 h 850900"/>
              <a:gd name="connsiteX97" fmla="*/ 31752 w 1173163"/>
              <a:gd name="connsiteY97" fmla="*/ 358229 h 850900"/>
              <a:gd name="connsiteX98" fmla="*/ 30163 w 1173163"/>
              <a:gd name="connsiteY98" fmla="*/ 389958 h 850900"/>
              <a:gd name="connsiteX99" fmla="*/ 33341 w 1173163"/>
              <a:gd name="connsiteY99" fmla="*/ 421291 h 850900"/>
              <a:gd name="connsiteX100" fmla="*/ 40490 w 1173163"/>
              <a:gd name="connsiteY100" fmla="*/ 452227 h 850900"/>
              <a:gd name="connsiteX101" fmla="*/ 52008 w 1173163"/>
              <a:gd name="connsiteY101" fmla="*/ 481973 h 850900"/>
              <a:gd name="connsiteX102" fmla="*/ 66307 w 1173163"/>
              <a:gd name="connsiteY102" fmla="*/ 510927 h 850900"/>
              <a:gd name="connsiteX103" fmla="*/ 84180 w 1173163"/>
              <a:gd name="connsiteY103" fmla="*/ 537500 h 850900"/>
              <a:gd name="connsiteX104" fmla="*/ 94506 w 1173163"/>
              <a:gd name="connsiteY104" fmla="*/ 550588 h 850900"/>
              <a:gd name="connsiteX105" fmla="*/ 106025 w 1173163"/>
              <a:gd name="connsiteY105" fmla="*/ 563280 h 850900"/>
              <a:gd name="connsiteX106" fmla="*/ 129458 w 1173163"/>
              <a:gd name="connsiteY106" fmla="*/ 587870 h 850900"/>
              <a:gd name="connsiteX107" fmla="*/ 168779 w 1173163"/>
              <a:gd name="connsiteY107" fmla="*/ 620790 h 850900"/>
              <a:gd name="connsiteX108" fmla="*/ 226370 w 1173163"/>
              <a:gd name="connsiteY108" fmla="*/ 657279 h 850900"/>
              <a:gd name="connsiteX109" fmla="*/ 288727 w 1173163"/>
              <a:gd name="connsiteY109" fmla="*/ 686628 h 850900"/>
              <a:gd name="connsiteX110" fmla="*/ 354659 w 1173163"/>
              <a:gd name="connsiteY110" fmla="*/ 709236 h 850900"/>
              <a:gd name="connsiteX111" fmla="*/ 422577 w 1173163"/>
              <a:gd name="connsiteY111" fmla="*/ 725100 h 850900"/>
              <a:gd name="connsiteX112" fmla="*/ 490892 w 1173163"/>
              <a:gd name="connsiteY112" fmla="*/ 735016 h 850900"/>
              <a:gd name="connsiteX113" fmla="*/ 558810 w 1173163"/>
              <a:gd name="connsiteY113" fmla="*/ 739775 h 850900"/>
              <a:gd name="connsiteX114" fmla="*/ 592570 w 1173163"/>
              <a:gd name="connsiteY114" fmla="*/ 739775 h 850900"/>
              <a:gd name="connsiteX115" fmla="*/ 627522 w 1173163"/>
              <a:gd name="connsiteY115" fmla="*/ 738585 h 850900"/>
              <a:gd name="connsiteX116" fmla="*/ 697029 w 1173163"/>
              <a:gd name="connsiteY116" fmla="*/ 733033 h 850900"/>
              <a:gd name="connsiteX117" fmla="*/ 766535 w 1173163"/>
              <a:gd name="connsiteY117" fmla="*/ 722324 h 850900"/>
              <a:gd name="connsiteX118" fmla="*/ 834850 w 1173163"/>
              <a:gd name="connsiteY118" fmla="*/ 706856 h 850900"/>
              <a:gd name="connsiteX119" fmla="*/ 868213 w 1173163"/>
              <a:gd name="connsiteY119" fmla="*/ 697337 h 850900"/>
              <a:gd name="connsiteX120" fmla="*/ 888072 w 1173163"/>
              <a:gd name="connsiteY120" fmla="*/ 691784 h 850900"/>
              <a:gd name="connsiteX121" fmla="*/ 925407 w 1173163"/>
              <a:gd name="connsiteY121" fmla="*/ 679093 h 850900"/>
              <a:gd name="connsiteX122" fmla="*/ 961551 w 1173163"/>
              <a:gd name="connsiteY122" fmla="*/ 662038 h 850900"/>
              <a:gd name="connsiteX123" fmla="*/ 993325 w 1173163"/>
              <a:gd name="connsiteY123" fmla="*/ 639034 h 850900"/>
              <a:gd name="connsiteX124" fmla="*/ 1007227 w 1173163"/>
              <a:gd name="connsiteY124" fmla="*/ 623963 h 850900"/>
              <a:gd name="connsiteX125" fmla="*/ 1017156 w 1173163"/>
              <a:gd name="connsiteY125" fmla="*/ 611271 h 850900"/>
              <a:gd name="connsiteX126" fmla="*/ 1032646 w 1173163"/>
              <a:gd name="connsiteY126" fmla="*/ 582714 h 850900"/>
              <a:gd name="connsiteX127" fmla="*/ 1043767 w 1173163"/>
              <a:gd name="connsiteY127" fmla="*/ 552571 h 850900"/>
              <a:gd name="connsiteX128" fmla="*/ 1051711 w 1173163"/>
              <a:gd name="connsiteY128" fmla="*/ 520842 h 850900"/>
              <a:gd name="connsiteX129" fmla="*/ 1054888 w 1173163"/>
              <a:gd name="connsiteY129" fmla="*/ 504581 h 850900"/>
              <a:gd name="connsiteX130" fmla="*/ 1058860 w 1173163"/>
              <a:gd name="connsiteY130" fmla="*/ 479197 h 850900"/>
              <a:gd name="connsiteX131" fmla="*/ 1063626 w 1173163"/>
              <a:gd name="connsiteY131" fmla="*/ 427240 h 850900"/>
              <a:gd name="connsiteX132" fmla="*/ 1062832 w 1173163"/>
              <a:gd name="connsiteY132" fmla="*/ 374490 h 850900"/>
              <a:gd name="connsiteX133" fmla="*/ 1055285 w 1173163"/>
              <a:gd name="connsiteY133" fmla="*/ 323723 h 850900"/>
              <a:gd name="connsiteX134" fmla="*/ 1048136 w 1173163"/>
              <a:gd name="connsiteY134" fmla="*/ 299133 h 850900"/>
              <a:gd name="connsiteX135" fmla="*/ 1027880 w 1173163"/>
              <a:gd name="connsiteY135" fmla="*/ 283664 h 850900"/>
              <a:gd name="connsiteX136" fmla="*/ 985382 w 1173163"/>
              <a:gd name="connsiteY136" fmla="*/ 255901 h 850900"/>
              <a:gd name="connsiteX137" fmla="*/ 917067 w 1173163"/>
              <a:gd name="connsiteY137" fmla="*/ 220602 h 850900"/>
              <a:gd name="connsiteX138" fmla="*/ 872582 w 1173163"/>
              <a:gd name="connsiteY138" fmla="*/ 199978 h 850900"/>
              <a:gd name="connsiteX139" fmla="*/ 837631 w 1173163"/>
              <a:gd name="connsiteY139" fmla="*/ 184113 h 850900"/>
              <a:gd name="connsiteX140" fmla="*/ 766535 w 1173163"/>
              <a:gd name="connsiteY140" fmla="*/ 157936 h 850900"/>
              <a:gd name="connsiteX141" fmla="*/ 693454 w 1173163"/>
              <a:gd name="connsiteY141" fmla="*/ 138899 h 850900"/>
              <a:gd name="connsiteX142" fmla="*/ 618784 w 1173163"/>
              <a:gd name="connsiteY142" fmla="*/ 128587 h 850900"/>
              <a:gd name="connsiteX143" fmla="*/ 517457 w 1173163"/>
              <a:gd name="connsiteY143" fmla="*/ 28575 h 850900"/>
              <a:gd name="connsiteX144" fmla="*/ 450483 w 1173163"/>
              <a:gd name="connsiteY144" fmla="*/ 33725 h 850900"/>
              <a:gd name="connsiteX145" fmla="*/ 384698 w 1173163"/>
              <a:gd name="connsiteY145" fmla="*/ 46796 h 850900"/>
              <a:gd name="connsiteX146" fmla="*/ 322083 w 1173163"/>
              <a:gd name="connsiteY146" fmla="*/ 67393 h 850900"/>
              <a:gd name="connsiteX147" fmla="*/ 291964 w 1173163"/>
              <a:gd name="connsiteY147" fmla="*/ 81256 h 850900"/>
              <a:gd name="connsiteX148" fmla="*/ 266601 w 1173163"/>
              <a:gd name="connsiteY148" fmla="*/ 95119 h 850900"/>
              <a:gd name="connsiteX149" fmla="*/ 219838 w 1173163"/>
              <a:gd name="connsiteY149" fmla="*/ 129580 h 850900"/>
              <a:gd name="connsiteX150" fmla="*/ 198438 w 1173163"/>
              <a:gd name="connsiteY150" fmla="*/ 149385 h 850900"/>
              <a:gd name="connsiteX151" fmla="*/ 240842 w 1173163"/>
              <a:gd name="connsiteY151" fmla="*/ 138690 h 850900"/>
              <a:gd name="connsiteX152" fmla="*/ 324460 w 1173163"/>
              <a:gd name="connsiteY152" fmla="*/ 119281 h 850900"/>
              <a:gd name="connsiteX153" fmla="*/ 366468 w 1173163"/>
              <a:gd name="connsiteY153" fmla="*/ 110963 h 850900"/>
              <a:gd name="connsiteX154" fmla="*/ 409268 w 1173163"/>
              <a:gd name="connsiteY154" fmla="*/ 102645 h 850900"/>
              <a:gd name="connsiteX155" fmla="*/ 496057 w 1173163"/>
              <a:gd name="connsiteY155" fmla="*/ 91951 h 850900"/>
              <a:gd name="connsiteX156" fmla="*/ 582846 w 1173163"/>
              <a:gd name="connsiteY156" fmla="*/ 87990 h 850900"/>
              <a:gd name="connsiteX157" fmla="*/ 648235 w 1173163"/>
              <a:gd name="connsiteY157" fmla="*/ 91951 h 850900"/>
              <a:gd name="connsiteX158" fmla="*/ 691035 w 1173163"/>
              <a:gd name="connsiteY158" fmla="*/ 97892 h 850900"/>
              <a:gd name="connsiteX159" fmla="*/ 712831 w 1173163"/>
              <a:gd name="connsiteY159" fmla="*/ 102249 h 850900"/>
              <a:gd name="connsiteX160" fmla="*/ 751668 w 1173163"/>
              <a:gd name="connsiteY160" fmla="*/ 111359 h 850900"/>
              <a:gd name="connsiteX161" fmla="*/ 829739 w 1173163"/>
              <a:gd name="connsiteY161" fmla="*/ 137502 h 850900"/>
              <a:gd name="connsiteX162" fmla="*/ 906620 w 1173163"/>
              <a:gd name="connsiteY162" fmla="*/ 170378 h 850900"/>
              <a:gd name="connsiteX163" fmla="*/ 979935 w 1173163"/>
              <a:gd name="connsiteY163" fmla="*/ 209591 h 850900"/>
              <a:gd name="connsiteX164" fmla="*/ 1014413 w 1173163"/>
              <a:gd name="connsiteY164" fmla="*/ 230188 h 850900"/>
              <a:gd name="connsiteX165" fmla="*/ 1011639 w 1173163"/>
              <a:gd name="connsiteY165" fmla="*/ 225831 h 850900"/>
              <a:gd name="connsiteX166" fmla="*/ 1008469 w 1173163"/>
              <a:gd name="connsiteY166" fmla="*/ 221870 h 850900"/>
              <a:gd name="connsiteX167" fmla="*/ 999354 w 1173163"/>
              <a:gd name="connsiteY167" fmla="*/ 209591 h 850900"/>
              <a:gd name="connsiteX168" fmla="*/ 979539 w 1173163"/>
              <a:gd name="connsiteY168" fmla="*/ 187014 h 850900"/>
              <a:gd name="connsiteX169" fmla="*/ 945854 w 1173163"/>
              <a:gd name="connsiteY169" fmla="*/ 156118 h 850900"/>
              <a:gd name="connsiteX170" fmla="*/ 895524 w 1173163"/>
              <a:gd name="connsiteY170" fmla="*/ 121658 h 850900"/>
              <a:gd name="connsiteX171" fmla="*/ 841231 w 1173163"/>
              <a:gd name="connsiteY171" fmla="*/ 93931 h 850900"/>
              <a:gd name="connsiteX172" fmla="*/ 813491 w 1173163"/>
              <a:gd name="connsiteY172" fmla="*/ 82840 h 850900"/>
              <a:gd name="connsiteX173" fmla="*/ 782976 w 1173163"/>
              <a:gd name="connsiteY173" fmla="*/ 71354 h 850900"/>
              <a:gd name="connsiteX174" fmla="*/ 719568 w 1173163"/>
              <a:gd name="connsiteY174" fmla="*/ 52737 h 850900"/>
              <a:gd name="connsiteX175" fmla="*/ 653387 w 1173163"/>
              <a:gd name="connsiteY175" fmla="*/ 38874 h 850900"/>
              <a:gd name="connsiteX176" fmla="*/ 585224 w 1173163"/>
              <a:gd name="connsiteY176" fmla="*/ 30952 h 850900"/>
              <a:gd name="connsiteX177" fmla="*/ 505106 w 1173163"/>
              <a:gd name="connsiteY177" fmla="*/ 0 h 850900"/>
              <a:gd name="connsiteX178" fmla="*/ 590348 w 1173163"/>
              <a:gd name="connsiteY178" fmla="*/ 1189 h 850900"/>
              <a:gd name="connsiteX179" fmla="*/ 675986 w 1173163"/>
              <a:gd name="connsiteY179" fmla="*/ 11884 h 850900"/>
              <a:gd name="connsiteX180" fmla="*/ 759246 w 1173163"/>
              <a:gd name="connsiteY180" fmla="*/ 32087 h 850900"/>
              <a:gd name="connsiteX181" fmla="*/ 818716 w 1173163"/>
              <a:gd name="connsiteY181" fmla="*/ 53082 h 850900"/>
              <a:gd name="connsiteX182" fmla="*/ 856778 w 1173163"/>
              <a:gd name="connsiteY182" fmla="*/ 70116 h 850900"/>
              <a:gd name="connsiteX183" fmla="*/ 893253 w 1173163"/>
              <a:gd name="connsiteY183" fmla="*/ 88339 h 850900"/>
              <a:gd name="connsiteX184" fmla="*/ 927746 w 1173163"/>
              <a:gd name="connsiteY184" fmla="*/ 109334 h 850900"/>
              <a:gd name="connsiteX185" fmla="*/ 943605 w 1173163"/>
              <a:gd name="connsiteY185" fmla="*/ 120822 h 850900"/>
              <a:gd name="connsiteX186" fmla="*/ 963429 w 1173163"/>
              <a:gd name="connsiteY186" fmla="*/ 135479 h 850900"/>
              <a:gd name="connsiteX187" fmla="*/ 999112 w 1173163"/>
              <a:gd name="connsiteY187" fmla="*/ 167962 h 850900"/>
              <a:gd name="connsiteX188" fmla="*/ 1030036 w 1173163"/>
              <a:gd name="connsiteY188" fmla="*/ 204406 h 850900"/>
              <a:gd name="connsiteX189" fmla="*/ 1055014 w 1173163"/>
              <a:gd name="connsiteY189" fmla="*/ 244416 h 850900"/>
              <a:gd name="connsiteX190" fmla="*/ 1064926 w 1173163"/>
              <a:gd name="connsiteY190" fmla="*/ 266204 h 850900"/>
              <a:gd name="connsiteX191" fmla="*/ 1077217 w 1173163"/>
              <a:gd name="connsiteY191" fmla="*/ 276503 h 850900"/>
              <a:gd name="connsiteX192" fmla="*/ 1099816 w 1173163"/>
              <a:gd name="connsiteY192" fmla="*/ 297498 h 850900"/>
              <a:gd name="connsiteX193" fmla="*/ 1120829 w 1173163"/>
              <a:gd name="connsiteY193" fmla="*/ 320870 h 850900"/>
              <a:gd name="connsiteX194" fmla="*/ 1138670 w 1173163"/>
              <a:gd name="connsiteY194" fmla="*/ 346223 h 850900"/>
              <a:gd name="connsiteX195" fmla="*/ 1153736 w 1173163"/>
              <a:gd name="connsiteY195" fmla="*/ 372764 h 850900"/>
              <a:gd name="connsiteX196" fmla="*/ 1164441 w 1173163"/>
              <a:gd name="connsiteY196" fmla="*/ 401286 h 850900"/>
              <a:gd name="connsiteX197" fmla="*/ 1171181 w 1173163"/>
              <a:gd name="connsiteY197" fmla="*/ 430996 h 850900"/>
              <a:gd name="connsiteX198" fmla="*/ 1173163 w 1173163"/>
              <a:gd name="connsiteY198" fmla="*/ 462687 h 850900"/>
              <a:gd name="connsiteX199" fmla="*/ 1171577 w 1173163"/>
              <a:gd name="connsiteY199" fmla="*/ 478532 h 850900"/>
              <a:gd name="connsiteX200" fmla="*/ 1169595 w 1173163"/>
              <a:gd name="connsiteY200" fmla="*/ 496755 h 850900"/>
              <a:gd name="connsiteX201" fmla="*/ 1160476 w 1173163"/>
              <a:gd name="connsiteY201" fmla="*/ 531219 h 850900"/>
              <a:gd name="connsiteX202" fmla="*/ 1146600 w 1173163"/>
              <a:gd name="connsiteY202" fmla="*/ 564890 h 850900"/>
              <a:gd name="connsiteX203" fmla="*/ 1129155 w 1173163"/>
              <a:gd name="connsiteY203" fmla="*/ 597373 h 850900"/>
              <a:gd name="connsiteX204" fmla="*/ 1108142 w 1173163"/>
              <a:gd name="connsiteY204" fmla="*/ 627876 h 850900"/>
              <a:gd name="connsiteX205" fmla="*/ 1084353 w 1173163"/>
              <a:gd name="connsiteY205" fmla="*/ 657190 h 850900"/>
              <a:gd name="connsiteX206" fmla="*/ 1046292 w 1173163"/>
              <a:gd name="connsiteY206" fmla="*/ 696803 h 850900"/>
              <a:gd name="connsiteX207" fmla="*/ 1018935 w 1173163"/>
              <a:gd name="connsiteY207" fmla="*/ 719383 h 850900"/>
              <a:gd name="connsiteX208" fmla="*/ 1004662 w 1173163"/>
              <a:gd name="connsiteY208" fmla="*/ 730871 h 850900"/>
              <a:gd name="connsiteX209" fmla="*/ 974927 w 1173163"/>
              <a:gd name="connsiteY209" fmla="*/ 751866 h 850900"/>
              <a:gd name="connsiteX210" fmla="*/ 926557 w 1173163"/>
              <a:gd name="connsiteY210" fmla="*/ 779596 h 850900"/>
              <a:gd name="connsiteX211" fmla="*/ 857174 w 1173163"/>
              <a:gd name="connsiteY211" fmla="*/ 809306 h 850900"/>
              <a:gd name="connsiteX212" fmla="*/ 782637 w 1173163"/>
              <a:gd name="connsiteY212" fmla="*/ 831490 h 850900"/>
              <a:gd name="connsiteX213" fmla="*/ 705722 w 1173163"/>
              <a:gd name="connsiteY213" fmla="*/ 845354 h 850900"/>
              <a:gd name="connsiteX214" fmla="*/ 626427 w 1173163"/>
              <a:gd name="connsiteY214" fmla="*/ 850900 h 850900"/>
              <a:gd name="connsiteX215" fmla="*/ 546340 w 1173163"/>
              <a:gd name="connsiteY215" fmla="*/ 848920 h 850900"/>
              <a:gd name="connsiteX216" fmla="*/ 467045 w 1173163"/>
              <a:gd name="connsiteY216" fmla="*/ 839016 h 850900"/>
              <a:gd name="connsiteX217" fmla="*/ 389733 w 1173163"/>
              <a:gd name="connsiteY217" fmla="*/ 821190 h 850900"/>
              <a:gd name="connsiteX218" fmla="*/ 315592 w 1173163"/>
              <a:gd name="connsiteY218" fmla="*/ 795441 h 850900"/>
              <a:gd name="connsiteX219" fmla="*/ 245813 w 1173163"/>
              <a:gd name="connsiteY219" fmla="*/ 762166 h 850900"/>
              <a:gd name="connsiteX220" fmla="*/ 197444 w 1173163"/>
              <a:gd name="connsiteY220" fmla="*/ 731663 h 850900"/>
              <a:gd name="connsiteX221" fmla="*/ 166915 w 1173163"/>
              <a:gd name="connsiteY221" fmla="*/ 709084 h 850900"/>
              <a:gd name="connsiteX222" fmla="*/ 138766 w 1173163"/>
              <a:gd name="connsiteY222" fmla="*/ 684523 h 850900"/>
              <a:gd name="connsiteX223" fmla="*/ 112202 w 1173163"/>
              <a:gd name="connsiteY223" fmla="*/ 657982 h 850900"/>
              <a:gd name="connsiteX224" fmla="*/ 88017 w 1173163"/>
              <a:gd name="connsiteY224" fmla="*/ 629460 h 850900"/>
              <a:gd name="connsiteX225" fmla="*/ 66211 w 1173163"/>
              <a:gd name="connsiteY225" fmla="*/ 599354 h 850900"/>
              <a:gd name="connsiteX226" fmla="*/ 46784 w 1173163"/>
              <a:gd name="connsiteY226" fmla="*/ 566871 h 850900"/>
              <a:gd name="connsiteX227" fmla="*/ 29736 w 1173163"/>
              <a:gd name="connsiteY227" fmla="*/ 532407 h 850900"/>
              <a:gd name="connsiteX228" fmla="*/ 15859 w 1173163"/>
              <a:gd name="connsiteY228" fmla="*/ 496755 h 850900"/>
              <a:gd name="connsiteX229" fmla="*/ 4758 w 1173163"/>
              <a:gd name="connsiteY229" fmla="*/ 458726 h 850900"/>
              <a:gd name="connsiteX230" fmla="*/ 397 w 1173163"/>
              <a:gd name="connsiteY230" fmla="*/ 438523 h 850900"/>
              <a:gd name="connsiteX231" fmla="*/ 0 w 1173163"/>
              <a:gd name="connsiteY231" fmla="*/ 434957 h 850900"/>
              <a:gd name="connsiteX232" fmla="*/ 3172 w 1173163"/>
              <a:gd name="connsiteY232" fmla="*/ 429808 h 850900"/>
              <a:gd name="connsiteX233" fmla="*/ 5551 w 1173163"/>
              <a:gd name="connsiteY233" fmla="*/ 428223 h 850900"/>
              <a:gd name="connsiteX234" fmla="*/ 3172 w 1173163"/>
              <a:gd name="connsiteY234" fmla="*/ 414358 h 850900"/>
              <a:gd name="connsiteX235" fmla="*/ 1190 w 1173163"/>
              <a:gd name="connsiteY235" fmla="*/ 386233 h 850900"/>
              <a:gd name="connsiteX236" fmla="*/ 1586 w 1173163"/>
              <a:gd name="connsiteY236" fmla="*/ 358107 h 850900"/>
              <a:gd name="connsiteX237" fmla="*/ 5154 w 1173163"/>
              <a:gd name="connsiteY237" fmla="*/ 329585 h 850900"/>
              <a:gd name="connsiteX238" fmla="*/ 12291 w 1173163"/>
              <a:gd name="connsiteY238" fmla="*/ 301856 h 850900"/>
              <a:gd name="connsiteX239" fmla="*/ 22599 w 1173163"/>
              <a:gd name="connsiteY239" fmla="*/ 275711 h 850900"/>
              <a:gd name="connsiteX240" fmla="*/ 36079 w 1173163"/>
              <a:gd name="connsiteY240" fmla="*/ 250754 h 850900"/>
              <a:gd name="connsiteX241" fmla="*/ 52335 w 1173163"/>
              <a:gd name="connsiteY241" fmla="*/ 228175 h 850900"/>
              <a:gd name="connsiteX242" fmla="*/ 62246 w 1173163"/>
              <a:gd name="connsiteY242" fmla="*/ 217479 h 850900"/>
              <a:gd name="connsiteX243" fmla="*/ 71365 w 1173163"/>
              <a:gd name="connsiteY243" fmla="*/ 208764 h 850900"/>
              <a:gd name="connsiteX244" fmla="*/ 91585 w 1173163"/>
              <a:gd name="connsiteY244" fmla="*/ 193711 h 850900"/>
              <a:gd name="connsiteX245" fmla="*/ 124493 w 1173163"/>
              <a:gd name="connsiteY245" fmla="*/ 175092 h 850900"/>
              <a:gd name="connsiteX246" fmla="*/ 147488 w 1173163"/>
              <a:gd name="connsiteY246" fmla="*/ 166377 h 850900"/>
              <a:gd name="connsiteX247" fmla="*/ 163347 w 1173163"/>
              <a:gd name="connsiteY247" fmla="*/ 146571 h 850900"/>
              <a:gd name="connsiteX248" fmla="*/ 199822 w 1173163"/>
              <a:gd name="connsiteY248" fmla="*/ 110522 h 850900"/>
              <a:gd name="connsiteX249" fmla="*/ 239866 w 1173163"/>
              <a:gd name="connsiteY249" fmla="*/ 79624 h 850900"/>
              <a:gd name="connsiteX250" fmla="*/ 283082 w 1173163"/>
              <a:gd name="connsiteY250" fmla="*/ 53875 h 850900"/>
              <a:gd name="connsiteX251" fmla="*/ 305681 w 1173163"/>
              <a:gd name="connsiteY251" fmla="*/ 43575 h 850900"/>
              <a:gd name="connsiteX252" fmla="*/ 324315 w 1173163"/>
              <a:gd name="connsiteY252" fmla="*/ 36445 h 850900"/>
              <a:gd name="connsiteX253" fmla="*/ 362376 w 1173163"/>
              <a:gd name="connsiteY253" fmla="*/ 23768 h 850900"/>
              <a:gd name="connsiteX254" fmla="*/ 402024 w 1173163"/>
              <a:gd name="connsiteY254" fmla="*/ 13865 h 850900"/>
              <a:gd name="connsiteX255" fmla="*/ 442464 w 1173163"/>
              <a:gd name="connsiteY255" fmla="*/ 6735 h 85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1173163" h="850900">
                <a:moveTo>
                  <a:pt x="1087005" y="338137"/>
                </a:moveTo>
                <a:lnTo>
                  <a:pt x="1087799" y="340913"/>
                </a:lnTo>
                <a:lnTo>
                  <a:pt x="1087799" y="343292"/>
                </a:lnTo>
                <a:lnTo>
                  <a:pt x="1092168" y="377792"/>
                </a:lnTo>
                <a:lnTo>
                  <a:pt x="1093360" y="433706"/>
                </a:lnTo>
                <a:lnTo>
                  <a:pt x="1090579" y="471775"/>
                </a:lnTo>
                <a:lnTo>
                  <a:pt x="1085019" y="509844"/>
                </a:lnTo>
                <a:lnTo>
                  <a:pt x="1076281" y="547516"/>
                </a:lnTo>
                <a:lnTo>
                  <a:pt x="1063969" y="582412"/>
                </a:lnTo>
                <a:lnTo>
                  <a:pt x="1048081" y="614533"/>
                </a:lnTo>
                <a:lnTo>
                  <a:pt x="1038152" y="629205"/>
                </a:lnTo>
                <a:lnTo>
                  <a:pt x="1027428" y="643878"/>
                </a:lnTo>
                <a:lnTo>
                  <a:pt x="1001215" y="668860"/>
                </a:lnTo>
                <a:lnTo>
                  <a:pt x="970632" y="688688"/>
                </a:lnTo>
                <a:lnTo>
                  <a:pt x="937666" y="705343"/>
                </a:lnTo>
                <a:lnTo>
                  <a:pt x="884445" y="723584"/>
                </a:lnTo>
                <a:lnTo>
                  <a:pt x="810967" y="740636"/>
                </a:lnTo>
                <a:lnTo>
                  <a:pt x="776810" y="746981"/>
                </a:lnTo>
                <a:lnTo>
                  <a:pt x="737886" y="753325"/>
                </a:lnTo>
                <a:lnTo>
                  <a:pt x="660834" y="762843"/>
                </a:lnTo>
                <a:lnTo>
                  <a:pt x="582987" y="766015"/>
                </a:lnTo>
                <a:lnTo>
                  <a:pt x="504744" y="762050"/>
                </a:lnTo>
                <a:lnTo>
                  <a:pt x="466217" y="757688"/>
                </a:lnTo>
                <a:lnTo>
                  <a:pt x="441990" y="754515"/>
                </a:lnTo>
                <a:lnTo>
                  <a:pt x="392740" y="744601"/>
                </a:lnTo>
                <a:lnTo>
                  <a:pt x="342298" y="731515"/>
                </a:lnTo>
                <a:lnTo>
                  <a:pt x="291857" y="714464"/>
                </a:lnTo>
                <a:lnTo>
                  <a:pt x="241812" y="693446"/>
                </a:lnTo>
                <a:lnTo>
                  <a:pt x="194548" y="668860"/>
                </a:lnTo>
                <a:lnTo>
                  <a:pt x="149667" y="640309"/>
                </a:lnTo>
                <a:lnTo>
                  <a:pt x="108361" y="607395"/>
                </a:lnTo>
                <a:lnTo>
                  <a:pt x="90488" y="589550"/>
                </a:lnTo>
                <a:lnTo>
                  <a:pt x="110347" y="615326"/>
                </a:lnTo>
                <a:lnTo>
                  <a:pt x="156419" y="662912"/>
                </a:lnTo>
                <a:lnTo>
                  <a:pt x="207655" y="704153"/>
                </a:lnTo>
                <a:lnTo>
                  <a:pt x="264849" y="739446"/>
                </a:lnTo>
                <a:lnTo>
                  <a:pt x="326411" y="768394"/>
                </a:lnTo>
                <a:lnTo>
                  <a:pt x="390754" y="791394"/>
                </a:lnTo>
                <a:lnTo>
                  <a:pt x="457877" y="808049"/>
                </a:lnTo>
                <a:lnTo>
                  <a:pt x="526985" y="818756"/>
                </a:lnTo>
                <a:lnTo>
                  <a:pt x="596491" y="822325"/>
                </a:lnTo>
                <a:lnTo>
                  <a:pt x="665600" y="819946"/>
                </a:lnTo>
                <a:lnTo>
                  <a:pt x="733915" y="811222"/>
                </a:lnTo>
                <a:lnTo>
                  <a:pt x="800243" y="794963"/>
                </a:lnTo>
                <a:lnTo>
                  <a:pt x="864189" y="773153"/>
                </a:lnTo>
                <a:lnTo>
                  <a:pt x="924559" y="743808"/>
                </a:lnTo>
                <a:lnTo>
                  <a:pt x="980164" y="707722"/>
                </a:lnTo>
                <a:lnTo>
                  <a:pt x="1029811" y="664895"/>
                </a:lnTo>
                <a:lnTo>
                  <a:pt x="1052450" y="641102"/>
                </a:lnTo>
                <a:lnTo>
                  <a:pt x="1064763" y="626033"/>
                </a:lnTo>
                <a:lnTo>
                  <a:pt x="1088196" y="594705"/>
                </a:lnTo>
                <a:lnTo>
                  <a:pt x="1107261" y="561792"/>
                </a:lnTo>
                <a:lnTo>
                  <a:pt x="1121956" y="527292"/>
                </a:lnTo>
                <a:lnTo>
                  <a:pt x="1131886" y="491999"/>
                </a:lnTo>
                <a:lnTo>
                  <a:pt x="1135063" y="455913"/>
                </a:lnTo>
                <a:lnTo>
                  <a:pt x="1130297" y="419430"/>
                </a:lnTo>
                <a:lnTo>
                  <a:pt x="1116793" y="382947"/>
                </a:lnTo>
                <a:lnTo>
                  <a:pt x="1106466" y="365103"/>
                </a:lnTo>
                <a:lnTo>
                  <a:pt x="1097331" y="351223"/>
                </a:lnTo>
                <a:close/>
                <a:moveTo>
                  <a:pt x="580258" y="127000"/>
                </a:moveTo>
                <a:lnTo>
                  <a:pt x="539745" y="127397"/>
                </a:lnTo>
                <a:lnTo>
                  <a:pt x="460707" y="134536"/>
                </a:lnTo>
                <a:lnTo>
                  <a:pt x="382065" y="146831"/>
                </a:lnTo>
                <a:lnTo>
                  <a:pt x="303820" y="163886"/>
                </a:lnTo>
                <a:lnTo>
                  <a:pt x="264499" y="172611"/>
                </a:lnTo>
                <a:lnTo>
                  <a:pt x="236300" y="179354"/>
                </a:lnTo>
                <a:lnTo>
                  <a:pt x="180694" y="194425"/>
                </a:lnTo>
                <a:lnTo>
                  <a:pt x="154481" y="203548"/>
                </a:lnTo>
                <a:lnTo>
                  <a:pt x="144551" y="219412"/>
                </a:lnTo>
                <a:lnTo>
                  <a:pt x="127075" y="252332"/>
                </a:lnTo>
                <a:lnTo>
                  <a:pt x="114365" y="286837"/>
                </a:lnTo>
                <a:lnTo>
                  <a:pt x="104833" y="322136"/>
                </a:lnTo>
                <a:lnTo>
                  <a:pt x="100464" y="358625"/>
                </a:lnTo>
                <a:lnTo>
                  <a:pt x="100464" y="395114"/>
                </a:lnTo>
                <a:lnTo>
                  <a:pt x="105230" y="431603"/>
                </a:lnTo>
                <a:lnTo>
                  <a:pt x="116351" y="468092"/>
                </a:lnTo>
                <a:lnTo>
                  <a:pt x="123898" y="486336"/>
                </a:lnTo>
                <a:lnTo>
                  <a:pt x="125486" y="491492"/>
                </a:lnTo>
                <a:lnTo>
                  <a:pt x="122309" y="499425"/>
                </a:lnTo>
                <a:lnTo>
                  <a:pt x="115160" y="503787"/>
                </a:lnTo>
                <a:lnTo>
                  <a:pt x="106819" y="502201"/>
                </a:lnTo>
                <a:lnTo>
                  <a:pt x="104039" y="498235"/>
                </a:lnTo>
                <a:lnTo>
                  <a:pt x="95301" y="481180"/>
                </a:lnTo>
                <a:lnTo>
                  <a:pt x="82194" y="447071"/>
                </a:lnTo>
                <a:lnTo>
                  <a:pt x="74647" y="412565"/>
                </a:lnTo>
                <a:lnTo>
                  <a:pt x="71073" y="378456"/>
                </a:lnTo>
                <a:lnTo>
                  <a:pt x="71867" y="343950"/>
                </a:lnTo>
                <a:lnTo>
                  <a:pt x="77825" y="309841"/>
                </a:lnTo>
                <a:lnTo>
                  <a:pt x="86563" y="276525"/>
                </a:lnTo>
                <a:lnTo>
                  <a:pt x="99272" y="244003"/>
                </a:lnTo>
                <a:lnTo>
                  <a:pt x="106819" y="228138"/>
                </a:lnTo>
                <a:lnTo>
                  <a:pt x="96492" y="235277"/>
                </a:lnTo>
                <a:lnTo>
                  <a:pt x="78222" y="252728"/>
                </a:lnTo>
                <a:lnTo>
                  <a:pt x="61540" y="272956"/>
                </a:lnTo>
                <a:lnTo>
                  <a:pt x="48831" y="297149"/>
                </a:lnTo>
                <a:lnTo>
                  <a:pt x="43270" y="310238"/>
                </a:lnTo>
                <a:lnTo>
                  <a:pt x="38107" y="326499"/>
                </a:lnTo>
                <a:lnTo>
                  <a:pt x="31752" y="358229"/>
                </a:lnTo>
                <a:lnTo>
                  <a:pt x="30163" y="389958"/>
                </a:lnTo>
                <a:lnTo>
                  <a:pt x="33341" y="421291"/>
                </a:lnTo>
                <a:lnTo>
                  <a:pt x="40490" y="452227"/>
                </a:lnTo>
                <a:lnTo>
                  <a:pt x="52008" y="481973"/>
                </a:lnTo>
                <a:lnTo>
                  <a:pt x="66307" y="510927"/>
                </a:lnTo>
                <a:lnTo>
                  <a:pt x="84180" y="537500"/>
                </a:lnTo>
                <a:lnTo>
                  <a:pt x="94506" y="550588"/>
                </a:lnTo>
                <a:lnTo>
                  <a:pt x="106025" y="563280"/>
                </a:lnTo>
                <a:lnTo>
                  <a:pt x="129458" y="587870"/>
                </a:lnTo>
                <a:lnTo>
                  <a:pt x="168779" y="620790"/>
                </a:lnTo>
                <a:lnTo>
                  <a:pt x="226370" y="657279"/>
                </a:lnTo>
                <a:lnTo>
                  <a:pt x="288727" y="686628"/>
                </a:lnTo>
                <a:lnTo>
                  <a:pt x="354659" y="709236"/>
                </a:lnTo>
                <a:lnTo>
                  <a:pt x="422577" y="725100"/>
                </a:lnTo>
                <a:lnTo>
                  <a:pt x="490892" y="735016"/>
                </a:lnTo>
                <a:lnTo>
                  <a:pt x="558810" y="739775"/>
                </a:lnTo>
                <a:lnTo>
                  <a:pt x="592570" y="739775"/>
                </a:lnTo>
                <a:lnTo>
                  <a:pt x="627522" y="738585"/>
                </a:lnTo>
                <a:lnTo>
                  <a:pt x="697029" y="733033"/>
                </a:lnTo>
                <a:lnTo>
                  <a:pt x="766535" y="722324"/>
                </a:lnTo>
                <a:lnTo>
                  <a:pt x="834850" y="706856"/>
                </a:lnTo>
                <a:lnTo>
                  <a:pt x="868213" y="697337"/>
                </a:lnTo>
                <a:lnTo>
                  <a:pt x="888072" y="691784"/>
                </a:lnTo>
                <a:lnTo>
                  <a:pt x="925407" y="679093"/>
                </a:lnTo>
                <a:lnTo>
                  <a:pt x="961551" y="662038"/>
                </a:lnTo>
                <a:lnTo>
                  <a:pt x="993325" y="639034"/>
                </a:lnTo>
                <a:lnTo>
                  <a:pt x="1007227" y="623963"/>
                </a:lnTo>
                <a:lnTo>
                  <a:pt x="1017156" y="611271"/>
                </a:lnTo>
                <a:lnTo>
                  <a:pt x="1032646" y="582714"/>
                </a:lnTo>
                <a:lnTo>
                  <a:pt x="1043767" y="552571"/>
                </a:lnTo>
                <a:lnTo>
                  <a:pt x="1051711" y="520842"/>
                </a:lnTo>
                <a:lnTo>
                  <a:pt x="1054888" y="504581"/>
                </a:lnTo>
                <a:lnTo>
                  <a:pt x="1058860" y="479197"/>
                </a:lnTo>
                <a:lnTo>
                  <a:pt x="1063626" y="427240"/>
                </a:lnTo>
                <a:lnTo>
                  <a:pt x="1062832" y="374490"/>
                </a:lnTo>
                <a:lnTo>
                  <a:pt x="1055285" y="323723"/>
                </a:lnTo>
                <a:lnTo>
                  <a:pt x="1048136" y="299133"/>
                </a:lnTo>
                <a:lnTo>
                  <a:pt x="1027880" y="283664"/>
                </a:lnTo>
                <a:lnTo>
                  <a:pt x="985382" y="255901"/>
                </a:lnTo>
                <a:lnTo>
                  <a:pt x="917067" y="220602"/>
                </a:lnTo>
                <a:lnTo>
                  <a:pt x="872582" y="199978"/>
                </a:lnTo>
                <a:lnTo>
                  <a:pt x="837631" y="184113"/>
                </a:lnTo>
                <a:lnTo>
                  <a:pt x="766535" y="157936"/>
                </a:lnTo>
                <a:lnTo>
                  <a:pt x="693454" y="138899"/>
                </a:lnTo>
                <a:lnTo>
                  <a:pt x="618784" y="128587"/>
                </a:lnTo>
                <a:close/>
                <a:moveTo>
                  <a:pt x="517457" y="28575"/>
                </a:moveTo>
                <a:lnTo>
                  <a:pt x="450483" y="33725"/>
                </a:lnTo>
                <a:lnTo>
                  <a:pt x="384698" y="46796"/>
                </a:lnTo>
                <a:lnTo>
                  <a:pt x="322083" y="67393"/>
                </a:lnTo>
                <a:lnTo>
                  <a:pt x="291964" y="81256"/>
                </a:lnTo>
                <a:lnTo>
                  <a:pt x="266601" y="95119"/>
                </a:lnTo>
                <a:lnTo>
                  <a:pt x="219838" y="129580"/>
                </a:lnTo>
                <a:lnTo>
                  <a:pt x="198438" y="149385"/>
                </a:lnTo>
                <a:lnTo>
                  <a:pt x="240842" y="138690"/>
                </a:lnTo>
                <a:lnTo>
                  <a:pt x="324460" y="119281"/>
                </a:lnTo>
                <a:lnTo>
                  <a:pt x="366468" y="110963"/>
                </a:lnTo>
                <a:lnTo>
                  <a:pt x="409268" y="102645"/>
                </a:lnTo>
                <a:lnTo>
                  <a:pt x="496057" y="91951"/>
                </a:lnTo>
                <a:lnTo>
                  <a:pt x="582846" y="87990"/>
                </a:lnTo>
                <a:lnTo>
                  <a:pt x="648235" y="91951"/>
                </a:lnTo>
                <a:lnTo>
                  <a:pt x="691035" y="97892"/>
                </a:lnTo>
                <a:lnTo>
                  <a:pt x="712831" y="102249"/>
                </a:lnTo>
                <a:lnTo>
                  <a:pt x="751668" y="111359"/>
                </a:lnTo>
                <a:lnTo>
                  <a:pt x="829739" y="137502"/>
                </a:lnTo>
                <a:lnTo>
                  <a:pt x="906620" y="170378"/>
                </a:lnTo>
                <a:lnTo>
                  <a:pt x="979935" y="209591"/>
                </a:lnTo>
                <a:lnTo>
                  <a:pt x="1014413" y="230188"/>
                </a:lnTo>
                <a:lnTo>
                  <a:pt x="1011639" y="225831"/>
                </a:lnTo>
                <a:lnTo>
                  <a:pt x="1008469" y="221870"/>
                </a:lnTo>
                <a:lnTo>
                  <a:pt x="999354" y="209591"/>
                </a:lnTo>
                <a:lnTo>
                  <a:pt x="979539" y="187014"/>
                </a:lnTo>
                <a:lnTo>
                  <a:pt x="945854" y="156118"/>
                </a:lnTo>
                <a:lnTo>
                  <a:pt x="895524" y="121658"/>
                </a:lnTo>
                <a:lnTo>
                  <a:pt x="841231" y="93931"/>
                </a:lnTo>
                <a:lnTo>
                  <a:pt x="813491" y="82840"/>
                </a:lnTo>
                <a:lnTo>
                  <a:pt x="782976" y="71354"/>
                </a:lnTo>
                <a:lnTo>
                  <a:pt x="719568" y="52737"/>
                </a:lnTo>
                <a:lnTo>
                  <a:pt x="653387" y="38874"/>
                </a:lnTo>
                <a:lnTo>
                  <a:pt x="585224" y="30952"/>
                </a:lnTo>
                <a:close/>
                <a:moveTo>
                  <a:pt x="505106" y="0"/>
                </a:moveTo>
                <a:lnTo>
                  <a:pt x="590348" y="1189"/>
                </a:lnTo>
                <a:lnTo>
                  <a:pt x="675986" y="11884"/>
                </a:lnTo>
                <a:lnTo>
                  <a:pt x="759246" y="32087"/>
                </a:lnTo>
                <a:lnTo>
                  <a:pt x="818716" y="53082"/>
                </a:lnTo>
                <a:lnTo>
                  <a:pt x="856778" y="70116"/>
                </a:lnTo>
                <a:lnTo>
                  <a:pt x="893253" y="88339"/>
                </a:lnTo>
                <a:lnTo>
                  <a:pt x="927746" y="109334"/>
                </a:lnTo>
                <a:lnTo>
                  <a:pt x="943605" y="120822"/>
                </a:lnTo>
                <a:lnTo>
                  <a:pt x="963429" y="135479"/>
                </a:lnTo>
                <a:lnTo>
                  <a:pt x="999112" y="167962"/>
                </a:lnTo>
                <a:lnTo>
                  <a:pt x="1030036" y="204406"/>
                </a:lnTo>
                <a:lnTo>
                  <a:pt x="1055014" y="244416"/>
                </a:lnTo>
                <a:lnTo>
                  <a:pt x="1064926" y="266204"/>
                </a:lnTo>
                <a:lnTo>
                  <a:pt x="1077217" y="276503"/>
                </a:lnTo>
                <a:lnTo>
                  <a:pt x="1099816" y="297498"/>
                </a:lnTo>
                <a:lnTo>
                  <a:pt x="1120829" y="320870"/>
                </a:lnTo>
                <a:lnTo>
                  <a:pt x="1138670" y="346223"/>
                </a:lnTo>
                <a:lnTo>
                  <a:pt x="1153736" y="372764"/>
                </a:lnTo>
                <a:lnTo>
                  <a:pt x="1164441" y="401286"/>
                </a:lnTo>
                <a:lnTo>
                  <a:pt x="1171181" y="430996"/>
                </a:lnTo>
                <a:lnTo>
                  <a:pt x="1173163" y="462687"/>
                </a:lnTo>
                <a:lnTo>
                  <a:pt x="1171577" y="478532"/>
                </a:lnTo>
                <a:lnTo>
                  <a:pt x="1169595" y="496755"/>
                </a:lnTo>
                <a:lnTo>
                  <a:pt x="1160476" y="531219"/>
                </a:lnTo>
                <a:lnTo>
                  <a:pt x="1146600" y="564890"/>
                </a:lnTo>
                <a:lnTo>
                  <a:pt x="1129155" y="597373"/>
                </a:lnTo>
                <a:lnTo>
                  <a:pt x="1108142" y="627876"/>
                </a:lnTo>
                <a:lnTo>
                  <a:pt x="1084353" y="657190"/>
                </a:lnTo>
                <a:lnTo>
                  <a:pt x="1046292" y="696803"/>
                </a:lnTo>
                <a:lnTo>
                  <a:pt x="1018935" y="719383"/>
                </a:lnTo>
                <a:lnTo>
                  <a:pt x="1004662" y="730871"/>
                </a:lnTo>
                <a:lnTo>
                  <a:pt x="974927" y="751866"/>
                </a:lnTo>
                <a:lnTo>
                  <a:pt x="926557" y="779596"/>
                </a:lnTo>
                <a:lnTo>
                  <a:pt x="857174" y="809306"/>
                </a:lnTo>
                <a:lnTo>
                  <a:pt x="782637" y="831490"/>
                </a:lnTo>
                <a:lnTo>
                  <a:pt x="705722" y="845354"/>
                </a:lnTo>
                <a:lnTo>
                  <a:pt x="626427" y="850900"/>
                </a:lnTo>
                <a:lnTo>
                  <a:pt x="546340" y="848920"/>
                </a:lnTo>
                <a:lnTo>
                  <a:pt x="467045" y="839016"/>
                </a:lnTo>
                <a:lnTo>
                  <a:pt x="389733" y="821190"/>
                </a:lnTo>
                <a:lnTo>
                  <a:pt x="315592" y="795441"/>
                </a:lnTo>
                <a:lnTo>
                  <a:pt x="245813" y="762166"/>
                </a:lnTo>
                <a:lnTo>
                  <a:pt x="197444" y="731663"/>
                </a:lnTo>
                <a:lnTo>
                  <a:pt x="166915" y="709084"/>
                </a:lnTo>
                <a:lnTo>
                  <a:pt x="138766" y="684523"/>
                </a:lnTo>
                <a:lnTo>
                  <a:pt x="112202" y="657982"/>
                </a:lnTo>
                <a:lnTo>
                  <a:pt x="88017" y="629460"/>
                </a:lnTo>
                <a:lnTo>
                  <a:pt x="66211" y="599354"/>
                </a:lnTo>
                <a:lnTo>
                  <a:pt x="46784" y="566871"/>
                </a:lnTo>
                <a:lnTo>
                  <a:pt x="29736" y="532407"/>
                </a:lnTo>
                <a:lnTo>
                  <a:pt x="15859" y="496755"/>
                </a:lnTo>
                <a:lnTo>
                  <a:pt x="4758" y="458726"/>
                </a:lnTo>
                <a:lnTo>
                  <a:pt x="397" y="438523"/>
                </a:lnTo>
                <a:lnTo>
                  <a:pt x="0" y="434957"/>
                </a:lnTo>
                <a:lnTo>
                  <a:pt x="3172" y="429808"/>
                </a:lnTo>
                <a:lnTo>
                  <a:pt x="5551" y="428223"/>
                </a:lnTo>
                <a:lnTo>
                  <a:pt x="3172" y="414358"/>
                </a:lnTo>
                <a:lnTo>
                  <a:pt x="1190" y="386233"/>
                </a:lnTo>
                <a:lnTo>
                  <a:pt x="1586" y="358107"/>
                </a:lnTo>
                <a:lnTo>
                  <a:pt x="5154" y="329585"/>
                </a:lnTo>
                <a:lnTo>
                  <a:pt x="12291" y="301856"/>
                </a:lnTo>
                <a:lnTo>
                  <a:pt x="22599" y="275711"/>
                </a:lnTo>
                <a:lnTo>
                  <a:pt x="36079" y="250754"/>
                </a:lnTo>
                <a:lnTo>
                  <a:pt x="52335" y="228175"/>
                </a:lnTo>
                <a:lnTo>
                  <a:pt x="62246" y="217479"/>
                </a:lnTo>
                <a:lnTo>
                  <a:pt x="71365" y="208764"/>
                </a:lnTo>
                <a:lnTo>
                  <a:pt x="91585" y="193711"/>
                </a:lnTo>
                <a:lnTo>
                  <a:pt x="124493" y="175092"/>
                </a:lnTo>
                <a:lnTo>
                  <a:pt x="147488" y="166377"/>
                </a:lnTo>
                <a:lnTo>
                  <a:pt x="163347" y="146571"/>
                </a:lnTo>
                <a:lnTo>
                  <a:pt x="199822" y="110522"/>
                </a:lnTo>
                <a:lnTo>
                  <a:pt x="239866" y="79624"/>
                </a:lnTo>
                <a:lnTo>
                  <a:pt x="283082" y="53875"/>
                </a:lnTo>
                <a:lnTo>
                  <a:pt x="305681" y="43575"/>
                </a:lnTo>
                <a:lnTo>
                  <a:pt x="324315" y="36445"/>
                </a:lnTo>
                <a:lnTo>
                  <a:pt x="362376" y="23768"/>
                </a:lnTo>
                <a:lnTo>
                  <a:pt x="402024" y="13865"/>
                </a:lnTo>
                <a:lnTo>
                  <a:pt x="442464" y="6735"/>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noAutofit/>
          </a:bodyPr>
          <a:lstStyle/>
          <a:p>
            <a:pPr lvl="2"/>
            <a:endParaRPr lang="es-EC" b="1" dirty="0"/>
          </a:p>
        </p:txBody>
      </p:sp>
      <p:sp>
        <p:nvSpPr>
          <p:cNvPr id="53" name="52 CuadroTexto"/>
          <p:cNvSpPr txBox="1"/>
          <p:nvPr/>
        </p:nvSpPr>
        <p:spPr>
          <a:xfrm>
            <a:off x="6438024" y="5143189"/>
            <a:ext cx="1899951" cy="369332"/>
          </a:xfrm>
          <a:prstGeom prst="rect">
            <a:avLst/>
          </a:prstGeom>
          <a:noFill/>
        </p:spPr>
        <p:txBody>
          <a:bodyPr wrap="square" rtlCol="0">
            <a:spAutoFit/>
          </a:bodyPr>
          <a:lstStyle/>
          <a:p>
            <a:pPr algn="ctr"/>
            <a:r>
              <a:rPr lang="es-EC" dirty="0">
                <a:solidFill>
                  <a:srgbClr val="000000"/>
                </a:solidFill>
              </a:rPr>
              <a:t>Encuesta</a:t>
            </a:r>
          </a:p>
        </p:txBody>
      </p:sp>
      <p:sp>
        <p:nvSpPr>
          <p:cNvPr id="56" name="55 CuadroTexto"/>
          <p:cNvSpPr txBox="1"/>
          <p:nvPr/>
        </p:nvSpPr>
        <p:spPr>
          <a:xfrm>
            <a:off x="7859402" y="3404078"/>
            <a:ext cx="2448272" cy="1015663"/>
          </a:xfrm>
          <a:prstGeom prst="rect">
            <a:avLst/>
          </a:prstGeom>
          <a:noFill/>
        </p:spPr>
        <p:txBody>
          <a:bodyPr wrap="square" rtlCol="0">
            <a:spAutoFit/>
          </a:bodyPr>
          <a:lstStyle/>
          <a:p>
            <a:pPr algn="ctr"/>
            <a:r>
              <a:rPr lang="es-EC" sz="2000" b="1" dirty="0">
                <a:solidFill>
                  <a:srgbClr val="000000"/>
                </a:solidFill>
              </a:rPr>
              <a:t>Instrumentos de recolección de información</a:t>
            </a:r>
          </a:p>
        </p:txBody>
      </p:sp>
      <p:sp>
        <p:nvSpPr>
          <p:cNvPr id="29" name="53 CuadroTexto"/>
          <p:cNvSpPr txBox="1"/>
          <p:nvPr/>
        </p:nvSpPr>
        <p:spPr>
          <a:xfrm>
            <a:off x="9116963" y="5143189"/>
            <a:ext cx="1899951" cy="369332"/>
          </a:xfrm>
          <a:prstGeom prst="rect">
            <a:avLst/>
          </a:prstGeom>
          <a:noFill/>
        </p:spPr>
        <p:txBody>
          <a:bodyPr wrap="square" rtlCol="0">
            <a:spAutoFit/>
          </a:bodyPr>
          <a:lstStyle/>
          <a:p>
            <a:pPr algn="ctr"/>
            <a:r>
              <a:rPr lang="es-EC" dirty="0">
                <a:solidFill>
                  <a:srgbClr val="000000"/>
                </a:solidFill>
              </a:rPr>
              <a:t>Bibliográfica</a:t>
            </a:r>
          </a:p>
        </p:txBody>
      </p:sp>
    </p:spTree>
    <p:extLst>
      <p:ext uri="{BB962C8B-B14F-4D97-AF65-F5344CB8AC3E}">
        <p14:creationId xmlns:p14="http://schemas.microsoft.com/office/powerpoint/2010/main" val="28881896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30"/>
          <p:cNvSpPr/>
          <p:nvPr/>
        </p:nvSpPr>
        <p:spPr>
          <a:xfrm>
            <a:off x="353575" y="908720"/>
            <a:ext cx="3398999" cy="422638"/>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385" y="0"/>
                  <a:pt x="859" y="0"/>
                </a:cubicBezTo>
                <a:lnTo>
                  <a:pt x="20741" y="0"/>
                </a:lnTo>
                <a:cubicBezTo>
                  <a:pt x="21215" y="0"/>
                  <a:pt x="21600" y="967"/>
                  <a:pt x="21600" y="2160"/>
                </a:cubicBezTo>
                <a:lnTo>
                  <a:pt x="21600" y="19440"/>
                </a:lnTo>
                <a:cubicBezTo>
                  <a:pt x="21600" y="20633"/>
                  <a:pt x="21215" y="21600"/>
                  <a:pt x="20741" y="21600"/>
                </a:cubicBezTo>
                <a:lnTo>
                  <a:pt x="859" y="21600"/>
                </a:lnTo>
                <a:cubicBezTo>
                  <a:pt x="385" y="21600"/>
                  <a:pt x="0" y="20633"/>
                  <a:pt x="0" y="19440"/>
                </a:cubicBezTo>
                <a:lnTo>
                  <a:pt x="0" y="2160"/>
                </a:lnTo>
                <a:close/>
              </a:path>
            </a:pathLst>
          </a:custGeom>
          <a:ln/>
        </p:spPr>
        <p:style>
          <a:lnRef idx="1">
            <a:schemeClr val="accent5"/>
          </a:lnRef>
          <a:fillRef idx="3">
            <a:schemeClr val="accent5"/>
          </a:fillRef>
          <a:effectRef idx="2">
            <a:schemeClr val="accent5"/>
          </a:effectRef>
          <a:fontRef idx="minor">
            <a:schemeClr val="lt1"/>
          </a:fontRef>
        </p:style>
        <p:txBody>
          <a:bodyPr wrap="square" lIns="34289" tIns="0" rIns="34289" bIns="0" numCol="1" anchor="ctr">
            <a:noAutofit/>
          </a:bodyPr>
          <a:lstStyle/>
          <a:p>
            <a:pPr algn="ctr"/>
            <a:r>
              <a:rPr lang="en-US" sz="2000" b="1" dirty="0">
                <a:solidFill>
                  <a:schemeClr val="bg1"/>
                </a:solidFill>
                <a:latin typeface="+mj-lt"/>
                <a:ea typeface="Helvetica"/>
                <a:cs typeface="Helvetica"/>
                <a:sym typeface="Helvetica"/>
              </a:rPr>
              <a:t>POBLACIÓN</a:t>
            </a:r>
          </a:p>
        </p:txBody>
      </p:sp>
      <p:cxnSp>
        <p:nvCxnSpPr>
          <p:cNvPr id="5" name="25 Conector recto de flecha"/>
          <p:cNvCxnSpPr/>
          <p:nvPr/>
        </p:nvCxnSpPr>
        <p:spPr>
          <a:xfrm>
            <a:off x="3862958" y="1124744"/>
            <a:ext cx="397650" cy="0"/>
          </a:xfrm>
          <a:prstGeom prst="straightConnector1">
            <a:avLst/>
          </a:prstGeom>
          <a:ln>
            <a:prstDash val="lgDash"/>
            <a:tailEnd type="arrow"/>
          </a:ln>
        </p:spPr>
        <p:style>
          <a:lnRef idx="2">
            <a:schemeClr val="accent5"/>
          </a:lnRef>
          <a:fillRef idx="0">
            <a:schemeClr val="accent5"/>
          </a:fillRef>
          <a:effectRef idx="1">
            <a:schemeClr val="accent5"/>
          </a:effectRef>
          <a:fontRef idx="minor">
            <a:schemeClr val="tx1"/>
          </a:fontRef>
        </p:style>
      </p:cxnSp>
      <p:pic>
        <p:nvPicPr>
          <p:cNvPr id="6" name="Imagen 5"/>
          <p:cNvPicPr/>
          <p:nvPr/>
        </p:nvPicPr>
        <p:blipFill>
          <a:blip r:embed="rId2"/>
          <a:stretch>
            <a:fillRect/>
          </a:stretch>
        </p:blipFill>
        <p:spPr>
          <a:xfrm>
            <a:off x="4420013" y="672301"/>
            <a:ext cx="3152197" cy="895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ángulo 6"/>
          <p:cNvSpPr/>
          <p:nvPr/>
        </p:nvSpPr>
        <p:spPr>
          <a:xfrm>
            <a:off x="8255446" y="832356"/>
            <a:ext cx="3744416" cy="584775"/>
          </a:xfrm>
          <a:prstGeom prst="rect">
            <a:avLst/>
          </a:prstGeom>
        </p:spPr>
        <p:txBody>
          <a:bodyPr wrap="square">
            <a:spAutoFit/>
          </a:bodyPr>
          <a:lstStyle/>
          <a:p>
            <a:pPr algn="just"/>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Proyección de la población del Cantón Sigchos en base a </a:t>
            </a:r>
            <a:r>
              <a:rPr lang="es-EC" sz="1600" dirty="0">
                <a:solidFill>
                  <a:srgbClr val="000000"/>
                </a:solidFill>
                <a:latin typeface="Times New Roman" panose="02020603050405020304" pitchFamily="18" charset="0"/>
                <a:cs typeface="Times New Roman" panose="02020603050405020304" pitchFamily="18" charset="0"/>
              </a:rPr>
              <a:t>Ecuador en Cifras, 2018.</a:t>
            </a:r>
          </a:p>
        </p:txBody>
      </p:sp>
      <p:cxnSp>
        <p:nvCxnSpPr>
          <p:cNvPr id="8" name="25 Conector recto de flecha"/>
          <p:cNvCxnSpPr/>
          <p:nvPr/>
        </p:nvCxnSpPr>
        <p:spPr>
          <a:xfrm>
            <a:off x="7751390" y="1120039"/>
            <a:ext cx="397650" cy="0"/>
          </a:xfrm>
          <a:prstGeom prst="straightConnector1">
            <a:avLst/>
          </a:prstGeom>
          <a:ln>
            <a:prstDash val="lgDash"/>
            <a:tailEnd type="arrow"/>
          </a:ln>
        </p:spPr>
        <p:style>
          <a:lnRef idx="2">
            <a:schemeClr val="accent5"/>
          </a:lnRef>
          <a:fillRef idx="0">
            <a:schemeClr val="accent5"/>
          </a:fillRef>
          <a:effectRef idx="1">
            <a:schemeClr val="accent5"/>
          </a:effectRef>
          <a:fontRef idx="minor">
            <a:schemeClr val="tx1"/>
          </a:fontRef>
        </p:style>
      </p:cxnSp>
      <p:pic>
        <p:nvPicPr>
          <p:cNvPr id="9" name="Imagen 8"/>
          <p:cNvPicPr/>
          <p:nvPr/>
        </p:nvPicPr>
        <p:blipFill rotWithShape="1">
          <a:blip r:embed="rId3" cstate="print">
            <a:extLst>
              <a:ext uri="{28A0092B-C50C-407E-A947-70E740481C1C}">
                <a14:useLocalDpi xmlns:a14="http://schemas.microsoft.com/office/drawing/2010/main" val="0"/>
              </a:ext>
            </a:extLst>
          </a:blip>
          <a:srcRect l="22048" t="27923" r="13394" b="18113"/>
          <a:stretch/>
        </p:blipFill>
        <p:spPr bwMode="auto">
          <a:xfrm>
            <a:off x="118542" y="1700808"/>
            <a:ext cx="4712931" cy="2160240"/>
          </a:xfrm>
          <a:prstGeom prst="rect">
            <a:avLst/>
          </a:prstGeom>
          <a:ln>
            <a:noFill/>
          </a:ln>
          <a:extLst>
            <a:ext uri="{53640926-AAD7-44D8-BBD7-CCE9431645EC}">
              <a14:shadowObscured xmlns:a14="http://schemas.microsoft.com/office/drawing/2010/main"/>
            </a:ext>
          </a:extLst>
        </p:spPr>
      </p:pic>
      <p:sp>
        <p:nvSpPr>
          <p:cNvPr id="14" name="Abrir llave 13"/>
          <p:cNvSpPr/>
          <p:nvPr/>
        </p:nvSpPr>
        <p:spPr>
          <a:xfrm flipH="1">
            <a:off x="4943078" y="2564904"/>
            <a:ext cx="204593" cy="648072"/>
          </a:xfrm>
          <a:prstGeom prst="lef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s-EC"/>
          </a:p>
        </p:txBody>
      </p:sp>
      <p:sp>
        <p:nvSpPr>
          <p:cNvPr id="15" name="Rectángulo redondeado 14"/>
          <p:cNvSpPr/>
          <p:nvPr/>
        </p:nvSpPr>
        <p:spPr>
          <a:xfrm>
            <a:off x="5231110" y="2559349"/>
            <a:ext cx="792088" cy="6480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600" dirty="0">
                <a:solidFill>
                  <a:srgbClr val="000000"/>
                </a:solidFill>
              </a:rPr>
              <a:t>84%</a:t>
            </a:r>
          </a:p>
        </p:txBody>
      </p:sp>
      <p:pic>
        <p:nvPicPr>
          <p:cNvPr id="16" name="Imagen 15"/>
          <p:cNvPicPr/>
          <p:nvPr/>
        </p:nvPicPr>
        <p:blipFill rotWithShape="1">
          <a:blip r:embed="rId4">
            <a:extLst>
              <a:ext uri="{28A0092B-C50C-407E-A947-70E740481C1C}">
                <a14:useLocalDpi xmlns:a14="http://schemas.microsoft.com/office/drawing/2010/main" val="0"/>
              </a:ext>
            </a:extLst>
          </a:blip>
          <a:srcRect t="13636" r="545" b="-3"/>
          <a:stretch/>
        </p:blipFill>
        <p:spPr bwMode="auto">
          <a:xfrm>
            <a:off x="187591" y="4626802"/>
            <a:ext cx="4643882" cy="1394486"/>
          </a:xfrm>
          <a:prstGeom prst="rect">
            <a:avLst/>
          </a:prstGeom>
          <a:noFill/>
          <a:ln>
            <a:noFill/>
          </a:ln>
        </p:spPr>
      </p:pic>
      <p:sp>
        <p:nvSpPr>
          <p:cNvPr id="17" name="Rectángulo 16"/>
          <p:cNvSpPr/>
          <p:nvPr/>
        </p:nvSpPr>
        <p:spPr>
          <a:xfrm>
            <a:off x="-281094" y="4027130"/>
            <a:ext cx="5112568" cy="553998"/>
          </a:xfrm>
          <a:prstGeom prst="rect">
            <a:avLst/>
          </a:prstGeom>
        </p:spPr>
        <p:txBody>
          <a:bodyPr wrap="square">
            <a:spAutoFit/>
          </a:bodyPr>
          <a:lstStyle/>
          <a:p>
            <a:pPr indent="449580" algn="ctr">
              <a:spcAft>
                <a:spcPts val="0"/>
              </a:spcAft>
            </a:pPr>
            <a:r>
              <a:rPr lang="es-EC" sz="1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Cálculo de la población Económicamente Activa (PEA) del Cantón Sigchos.</a:t>
            </a:r>
            <a:endParaRPr lang="es-EC" sz="1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Imagen 17"/>
          <p:cNvPicPr/>
          <p:nvPr/>
        </p:nvPicPr>
        <p:blipFill>
          <a:blip r:embed="rId5">
            <a:extLst>
              <a:ext uri="{28A0092B-C50C-407E-A947-70E740481C1C}">
                <a14:useLocalDpi xmlns:a14="http://schemas.microsoft.com/office/drawing/2010/main" val="0"/>
              </a:ext>
            </a:extLst>
          </a:blip>
          <a:srcRect/>
          <a:stretch>
            <a:fillRect/>
          </a:stretch>
        </p:blipFill>
        <p:spPr bwMode="auto">
          <a:xfrm>
            <a:off x="6933589" y="2478158"/>
            <a:ext cx="4274185" cy="1346200"/>
          </a:xfrm>
          <a:prstGeom prst="rect">
            <a:avLst/>
          </a:prstGeom>
          <a:noFill/>
          <a:ln>
            <a:noFill/>
          </a:ln>
        </p:spPr>
      </p:pic>
      <p:sp>
        <p:nvSpPr>
          <p:cNvPr id="19" name="Rectángulo 18"/>
          <p:cNvSpPr/>
          <p:nvPr/>
        </p:nvSpPr>
        <p:spPr>
          <a:xfrm>
            <a:off x="7649840" y="1916832"/>
            <a:ext cx="2841682"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spcAft>
                <a:spcPts val="0"/>
              </a:spcAft>
            </a:pPr>
            <a:r>
              <a:rPr lang="es-EC"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Cálculo de la población</a:t>
            </a:r>
            <a:endParaRPr lang="es-EC" sz="1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Flecha doblada 20"/>
          <p:cNvSpPr/>
          <p:nvPr/>
        </p:nvSpPr>
        <p:spPr>
          <a:xfrm rot="5400000" flipV="1">
            <a:off x="7058484" y="1929044"/>
            <a:ext cx="333025" cy="582814"/>
          </a:xfrm>
          <a:prstGeom prst="ben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solidFill>
                <a:schemeClr val="tx1"/>
              </a:solidFill>
            </a:endParaRPr>
          </a:p>
        </p:txBody>
      </p:sp>
      <p:sp>
        <p:nvSpPr>
          <p:cNvPr id="22" name="Flecha doblada 21"/>
          <p:cNvSpPr/>
          <p:nvPr/>
        </p:nvSpPr>
        <p:spPr>
          <a:xfrm rot="5400000">
            <a:off x="10755322" y="1934511"/>
            <a:ext cx="333025" cy="571879"/>
          </a:xfrm>
          <a:prstGeom prst="ben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solidFill>
                <a:schemeClr val="tx1"/>
              </a:solidFill>
            </a:endParaRPr>
          </a:p>
        </p:txBody>
      </p:sp>
      <p:sp>
        <p:nvSpPr>
          <p:cNvPr id="23" name="Shape 130"/>
          <p:cNvSpPr/>
          <p:nvPr/>
        </p:nvSpPr>
        <p:spPr>
          <a:xfrm>
            <a:off x="8655544" y="4409384"/>
            <a:ext cx="2984278" cy="422638"/>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385" y="0"/>
                  <a:pt x="859" y="0"/>
                </a:cubicBezTo>
                <a:lnTo>
                  <a:pt x="20741" y="0"/>
                </a:lnTo>
                <a:cubicBezTo>
                  <a:pt x="21215" y="0"/>
                  <a:pt x="21600" y="967"/>
                  <a:pt x="21600" y="2160"/>
                </a:cubicBezTo>
                <a:lnTo>
                  <a:pt x="21600" y="19440"/>
                </a:lnTo>
                <a:cubicBezTo>
                  <a:pt x="21600" y="20633"/>
                  <a:pt x="21215" y="21600"/>
                  <a:pt x="20741" y="21600"/>
                </a:cubicBezTo>
                <a:lnTo>
                  <a:pt x="859" y="21600"/>
                </a:lnTo>
                <a:cubicBezTo>
                  <a:pt x="385" y="21600"/>
                  <a:pt x="0" y="20633"/>
                  <a:pt x="0" y="19440"/>
                </a:cubicBezTo>
                <a:lnTo>
                  <a:pt x="0" y="2160"/>
                </a:lnTo>
                <a:close/>
              </a:path>
            </a:pathLst>
          </a:custGeom>
          <a:ln/>
        </p:spPr>
        <p:style>
          <a:lnRef idx="1">
            <a:schemeClr val="accent5"/>
          </a:lnRef>
          <a:fillRef idx="3">
            <a:schemeClr val="accent5"/>
          </a:fillRef>
          <a:effectRef idx="2">
            <a:schemeClr val="accent5"/>
          </a:effectRef>
          <a:fontRef idx="minor">
            <a:schemeClr val="lt1"/>
          </a:fontRef>
        </p:style>
        <p:txBody>
          <a:bodyPr wrap="square" lIns="34289" tIns="0" rIns="34289" bIns="0" numCol="1" anchor="ctr">
            <a:noAutofit/>
          </a:bodyPr>
          <a:lstStyle/>
          <a:p>
            <a:pPr algn="ctr"/>
            <a:r>
              <a:rPr lang="en-US" sz="2000" b="1" dirty="0">
                <a:solidFill>
                  <a:schemeClr val="bg1"/>
                </a:solidFill>
                <a:latin typeface="+mj-lt"/>
                <a:ea typeface="Helvetica"/>
                <a:cs typeface="Helvetica"/>
                <a:sym typeface="Helvetica"/>
              </a:rPr>
              <a:t>MUESTRA</a:t>
            </a:r>
          </a:p>
        </p:txBody>
      </p:sp>
      <p:sp>
        <p:nvSpPr>
          <p:cNvPr id="24" name="Rectángulo 23"/>
          <p:cNvSpPr/>
          <p:nvPr/>
        </p:nvSpPr>
        <p:spPr>
          <a:xfrm>
            <a:off x="9190529" y="5117122"/>
            <a:ext cx="1914307" cy="40011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s-EC" sz="20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368 Encuestados</a:t>
            </a:r>
            <a:endParaRPr lang="es-EC" sz="2000" dirty="0">
              <a:solidFill>
                <a:schemeClr val="tx2"/>
              </a:solidFill>
              <a:latin typeface="Times New Roman" panose="02020603050405020304" pitchFamily="18" charset="0"/>
              <a:cs typeface="Times New Roman" panose="02020603050405020304" pitchFamily="18" charset="0"/>
            </a:endParaRPr>
          </a:p>
        </p:txBody>
      </p:sp>
      <p:sp>
        <p:nvSpPr>
          <p:cNvPr id="25" name="Flecha abajo 24"/>
          <p:cNvSpPr/>
          <p:nvPr/>
        </p:nvSpPr>
        <p:spPr>
          <a:xfrm>
            <a:off x="1977716" y="1438540"/>
            <a:ext cx="150715" cy="19026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3" name="Rectángulo 2"/>
              <p:cNvSpPr/>
              <p:nvPr/>
            </p:nvSpPr>
            <p:spPr>
              <a:xfrm>
                <a:off x="5231110" y="4734739"/>
                <a:ext cx="3017877" cy="6965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smtClean="0">
                          <a:solidFill>
                            <a:srgbClr val="000000"/>
                          </a:solidFill>
                          <a:latin typeface="Cambria Math" panose="02040503050406030204" pitchFamily="18" charset="0"/>
                        </a:rPr>
                        <m:t>𝒏</m:t>
                      </m:r>
                      <m:r>
                        <a:rPr lang="es-EC" b="1" i="0">
                          <a:solidFill>
                            <a:srgbClr val="000000"/>
                          </a:solidFill>
                          <a:latin typeface="Cambria Math" panose="02040503050406030204" pitchFamily="18" charset="0"/>
                        </a:rPr>
                        <m:t>=</m:t>
                      </m:r>
                      <m:f>
                        <m:fPr>
                          <m:ctrlPr>
                            <a:rPr lang="es-EC" b="1" i="1">
                              <a:solidFill>
                                <a:srgbClr val="000000"/>
                              </a:solidFill>
                              <a:latin typeface="Cambria Math" panose="02040503050406030204" pitchFamily="18" charset="0"/>
                            </a:rPr>
                          </m:ctrlPr>
                        </m:fPr>
                        <m:num>
                          <m:r>
                            <a:rPr lang="es-EC" b="1" i="1">
                              <a:solidFill>
                                <a:srgbClr val="000000"/>
                              </a:solidFill>
                              <a:latin typeface="Cambria Math" panose="02040503050406030204" pitchFamily="18" charset="0"/>
                            </a:rPr>
                            <m:t>𝑵</m:t>
                          </m:r>
                          <m:r>
                            <a:rPr lang="es-EC" b="1" i="0">
                              <a:solidFill>
                                <a:srgbClr val="000000"/>
                              </a:solidFill>
                              <a:latin typeface="Cambria Math" panose="02040503050406030204" pitchFamily="18" charset="0"/>
                            </a:rPr>
                            <m:t> </m:t>
                          </m:r>
                          <m:r>
                            <a:rPr lang="es-EC" b="1" i="1">
                              <a:solidFill>
                                <a:srgbClr val="000000"/>
                              </a:solidFill>
                              <a:latin typeface="Cambria Math" panose="02040503050406030204" pitchFamily="18" charset="0"/>
                            </a:rPr>
                            <m:t>𝒙</m:t>
                          </m:r>
                          <m:r>
                            <a:rPr lang="es-EC" b="1" i="0">
                              <a:solidFill>
                                <a:srgbClr val="000000"/>
                              </a:solidFill>
                              <a:latin typeface="Cambria Math" panose="02040503050406030204" pitchFamily="18" charset="0"/>
                            </a:rPr>
                            <m:t> </m:t>
                          </m:r>
                          <m:sSup>
                            <m:sSupPr>
                              <m:ctrlPr>
                                <a:rPr lang="es-EC" b="1" i="1">
                                  <a:solidFill>
                                    <a:srgbClr val="000000"/>
                                  </a:solidFill>
                                  <a:latin typeface="Cambria Math" panose="02040503050406030204" pitchFamily="18" charset="0"/>
                                </a:rPr>
                              </m:ctrlPr>
                            </m:sSupPr>
                            <m:e>
                              <m:r>
                                <a:rPr lang="es-EC" b="1" i="1">
                                  <a:solidFill>
                                    <a:srgbClr val="000000"/>
                                  </a:solidFill>
                                  <a:latin typeface="Cambria Math" panose="02040503050406030204" pitchFamily="18" charset="0"/>
                                </a:rPr>
                                <m:t>𝒁</m:t>
                              </m:r>
                            </m:e>
                            <m:sup>
                              <m:r>
                                <a:rPr lang="es-EC" b="1" i="0">
                                  <a:solidFill>
                                    <a:srgbClr val="000000"/>
                                  </a:solidFill>
                                  <a:latin typeface="Cambria Math" panose="02040503050406030204" pitchFamily="18" charset="0"/>
                                </a:rPr>
                                <m:t>𝟐</m:t>
                              </m:r>
                            </m:sup>
                          </m:sSup>
                          <m:r>
                            <a:rPr lang="es-EC" b="1" i="1">
                              <a:solidFill>
                                <a:srgbClr val="000000"/>
                              </a:solidFill>
                              <a:latin typeface="Cambria Math" panose="02040503050406030204" pitchFamily="18" charset="0"/>
                            </a:rPr>
                            <m:t>𝒙</m:t>
                          </m:r>
                          <m:r>
                            <a:rPr lang="es-EC" b="1" i="0">
                              <a:solidFill>
                                <a:srgbClr val="000000"/>
                              </a:solidFill>
                              <a:latin typeface="Cambria Math" panose="02040503050406030204" pitchFamily="18" charset="0"/>
                            </a:rPr>
                            <m:t> </m:t>
                          </m:r>
                          <m:r>
                            <a:rPr lang="es-EC" b="1" i="1">
                              <a:solidFill>
                                <a:srgbClr val="000000"/>
                              </a:solidFill>
                              <a:latin typeface="Cambria Math" panose="02040503050406030204" pitchFamily="18" charset="0"/>
                            </a:rPr>
                            <m:t>𝑷</m:t>
                          </m:r>
                          <m:r>
                            <a:rPr lang="es-EC" b="1" i="0">
                              <a:solidFill>
                                <a:srgbClr val="000000"/>
                              </a:solidFill>
                              <a:latin typeface="Cambria Math" panose="02040503050406030204" pitchFamily="18" charset="0"/>
                            </a:rPr>
                            <m:t> </m:t>
                          </m:r>
                          <m:r>
                            <a:rPr lang="es-EC" b="1" i="1">
                              <a:solidFill>
                                <a:srgbClr val="000000"/>
                              </a:solidFill>
                              <a:latin typeface="Cambria Math" panose="02040503050406030204" pitchFamily="18" charset="0"/>
                            </a:rPr>
                            <m:t>𝒙</m:t>
                          </m:r>
                          <m:r>
                            <a:rPr lang="es-EC" b="1" i="0">
                              <a:solidFill>
                                <a:srgbClr val="000000"/>
                              </a:solidFill>
                              <a:latin typeface="Cambria Math" panose="02040503050406030204" pitchFamily="18" charset="0"/>
                            </a:rPr>
                            <m:t> </m:t>
                          </m:r>
                          <m:r>
                            <a:rPr lang="es-EC" b="1" i="1">
                              <a:solidFill>
                                <a:srgbClr val="000000"/>
                              </a:solidFill>
                              <a:latin typeface="Cambria Math" panose="02040503050406030204" pitchFamily="18" charset="0"/>
                            </a:rPr>
                            <m:t>𝑸</m:t>
                          </m:r>
                        </m:num>
                        <m:den>
                          <m:sSup>
                            <m:sSupPr>
                              <m:ctrlPr>
                                <a:rPr lang="es-EC" b="1" i="1">
                                  <a:solidFill>
                                    <a:srgbClr val="000000"/>
                                  </a:solidFill>
                                  <a:latin typeface="Cambria Math" panose="02040503050406030204" pitchFamily="18" charset="0"/>
                                </a:rPr>
                              </m:ctrlPr>
                            </m:sSupPr>
                            <m:e>
                              <m:r>
                                <a:rPr lang="es-EC" b="1" i="1">
                                  <a:solidFill>
                                    <a:srgbClr val="000000"/>
                                  </a:solidFill>
                                  <a:latin typeface="Cambria Math" panose="02040503050406030204" pitchFamily="18" charset="0"/>
                                </a:rPr>
                                <m:t>𝒅</m:t>
                              </m:r>
                            </m:e>
                            <m:sup>
                              <m:r>
                                <a:rPr lang="es-EC" b="1" i="0">
                                  <a:solidFill>
                                    <a:srgbClr val="000000"/>
                                  </a:solidFill>
                                  <a:latin typeface="Cambria Math" panose="02040503050406030204" pitchFamily="18" charset="0"/>
                                </a:rPr>
                                <m:t>𝟐</m:t>
                              </m:r>
                            </m:sup>
                          </m:sSup>
                          <m:d>
                            <m:dPr>
                              <m:ctrlPr>
                                <a:rPr lang="es-EC" b="1" i="1">
                                  <a:solidFill>
                                    <a:srgbClr val="000000"/>
                                  </a:solidFill>
                                  <a:latin typeface="Cambria Math" panose="02040503050406030204" pitchFamily="18" charset="0"/>
                                </a:rPr>
                              </m:ctrlPr>
                            </m:dPr>
                            <m:e>
                              <m:r>
                                <a:rPr lang="es-EC" b="1" i="1">
                                  <a:solidFill>
                                    <a:srgbClr val="000000"/>
                                  </a:solidFill>
                                  <a:latin typeface="Cambria Math" panose="02040503050406030204" pitchFamily="18" charset="0"/>
                                </a:rPr>
                                <m:t>𝑵</m:t>
                              </m:r>
                              <m:r>
                                <a:rPr lang="es-EC" b="1" i="0">
                                  <a:solidFill>
                                    <a:srgbClr val="000000"/>
                                  </a:solidFill>
                                  <a:latin typeface="Cambria Math" panose="02040503050406030204" pitchFamily="18" charset="0"/>
                                </a:rPr>
                                <m:t>−</m:t>
                              </m:r>
                              <m:r>
                                <a:rPr lang="es-EC" b="1" i="0">
                                  <a:solidFill>
                                    <a:srgbClr val="000000"/>
                                  </a:solidFill>
                                  <a:latin typeface="Cambria Math" panose="02040503050406030204" pitchFamily="18" charset="0"/>
                                </a:rPr>
                                <m:t>𝟏</m:t>
                              </m:r>
                            </m:e>
                          </m:d>
                          <m:r>
                            <a:rPr lang="es-EC" b="1" i="0">
                              <a:solidFill>
                                <a:srgbClr val="000000"/>
                              </a:solidFill>
                              <a:latin typeface="Cambria Math" panose="02040503050406030204" pitchFamily="18" charset="0"/>
                            </a:rPr>
                            <m:t>+</m:t>
                          </m:r>
                          <m:sSup>
                            <m:sSupPr>
                              <m:ctrlPr>
                                <a:rPr lang="es-EC" b="1" i="1">
                                  <a:solidFill>
                                    <a:srgbClr val="000000"/>
                                  </a:solidFill>
                                  <a:latin typeface="Cambria Math" panose="02040503050406030204" pitchFamily="18" charset="0"/>
                                </a:rPr>
                              </m:ctrlPr>
                            </m:sSupPr>
                            <m:e>
                              <m:r>
                                <a:rPr lang="es-EC" b="1" i="1">
                                  <a:solidFill>
                                    <a:srgbClr val="000000"/>
                                  </a:solidFill>
                                  <a:latin typeface="Cambria Math" panose="02040503050406030204" pitchFamily="18" charset="0"/>
                                </a:rPr>
                                <m:t>𝒁</m:t>
                              </m:r>
                            </m:e>
                            <m:sup>
                              <m:r>
                                <a:rPr lang="es-EC" b="1" i="0">
                                  <a:solidFill>
                                    <a:srgbClr val="000000"/>
                                  </a:solidFill>
                                  <a:latin typeface="Cambria Math" panose="02040503050406030204" pitchFamily="18" charset="0"/>
                                </a:rPr>
                                <m:t>𝟐</m:t>
                              </m:r>
                            </m:sup>
                          </m:sSup>
                          <m:r>
                            <a:rPr lang="es-EC" b="1" i="1">
                              <a:solidFill>
                                <a:srgbClr val="000000"/>
                              </a:solidFill>
                              <a:latin typeface="Cambria Math" panose="02040503050406030204" pitchFamily="18" charset="0"/>
                            </a:rPr>
                            <m:t>𝒙</m:t>
                          </m:r>
                          <m:r>
                            <a:rPr lang="es-EC" b="1" i="0">
                              <a:solidFill>
                                <a:srgbClr val="000000"/>
                              </a:solidFill>
                              <a:latin typeface="Cambria Math" panose="02040503050406030204" pitchFamily="18" charset="0"/>
                            </a:rPr>
                            <m:t> </m:t>
                          </m:r>
                          <m:r>
                            <a:rPr lang="es-EC" b="1" i="1">
                              <a:solidFill>
                                <a:srgbClr val="000000"/>
                              </a:solidFill>
                              <a:latin typeface="Cambria Math" panose="02040503050406030204" pitchFamily="18" charset="0"/>
                            </a:rPr>
                            <m:t>𝑷</m:t>
                          </m:r>
                          <m:r>
                            <a:rPr lang="es-EC" b="1" i="0">
                              <a:solidFill>
                                <a:srgbClr val="000000"/>
                              </a:solidFill>
                              <a:latin typeface="Cambria Math" panose="02040503050406030204" pitchFamily="18" charset="0"/>
                            </a:rPr>
                            <m:t> </m:t>
                          </m:r>
                          <m:r>
                            <a:rPr lang="es-EC" b="1" i="1">
                              <a:solidFill>
                                <a:srgbClr val="000000"/>
                              </a:solidFill>
                              <a:latin typeface="Cambria Math" panose="02040503050406030204" pitchFamily="18" charset="0"/>
                            </a:rPr>
                            <m:t>𝒙</m:t>
                          </m:r>
                          <m:r>
                            <a:rPr lang="es-EC" b="1" i="0">
                              <a:solidFill>
                                <a:srgbClr val="000000"/>
                              </a:solidFill>
                              <a:latin typeface="Cambria Math" panose="02040503050406030204" pitchFamily="18" charset="0"/>
                            </a:rPr>
                            <m:t> </m:t>
                          </m:r>
                          <m:r>
                            <a:rPr lang="es-EC" b="1" i="1">
                              <a:solidFill>
                                <a:srgbClr val="000000"/>
                              </a:solidFill>
                              <a:latin typeface="Cambria Math" panose="02040503050406030204" pitchFamily="18" charset="0"/>
                            </a:rPr>
                            <m:t>𝑸</m:t>
                          </m:r>
                        </m:den>
                      </m:f>
                    </m:oMath>
                  </m:oMathPara>
                </a14:m>
                <a:endParaRPr lang="es-EC" b="1" dirty="0"/>
              </a:p>
            </p:txBody>
          </p:sp>
        </mc:Choice>
        <mc:Fallback xmlns="">
          <p:sp>
            <p:nvSpPr>
              <p:cNvPr id="3" name="Rectángulo 2"/>
              <p:cNvSpPr>
                <a:spLocks noRot="1" noChangeAspect="1" noMove="1" noResize="1" noEditPoints="1" noAdjustHandles="1" noChangeArrowheads="1" noChangeShapeType="1" noTextEdit="1"/>
              </p:cNvSpPr>
              <p:nvPr/>
            </p:nvSpPr>
            <p:spPr>
              <a:xfrm>
                <a:off x="5231110" y="4734739"/>
                <a:ext cx="3017877" cy="696537"/>
              </a:xfrm>
              <a:prstGeom prst="rect">
                <a:avLst/>
              </a:prstGeom>
              <a:blipFill rotWithShape="0">
                <a:blip r:embed="rId6"/>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5137454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6614" y="80394"/>
            <a:ext cx="10971372" cy="1143000"/>
          </a:xfrm>
        </p:spPr>
        <p:txBody>
          <a:bodyPr/>
          <a:lstStyle/>
          <a:p>
            <a:pPr algn="ctr"/>
            <a:r>
              <a:rPr lang="es-EC" dirty="0">
                <a:solidFill>
                  <a:schemeClr val="tx2"/>
                </a:solidFill>
                <a:effectLst>
                  <a:outerShdw blurRad="38100" dist="38100" dir="2700000" algn="tl">
                    <a:srgbClr val="000000">
                      <a:alpha val="43137"/>
                    </a:srgbClr>
                  </a:outerShdw>
                </a:effectLst>
              </a:rPr>
              <a:t>CAPÍTULO IV</a:t>
            </a:r>
            <a:br>
              <a:rPr lang="es-EC" dirty="0">
                <a:solidFill>
                  <a:schemeClr val="tx2"/>
                </a:solidFill>
                <a:effectLst>
                  <a:outerShdw blurRad="38100" dist="38100" dir="2700000" algn="tl">
                    <a:srgbClr val="000000">
                      <a:alpha val="43137"/>
                    </a:srgbClr>
                  </a:outerShdw>
                </a:effectLst>
              </a:rPr>
            </a:br>
            <a:r>
              <a:rPr lang="es-EC" dirty="0">
                <a:solidFill>
                  <a:schemeClr val="tx2"/>
                </a:solidFill>
                <a:effectLst>
                  <a:outerShdw blurRad="38100" dist="38100" dir="2700000" algn="tl">
                    <a:srgbClr val="000000">
                      <a:alpha val="43137"/>
                    </a:srgbClr>
                  </a:outerShdw>
                </a:effectLst>
              </a:rPr>
              <a:t>Análisis Micro</a:t>
            </a:r>
            <a:br>
              <a:rPr lang="es-EC" dirty="0">
                <a:solidFill>
                  <a:schemeClr val="tx2"/>
                </a:solidFill>
                <a:effectLst>
                  <a:outerShdw blurRad="38100" dist="38100" dir="2700000" algn="tl">
                    <a:srgbClr val="000000">
                      <a:alpha val="43137"/>
                    </a:srgbClr>
                  </a:outerShdw>
                </a:effectLst>
              </a:rPr>
            </a:br>
            <a:endParaRPr lang="es-EC" dirty="0">
              <a:solidFill>
                <a:schemeClr val="tx2"/>
              </a:solidFill>
              <a:effectLst>
                <a:outerShdw blurRad="38100" dist="38100" dir="2700000" algn="tl">
                  <a:srgbClr val="000000">
                    <a:alpha val="43137"/>
                  </a:srgbClr>
                </a:outerShdw>
              </a:effectLst>
            </a:endParaRPr>
          </a:p>
        </p:txBody>
      </p:sp>
      <p:grpSp>
        <p:nvGrpSpPr>
          <p:cNvPr id="9" name="37 Grupo">
            <a:extLst>
              <a:ext uri="{FF2B5EF4-FFF2-40B4-BE49-F238E27FC236}">
                <a16:creationId xmlns:a16="http://schemas.microsoft.com/office/drawing/2014/main" id="{C0E48C51-2714-422D-9D24-5CBF3EB11100}"/>
              </a:ext>
            </a:extLst>
          </p:cNvPr>
          <p:cNvGrpSpPr/>
          <p:nvPr/>
        </p:nvGrpSpPr>
        <p:grpSpPr>
          <a:xfrm>
            <a:off x="0" y="-60860"/>
            <a:ext cx="2190115" cy="1760156"/>
            <a:chOff x="-457521" y="-342076"/>
            <a:chExt cx="2952328" cy="2330916"/>
          </a:xfrm>
        </p:grpSpPr>
        <p:grpSp>
          <p:nvGrpSpPr>
            <p:cNvPr id="10" name="38 Grupo">
              <a:extLst>
                <a:ext uri="{FF2B5EF4-FFF2-40B4-BE49-F238E27FC236}">
                  <a16:creationId xmlns:a16="http://schemas.microsoft.com/office/drawing/2014/main" id="{0EE78887-DE46-4584-A6CD-0D8CFD5C0D36}"/>
                </a:ext>
              </a:extLst>
            </p:cNvPr>
            <p:cNvGrpSpPr/>
            <p:nvPr/>
          </p:nvGrpSpPr>
          <p:grpSpPr>
            <a:xfrm>
              <a:off x="-457521" y="-342076"/>
              <a:ext cx="2952328" cy="2330916"/>
              <a:chOff x="-564008" y="-414084"/>
              <a:chExt cx="3779269" cy="2750540"/>
            </a:xfrm>
          </p:grpSpPr>
          <p:pic>
            <p:nvPicPr>
              <p:cNvPr id="12" name="Graphic 11" descr="Single gear">
                <a:extLst>
                  <a:ext uri="{FF2B5EF4-FFF2-40B4-BE49-F238E27FC236}">
                    <a16:creationId xmlns:a16="http://schemas.microsoft.com/office/drawing/2014/main" id="{F23D426B-C8B3-4CC8-8498-CBD495771A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4008" y="-414084"/>
                <a:ext cx="3779269" cy="2750540"/>
              </a:xfrm>
              <a:prstGeom prst="rect">
                <a:avLst/>
              </a:prstGeom>
              <a:ln>
                <a:noFill/>
              </a:ln>
            </p:spPr>
          </p:pic>
          <p:sp>
            <p:nvSpPr>
              <p:cNvPr id="13" name="Oval 12">
                <a:extLst>
                  <a:ext uri="{FF2B5EF4-FFF2-40B4-BE49-F238E27FC236}">
                    <a16:creationId xmlns:a16="http://schemas.microsoft.com/office/drawing/2014/main" id="{EA50D45E-8CE2-4A39-99FC-125544234B3D}"/>
                  </a:ext>
                </a:extLst>
              </p:cNvPr>
              <p:cNvSpPr/>
              <p:nvPr/>
            </p:nvSpPr>
            <p:spPr>
              <a:xfrm>
                <a:off x="485789" y="349955"/>
                <a:ext cx="1679675" cy="1222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39 CuadroTexto">
              <a:extLst>
                <a:ext uri="{FF2B5EF4-FFF2-40B4-BE49-F238E27FC236}">
                  <a16:creationId xmlns:a16="http://schemas.microsoft.com/office/drawing/2014/main" id="{3ED6DEB3-B179-4ABC-AA6E-318BF7A76455}"/>
                </a:ext>
              </a:extLst>
            </p:cNvPr>
            <p:cNvSpPr txBox="1"/>
            <p:nvPr/>
          </p:nvSpPr>
          <p:spPr>
            <a:xfrm>
              <a:off x="-32095" y="560874"/>
              <a:ext cx="2094853" cy="774398"/>
            </a:xfrm>
            <a:prstGeom prst="rect">
              <a:avLst/>
            </a:prstGeom>
            <a:noFill/>
          </p:spPr>
          <p:txBody>
            <a:bodyPr wrap="square" rtlCol="0">
              <a:spAutoFit/>
            </a:bodyPr>
            <a:lstStyle/>
            <a:p>
              <a:pPr algn="ctr"/>
              <a:r>
                <a:rPr lang="es-EC" sz="1600" dirty="0">
                  <a:solidFill>
                    <a:srgbClr val="000000"/>
                  </a:solidFill>
                  <a:latin typeface="Britannic Bold" panose="020B0903060703020204" pitchFamily="34" charset="0"/>
                </a:rPr>
                <a:t>CAPÍTULO</a:t>
              </a:r>
            </a:p>
            <a:p>
              <a:pPr algn="ctr"/>
              <a:r>
                <a:rPr lang="es-EC" sz="1600" dirty="0">
                  <a:solidFill>
                    <a:srgbClr val="000000"/>
                  </a:solidFill>
                  <a:latin typeface="Britannic Bold" panose="020B0903060703020204" pitchFamily="34" charset="0"/>
                </a:rPr>
                <a:t>4</a:t>
              </a:r>
            </a:p>
          </p:txBody>
        </p:sp>
      </p:grpSp>
      <p:pic>
        <p:nvPicPr>
          <p:cNvPr id="4098" name="Picture 2" descr="Imagen relacionada">
            <a:extLst>
              <a:ext uri="{FF2B5EF4-FFF2-40B4-BE49-F238E27FC236}">
                <a16:creationId xmlns:a16="http://schemas.microsoft.com/office/drawing/2014/main" id="{A50111AE-A8BF-4086-8F1E-AFBE532163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464"/>
          <a:stretch/>
        </p:blipFill>
        <p:spPr bwMode="auto">
          <a:xfrm>
            <a:off x="5466110" y="4021587"/>
            <a:ext cx="2830019" cy="19915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DF12275F-7601-4EC9-8191-80D6EFD3D37F}"/>
              </a:ext>
            </a:extLst>
          </p:cNvPr>
          <p:cNvSpPr txBox="1"/>
          <p:nvPr/>
        </p:nvSpPr>
        <p:spPr>
          <a:xfrm>
            <a:off x="315592" y="1461762"/>
            <a:ext cx="5779614" cy="3385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C" sz="1600" b="1" dirty="0">
                <a:ln/>
                <a:solidFill>
                  <a:schemeClr val="accent3"/>
                </a:solidFill>
              </a:rPr>
              <a:t>Mapa de Sectores de producción del Cantón Sigchos</a:t>
            </a:r>
          </a:p>
        </p:txBody>
      </p:sp>
      <p:sp>
        <p:nvSpPr>
          <p:cNvPr id="18" name="CuadroTexto 17">
            <a:extLst>
              <a:ext uri="{FF2B5EF4-FFF2-40B4-BE49-F238E27FC236}">
                <a16:creationId xmlns:a16="http://schemas.microsoft.com/office/drawing/2014/main" id="{ADBD3C3F-2008-43D3-B89E-01EE2EB59081}"/>
              </a:ext>
            </a:extLst>
          </p:cNvPr>
          <p:cNvSpPr txBox="1"/>
          <p:nvPr/>
        </p:nvSpPr>
        <p:spPr>
          <a:xfrm>
            <a:off x="6095206" y="1867846"/>
            <a:ext cx="2736305" cy="830997"/>
          </a:xfrm>
          <a:prstGeom prst="rect">
            <a:avLst/>
          </a:prstGeom>
          <a:noFill/>
        </p:spPr>
        <p:txBody>
          <a:bodyPr wrap="square" rtlCol="0">
            <a:spAutoFit/>
          </a:bodyPr>
          <a:lstStyle/>
          <a:p>
            <a:pPr algn="ctr"/>
            <a:r>
              <a:rPr lang="es-EC" sz="1600" b="1" dirty="0">
                <a:ln w="0"/>
                <a:solidFill>
                  <a:schemeClr val="accent1"/>
                </a:solidFill>
                <a:effectLst>
                  <a:outerShdw blurRad="38100" dist="25400" dir="5400000" algn="ctr" rotWithShape="0">
                    <a:srgbClr val="6E747A">
                      <a:alpha val="43000"/>
                    </a:srgbClr>
                  </a:outerShdw>
                </a:effectLst>
              </a:rPr>
              <a:t>Áreas productivas por Parroquia y tenencia de la tierra</a:t>
            </a:r>
          </a:p>
        </p:txBody>
      </p:sp>
      <p:sp>
        <p:nvSpPr>
          <p:cNvPr id="19" name="CuadroTexto 18">
            <a:extLst>
              <a:ext uri="{FF2B5EF4-FFF2-40B4-BE49-F238E27FC236}">
                <a16:creationId xmlns:a16="http://schemas.microsoft.com/office/drawing/2014/main" id="{AA8DEA64-1876-416E-8236-9588A997E277}"/>
              </a:ext>
            </a:extLst>
          </p:cNvPr>
          <p:cNvSpPr txBox="1"/>
          <p:nvPr/>
        </p:nvSpPr>
        <p:spPr>
          <a:xfrm>
            <a:off x="6095206" y="3588181"/>
            <a:ext cx="5779614" cy="400110"/>
          </a:xfrm>
          <a:prstGeom prst="rect">
            <a:avLst/>
          </a:prstGeom>
          <a:noFill/>
        </p:spPr>
        <p:txBody>
          <a:bodyPr wrap="square" rtlCol="0">
            <a:spAutoFit/>
          </a:bodyPr>
          <a:lstStyle/>
          <a:p>
            <a:pPr algn="ctr"/>
            <a:r>
              <a:rPr lang="es-EC" sz="2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Producción de leche en el Cantón Sigchos</a:t>
            </a:r>
          </a:p>
        </p:txBody>
      </p:sp>
      <p:pic>
        <p:nvPicPr>
          <p:cNvPr id="5" name="Imagen 4">
            <a:extLst>
              <a:ext uri="{FF2B5EF4-FFF2-40B4-BE49-F238E27FC236}">
                <a16:creationId xmlns:a16="http://schemas.microsoft.com/office/drawing/2014/main" id="{AE276A48-1CBE-48E4-A9CB-4AEC55889704}"/>
              </a:ext>
            </a:extLst>
          </p:cNvPr>
          <p:cNvPicPr>
            <a:picLocks noChangeAspect="1"/>
          </p:cNvPicPr>
          <p:nvPr/>
        </p:nvPicPr>
        <p:blipFill>
          <a:blip r:embed="rId5"/>
          <a:stretch>
            <a:fillRect/>
          </a:stretch>
        </p:blipFill>
        <p:spPr>
          <a:xfrm>
            <a:off x="8866429" y="1166044"/>
            <a:ext cx="3029806" cy="2213270"/>
          </a:xfrm>
          <a:prstGeom prst="rect">
            <a:avLst/>
          </a:prstGeom>
        </p:spPr>
      </p:pic>
      <p:pic>
        <p:nvPicPr>
          <p:cNvPr id="6" name="Imagen 5">
            <a:extLst>
              <a:ext uri="{FF2B5EF4-FFF2-40B4-BE49-F238E27FC236}">
                <a16:creationId xmlns:a16="http://schemas.microsoft.com/office/drawing/2014/main" id="{0567B3A2-CEC0-4F09-A2B7-A76099F55017}"/>
              </a:ext>
            </a:extLst>
          </p:cNvPr>
          <p:cNvPicPr>
            <a:picLocks noChangeAspect="1"/>
          </p:cNvPicPr>
          <p:nvPr/>
        </p:nvPicPr>
        <p:blipFill>
          <a:blip r:embed="rId6"/>
          <a:stretch>
            <a:fillRect/>
          </a:stretch>
        </p:blipFill>
        <p:spPr>
          <a:xfrm>
            <a:off x="8471470" y="4467071"/>
            <a:ext cx="3266516" cy="978153"/>
          </a:xfrm>
          <a:prstGeom prst="rect">
            <a:avLst/>
          </a:prstGeom>
        </p:spPr>
      </p:pic>
      <p:pic>
        <p:nvPicPr>
          <p:cNvPr id="7" name="Imagen 6">
            <a:extLst>
              <a:ext uri="{FF2B5EF4-FFF2-40B4-BE49-F238E27FC236}">
                <a16:creationId xmlns:a16="http://schemas.microsoft.com/office/drawing/2014/main" id="{5CE19517-7994-4ED4-9C1E-D387F3032666}"/>
              </a:ext>
            </a:extLst>
          </p:cNvPr>
          <p:cNvPicPr>
            <a:picLocks noChangeAspect="1"/>
          </p:cNvPicPr>
          <p:nvPr/>
        </p:nvPicPr>
        <p:blipFill>
          <a:blip r:embed="rId7"/>
          <a:stretch>
            <a:fillRect/>
          </a:stretch>
        </p:blipFill>
        <p:spPr>
          <a:xfrm>
            <a:off x="259736" y="1809444"/>
            <a:ext cx="5185436" cy="4897060"/>
          </a:xfrm>
          <a:prstGeom prst="rect">
            <a:avLst/>
          </a:prstGeom>
        </p:spPr>
      </p:pic>
    </p:spTree>
    <p:extLst>
      <p:ext uri="{BB962C8B-B14F-4D97-AF65-F5344CB8AC3E}">
        <p14:creationId xmlns:p14="http://schemas.microsoft.com/office/powerpoint/2010/main" val="3192518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8">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Tema8</Template>
  <TotalTime>5239</TotalTime>
  <Words>1729</Words>
  <Application>Microsoft Office PowerPoint</Application>
  <PresentationFormat>Personalizado</PresentationFormat>
  <Paragraphs>245</Paragraphs>
  <Slides>24</Slides>
  <Notes>1</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35" baseType="lpstr">
      <vt:lpstr>Arial</vt:lpstr>
      <vt:lpstr>Britannic Bold</vt:lpstr>
      <vt:lpstr>Calibri</vt:lpstr>
      <vt:lpstr>Cambria Math</vt:lpstr>
      <vt:lpstr>Gill Sans</vt:lpstr>
      <vt:lpstr>Helvetica</vt:lpstr>
      <vt:lpstr>Maiandra GD</vt:lpstr>
      <vt:lpstr>Times New Roman</vt:lpstr>
      <vt:lpstr>Wingdings</vt:lpstr>
      <vt:lpstr>Tema8</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CAPÍTULO IV Análisis Micro </vt:lpstr>
      <vt:lpstr>Presentación de PowerPoint</vt:lpstr>
      <vt:lpstr>CAPÍTULO IV RESULTADOS </vt:lpstr>
      <vt:lpstr>Presentación de PowerPoint</vt:lpstr>
      <vt:lpstr>Presentación de PowerPoint</vt:lpstr>
      <vt:lpstr>Presentación de PowerPoint</vt:lpstr>
      <vt:lpstr>Presentación de PowerPoint</vt:lpstr>
      <vt:lpstr>ANÁLISIS FACTORIAL CRÉDITO COOPERATIVO </vt:lpstr>
      <vt:lpstr>Presentación de PowerPoint</vt:lpstr>
      <vt:lpstr>Análisis de la prueba ANOVA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Escobar Lopez;Sofía Elizabeth Páez. B</dc:creator>
  <cp:lastModifiedBy>Sofy Paez</cp:lastModifiedBy>
  <cp:revision>426</cp:revision>
  <cp:lastPrinted>2019-07-16T18:06:46Z</cp:lastPrinted>
  <dcterms:created xsi:type="dcterms:W3CDTF">2018-06-18T02:07:28Z</dcterms:created>
  <dcterms:modified xsi:type="dcterms:W3CDTF">2019-07-29T06:31:47Z</dcterms:modified>
</cp:coreProperties>
</file>