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</p:sldMasterIdLst>
  <p:notesMasterIdLst>
    <p:notesMasterId r:id="rId28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71" r:id="rId10"/>
    <p:sldId id="265" r:id="rId11"/>
    <p:sldId id="266" r:id="rId12"/>
    <p:sldId id="267" r:id="rId13"/>
    <p:sldId id="284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2" r:id="rId23"/>
    <p:sldId id="283" r:id="rId24"/>
    <p:sldId id="280" r:id="rId25"/>
    <p:sldId id="281" r:id="rId26"/>
    <p:sldId id="279" r:id="rId2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0285" autoAdjust="0"/>
  </p:normalViewPr>
  <p:slideViewPr>
    <p:cSldViewPr>
      <p:cViewPr varScale="1">
        <p:scale>
          <a:sx n="66" d="100"/>
          <a:sy n="66" d="100"/>
        </p:scale>
        <p:origin x="14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5D03A-1DAA-4A8E-995E-3B9D5E00BC4C}" type="doc">
      <dgm:prSet loTypeId="urn:microsoft.com/office/officeart/2005/8/layout/process2" loCatId="process" qsTypeId="urn:microsoft.com/office/officeart/2005/8/quickstyle/simple3" qsCatId="simple" csTypeId="urn:microsoft.com/office/officeart/2005/8/colors/colorful5" csCatId="colorful" phldr="1"/>
      <dgm:spPr/>
    </dgm:pt>
    <dgm:pt modelId="{69D6A728-3B9E-4A42-BFE6-79F4967EE77E}">
      <dgm:prSet phldrT="[Texto]" custT="1"/>
      <dgm:spPr/>
      <dgm:t>
        <a:bodyPr/>
        <a:lstStyle/>
        <a:p>
          <a:r>
            <a:rPr lang="es-CO" sz="1200" dirty="0" smtClean="0"/>
            <a:t>Influye en procesos </a:t>
          </a:r>
          <a:r>
            <a:rPr lang="es-CO" sz="1200" dirty="0" smtClean="0">
              <a:latin typeface="Arial" pitchFamily="34" charset="0"/>
              <a:cs typeface="Arial" pitchFamily="34" charset="0"/>
            </a:rPr>
            <a:t>metabólicos</a:t>
          </a:r>
          <a:r>
            <a:rPr lang="es-CO" sz="1200" dirty="0" smtClean="0"/>
            <a:t> (fotosíntesis y respiración)</a:t>
          </a:r>
          <a:endParaRPr lang="es-CO" sz="1200" dirty="0"/>
        </a:p>
      </dgm:t>
    </dgm:pt>
    <dgm:pt modelId="{DA62AF73-B7FB-4842-A06D-AE20516B53C4}" type="parTrans" cxnId="{3A1E5DC8-E8FF-40C9-AAAE-141D27B25FA8}">
      <dgm:prSet/>
      <dgm:spPr/>
      <dgm:t>
        <a:bodyPr/>
        <a:lstStyle/>
        <a:p>
          <a:endParaRPr lang="es-CO" sz="1200"/>
        </a:p>
      </dgm:t>
    </dgm:pt>
    <dgm:pt modelId="{A78E9565-CFB6-4E48-8D1E-481AF17F5616}" type="sibTrans" cxnId="{3A1E5DC8-E8FF-40C9-AAAE-141D27B25FA8}">
      <dgm:prSet custT="1"/>
      <dgm:spPr/>
      <dgm:t>
        <a:bodyPr/>
        <a:lstStyle/>
        <a:p>
          <a:endParaRPr lang="es-CO" sz="1200"/>
        </a:p>
      </dgm:t>
    </dgm:pt>
    <dgm:pt modelId="{371FDFF1-E037-48D5-B55E-BE8A26EFBF0C}">
      <dgm:prSet phldrT="[Texto]" custT="1"/>
      <dgm:spPr/>
      <dgm:t>
        <a:bodyPr/>
        <a:lstStyle/>
        <a:p>
          <a:r>
            <a:rPr lang="es-CO" sz="1200" dirty="0" smtClean="0"/>
            <a:t>Crecimiento y desarrollo</a:t>
          </a:r>
          <a:endParaRPr lang="es-CO" sz="1200" dirty="0"/>
        </a:p>
      </dgm:t>
    </dgm:pt>
    <dgm:pt modelId="{7EA68F05-1D00-4B15-A9E3-66B396D41CFE}" type="parTrans" cxnId="{ABCA5352-9FE6-4DEA-970D-AD435EFB860A}">
      <dgm:prSet/>
      <dgm:spPr/>
      <dgm:t>
        <a:bodyPr/>
        <a:lstStyle/>
        <a:p>
          <a:endParaRPr lang="es-CO" sz="1200"/>
        </a:p>
      </dgm:t>
    </dgm:pt>
    <dgm:pt modelId="{C632C974-767C-4320-A881-2E2CD059CEA6}" type="sibTrans" cxnId="{ABCA5352-9FE6-4DEA-970D-AD435EFB860A}">
      <dgm:prSet custT="1"/>
      <dgm:spPr/>
      <dgm:t>
        <a:bodyPr/>
        <a:lstStyle/>
        <a:p>
          <a:endParaRPr lang="es-CO" sz="1200"/>
        </a:p>
      </dgm:t>
    </dgm:pt>
    <dgm:pt modelId="{049AAF9A-FFFD-4480-BAAC-5ED1DBEA2A35}">
      <dgm:prSet custT="1"/>
      <dgm:spPr/>
      <dgm:t>
        <a:bodyPr/>
        <a:lstStyle/>
        <a:p>
          <a:r>
            <a:rPr lang="es-CO" sz="1200" smtClean="0"/>
            <a:t>Duración del ciclo</a:t>
          </a:r>
          <a:endParaRPr lang="es-CO" sz="1200" dirty="0"/>
        </a:p>
      </dgm:t>
    </dgm:pt>
    <dgm:pt modelId="{C60FC153-EAEF-4954-B182-3457ACAB2B6E}" type="parTrans" cxnId="{BD020CBC-F92A-4BC0-A036-1AA830B5492F}">
      <dgm:prSet/>
      <dgm:spPr/>
      <dgm:t>
        <a:bodyPr/>
        <a:lstStyle/>
        <a:p>
          <a:endParaRPr lang="es-CO" sz="1200"/>
        </a:p>
      </dgm:t>
    </dgm:pt>
    <dgm:pt modelId="{1C354C9E-AC37-476D-8FA6-CC3EAA655809}" type="sibTrans" cxnId="{BD020CBC-F92A-4BC0-A036-1AA830B5492F}">
      <dgm:prSet/>
      <dgm:spPr/>
      <dgm:t>
        <a:bodyPr/>
        <a:lstStyle/>
        <a:p>
          <a:endParaRPr lang="es-CO" sz="1200"/>
        </a:p>
      </dgm:t>
    </dgm:pt>
    <dgm:pt modelId="{C8DD0DCB-AF88-4508-AE6F-920388DE2E37}" type="pres">
      <dgm:prSet presAssocID="{8985D03A-1DAA-4A8E-995E-3B9D5E00BC4C}" presName="linearFlow" presStyleCnt="0">
        <dgm:presLayoutVars>
          <dgm:resizeHandles val="exact"/>
        </dgm:presLayoutVars>
      </dgm:prSet>
      <dgm:spPr/>
    </dgm:pt>
    <dgm:pt modelId="{A51DC81E-15FB-448B-AC1C-41B23BC45920}" type="pres">
      <dgm:prSet presAssocID="{69D6A728-3B9E-4A42-BFE6-79F4967EE77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023B76E-C91E-4A79-8D36-A289169CC4BC}" type="pres">
      <dgm:prSet presAssocID="{A78E9565-CFB6-4E48-8D1E-481AF17F5616}" presName="sibTrans" presStyleLbl="sibTrans2D1" presStyleIdx="0" presStyleCnt="2"/>
      <dgm:spPr/>
      <dgm:t>
        <a:bodyPr/>
        <a:lstStyle/>
        <a:p>
          <a:endParaRPr lang="es-CO"/>
        </a:p>
      </dgm:t>
    </dgm:pt>
    <dgm:pt modelId="{8E61D883-6186-4703-91A0-8E1B8CA735B3}" type="pres">
      <dgm:prSet presAssocID="{A78E9565-CFB6-4E48-8D1E-481AF17F5616}" presName="connectorText" presStyleLbl="sibTrans2D1" presStyleIdx="0" presStyleCnt="2"/>
      <dgm:spPr/>
      <dgm:t>
        <a:bodyPr/>
        <a:lstStyle/>
        <a:p>
          <a:endParaRPr lang="es-CO"/>
        </a:p>
      </dgm:t>
    </dgm:pt>
    <dgm:pt modelId="{84A16A55-277D-4FCC-B670-569EEB3D998D}" type="pres">
      <dgm:prSet presAssocID="{371FDFF1-E037-48D5-B55E-BE8A26EFBF0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94A81C7-F474-48F7-ACFC-0845BBC09301}" type="pres">
      <dgm:prSet presAssocID="{C632C974-767C-4320-A881-2E2CD059CEA6}" presName="sibTrans" presStyleLbl="sibTrans2D1" presStyleIdx="1" presStyleCnt="2"/>
      <dgm:spPr/>
      <dgm:t>
        <a:bodyPr/>
        <a:lstStyle/>
        <a:p>
          <a:endParaRPr lang="es-CO"/>
        </a:p>
      </dgm:t>
    </dgm:pt>
    <dgm:pt modelId="{46FCA467-8A0B-470F-8DC0-0FEDE54D5E4E}" type="pres">
      <dgm:prSet presAssocID="{C632C974-767C-4320-A881-2E2CD059CEA6}" presName="connectorText" presStyleLbl="sibTrans2D1" presStyleIdx="1" presStyleCnt="2"/>
      <dgm:spPr/>
      <dgm:t>
        <a:bodyPr/>
        <a:lstStyle/>
        <a:p>
          <a:endParaRPr lang="es-CO"/>
        </a:p>
      </dgm:t>
    </dgm:pt>
    <dgm:pt modelId="{ECF5D04E-197A-4A13-805D-79130ABC2C6E}" type="pres">
      <dgm:prSet presAssocID="{049AAF9A-FFFD-4480-BAAC-5ED1DBEA2A3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14255EB-E402-42B6-9DE5-0CFB8C8093CC}" type="presOf" srcId="{C632C974-767C-4320-A881-2E2CD059CEA6}" destId="{594A81C7-F474-48F7-ACFC-0845BBC09301}" srcOrd="0" destOrd="0" presId="urn:microsoft.com/office/officeart/2005/8/layout/process2"/>
    <dgm:cxn modelId="{1E6D7846-A76D-4BCD-91AB-2D6233D9D5A1}" type="presOf" srcId="{69D6A728-3B9E-4A42-BFE6-79F4967EE77E}" destId="{A51DC81E-15FB-448B-AC1C-41B23BC45920}" srcOrd="0" destOrd="0" presId="urn:microsoft.com/office/officeart/2005/8/layout/process2"/>
    <dgm:cxn modelId="{BD020CBC-F92A-4BC0-A036-1AA830B5492F}" srcId="{8985D03A-1DAA-4A8E-995E-3B9D5E00BC4C}" destId="{049AAF9A-FFFD-4480-BAAC-5ED1DBEA2A35}" srcOrd="2" destOrd="0" parTransId="{C60FC153-EAEF-4954-B182-3457ACAB2B6E}" sibTransId="{1C354C9E-AC37-476D-8FA6-CC3EAA655809}"/>
    <dgm:cxn modelId="{C89EDB77-122D-4784-83EA-8DF78597321F}" type="presOf" srcId="{049AAF9A-FFFD-4480-BAAC-5ED1DBEA2A35}" destId="{ECF5D04E-197A-4A13-805D-79130ABC2C6E}" srcOrd="0" destOrd="0" presId="urn:microsoft.com/office/officeart/2005/8/layout/process2"/>
    <dgm:cxn modelId="{ABCA5352-9FE6-4DEA-970D-AD435EFB860A}" srcId="{8985D03A-1DAA-4A8E-995E-3B9D5E00BC4C}" destId="{371FDFF1-E037-48D5-B55E-BE8A26EFBF0C}" srcOrd="1" destOrd="0" parTransId="{7EA68F05-1D00-4B15-A9E3-66B396D41CFE}" sibTransId="{C632C974-767C-4320-A881-2E2CD059CEA6}"/>
    <dgm:cxn modelId="{96F3BB37-A4C6-4EC9-A532-AEA8793B62EC}" type="presOf" srcId="{A78E9565-CFB6-4E48-8D1E-481AF17F5616}" destId="{8023B76E-C91E-4A79-8D36-A289169CC4BC}" srcOrd="0" destOrd="0" presId="urn:microsoft.com/office/officeart/2005/8/layout/process2"/>
    <dgm:cxn modelId="{1A0AFFCB-B308-4060-8FB5-FC6F4B92C6B3}" type="presOf" srcId="{371FDFF1-E037-48D5-B55E-BE8A26EFBF0C}" destId="{84A16A55-277D-4FCC-B670-569EEB3D998D}" srcOrd="0" destOrd="0" presId="urn:microsoft.com/office/officeart/2005/8/layout/process2"/>
    <dgm:cxn modelId="{EA343F26-D94C-4CB6-99D9-252D2F686DF2}" type="presOf" srcId="{8985D03A-1DAA-4A8E-995E-3B9D5E00BC4C}" destId="{C8DD0DCB-AF88-4508-AE6F-920388DE2E37}" srcOrd="0" destOrd="0" presId="urn:microsoft.com/office/officeart/2005/8/layout/process2"/>
    <dgm:cxn modelId="{3A1E5DC8-E8FF-40C9-AAAE-141D27B25FA8}" srcId="{8985D03A-1DAA-4A8E-995E-3B9D5E00BC4C}" destId="{69D6A728-3B9E-4A42-BFE6-79F4967EE77E}" srcOrd="0" destOrd="0" parTransId="{DA62AF73-B7FB-4842-A06D-AE20516B53C4}" sibTransId="{A78E9565-CFB6-4E48-8D1E-481AF17F5616}"/>
    <dgm:cxn modelId="{E630C44D-3F30-456F-B6B2-964236F1D7BA}" type="presOf" srcId="{A78E9565-CFB6-4E48-8D1E-481AF17F5616}" destId="{8E61D883-6186-4703-91A0-8E1B8CA735B3}" srcOrd="1" destOrd="0" presId="urn:microsoft.com/office/officeart/2005/8/layout/process2"/>
    <dgm:cxn modelId="{102FFFD4-3AD3-45E6-91E7-F6D35D3379E8}" type="presOf" srcId="{C632C974-767C-4320-A881-2E2CD059CEA6}" destId="{46FCA467-8A0B-470F-8DC0-0FEDE54D5E4E}" srcOrd="1" destOrd="0" presId="urn:microsoft.com/office/officeart/2005/8/layout/process2"/>
    <dgm:cxn modelId="{DA564313-A9AC-45D2-9F0D-2657F373D701}" type="presParOf" srcId="{C8DD0DCB-AF88-4508-AE6F-920388DE2E37}" destId="{A51DC81E-15FB-448B-AC1C-41B23BC45920}" srcOrd="0" destOrd="0" presId="urn:microsoft.com/office/officeart/2005/8/layout/process2"/>
    <dgm:cxn modelId="{3DC71685-10EA-4D0A-AE38-4D0CF71B3DB9}" type="presParOf" srcId="{C8DD0DCB-AF88-4508-AE6F-920388DE2E37}" destId="{8023B76E-C91E-4A79-8D36-A289169CC4BC}" srcOrd="1" destOrd="0" presId="urn:microsoft.com/office/officeart/2005/8/layout/process2"/>
    <dgm:cxn modelId="{11480AB5-501A-4734-8BF8-A3BC9BADC7A4}" type="presParOf" srcId="{8023B76E-C91E-4A79-8D36-A289169CC4BC}" destId="{8E61D883-6186-4703-91A0-8E1B8CA735B3}" srcOrd="0" destOrd="0" presId="urn:microsoft.com/office/officeart/2005/8/layout/process2"/>
    <dgm:cxn modelId="{723CBEA1-C3A9-4A68-BA42-DA15CF64A478}" type="presParOf" srcId="{C8DD0DCB-AF88-4508-AE6F-920388DE2E37}" destId="{84A16A55-277D-4FCC-B670-569EEB3D998D}" srcOrd="2" destOrd="0" presId="urn:microsoft.com/office/officeart/2005/8/layout/process2"/>
    <dgm:cxn modelId="{64F5E42D-4C6C-49FD-B7E0-8C521B620FFC}" type="presParOf" srcId="{C8DD0DCB-AF88-4508-AE6F-920388DE2E37}" destId="{594A81C7-F474-48F7-ACFC-0845BBC09301}" srcOrd="3" destOrd="0" presId="urn:microsoft.com/office/officeart/2005/8/layout/process2"/>
    <dgm:cxn modelId="{4D093765-E00D-4EB7-B228-E9302F2D0B75}" type="presParOf" srcId="{594A81C7-F474-48F7-ACFC-0845BBC09301}" destId="{46FCA467-8A0B-470F-8DC0-0FEDE54D5E4E}" srcOrd="0" destOrd="0" presId="urn:microsoft.com/office/officeart/2005/8/layout/process2"/>
    <dgm:cxn modelId="{58A32DBD-FBF8-4F09-8C5E-23037E9FB013}" type="presParOf" srcId="{C8DD0DCB-AF88-4508-AE6F-920388DE2E37}" destId="{ECF5D04E-197A-4A13-805D-79130ABC2C6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DC81E-15FB-448B-AC1C-41B23BC45920}">
      <dsp:nvSpPr>
        <dsp:cNvPr id="0" name=""/>
        <dsp:cNvSpPr/>
      </dsp:nvSpPr>
      <dsp:spPr>
        <a:xfrm>
          <a:off x="541091" y="0"/>
          <a:ext cx="1703899" cy="7044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Influye en procesos </a:t>
          </a:r>
          <a:r>
            <a:rPr lang="es-CO" sz="1200" kern="1200" dirty="0" smtClean="0">
              <a:latin typeface="Arial" pitchFamily="34" charset="0"/>
              <a:cs typeface="Arial" pitchFamily="34" charset="0"/>
            </a:rPr>
            <a:t>metabólicos</a:t>
          </a:r>
          <a:r>
            <a:rPr lang="es-CO" sz="1200" kern="1200" dirty="0" smtClean="0"/>
            <a:t> (fotosíntesis y respiración)</a:t>
          </a:r>
          <a:endParaRPr lang="es-CO" sz="1200" kern="1200" dirty="0"/>
        </a:p>
      </dsp:txBody>
      <dsp:txXfrm>
        <a:off x="561724" y="20633"/>
        <a:ext cx="1662633" cy="663188"/>
      </dsp:txXfrm>
    </dsp:sp>
    <dsp:sp modelId="{8023B76E-C91E-4A79-8D36-A289169CC4BC}">
      <dsp:nvSpPr>
        <dsp:cNvPr id="0" name=""/>
        <dsp:cNvSpPr/>
      </dsp:nvSpPr>
      <dsp:spPr>
        <a:xfrm rot="5400000">
          <a:off x="1260955" y="722065"/>
          <a:ext cx="264170" cy="3170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/>
        </a:p>
      </dsp:txBody>
      <dsp:txXfrm rot="-5400000">
        <a:off x="1297940" y="748482"/>
        <a:ext cx="190202" cy="184919"/>
      </dsp:txXfrm>
    </dsp:sp>
    <dsp:sp modelId="{84A16A55-277D-4FCC-B670-569EEB3D998D}">
      <dsp:nvSpPr>
        <dsp:cNvPr id="0" name=""/>
        <dsp:cNvSpPr/>
      </dsp:nvSpPr>
      <dsp:spPr>
        <a:xfrm>
          <a:off x="541091" y="1056681"/>
          <a:ext cx="1703899" cy="7044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Crecimiento y desarrollo</a:t>
          </a:r>
          <a:endParaRPr lang="es-CO" sz="1200" kern="1200" dirty="0"/>
        </a:p>
      </dsp:txBody>
      <dsp:txXfrm>
        <a:off x="561724" y="1077314"/>
        <a:ext cx="1662633" cy="663188"/>
      </dsp:txXfrm>
    </dsp:sp>
    <dsp:sp modelId="{594A81C7-F474-48F7-ACFC-0845BBC09301}">
      <dsp:nvSpPr>
        <dsp:cNvPr id="0" name=""/>
        <dsp:cNvSpPr/>
      </dsp:nvSpPr>
      <dsp:spPr>
        <a:xfrm rot="5400000">
          <a:off x="1260955" y="1778747"/>
          <a:ext cx="264170" cy="3170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200" kern="1200"/>
        </a:p>
      </dsp:txBody>
      <dsp:txXfrm rot="-5400000">
        <a:off x="1297940" y="1805164"/>
        <a:ext cx="190202" cy="184919"/>
      </dsp:txXfrm>
    </dsp:sp>
    <dsp:sp modelId="{ECF5D04E-197A-4A13-805D-79130ABC2C6E}">
      <dsp:nvSpPr>
        <dsp:cNvPr id="0" name=""/>
        <dsp:cNvSpPr/>
      </dsp:nvSpPr>
      <dsp:spPr>
        <a:xfrm>
          <a:off x="541091" y="2113363"/>
          <a:ext cx="1703899" cy="7044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smtClean="0"/>
            <a:t>Duración del ciclo</a:t>
          </a:r>
          <a:endParaRPr lang="es-CO" sz="1200" kern="1200" dirty="0"/>
        </a:p>
      </dsp:txBody>
      <dsp:txXfrm>
        <a:off x="561724" y="2133996"/>
        <a:ext cx="1662633" cy="663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F10B4-0556-41E9-92FB-CC74A084CB31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70BB0-3896-46C7-9911-4F0CE55FE3AE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O" sz="10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s-EC" sz="1000" dirty="0" smtClean="0">
                <a:latin typeface="Arial" pitchFamily="34" charset="0"/>
                <a:cs typeface="Arial" pitchFamily="34" charset="0"/>
              </a:rPr>
              <a:t>n la variedad </a:t>
            </a:r>
            <a:r>
              <a:rPr lang="es-EC" sz="1000" dirty="0" err="1" smtClean="0">
                <a:latin typeface="Arial" pitchFamily="34" charset="0"/>
                <a:cs typeface="Arial" pitchFamily="34" charset="0"/>
              </a:rPr>
              <a:t>Freedom</a:t>
            </a:r>
            <a:r>
              <a:rPr lang="es-EC" sz="1000" dirty="0" smtClean="0">
                <a:latin typeface="Arial" pitchFamily="34" charset="0"/>
                <a:cs typeface="Arial" pitchFamily="34" charset="0"/>
              </a:rPr>
              <a:t> en promedio alcanzó 100,4 cm, siendo la de mayor longitud en su investigación, requiriendo 1399GDD, mientras que otro lote d </a:t>
            </a:r>
            <a:r>
              <a:rPr lang="es-EC" sz="1000" dirty="0" err="1" smtClean="0">
                <a:latin typeface="Arial" pitchFamily="34" charset="0"/>
                <a:cs typeface="Arial" pitchFamily="34" charset="0"/>
              </a:rPr>
              <a:t>ela</a:t>
            </a:r>
            <a:r>
              <a:rPr lang="es-EC" sz="1000" dirty="0" smtClean="0">
                <a:latin typeface="Arial" pitchFamily="34" charset="0"/>
                <a:cs typeface="Arial" pitchFamily="34" charset="0"/>
              </a:rPr>
              <a:t> misma variedad en promedio de largo de tallo fue. </a:t>
            </a:r>
          </a:p>
          <a:p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ya que una variedad puede llegar a medir 90,46cm y acumular la mayor cantidad de grados día desarrollo  a comparación de variedades que están en promedio de 83,78cm y  tuvieron un requerimiento de grados día mayor.</a:t>
            </a: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es-CO" sz="10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70BB0-3896-46C7-9911-4F0CE55FE3AE}" type="slidenum">
              <a:rPr lang="es-CO" smtClean="0"/>
              <a:pPr/>
              <a:t>14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1C909-8BE5-468B-A064-28E1973E4922}" type="datetimeFigureOut">
              <a:rPr lang="es-CO" smtClean="0"/>
              <a:pPr/>
              <a:t>07/08/2019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A0477-5019-4D97-B101-B0DEC79D2E7C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/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dirty="0"/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52536" y="1268760"/>
            <a:ext cx="9289032" cy="409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95" marR="252095" indent="180340" algn="ctr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DEPARTAMENTO DE CIENCIAS DE LA VIDA Y DE LA AGRICULTURA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2095" marR="252095" indent="180340" algn="ctr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CARRERA DE INGENIERÍA AGROPECUARIA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2095" marR="252095" indent="180340" algn="ctr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2095" marR="252095" indent="180340" algn="ctr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TRABAJO DE TITULACIÓN, PREVIO A LA OBTENCIÓN DEL TÍTULO DE INGENIERO AGROPECUARIO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52095" indent="180340" algn="just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2095" marR="252095" indent="180340" algn="ctr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DETERMINACIÓN DE GRADOS DÍA DESARROLLO POR ESTADO FENOLÓGICO PARA TRES VARIEDADES DE ROSAS EN LA FINCA BELLARO S.A., PEDRO MONCAYO-ECUADOR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52095" indent="180340" algn="just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2095" marR="252095" indent="180340" algn="ctr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AUTOR: MACAS DAZA, NADYA CAROLINA 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2095" marR="252095" indent="180340" algn="ctr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C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52095" marR="252095" indent="180340" algn="ctr">
              <a:lnSpc>
                <a:spcPct val="200000"/>
              </a:lnSpc>
              <a:spcAft>
                <a:spcPts val="0"/>
              </a:spcAft>
            </a:pP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DIRECTOR: URBANO SALAZAR, RUTH ELIZABETH, </a:t>
            </a:r>
            <a:r>
              <a:rPr lang="es-CO" sz="1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</a:t>
            </a:r>
            <a:r>
              <a:rPr lang="es-CO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D.</a:t>
            </a:r>
            <a:endParaRPr lang="es-EC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428596" y="2285992"/>
          <a:ext cx="3441700" cy="914400"/>
        </p:xfrm>
        <a:graphic>
          <a:graphicData uri="http://schemas.openxmlformats.org/drawingml/2006/table">
            <a:tbl>
              <a:tblPr/>
              <a:tblGrid>
                <a:gridCol w="832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latin typeface="Times New Roman"/>
                          <a:ea typeface="Times New Roman"/>
                        </a:rPr>
                        <a:t>Símbolo 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latin typeface="Times New Roman"/>
                          <a:ea typeface="Times New Roman"/>
                        </a:rPr>
                        <a:t>Descripción 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Método residual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latin typeface="Times New Roman"/>
                          <a:ea typeface="Times New Roman"/>
                        </a:rPr>
                        <a:t>Software de la Universidad de California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00034" y="3929066"/>
          <a:ext cx="2768600" cy="12192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latin typeface="Times New Roman"/>
                          <a:ea typeface="Times New Roman"/>
                        </a:rPr>
                        <a:t>Símbolo 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latin typeface="Times New Roman"/>
                          <a:ea typeface="Times New Roman"/>
                        </a:rPr>
                        <a:t>Descripción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latin typeface="Times New Roman"/>
                          <a:ea typeface="Times New Roman"/>
                        </a:rPr>
                        <a:t>V1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Freedom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V2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Vendela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V3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 err="1">
                          <a:latin typeface="Times New Roman"/>
                          <a:ea typeface="Times New Roman"/>
                        </a:rPr>
                        <a:t>Pink</a:t>
                      </a:r>
                      <a:r>
                        <a:rPr lang="es-CO" sz="1000" dirty="0">
                          <a:latin typeface="Times New Roman"/>
                          <a:ea typeface="Times New Roman"/>
                        </a:rPr>
                        <a:t> Floyd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4500562" y="2786058"/>
          <a:ext cx="3797300" cy="2133600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9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latin typeface="Times New Roman"/>
                          <a:ea typeface="Times New Roman"/>
                        </a:rPr>
                        <a:t>Símbolo 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latin typeface="Times New Roman"/>
                          <a:ea typeface="Times New Roman"/>
                        </a:rPr>
                        <a:t>Descripción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M1V1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latin typeface="Times New Roman"/>
                          <a:ea typeface="Times New Roman"/>
                        </a:rPr>
                        <a:t>Método residual+ </a:t>
                      </a:r>
                      <a:r>
                        <a:rPr lang="es-CO" sz="1000" dirty="0" err="1">
                          <a:latin typeface="Times New Roman"/>
                          <a:ea typeface="Times New Roman"/>
                        </a:rPr>
                        <a:t>variedadFreedom</a:t>
                      </a:r>
                      <a:r>
                        <a:rPr lang="es-CO" sz="1000" dirty="0">
                          <a:latin typeface="Times New Roman"/>
                          <a:ea typeface="Times New Roman"/>
                        </a:rPr>
                        <a:t> 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M1V2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latin typeface="Times New Roman"/>
                          <a:ea typeface="Times New Roman"/>
                        </a:rPr>
                        <a:t>Método residual+ variedad </a:t>
                      </a:r>
                      <a:r>
                        <a:rPr lang="es-CO" sz="1000" dirty="0" err="1">
                          <a:latin typeface="Times New Roman"/>
                          <a:ea typeface="Times New Roman"/>
                        </a:rPr>
                        <a:t>Pink</a:t>
                      </a:r>
                      <a:r>
                        <a:rPr lang="es-CO" sz="1000" dirty="0">
                          <a:latin typeface="Times New Roman"/>
                          <a:ea typeface="Times New Roman"/>
                        </a:rPr>
                        <a:t> Floyd 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M1V3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Método residual+ variedad Vendela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M2V1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Software+ variedad Freedom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0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M2V2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Software + variedad Pink Floyd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Times New Roman"/>
                          <a:ea typeface="Times New Roman"/>
                        </a:rPr>
                        <a:t>M2V3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latin typeface="Times New Roman"/>
                          <a:ea typeface="Times New Roman"/>
                        </a:rPr>
                        <a:t>Software+ variedad </a:t>
                      </a:r>
                      <a:r>
                        <a:rPr lang="es-CO" sz="1000" dirty="0" err="1">
                          <a:latin typeface="Times New Roman"/>
                          <a:ea typeface="Times New Roman"/>
                        </a:rPr>
                        <a:t>Vendela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Diseño Experimental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1 Imagen"/>
          <p:cNvPicPr/>
          <p:nvPr/>
        </p:nvPicPr>
        <p:blipFill>
          <a:blip r:embed="rId2" cstate="print"/>
          <a:srcRect l="10067" t="22298" r="4160" b="13406"/>
          <a:stretch>
            <a:fillRect/>
          </a:stretch>
        </p:blipFill>
        <p:spPr bwMode="auto">
          <a:xfrm>
            <a:off x="4357686" y="928670"/>
            <a:ext cx="1298122" cy="130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2 Imagen"/>
          <p:cNvPicPr/>
          <p:nvPr/>
        </p:nvPicPr>
        <p:blipFill>
          <a:blip r:embed="rId3" cstate="print"/>
          <a:srcRect l="15713" t="21781" r="11857" b="17397"/>
          <a:stretch>
            <a:fillRect/>
          </a:stretch>
        </p:blipFill>
        <p:spPr bwMode="auto">
          <a:xfrm>
            <a:off x="5643570" y="928670"/>
            <a:ext cx="129812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3 Imagen"/>
          <p:cNvPicPr/>
          <p:nvPr/>
        </p:nvPicPr>
        <p:blipFill>
          <a:blip r:embed="rId4" cstate="print"/>
          <a:srcRect l="15933" r="27545" b="14355"/>
          <a:stretch>
            <a:fillRect/>
          </a:stretch>
        </p:blipFill>
        <p:spPr bwMode="auto">
          <a:xfrm>
            <a:off x="6929454" y="928670"/>
            <a:ext cx="128451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357158" y="857232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Se empleó un diseño completamente al azar con cuatro repeticiones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57158" y="1714488"/>
            <a:ext cx="3643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Métodos de cálculo de grados día desarrollo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28596" y="3429000"/>
            <a:ext cx="3643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Variedades 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500562" y="2428868"/>
            <a:ext cx="3643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Tratamientos  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5429264"/>
            <a:ext cx="30718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La unidad </a:t>
            </a:r>
            <a:r>
              <a:rPr kumimoji="0" lang="es-EC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muestral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correspondió a 20 tallos por cama escogidos aleatoriamente. 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000496" y="50720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Para realizar el análisis de datos exploratorio se utilizó el software libre “R”, adicionalmente se utilizó las herramientas proporcionadas por Excel 2010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Cálculo de Grados día desarrollo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2 Imagen"/>
          <p:cNvPicPr/>
          <p:nvPr/>
        </p:nvPicPr>
        <p:blipFill>
          <a:blip r:embed="rId2"/>
          <a:srcRect l="1268" t="7105" r="37329" b="10682"/>
          <a:stretch>
            <a:fillRect/>
          </a:stretch>
        </p:blipFill>
        <p:spPr bwMode="auto">
          <a:xfrm>
            <a:off x="4429124" y="1000108"/>
            <a:ext cx="3759130" cy="37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4357686" y="492919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Pantalla del programa DDU- Software de la Universidad de California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42910" y="21431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Temperatura máxima: 35,20</a:t>
            </a:r>
          </a:p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Temperatura mínima: 5,20</a:t>
            </a:r>
          </a:p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GDD= (35,20+5,20)/2-5,3</a:t>
            </a:r>
          </a:p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GDD=14,90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57224" y="1571612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 smtClean="0">
                <a:latin typeface="Arial" pitchFamily="34" charset="0"/>
                <a:cs typeface="Arial" pitchFamily="34" charset="0"/>
              </a:rPr>
              <a:t>Método residual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429124" y="642918"/>
            <a:ext cx="1665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 smtClean="0">
                <a:latin typeface="Arial" pitchFamily="34" charset="0"/>
                <a:cs typeface="Arial" pitchFamily="34" charset="0"/>
              </a:rPr>
              <a:t>Método seno simple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b="7288"/>
          <a:stretch>
            <a:fillRect/>
          </a:stretch>
        </p:blipFill>
        <p:spPr>
          <a:xfrm>
            <a:off x="2786050" y="1428736"/>
            <a:ext cx="4593663" cy="3021752"/>
          </a:xfrm>
          <a:prstGeom prst="rect">
            <a:avLst/>
          </a:prstGeom>
        </p:spPr>
      </p:pic>
      <p:sp>
        <p:nvSpPr>
          <p:cNvPr id="1025" name="Text Box 1"/>
          <p:cNvSpPr txBox="1">
            <a:spLocks noChangeArrowheads="1"/>
          </p:cNvSpPr>
          <p:nvPr/>
        </p:nvSpPr>
        <p:spPr bwMode="auto">
          <a:xfrm>
            <a:off x="4286248" y="4643446"/>
            <a:ext cx="1387475" cy="271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Variedad y ciclo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 rot="16200000">
            <a:off x="1931177" y="2926551"/>
            <a:ext cx="1099345" cy="3897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Crecimiento (cm)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928794" y="785794"/>
            <a:ext cx="4929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Relación</a:t>
            </a:r>
            <a:r>
              <a:rPr kumimoji="0" lang="es-EC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Crecimiento en</a:t>
            </a:r>
            <a:r>
              <a:rPr kumimoji="0" lang="es-EC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función de variedades y </a:t>
            </a: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periodos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285852" y="1357298"/>
          <a:ext cx="5140960" cy="3200400"/>
        </p:xfrm>
        <a:graphic>
          <a:graphicData uri="http://schemas.openxmlformats.org/drawingml/2006/table">
            <a:tbl>
              <a:tblPr/>
              <a:tblGrid>
                <a:gridCol w="1238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Época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M. residual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M. seno simple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Freedom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CO" sz="11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CO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CO" sz="11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Promedio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marzo-junio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502,39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502,55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octubre-enero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502,39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502,55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GDD acumulados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marzo-junio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1062,05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1075,31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octubre-enero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925,2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925,43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Pink Floyd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CO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CO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CO" sz="11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Promedio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marzo-junio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534,99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535,16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octubre-enero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534,99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535,16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GDD acumulados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marzo-junio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1074,9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1075,31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octubre-enero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1135,4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1135,63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Vendela 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CO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CO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s-CO" sz="1100" dirty="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Promedio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marzo-junio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534,99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535,16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octubre-enero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534,99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535,16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GDD acumulados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marzo-junio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1111,35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1111,98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octubre-enero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1067,95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1068,18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14348" y="85723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Promedio de grados día desarrollo bajo dos métodos de cálculo de tres variedades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286248" y="3143248"/>
            <a:ext cx="571504" cy="42862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noFill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214810" y="4143380"/>
            <a:ext cx="571504" cy="42862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noFill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214810" y="2143116"/>
            <a:ext cx="571504" cy="42862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noFill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142860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85786" y="5214950"/>
            <a:ext cx="728664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Nunes</a:t>
            </a: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al</a:t>
            </a: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(2016), menciona que los ciclos más cortos están relacionados con mayor cantidad de temperatura, por lo tanto mayor cantidad de luz necesaria para realizar la fotosíntesis y así completar un ciclo productivo más rápido</a:t>
            </a:r>
            <a:r>
              <a:rPr kumimoji="0" lang="es-CO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b="6395"/>
          <a:stretch>
            <a:fillRect/>
          </a:stretch>
        </p:blipFill>
        <p:spPr>
          <a:xfrm>
            <a:off x="1000100" y="1500174"/>
            <a:ext cx="2643206" cy="250033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214414" y="4071942"/>
            <a:ext cx="1385887" cy="271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Variedad y ciclo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 rot="16200000">
            <a:off x="99574" y="2329265"/>
            <a:ext cx="1428759" cy="3420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M. Residual acumulado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43042" y="928670"/>
            <a:ext cx="5643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Relación</a:t>
            </a:r>
            <a:r>
              <a:rPr kumimoji="0" lang="es-EC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C" sz="1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método residual </a:t>
            </a: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</a:t>
            </a:r>
            <a:r>
              <a:rPr kumimoji="0" lang="es-EC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función de variedades y </a:t>
            </a: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ciclos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"/>
          <p:cNvPicPr/>
          <p:nvPr/>
        </p:nvPicPr>
        <p:blipFill>
          <a:blip r:embed="rId4"/>
          <a:srcRect l="4726" b="6161"/>
          <a:stretch>
            <a:fillRect/>
          </a:stretch>
        </p:blipFill>
        <p:spPr bwMode="auto">
          <a:xfrm>
            <a:off x="3929058" y="1428736"/>
            <a:ext cx="4431956" cy="3262184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929190" y="4714884"/>
            <a:ext cx="1944688" cy="2555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Método residual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 rot="16200000">
            <a:off x="3095600" y="2762261"/>
            <a:ext cx="1290652" cy="3381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Crecimiento (cm)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57158" y="4857760"/>
            <a:ext cx="371477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CO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Cañizares y Leiva (2014), </a:t>
            </a:r>
            <a:r>
              <a:rPr lang="es-CO" sz="1200" dirty="0" smtClean="0">
                <a:latin typeface="Arial" pitchFamily="34" charset="0"/>
                <a:cs typeface="Arial" pitchFamily="34" charset="0"/>
              </a:rPr>
              <a:t>existe relación directa entre longitud del tallo y acumulación de grados día desarrollo. 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429124" y="5143512"/>
            <a:ext cx="421484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un estudio realizado en Crisantemos por Villares (2018), menciona que el crecimiento del tallo y la acumulación de grados día no tienen relación</a:t>
            </a:r>
            <a:endParaRPr kumimoji="0" lang="es-CO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7158" y="557214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 smtClean="0">
                <a:latin typeface="Arial" pitchFamily="34" charset="0"/>
                <a:cs typeface="Arial" pitchFamily="34" charset="0"/>
              </a:rPr>
              <a:t>100,4 cm, requiriendo 1399GDD</a:t>
            </a:r>
            <a:endParaRPr lang="es-CO" sz="1200" dirty="0"/>
          </a:p>
        </p:txBody>
      </p:sp>
      <p:sp>
        <p:nvSpPr>
          <p:cNvPr id="15" name="14 Rectángulo"/>
          <p:cNvSpPr/>
          <p:nvPr/>
        </p:nvSpPr>
        <p:spPr>
          <a:xfrm>
            <a:off x="428596" y="5857892"/>
            <a:ext cx="2332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latin typeface="Arial" pitchFamily="34" charset="0"/>
                <a:cs typeface="Arial" pitchFamily="34" charset="0"/>
              </a:rPr>
              <a:t>de 84,7  necesitando 1256GDD</a:t>
            </a:r>
            <a:endParaRPr lang="es-CO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REURBANO\AppData\Local\Microsoft\Windows\INetCache\Content.Word\GTF1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b="6622"/>
          <a:stretch>
            <a:fillRect/>
          </a:stretch>
        </p:blipFill>
        <p:spPr bwMode="auto">
          <a:xfrm>
            <a:off x="428597" y="1571612"/>
            <a:ext cx="4000527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REURBANO\AppData\Local\Microsoft\Windows\INetCache\Content.Word\GTF2.t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b="6716"/>
          <a:stretch>
            <a:fillRect/>
          </a:stretch>
        </p:blipFill>
        <p:spPr bwMode="auto">
          <a:xfrm>
            <a:off x="4714876" y="1643050"/>
            <a:ext cx="4037646" cy="27146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142860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428728" y="4429132"/>
            <a:ext cx="9144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Días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500166" y="1000108"/>
            <a:ext cx="5929354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s-CO" sz="1100" b="1" dirty="0" smtClean="0">
                <a:latin typeface="Arial" pitchFamily="34" charset="0"/>
                <a:cs typeface="Arial" pitchFamily="34" charset="0"/>
              </a:rPr>
              <a:t>Relación longitud de tallo y estados fenológicos de la variedad </a:t>
            </a:r>
            <a:r>
              <a:rPr lang="es-CO" sz="1100" b="1" dirty="0" err="1" smtClean="0">
                <a:latin typeface="Arial" pitchFamily="34" charset="0"/>
                <a:cs typeface="Arial" pitchFamily="34" charset="0"/>
              </a:rPr>
              <a:t>Freedom</a:t>
            </a:r>
            <a:r>
              <a:rPr lang="es-CO" sz="1100" b="1" dirty="0" smtClean="0">
                <a:latin typeface="Arial" pitchFamily="34" charset="0"/>
                <a:cs typeface="Arial" pitchFamily="34" charset="0"/>
              </a:rPr>
              <a:t> en dos ciclos</a:t>
            </a:r>
            <a:endParaRPr kumimoji="0" lang="es-CO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 rot="16200000">
            <a:off x="-531814" y="2746370"/>
            <a:ext cx="1427962" cy="364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Crecimiento (cm)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16200000">
            <a:off x="3825871" y="2817807"/>
            <a:ext cx="1427962" cy="364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Crecimiento (cm)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REURBANO\AppData\Local\Microsoft\Windows\INetCache\Content.Word\GTP1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b="6058"/>
          <a:stretch>
            <a:fillRect/>
          </a:stretch>
        </p:blipFill>
        <p:spPr bwMode="auto">
          <a:xfrm>
            <a:off x="428596" y="1428736"/>
            <a:ext cx="3860361" cy="271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REURBANO\AppData\Local\Microsoft\Windows\INetCache\Content.Word\GTP2.t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b="6546"/>
          <a:stretch>
            <a:fillRect/>
          </a:stretch>
        </p:blipFill>
        <p:spPr bwMode="auto">
          <a:xfrm>
            <a:off x="4429124" y="1428736"/>
            <a:ext cx="3854548" cy="27009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2835275" y="4295775"/>
            <a:ext cx="9144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Días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429256" y="4429132"/>
            <a:ext cx="9144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Días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142976" y="4357694"/>
            <a:ext cx="9144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Días</a:t>
            </a: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 rot="16200000">
            <a:off x="-531814" y="3103559"/>
            <a:ext cx="1427962" cy="364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Crecimiento (cm)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16200000">
            <a:off x="3540120" y="2960684"/>
            <a:ext cx="1427962" cy="364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Crecimiento (cm)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00166" y="1000108"/>
            <a:ext cx="6929486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s-CO" sz="1100" b="1" dirty="0" smtClean="0">
                <a:latin typeface="Arial" pitchFamily="34" charset="0"/>
                <a:cs typeface="Arial" pitchFamily="34" charset="0"/>
              </a:rPr>
              <a:t>Relación longitud de tallo y estados fenológicos de la variedad </a:t>
            </a:r>
            <a:r>
              <a:rPr lang="es-CO" sz="1100" b="1" dirty="0" err="1" smtClean="0">
                <a:latin typeface="Arial" pitchFamily="34" charset="0"/>
                <a:cs typeface="Arial" pitchFamily="34" charset="0"/>
              </a:rPr>
              <a:t>Pink</a:t>
            </a:r>
            <a:r>
              <a:rPr lang="es-CO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O" sz="1100" b="1" dirty="0" err="1" smtClean="0">
                <a:latin typeface="Arial" pitchFamily="34" charset="0"/>
                <a:cs typeface="Arial" pitchFamily="34" charset="0"/>
              </a:rPr>
              <a:t>floyd</a:t>
            </a:r>
            <a:r>
              <a:rPr lang="es-CO" sz="1100" b="1" dirty="0" smtClean="0">
                <a:latin typeface="Arial" pitchFamily="34" charset="0"/>
                <a:cs typeface="Arial" pitchFamily="34" charset="0"/>
              </a:rPr>
              <a:t>  en dos ciclos</a:t>
            </a:r>
            <a:endParaRPr kumimoji="0" lang="es-CO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REURBANO\AppData\Local\Microsoft\Windows\INetCache\Content.Word\GTV1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b="7552"/>
          <a:stretch>
            <a:fillRect/>
          </a:stretch>
        </p:blipFill>
        <p:spPr bwMode="auto">
          <a:xfrm>
            <a:off x="500034" y="1500174"/>
            <a:ext cx="3853039" cy="266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REURBANO\AppData\Local\Microsoft\Windows\INetCache\Content.Word\GTV2.t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b="7773"/>
          <a:stretch>
            <a:fillRect/>
          </a:stretch>
        </p:blipFill>
        <p:spPr bwMode="auto">
          <a:xfrm>
            <a:off x="4572000" y="1643050"/>
            <a:ext cx="3819172" cy="26528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500166" y="4357694"/>
            <a:ext cx="9144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Días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500694" y="4500570"/>
            <a:ext cx="914400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Días</a:t>
            </a:r>
            <a:endParaRPr kumimoji="0" 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16200000">
            <a:off x="-531814" y="3103559"/>
            <a:ext cx="1427962" cy="364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Crecimiento (cm)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 rot="16200000">
            <a:off x="3682995" y="3103560"/>
            <a:ext cx="1427962" cy="364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CO" sz="1000" b="0" i="0" u="none" strike="noStrike" cap="none" normalizeH="0" baseline="0" dirty="0" smtClean="0">
                <a:ln>
                  <a:noFill/>
                </a:ln>
                <a:solidFill>
                  <a:srgbClr val="948A54"/>
                </a:solidFill>
                <a:effectLst/>
                <a:latin typeface="Calibri" pitchFamily="34" charset="0"/>
                <a:cs typeface="Arial" pitchFamily="34" charset="0"/>
              </a:rPr>
              <a:t>Crecimiento (cm)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00166" y="1000108"/>
            <a:ext cx="5929354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s-CO" sz="1100" b="1" dirty="0" smtClean="0">
                <a:latin typeface="Arial" pitchFamily="34" charset="0"/>
                <a:cs typeface="Arial" pitchFamily="34" charset="0"/>
              </a:rPr>
              <a:t>Relación longitud de tallo y estados fenológicos de la variedad </a:t>
            </a:r>
            <a:r>
              <a:rPr lang="es-CO" sz="1100" b="1" dirty="0" err="1" smtClean="0">
                <a:latin typeface="Arial" pitchFamily="34" charset="0"/>
                <a:cs typeface="Arial" pitchFamily="34" charset="0"/>
              </a:rPr>
              <a:t>Vendela</a:t>
            </a:r>
            <a:r>
              <a:rPr lang="es-CO" sz="1100" b="1" dirty="0" smtClean="0">
                <a:latin typeface="Arial" pitchFamily="34" charset="0"/>
                <a:cs typeface="Arial" pitchFamily="34" charset="0"/>
              </a:rPr>
              <a:t> en dos ciclos</a:t>
            </a:r>
            <a:endParaRPr kumimoji="0" lang="es-CO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714356"/>
            <a:ext cx="7072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b="1" dirty="0" smtClean="0">
                <a:latin typeface="Arial" pitchFamily="34" charset="0"/>
                <a:cs typeface="Arial" pitchFamily="34" charset="0"/>
              </a:rPr>
              <a:t>Variedad </a:t>
            </a:r>
            <a:r>
              <a:rPr lang="es-CO" sz="1200" b="1" dirty="0" err="1" smtClean="0">
                <a:latin typeface="Arial" pitchFamily="34" charset="0"/>
                <a:cs typeface="Arial" pitchFamily="34" charset="0"/>
              </a:rPr>
              <a:t>Freedom</a:t>
            </a:r>
            <a:r>
              <a:rPr lang="es-CO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 descr="C:\Users\Ana Gabriela\Documents\Nadya\fotos tesis\FINAL FREEDO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572008"/>
            <a:ext cx="8429683" cy="159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571472" y="1714488"/>
          <a:ext cx="8101028" cy="1064895"/>
        </p:xfrm>
        <a:graphic>
          <a:graphicData uri="http://schemas.openxmlformats.org/drawingml/2006/table">
            <a:tbl>
              <a:tblPr/>
              <a:tblGrid>
                <a:gridCol w="1045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87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1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33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85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Yema brotada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arroz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arveja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garbanzo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Línea color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Sépalos desprendidos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Cosecha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GDD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168,16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631,63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713,12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795,85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874,59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945,72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1062,05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Días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Crecimiento (cm)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1,00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57,70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67,41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73,60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77,18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79,17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79,94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85720" y="1142984"/>
            <a:ext cx="5825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Acumulación de grados día desarrollo variedad </a:t>
            </a:r>
            <a:r>
              <a:rPr lang="es-CO" sz="1200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s-CO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reedom</a:t>
            </a: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en el período marzo-junio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571472" y="3643314"/>
          <a:ext cx="8143934" cy="1064895"/>
        </p:xfrm>
        <a:graphic>
          <a:graphicData uri="http://schemas.openxmlformats.org/drawingml/2006/table">
            <a:tbl>
              <a:tblPr/>
              <a:tblGrid>
                <a:gridCol w="1050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3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63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92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4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Yema brotada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arroz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arveja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garbanzo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Línea color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Sépalos desprendidos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Cosecha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GDD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153,30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533,13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619,30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711,76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797,21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880,89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925,20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Días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Crecimiento (cm)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1,00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45,25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59,97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70,16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78,96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83,74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85,08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00034" y="307181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Acumulación de grados día desarrollo variedad </a:t>
            </a:r>
            <a:r>
              <a:rPr kumimoji="0" lang="es-CO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Freedom</a:t>
            </a: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en el período octubre-enero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Ana Gabriela\Documents\Nadya\fotos tesis\FINAL PINK FLOY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500570"/>
            <a:ext cx="8358246" cy="149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14282" y="857232"/>
            <a:ext cx="7072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b="1" dirty="0" smtClean="0">
                <a:latin typeface="Arial" pitchFamily="34" charset="0"/>
                <a:cs typeface="Arial" pitchFamily="34" charset="0"/>
              </a:rPr>
              <a:t>Variedad </a:t>
            </a:r>
            <a:r>
              <a:rPr lang="es-CO" sz="1200" b="1" dirty="0" err="1" smtClean="0">
                <a:latin typeface="Arial" pitchFamily="34" charset="0"/>
                <a:cs typeface="Arial" pitchFamily="34" charset="0"/>
              </a:rPr>
              <a:t>Pink</a:t>
            </a:r>
            <a:r>
              <a:rPr lang="es-CO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O" sz="1200" b="1" dirty="0" err="1" smtClean="0">
                <a:latin typeface="Arial" pitchFamily="34" charset="0"/>
                <a:cs typeface="Arial" pitchFamily="34" charset="0"/>
              </a:rPr>
              <a:t>floyd</a:t>
            </a:r>
            <a:r>
              <a:rPr lang="es-CO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85720" y="1785926"/>
          <a:ext cx="8501122" cy="1064895"/>
        </p:xfrm>
        <a:graphic>
          <a:graphicData uri="http://schemas.openxmlformats.org/drawingml/2006/table">
            <a:tbl>
              <a:tblPr/>
              <a:tblGrid>
                <a:gridCol w="1096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7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3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8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Yema brotada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arroz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arveja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garbanzo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Línea color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Sépalos desprendidos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Cosecha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GDD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158,90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630,79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712,30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798,98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889,33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998,52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1074,90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Días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67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Crecimiento (cm)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1,00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55,86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66,87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74,87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79,21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81,91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83,01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85720" y="121442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Acumulación de grados día desarrollo variedad </a:t>
            </a:r>
            <a:r>
              <a:rPr kumimoji="0" lang="es-CO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Pink</a:t>
            </a: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Floyd en el período marzo-junio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357158" y="3571876"/>
          <a:ext cx="8358245" cy="1064895"/>
        </p:xfrm>
        <a:graphic>
          <a:graphicData uri="http://schemas.openxmlformats.org/drawingml/2006/table">
            <a:tbl>
              <a:tblPr/>
              <a:tblGrid>
                <a:gridCol w="1078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9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8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86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41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Yema brotada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arroz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arveja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|B</a:t>
                      </a:r>
                      <a:r>
                        <a:rPr lang="es-CO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garbanzo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Línea color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Sépalos desprendidos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Cosecha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GDD</a:t>
                      </a:r>
                      <a:endParaRPr lang="es-CO" sz="1200" b="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160,34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593,22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680,11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769,87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872,74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987,16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1135,4,73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Días </a:t>
                      </a:r>
                      <a:endParaRPr lang="es-CO" sz="1200" b="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Crecimiento (cm)</a:t>
                      </a:r>
                      <a:endParaRPr lang="es-CO" sz="1200" b="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1,00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49,51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61,41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70,99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77,91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82,69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84,16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85720" y="307181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Acumulación de grados día desarrollo variedad </a:t>
            </a:r>
            <a:r>
              <a:rPr kumimoji="0" lang="es-CO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Pink</a:t>
            </a: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Floyd en el período octubre-enero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Problema 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362" name="AutoShape 2" descr="https://lh3.googleusercontent.com/Pw9Ll_yTJUTT-WdxuFE-nsWQx8DNMbYkik2-BJFU7ENQCWQoucOwTWmG8sqxkBtrw4OsbPqAaIQztuw4aZrG5UKa2TSEjPvz8-NAQTLZsTO8umIj4qrgBa9o1uBhbLF80DqkE9o1I4aAc3b7cSbrz0TcGPhkl9SlG1Tv04mGfF_ZD2peKc8eRqDh26ruXP-qkegW2nhF9ACPYLov__5xtadVrzCQxflMBCu_CD3tkjTjeDlvJtteN7LPR64EdjE11uyWRTefVtDQRenM5qOIOiVHpsuOJ_7KTSklKHdYYGSJFmBMW2Kh2VAjP0QYIyP4qvUQsbcl7A70YVFth9Piq7DO-JNZ9lYVMaRtTMpbiajI-MOD0rskp0BIWpUuy3_srSXZltPLGwn6gAr_1jbbTLlVbbVocwX4runWkf_79BCqbpt6QZlOGNn1Wk3uHC2RmFSXIx204ILafP3tQ6FftpWTvS-d6HCj2yZQBTOHCSXl4S22LVQJXekZXdUdAf1q0j4xDUNNu-LumKcKfutVypv0PgI2sE2sfOSRfrSadAb5zXFrjN6h1pPY9TP5pZB25Li-Ukj7OZOdGnC3BzKI5KjIgP8s3kZs4qXg8OIuWBe_ro2hEfkk8WCCVmaHazZZTL3HfxBDY2KU71NR88Y06Nx7dW1QaIk=w523-h697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5363" name="Picture 3" descr="C:\Users\Ana Gabriela\Documents\Nadya\fotos tesis\PRODUCCION BREATHLESS.jpg"/>
          <p:cNvPicPr>
            <a:picLocks noChangeAspect="1" noChangeArrowheads="1"/>
          </p:cNvPicPr>
          <p:nvPr/>
        </p:nvPicPr>
        <p:blipFill>
          <a:blip r:embed="rId2"/>
          <a:srcRect t="11805"/>
          <a:stretch>
            <a:fillRect/>
          </a:stretch>
        </p:blipFill>
        <p:spPr bwMode="auto">
          <a:xfrm>
            <a:off x="0" y="4929198"/>
            <a:ext cx="2143108" cy="123823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428596" y="1000108"/>
            <a:ext cx="307183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Falta de herramientas para estimar los volúmenes de rosas </a:t>
            </a:r>
          </a:p>
        </p:txBody>
      </p:sp>
      <p:pic>
        <p:nvPicPr>
          <p:cNvPr id="15364" name="Picture 4" descr="C:\Users\Ana Gabriela\Documents\Nadya\fotos tesis\PRODUCC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929198"/>
            <a:ext cx="2071702" cy="1247761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428596" y="2143116"/>
            <a:ext cx="1720343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Errores de estimación </a:t>
            </a:r>
          </a:p>
        </p:txBody>
      </p:sp>
      <p:sp>
        <p:nvSpPr>
          <p:cNvPr id="15366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5368" name="AutoShape 8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5369" name="Picture 9" descr="C:\Users\Ana Gabriela\Documents\Nadya\fotos tesis\¿podria-2019-establecer-un-record-mundial-de-temperatura-a-nivel-global--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14620"/>
            <a:ext cx="1428760" cy="1115249"/>
          </a:xfrm>
          <a:prstGeom prst="rect">
            <a:avLst/>
          </a:prstGeom>
          <a:noFill/>
        </p:spPr>
      </p:pic>
      <p:pic>
        <p:nvPicPr>
          <p:cNvPr id="15370" name="Picture 10" descr="C:\Users\Ana Gabriela\Documents\Nadya\fotos tesis\descarg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2714620"/>
            <a:ext cx="1516684" cy="1143007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285720" y="3929066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Temperatura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857356" y="4000504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Humedad relativa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071538" y="4357694"/>
            <a:ext cx="1292341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Ciclo del cultivo </a:t>
            </a:r>
          </a:p>
        </p:txBody>
      </p:sp>
      <p:sp>
        <p:nvSpPr>
          <p:cNvPr id="18" name="17 Flecha abajo"/>
          <p:cNvSpPr/>
          <p:nvPr/>
        </p:nvSpPr>
        <p:spPr>
          <a:xfrm>
            <a:off x="1214414" y="1785926"/>
            <a:ext cx="484632" cy="28575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18 Flecha derecha"/>
          <p:cNvSpPr/>
          <p:nvPr/>
        </p:nvSpPr>
        <p:spPr>
          <a:xfrm>
            <a:off x="3571868" y="2928934"/>
            <a:ext cx="285752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371" name="Picture 11" descr="C:\Users\Ana Gabriela\Documents\Nadya\fotos tesis\n_im_201510171726032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2214554"/>
            <a:ext cx="2180555" cy="1571636"/>
          </a:xfrm>
          <a:prstGeom prst="rect">
            <a:avLst/>
          </a:prstGeom>
          <a:noFill/>
        </p:spPr>
      </p:pic>
      <p:sp>
        <p:nvSpPr>
          <p:cNvPr id="21" name="20 CuadroTexto"/>
          <p:cNvSpPr txBox="1"/>
          <p:nvPr/>
        </p:nvSpPr>
        <p:spPr>
          <a:xfrm>
            <a:off x="4143372" y="3929066"/>
            <a:ext cx="200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>
                <a:latin typeface="Arial" pitchFamily="34" charset="0"/>
                <a:cs typeface="Arial" pitchFamily="34" charset="0"/>
              </a:rPr>
              <a:t>Pedidos oportunos y confiabilidad con clientes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6429388" y="1000108"/>
            <a:ext cx="242889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Determinación de Grados </a:t>
            </a:r>
            <a:r>
              <a:rPr lang="es-CO" sz="1200" dirty="0">
                <a:latin typeface="Arial" pitchFamily="34" charset="0"/>
                <a:cs typeface="Arial" pitchFamily="34" charset="0"/>
              </a:rPr>
              <a:t>D</a:t>
            </a:r>
            <a:r>
              <a:rPr lang="es-CO" sz="1200" dirty="0" smtClean="0">
                <a:latin typeface="Arial" pitchFamily="34" charset="0"/>
                <a:cs typeface="Arial" pitchFamily="34" charset="0"/>
              </a:rPr>
              <a:t>ía </a:t>
            </a:r>
            <a:r>
              <a:rPr lang="es-CO" sz="1200" dirty="0">
                <a:latin typeface="Arial" pitchFamily="34" charset="0"/>
                <a:cs typeface="Arial" pitchFamily="34" charset="0"/>
              </a:rPr>
              <a:t>D</a:t>
            </a:r>
            <a:r>
              <a:rPr lang="es-CO" sz="1200" dirty="0" smtClean="0">
                <a:latin typeface="Arial" pitchFamily="34" charset="0"/>
                <a:cs typeface="Arial" pitchFamily="34" charset="0"/>
              </a:rPr>
              <a:t>esarrollo</a:t>
            </a:r>
          </a:p>
        </p:txBody>
      </p:sp>
      <p:cxnSp>
        <p:nvCxnSpPr>
          <p:cNvPr id="25" name="24 Conector recto de flecha"/>
          <p:cNvCxnSpPr>
            <a:stCxn id="22" idx="2"/>
          </p:cNvCxnSpPr>
          <p:nvPr/>
        </p:nvCxnSpPr>
        <p:spPr>
          <a:xfrm rot="16200000" flipH="1">
            <a:off x="7374603" y="1731003"/>
            <a:ext cx="538465" cy="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6572264" y="2071678"/>
            <a:ext cx="1806905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Estimación mas exacta 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6715140" y="2857496"/>
            <a:ext cx="1857388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200" dirty="0" smtClean="0">
                <a:latin typeface="Arial" pitchFamily="34" charset="0"/>
                <a:cs typeface="Arial" pitchFamily="34" charset="0"/>
              </a:rPr>
              <a:t>Cantidad de calor requerido para el desarrollo durante su ciclo de vida</a:t>
            </a:r>
          </a:p>
        </p:txBody>
      </p:sp>
      <p:cxnSp>
        <p:nvCxnSpPr>
          <p:cNvPr id="30" name="29 Conector recto de flecha"/>
          <p:cNvCxnSpPr/>
          <p:nvPr/>
        </p:nvCxnSpPr>
        <p:spPr>
          <a:xfrm rot="16200000" flipH="1">
            <a:off x="7466934" y="2605769"/>
            <a:ext cx="353803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2" name="Picture 12" descr="C:\Users\Ana Gabriela\Documents\Nadya\fotos tesis\IMG-20190704-WA0024.jpg"/>
          <p:cNvPicPr>
            <a:picLocks noChangeAspect="1" noChangeArrowheads="1"/>
          </p:cNvPicPr>
          <p:nvPr/>
        </p:nvPicPr>
        <p:blipFill>
          <a:blip r:embed="rId7" cstate="print"/>
          <a:srcRect l="12963" r="3703"/>
          <a:stretch>
            <a:fillRect/>
          </a:stretch>
        </p:blipFill>
        <p:spPr bwMode="auto">
          <a:xfrm rot="16200000">
            <a:off x="2844089" y="4442531"/>
            <a:ext cx="1241245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Ana Gabriela\Documents\Nadya\fotos tesis\FINAL VENDEL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572008"/>
            <a:ext cx="8572560" cy="142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214282" y="857232"/>
            <a:ext cx="7072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b="1" dirty="0" smtClean="0">
                <a:latin typeface="Arial" pitchFamily="34" charset="0"/>
                <a:cs typeface="Arial" pitchFamily="34" charset="0"/>
              </a:rPr>
              <a:t>Variedad </a:t>
            </a:r>
            <a:r>
              <a:rPr lang="es-CO" sz="1200" b="1" dirty="0" err="1" smtClean="0">
                <a:latin typeface="Arial" pitchFamily="34" charset="0"/>
                <a:cs typeface="Arial" pitchFamily="34" charset="0"/>
              </a:rPr>
              <a:t>Vendela</a:t>
            </a:r>
            <a:r>
              <a:rPr lang="es-CO" sz="1200" b="1" dirty="0" smtClean="0">
                <a:latin typeface="Arial" pitchFamily="34" charset="0"/>
                <a:cs typeface="Arial" pitchFamily="34" charset="0"/>
              </a:rPr>
              <a:t>  </a:t>
            </a: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428596" y="1714488"/>
          <a:ext cx="8143932" cy="1064895"/>
        </p:xfrm>
        <a:graphic>
          <a:graphicData uri="http://schemas.openxmlformats.org/drawingml/2006/table">
            <a:tbl>
              <a:tblPr/>
              <a:tblGrid>
                <a:gridCol w="1050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3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63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9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4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Yema brotada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arroz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arveja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garbanzo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Línea color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Sépalos desprendidos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Cosecha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GDD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158,87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626,30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708,56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803,10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926,12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1014,65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111,36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Días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67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Crecimiento (cm)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1,00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44,45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52,79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58,94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62,85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64,14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65,47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000100" y="114298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Acumulación de grados día desarrollo variedad </a:t>
            </a:r>
            <a:r>
              <a:rPr kumimoji="0" lang="es-CO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Vendela</a:t>
            </a: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en el período marzo-junio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428597" y="3571876"/>
          <a:ext cx="8358245" cy="1064895"/>
        </p:xfrm>
        <a:graphic>
          <a:graphicData uri="http://schemas.openxmlformats.org/drawingml/2006/table">
            <a:tbl>
              <a:tblPr/>
              <a:tblGrid>
                <a:gridCol w="1078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9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8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86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41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Yema brotada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arroz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arveja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B. garbanzo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Línea color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Sépalos desprendidos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Cosecha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GDD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162,98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605,22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692,76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778,66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897,71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981,56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1047,50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Días 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48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55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62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71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84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Crecimiento (cm)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1,00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49,20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57,87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65,79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75,30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75,30</a:t>
                      </a:r>
                      <a:endParaRPr lang="es-CO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76,20</a:t>
                      </a:r>
                      <a:endParaRPr lang="es-CO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571472" y="314324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Acumulación de grados día desarrollo variedad </a:t>
            </a:r>
            <a:r>
              <a:rPr kumimoji="0" lang="es-CO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Vendela</a:t>
            </a:r>
            <a:r>
              <a:rPr kumimoji="0" lang="es-CO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en el período octubre-enero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:\Users\REURBANO\AppData\Local\Microsoft\Windows\INetCache\Content.Word\f1gs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b="9122"/>
          <a:stretch>
            <a:fillRect/>
          </a:stretch>
        </p:blipFill>
        <p:spPr bwMode="auto">
          <a:xfrm>
            <a:off x="285720" y="1571612"/>
            <a:ext cx="2643206" cy="195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REURBANO\AppData\Local\Microsoft\Windows\INetCache\Content.Word\f2gs.tif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b="10849"/>
          <a:stretch>
            <a:fillRect/>
          </a:stretch>
        </p:blipFill>
        <p:spPr bwMode="auto">
          <a:xfrm>
            <a:off x="285720" y="3786190"/>
            <a:ext cx="285752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REURBANO\AppData\Local\Microsoft\Windows\INetCache\Content.Word\p1gs.tif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b="8500"/>
          <a:stretch>
            <a:fillRect/>
          </a:stretch>
        </p:blipFill>
        <p:spPr bwMode="auto">
          <a:xfrm>
            <a:off x="3428992" y="1428736"/>
            <a:ext cx="2500330" cy="214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REURBANO\AppData\Local\Microsoft\Windows\INetCache\Content.Word\p2gs.tif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b="10000"/>
          <a:stretch>
            <a:fillRect/>
          </a:stretch>
        </p:blipFill>
        <p:spPr bwMode="auto">
          <a:xfrm>
            <a:off x="3428992" y="3786190"/>
            <a:ext cx="2500330" cy="20717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9 Imagen" descr="C:\Users\REURBANO\AppData\Local\Microsoft\Windows\INetCache\Content.Word\v1gs.tif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b="10000"/>
          <a:stretch>
            <a:fillRect/>
          </a:stretch>
        </p:blipFill>
        <p:spPr bwMode="auto">
          <a:xfrm>
            <a:off x="6357950" y="1500174"/>
            <a:ext cx="2588084" cy="20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C:\Users\REURBANO\AppData\Local\Microsoft\Windows\INetCache\Content.Word\v2gs.tif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b="9000"/>
          <a:stretch>
            <a:fillRect/>
          </a:stretch>
        </p:blipFill>
        <p:spPr bwMode="auto">
          <a:xfrm>
            <a:off x="6500826" y="3786190"/>
            <a:ext cx="2643174" cy="2097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Rectángulo"/>
          <p:cNvSpPr/>
          <p:nvPr/>
        </p:nvSpPr>
        <p:spPr>
          <a:xfrm>
            <a:off x="285720" y="642918"/>
            <a:ext cx="2406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b="1" dirty="0" smtClean="0">
                <a:latin typeface="Arial" pitchFamily="34" charset="0"/>
                <a:cs typeface="Arial" pitchFamily="34" charset="0"/>
              </a:rPr>
              <a:t>Porcentaje de cosecha</a:t>
            </a:r>
            <a:endParaRPr lang="es-CO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71472" y="1285860"/>
            <a:ext cx="1428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Freedom</a:t>
            </a:r>
            <a:endParaRPr kumimoji="0" lang="es-CO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571868" y="1071546"/>
            <a:ext cx="1428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sz="1200" dirty="0" err="1" smtClean="0">
                <a:latin typeface="Arial" pitchFamily="34" charset="0"/>
                <a:cs typeface="Arial" pitchFamily="34" charset="0"/>
              </a:rPr>
              <a:t>Pink</a:t>
            </a:r>
            <a:r>
              <a:rPr lang="es-CO" sz="1200" dirty="0" smtClean="0">
                <a:latin typeface="Arial" pitchFamily="34" charset="0"/>
                <a:cs typeface="Arial" pitchFamily="34" charset="0"/>
              </a:rPr>
              <a:t> Floyd</a:t>
            </a:r>
            <a:endParaRPr kumimoji="0" lang="es-CO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572264" y="1071546"/>
            <a:ext cx="1428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sz="1200" dirty="0" err="1" smtClean="0">
                <a:latin typeface="Arial" pitchFamily="34" charset="0"/>
                <a:cs typeface="Arial" pitchFamily="34" charset="0"/>
              </a:rPr>
              <a:t>Vendela</a:t>
            </a:r>
            <a:endParaRPr kumimoji="0" lang="es-CO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857224" y="1714488"/>
          <a:ext cx="5214974" cy="2346960"/>
        </p:xfrm>
        <a:graphic>
          <a:graphicData uri="http://schemas.openxmlformats.org/drawingml/2006/table">
            <a:tbl>
              <a:tblPr/>
              <a:tblGrid>
                <a:gridCol w="1356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1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1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Variedad</a:t>
                      </a:r>
                      <a:endParaRPr lang="es-CO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Época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GDD min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GDD </a:t>
                      </a:r>
                      <a:r>
                        <a:rPr lang="es-CO" sz="11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máx</a:t>
                      </a:r>
                      <a:endParaRPr lang="es-CO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Freedom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marzo-junio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901,25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1124,15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octubre-enero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832,90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1067,95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Pink Floyd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marzo-junio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1212,80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1174,95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octubre-enero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939,00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1148,70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Vendela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marzo-junio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948,00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1157,00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octubre-enero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994,00</a:t>
                      </a:r>
                      <a:endParaRPr lang="es-CO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1067,95</a:t>
                      </a:r>
                      <a:endParaRPr lang="es-CO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42844" y="1214422"/>
            <a:ext cx="56436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Acumulación de Grados Día Desarrollo a la cosecha por variedad</a:t>
            </a:r>
            <a:endParaRPr kumimoji="0" lang="es-CO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857232"/>
            <a:ext cx="2729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/>
              <a:t>Difusión de los resultados</a:t>
            </a:r>
            <a:endParaRPr lang="es-CO" b="1" dirty="0"/>
          </a:p>
        </p:txBody>
      </p:sp>
      <p:pic>
        <p:nvPicPr>
          <p:cNvPr id="1026" name="Picture 2" descr="C:\Users\Ana Gabriela\Documents\Nadya\fotos tesis\IMG-20190513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4500594" cy="2533765"/>
          </a:xfrm>
          <a:prstGeom prst="rect">
            <a:avLst/>
          </a:prstGeom>
          <a:noFill/>
        </p:spPr>
      </p:pic>
      <p:pic>
        <p:nvPicPr>
          <p:cNvPr id="1027" name="Picture 3" descr="C:\Users\Ana Gabriela\Documents\Nadya\fotos tesis\IMG-20190725-WA0089.jpg"/>
          <p:cNvPicPr>
            <a:picLocks noChangeAspect="1" noChangeArrowheads="1"/>
          </p:cNvPicPr>
          <p:nvPr/>
        </p:nvPicPr>
        <p:blipFill>
          <a:blip r:embed="rId3"/>
          <a:srcRect l="18328" t="23713" b="11893"/>
          <a:stretch>
            <a:fillRect/>
          </a:stretch>
        </p:blipFill>
        <p:spPr bwMode="auto">
          <a:xfrm>
            <a:off x="4643438" y="3071810"/>
            <a:ext cx="4214843" cy="2493287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642910" y="4000504"/>
            <a:ext cx="17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Personal de base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000628" y="5715016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Equipo técnico de la finca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y discusión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Conclusiones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14282" y="857232"/>
            <a:ext cx="8572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sz="1200" dirty="0" smtClean="0">
                <a:latin typeface="Arial" pitchFamily="34" charset="0"/>
                <a:cs typeface="Arial" pitchFamily="34" charset="0"/>
              </a:rPr>
              <a:t>Para las variedades estudiadas en la presente investigación el promedio de grados día desarrollo fue similar con los dos métodos evaluados.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s-EC" sz="1200" dirty="0" smtClean="0">
              <a:latin typeface="Arial" pitchFamily="34" charset="0"/>
              <a:cs typeface="Arial" pitchFamily="34" charset="0"/>
            </a:endParaRPr>
          </a:p>
          <a:p>
            <a:pPr lvl="0" indent="180975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En cuanto a la relación de grados día desarrollo y estado fenológico del cultivo podemos observar en las tres variedades que coincide con yema brotada cuando se han acumulado aproximadamente 160GD.,nel estado fenológico botón arroz acumuló entre los 582,66 a 615,60 GDD, lo que corresponde a un rango de días entre 47 y 51; botón arveja se obtiene con un rango de 666,43 a 700,7 GDD y entre los 54 y 58 días; botón garbanzo comprende entre 754,10 a 790,7 GDD entre 61 y 65 días; línea color se obtiene en un rango de 836,6 y los 911,75GDD entre los 61 y 65 días; sépalos desprendidos se obtiene entre los 913,94 a 998GDD que corresponden a 75-87 días.</a:t>
            </a:r>
          </a:p>
          <a:p>
            <a:pPr lvl="0" indent="180975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s-EC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180975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Es importante mencionar que la variedad </a:t>
            </a:r>
            <a:r>
              <a:rPr lang="es-EC" sz="12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Freedom</a:t>
            </a: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en la época marzo-junio y Octubre-Enero llega a obtener la mayor cantidad de cosecha entre los 83 a 89 días con el 52,50% y entre 71 y 77días con el 75%, respectivamente. </a:t>
            </a:r>
          </a:p>
          <a:p>
            <a:pPr lvl="0" indent="180975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CO" sz="1200" dirty="0" smtClean="0">
              <a:latin typeface="Arial" pitchFamily="34" charset="0"/>
              <a:cs typeface="Arial" pitchFamily="34" charset="0"/>
            </a:endParaRPr>
          </a:p>
          <a:p>
            <a:pPr lvl="0" indent="180975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Para </a:t>
            </a:r>
            <a:r>
              <a:rPr lang="es-EC" sz="12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Pink</a:t>
            </a: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Floyd en las épocas marzo-junio y octubre enero los mayores porcentajes de cosecha se obtienen entre los 90 y 96 días con el 75% y los 84 y 90 días con el 68,80%.</a:t>
            </a:r>
          </a:p>
          <a:p>
            <a:pPr lvl="0" indent="180975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s-CO" sz="1200" dirty="0" smtClean="0">
              <a:latin typeface="Arial" pitchFamily="34" charset="0"/>
              <a:cs typeface="Arial" pitchFamily="34" charset="0"/>
            </a:endParaRPr>
          </a:p>
          <a:p>
            <a:pPr lvl="0" indent="180975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Para la variedad </a:t>
            </a:r>
            <a:r>
              <a:rPr lang="es-EC" sz="12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Vendela</a:t>
            </a:r>
            <a:r>
              <a:rPr lang="es-EC" sz="1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en las épocas marzo-junio y octubre-enero se obtienen los mayores porcentajes de cosecha entre los días 90 y 96 con el 68,80% y entre los días 81y 87 con el 83,80%, respectivamente. </a:t>
            </a:r>
            <a:endParaRPr lang="es-EC" sz="1200" dirty="0" smtClean="0">
              <a:latin typeface="Arial" pitchFamily="34" charset="0"/>
              <a:cs typeface="Arial" pitchFamily="34" charset="0"/>
            </a:endParaRPr>
          </a:p>
          <a:p>
            <a:pPr indent="180975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C" sz="1200" dirty="0" smtClean="0">
              <a:latin typeface="Arial" pitchFamily="34" charset="0"/>
              <a:cs typeface="Arial" pitchFamily="34" charset="0"/>
            </a:endParaRPr>
          </a:p>
          <a:p>
            <a:pPr lvl="0" indent="180975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s-EC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s-CO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Recomendaciones  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57158" y="785794"/>
            <a:ext cx="8286808" cy="538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El cultivo de rosas debe estar implementado en zonas que acumulen como mínimo 830 a 1200 grados día desarrollo.</a:t>
            </a:r>
          </a:p>
          <a:p>
            <a:pPr marL="0" marR="0" lvl="0" indent="18097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s-CO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Se pueden utilizar el método residual o el método de seno simple de manera independiente, pues sus resultados no se diferencian estadísticamente.</a:t>
            </a:r>
          </a:p>
          <a:p>
            <a:pPr marL="0" marR="0" lvl="0" indent="1809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s-CO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En el caso de que los grados días desarrollo no sean similares a los obtenidos en este estudio por etapa fenológica se recomienda utilizar medios externos que propicien la acumulación de mayor temperatura, como calefacción y manejo de cortinas en el caso de invernaderos pasivos.</a:t>
            </a:r>
          </a:p>
          <a:p>
            <a:pPr marL="0" marR="0" lvl="0" indent="1809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s-CO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Los técnicos deben revisar periódicamente y bajo una muestra aleatoria que los grados día desarrollo coincidan con los datos reportados en esta investigación a fin de obtener las cosechas en las fechas previstas. </a:t>
            </a: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https://lh3.googleusercontent.com/NGYvZQ-rSBd33yyIwrO_YsBkHxJOkjlTC7k5UDc6pMllvQQsmPKn8mgEi5WyBO0h8Q9qiDv9G055zrEAEfOdb2-TVt6VkV6L8puw5PovQT2id3pfRF2Qz1mTEjMRmEhfOAuxqWEJFVKJLAghsI7vRO-Exfc6LB6Bkd5BT_vM2utiA11DPT_ALmbF8qNPqI7xnsWYf-nlgADKE0w3Z5XyKxcs5elZX1Ckt-tJkYh6pLVA1cZObse9gEhFN-W05HQ_kunnXPgeVnO4YJVuPBs2rk1MaGClALfdNg2UgMHwXv9uGGSD5u0cfKlqgpehMG-EeoIVe5DDNN1j6TjJ16IMbU60JK3ISUFYu3v6CMerhKIwYqAshpPra8hktGUTLgvIwCcLHrHGzOsMD9Y45IJIwVen9IZfunijIUhHcpNFv4AixSofBfOCi6dDINbfZaCQpPq5xcds8wSLnb_XXI6sViSFUML1dBNeHGZbhc21gPDQPp8M_2REIYSUC4URz7tsSqtHsISguusuS6CeHHvr3mORDHPOdNTd_egPDJwX27Ci0PAuVKdaLY1QqSjSxE2wbYtZreAU73qE6FJiGSvc5oGymYO5zx-EOlbseT5cUwMAIs2w-X1w7jYeurHDFd8YGhkLagodOLdCQqK0U2-g5xF50nYdPHA=w392-h697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" name="2 CuadroTexto"/>
          <p:cNvSpPr txBox="1"/>
          <p:nvPr/>
        </p:nvSpPr>
        <p:spPr>
          <a:xfrm>
            <a:off x="2643174" y="2428868"/>
            <a:ext cx="3724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0" b="1" dirty="0" smtClean="0"/>
              <a:t>Gracias </a:t>
            </a:r>
          </a:p>
        </p:txBody>
      </p:sp>
      <p:pic>
        <p:nvPicPr>
          <p:cNvPr id="36867" name="Picture 3" descr="C:\Users\Ana Gabriela\Documents\Nadya\fotos tesis\20170925_14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143248"/>
            <a:ext cx="2196719" cy="2928958"/>
          </a:xfrm>
          <a:prstGeom prst="rect">
            <a:avLst/>
          </a:prstGeom>
          <a:noFill/>
        </p:spPr>
      </p:pic>
      <p:pic>
        <p:nvPicPr>
          <p:cNvPr id="36868" name="Picture 4" descr="C:\Users\Ana Gabriela\Documents\Nadya\fotos tesis\20180216_143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1" y="3571876"/>
            <a:ext cx="3538034" cy="2514596"/>
          </a:xfrm>
          <a:prstGeom prst="rect">
            <a:avLst/>
          </a:prstGeom>
          <a:noFill/>
        </p:spPr>
      </p:pic>
      <p:pic>
        <p:nvPicPr>
          <p:cNvPr id="36869" name="Picture 5" descr="C:\Users\Ana Gabriela\Documents\Nadya\fotos tesis\IMG-20170507-W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14356"/>
            <a:ext cx="2450940" cy="2000264"/>
          </a:xfrm>
          <a:prstGeom prst="rect">
            <a:avLst/>
          </a:prstGeom>
          <a:noFill/>
        </p:spPr>
      </p:pic>
      <p:pic>
        <p:nvPicPr>
          <p:cNvPr id="36870" name="Picture 6" descr="C:\Users\Ana Gabriela\Documents\Nadya\fotos tesis\IMG-20180707-WA0003.jpg"/>
          <p:cNvPicPr>
            <a:picLocks noChangeAspect="1" noChangeArrowheads="1"/>
          </p:cNvPicPr>
          <p:nvPr/>
        </p:nvPicPr>
        <p:blipFill>
          <a:blip r:embed="rId5"/>
          <a:srcRect t="14803"/>
          <a:stretch>
            <a:fillRect/>
          </a:stretch>
        </p:blipFill>
        <p:spPr bwMode="auto">
          <a:xfrm>
            <a:off x="6286512" y="3429000"/>
            <a:ext cx="2171699" cy="2466971"/>
          </a:xfrm>
          <a:prstGeom prst="rect">
            <a:avLst/>
          </a:prstGeom>
          <a:noFill/>
        </p:spPr>
      </p:pic>
      <p:pic>
        <p:nvPicPr>
          <p:cNvPr id="36871" name="Picture 7" descr="C:\Users\Ana Gabriela\Documents\Nadya\fotos tesis\IMG-20180705-WA0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714356"/>
            <a:ext cx="1571636" cy="2640201"/>
          </a:xfrm>
          <a:prstGeom prst="rect">
            <a:avLst/>
          </a:prstGeom>
          <a:noFill/>
        </p:spPr>
      </p:pic>
      <p:pic>
        <p:nvPicPr>
          <p:cNvPr id="36872" name="Picture 8" descr="C:\Users\Ana Gabriela\Documents\Nadya\fotos tesis\20180216_1330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904036"/>
            <a:ext cx="2571768" cy="1596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Objetivos 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00034" y="1285860"/>
            <a:ext cx="7429552" cy="255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Objetivo general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Determinar grados días desarrollo por estado fenológico para tres variedades de rosas en la finca BELLARO S.A.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 bmk="_Toc13648847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Objetivos específicos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Establecer los grados días desarrollo, en tres variedades de rosas, con cuatro repeticiones   la florícola bajo dos métodos de cálculo (Método residual y Software de la Universidad de California).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CO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Analizar la relación longitud tallo (crecimiento) y acumulación grados días en los tratamientos planteados.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CO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Difundir los resultados en la finca. 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Condiciones de temperatura para las rosas 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 descr="C:\Users\Ana Gabriela\Documents\Nadya\fotos tesis\1162815ad9bf895f2061c0defe3b0cae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4500594" cy="2005265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674011499"/>
              </p:ext>
            </p:extLst>
          </p:nvPr>
        </p:nvGraphicFramePr>
        <p:xfrm>
          <a:off x="214282" y="3000372"/>
          <a:ext cx="2786082" cy="281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5072066" y="928670"/>
            <a:ext cx="24288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Rango óptimo</a:t>
            </a:r>
          </a:p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Máximo: 28 °C</a:t>
            </a:r>
          </a:p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Mínimo: 15 °C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857752" y="2214554"/>
            <a:ext cx="407193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Temperaturas menores retrasan el crecimiento, causan desórdenes fisiológicos y deformaciones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 rot="16200000" flipH="1">
            <a:off x="6179355" y="2035959"/>
            <a:ext cx="21431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4786314" y="3429000"/>
            <a:ext cx="407193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Temperaturas mayores generan flores con color pálido, apertura floral se acelera y permite el desarrollo de nuevos brotes</a:t>
            </a:r>
          </a:p>
        </p:txBody>
      </p:sp>
      <p:cxnSp>
        <p:nvCxnSpPr>
          <p:cNvPr id="11" name="10 Conector recto de flecha"/>
          <p:cNvCxnSpPr/>
          <p:nvPr/>
        </p:nvCxnSpPr>
        <p:spPr>
          <a:xfrm rot="16200000" flipH="1">
            <a:off x="6179354" y="3250406"/>
            <a:ext cx="21431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4357686" y="4714884"/>
            <a:ext cx="385765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Fase crítica inicio de </a:t>
            </a:r>
            <a:r>
              <a:rPr lang="es-CO" sz="1200" dirty="0" err="1" smtClean="0">
                <a:latin typeface="Arial" pitchFamily="34" charset="0"/>
                <a:cs typeface="Arial" pitchFamily="34" charset="0"/>
              </a:rPr>
              <a:t>brotación</a:t>
            </a:r>
            <a:r>
              <a:rPr lang="es-CO" sz="1200" dirty="0" smtClean="0">
                <a:latin typeface="Arial" pitchFamily="34" charset="0"/>
                <a:cs typeface="Arial" pitchFamily="34" charset="0"/>
              </a:rPr>
              <a:t> y crecimiento de los brotes</a:t>
            </a:r>
          </a:p>
        </p:txBody>
      </p:sp>
      <p:pic>
        <p:nvPicPr>
          <p:cNvPr id="18435" name="Picture 3" descr="C:\Users\Ana Gabriela\Documents\Nadya\fotos tesis\20190704_120804.jpg"/>
          <p:cNvPicPr>
            <a:picLocks noChangeAspect="1" noChangeArrowheads="1"/>
          </p:cNvPicPr>
          <p:nvPr/>
        </p:nvPicPr>
        <p:blipFill>
          <a:blip r:embed="rId8" cstate="print"/>
          <a:srcRect l="21787" t="13810" b="29048"/>
          <a:stretch>
            <a:fillRect/>
          </a:stretch>
        </p:blipFill>
        <p:spPr bwMode="auto">
          <a:xfrm rot="5400000">
            <a:off x="3161349" y="4768213"/>
            <a:ext cx="1500200" cy="822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Estados fenológicos de las rosas 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/>
          <a:srcRect l="13726" t="22558" r="18741" b="3320"/>
          <a:stretch>
            <a:fillRect/>
          </a:stretch>
        </p:blipFill>
        <p:spPr bwMode="auto">
          <a:xfrm>
            <a:off x="357158" y="1071546"/>
            <a:ext cx="792965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Grados Día Desarrollo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28596" y="857232"/>
            <a:ext cx="2928958" cy="83099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600" dirty="0" smtClean="0"/>
              <a:t>Cantidad de calor que cada especie necesita para completar su ciclo (</a:t>
            </a:r>
            <a:r>
              <a:rPr lang="es-CO" sz="1400" dirty="0" smtClean="0"/>
              <a:t>Miller </a:t>
            </a:r>
            <a:r>
              <a:rPr lang="es-CO" sz="1400" i="1" dirty="0" smtClean="0"/>
              <a:t>et al</a:t>
            </a:r>
            <a:r>
              <a:rPr lang="es-CO" sz="1400" dirty="0" smtClean="0"/>
              <a:t>, 2001</a:t>
            </a:r>
            <a:r>
              <a:rPr lang="es-CO" sz="1600" dirty="0" smtClean="0"/>
              <a:t>).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500430" y="857232"/>
            <a:ext cx="5000660" cy="83099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600" dirty="0" smtClean="0"/>
              <a:t>Número de grados de temperatura encima de cierto umbral base, que permite el desarrollo normal de la planta (</a:t>
            </a:r>
            <a:r>
              <a:rPr lang="es-CO" sz="1400" dirty="0" err="1" smtClean="0"/>
              <a:t>Velez</a:t>
            </a:r>
            <a:r>
              <a:rPr lang="es-CO" sz="1400" dirty="0" smtClean="0"/>
              <a:t>, 2016</a:t>
            </a:r>
            <a:r>
              <a:rPr lang="es-CO" sz="1600" dirty="0" smtClean="0"/>
              <a:t>).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28596" y="2000240"/>
            <a:ext cx="1643074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1600" dirty="0" smtClean="0"/>
              <a:t>Umbral de las rosas entre </a:t>
            </a:r>
            <a:r>
              <a:rPr lang="es-CO" sz="1600" b="1" dirty="0" smtClean="0"/>
              <a:t>5,3</a:t>
            </a:r>
            <a:r>
              <a:rPr lang="es-CO" sz="1600" dirty="0" smtClean="0"/>
              <a:t> y 30 °C</a:t>
            </a:r>
          </a:p>
        </p:txBody>
      </p:sp>
      <p:pic>
        <p:nvPicPr>
          <p:cNvPr id="20482" name="Picture 2" descr="C:\Users\Ana Gabriela\Documents\Nadya\fotos tesis\a6f2.jpg"/>
          <p:cNvPicPr>
            <a:picLocks noChangeAspect="1" noChangeArrowheads="1"/>
          </p:cNvPicPr>
          <p:nvPr/>
        </p:nvPicPr>
        <p:blipFill>
          <a:blip r:embed="rId2"/>
          <a:srcRect b="21755"/>
          <a:stretch>
            <a:fillRect/>
          </a:stretch>
        </p:blipFill>
        <p:spPr bwMode="auto">
          <a:xfrm>
            <a:off x="214282" y="4286256"/>
            <a:ext cx="8715436" cy="1500198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2357422" y="1928802"/>
            <a:ext cx="3323487" cy="21236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1600" b="1" dirty="0">
                <a:cs typeface="Times New Roman" panose="02020603050405020304" pitchFamily="18" charset="0"/>
              </a:rPr>
              <a:t>APLICACIONES</a:t>
            </a:r>
          </a:p>
          <a:p>
            <a:pPr lvl="0"/>
            <a:r>
              <a:rPr lang="es-ES" sz="1600" dirty="0">
                <a:cs typeface="Times New Roman" panose="02020603050405020304" pitchFamily="18" charset="0"/>
              </a:rPr>
              <a:t>Programación de ciclos de cultivo</a:t>
            </a:r>
          </a:p>
          <a:p>
            <a:pPr lvl="0"/>
            <a:r>
              <a:rPr lang="es-ES" sz="1600" dirty="0">
                <a:cs typeface="Times New Roman" panose="02020603050405020304" pitchFamily="18" charset="0"/>
              </a:rPr>
              <a:t>Pronóstico de fechas de cosecha</a:t>
            </a:r>
          </a:p>
          <a:p>
            <a:pPr lvl="0"/>
            <a:r>
              <a:rPr lang="es-ES" sz="1600" dirty="0">
                <a:cs typeface="Times New Roman" panose="02020603050405020304" pitchFamily="18" charset="0"/>
              </a:rPr>
              <a:t>Pronóstico de rendimiento</a:t>
            </a:r>
          </a:p>
          <a:p>
            <a:pPr lvl="0"/>
            <a:r>
              <a:rPr lang="es-ES" sz="1600" dirty="0">
                <a:cs typeface="Times New Roman" panose="02020603050405020304" pitchFamily="18" charset="0"/>
              </a:rPr>
              <a:t>Pronóstico de coeficientes de evapotranspiración</a:t>
            </a:r>
          </a:p>
          <a:p>
            <a:pPr lvl="0"/>
            <a:r>
              <a:rPr lang="es-ES" sz="1600" dirty="0">
                <a:cs typeface="Times New Roman" panose="02020603050405020304" pitchFamily="18" charset="0"/>
              </a:rPr>
              <a:t>Pronóstico de aparición de plagas y enfermedades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Métodos de cálculo de Grados Día Desarrollo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28596" y="857232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Método residual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786314" y="92867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Método del seno simple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85720" y="2000240"/>
            <a:ext cx="3929090" cy="954107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Dónde: </a:t>
            </a:r>
            <a:endParaRPr kumimoji="0" lang="es-CO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s-CO" sz="14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máx</a:t>
            </a:r>
            <a:r>
              <a:rPr kumimoji="0" lang="es-C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= temperatura máxima diaria</a:t>
            </a:r>
            <a:endParaRPr kumimoji="0" lang="es-CO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 </a:t>
            </a:r>
            <a:r>
              <a:rPr kumimoji="0" lang="es-CO" sz="14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mín</a:t>
            </a:r>
            <a:r>
              <a:rPr kumimoji="0" lang="es-C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=temperatura mínima diaria</a:t>
            </a:r>
            <a:endParaRPr kumimoji="0" lang="es-CO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 </a:t>
            </a:r>
            <a:r>
              <a:rPr kumimoji="0" lang="es-CO" sz="1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base</a:t>
            </a:r>
            <a:r>
              <a:rPr kumimoji="0" lang="es-C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= Temperatura base, metabolismo se detiene. </a:t>
            </a:r>
            <a:endParaRPr kumimoji="0" lang="es-C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00034" y="1500174"/>
            <a:ext cx="1000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GDC=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1500174"/>
            <a:ext cx="1543050" cy="342900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4572000" y="1285860"/>
            <a:ext cx="4214842" cy="1200329"/>
          </a:xfrm>
          <a:prstGeom prst="rect">
            <a:avLst/>
          </a:prstGeom>
          <a:ln w="31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dirty="0" smtClean="0"/>
              <a:t>Método </a:t>
            </a:r>
            <a:r>
              <a:rPr lang="es-CO" dirty="0"/>
              <a:t>trigonométrico ajusta las temperaturas máximas y mínimas a la función seno, utilizando umbrales máximos y mínimos</a:t>
            </a:r>
            <a:r>
              <a:rPr lang="es-CO" dirty="0" smtClean="0"/>
              <a:t>.. </a:t>
            </a:r>
            <a:endParaRPr lang="es-CO" dirty="0"/>
          </a:p>
        </p:txBody>
      </p:sp>
      <p:sp>
        <p:nvSpPr>
          <p:cNvPr id="12" name="11 Rectángulo"/>
          <p:cNvSpPr/>
          <p:nvPr/>
        </p:nvSpPr>
        <p:spPr>
          <a:xfrm>
            <a:off x="4572000" y="2643182"/>
            <a:ext cx="4214842" cy="646331"/>
          </a:xfrm>
          <a:prstGeom prst="rect">
            <a:avLst/>
          </a:prstGeom>
          <a:ln w="31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dirty="0" smtClean="0"/>
              <a:t>Estos umbrales han sido investigados en el laboratorio para ciertos organismo</a:t>
            </a:r>
            <a:endParaRPr lang="es-CO" dirty="0"/>
          </a:p>
        </p:txBody>
      </p:sp>
      <p:pic>
        <p:nvPicPr>
          <p:cNvPr id="13" name="12 Imagen"/>
          <p:cNvPicPr/>
          <p:nvPr/>
        </p:nvPicPr>
        <p:blipFill rotWithShape="1">
          <a:blip r:embed="rId3"/>
          <a:srcRect l="20941" t="31839" r="50927" b="20322"/>
          <a:stretch/>
        </p:blipFill>
        <p:spPr bwMode="auto">
          <a:xfrm>
            <a:off x="5214942" y="3571876"/>
            <a:ext cx="2340000" cy="2143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Metodología</a:t>
            </a:r>
            <a:endParaRPr kumimoji="0" lang="es-ES" sz="4400" b="1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2 Imagen"/>
          <p:cNvPicPr/>
          <p:nvPr/>
        </p:nvPicPr>
        <p:blipFill>
          <a:blip r:embed="rId2"/>
          <a:srcRect l="31919" t="16239" r="9783" b="12961"/>
          <a:stretch>
            <a:fillRect/>
          </a:stretch>
        </p:blipFill>
        <p:spPr bwMode="auto">
          <a:xfrm>
            <a:off x="285720" y="2000240"/>
            <a:ext cx="4270443" cy="291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AutoShape 2" descr="Resultado de imagen para finca bella ro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2531" name="Picture 3" descr="C:\Users\Ana Gabriela\Documents\Nadya\fotos tesis\BellaRo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4008509" cy="714379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5143504" y="1571612"/>
            <a:ext cx="3000396" cy="89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Ubicación política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Provincia: Pichincha</a:t>
            </a:r>
            <a:endParaRPr kumimoji="0" lang="es-CO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Cantón: Pedro </a:t>
            </a:r>
            <a:r>
              <a:rPr kumimoji="0" lang="es-EC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Moncayo</a:t>
            </a:r>
            <a:endParaRPr kumimoji="0" lang="es-CO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Parroquia: </a:t>
            </a:r>
            <a:r>
              <a:rPr kumimoji="0" lang="es-CO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Tabacundo</a:t>
            </a: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072066" y="3357562"/>
            <a:ext cx="2928958" cy="89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Ubicación geográfica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Latitud: N 00</a:t>
            </a:r>
            <a:r>
              <a:rPr kumimoji="0" lang="es-CO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04’ 26.7’’</a:t>
            </a:r>
            <a:endParaRPr kumimoji="0" lang="es-CO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Longitud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W 78</a:t>
            </a:r>
            <a:r>
              <a:rPr kumimoji="0" lang="pt-BR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11’ 36.8’’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Altitud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2852 m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s.n.m.</a:t>
            </a: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71422"/>
            <a:ext cx="8229600" cy="6429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Metodología específica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Ana Gabriela\Documents\Nadya\fotos tesis\20180309_145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785794"/>
            <a:ext cx="1660934" cy="2214578"/>
          </a:xfrm>
          <a:prstGeom prst="rect">
            <a:avLst/>
          </a:prstGeom>
          <a:noFill/>
        </p:spPr>
      </p:pic>
      <p:pic>
        <p:nvPicPr>
          <p:cNvPr id="1027" name="Picture 3" descr="C:\Users\Ana Gabriela\Documents\Nadya\fotos tesis\20180320_092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857232"/>
            <a:ext cx="1643074" cy="2190765"/>
          </a:xfrm>
          <a:prstGeom prst="rect">
            <a:avLst/>
          </a:prstGeom>
          <a:noFill/>
        </p:spPr>
      </p:pic>
      <p:pic>
        <p:nvPicPr>
          <p:cNvPr id="1028" name="Picture 4" descr="C:\Users\Ana Gabriela\Documents\Nadya\fotos tesis\IMG-20180705-WA0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714752"/>
            <a:ext cx="1364378" cy="2286016"/>
          </a:xfrm>
          <a:prstGeom prst="rect">
            <a:avLst/>
          </a:prstGeom>
          <a:noFill/>
        </p:spPr>
      </p:pic>
      <p:sp>
        <p:nvSpPr>
          <p:cNvPr id="21506" name="AutoShape 2" descr="https://lh3.googleusercontent.com/O5ssAoFUKDipgcYlOMYK07SLqnadLQCe3bIq6REZmypsNARBJeZDkQCIC6BihS6ekdac46IKphWfY5nU3C6gNfihi5rx9SZLOeUXN45zDPzUDAPgwOxKzaeGdAse6CTItG7CO83aED0_WEMsf9FWLzTdQ_6kucKUNDEa5lmAITbh96t0AxMBc5g0QN-N8x8rgYi9iLMrmth6BTfMVigQcAjQknWT7PgS8w7j2gpVLZAqLPl7VagfOUIeTrQXmuFdFdvUsWCBaoznBF0fIV7ejk_lQ5L-Pd-i7X20-K8aBzVSuHBfNA3Ddf84gsFKYznoJq29cvnEbWGkKIfQaYORoLcIeLr24GPkVsDAsWK0ACaBlpGSHrIZjasaDBPs7DecdoK41jH3e_OQL4rjiM2Jfv3G3ftXo4mvBkfDrK1B-3sdvSptdZd_HwIzcxVV-tOrQ4oNcX5JtoKcfP4Zgb_S8BlnhjRb64v5Q-jJe_22NGdqd2B7fesGL3VvQGUANWMgv5fRmxmrGqQ34CjPUIxD8LD0XwWgRcg4eIp6g52V2D9TzZ_GcI75hQgNWvN7oSNJjTBtpw1G8bx2S_JDQVZDkybLSjGGqRWb4CZCkgYc0H53yI63DudIY5SiuKYLt5DH2vU7oSXaLNUQXGgENyvidyCPuYAmfLo=w392-h697-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7" name="6 CuadroTexto"/>
          <p:cNvSpPr txBox="1"/>
          <p:nvPr/>
        </p:nvSpPr>
        <p:spPr>
          <a:xfrm>
            <a:off x="1142976" y="3286124"/>
            <a:ext cx="1675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Selección de 20 tallos</a:t>
            </a:r>
          </a:p>
        </p:txBody>
      </p:sp>
      <p:pic>
        <p:nvPicPr>
          <p:cNvPr id="21507" name="Picture 3" descr="C:\Users\Ana Gabriela\Documents\Nadya\fotos tesis\Screenshot_20190726-002825_SensorPush.jpg"/>
          <p:cNvPicPr>
            <a:picLocks noChangeAspect="1" noChangeArrowheads="1"/>
          </p:cNvPicPr>
          <p:nvPr/>
        </p:nvPicPr>
        <p:blipFill>
          <a:blip r:embed="rId5"/>
          <a:srcRect t="4861" b="25694"/>
          <a:stretch>
            <a:fillRect/>
          </a:stretch>
        </p:blipFill>
        <p:spPr bwMode="auto">
          <a:xfrm>
            <a:off x="5286380" y="785794"/>
            <a:ext cx="1912143" cy="2357454"/>
          </a:xfrm>
          <a:prstGeom prst="rect">
            <a:avLst/>
          </a:prstGeom>
          <a:noFill/>
        </p:spPr>
      </p:pic>
      <p:sp>
        <p:nvSpPr>
          <p:cNvPr id="21509" name="AutoShape 5" descr="Resultado de imagen para sensor pu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1510" name="Picture 6" descr="C:\Users\Ana Gabriela\Documents\Nadya\fotos tesis\DSC_8363-2-sillo-sm-37c3e165f2db177ef8f879e4cdc7b4987d9db3c78fac72c57e292517be1c343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4734" y="928670"/>
            <a:ext cx="2039266" cy="1823686"/>
          </a:xfrm>
          <a:prstGeom prst="rect">
            <a:avLst/>
          </a:prstGeom>
          <a:noFill/>
        </p:spPr>
      </p:pic>
      <p:sp>
        <p:nvSpPr>
          <p:cNvPr id="11" name="10 Flecha derecha"/>
          <p:cNvSpPr/>
          <p:nvPr/>
        </p:nvSpPr>
        <p:spPr>
          <a:xfrm>
            <a:off x="4572000" y="1928802"/>
            <a:ext cx="428628" cy="4846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CuadroTexto"/>
          <p:cNvSpPr txBox="1"/>
          <p:nvPr/>
        </p:nvSpPr>
        <p:spPr>
          <a:xfrm>
            <a:off x="5786446" y="3214686"/>
            <a:ext cx="2332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Registro diario de temperaturas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857488" y="6000768"/>
            <a:ext cx="269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>
                <a:latin typeface="Arial" pitchFamily="34" charset="0"/>
                <a:cs typeface="Arial" pitchFamily="34" charset="0"/>
              </a:rPr>
              <a:t>Revisiones y mediciones semanales </a:t>
            </a:r>
          </a:p>
        </p:txBody>
      </p:sp>
      <p:pic>
        <p:nvPicPr>
          <p:cNvPr id="21511" name="Picture 7" descr="C:\Users\Ana Gabriela\Documents\Nadya\fotos tesis\IMG-20180717-WA0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714752"/>
            <a:ext cx="1290633" cy="2300694"/>
          </a:xfrm>
          <a:prstGeom prst="rect">
            <a:avLst/>
          </a:prstGeom>
          <a:noFill/>
        </p:spPr>
      </p:pic>
      <p:sp>
        <p:nvSpPr>
          <p:cNvPr id="15" name="14 Flecha abajo"/>
          <p:cNvSpPr/>
          <p:nvPr/>
        </p:nvSpPr>
        <p:spPr>
          <a:xfrm>
            <a:off x="4214810" y="3357562"/>
            <a:ext cx="484632" cy="28575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-ESPE-IASA I-005216-D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T-ESPE-IASA I-005216-D (2)</Template>
  <TotalTime>2102</TotalTime>
  <Words>1740</Words>
  <Application>Microsoft Office PowerPoint</Application>
  <PresentationFormat>Presentación en pantalla (4:3)</PresentationFormat>
  <Paragraphs>466</Paragraphs>
  <Slides>26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Garamond</vt:lpstr>
      <vt:lpstr>Times New Roman</vt:lpstr>
      <vt:lpstr>T-ESPE-IASA I-005216-D (2)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Ana Gabriela</dc:creator>
  <cp:lastModifiedBy>Samantha Avila Palma</cp:lastModifiedBy>
  <cp:revision>58</cp:revision>
  <dcterms:created xsi:type="dcterms:W3CDTF">2019-07-13T23:48:37Z</dcterms:created>
  <dcterms:modified xsi:type="dcterms:W3CDTF">2019-08-07T15:17:18Z</dcterms:modified>
</cp:coreProperties>
</file>