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7"/>
  </p:notesMasterIdLst>
  <p:sldIdLst>
    <p:sldId id="266" r:id="rId2"/>
    <p:sldId id="268" r:id="rId3"/>
    <p:sldId id="269" r:id="rId4"/>
    <p:sldId id="270" r:id="rId5"/>
    <p:sldId id="271" r:id="rId6"/>
    <p:sldId id="272" r:id="rId7"/>
    <p:sldId id="273" r:id="rId8"/>
    <p:sldId id="274" r:id="rId9"/>
    <p:sldId id="275" r:id="rId10"/>
    <p:sldId id="277" r:id="rId11"/>
    <p:sldId id="276"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59" r:id="rId26"/>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5477"/>
    <a:srgbClr val="C50BB8"/>
    <a:srgbClr val="B51B98"/>
    <a:srgbClr val="CC3300"/>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618"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65AA7-CEBE-410A-B738-DC5D9E4FF5A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BBAD5716-7D7F-497A-A4CB-1346C3FE134A}">
      <dgm:prSet phldrT="[Texto]"/>
      <dgm:spPr/>
      <dgm:t>
        <a:bodyPr/>
        <a:lstStyle/>
        <a:p>
          <a:r>
            <a:rPr lang="es-ES" dirty="0" smtClean="0"/>
            <a:t>Preparación de los tratamientos</a:t>
          </a:r>
          <a:endParaRPr lang="es-ES" dirty="0"/>
        </a:p>
      </dgm:t>
    </dgm:pt>
    <dgm:pt modelId="{2791610E-CD8D-4E48-A1B1-390BDA4DFD6F}" type="parTrans" cxnId="{71DC5AF8-AEF8-4184-8B54-023F6E04BACA}">
      <dgm:prSet/>
      <dgm:spPr/>
      <dgm:t>
        <a:bodyPr/>
        <a:lstStyle/>
        <a:p>
          <a:endParaRPr lang="es-ES"/>
        </a:p>
      </dgm:t>
    </dgm:pt>
    <dgm:pt modelId="{C11EF7CD-5C90-4172-85EE-2A7FBDE5AFE2}" type="sibTrans" cxnId="{71DC5AF8-AEF8-4184-8B54-023F6E04BACA}">
      <dgm:prSet/>
      <dgm:spPr/>
      <dgm:t>
        <a:bodyPr/>
        <a:lstStyle/>
        <a:p>
          <a:endParaRPr lang="es-ES"/>
        </a:p>
      </dgm:t>
    </dgm:pt>
    <dgm:pt modelId="{C43517C0-0B5F-4414-BCDD-6F5A52E2A069}">
      <dgm:prSet phldrT="[Texto]"/>
      <dgm:spPr/>
      <dgm:t>
        <a:bodyPr/>
        <a:lstStyle/>
        <a:p>
          <a:r>
            <a:rPr lang="es-ES" dirty="0" smtClean="0"/>
            <a:t>Aplicación de los tratamientos</a:t>
          </a:r>
          <a:endParaRPr lang="es-ES" dirty="0"/>
        </a:p>
      </dgm:t>
    </dgm:pt>
    <dgm:pt modelId="{83FAB02E-F90D-45C1-9551-B0C8F1DCEDD5}" type="parTrans" cxnId="{4C6EB104-AAA1-45B0-B52B-2DFE12E6CB32}">
      <dgm:prSet/>
      <dgm:spPr/>
      <dgm:t>
        <a:bodyPr/>
        <a:lstStyle/>
        <a:p>
          <a:endParaRPr lang="es-ES"/>
        </a:p>
      </dgm:t>
    </dgm:pt>
    <dgm:pt modelId="{3072700F-324B-4BD5-A2D8-71F15CE910FF}" type="sibTrans" cxnId="{4C6EB104-AAA1-45B0-B52B-2DFE12E6CB32}">
      <dgm:prSet/>
      <dgm:spPr/>
      <dgm:t>
        <a:bodyPr/>
        <a:lstStyle/>
        <a:p>
          <a:endParaRPr lang="es-ES"/>
        </a:p>
      </dgm:t>
    </dgm:pt>
    <dgm:pt modelId="{4651761F-60B0-4AAB-BDB8-97799004B4C7}">
      <dgm:prSet phldrT="[Texto]"/>
      <dgm:spPr/>
      <dgm:t>
        <a:bodyPr/>
        <a:lstStyle/>
        <a:p>
          <a:r>
            <a:rPr lang="es-ES" dirty="0" smtClean="0"/>
            <a:t>Conteo manual y visual de las garrapatas</a:t>
          </a:r>
          <a:endParaRPr lang="es-ES" dirty="0"/>
        </a:p>
      </dgm:t>
    </dgm:pt>
    <dgm:pt modelId="{DAAE5100-5A61-4928-9AB7-F974C361BE21}" type="parTrans" cxnId="{BDD89B04-320A-4D59-B533-FC0643836531}">
      <dgm:prSet/>
      <dgm:spPr/>
      <dgm:t>
        <a:bodyPr/>
        <a:lstStyle/>
        <a:p>
          <a:endParaRPr lang="es-ES"/>
        </a:p>
      </dgm:t>
    </dgm:pt>
    <dgm:pt modelId="{2777CB03-EFB8-4594-B66E-EBE5E186F5E5}" type="sibTrans" cxnId="{BDD89B04-320A-4D59-B533-FC0643836531}">
      <dgm:prSet/>
      <dgm:spPr/>
      <dgm:t>
        <a:bodyPr/>
        <a:lstStyle/>
        <a:p>
          <a:endParaRPr lang="es-ES"/>
        </a:p>
      </dgm:t>
    </dgm:pt>
    <dgm:pt modelId="{3222E91C-FBF3-452E-810C-FB80975B73AF}">
      <dgm:prSet phldrT="[Texto]"/>
      <dgm:spPr/>
      <dgm:t>
        <a:bodyPr/>
        <a:lstStyle/>
        <a:p>
          <a:r>
            <a:rPr lang="es-ES" dirty="0" smtClean="0"/>
            <a:t>Ubicación de las garrapatas en las impresiones</a:t>
          </a:r>
          <a:endParaRPr lang="es-ES" dirty="0"/>
        </a:p>
      </dgm:t>
    </dgm:pt>
    <dgm:pt modelId="{4BA59B85-059D-4655-BF91-4CE269CFB209}" type="parTrans" cxnId="{CA3DF145-6DE4-4DD9-B03C-51021604E4EE}">
      <dgm:prSet/>
      <dgm:spPr/>
      <dgm:t>
        <a:bodyPr/>
        <a:lstStyle/>
        <a:p>
          <a:endParaRPr lang="es-ES"/>
        </a:p>
      </dgm:t>
    </dgm:pt>
    <dgm:pt modelId="{56A794D1-47AA-4586-87AB-A06D6E0A0892}" type="sibTrans" cxnId="{CA3DF145-6DE4-4DD9-B03C-51021604E4EE}">
      <dgm:prSet/>
      <dgm:spPr/>
      <dgm:t>
        <a:bodyPr/>
        <a:lstStyle/>
        <a:p>
          <a:endParaRPr lang="es-ES"/>
        </a:p>
      </dgm:t>
    </dgm:pt>
    <dgm:pt modelId="{A7996BA1-8282-4FA4-97CF-3334D277F40E}" type="pres">
      <dgm:prSet presAssocID="{0CA65AA7-CEBE-410A-B738-DC5D9E4FF5AD}" presName="Name0" presStyleCnt="0">
        <dgm:presLayoutVars>
          <dgm:dir/>
          <dgm:resizeHandles val="exact"/>
        </dgm:presLayoutVars>
      </dgm:prSet>
      <dgm:spPr/>
      <dgm:t>
        <a:bodyPr/>
        <a:lstStyle/>
        <a:p>
          <a:endParaRPr lang="es-ES"/>
        </a:p>
      </dgm:t>
    </dgm:pt>
    <dgm:pt modelId="{D7F8792E-AAEC-4CB6-8DC5-2D69748995DB}" type="pres">
      <dgm:prSet presAssocID="{BBAD5716-7D7F-497A-A4CB-1346C3FE134A}" presName="compNode" presStyleCnt="0"/>
      <dgm:spPr/>
    </dgm:pt>
    <dgm:pt modelId="{1AAD11AE-D98A-4261-A97D-03BDA5970A2D}" type="pres">
      <dgm:prSet presAssocID="{BBAD5716-7D7F-497A-A4CB-1346C3FE134A}" presName="pictRect" presStyleLbl="node1" presStyleIdx="0" presStyleCnt="4" custScaleX="100084" custScaleY="113900"/>
      <dgm:spPr>
        <a:blipFill rotWithShape="1">
          <a:blip xmlns:r="http://schemas.openxmlformats.org/officeDocument/2006/relationships" r:embed="rId1"/>
          <a:stretch>
            <a:fillRect/>
          </a:stretch>
        </a:blipFill>
      </dgm:spPr>
      <dgm:t>
        <a:bodyPr/>
        <a:lstStyle/>
        <a:p>
          <a:endParaRPr lang="es-ES"/>
        </a:p>
      </dgm:t>
    </dgm:pt>
    <dgm:pt modelId="{A8F818C5-3C7F-41B4-A786-F72D19CA6D5A}" type="pres">
      <dgm:prSet presAssocID="{BBAD5716-7D7F-497A-A4CB-1346C3FE134A}" presName="textRect" presStyleLbl="revTx" presStyleIdx="0" presStyleCnt="4">
        <dgm:presLayoutVars>
          <dgm:bulletEnabled val="1"/>
        </dgm:presLayoutVars>
      </dgm:prSet>
      <dgm:spPr/>
      <dgm:t>
        <a:bodyPr/>
        <a:lstStyle/>
        <a:p>
          <a:endParaRPr lang="es-ES"/>
        </a:p>
      </dgm:t>
    </dgm:pt>
    <dgm:pt modelId="{F6713A8B-7059-4042-B7C4-0118CB9C7B13}" type="pres">
      <dgm:prSet presAssocID="{C11EF7CD-5C90-4172-85EE-2A7FBDE5AFE2}" presName="sibTrans" presStyleLbl="sibTrans2D1" presStyleIdx="0" presStyleCnt="0"/>
      <dgm:spPr/>
      <dgm:t>
        <a:bodyPr/>
        <a:lstStyle/>
        <a:p>
          <a:endParaRPr lang="es-ES"/>
        </a:p>
      </dgm:t>
    </dgm:pt>
    <dgm:pt modelId="{CF070DE4-2658-4FB0-87A3-CD6759E5C7E3}" type="pres">
      <dgm:prSet presAssocID="{C43517C0-0B5F-4414-BCDD-6F5A52E2A069}" presName="compNode" presStyleCnt="0"/>
      <dgm:spPr/>
    </dgm:pt>
    <dgm:pt modelId="{33658D8E-F8CE-457C-9281-2750F4BB4A0A}" type="pres">
      <dgm:prSet presAssocID="{C43517C0-0B5F-4414-BCDD-6F5A52E2A069}" presName="pictRect" presStyleLbl="node1" presStyleIdx="1" presStyleCnt="4" custScaleX="97245" custScaleY="118847" custLinFactX="100000" custLinFactNeighborX="121572" custLinFactNeighborY="718"/>
      <dgm:spPr>
        <a:blipFill rotWithShape="1">
          <a:blip xmlns:r="http://schemas.openxmlformats.org/officeDocument/2006/relationships" r:embed="rId2"/>
          <a:stretch>
            <a:fillRect/>
          </a:stretch>
        </a:blipFill>
      </dgm:spPr>
      <dgm:t>
        <a:bodyPr/>
        <a:lstStyle/>
        <a:p>
          <a:endParaRPr lang="es-ES"/>
        </a:p>
      </dgm:t>
    </dgm:pt>
    <dgm:pt modelId="{ACC70E9D-4083-4530-ACF1-5FD050C37E93}" type="pres">
      <dgm:prSet presAssocID="{C43517C0-0B5F-4414-BCDD-6F5A52E2A069}" presName="textRect" presStyleLbl="revTx" presStyleIdx="1" presStyleCnt="4" custLinFactX="100000" custLinFactNeighborX="121534" custLinFactNeighborY="11121">
        <dgm:presLayoutVars>
          <dgm:bulletEnabled val="1"/>
        </dgm:presLayoutVars>
      </dgm:prSet>
      <dgm:spPr/>
      <dgm:t>
        <a:bodyPr/>
        <a:lstStyle/>
        <a:p>
          <a:endParaRPr lang="es-ES"/>
        </a:p>
      </dgm:t>
    </dgm:pt>
    <dgm:pt modelId="{3B894C35-6638-47CC-9F11-53EAEF8DCC7F}" type="pres">
      <dgm:prSet presAssocID="{3072700F-324B-4BD5-A2D8-71F15CE910FF}" presName="sibTrans" presStyleLbl="sibTrans2D1" presStyleIdx="0" presStyleCnt="0"/>
      <dgm:spPr/>
      <dgm:t>
        <a:bodyPr/>
        <a:lstStyle/>
        <a:p>
          <a:endParaRPr lang="es-ES"/>
        </a:p>
      </dgm:t>
    </dgm:pt>
    <dgm:pt modelId="{6481219E-65B8-4337-A0A8-68388C306249}" type="pres">
      <dgm:prSet presAssocID="{4651761F-60B0-4AAB-BDB8-97799004B4C7}" presName="compNode" presStyleCnt="0"/>
      <dgm:spPr/>
    </dgm:pt>
    <dgm:pt modelId="{77F683C5-D59A-4F54-B179-2C5D0E5AA4B8}" type="pres">
      <dgm:prSet presAssocID="{4651761F-60B0-4AAB-BDB8-97799004B4C7}" presName="pictRect" presStyleLbl="node1" presStyleIdx="2" presStyleCnt="4" custScaleX="99753" custScaleY="113071" custLinFactX="-11257" custLinFactNeighborX="-100000" custLinFactNeighborY="1443"/>
      <dgm:spPr>
        <a:blipFill rotWithShape="1">
          <a:blip xmlns:r="http://schemas.openxmlformats.org/officeDocument/2006/relationships" r:embed="rId3"/>
          <a:stretch>
            <a:fillRect/>
          </a:stretch>
        </a:blipFill>
      </dgm:spPr>
      <dgm:t>
        <a:bodyPr/>
        <a:lstStyle/>
        <a:p>
          <a:endParaRPr lang="es-ES"/>
        </a:p>
      </dgm:t>
    </dgm:pt>
    <dgm:pt modelId="{055FF12F-BA29-47F9-A60F-49E9B4D1EB68}" type="pres">
      <dgm:prSet presAssocID="{4651761F-60B0-4AAB-BDB8-97799004B4C7}" presName="textRect" presStyleLbl="revTx" presStyleIdx="2" presStyleCnt="4" custLinFactX="-11764" custLinFactNeighborX="-100000" custLinFactNeighborY="13803">
        <dgm:presLayoutVars>
          <dgm:bulletEnabled val="1"/>
        </dgm:presLayoutVars>
      </dgm:prSet>
      <dgm:spPr/>
      <dgm:t>
        <a:bodyPr/>
        <a:lstStyle/>
        <a:p>
          <a:endParaRPr lang="es-ES"/>
        </a:p>
      </dgm:t>
    </dgm:pt>
    <dgm:pt modelId="{5E9417FF-3B2D-44D0-8A11-EC36FE542B7F}" type="pres">
      <dgm:prSet presAssocID="{2777CB03-EFB8-4594-B66E-EBE5E186F5E5}" presName="sibTrans" presStyleLbl="sibTrans2D1" presStyleIdx="0" presStyleCnt="0"/>
      <dgm:spPr/>
      <dgm:t>
        <a:bodyPr/>
        <a:lstStyle/>
        <a:p>
          <a:endParaRPr lang="es-ES"/>
        </a:p>
      </dgm:t>
    </dgm:pt>
    <dgm:pt modelId="{B81CDC78-1723-432A-99C6-7A1771101FC3}" type="pres">
      <dgm:prSet presAssocID="{3222E91C-FBF3-452E-810C-FB80975B73AF}" presName="compNode" presStyleCnt="0"/>
      <dgm:spPr/>
    </dgm:pt>
    <dgm:pt modelId="{DAC06605-2806-4F10-88B5-280A7A05F0E1}" type="pres">
      <dgm:prSet presAssocID="{3222E91C-FBF3-452E-810C-FB80975B73AF}" presName="pictRect" presStyleLbl="node1" presStyleIdx="3" presStyleCnt="4" custScaleX="101898" custScaleY="117898" custLinFactX="-8770" custLinFactNeighborX="-100000" custLinFactNeighborY="2172"/>
      <dgm:spPr>
        <a:blipFill rotWithShape="1">
          <a:blip xmlns:r="http://schemas.openxmlformats.org/officeDocument/2006/relationships" r:embed="rId4"/>
          <a:stretch>
            <a:fillRect/>
          </a:stretch>
        </a:blipFill>
      </dgm:spPr>
      <dgm:t>
        <a:bodyPr/>
        <a:lstStyle/>
        <a:p>
          <a:endParaRPr lang="es-ES"/>
        </a:p>
      </dgm:t>
    </dgm:pt>
    <dgm:pt modelId="{C42D001A-1876-44C6-8836-1F67D42360FB}" type="pres">
      <dgm:prSet presAssocID="{3222E91C-FBF3-452E-810C-FB80975B73AF}" presName="textRect" presStyleLbl="revTx" presStyleIdx="3" presStyleCnt="4" custScaleY="104384" custLinFactX="-10766" custLinFactNeighborX="-100000" custLinFactNeighborY="7776">
        <dgm:presLayoutVars>
          <dgm:bulletEnabled val="1"/>
        </dgm:presLayoutVars>
      </dgm:prSet>
      <dgm:spPr/>
      <dgm:t>
        <a:bodyPr/>
        <a:lstStyle/>
        <a:p>
          <a:endParaRPr lang="es-ES"/>
        </a:p>
      </dgm:t>
    </dgm:pt>
  </dgm:ptLst>
  <dgm:cxnLst>
    <dgm:cxn modelId="{3FC582BE-BA99-43C2-9A43-43170DF62EC2}" type="presOf" srcId="{BBAD5716-7D7F-497A-A4CB-1346C3FE134A}" destId="{A8F818C5-3C7F-41B4-A786-F72D19CA6D5A}" srcOrd="0" destOrd="0" presId="urn:microsoft.com/office/officeart/2005/8/layout/pList1"/>
    <dgm:cxn modelId="{98CEB063-61C8-4E9E-B25B-D5A49054BB9D}" type="presOf" srcId="{3072700F-324B-4BD5-A2D8-71F15CE910FF}" destId="{3B894C35-6638-47CC-9F11-53EAEF8DCC7F}" srcOrd="0" destOrd="0" presId="urn:microsoft.com/office/officeart/2005/8/layout/pList1"/>
    <dgm:cxn modelId="{CA3DF145-6DE4-4DD9-B03C-51021604E4EE}" srcId="{0CA65AA7-CEBE-410A-B738-DC5D9E4FF5AD}" destId="{3222E91C-FBF3-452E-810C-FB80975B73AF}" srcOrd="3" destOrd="0" parTransId="{4BA59B85-059D-4655-BF91-4CE269CFB209}" sibTransId="{56A794D1-47AA-4586-87AB-A06D6E0A0892}"/>
    <dgm:cxn modelId="{035D1605-4F43-4AB2-BA20-3CB1EB98D6A8}" type="presOf" srcId="{2777CB03-EFB8-4594-B66E-EBE5E186F5E5}" destId="{5E9417FF-3B2D-44D0-8A11-EC36FE542B7F}" srcOrd="0" destOrd="0" presId="urn:microsoft.com/office/officeart/2005/8/layout/pList1"/>
    <dgm:cxn modelId="{BDD89B04-320A-4D59-B533-FC0643836531}" srcId="{0CA65AA7-CEBE-410A-B738-DC5D9E4FF5AD}" destId="{4651761F-60B0-4AAB-BDB8-97799004B4C7}" srcOrd="2" destOrd="0" parTransId="{DAAE5100-5A61-4928-9AB7-F974C361BE21}" sibTransId="{2777CB03-EFB8-4594-B66E-EBE5E186F5E5}"/>
    <dgm:cxn modelId="{293FBE75-659B-4BAA-AF73-38C0CF3689BA}" type="presOf" srcId="{C43517C0-0B5F-4414-BCDD-6F5A52E2A069}" destId="{ACC70E9D-4083-4530-ACF1-5FD050C37E93}" srcOrd="0" destOrd="0" presId="urn:microsoft.com/office/officeart/2005/8/layout/pList1"/>
    <dgm:cxn modelId="{71DC5AF8-AEF8-4184-8B54-023F6E04BACA}" srcId="{0CA65AA7-CEBE-410A-B738-DC5D9E4FF5AD}" destId="{BBAD5716-7D7F-497A-A4CB-1346C3FE134A}" srcOrd="0" destOrd="0" parTransId="{2791610E-CD8D-4E48-A1B1-390BDA4DFD6F}" sibTransId="{C11EF7CD-5C90-4172-85EE-2A7FBDE5AFE2}"/>
    <dgm:cxn modelId="{79F4FD05-A556-4153-8C29-58DB7FC0CD3B}" type="presOf" srcId="{C11EF7CD-5C90-4172-85EE-2A7FBDE5AFE2}" destId="{F6713A8B-7059-4042-B7C4-0118CB9C7B13}" srcOrd="0" destOrd="0" presId="urn:microsoft.com/office/officeart/2005/8/layout/pList1"/>
    <dgm:cxn modelId="{7595D3A6-118A-4E3B-AE1C-9AD738EDC36B}" type="presOf" srcId="{3222E91C-FBF3-452E-810C-FB80975B73AF}" destId="{C42D001A-1876-44C6-8836-1F67D42360FB}" srcOrd="0" destOrd="0" presId="urn:microsoft.com/office/officeart/2005/8/layout/pList1"/>
    <dgm:cxn modelId="{4C6EB104-AAA1-45B0-B52B-2DFE12E6CB32}" srcId="{0CA65AA7-CEBE-410A-B738-DC5D9E4FF5AD}" destId="{C43517C0-0B5F-4414-BCDD-6F5A52E2A069}" srcOrd="1" destOrd="0" parTransId="{83FAB02E-F90D-45C1-9551-B0C8F1DCEDD5}" sibTransId="{3072700F-324B-4BD5-A2D8-71F15CE910FF}"/>
    <dgm:cxn modelId="{7CB46374-F5F9-4AC1-AC5D-DDAEB11D6710}" type="presOf" srcId="{4651761F-60B0-4AAB-BDB8-97799004B4C7}" destId="{055FF12F-BA29-47F9-A60F-49E9B4D1EB68}" srcOrd="0" destOrd="0" presId="urn:microsoft.com/office/officeart/2005/8/layout/pList1"/>
    <dgm:cxn modelId="{9779C29B-C829-45B6-904A-76A2CAC0B933}" type="presOf" srcId="{0CA65AA7-CEBE-410A-B738-DC5D9E4FF5AD}" destId="{A7996BA1-8282-4FA4-97CF-3334D277F40E}" srcOrd="0" destOrd="0" presId="urn:microsoft.com/office/officeart/2005/8/layout/pList1"/>
    <dgm:cxn modelId="{29E95C57-A7CD-4AF0-BE66-4AE6A3C486FE}" type="presParOf" srcId="{A7996BA1-8282-4FA4-97CF-3334D277F40E}" destId="{D7F8792E-AAEC-4CB6-8DC5-2D69748995DB}" srcOrd="0" destOrd="0" presId="urn:microsoft.com/office/officeart/2005/8/layout/pList1"/>
    <dgm:cxn modelId="{558EC611-4E32-435B-B31E-EA7264F853DF}" type="presParOf" srcId="{D7F8792E-AAEC-4CB6-8DC5-2D69748995DB}" destId="{1AAD11AE-D98A-4261-A97D-03BDA5970A2D}" srcOrd="0" destOrd="0" presId="urn:microsoft.com/office/officeart/2005/8/layout/pList1"/>
    <dgm:cxn modelId="{85B5AF95-F5D4-46FD-B1F8-BF966025BA5C}" type="presParOf" srcId="{D7F8792E-AAEC-4CB6-8DC5-2D69748995DB}" destId="{A8F818C5-3C7F-41B4-A786-F72D19CA6D5A}" srcOrd="1" destOrd="0" presId="urn:microsoft.com/office/officeart/2005/8/layout/pList1"/>
    <dgm:cxn modelId="{CFFB958A-3175-4B23-AAF9-0763E3D60B90}" type="presParOf" srcId="{A7996BA1-8282-4FA4-97CF-3334D277F40E}" destId="{F6713A8B-7059-4042-B7C4-0118CB9C7B13}" srcOrd="1" destOrd="0" presId="urn:microsoft.com/office/officeart/2005/8/layout/pList1"/>
    <dgm:cxn modelId="{6D742C96-8DBD-4CC0-BCB2-A24265DC289F}" type="presParOf" srcId="{A7996BA1-8282-4FA4-97CF-3334D277F40E}" destId="{CF070DE4-2658-4FB0-87A3-CD6759E5C7E3}" srcOrd="2" destOrd="0" presId="urn:microsoft.com/office/officeart/2005/8/layout/pList1"/>
    <dgm:cxn modelId="{880C6B2A-732C-4A0B-8BA4-7B9412D6D94E}" type="presParOf" srcId="{CF070DE4-2658-4FB0-87A3-CD6759E5C7E3}" destId="{33658D8E-F8CE-457C-9281-2750F4BB4A0A}" srcOrd="0" destOrd="0" presId="urn:microsoft.com/office/officeart/2005/8/layout/pList1"/>
    <dgm:cxn modelId="{2DAE2FA8-2F64-4DE5-8D8B-BD2426B06736}" type="presParOf" srcId="{CF070DE4-2658-4FB0-87A3-CD6759E5C7E3}" destId="{ACC70E9D-4083-4530-ACF1-5FD050C37E93}" srcOrd="1" destOrd="0" presId="urn:microsoft.com/office/officeart/2005/8/layout/pList1"/>
    <dgm:cxn modelId="{96CAEA88-0186-4CB4-B04D-C900DE4FDD8E}" type="presParOf" srcId="{A7996BA1-8282-4FA4-97CF-3334D277F40E}" destId="{3B894C35-6638-47CC-9F11-53EAEF8DCC7F}" srcOrd="3" destOrd="0" presId="urn:microsoft.com/office/officeart/2005/8/layout/pList1"/>
    <dgm:cxn modelId="{5ED3AA5F-8B62-4B07-94D2-03C39E9F5CAE}" type="presParOf" srcId="{A7996BA1-8282-4FA4-97CF-3334D277F40E}" destId="{6481219E-65B8-4337-A0A8-68388C306249}" srcOrd="4" destOrd="0" presId="urn:microsoft.com/office/officeart/2005/8/layout/pList1"/>
    <dgm:cxn modelId="{39A46623-FD8F-4B15-A544-8A9986CFC507}" type="presParOf" srcId="{6481219E-65B8-4337-A0A8-68388C306249}" destId="{77F683C5-D59A-4F54-B179-2C5D0E5AA4B8}" srcOrd="0" destOrd="0" presId="urn:microsoft.com/office/officeart/2005/8/layout/pList1"/>
    <dgm:cxn modelId="{20BDF53F-5948-4F4D-9694-D2A838D72882}" type="presParOf" srcId="{6481219E-65B8-4337-A0A8-68388C306249}" destId="{055FF12F-BA29-47F9-A60F-49E9B4D1EB68}" srcOrd="1" destOrd="0" presId="urn:microsoft.com/office/officeart/2005/8/layout/pList1"/>
    <dgm:cxn modelId="{72EE8DAF-75F4-418A-A82F-577A703080AB}" type="presParOf" srcId="{A7996BA1-8282-4FA4-97CF-3334D277F40E}" destId="{5E9417FF-3B2D-44D0-8A11-EC36FE542B7F}" srcOrd="5" destOrd="0" presId="urn:microsoft.com/office/officeart/2005/8/layout/pList1"/>
    <dgm:cxn modelId="{EA0EB98E-7708-4E74-A09A-E31F33860B45}" type="presParOf" srcId="{A7996BA1-8282-4FA4-97CF-3334D277F40E}" destId="{B81CDC78-1723-432A-99C6-7A1771101FC3}" srcOrd="6" destOrd="0" presId="urn:microsoft.com/office/officeart/2005/8/layout/pList1"/>
    <dgm:cxn modelId="{327D93A0-D70C-4D4D-A92E-E54D1858A20B}" type="presParOf" srcId="{B81CDC78-1723-432A-99C6-7A1771101FC3}" destId="{DAC06605-2806-4F10-88B5-280A7A05F0E1}" srcOrd="0" destOrd="0" presId="urn:microsoft.com/office/officeart/2005/8/layout/pList1"/>
    <dgm:cxn modelId="{CC9DA42D-3C1B-4EA8-B4D6-358CD046A3E0}" type="presParOf" srcId="{B81CDC78-1723-432A-99C6-7A1771101FC3}" destId="{C42D001A-1876-44C6-8836-1F67D42360F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6DC18-E43F-441E-A8CE-EA9065773AE2}" type="doc">
      <dgm:prSet loTypeId="urn:microsoft.com/office/officeart/2005/8/layout/process1" loCatId="process" qsTypeId="urn:microsoft.com/office/officeart/2005/8/quickstyle/simple1" qsCatId="simple" csTypeId="urn:microsoft.com/office/officeart/2005/8/colors/colorful2" csCatId="colorful" phldr="1"/>
      <dgm:spPr/>
    </dgm:pt>
    <dgm:pt modelId="{7178DFBC-44FF-48DF-ABFB-EB719F8B59F5}">
      <dgm:prSet phldrT="[Texto]"/>
      <dgm:spPr/>
      <dgm:t>
        <a:bodyPr/>
        <a:lstStyle/>
        <a:p>
          <a:r>
            <a:rPr lang="es-ES" dirty="0" smtClean="0"/>
            <a:t>Los hongos fueron aplicados cada 15 días (0, 15, 30, 45); mientras que el químico se aplicó en los días (0 y 30)</a:t>
          </a:r>
          <a:endParaRPr lang="es-ES" dirty="0"/>
        </a:p>
      </dgm:t>
    </dgm:pt>
    <dgm:pt modelId="{2FA3B715-E30C-4774-BEF1-E0EFC888D113}" type="parTrans" cxnId="{4D89DCF4-F8AC-4A88-866F-FC677F8F6FEB}">
      <dgm:prSet/>
      <dgm:spPr/>
      <dgm:t>
        <a:bodyPr/>
        <a:lstStyle/>
        <a:p>
          <a:endParaRPr lang="es-ES"/>
        </a:p>
      </dgm:t>
    </dgm:pt>
    <dgm:pt modelId="{80B9B19D-1B45-4D98-B4EF-382E460AE8F7}" type="sibTrans" cxnId="{4D89DCF4-F8AC-4A88-866F-FC677F8F6FEB}">
      <dgm:prSet/>
      <dgm:spPr/>
      <dgm:t>
        <a:bodyPr/>
        <a:lstStyle/>
        <a:p>
          <a:endParaRPr lang="es-ES"/>
        </a:p>
      </dgm:t>
    </dgm:pt>
    <dgm:pt modelId="{3733D312-756F-422B-A5D2-F56924A55F1E}">
      <dgm:prSet phldrT="[Texto]"/>
      <dgm:spPr/>
      <dgm:t>
        <a:bodyPr/>
        <a:lstStyle/>
        <a:p>
          <a:r>
            <a:rPr lang="es-ES" dirty="0" smtClean="0"/>
            <a:t>Los animales fueron tratados durante el ordeño de 6 a.m. a 9 a.m. </a:t>
          </a:r>
          <a:endParaRPr lang="es-ES" dirty="0"/>
        </a:p>
      </dgm:t>
    </dgm:pt>
    <dgm:pt modelId="{8DDFB653-5770-4DF0-9E91-2EC2EA0F8163}" type="parTrans" cxnId="{48E7027A-9A66-418D-81B5-59D82F9CA132}">
      <dgm:prSet/>
      <dgm:spPr/>
      <dgm:t>
        <a:bodyPr/>
        <a:lstStyle/>
        <a:p>
          <a:endParaRPr lang="es-ES"/>
        </a:p>
      </dgm:t>
    </dgm:pt>
    <dgm:pt modelId="{2B6DB722-BE8F-49C1-B4C1-551044ADF803}" type="sibTrans" cxnId="{48E7027A-9A66-418D-81B5-59D82F9CA132}">
      <dgm:prSet/>
      <dgm:spPr/>
      <dgm:t>
        <a:bodyPr/>
        <a:lstStyle/>
        <a:p>
          <a:endParaRPr lang="es-ES"/>
        </a:p>
      </dgm:t>
    </dgm:pt>
    <dgm:pt modelId="{C9B18CC5-F754-402B-8350-D64CAB7857F4}">
      <dgm:prSet phldrT="[Texto]"/>
      <dgm:spPr/>
      <dgm:t>
        <a:bodyPr/>
        <a:lstStyle/>
        <a:p>
          <a:r>
            <a:rPr lang="es-ES" dirty="0" smtClean="0"/>
            <a:t>Antes de la aplicación de los tratamientos, las garrapatas mayores de 4,5 mm se contabilizaron del lado izquierdo</a:t>
          </a:r>
          <a:endParaRPr lang="es-ES" dirty="0"/>
        </a:p>
      </dgm:t>
    </dgm:pt>
    <dgm:pt modelId="{D3CA9467-2A1E-4892-AB4D-91691C7EED74}" type="parTrans" cxnId="{476F56BC-E05D-4774-9915-05DDD3696943}">
      <dgm:prSet/>
      <dgm:spPr/>
      <dgm:t>
        <a:bodyPr/>
        <a:lstStyle/>
        <a:p>
          <a:endParaRPr lang="es-ES"/>
        </a:p>
      </dgm:t>
    </dgm:pt>
    <dgm:pt modelId="{B2A2928E-EFEE-4DE8-B63D-06142D24F306}" type="sibTrans" cxnId="{476F56BC-E05D-4774-9915-05DDD3696943}">
      <dgm:prSet/>
      <dgm:spPr/>
      <dgm:t>
        <a:bodyPr/>
        <a:lstStyle/>
        <a:p>
          <a:endParaRPr lang="es-ES"/>
        </a:p>
      </dgm:t>
    </dgm:pt>
    <dgm:pt modelId="{06C0DB05-DB77-4910-B7AF-B8619F92DD51}">
      <dgm:prSet phldrT="[Texto]"/>
      <dgm:spPr/>
      <dgm:t>
        <a:bodyPr/>
        <a:lstStyle/>
        <a:p>
          <a:r>
            <a:rPr lang="es-ES" dirty="0" smtClean="0"/>
            <a:t>Los conteos de hembras engurgitadas se realizaron en los días (0, 1, 3, 5, 7, 9) después de la aplicación.</a:t>
          </a:r>
          <a:endParaRPr lang="es-ES" dirty="0"/>
        </a:p>
      </dgm:t>
    </dgm:pt>
    <dgm:pt modelId="{4E04C967-2EF8-4B05-A266-C60D8A3C822C}" type="parTrans" cxnId="{62098885-191F-4C57-9B9E-4254653FF72E}">
      <dgm:prSet/>
      <dgm:spPr/>
      <dgm:t>
        <a:bodyPr/>
        <a:lstStyle/>
        <a:p>
          <a:endParaRPr lang="es-ES"/>
        </a:p>
      </dgm:t>
    </dgm:pt>
    <dgm:pt modelId="{A9B6C97D-835B-4767-84FA-C9B85E3CD599}" type="sibTrans" cxnId="{62098885-191F-4C57-9B9E-4254653FF72E}">
      <dgm:prSet/>
      <dgm:spPr/>
      <dgm:t>
        <a:bodyPr/>
        <a:lstStyle/>
        <a:p>
          <a:endParaRPr lang="es-ES"/>
        </a:p>
      </dgm:t>
    </dgm:pt>
    <dgm:pt modelId="{DB4328D1-D42C-4143-B40F-2C86B722A442}" type="pres">
      <dgm:prSet presAssocID="{84D6DC18-E43F-441E-A8CE-EA9065773AE2}" presName="Name0" presStyleCnt="0">
        <dgm:presLayoutVars>
          <dgm:dir/>
          <dgm:resizeHandles val="exact"/>
        </dgm:presLayoutVars>
      </dgm:prSet>
      <dgm:spPr/>
    </dgm:pt>
    <dgm:pt modelId="{5F6C6E03-A1ED-4B9A-A401-FF7FC897DD4F}" type="pres">
      <dgm:prSet presAssocID="{7178DFBC-44FF-48DF-ABFB-EB719F8B59F5}" presName="node" presStyleLbl="node1" presStyleIdx="0" presStyleCnt="4">
        <dgm:presLayoutVars>
          <dgm:bulletEnabled val="1"/>
        </dgm:presLayoutVars>
      </dgm:prSet>
      <dgm:spPr/>
      <dgm:t>
        <a:bodyPr/>
        <a:lstStyle/>
        <a:p>
          <a:endParaRPr lang="es-ES"/>
        </a:p>
      </dgm:t>
    </dgm:pt>
    <dgm:pt modelId="{B5CBA347-4425-4462-92E5-153A32839C5E}" type="pres">
      <dgm:prSet presAssocID="{80B9B19D-1B45-4D98-B4EF-382E460AE8F7}" presName="sibTrans" presStyleLbl="sibTrans2D1" presStyleIdx="0" presStyleCnt="3"/>
      <dgm:spPr/>
      <dgm:t>
        <a:bodyPr/>
        <a:lstStyle/>
        <a:p>
          <a:endParaRPr lang="es-ES"/>
        </a:p>
      </dgm:t>
    </dgm:pt>
    <dgm:pt modelId="{5D0858C4-1AD4-49C2-8B6B-E6D31C427A2A}" type="pres">
      <dgm:prSet presAssocID="{80B9B19D-1B45-4D98-B4EF-382E460AE8F7}" presName="connectorText" presStyleLbl="sibTrans2D1" presStyleIdx="0" presStyleCnt="3"/>
      <dgm:spPr/>
      <dgm:t>
        <a:bodyPr/>
        <a:lstStyle/>
        <a:p>
          <a:endParaRPr lang="es-ES"/>
        </a:p>
      </dgm:t>
    </dgm:pt>
    <dgm:pt modelId="{CD5BD50A-98D4-405F-8AC9-9543CAAD50D6}" type="pres">
      <dgm:prSet presAssocID="{3733D312-756F-422B-A5D2-F56924A55F1E}" presName="node" presStyleLbl="node1" presStyleIdx="1" presStyleCnt="4">
        <dgm:presLayoutVars>
          <dgm:bulletEnabled val="1"/>
        </dgm:presLayoutVars>
      </dgm:prSet>
      <dgm:spPr/>
      <dgm:t>
        <a:bodyPr/>
        <a:lstStyle/>
        <a:p>
          <a:endParaRPr lang="es-ES"/>
        </a:p>
      </dgm:t>
    </dgm:pt>
    <dgm:pt modelId="{87A2A8F1-CE49-4F56-80FE-358D0013721A}" type="pres">
      <dgm:prSet presAssocID="{2B6DB722-BE8F-49C1-B4C1-551044ADF803}" presName="sibTrans" presStyleLbl="sibTrans2D1" presStyleIdx="1" presStyleCnt="3"/>
      <dgm:spPr/>
      <dgm:t>
        <a:bodyPr/>
        <a:lstStyle/>
        <a:p>
          <a:endParaRPr lang="es-ES"/>
        </a:p>
      </dgm:t>
    </dgm:pt>
    <dgm:pt modelId="{DFD58313-443E-40D6-B807-9F30DB7EF4FB}" type="pres">
      <dgm:prSet presAssocID="{2B6DB722-BE8F-49C1-B4C1-551044ADF803}" presName="connectorText" presStyleLbl="sibTrans2D1" presStyleIdx="1" presStyleCnt="3"/>
      <dgm:spPr/>
      <dgm:t>
        <a:bodyPr/>
        <a:lstStyle/>
        <a:p>
          <a:endParaRPr lang="es-ES"/>
        </a:p>
      </dgm:t>
    </dgm:pt>
    <dgm:pt modelId="{DEE4C933-184E-42B6-8914-09E47538A2C8}" type="pres">
      <dgm:prSet presAssocID="{C9B18CC5-F754-402B-8350-D64CAB7857F4}" presName="node" presStyleLbl="node1" presStyleIdx="2" presStyleCnt="4">
        <dgm:presLayoutVars>
          <dgm:bulletEnabled val="1"/>
        </dgm:presLayoutVars>
      </dgm:prSet>
      <dgm:spPr/>
      <dgm:t>
        <a:bodyPr/>
        <a:lstStyle/>
        <a:p>
          <a:endParaRPr lang="es-ES"/>
        </a:p>
      </dgm:t>
    </dgm:pt>
    <dgm:pt modelId="{8CD556BA-5DA9-41E9-9C8E-FAD513633868}" type="pres">
      <dgm:prSet presAssocID="{B2A2928E-EFEE-4DE8-B63D-06142D24F306}" presName="sibTrans" presStyleLbl="sibTrans2D1" presStyleIdx="2" presStyleCnt="3"/>
      <dgm:spPr/>
      <dgm:t>
        <a:bodyPr/>
        <a:lstStyle/>
        <a:p>
          <a:endParaRPr lang="es-ES"/>
        </a:p>
      </dgm:t>
    </dgm:pt>
    <dgm:pt modelId="{0FE50BE1-DD66-4AF2-802F-88AC7B586F43}" type="pres">
      <dgm:prSet presAssocID="{B2A2928E-EFEE-4DE8-B63D-06142D24F306}" presName="connectorText" presStyleLbl="sibTrans2D1" presStyleIdx="2" presStyleCnt="3"/>
      <dgm:spPr/>
      <dgm:t>
        <a:bodyPr/>
        <a:lstStyle/>
        <a:p>
          <a:endParaRPr lang="es-ES"/>
        </a:p>
      </dgm:t>
    </dgm:pt>
    <dgm:pt modelId="{114765FC-C82D-4AC1-A81E-8D1AEA33DC9C}" type="pres">
      <dgm:prSet presAssocID="{06C0DB05-DB77-4910-B7AF-B8619F92DD51}" presName="node" presStyleLbl="node1" presStyleIdx="3" presStyleCnt="4">
        <dgm:presLayoutVars>
          <dgm:bulletEnabled val="1"/>
        </dgm:presLayoutVars>
      </dgm:prSet>
      <dgm:spPr/>
      <dgm:t>
        <a:bodyPr/>
        <a:lstStyle/>
        <a:p>
          <a:endParaRPr lang="es-ES"/>
        </a:p>
      </dgm:t>
    </dgm:pt>
  </dgm:ptLst>
  <dgm:cxnLst>
    <dgm:cxn modelId="{D6DB9B46-1C36-47CC-9EF1-91DC2B395222}" type="presOf" srcId="{7178DFBC-44FF-48DF-ABFB-EB719F8B59F5}" destId="{5F6C6E03-A1ED-4B9A-A401-FF7FC897DD4F}" srcOrd="0" destOrd="0" presId="urn:microsoft.com/office/officeart/2005/8/layout/process1"/>
    <dgm:cxn modelId="{969B1207-FDEE-4C52-BAC8-F0F1693B9C0D}" type="presOf" srcId="{C9B18CC5-F754-402B-8350-D64CAB7857F4}" destId="{DEE4C933-184E-42B6-8914-09E47538A2C8}" srcOrd="0" destOrd="0" presId="urn:microsoft.com/office/officeart/2005/8/layout/process1"/>
    <dgm:cxn modelId="{DFB1D343-A52D-4980-9371-A8E161CBE1B4}" type="presOf" srcId="{84D6DC18-E43F-441E-A8CE-EA9065773AE2}" destId="{DB4328D1-D42C-4143-B40F-2C86B722A442}" srcOrd="0" destOrd="0" presId="urn:microsoft.com/office/officeart/2005/8/layout/process1"/>
    <dgm:cxn modelId="{476F56BC-E05D-4774-9915-05DDD3696943}" srcId="{84D6DC18-E43F-441E-A8CE-EA9065773AE2}" destId="{C9B18CC5-F754-402B-8350-D64CAB7857F4}" srcOrd="2" destOrd="0" parTransId="{D3CA9467-2A1E-4892-AB4D-91691C7EED74}" sibTransId="{B2A2928E-EFEE-4DE8-B63D-06142D24F306}"/>
    <dgm:cxn modelId="{16CC9F15-9ABA-419C-A498-84245B7B1E4E}" type="presOf" srcId="{2B6DB722-BE8F-49C1-B4C1-551044ADF803}" destId="{DFD58313-443E-40D6-B807-9F30DB7EF4FB}" srcOrd="1" destOrd="0" presId="urn:microsoft.com/office/officeart/2005/8/layout/process1"/>
    <dgm:cxn modelId="{73A63608-F14D-488C-BCA8-51C881A7C66D}" type="presOf" srcId="{80B9B19D-1B45-4D98-B4EF-382E460AE8F7}" destId="{B5CBA347-4425-4462-92E5-153A32839C5E}" srcOrd="0" destOrd="0" presId="urn:microsoft.com/office/officeart/2005/8/layout/process1"/>
    <dgm:cxn modelId="{1E1C24C5-7E4D-4CD2-8850-FACEE50E6E97}" type="presOf" srcId="{2B6DB722-BE8F-49C1-B4C1-551044ADF803}" destId="{87A2A8F1-CE49-4F56-80FE-358D0013721A}" srcOrd="0" destOrd="0" presId="urn:microsoft.com/office/officeart/2005/8/layout/process1"/>
    <dgm:cxn modelId="{62098885-191F-4C57-9B9E-4254653FF72E}" srcId="{84D6DC18-E43F-441E-A8CE-EA9065773AE2}" destId="{06C0DB05-DB77-4910-B7AF-B8619F92DD51}" srcOrd="3" destOrd="0" parTransId="{4E04C967-2EF8-4B05-A266-C60D8A3C822C}" sibTransId="{A9B6C97D-835B-4767-84FA-C9B85E3CD599}"/>
    <dgm:cxn modelId="{6DFAD7AE-34EA-4A74-AB93-3177187FE571}" type="presOf" srcId="{06C0DB05-DB77-4910-B7AF-B8619F92DD51}" destId="{114765FC-C82D-4AC1-A81E-8D1AEA33DC9C}" srcOrd="0" destOrd="0" presId="urn:microsoft.com/office/officeart/2005/8/layout/process1"/>
    <dgm:cxn modelId="{48E7027A-9A66-418D-81B5-59D82F9CA132}" srcId="{84D6DC18-E43F-441E-A8CE-EA9065773AE2}" destId="{3733D312-756F-422B-A5D2-F56924A55F1E}" srcOrd="1" destOrd="0" parTransId="{8DDFB653-5770-4DF0-9E91-2EC2EA0F8163}" sibTransId="{2B6DB722-BE8F-49C1-B4C1-551044ADF803}"/>
    <dgm:cxn modelId="{4D89DCF4-F8AC-4A88-866F-FC677F8F6FEB}" srcId="{84D6DC18-E43F-441E-A8CE-EA9065773AE2}" destId="{7178DFBC-44FF-48DF-ABFB-EB719F8B59F5}" srcOrd="0" destOrd="0" parTransId="{2FA3B715-E30C-4774-BEF1-E0EFC888D113}" sibTransId="{80B9B19D-1B45-4D98-B4EF-382E460AE8F7}"/>
    <dgm:cxn modelId="{B5A5581B-66B2-4B7F-A003-F16A7D095A56}" type="presOf" srcId="{3733D312-756F-422B-A5D2-F56924A55F1E}" destId="{CD5BD50A-98D4-405F-8AC9-9543CAAD50D6}" srcOrd="0" destOrd="0" presId="urn:microsoft.com/office/officeart/2005/8/layout/process1"/>
    <dgm:cxn modelId="{C8CCA8CB-3FCA-47BD-8244-E2DE92F18672}" type="presOf" srcId="{B2A2928E-EFEE-4DE8-B63D-06142D24F306}" destId="{0FE50BE1-DD66-4AF2-802F-88AC7B586F43}" srcOrd="1" destOrd="0" presId="urn:microsoft.com/office/officeart/2005/8/layout/process1"/>
    <dgm:cxn modelId="{573619DC-1D26-457B-957C-9009DF37D1B6}" type="presOf" srcId="{80B9B19D-1B45-4D98-B4EF-382E460AE8F7}" destId="{5D0858C4-1AD4-49C2-8B6B-E6D31C427A2A}" srcOrd="1" destOrd="0" presId="urn:microsoft.com/office/officeart/2005/8/layout/process1"/>
    <dgm:cxn modelId="{35B4AB2F-107D-4666-B99B-B757109E5E6F}" type="presOf" srcId="{B2A2928E-EFEE-4DE8-B63D-06142D24F306}" destId="{8CD556BA-5DA9-41E9-9C8E-FAD513633868}" srcOrd="0" destOrd="0" presId="urn:microsoft.com/office/officeart/2005/8/layout/process1"/>
    <dgm:cxn modelId="{F05791CD-54BA-4407-AE6D-6AA34F500D2B}" type="presParOf" srcId="{DB4328D1-D42C-4143-B40F-2C86B722A442}" destId="{5F6C6E03-A1ED-4B9A-A401-FF7FC897DD4F}" srcOrd="0" destOrd="0" presId="urn:microsoft.com/office/officeart/2005/8/layout/process1"/>
    <dgm:cxn modelId="{FDFD0CD0-D2BB-43DF-8739-ED0C2C0EF00E}" type="presParOf" srcId="{DB4328D1-D42C-4143-B40F-2C86B722A442}" destId="{B5CBA347-4425-4462-92E5-153A32839C5E}" srcOrd="1" destOrd="0" presId="urn:microsoft.com/office/officeart/2005/8/layout/process1"/>
    <dgm:cxn modelId="{8F58BF12-9F16-4CEC-924E-76270B97467F}" type="presParOf" srcId="{B5CBA347-4425-4462-92E5-153A32839C5E}" destId="{5D0858C4-1AD4-49C2-8B6B-E6D31C427A2A}" srcOrd="0" destOrd="0" presId="urn:microsoft.com/office/officeart/2005/8/layout/process1"/>
    <dgm:cxn modelId="{4F4298DB-2D23-4A35-AB89-ECFFC4D53049}" type="presParOf" srcId="{DB4328D1-D42C-4143-B40F-2C86B722A442}" destId="{CD5BD50A-98D4-405F-8AC9-9543CAAD50D6}" srcOrd="2" destOrd="0" presId="urn:microsoft.com/office/officeart/2005/8/layout/process1"/>
    <dgm:cxn modelId="{01E9F1CA-34F9-4EFE-B9B0-D0099FFD0268}" type="presParOf" srcId="{DB4328D1-D42C-4143-B40F-2C86B722A442}" destId="{87A2A8F1-CE49-4F56-80FE-358D0013721A}" srcOrd="3" destOrd="0" presId="urn:microsoft.com/office/officeart/2005/8/layout/process1"/>
    <dgm:cxn modelId="{0D8CC7A8-0870-40AE-8530-5887F6498921}" type="presParOf" srcId="{87A2A8F1-CE49-4F56-80FE-358D0013721A}" destId="{DFD58313-443E-40D6-B807-9F30DB7EF4FB}" srcOrd="0" destOrd="0" presId="urn:microsoft.com/office/officeart/2005/8/layout/process1"/>
    <dgm:cxn modelId="{FEECF7CF-D253-42B7-8B68-C31D6F4D274E}" type="presParOf" srcId="{DB4328D1-D42C-4143-B40F-2C86B722A442}" destId="{DEE4C933-184E-42B6-8914-09E47538A2C8}" srcOrd="4" destOrd="0" presId="urn:microsoft.com/office/officeart/2005/8/layout/process1"/>
    <dgm:cxn modelId="{09610813-DB10-442C-95FD-AAFA524D3A0C}" type="presParOf" srcId="{DB4328D1-D42C-4143-B40F-2C86B722A442}" destId="{8CD556BA-5DA9-41E9-9C8E-FAD513633868}" srcOrd="5" destOrd="0" presId="urn:microsoft.com/office/officeart/2005/8/layout/process1"/>
    <dgm:cxn modelId="{D5509121-8AEA-4B41-A7BC-488831E854C7}" type="presParOf" srcId="{8CD556BA-5DA9-41E9-9C8E-FAD513633868}" destId="{0FE50BE1-DD66-4AF2-802F-88AC7B586F43}" srcOrd="0" destOrd="0" presId="urn:microsoft.com/office/officeart/2005/8/layout/process1"/>
    <dgm:cxn modelId="{9D1A03B0-1931-41CF-98B2-F278E0EFF125}" type="presParOf" srcId="{DB4328D1-D42C-4143-B40F-2C86B722A442}" destId="{114765FC-C82D-4AC1-A81E-8D1AEA33DC9C}"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F4916-90AD-40AF-8DE2-29308A3A895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EE060737-9AB6-4E53-80DC-24AFF3200CE2}">
      <dgm:prSet phldrT="[Texto]" phldr="1" custT="1"/>
      <dgm:spPr/>
      <dgm:t>
        <a:bodyPr/>
        <a:lstStyle/>
        <a:p>
          <a:endParaRPr lang="es-ES" sz="100" dirty="0">
            <a:solidFill>
              <a:schemeClr val="bg1"/>
            </a:solidFill>
          </a:endParaRPr>
        </a:p>
      </dgm:t>
    </dgm:pt>
    <dgm:pt modelId="{1B4FD51A-8EF6-4090-8B5A-C61BF4A5191B}" type="parTrans" cxnId="{6997BEB8-4152-47A9-9A34-57996B49F6FD}">
      <dgm:prSet/>
      <dgm:spPr/>
      <dgm:t>
        <a:bodyPr/>
        <a:lstStyle/>
        <a:p>
          <a:endParaRPr lang="es-ES"/>
        </a:p>
      </dgm:t>
    </dgm:pt>
    <dgm:pt modelId="{840C1760-BBD0-4F5D-8820-7C804781FC5A}" type="sibTrans" cxnId="{6997BEB8-4152-47A9-9A34-57996B49F6FD}">
      <dgm:prSet/>
      <dgm:spPr/>
      <dgm:t>
        <a:bodyPr/>
        <a:lstStyle/>
        <a:p>
          <a:endParaRPr lang="es-ES"/>
        </a:p>
      </dgm:t>
    </dgm:pt>
    <dgm:pt modelId="{E3C17A85-4D6F-4738-94A3-ABA92752C368}">
      <dgm:prSet phldrT="[Texto]"/>
      <dgm:spPr/>
      <dgm:t>
        <a:bodyPr/>
        <a:lstStyle/>
        <a:p>
          <a:endParaRPr lang="es-ES" dirty="0"/>
        </a:p>
      </dgm:t>
    </dgm:pt>
    <dgm:pt modelId="{4E6DE895-8DCB-4864-AD0D-4321F8C9BA92}" type="parTrans" cxnId="{11D9B9E3-CB83-4CE1-B45B-66CFB38BC510}">
      <dgm:prSet/>
      <dgm:spPr/>
      <dgm:t>
        <a:bodyPr/>
        <a:lstStyle/>
        <a:p>
          <a:endParaRPr lang="es-ES"/>
        </a:p>
      </dgm:t>
    </dgm:pt>
    <dgm:pt modelId="{B083AFF4-208B-4028-BF65-003A89CA7DF1}" type="sibTrans" cxnId="{11D9B9E3-CB83-4CE1-B45B-66CFB38BC510}">
      <dgm:prSet/>
      <dgm:spPr/>
      <dgm:t>
        <a:bodyPr/>
        <a:lstStyle/>
        <a:p>
          <a:endParaRPr lang="es-ES"/>
        </a:p>
      </dgm:t>
    </dgm:pt>
    <dgm:pt modelId="{A908F909-966C-41A2-A217-EB4CB9CEB025}">
      <dgm:prSet phldrT="[Texto]"/>
      <dgm:spPr/>
      <dgm:t>
        <a:bodyPr/>
        <a:lstStyle/>
        <a:p>
          <a:endParaRPr lang="es-ES" dirty="0"/>
        </a:p>
      </dgm:t>
    </dgm:pt>
    <dgm:pt modelId="{9AD7A8E7-D98B-42BB-B173-749426ED00D1}" type="sibTrans" cxnId="{230183E3-3470-4929-966B-1C26D16060FA}">
      <dgm:prSet/>
      <dgm:spPr/>
      <dgm:t>
        <a:bodyPr/>
        <a:lstStyle/>
        <a:p>
          <a:endParaRPr lang="es-ES"/>
        </a:p>
      </dgm:t>
    </dgm:pt>
    <dgm:pt modelId="{7552F0B1-CEF7-4C54-A5E7-6E918BDF1529}" type="parTrans" cxnId="{230183E3-3470-4929-966B-1C26D16060FA}">
      <dgm:prSet/>
      <dgm:spPr/>
      <dgm:t>
        <a:bodyPr/>
        <a:lstStyle/>
        <a:p>
          <a:endParaRPr lang="es-ES"/>
        </a:p>
      </dgm:t>
    </dgm:pt>
    <dgm:pt modelId="{FE64B24F-A9E4-4D12-8140-9B1FB2BFA8A8}">
      <dgm:prSet phldrT="[Texto]" phldr="1" custT="1"/>
      <dgm:spPr/>
      <dgm:t>
        <a:bodyPr/>
        <a:lstStyle/>
        <a:p>
          <a:endParaRPr lang="es-ES" sz="100" dirty="0">
            <a:solidFill>
              <a:schemeClr val="bg1"/>
            </a:solidFill>
          </a:endParaRPr>
        </a:p>
      </dgm:t>
    </dgm:pt>
    <dgm:pt modelId="{C80241B5-9F3E-4DB1-A27E-8B96E45C7EE8}" type="sibTrans" cxnId="{5FAD6E23-F31D-41A3-8E4B-C52619479627}">
      <dgm:prSet/>
      <dgm:spPr/>
      <dgm:t>
        <a:bodyPr/>
        <a:lstStyle/>
        <a:p>
          <a:endParaRPr lang="es-ES"/>
        </a:p>
      </dgm:t>
    </dgm:pt>
    <dgm:pt modelId="{26DF3715-4B79-4289-BF34-E752284EAC73}" type="parTrans" cxnId="{5FAD6E23-F31D-41A3-8E4B-C52619479627}">
      <dgm:prSet/>
      <dgm:spPr/>
      <dgm:t>
        <a:bodyPr/>
        <a:lstStyle/>
        <a:p>
          <a:endParaRPr lang="es-ES"/>
        </a:p>
      </dgm:t>
    </dgm:pt>
    <dgm:pt modelId="{A8E66330-4E3F-4CD2-9AC5-B7521704C532}" type="pres">
      <dgm:prSet presAssocID="{B4DF4916-90AD-40AF-8DE2-29308A3A895E}" presName="Name0" presStyleCnt="0">
        <dgm:presLayoutVars>
          <dgm:dir/>
          <dgm:resizeHandles val="exact"/>
        </dgm:presLayoutVars>
      </dgm:prSet>
      <dgm:spPr/>
      <dgm:t>
        <a:bodyPr/>
        <a:lstStyle/>
        <a:p>
          <a:endParaRPr lang="es-ES"/>
        </a:p>
      </dgm:t>
    </dgm:pt>
    <dgm:pt modelId="{0D9D4045-B9AA-43E2-A0A4-48015BE3AD3B}" type="pres">
      <dgm:prSet presAssocID="{EE060737-9AB6-4E53-80DC-24AFF3200CE2}" presName="compNode" presStyleCnt="0"/>
      <dgm:spPr/>
    </dgm:pt>
    <dgm:pt modelId="{C7790418-F16A-4892-84EE-C69CEA628896}" type="pres">
      <dgm:prSet presAssocID="{EE060737-9AB6-4E53-80DC-24AFF3200CE2}" presName="pictRect" presStyleLbl="node1" presStyleIdx="0" presStyleCnt="4" custScaleX="160858" custScaleY="193625" custLinFactNeighborX="-74166" custLinFactNeighborY="6586"/>
      <dgm:spPr>
        <a:blipFill rotWithShape="1">
          <a:blip xmlns:r="http://schemas.openxmlformats.org/officeDocument/2006/relationships" r:embed="rId1"/>
          <a:stretch>
            <a:fillRect/>
          </a:stretch>
        </a:blipFill>
      </dgm:spPr>
    </dgm:pt>
    <dgm:pt modelId="{02612387-54A4-4926-B95C-66E84445A21C}" type="pres">
      <dgm:prSet presAssocID="{EE060737-9AB6-4E53-80DC-24AFF3200CE2}" presName="textRect" presStyleLbl="revTx" presStyleIdx="0" presStyleCnt="4">
        <dgm:presLayoutVars>
          <dgm:bulletEnabled val="1"/>
        </dgm:presLayoutVars>
      </dgm:prSet>
      <dgm:spPr/>
      <dgm:t>
        <a:bodyPr/>
        <a:lstStyle/>
        <a:p>
          <a:endParaRPr lang="es-ES"/>
        </a:p>
      </dgm:t>
    </dgm:pt>
    <dgm:pt modelId="{451C7AD1-C5B7-412D-9A0F-973AE72E6D51}" type="pres">
      <dgm:prSet presAssocID="{840C1760-BBD0-4F5D-8820-7C804781FC5A}" presName="sibTrans" presStyleLbl="sibTrans2D1" presStyleIdx="0" presStyleCnt="0"/>
      <dgm:spPr/>
      <dgm:t>
        <a:bodyPr/>
        <a:lstStyle/>
        <a:p>
          <a:endParaRPr lang="es-ES"/>
        </a:p>
      </dgm:t>
    </dgm:pt>
    <dgm:pt modelId="{59947552-2DC5-4293-A7B1-0D7A3EAE486F}" type="pres">
      <dgm:prSet presAssocID="{FE64B24F-A9E4-4D12-8140-9B1FB2BFA8A8}" presName="compNode" presStyleCnt="0"/>
      <dgm:spPr/>
    </dgm:pt>
    <dgm:pt modelId="{6F41BA24-55E2-47BE-95D1-9B59E7DFFA33}" type="pres">
      <dgm:prSet presAssocID="{FE64B24F-A9E4-4D12-8140-9B1FB2BFA8A8}" presName="pictRect" presStyleLbl="node1" presStyleIdx="1" presStyleCnt="4" custScaleX="144696" custScaleY="206096" custLinFactNeighborX="-25572" custLinFactNeighborY="870"/>
      <dgm:spPr>
        <a:blipFill rotWithShape="1">
          <a:blip xmlns:r="http://schemas.openxmlformats.org/officeDocument/2006/relationships" r:embed="rId2"/>
          <a:stretch>
            <a:fillRect/>
          </a:stretch>
        </a:blipFill>
      </dgm:spPr>
    </dgm:pt>
    <dgm:pt modelId="{237345ED-DE61-403D-9C68-A0277C48B387}" type="pres">
      <dgm:prSet presAssocID="{FE64B24F-A9E4-4D12-8140-9B1FB2BFA8A8}" presName="textRect" presStyleLbl="revTx" presStyleIdx="1" presStyleCnt="4" custLinFactX="-77954" custLinFactNeighborX="-100000" custLinFactNeighborY="133">
        <dgm:presLayoutVars>
          <dgm:bulletEnabled val="1"/>
        </dgm:presLayoutVars>
      </dgm:prSet>
      <dgm:spPr/>
      <dgm:t>
        <a:bodyPr/>
        <a:lstStyle/>
        <a:p>
          <a:endParaRPr lang="es-ES"/>
        </a:p>
      </dgm:t>
    </dgm:pt>
    <dgm:pt modelId="{37DCD9A6-9109-4A92-91BD-E15CC6229C96}" type="pres">
      <dgm:prSet presAssocID="{C80241B5-9F3E-4DB1-A27E-8B96E45C7EE8}" presName="sibTrans" presStyleLbl="sibTrans2D1" presStyleIdx="0" presStyleCnt="0"/>
      <dgm:spPr/>
      <dgm:t>
        <a:bodyPr/>
        <a:lstStyle/>
        <a:p>
          <a:endParaRPr lang="es-ES"/>
        </a:p>
      </dgm:t>
    </dgm:pt>
    <dgm:pt modelId="{68D03275-8B7C-42D3-8C7A-ADC97937CDAD}" type="pres">
      <dgm:prSet presAssocID="{A908F909-966C-41A2-A217-EB4CB9CEB025}" presName="compNode" presStyleCnt="0"/>
      <dgm:spPr/>
    </dgm:pt>
    <dgm:pt modelId="{FBB6011E-9CD7-41FF-A4B4-375F9016C16F}" type="pres">
      <dgm:prSet presAssocID="{A908F909-966C-41A2-A217-EB4CB9CEB025}" presName="pictRect" presStyleLbl="node1" presStyleIdx="2" presStyleCnt="4" custScaleX="160407" custScaleY="207962" custLinFactX="100000" custLinFactNeighborX="109502" custLinFactNeighborY="2414"/>
      <dgm:spPr>
        <a:blipFill rotWithShape="1">
          <a:blip xmlns:r="http://schemas.openxmlformats.org/officeDocument/2006/relationships" r:embed="rId3"/>
          <a:stretch>
            <a:fillRect/>
          </a:stretch>
        </a:blipFill>
      </dgm:spPr>
    </dgm:pt>
    <dgm:pt modelId="{19533350-7C58-470C-8D74-8BC1BDD9009E}" type="pres">
      <dgm:prSet presAssocID="{A908F909-966C-41A2-A217-EB4CB9CEB025}" presName="textRect" presStyleLbl="revTx" presStyleIdx="2" presStyleCnt="4" custLinFactX="-76968" custLinFactY="-100000" custLinFactNeighborX="-100000" custLinFactNeighborY="-159810">
        <dgm:presLayoutVars>
          <dgm:bulletEnabled val="1"/>
        </dgm:presLayoutVars>
      </dgm:prSet>
      <dgm:spPr/>
      <dgm:t>
        <a:bodyPr/>
        <a:lstStyle/>
        <a:p>
          <a:endParaRPr lang="es-ES"/>
        </a:p>
      </dgm:t>
    </dgm:pt>
    <dgm:pt modelId="{31891796-B429-4FB7-9F89-2FC2B2C52F6C}" type="pres">
      <dgm:prSet presAssocID="{9AD7A8E7-D98B-42BB-B173-749426ED00D1}" presName="sibTrans" presStyleLbl="sibTrans2D1" presStyleIdx="0" presStyleCnt="0"/>
      <dgm:spPr/>
      <dgm:t>
        <a:bodyPr/>
        <a:lstStyle/>
        <a:p>
          <a:endParaRPr lang="es-ES"/>
        </a:p>
      </dgm:t>
    </dgm:pt>
    <dgm:pt modelId="{D7DC4B40-7BE0-431F-A01A-40350FDF614B}" type="pres">
      <dgm:prSet presAssocID="{E3C17A85-4D6F-4738-94A3-ABA92752C368}" presName="compNode" presStyleCnt="0"/>
      <dgm:spPr/>
    </dgm:pt>
    <dgm:pt modelId="{46B5FCF2-98EA-4C85-BD73-65E9A124A50A}" type="pres">
      <dgm:prSet presAssocID="{E3C17A85-4D6F-4738-94A3-ABA92752C368}" presName="pictRect" presStyleLbl="node1" presStyleIdx="3" presStyleCnt="4" custScaleX="155527" custScaleY="207212" custLinFactX="-57830" custLinFactNeighborX="-100000" custLinFactNeighborY="2909"/>
      <dgm:spPr>
        <a:blipFill rotWithShape="1">
          <a:blip xmlns:r="http://schemas.openxmlformats.org/officeDocument/2006/relationships" r:embed="rId4"/>
          <a:stretch>
            <a:fillRect/>
          </a:stretch>
        </a:blipFill>
      </dgm:spPr>
    </dgm:pt>
    <dgm:pt modelId="{09133688-6D32-4FA1-8A95-A0E8CBFF2905}" type="pres">
      <dgm:prSet presAssocID="{E3C17A85-4D6F-4738-94A3-ABA92752C368}" presName="textRect" presStyleLbl="revTx" presStyleIdx="3" presStyleCnt="4">
        <dgm:presLayoutVars>
          <dgm:bulletEnabled val="1"/>
        </dgm:presLayoutVars>
      </dgm:prSet>
      <dgm:spPr/>
      <dgm:t>
        <a:bodyPr/>
        <a:lstStyle/>
        <a:p>
          <a:endParaRPr lang="es-ES"/>
        </a:p>
      </dgm:t>
    </dgm:pt>
  </dgm:ptLst>
  <dgm:cxnLst>
    <dgm:cxn modelId="{2724CEEC-2387-4DEC-A80E-EA6FB1F86932}" type="presOf" srcId="{9AD7A8E7-D98B-42BB-B173-749426ED00D1}" destId="{31891796-B429-4FB7-9F89-2FC2B2C52F6C}" srcOrd="0" destOrd="0" presId="urn:microsoft.com/office/officeart/2005/8/layout/pList1"/>
    <dgm:cxn modelId="{5FAD6E23-F31D-41A3-8E4B-C52619479627}" srcId="{B4DF4916-90AD-40AF-8DE2-29308A3A895E}" destId="{FE64B24F-A9E4-4D12-8140-9B1FB2BFA8A8}" srcOrd="1" destOrd="0" parTransId="{26DF3715-4B79-4289-BF34-E752284EAC73}" sibTransId="{C80241B5-9F3E-4DB1-A27E-8B96E45C7EE8}"/>
    <dgm:cxn modelId="{B8FA05A0-7874-4FA6-B42E-ECB040C2129E}" type="presOf" srcId="{EE060737-9AB6-4E53-80DC-24AFF3200CE2}" destId="{02612387-54A4-4926-B95C-66E84445A21C}" srcOrd="0" destOrd="0" presId="urn:microsoft.com/office/officeart/2005/8/layout/pList1"/>
    <dgm:cxn modelId="{660F7038-C2F1-4DF6-B882-2AC1F6C3FB88}" type="presOf" srcId="{FE64B24F-A9E4-4D12-8140-9B1FB2BFA8A8}" destId="{237345ED-DE61-403D-9C68-A0277C48B387}" srcOrd="0" destOrd="0" presId="urn:microsoft.com/office/officeart/2005/8/layout/pList1"/>
    <dgm:cxn modelId="{92CF0C58-C251-4EF0-ABD7-8D4C91135BA3}" type="presOf" srcId="{E3C17A85-4D6F-4738-94A3-ABA92752C368}" destId="{09133688-6D32-4FA1-8A95-A0E8CBFF2905}" srcOrd="0" destOrd="0" presId="urn:microsoft.com/office/officeart/2005/8/layout/pList1"/>
    <dgm:cxn modelId="{197828AA-37A2-487A-8481-E04CADE7DF96}" type="presOf" srcId="{840C1760-BBD0-4F5D-8820-7C804781FC5A}" destId="{451C7AD1-C5B7-412D-9A0F-973AE72E6D51}" srcOrd="0" destOrd="0" presId="urn:microsoft.com/office/officeart/2005/8/layout/pList1"/>
    <dgm:cxn modelId="{11D9B9E3-CB83-4CE1-B45B-66CFB38BC510}" srcId="{B4DF4916-90AD-40AF-8DE2-29308A3A895E}" destId="{E3C17A85-4D6F-4738-94A3-ABA92752C368}" srcOrd="3" destOrd="0" parTransId="{4E6DE895-8DCB-4864-AD0D-4321F8C9BA92}" sibTransId="{B083AFF4-208B-4028-BF65-003A89CA7DF1}"/>
    <dgm:cxn modelId="{1039DC9D-BD9C-49C6-9217-63A2DE2B2BA6}" type="presOf" srcId="{C80241B5-9F3E-4DB1-A27E-8B96E45C7EE8}" destId="{37DCD9A6-9109-4A92-91BD-E15CC6229C96}" srcOrd="0" destOrd="0" presId="urn:microsoft.com/office/officeart/2005/8/layout/pList1"/>
    <dgm:cxn modelId="{230183E3-3470-4929-966B-1C26D16060FA}" srcId="{B4DF4916-90AD-40AF-8DE2-29308A3A895E}" destId="{A908F909-966C-41A2-A217-EB4CB9CEB025}" srcOrd="2" destOrd="0" parTransId="{7552F0B1-CEF7-4C54-A5E7-6E918BDF1529}" sibTransId="{9AD7A8E7-D98B-42BB-B173-749426ED00D1}"/>
    <dgm:cxn modelId="{39F33C70-5057-4022-A7D2-0C0841E29418}" type="presOf" srcId="{A908F909-966C-41A2-A217-EB4CB9CEB025}" destId="{19533350-7C58-470C-8D74-8BC1BDD9009E}" srcOrd="0" destOrd="0" presId="urn:microsoft.com/office/officeart/2005/8/layout/pList1"/>
    <dgm:cxn modelId="{6997BEB8-4152-47A9-9A34-57996B49F6FD}" srcId="{B4DF4916-90AD-40AF-8DE2-29308A3A895E}" destId="{EE060737-9AB6-4E53-80DC-24AFF3200CE2}" srcOrd="0" destOrd="0" parTransId="{1B4FD51A-8EF6-4090-8B5A-C61BF4A5191B}" sibTransId="{840C1760-BBD0-4F5D-8820-7C804781FC5A}"/>
    <dgm:cxn modelId="{131FACF2-A35C-4CB6-B96A-BE262BB9C205}" type="presOf" srcId="{B4DF4916-90AD-40AF-8DE2-29308A3A895E}" destId="{A8E66330-4E3F-4CD2-9AC5-B7521704C532}" srcOrd="0" destOrd="0" presId="urn:microsoft.com/office/officeart/2005/8/layout/pList1"/>
    <dgm:cxn modelId="{3998E7E6-3FB3-4FFA-801B-9246BC901138}" type="presParOf" srcId="{A8E66330-4E3F-4CD2-9AC5-B7521704C532}" destId="{0D9D4045-B9AA-43E2-A0A4-48015BE3AD3B}" srcOrd="0" destOrd="0" presId="urn:microsoft.com/office/officeart/2005/8/layout/pList1"/>
    <dgm:cxn modelId="{57CB2277-B9E7-41C7-9DD2-3147C02042E9}" type="presParOf" srcId="{0D9D4045-B9AA-43E2-A0A4-48015BE3AD3B}" destId="{C7790418-F16A-4892-84EE-C69CEA628896}" srcOrd="0" destOrd="0" presId="urn:microsoft.com/office/officeart/2005/8/layout/pList1"/>
    <dgm:cxn modelId="{BCA481B5-0C6F-4369-A103-77DF551321D0}" type="presParOf" srcId="{0D9D4045-B9AA-43E2-A0A4-48015BE3AD3B}" destId="{02612387-54A4-4926-B95C-66E84445A21C}" srcOrd="1" destOrd="0" presId="urn:microsoft.com/office/officeart/2005/8/layout/pList1"/>
    <dgm:cxn modelId="{9297B1DB-08F8-4AB4-BFD4-AA53ABA4C46E}" type="presParOf" srcId="{A8E66330-4E3F-4CD2-9AC5-B7521704C532}" destId="{451C7AD1-C5B7-412D-9A0F-973AE72E6D51}" srcOrd="1" destOrd="0" presId="urn:microsoft.com/office/officeart/2005/8/layout/pList1"/>
    <dgm:cxn modelId="{A66F28CD-1860-40BA-AB93-FBB49C24D35C}" type="presParOf" srcId="{A8E66330-4E3F-4CD2-9AC5-B7521704C532}" destId="{59947552-2DC5-4293-A7B1-0D7A3EAE486F}" srcOrd="2" destOrd="0" presId="urn:microsoft.com/office/officeart/2005/8/layout/pList1"/>
    <dgm:cxn modelId="{780FA4ED-382E-4C05-B1F2-96F735501C97}" type="presParOf" srcId="{59947552-2DC5-4293-A7B1-0D7A3EAE486F}" destId="{6F41BA24-55E2-47BE-95D1-9B59E7DFFA33}" srcOrd="0" destOrd="0" presId="urn:microsoft.com/office/officeart/2005/8/layout/pList1"/>
    <dgm:cxn modelId="{0CF76042-DEC5-4495-8EBD-77D7B2C97417}" type="presParOf" srcId="{59947552-2DC5-4293-A7B1-0D7A3EAE486F}" destId="{237345ED-DE61-403D-9C68-A0277C48B387}" srcOrd="1" destOrd="0" presId="urn:microsoft.com/office/officeart/2005/8/layout/pList1"/>
    <dgm:cxn modelId="{C7CC44EF-3F74-4A40-91F1-3E62ECB5B552}" type="presParOf" srcId="{A8E66330-4E3F-4CD2-9AC5-B7521704C532}" destId="{37DCD9A6-9109-4A92-91BD-E15CC6229C96}" srcOrd="3" destOrd="0" presId="urn:microsoft.com/office/officeart/2005/8/layout/pList1"/>
    <dgm:cxn modelId="{8660B097-0AD6-4E68-95FA-2E01AF463AA6}" type="presParOf" srcId="{A8E66330-4E3F-4CD2-9AC5-B7521704C532}" destId="{68D03275-8B7C-42D3-8C7A-ADC97937CDAD}" srcOrd="4" destOrd="0" presId="urn:microsoft.com/office/officeart/2005/8/layout/pList1"/>
    <dgm:cxn modelId="{DA3DE22A-A8D2-4E9E-BBDE-8A992D13374D}" type="presParOf" srcId="{68D03275-8B7C-42D3-8C7A-ADC97937CDAD}" destId="{FBB6011E-9CD7-41FF-A4B4-375F9016C16F}" srcOrd="0" destOrd="0" presId="urn:microsoft.com/office/officeart/2005/8/layout/pList1"/>
    <dgm:cxn modelId="{CF7A71A9-5E5A-4459-8DCF-A37C602072D9}" type="presParOf" srcId="{68D03275-8B7C-42D3-8C7A-ADC97937CDAD}" destId="{19533350-7C58-470C-8D74-8BC1BDD9009E}" srcOrd="1" destOrd="0" presId="urn:microsoft.com/office/officeart/2005/8/layout/pList1"/>
    <dgm:cxn modelId="{ED7C46F8-12E9-4216-8CA0-B7BC8D0CA08A}" type="presParOf" srcId="{A8E66330-4E3F-4CD2-9AC5-B7521704C532}" destId="{31891796-B429-4FB7-9F89-2FC2B2C52F6C}" srcOrd="5" destOrd="0" presId="urn:microsoft.com/office/officeart/2005/8/layout/pList1"/>
    <dgm:cxn modelId="{C06E17F1-1C81-4AB6-A247-85D8E41545F2}" type="presParOf" srcId="{A8E66330-4E3F-4CD2-9AC5-B7521704C532}" destId="{D7DC4B40-7BE0-431F-A01A-40350FDF614B}" srcOrd="6" destOrd="0" presId="urn:microsoft.com/office/officeart/2005/8/layout/pList1"/>
    <dgm:cxn modelId="{44091BFD-077C-4B2E-BFE1-0FE3B643F66F}" type="presParOf" srcId="{D7DC4B40-7BE0-431F-A01A-40350FDF614B}" destId="{46B5FCF2-98EA-4C85-BD73-65E9A124A50A}" srcOrd="0" destOrd="0" presId="urn:microsoft.com/office/officeart/2005/8/layout/pList1"/>
    <dgm:cxn modelId="{73DFD4AB-DA2F-4BC5-96A7-009A2269D94B}" type="presParOf" srcId="{D7DC4B40-7BE0-431F-A01A-40350FDF614B}" destId="{09133688-6D32-4FA1-8A95-A0E8CBFF290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D11AE-D98A-4261-A97D-03BDA5970A2D}">
      <dsp:nvSpPr>
        <dsp:cNvPr id="0" name=""/>
        <dsp:cNvSpPr/>
      </dsp:nvSpPr>
      <dsp:spPr>
        <a:xfrm>
          <a:off x="3330" y="130332"/>
          <a:ext cx="2620291" cy="2054602"/>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818C5-3C7F-41B4-A786-F72D19CA6D5A}">
      <dsp:nvSpPr>
        <dsp:cNvPr id="0" name=""/>
        <dsp:cNvSpPr/>
      </dsp:nvSpPr>
      <dsp:spPr>
        <a:xfrm>
          <a:off x="4430" y="2059566"/>
          <a:ext cx="2618092" cy="97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smtClean="0"/>
            <a:t>Preparación de los tratamientos</a:t>
          </a:r>
          <a:endParaRPr lang="es-ES" sz="1900" kern="1200" dirty="0"/>
        </a:p>
      </dsp:txBody>
      <dsp:txXfrm>
        <a:off x="4430" y="2059566"/>
        <a:ext cx="2618092" cy="971312"/>
      </dsp:txXfrm>
    </dsp:sp>
    <dsp:sp modelId="{33658D8E-F8CE-457C-9281-2750F4BB4A0A}">
      <dsp:nvSpPr>
        <dsp:cNvPr id="0" name=""/>
        <dsp:cNvSpPr/>
      </dsp:nvSpPr>
      <dsp:spPr>
        <a:xfrm>
          <a:off x="8722564" y="120975"/>
          <a:ext cx="2545963" cy="2143839"/>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70E9D-4083-4530-ACF1-5FD050C37E93}">
      <dsp:nvSpPr>
        <dsp:cNvPr id="0" name=""/>
        <dsp:cNvSpPr/>
      </dsp:nvSpPr>
      <dsp:spPr>
        <a:xfrm>
          <a:off x="8685505" y="2189895"/>
          <a:ext cx="2618092" cy="97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smtClean="0"/>
            <a:t>Aplicación de los tratamientos</a:t>
          </a:r>
          <a:endParaRPr lang="es-ES" sz="1900" kern="1200" dirty="0"/>
        </a:p>
      </dsp:txBody>
      <dsp:txXfrm>
        <a:off x="8685505" y="2189895"/>
        <a:ext cx="2618092" cy="971312"/>
      </dsp:txXfrm>
    </dsp:sp>
    <dsp:sp modelId="{77F683C5-D59A-4F54-B179-2C5D0E5AA4B8}">
      <dsp:nvSpPr>
        <dsp:cNvPr id="0" name=""/>
        <dsp:cNvSpPr/>
      </dsp:nvSpPr>
      <dsp:spPr>
        <a:xfrm>
          <a:off x="2855975" y="160101"/>
          <a:ext cx="2611625" cy="2039648"/>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FF12F-BA29-47F9-A60F-49E9B4D1EB68}">
      <dsp:nvSpPr>
        <dsp:cNvPr id="0" name=""/>
        <dsp:cNvSpPr/>
      </dsp:nvSpPr>
      <dsp:spPr>
        <a:xfrm>
          <a:off x="2839468" y="2189898"/>
          <a:ext cx="2618092" cy="97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smtClean="0"/>
            <a:t>Conteo manual y visual de las garrapatas</a:t>
          </a:r>
          <a:endParaRPr lang="es-ES" sz="1900" kern="1200" dirty="0"/>
        </a:p>
      </dsp:txBody>
      <dsp:txXfrm>
        <a:off x="2839468" y="2189898"/>
        <a:ext cx="2618092" cy="971312"/>
      </dsp:txXfrm>
    </dsp:sp>
    <dsp:sp modelId="{DAC06605-2806-4F10-88B5-280A7A05F0E1}">
      <dsp:nvSpPr>
        <dsp:cNvPr id="0" name=""/>
        <dsp:cNvSpPr/>
      </dsp:nvSpPr>
      <dsp:spPr>
        <a:xfrm>
          <a:off x="5797865" y="140837"/>
          <a:ext cx="2667783" cy="2126721"/>
        </a:xfrm>
        <a:prstGeom prst="round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D001A-1876-44C6-8836-1F67D42360FB}">
      <dsp:nvSpPr>
        <dsp:cNvPr id="0" name=""/>
        <dsp:cNvSpPr/>
      </dsp:nvSpPr>
      <dsp:spPr>
        <a:xfrm>
          <a:off x="5770453" y="2121189"/>
          <a:ext cx="2618092" cy="101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s-ES" sz="1900" kern="1200" dirty="0" smtClean="0"/>
            <a:t>Ubicación de las garrapatas en las impresiones</a:t>
          </a:r>
          <a:endParaRPr lang="es-ES" sz="1900" kern="1200" dirty="0"/>
        </a:p>
      </dsp:txBody>
      <dsp:txXfrm>
        <a:off x="5770453" y="2121189"/>
        <a:ext cx="2618092" cy="101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E03-A1ED-4B9A-A401-FF7FC897DD4F}">
      <dsp:nvSpPr>
        <dsp:cNvPr id="0" name=""/>
        <dsp:cNvSpPr/>
      </dsp:nvSpPr>
      <dsp:spPr>
        <a:xfrm>
          <a:off x="4394" y="111376"/>
          <a:ext cx="1921173" cy="182811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Los hongos fueron aplicados cada 15 días (0, 15, 30, 45); mientras que el químico se aplicó en los días (0 y 30)</a:t>
          </a:r>
          <a:endParaRPr lang="es-ES" sz="1600" kern="1200" dirty="0"/>
        </a:p>
      </dsp:txBody>
      <dsp:txXfrm>
        <a:off x="57938" y="164920"/>
        <a:ext cx="1814085" cy="1721028"/>
      </dsp:txXfrm>
    </dsp:sp>
    <dsp:sp modelId="{B5CBA347-4425-4462-92E5-153A32839C5E}">
      <dsp:nvSpPr>
        <dsp:cNvPr id="0" name=""/>
        <dsp:cNvSpPr/>
      </dsp:nvSpPr>
      <dsp:spPr>
        <a:xfrm>
          <a:off x="2117685" y="787208"/>
          <a:ext cx="407288" cy="4764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117685" y="882498"/>
        <a:ext cx="285102" cy="285871"/>
      </dsp:txXfrm>
    </dsp:sp>
    <dsp:sp modelId="{CD5BD50A-98D4-405F-8AC9-9543CAAD50D6}">
      <dsp:nvSpPr>
        <dsp:cNvPr id="0" name=""/>
        <dsp:cNvSpPr/>
      </dsp:nvSpPr>
      <dsp:spPr>
        <a:xfrm>
          <a:off x="2694037" y="111376"/>
          <a:ext cx="1921173" cy="1828116"/>
        </a:xfrm>
        <a:prstGeom prst="roundRect">
          <a:avLst>
            <a:gd name="adj" fmla="val 10000"/>
          </a:avLst>
        </a:prstGeom>
        <a:solidFill>
          <a:schemeClr val="accent2">
            <a:hueOff val="-2568314"/>
            <a:satOff val="-21549"/>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Los animales fueron tratados durante el ordeño de 6 a.m. a 9 a.m. </a:t>
          </a:r>
          <a:endParaRPr lang="es-ES" sz="1600" kern="1200" dirty="0"/>
        </a:p>
      </dsp:txBody>
      <dsp:txXfrm>
        <a:off x="2747581" y="164920"/>
        <a:ext cx="1814085" cy="1721028"/>
      </dsp:txXfrm>
    </dsp:sp>
    <dsp:sp modelId="{87A2A8F1-CE49-4F56-80FE-358D0013721A}">
      <dsp:nvSpPr>
        <dsp:cNvPr id="0" name=""/>
        <dsp:cNvSpPr/>
      </dsp:nvSpPr>
      <dsp:spPr>
        <a:xfrm>
          <a:off x="4807328" y="787208"/>
          <a:ext cx="407288" cy="476451"/>
        </a:xfrm>
        <a:prstGeom prst="rightArrow">
          <a:avLst>
            <a:gd name="adj1" fmla="val 60000"/>
            <a:gd name="adj2" fmla="val 50000"/>
          </a:avLst>
        </a:prstGeom>
        <a:solidFill>
          <a:schemeClr val="accent2">
            <a:hueOff val="-3852470"/>
            <a:satOff val="-3232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807328" y="882498"/>
        <a:ext cx="285102" cy="285871"/>
      </dsp:txXfrm>
    </dsp:sp>
    <dsp:sp modelId="{DEE4C933-184E-42B6-8914-09E47538A2C8}">
      <dsp:nvSpPr>
        <dsp:cNvPr id="0" name=""/>
        <dsp:cNvSpPr/>
      </dsp:nvSpPr>
      <dsp:spPr>
        <a:xfrm>
          <a:off x="5383680" y="111376"/>
          <a:ext cx="1921173" cy="1828116"/>
        </a:xfrm>
        <a:prstGeom prst="roundRect">
          <a:avLst>
            <a:gd name="adj" fmla="val 10000"/>
          </a:avLst>
        </a:prstGeom>
        <a:solidFill>
          <a:schemeClr val="accent2">
            <a:hueOff val="-5136628"/>
            <a:satOff val="-43097"/>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Antes de la aplicación de los tratamientos, las garrapatas mayores de 4,5 mm se contabilizaron del lado izquierdo</a:t>
          </a:r>
          <a:endParaRPr lang="es-ES" sz="1600" kern="1200" dirty="0"/>
        </a:p>
      </dsp:txBody>
      <dsp:txXfrm>
        <a:off x="5437224" y="164920"/>
        <a:ext cx="1814085" cy="1721028"/>
      </dsp:txXfrm>
    </dsp:sp>
    <dsp:sp modelId="{8CD556BA-5DA9-41E9-9C8E-FAD513633868}">
      <dsp:nvSpPr>
        <dsp:cNvPr id="0" name=""/>
        <dsp:cNvSpPr/>
      </dsp:nvSpPr>
      <dsp:spPr>
        <a:xfrm>
          <a:off x="7496971" y="787208"/>
          <a:ext cx="407288" cy="476451"/>
        </a:xfrm>
        <a:prstGeom prst="rightArrow">
          <a:avLst>
            <a:gd name="adj1" fmla="val 60000"/>
            <a:gd name="adj2" fmla="val 50000"/>
          </a:avLst>
        </a:prstGeom>
        <a:solidFill>
          <a:schemeClr val="accent2">
            <a:hueOff val="-7704941"/>
            <a:satOff val="-6464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7496971" y="882498"/>
        <a:ext cx="285102" cy="285871"/>
      </dsp:txXfrm>
    </dsp:sp>
    <dsp:sp modelId="{114765FC-C82D-4AC1-A81E-8D1AEA33DC9C}">
      <dsp:nvSpPr>
        <dsp:cNvPr id="0" name=""/>
        <dsp:cNvSpPr/>
      </dsp:nvSpPr>
      <dsp:spPr>
        <a:xfrm>
          <a:off x="8073324" y="111376"/>
          <a:ext cx="1921173" cy="1828116"/>
        </a:xfrm>
        <a:prstGeom prst="roundRect">
          <a:avLst>
            <a:gd name="adj" fmla="val 10000"/>
          </a:avLst>
        </a:prstGeom>
        <a:solidFill>
          <a:schemeClr val="accent2">
            <a:hueOff val="-7704941"/>
            <a:satOff val="-6464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Los conteos de hembras engurgitadas se realizaron en los días (0, 1, 3, 5, 7, 9) después de la aplicación.</a:t>
          </a:r>
          <a:endParaRPr lang="es-ES" sz="1600" kern="1200" dirty="0"/>
        </a:p>
      </dsp:txBody>
      <dsp:txXfrm>
        <a:off x="8126868" y="164920"/>
        <a:ext cx="1814085" cy="1721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90418-F16A-4892-84EE-C69CEA628896}">
      <dsp:nvSpPr>
        <dsp:cNvPr id="0" name=""/>
        <dsp:cNvSpPr/>
      </dsp:nvSpPr>
      <dsp:spPr>
        <a:xfrm>
          <a:off x="0" y="116784"/>
          <a:ext cx="2637101" cy="2187080"/>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12387-54A4-4926-B95C-66E84445A21C}">
      <dsp:nvSpPr>
        <dsp:cNvPr id="0" name=""/>
        <dsp:cNvSpPr/>
      </dsp:nvSpPr>
      <dsp:spPr>
        <a:xfrm>
          <a:off x="1254511" y="1700705"/>
          <a:ext cx="1639397" cy="60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 tIns="7112" rIns="7112" bIns="0" numCol="1" spcCol="1270" anchor="t" anchorCtr="0">
          <a:noAutofit/>
        </a:bodyPr>
        <a:lstStyle/>
        <a:p>
          <a:pPr lvl="0" algn="ctr" defTabSz="44450">
            <a:lnSpc>
              <a:spcPct val="90000"/>
            </a:lnSpc>
            <a:spcBef>
              <a:spcPct val="0"/>
            </a:spcBef>
            <a:spcAft>
              <a:spcPct val="35000"/>
            </a:spcAft>
          </a:pPr>
          <a:endParaRPr lang="es-ES" sz="100" kern="1200" dirty="0">
            <a:solidFill>
              <a:schemeClr val="bg1"/>
            </a:solidFill>
          </a:endParaRPr>
        </a:p>
      </dsp:txBody>
      <dsp:txXfrm>
        <a:off x="1254511" y="1700705"/>
        <a:ext cx="1639397" cy="608216"/>
      </dsp:txXfrm>
    </dsp:sp>
    <dsp:sp modelId="{6F41BA24-55E2-47BE-95D1-9B59E7DFFA33}">
      <dsp:nvSpPr>
        <dsp:cNvPr id="0" name=""/>
        <dsp:cNvSpPr/>
      </dsp:nvSpPr>
      <dsp:spPr>
        <a:xfrm>
          <a:off x="3137542" y="17003"/>
          <a:ext cx="2372142" cy="2327946"/>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345ED-DE61-403D-9C68-A0277C48B387}">
      <dsp:nvSpPr>
        <dsp:cNvPr id="0" name=""/>
        <dsp:cNvSpPr/>
      </dsp:nvSpPr>
      <dsp:spPr>
        <a:xfrm>
          <a:off x="1005768" y="1736730"/>
          <a:ext cx="1639397" cy="60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 tIns="7112" rIns="7112" bIns="0" numCol="1" spcCol="1270" anchor="t" anchorCtr="0">
          <a:noAutofit/>
        </a:bodyPr>
        <a:lstStyle/>
        <a:p>
          <a:pPr lvl="0" algn="ctr" defTabSz="44450">
            <a:lnSpc>
              <a:spcPct val="90000"/>
            </a:lnSpc>
            <a:spcBef>
              <a:spcPct val="0"/>
            </a:spcBef>
            <a:spcAft>
              <a:spcPct val="35000"/>
            </a:spcAft>
          </a:pPr>
          <a:endParaRPr lang="es-ES" sz="100" kern="1200" dirty="0">
            <a:solidFill>
              <a:schemeClr val="bg1"/>
            </a:solidFill>
          </a:endParaRPr>
        </a:p>
      </dsp:txBody>
      <dsp:txXfrm>
        <a:off x="1005768" y="1736730"/>
        <a:ext cx="1639397" cy="608216"/>
      </dsp:txXfrm>
    </dsp:sp>
    <dsp:sp modelId="{FBB6011E-9CD7-41FF-A4B4-375F9016C16F}">
      <dsp:nvSpPr>
        <dsp:cNvPr id="0" name=""/>
        <dsp:cNvSpPr/>
      </dsp:nvSpPr>
      <dsp:spPr>
        <a:xfrm>
          <a:off x="9527489" y="2290"/>
          <a:ext cx="2629707" cy="2349023"/>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33350-7C58-470C-8D74-8BC1BDD9009E}">
      <dsp:nvSpPr>
        <dsp:cNvPr id="0" name=""/>
        <dsp:cNvSpPr/>
      </dsp:nvSpPr>
      <dsp:spPr>
        <a:xfrm>
          <a:off x="3686866" y="160222"/>
          <a:ext cx="1639397" cy="60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ES" sz="2800" kern="1200" dirty="0"/>
        </a:p>
      </dsp:txBody>
      <dsp:txXfrm>
        <a:off x="3686866" y="160222"/>
        <a:ext cx="1639397" cy="608216"/>
      </dsp:txXfrm>
    </dsp:sp>
    <dsp:sp modelId="{46B5FCF2-98EA-4C85-BD73-65E9A124A50A}">
      <dsp:nvSpPr>
        <dsp:cNvPr id="0" name=""/>
        <dsp:cNvSpPr/>
      </dsp:nvSpPr>
      <dsp:spPr>
        <a:xfrm>
          <a:off x="6299175" y="10762"/>
          <a:ext cx="2549705" cy="2340551"/>
        </a:xfrm>
        <a:prstGeom prst="round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33688-6D32-4FA1-8A95-A0E8CBFF2905}">
      <dsp:nvSpPr>
        <dsp:cNvPr id="0" name=""/>
        <dsp:cNvSpPr/>
      </dsp:nvSpPr>
      <dsp:spPr>
        <a:xfrm>
          <a:off x="9341789" y="1739072"/>
          <a:ext cx="1639397" cy="608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endParaRPr lang="es-ES" sz="2800" kern="1200" dirty="0"/>
        </a:p>
      </dsp:txBody>
      <dsp:txXfrm>
        <a:off x="9341789" y="1739072"/>
        <a:ext cx="1639397" cy="60821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76156-C7F5-46A6-A7B2-636FAAC07A70}" type="datetimeFigureOut">
              <a:rPr lang="es-419" smtClean="0"/>
              <a:t>23/7/2019</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DE5E3-3E2B-41D3-B234-0B491CD24CF4}" type="slidenum">
              <a:rPr lang="es-419" smtClean="0"/>
              <a:t>‹Nº›</a:t>
            </a:fld>
            <a:endParaRPr lang="es-419"/>
          </a:p>
        </p:txBody>
      </p:sp>
    </p:spTree>
    <p:extLst>
      <p:ext uri="{BB962C8B-B14F-4D97-AF65-F5344CB8AC3E}">
        <p14:creationId xmlns:p14="http://schemas.microsoft.com/office/powerpoint/2010/main" val="117001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F080FBE-F9CA-4DBC-9C95-2E6DAFB0A05B}" type="datetimeFigureOut">
              <a:rPr lang="es-419" smtClean="0"/>
              <a:t>23/7/2019</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4FDAC3FE-760B-4AFA-A84C-5FCA535B5577}" type="slidenum">
              <a:rPr lang="es-419" smtClean="0"/>
              <a:t>‹Nº›</a:t>
            </a:fld>
            <a:endParaRPr lang="es-419"/>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2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080FBE-F9CA-4DBC-9C95-2E6DAFB0A05B}" type="datetimeFigureOut">
              <a:rPr lang="es-419" smtClean="0"/>
              <a:t>23/7/2019</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157251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080FBE-F9CA-4DBC-9C95-2E6DAFB0A05B}" type="datetimeFigureOut">
              <a:rPr lang="es-419" smtClean="0"/>
              <a:t>23/7/2019</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413243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3090" name="CorelDRAW" r:id="rId3" imgW="9151920" imgH="5621400" progId="">
                  <p:embed/>
                </p:oleObj>
              </mc:Choice>
              <mc:Fallback>
                <p:oleObj name="CorelDRAW" r:id="rId3" imgW="9151920" imgH="5621400" progId="">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05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05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050"/>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050"/>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a:defRPr/>
            </a:pPr>
            <a:endParaRPr lang="es-EC" sz="1350"/>
          </a:p>
        </p:txBody>
      </p:sp>
      <p:pic>
        <p:nvPicPr>
          <p:cNvPr id="9" name="Picture 49" descr="LOGO ESPE ORIGINAL copia"/>
          <p:cNvPicPr>
            <a:picLocks noChangeAspect="1" noChangeArrowheads="1"/>
          </p:cNvPicPr>
          <p:nvPr/>
        </p:nvPicPr>
        <p:blipFill>
          <a:blip r:embed="rId6" cstate="print"/>
          <a:srcRect/>
          <a:stretch>
            <a:fillRect/>
          </a:stretch>
        </p:blipFill>
        <p:spPr bwMode="auto">
          <a:xfrm>
            <a:off x="143935" y="115888"/>
            <a:ext cx="4417484" cy="887412"/>
          </a:xfrm>
          <a:prstGeom prst="rect">
            <a:avLst/>
          </a:prstGeom>
          <a:noFill/>
          <a:ln w="9525">
            <a:noFill/>
            <a:miter lim="800000"/>
            <a:headEnd/>
            <a:tailEnd/>
          </a:ln>
        </p:spPr>
      </p:pic>
    </p:spTree>
    <p:extLst>
      <p:ext uri="{BB962C8B-B14F-4D97-AF65-F5344CB8AC3E}">
        <p14:creationId xmlns:p14="http://schemas.microsoft.com/office/powerpoint/2010/main" val="410372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F080FBE-F9CA-4DBC-9C95-2E6DAFB0A05B}" type="datetimeFigureOut">
              <a:rPr lang="es-419" smtClean="0"/>
              <a:t>23/7/2019</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21172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F080FBE-F9CA-4DBC-9C95-2E6DAFB0A05B}" type="datetimeFigureOut">
              <a:rPr lang="es-419" smtClean="0"/>
              <a:t>23/7/2019</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4FDAC3FE-760B-4AFA-A84C-5FCA535B5577}" type="slidenum">
              <a:rPr lang="es-419" smtClean="0"/>
              <a:t>‹Nº›</a:t>
            </a:fld>
            <a:endParaRPr lang="es-419"/>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3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F080FBE-F9CA-4DBC-9C95-2E6DAFB0A05B}" type="datetimeFigureOut">
              <a:rPr lang="es-419" smtClean="0"/>
              <a:t>23/7/2019</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234788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F080FBE-F9CA-4DBC-9C95-2E6DAFB0A05B}" type="datetimeFigureOut">
              <a:rPr lang="es-419" smtClean="0"/>
              <a:t>23/7/2019</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28496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F080FBE-F9CA-4DBC-9C95-2E6DAFB0A05B}" type="datetimeFigureOut">
              <a:rPr lang="es-419" smtClean="0"/>
              <a:t>23/7/2019</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197115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080FBE-F9CA-4DBC-9C95-2E6DAFB0A05B}" type="datetimeFigureOut">
              <a:rPr lang="es-419" smtClean="0"/>
              <a:t>23/7/2019</a:t>
            </a:fld>
            <a:endParaRPr lang="es-419"/>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419"/>
          </a:p>
        </p:txBody>
      </p:sp>
      <p:sp>
        <p:nvSpPr>
          <p:cNvPr id="9" name="Slide Number Placeholder 8"/>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394350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080FBE-F9CA-4DBC-9C95-2E6DAFB0A05B}" type="datetimeFigureOut">
              <a:rPr lang="es-419" smtClean="0"/>
              <a:t>23/7/2019</a:t>
            </a:fld>
            <a:endParaRPr lang="es-419"/>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419"/>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DAC3FE-760B-4AFA-A84C-5FCA535B5577}" type="slidenum">
              <a:rPr lang="es-419" smtClean="0"/>
              <a:t>‹Nº›</a:t>
            </a:fld>
            <a:endParaRPr lang="es-419"/>
          </a:p>
        </p:txBody>
      </p:sp>
    </p:spTree>
    <p:extLst>
      <p:ext uri="{BB962C8B-B14F-4D97-AF65-F5344CB8AC3E}">
        <p14:creationId xmlns:p14="http://schemas.microsoft.com/office/powerpoint/2010/main" val="265008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F080FBE-F9CA-4DBC-9C95-2E6DAFB0A05B}" type="datetimeFigureOut">
              <a:rPr lang="es-419" smtClean="0"/>
              <a:t>23/7/2019</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4FDAC3FE-760B-4AFA-A84C-5FCA535B5577}" type="slidenum">
              <a:rPr lang="es-419" smtClean="0"/>
              <a:t>‹Nº›</a:t>
            </a:fld>
            <a:endParaRPr lang="es-419"/>
          </a:p>
        </p:txBody>
      </p:sp>
    </p:spTree>
    <p:extLst>
      <p:ext uri="{BB962C8B-B14F-4D97-AF65-F5344CB8AC3E}">
        <p14:creationId xmlns:p14="http://schemas.microsoft.com/office/powerpoint/2010/main" val="58841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080FBE-F9CA-4DBC-9C95-2E6DAFB0A05B}" type="datetimeFigureOut">
              <a:rPr lang="es-419" smtClean="0"/>
              <a:t>23/7/2019</a:t>
            </a:fld>
            <a:endParaRPr lang="es-419"/>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419"/>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DAC3FE-760B-4AFA-A84C-5FCA535B5577}" type="slidenum">
              <a:rPr lang="es-419" smtClean="0"/>
              <a:t>‹Nº›</a:t>
            </a:fld>
            <a:endParaRPr lang="es-419"/>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572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5800" y="1008803"/>
            <a:ext cx="11610703" cy="5560497"/>
          </a:xfrm>
          <a:prstGeom prst="rect">
            <a:avLst/>
          </a:prstGeom>
        </p:spPr>
        <p:txBody>
          <a:bodyPr wrap="square">
            <a:spAutoFit/>
          </a:bodyPr>
          <a:lstStyle/>
          <a:p>
            <a:pPr marR="31750" algn="ctr">
              <a:lnSpc>
                <a:spcPct val="150000"/>
              </a:lnSpc>
              <a:spcAft>
                <a:spcPts val="800"/>
              </a:spcAft>
              <a:tabLst>
                <a:tab pos="90170" algn="l"/>
              </a:tabLst>
            </a:pPr>
            <a:r>
              <a:rPr lang="es-419" sz="1600" b="1" dirty="0" smtClean="0">
                <a:effectLst/>
                <a:latin typeface="Times New Roman" panose="02020603050405020304" pitchFamily="18" charset="0"/>
                <a:ea typeface="Calibri" panose="020F0502020204030204" pitchFamily="34" charset="0"/>
                <a:cs typeface="Times New Roman" panose="02020603050405020304" pitchFamily="18" charset="0"/>
              </a:rPr>
              <a:t>DEPARTAMENTO DE CIENCIAS DE LA VIDA Y DE LA AGRICULTURA</a:t>
            </a:r>
            <a:endParaRPr lang="es-419"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270" algn="ctr">
              <a:lnSpc>
                <a:spcPct val="150000"/>
              </a:lnSpc>
              <a:spcAft>
                <a:spcPts val="800"/>
              </a:spcAft>
              <a:tabLst>
                <a:tab pos="90170" algn="l"/>
              </a:tabLst>
            </a:pPr>
            <a:r>
              <a:rPr lang="es-419" sz="1400" b="1" dirty="0" smtClean="0">
                <a:latin typeface="Times New Roman" panose="02020603050405020304" pitchFamily="18" charset="0"/>
                <a:ea typeface="Calibri" panose="020F0502020204030204" pitchFamily="34" charset="0"/>
                <a:cs typeface="Times New Roman" panose="02020603050405020304" pitchFamily="18" charset="0"/>
              </a:rPr>
              <a:t>CARRERA DE INGENIERÍA AGROPECUARIA</a:t>
            </a:r>
            <a:endParaRPr lang="es-419"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270" algn="ctr">
              <a:lnSpc>
                <a:spcPct val="250000"/>
              </a:lnSpc>
              <a:spcBef>
                <a:spcPts val="1240"/>
              </a:spcBef>
              <a:spcAft>
                <a:spcPts val="800"/>
              </a:spcAft>
              <a:tabLst>
                <a:tab pos="90170" algn="l"/>
              </a:tabLst>
            </a:pPr>
            <a:r>
              <a:rPr lang="es-419" sz="1400" b="1" dirty="0" smtClean="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AGROPECUARIO</a:t>
            </a:r>
            <a:endParaRPr lang="es-419"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tabLst>
                <a:tab pos="90170" algn="l"/>
              </a:tabLst>
            </a:pPr>
            <a:r>
              <a:rPr lang="es-EC" sz="1400" b="1" dirty="0" smtClean="0">
                <a:solidFill>
                  <a:srgbClr val="000000"/>
                </a:solidFill>
                <a:latin typeface="Times New Roman" panose="02020603050405020304" pitchFamily="18" charset="0"/>
                <a:ea typeface="Times New Roman" panose="02020603050405020304" pitchFamily="18" charset="0"/>
              </a:rPr>
              <a:t>TEMA: “</a:t>
            </a:r>
            <a:r>
              <a:rPr lang="es-EC" sz="1400" b="1" dirty="0" smtClean="0">
                <a:solidFill>
                  <a:srgbClr val="000000"/>
                </a:solidFill>
                <a:latin typeface="Times New Roman" panose="02020603050405020304" pitchFamily="18" charset="0"/>
                <a:ea typeface="Calibri" panose="020F0502020204030204" pitchFamily="34" charset="0"/>
              </a:rPr>
              <a:t>EVALUACIÓN </a:t>
            </a:r>
            <a:r>
              <a:rPr lang="es-EC" sz="1400" b="1" i="1" dirty="0" smtClean="0">
                <a:solidFill>
                  <a:srgbClr val="000000"/>
                </a:solidFill>
                <a:latin typeface="Times New Roman" panose="02020603050405020304" pitchFamily="18" charset="0"/>
                <a:ea typeface="Calibri" panose="020F0502020204030204" pitchFamily="34" charset="0"/>
              </a:rPr>
              <a:t>in vivo</a:t>
            </a:r>
            <a:r>
              <a:rPr lang="es-EC" sz="1400" b="1" dirty="0" smtClean="0">
                <a:solidFill>
                  <a:srgbClr val="000000"/>
                </a:solidFill>
                <a:latin typeface="Times New Roman" panose="02020603050405020304" pitchFamily="18" charset="0"/>
                <a:ea typeface="Calibri" panose="020F0502020204030204" pitchFamily="34" charset="0"/>
              </a:rPr>
              <a:t> DE</a:t>
            </a:r>
            <a:r>
              <a:rPr lang="es-EC" sz="1400" b="1" i="1" dirty="0" smtClean="0">
                <a:solidFill>
                  <a:srgbClr val="000000"/>
                </a:solidFill>
                <a:latin typeface="Times New Roman" panose="02020603050405020304" pitchFamily="18" charset="0"/>
                <a:ea typeface="Calibri" panose="020F0502020204030204" pitchFamily="34" charset="0"/>
              </a:rPr>
              <a:t> Metarhizium anisopliae</a:t>
            </a:r>
            <a:r>
              <a:rPr lang="es-EC" sz="1400" b="1" dirty="0" smtClean="0">
                <a:solidFill>
                  <a:srgbClr val="000000"/>
                </a:solidFill>
                <a:latin typeface="Times New Roman" panose="02020603050405020304" pitchFamily="18" charset="0"/>
                <a:ea typeface="Calibri" panose="020F0502020204030204" pitchFamily="34" charset="0"/>
              </a:rPr>
              <a:t> (Metchnikoff) y </a:t>
            </a:r>
            <a:r>
              <a:rPr lang="es-EC" sz="1400" b="1" i="1" dirty="0" smtClean="0">
                <a:solidFill>
                  <a:srgbClr val="000000"/>
                </a:solidFill>
                <a:latin typeface="Times New Roman" panose="02020603050405020304" pitchFamily="18" charset="0"/>
                <a:ea typeface="Calibri" panose="020F0502020204030204" pitchFamily="34" charset="0"/>
              </a:rPr>
              <a:t>Beauveria</a:t>
            </a:r>
            <a:r>
              <a:rPr lang="es-EC" sz="1400" b="1" dirty="0" smtClean="0">
                <a:solidFill>
                  <a:srgbClr val="000000"/>
                </a:solidFill>
                <a:latin typeface="Times New Roman" panose="02020603050405020304" pitchFamily="18" charset="0"/>
                <a:ea typeface="Calibri" panose="020F0502020204030204" pitchFamily="34" charset="0"/>
              </a:rPr>
              <a:t> </a:t>
            </a:r>
            <a:r>
              <a:rPr lang="es-EC" sz="1400" b="1" i="1" dirty="0" smtClean="0">
                <a:solidFill>
                  <a:srgbClr val="000000"/>
                </a:solidFill>
                <a:latin typeface="Times New Roman" panose="02020603050405020304" pitchFamily="18" charset="0"/>
                <a:ea typeface="Calibri" panose="020F0502020204030204" pitchFamily="34" charset="0"/>
              </a:rPr>
              <a:t>bassiana </a:t>
            </a:r>
            <a:r>
              <a:rPr lang="es-EC" sz="1400" b="1" dirty="0" smtClean="0">
                <a:solidFill>
                  <a:srgbClr val="000000"/>
                </a:solidFill>
                <a:latin typeface="Times New Roman" panose="02020603050405020304" pitchFamily="18" charset="0"/>
                <a:ea typeface="Calibri" panose="020F0502020204030204" pitchFamily="34" charset="0"/>
              </a:rPr>
              <a:t>(Balls) SOBRE GARRAPATAS</a:t>
            </a:r>
          </a:p>
          <a:p>
            <a:pPr algn="ctr">
              <a:lnSpc>
                <a:spcPct val="200000"/>
              </a:lnSpc>
              <a:spcAft>
                <a:spcPts val="0"/>
              </a:spcAft>
              <a:tabLst>
                <a:tab pos="90170" algn="l"/>
              </a:tabLst>
            </a:pPr>
            <a:r>
              <a:rPr lang="es-EC" sz="1400" b="1" dirty="0" smtClean="0">
                <a:solidFill>
                  <a:srgbClr val="000000"/>
                </a:solidFill>
                <a:latin typeface="Times New Roman" panose="02020603050405020304" pitchFamily="18" charset="0"/>
                <a:ea typeface="Calibri" panose="020F0502020204030204" pitchFamily="34" charset="0"/>
              </a:rPr>
              <a:t> (Acari: Ixodidae) QUE PARASITAN EL GANADO VACUNO, EN EL CHACO, ECUADOR</a:t>
            </a:r>
            <a:r>
              <a:rPr lang="es-EC" sz="1400" b="1" dirty="0" smtClean="0">
                <a:solidFill>
                  <a:srgbClr val="000000"/>
                </a:solidFill>
                <a:effectLst/>
                <a:latin typeface="Times New Roman" panose="02020603050405020304" pitchFamily="18" charset="0"/>
                <a:ea typeface="Times New Roman" panose="02020603050405020304" pitchFamily="18" charset="0"/>
              </a:rPr>
              <a:t>”</a:t>
            </a:r>
            <a:r>
              <a:rPr lang="es-EC" sz="1400" b="1" dirty="0" smtClean="0">
                <a:solidFill>
                  <a:srgbClr val="000000"/>
                </a:solidFill>
                <a:effectLst/>
                <a:latin typeface="Times New Roman" panose="02020603050405020304" pitchFamily="18" charset="0"/>
                <a:ea typeface="Calibri" panose="020F0502020204030204" pitchFamily="34" charset="0"/>
              </a:rPr>
              <a:t> </a:t>
            </a:r>
          </a:p>
          <a:p>
            <a:pPr algn="ctr">
              <a:lnSpc>
                <a:spcPct val="200000"/>
              </a:lnSpc>
              <a:spcAft>
                <a:spcPts val="0"/>
              </a:spcAft>
              <a:tabLst>
                <a:tab pos="90170" algn="l"/>
              </a:tabLst>
            </a:pPr>
            <a:endParaRPr lang="es-419"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200000"/>
              </a:lnSpc>
              <a:spcAft>
                <a:spcPts val="800"/>
              </a:spcAft>
              <a:tabLst>
                <a:tab pos="90170" algn="l"/>
              </a:tabLst>
            </a:pPr>
            <a:r>
              <a:rPr lang="es-419" sz="1400" b="1" dirty="0" smtClean="0">
                <a:latin typeface="Times New Roman" panose="02020603050405020304" pitchFamily="18" charset="0"/>
                <a:ea typeface="Calibri" panose="020F0502020204030204" pitchFamily="34" charset="0"/>
                <a:cs typeface="Times New Roman" panose="02020603050405020304" pitchFamily="18" charset="0"/>
              </a:rPr>
              <a:t>AUTOR: MOROCHO SALAZAR, DAYCY VIVIANA</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tabLst>
                <a:tab pos="90170" algn="l"/>
              </a:tabLst>
            </a:pPr>
            <a:r>
              <a:rPr lang="es-419" sz="1400" b="1" dirty="0" smtClean="0">
                <a:latin typeface="Times New Roman" panose="02020603050405020304" pitchFamily="18" charset="0"/>
                <a:ea typeface="Calibri" panose="020F0502020204030204" pitchFamily="34" charset="0"/>
                <a:cs typeface="Times New Roman" panose="02020603050405020304" pitchFamily="18" charset="0"/>
              </a:rPr>
              <a:t>DIRECTOR: ING. TIGRERO SALAS, JUAN OSWALDO</a:t>
            </a:r>
          </a:p>
          <a:p>
            <a:pPr algn="ctr"/>
            <a:r>
              <a:rPr lang="es-419" sz="1400" b="1" dirty="0">
                <a:latin typeface="Times New Roman" panose="02020603050405020304" pitchFamily="18" charset="0"/>
                <a:cs typeface="Times New Roman" panose="02020603050405020304" pitchFamily="18" charset="0"/>
              </a:rPr>
              <a:t>SANGOLQUÍ</a:t>
            </a:r>
            <a:endParaRPr lang="es-419" sz="1400" dirty="0">
              <a:latin typeface="Times New Roman" panose="02020603050405020304" pitchFamily="18" charset="0"/>
              <a:cs typeface="Times New Roman" panose="02020603050405020304" pitchFamily="18" charset="0"/>
            </a:endParaRPr>
          </a:p>
          <a:p>
            <a:pPr algn="ctr"/>
            <a:r>
              <a:rPr lang="es-419" sz="1400" b="1" dirty="0">
                <a:latin typeface="Times New Roman" panose="02020603050405020304" pitchFamily="18" charset="0"/>
                <a:cs typeface="Times New Roman" panose="02020603050405020304" pitchFamily="18" charset="0"/>
              </a:rPr>
              <a:t>2019</a:t>
            </a:r>
            <a:endParaRPr lang="es-419" sz="1400" dirty="0">
              <a:latin typeface="Times New Roman" panose="02020603050405020304" pitchFamily="18" charset="0"/>
              <a:cs typeface="Times New Roman" panose="02020603050405020304" pitchFamily="18" charset="0"/>
            </a:endParaRPr>
          </a:p>
          <a:p>
            <a:r>
              <a:rPr lang="es-419" b="1" dirty="0"/>
              <a:t/>
            </a:r>
            <a:br>
              <a:rPr lang="es-419" b="1" dirty="0"/>
            </a:br>
            <a:endParaRPr lang="es-419"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419" sz="1600" b="1" dirty="0" smtClean="0">
                <a:latin typeface="Times New Roman" panose="02020603050405020304" pitchFamily="18" charset="0"/>
                <a:ea typeface="Calibri" panose="020F0502020204030204" pitchFamily="34" charset="0"/>
              </a:rPr>
              <a:t/>
            </a:r>
            <a:br>
              <a:rPr lang="es-419" sz="1600" b="1" dirty="0" smtClean="0">
                <a:latin typeface="Times New Roman" panose="02020603050405020304" pitchFamily="18" charset="0"/>
                <a:ea typeface="Calibri" panose="020F0502020204030204" pitchFamily="34" charset="0"/>
              </a:rPr>
            </a:br>
            <a:endParaRPr lang="es-419" sz="16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69" y="216715"/>
            <a:ext cx="308625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4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p22"/>
          <p:cNvSpPr/>
          <p:nvPr/>
        </p:nvSpPr>
        <p:spPr>
          <a:xfrm>
            <a:off x="-23938" y="2795452"/>
            <a:ext cx="2577672" cy="2573382"/>
          </a:xfrm>
          <a:prstGeom prst="ellipse">
            <a:avLst/>
          </a:prstGeom>
          <a:solidFill>
            <a:srgbClr val="FFA4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600" b="1" dirty="0" smtClean="0">
                <a:solidFill>
                  <a:srgbClr val="FFFFFF"/>
                </a:solidFill>
                <a:latin typeface="Nunito Sans"/>
                <a:ea typeface="Nunito Sans"/>
                <a:cs typeface="Nunito Sans"/>
                <a:sym typeface="Nunito Sans"/>
              </a:rPr>
              <a:t>S</a:t>
            </a:r>
            <a:r>
              <a:rPr lang="en" sz="1600" b="1" dirty="0" smtClean="0">
                <a:solidFill>
                  <a:srgbClr val="FFFFFF"/>
                </a:solidFill>
                <a:latin typeface="Nunito Sans"/>
                <a:ea typeface="Nunito Sans"/>
                <a:cs typeface="Nunito Sans"/>
                <a:sym typeface="Nunito Sans"/>
              </a:rPr>
              <a:t>e tomaron muestras de 10 garrapatas en 10 animales diferentes </a:t>
            </a:r>
            <a:endParaRPr sz="1600" b="1" dirty="0">
              <a:solidFill>
                <a:srgbClr val="FFFFFF"/>
              </a:solidFill>
              <a:latin typeface="Nunito Sans"/>
              <a:ea typeface="Nunito Sans"/>
              <a:cs typeface="Nunito Sans"/>
              <a:sym typeface="Nunito Sans"/>
            </a:endParaRPr>
          </a:p>
        </p:txBody>
      </p:sp>
      <p:sp>
        <p:nvSpPr>
          <p:cNvPr id="3" name="Google Shape;152;p22"/>
          <p:cNvSpPr/>
          <p:nvPr/>
        </p:nvSpPr>
        <p:spPr>
          <a:xfrm>
            <a:off x="3113612" y="2795452"/>
            <a:ext cx="2601754" cy="2573380"/>
          </a:xfrm>
          <a:prstGeom prst="ellipse">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600" b="1" dirty="0" smtClean="0">
                <a:solidFill>
                  <a:srgbClr val="FFFFFF"/>
                </a:solidFill>
                <a:latin typeface="Nunito Sans"/>
                <a:ea typeface="Nunito Sans"/>
                <a:cs typeface="Nunito Sans"/>
                <a:sym typeface="Nunito Sans"/>
              </a:rPr>
              <a:t>Las garrapatas se</a:t>
            </a:r>
            <a:r>
              <a:rPr lang="en" sz="1600" b="1" dirty="0" smtClean="0">
                <a:solidFill>
                  <a:srgbClr val="FFFFFF"/>
                </a:solidFill>
                <a:latin typeface="Nunito Sans"/>
                <a:ea typeface="Nunito Sans"/>
                <a:cs typeface="Nunito Sans"/>
                <a:sym typeface="Nunito Sans"/>
              </a:rPr>
              <a:t> colocaron en tubos de ensayo debidamente rotulados con 10 ml de alcohol etílico al 70%</a:t>
            </a:r>
            <a:endParaRPr sz="1600" b="1" dirty="0">
              <a:solidFill>
                <a:srgbClr val="FFFFFF"/>
              </a:solidFill>
              <a:latin typeface="Nunito Sans"/>
              <a:ea typeface="Nunito Sans"/>
              <a:cs typeface="Nunito Sans"/>
              <a:sym typeface="Nunito Sans"/>
            </a:endParaRPr>
          </a:p>
        </p:txBody>
      </p:sp>
      <p:sp>
        <p:nvSpPr>
          <p:cNvPr id="4" name="Google Shape;153;p22"/>
          <p:cNvSpPr/>
          <p:nvPr/>
        </p:nvSpPr>
        <p:spPr>
          <a:xfrm>
            <a:off x="6275244" y="2795452"/>
            <a:ext cx="2609273" cy="257338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600" b="1" dirty="0" smtClean="0">
                <a:solidFill>
                  <a:srgbClr val="FFFFFF"/>
                </a:solidFill>
                <a:latin typeface="Nunito Sans"/>
                <a:ea typeface="Nunito Sans"/>
                <a:cs typeface="Nunito Sans"/>
                <a:sym typeface="Nunito Sans"/>
              </a:rPr>
              <a:t>Las muestras fueron llevadas a los laboratorios del CIZ. </a:t>
            </a:r>
            <a:endParaRPr sz="1600" b="1" dirty="0">
              <a:solidFill>
                <a:srgbClr val="FFFFFF"/>
              </a:solidFill>
              <a:latin typeface="Nunito Sans"/>
              <a:ea typeface="Nunito Sans"/>
              <a:cs typeface="Nunito Sans"/>
              <a:sym typeface="Nunito Sans"/>
            </a:endParaRPr>
          </a:p>
        </p:txBody>
      </p:sp>
      <p:cxnSp>
        <p:nvCxnSpPr>
          <p:cNvPr id="5" name="Google Shape;155;p22"/>
          <p:cNvCxnSpPr/>
          <p:nvPr/>
        </p:nvCxnSpPr>
        <p:spPr>
          <a:xfrm>
            <a:off x="2247454" y="4082142"/>
            <a:ext cx="1109700" cy="0"/>
          </a:xfrm>
          <a:prstGeom prst="straightConnector1">
            <a:avLst/>
          </a:prstGeom>
          <a:noFill/>
          <a:ln w="76200" cap="flat" cmpd="sng">
            <a:solidFill>
              <a:srgbClr val="FFFFFF"/>
            </a:solidFill>
            <a:prstDash val="solid"/>
            <a:round/>
            <a:headEnd type="oval" w="med" len="med"/>
            <a:tailEnd type="oval" w="med" len="med"/>
          </a:ln>
        </p:spPr>
      </p:cxnSp>
      <p:sp>
        <p:nvSpPr>
          <p:cNvPr id="7" name="Google Shape;153;p22"/>
          <p:cNvSpPr/>
          <p:nvPr/>
        </p:nvSpPr>
        <p:spPr>
          <a:xfrm>
            <a:off x="9503544" y="2795452"/>
            <a:ext cx="2688456" cy="2573380"/>
          </a:xfrm>
          <a:prstGeom prst="ellipse">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600" b="1" dirty="0" smtClean="0">
                <a:solidFill>
                  <a:srgbClr val="FFFFFF"/>
                </a:solidFill>
                <a:latin typeface="Nunito Sans"/>
                <a:ea typeface="Nunito Sans"/>
                <a:cs typeface="Nunito Sans"/>
                <a:sym typeface="Nunito Sans"/>
              </a:rPr>
              <a:t>Mediante estéreo microscopio se observaron las  estructuras morfológicas siguiendo las claves de Labruna (n.d.) </a:t>
            </a:r>
            <a:endParaRPr sz="1600" b="1" dirty="0">
              <a:solidFill>
                <a:srgbClr val="FFFFFF"/>
              </a:solidFill>
              <a:latin typeface="Nunito Sans"/>
              <a:ea typeface="Nunito Sans"/>
              <a:cs typeface="Nunito Sans"/>
              <a:sym typeface="Nunito Sans"/>
            </a:endParaRPr>
          </a:p>
        </p:txBody>
      </p:sp>
      <p:cxnSp>
        <p:nvCxnSpPr>
          <p:cNvPr id="9" name="Google Shape;155;p22"/>
          <p:cNvCxnSpPr/>
          <p:nvPr/>
        </p:nvCxnSpPr>
        <p:spPr>
          <a:xfrm>
            <a:off x="5430437" y="4082142"/>
            <a:ext cx="1109700" cy="0"/>
          </a:xfrm>
          <a:prstGeom prst="straightConnector1">
            <a:avLst/>
          </a:prstGeom>
          <a:noFill/>
          <a:ln w="76200" cap="flat" cmpd="sng">
            <a:solidFill>
              <a:srgbClr val="FFFFFF"/>
            </a:solidFill>
            <a:prstDash val="solid"/>
            <a:round/>
            <a:headEnd type="oval" w="med" len="med"/>
            <a:tailEnd type="oval" w="med" len="med"/>
          </a:ln>
        </p:spPr>
      </p:cxnSp>
      <p:cxnSp>
        <p:nvCxnSpPr>
          <p:cNvPr id="10" name="Google Shape;155;p22"/>
          <p:cNvCxnSpPr/>
          <p:nvPr/>
        </p:nvCxnSpPr>
        <p:spPr>
          <a:xfrm>
            <a:off x="8652609" y="4084318"/>
            <a:ext cx="1109700" cy="0"/>
          </a:xfrm>
          <a:prstGeom prst="straightConnector1">
            <a:avLst/>
          </a:prstGeom>
          <a:noFill/>
          <a:ln w="76200" cap="flat" cmpd="sng">
            <a:solidFill>
              <a:srgbClr val="FFFFFF"/>
            </a:solidFill>
            <a:prstDash val="solid"/>
            <a:round/>
            <a:headEnd type="oval" w="med" len="med"/>
            <a:tailEnd type="oval" w="med" len="med"/>
          </a:ln>
        </p:spPr>
      </p:cxnSp>
      <p:graphicFrame>
        <p:nvGraphicFramePr>
          <p:cNvPr id="11" name="Diagrama 10"/>
          <p:cNvGraphicFramePr/>
          <p:nvPr>
            <p:extLst>
              <p:ext uri="{D42A27DB-BD31-4B8C-83A1-F6EECF244321}">
                <p14:modId xmlns:p14="http://schemas.microsoft.com/office/powerpoint/2010/main" val="76360788"/>
              </p:ext>
            </p:extLst>
          </p:nvPr>
        </p:nvGraphicFramePr>
        <p:xfrm>
          <a:off x="-23938" y="156754"/>
          <a:ext cx="12192000" cy="235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775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23117" y="165218"/>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3" name="CuadroTexto 2"/>
          <p:cNvSpPr txBox="1"/>
          <p:nvPr/>
        </p:nvSpPr>
        <p:spPr>
          <a:xfrm>
            <a:off x="446674" y="77705"/>
            <a:ext cx="3289303"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DISEÑO EXPERIMENTAL</a:t>
            </a:r>
          </a:p>
        </p:txBody>
      </p:sp>
      <p:sp>
        <p:nvSpPr>
          <p:cNvPr id="4" name="Rectángulo 3"/>
          <p:cNvSpPr/>
          <p:nvPr/>
        </p:nvSpPr>
        <p:spPr>
          <a:xfrm>
            <a:off x="587829" y="606146"/>
            <a:ext cx="3866605" cy="14891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419" dirty="0" smtClean="0">
                <a:solidFill>
                  <a:schemeClr val="tx1"/>
                </a:solidFill>
              </a:rPr>
              <a:t>Se implementó un diseño DCA bifactorial con tres tratamientos y 4 repeticiones. Además se consideró un tratamiento control con 4 repeticiones.</a:t>
            </a:r>
            <a:endParaRPr lang="es-419" dirty="0">
              <a:solidFill>
                <a:schemeClr val="tx1"/>
              </a:solidFill>
            </a:endParaRPr>
          </a:p>
        </p:txBody>
      </p:sp>
      <p:pic>
        <p:nvPicPr>
          <p:cNvPr id="12290" name="Imagen 60"/>
          <p:cNvPicPr>
            <a:picLocks noChangeAspect="1" noChangeArrowheads="1"/>
          </p:cNvPicPr>
          <p:nvPr/>
        </p:nvPicPr>
        <p:blipFill>
          <a:blip r:embed="rId2">
            <a:extLst>
              <a:ext uri="{28A0092B-C50C-407E-A947-70E740481C1C}">
                <a14:useLocalDpi xmlns:a14="http://schemas.microsoft.com/office/drawing/2010/main" val="0"/>
              </a:ext>
            </a:extLst>
          </a:blip>
          <a:srcRect l="30412" t="29128" r="49384" b="39474"/>
          <a:stretch>
            <a:fillRect/>
          </a:stretch>
        </p:blipFill>
        <p:spPr bwMode="auto">
          <a:xfrm>
            <a:off x="511514" y="2223642"/>
            <a:ext cx="4019234" cy="351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A0AD04B9-9F04-4366-858B-53BA5C9B27A7}"/>
              </a:ext>
            </a:extLst>
          </p:cNvPr>
          <p:cNvSpPr txBox="1"/>
          <p:nvPr/>
        </p:nvSpPr>
        <p:spPr>
          <a:xfrm>
            <a:off x="1475506" y="5734112"/>
            <a:ext cx="2091250" cy="369332"/>
          </a:xfrm>
          <a:prstGeom prst="rect">
            <a:avLst/>
          </a:prstGeom>
          <a:noFill/>
        </p:spPr>
        <p:txBody>
          <a:bodyPr wrap="square" rtlCol="0">
            <a:spAutoFit/>
          </a:bodyPr>
          <a:lstStyle/>
          <a:p>
            <a:r>
              <a:rPr lang="es-MX" b="1" i="1" dirty="0">
                <a:latin typeface="Times New Roman" panose="02020603050405020304" pitchFamily="18" charset="0"/>
                <a:cs typeface="Times New Roman" panose="02020603050405020304" pitchFamily="18" charset="0"/>
              </a:rPr>
              <a:t>Croquis del diseño</a:t>
            </a:r>
          </a:p>
        </p:txBody>
      </p:sp>
      <p:sp>
        <p:nvSpPr>
          <p:cNvPr id="7" name="Pentágono 6"/>
          <p:cNvSpPr/>
          <p:nvPr/>
        </p:nvSpPr>
        <p:spPr>
          <a:xfrm>
            <a:off x="6467311" y="170443"/>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8" name="CuadroTexto 7"/>
          <p:cNvSpPr txBox="1"/>
          <p:nvPr/>
        </p:nvSpPr>
        <p:spPr>
          <a:xfrm>
            <a:off x="6790868" y="77704"/>
            <a:ext cx="3289303"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ANÁLISIS DE DATOS</a:t>
            </a:r>
          </a:p>
        </p:txBody>
      </p:sp>
      <p:sp>
        <p:nvSpPr>
          <p:cNvPr id="9" name="Rectángulo 8"/>
          <p:cNvSpPr/>
          <p:nvPr/>
        </p:nvSpPr>
        <p:spPr>
          <a:xfrm>
            <a:off x="6502216" y="606147"/>
            <a:ext cx="5306607" cy="101364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419" dirty="0" smtClean="0">
                <a:solidFill>
                  <a:schemeClr val="tx1"/>
                </a:solidFill>
              </a:rPr>
              <a:t>Para el análisis de datos se utilizó ANAVA con modelos mixtos. Además se realizó pruebas de comparación de medias DGC al 5%</a:t>
            </a:r>
            <a:endParaRPr lang="es-419" dirty="0">
              <a:solidFill>
                <a:schemeClr val="tx1"/>
              </a:solidFill>
            </a:endParaRPr>
          </a:p>
        </p:txBody>
      </p:sp>
      <p:sp>
        <p:nvSpPr>
          <p:cNvPr id="11" name="Rectángulo 10"/>
          <p:cNvSpPr/>
          <p:nvPr/>
        </p:nvSpPr>
        <p:spPr>
          <a:xfrm>
            <a:off x="6502216" y="2168978"/>
            <a:ext cx="5358964" cy="1289131"/>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419" dirty="0" smtClean="0">
                <a:solidFill>
                  <a:schemeClr val="tx1"/>
                </a:solidFill>
              </a:rPr>
              <a:t>La eficacia de los tratamientos se determinó por medio del modelo descrito por Alonso et al., 2007.</a:t>
            </a:r>
          </a:p>
          <a:p>
            <a:endParaRPr lang="es-419" dirty="0" smtClean="0">
              <a:solidFill>
                <a:schemeClr val="tx1"/>
              </a:solidFill>
            </a:endParaRPr>
          </a:p>
          <a:p>
            <a:r>
              <a:rPr lang="es-419" dirty="0" smtClean="0">
                <a:solidFill>
                  <a:schemeClr val="tx1"/>
                </a:solidFill>
              </a:rPr>
              <a:t>%Eficacia=</a:t>
            </a:r>
          </a:p>
          <a:p>
            <a:pPr algn="ctr"/>
            <a:endParaRPr lang="es-419" dirty="0">
              <a:solidFill>
                <a:schemeClr val="tx1"/>
              </a:solidFill>
            </a:endParaRPr>
          </a:p>
        </p:txBody>
      </p:sp>
      <p:pic>
        <p:nvPicPr>
          <p:cNvPr id="5" name="Imagen 4"/>
          <p:cNvPicPr>
            <a:picLocks noChangeAspect="1"/>
          </p:cNvPicPr>
          <p:nvPr/>
        </p:nvPicPr>
        <p:blipFill rotWithShape="1">
          <a:blip r:embed="rId3"/>
          <a:srcRect l="35676" t="63304" r="51774" b="32053"/>
          <a:stretch/>
        </p:blipFill>
        <p:spPr>
          <a:xfrm>
            <a:off x="7601750" y="2761776"/>
            <a:ext cx="2700490" cy="561703"/>
          </a:xfrm>
          <a:prstGeom prst="rect">
            <a:avLst/>
          </a:prstGeom>
        </p:spPr>
      </p:pic>
      <p:sp>
        <p:nvSpPr>
          <p:cNvPr id="13" name="Rectángulo 12"/>
          <p:cNvSpPr/>
          <p:nvPr/>
        </p:nvSpPr>
        <p:spPr>
          <a:xfrm>
            <a:off x="6502216" y="4195142"/>
            <a:ext cx="5341512" cy="1318688"/>
          </a:xfrm>
          <a:prstGeom prst="rect">
            <a:avLst/>
          </a:prstGeom>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419" dirty="0" smtClean="0">
                <a:solidFill>
                  <a:schemeClr val="tx1"/>
                </a:solidFill>
              </a:rPr>
              <a:t>La evaluación económica del tratamiento más rentable se realizó mediante la técnica de análisis </a:t>
            </a:r>
            <a:r>
              <a:rPr lang="es-419" dirty="0" err="1" smtClean="0">
                <a:solidFill>
                  <a:schemeClr val="tx1"/>
                </a:solidFill>
              </a:rPr>
              <a:t>Perrín</a:t>
            </a:r>
            <a:r>
              <a:rPr lang="es-419" dirty="0" smtClean="0">
                <a:solidFill>
                  <a:schemeClr val="tx1"/>
                </a:solidFill>
              </a:rPr>
              <a:t> con un ajuste parcial.</a:t>
            </a:r>
            <a:endParaRPr lang="es-419" dirty="0">
              <a:solidFill>
                <a:schemeClr val="tx1"/>
              </a:solidFill>
            </a:endParaRPr>
          </a:p>
        </p:txBody>
      </p:sp>
    </p:spTree>
    <p:extLst>
      <p:ext uri="{BB962C8B-B14F-4D97-AF65-F5344CB8AC3E}">
        <p14:creationId xmlns:p14="http://schemas.microsoft.com/office/powerpoint/2010/main" val="1354893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982789" y="0"/>
            <a:ext cx="6209212"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RESULTADOS Y DISCUSIÓN</a:t>
            </a:r>
            <a:r>
              <a:rPr lang="es-419" dirty="0" smtClean="0"/>
              <a:t> </a:t>
            </a:r>
            <a:endParaRPr lang="es-419" dirty="0"/>
          </a:p>
        </p:txBody>
      </p:sp>
      <p:sp>
        <p:nvSpPr>
          <p:cNvPr id="3" name="Pentágono 2"/>
          <p:cNvSpPr/>
          <p:nvPr/>
        </p:nvSpPr>
        <p:spPr>
          <a:xfrm>
            <a:off x="240682" y="1014304"/>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4" name="CuadroTexto 3"/>
          <p:cNvSpPr txBox="1"/>
          <p:nvPr/>
        </p:nvSpPr>
        <p:spPr>
          <a:xfrm>
            <a:off x="564239" y="926790"/>
            <a:ext cx="3498310" cy="707886"/>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IDENTIFICACIÓN DE LA ESPECIE DE GARRAPATAS</a:t>
            </a:r>
          </a:p>
        </p:txBody>
      </p:sp>
      <p:sp>
        <p:nvSpPr>
          <p:cNvPr id="10" name="Rectángulo 9"/>
          <p:cNvSpPr/>
          <p:nvPr/>
        </p:nvSpPr>
        <p:spPr>
          <a:xfrm>
            <a:off x="240682" y="1634676"/>
            <a:ext cx="5428598" cy="4247317"/>
          </a:xfrm>
          <a:prstGeom prst="rect">
            <a:avLst/>
          </a:prstGeom>
          <a:solidFill>
            <a:srgbClr val="FFC000"/>
          </a:solidFill>
          <a:ln>
            <a:solidFill>
              <a:schemeClr val="tx1"/>
            </a:solidFill>
          </a:ln>
        </p:spPr>
        <p:txBody>
          <a:bodyPr wrap="square">
            <a:spAutoFit/>
          </a:bodyPr>
          <a:lstStyle/>
          <a:p>
            <a:pPr indent="180340" algn="just"/>
            <a:r>
              <a:rPr lang="es-EC" dirty="0">
                <a:latin typeface="Times New Roman" panose="02020603050405020304" pitchFamily="18" charset="0"/>
                <a:ea typeface="Calibri" panose="020F0502020204030204" pitchFamily="34" charset="0"/>
                <a:cs typeface="Times New Roman" panose="02020603050405020304" pitchFamily="18" charset="0"/>
              </a:rPr>
              <a:t>Para la identificación de las especies de garrapatas se observaron las siguientes estructuras morfológicas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Gnathostoma</a:t>
            </a:r>
          </a:p>
          <a:p>
            <a:pPr marL="285750" indent="-285750" algn="just">
              <a:spcAft>
                <a:spcPts val="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Hipostoma</a:t>
            </a:r>
          </a:p>
          <a:p>
            <a:pPr marL="285750" indent="-285750" algn="just">
              <a:spcAft>
                <a:spcPts val="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Palpos</a:t>
            </a:r>
          </a:p>
          <a:p>
            <a:pPr marL="285750" indent="-285750" algn="just">
              <a:spcAft>
                <a:spcPts val="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S</a:t>
            </a:r>
            <a:r>
              <a:rPr lang="es-EC" dirty="0" smtClean="0">
                <a:latin typeface="Times New Roman" panose="02020603050405020304" pitchFamily="18" charset="0"/>
                <a:ea typeface="Calibri" panose="020F0502020204030204" pitchFamily="34" charset="0"/>
                <a:cs typeface="Times New Roman" panose="02020603050405020304" pitchFamily="18" charset="0"/>
              </a:rPr>
              <a:t>urco anal</a:t>
            </a:r>
          </a:p>
          <a:p>
            <a:pPr marL="285750" indent="-285750" algn="just">
              <a:spcAft>
                <a:spcPts val="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Capitulo</a:t>
            </a:r>
          </a:p>
          <a:p>
            <a:pPr marL="285750" indent="-285750" algn="just">
              <a:spcAft>
                <a:spcPts val="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a:t>
            </a:r>
            <a:r>
              <a:rPr lang="es-EC" dirty="0" smtClean="0">
                <a:latin typeface="Times New Roman" panose="02020603050405020304" pitchFamily="18" charset="0"/>
                <a:ea typeface="Calibri" panose="020F0502020204030204" pitchFamily="34" charset="0"/>
                <a:cs typeface="Times New Roman" panose="02020603050405020304" pitchFamily="18" charset="0"/>
              </a:rPr>
              <a:t>oxa I</a:t>
            </a:r>
          </a:p>
          <a:p>
            <a:pPr marL="285750" indent="-285750" algn="just">
              <a:spcAft>
                <a:spcPts val="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P</a:t>
            </a:r>
            <a:r>
              <a:rPr lang="es-EC" dirty="0" smtClean="0">
                <a:latin typeface="Times New Roman" panose="02020603050405020304" pitchFamily="18" charset="0"/>
                <a:ea typeface="Calibri" panose="020F0502020204030204" pitchFamily="34" charset="0"/>
                <a:cs typeface="Times New Roman" panose="02020603050405020304" pitchFamily="18" charset="0"/>
              </a:rPr>
              <a:t>lacas adanales</a:t>
            </a:r>
          </a:p>
          <a:p>
            <a:pPr algn="just">
              <a:spcAft>
                <a:spcPts val="0"/>
              </a:spcAft>
            </a:pP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S</a:t>
            </a:r>
            <a:r>
              <a:rPr lang="es-EC" dirty="0" smtClean="0">
                <a:latin typeface="Times New Roman" panose="02020603050405020304" pitchFamily="18" charset="0"/>
                <a:ea typeface="Calibri" panose="020F0502020204030204" pitchFamily="34" charset="0"/>
                <a:cs typeface="Times New Roman" panose="02020603050405020304" pitchFamily="18" charset="0"/>
              </a:rPr>
              <a:t>iguiendo </a:t>
            </a:r>
            <a:r>
              <a:rPr lang="es-EC" dirty="0">
                <a:latin typeface="Times New Roman" panose="02020603050405020304" pitchFamily="18" charset="0"/>
                <a:ea typeface="Calibri" panose="020F0502020204030204" pitchFamily="34" charset="0"/>
                <a:cs typeface="Times New Roman" panose="02020603050405020304" pitchFamily="18" charset="0"/>
              </a:rPr>
              <a:t>las claves de Labruna (n.d.). Determinando que en el 100% de las muestras recolectadas </a:t>
            </a:r>
            <a:r>
              <a:rPr lang="es-EC" dirty="0" smtClean="0">
                <a:latin typeface="Times New Roman" panose="02020603050405020304" pitchFamily="18" charset="0"/>
                <a:ea typeface="Calibri" panose="020F0502020204030204" pitchFamily="34" charset="0"/>
                <a:cs typeface="Times New Roman" panose="02020603050405020304" pitchFamily="18" charset="0"/>
              </a:rPr>
              <a:t>fueron </a:t>
            </a:r>
            <a:r>
              <a:rPr lang="es-419" i="1" dirty="0">
                <a:latin typeface="Times New Roman" panose="02020603050405020304" pitchFamily="18" charset="0"/>
                <a:ea typeface="Calibri" panose="020F0502020204030204" pitchFamily="34" charset="0"/>
                <a:cs typeface="Times New Roman" panose="02020603050405020304" pitchFamily="18" charset="0"/>
              </a:rPr>
              <a:t>Riphacephalus (Boophilus) microplus</a:t>
            </a:r>
            <a:r>
              <a:rPr lang="es-419" dirty="0">
                <a:latin typeface="Times New Roman" panose="02020603050405020304" pitchFamily="18" charset="0"/>
                <a:ea typeface="Calibri" panose="020F0502020204030204" pitchFamily="34" charset="0"/>
                <a:cs typeface="Times New Roman" panose="02020603050405020304" pitchFamily="18" charset="0"/>
              </a:rPr>
              <a:t> en todas sus etapas.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a:picLocks noChangeAspect="1"/>
          </p:cNvPicPr>
          <p:nvPr/>
        </p:nvPicPr>
        <p:blipFill rotWithShape="1">
          <a:blip r:embed="rId2"/>
          <a:srcRect l="31460" t="49196" r="34405" b="18483"/>
          <a:stretch/>
        </p:blipFill>
        <p:spPr>
          <a:xfrm>
            <a:off x="6638408" y="826667"/>
            <a:ext cx="4662211" cy="2481943"/>
          </a:xfrm>
          <a:prstGeom prst="rect">
            <a:avLst/>
          </a:prstGeom>
        </p:spPr>
      </p:pic>
      <p:sp>
        <p:nvSpPr>
          <p:cNvPr id="14" name="Rectángulo 13"/>
          <p:cNvSpPr/>
          <p:nvPr/>
        </p:nvSpPr>
        <p:spPr>
          <a:xfrm>
            <a:off x="6854192" y="5881993"/>
            <a:ext cx="4384534" cy="369332"/>
          </a:xfrm>
          <a:prstGeom prst="rect">
            <a:avLst/>
          </a:prstGeom>
        </p:spPr>
        <p:txBody>
          <a:bodyPr wrap="none">
            <a:spAutoFit/>
          </a:bodyPr>
          <a:lstStyle/>
          <a:p>
            <a:r>
              <a:rPr lang="es-419" b="1" dirty="0">
                <a:latin typeface="Times New Roman" panose="02020603050405020304" pitchFamily="18" charset="0"/>
                <a:ea typeface="Calibri" panose="020F0502020204030204" pitchFamily="34" charset="0"/>
              </a:rPr>
              <a:t>Macho</a:t>
            </a:r>
            <a:r>
              <a:rPr lang="es-419" b="1" i="1" dirty="0">
                <a:latin typeface="Times New Roman" panose="02020603050405020304" pitchFamily="18" charset="0"/>
                <a:ea typeface="Calibri" panose="020F0502020204030204" pitchFamily="34" charset="0"/>
              </a:rPr>
              <a:t> Riphacephalus Boophilus microplus</a:t>
            </a:r>
            <a:endParaRPr lang="es-419" b="1" i="1" dirty="0"/>
          </a:p>
        </p:txBody>
      </p:sp>
      <p:pic>
        <p:nvPicPr>
          <p:cNvPr id="15" name="Imagen 14"/>
          <p:cNvPicPr>
            <a:picLocks noChangeAspect="1"/>
          </p:cNvPicPr>
          <p:nvPr/>
        </p:nvPicPr>
        <p:blipFill rotWithShape="1">
          <a:blip r:embed="rId3"/>
          <a:srcRect l="34271" t="50982" r="34505" b="13840"/>
          <a:stretch/>
        </p:blipFill>
        <p:spPr>
          <a:xfrm>
            <a:off x="7056121" y="3389914"/>
            <a:ext cx="4062548" cy="2573383"/>
          </a:xfrm>
          <a:prstGeom prst="rect">
            <a:avLst/>
          </a:prstGeom>
        </p:spPr>
      </p:pic>
    </p:spTree>
    <p:extLst>
      <p:ext uri="{BB962C8B-B14F-4D97-AF65-F5344CB8AC3E}">
        <p14:creationId xmlns:p14="http://schemas.microsoft.com/office/powerpoint/2010/main" val="2372020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5777" t="38304" r="34807" b="19375"/>
          <a:stretch/>
        </p:blipFill>
        <p:spPr>
          <a:xfrm>
            <a:off x="7382285" y="151584"/>
            <a:ext cx="3536728" cy="2860767"/>
          </a:xfrm>
          <a:prstGeom prst="rect">
            <a:avLst/>
          </a:prstGeom>
        </p:spPr>
      </p:pic>
      <p:pic>
        <p:nvPicPr>
          <p:cNvPr id="6" name="Imagen 5"/>
          <p:cNvPicPr>
            <a:picLocks noChangeAspect="1"/>
          </p:cNvPicPr>
          <p:nvPr/>
        </p:nvPicPr>
        <p:blipFill rotWithShape="1">
          <a:blip r:embed="rId3"/>
          <a:srcRect l="30356" t="22947" r="33099" b="35267"/>
          <a:stretch/>
        </p:blipFill>
        <p:spPr>
          <a:xfrm>
            <a:off x="287383" y="34929"/>
            <a:ext cx="4813010" cy="3094079"/>
          </a:xfrm>
          <a:prstGeom prst="rect">
            <a:avLst/>
          </a:prstGeom>
        </p:spPr>
      </p:pic>
      <p:sp>
        <p:nvSpPr>
          <p:cNvPr id="7" name="Rectángulo 6"/>
          <p:cNvSpPr/>
          <p:nvPr/>
        </p:nvSpPr>
        <p:spPr>
          <a:xfrm>
            <a:off x="4012428" y="2827685"/>
            <a:ext cx="4525598" cy="369332"/>
          </a:xfrm>
          <a:prstGeom prst="rect">
            <a:avLst/>
          </a:prstGeom>
        </p:spPr>
        <p:txBody>
          <a:bodyPr wrap="none">
            <a:spAutoFit/>
          </a:bodyPr>
          <a:lstStyle/>
          <a:p>
            <a:r>
              <a:rPr lang="es-419" b="1" dirty="0">
                <a:latin typeface="Times New Roman" panose="02020603050405020304" pitchFamily="18" charset="0"/>
                <a:ea typeface="Calibri" panose="020F0502020204030204" pitchFamily="34" charset="0"/>
              </a:rPr>
              <a:t>Hembra </a:t>
            </a:r>
            <a:r>
              <a:rPr lang="es-419" b="1" i="1" dirty="0">
                <a:latin typeface="Times New Roman" panose="02020603050405020304" pitchFamily="18" charset="0"/>
                <a:ea typeface="Calibri" panose="020F0502020204030204" pitchFamily="34" charset="0"/>
              </a:rPr>
              <a:t>Riphacephalus Boophilus microplus</a:t>
            </a:r>
            <a:endParaRPr lang="es-419" b="1" i="1" dirty="0"/>
          </a:p>
        </p:txBody>
      </p:sp>
      <p:pic>
        <p:nvPicPr>
          <p:cNvPr id="8" name="Imagen 7"/>
          <p:cNvPicPr>
            <a:picLocks noChangeAspect="1"/>
          </p:cNvPicPr>
          <p:nvPr/>
        </p:nvPicPr>
        <p:blipFill rotWithShape="1">
          <a:blip r:embed="rId4"/>
          <a:srcRect l="32062" t="45625" r="31393" b="13125"/>
          <a:stretch/>
        </p:blipFill>
        <p:spPr>
          <a:xfrm>
            <a:off x="2175552" y="3548772"/>
            <a:ext cx="3886160" cy="2466217"/>
          </a:xfrm>
          <a:prstGeom prst="rect">
            <a:avLst/>
          </a:prstGeom>
        </p:spPr>
      </p:pic>
      <p:sp>
        <p:nvSpPr>
          <p:cNvPr id="9" name="Rectángulo 8"/>
          <p:cNvSpPr/>
          <p:nvPr/>
        </p:nvSpPr>
        <p:spPr>
          <a:xfrm>
            <a:off x="3095702" y="6014989"/>
            <a:ext cx="1467068" cy="369332"/>
          </a:xfrm>
          <a:prstGeom prst="rect">
            <a:avLst/>
          </a:prstGeom>
        </p:spPr>
        <p:txBody>
          <a:bodyPr wrap="none">
            <a:spAutoFit/>
          </a:bodyPr>
          <a:lstStyle/>
          <a:p>
            <a:r>
              <a:rPr lang="es-419" b="1" i="1" dirty="0">
                <a:latin typeface="Times New Roman" panose="02020603050405020304" pitchFamily="18" charset="0"/>
                <a:ea typeface="Calibri" panose="020F0502020204030204" pitchFamily="34" charset="0"/>
              </a:rPr>
              <a:t>Gnathostoma</a:t>
            </a:r>
            <a:endParaRPr lang="es-419" b="1" dirty="0"/>
          </a:p>
        </p:txBody>
      </p:sp>
      <p:pic>
        <p:nvPicPr>
          <p:cNvPr id="13314" name="Picture 2" descr="62222725_356050065264029_583634537393684480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227" y="3523555"/>
            <a:ext cx="2321646" cy="246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6320712" y="6014989"/>
            <a:ext cx="2390398" cy="369332"/>
          </a:xfrm>
          <a:prstGeom prst="rect">
            <a:avLst/>
          </a:prstGeom>
        </p:spPr>
        <p:txBody>
          <a:bodyPr wrap="none">
            <a:spAutoFit/>
          </a:bodyPr>
          <a:lstStyle/>
          <a:p>
            <a:r>
              <a:rPr lang="es-419" b="1" i="1" dirty="0">
                <a:latin typeface="Times New Roman" panose="02020603050405020304" pitchFamily="18" charset="0"/>
                <a:ea typeface="Calibri" panose="020F0502020204030204" pitchFamily="34" charset="0"/>
              </a:rPr>
              <a:t>Espolones en la Coxa I</a:t>
            </a:r>
            <a:endParaRPr lang="es-419" b="1" dirty="0"/>
          </a:p>
        </p:txBody>
      </p:sp>
    </p:spTree>
    <p:extLst>
      <p:ext uri="{BB962C8B-B14F-4D97-AF65-F5344CB8AC3E}">
        <p14:creationId xmlns:p14="http://schemas.microsoft.com/office/powerpoint/2010/main" val="244553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18412" y="1752542"/>
            <a:ext cx="3840479" cy="3139321"/>
          </a:xfrm>
          <a:prstGeom prst="rect">
            <a:avLst/>
          </a:prstGeom>
          <a:solidFill>
            <a:schemeClr val="accent2">
              <a:lumMod val="60000"/>
              <a:lumOff val="40000"/>
            </a:schemeClr>
          </a:solidFill>
        </p:spPr>
        <p:txBody>
          <a:bodyPr wrap="square" rtlCol="0">
            <a:spAutoFit/>
          </a:bodyPr>
          <a:lstStyle/>
          <a:p>
            <a:pPr algn="ctr"/>
            <a:r>
              <a:rPr lang="es-419" dirty="0" smtClean="0"/>
              <a:t>Díaz </a:t>
            </a:r>
            <a:r>
              <a:rPr lang="es-419" i="1" dirty="0"/>
              <a:t>et al</a:t>
            </a:r>
            <a:r>
              <a:rPr lang="es-419" dirty="0"/>
              <a:t>., (2007), BAYER (2012) y Bustillos (2014) mencionan que la ecología de las garrapatas está determinada por zonas con humedades relativas mayores a 80%, temperatura promedio de 26-28°C y pisos climáticos que pueden ir desde el nivel del mar hasta los 2 900 m.s.n.m., estas condiciones climáticas se encuentran con mayor frecuencia en zonas tropicales y subtropicales. </a:t>
            </a:r>
          </a:p>
        </p:txBody>
      </p:sp>
      <p:sp>
        <p:nvSpPr>
          <p:cNvPr id="3" name="CuadroTexto 2"/>
          <p:cNvSpPr txBox="1"/>
          <p:nvPr/>
        </p:nvSpPr>
        <p:spPr>
          <a:xfrm>
            <a:off x="500531" y="552213"/>
            <a:ext cx="2725997" cy="1200329"/>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s-419" dirty="0" smtClean="0"/>
              <a:t>Bustillos </a:t>
            </a:r>
            <a:r>
              <a:rPr lang="es-419" dirty="0"/>
              <a:t>(2014</a:t>
            </a:r>
            <a:r>
              <a:rPr lang="es-419" dirty="0" smtClean="0"/>
              <a:t>) determinó la presencia de la misma especie </a:t>
            </a:r>
            <a:r>
              <a:rPr lang="es-419" dirty="0"/>
              <a:t>en el Cantón San Miguel </a:t>
            </a:r>
            <a:r>
              <a:rPr lang="es-419" dirty="0" smtClean="0"/>
              <a:t>de los Bancos.</a:t>
            </a:r>
          </a:p>
        </p:txBody>
      </p:sp>
      <p:sp>
        <p:nvSpPr>
          <p:cNvPr id="5" name="CuadroTexto 4"/>
          <p:cNvSpPr txBox="1"/>
          <p:nvPr/>
        </p:nvSpPr>
        <p:spPr>
          <a:xfrm>
            <a:off x="8216537" y="4891863"/>
            <a:ext cx="3148149" cy="1477328"/>
          </a:xfrm>
          <a:prstGeom prst="rect">
            <a:avLst/>
          </a:prstGeom>
          <a:solidFill>
            <a:srgbClr val="FFC000"/>
          </a:solidFill>
        </p:spPr>
        <p:txBody>
          <a:bodyPr wrap="square" rtlCol="0">
            <a:spAutoFit/>
          </a:bodyPr>
          <a:lstStyle/>
          <a:p>
            <a:pPr algn="ctr"/>
            <a:r>
              <a:rPr lang="es-419" dirty="0" smtClean="0"/>
              <a:t>Díaz (2015) en el cantón Patate mediante claves pictóricas y dicotómicas estableció la presencia de </a:t>
            </a:r>
            <a:r>
              <a:rPr lang="es-419" i="1" dirty="0" smtClean="0"/>
              <a:t>Rhipicephalus (Boophilus) microplus.</a:t>
            </a:r>
            <a:endParaRPr lang="es-419" dirty="0" smtClean="0"/>
          </a:p>
        </p:txBody>
      </p:sp>
      <p:cxnSp>
        <p:nvCxnSpPr>
          <p:cNvPr id="6" name="Conector angular 5"/>
          <p:cNvCxnSpPr>
            <a:stCxn id="3" idx="2"/>
            <a:endCxn id="2" idx="1"/>
          </p:cNvCxnSpPr>
          <p:nvPr/>
        </p:nvCxnSpPr>
        <p:spPr>
          <a:xfrm rot="16200000" flipH="1">
            <a:off x="1956141" y="1659931"/>
            <a:ext cx="1569661" cy="175488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Conector angular 7"/>
          <p:cNvCxnSpPr>
            <a:stCxn id="2" idx="2"/>
            <a:endCxn id="5" idx="1"/>
          </p:cNvCxnSpPr>
          <p:nvPr/>
        </p:nvCxnSpPr>
        <p:spPr>
          <a:xfrm rot="16200000" flipH="1">
            <a:off x="6508262" y="3922252"/>
            <a:ext cx="738664" cy="267788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711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05937" y="1222968"/>
            <a:ext cx="4675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419"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419" sz="1400" b="1"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abla </a:t>
            </a:r>
            <a:r>
              <a:rPr lang="es-EC" altLang="es-419" sz="1400" b="1" dirty="0" smtClean="0" bmk="_Toc11066138">
                <a:latin typeface="Times New Roman" panose="02020603050405020304" pitchFamily="18" charset="0"/>
                <a:ea typeface="Calibri" panose="020F0502020204030204" pitchFamily="34" charset="0"/>
                <a:cs typeface="Times New Roman" panose="02020603050405020304" pitchFamily="18" charset="0"/>
              </a:rPr>
              <a:t>1</a:t>
            </a:r>
            <a:r>
              <a:rPr kumimoji="0" lang="es-EC" altLang="es-419" sz="1400" b="1" i="0" u="none" strike="noStrike" cap="none" normalizeH="0" baseline="0" dirty="0" smtClean="0" bmk="_Toc1106613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s-EC" altLang="es-419" sz="1200" dirty="0" bmk="_Toc11066138"/>
              <a:t> </a:t>
            </a:r>
            <a:r>
              <a:rPr kumimoji="0" lang="es-EC" altLang="es-419" sz="1400" b="0" i="1" u="none" strike="noStrike" cap="none" normalizeH="0" baseline="0" dirty="0" smtClean="0" bmk="_Toc11066138">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Análisis de varianza para la variable número de garrapatas</a:t>
            </a:r>
            <a:endParaRPr kumimoji="0" lang="es-EC" altLang="es-419" sz="2000" b="0" i="0" u="none" strike="noStrike" cap="none" normalizeH="0" baseline="0" dirty="0" smtClean="0">
              <a:ln>
                <a:noFill/>
              </a:ln>
              <a:solidFill>
                <a:schemeClr val="tx1"/>
              </a:solidFill>
              <a:effectLst/>
              <a:latin typeface="Arial" panose="020B0604020202020204" pitchFamily="34" charset="0"/>
            </a:endParaRPr>
          </a:p>
        </p:txBody>
      </p:sp>
      <p:pic>
        <p:nvPicPr>
          <p:cNvPr id="5" name="Imagen 4"/>
          <p:cNvPicPr>
            <a:picLocks noChangeAspect="1"/>
          </p:cNvPicPr>
          <p:nvPr/>
        </p:nvPicPr>
        <p:blipFill rotWithShape="1">
          <a:blip r:embed="rId2"/>
          <a:srcRect l="34874" t="38840" r="35810" b="49732"/>
          <a:stretch/>
        </p:blipFill>
        <p:spPr>
          <a:xfrm>
            <a:off x="278468" y="1763865"/>
            <a:ext cx="4827533" cy="1058091"/>
          </a:xfrm>
          <a:prstGeom prst="rect">
            <a:avLst/>
          </a:prstGeom>
        </p:spPr>
      </p:pic>
      <p:sp>
        <p:nvSpPr>
          <p:cNvPr id="7" name="Rectángulo 6"/>
          <p:cNvSpPr/>
          <p:nvPr/>
        </p:nvSpPr>
        <p:spPr>
          <a:xfrm>
            <a:off x="274600" y="2503090"/>
            <a:ext cx="4827533" cy="2612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p:cNvSpPr/>
          <p:nvPr/>
        </p:nvSpPr>
        <p:spPr>
          <a:xfrm>
            <a:off x="6301938" y="352361"/>
            <a:ext cx="5780186" cy="923330"/>
          </a:xfrm>
          <a:prstGeom prst="rect">
            <a:avLst/>
          </a:prstGeom>
          <a:solidFill>
            <a:srgbClr val="FFC000"/>
          </a:solidFill>
        </p:spPr>
        <p:txBody>
          <a:bodyPr wrap="square">
            <a:spAutoFit/>
          </a:bodyPr>
          <a:lstStyle/>
          <a:p>
            <a:r>
              <a:rPr lang="es-EC" dirty="0">
                <a:latin typeface="Times New Roman" panose="02020603050405020304" pitchFamily="18" charset="0"/>
                <a:ea typeface="Calibri" panose="020F0502020204030204" pitchFamily="34" charset="0"/>
              </a:rPr>
              <a:t>En el análisis de varianza ANAVA con modelos mixtos</a:t>
            </a:r>
            <a:r>
              <a:rPr lang="es-419" dirty="0">
                <a:latin typeface="Times New Roman" panose="02020603050405020304" pitchFamily="18" charset="0"/>
                <a:ea typeface="Calibri" panose="020F0502020204030204" pitchFamily="34" charset="0"/>
              </a:rPr>
              <a:t> se encontró </a:t>
            </a:r>
            <a:r>
              <a:rPr lang="es-419" dirty="0" smtClean="0">
                <a:latin typeface="Times New Roman" panose="02020603050405020304" pitchFamily="18" charset="0"/>
                <a:ea typeface="Calibri" panose="020F0502020204030204" pitchFamily="34" charset="0"/>
              </a:rPr>
              <a:t>que existe un efecto  significativo </a:t>
            </a:r>
            <a:r>
              <a:rPr lang="es-419" dirty="0">
                <a:latin typeface="Times New Roman" panose="02020603050405020304" pitchFamily="18" charset="0"/>
                <a:ea typeface="Calibri" panose="020F0502020204030204" pitchFamily="34" charset="0"/>
              </a:rPr>
              <a:t>en la interacción </a:t>
            </a:r>
            <a:r>
              <a:rPr lang="es-419" b="1" dirty="0">
                <a:latin typeface="Times New Roman" panose="02020603050405020304" pitchFamily="18" charset="0"/>
                <a:ea typeface="Calibri" panose="020F0502020204030204" pitchFamily="34" charset="0"/>
              </a:rPr>
              <a:t>Tratamiento:TIEMPO </a:t>
            </a:r>
            <a:endParaRPr lang="es-419" b="1" dirty="0"/>
          </a:p>
        </p:txBody>
      </p:sp>
      <p:sp>
        <p:nvSpPr>
          <p:cNvPr id="8" name="Rectángulo 7"/>
          <p:cNvSpPr/>
          <p:nvPr/>
        </p:nvSpPr>
        <p:spPr>
          <a:xfrm>
            <a:off x="137274" y="3131263"/>
            <a:ext cx="55158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Tabla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Promedio </a:t>
            </a:r>
            <a:r>
              <a:rPr lang="es-EC" sz="1400" i="1" dirty="0">
                <a:latin typeface="Times New Roman" panose="02020603050405020304" pitchFamily="18" charset="0"/>
                <a:ea typeface="Calibri" panose="020F0502020204030204" pitchFamily="34" charset="0"/>
                <a:cs typeface="Times New Roman" panose="02020603050405020304" pitchFamily="18" charset="0"/>
              </a:rPr>
              <a:t>± error estándar del número de garrapatas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presentes</a:t>
            </a:r>
          </a:p>
          <a:p>
            <a:pPr eaLnBrk="0" fontAlgn="base" hangingPunct="0">
              <a:spcBef>
                <a:spcPct val="0"/>
              </a:spcBef>
              <a:spcAft>
                <a:spcPct val="0"/>
              </a:spcAft>
            </a:pP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en vacas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lecheras</a:t>
            </a:r>
            <a:endParaRPr lang="es-419" sz="1400"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rotWithShape="1">
          <a:blip r:embed="rId3"/>
          <a:srcRect l="26139" t="41518" r="31995" b="41875"/>
          <a:stretch/>
        </p:blipFill>
        <p:spPr>
          <a:xfrm>
            <a:off x="165907" y="3654483"/>
            <a:ext cx="5820297" cy="1298052"/>
          </a:xfrm>
          <a:prstGeom prst="rect">
            <a:avLst/>
          </a:prstGeom>
        </p:spPr>
      </p:pic>
      <p:sp>
        <p:nvSpPr>
          <p:cNvPr id="10" name="Rectángulo 9"/>
          <p:cNvSpPr/>
          <p:nvPr/>
        </p:nvSpPr>
        <p:spPr>
          <a:xfrm>
            <a:off x="498962" y="5352249"/>
            <a:ext cx="5154188" cy="923330"/>
          </a:xfrm>
          <a:prstGeom prst="rect">
            <a:avLst/>
          </a:prstGeom>
          <a:solidFill>
            <a:schemeClr val="accent3">
              <a:lumMod val="60000"/>
              <a:lumOff val="40000"/>
            </a:schemeClr>
          </a:solidFill>
        </p:spPr>
        <p:txBody>
          <a:bodyPr wrap="square">
            <a:spAutoFit/>
          </a:bodyPr>
          <a:lstStyle/>
          <a:p>
            <a:pPr indent="180340" algn="just">
              <a:spcAft>
                <a:spcPts val="800"/>
              </a:spcAft>
            </a:pPr>
            <a:r>
              <a:rPr lang="es-419" dirty="0">
                <a:latin typeface="Times New Roman" panose="02020603050405020304" pitchFamily="18" charset="0"/>
                <a:ea typeface="Calibri" panose="020F0502020204030204" pitchFamily="34" charset="0"/>
                <a:cs typeface="Times New Roman" panose="02020603050405020304" pitchFamily="18" charset="0"/>
              </a:rPr>
              <a:t>E</a:t>
            </a:r>
            <a:r>
              <a:rPr lang="es-419" dirty="0" smtClean="0">
                <a:latin typeface="Times New Roman" panose="02020603050405020304" pitchFamily="18" charset="0"/>
                <a:ea typeface="Calibri" panose="020F0502020204030204" pitchFamily="34" charset="0"/>
                <a:cs typeface="Times New Roman" panose="02020603050405020304" pitchFamily="18" charset="0"/>
              </a:rPr>
              <a:t>l </a:t>
            </a:r>
            <a:r>
              <a:rPr lang="es-419" dirty="0">
                <a:latin typeface="Times New Roman" panose="02020603050405020304" pitchFamily="18" charset="0"/>
                <a:ea typeface="Calibri" panose="020F0502020204030204" pitchFamily="34" charset="0"/>
                <a:cs typeface="Times New Roman" panose="02020603050405020304" pitchFamily="18" charset="0"/>
              </a:rPr>
              <a:t>tratamiento químico </a:t>
            </a:r>
            <a:r>
              <a:rPr lang="es-419" dirty="0" smtClean="0">
                <a:latin typeface="Times New Roman" panose="02020603050405020304" pitchFamily="18" charset="0"/>
                <a:ea typeface="Calibri" panose="020F0502020204030204" pitchFamily="34" charset="0"/>
                <a:cs typeface="Times New Roman" panose="02020603050405020304" pitchFamily="18" charset="0"/>
              </a:rPr>
              <a:t>fue el </a:t>
            </a:r>
            <a:r>
              <a:rPr lang="es-419" dirty="0">
                <a:latin typeface="Times New Roman" panose="02020603050405020304" pitchFamily="18" charset="0"/>
                <a:ea typeface="Calibri" panose="020F0502020204030204" pitchFamily="34" charset="0"/>
                <a:cs typeface="Times New Roman" panose="02020603050405020304" pitchFamily="18" charset="0"/>
              </a:rPr>
              <a:t>que presentó menor número promedio de garrapatas vivas/animal 5,45 ± </a:t>
            </a:r>
            <a:r>
              <a:rPr lang="es-419" dirty="0" smtClean="0">
                <a:latin typeface="Times New Roman" panose="02020603050405020304" pitchFamily="18" charset="0"/>
                <a:ea typeface="Calibri" panose="020F0502020204030204" pitchFamily="34" charset="0"/>
                <a:cs typeface="Times New Roman" panose="02020603050405020304" pitchFamily="18" charset="0"/>
              </a:rPr>
              <a:t>0,25 </a:t>
            </a:r>
            <a:r>
              <a:rPr lang="es-419" dirty="0">
                <a:latin typeface="Times New Roman" panose="02020603050405020304" pitchFamily="18" charset="0"/>
                <a:ea typeface="Calibri" panose="020F0502020204030204" pitchFamily="34" charset="0"/>
                <a:cs typeface="Times New Roman" panose="02020603050405020304" pitchFamily="18" charset="0"/>
              </a:rPr>
              <a:t>comparado con el resto de tratamientos.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Conector recto de flecha 11"/>
          <p:cNvCxnSpPr/>
          <p:nvPr/>
        </p:nvCxnSpPr>
        <p:spPr>
          <a:xfrm flipV="1">
            <a:off x="5109869" y="807492"/>
            <a:ext cx="1123405" cy="11584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p:cNvSpPr>
            <a:spLocks noChangeArrowheads="1"/>
          </p:cNvSpPr>
          <p:nvPr/>
        </p:nvSpPr>
        <p:spPr bwMode="auto">
          <a:xfrm>
            <a:off x="6562106" y="19659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419"/>
          </a:p>
        </p:txBody>
      </p:sp>
      <p:pic>
        <p:nvPicPr>
          <p:cNvPr id="14338" name="Imagen 4"/>
          <p:cNvPicPr>
            <a:picLocks noChangeAspect="1" noChangeArrowheads="1"/>
          </p:cNvPicPr>
          <p:nvPr/>
        </p:nvPicPr>
        <p:blipFill>
          <a:blip r:embed="rId4">
            <a:extLst>
              <a:ext uri="{28A0092B-C50C-407E-A947-70E740481C1C}">
                <a14:useLocalDpi xmlns:a14="http://schemas.microsoft.com/office/drawing/2010/main" val="0"/>
              </a:ext>
            </a:extLst>
          </a:blip>
          <a:srcRect l="22292" t="12288" r="23618" b="13062"/>
          <a:stretch>
            <a:fillRect/>
          </a:stretch>
        </p:blipFill>
        <p:spPr bwMode="auto">
          <a:xfrm>
            <a:off x="6261907" y="1737356"/>
            <a:ext cx="5820217" cy="4594493"/>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1152049" y="4491317"/>
            <a:ext cx="3729062" cy="293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p:cNvSpPr/>
          <p:nvPr/>
        </p:nvSpPr>
        <p:spPr>
          <a:xfrm>
            <a:off x="205937" y="1222968"/>
            <a:ext cx="4972596" cy="17269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sp>
        <p:nvSpPr>
          <p:cNvPr id="20" name="Rectángulo 19"/>
          <p:cNvSpPr/>
          <p:nvPr/>
        </p:nvSpPr>
        <p:spPr>
          <a:xfrm>
            <a:off x="44565" y="3095908"/>
            <a:ext cx="5941639" cy="215943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sp>
        <p:nvSpPr>
          <p:cNvPr id="23" name="Pentágono 22"/>
          <p:cNvSpPr/>
          <p:nvPr/>
        </p:nvSpPr>
        <p:spPr>
          <a:xfrm>
            <a:off x="175405" y="241517"/>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24" name="CuadroTexto 23"/>
          <p:cNvSpPr txBox="1"/>
          <p:nvPr/>
        </p:nvSpPr>
        <p:spPr>
          <a:xfrm>
            <a:off x="498962" y="136631"/>
            <a:ext cx="3498310" cy="707886"/>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EFICACIA DE CONTROL DE LOS TRATAMIENTOS</a:t>
            </a:r>
          </a:p>
        </p:txBody>
      </p:sp>
    </p:spTree>
    <p:extLst>
      <p:ext uri="{BB962C8B-B14F-4D97-AF65-F5344CB8AC3E}">
        <p14:creationId xmlns:p14="http://schemas.microsoft.com/office/powerpoint/2010/main" val="244190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107" y="137887"/>
            <a:ext cx="6566263" cy="584775"/>
          </a:xfrm>
          <a:prstGeom prst="rect">
            <a:avLst/>
          </a:prstGeom>
        </p:spPr>
        <p:txBody>
          <a:bodyPr wrap="square">
            <a:spAutoFit/>
          </a:bodyPr>
          <a:lstStyle/>
          <a:p>
            <a:pPr>
              <a:spcAft>
                <a:spcPts val="0"/>
              </a:spcAft>
            </a:pPr>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3.</a:t>
            </a:r>
            <a:r>
              <a:rPr lang="es-EC" sz="1600" i="0"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Promedio </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error estándar del número de garrapatas presentes en vacas </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lecheras</a:t>
            </a:r>
            <a:endParaRPr lang="es-419"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srcRect l="36278" t="20982" r="38120" b="15804"/>
          <a:stretch/>
        </p:blipFill>
        <p:spPr>
          <a:xfrm>
            <a:off x="1124494" y="722662"/>
            <a:ext cx="4352106" cy="6041747"/>
          </a:xfrm>
          <a:prstGeom prst="rect">
            <a:avLst/>
          </a:prstGeom>
          <a:ln>
            <a:solidFill>
              <a:schemeClr val="tx1"/>
            </a:solidFill>
          </a:ln>
        </p:spPr>
      </p:pic>
      <p:sp>
        <p:nvSpPr>
          <p:cNvPr id="4" name="Rectángulo 3"/>
          <p:cNvSpPr/>
          <p:nvPr/>
        </p:nvSpPr>
        <p:spPr>
          <a:xfrm>
            <a:off x="2664823" y="5551714"/>
            <a:ext cx="2521131" cy="300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p:cNvSpPr/>
          <p:nvPr/>
        </p:nvSpPr>
        <p:spPr>
          <a:xfrm>
            <a:off x="2664823" y="6531429"/>
            <a:ext cx="2521130" cy="205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p:cNvSpPr/>
          <p:nvPr/>
        </p:nvSpPr>
        <p:spPr>
          <a:xfrm>
            <a:off x="6602483" y="5157077"/>
            <a:ext cx="4698274" cy="1477328"/>
          </a:xfrm>
          <a:prstGeom prst="rect">
            <a:avLst/>
          </a:prstGeom>
          <a:solidFill>
            <a:srgbClr val="FFC000"/>
          </a:solidFill>
        </p:spPr>
        <p:txBody>
          <a:bodyPr wrap="square">
            <a:spAutoFit/>
          </a:bodyPr>
          <a:lstStyle/>
          <a:p>
            <a:pPr algn="ctr"/>
            <a:r>
              <a:rPr lang="es-419" dirty="0" smtClean="0">
                <a:latin typeface="Times New Roman" panose="02020603050405020304" pitchFamily="18" charset="0"/>
                <a:ea typeface="Calibri" panose="020F0502020204030204" pitchFamily="34" charset="0"/>
              </a:rPr>
              <a:t>El </a:t>
            </a:r>
            <a:r>
              <a:rPr lang="es-419" dirty="0">
                <a:latin typeface="Times New Roman" panose="02020603050405020304" pitchFamily="18" charset="0"/>
                <a:ea typeface="Calibri" panose="020F0502020204030204" pitchFamily="34" charset="0"/>
              </a:rPr>
              <a:t>tratamiento químico al día 7 y 9 </a:t>
            </a:r>
            <a:r>
              <a:rPr lang="es-419" dirty="0" smtClean="0">
                <a:latin typeface="Times New Roman" panose="02020603050405020304" pitchFamily="18" charset="0"/>
                <a:ea typeface="Calibri" panose="020F0502020204030204" pitchFamily="34" charset="0"/>
              </a:rPr>
              <a:t>fue el </a:t>
            </a:r>
            <a:r>
              <a:rPr lang="es-419" dirty="0">
                <a:latin typeface="Times New Roman" panose="02020603050405020304" pitchFamily="18" charset="0"/>
                <a:ea typeface="Calibri" panose="020F0502020204030204" pitchFamily="34" charset="0"/>
              </a:rPr>
              <a:t>que </a:t>
            </a:r>
            <a:r>
              <a:rPr lang="es-419" dirty="0" smtClean="0">
                <a:latin typeface="Times New Roman" panose="02020603050405020304" pitchFamily="18" charset="0"/>
                <a:ea typeface="Calibri" panose="020F0502020204030204" pitchFamily="34" charset="0"/>
              </a:rPr>
              <a:t>presentó el </a:t>
            </a:r>
            <a:r>
              <a:rPr lang="es-419" dirty="0">
                <a:latin typeface="Times New Roman" panose="02020603050405020304" pitchFamily="18" charset="0"/>
                <a:ea typeface="Calibri" panose="020F0502020204030204" pitchFamily="34" charset="0"/>
              </a:rPr>
              <a:t>menor número de garrapatas comparado con el resto de tratamientos, obteniendo 3,11 ± 0,60 y 2,11 ± 0,60 a los días 7 y 9 respectivamente. </a:t>
            </a:r>
            <a:endParaRPr lang="es-419" dirty="0"/>
          </a:p>
        </p:txBody>
      </p:sp>
      <p:pic>
        <p:nvPicPr>
          <p:cNvPr id="17410" name="Imagen 8"/>
          <p:cNvPicPr>
            <a:picLocks noChangeAspect="1" noChangeArrowheads="1"/>
          </p:cNvPicPr>
          <p:nvPr/>
        </p:nvPicPr>
        <p:blipFill>
          <a:blip r:embed="rId3">
            <a:extLst>
              <a:ext uri="{28A0092B-C50C-407E-A947-70E740481C1C}">
                <a14:useLocalDpi xmlns:a14="http://schemas.microsoft.com/office/drawing/2010/main" val="0"/>
              </a:ext>
            </a:extLst>
          </a:blip>
          <a:srcRect l="22496" t="12544" r="18176" b="12486"/>
          <a:stretch>
            <a:fillRect/>
          </a:stretch>
        </p:blipFill>
        <p:spPr bwMode="auto">
          <a:xfrm>
            <a:off x="5833160" y="722662"/>
            <a:ext cx="6236920" cy="418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502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19" y="242390"/>
            <a:ext cx="6762207" cy="584775"/>
          </a:xfrm>
          <a:prstGeom prst="rect">
            <a:avLst/>
          </a:prstGeom>
        </p:spPr>
        <p:txBody>
          <a:bodyPr wrap="square">
            <a:spAutoFit/>
          </a:bodyPr>
          <a:lstStyle/>
          <a:p>
            <a:pPr>
              <a:spcAft>
                <a:spcPts val="0"/>
              </a:spcAft>
            </a:pPr>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4.</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Coeficientes </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correlación de Pearson (Coeficientes/probabilidades) entre el número de garrapatas y parámetros ambientales</a:t>
            </a:r>
            <a:endParaRPr lang="es-419" sz="105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srcRect l="26038" t="70803" r="27076" b="12233"/>
          <a:stretch/>
        </p:blipFill>
        <p:spPr>
          <a:xfrm>
            <a:off x="121919" y="992777"/>
            <a:ext cx="6100355" cy="1240972"/>
          </a:xfrm>
          <a:prstGeom prst="rect">
            <a:avLst/>
          </a:prstGeom>
          <a:ln>
            <a:solidFill>
              <a:schemeClr val="tx1"/>
            </a:solidFill>
          </a:ln>
        </p:spPr>
      </p:pic>
      <p:sp>
        <p:nvSpPr>
          <p:cNvPr id="4" name="Rectángulo 3"/>
          <p:cNvSpPr/>
          <p:nvPr/>
        </p:nvSpPr>
        <p:spPr>
          <a:xfrm>
            <a:off x="7149735" y="345580"/>
            <a:ext cx="4663440" cy="1338828"/>
          </a:xfrm>
          <a:prstGeom prst="rect">
            <a:avLst/>
          </a:prstGeom>
          <a:solidFill>
            <a:schemeClr val="accent2">
              <a:lumMod val="40000"/>
              <a:lumOff val="60000"/>
            </a:schemeClr>
          </a:solidFill>
        </p:spPr>
        <p:txBody>
          <a:bodyPr wrap="square">
            <a:spAutoFit/>
          </a:bodyPr>
          <a:lstStyle/>
          <a:p>
            <a:pPr indent="180340" algn="just">
              <a:lnSpc>
                <a:spcPct val="150000"/>
              </a:lnSpc>
              <a:spcAft>
                <a:spcPts val="800"/>
              </a:spcAft>
            </a:pPr>
            <a:r>
              <a:rPr lang="es-419" dirty="0" smtClean="0">
                <a:latin typeface="Times New Roman" panose="02020603050405020304" pitchFamily="18" charset="0"/>
                <a:ea typeface="Calibri" panose="020F0502020204030204" pitchFamily="34" charset="0"/>
                <a:cs typeface="Times New Roman" panose="02020603050405020304" pitchFamily="18" charset="0"/>
              </a:rPr>
              <a:t>No existe </a:t>
            </a:r>
            <a:r>
              <a:rPr lang="es-419" dirty="0">
                <a:latin typeface="Times New Roman" panose="02020603050405020304" pitchFamily="18" charset="0"/>
                <a:ea typeface="Calibri" panose="020F0502020204030204" pitchFamily="34" charset="0"/>
                <a:cs typeface="Times New Roman" panose="02020603050405020304" pitchFamily="18" charset="0"/>
              </a:rPr>
              <a:t>una correlación </a:t>
            </a:r>
            <a:r>
              <a:rPr lang="es-419" dirty="0" smtClean="0">
                <a:latin typeface="Times New Roman" panose="02020603050405020304" pitchFamily="18" charset="0"/>
                <a:ea typeface="Calibri" panose="020F0502020204030204" pitchFamily="34" charset="0"/>
                <a:cs typeface="Times New Roman" panose="02020603050405020304" pitchFamily="18" charset="0"/>
              </a:rPr>
              <a:t>significativa entre la </a:t>
            </a:r>
            <a:r>
              <a:rPr lang="es-419" dirty="0">
                <a:latin typeface="Times New Roman" panose="02020603050405020304" pitchFamily="18" charset="0"/>
                <a:ea typeface="Calibri" panose="020F0502020204030204" pitchFamily="34" charset="0"/>
                <a:cs typeface="Times New Roman" panose="02020603050405020304" pitchFamily="18" charset="0"/>
              </a:rPr>
              <a:t>variable número de garrapatas y</a:t>
            </a:r>
            <a:r>
              <a:rPr lang="es-419" dirty="0" smtClean="0">
                <a:latin typeface="Times New Roman" panose="02020603050405020304" pitchFamily="18" charset="0"/>
                <a:ea typeface="Calibri" panose="020F0502020204030204" pitchFamily="34" charset="0"/>
                <a:cs typeface="Times New Roman" panose="02020603050405020304" pitchFamily="18" charset="0"/>
              </a:rPr>
              <a:t> los parámetros ambientales.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4" name="Imagen 10"/>
          <p:cNvPicPr>
            <a:picLocks noChangeAspect="1" noChangeArrowheads="1"/>
          </p:cNvPicPr>
          <p:nvPr/>
        </p:nvPicPr>
        <p:blipFill>
          <a:blip r:embed="rId3">
            <a:extLst>
              <a:ext uri="{28A0092B-C50C-407E-A947-70E740481C1C}">
                <a14:useLocalDpi xmlns:a14="http://schemas.microsoft.com/office/drawing/2010/main" val="0"/>
              </a:ext>
            </a:extLst>
          </a:blip>
          <a:srcRect l="22552" t="12520" r="17682" b="13040"/>
          <a:stretch>
            <a:fillRect/>
          </a:stretch>
        </p:blipFill>
        <p:spPr bwMode="auto">
          <a:xfrm>
            <a:off x="121918" y="2418232"/>
            <a:ext cx="6100355" cy="4266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ángulo 4"/>
          <p:cNvSpPr/>
          <p:nvPr/>
        </p:nvSpPr>
        <p:spPr>
          <a:xfrm>
            <a:off x="6975565" y="2065534"/>
            <a:ext cx="5011783" cy="1754326"/>
          </a:xfrm>
          <a:prstGeom prst="rect">
            <a:avLst/>
          </a:prstGeom>
          <a:solidFill>
            <a:schemeClr val="bg2">
              <a:lumMod val="75000"/>
            </a:schemeClr>
          </a:solidFill>
        </p:spPr>
        <p:txBody>
          <a:bodyPr wrap="square">
            <a:spAutoFit/>
          </a:bodyPr>
          <a:lstStyle/>
          <a:p>
            <a:pPr indent="180340" algn="just">
              <a:lnSpc>
                <a:spcPct val="150000"/>
              </a:lnSpc>
              <a:spcAft>
                <a:spcPts val="800"/>
              </a:spcAft>
            </a:pPr>
            <a:r>
              <a:rPr lang="es-419" dirty="0" smtClean="0">
                <a:latin typeface="Times New Roman" panose="02020603050405020304" pitchFamily="18" charset="0"/>
                <a:ea typeface="Calibri" panose="020F0502020204030204" pitchFamily="34" charset="0"/>
                <a:cs typeface="Times New Roman" panose="02020603050405020304" pitchFamily="18" charset="0"/>
              </a:rPr>
              <a:t>Los factores </a:t>
            </a:r>
            <a:r>
              <a:rPr lang="es-419" dirty="0">
                <a:latin typeface="Times New Roman" panose="02020603050405020304" pitchFamily="18" charset="0"/>
                <a:ea typeface="Calibri" panose="020F0502020204030204" pitchFamily="34" charset="0"/>
                <a:cs typeface="Times New Roman" panose="02020603050405020304" pitchFamily="18" charset="0"/>
              </a:rPr>
              <a:t>climáticos, origen de la cepa, micro-clima en la piel del hospedero, tolerancia de las cepas a temperaturas altas y rayos UV (Bustillos, 2014; Polar </a:t>
            </a:r>
            <a:r>
              <a:rPr lang="es-419" i="1" dirty="0">
                <a:latin typeface="Times New Roman" panose="02020603050405020304" pitchFamily="18" charset="0"/>
                <a:ea typeface="Calibri" panose="020F0502020204030204" pitchFamily="34" charset="0"/>
                <a:cs typeface="Times New Roman" panose="02020603050405020304" pitchFamily="18" charset="0"/>
              </a:rPr>
              <a:t>et al.</a:t>
            </a:r>
            <a:r>
              <a:rPr lang="es-419" dirty="0">
                <a:latin typeface="Times New Roman" panose="02020603050405020304" pitchFamily="18" charset="0"/>
                <a:ea typeface="Calibri" panose="020F0502020204030204" pitchFamily="34" charset="0"/>
                <a:cs typeface="Times New Roman" panose="02020603050405020304" pitchFamily="18" charset="0"/>
              </a:rPr>
              <a:t>, 2009).</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975564" y="4086011"/>
            <a:ext cx="5011783" cy="2126864"/>
          </a:xfrm>
          <a:prstGeom prst="rect">
            <a:avLst/>
          </a:prstGeom>
          <a:solidFill>
            <a:srgbClr val="885477"/>
          </a:solidFill>
        </p:spPr>
        <p:txBody>
          <a:bodyPr wrap="square">
            <a:spAutoFit/>
          </a:bodyPr>
          <a:lstStyle/>
          <a:p>
            <a:pPr indent="180340" algn="just">
              <a:lnSpc>
                <a:spcPct val="150000"/>
              </a:lnSpc>
              <a:spcAft>
                <a:spcPts val="800"/>
              </a:spcAft>
            </a:pPr>
            <a:r>
              <a:rPr lang="es-419" dirty="0" smtClean="0"/>
              <a:t>Bustillos </a:t>
            </a:r>
            <a:r>
              <a:rPr lang="es-419" dirty="0"/>
              <a:t>(</a:t>
            </a:r>
            <a:r>
              <a:rPr lang="es-419" dirty="0" smtClean="0"/>
              <a:t>2014) la </a:t>
            </a:r>
            <a:r>
              <a:rPr lang="es-419" dirty="0"/>
              <a:t>precipitación influye </a:t>
            </a:r>
            <a:r>
              <a:rPr lang="es-419" dirty="0" smtClean="0"/>
              <a:t>en </a:t>
            </a:r>
            <a:r>
              <a:rPr lang="es-419" dirty="0"/>
              <a:t>la infestación de garrapatas, </a:t>
            </a:r>
            <a:r>
              <a:rPr lang="es-419" dirty="0" smtClean="0"/>
              <a:t>en </a:t>
            </a:r>
            <a:r>
              <a:rPr lang="es-419" dirty="0"/>
              <a:t>temporada de sequía la cantidad de garrapatas aumenta </a:t>
            </a:r>
            <a:r>
              <a:rPr lang="es-419" dirty="0" smtClean="0"/>
              <a:t>a </a:t>
            </a:r>
            <a:r>
              <a:rPr lang="es-419" dirty="0"/>
              <a:t>34 teologinas/animal y desciende en época de invierno a 19 teologinas/animal aproximadamente</a:t>
            </a:r>
            <a:r>
              <a:rPr lang="es-419" dirty="0" smtClean="0"/>
              <a:t>.</a:t>
            </a:r>
            <a:endParaRPr lang="es-419" dirty="0"/>
          </a:p>
        </p:txBody>
      </p:sp>
    </p:spTree>
    <p:extLst>
      <p:ext uri="{BB962C8B-B14F-4D97-AF65-F5344CB8AC3E}">
        <p14:creationId xmlns:p14="http://schemas.microsoft.com/office/powerpoint/2010/main" val="2923761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6400" t="14911" r="18743" b="12589"/>
          <a:stretch/>
        </p:blipFill>
        <p:spPr>
          <a:xfrm>
            <a:off x="781594" y="591600"/>
            <a:ext cx="10633166" cy="6158121"/>
          </a:xfrm>
          <a:prstGeom prst="rect">
            <a:avLst/>
          </a:prstGeom>
        </p:spPr>
      </p:pic>
      <p:sp>
        <p:nvSpPr>
          <p:cNvPr id="3" name="Rectángulo 2"/>
          <p:cNvSpPr/>
          <p:nvPr/>
        </p:nvSpPr>
        <p:spPr>
          <a:xfrm>
            <a:off x="4354" y="0"/>
            <a:ext cx="12187646" cy="338554"/>
          </a:xfrm>
          <a:prstGeom prst="rect">
            <a:avLst/>
          </a:prstGeom>
        </p:spPr>
        <p:txBody>
          <a:bodyPr wrap="square">
            <a:spAutoFit/>
          </a:bodyPr>
          <a:lstStyle/>
          <a:p>
            <a:pPr>
              <a:spcAft>
                <a:spcPts val="0"/>
              </a:spcAft>
            </a:pPr>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5</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t>
            </a:r>
            <a:r>
              <a:rPr lang="es-EC" sz="1600"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Promedio </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del número de garrapatas y eficacia de 3 tratamientos en control de la infestación de B. microplus en ganado lechero.</a:t>
            </a:r>
            <a:endParaRPr lang="es-419"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7772400" y="3526971"/>
            <a:ext cx="770709"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p:cNvSpPr/>
          <p:nvPr/>
        </p:nvSpPr>
        <p:spPr>
          <a:xfrm>
            <a:off x="9035143" y="6431858"/>
            <a:ext cx="770709"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ctángulo 5"/>
          <p:cNvSpPr/>
          <p:nvPr/>
        </p:nvSpPr>
        <p:spPr>
          <a:xfrm>
            <a:off x="10337075" y="3526970"/>
            <a:ext cx="770709"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Rectángulo 6"/>
          <p:cNvSpPr/>
          <p:nvPr/>
        </p:nvSpPr>
        <p:spPr>
          <a:xfrm>
            <a:off x="10337074" y="6431858"/>
            <a:ext cx="770709"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63501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503" y="59063"/>
            <a:ext cx="11077303" cy="646331"/>
          </a:xfrm>
          <a:prstGeom prst="rect">
            <a:avLst/>
          </a:prstGeom>
          <a:noFill/>
        </p:spPr>
        <p:txBody>
          <a:bodyPr wrap="square" rtlCol="0">
            <a:spAutoFit/>
          </a:bodyPr>
          <a:lstStyle/>
          <a:p>
            <a:r>
              <a:rPr lang="es-419" sz="1600"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a:t>
            </a:r>
            <a:r>
              <a:rPr lang="es-419" dirty="0" smtClean="0"/>
              <a:t> </a:t>
            </a:r>
            <a:r>
              <a:rPr lang="es-419" sz="1600"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6</a:t>
            </a:r>
            <a:r>
              <a:rPr lang="es-419"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419" sz="16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Efecto</a:t>
            </a:r>
            <a:r>
              <a:rPr lang="es-419"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in vivo </a:t>
            </a:r>
            <a:r>
              <a:rPr lang="es-419" sz="16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los tratamientos Biológicos y Químico sobre </a:t>
            </a:r>
            <a:r>
              <a:rPr lang="es-419"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Rhipicephalus Boophilus microplus </a:t>
            </a:r>
          </a:p>
          <a:p>
            <a:r>
              <a:rPr lang="es-419" dirty="0" smtClean="0"/>
              <a:t> </a:t>
            </a:r>
            <a:endParaRPr lang="es-419" dirty="0"/>
          </a:p>
        </p:txBody>
      </p:sp>
      <p:graphicFrame>
        <p:nvGraphicFramePr>
          <p:cNvPr id="3" name="Tabla 2"/>
          <p:cNvGraphicFramePr>
            <a:graphicFrameLocks noGrp="1"/>
          </p:cNvGraphicFramePr>
          <p:nvPr>
            <p:extLst>
              <p:ext uri="{D42A27DB-BD31-4B8C-83A1-F6EECF244321}">
                <p14:modId xmlns:p14="http://schemas.microsoft.com/office/powerpoint/2010/main" val="251370670"/>
              </p:ext>
            </p:extLst>
          </p:nvPr>
        </p:nvGraphicFramePr>
        <p:xfrm>
          <a:off x="783772" y="705394"/>
          <a:ext cx="10580914" cy="3045256"/>
        </p:xfrm>
        <a:graphic>
          <a:graphicData uri="http://schemas.openxmlformats.org/drawingml/2006/table">
            <a:tbl>
              <a:tblPr firstRow="1" firstCol="1" bandRow="1">
                <a:tableStyleId>{0660B408-B3CF-4A94-85FC-2B1E0A45F4A2}</a:tableStyleId>
              </a:tblPr>
              <a:tblGrid>
                <a:gridCol w="1502228">
                  <a:extLst>
                    <a:ext uri="{9D8B030D-6E8A-4147-A177-3AD203B41FA5}">
                      <a16:colId xmlns:a16="http://schemas.microsoft.com/office/drawing/2014/main" val="340489319"/>
                    </a:ext>
                  </a:extLst>
                </a:gridCol>
                <a:gridCol w="3187337">
                  <a:extLst>
                    <a:ext uri="{9D8B030D-6E8A-4147-A177-3AD203B41FA5}">
                      <a16:colId xmlns:a16="http://schemas.microsoft.com/office/drawing/2014/main" val="3356241412"/>
                    </a:ext>
                  </a:extLst>
                </a:gridCol>
                <a:gridCol w="5891349">
                  <a:extLst>
                    <a:ext uri="{9D8B030D-6E8A-4147-A177-3AD203B41FA5}">
                      <a16:colId xmlns:a16="http://schemas.microsoft.com/office/drawing/2014/main" val="1957147132"/>
                    </a:ext>
                  </a:extLst>
                </a:gridCol>
              </a:tblGrid>
              <a:tr h="208645">
                <a:tc>
                  <a:txBody>
                    <a:bodyPr/>
                    <a:lstStyle/>
                    <a:p>
                      <a:pPr algn="just">
                        <a:lnSpc>
                          <a:spcPct val="107000"/>
                        </a:lnSpc>
                        <a:spcAft>
                          <a:spcPts val="750"/>
                        </a:spcAft>
                      </a:pPr>
                      <a:r>
                        <a:rPr lang="es-419" sz="1400" dirty="0">
                          <a:effectLst/>
                        </a:rPr>
                        <a:t>AUTOR </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dirty="0">
                          <a:effectLst/>
                        </a:rPr>
                        <a:t>TRATAMIENTO</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a:effectLst/>
                        </a:rPr>
                        <a:t>RESULTADOS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extLst>
                  <a:ext uri="{0D108BD9-81ED-4DB2-BD59-A6C34878D82A}">
                    <a16:rowId xmlns:a16="http://schemas.microsoft.com/office/drawing/2014/main" val="1631889613"/>
                  </a:ext>
                </a:extLst>
              </a:tr>
              <a:tr h="525765">
                <a:tc>
                  <a:txBody>
                    <a:bodyPr/>
                    <a:lstStyle/>
                    <a:p>
                      <a:pPr algn="just">
                        <a:lnSpc>
                          <a:spcPct val="107000"/>
                        </a:lnSpc>
                        <a:spcAft>
                          <a:spcPts val="750"/>
                        </a:spcAft>
                      </a:pPr>
                      <a:r>
                        <a:rPr lang="es-419" sz="1400">
                          <a:effectLst/>
                        </a:rPr>
                        <a:t>Morocho (2018)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a:effectLst/>
                        </a:rPr>
                        <a:t>Metarhizium anisopliae 1x10</a:t>
                      </a:r>
                      <a:r>
                        <a:rPr lang="es-419" sz="1400" baseline="30000">
                          <a:effectLst/>
                        </a:rPr>
                        <a:t>9</a:t>
                      </a:r>
                      <a:r>
                        <a:rPr lang="es-419" sz="1400">
                          <a:effectLst/>
                        </a:rPr>
                        <a:t> conidias/ml</a:t>
                      </a:r>
                      <a:endParaRPr lang="es-419" sz="1200">
                        <a:effectLst/>
                      </a:endParaRPr>
                    </a:p>
                    <a:p>
                      <a:pPr algn="just">
                        <a:lnSpc>
                          <a:spcPct val="107000"/>
                        </a:lnSpc>
                        <a:spcAft>
                          <a:spcPts val="750"/>
                        </a:spcAft>
                      </a:pPr>
                      <a:r>
                        <a:rPr lang="en-US" sz="1400">
                          <a:effectLst/>
                        </a:rPr>
                        <a:t>Beauveria bassiana 2x10</a:t>
                      </a:r>
                      <a:r>
                        <a:rPr lang="en-US" sz="1400" baseline="30000">
                          <a:effectLst/>
                        </a:rPr>
                        <a:t>8</a:t>
                      </a:r>
                      <a:r>
                        <a:rPr lang="en-US" sz="1400">
                          <a:effectLst/>
                        </a:rPr>
                        <a:t> UFC/ml</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dirty="0">
                          <a:effectLst/>
                        </a:rPr>
                        <a:t>Obtuvo al 9 día después de la segunda aplicación una eficacia del 44,16%, </a:t>
                      </a:r>
                      <a:endParaRPr lang="es-419" sz="1200" dirty="0">
                        <a:effectLst/>
                      </a:endParaRPr>
                    </a:p>
                    <a:p>
                      <a:pPr algn="just">
                        <a:lnSpc>
                          <a:spcPct val="107000"/>
                        </a:lnSpc>
                        <a:spcAft>
                          <a:spcPts val="750"/>
                        </a:spcAft>
                      </a:pPr>
                      <a:r>
                        <a:rPr lang="es-419" sz="1400" dirty="0">
                          <a:effectLst/>
                        </a:rPr>
                        <a:t>Presentó en la cuarta aplicación al día 9 el 54,19%. </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extLst>
                  <a:ext uri="{0D108BD9-81ED-4DB2-BD59-A6C34878D82A}">
                    <a16:rowId xmlns:a16="http://schemas.microsoft.com/office/drawing/2014/main" val="4189597205"/>
                  </a:ext>
                </a:extLst>
              </a:tr>
              <a:tr h="428096">
                <a:tc>
                  <a:txBody>
                    <a:bodyPr/>
                    <a:lstStyle/>
                    <a:p>
                      <a:pPr algn="just">
                        <a:lnSpc>
                          <a:spcPct val="107000"/>
                        </a:lnSpc>
                        <a:spcAft>
                          <a:spcPts val="750"/>
                        </a:spcAft>
                      </a:pPr>
                      <a:r>
                        <a:rPr lang="es-419" sz="1400">
                          <a:effectLst/>
                        </a:rPr>
                        <a:t>Díaz et al., (2007)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a:effectLst/>
                        </a:rPr>
                        <a:t>Metarhizium anisopliae Ma34 1x10</a:t>
                      </a:r>
                      <a:r>
                        <a:rPr lang="es-419" sz="1400" baseline="30000">
                          <a:effectLst/>
                        </a:rPr>
                        <a:t>8</a:t>
                      </a:r>
                      <a:r>
                        <a:rPr lang="es-419" sz="1400">
                          <a:effectLst/>
                        </a:rPr>
                        <a:t> conidias/ml</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a:effectLst/>
                        </a:rPr>
                        <a:t>Consiguió entre el 40-91.2% a partir de la segunda aplicación hasta el final del experimento y al séptimo día de tratamiento.</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extLst>
                  <a:ext uri="{0D108BD9-81ED-4DB2-BD59-A6C34878D82A}">
                    <a16:rowId xmlns:a16="http://schemas.microsoft.com/office/drawing/2014/main" val="3421976816"/>
                  </a:ext>
                </a:extLst>
              </a:tr>
              <a:tr h="692657">
                <a:tc>
                  <a:txBody>
                    <a:bodyPr/>
                    <a:lstStyle/>
                    <a:p>
                      <a:pPr algn="just">
                        <a:lnSpc>
                          <a:spcPct val="107000"/>
                        </a:lnSpc>
                        <a:spcAft>
                          <a:spcPts val="750"/>
                        </a:spcAft>
                      </a:pPr>
                      <a:r>
                        <a:rPr lang="es-419" sz="1400">
                          <a:effectLst/>
                        </a:rPr>
                        <a:t>Arguedas et al., (2008)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a:effectLst/>
                        </a:rPr>
                        <a:t>Metarhizium anisopliae a 1x10</a:t>
                      </a:r>
                      <a:r>
                        <a:rPr lang="es-419" sz="1400" baseline="30000">
                          <a:effectLst/>
                        </a:rPr>
                        <a:t>10</a:t>
                      </a:r>
                      <a:r>
                        <a:rPr lang="es-419" sz="1400">
                          <a:effectLst/>
                        </a:rPr>
                        <a:t> conidias/ml</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15000"/>
                        </a:lnSpc>
                        <a:spcAft>
                          <a:spcPts val="800"/>
                        </a:spcAft>
                      </a:pPr>
                      <a:r>
                        <a:rPr lang="es-419" sz="1400" dirty="0">
                          <a:effectLst/>
                        </a:rPr>
                        <a:t>Se obtuvo a partir del día 3 una mortalidad &gt;7% y un efecto letal a partir del quinto día, además se observó una disminución del 59% del número de garrapatas en el grupo no tratado comparado con el 79% del grupo tratado.</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extLst>
                  <a:ext uri="{0D108BD9-81ED-4DB2-BD59-A6C34878D82A}">
                    <a16:rowId xmlns:a16="http://schemas.microsoft.com/office/drawing/2014/main" val="89523996"/>
                  </a:ext>
                </a:extLst>
              </a:tr>
              <a:tr h="456786">
                <a:tc>
                  <a:txBody>
                    <a:bodyPr/>
                    <a:lstStyle/>
                    <a:p>
                      <a:pPr algn="just">
                        <a:lnSpc>
                          <a:spcPct val="107000"/>
                        </a:lnSpc>
                        <a:spcAft>
                          <a:spcPts val="750"/>
                        </a:spcAft>
                      </a:pPr>
                      <a:r>
                        <a:rPr lang="es-419" sz="1400">
                          <a:effectLst/>
                        </a:rPr>
                        <a:t>López et al., (2009)</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a:effectLst/>
                        </a:rPr>
                        <a:t>Metarhizium anisopliae (cepa 137bm) a una concentración de 1x10</a:t>
                      </a:r>
                      <a:r>
                        <a:rPr lang="es-419" sz="1400" baseline="30000">
                          <a:effectLst/>
                        </a:rPr>
                        <a:t>8</a:t>
                      </a:r>
                      <a:r>
                        <a:rPr lang="es-419" sz="1400">
                          <a:effectLst/>
                        </a:rPr>
                        <a:t> conidias/ml.</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15000"/>
                        </a:lnSpc>
                        <a:spcAft>
                          <a:spcPts val="750"/>
                        </a:spcAft>
                      </a:pPr>
                      <a:r>
                        <a:rPr lang="es-419" sz="1400">
                          <a:effectLst/>
                        </a:rPr>
                        <a:t>Lograron disminuir en un 75% la infestación de B. microplus en ganado Holstein x Cebú.</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extLst>
                  <a:ext uri="{0D108BD9-81ED-4DB2-BD59-A6C34878D82A}">
                    <a16:rowId xmlns:a16="http://schemas.microsoft.com/office/drawing/2014/main" val="504486154"/>
                  </a:ext>
                </a:extLst>
              </a:tr>
              <a:tr h="640255">
                <a:tc>
                  <a:txBody>
                    <a:bodyPr/>
                    <a:lstStyle/>
                    <a:p>
                      <a:pPr algn="just">
                        <a:lnSpc>
                          <a:spcPct val="107000"/>
                        </a:lnSpc>
                        <a:spcAft>
                          <a:spcPts val="750"/>
                        </a:spcAft>
                      </a:pPr>
                      <a:r>
                        <a:rPr lang="es-419" sz="1400" dirty="0">
                          <a:effectLst/>
                        </a:rPr>
                        <a:t>Bautista et al., (</a:t>
                      </a:r>
                      <a:r>
                        <a:rPr lang="es-419" sz="1400" dirty="0" smtClean="0">
                          <a:effectLst/>
                        </a:rPr>
                        <a:t>2017)</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943" marR="42943" marT="0" marB="0"/>
                </a:tc>
                <a:tc>
                  <a:txBody>
                    <a:bodyPr/>
                    <a:lstStyle/>
                    <a:p>
                      <a:pPr algn="just">
                        <a:lnSpc>
                          <a:spcPct val="107000"/>
                        </a:lnSpc>
                        <a:spcAft>
                          <a:spcPts val="750"/>
                        </a:spcAft>
                      </a:pPr>
                      <a:r>
                        <a:rPr lang="es-419" sz="1400" dirty="0">
                          <a:effectLst/>
                        </a:rPr>
                        <a:t>B. bassiana (1,3x10</a:t>
                      </a:r>
                      <a:r>
                        <a:rPr lang="es-419" sz="1400" baseline="30000" dirty="0">
                          <a:effectLst/>
                        </a:rPr>
                        <a:t>12</a:t>
                      </a:r>
                      <a:r>
                        <a:rPr lang="es-419" sz="1400" dirty="0">
                          <a:effectLst/>
                        </a:rPr>
                        <a:t> conidias/ml</a:t>
                      </a:r>
                      <a:r>
                        <a:rPr lang="es-419" sz="1400" dirty="0" smtClean="0">
                          <a:effectLst/>
                        </a:rPr>
                        <a:t>)</a:t>
                      </a:r>
                      <a:endParaRPr lang="es-419" sz="1200" dirty="0">
                        <a:effectLst/>
                      </a:endParaRPr>
                    </a:p>
                  </a:txBody>
                  <a:tcPr marL="42943" marR="42943" marT="0" marB="0"/>
                </a:tc>
                <a:tc>
                  <a:txBody>
                    <a:bodyPr/>
                    <a:lstStyle/>
                    <a:p>
                      <a:pPr algn="just">
                        <a:lnSpc>
                          <a:spcPct val="115000"/>
                        </a:lnSpc>
                        <a:spcAft>
                          <a:spcPts val="750"/>
                        </a:spcAft>
                      </a:pPr>
                      <a:r>
                        <a:rPr lang="es-419" sz="1400" dirty="0">
                          <a:effectLst/>
                        </a:rPr>
                        <a:t>Obtuvieron el 76,66% de patogenicidad a los 37,3 días de haber sido inoculada en la garrapata, y presentó el porcentaje más bajo de mortalidad 67,42</a:t>
                      </a:r>
                      <a:r>
                        <a:rPr lang="es-419" sz="1400" dirty="0" smtClean="0">
                          <a:effectLst/>
                        </a:rPr>
                        <a:t>%.</a:t>
                      </a:r>
                      <a:endParaRPr lang="es-419" sz="1200" dirty="0">
                        <a:effectLst/>
                      </a:endParaRPr>
                    </a:p>
                  </a:txBody>
                  <a:tcPr marL="42943" marR="42943" marT="0" marB="0"/>
                </a:tc>
                <a:extLst>
                  <a:ext uri="{0D108BD9-81ED-4DB2-BD59-A6C34878D82A}">
                    <a16:rowId xmlns:a16="http://schemas.microsoft.com/office/drawing/2014/main" val="2153427688"/>
                  </a:ext>
                </a:extLst>
              </a:tr>
            </a:tbl>
          </a:graphicData>
        </a:graphic>
      </p:graphicFrame>
    </p:spTree>
    <p:extLst>
      <p:ext uri="{BB962C8B-B14F-4D97-AF65-F5344CB8AC3E}">
        <p14:creationId xmlns:p14="http://schemas.microsoft.com/office/powerpoint/2010/main" val="619801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281851" y="0"/>
            <a:ext cx="3910149"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ANTECEDENTES</a:t>
            </a:r>
            <a:r>
              <a:rPr lang="es-419" dirty="0" smtClean="0"/>
              <a:t> </a:t>
            </a:r>
            <a:endParaRPr lang="es-419" dirty="0"/>
          </a:p>
        </p:txBody>
      </p:sp>
      <p:pic>
        <p:nvPicPr>
          <p:cNvPr id="3" name="Imagen 2"/>
          <p:cNvPicPr>
            <a:picLocks noChangeAspect="1"/>
          </p:cNvPicPr>
          <p:nvPr/>
        </p:nvPicPr>
        <p:blipFill rotWithShape="1">
          <a:blip r:embed="rId2"/>
          <a:srcRect l="54551" t="45446" r="15731" b="14911"/>
          <a:stretch/>
        </p:blipFill>
        <p:spPr>
          <a:xfrm>
            <a:off x="6818069" y="2459089"/>
            <a:ext cx="4666675" cy="3500007"/>
          </a:xfrm>
          <a:prstGeom prst="rect">
            <a:avLst/>
          </a:prstGeom>
        </p:spPr>
      </p:pic>
      <p:sp>
        <p:nvSpPr>
          <p:cNvPr id="5" name="CuadroTexto 4"/>
          <p:cNvSpPr txBox="1"/>
          <p:nvPr/>
        </p:nvSpPr>
        <p:spPr>
          <a:xfrm>
            <a:off x="7374857" y="1052568"/>
            <a:ext cx="3553097"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419" dirty="0" smtClean="0"/>
              <a:t>En el Ecuador el sector agropecuario predomina el ganado vacuno con un total de 4,1 millones de cabezas a nivel nacional.</a:t>
            </a:r>
            <a:endParaRPr lang="es-419" dirty="0"/>
          </a:p>
        </p:txBody>
      </p:sp>
      <p:sp>
        <p:nvSpPr>
          <p:cNvPr id="6" name="CuadroTexto 5"/>
          <p:cNvSpPr txBox="1"/>
          <p:nvPr/>
        </p:nvSpPr>
        <p:spPr>
          <a:xfrm>
            <a:off x="8141786" y="5959096"/>
            <a:ext cx="2308500" cy="369332"/>
          </a:xfrm>
          <a:prstGeom prst="rect">
            <a:avLst/>
          </a:prstGeom>
          <a:noFill/>
        </p:spPr>
        <p:txBody>
          <a:bodyPr wrap="square" rtlCol="0">
            <a:spAutoFit/>
          </a:bodyPr>
          <a:lstStyle/>
          <a:p>
            <a:r>
              <a:rPr lang="es-419" b="1" dirty="0" smtClean="0"/>
              <a:t>Fuente: ESPAC, 2018</a:t>
            </a:r>
            <a:endParaRPr lang="es-419" b="1" dirty="0"/>
          </a:p>
        </p:txBody>
      </p:sp>
      <p:sp>
        <p:nvSpPr>
          <p:cNvPr id="7" name="CuadroTexto 6"/>
          <p:cNvSpPr txBox="1"/>
          <p:nvPr/>
        </p:nvSpPr>
        <p:spPr>
          <a:xfrm>
            <a:off x="438329" y="4594981"/>
            <a:ext cx="2085703" cy="369332"/>
          </a:xfrm>
          <a:prstGeom prst="rect">
            <a:avLst/>
          </a:prstGeom>
          <a:noFill/>
        </p:spPr>
        <p:txBody>
          <a:bodyPr wrap="square" rtlCol="0">
            <a:spAutoFit/>
          </a:bodyPr>
          <a:lstStyle/>
          <a:p>
            <a:r>
              <a:rPr lang="es-419" b="1" dirty="0" smtClean="0"/>
              <a:t>Fuente: FAO, 2017</a:t>
            </a:r>
            <a:endParaRPr lang="es-419" b="1" dirty="0"/>
          </a:p>
        </p:txBody>
      </p:sp>
      <p:pic>
        <p:nvPicPr>
          <p:cNvPr id="4098" name="Picture 2" descr="https://lh3.googleusercontent.com/Gdhp1ScSEHio1gL--ahe59VBCIo6jKpcCEA30LVto-uo1ONOC_ZzhHDbAzapqI1MqKt-FwUzd4y9iu5aJrD03PqZqjWemNny9KO8zHO2JDYnU6q--9vt95UWyRkH6voN9AABFhN8yKw_jdW_8Dn_oo0QOORHhNmfUrCwvHc-r9HKYN_2m09yLRJhmdlDpWyEm9ZOYU_mwRoVTIAaZolYmCq5aGo6bi61NDQ7cu4fHJhkzFM7Iwn_m7NFDBaMwMGmrgdJLo_NguuoeWdZkKtE9gtPE2YHJ1Zv6W68NKWnXhMgxQZLtzfxDdQh7tkL8MaYeFn1sB6saFVX4eex57zMsOjxQg7abNkJDyPsDwPCQQ_hGk0mEZLWp0cLUJalnFP9mD7aR2XmWiKoxFDdhGybuVFkKQfiGlBVOjRHnEc9aSIRXWzvLDdaIbPTdwGi3jF4YvR2wb6-NNU9pv7SjoS3ZryfPLps7qHGk8OiVs2afnvRwf1d2Jv4rbU_sXlNfjuBvJUydMtd_LIndOWmG0c00IP3X9b9FQv3jgT0LK-xGY7fLltWme4Gep2JEHy2eubmQVemKP8lOQkqCwlOZ9NOB_vxJMGWN68AtAIe5jHP_JLRo_uVCFEJ_P9uoGAusgS5tpKjV8sF3aH_m1YxuVLjC0dIo7GA5en_gbIQj6A93jKmXbWAJMQQZ7b_vg_MpbtqhfYsysZLpGH9-I59QpN4k51_EA=w586-h781-n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5302" b="22417"/>
          <a:stretch/>
        </p:blipFill>
        <p:spPr bwMode="auto">
          <a:xfrm>
            <a:off x="2930562" y="4505974"/>
            <a:ext cx="2068015" cy="171660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45;p32"/>
          <p:cNvSpPr txBox="1">
            <a:spLocks/>
          </p:cNvSpPr>
          <p:nvPr/>
        </p:nvSpPr>
        <p:spPr>
          <a:xfrm>
            <a:off x="438328" y="181959"/>
            <a:ext cx="5361580" cy="1348159"/>
          </a:xfrm>
          <a:prstGeom prst="rect">
            <a:avLst/>
          </a:prstGeom>
          <a:solidFill>
            <a:srgbClr val="FFA400"/>
          </a:solidFill>
          <a:ln>
            <a:solidFill>
              <a:schemeClr val="bg1"/>
            </a:solidFill>
          </a:ln>
        </p:spPr>
        <p:txBody>
          <a:bodyPr spcFirstLastPara="1" vert="horz" wrap="square" lIns="91425" tIns="91425" rIns="91425" bIns="91425"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r>
              <a:rPr lang="es-ES" sz="2400" b="1" dirty="0">
                <a:solidFill>
                  <a:schemeClr val="bg1"/>
                </a:solidFill>
              </a:rPr>
              <a:t>La ganadería aporta con un 40% </a:t>
            </a:r>
            <a:endParaRPr lang="es-ES" sz="2400" b="1" dirty="0" smtClean="0">
              <a:solidFill>
                <a:schemeClr val="bg1"/>
              </a:solidFill>
            </a:endParaRPr>
          </a:p>
          <a:p>
            <a:pPr lvl="0"/>
            <a:r>
              <a:rPr lang="es-419" sz="2400" b="1" dirty="0" smtClean="0">
                <a:solidFill>
                  <a:schemeClr val="bg1"/>
                </a:solidFill>
              </a:rPr>
              <a:t>del </a:t>
            </a:r>
            <a:r>
              <a:rPr lang="es-419" sz="2400" b="1" dirty="0">
                <a:solidFill>
                  <a:schemeClr val="bg1"/>
                </a:solidFill>
              </a:rPr>
              <a:t>valor de la producción </a:t>
            </a:r>
            <a:endParaRPr lang="es-419" sz="2400" b="1" dirty="0" smtClean="0">
              <a:solidFill>
                <a:schemeClr val="bg1"/>
              </a:solidFill>
            </a:endParaRPr>
          </a:p>
          <a:p>
            <a:pPr lvl="0"/>
            <a:r>
              <a:rPr lang="es-419" sz="2400" b="1" dirty="0" smtClean="0">
                <a:solidFill>
                  <a:schemeClr val="bg1"/>
                </a:solidFill>
              </a:rPr>
              <a:t>agrícola </a:t>
            </a:r>
            <a:r>
              <a:rPr lang="es-419" sz="2400" b="1" dirty="0">
                <a:solidFill>
                  <a:schemeClr val="bg1"/>
                </a:solidFill>
              </a:rPr>
              <a:t>mundial.</a:t>
            </a:r>
            <a:endParaRPr lang="es-ES" sz="2400" b="1" dirty="0">
              <a:solidFill>
                <a:schemeClr val="bg1"/>
              </a:solidFill>
            </a:endParaRPr>
          </a:p>
        </p:txBody>
      </p:sp>
      <p:sp>
        <p:nvSpPr>
          <p:cNvPr id="10" name="Google Shape;346;p32"/>
          <p:cNvSpPr txBox="1">
            <a:spLocks/>
          </p:cNvSpPr>
          <p:nvPr/>
        </p:nvSpPr>
        <p:spPr>
          <a:xfrm>
            <a:off x="438329" y="1705999"/>
            <a:ext cx="5361582" cy="1268700"/>
          </a:xfrm>
          <a:prstGeom prst="rect">
            <a:avLst/>
          </a:prstGeom>
          <a:solidFill>
            <a:srgbClr val="F67031"/>
          </a:solidFill>
        </p:spPr>
        <p:txBody>
          <a:bodyPr spcFirstLastPara="1" vert="horz" wrap="square" lIns="91425" tIns="91425" rIns="91425" bIns="91425"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r>
              <a:rPr lang="es-419" sz="2400" b="1" dirty="0" smtClean="0">
                <a:solidFill>
                  <a:schemeClr val="bg1"/>
                </a:solidFill>
              </a:rPr>
              <a:t>Sostiene los medios de vida </a:t>
            </a:r>
          </a:p>
          <a:p>
            <a:pPr lvl="0"/>
            <a:r>
              <a:rPr lang="es-419" sz="2400" b="1" dirty="0" smtClean="0">
                <a:solidFill>
                  <a:schemeClr val="bg1"/>
                </a:solidFill>
              </a:rPr>
              <a:t>y la seguridad alimentaria </a:t>
            </a:r>
          </a:p>
          <a:p>
            <a:pPr lvl="0"/>
            <a:r>
              <a:rPr lang="es-419" sz="2400" b="1" dirty="0" smtClean="0">
                <a:solidFill>
                  <a:schemeClr val="bg1"/>
                </a:solidFill>
              </a:rPr>
              <a:t>de casi 1 300 millones </a:t>
            </a:r>
          </a:p>
          <a:p>
            <a:pPr lvl="0"/>
            <a:r>
              <a:rPr lang="es-419" sz="2400" b="1" dirty="0" smtClean="0">
                <a:solidFill>
                  <a:schemeClr val="bg1"/>
                </a:solidFill>
              </a:rPr>
              <a:t>de personas. </a:t>
            </a:r>
            <a:endParaRPr lang="es-ES" sz="2400" b="1" dirty="0">
              <a:solidFill>
                <a:schemeClr val="bg1"/>
              </a:solidFill>
            </a:endParaRPr>
          </a:p>
        </p:txBody>
      </p:sp>
      <p:sp>
        <p:nvSpPr>
          <p:cNvPr id="12" name="Google Shape;347;p32"/>
          <p:cNvSpPr txBox="1">
            <a:spLocks/>
          </p:cNvSpPr>
          <p:nvPr/>
        </p:nvSpPr>
        <p:spPr>
          <a:xfrm>
            <a:off x="438328" y="3150400"/>
            <a:ext cx="5361582" cy="1268700"/>
          </a:xfrm>
          <a:prstGeom prst="rect">
            <a:avLst/>
          </a:prstGeom>
          <a:solidFill>
            <a:srgbClr val="ED0036"/>
          </a:solidFill>
        </p:spPr>
        <p:txBody>
          <a:bodyPr spcFirstLastPara="1" vert="horz" wrap="square" lIns="91425" tIns="91425" rIns="91425" bIns="91425"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r>
              <a:rPr lang="es-ES" sz="2400" b="1" dirty="0">
                <a:solidFill>
                  <a:schemeClr val="bg1"/>
                </a:solidFill>
              </a:rPr>
              <a:t>América Latina </a:t>
            </a:r>
            <a:r>
              <a:rPr lang="es-ES" sz="2400" b="1" dirty="0" smtClean="0">
                <a:solidFill>
                  <a:schemeClr val="bg1"/>
                </a:solidFill>
              </a:rPr>
              <a:t>y el Caribe es </a:t>
            </a:r>
            <a:r>
              <a:rPr lang="es-ES" sz="2400" b="1" dirty="0">
                <a:solidFill>
                  <a:schemeClr val="bg1"/>
                </a:solidFill>
              </a:rPr>
              <a:t>la </a:t>
            </a:r>
            <a:endParaRPr lang="es-ES" sz="2400" b="1" dirty="0" smtClean="0">
              <a:solidFill>
                <a:schemeClr val="bg1"/>
              </a:solidFill>
            </a:endParaRPr>
          </a:p>
          <a:p>
            <a:pPr lvl="0"/>
            <a:r>
              <a:rPr lang="es-ES" sz="2400" b="1" dirty="0" smtClean="0">
                <a:solidFill>
                  <a:schemeClr val="bg1"/>
                </a:solidFill>
              </a:rPr>
              <a:t>región que más </a:t>
            </a:r>
            <a:r>
              <a:rPr lang="es-ES" sz="2400" b="1" dirty="0">
                <a:solidFill>
                  <a:schemeClr val="bg1"/>
                </a:solidFill>
              </a:rPr>
              <a:t>exporta carne </a:t>
            </a:r>
            <a:endParaRPr lang="es-ES" sz="2400" b="1" dirty="0" smtClean="0">
              <a:solidFill>
                <a:schemeClr val="bg1"/>
              </a:solidFill>
            </a:endParaRPr>
          </a:p>
          <a:p>
            <a:pPr lvl="0"/>
            <a:r>
              <a:rPr lang="es-ES" sz="2400" b="1" dirty="0" smtClean="0">
                <a:solidFill>
                  <a:schemeClr val="bg1"/>
                </a:solidFill>
              </a:rPr>
              <a:t>bovina </a:t>
            </a:r>
            <a:r>
              <a:rPr lang="es-ES" sz="2400" b="1" dirty="0">
                <a:solidFill>
                  <a:schemeClr val="bg1"/>
                </a:solidFill>
              </a:rPr>
              <a:t>y </a:t>
            </a:r>
            <a:r>
              <a:rPr lang="es-ES" sz="2400" b="1" dirty="0" smtClean="0">
                <a:solidFill>
                  <a:schemeClr val="bg1"/>
                </a:solidFill>
              </a:rPr>
              <a:t>de </a:t>
            </a:r>
            <a:r>
              <a:rPr lang="es-ES" sz="2400" b="1" dirty="0">
                <a:solidFill>
                  <a:schemeClr val="bg1"/>
                </a:solidFill>
              </a:rPr>
              <a:t>ave nivel mundial.</a:t>
            </a:r>
          </a:p>
        </p:txBody>
      </p:sp>
      <p:sp>
        <p:nvSpPr>
          <p:cNvPr id="8" name="Rectángulo 7"/>
          <p:cNvSpPr/>
          <p:nvPr/>
        </p:nvSpPr>
        <p:spPr>
          <a:xfrm>
            <a:off x="4591159" y="1832517"/>
            <a:ext cx="1018903" cy="1015663"/>
          </a:xfrm>
          <a:prstGeom prst="rect">
            <a:avLst/>
          </a:prstGeom>
        </p:spPr>
        <p:txBody>
          <a:bodyPr wrap="square">
            <a:spAutoFit/>
          </a:bodyPr>
          <a:lstStyle/>
          <a:p>
            <a:r>
              <a:rPr lang="en" sz="6000" dirty="0">
                <a:solidFill>
                  <a:srgbClr val="FFFFFF"/>
                </a:solidFill>
                <a:latin typeface="Nunito Sans"/>
                <a:ea typeface="Nunito Sans"/>
                <a:cs typeface="Nunito Sans"/>
                <a:sym typeface="Nunito Sans"/>
              </a:rPr>
              <a:t>👪</a:t>
            </a:r>
            <a:endParaRPr lang="es-419" sz="6000" dirty="0"/>
          </a:p>
        </p:txBody>
      </p:sp>
      <p:grpSp>
        <p:nvGrpSpPr>
          <p:cNvPr id="14" name="Google Shape;713;p43"/>
          <p:cNvGrpSpPr/>
          <p:nvPr/>
        </p:nvGrpSpPr>
        <p:grpSpPr>
          <a:xfrm>
            <a:off x="4702629" y="509451"/>
            <a:ext cx="594511" cy="543117"/>
            <a:chOff x="5941025" y="3634400"/>
            <a:chExt cx="467650" cy="467650"/>
          </a:xfrm>
        </p:grpSpPr>
        <p:sp>
          <p:nvSpPr>
            <p:cNvPr id="15" name="Google Shape;714;p4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16" name="Google Shape;715;p4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17" name="Google Shape;716;p4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18" name="Google Shape;717;p4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19" name="Google Shape;718;p4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20" name="Google Shape;719;p4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grpSp>
      <p:grpSp>
        <p:nvGrpSpPr>
          <p:cNvPr id="21" name="Google Shape;759;p43"/>
          <p:cNvGrpSpPr/>
          <p:nvPr/>
        </p:nvGrpSpPr>
        <p:grpSpPr>
          <a:xfrm>
            <a:off x="4702630" y="3448594"/>
            <a:ext cx="589504" cy="551913"/>
            <a:chOff x="2605025" y="4998300"/>
            <a:chExt cx="417700" cy="429275"/>
          </a:xfrm>
        </p:grpSpPr>
        <p:sp>
          <p:nvSpPr>
            <p:cNvPr id="22" name="Google Shape;760;p43"/>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1;p43"/>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2;p43"/>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4001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75405" y="241517"/>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3" name="CuadroTexto 2"/>
          <p:cNvSpPr txBox="1"/>
          <p:nvPr/>
        </p:nvSpPr>
        <p:spPr>
          <a:xfrm>
            <a:off x="498962" y="136631"/>
            <a:ext cx="3498310"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ANÁLISIS ECONÓMICO</a:t>
            </a:r>
          </a:p>
        </p:txBody>
      </p:sp>
      <p:sp>
        <p:nvSpPr>
          <p:cNvPr id="4" name="Rectángulo 3"/>
          <p:cNvSpPr/>
          <p:nvPr/>
        </p:nvSpPr>
        <p:spPr>
          <a:xfrm>
            <a:off x="-1" y="856345"/>
            <a:ext cx="11965577" cy="338554"/>
          </a:xfrm>
          <a:prstGeom prst="rect">
            <a:avLst/>
          </a:prstGeom>
        </p:spPr>
        <p:txBody>
          <a:bodyPr wrap="square">
            <a:spAutoFit/>
          </a:bodyPr>
          <a:lstStyle/>
          <a:p>
            <a:pPr>
              <a:spcAft>
                <a:spcPts val="0"/>
              </a:spcAft>
            </a:pPr>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7.</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Estimación </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los costos variables para el control en campo de las garrapatas B. microplus en vacas lecheras en El Chaco, Ecuador.</a:t>
            </a:r>
            <a:endParaRPr lang="es-419"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srcRect l="16902" t="44375" r="15731" b="25089"/>
          <a:stretch/>
        </p:blipFill>
        <p:spPr>
          <a:xfrm>
            <a:off x="337183" y="1371600"/>
            <a:ext cx="11419388" cy="2910157"/>
          </a:xfrm>
          <a:prstGeom prst="rect">
            <a:avLst/>
          </a:prstGeom>
        </p:spPr>
      </p:pic>
      <p:sp>
        <p:nvSpPr>
          <p:cNvPr id="6" name="Rectángulo 5"/>
          <p:cNvSpPr/>
          <p:nvPr/>
        </p:nvSpPr>
        <p:spPr>
          <a:xfrm>
            <a:off x="2998877" y="4722950"/>
            <a:ext cx="6096000" cy="1200329"/>
          </a:xfrm>
          <a:prstGeom prst="rect">
            <a:avLst/>
          </a:prstGeom>
          <a:solidFill>
            <a:srgbClr val="FFC000"/>
          </a:solidFill>
        </p:spPr>
        <p:txBody>
          <a:bodyPr>
            <a:spAutoFit/>
          </a:bodyPr>
          <a:lstStyle/>
          <a:p>
            <a:pPr algn="ctr"/>
            <a:r>
              <a:rPr lang="es-419" dirty="0">
                <a:latin typeface="Times New Roman" panose="02020603050405020304" pitchFamily="18" charset="0"/>
                <a:ea typeface="Calibri" panose="020F0502020204030204" pitchFamily="34" charset="0"/>
              </a:rPr>
              <a:t>Los costos </a:t>
            </a:r>
            <a:r>
              <a:rPr lang="es-419" dirty="0" smtClean="0">
                <a:latin typeface="Times New Roman" panose="02020603050405020304" pitchFamily="18" charset="0"/>
                <a:ea typeface="Calibri" panose="020F0502020204030204" pitchFamily="34" charset="0"/>
              </a:rPr>
              <a:t>variables determinan </a:t>
            </a:r>
            <a:r>
              <a:rPr lang="es-419" dirty="0">
                <a:latin typeface="Times New Roman" panose="02020603050405020304" pitchFamily="18" charset="0"/>
                <a:ea typeface="Calibri" panose="020F0502020204030204" pitchFamily="34" charset="0"/>
              </a:rPr>
              <a:t>que el producto químico presentó mayor costo de ensayo, seguido del producto biológico </a:t>
            </a:r>
            <a:r>
              <a:rPr lang="es-419" i="1" dirty="0">
                <a:latin typeface="Times New Roman" panose="02020603050405020304" pitchFamily="18" charset="0"/>
                <a:ea typeface="Calibri" panose="020F0502020204030204" pitchFamily="34" charset="0"/>
              </a:rPr>
              <a:t>Beauveria bassiana</a:t>
            </a:r>
            <a:r>
              <a:rPr lang="es-419" dirty="0">
                <a:latin typeface="Times New Roman" panose="02020603050405020304" pitchFamily="18" charset="0"/>
                <a:ea typeface="Calibri" panose="020F0502020204030204" pitchFamily="34" charset="0"/>
              </a:rPr>
              <a:t>, mientras que </a:t>
            </a:r>
            <a:r>
              <a:rPr lang="es-419" i="1" dirty="0" smtClean="0">
                <a:latin typeface="Times New Roman" panose="02020603050405020304" pitchFamily="18" charset="0"/>
                <a:ea typeface="Calibri" panose="020F0502020204030204" pitchFamily="34" charset="0"/>
              </a:rPr>
              <a:t>Metarhizium </a:t>
            </a:r>
            <a:r>
              <a:rPr lang="es-419" i="1" dirty="0">
                <a:latin typeface="Times New Roman" panose="02020603050405020304" pitchFamily="18" charset="0"/>
                <a:ea typeface="Calibri" panose="020F0502020204030204" pitchFamily="34" charset="0"/>
              </a:rPr>
              <a:t>anisopliae</a:t>
            </a:r>
            <a:r>
              <a:rPr lang="es-419" dirty="0">
                <a:latin typeface="Times New Roman" panose="02020603050405020304" pitchFamily="18" charset="0"/>
                <a:ea typeface="Calibri" panose="020F0502020204030204" pitchFamily="34" charset="0"/>
              </a:rPr>
              <a:t> </a:t>
            </a:r>
            <a:r>
              <a:rPr lang="es-419" dirty="0" smtClean="0">
                <a:latin typeface="Times New Roman" panose="02020603050405020304" pitchFamily="18" charset="0"/>
                <a:ea typeface="Calibri" panose="020F0502020204030204" pitchFamily="34" charset="0"/>
              </a:rPr>
              <a:t>presentó el menor costo.</a:t>
            </a:r>
            <a:endParaRPr lang="es-419" dirty="0"/>
          </a:p>
        </p:txBody>
      </p:sp>
      <p:sp>
        <p:nvSpPr>
          <p:cNvPr id="7" name="Rectángulo 6"/>
          <p:cNvSpPr/>
          <p:nvPr/>
        </p:nvSpPr>
        <p:spPr>
          <a:xfrm>
            <a:off x="10633166" y="2573383"/>
            <a:ext cx="796834" cy="1136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884619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8046" y="333830"/>
            <a:ext cx="4280263" cy="830997"/>
          </a:xfrm>
          <a:prstGeom prst="rect">
            <a:avLst/>
          </a:prstGeom>
        </p:spPr>
        <p:txBody>
          <a:bodyPr wrap="square">
            <a:spAutoFit/>
          </a:bodyPr>
          <a:lstStyle/>
          <a:p>
            <a:pPr>
              <a:spcAft>
                <a:spcPts val="0"/>
              </a:spcAft>
            </a:pPr>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8</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t>
            </a:r>
            <a:r>
              <a:rPr lang="es-419" sz="16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Estimación </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los beneficios económicos netos de los tratamientos usados para el control </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B</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microplus en vacas </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lecheras.</a:t>
            </a:r>
            <a:endParaRPr lang="es-419"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2"/>
          <a:srcRect l="37082" t="25268" r="38220" b="49375"/>
          <a:stretch/>
        </p:blipFill>
        <p:spPr>
          <a:xfrm>
            <a:off x="352696" y="1436914"/>
            <a:ext cx="3722915" cy="2149000"/>
          </a:xfrm>
          <a:prstGeom prst="rect">
            <a:avLst/>
          </a:prstGeom>
        </p:spPr>
      </p:pic>
      <p:pic>
        <p:nvPicPr>
          <p:cNvPr id="7" name="Imagen 6"/>
          <p:cNvPicPr>
            <a:picLocks noChangeAspect="1"/>
          </p:cNvPicPr>
          <p:nvPr/>
        </p:nvPicPr>
        <p:blipFill rotWithShape="1">
          <a:blip r:embed="rId2"/>
          <a:srcRect l="25637" t="62232" r="27679" b="13482"/>
          <a:stretch/>
        </p:blipFill>
        <p:spPr>
          <a:xfrm>
            <a:off x="5231351" y="979713"/>
            <a:ext cx="6520865" cy="1907177"/>
          </a:xfrm>
          <a:prstGeom prst="rect">
            <a:avLst/>
          </a:prstGeom>
        </p:spPr>
      </p:pic>
      <p:sp>
        <p:nvSpPr>
          <p:cNvPr id="8" name="Rectángulo 7"/>
          <p:cNvSpPr/>
          <p:nvPr/>
        </p:nvSpPr>
        <p:spPr>
          <a:xfrm>
            <a:off x="5656216" y="333830"/>
            <a:ext cx="6096000" cy="338554"/>
          </a:xfrm>
          <a:prstGeom prst="rect">
            <a:avLst/>
          </a:prstGeom>
        </p:spPr>
        <p:txBody>
          <a:bodyPr>
            <a:spAutoFit/>
          </a:bodyPr>
          <a:lstStyle/>
          <a:p>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9</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t>
            </a:r>
            <a:r>
              <a:rPr lang="es-419"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Análisis </a:t>
            </a:r>
            <a:r>
              <a:rPr lang="es-419"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dominancia de los tratamientos aplicados </a:t>
            </a:r>
          </a:p>
        </p:txBody>
      </p:sp>
      <p:sp>
        <p:nvSpPr>
          <p:cNvPr id="9" name="Rectángulo 8"/>
          <p:cNvSpPr/>
          <p:nvPr/>
        </p:nvSpPr>
        <p:spPr>
          <a:xfrm>
            <a:off x="352696" y="3858001"/>
            <a:ext cx="3840481" cy="1200329"/>
          </a:xfrm>
          <a:prstGeom prst="rect">
            <a:avLst/>
          </a:prstGeom>
          <a:solidFill>
            <a:schemeClr val="bg2">
              <a:lumMod val="75000"/>
            </a:schemeClr>
          </a:solidFill>
        </p:spPr>
        <p:txBody>
          <a:bodyPr wrap="square">
            <a:spAutoFit/>
          </a:bodyPr>
          <a:lstStyle/>
          <a:p>
            <a:r>
              <a:rPr lang="es-419" dirty="0" smtClean="0">
                <a:latin typeface="Times New Roman" panose="02020603050405020304" pitchFamily="18" charset="0"/>
                <a:ea typeface="Calibri" panose="020F0502020204030204" pitchFamily="34" charset="0"/>
              </a:rPr>
              <a:t>El </a:t>
            </a:r>
            <a:r>
              <a:rPr lang="es-419" dirty="0">
                <a:latin typeface="Times New Roman" panose="02020603050405020304" pitchFamily="18" charset="0"/>
                <a:ea typeface="Calibri" panose="020F0502020204030204" pitchFamily="34" charset="0"/>
              </a:rPr>
              <a:t>tratamiento Químico obtuvo mayor beneficio en el control de garrapatas </a:t>
            </a:r>
            <a:r>
              <a:rPr lang="es-419" i="1" dirty="0">
                <a:latin typeface="Times New Roman" panose="02020603050405020304" pitchFamily="18" charset="0"/>
                <a:ea typeface="Calibri" panose="020F0502020204030204" pitchFamily="34" charset="0"/>
              </a:rPr>
              <a:t>R. microplus</a:t>
            </a:r>
            <a:r>
              <a:rPr lang="es-419" dirty="0">
                <a:latin typeface="Times New Roman" panose="02020603050405020304" pitchFamily="18" charset="0"/>
                <a:ea typeface="Calibri" panose="020F0502020204030204" pitchFamily="34" charset="0"/>
              </a:rPr>
              <a:t>, mientras que tratamiento </a:t>
            </a:r>
            <a:r>
              <a:rPr lang="es-419" i="1" dirty="0">
                <a:latin typeface="Times New Roman" panose="02020603050405020304" pitchFamily="18" charset="0"/>
                <a:ea typeface="Calibri" panose="020F0502020204030204" pitchFamily="34" charset="0"/>
              </a:rPr>
              <a:t>M. anisopliae</a:t>
            </a:r>
            <a:r>
              <a:rPr lang="es-419" dirty="0">
                <a:latin typeface="Times New Roman" panose="02020603050405020304" pitchFamily="18" charset="0"/>
                <a:ea typeface="Calibri" panose="020F0502020204030204" pitchFamily="34" charset="0"/>
              </a:rPr>
              <a:t> presentó el menor beneficio </a:t>
            </a:r>
            <a:endParaRPr lang="es-419" dirty="0"/>
          </a:p>
        </p:txBody>
      </p:sp>
      <p:sp>
        <p:nvSpPr>
          <p:cNvPr id="10" name="Rectángulo 9"/>
          <p:cNvSpPr/>
          <p:nvPr/>
        </p:nvSpPr>
        <p:spPr>
          <a:xfrm>
            <a:off x="352696" y="2886890"/>
            <a:ext cx="3056710" cy="509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76181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537" t="56696" r="26775" b="21339"/>
          <a:stretch/>
        </p:blipFill>
        <p:spPr>
          <a:xfrm>
            <a:off x="297902" y="1267098"/>
            <a:ext cx="8323583" cy="2155372"/>
          </a:xfrm>
          <a:prstGeom prst="rect">
            <a:avLst/>
          </a:prstGeom>
          <a:ln>
            <a:solidFill>
              <a:schemeClr val="tx1"/>
            </a:solidFill>
          </a:ln>
        </p:spPr>
      </p:pic>
      <p:sp>
        <p:nvSpPr>
          <p:cNvPr id="3" name="Rectángulo 2"/>
          <p:cNvSpPr/>
          <p:nvPr/>
        </p:nvSpPr>
        <p:spPr>
          <a:xfrm>
            <a:off x="174171" y="234519"/>
            <a:ext cx="6096000" cy="830997"/>
          </a:xfrm>
          <a:prstGeom prst="rect">
            <a:avLst/>
          </a:prstGeom>
        </p:spPr>
        <p:txBody>
          <a:bodyPr>
            <a:spAutoFit/>
          </a:bodyPr>
          <a:lstStyle/>
          <a:p>
            <a:pPr algn="just">
              <a:spcAft>
                <a:spcPts val="0"/>
              </a:spcAft>
            </a:pPr>
            <a:r>
              <a:rPr lang="es-EC" sz="1600" b="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Tabla </a:t>
            </a:r>
            <a:r>
              <a:rPr lang="es-EC" sz="1600" b="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10.</a:t>
            </a:r>
            <a:r>
              <a:rPr lang="es-EC" sz="1600" i="1"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 Análisis </a:t>
            </a:r>
            <a:r>
              <a:rPr lang="es-EC" sz="1600" i="1" dirty="0">
                <a:solidFill>
                  <a:srgbClr val="44546A"/>
                </a:solidFill>
                <a:latin typeface="Times New Roman" panose="02020603050405020304" pitchFamily="18" charset="0"/>
                <a:ea typeface="Calibri" panose="020F0502020204030204" pitchFamily="34" charset="0"/>
                <a:cs typeface="Times New Roman" panose="02020603050405020304" pitchFamily="18" charset="0"/>
              </a:rPr>
              <a:t>de la Tasa de Retorno Marginal (TRM) para los tratamientos no dominados en el control en campo de las garrapatas B. microplus que infestan vacas lecheras en El Chaco, Ecuador.</a:t>
            </a:r>
            <a:endParaRPr lang="es-419" sz="16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44137" y="2468880"/>
            <a:ext cx="7707086" cy="339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p:cNvSpPr/>
          <p:nvPr/>
        </p:nvSpPr>
        <p:spPr>
          <a:xfrm>
            <a:off x="297902" y="4364593"/>
            <a:ext cx="3647081" cy="83099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indent="180340" algn="just">
              <a:spcAft>
                <a:spcPts val="800"/>
              </a:spcAft>
            </a:pPr>
            <a:r>
              <a:rPr lang="es-419" sz="1600" dirty="0" smtClean="0">
                <a:latin typeface="Times New Roman" panose="02020603050405020304" pitchFamily="18" charset="0"/>
                <a:ea typeface="Calibri" panose="020F0502020204030204" pitchFamily="34" charset="0"/>
                <a:cs typeface="Times New Roman" panose="02020603050405020304" pitchFamily="18" charset="0"/>
              </a:rPr>
              <a:t>Fernández </a:t>
            </a:r>
            <a:r>
              <a:rPr lang="es-419" sz="1600" dirty="0">
                <a:latin typeface="Times New Roman" panose="02020603050405020304" pitchFamily="18" charset="0"/>
                <a:ea typeface="Calibri" panose="020F0502020204030204" pitchFamily="34" charset="0"/>
                <a:cs typeface="Times New Roman" panose="02020603050405020304" pitchFamily="18" charset="0"/>
              </a:rPr>
              <a:t>(</a:t>
            </a:r>
            <a:r>
              <a:rPr lang="es-419" sz="1600" dirty="0" smtClean="0">
                <a:latin typeface="Times New Roman" panose="02020603050405020304" pitchFamily="18" charset="0"/>
                <a:ea typeface="Calibri" panose="020F0502020204030204" pitchFamily="34" charset="0"/>
                <a:cs typeface="Times New Roman" panose="02020603050405020304" pitchFamily="18" charset="0"/>
              </a:rPr>
              <a:t>2016) reportó </a:t>
            </a:r>
            <a:r>
              <a:rPr lang="es-419" sz="1600" i="1" dirty="0" smtClean="0">
                <a:latin typeface="Times New Roman" panose="02020603050405020304" pitchFamily="18" charset="0"/>
                <a:ea typeface="Calibri" panose="020F0502020204030204" pitchFamily="34" charset="0"/>
                <a:cs typeface="Times New Roman" panose="02020603050405020304" pitchFamily="18" charset="0"/>
              </a:rPr>
              <a:t>B. </a:t>
            </a:r>
            <a:r>
              <a:rPr lang="es-419" sz="1600" i="1" dirty="0">
                <a:latin typeface="Times New Roman" panose="02020603050405020304" pitchFamily="18" charset="0"/>
                <a:ea typeface="Calibri" panose="020F0502020204030204" pitchFamily="34" charset="0"/>
                <a:cs typeface="Times New Roman" panose="02020603050405020304" pitchFamily="18" charset="0"/>
              </a:rPr>
              <a:t>bassiana</a:t>
            </a:r>
            <a:r>
              <a:rPr lang="es-419" sz="1600" dirty="0">
                <a:latin typeface="Times New Roman" panose="02020603050405020304" pitchFamily="18" charset="0"/>
                <a:ea typeface="Calibri" panose="020F0502020204030204" pitchFamily="34" charset="0"/>
                <a:cs typeface="Times New Roman" panose="02020603050405020304" pitchFamily="18" charset="0"/>
              </a:rPr>
              <a:t> es menos costoso que el tratamiento </a:t>
            </a:r>
            <a:r>
              <a:rPr lang="es-419" sz="1600" dirty="0" smtClean="0">
                <a:latin typeface="Times New Roman" panose="02020603050405020304" pitchFamily="18" charset="0"/>
                <a:ea typeface="Calibri" panose="020F0502020204030204" pitchFamily="34" charset="0"/>
                <a:cs typeface="Times New Roman" panose="02020603050405020304" pitchFamily="18" charset="0"/>
              </a:rPr>
              <a:t>químico</a:t>
            </a:r>
            <a:r>
              <a:rPr lang="es-419" sz="1600" dirty="0">
                <a:latin typeface="Times New Roman" panose="02020603050405020304" pitchFamily="18" charset="0"/>
                <a:ea typeface="Calibri" panose="020F0502020204030204" pitchFamily="34" charset="0"/>
                <a:cs typeface="Times New Roman" panose="02020603050405020304" pitchFamily="18" charset="0"/>
              </a:rPr>
              <a:t>.</a:t>
            </a:r>
            <a:endParaRPr lang="es-419"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8869681" y="283149"/>
            <a:ext cx="3065415" cy="2031325"/>
          </a:xfrm>
          <a:prstGeom prst="rect">
            <a:avLst/>
          </a:prstGeom>
          <a:solidFill>
            <a:srgbClr val="C50BB8"/>
          </a:solidFill>
        </p:spPr>
        <p:txBody>
          <a:bodyPr wrap="square">
            <a:spAutoFit/>
          </a:bodyPr>
          <a:lstStyle/>
          <a:p>
            <a:r>
              <a:rPr lang="es-419" i="1" dirty="0" smtClean="0">
                <a:latin typeface="Times New Roman" panose="02020603050405020304" pitchFamily="18" charset="0"/>
                <a:ea typeface="Calibri" panose="020F0502020204030204" pitchFamily="34" charset="0"/>
                <a:cs typeface="Times New Roman" panose="02020603050405020304" pitchFamily="18" charset="0"/>
              </a:rPr>
              <a:t>B. bassiana</a:t>
            </a:r>
            <a:r>
              <a:rPr lang="es-419" dirty="0" smtClean="0">
                <a:latin typeface="Times New Roman" panose="02020603050405020304" pitchFamily="18" charset="0"/>
                <a:ea typeface="Calibri" panose="020F0502020204030204" pitchFamily="34" charset="0"/>
                <a:cs typeface="Times New Roman" panose="02020603050405020304" pitchFamily="18" charset="0"/>
              </a:rPr>
              <a:t> obtuvo la mejor tasa de retorno con 420.83% es decir que por cada dólar invertido del insumo se puede obtener 4 veces más beneficio económico en el control de </a:t>
            </a:r>
            <a:r>
              <a:rPr lang="es-419" i="1" dirty="0" smtClean="0">
                <a:latin typeface="Times New Roman" panose="02020603050405020304" pitchFamily="18" charset="0"/>
                <a:ea typeface="Calibri" panose="020F0502020204030204" pitchFamily="34" charset="0"/>
                <a:cs typeface="Times New Roman" panose="02020603050405020304" pitchFamily="18" charset="0"/>
              </a:rPr>
              <a:t>R. B. microplus. </a:t>
            </a:r>
            <a:endParaRPr lang="es-419" dirty="0"/>
          </a:p>
        </p:txBody>
      </p:sp>
      <p:sp>
        <p:nvSpPr>
          <p:cNvPr id="7" name="Rectángulo 6"/>
          <p:cNvSpPr/>
          <p:nvPr/>
        </p:nvSpPr>
        <p:spPr>
          <a:xfrm>
            <a:off x="4607377" y="4118373"/>
            <a:ext cx="3081747"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419" sz="1600" dirty="0" smtClean="0">
                <a:latin typeface="Times New Roman" panose="02020603050405020304" pitchFamily="18" charset="0"/>
                <a:ea typeface="Calibri" panose="020F0502020204030204" pitchFamily="34" charset="0"/>
                <a:cs typeface="Times New Roman" panose="02020603050405020304" pitchFamily="18" charset="0"/>
              </a:rPr>
              <a:t>Porfirio &amp; Schwentesius (2016), es 61% más económico que el tratamiento con acaricidas, además es una </a:t>
            </a:r>
            <a:r>
              <a:rPr lang="es-419" sz="1600" dirty="0">
                <a:latin typeface="Times New Roman" panose="02020603050405020304" pitchFamily="18" charset="0"/>
                <a:ea typeface="Calibri" panose="020F0502020204030204" pitchFamily="34" charset="0"/>
                <a:cs typeface="Times New Roman" panose="02020603050405020304" pitchFamily="18" charset="0"/>
              </a:rPr>
              <a:t>alternativa viable a mediano plazo</a:t>
            </a:r>
            <a:endParaRPr lang="es-419" sz="1600" dirty="0"/>
          </a:p>
        </p:txBody>
      </p:sp>
      <p:sp>
        <p:nvSpPr>
          <p:cNvPr id="8" name="Rectángulo 7"/>
          <p:cNvSpPr/>
          <p:nvPr/>
        </p:nvSpPr>
        <p:spPr>
          <a:xfrm>
            <a:off x="8351519" y="4118373"/>
            <a:ext cx="2895602"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180340" algn="just">
              <a:spcAft>
                <a:spcPts val="800"/>
              </a:spcAft>
            </a:pPr>
            <a:r>
              <a:rPr lang="es-419" sz="1600" dirty="0" smtClean="0">
                <a:latin typeface="Times New Roman" panose="02020603050405020304" pitchFamily="18" charset="0"/>
                <a:ea typeface="Calibri" panose="020F0502020204030204" pitchFamily="34" charset="0"/>
                <a:cs typeface="Times New Roman" panose="02020603050405020304" pitchFamily="18" charset="0"/>
              </a:rPr>
              <a:t>Espinosa (2005) determina que el uso del producto químico resultó ser más económico comparado al control biológico con hongos entomopatógenos. </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77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373291" y="0"/>
            <a:ext cx="3818710"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CONCLUSIONES</a:t>
            </a:r>
            <a:endParaRPr lang="es-419" dirty="0"/>
          </a:p>
        </p:txBody>
      </p:sp>
      <p:sp>
        <p:nvSpPr>
          <p:cNvPr id="3" name="Rectángulo 2"/>
          <p:cNvSpPr/>
          <p:nvPr/>
        </p:nvSpPr>
        <p:spPr>
          <a:xfrm>
            <a:off x="169818" y="640861"/>
            <a:ext cx="11625943" cy="553997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419" sz="2000" i="1" dirty="0">
                <a:latin typeface="Times New Roman" panose="02020603050405020304" pitchFamily="18" charset="0"/>
                <a:ea typeface="Calibri" panose="020F0502020204030204" pitchFamily="34" charset="0"/>
                <a:cs typeface="Times New Roman" panose="02020603050405020304" pitchFamily="18" charset="0"/>
              </a:rPr>
              <a:t>Rhipicephalus Boophilus microplus</a:t>
            </a:r>
            <a:r>
              <a:rPr lang="es-419" sz="2000" dirty="0">
                <a:latin typeface="Times New Roman" panose="02020603050405020304" pitchFamily="18" charset="0"/>
                <a:ea typeface="Calibri" panose="020F0502020204030204" pitchFamily="34" charset="0"/>
                <a:cs typeface="Times New Roman" panose="02020603050405020304" pitchFamily="18" charset="0"/>
              </a:rPr>
              <a:t> era la única especie que parasitaba el ganado vacuno</a:t>
            </a:r>
            <a:r>
              <a:rPr lang="es-419" sz="20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50000"/>
              </a:lnSpc>
              <a:spcAft>
                <a:spcPts val="0"/>
              </a:spcAft>
            </a:pPr>
            <a:endParaRPr lang="es-419"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000" dirty="0">
                <a:latin typeface="Times New Roman" panose="02020603050405020304" pitchFamily="18" charset="0"/>
                <a:ea typeface="Calibri" panose="020F0502020204030204" pitchFamily="34" charset="0"/>
                <a:cs typeface="Times New Roman" panose="02020603050405020304" pitchFamily="18" charset="0"/>
              </a:rPr>
              <a:t>La eficacia en el control de garrapatas </a:t>
            </a:r>
            <a:r>
              <a:rPr lang="es-419" sz="2000" i="1" dirty="0">
                <a:latin typeface="Times New Roman" panose="02020603050405020304" pitchFamily="18" charset="0"/>
                <a:ea typeface="Calibri" panose="020F0502020204030204" pitchFamily="34" charset="0"/>
                <a:cs typeface="Times New Roman" panose="02020603050405020304" pitchFamily="18" charset="0"/>
              </a:rPr>
              <a:t>B. microplus</a:t>
            </a:r>
            <a:r>
              <a:rPr lang="es-419" sz="2000" dirty="0">
                <a:latin typeface="Times New Roman" panose="02020603050405020304" pitchFamily="18" charset="0"/>
                <a:ea typeface="Calibri" panose="020F0502020204030204" pitchFamily="34" charset="0"/>
                <a:cs typeface="Times New Roman" panose="02020603050405020304" pitchFamily="18" charset="0"/>
              </a:rPr>
              <a:t> es visible a partir de la segunda aplicación con </a:t>
            </a:r>
            <a:r>
              <a:rPr lang="es-419" sz="2000" i="1" dirty="0">
                <a:latin typeface="Times New Roman" panose="02020603050405020304" pitchFamily="18" charset="0"/>
                <a:ea typeface="Calibri" panose="020F0502020204030204" pitchFamily="34" charset="0"/>
                <a:cs typeface="Times New Roman" panose="02020603050405020304" pitchFamily="18" charset="0"/>
              </a:rPr>
              <a:t>M. anisopliae</a:t>
            </a:r>
            <a:r>
              <a:rPr lang="es-419" sz="2000" dirty="0">
                <a:latin typeface="Times New Roman" panose="02020603050405020304" pitchFamily="18" charset="0"/>
                <a:ea typeface="Calibri" panose="020F0502020204030204" pitchFamily="34" charset="0"/>
                <a:cs typeface="Times New Roman" panose="02020603050405020304" pitchFamily="18" charset="0"/>
              </a:rPr>
              <a:t>, alcanzando un porcentaje máximo de control del 44.16% al día 9 de haber sido aplicado el tratamiento. </a:t>
            </a:r>
            <a:r>
              <a:rPr lang="es-419" sz="2000" i="1" dirty="0">
                <a:latin typeface="Times New Roman" panose="02020603050405020304" pitchFamily="18" charset="0"/>
                <a:ea typeface="Calibri" panose="020F0502020204030204" pitchFamily="34" charset="0"/>
                <a:cs typeface="Times New Roman" panose="02020603050405020304" pitchFamily="18" charset="0"/>
              </a:rPr>
              <a:t>B. bassiana</a:t>
            </a:r>
            <a:r>
              <a:rPr lang="es-419" sz="2000" dirty="0">
                <a:latin typeface="Times New Roman" panose="02020603050405020304" pitchFamily="18" charset="0"/>
                <a:ea typeface="Calibri" panose="020F0502020204030204" pitchFamily="34" charset="0"/>
                <a:cs typeface="Times New Roman" panose="02020603050405020304" pitchFamily="18" charset="0"/>
              </a:rPr>
              <a:t> presentó el mayor porcentaje de eficacia en la cuarta aplicación al día 9 post-tratamiento con el 54,19%. Sin embargo, el tratamiento Químico con Derribante fue el que mayor eficacia presentó en el control de garrapatas, alcanzando al final de las dos aplicaciones valores de 92.21% y 95.04% respectivamente. </a:t>
            </a:r>
            <a:endParaRPr lang="es-419"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endParaRPr lang="es-419"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000" dirty="0">
                <a:latin typeface="Times New Roman" panose="02020603050405020304" pitchFamily="18" charset="0"/>
                <a:ea typeface="Calibri" panose="020F0502020204030204" pitchFamily="34" charset="0"/>
                <a:cs typeface="Times New Roman" panose="02020603050405020304" pitchFamily="18" charset="0"/>
              </a:rPr>
              <a:t>El producto biológico con el menor costo (</a:t>
            </a:r>
            <a:r>
              <a:rPr lang="es-419" sz="2000" i="1" dirty="0">
                <a:latin typeface="Times New Roman" panose="02020603050405020304" pitchFamily="18" charset="0"/>
                <a:ea typeface="Calibri" panose="020F0502020204030204" pitchFamily="34" charset="0"/>
                <a:cs typeface="Times New Roman" panose="02020603050405020304" pitchFamily="18" charset="0"/>
              </a:rPr>
              <a:t>M. anisopliae</a:t>
            </a:r>
            <a:r>
              <a:rPr lang="es-419" sz="2000" dirty="0">
                <a:latin typeface="Times New Roman" panose="02020603050405020304" pitchFamily="18" charset="0"/>
                <a:ea typeface="Calibri" panose="020F0502020204030204" pitchFamily="34" charset="0"/>
                <a:cs typeface="Times New Roman" panose="02020603050405020304" pitchFamily="18" charset="0"/>
              </a:rPr>
              <a:t>) no reportó mayor control de garrapatas, fue </a:t>
            </a:r>
            <a:r>
              <a:rPr lang="es-419" sz="2000" i="1" dirty="0">
                <a:latin typeface="Times New Roman" panose="02020603050405020304" pitchFamily="18" charset="0"/>
                <a:ea typeface="Calibri" panose="020F0502020204030204" pitchFamily="34" charset="0"/>
                <a:cs typeface="Times New Roman" panose="02020603050405020304" pitchFamily="18" charset="0"/>
              </a:rPr>
              <a:t>B. bassiana</a:t>
            </a:r>
            <a:r>
              <a:rPr lang="es-419" sz="2000" dirty="0">
                <a:latin typeface="Times New Roman" panose="02020603050405020304" pitchFamily="18" charset="0"/>
                <a:ea typeface="Calibri" panose="020F0502020204030204" pitchFamily="34" charset="0"/>
                <a:cs typeface="Times New Roman" panose="02020603050405020304" pitchFamily="18" charset="0"/>
              </a:rPr>
              <a:t> que presentó el mejor costo-beneficio comparado con el insumo químico, según el análisis de la TRM, el cual demostró llegar a 420.83%.</a:t>
            </a:r>
            <a:endParaRPr lang="es-419"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35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7040880" y="0"/>
            <a:ext cx="5151121"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RECOMENDACIONES</a:t>
            </a:r>
            <a:endParaRPr lang="es-419" dirty="0"/>
          </a:p>
        </p:txBody>
      </p:sp>
      <p:sp>
        <p:nvSpPr>
          <p:cNvPr id="3" name="Rectángulo 2"/>
          <p:cNvSpPr/>
          <p:nvPr/>
        </p:nvSpPr>
        <p:spPr>
          <a:xfrm>
            <a:off x="274319" y="938316"/>
            <a:ext cx="11560629" cy="4914166"/>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419" sz="2000" dirty="0">
                <a:latin typeface="Times New Roman" panose="02020603050405020304" pitchFamily="18" charset="0"/>
                <a:ea typeface="Calibri" panose="020F0502020204030204" pitchFamily="34" charset="0"/>
                <a:cs typeface="Times New Roman" panose="02020603050405020304" pitchFamily="18" charset="0"/>
              </a:rPr>
              <a:t>Se recomienda realizar un nuevo estudio donde se incluyan cepas de microorganismos que sean propias del lugar, mejorando la calidad de los productos biológicos se podría obtener un mayor control de la garrapata del ganado</a:t>
            </a:r>
            <a:r>
              <a:rPr lang="es-419"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419"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419" sz="2000" dirty="0">
                <a:latin typeface="Times New Roman" panose="02020603050405020304" pitchFamily="18" charset="0"/>
                <a:ea typeface="Calibri" panose="020F0502020204030204" pitchFamily="34" charset="0"/>
                <a:cs typeface="Times New Roman" panose="02020603050405020304" pitchFamily="18" charset="0"/>
              </a:rPr>
              <a:t>Implementar varias estrategias de manejo en el control de garrapatas en las que se podría destacar, el uso de otros organismos entomopatógenos, control de garrapatas en potreros, vacunación y un adecuado uso de acaricidas para evitar la resistencia</a:t>
            </a:r>
            <a:r>
              <a:rPr lang="es-419"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419"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419" sz="2000" dirty="0">
                <a:latin typeface="Times New Roman" panose="02020603050405020304" pitchFamily="18" charset="0"/>
                <a:ea typeface="Calibri" panose="020F0502020204030204" pitchFamily="34" charset="0"/>
                <a:cs typeface="Times New Roman" panose="02020603050405020304" pitchFamily="18" charset="0"/>
              </a:rPr>
              <a:t>El uso de microorganismos entomopatógenos debería ser usada como una estrategia de manejo sanitario en el ganado, el uso de productos químicos para el manejo de garrapatas no debería ser la única opción, ya que la implementación de alternativas nuevas permite evitar la resistencia a acaricidas, reduce el costo de producción, y además no contamina al ambiente.</a:t>
            </a:r>
            <a:endParaRPr lang="es-419"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385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2C5Ul5bv2ZxAdTP5UGh_aE5PRFt4MAlemgTHd9D4qh50vNwl60Uj6k0onmqtM4XS1furGZpHGf3zf7bgxXjq8lc5BgzwsRA6rrid0TtzUG2eCmTKV2c-U2vc3QrBcLQe5av1Q_DmdTWqpQxDL3hXOjCDN8EmiP09YxSb7FFTNEvgyVyzuf8Mi1q7KgB9yenImeT2ZyDZWfjtfJJbo21aJ-zkp1SobSyeW81IIypeW-7WhCxnHvs8ZZFwbLbVDYtKy7nICGEFNVVg-6akoaMIhOtGBS1mB9agPUE3pPpQkf77PyjZJCWgKxylaBE6A8X4lZs5i-QY8RSaVYZLEUD3UmyrUzHB7oShkt77m7qzCLQAhIjOlt2uv4CkgiMnWvwb02dAuhE8qsXpOybwSbk6CqSa-c7oB6dOm5DXdCmBtdf7COnAdBT0ylPT8aTiO_OdbSKZYzn0hVwflarR4_X0IBZ6iyCjO7jGUbbd1W641oVOXt_Q0KkqigxT5zNGLHRURFBnX_RlvAkElB0DVh8WGEs4qxTrFa8oH4QWVC8ZJPuSzjaupWUB5P6Tx47TpsGwPf2UWbTehT3TjdvcmK_TjK992kdR2_MHiY4R3K0TEVuEwe04Obaw448g_xcwAKmCwHPTs2rrJpbv3ulFYXXrurFEaRMy33w=w1042-h781-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38992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300945" y="5316583"/>
            <a:ext cx="3590109" cy="1107996"/>
          </a:xfrm>
          <a:prstGeom prst="rect">
            <a:avLst/>
          </a:prstGeom>
        </p:spPr>
        <p:txBody>
          <a:bodyPr wrap="square">
            <a:spAutoFit/>
          </a:bodyPr>
          <a:lstStyle/>
          <a:p>
            <a:r>
              <a:rPr lang="es-419" sz="6600" b="1" dirty="0" smtClean="0">
                <a:solidFill>
                  <a:schemeClr val="bg1"/>
                </a:solidFill>
                <a:latin typeface="Calibri" panose="020F0502020204030204" pitchFamily="34" charset="0"/>
                <a:cs typeface="Times New Roman" panose="02020603050405020304" pitchFamily="18" charset="0"/>
              </a:rPr>
              <a:t>GRACIAS </a:t>
            </a:r>
            <a:endParaRPr lang="es-419" sz="6600" dirty="0">
              <a:solidFill>
                <a:schemeClr val="bg1"/>
              </a:solidFill>
            </a:endParaRPr>
          </a:p>
        </p:txBody>
      </p:sp>
    </p:spTree>
    <p:extLst>
      <p:ext uri="{BB962C8B-B14F-4D97-AF65-F5344CB8AC3E}">
        <p14:creationId xmlns:p14="http://schemas.microsoft.com/office/powerpoint/2010/main" val="339071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oogle Shape;250;p28"/>
          <p:cNvGrpSpPr/>
          <p:nvPr/>
        </p:nvGrpSpPr>
        <p:grpSpPr>
          <a:xfrm>
            <a:off x="5601813" y="182877"/>
            <a:ext cx="6442142" cy="6085441"/>
            <a:chOff x="3562206" y="537299"/>
            <a:chExt cx="4511297" cy="4178806"/>
          </a:xfrm>
        </p:grpSpPr>
        <p:sp>
          <p:nvSpPr>
            <p:cNvPr id="4" name="Google Shape;251;p28"/>
            <p:cNvSpPr/>
            <p:nvPr/>
          </p:nvSpPr>
          <p:spPr>
            <a:xfrm>
              <a:off x="3562206" y="537299"/>
              <a:ext cx="1906800" cy="1906800"/>
            </a:xfrm>
            <a:prstGeom prst="ellipse">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b="1" dirty="0">
                <a:latin typeface="Nunito Sans"/>
                <a:ea typeface="Nunito Sans"/>
                <a:cs typeface="Nunito Sans"/>
                <a:sym typeface="Nunito Sans"/>
              </a:endParaRPr>
            </a:p>
            <a:p>
              <a:pPr marL="0" lvl="0" indent="0" algn="ctr" rtl="0">
                <a:spcBef>
                  <a:spcPts val="0"/>
                </a:spcBef>
                <a:spcAft>
                  <a:spcPts val="0"/>
                </a:spcAft>
                <a:buNone/>
              </a:pPr>
              <a:r>
                <a:rPr lang="es-419" sz="2800" b="1" dirty="0" smtClean="0">
                  <a:latin typeface="Nunito Sans"/>
                  <a:ea typeface="Nunito Sans"/>
                  <a:cs typeface="Nunito Sans"/>
                  <a:sym typeface="Nunito Sans"/>
                </a:rPr>
                <a:t>SANIDAD ANIMAL</a:t>
              </a:r>
              <a:endParaRPr sz="2800" b="1" dirty="0">
                <a:latin typeface="Nunito Sans"/>
                <a:ea typeface="Nunito Sans"/>
                <a:cs typeface="Nunito Sans"/>
                <a:sym typeface="Nunito Sans"/>
              </a:endParaRPr>
            </a:p>
          </p:txBody>
        </p:sp>
        <p:sp>
          <p:nvSpPr>
            <p:cNvPr id="5" name="Google Shape;252;p28"/>
            <p:cNvSpPr/>
            <p:nvPr/>
          </p:nvSpPr>
          <p:spPr>
            <a:xfrm>
              <a:off x="6166703" y="2809305"/>
              <a:ext cx="1906800" cy="1906800"/>
            </a:xfrm>
            <a:prstGeom prst="ellipse">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latin typeface="Nunito Sans"/>
                <a:ea typeface="Nunito Sans"/>
                <a:cs typeface="Nunito Sans"/>
                <a:sym typeface="Nunito Sans"/>
              </a:endParaRPr>
            </a:p>
            <a:p>
              <a:pPr algn="ctr"/>
              <a:r>
                <a:rPr lang="es-419" sz="2400" b="1" dirty="0" smtClean="0">
                  <a:latin typeface="Nunito Sans"/>
                  <a:ea typeface="Nunito Sans"/>
                  <a:cs typeface="Nunito Sans"/>
                  <a:sym typeface="Nunito Sans"/>
                </a:rPr>
                <a:t>EL MEDIO AMBIENTE </a:t>
              </a:r>
            </a:p>
            <a:p>
              <a:pPr marL="0" lvl="0" indent="0" algn="ctr" rtl="0">
                <a:spcBef>
                  <a:spcPts val="0"/>
                </a:spcBef>
                <a:spcAft>
                  <a:spcPts val="0"/>
                </a:spcAft>
                <a:buNone/>
              </a:pPr>
              <a:endParaRPr sz="2400" b="1" dirty="0">
                <a:latin typeface="Nunito Sans"/>
                <a:ea typeface="Nunito Sans"/>
                <a:cs typeface="Nunito Sans"/>
                <a:sym typeface="Nunito Sans"/>
              </a:endParaRPr>
            </a:p>
          </p:txBody>
        </p:sp>
        <p:sp>
          <p:nvSpPr>
            <p:cNvPr id="7" name="Google Shape;254;p28"/>
            <p:cNvSpPr/>
            <p:nvPr/>
          </p:nvSpPr>
          <p:spPr>
            <a:xfrm>
              <a:off x="5979658" y="537299"/>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00" b="1" dirty="0">
                <a:latin typeface="Nunito Sans"/>
                <a:ea typeface="Nunito Sans"/>
                <a:cs typeface="Nunito Sans"/>
                <a:sym typeface="Nunito Sans"/>
              </a:endParaRPr>
            </a:p>
            <a:p>
              <a:pPr lvl="0" algn="ctr"/>
              <a:r>
                <a:rPr lang="es-419" sz="2000" b="1" dirty="0" smtClean="0">
                  <a:latin typeface="Nunito Sans"/>
                  <a:ea typeface="Nunito Sans"/>
                  <a:cs typeface="Nunito Sans"/>
                </a:rPr>
                <a:t>RECURSOS ZOO-GENÉTICOS</a:t>
              </a:r>
              <a:endParaRPr lang="es-419" sz="2000" b="1" dirty="0">
                <a:latin typeface="Nunito Sans"/>
                <a:ea typeface="Nunito Sans"/>
                <a:cs typeface="Nunito Sans"/>
                <a:sym typeface="Nunito Sans"/>
              </a:endParaRPr>
            </a:p>
          </p:txBody>
        </p:sp>
      </p:grpSp>
      <p:sp>
        <p:nvSpPr>
          <p:cNvPr id="8" name="Google Shape;255;p28"/>
          <p:cNvSpPr/>
          <p:nvPr/>
        </p:nvSpPr>
        <p:spPr>
          <a:xfrm>
            <a:off x="6960646" y="2008881"/>
            <a:ext cx="3291840" cy="2965269"/>
          </a:xfrm>
          <a:prstGeom prst="ellipse">
            <a:avLst/>
          </a:prstGeom>
          <a:solidFill>
            <a:srgbClr val="FFFFFF"/>
          </a:solidFill>
          <a:ln>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419" b="1" dirty="0" smtClean="0">
                <a:solidFill>
                  <a:srgbClr val="666666"/>
                </a:solidFill>
                <a:latin typeface="Nunito Sans"/>
                <a:ea typeface="Nunito Sans"/>
                <a:cs typeface="Nunito Sans"/>
                <a:sym typeface="Nunito Sans"/>
              </a:rPr>
              <a:t>LOS DESAFIOS</a:t>
            </a:r>
          </a:p>
          <a:p>
            <a:pPr marL="0" lvl="0" indent="0" algn="ctr" rtl="0">
              <a:spcBef>
                <a:spcPts val="0"/>
              </a:spcBef>
              <a:spcAft>
                <a:spcPts val="0"/>
              </a:spcAft>
              <a:buNone/>
            </a:pPr>
            <a:r>
              <a:rPr lang="es-419" b="1" dirty="0" smtClean="0">
                <a:solidFill>
                  <a:srgbClr val="666666"/>
                </a:solidFill>
                <a:latin typeface="Nunito Sans"/>
                <a:ea typeface="Nunito Sans"/>
                <a:cs typeface="Nunito Sans"/>
                <a:sym typeface="Nunito Sans"/>
              </a:rPr>
              <a:t> </a:t>
            </a:r>
          </a:p>
          <a:p>
            <a:pPr lvl="0" algn="ctr"/>
            <a:r>
              <a:rPr lang="es-419" sz="1400" dirty="0"/>
              <a:t>La </a:t>
            </a:r>
            <a:r>
              <a:rPr lang="es-419" sz="1400" dirty="0" smtClean="0"/>
              <a:t>ganadería </a:t>
            </a:r>
            <a:r>
              <a:rPr lang="es-419" sz="1400" dirty="0"/>
              <a:t>tiene que hacer frente a diferentes desafíos para mantener y aumentar de manera sostenible la producción.</a:t>
            </a:r>
            <a:endParaRPr sz="1400" dirty="0">
              <a:solidFill>
                <a:srgbClr val="666666"/>
              </a:solidFill>
              <a:latin typeface="Nunito Sans"/>
              <a:ea typeface="Nunito Sans"/>
              <a:cs typeface="Nunito Sans"/>
              <a:sym typeface="Nunito Sans"/>
            </a:endParaRPr>
          </a:p>
        </p:txBody>
      </p:sp>
      <p:sp>
        <p:nvSpPr>
          <p:cNvPr id="9" name="Google Shape;256;p28"/>
          <p:cNvSpPr/>
          <p:nvPr/>
        </p:nvSpPr>
        <p:spPr>
          <a:xfrm>
            <a:off x="7098980" y="2152573"/>
            <a:ext cx="3015173" cy="2677886"/>
          </a:xfrm>
          <a:prstGeom prst="donut">
            <a:avLst>
              <a:gd name="adj" fmla="val 11468"/>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p24"/>
          <p:cNvSpPr/>
          <p:nvPr/>
        </p:nvSpPr>
        <p:spPr>
          <a:xfrm rot="-773137" flipH="1">
            <a:off x="214391" y="303396"/>
            <a:ext cx="992801" cy="929054"/>
          </a:xfrm>
          <a:prstGeom prst="wedgeEllipseCallout">
            <a:avLst>
              <a:gd name="adj1" fmla="val -20833"/>
              <a:gd name="adj2" fmla="val 62500"/>
            </a:avLst>
          </a:prstGeom>
          <a:solidFill>
            <a:srgbClr val="ED0036">
              <a:alpha val="71540"/>
            </a:srgbClr>
          </a:solidFill>
          <a:ln>
            <a:noFill/>
          </a:ln>
          <a:effectLst>
            <a:outerShdw blurRad="50800" dist="50800" dir="5400000" algn="ctr" rotWithShape="0">
              <a:schemeClr val="bg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1" name="CuadroTexto 10"/>
          <p:cNvSpPr txBox="1"/>
          <p:nvPr/>
        </p:nvSpPr>
        <p:spPr>
          <a:xfrm>
            <a:off x="250701" y="1322156"/>
            <a:ext cx="4621900"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419" dirty="0"/>
              <a:t>Las </a:t>
            </a:r>
            <a:r>
              <a:rPr lang="es-419" dirty="0" smtClean="0"/>
              <a:t>plagas en el </a:t>
            </a:r>
            <a:r>
              <a:rPr lang="es-419" dirty="0"/>
              <a:t>ganado pueden tener un efecto </a:t>
            </a:r>
            <a:r>
              <a:rPr lang="es-419" dirty="0" smtClean="0"/>
              <a:t>negativo </a:t>
            </a:r>
            <a:r>
              <a:rPr lang="es-419" dirty="0"/>
              <a:t>sobre la productividad </a:t>
            </a:r>
            <a:r>
              <a:rPr lang="es-419" dirty="0" smtClean="0"/>
              <a:t>de </a:t>
            </a:r>
            <a:r>
              <a:rPr lang="es-419" dirty="0"/>
              <a:t>los animales, </a:t>
            </a:r>
            <a:r>
              <a:rPr lang="es-419" dirty="0" smtClean="0"/>
              <a:t>en el </a:t>
            </a:r>
            <a:r>
              <a:rPr lang="es-419" dirty="0"/>
              <a:t>comercio de animales </a:t>
            </a:r>
            <a:r>
              <a:rPr lang="es-419" dirty="0" smtClean="0"/>
              <a:t>vivos y productos secundarios, sobre </a:t>
            </a:r>
            <a:r>
              <a:rPr lang="es-419" dirty="0"/>
              <a:t>la salud humana </a:t>
            </a:r>
            <a:r>
              <a:rPr lang="es-419" dirty="0" smtClean="0"/>
              <a:t>e inconvenientes de importancia económica.</a:t>
            </a:r>
            <a:r>
              <a:rPr lang="es-419" dirty="0"/>
              <a:t> </a:t>
            </a:r>
          </a:p>
        </p:txBody>
      </p:sp>
      <p:sp>
        <p:nvSpPr>
          <p:cNvPr id="12" name="Google Shape;189;p24"/>
          <p:cNvSpPr/>
          <p:nvPr/>
        </p:nvSpPr>
        <p:spPr>
          <a:xfrm rot="-773137" flipH="1">
            <a:off x="214391" y="3419578"/>
            <a:ext cx="99280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3" name="CuadroTexto 12"/>
          <p:cNvSpPr txBox="1"/>
          <p:nvPr/>
        </p:nvSpPr>
        <p:spPr>
          <a:xfrm>
            <a:off x="250701" y="4565654"/>
            <a:ext cx="251862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dirty="0" smtClean="0"/>
              <a:t>Los parásitos como las garrapatas constituyen un problema sanitario en países tropicales y subtropicales. </a:t>
            </a:r>
            <a:endParaRPr lang="es-419" dirty="0"/>
          </a:p>
        </p:txBody>
      </p:sp>
      <p:sp>
        <p:nvSpPr>
          <p:cNvPr id="15" name="CuadroTexto 14"/>
          <p:cNvSpPr txBox="1"/>
          <p:nvPr/>
        </p:nvSpPr>
        <p:spPr>
          <a:xfrm>
            <a:off x="2865356" y="4572454"/>
            <a:ext cx="209906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dirty="0" smtClean="0"/>
              <a:t>Los métodos más usados para el control de garrapatas son los acaricidas químicos.</a:t>
            </a:r>
            <a:endParaRPr lang="es-419" dirty="0"/>
          </a:p>
        </p:txBody>
      </p:sp>
      <p:sp>
        <p:nvSpPr>
          <p:cNvPr id="16" name="CuadroTexto 15"/>
          <p:cNvSpPr txBox="1"/>
          <p:nvPr/>
        </p:nvSpPr>
        <p:spPr>
          <a:xfrm>
            <a:off x="5074119" y="4572454"/>
            <a:ext cx="218268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dirty="0" smtClean="0"/>
              <a:t>La implementación de microorganismos para el control es una nueva tendencia biológica. </a:t>
            </a:r>
            <a:endParaRPr lang="es-419" dirty="0"/>
          </a:p>
        </p:txBody>
      </p:sp>
      <p:grpSp>
        <p:nvGrpSpPr>
          <p:cNvPr id="19" name="Google Shape;705;p43"/>
          <p:cNvGrpSpPr/>
          <p:nvPr/>
        </p:nvGrpSpPr>
        <p:grpSpPr>
          <a:xfrm>
            <a:off x="449815" y="3713557"/>
            <a:ext cx="492719" cy="480687"/>
            <a:chOff x="5292575" y="3681900"/>
            <a:chExt cx="420150" cy="373275"/>
          </a:xfrm>
        </p:grpSpPr>
        <p:sp>
          <p:nvSpPr>
            <p:cNvPr id="20" name="Google Shape;706;p43"/>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7;p43"/>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8;p43"/>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9;p43"/>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10;p43"/>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1;p43"/>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2;p43"/>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574;p43"/>
          <p:cNvGrpSpPr/>
          <p:nvPr/>
        </p:nvGrpSpPr>
        <p:grpSpPr>
          <a:xfrm>
            <a:off x="552633" y="545409"/>
            <a:ext cx="369505" cy="369505"/>
            <a:chOff x="2594050" y="1631825"/>
            <a:chExt cx="439625" cy="439625"/>
          </a:xfrm>
        </p:grpSpPr>
        <p:sp>
          <p:nvSpPr>
            <p:cNvPr id="28" name="Google Shape;575;p4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6;p4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7;p4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8;p43"/>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6854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313817" y="0"/>
            <a:ext cx="2878183"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PROBLEMA</a:t>
            </a:r>
            <a:r>
              <a:rPr lang="es-419" dirty="0" smtClean="0"/>
              <a:t> </a:t>
            </a:r>
            <a:endParaRPr lang="es-419" dirty="0"/>
          </a:p>
        </p:txBody>
      </p:sp>
      <p:sp>
        <p:nvSpPr>
          <p:cNvPr id="4" name="Google Shape;361;p23"/>
          <p:cNvSpPr/>
          <p:nvPr/>
        </p:nvSpPr>
        <p:spPr>
          <a:xfrm>
            <a:off x="253217" y="1179419"/>
            <a:ext cx="4135902" cy="3938954"/>
          </a:xfrm>
          <a:prstGeom prst="ellipse">
            <a:avLst/>
          </a:prstGeom>
          <a:noFill/>
          <a:ln w="1524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s-419" sz="1600" dirty="0" smtClean="0">
              <a:latin typeface="Inconsolata"/>
              <a:ea typeface="Inconsolata"/>
              <a:cs typeface="Inconsolata"/>
              <a:sym typeface="Inconsolata"/>
            </a:endParaRPr>
          </a:p>
          <a:p>
            <a:pPr marL="0" lvl="0" indent="0" algn="ctr" rtl="0">
              <a:spcBef>
                <a:spcPts val="0"/>
              </a:spcBef>
              <a:spcAft>
                <a:spcPts val="0"/>
              </a:spcAft>
              <a:buNone/>
            </a:pPr>
            <a:endParaRPr lang="es-419" sz="1600" dirty="0">
              <a:latin typeface="Inconsolata"/>
              <a:ea typeface="Inconsolata"/>
              <a:cs typeface="Inconsolata"/>
              <a:sym typeface="Inconsolata"/>
            </a:endParaRPr>
          </a:p>
          <a:p>
            <a:pPr marL="0" lvl="0" indent="0" algn="ctr" rtl="0">
              <a:spcBef>
                <a:spcPts val="0"/>
              </a:spcBef>
              <a:spcAft>
                <a:spcPts val="0"/>
              </a:spcAft>
              <a:buNone/>
            </a:pPr>
            <a:endParaRPr lang="es-419" sz="1600" dirty="0" smtClean="0">
              <a:latin typeface="Inconsolata"/>
              <a:ea typeface="Inconsolata"/>
              <a:cs typeface="Inconsolata"/>
              <a:sym typeface="Inconsolata"/>
            </a:endParaRPr>
          </a:p>
          <a:p>
            <a:pPr marL="0" lvl="0" indent="0" algn="ctr" rtl="0">
              <a:spcBef>
                <a:spcPts val="0"/>
              </a:spcBef>
              <a:spcAft>
                <a:spcPts val="0"/>
              </a:spcAft>
              <a:buNone/>
            </a:pPr>
            <a:endParaRPr lang="es-419" sz="1600" dirty="0">
              <a:latin typeface="Inconsolata"/>
              <a:ea typeface="Inconsolata"/>
              <a:cs typeface="Inconsolata"/>
              <a:sym typeface="Inconsolata"/>
            </a:endParaRPr>
          </a:p>
          <a:p>
            <a:pPr marL="0" lvl="0" indent="0" algn="ctr" rtl="0">
              <a:spcBef>
                <a:spcPts val="0"/>
              </a:spcBef>
              <a:spcAft>
                <a:spcPts val="0"/>
              </a:spcAft>
              <a:buNone/>
            </a:pPr>
            <a:r>
              <a:rPr lang="es-419" sz="1600" dirty="0" smtClean="0">
                <a:latin typeface="Inconsolata"/>
                <a:ea typeface="Inconsolata"/>
                <a:cs typeface="Inconsolata"/>
                <a:sym typeface="Inconsolata"/>
              </a:rPr>
              <a:t>U</a:t>
            </a:r>
            <a:r>
              <a:rPr lang="en" sz="1600" dirty="0" smtClean="0">
                <a:latin typeface="Inconsolata"/>
                <a:ea typeface="Inconsolata"/>
                <a:cs typeface="Inconsolata"/>
                <a:sym typeface="Inconsolata"/>
              </a:rPr>
              <a:t>na infestación alta del ácaro causa daños directos e indirectos en su huésped</a:t>
            </a:r>
          </a:p>
          <a:p>
            <a:pPr marL="0" lvl="0" indent="0" algn="ctr" rtl="0">
              <a:spcBef>
                <a:spcPts val="0"/>
              </a:spcBef>
              <a:spcAft>
                <a:spcPts val="0"/>
              </a:spcAft>
              <a:buNone/>
            </a:pPr>
            <a:endParaRPr lang="en" sz="1600" dirty="0">
              <a:latin typeface="Inconsolata"/>
              <a:ea typeface="Inconsolata"/>
              <a:cs typeface="Inconsolata"/>
              <a:sym typeface="Inconsolata"/>
            </a:endParaRPr>
          </a:p>
          <a:p>
            <a:pPr lvl="0" algn="ctr"/>
            <a:r>
              <a:rPr lang="es-419" sz="1600" dirty="0">
                <a:latin typeface="Inconsolata"/>
                <a:ea typeface="Inconsolata"/>
                <a:cs typeface="Inconsolata"/>
                <a:sym typeface="Inconsolata"/>
              </a:rPr>
              <a:t>E</a:t>
            </a:r>
            <a:r>
              <a:rPr lang="en" sz="1600" dirty="0">
                <a:latin typeface="Inconsolata"/>
                <a:ea typeface="Inconsolata"/>
                <a:cs typeface="Inconsolata"/>
                <a:sym typeface="Inconsolata"/>
              </a:rPr>
              <a:t>l uso indiscriminado de productos químicos </a:t>
            </a:r>
            <a:r>
              <a:rPr lang="en" sz="1600" dirty="0" smtClean="0">
                <a:latin typeface="Inconsolata"/>
                <a:ea typeface="Inconsolata"/>
                <a:cs typeface="Inconsolata"/>
                <a:sym typeface="Inconsolata"/>
              </a:rPr>
              <a:t>disminuye </a:t>
            </a:r>
            <a:r>
              <a:rPr lang="en" sz="1600" dirty="0">
                <a:latin typeface="Inconsolata"/>
                <a:ea typeface="Inconsolata"/>
                <a:cs typeface="Inconsolata"/>
                <a:sym typeface="Inconsolata"/>
              </a:rPr>
              <a:t>la eficiencia de </a:t>
            </a:r>
            <a:r>
              <a:rPr lang="en" sz="1600" dirty="0" smtClean="0">
                <a:latin typeface="Inconsolata"/>
                <a:ea typeface="Inconsolata"/>
                <a:cs typeface="Inconsolata"/>
                <a:sym typeface="Inconsolata"/>
              </a:rPr>
              <a:t>control</a:t>
            </a:r>
          </a:p>
          <a:p>
            <a:pPr lvl="0" algn="ctr"/>
            <a:endParaRPr lang="en" sz="1600" dirty="0">
              <a:latin typeface="Inconsolata"/>
              <a:ea typeface="Inconsolata"/>
              <a:cs typeface="Inconsolata"/>
              <a:sym typeface="Inconsolata"/>
            </a:endParaRPr>
          </a:p>
          <a:p>
            <a:pPr algn="ctr"/>
            <a:r>
              <a:rPr lang="es-419" sz="1600" dirty="0">
                <a:latin typeface="Inconsolata"/>
                <a:ea typeface="Inconsolata"/>
                <a:cs typeface="Inconsolata"/>
                <a:sym typeface="Inconsolata"/>
              </a:rPr>
              <a:t>E</a:t>
            </a:r>
            <a:r>
              <a:rPr lang="en" sz="1600" dirty="0">
                <a:latin typeface="Inconsolata"/>
                <a:ea typeface="Inconsolata"/>
                <a:cs typeface="Inconsolata"/>
                <a:sym typeface="Inconsolata"/>
              </a:rPr>
              <a:t>l uso de microorganismo es una opción para el control eficaz de </a:t>
            </a:r>
            <a:r>
              <a:rPr lang="en" sz="1600" dirty="0" smtClean="0">
                <a:latin typeface="Inconsolata"/>
                <a:ea typeface="Inconsolata"/>
                <a:cs typeface="Inconsolata"/>
                <a:sym typeface="Inconsolata"/>
              </a:rPr>
              <a:t>garrapatas</a:t>
            </a:r>
            <a:endParaRPr lang="en" sz="1600" dirty="0">
              <a:latin typeface="Inconsolata"/>
              <a:ea typeface="Inconsolata"/>
              <a:cs typeface="Inconsolata"/>
              <a:sym typeface="Inconsolata"/>
            </a:endParaRPr>
          </a:p>
          <a:p>
            <a:pPr lvl="0" algn="ctr"/>
            <a:endParaRPr lang="en" sz="1600" dirty="0">
              <a:latin typeface="Inconsolata"/>
              <a:ea typeface="Inconsolata"/>
              <a:cs typeface="Inconsolata"/>
              <a:sym typeface="Inconsolata"/>
            </a:endParaRPr>
          </a:p>
          <a:p>
            <a:pPr marL="0" lvl="0" indent="0" algn="ctr" rtl="0">
              <a:spcBef>
                <a:spcPts val="0"/>
              </a:spcBef>
              <a:spcAft>
                <a:spcPts val="0"/>
              </a:spcAft>
              <a:buNone/>
            </a:pPr>
            <a:endParaRPr lang="en" sz="1600" dirty="0" smtClean="0">
              <a:latin typeface="Inconsolata"/>
              <a:ea typeface="Inconsolata"/>
              <a:cs typeface="Inconsolata"/>
              <a:sym typeface="Inconsolata"/>
            </a:endParaRPr>
          </a:p>
          <a:p>
            <a:pPr marL="0" lvl="0" indent="0" algn="ctr" rtl="0">
              <a:spcBef>
                <a:spcPts val="0"/>
              </a:spcBef>
              <a:spcAft>
                <a:spcPts val="0"/>
              </a:spcAft>
              <a:buNone/>
            </a:pPr>
            <a:endParaRPr lang="en" sz="1600" dirty="0">
              <a:latin typeface="Inconsolata"/>
              <a:ea typeface="Inconsolata"/>
              <a:cs typeface="Inconsolata"/>
              <a:sym typeface="Inconsolata"/>
            </a:endParaRPr>
          </a:p>
          <a:p>
            <a:pPr marL="0" lvl="0" indent="0" algn="ctr" rtl="0">
              <a:spcBef>
                <a:spcPts val="0"/>
              </a:spcBef>
              <a:spcAft>
                <a:spcPts val="0"/>
              </a:spcAft>
              <a:buNone/>
            </a:pPr>
            <a:endParaRPr lang="en" dirty="0">
              <a:latin typeface="Inconsolata"/>
              <a:ea typeface="Inconsolata"/>
              <a:cs typeface="Inconsolata"/>
              <a:sym typeface="Inconsolata"/>
            </a:endParaRPr>
          </a:p>
          <a:p>
            <a:pPr marL="0" lvl="0" indent="0" algn="ctr" rtl="0">
              <a:spcBef>
                <a:spcPts val="0"/>
              </a:spcBef>
              <a:spcAft>
                <a:spcPts val="0"/>
              </a:spcAft>
              <a:buNone/>
            </a:pPr>
            <a:endParaRPr dirty="0">
              <a:latin typeface="Inconsolata"/>
              <a:ea typeface="Inconsolata"/>
              <a:cs typeface="Inconsolata"/>
              <a:sym typeface="Inconsolata"/>
            </a:endParaRPr>
          </a:p>
        </p:txBody>
      </p:sp>
      <p:sp>
        <p:nvSpPr>
          <p:cNvPr id="5" name="Google Shape;364;p23"/>
          <p:cNvSpPr/>
          <p:nvPr/>
        </p:nvSpPr>
        <p:spPr>
          <a:xfrm>
            <a:off x="3924887" y="1078679"/>
            <a:ext cx="4543864" cy="4140435"/>
          </a:xfrm>
          <a:prstGeom prst="ellipse">
            <a:avLst/>
          </a:prstGeom>
          <a:noFill/>
          <a:ln w="38100"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dirty="0" smtClean="0">
              <a:latin typeface="Inconsolata"/>
              <a:ea typeface="Inconsolata"/>
              <a:cs typeface="Inconsolata"/>
              <a:sym typeface="Inconsolata"/>
            </a:endParaRPr>
          </a:p>
          <a:p>
            <a:pPr marL="0" lvl="0" indent="0" algn="ctr" rtl="0">
              <a:spcBef>
                <a:spcPts val="0"/>
              </a:spcBef>
              <a:spcAft>
                <a:spcPts val="0"/>
              </a:spcAft>
              <a:buNone/>
            </a:pPr>
            <a:r>
              <a:rPr lang="en" b="1" dirty="0" smtClean="0">
                <a:latin typeface="Inconsolata"/>
                <a:ea typeface="Inconsolata"/>
                <a:cs typeface="Inconsolata"/>
                <a:sym typeface="Inconsolata"/>
              </a:rPr>
              <a:t>La presencia de garrapatas ha causado problemas de manejo en el 80% de la ganadería bovina mundial </a:t>
            </a:r>
          </a:p>
          <a:p>
            <a:pPr marL="0" lvl="0" indent="0" algn="ctr" rtl="0">
              <a:spcBef>
                <a:spcPts val="0"/>
              </a:spcBef>
              <a:spcAft>
                <a:spcPts val="0"/>
              </a:spcAft>
              <a:buNone/>
            </a:pPr>
            <a:endParaRPr lang="en" b="1" dirty="0">
              <a:latin typeface="Inconsolata"/>
              <a:ea typeface="Inconsolata"/>
              <a:cs typeface="Inconsolata"/>
              <a:sym typeface="Inconsolata"/>
            </a:endParaRPr>
          </a:p>
          <a:p>
            <a:pPr marL="0" lvl="0" indent="0" algn="ctr" rtl="0">
              <a:spcBef>
                <a:spcPts val="0"/>
              </a:spcBef>
              <a:spcAft>
                <a:spcPts val="0"/>
              </a:spcAft>
              <a:buNone/>
            </a:pPr>
            <a:r>
              <a:rPr lang="es-419" b="1" dirty="0" smtClean="0">
                <a:latin typeface="Inconsolata"/>
                <a:ea typeface="Inconsolata"/>
                <a:cs typeface="Inconsolata"/>
                <a:sym typeface="Inconsolata"/>
              </a:rPr>
              <a:t>R</a:t>
            </a:r>
            <a:r>
              <a:rPr lang="en" b="1" dirty="0" smtClean="0">
                <a:latin typeface="Inconsolata"/>
                <a:ea typeface="Inconsolata"/>
                <a:cs typeface="Inconsolata"/>
                <a:sym typeface="Inconsolata"/>
              </a:rPr>
              <a:t>esistencia a los productos químicos</a:t>
            </a:r>
          </a:p>
          <a:p>
            <a:pPr marL="0" lvl="0" indent="0" algn="ctr" rtl="0">
              <a:spcBef>
                <a:spcPts val="0"/>
              </a:spcBef>
              <a:spcAft>
                <a:spcPts val="0"/>
              </a:spcAft>
              <a:buNone/>
            </a:pPr>
            <a:endParaRPr lang="en" b="1" dirty="0">
              <a:latin typeface="Inconsolata"/>
              <a:ea typeface="Inconsolata"/>
              <a:cs typeface="Inconsolata"/>
              <a:sym typeface="Inconsolata"/>
            </a:endParaRPr>
          </a:p>
          <a:p>
            <a:pPr lvl="0" algn="ctr"/>
            <a:r>
              <a:rPr lang="es-419" b="1" dirty="0">
                <a:latin typeface="Inconsolata"/>
                <a:ea typeface="Inconsolata"/>
                <a:cs typeface="Inconsolata"/>
                <a:sym typeface="Inconsolata"/>
              </a:rPr>
              <a:t>Del 20-40% de </a:t>
            </a:r>
            <a:r>
              <a:rPr lang="en" b="1" dirty="0">
                <a:latin typeface="Inconsolata"/>
                <a:ea typeface="Inconsolata"/>
                <a:cs typeface="Inconsolata"/>
                <a:sym typeface="Inconsolata"/>
              </a:rPr>
              <a:t>la producción se usa en manejo sanitario</a:t>
            </a:r>
          </a:p>
        </p:txBody>
      </p:sp>
      <p:sp>
        <p:nvSpPr>
          <p:cNvPr id="6" name="Google Shape;362;p23"/>
          <p:cNvSpPr/>
          <p:nvPr/>
        </p:nvSpPr>
        <p:spPr>
          <a:xfrm>
            <a:off x="7849388" y="1123148"/>
            <a:ext cx="4266339" cy="4051495"/>
          </a:xfrm>
          <a:prstGeom prst="ellipse">
            <a:avLst/>
          </a:prstGeom>
          <a:noFill/>
          <a:ln w="152400"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sz="1600" dirty="0" smtClean="0">
              <a:latin typeface="Inconsolata"/>
              <a:ea typeface="Inconsolata"/>
              <a:cs typeface="Inconsolata"/>
              <a:sym typeface="Inconsolata"/>
            </a:endParaRPr>
          </a:p>
          <a:p>
            <a:pPr algn="ctr"/>
            <a:r>
              <a:rPr lang="es-419" sz="1600" dirty="0" smtClean="0">
                <a:latin typeface="Inconsolata"/>
                <a:ea typeface="Inconsolata"/>
                <a:cs typeface="Inconsolata"/>
                <a:sym typeface="Inconsolata"/>
              </a:rPr>
              <a:t>Merma en la producción y transmisión de enfermedades</a:t>
            </a:r>
          </a:p>
          <a:p>
            <a:pPr algn="ctr"/>
            <a:endParaRPr lang="es-419" sz="1600" dirty="0" smtClean="0">
              <a:latin typeface="Inconsolata"/>
              <a:ea typeface="Inconsolata"/>
              <a:cs typeface="Inconsolata"/>
              <a:sym typeface="Inconsolata"/>
            </a:endParaRPr>
          </a:p>
          <a:p>
            <a:pPr algn="ctr"/>
            <a:r>
              <a:rPr lang="es-419" sz="1600" dirty="0" smtClean="0">
                <a:latin typeface="Inconsolata"/>
                <a:ea typeface="Inconsolata"/>
                <a:cs typeface="Inconsolata"/>
                <a:sym typeface="Inconsolata"/>
              </a:rPr>
              <a:t>L</a:t>
            </a:r>
            <a:r>
              <a:rPr lang="en" sz="1600" dirty="0">
                <a:latin typeface="Inconsolata"/>
                <a:ea typeface="Inconsolata"/>
                <a:cs typeface="Inconsolata"/>
                <a:sym typeface="Inconsolata"/>
              </a:rPr>
              <a:t>a residualidad de los acaricidas </a:t>
            </a:r>
            <a:r>
              <a:rPr lang="en" sz="1600" dirty="0" smtClean="0">
                <a:latin typeface="Inconsolata"/>
                <a:ea typeface="Inconsolata"/>
                <a:cs typeface="Inconsolata"/>
                <a:sym typeface="Inconsolata"/>
              </a:rPr>
              <a:t>químicos</a:t>
            </a:r>
          </a:p>
          <a:p>
            <a:pPr algn="ctr"/>
            <a:endParaRPr lang="en" sz="1600" dirty="0">
              <a:latin typeface="Inconsolata"/>
              <a:ea typeface="Inconsolata"/>
              <a:cs typeface="Inconsolata"/>
              <a:sym typeface="Inconsolata"/>
            </a:endParaRPr>
          </a:p>
          <a:p>
            <a:pPr marL="0" lvl="0" indent="0" algn="ctr" rtl="0">
              <a:spcBef>
                <a:spcPts val="0"/>
              </a:spcBef>
              <a:spcAft>
                <a:spcPts val="0"/>
              </a:spcAft>
              <a:buNone/>
            </a:pPr>
            <a:r>
              <a:rPr lang="es-419" sz="1600" dirty="0" smtClean="0">
                <a:latin typeface="Inconsolata"/>
                <a:ea typeface="Inconsolata"/>
                <a:cs typeface="Inconsolata"/>
                <a:sym typeface="Inconsolata"/>
              </a:rPr>
              <a:t>M</a:t>
            </a:r>
            <a:r>
              <a:rPr lang="en" sz="1600" dirty="0" smtClean="0">
                <a:latin typeface="Inconsolata"/>
                <a:ea typeface="Inconsolata"/>
                <a:cs typeface="Inconsolata"/>
                <a:sym typeface="Inconsolata"/>
              </a:rPr>
              <a:t>enor rentabilidad</a:t>
            </a:r>
          </a:p>
          <a:p>
            <a:pPr marL="0" lvl="0" indent="0" algn="ctr" rtl="0">
              <a:spcBef>
                <a:spcPts val="0"/>
              </a:spcBef>
              <a:spcAft>
                <a:spcPts val="0"/>
              </a:spcAft>
              <a:buNone/>
            </a:pPr>
            <a:endParaRPr lang="en" sz="1600" dirty="0" smtClean="0">
              <a:latin typeface="Inconsolata"/>
              <a:ea typeface="Inconsolata"/>
              <a:cs typeface="Inconsolata"/>
              <a:sym typeface="Inconsolata"/>
            </a:endParaRPr>
          </a:p>
          <a:p>
            <a:pPr algn="ctr"/>
            <a:r>
              <a:rPr lang="es-419" sz="1600" dirty="0">
                <a:latin typeface="Inconsolata"/>
                <a:ea typeface="Inconsolata"/>
                <a:cs typeface="Inconsolata"/>
                <a:sym typeface="Inconsolata"/>
              </a:rPr>
              <a:t>E</a:t>
            </a:r>
            <a:r>
              <a:rPr lang="en" sz="1600" dirty="0">
                <a:latin typeface="Inconsolata"/>
                <a:ea typeface="Inconsolata"/>
                <a:cs typeface="Inconsolata"/>
                <a:sym typeface="Inconsolata"/>
              </a:rPr>
              <a:t>sta libre de contaminantes químicos</a:t>
            </a:r>
          </a:p>
          <a:p>
            <a:pPr marL="0" lvl="0" indent="0" algn="ctr" rtl="0">
              <a:spcBef>
                <a:spcPts val="0"/>
              </a:spcBef>
              <a:spcAft>
                <a:spcPts val="0"/>
              </a:spcAft>
              <a:buNone/>
            </a:pPr>
            <a:r>
              <a:rPr lang="en" sz="1600" dirty="0" smtClean="0">
                <a:latin typeface="Inconsolata"/>
                <a:ea typeface="Inconsolata"/>
                <a:cs typeface="Inconsolata"/>
                <a:sym typeface="Inconsolata"/>
              </a:rPr>
              <a:t> </a:t>
            </a:r>
            <a:endParaRPr sz="1600" dirty="0">
              <a:latin typeface="Inconsolata"/>
              <a:ea typeface="Inconsolata"/>
              <a:cs typeface="Inconsolata"/>
              <a:sym typeface="Inconsolata"/>
            </a:endParaRPr>
          </a:p>
        </p:txBody>
      </p:sp>
      <p:sp>
        <p:nvSpPr>
          <p:cNvPr id="14" name="CuadroTexto 13"/>
          <p:cNvSpPr txBox="1"/>
          <p:nvPr/>
        </p:nvSpPr>
        <p:spPr>
          <a:xfrm>
            <a:off x="8679766" y="5753685"/>
            <a:ext cx="2194560" cy="461665"/>
          </a:xfrm>
          <a:prstGeom prst="rect">
            <a:avLst/>
          </a:prstGeom>
          <a:noFill/>
        </p:spPr>
        <p:txBody>
          <a:bodyPr wrap="square" rtlCol="0">
            <a:spAutoFit/>
          </a:bodyPr>
          <a:lstStyle/>
          <a:p>
            <a:pPr algn="ctr"/>
            <a:r>
              <a:rPr lang="es-419" sz="2400" b="1" dirty="0" smtClean="0"/>
              <a:t>EFECTOS</a:t>
            </a:r>
            <a:endParaRPr lang="es-419" sz="2400" b="1" dirty="0"/>
          </a:p>
        </p:txBody>
      </p:sp>
      <p:sp>
        <p:nvSpPr>
          <p:cNvPr id="15" name="CuadroTexto 14"/>
          <p:cNvSpPr txBox="1"/>
          <p:nvPr/>
        </p:nvSpPr>
        <p:spPr>
          <a:xfrm>
            <a:off x="1223888" y="5703162"/>
            <a:ext cx="2194560" cy="461665"/>
          </a:xfrm>
          <a:prstGeom prst="rect">
            <a:avLst/>
          </a:prstGeom>
          <a:noFill/>
        </p:spPr>
        <p:txBody>
          <a:bodyPr wrap="square" rtlCol="0">
            <a:spAutoFit/>
          </a:bodyPr>
          <a:lstStyle/>
          <a:p>
            <a:pPr algn="ctr"/>
            <a:r>
              <a:rPr lang="es-419" sz="2400" b="1" dirty="0" smtClean="0"/>
              <a:t>CAUSAS</a:t>
            </a:r>
            <a:endParaRPr lang="es-419" sz="2400" b="1" dirty="0"/>
          </a:p>
        </p:txBody>
      </p:sp>
    </p:spTree>
    <p:extLst>
      <p:ext uri="{BB962C8B-B14F-4D97-AF65-F5344CB8AC3E}">
        <p14:creationId xmlns:p14="http://schemas.microsoft.com/office/powerpoint/2010/main" val="347436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313817" y="0"/>
            <a:ext cx="2878183"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OBJETIVOS</a:t>
            </a:r>
            <a:r>
              <a:rPr lang="es-419" dirty="0" smtClean="0"/>
              <a:t> </a:t>
            </a:r>
            <a:endParaRPr lang="es-419" dirty="0"/>
          </a:p>
        </p:txBody>
      </p:sp>
      <p:sp>
        <p:nvSpPr>
          <p:cNvPr id="7" name="Rectángulo 6"/>
          <p:cNvSpPr/>
          <p:nvPr/>
        </p:nvSpPr>
        <p:spPr>
          <a:xfrm>
            <a:off x="1641900" y="1239621"/>
            <a:ext cx="5738614" cy="1127868"/>
          </a:xfrm>
          <a:prstGeom prst="rect">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419" b="1" dirty="0">
                <a:solidFill>
                  <a:schemeClr val="tx1"/>
                </a:solidFill>
              </a:rPr>
              <a:t>Evaluar el efecto de </a:t>
            </a:r>
            <a:r>
              <a:rPr lang="es-419" b="1" i="1" dirty="0">
                <a:solidFill>
                  <a:schemeClr val="tx1"/>
                </a:solidFill>
              </a:rPr>
              <a:t>Metarhizium anisopliae</a:t>
            </a:r>
            <a:r>
              <a:rPr lang="es-419" b="1" dirty="0">
                <a:solidFill>
                  <a:schemeClr val="tx1"/>
                </a:solidFill>
              </a:rPr>
              <a:t> y </a:t>
            </a:r>
            <a:r>
              <a:rPr lang="es-419" b="1" i="1" dirty="0">
                <a:solidFill>
                  <a:schemeClr val="tx1"/>
                </a:solidFill>
              </a:rPr>
              <a:t>Beauveria bassiana </a:t>
            </a:r>
            <a:r>
              <a:rPr lang="es-419" b="1" dirty="0">
                <a:solidFill>
                  <a:schemeClr val="tx1"/>
                </a:solidFill>
              </a:rPr>
              <a:t>en el control de garrapatas </a:t>
            </a:r>
            <a:r>
              <a:rPr lang="es-419" b="1" dirty="0" smtClean="0">
                <a:solidFill>
                  <a:schemeClr val="tx1"/>
                </a:solidFill>
              </a:rPr>
              <a:t>(Acari: Ixodidae) que </a:t>
            </a:r>
            <a:r>
              <a:rPr lang="es-419" b="1" dirty="0">
                <a:solidFill>
                  <a:schemeClr val="tx1"/>
                </a:solidFill>
              </a:rPr>
              <a:t>parasitan el ganado </a:t>
            </a:r>
            <a:r>
              <a:rPr lang="es-419" b="1" dirty="0" smtClean="0">
                <a:solidFill>
                  <a:schemeClr val="tx1"/>
                </a:solidFill>
              </a:rPr>
              <a:t>vacuno</a:t>
            </a:r>
            <a:endParaRPr lang="es-419" b="1" dirty="0">
              <a:solidFill>
                <a:schemeClr val="tx1"/>
              </a:solidFill>
            </a:endParaRPr>
          </a:p>
        </p:txBody>
      </p:sp>
      <p:sp>
        <p:nvSpPr>
          <p:cNvPr id="8" name="Rectángulo 7"/>
          <p:cNvSpPr/>
          <p:nvPr/>
        </p:nvSpPr>
        <p:spPr>
          <a:xfrm>
            <a:off x="4332850" y="3090523"/>
            <a:ext cx="7667895" cy="984738"/>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419" dirty="0" smtClean="0"/>
              <a:t> 	Identificar </a:t>
            </a:r>
            <a:r>
              <a:rPr lang="es-419" dirty="0"/>
              <a:t>las especies de garrapatas que se encuentran infestando el </a:t>
            </a:r>
            <a:r>
              <a:rPr lang="es-419" dirty="0" smtClean="0"/>
              <a:t>   	ganado </a:t>
            </a:r>
            <a:r>
              <a:rPr lang="es-419" dirty="0"/>
              <a:t>del sitio de investigación.</a:t>
            </a:r>
          </a:p>
        </p:txBody>
      </p:sp>
      <p:sp>
        <p:nvSpPr>
          <p:cNvPr id="9" name="Rectángulo 8"/>
          <p:cNvSpPr/>
          <p:nvPr/>
        </p:nvSpPr>
        <p:spPr>
          <a:xfrm>
            <a:off x="4332849" y="4166258"/>
            <a:ext cx="7667895" cy="984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419" dirty="0" smtClean="0"/>
              <a:t>	</a:t>
            </a:r>
            <a:r>
              <a:rPr lang="es-419" dirty="0" smtClean="0">
                <a:solidFill>
                  <a:schemeClr val="tx1"/>
                </a:solidFill>
              </a:rPr>
              <a:t>Realizar </a:t>
            </a:r>
            <a:r>
              <a:rPr lang="es-419" dirty="0">
                <a:solidFill>
                  <a:schemeClr val="tx1"/>
                </a:solidFill>
              </a:rPr>
              <a:t>un análisis comparativo </a:t>
            </a:r>
            <a:r>
              <a:rPr lang="es-419" dirty="0" smtClean="0">
                <a:solidFill>
                  <a:schemeClr val="tx1"/>
                </a:solidFill>
              </a:rPr>
              <a:t>en el </a:t>
            </a:r>
            <a:r>
              <a:rPr lang="es-419" dirty="0">
                <a:solidFill>
                  <a:schemeClr val="tx1"/>
                </a:solidFill>
              </a:rPr>
              <a:t>control de garrapatas mediante: </a:t>
            </a:r>
            <a:r>
              <a:rPr lang="es-419" dirty="0" smtClean="0">
                <a:solidFill>
                  <a:schemeClr val="tx1"/>
                </a:solidFill>
              </a:rPr>
              <a:t>	cepa </a:t>
            </a:r>
            <a:r>
              <a:rPr lang="es-419" dirty="0">
                <a:solidFill>
                  <a:schemeClr val="tx1"/>
                </a:solidFill>
              </a:rPr>
              <a:t>de </a:t>
            </a:r>
            <a:r>
              <a:rPr lang="es-419" i="1" dirty="0">
                <a:solidFill>
                  <a:schemeClr val="tx1"/>
                </a:solidFill>
              </a:rPr>
              <a:t>Metarhizium anisopliae</a:t>
            </a:r>
            <a:r>
              <a:rPr lang="es-419" dirty="0">
                <a:solidFill>
                  <a:schemeClr val="tx1"/>
                </a:solidFill>
              </a:rPr>
              <a:t>, cepa de </a:t>
            </a:r>
            <a:r>
              <a:rPr lang="es-419" i="1" dirty="0">
                <a:solidFill>
                  <a:schemeClr val="tx1"/>
                </a:solidFill>
              </a:rPr>
              <a:t>Beauveria bassiana </a:t>
            </a:r>
            <a:r>
              <a:rPr lang="es-419" dirty="0">
                <a:solidFill>
                  <a:schemeClr val="tx1"/>
                </a:solidFill>
              </a:rPr>
              <a:t>y </a:t>
            </a:r>
            <a:r>
              <a:rPr lang="es-419" dirty="0" smtClean="0">
                <a:solidFill>
                  <a:schemeClr val="tx1"/>
                </a:solidFill>
              </a:rPr>
              <a:t>	Derribante </a:t>
            </a:r>
            <a:r>
              <a:rPr lang="es-419" dirty="0">
                <a:solidFill>
                  <a:schemeClr val="tx1"/>
                </a:solidFill>
              </a:rPr>
              <a:t>(producto químico).</a:t>
            </a:r>
          </a:p>
        </p:txBody>
      </p:sp>
      <p:sp>
        <p:nvSpPr>
          <p:cNvPr id="10" name="Rectángulo 9"/>
          <p:cNvSpPr/>
          <p:nvPr/>
        </p:nvSpPr>
        <p:spPr>
          <a:xfrm>
            <a:off x="4332848" y="5241993"/>
            <a:ext cx="7667895" cy="98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419" dirty="0" smtClean="0"/>
              <a:t>	Determinar </a:t>
            </a:r>
            <a:r>
              <a:rPr lang="es-419" dirty="0"/>
              <a:t>el tratamiento más económico.</a:t>
            </a:r>
          </a:p>
        </p:txBody>
      </p:sp>
      <p:sp>
        <p:nvSpPr>
          <p:cNvPr id="11" name="Google Shape;729;p43"/>
          <p:cNvSpPr/>
          <p:nvPr/>
        </p:nvSpPr>
        <p:spPr>
          <a:xfrm>
            <a:off x="4466492" y="3333694"/>
            <a:ext cx="522850" cy="46082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29;p43"/>
          <p:cNvSpPr/>
          <p:nvPr/>
        </p:nvSpPr>
        <p:spPr>
          <a:xfrm>
            <a:off x="4466492" y="4408115"/>
            <a:ext cx="522850" cy="46082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729;p43"/>
          <p:cNvSpPr/>
          <p:nvPr/>
        </p:nvSpPr>
        <p:spPr>
          <a:xfrm>
            <a:off x="4466492" y="5503947"/>
            <a:ext cx="522850" cy="46082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CuadroTexto 14"/>
          <p:cNvSpPr txBox="1"/>
          <p:nvPr/>
        </p:nvSpPr>
        <p:spPr>
          <a:xfrm>
            <a:off x="1055076" y="775620"/>
            <a:ext cx="1561515"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GENERAL</a:t>
            </a:r>
            <a:endParaRPr lang="es-419" sz="2000" b="1" dirty="0">
              <a:latin typeface="Times New Roman" panose="02020603050405020304" pitchFamily="18" charset="0"/>
              <a:cs typeface="Times New Roman" panose="02020603050405020304" pitchFamily="18" charset="0"/>
            </a:endParaRPr>
          </a:p>
        </p:txBody>
      </p:sp>
      <p:sp>
        <p:nvSpPr>
          <p:cNvPr id="16" name="Pentágono 15"/>
          <p:cNvSpPr/>
          <p:nvPr/>
        </p:nvSpPr>
        <p:spPr>
          <a:xfrm>
            <a:off x="731519" y="847745"/>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dirty="0"/>
          </a:p>
        </p:txBody>
      </p:sp>
      <p:sp>
        <p:nvSpPr>
          <p:cNvPr id="17" name="Pentágono 16"/>
          <p:cNvSpPr/>
          <p:nvPr/>
        </p:nvSpPr>
        <p:spPr>
          <a:xfrm>
            <a:off x="2883875" y="2694247"/>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dirty="0"/>
          </a:p>
        </p:txBody>
      </p:sp>
      <p:sp>
        <p:nvSpPr>
          <p:cNvPr id="18" name="CuadroTexto 17"/>
          <p:cNvSpPr txBox="1"/>
          <p:nvPr/>
        </p:nvSpPr>
        <p:spPr>
          <a:xfrm>
            <a:off x="3432516" y="2599416"/>
            <a:ext cx="2067952"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ESPECÍFICOS</a:t>
            </a:r>
            <a:endParaRPr lang="es-419"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832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313817" y="0"/>
            <a:ext cx="2878183"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HIPÓTESIS</a:t>
            </a:r>
            <a:r>
              <a:rPr lang="es-419" dirty="0" smtClean="0"/>
              <a:t> </a:t>
            </a:r>
            <a:endParaRPr lang="es-419" dirty="0"/>
          </a:p>
        </p:txBody>
      </p:sp>
      <p:sp>
        <p:nvSpPr>
          <p:cNvPr id="3" name="Rectángulo 2"/>
          <p:cNvSpPr/>
          <p:nvPr/>
        </p:nvSpPr>
        <p:spPr>
          <a:xfrm>
            <a:off x="1012873" y="2278966"/>
            <a:ext cx="10086535" cy="1200329"/>
          </a:xfrm>
          <a:prstGeom prst="rect">
            <a:avLst/>
          </a:prstGeom>
        </p:spPr>
        <p:txBody>
          <a:bodyPr wrap="square">
            <a:spAutoFit/>
          </a:bodyPr>
          <a:lstStyle/>
          <a:p>
            <a:pPr marL="228600" algn="just">
              <a:lnSpc>
                <a:spcPct val="200000"/>
              </a:lnSpc>
              <a:spcBef>
                <a:spcPts val="1200"/>
              </a:spcBef>
              <a:spcAft>
                <a:spcPts val="1200"/>
              </a:spcAft>
            </a:pPr>
            <a:r>
              <a:rPr lang="es-419" b="1" dirty="0">
                <a:latin typeface="Times New Roman" panose="02020603050405020304" pitchFamily="18" charset="0"/>
                <a:ea typeface="Calibri" panose="020F0502020204030204" pitchFamily="34" charset="0"/>
                <a:cs typeface="Times New Roman" panose="02020603050405020304" pitchFamily="18" charset="0"/>
              </a:rPr>
              <a:t>H1</a:t>
            </a:r>
            <a:r>
              <a:rPr lang="es-419" dirty="0">
                <a:latin typeface="Times New Roman" panose="02020603050405020304" pitchFamily="18" charset="0"/>
                <a:ea typeface="Calibri" panose="020F0502020204030204" pitchFamily="34" charset="0"/>
                <a:cs typeface="Times New Roman" panose="02020603050405020304" pitchFamily="18" charset="0"/>
              </a:rPr>
              <a:t>: Existe diferencia significativa en el control de garrapatas con </a:t>
            </a:r>
            <a:r>
              <a:rPr lang="es-419" i="1" dirty="0">
                <a:latin typeface="Times New Roman" panose="02020603050405020304" pitchFamily="18" charset="0"/>
                <a:ea typeface="Calibri" panose="020F0502020204030204" pitchFamily="34" charset="0"/>
                <a:cs typeface="Times New Roman" panose="02020603050405020304" pitchFamily="18" charset="0"/>
              </a:rPr>
              <a:t>Metarhizium anisopliae</a:t>
            </a:r>
            <a:r>
              <a:rPr lang="es-419" dirty="0">
                <a:latin typeface="Times New Roman" panose="02020603050405020304" pitchFamily="18" charset="0"/>
                <a:ea typeface="Calibri" panose="020F0502020204030204" pitchFamily="34" charset="0"/>
                <a:cs typeface="Times New Roman" panose="02020603050405020304" pitchFamily="18" charset="0"/>
              </a:rPr>
              <a:t>, </a:t>
            </a:r>
            <a:r>
              <a:rPr lang="es-419" i="1" dirty="0">
                <a:latin typeface="Times New Roman" panose="02020603050405020304" pitchFamily="18" charset="0"/>
                <a:ea typeface="Calibri" panose="020F0502020204030204" pitchFamily="34" charset="0"/>
                <a:cs typeface="Times New Roman" panose="02020603050405020304" pitchFamily="18" charset="0"/>
              </a:rPr>
              <a:t>Beauveria bassiana </a:t>
            </a:r>
            <a:r>
              <a:rPr lang="es-419" dirty="0">
                <a:latin typeface="Times New Roman" panose="02020603050405020304" pitchFamily="18" charset="0"/>
                <a:ea typeface="Calibri" panose="020F0502020204030204" pitchFamily="34" charset="0"/>
                <a:cs typeface="Times New Roman" panose="02020603050405020304" pitchFamily="18" charset="0"/>
              </a:rPr>
              <a:t>y Derribante (producto químico).</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7394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384345" y="0"/>
            <a:ext cx="3807655" cy="745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419" sz="3600" b="1" dirty="0" smtClean="0">
                <a:latin typeface="Times New Roman" panose="02020603050405020304" pitchFamily="18" charset="0"/>
                <a:cs typeface="Times New Roman" panose="02020603050405020304" pitchFamily="18" charset="0"/>
              </a:rPr>
              <a:t>METODOLOGÍA</a:t>
            </a:r>
            <a:r>
              <a:rPr lang="es-419" dirty="0" smtClean="0"/>
              <a:t> </a:t>
            </a:r>
            <a:endParaRPr lang="es-419" dirty="0"/>
          </a:p>
        </p:txBody>
      </p:sp>
      <p:pic>
        <p:nvPicPr>
          <p:cNvPr id="7170" name="Picture 2" descr="finca maria jos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487" y="1565679"/>
            <a:ext cx="5173573" cy="3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ágono 3"/>
          <p:cNvSpPr/>
          <p:nvPr/>
        </p:nvSpPr>
        <p:spPr>
          <a:xfrm>
            <a:off x="731519" y="847745"/>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a:p>
        </p:txBody>
      </p:sp>
      <p:sp>
        <p:nvSpPr>
          <p:cNvPr id="5" name="CuadroTexto 4"/>
          <p:cNvSpPr txBox="1"/>
          <p:nvPr/>
        </p:nvSpPr>
        <p:spPr>
          <a:xfrm>
            <a:off x="1055076" y="775620"/>
            <a:ext cx="5964702"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UBICACIÓN DEL LUGAR DE INVESTIGACIÓN </a:t>
            </a:r>
            <a:endParaRPr lang="es-419" sz="20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9163081" y="5788427"/>
            <a:ext cx="2986715" cy="646331"/>
          </a:xfrm>
          <a:prstGeom prst="rect">
            <a:avLst/>
          </a:prstGeom>
        </p:spPr>
        <p:txBody>
          <a:bodyPr wrap="none">
            <a:spAutoFit/>
          </a:bodyPr>
          <a:lstStyle/>
          <a:p>
            <a:pPr algn="ctr">
              <a:lnSpc>
                <a:spcPct val="200000"/>
              </a:lnSpc>
              <a:spcAft>
                <a:spcPts val="0"/>
              </a:spcAft>
            </a:pPr>
            <a:r>
              <a:rPr lang="es-419" b="1" dirty="0">
                <a:latin typeface="Times New Roman" panose="02020603050405020304" pitchFamily="18" charset="0"/>
                <a:ea typeface="Calibri" panose="020F0502020204030204" pitchFamily="34" charset="0"/>
                <a:cs typeface="Times New Roman" panose="02020603050405020304" pitchFamily="18" charset="0"/>
              </a:rPr>
              <a:t>Fuente:</a:t>
            </a:r>
            <a:r>
              <a:rPr lang="es-419" dirty="0">
                <a:latin typeface="Times New Roman" panose="02020603050405020304" pitchFamily="18" charset="0"/>
                <a:ea typeface="Calibri" panose="020F0502020204030204" pitchFamily="34" charset="0"/>
                <a:cs typeface="Times New Roman" panose="02020603050405020304" pitchFamily="18" charset="0"/>
              </a:rPr>
              <a:t> (Google-Earth, 2019)</a:t>
            </a: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1" name="Picture 3" descr="CI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659" y="1565678"/>
            <a:ext cx="5352865" cy="30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2159990" y="4793136"/>
            <a:ext cx="1877437" cy="369332"/>
          </a:xfrm>
          <a:prstGeom prst="rect">
            <a:avLst/>
          </a:prstGeom>
        </p:spPr>
        <p:txBody>
          <a:bodyPr wrap="none">
            <a:spAutoFit/>
          </a:bodyPr>
          <a:lstStyle/>
          <a:p>
            <a:r>
              <a:rPr lang="es-419" b="1" i="1" dirty="0">
                <a:latin typeface="Times New Roman" panose="02020603050405020304" pitchFamily="18" charset="0"/>
                <a:ea typeface="Calibri" panose="020F0502020204030204" pitchFamily="34" charset="0"/>
              </a:rPr>
              <a:t>Finca María José</a:t>
            </a:r>
            <a:endParaRPr lang="es-419" b="1" dirty="0"/>
          </a:p>
        </p:txBody>
      </p:sp>
      <p:sp>
        <p:nvSpPr>
          <p:cNvPr id="7" name="Rectángulo 6"/>
          <p:cNvSpPr/>
          <p:nvPr/>
        </p:nvSpPr>
        <p:spPr>
          <a:xfrm>
            <a:off x="5905092" y="4793136"/>
            <a:ext cx="5968301" cy="369332"/>
          </a:xfrm>
          <a:prstGeom prst="rect">
            <a:avLst/>
          </a:prstGeom>
        </p:spPr>
        <p:txBody>
          <a:bodyPr wrap="none">
            <a:spAutoFit/>
          </a:bodyPr>
          <a:lstStyle/>
          <a:p>
            <a:r>
              <a:rPr lang="es-419" b="1" i="1" dirty="0">
                <a:latin typeface="Times New Roman" panose="02020603050405020304" pitchFamily="18" charset="0"/>
                <a:ea typeface="Calibri" panose="020F0502020204030204" pitchFamily="34" charset="0"/>
              </a:rPr>
              <a:t>Instituto de Investigación en Salud Pública y Zoonosis (CIZ)</a:t>
            </a:r>
            <a:endParaRPr lang="es-419" b="1" dirty="0"/>
          </a:p>
        </p:txBody>
      </p:sp>
    </p:spTree>
    <p:extLst>
      <p:ext uri="{BB962C8B-B14F-4D97-AF65-F5344CB8AC3E}">
        <p14:creationId xmlns:p14="http://schemas.microsoft.com/office/powerpoint/2010/main" val="4120506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23117" y="77705"/>
            <a:ext cx="323557" cy="225083"/>
          </a:xfrm>
          <a:prstGeom prst="homePlate">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s-419" dirty="0"/>
          </a:p>
        </p:txBody>
      </p:sp>
      <p:cxnSp>
        <p:nvCxnSpPr>
          <p:cNvPr id="4" name="Google Shape;410;p28"/>
          <p:cNvCxnSpPr/>
          <p:nvPr/>
        </p:nvCxnSpPr>
        <p:spPr>
          <a:xfrm>
            <a:off x="5838092" y="299105"/>
            <a:ext cx="14068" cy="5904747"/>
          </a:xfrm>
          <a:prstGeom prst="straightConnector1">
            <a:avLst/>
          </a:prstGeom>
          <a:ln w="2857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Google Shape;412;p28"/>
          <p:cNvSpPr/>
          <p:nvPr/>
        </p:nvSpPr>
        <p:spPr>
          <a:xfrm>
            <a:off x="5722057" y="275546"/>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12;p28"/>
          <p:cNvSpPr/>
          <p:nvPr/>
        </p:nvSpPr>
        <p:spPr>
          <a:xfrm>
            <a:off x="5736125" y="2700667"/>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11;p28"/>
          <p:cNvSpPr/>
          <p:nvPr/>
        </p:nvSpPr>
        <p:spPr>
          <a:xfrm>
            <a:off x="6230191" y="246326"/>
            <a:ext cx="5685141" cy="973398"/>
          </a:xfrm>
          <a:prstGeom prst="wedgeRectCallout">
            <a:avLst>
              <a:gd name="adj1" fmla="val -57039"/>
              <a:gd name="adj2" fmla="val -33812"/>
            </a:avLst>
          </a:prstGeom>
          <a:solidFill>
            <a:schemeClr val="bg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dirty="0" smtClean="0">
                <a:latin typeface="Inconsolata"/>
                <a:ea typeface="Inconsolata"/>
                <a:cs typeface="Inconsolata"/>
                <a:sym typeface="Inconsolata"/>
              </a:rPr>
              <a:t>El presente estudio se llevó a cabo en la finca “María José”. Durante los meses de agosto y septiembre de 2018</a:t>
            </a:r>
            <a:endParaRPr dirty="0">
              <a:latin typeface="Inconsolata"/>
              <a:ea typeface="Inconsolata"/>
              <a:cs typeface="Inconsolata"/>
              <a:sym typeface="Inconsolata"/>
            </a:endParaRPr>
          </a:p>
        </p:txBody>
      </p:sp>
      <p:sp>
        <p:nvSpPr>
          <p:cNvPr id="11" name="Google Shape;416;p28"/>
          <p:cNvSpPr/>
          <p:nvPr/>
        </p:nvSpPr>
        <p:spPr>
          <a:xfrm>
            <a:off x="109051" y="1088434"/>
            <a:ext cx="5336942" cy="1008049"/>
          </a:xfrm>
          <a:prstGeom prst="wedgeRectCallout">
            <a:avLst>
              <a:gd name="adj1" fmla="val 57316"/>
              <a:gd name="adj2" fmla="val -34271"/>
            </a:avLst>
          </a:prstGeom>
          <a:solidFill>
            <a:schemeClr val="bg2">
              <a:lumMod val="9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dirty="0" smtClean="0">
                <a:latin typeface="Inconsolata"/>
                <a:ea typeface="Inconsolata"/>
                <a:cs typeface="Inconsolata"/>
                <a:sym typeface="Inconsolata"/>
              </a:rPr>
              <a:t>S</a:t>
            </a:r>
            <a:r>
              <a:rPr lang="en" dirty="0" smtClean="0">
                <a:latin typeface="Inconsolata"/>
                <a:ea typeface="Inconsolata"/>
                <a:cs typeface="Inconsolata"/>
                <a:sym typeface="Inconsolata"/>
              </a:rPr>
              <a:t>e seleccionaron 16 animales (Holstein x Brown Swiss) con 60 meses de edad y un peso de 461 kg en promedio.  </a:t>
            </a:r>
            <a:r>
              <a:rPr lang="es-419" dirty="0" smtClean="0">
                <a:latin typeface="Inconsolata"/>
                <a:ea typeface="Inconsolata"/>
                <a:cs typeface="Inconsolata"/>
                <a:sym typeface="Inconsolata"/>
              </a:rPr>
              <a:t>L</a:t>
            </a:r>
            <a:r>
              <a:rPr lang="en" dirty="0" smtClean="0">
                <a:latin typeface="Inconsolata"/>
                <a:ea typeface="Inconsolata"/>
                <a:cs typeface="Inconsolata"/>
                <a:sym typeface="Inconsolata"/>
              </a:rPr>
              <a:t>os animales tuvieron una infestación natural de garrapatas</a:t>
            </a:r>
            <a:endParaRPr dirty="0">
              <a:latin typeface="Inconsolata"/>
              <a:ea typeface="Inconsolata"/>
              <a:cs typeface="Inconsolata"/>
              <a:sym typeface="Inconsolata"/>
            </a:endParaRPr>
          </a:p>
        </p:txBody>
      </p:sp>
      <p:sp>
        <p:nvSpPr>
          <p:cNvPr id="12" name="Google Shape;412;p28"/>
          <p:cNvSpPr/>
          <p:nvPr/>
        </p:nvSpPr>
        <p:spPr>
          <a:xfrm>
            <a:off x="5722057" y="1137941"/>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2;p28"/>
          <p:cNvSpPr/>
          <p:nvPr/>
        </p:nvSpPr>
        <p:spPr>
          <a:xfrm>
            <a:off x="5707988" y="1954886"/>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1;p28"/>
          <p:cNvSpPr/>
          <p:nvPr/>
        </p:nvSpPr>
        <p:spPr>
          <a:xfrm>
            <a:off x="6230191" y="1871401"/>
            <a:ext cx="5685141" cy="973398"/>
          </a:xfrm>
          <a:prstGeom prst="wedgeRectCallout">
            <a:avLst>
              <a:gd name="adj1" fmla="val -57039"/>
              <a:gd name="adj2" fmla="val -33812"/>
            </a:avLst>
          </a:prstGeom>
          <a:solidFill>
            <a:srgbClr val="885477"/>
          </a:solidFill>
          <a:ln>
            <a:noFill/>
          </a:ln>
        </p:spPr>
        <p:txBody>
          <a:bodyPr spcFirstLastPara="1" wrap="square" lIns="91425" tIns="91425" rIns="91425" bIns="91425" anchor="ctr" anchorCtr="0">
            <a:noAutofit/>
          </a:bodyPr>
          <a:lstStyle/>
          <a:p>
            <a:pPr lvl="0" algn="ctr"/>
            <a:r>
              <a:rPr lang="es-419" dirty="0" smtClean="0">
                <a:solidFill>
                  <a:schemeClr val="bg1"/>
                </a:solidFill>
                <a:latin typeface="Inconsolata"/>
                <a:ea typeface="Inconsolata"/>
                <a:cs typeface="Inconsolata"/>
                <a:sym typeface="Inconsolata"/>
              </a:rPr>
              <a:t>Se establecieron 4 grupos con 4 animales cada uno:</a:t>
            </a:r>
            <a:endParaRPr dirty="0">
              <a:solidFill>
                <a:schemeClr val="bg1"/>
              </a:solidFill>
              <a:latin typeface="Inconsolata"/>
              <a:ea typeface="Inconsolata"/>
              <a:cs typeface="Inconsolata"/>
              <a:sym typeface="Inconsolata"/>
            </a:endParaRPr>
          </a:p>
        </p:txBody>
      </p:sp>
      <p:sp>
        <p:nvSpPr>
          <p:cNvPr id="15" name="Google Shape;416;p28"/>
          <p:cNvSpPr/>
          <p:nvPr/>
        </p:nvSpPr>
        <p:spPr>
          <a:xfrm>
            <a:off x="123117" y="2700667"/>
            <a:ext cx="5336942" cy="1008049"/>
          </a:xfrm>
          <a:prstGeom prst="wedgeRectCallout">
            <a:avLst>
              <a:gd name="adj1" fmla="val 57316"/>
              <a:gd name="adj2" fmla="val -34271"/>
            </a:avLst>
          </a:prstGeom>
          <a:solidFill>
            <a:srgbClr val="00B0F0"/>
          </a:solidFill>
          <a:ln>
            <a:noFill/>
          </a:ln>
        </p:spPr>
        <p:txBody>
          <a:bodyPr spcFirstLastPara="1" wrap="square" lIns="91425" tIns="91425" rIns="91425" bIns="91425" anchor="ctr" anchorCtr="0">
            <a:noAutofit/>
          </a:bodyPr>
          <a:lstStyle/>
          <a:p>
            <a:pPr algn="ctr"/>
            <a:r>
              <a:rPr lang="es-419" dirty="0" smtClean="0">
                <a:latin typeface="Inconsolata"/>
                <a:ea typeface="Inconsolata"/>
                <a:cs typeface="Inconsolata"/>
                <a:sym typeface="Inconsolata"/>
              </a:rPr>
              <a:t>El grupo 1 se trató con </a:t>
            </a:r>
            <a:r>
              <a:rPr lang="es-419" i="1" dirty="0" smtClean="0">
                <a:latin typeface="Inconsolata"/>
                <a:ea typeface="Inconsolata"/>
                <a:cs typeface="Inconsolata"/>
                <a:sym typeface="Inconsolata"/>
              </a:rPr>
              <a:t>Metarhizium anisopliae </a:t>
            </a:r>
            <a:r>
              <a:rPr lang="es-419" dirty="0" smtClean="0">
                <a:latin typeface="Inconsolata"/>
                <a:ea typeface="Inconsolata"/>
                <a:cs typeface="Inconsolata"/>
                <a:sym typeface="Inconsolata"/>
              </a:rPr>
              <a:t>(BIOTA), a una concentración de 1x10^9 conidia/ml con Tween 80 al 1%</a:t>
            </a:r>
            <a:endParaRPr dirty="0">
              <a:latin typeface="Inconsolata"/>
              <a:ea typeface="Inconsolata"/>
              <a:cs typeface="Inconsolata"/>
              <a:sym typeface="Inconsolata"/>
            </a:endParaRPr>
          </a:p>
        </p:txBody>
      </p:sp>
      <p:sp>
        <p:nvSpPr>
          <p:cNvPr id="16" name="Google Shape;412;p28"/>
          <p:cNvSpPr/>
          <p:nvPr/>
        </p:nvSpPr>
        <p:spPr>
          <a:xfrm>
            <a:off x="5707988" y="3519226"/>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2;p28"/>
          <p:cNvSpPr/>
          <p:nvPr/>
        </p:nvSpPr>
        <p:spPr>
          <a:xfrm>
            <a:off x="5736125" y="4380007"/>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11;p28"/>
          <p:cNvSpPr/>
          <p:nvPr/>
        </p:nvSpPr>
        <p:spPr>
          <a:xfrm>
            <a:off x="6230191" y="3496476"/>
            <a:ext cx="5685141" cy="973398"/>
          </a:xfrm>
          <a:prstGeom prst="wedgeRectCallout">
            <a:avLst>
              <a:gd name="adj1" fmla="val -57039"/>
              <a:gd name="adj2" fmla="val -33812"/>
            </a:avLst>
          </a:prstGeom>
          <a:solidFill>
            <a:schemeClr val="bg2"/>
          </a:solidFill>
          <a:ln>
            <a:noFill/>
          </a:ln>
        </p:spPr>
        <p:txBody>
          <a:bodyPr spcFirstLastPara="1" wrap="square" lIns="91425" tIns="91425" rIns="91425" bIns="91425" anchor="ctr" anchorCtr="0">
            <a:noAutofit/>
          </a:bodyPr>
          <a:lstStyle/>
          <a:p>
            <a:pPr lvl="0" algn="ctr"/>
            <a:r>
              <a:rPr lang="es-419" dirty="0" smtClean="0">
                <a:latin typeface="Inconsolata"/>
                <a:ea typeface="Inconsolata"/>
                <a:cs typeface="Inconsolata"/>
                <a:sym typeface="Inconsolata"/>
              </a:rPr>
              <a:t>El grupo 2 se trató con Beauveria bassiana (BIO-BASS) a una concentración de 2x10^8 UFC/ml con Tween 80 al 1%</a:t>
            </a:r>
            <a:endParaRPr dirty="0">
              <a:latin typeface="Inconsolata"/>
              <a:ea typeface="Inconsolata"/>
              <a:cs typeface="Inconsolata"/>
              <a:sym typeface="Inconsolata"/>
            </a:endParaRPr>
          </a:p>
        </p:txBody>
      </p:sp>
      <p:sp>
        <p:nvSpPr>
          <p:cNvPr id="20" name="Google Shape;416;p28"/>
          <p:cNvSpPr/>
          <p:nvPr/>
        </p:nvSpPr>
        <p:spPr>
          <a:xfrm>
            <a:off x="153045" y="4380007"/>
            <a:ext cx="5336942" cy="1008049"/>
          </a:xfrm>
          <a:prstGeom prst="wedgeRectCallout">
            <a:avLst>
              <a:gd name="adj1" fmla="val 57316"/>
              <a:gd name="adj2" fmla="val -34271"/>
            </a:avLst>
          </a:prstGeom>
          <a:solidFill>
            <a:srgbClr val="7030A0"/>
          </a:solidFill>
          <a:ln>
            <a:noFill/>
          </a:ln>
        </p:spPr>
        <p:txBody>
          <a:bodyPr spcFirstLastPara="1" wrap="square" lIns="91425" tIns="91425" rIns="91425" bIns="91425" anchor="ctr" anchorCtr="0">
            <a:noAutofit/>
          </a:bodyPr>
          <a:lstStyle/>
          <a:p>
            <a:pPr algn="ctr"/>
            <a:r>
              <a:rPr lang="es-419" dirty="0" smtClean="0">
                <a:solidFill>
                  <a:schemeClr val="bg1"/>
                </a:solidFill>
                <a:latin typeface="Inconsolata"/>
                <a:ea typeface="Inconsolata"/>
                <a:cs typeface="Inconsolata"/>
                <a:sym typeface="Inconsolata"/>
              </a:rPr>
              <a:t>El grupo 3 fue el control químico con Derribante (Ethión + Cipermetrina), utilizando una dosis de 1,5 ml/L de agua y se rociaron 3 L/ animal</a:t>
            </a:r>
            <a:endParaRPr dirty="0">
              <a:solidFill>
                <a:schemeClr val="bg1"/>
              </a:solidFill>
              <a:latin typeface="Inconsolata"/>
              <a:ea typeface="Inconsolata"/>
              <a:cs typeface="Inconsolata"/>
              <a:sym typeface="Inconsolata"/>
            </a:endParaRPr>
          </a:p>
        </p:txBody>
      </p:sp>
      <p:sp>
        <p:nvSpPr>
          <p:cNvPr id="21" name="Google Shape;412;p28"/>
          <p:cNvSpPr/>
          <p:nvPr/>
        </p:nvSpPr>
        <p:spPr>
          <a:xfrm>
            <a:off x="5722057" y="5103071"/>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11;p28"/>
          <p:cNvSpPr/>
          <p:nvPr/>
        </p:nvSpPr>
        <p:spPr>
          <a:xfrm>
            <a:off x="6244259" y="5022131"/>
            <a:ext cx="5685141" cy="973398"/>
          </a:xfrm>
          <a:prstGeom prst="wedgeRectCallout">
            <a:avLst>
              <a:gd name="adj1" fmla="val -57039"/>
              <a:gd name="adj2" fmla="val -33812"/>
            </a:avLst>
          </a:prstGeom>
          <a:solidFill>
            <a:srgbClr val="002060"/>
          </a:solidFill>
          <a:ln>
            <a:noFill/>
          </a:ln>
        </p:spPr>
        <p:txBody>
          <a:bodyPr spcFirstLastPara="1" wrap="square" lIns="91425" tIns="91425" rIns="91425" bIns="91425" anchor="ctr" anchorCtr="0">
            <a:noAutofit/>
          </a:bodyPr>
          <a:lstStyle/>
          <a:p>
            <a:pPr lvl="0" algn="ctr"/>
            <a:r>
              <a:rPr lang="es-419" dirty="0" smtClean="0">
                <a:solidFill>
                  <a:schemeClr val="bg1"/>
                </a:solidFill>
                <a:latin typeface="Inconsolata"/>
                <a:ea typeface="Inconsolata"/>
                <a:cs typeface="Inconsolata"/>
                <a:sym typeface="Inconsolata"/>
              </a:rPr>
              <a:t>El grupo 4 </a:t>
            </a:r>
            <a:r>
              <a:rPr lang="es-419" smtClean="0">
                <a:solidFill>
                  <a:schemeClr val="bg1"/>
                </a:solidFill>
                <a:latin typeface="Inconsolata"/>
                <a:ea typeface="Inconsolata"/>
                <a:cs typeface="Inconsolata"/>
                <a:sym typeface="Inconsolata"/>
              </a:rPr>
              <a:t>fue el </a:t>
            </a:r>
            <a:r>
              <a:rPr lang="es-419" dirty="0" smtClean="0">
                <a:solidFill>
                  <a:schemeClr val="bg1"/>
                </a:solidFill>
                <a:latin typeface="Inconsolata"/>
                <a:ea typeface="Inconsolata"/>
                <a:cs typeface="Inconsolata"/>
                <a:sym typeface="Inconsolata"/>
              </a:rPr>
              <a:t>testigo</a:t>
            </a:r>
            <a:endParaRPr dirty="0">
              <a:solidFill>
                <a:schemeClr val="bg1"/>
              </a:solidFill>
              <a:latin typeface="Inconsolata"/>
              <a:ea typeface="Inconsolata"/>
              <a:cs typeface="Inconsolata"/>
              <a:sym typeface="Inconsolata"/>
            </a:endParaRPr>
          </a:p>
        </p:txBody>
      </p:sp>
      <p:sp>
        <p:nvSpPr>
          <p:cNvPr id="24" name="Google Shape;412;p28"/>
          <p:cNvSpPr/>
          <p:nvPr/>
        </p:nvSpPr>
        <p:spPr>
          <a:xfrm>
            <a:off x="5736125" y="5970624"/>
            <a:ext cx="232070" cy="233228"/>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CuadroTexto 24"/>
          <p:cNvSpPr txBox="1"/>
          <p:nvPr/>
        </p:nvSpPr>
        <p:spPr>
          <a:xfrm>
            <a:off x="446674" y="34492"/>
            <a:ext cx="5964702" cy="400110"/>
          </a:xfrm>
          <a:prstGeom prst="rect">
            <a:avLst/>
          </a:prstGeom>
          <a:noFill/>
        </p:spPr>
        <p:txBody>
          <a:bodyPr wrap="square" rtlCol="0">
            <a:spAutoFit/>
          </a:bodyPr>
          <a:lstStyle/>
          <a:p>
            <a:r>
              <a:rPr lang="es-419" sz="2000" b="1" dirty="0" smtClean="0">
                <a:latin typeface="Times New Roman" panose="02020603050405020304" pitchFamily="18" charset="0"/>
                <a:cs typeface="Times New Roman" panose="02020603050405020304" pitchFamily="18" charset="0"/>
              </a:rPr>
              <a:t>APLICACIÓN DE LOS TRATAMIENTOS </a:t>
            </a:r>
            <a:endParaRPr lang="es-419" sz="2000" b="1" dirty="0">
              <a:latin typeface="Times New Roman" panose="02020603050405020304" pitchFamily="18" charset="0"/>
              <a:cs typeface="Times New Roman" panose="02020603050405020304" pitchFamily="18" charset="0"/>
            </a:endParaRPr>
          </a:p>
        </p:txBody>
      </p:sp>
      <p:sp>
        <p:nvSpPr>
          <p:cNvPr id="26" name="Google Shape;416;p28"/>
          <p:cNvSpPr/>
          <p:nvPr/>
        </p:nvSpPr>
        <p:spPr>
          <a:xfrm>
            <a:off x="123117" y="5849951"/>
            <a:ext cx="5336942" cy="1008049"/>
          </a:xfrm>
          <a:prstGeom prst="wedgeRectCallout">
            <a:avLst>
              <a:gd name="adj1" fmla="val 57316"/>
              <a:gd name="adj2" fmla="val -34271"/>
            </a:avLst>
          </a:prstGeom>
          <a:solidFill>
            <a:srgbClr val="B51B98"/>
          </a:solidFill>
          <a:ln>
            <a:noFill/>
          </a:ln>
        </p:spPr>
        <p:txBody>
          <a:bodyPr spcFirstLastPara="1" wrap="square" lIns="91425" tIns="91425" rIns="91425" bIns="91425" anchor="ctr" anchorCtr="0">
            <a:noAutofit/>
          </a:bodyPr>
          <a:lstStyle/>
          <a:p>
            <a:pPr algn="ctr"/>
            <a:r>
              <a:rPr lang="es-419" dirty="0" smtClean="0">
                <a:solidFill>
                  <a:schemeClr val="bg1"/>
                </a:solidFill>
                <a:latin typeface="Inconsolata"/>
                <a:ea typeface="Inconsolata"/>
                <a:cs typeface="Inconsolata"/>
                <a:sym typeface="Inconsolata"/>
              </a:rPr>
              <a:t>Los hongos se mezclaron a una dosis de 2,5 ml/L y se rociaron 3 litros de la mezcla sobre los animales.</a:t>
            </a:r>
            <a:endParaRPr dirty="0">
              <a:solidFill>
                <a:schemeClr val="bg1"/>
              </a:solidFill>
              <a:latin typeface="Inconsolata"/>
              <a:ea typeface="Inconsolata"/>
              <a:cs typeface="Inconsolata"/>
              <a:sym typeface="Inconsolata"/>
            </a:endParaRPr>
          </a:p>
        </p:txBody>
      </p:sp>
    </p:spTree>
    <p:extLst>
      <p:ext uri="{BB962C8B-B14F-4D97-AF65-F5344CB8AC3E}">
        <p14:creationId xmlns:p14="http://schemas.microsoft.com/office/powerpoint/2010/main" val="407090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63017809"/>
              </p:ext>
            </p:extLst>
          </p:nvPr>
        </p:nvGraphicFramePr>
        <p:xfrm>
          <a:off x="413768" y="574765"/>
          <a:ext cx="11316678" cy="316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841940887"/>
              </p:ext>
            </p:extLst>
          </p:nvPr>
        </p:nvGraphicFramePr>
        <p:xfrm>
          <a:off x="1072661" y="3840480"/>
          <a:ext cx="9998892" cy="20508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5628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4">
      <a:dk1>
        <a:srgbClr val="000000"/>
      </a:dk1>
      <a:lt1>
        <a:sysClr val="window" lastClr="FFFFFF"/>
      </a:lt1>
      <a:dk2>
        <a:srgbClr val="637052"/>
      </a:dk2>
      <a:lt2>
        <a:srgbClr val="CCDDEA"/>
      </a:lt2>
      <a:accent1>
        <a:srgbClr val="FF0000"/>
      </a:accent1>
      <a:accent2>
        <a:srgbClr val="00B050"/>
      </a:accent2>
      <a:accent3>
        <a:srgbClr val="865640"/>
      </a:accent3>
      <a:accent4>
        <a:srgbClr val="9B8357"/>
      </a:accent4>
      <a:accent5>
        <a:srgbClr val="C2BC80"/>
      </a:accent5>
      <a:accent6>
        <a:srgbClr val="FF0000"/>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5459</TotalTime>
  <Words>2132</Words>
  <Application>Microsoft Office PowerPoint</Application>
  <PresentationFormat>Panorámica</PresentationFormat>
  <Paragraphs>191</Paragraphs>
  <Slides>25</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4" baseType="lpstr">
      <vt:lpstr>Arial</vt:lpstr>
      <vt:lpstr>Calibri</vt:lpstr>
      <vt:lpstr>Calibri Light</vt:lpstr>
      <vt:lpstr>Inconsolata</vt:lpstr>
      <vt:lpstr>Nunito Sans</vt:lpstr>
      <vt:lpstr>Symbol</vt:lpstr>
      <vt:lpstr>Times New Roman</vt:lpstr>
      <vt:lpstr>Retrospección</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Shirley Karola</dc:creator>
  <cp:lastModifiedBy>Shirley Karola</cp:lastModifiedBy>
  <cp:revision>87</cp:revision>
  <dcterms:created xsi:type="dcterms:W3CDTF">2019-07-06T21:44:11Z</dcterms:created>
  <dcterms:modified xsi:type="dcterms:W3CDTF">2019-07-23T13:37:59Z</dcterms:modified>
</cp:coreProperties>
</file>