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81" r:id="rId3"/>
    <p:sldId id="325" r:id="rId4"/>
    <p:sldId id="303" r:id="rId5"/>
    <p:sldId id="320" r:id="rId6"/>
    <p:sldId id="284" r:id="rId7"/>
    <p:sldId id="321" r:id="rId8"/>
    <p:sldId id="283" r:id="rId9"/>
    <p:sldId id="282" r:id="rId10"/>
    <p:sldId id="285" r:id="rId11"/>
    <p:sldId id="305" r:id="rId12"/>
    <p:sldId id="322" r:id="rId13"/>
    <p:sldId id="316" r:id="rId14"/>
    <p:sldId id="323" r:id="rId15"/>
    <p:sldId id="319" r:id="rId16"/>
    <p:sldId id="324" r:id="rId17"/>
    <p:sldId id="317" r:id="rId18"/>
    <p:sldId id="318" r:id="rId19"/>
    <p:sldId id="312" r:id="rId20"/>
    <p:sldId id="314" r:id="rId21"/>
    <p:sldId id="313" r:id="rId22"/>
    <p:sldId id="315" r:id="rId23"/>
    <p:sldId id="278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37EE1E"/>
    <a:srgbClr val="FFFF66"/>
    <a:srgbClr val="66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ME\TESIS\TESIS\TESIS%20CUAD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'V. Depend-Participacion-Napo'!$F$3</c:f>
              <c:strCache>
                <c:ptCount val="1"/>
                <c:pt idx="0">
                  <c:v>Morosidad Provincia de Napo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'V. Depend-Participacion-Napo'!$B$4:$C$29</c:f>
              <c:strCache>
                <c:ptCount val="26"/>
                <c:pt idx="1">
                  <c:v>23 de Julio Ltda</c:v>
                </c:pt>
                <c:pt idx="5">
                  <c:v>29 de Octubre Ltda</c:v>
                </c:pt>
                <c:pt idx="8">
                  <c:v> Pastaza Ltda</c:v>
                </c:pt>
                <c:pt idx="14">
                  <c:v>Oscus Ltda</c:v>
                </c:pt>
                <c:pt idx="18">
                  <c:v>Policia Nacional Ltda</c:v>
                </c:pt>
                <c:pt idx="23">
                  <c:v>San Francisco Ltda</c:v>
                </c:pt>
              </c:strCache>
            </c:strRef>
          </c:cat>
          <c:val>
            <c:numRef>
              <c:f>'V. Depend-Participacion-Napo'!$F$4:$F$29</c:f>
              <c:numCache>
                <c:formatCode>0%</c:formatCode>
                <c:ptCount val="26"/>
                <c:pt idx="0">
                  <c:v>0.28650780331667119</c:v>
                </c:pt>
                <c:pt idx="1">
                  <c:v>0.34084490674789703</c:v>
                </c:pt>
                <c:pt idx="2">
                  <c:v>0.88523217531489218</c:v>
                </c:pt>
                <c:pt idx="5">
                  <c:v>0.16654426659178262</c:v>
                </c:pt>
                <c:pt idx="8">
                  <c:v>5.2018085347633755E-3</c:v>
                </c:pt>
                <c:pt idx="9">
                  <c:v>8.0725569506549605E-2</c:v>
                </c:pt>
                <c:pt idx="10">
                  <c:v>4.4439330958634539E-2</c:v>
                </c:pt>
                <c:pt idx="13">
                  <c:v>6.2278588069517887E-2</c:v>
                </c:pt>
                <c:pt idx="14">
                  <c:v>4.3681229693242417E-2</c:v>
                </c:pt>
                <c:pt idx="15">
                  <c:v>0.14907975781130195</c:v>
                </c:pt>
                <c:pt idx="18">
                  <c:v>0</c:v>
                </c:pt>
                <c:pt idx="19">
                  <c:v>0</c:v>
                </c:pt>
                <c:pt idx="22">
                  <c:v>1.7084123371852881E-2</c:v>
                </c:pt>
                <c:pt idx="23">
                  <c:v>0.41212701630373666</c:v>
                </c:pt>
                <c:pt idx="24">
                  <c:v>0.7413424170633135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C-421C-990B-BC5901C97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0022320"/>
        <c:axId val="200032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'V. Depend-Participacion-Napo'!$D$3</c15:sqref>
                        </c15:formulaRef>
                      </c:ext>
                    </c:extLst>
                    <c:strCache>
                      <c:ptCount val="1"/>
                      <c:pt idx="0">
                        <c:v>Cartera Total Provincia Napo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'V. Depend-Participacion-Napo'!$B$4:$C$29</c15:sqref>
                        </c15:formulaRef>
                      </c:ext>
                    </c:extLst>
                    <c:strCache>
                      <c:ptCount val="26"/>
                      <c:pt idx="1">
                        <c:v>23 de Julio Ltda</c:v>
                      </c:pt>
                      <c:pt idx="5">
                        <c:v>29 de Octubre Ltda</c:v>
                      </c:pt>
                      <c:pt idx="8">
                        <c:v> Pastaza Ltda</c:v>
                      </c:pt>
                      <c:pt idx="14">
                        <c:v>Oscus Ltda</c:v>
                      </c:pt>
                      <c:pt idx="18">
                        <c:v>Policia Nacional Ltda</c:v>
                      </c:pt>
                      <c:pt idx="23">
                        <c:v>San Francisco Ltda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'V. Depend-Participacion-Napo'!$D$4:$D$29</c15:sqref>
                        </c15:formulaRef>
                      </c:ext>
                    </c:extLst>
                    <c:numCache>
                      <c:formatCode>_("$"\ * #,##0_);_("$"\ * \(#,##0\);_("$"\ * "-"??_);_(@_)</c:formatCode>
                      <c:ptCount val="26"/>
                      <c:pt idx="0">
                        <c:v>1056840.3600000001</c:v>
                      </c:pt>
                      <c:pt idx="1">
                        <c:v>1425018.7999999996</c:v>
                      </c:pt>
                      <c:pt idx="2">
                        <c:v>7201.67</c:v>
                      </c:pt>
                      <c:pt idx="3">
                        <c:v>2489060.8299999996</c:v>
                      </c:pt>
                      <c:pt idx="5">
                        <c:v>880187.37</c:v>
                      </c:pt>
                      <c:pt idx="6">
                        <c:v>880187.37</c:v>
                      </c:pt>
                      <c:pt idx="8">
                        <c:v>3600693.8500000006</c:v>
                      </c:pt>
                      <c:pt idx="9">
                        <c:v>3005416.2699999996</c:v>
                      </c:pt>
                      <c:pt idx="10">
                        <c:v>66186.640000000014</c:v>
                      </c:pt>
                      <c:pt idx="11">
                        <c:v>6672296.7599999998</c:v>
                      </c:pt>
                      <c:pt idx="13">
                        <c:v>4214440.92</c:v>
                      </c:pt>
                      <c:pt idx="14">
                        <c:v>2653491.69</c:v>
                      </c:pt>
                      <c:pt idx="15">
                        <c:v>24845.089999999997</c:v>
                      </c:pt>
                      <c:pt idx="16">
                        <c:v>6892777.6999999993</c:v>
                      </c:pt>
                      <c:pt idx="18">
                        <c:v>55914.32</c:v>
                      </c:pt>
                      <c:pt idx="19">
                        <c:v>30317.260000000002</c:v>
                      </c:pt>
                      <c:pt idx="20">
                        <c:v>86231.58</c:v>
                      </c:pt>
                      <c:pt idx="22">
                        <c:v>2366345.5900000003</c:v>
                      </c:pt>
                      <c:pt idx="23">
                        <c:v>2818124.52</c:v>
                      </c:pt>
                      <c:pt idx="24">
                        <c:v>34802.15</c:v>
                      </c:pt>
                      <c:pt idx="25">
                        <c:v>5219272.2600000007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37C-421C-990B-BC5901C977D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'V. Depend-Participacion-Napo'!$E$3</c15:sqref>
                        </c15:formulaRef>
                      </c:ext>
                    </c:extLst>
                    <c:strCache>
                      <c:ptCount val="1"/>
                      <c:pt idx="0">
                        <c:v>Participación Napo con respecto al nacional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'V. Depend-Participacion-Napo'!$B$4:$C$29</c15:sqref>
                        </c15:formulaRef>
                      </c:ext>
                    </c:extLst>
                    <c:strCache>
                      <c:ptCount val="26"/>
                      <c:pt idx="1">
                        <c:v>23 de Julio Ltda</c:v>
                      </c:pt>
                      <c:pt idx="5">
                        <c:v>29 de Octubre Ltda</c:v>
                      </c:pt>
                      <c:pt idx="8">
                        <c:v> Pastaza Ltda</c:v>
                      </c:pt>
                      <c:pt idx="14">
                        <c:v>Oscus Ltda</c:v>
                      </c:pt>
                      <c:pt idx="18">
                        <c:v>Policia Nacional Ltda</c:v>
                      </c:pt>
                      <c:pt idx="23">
                        <c:v>San Francisco Ltda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'V. Depend-Participacion-Napo'!$E$4:$E$29</c15:sqref>
                        </c15:formulaRef>
                      </c:ext>
                    </c:extLst>
                    <c:numCache>
                      <c:formatCode>0%</c:formatCode>
                      <c:ptCount val="26"/>
                      <c:pt idx="0">
                        <c:v>6.2023970014358637E-2</c:v>
                      </c:pt>
                      <c:pt idx="1">
                        <c:v>9.1274677241418675E-2</c:v>
                      </c:pt>
                      <c:pt idx="2">
                        <c:v>7.7298000882495527E-2</c:v>
                      </c:pt>
                      <c:pt idx="3">
                        <c:v>7.6013893107864786E-2</c:v>
                      </c:pt>
                      <c:pt idx="5">
                        <c:v>1.7243005168064724E-2</c:v>
                      </c:pt>
                      <c:pt idx="8">
                        <c:v>9.4658225372746554E-2</c:v>
                      </c:pt>
                      <c:pt idx="9">
                        <c:v>0.17473175004744398</c:v>
                      </c:pt>
                      <c:pt idx="10">
                        <c:v>0.17351643519218832</c:v>
                      </c:pt>
                      <c:pt idx="13">
                        <c:v>6.6301863356981627E-2</c:v>
                      </c:pt>
                      <c:pt idx="14">
                        <c:v>5.0212268198467871E-2</c:v>
                      </c:pt>
                      <c:pt idx="15">
                        <c:v>3.6777579272826474E-2</c:v>
                      </c:pt>
                      <c:pt idx="18" formatCode="0.0%">
                        <c:v>3.5259473334946054E-3</c:v>
                      </c:pt>
                      <c:pt idx="19">
                        <c:v>1.2275882390062266E-2</c:v>
                      </c:pt>
                      <c:pt idx="22">
                        <c:v>4.6030889236202757E-2</c:v>
                      </c:pt>
                      <c:pt idx="23">
                        <c:v>4.1085419280487354E-2</c:v>
                      </c:pt>
                      <c:pt idx="24">
                        <c:v>3.917001921058199E-2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37C-421C-990B-BC5901C977D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'V. Depend-Participacion-Napo'!$G$3</c:f>
              <c:strCache>
                <c:ptCount val="1"/>
                <c:pt idx="0">
                  <c:v>Morosidad Nacional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'V. Depend-Participacion-Napo'!$B$4:$C$29</c:f>
              <c:strCache>
                <c:ptCount val="26"/>
                <c:pt idx="1">
                  <c:v>23 de Julio Ltda</c:v>
                </c:pt>
                <c:pt idx="5">
                  <c:v>29 de Octubre Ltda</c:v>
                </c:pt>
                <c:pt idx="8">
                  <c:v> Pastaza Ltda</c:v>
                </c:pt>
                <c:pt idx="14">
                  <c:v>Oscus Ltda</c:v>
                </c:pt>
                <c:pt idx="18">
                  <c:v>Policia Nacional Ltda</c:v>
                </c:pt>
                <c:pt idx="23">
                  <c:v>San Francisco Ltda</c:v>
                </c:pt>
              </c:strCache>
            </c:strRef>
          </c:cat>
          <c:val>
            <c:numRef>
              <c:f>'V. Depend-Participacion-Napo'!$G$4:$G$29</c:f>
              <c:numCache>
                <c:formatCode>0%</c:formatCode>
                <c:ptCount val="26"/>
                <c:pt idx="0">
                  <c:v>8.4410973964814798E-2</c:v>
                </c:pt>
                <c:pt idx="1">
                  <c:v>0.15061203991022223</c:v>
                </c:pt>
                <c:pt idx="2">
                  <c:v>0.6629824463673587</c:v>
                </c:pt>
                <c:pt idx="5">
                  <c:v>0.14779999999999999</c:v>
                </c:pt>
                <c:pt idx="8">
                  <c:v>1.2092611443003271E-2</c:v>
                </c:pt>
                <c:pt idx="9">
                  <c:v>5.9580139121696463E-2</c:v>
                </c:pt>
                <c:pt idx="10">
                  <c:v>4.5338981917773004E-2</c:v>
                </c:pt>
                <c:pt idx="13">
                  <c:v>4.3570993328311103E-2</c:v>
                </c:pt>
                <c:pt idx="14">
                  <c:v>3.77102992223282E-2</c:v>
                </c:pt>
                <c:pt idx="15">
                  <c:v>0.16338646486366146</c:v>
                </c:pt>
                <c:pt idx="18">
                  <c:v>9.3347606614028935E-3</c:v>
                </c:pt>
                <c:pt idx="19">
                  <c:v>3.6845904741516389E-2</c:v>
                </c:pt>
                <c:pt idx="20">
                  <c:v>9.2358276225132537E-4</c:v>
                </c:pt>
                <c:pt idx="22">
                  <c:v>2.3400272497886569E-2</c:v>
                </c:pt>
                <c:pt idx="23">
                  <c:v>0.14346625472923324</c:v>
                </c:pt>
                <c:pt idx="24">
                  <c:v>0.20429016222004112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C-421C-990B-BC5901C97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029600"/>
        <c:axId val="200033520"/>
      </c:lineChart>
      <c:catAx>
        <c:axId val="20002232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032960"/>
        <c:crosses val="autoZero"/>
        <c:auto val="1"/>
        <c:lblAlgn val="ctr"/>
        <c:lblOffset val="100"/>
        <c:noMultiLvlLbl val="0"/>
      </c:catAx>
      <c:valAx>
        <c:axId val="200032960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022320"/>
        <c:crosses val="autoZero"/>
        <c:crossBetween val="between"/>
      </c:valAx>
      <c:valAx>
        <c:axId val="20003352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029600"/>
        <c:crosses val="max"/>
        <c:crossBetween val="between"/>
      </c:valAx>
      <c:catAx>
        <c:axId val="200029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033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'V. Depend-Participacion-Napo'!$O$3:$O$4</c:f>
              <c:strCache>
                <c:ptCount val="2"/>
                <c:pt idx="0">
                  <c:v>Provisión proporcional para la cartera de microcrédito de la Provincia de Napo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'V. Depend-Participacion-Napo'!$K$5:$L$16</c:f>
              <c:strCache>
                <c:ptCount val="11"/>
                <c:pt idx="2">
                  <c:v>29 de Octubre Ltda</c:v>
                </c:pt>
                <c:pt idx="4">
                  <c:v>Pastaza Ltda</c:v>
                </c:pt>
                <c:pt idx="6">
                  <c:v>Oscus Ltda</c:v>
                </c:pt>
                <c:pt idx="8">
                  <c:v>Policia Nacional Ltda</c:v>
                </c:pt>
                <c:pt idx="10">
                  <c:v>San Francisco Ltda</c:v>
                </c:pt>
              </c:strCache>
            </c:strRef>
          </c:cat>
          <c:val>
            <c:numRef>
              <c:f>'V. Depend-Participacion-Napo'!$O$5:$O$16</c:f>
              <c:numCache>
                <c:formatCode>General</c:formatCode>
                <c:ptCount val="12"/>
                <c:pt idx="0" formatCode="_(&quot;$&quot;* #,##0.00_);_(&quot;$&quot;* \(#,##0.00\);_(&quot;$&quot;* &quot;-&quot;??_);_(@_)">
                  <c:v>664347.7379410062</c:v>
                </c:pt>
                <c:pt idx="2" formatCode="_(&quot;$&quot;* #,##0.00_);_(&quot;$&quot;* \(#,##0.00\);_(&quot;$&quot;* &quot;-&quot;??_);_(@_)">
                  <c:v>303885.76140723558</c:v>
                </c:pt>
                <c:pt idx="4" formatCode="_(&quot;$&quot;* #,##0.00_);_(&quot;$&quot;* \(#,##0.00\);_(&quot;$&quot;* &quot;-&quot;??_);_(@_)">
                  <c:v>369191.9491610984</c:v>
                </c:pt>
                <c:pt idx="6" formatCode="_(&quot;$&quot;* #,##0.00_);_(&quot;$&quot;* \(#,##0.00\);_(&quot;$&quot;* &quot;-&quot;??_);_(@_)">
                  <c:v>86231.58</c:v>
                </c:pt>
                <c:pt idx="8" formatCode="_(&quot;$&quot;* #,##0.00_);_(&quot;$&quot;* \(#,##0.00\);_(&quot;$&quot;* &quot;-&quot;??_);_(@_)">
                  <c:v>48937.055997540985</c:v>
                </c:pt>
                <c:pt idx="10" formatCode="_(&quot;$&quot;* #,##0.00_);_(&quot;$&quot;* \(#,##0.00\);_(&quot;$&quot;* &quot;-&quot;??_);_(@_)">
                  <c:v>961171.06070779217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7-4B52-9CEB-D3CAF6D7A9D5}"/>
            </c:ext>
          </c:extLst>
        </c:ser>
        <c:ser>
          <c:idx val="3"/>
          <c:order val="3"/>
          <c:tx>
            <c:strRef>
              <c:f>'V. Depend-Participacion-Napo'!$P$3:$P$4</c:f>
              <c:strCache>
                <c:ptCount val="2"/>
                <c:pt idx="0">
                  <c:v>Cartera que no genera intereses y vencida en Napo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'V. Depend-Participacion-Napo'!$K$5:$L$16</c:f>
              <c:strCache>
                <c:ptCount val="11"/>
                <c:pt idx="2">
                  <c:v>29 de Octubre Ltda</c:v>
                </c:pt>
                <c:pt idx="4">
                  <c:v>Pastaza Ltda</c:v>
                </c:pt>
                <c:pt idx="6">
                  <c:v>Oscus Ltda</c:v>
                </c:pt>
                <c:pt idx="8">
                  <c:v>Policia Nacional Ltda</c:v>
                </c:pt>
                <c:pt idx="10">
                  <c:v>San Francisco Ltda</c:v>
                </c:pt>
              </c:strCache>
            </c:strRef>
          </c:cat>
          <c:val>
            <c:numRef>
              <c:f>'V. Depend-Participacion-Napo'!$P$5:$P$16</c:f>
              <c:numCache>
                <c:formatCode>General</c:formatCode>
                <c:ptCount val="12"/>
                <c:pt idx="0" formatCode="_(&quot;$&quot;* #,##0.00_);_(&quot;$&quot;* \(#,##0.00\);_(&quot;$&quot;* &quot;-&quot;??_);_(@_)">
                  <c:v>241431.28000000003</c:v>
                </c:pt>
                <c:pt idx="2" formatCode="_(&quot;$&quot;* #,##0.00_);_(&quot;$&quot;* \(#,##0.00\);_(&quot;$&quot;* &quot;-&quot;??_);_(@_)">
                  <c:v>146590.16</c:v>
                </c:pt>
                <c:pt idx="4" formatCode="_(&quot;$&quot;* #,##0.00_);_(&quot;$&quot;* \(#,##0.00\);_(&quot;$&quot;* &quot;-&quot;??_);_(@_)">
                  <c:v>264285.35000000003</c:v>
                </c:pt>
                <c:pt idx="6" formatCode="_(&quot;$&quot;* #,##0.00_);_(&quot;$&quot;* \(#,##0.00\);_(&quot;$&quot;* &quot;-&quot;??_);_(@_)">
                  <c:v>382081.11</c:v>
                </c:pt>
                <c:pt idx="8" formatCode="_(&quot;$&quot;* #,##0.00_);_(&quot;$&quot;* \(#,##0.00\);_(&quot;$&quot;* &quot;-&quot;??_);_(@_)">
                  <c:v>0</c:v>
                </c:pt>
                <c:pt idx="10" formatCode="_(&quot;$&quot;* #,##0.00_);_(&quot;$&quot;* \(#,##0.00\);_(&quot;$&quot;* &quot;-&quot;??_);_(@_)">
                  <c:v>1227652.5000000002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7-4B52-9CEB-D3CAF6D7A9D5}"/>
            </c:ext>
          </c:extLst>
        </c:ser>
        <c:ser>
          <c:idx val="4"/>
          <c:order val="4"/>
          <c:tx>
            <c:strRef>
              <c:f>'V. Depend-Participacion-Napo'!$Q$3:$Q$4</c:f>
              <c:strCache>
                <c:ptCount val="2"/>
                <c:pt idx="0">
                  <c:v>Porcentaje de Provision en Napo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'V. Depend-Participacion-Napo'!$K$5:$L$16</c:f>
              <c:strCache>
                <c:ptCount val="11"/>
                <c:pt idx="2">
                  <c:v>29 de Octubre Ltda</c:v>
                </c:pt>
                <c:pt idx="4">
                  <c:v>Pastaza Ltda</c:v>
                </c:pt>
                <c:pt idx="6">
                  <c:v>Oscus Ltda</c:v>
                </c:pt>
                <c:pt idx="8">
                  <c:v>Policia Nacional Ltda</c:v>
                </c:pt>
                <c:pt idx="10">
                  <c:v>San Francisco Ltda</c:v>
                </c:pt>
              </c:strCache>
            </c:strRef>
          </c:cat>
          <c:val>
            <c:numRef>
              <c:f>'V. Depend-Participacion-Napo'!$Q$5:$Q$16</c:f>
              <c:numCache>
                <c:formatCode>General</c:formatCode>
                <c:ptCount val="12"/>
                <c:pt idx="0" formatCode="0%">
                  <c:v>2.7517053214521585</c:v>
                </c:pt>
                <c:pt idx="2" formatCode="0%">
                  <c:v>2.0730297409269189</c:v>
                </c:pt>
                <c:pt idx="4" formatCode="0%">
                  <c:v>1.3969444358572973</c:v>
                </c:pt>
                <c:pt idx="6" formatCode="0%">
                  <c:v>0.22568919986648908</c:v>
                </c:pt>
                <c:pt idx="10" formatCode="0%">
                  <c:v>0.78293414521437621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7-4B52-9CEB-D3CAF6D7A9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6752960"/>
        <c:axId val="146753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'V. Depend-Participacion-Napo'!$M$3:$M$4</c15:sqref>
                        </c15:formulaRef>
                      </c:ext>
                    </c:extLst>
                    <c:strCache>
                      <c:ptCount val="2"/>
                      <c:pt idx="0">
                        <c:v>Total Provisión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'V. Depend-Participacion-Napo'!$K$5:$L$16</c15:sqref>
                        </c15:formulaRef>
                      </c:ext>
                    </c:extLst>
                    <c:strCache>
                      <c:ptCount val="11"/>
                      <c:pt idx="2">
                        <c:v>29 de Octubre Ltda</c:v>
                      </c:pt>
                      <c:pt idx="4">
                        <c:v>Pastaza Ltda</c:v>
                      </c:pt>
                      <c:pt idx="6">
                        <c:v>Oscus Ltda</c:v>
                      </c:pt>
                      <c:pt idx="8">
                        <c:v>Policia Nacional Ltda</c:v>
                      </c:pt>
                      <c:pt idx="10">
                        <c:v>San Francisco Ltda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'V. Depend-Participacion-Napo'!$M$5:$M$16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_(&quot;$&quot;* #,##0.00_);_(&quot;$&quot;* \(#,##0.00\);_(&quot;$&quot;* &quot;-&quot;??_);_(@_)">
                        <c:v>8739819.9299999997</c:v>
                      </c:pt>
                      <c:pt idx="2" formatCode="_(&quot;$&quot;* #,##0.00_);_(&quot;$&quot;* \(#,##0.00\);_(&quot;$&quot;* &quot;-&quot;??_);_(@_)">
                        <c:v>17623712.25</c:v>
                      </c:pt>
                      <c:pt idx="4" formatCode="_(&quot;$&quot;* #,##0.00_);_(&quot;$&quot;* \(#,##0.00\);_(&quot;$&quot;* &quot;-&quot;??_);_(@_)">
                        <c:v>3077597.38</c:v>
                      </c:pt>
                      <c:pt idx="6" formatCode="_(&quot;$&quot;* #,##0.00_);_(&quot;$&quot;* \(#,##0.00\);_(&quot;$&quot;* &quot;-&quot;??_);_(@_)">
                        <c:v>13890405.9</c:v>
                      </c:pt>
                      <c:pt idx="8" formatCode="_(&quot;$&quot;* #,##0.00_);_(&quot;$&quot;* \(#,##0.00\);_(&quot;$&quot;* &quot;-&quot;??_);_(@_)">
                        <c:v>10401671.939999999</c:v>
                      </c:pt>
                      <c:pt idx="10" formatCode="_(&quot;$&quot;* #,##0.00_);_(&quot;$&quot;* \(#,##0.00\);_(&quot;$&quot;* &quot;-&quot;??_);_(@_)">
                        <c:v>22262518.989999998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DC7-4B52-9CEB-D3CAF6D7A9D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'V. Depend-Participacion-Napo'!$N$3:$N$4</c15:sqref>
                        </c15:formulaRef>
                      </c:ext>
                    </c:extLst>
                    <c:strCache>
                      <c:ptCount val="2"/>
                      <c:pt idx="0">
                        <c:v>Porcentaje en relación al total de la cartera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'V. Depend-Participacion-Napo'!$K$5:$L$16</c15:sqref>
                        </c15:formulaRef>
                      </c:ext>
                    </c:extLst>
                    <c:strCache>
                      <c:ptCount val="11"/>
                      <c:pt idx="2">
                        <c:v>29 de Octubre Ltda</c:v>
                      </c:pt>
                      <c:pt idx="4">
                        <c:v>Pastaza Ltda</c:v>
                      </c:pt>
                      <c:pt idx="6">
                        <c:v>Oscus Ltda</c:v>
                      </c:pt>
                      <c:pt idx="8">
                        <c:v>Policia Nacional Ltda</c:v>
                      </c:pt>
                      <c:pt idx="10">
                        <c:v>San Francisco Ltda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'V. Depend-Participacion-Napo'!$N$5:$N$16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0.26690699155834063</c:v>
                      </c:pt>
                      <c:pt idx="2" formatCode="0%">
                        <c:v>0.34525121782562679</c:v>
                      </c:pt>
                      <c:pt idx="4" formatCode="0%">
                        <c:v>5.5332063671745077E-2</c:v>
                      </c:pt>
                      <c:pt idx="6" formatCode="0%">
                        <c:v>0.11863474668805757</c:v>
                      </c:pt>
                      <c:pt idx="8" formatCode="0%">
                        <c:v>0.56750735632515359</c:v>
                      </c:pt>
                      <c:pt idx="10" formatCode="0%">
                        <c:v>0.18415806128262641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DC7-4B52-9CEB-D3CAF6D7A9D5}"/>
                  </c:ext>
                </c:extLst>
              </c15:ser>
            </c15:filteredBarSeries>
          </c:ext>
        </c:extLst>
      </c:barChart>
      <c:catAx>
        <c:axId val="14675296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6753520"/>
        <c:crosses val="autoZero"/>
        <c:auto val="1"/>
        <c:lblAlgn val="ctr"/>
        <c:lblOffset val="100"/>
        <c:noMultiLvlLbl val="0"/>
      </c:catAx>
      <c:valAx>
        <c:axId val="14675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675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2A012-8258-4EFA-9FC8-31A5CF464060}" type="doc">
      <dgm:prSet loTypeId="urn:microsoft.com/office/officeart/2008/layout/AlternatingHexagon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20C4552-A056-4A90-8B21-F676991095A9}">
      <dgm:prSet phldrT="[Texto]"/>
      <dgm:spPr/>
      <dgm:t>
        <a:bodyPr/>
        <a:lstStyle/>
        <a:p>
          <a:r>
            <a:rPr lang="es-EC" dirty="0"/>
            <a:t>PROBLEMA DE INVESTIGACIÓN</a:t>
          </a:r>
        </a:p>
      </dgm:t>
    </dgm:pt>
    <dgm:pt modelId="{E0364D06-0875-46DA-A70A-EAFED21E1577}" type="parTrans" cxnId="{A559FC33-EC27-4A3E-BAE9-DF35A76C688D}">
      <dgm:prSet/>
      <dgm:spPr/>
      <dgm:t>
        <a:bodyPr/>
        <a:lstStyle/>
        <a:p>
          <a:endParaRPr lang="es-EC"/>
        </a:p>
      </dgm:t>
    </dgm:pt>
    <dgm:pt modelId="{7BB83B17-C890-4E48-8B02-83C19C525462}" type="sibTrans" cxnId="{A559FC33-EC27-4A3E-BAE9-DF35A76C688D}">
      <dgm:prSet/>
      <dgm:spPr/>
      <dgm:t>
        <a:bodyPr/>
        <a:lstStyle/>
        <a:p>
          <a:endParaRPr lang="es-EC"/>
        </a:p>
      </dgm:t>
    </dgm:pt>
    <dgm:pt modelId="{0A929F80-C5D6-4BC8-92FE-2BF39E4E4ADD}">
      <dgm:prSet phldrT="[Texto]"/>
      <dgm:spPr/>
      <dgm:t>
        <a:bodyPr/>
        <a:lstStyle/>
        <a:p>
          <a:r>
            <a:rPr lang="es-EC" dirty="0"/>
            <a:t>Buen uso o mal uso de los recursos financieros.</a:t>
          </a:r>
        </a:p>
      </dgm:t>
    </dgm:pt>
    <dgm:pt modelId="{5061A605-221E-48F4-BF71-848D7299B57B}" type="parTrans" cxnId="{4D6F87BF-1588-43F9-9A06-7869BB65A533}">
      <dgm:prSet/>
      <dgm:spPr/>
      <dgm:t>
        <a:bodyPr/>
        <a:lstStyle/>
        <a:p>
          <a:endParaRPr lang="es-EC"/>
        </a:p>
      </dgm:t>
    </dgm:pt>
    <dgm:pt modelId="{FA245639-53C5-4DF6-B77D-C001F9CA7096}" type="sibTrans" cxnId="{4D6F87BF-1588-43F9-9A06-7869BB65A533}">
      <dgm:prSet/>
      <dgm:spPr/>
      <dgm:t>
        <a:bodyPr/>
        <a:lstStyle/>
        <a:p>
          <a:endParaRPr lang="es-EC"/>
        </a:p>
      </dgm:t>
    </dgm:pt>
    <dgm:pt modelId="{77499DCA-AF1C-49A5-AFD4-5139B1505F68}">
      <dgm:prSet phldrT="[Texto]"/>
      <dgm:spPr/>
      <dgm:t>
        <a:bodyPr/>
        <a:lstStyle/>
        <a:p>
          <a:r>
            <a:rPr lang="es-EC" dirty="0"/>
            <a:t>Analizar si los recursos otorgados</a:t>
          </a:r>
        </a:p>
      </dgm:t>
    </dgm:pt>
    <dgm:pt modelId="{C13E0143-A2A4-40F2-8BD8-452C5297587D}" type="parTrans" cxnId="{D67227D1-10F9-4BEB-9301-57DAF81AD0E1}">
      <dgm:prSet/>
      <dgm:spPr/>
      <dgm:t>
        <a:bodyPr/>
        <a:lstStyle/>
        <a:p>
          <a:endParaRPr lang="es-EC"/>
        </a:p>
      </dgm:t>
    </dgm:pt>
    <dgm:pt modelId="{985F273A-F2F6-4661-B27D-FD8F8DBFCCA3}" type="sibTrans" cxnId="{D67227D1-10F9-4BEB-9301-57DAF81AD0E1}">
      <dgm:prSet/>
      <dgm:spPr/>
      <dgm:t>
        <a:bodyPr/>
        <a:lstStyle/>
        <a:p>
          <a:endParaRPr lang="es-EC"/>
        </a:p>
      </dgm:t>
    </dgm:pt>
    <dgm:pt modelId="{28D0D3CC-3C32-4F4A-A201-B78321A3007A}" type="pres">
      <dgm:prSet presAssocID="{7602A012-8258-4EFA-9FC8-31A5CF464060}" presName="Name0" presStyleCnt="0">
        <dgm:presLayoutVars>
          <dgm:chMax/>
          <dgm:chPref/>
          <dgm:dir/>
          <dgm:animLvl val="lvl"/>
        </dgm:presLayoutVars>
      </dgm:prSet>
      <dgm:spPr/>
    </dgm:pt>
    <dgm:pt modelId="{6D847AF1-03E4-4B43-A267-4343F06B0B47}" type="pres">
      <dgm:prSet presAssocID="{D20C4552-A056-4A90-8B21-F676991095A9}" presName="composite" presStyleCnt="0"/>
      <dgm:spPr/>
    </dgm:pt>
    <dgm:pt modelId="{6CC033E1-8EAB-4419-8FEA-C7DB59702EBE}" type="pres">
      <dgm:prSet presAssocID="{D20C4552-A056-4A90-8B21-F676991095A9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2407A15-10B9-4954-9963-C47A7924BBB1}" type="pres">
      <dgm:prSet presAssocID="{D20C4552-A056-4A90-8B21-F676991095A9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49BD2B1-6826-4F3E-9E43-D42A7720A336}" type="pres">
      <dgm:prSet presAssocID="{D20C4552-A056-4A90-8B21-F676991095A9}" presName="BalanceSpacing" presStyleCnt="0"/>
      <dgm:spPr/>
    </dgm:pt>
    <dgm:pt modelId="{611A5518-4422-4D4F-8132-52B0B6B0A1AD}" type="pres">
      <dgm:prSet presAssocID="{D20C4552-A056-4A90-8B21-F676991095A9}" presName="BalanceSpacing1" presStyleCnt="0"/>
      <dgm:spPr/>
    </dgm:pt>
    <dgm:pt modelId="{109C24B4-5AC5-415F-AC10-DF578D6F10F0}" type="pres">
      <dgm:prSet presAssocID="{7BB83B17-C890-4E48-8B02-83C19C525462}" presName="Accent1Text" presStyleLbl="node1" presStyleIdx="1" presStyleCnt="4"/>
      <dgm:spPr/>
    </dgm:pt>
    <dgm:pt modelId="{CCED4C43-E606-49AA-8885-D241F2604B54}" type="pres">
      <dgm:prSet presAssocID="{7BB83B17-C890-4E48-8B02-83C19C525462}" presName="spaceBetweenRectangles" presStyleCnt="0"/>
      <dgm:spPr/>
    </dgm:pt>
    <dgm:pt modelId="{D9BBFF37-0241-41E1-B2D6-4F89ED0C2C61}" type="pres">
      <dgm:prSet presAssocID="{0A929F80-C5D6-4BC8-92FE-2BF39E4E4ADD}" presName="composite" presStyleCnt="0"/>
      <dgm:spPr/>
    </dgm:pt>
    <dgm:pt modelId="{BF599DC0-9F4D-446F-A476-4F83AE0116A5}" type="pres">
      <dgm:prSet presAssocID="{0A929F80-C5D6-4BC8-92FE-2BF39E4E4ADD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D2C6F17-4189-4642-BF10-87411BB42CE9}" type="pres">
      <dgm:prSet presAssocID="{0A929F80-C5D6-4BC8-92FE-2BF39E4E4ADD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BB140D9-D59B-45FB-9D8C-62F538D38183}" type="pres">
      <dgm:prSet presAssocID="{0A929F80-C5D6-4BC8-92FE-2BF39E4E4ADD}" presName="BalanceSpacing" presStyleCnt="0"/>
      <dgm:spPr/>
    </dgm:pt>
    <dgm:pt modelId="{D773E30D-A710-4D21-9C5B-D63C9EC6A0D3}" type="pres">
      <dgm:prSet presAssocID="{0A929F80-C5D6-4BC8-92FE-2BF39E4E4ADD}" presName="BalanceSpacing1" presStyleCnt="0"/>
      <dgm:spPr/>
    </dgm:pt>
    <dgm:pt modelId="{8287EEE2-70B7-4D1D-BFC8-47A6E830A3D7}" type="pres">
      <dgm:prSet presAssocID="{FA245639-53C5-4DF6-B77D-C001F9CA7096}" presName="Accent1Text" presStyleLbl="node1" presStyleIdx="3" presStyleCnt="4"/>
      <dgm:spPr/>
    </dgm:pt>
  </dgm:ptLst>
  <dgm:cxnLst>
    <dgm:cxn modelId="{A559FC33-EC27-4A3E-BAE9-DF35A76C688D}" srcId="{7602A012-8258-4EFA-9FC8-31A5CF464060}" destId="{D20C4552-A056-4A90-8B21-F676991095A9}" srcOrd="0" destOrd="0" parTransId="{E0364D06-0875-46DA-A70A-EAFED21E1577}" sibTransId="{7BB83B17-C890-4E48-8B02-83C19C525462}"/>
    <dgm:cxn modelId="{B2EE0840-06FC-4A14-9DD5-8B8B63BF6CA9}" type="presOf" srcId="{7602A012-8258-4EFA-9FC8-31A5CF464060}" destId="{28D0D3CC-3C32-4F4A-A201-B78321A3007A}" srcOrd="0" destOrd="0" presId="urn:microsoft.com/office/officeart/2008/layout/AlternatingHexagons"/>
    <dgm:cxn modelId="{11A09949-4495-4379-BE1E-330FCE2FBD4B}" type="presOf" srcId="{7BB83B17-C890-4E48-8B02-83C19C525462}" destId="{109C24B4-5AC5-415F-AC10-DF578D6F10F0}" srcOrd="0" destOrd="0" presId="urn:microsoft.com/office/officeart/2008/layout/AlternatingHexagons"/>
    <dgm:cxn modelId="{A301E883-3807-433B-ABE1-A242C8D0EE66}" type="presOf" srcId="{FA245639-53C5-4DF6-B77D-C001F9CA7096}" destId="{8287EEE2-70B7-4D1D-BFC8-47A6E830A3D7}" srcOrd="0" destOrd="0" presId="urn:microsoft.com/office/officeart/2008/layout/AlternatingHexagons"/>
    <dgm:cxn modelId="{F98474B6-A212-4F31-8209-7458C8772BF9}" type="presOf" srcId="{D20C4552-A056-4A90-8B21-F676991095A9}" destId="{6CC033E1-8EAB-4419-8FEA-C7DB59702EBE}" srcOrd="0" destOrd="0" presId="urn:microsoft.com/office/officeart/2008/layout/AlternatingHexagons"/>
    <dgm:cxn modelId="{4D6F87BF-1588-43F9-9A06-7869BB65A533}" srcId="{7602A012-8258-4EFA-9FC8-31A5CF464060}" destId="{0A929F80-C5D6-4BC8-92FE-2BF39E4E4ADD}" srcOrd="1" destOrd="0" parTransId="{5061A605-221E-48F4-BF71-848D7299B57B}" sibTransId="{FA245639-53C5-4DF6-B77D-C001F9CA7096}"/>
    <dgm:cxn modelId="{D67227D1-10F9-4BEB-9301-57DAF81AD0E1}" srcId="{D20C4552-A056-4A90-8B21-F676991095A9}" destId="{77499DCA-AF1C-49A5-AFD4-5139B1505F68}" srcOrd="0" destOrd="0" parTransId="{C13E0143-A2A4-40F2-8BD8-452C5297587D}" sibTransId="{985F273A-F2F6-4661-B27D-FD8F8DBFCCA3}"/>
    <dgm:cxn modelId="{2BD143E6-F092-4ACF-9EDD-3EA928BE75CB}" type="presOf" srcId="{77499DCA-AF1C-49A5-AFD4-5139B1505F68}" destId="{52407A15-10B9-4954-9963-C47A7924BBB1}" srcOrd="0" destOrd="0" presId="urn:microsoft.com/office/officeart/2008/layout/AlternatingHexagons"/>
    <dgm:cxn modelId="{1670BAEC-BF93-48BC-8A75-089FBB755549}" type="presOf" srcId="{0A929F80-C5D6-4BC8-92FE-2BF39E4E4ADD}" destId="{BF599DC0-9F4D-446F-A476-4F83AE0116A5}" srcOrd="0" destOrd="0" presId="urn:microsoft.com/office/officeart/2008/layout/AlternatingHexagons"/>
    <dgm:cxn modelId="{E9E13350-A778-43D9-8F54-E975710A26D8}" type="presParOf" srcId="{28D0D3CC-3C32-4F4A-A201-B78321A3007A}" destId="{6D847AF1-03E4-4B43-A267-4343F06B0B47}" srcOrd="0" destOrd="0" presId="urn:microsoft.com/office/officeart/2008/layout/AlternatingHexagons"/>
    <dgm:cxn modelId="{EDE71FF6-BB7E-48D8-974C-81FB29A6B065}" type="presParOf" srcId="{6D847AF1-03E4-4B43-A267-4343F06B0B47}" destId="{6CC033E1-8EAB-4419-8FEA-C7DB59702EBE}" srcOrd="0" destOrd="0" presId="urn:microsoft.com/office/officeart/2008/layout/AlternatingHexagons"/>
    <dgm:cxn modelId="{250F4FFA-0DE9-4E89-A131-EAEB30F4F532}" type="presParOf" srcId="{6D847AF1-03E4-4B43-A267-4343F06B0B47}" destId="{52407A15-10B9-4954-9963-C47A7924BBB1}" srcOrd="1" destOrd="0" presId="urn:microsoft.com/office/officeart/2008/layout/AlternatingHexagons"/>
    <dgm:cxn modelId="{8CB0DC7A-CC10-4EF0-8434-51E447AA1B54}" type="presParOf" srcId="{6D847AF1-03E4-4B43-A267-4343F06B0B47}" destId="{A49BD2B1-6826-4F3E-9E43-D42A7720A336}" srcOrd="2" destOrd="0" presId="urn:microsoft.com/office/officeart/2008/layout/AlternatingHexagons"/>
    <dgm:cxn modelId="{C6945A3D-0939-44CE-A9D4-4C73D9130C21}" type="presParOf" srcId="{6D847AF1-03E4-4B43-A267-4343F06B0B47}" destId="{611A5518-4422-4D4F-8132-52B0B6B0A1AD}" srcOrd="3" destOrd="0" presId="urn:microsoft.com/office/officeart/2008/layout/AlternatingHexagons"/>
    <dgm:cxn modelId="{24D6B0EA-A43E-4FBC-BFC5-CC46DFA116F8}" type="presParOf" srcId="{6D847AF1-03E4-4B43-A267-4343F06B0B47}" destId="{109C24B4-5AC5-415F-AC10-DF578D6F10F0}" srcOrd="4" destOrd="0" presId="urn:microsoft.com/office/officeart/2008/layout/AlternatingHexagons"/>
    <dgm:cxn modelId="{51D4A123-6B61-452F-A532-E10FE507DB39}" type="presParOf" srcId="{28D0D3CC-3C32-4F4A-A201-B78321A3007A}" destId="{CCED4C43-E606-49AA-8885-D241F2604B54}" srcOrd="1" destOrd="0" presId="urn:microsoft.com/office/officeart/2008/layout/AlternatingHexagons"/>
    <dgm:cxn modelId="{89268EB0-9D0C-4069-BDF2-C0F2C0E4654A}" type="presParOf" srcId="{28D0D3CC-3C32-4F4A-A201-B78321A3007A}" destId="{D9BBFF37-0241-41E1-B2D6-4F89ED0C2C61}" srcOrd="2" destOrd="0" presId="urn:microsoft.com/office/officeart/2008/layout/AlternatingHexagons"/>
    <dgm:cxn modelId="{21CADBAE-215B-430C-908A-70BBC86F00E4}" type="presParOf" srcId="{D9BBFF37-0241-41E1-B2D6-4F89ED0C2C61}" destId="{BF599DC0-9F4D-446F-A476-4F83AE0116A5}" srcOrd="0" destOrd="0" presId="urn:microsoft.com/office/officeart/2008/layout/AlternatingHexagons"/>
    <dgm:cxn modelId="{8B1CBC86-F958-4552-AD13-6E20F0A66BF6}" type="presParOf" srcId="{D9BBFF37-0241-41E1-B2D6-4F89ED0C2C61}" destId="{2D2C6F17-4189-4642-BF10-87411BB42CE9}" srcOrd="1" destOrd="0" presId="urn:microsoft.com/office/officeart/2008/layout/AlternatingHexagons"/>
    <dgm:cxn modelId="{A582365B-4D70-427C-BC18-E251FE322160}" type="presParOf" srcId="{D9BBFF37-0241-41E1-B2D6-4F89ED0C2C61}" destId="{EBB140D9-D59B-45FB-9D8C-62F538D38183}" srcOrd="2" destOrd="0" presId="urn:microsoft.com/office/officeart/2008/layout/AlternatingHexagons"/>
    <dgm:cxn modelId="{189B76DC-9B7D-4F64-A901-155AEB6DBFE5}" type="presParOf" srcId="{D9BBFF37-0241-41E1-B2D6-4F89ED0C2C61}" destId="{D773E30D-A710-4D21-9C5B-D63C9EC6A0D3}" srcOrd="3" destOrd="0" presId="urn:microsoft.com/office/officeart/2008/layout/AlternatingHexagons"/>
    <dgm:cxn modelId="{2569AC11-2D49-41DA-9CE7-DF4B9EF5074E}" type="presParOf" srcId="{D9BBFF37-0241-41E1-B2D6-4F89ED0C2C61}" destId="{8287EEE2-70B7-4D1D-BFC8-47A6E830A3D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977284-C5EA-4F82-B154-CD5F92A128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7F59515-9B81-4066-BFBD-79D4C49E823C}">
      <dgm:prSet phldrT="[Texto]"/>
      <dgm:spPr/>
      <dgm:t>
        <a:bodyPr/>
        <a:lstStyle/>
        <a:p>
          <a:r>
            <a:rPr lang="es-EC" dirty="0"/>
            <a:t>R1-C2.- Continuar aplicando la provisión para incobrables mayor y menor a 12 meses y así cumplir con el estándar del 100% y 35%, que recomienda la metodología PERLAS.</a:t>
          </a:r>
        </a:p>
      </dgm:t>
    </dgm:pt>
    <dgm:pt modelId="{9860029B-062E-4C3A-82EA-3BEE5E79160C}" type="parTrans" cxnId="{00B3E89E-D36B-487B-A130-A486143BF5CE}">
      <dgm:prSet/>
      <dgm:spPr/>
      <dgm:t>
        <a:bodyPr/>
        <a:lstStyle/>
        <a:p>
          <a:endParaRPr lang="es-EC"/>
        </a:p>
      </dgm:t>
    </dgm:pt>
    <dgm:pt modelId="{584721AC-A2FE-4095-9D85-508C05190C62}" type="sibTrans" cxnId="{00B3E89E-D36B-487B-A130-A486143BF5CE}">
      <dgm:prSet/>
      <dgm:spPr/>
      <dgm:t>
        <a:bodyPr/>
        <a:lstStyle/>
        <a:p>
          <a:endParaRPr lang="es-EC"/>
        </a:p>
      </dgm:t>
    </dgm:pt>
    <dgm:pt modelId="{B5C7C5D6-1AD0-4818-967B-01B96BF6F1FA}">
      <dgm:prSet phldrT="[Texto]"/>
      <dgm:spPr/>
      <dgm:t>
        <a:bodyPr/>
        <a:lstStyle/>
        <a:p>
          <a:r>
            <a:rPr lang="es-EC" dirty="0"/>
            <a:t>R1-C3.- Mejorar la política de seguimiento del crédito a fin asegurar que el destino guarde relación con el origen del mismo. </a:t>
          </a:r>
        </a:p>
      </dgm:t>
    </dgm:pt>
    <dgm:pt modelId="{2A62E392-7135-4BA2-9DA4-82743ECD0BE0}" type="parTrans" cxnId="{C4A298B9-FA1B-409F-9160-F1F13D1502DF}">
      <dgm:prSet/>
      <dgm:spPr/>
      <dgm:t>
        <a:bodyPr/>
        <a:lstStyle/>
        <a:p>
          <a:endParaRPr lang="es-EC"/>
        </a:p>
      </dgm:t>
    </dgm:pt>
    <dgm:pt modelId="{71FD2AB8-B663-4D52-8014-C7CC317896C8}" type="sibTrans" cxnId="{C4A298B9-FA1B-409F-9160-F1F13D1502DF}">
      <dgm:prSet/>
      <dgm:spPr/>
      <dgm:t>
        <a:bodyPr/>
        <a:lstStyle/>
        <a:p>
          <a:endParaRPr lang="es-EC"/>
        </a:p>
      </dgm:t>
    </dgm:pt>
    <dgm:pt modelId="{586576F9-6DD6-4376-B328-310D8C40D460}">
      <dgm:prSet/>
      <dgm:spPr/>
      <dgm:t>
        <a:bodyPr/>
        <a:lstStyle/>
        <a:p>
          <a:r>
            <a:rPr lang="es-EC" dirty="0"/>
            <a:t>R1-C1.- Mantener el 6% de participación de microcrédito con respecto al total, y mejorar la calidad de cartera a fin de reducir el índice de morosidad </a:t>
          </a:r>
        </a:p>
      </dgm:t>
    </dgm:pt>
    <dgm:pt modelId="{B58ABDCC-D3FD-42EE-B9CF-EF73E920983C}" type="parTrans" cxnId="{94B4982B-9890-4E73-B029-4CE8ACA818B8}">
      <dgm:prSet/>
      <dgm:spPr/>
      <dgm:t>
        <a:bodyPr/>
        <a:lstStyle/>
        <a:p>
          <a:endParaRPr lang="es-EC"/>
        </a:p>
      </dgm:t>
    </dgm:pt>
    <dgm:pt modelId="{9E762048-66D2-45BB-8E08-4C42145803D6}" type="sibTrans" cxnId="{94B4982B-9890-4E73-B029-4CE8ACA818B8}">
      <dgm:prSet/>
      <dgm:spPr/>
      <dgm:t>
        <a:bodyPr/>
        <a:lstStyle/>
        <a:p>
          <a:endParaRPr lang="es-EC"/>
        </a:p>
      </dgm:t>
    </dgm:pt>
    <dgm:pt modelId="{2079F2A3-D668-4368-BAAD-0D0D29F1FBEE}" type="pres">
      <dgm:prSet presAssocID="{03977284-C5EA-4F82-B154-CD5F92A1280D}" presName="Name0" presStyleCnt="0">
        <dgm:presLayoutVars>
          <dgm:chMax val="7"/>
          <dgm:chPref val="7"/>
          <dgm:dir/>
        </dgm:presLayoutVars>
      </dgm:prSet>
      <dgm:spPr/>
    </dgm:pt>
    <dgm:pt modelId="{7918DC69-9A82-4FA3-A63E-050B131CDA60}" type="pres">
      <dgm:prSet presAssocID="{03977284-C5EA-4F82-B154-CD5F92A1280D}" presName="Name1" presStyleCnt="0"/>
      <dgm:spPr/>
    </dgm:pt>
    <dgm:pt modelId="{8CD28FE9-CC54-4600-9275-64F0EC4CEE24}" type="pres">
      <dgm:prSet presAssocID="{03977284-C5EA-4F82-B154-CD5F92A1280D}" presName="cycle" presStyleCnt="0"/>
      <dgm:spPr/>
    </dgm:pt>
    <dgm:pt modelId="{C8FC2AAB-39C7-44E1-B57A-CA4B97D810D5}" type="pres">
      <dgm:prSet presAssocID="{03977284-C5EA-4F82-B154-CD5F92A1280D}" presName="srcNode" presStyleLbl="node1" presStyleIdx="0" presStyleCnt="3"/>
      <dgm:spPr/>
    </dgm:pt>
    <dgm:pt modelId="{7FF8B8BD-83DE-4B33-ABCB-B76E98C1CE58}" type="pres">
      <dgm:prSet presAssocID="{03977284-C5EA-4F82-B154-CD5F92A1280D}" presName="conn" presStyleLbl="parChTrans1D2" presStyleIdx="0" presStyleCnt="1"/>
      <dgm:spPr/>
    </dgm:pt>
    <dgm:pt modelId="{D235C3B8-4C28-4E27-8BE1-C0EB62133CB9}" type="pres">
      <dgm:prSet presAssocID="{03977284-C5EA-4F82-B154-CD5F92A1280D}" presName="extraNode" presStyleLbl="node1" presStyleIdx="0" presStyleCnt="3"/>
      <dgm:spPr/>
    </dgm:pt>
    <dgm:pt modelId="{2083597E-3450-4441-96B3-845173DFCCF7}" type="pres">
      <dgm:prSet presAssocID="{03977284-C5EA-4F82-B154-CD5F92A1280D}" presName="dstNode" presStyleLbl="node1" presStyleIdx="0" presStyleCnt="3"/>
      <dgm:spPr/>
    </dgm:pt>
    <dgm:pt modelId="{237960B9-37D1-4A04-94AA-B3A9C52C91CC}" type="pres">
      <dgm:prSet presAssocID="{586576F9-6DD6-4376-B328-310D8C40D460}" presName="text_1" presStyleLbl="node1" presStyleIdx="0" presStyleCnt="3">
        <dgm:presLayoutVars>
          <dgm:bulletEnabled val="1"/>
        </dgm:presLayoutVars>
      </dgm:prSet>
      <dgm:spPr/>
    </dgm:pt>
    <dgm:pt modelId="{22162143-87D6-43DA-8651-6B13BC539BBD}" type="pres">
      <dgm:prSet presAssocID="{586576F9-6DD6-4376-B328-310D8C40D460}" presName="accent_1" presStyleCnt="0"/>
      <dgm:spPr/>
    </dgm:pt>
    <dgm:pt modelId="{4CE4CECA-F7E5-48D2-84D0-D5EF03B1C07D}" type="pres">
      <dgm:prSet presAssocID="{586576F9-6DD6-4376-B328-310D8C40D460}" presName="accentRepeatNode" presStyleLbl="solidFgAcc1" presStyleIdx="0" presStyleCnt="3"/>
      <dgm:spPr/>
    </dgm:pt>
    <dgm:pt modelId="{FD533057-9BF6-4D0C-AAF4-DAD1DC85BE29}" type="pres">
      <dgm:prSet presAssocID="{67F59515-9B81-4066-BFBD-79D4C49E823C}" presName="text_2" presStyleLbl="node1" presStyleIdx="1" presStyleCnt="3">
        <dgm:presLayoutVars>
          <dgm:bulletEnabled val="1"/>
        </dgm:presLayoutVars>
      </dgm:prSet>
      <dgm:spPr/>
    </dgm:pt>
    <dgm:pt modelId="{DDC61B33-D223-433D-B54F-835677FCCB7E}" type="pres">
      <dgm:prSet presAssocID="{67F59515-9B81-4066-BFBD-79D4C49E823C}" presName="accent_2" presStyleCnt="0"/>
      <dgm:spPr/>
    </dgm:pt>
    <dgm:pt modelId="{ACDF6E5C-BF2B-4E07-905C-E3EF3A8BB6D3}" type="pres">
      <dgm:prSet presAssocID="{67F59515-9B81-4066-BFBD-79D4C49E823C}" presName="accentRepeatNode" presStyleLbl="solidFgAcc1" presStyleIdx="1" presStyleCnt="3"/>
      <dgm:spPr/>
    </dgm:pt>
    <dgm:pt modelId="{BC972B4C-4FFE-4581-A41D-CF04965AD10F}" type="pres">
      <dgm:prSet presAssocID="{B5C7C5D6-1AD0-4818-967B-01B96BF6F1FA}" presName="text_3" presStyleLbl="node1" presStyleIdx="2" presStyleCnt="3">
        <dgm:presLayoutVars>
          <dgm:bulletEnabled val="1"/>
        </dgm:presLayoutVars>
      </dgm:prSet>
      <dgm:spPr/>
    </dgm:pt>
    <dgm:pt modelId="{854F2B42-3B57-4503-A2E4-25CC454C09DF}" type="pres">
      <dgm:prSet presAssocID="{B5C7C5D6-1AD0-4818-967B-01B96BF6F1FA}" presName="accent_3" presStyleCnt="0"/>
      <dgm:spPr/>
    </dgm:pt>
    <dgm:pt modelId="{83851BE1-C77F-4697-BA28-2AD5E33D5463}" type="pres">
      <dgm:prSet presAssocID="{B5C7C5D6-1AD0-4818-967B-01B96BF6F1FA}" presName="accentRepeatNode" presStyleLbl="solidFgAcc1" presStyleIdx="2" presStyleCnt="3"/>
      <dgm:spPr/>
    </dgm:pt>
  </dgm:ptLst>
  <dgm:cxnLst>
    <dgm:cxn modelId="{94B4982B-9890-4E73-B029-4CE8ACA818B8}" srcId="{03977284-C5EA-4F82-B154-CD5F92A1280D}" destId="{586576F9-6DD6-4376-B328-310D8C40D460}" srcOrd="0" destOrd="0" parTransId="{B58ABDCC-D3FD-42EE-B9CF-EF73E920983C}" sibTransId="{9E762048-66D2-45BB-8E08-4C42145803D6}"/>
    <dgm:cxn modelId="{E9AE9840-490E-4454-A0FD-33FBECC0C8C6}" type="presOf" srcId="{67F59515-9B81-4066-BFBD-79D4C49E823C}" destId="{FD533057-9BF6-4D0C-AAF4-DAD1DC85BE29}" srcOrd="0" destOrd="0" presId="urn:microsoft.com/office/officeart/2008/layout/VerticalCurvedList"/>
    <dgm:cxn modelId="{5212FD71-17FF-41DF-A454-A3FEAEFDE240}" type="presOf" srcId="{B5C7C5D6-1AD0-4818-967B-01B96BF6F1FA}" destId="{BC972B4C-4FFE-4581-A41D-CF04965AD10F}" srcOrd="0" destOrd="0" presId="urn:microsoft.com/office/officeart/2008/layout/VerticalCurvedList"/>
    <dgm:cxn modelId="{CBBB3B8E-3782-4577-B1CA-F91504265693}" type="presOf" srcId="{03977284-C5EA-4F82-B154-CD5F92A1280D}" destId="{2079F2A3-D668-4368-BAAD-0D0D29F1FBEE}" srcOrd="0" destOrd="0" presId="urn:microsoft.com/office/officeart/2008/layout/VerticalCurvedList"/>
    <dgm:cxn modelId="{00B3E89E-D36B-487B-A130-A486143BF5CE}" srcId="{03977284-C5EA-4F82-B154-CD5F92A1280D}" destId="{67F59515-9B81-4066-BFBD-79D4C49E823C}" srcOrd="1" destOrd="0" parTransId="{9860029B-062E-4C3A-82EA-3BEE5E79160C}" sibTransId="{584721AC-A2FE-4095-9D85-508C05190C62}"/>
    <dgm:cxn modelId="{63DEE8A4-610F-409B-9B6C-50C5B756A7C2}" type="presOf" srcId="{586576F9-6DD6-4376-B328-310D8C40D460}" destId="{237960B9-37D1-4A04-94AA-B3A9C52C91CC}" srcOrd="0" destOrd="0" presId="urn:microsoft.com/office/officeart/2008/layout/VerticalCurvedList"/>
    <dgm:cxn modelId="{C4A298B9-FA1B-409F-9160-F1F13D1502DF}" srcId="{03977284-C5EA-4F82-B154-CD5F92A1280D}" destId="{B5C7C5D6-1AD0-4818-967B-01B96BF6F1FA}" srcOrd="2" destOrd="0" parTransId="{2A62E392-7135-4BA2-9DA4-82743ECD0BE0}" sibTransId="{71FD2AB8-B663-4D52-8014-C7CC317896C8}"/>
    <dgm:cxn modelId="{60168DBA-2010-48F9-9C54-1CD0156B1A00}" type="presOf" srcId="{9E762048-66D2-45BB-8E08-4C42145803D6}" destId="{7FF8B8BD-83DE-4B33-ABCB-B76E98C1CE58}" srcOrd="0" destOrd="0" presId="urn:microsoft.com/office/officeart/2008/layout/VerticalCurvedList"/>
    <dgm:cxn modelId="{DAC27710-5214-4CC3-8825-4EAF04E7CA03}" type="presParOf" srcId="{2079F2A3-D668-4368-BAAD-0D0D29F1FBEE}" destId="{7918DC69-9A82-4FA3-A63E-050B131CDA60}" srcOrd="0" destOrd="0" presId="urn:microsoft.com/office/officeart/2008/layout/VerticalCurvedList"/>
    <dgm:cxn modelId="{DC3D52E5-077C-4414-A896-1A6614E7DD11}" type="presParOf" srcId="{7918DC69-9A82-4FA3-A63E-050B131CDA60}" destId="{8CD28FE9-CC54-4600-9275-64F0EC4CEE24}" srcOrd="0" destOrd="0" presId="urn:microsoft.com/office/officeart/2008/layout/VerticalCurvedList"/>
    <dgm:cxn modelId="{6C0C5D04-D4B8-45F7-B556-F36603AFF371}" type="presParOf" srcId="{8CD28FE9-CC54-4600-9275-64F0EC4CEE24}" destId="{C8FC2AAB-39C7-44E1-B57A-CA4B97D810D5}" srcOrd="0" destOrd="0" presId="urn:microsoft.com/office/officeart/2008/layout/VerticalCurvedList"/>
    <dgm:cxn modelId="{976EB238-4568-42FC-B7AD-7226C7C3E7FE}" type="presParOf" srcId="{8CD28FE9-CC54-4600-9275-64F0EC4CEE24}" destId="{7FF8B8BD-83DE-4B33-ABCB-B76E98C1CE58}" srcOrd="1" destOrd="0" presId="urn:microsoft.com/office/officeart/2008/layout/VerticalCurvedList"/>
    <dgm:cxn modelId="{963117BA-AD57-4C70-93E8-12B800721A3A}" type="presParOf" srcId="{8CD28FE9-CC54-4600-9275-64F0EC4CEE24}" destId="{D235C3B8-4C28-4E27-8BE1-C0EB62133CB9}" srcOrd="2" destOrd="0" presId="urn:microsoft.com/office/officeart/2008/layout/VerticalCurvedList"/>
    <dgm:cxn modelId="{09673E6C-9F6C-4965-A75E-111FD3D99DA5}" type="presParOf" srcId="{8CD28FE9-CC54-4600-9275-64F0EC4CEE24}" destId="{2083597E-3450-4441-96B3-845173DFCCF7}" srcOrd="3" destOrd="0" presId="urn:microsoft.com/office/officeart/2008/layout/VerticalCurvedList"/>
    <dgm:cxn modelId="{91131DDA-C324-46F7-90E8-58287F67AE70}" type="presParOf" srcId="{7918DC69-9A82-4FA3-A63E-050B131CDA60}" destId="{237960B9-37D1-4A04-94AA-B3A9C52C91CC}" srcOrd="1" destOrd="0" presId="urn:microsoft.com/office/officeart/2008/layout/VerticalCurvedList"/>
    <dgm:cxn modelId="{ED36CD20-4904-4D67-AB75-E1E04E871E0C}" type="presParOf" srcId="{7918DC69-9A82-4FA3-A63E-050B131CDA60}" destId="{22162143-87D6-43DA-8651-6B13BC539BBD}" srcOrd="2" destOrd="0" presId="urn:microsoft.com/office/officeart/2008/layout/VerticalCurvedList"/>
    <dgm:cxn modelId="{FA7FDB68-6926-4927-92C7-538E287C84F5}" type="presParOf" srcId="{22162143-87D6-43DA-8651-6B13BC539BBD}" destId="{4CE4CECA-F7E5-48D2-84D0-D5EF03B1C07D}" srcOrd="0" destOrd="0" presId="urn:microsoft.com/office/officeart/2008/layout/VerticalCurvedList"/>
    <dgm:cxn modelId="{6E30FBB4-B5D4-434E-8273-7D0DE114447A}" type="presParOf" srcId="{7918DC69-9A82-4FA3-A63E-050B131CDA60}" destId="{FD533057-9BF6-4D0C-AAF4-DAD1DC85BE29}" srcOrd="3" destOrd="0" presId="urn:microsoft.com/office/officeart/2008/layout/VerticalCurvedList"/>
    <dgm:cxn modelId="{8F2768B4-1553-47B3-85A3-536BE217898E}" type="presParOf" srcId="{7918DC69-9A82-4FA3-A63E-050B131CDA60}" destId="{DDC61B33-D223-433D-B54F-835677FCCB7E}" srcOrd="4" destOrd="0" presId="urn:microsoft.com/office/officeart/2008/layout/VerticalCurvedList"/>
    <dgm:cxn modelId="{6C0AE0B1-41B3-44A4-91B0-C2F5EF4059FD}" type="presParOf" srcId="{DDC61B33-D223-433D-B54F-835677FCCB7E}" destId="{ACDF6E5C-BF2B-4E07-905C-E3EF3A8BB6D3}" srcOrd="0" destOrd="0" presId="urn:microsoft.com/office/officeart/2008/layout/VerticalCurvedList"/>
    <dgm:cxn modelId="{EF942228-BADD-40FA-B952-3FC64BA7F021}" type="presParOf" srcId="{7918DC69-9A82-4FA3-A63E-050B131CDA60}" destId="{BC972B4C-4FFE-4581-A41D-CF04965AD10F}" srcOrd="5" destOrd="0" presId="urn:microsoft.com/office/officeart/2008/layout/VerticalCurvedList"/>
    <dgm:cxn modelId="{190A8AC3-EA49-43F3-A099-A23C11D113D1}" type="presParOf" srcId="{7918DC69-9A82-4FA3-A63E-050B131CDA60}" destId="{854F2B42-3B57-4503-A2E4-25CC454C09DF}" srcOrd="6" destOrd="0" presId="urn:microsoft.com/office/officeart/2008/layout/VerticalCurvedList"/>
    <dgm:cxn modelId="{AEC0C501-8CDC-4481-A815-9BF58498A5EF}" type="presParOf" srcId="{854F2B42-3B57-4503-A2E4-25CC454C09DF}" destId="{83851BE1-C77F-4697-BA28-2AD5E33D54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FAD8AE-4A43-48A2-9D2A-A4EF3CDF6F0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</dgm:pt>
    <dgm:pt modelId="{E9445DBF-6E96-4854-B682-B5B02EA0CAFB}">
      <dgm:prSet/>
      <dgm:spPr/>
      <dgm:t>
        <a:bodyPr/>
        <a:lstStyle/>
        <a:p>
          <a:r>
            <a:rPr lang="es-EC" dirty="0"/>
            <a:t>R1-C4 Actualizar el manual de crédito que permita operacionalizar su seguimiento con respecto a la política de origen y destino y así disminuir el 76% de sesgo en su uso resultado de la investigación. </a:t>
          </a:r>
        </a:p>
      </dgm:t>
    </dgm:pt>
    <dgm:pt modelId="{1A9F7A1D-F642-422A-8A08-C3E9FD503C88}" type="parTrans" cxnId="{86C8B8F7-1AB8-4FB1-A7DF-A65683F2356F}">
      <dgm:prSet/>
      <dgm:spPr/>
      <dgm:t>
        <a:bodyPr/>
        <a:lstStyle/>
        <a:p>
          <a:endParaRPr lang="es-EC"/>
        </a:p>
      </dgm:t>
    </dgm:pt>
    <dgm:pt modelId="{DF463A63-87A2-4CAD-B9C5-0AA321FAE495}" type="sibTrans" cxnId="{86C8B8F7-1AB8-4FB1-A7DF-A65683F2356F}">
      <dgm:prSet/>
      <dgm:spPr/>
      <dgm:t>
        <a:bodyPr/>
        <a:lstStyle/>
        <a:p>
          <a:endParaRPr lang="es-EC"/>
        </a:p>
      </dgm:t>
    </dgm:pt>
    <dgm:pt modelId="{5BBBB974-2696-425F-BE44-C6DCDDD94E5F}">
      <dgm:prSet/>
      <dgm:spPr/>
      <dgm:t>
        <a:bodyPr/>
        <a:lstStyle/>
        <a:p>
          <a:r>
            <a:rPr lang="es-EC"/>
            <a:t>R1-C5 Mejorar los procesos de colocación y recuperación de microcréditos y así controlar el incremento de morosidad, que conlleve a igualdad de eficiencia al promedio nacional.</a:t>
          </a:r>
        </a:p>
      </dgm:t>
    </dgm:pt>
    <dgm:pt modelId="{57847F5C-6AC1-48AF-8361-AA175866D9AC}" type="parTrans" cxnId="{CDEB2218-12DC-4517-8714-7E0F8ED437CE}">
      <dgm:prSet/>
      <dgm:spPr/>
      <dgm:t>
        <a:bodyPr/>
        <a:lstStyle/>
        <a:p>
          <a:endParaRPr lang="es-EC"/>
        </a:p>
      </dgm:t>
    </dgm:pt>
    <dgm:pt modelId="{57F35043-EE16-44DE-BF49-F3A7EFF7E27F}" type="sibTrans" cxnId="{CDEB2218-12DC-4517-8714-7E0F8ED437CE}">
      <dgm:prSet/>
      <dgm:spPr/>
      <dgm:t>
        <a:bodyPr/>
        <a:lstStyle/>
        <a:p>
          <a:endParaRPr lang="es-EC"/>
        </a:p>
      </dgm:t>
    </dgm:pt>
    <dgm:pt modelId="{0B546559-B64B-4A09-8FB9-4337B9C73E82}" type="pres">
      <dgm:prSet presAssocID="{DBFAD8AE-4A43-48A2-9D2A-A4EF3CDF6F08}" presName="Name0" presStyleCnt="0">
        <dgm:presLayoutVars>
          <dgm:chMax val="7"/>
          <dgm:chPref val="7"/>
          <dgm:dir/>
        </dgm:presLayoutVars>
      </dgm:prSet>
      <dgm:spPr/>
    </dgm:pt>
    <dgm:pt modelId="{F421D1BF-71AC-40A4-8174-98F8491D4B8F}" type="pres">
      <dgm:prSet presAssocID="{DBFAD8AE-4A43-48A2-9D2A-A4EF3CDF6F08}" presName="Name1" presStyleCnt="0"/>
      <dgm:spPr/>
    </dgm:pt>
    <dgm:pt modelId="{CEC585B5-4861-484B-9296-436CCE13EE45}" type="pres">
      <dgm:prSet presAssocID="{DBFAD8AE-4A43-48A2-9D2A-A4EF3CDF6F08}" presName="cycle" presStyleCnt="0"/>
      <dgm:spPr/>
    </dgm:pt>
    <dgm:pt modelId="{0D7D096A-90C4-48FC-BAC8-6B6C17EC0025}" type="pres">
      <dgm:prSet presAssocID="{DBFAD8AE-4A43-48A2-9D2A-A4EF3CDF6F08}" presName="srcNode" presStyleLbl="node1" presStyleIdx="0" presStyleCnt="2"/>
      <dgm:spPr/>
    </dgm:pt>
    <dgm:pt modelId="{A3BEC9E6-976E-4317-8A39-2AC3D4853C4E}" type="pres">
      <dgm:prSet presAssocID="{DBFAD8AE-4A43-48A2-9D2A-A4EF3CDF6F08}" presName="conn" presStyleLbl="parChTrans1D2" presStyleIdx="0" presStyleCnt="1"/>
      <dgm:spPr/>
    </dgm:pt>
    <dgm:pt modelId="{36B3A942-0E73-4DF2-9DAC-E58FC8972955}" type="pres">
      <dgm:prSet presAssocID="{DBFAD8AE-4A43-48A2-9D2A-A4EF3CDF6F08}" presName="extraNode" presStyleLbl="node1" presStyleIdx="0" presStyleCnt="2"/>
      <dgm:spPr/>
    </dgm:pt>
    <dgm:pt modelId="{F04B97D5-FB61-414C-8F72-4227D3720323}" type="pres">
      <dgm:prSet presAssocID="{DBFAD8AE-4A43-48A2-9D2A-A4EF3CDF6F08}" presName="dstNode" presStyleLbl="node1" presStyleIdx="0" presStyleCnt="2"/>
      <dgm:spPr/>
    </dgm:pt>
    <dgm:pt modelId="{FB578368-981E-4368-80BB-A74C76C7A042}" type="pres">
      <dgm:prSet presAssocID="{E9445DBF-6E96-4854-B682-B5B02EA0CAFB}" presName="text_1" presStyleLbl="node1" presStyleIdx="0" presStyleCnt="2">
        <dgm:presLayoutVars>
          <dgm:bulletEnabled val="1"/>
        </dgm:presLayoutVars>
      </dgm:prSet>
      <dgm:spPr/>
    </dgm:pt>
    <dgm:pt modelId="{39EE9E56-A9FD-4618-AEE5-8E6F7DD7357F}" type="pres">
      <dgm:prSet presAssocID="{E9445DBF-6E96-4854-B682-B5B02EA0CAFB}" presName="accent_1" presStyleCnt="0"/>
      <dgm:spPr/>
    </dgm:pt>
    <dgm:pt modelId="{8FD3F3CD-D060-48B9-A4F5-5355872A678C}" type="pres">
      <dgm:prSet presAssocID="{E9445DBF-6E96-4854-B682-B5B02EA0CAFB}" presName="accentRepeatNode" presStyleLbl="solidFgAcc1" presStyleIdx="0" presStyleCnt="2"/>
      <dgm:spPr/>
    </dgm:pt>
    <dgm:pt modelId="{9E4948BA-C564-49A5-B32C-85022DEFDFBB}" type="pres">
      <dgm:prSet presAssocID="{5BBBB974-2696-425F-BE44-C6DCDDD94E5F}" presName="text_2" presStyleLbl="node1" presStyleIdx="1" presStyleCnt="2">
        <dgm:presLayoutVars>
          <dgm:bulletEnabled val="1"/>
        </dgm:presLayoutVars>
      </dgm:prSet>
      <dgm:spPr/>
    </dgm:pt>
    <dgm:pt modelId="{F8080AE3-3CF3-402B-85A6-91F79FBDAE8F}" type="pres">
      <dgm:prSet presAssocID="{5BBBB974-2696-425F-BE44-C6DCDDD94E5F}" presName="accent_2" presStyleCnt="0"/>
      <dgm:spPr/>
    </dgm:pt>
    <dgm:pt modelId="{AD4D7962-FC03-43F6-B2B6-4B7D84AC43C7}" type="pres">
      <dgm:prSet presAssocID="{5BBBB974-2696-425F-BE44-C6DCDDD94E5F}" presName="accentRepeatNode" presStyleLbl="solidFgAcc1" presStyleIdx="1" presStyleCnt="2"/>
      <dgm:spPr/>
    </dgm:pt>
  </dgm:ptLst>
  <dgm:cxnLst>
    <dgm:cxn modelId="{CDEB2218-12DC-4517-8714-7E0F8ED437CE}" srcId="{DBFAD8AE-4A43-48A2-9D2A-A4EF3CDF6F08}" destId="{5BBBB974-2696-425F-BE44-C6DCDDD94E5F}" srcOrd="1" destOrd="0" parTransId="{57847F5C-6AC1-48AF-8361-AA175866D9AC}" sibTransId="{57F35043-EE16-44DE-BF49-F3A7EFF7E27F}"/>
    <dgm:cxn modelId="{6B29FE3A-12AB-46FD-A454-EEDB1ECFE04D}" type="presOf" srcId="{5BBBB974-2696-425F-BE44-C6DCDDD94E5F}" destId="{9E4948BA-C564-49A5-B32C-85022DEFDFBB}" srcOrd="0" destOrd="0" presId="urn:microsoft.com/office/officeart/2008/layout/VerticalCurvedList"/>
    <dgm:cxn modelId="{6AE4B54B-04BF-4535-A244-1F5F934BD080}" type="presOf" srcId="{E9445DBF-6E96-4854-B682-B5B02EA0CAFB}" destId="{FB578368-981E-4368-80BB-A74C76C7A042}" srcOrd="0" destOrd="0" presId="urn:microsoft.com/office/officeart/2008/layout/VerticalCurvedList"/>
    <dgm:cxn modelId="{71B9586E-E9F7-44AC-B84A-A21C170CD969}" type="presOf" srcId="{DBFAD8AE-4A43-48A2-9D2A-A4EF3CDF6F08}" destId="{0B546559-B64B-4A09-8FB9-4337B9C73E82}" srcOrd="0" destOrd="0" presId="urn:microsoft.com/office/officeart/2008/layout/VerticalCurvedList"/>
    <dgm:cxn modelId="{37A8EFC8-85E0-4157-B9EE-021B652B3DA1}" type="presOf" srcId="{DF463A63-87A2-4CAD-B9C5-0AA321FAE495}" destId="{A3BEC9E6-976E-4317-8A39-2AC3D4853C4E}" srcOrd="0" destOrd="0" presId="urn:microsoft.com/office/officeart/2008/layout/VerticalCurvedList"/>
    <dgm:cxn modelId="{86C8B8F7-1AB8-4FB1-A7DF-A65683F2356F}" srcId="{DBFAD8AE-4A43-48A2-9D2A-A4EF3CDF6F08}" destId="{E9445DBF-6E96-4854-B682-B5B02EA0CAFB}" srcOrd="0" destOrd="0" parTransId="{1A9F7A1D-F642-422A-8A08-C3E9FD503C88}" sibTransId="{DF463A63-87A2-4CAD-B9C5-0AA321FAE495}"/>
    <dgm:cxn modelId="{AB980FCD-8169-4D66-89F6-2D443B12997D}" type="presParOf" srcId="{0B546559-B64B-4A09-8FB9-4337B9C73E82}" destId="{F421D1BF-71AC-40A4-8174-98F8491D4B8F}" srcOrd="0" destOrd="0" presId="urn:microsoft.com/office/officeart/2008/layout/VerticalCurvedList"/>
    <dgm:cxn modelId="{A28FD8AE-CF98-4ADC-B371-CF4D884D1FB9}" type="presParOf" srcId="{F421D1BF-71AC-40A4-8174-98F8491D4B8F}" destId="{CEC585B5-4861-484B-9296-436CCE13EE45}" srcOrd="0" destOrd="0" presId="urn:microsoft.com/office/officeart/2008/layout/VerticalCurvedList"/>
    <dgm:cxn modelId="{E1414AE4-D6E5-40DB-AC30-012F13AC3D9F}" type="presParOf" srcId="{CEC585B5-4861-484B-9296-436CCE13EE45}" destId="{0D7D096A-90C4-48FC-BAC8-6B6C17EC0025}" srcOrd="0" destOrd="0" presId="urn:microsoft.com/office/officeart/2008/layout/VerticalCurvedList"/>
    <dgm:cxn modelId="{E5984500-349D-4E47-B5A4-8E20BB36DF9C}" type="presParOf" srcId="{CEC585B5-4861-484B-9296-436CCE13EE45}" destId="{A3BEC9E6-976E-4317-8A39-2AC3D4853C4E}" srcOrd="1" destOrd="0" presId="urn:microsoft.com/office/officeart/2008/layout/VerticalCurvedList"/>
    <dgm:cxn modelId="{0D541B00-298D-43AB-9CC4-C0F3FEB1C9CD}" type="presParOf" srcId="{CEC585B5-4861-484B-9296-436CCE13EE45}" destId="{36B3A942-0E73-4DF2-9DAC-E58FC8972955}" srcOrd="2" destOrd="0" presId="urn:microsoft.com/office/officeart/2008/layout/VerticalCurvedList"/>
    <dgm:cxn modelId="{FA4869EA-4562-416C-B5DE-E62D1FC1F012}" type="presParOf" srcId="{CEC585B5-4861-484B-9296-436CCE13EE45}" destId="{F04B97D5-FB61-414C-8F72-4227D3720323}" srcOrd="3" destOrd="0" presId="urn:microsoft.com/office/officeart/2008/layout/VerticalCurvedList"/>
    <dgm:cxn modelId="{63A78EE2-E78C-4404-B552-0C9B6C890967}" type="presParOf" srcId="{F421D1BF-71AC-40A4-8174-98F8491D4B8F}" destId="{FB578368-981E-4368-80BB-A74C76C7A042}" srcOrd="1" destOrd="0" presId="urn:microsoft.com/office/officeart/2008/layout/VerticalCurvedList"/>
    <dgm:cxn modelId="{6C8B910B-D38C-4521-85FF-D13C80005FB7}" type="presParOf" srcId="{F421D1BF-71AC-40A4-8174-98F8491D4B8F}" destId="{39EE9E56-A9FD-4618-AEE5-8E6F7DD7357F}" srcOrd="2" destOrd="0" presId="urn:microsoft.com/office/officeart/2008/layout/VerticalCurvedList"/>
    <dgm:cxn modelId="{CFDBA32B-1250-4165-936B-A08673A15965}" type="presParOf" srcId="{39EE9E56-A9FD-4618-AEE5-8E6F7DD7357F}" destId="{8FD3F3CD-D060-48B9-A4F5-5355872A678C}" srcOrd="0" destOrd="0" presId="urn:microsoft.com/office/officeart/2008/layout/VerticalCurvedList"/>
    <dgm:cxn modelId="{ECBED7CB-107A-4DCE-86EA-B0A7F298B626}" type="presParOf" srcId="{F421D1BF-71AC-40A4-8174-98F8491D4B8F}" destId="{9E4948BA-C564-49A5-B32C-85022DEFDFBB}" srcOrd="3" destOrd="0" presId="urn:microsoft.com/office/officeart/2008/layout/VerticalCurvedList"/>
    <dgm:cxn modelId="{3D7B9CAF-0501-4FA5-A689-0F8E89B703ED}" type="presParOf" srcId="{F421D1BF-71AC-40A4-8174-98F8491D4B8F}" destId="{F8080AE3-3CF3-402B-85A6-91F79FBDAE8F}" srcOrd="4" destOrd="0" presId="urn:microsoft.com/office/officeart/2008/layout/VerticalCurvedList"/>
    <dgm:cxn modelId="{C5DB185E-581A-472C-894E-F20D7ADC9424}" type="presParOf" srcId="{F8080AE3-3CF3-402B-85A6-91F79FBDAE8F}" destId="{AD4D7962-FC03-43F6-B2B6-4B7D84AC43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2A012-8258-4EFA-9FC8-31A5CF464060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20C4552-A056-4A90-8B21-F676991095A9}">
      <dgm:prSet phldrT="[Texto]"/>
      <dgm:spPr/>
      <dgm:t>
        <a:bodyPr/>
        <a:lstStyle/>
        <a:p>
          <a:r>
            <a:rPr lang="es-EC" b="1" dirty="0"/>
            <a:t>Objetivo general</a:t>
          </a:r>
          <a:endParaRPr lang="es-EC" dirty="0"/>
        </a:p>
      </dgm:t>
    </dgm:pt>
    <dgm:pt modelId="{E0364D06-0875-46DA-A70A-EAFED21E1577}" type="parTrans" cxnId="{A559FC33-EC27-4A3E-BAE9-DF35A76C688D}">
      <dgm:prSet/>
      <dgm:spPr/>
      <dgm:t>
        <a:bodyPr/>
        <a:lstStyle/>
        <a:p>
          <a:endParaRPr lang="es-EC"/>
        </a:p>
      </dgm:t>
    </dgm:pt>
    <dgm:pt modelId="{7BB83B17-C890-4E48-8B02-83C19C525462}" type="sibTrans" cxnId="{A559FC33-EC27-4A3E-BAE9-DF35A76C688D}">
      <dgm:prSet/>
      <dgm:spPr/>
      <dgm:t>
        <a:bodyPr/>
        <a:lstStyle/>
        <a:p>
          <a:endParaRPr lang="es-EC"/>
        </a:p>
      </dgm:t>
    </dgm:pt>
    <dgm:pt modelId="{BAA3DC6C-CFE2-4ADC-92A3-D1174456C7ED}">
      <dgm:prSet phldrT="[Texto]" custT="1"/>
      <dgm:spPr/>
      <dgm:t>
        <a:bodyPr/>
        <a:lstStyle/>
        <a:p>
          <a:r>
            <a:rPr lang="es-EC" sz="1800" dirty="0"/>
            <a:t>Investigar el origen y destino de los créditos productivos de las COAC´S; mediante la aplicación de la metodología PERLAS, determinación del monto del crédito, uso de los recursos de los créditos recibidos de los socios y construcción de una matriz comparativa que contenga el monto de los microcréditos y su porcentaje provincial; para responder las preguntas planteadas en la investigación.</a:t>
          </a:r>
        </a:p>
      </dgm:t>
    </dgm:pt>
    <dgm:pt modelId="{A8B0C2BA-662D-4D49-A025-64381046F2E0}" type="parTrans" cxnId="{CF4A6906-33D6-4240-800D-A262B189D498}">
      <dgm:prSet/>
      <dgm:spPr/>
      <dgm:t>
        <a:bodyPr/>
        <a:lstStyle/>
        <a:p>
          <a:endParaRPr lang="es-EC"/>
        </a:p>
      </dgm:t>
    </dgm:pt>
    <dgm:pt modelId="{AB071831-25E6-4C19-8BDE-C64C4BB6A115}" type="sibTrans" cxnId="{CF4A6906-33D6-4240-800D-A262B189D498}">
      <dgm:prSet/>
      <dgm:spPr/>
      <dgm:t>
        <a:bodyPr/>
        <a:lstStyle/>
        <a:p>
          <a:endParaRPr lang="es-EC"/>
        </a:p>
      </dgm:t>
    </dgm:pt>
    <dgm:pt modelId="{8B495388-A853-4382-BB7E-CFF18C7CC423}">
      <dgm:prSet phldrT="[Texto]"/>
      <dgm:spPr/>
      <dgm:t>
        <a:bodyPr/>
        <a:lstStyle/>
        <a:p>
          <a:r>
            <a:rPr lang="es-EC" b="1" dirty="0"/>
            <a:t>Objetivos específicos</a:t>
          </a:r>
          <a:endParaRPr lang="es-EC" dirty="0"/>
        </a:p>
      </dgm:t>
    </dgm:pt>
    <dgm:pt modelId="{9DD14050-A7CD-4655-8222-D2B084FAAD27}" type="parTrans" cxnId="{A0CF3713-69F8-43A5-8A0D-177443BC5E0C}">
      <dgm:prSet/>
      <dgm:spPr/>
      <dgm:t>
        <a:bodyPr/>
        <a:lstStyle/>
        <a:p>
          <a:endParaRPr lang="es-EC"/>
        </a:p>
      </dgm:t>
    </dgm:pt>
    <dgm:pt modelId="{892C7E0B-2D7F-4B60-AD7F-75757CAB87C8}" type="sibTrans" cxnId="{A0CF3713-69F8-43A5-8A0D-177443BC5E0C}">
      <dgm:prSet/>
      <dgm:spPr/>
      <dgm:t>
        <a:bodyPr/>
        <a:lstStyle/>
        <a:p>
          <a:endParaRPr lang="es-EC"/>
        </a:p>
      </dgm:t>
    </dgm:pt>
    <dgm:pt modelId="{0A929F80-C5D6-4BC8-92FE-2BF39E4E4ADD}">
      <dgm:prSet phldrT="[Texto]"/>
      <dgm:spPr/>
      <dgm:t>
        <a:bodyPr/>
        <a:lstStyle/>
        <a:p>
          <a:r>
            <a:rPr lang="es-EC" dirty="0"/>
            <a:t>Realizar un análisis financiero PERLAS de las COACS del segmento 1. </a:t>
          </a:r>
        </a:p>
      </dgm:t>
    </dgm:pt>
    <dgm:pt modelId="{5061A605-221E-48F4-BF71-848D7299B57B}" type="parTrans" cxnId="{4D6F87BF-1588-43F9-9A06-7869BB65A533}">
      <dgm:prSet/>
      <dgm:spPr/>
      <dgm:t>
        <a:bodyPr/>
        <a:lstStyle/>
        <a:p>
          <a:endParaRPr lang="es-EC"/>
        </a:p>
      </dgm:t>
    </dgm:pt>
    <dgm:pt modelId="{FA245639-53C5-4DF6-B77D-C001F9CA7096}" type="sibTrans" cxnId="{4D6F87BF-1588-43F9-9A06-7869BB65A533}">
      <dgm:prSet/>
      <dgm:spPr/>
      <dgm:t>
        <a:bodyPr/>
        <a:lstStyle/>
        <a:p>
          <a:endParaRPr lang="es-EC"/>
        </a:p>
      </dgm:t>
    </dgm:pt>
    <dgm:pt modelId="{7EB6BF0A-C4D7-4897-ACFB-8CCEADC5FE3E}">
      <dgm:prSet/>
      <dgm:spPr/>
      <dgm:t>
        <a:bodyPr/>
        <a:lstStyle/>
        <a:p>
          <a:r>
            <a:rPr lang="es-EC" dirty="0"/>
            <a:t>Determinar los montos de los créditos otorgados por las Cooperativas de Ahorro y Crédito. </a:t>
          </a:r>
        </a:p>
      </dgm:t>
    </dgm:pt>
    <dgm:pt modelId="{F5DF687C-31AC-4FF0-8867-7C64C0DD900A}" type="parTrans" cxnId="{EFC1E0D3-0AFA-47A9-B6A7-350062BE5E8C}">
      <dgm:prSet/>
      <dgm:spPr/>
      <dgm:t>
        <a:bodyPr/>
        <a:lstStyle/>
        <a:p>
          <a:endParaRPr lang="es-EC"/>
        </a:p>
      </dgm:t>
    </dgm:pt>
    <dgm:pt modelId="{CD64911B-89C3-4C24-B1B2-B0201373EB88}" type="sibTrans" cxnId="{EFC1E0D3-0AFA-47A9-B6A7-350062BE5E8C}">
      <dgm:prSet/>
      <dgm:spPr/>
      <dgm:t>
        <a:bodyPr/>
        <a:lstStyle/>
        <a:p>
          <a:endParaRPr lang="es-EC"/>
        </a:p>
      </dgm:t>
    </dgm:pt>
    <dgm:pt modelId="{239CBD71-9413-48CF-9207-5ED390388F2D}">
      <dgm:prSet/>
      <dgm:spPr/>
      <dgm:t>
        <a:bodyPr/>
        <a:lstStyle/>
        <a:p>
          <a:r>
            <a:rPr lang="es-EC" dirty="0"/>
            <a:t>Indagar el uso de los créditos recibidos por los socios.</a:t>
          </a:r>
        </a:p>
      </dgm:t>
    </dgm:pt>
    <dgm:pt modelId="{BB488E87-EF30-4B21-975A-0FF6EE8B792C}" type="parTrans" cxnId="{1C1129A5-6577-4198-84E4-C121C34DFAF0}">
      <dgm:prSet/>
      <dgm:spPr/>
      <dgm:t>
        <a:bodyPr/>
        <a:lstStyle/>
        <a:p>
          <a:endParaRPr lang="es-EC"/>
        </a:p>
      </dgm:t>
    </dgm:pt>
    <dgm:pt modelId="{BE3F2B66-D180-4C5E-8600-DD7C7FE19F2D}" type="sibTrans" cxnId="{1C1129A5-6577-4198-84E4-C121C34DFAF0}">
      <dgm:prSet/>
      <dgm:spPr/>
      <dgm:t>
        <a:bodyPr/>
        <a:lstStyle/>
        <a:p>
          <a:endParaRPr lang="es-EC"/>
        </a:p>
      </dgm:t>
    </dgm:pt>
    <dgm:pt modelId="{9DD82941-2590-4943-B50D-67A950885A75}">
      <dgm:prSet/>
      <dgm:spPr/>
      <dgm:t>
        <a:bodyPr/>
        <a:lstStyle/>
        <a:p>
          <a:r>
            <a:rPr lang="es-EC" dirty="0"/>
            <a:t>Construir una matriz comparativa que contenga el monto nacional y el porcentaje de participación Microcréditos de las Sucursales de Napo de las Cooperativas estudiadas.</a:t>
          </a:r>
        </a:p>
      </dgm:t>
    </dgm:pt>
    <dgm:pt modelId="{00CF2325-9E9C-467B-8308-11A6E4040E88}" type="parTrans" cxnId="{CF020C23-3185-42F8-9E16-E3E4FD0CE98B}">
      <dgm:prSet/>
      <dgm:spPr/>
      <dgm:t>
        <a:bodyPr/>
        <a:lstStyle/>
        <a:p>
          <a:endParaRPr lang="es-EC"/>
        </a:p>
      </dgm:t>
    </dgm:pt>
    <dgm:pt modelId="{71F98D9A-2578-4F5E-B1F3-31793E36A0CC}" type="sibTrans" cxnId="{CF020C23-3185-42F8-9E16-E3E4FD0CE98B}">
      <dgm:prSet/>
      <dgm:spPr/>
      <dgm:t>
        <a:bodyPr/>
        <a:lstStyle/>
        <a:p>
          <a:endParaRPr lang="es-EC"/>
        </a:p>
      </dgm:t>
    </dgm:pt>
    <dgm:pt modelId="{F48350B1-1C9E-42E0-A5EB-D847B9596FF6}" type="pres">
      <dgm:prSet presAssocID="{7602A012-8258-4EFA-9FC8-31A5CF464060}" presName="linear" presStyleCnt="0">
        <dgm:presLayoutVars>
          <dgm:animLvl val="lvl"/>
          <dgm:resizeHandles val="exact"/>
        </dgm:presLayoutVars>
      </dgm:prSet>
      <dgm:spPr/>
    </dgm:pt>
    <dgm:pt modelId="{4CC6F98E-ACF8-47D4-A2B1-71863E287084}" type="pres">
      <dgm:prSet presAssocID="{D20C4552-A056-4A90-8B21-F676991095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AB52160-6B52-4D77-82D8-F93355C62AC8}" type="pres">
      <dgm:prSet presAssocID="{D20C4552-A056-4A90-8B21-F676991095A9}" presName="childText" presStyleLbl="revTx" presStyleIdx="0" presStyleCnt="2">
        <dgm:presLayoutVars>
          <dgm:bulletEnabled val="1"/>
        </dgm:presLayoutVars>
      </dgm:prSet>
      <dgm:spPr/>
    </dgm:pt>
    <dgm:pt modelId="{F1607A46-99D6-4DB0-B8A5-75C974F9D79D}" type="pres">
      <dgm:prSet presAssocID="{8B495388-A853-4382-BB7E-CFF18C7CC42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F560B39-07AF-4487-8336-48CA044E981E}" type="pres">
      <dgm:prSet presAssocID="{8B495388-A853-4382-BB7E-CFF18C7CC42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F4A6906-33D6-4240-800D-A262B189D498}" srcId="{D20C4552-A056-4A90-8B21-F676991095A9}" destId="{BAA3DC6C-CFE2-4ADC-92A3-D1174456C7ED}" srcOrd="0" destOrd="0" parTransId="{A8B0C2BA-662D-4D49-A025-64381046F2E0}" sibTransId="{AB071831-25E6-4C19-8BDE-C64C4BB6A115}"/>
    <dgm:cxn modelId="{A0CF3713-69F8-43A5-8A0D-177443BC5E0C}" srcId="{7602A012-8258-4EFA-9FC8-31A5CF464060}" destId="{8B495388-A853-4382-BB7E-CFF18C7CC423}" srcOrd="1" destOrd="0" parTransId="{9DD14050-A7CD-4655-8222-D2B084FAAD27}" sibTransId="{892C7E0B-2D7F-4B60-AD7F-75757CAB87C8}"/>
    <dgm:cxn modelId="{3D0FEA13-6AE1-4168-8ACD-5235DC241AFF}" type="presOf" srcId="{9DD82941-2590-4943-B50D-67A950885A75}" destId="{AF560B39-07AF-4487-8336-48CA044E981E}" srcOrd="0" destOrd="3" presId="urn:microsoft.com/office/officeart/2005/8/layout/vList2"/>
    <dgm:cxn modelId="{CF020C23-3185-42F8-9E16-E3E4FD0CE98B}" srcId="{8B495388-A853-4382-BB7E-CFF18C7CC423}" destId="{9DD82941-2590-4943-B50D-67A950885A75}" srcOrd="3" destOrd="0" parTransId="{00CF2325-9E9C-467B-8308-11A6E4040E88}" sibTransId="{71F98D9A-2578-4F5E-B1F3-31793E36A0CC}"/>
    <dgm:cxn modelId="{A559FC33-EC27-4A3E-BAE9-DF35A76C688D}" srcId="{7602A012-8258-4EFA-9FC8-31A5CF464060}" destId="{D20C4552-A056-4A90-8B21-F676991095A9}" srcOrd="0" destOrd="0" parTransId="{E0364D06-0875-46DA-A70A-EAFED21E1577}" sibTransId="{7BB83B17-C890-4E48-8B02-83C19C525462}"/>
    <dgm:cxn modelId="{C84CA33D-7DBD-4EE1-A894-129F3E806847}" type="presOf" srcId="{7602A012-8258-4EFA-9FC8-31A5CF464060}" destId="{F48350B1-1C9E-42E0-A5EB-D847B9596FF6}" srcOrd="0" destOrd="0" presId="urn:microsoft.com/office/officeart/2005/8/layout/vList2"/>
    <dgm:cxn modelId="{3FFE613E-A6BF-4335-B851-50D42832AF19}" type="presOf" srcId="{7EB6BF0A-C4D7-4897-ACFB-8CCEADC5FE3E}" destId="{AF560B39-07AF-4487-8336-48CA044E981E}" srcOrd="0" destOrd="1" presId="urn:microsoft.com/office/officeart/2005/8/layout/vList2"/>
    <dgm:cxn modelId="{6BBC3468-0C4A-49F8-89F4-FE37AF64B436}" type="presOf" srcId="{8B495388-A853-4382-BB7E-CFF18C7CC423}" destId="{F1607A46-99D6-4DB0-B8A5-75C974F9D79D}" srcOrd="0" destOrd="0" presId="urn:microsoft.com/office/officeart/2005/8/layout/vList2"/>
    <dgm:cxn modelId="{DE3C5273-82E4-40E1-8D43-B9E4DA42A137}" type="presOf" srcId="{239CBD71-9413-48CF-9207-5ED390388F2D}" destId="{AF560B39-07AF-4487-8336-48CA044E981E}" srcOrd="0" destOrd="2" presId="urn:microsoft.com/office/officeart/2005/8/layout/vList2"/>
    <dgm:cxn modelId="{22A81FA4-EEF0-4F84-8B81-04BE71DE1E15}" type="presOf" srcId="{D20C4552-A056-4A90-8B21-F676991095A9}" destId="{4CC6F98E-ACF8-47D4-A2B1-71863E287084}" srcOrd="0" destOrd="0" presId="urn:microsoft.com/office/officeart/2005/8/layout/vList2"/>
    <dgm:cxn modelId="{1C1129A5-6577-4198-84E4-C121C34DFAF0}" srcId="{8B495388-A853-4382-BB7E-CFF18C7CC423}" destId="{239CBD71-9413-48CF-9207-5ED390388F2D}" srcOrd="2" destOrd="0" parTransId="{BB488E87-EF30-4B21-975A-0FF6EE8B792C}" sibTransId="{BE3F2B66-D180-4C5E-8600-DD7C7FE19F2D}"/>
    <dgm:cxn modelId="{4D6F87BF-1588-43F9-9A06-7869BB65A533}" srcId="{8B495388-A853-4382-BB7E-CFF18C7CC423}" destId="{0A929F80-C5D6-4BC8-92FE-2BF39E4E4ADD}" srcOrd="0" destOrd="0" parTransId="{5061A605-221E-48F4-BF71-848D7299B57B}" sibTransId="{FA245639-53C5-4DF6-B77D-C001F9CA7096}"/>
    <dgm:cxn modelId="{EFC1E0D3-0AFA-47A9-B6A7-350062BE5E8C}" srcId="{8B495388-A853-4382-BB7E-CFF18C7CC423}" destId="{7EB6BF0A-C4D7-4897-ACFB-8CCEADC5FE3E}" srcOrd="1" destOrd="0" parTransId="{F5DF687C-31AC-4FF0-8867-7C64C0DD900A}" sibTransId="{CD64911B-89C3-4C24-B1B2-B0201373EB88}"/>
    <dgm:cxn modelId="{08D66EF7-F022-4200-8C1E-B12F1ED95F7F}" type="presOf" srcId="{BAA3DC6C-CFE2-4ADC-92A3-D1174456C7ED}" destId="{BAB52160-6B52-4D77-82D8-F93355C62AC8}" srcOrd="0" destOrd="0" presId="urn:microsoft.com/office/officeart/2005/8/layout/vList2"/>
    <dgm:cxn modelId="{CF39BEF7-C491-4F60-BB0B-765B177F222E}" type="presOf" srcId="{0A929F80-C5D6-4BC8-92FE-2BF39E4E4ADD}" destId="{AF560B39-07AF-4487-8336-48CA044E981E}" srcOrd="0" destOrd="0" presId="urn:microsoft.com/office/officeart/2005/8/layout/vList2"/>
    <dgm:cxn modelId="{E2B66C0A-D2F7-4CA0-821C-D2A02195B857}" type="presParOf" srcId="{F48350B1-1C9E-42E0-A5EB-D847B9596FF6}" destId="{4CC6F98E-ACF8-47D4-A2B1-71863E287084}" srcOrd="0" destOrd="0" presId="urn:microsoft.com/office/officeart/2005/8/layout/vList2"/>
    <dgm:cxn modelId="{757F6114-2B95-4ECD-82F9-E10C9DF79E08}" type="presParOf" srcId="{F48350B1-1C9E-42E0-A5EB-D847B9596FF6}" destId="{BAB52160-6B52-4D77-82D8-F93355C62AC8}" srcOrd="1" destOrd="0" presId="urn:microsoft.com/office/officeart/2005/8/layout/vList2"/>
    <dgm:cxn modelId="{EDF76D68-DFEE-4571-A994-753492EB5F21}" type="presParOf" srcId="{F48350B1-1C9E-42E0-A5EB-D847B9596FF6}" destId="{F1607A46-99D6-4DB0-B8A5-75C974F9D79D}" srcOrd="2" destOrd="0" presId="urn:microsoft.com/office/officeart/2005/8/layout/vList2"/>
    <dgm:cxn modelId="{D51A9E53-AB1C-4D21-8FCB-3E39E2E03EA7}" type="presParOf" srcId="{F48350B1-1C9E-42E0-A5EB-D847B9596FF6}" destId="{AF560B39-07AF-4487-8336-48CA044E98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24729-A246-486A-B782-4A56E1D94635}" type="doc">
      <dgm:prSet loTypeId="urn:microsoft.com/office/officeart/2005/8/layout/gear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6976BBD-0C4C-40F9-9D59-B2A69F35D8D9}">
      <dgm:prSet phldrT="[Texto]" custT="1"/>
      <dgm:spPr/>
      <dgm:t>
        <a:bodyPr/>
        <a:lstStyle/>
        <a:p>
          <a:r>
            <a:rPr lang="es-EC" sz="1800" b="1" dirty="0"/>
            <a:t>La Teoría general del empleo, el interés y el dinero </a:t>
          </a:r>
          <a:endParaRPr lang="es-EC" sz="1800" dirty="0"/>
        </a:p>
      </dgm:t>
    </dgm:pt>
    <dgm:pt modelId="{940209FC-D3A1-4D0F-B1FB-2C110FFF6C02}" type="parTrans" cxnId="{6EAE2C48-5B7F-4EE2-ADA5-A6D5CD4AA233}">
      <dgm:prSet/>
      <dgm:spPr/>
      <dgm:t>
        <a:bodyPr/>
        <a:lstStyle/>
        <a:p>
          <a:endParaRPr lang="es-EC"/>
        </a:p>
      </dgm:t>
    </dgm:pt>
    <dgm:pt modelId="{7BB1CCFD-5614-4BAE-A094-D02CE9262AB0}" type="sibTrans" cxnId="{6EAE2C48-5B7F-4EE2-ADA5-A6D5CD4AA233}">
      <dgm:prSet/>
      <dgm:spPr/>
      <dgm:t>
        <a:bodyPr/>
        <a:lstStyle/>
        <a:p>
          <a:endParaRPr lang="es-EC"/>
        </a:p>
      </dgm:t>
    </dgm:pt>
    <dgm:pt modelId="{F1732540-2E08-4433-BDEF-FBA168A0193A}">
      <dgm:prSet phldrT="[Texto]" custT="1"/>
      <dgm:spPr/>
      <dgm:t>
        <a:bodyPr/>
        <a:lstStyle/>
        <a:p>
          <a:r>
            <a:rPr lang="es-EC" sz="1800" b="1" dirty="0"/>
            <a:t>Teoría de la base de la pirámide económica.</a:t>
          </a:r>
          <a:endParaRPr lang="es-EC" sz="1800" dirty="0"/>
        </a:p>
      </dgm:t>
    </dgm:pt>
    <dgm:pt modelId="{848C6917-E40C-4D83-973F-A005DA7FE75E}" type="parTrans" cxnId="{FEB9E2A6-C0CE-4D9D-BE39-C38CAA49FA77}">
      <dgm:prSet/>
      <dgm:spPr/>
      <dgm:t>
        <a:bodyPr/>
        <a:lstStyle/>
        <a:p>
          <a:endParaRPr lang="es-EC"/>
        </a:p>
      </dgm:t>
    </dgm:pt>
    <dgm:pt modelId="{32AC7B9C-AA8B-43BE-A150-8F96EC25211C}" type="sibTrans" cxnId="{FEB9E2A6-C0CE-4D9D-BE39-C38CAA49FA77}">
      <dgm:prSet/>
      <dgm:spPr/>
      <dgm:t>
        <a:bodyPr/>
        <a:lstStyle/>
        <a:p>
          <a:endParaRPr lang="es-EC"/>
        </a:p>
      </dgm:t>
    </dgm:pt>
    <dgm:pt modelId="{583421EA-2BA5-4A0D-8B98-0FC42E344EAC}">
      <dgm:prSet phldrT="[Texto]" custT="1"/>
      <dgm:spPr/>
      <dgm:t>
        <a:bodyPr/>
        <a:lstStyle/>
        <a:p>
          <a:r>
            <a:rPr lang="es-EC" sz="1800" b="1" dirty="0"/>
            <a:t>Teoría financiera</a:t>
          </a:r>
          <a:endParaRPr lang="es-EC" sz="1800" dirty="0"/>
        </a:p>
      </dgm:t>
    </dgm:pt>
    <dgm:pt modelId="{F3F948EA-5650-404B-AEA1-4A0E0A5465D5}" type="parTrans" cxnId="{D54E26A7-C5BF-4736-8195-0C1308CFEBF4}">
      <dgm:prSet/>
      <dgm:spPr/>
      <dgm:t>
        <a:bodyPr/>
        <a:lstStyle/>
        <a:p>
          <a:endParaRPr lang="es-EC"/>
        </a:p>
      </dgm:t>
    </dgm:pt>
    <dgm:pt modelId="{C28A2AA3-0532-45A2-8F25-C82A0B9F1638}" type="sibTrans" cxnId="{D54E26A7-C5BF-4736-8195-0C1308CFEBF4}">
      <dgm:prSet/>
      <dgm:spPr/>
      <dgm:t>
        <a:bodyPr/>
        <a:lstStyle/>
        <a:p>
          <a:endParaRPr lang="es-EC"/>
        </a:p>
      </dgm:t>
    </dgm:pt>
    <dgm:pt modelId="{C74F4B71-1C56-4E00-9E5A-CBD0E1E57511}" type="pres">
      <dgm:prSet presAssocID="{F1D24729-A246-486A-B782-4A56E1D946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8222DE3-3202-4733-B5D3-AA69F58004C4}" type="pres">
      <dgm:prSet presAssocID="{E6976BBD-0C4C-40F9-9D59-B2A69F35D8D9}" presName="gear1" presStyleLbl="node1" presStyleIdx="0" presStyleCnt="3" custLinFactNeighborX="-15364" custLinFactNeighborY="33683">
        <dgm:presLayoutVars>
          <dgm:chMax val="1"/>
          <dgm:bulletEnabled val="1"/>
        </dgm:presLayoutVars>
      </dgm:prSet>
      <dgm:spPr/>
    </dgm:pt>
    <dgm:pt modelId="{AB7B0891-3F5B-46A6-B85E-F4E45CB83DA6}" type="pres">
      <dgm:prSet presAssocID="{E6976BBD-0C4C-40F9-9D59-B2A69F35D8D9}" presName="gear1srcNode" presStyleLbl="node1" presStyleIdx="0" presStyleCnt="3"/>
      <dgm:spPr/>
    </dgm:pt>
    <dgm:pt modelId="{A2D12AE1-9299-4566-862B-7B6EE4A2736E}" type="pres">
      <dgm:prSet presAssocID="{E6976BBD-0C4C-40F9-9D59-B2A69F35D8D9}" presName="gear1dstNode" presStyleLbl="node1" presStyleIdx="0" presStyleCnt="3"/>
      <dgm:spPr/>
    </dgm:pt>
    <dgm:pt modelId="{7DCDBE03-CF78-49AA-874E-52FB82B8CA47}" type="pres">
      <dgm:prSet presAssocID="{F1732540-2E08-4433-BDEF-FBA168A0193A}" presName="gear2" presStyleLbl="node1" presStyleIdx="1" presStyleCnt="3" custScaleX="130692" custLinFactNeighborX="14957" custLinFactNeighborY="-5656">
        <dgm:presLayoutVars>
          <dgm:chMax val="1"/>
          <dgm:bulletEnabled val="1"/>
        </dgm:presLayoutVars>
      </dgm:prSet>
      <dgm:spPr/>
    </dgm:pt>
    <dgm:pt modelId="{E115709A-E216-4F1C-A824-725027416441}" type="pres">
      <dgm:prSet presAssocID="{F1732540-2E08-4433-BDEF-FBA168A0193A}" presName="gear2srcNode" presStyleLbl="node1" presStyleIdx="1" presStyleCnt="3"/>
      <dgm:spPr/>
    </dgm:pt>
    <dgm:pt modelId="{401AA39F-2BD1-4113-92FC-0534E0414186}" type="pres">
      <dgm:prSet presAssocID="{F1732540-2E08-4433-BDEF-FBA168A0193A}" presName="gear2dstNode" presStyleLbl="node1" presStyleIdx="1" presStyleCnt="3"/>
      <dgm:spPr/>
    </dgm:pt>
    <dgm:pt modelId="{00158E4A-F31B-4EBA-AC69-FA533FECC2F5}" type="pres">
      <dgm:prSet presAssocID="{583421EA-2BA5-4A0D-8B98-0FC42E344EAC}" presName="gear3" presStyleLbl="node1" presStyleIdx="2" presStyleCnt="3" custLinFactNeighborX="4948" custLinFactNeighborY="-28248"/>
      <dgm:spPr/>
    </dgm:pt>
    <dgm:pt modelId="{1FF5F0EB-1F60-46F3-BEDD-81344448CDE3}" type="pres">
      <dgm:prSet presAssocID="{583421EA-2BA5-4A0D-8B98-0FC42E344EA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CC52709-79B6-41BF-A23F-FBA7E10A37EB}" type="pres">
      <dgm:prSet presAssocID="{583421EA-2BA5-4A0D-8B98-0FC42E344EAC}" presName="gear3srcNode" presStyleLbl="node1" presStyleIdx="2" presStyleCnt="3"/>
      <dgm:spPr/>
    </dgm:pt>
    <dgm:pt modelId="{07C2B946-17D3-4DBB-AA65-59FFE403165D}" type="pres">
      <dgm:prSet presAssocID="{583421EA-2BA5-4A0D-8B98-0FC42E344EAC}" presName="gear3dstNode" presStyleLbl="node1" presStyleIdx="2" presStyleCnt="3"/>
      <dgm:spPr/>
    </dgm:pt>
    <dgm:pt modelId="{EE958008-895B-4F8D-98E1-41A00A719B00}" type="pres">
      <dgm:prSet presAssocID="{7BB1CCFD-5614-4BAE-A094-D02CE9262AB0}" presName="connector1" presStyleLbl="sibTrans2D1" presStyleIdx="0" presStyleCnt="3" custLinFactNeighborX="-8369" custLinFactNeighborY="23422"/>
      <dgm:spPr/>
    </dgm:pt>
    <dgm:pt modelId="{2F4E1C70-8ED7-4C6F-8A79-775127CC76E5}" type="pres">
      <dgm:prSet presAssocID="{32AC7B9C-AA8B-43BE-A150-8F96EC25211C}" presName="connector2" presStyleLbl="sibTrans2D1" presStyleIdx="1" presStyleCnt="3" custLinFactNeighborX="4495" custLinFactNeighborY="1173"/>
      <dgm:spPr/>
    </dgm:pt>
    <dgm:pt modelId="{4E18639D-4E1C-4D9D-B0DD-E1A955E48853}" type="pres">
      <dgm:prSet presAssocID="{C28A2AA3-0532-45A2-8F25-C82A0B9F1638}" presName="connector3" presStyleLbl="sibTrans2D1" presStyleIdx="2" presStyleCnt="3" custLinFactNeighborX="589" custLinFactNeighborY="-14123"/>
      <dgm:spPr/>
    </dgm:pt>
  </dgm:ptLst>
  <dgm:cxnLst>
    <dgm:cxn modelId="{BDC03613-F01D-4B2C-B73B-721DDDEC05AA}" type="presOf" srcId="{F1732540-2E08-4433-BDEF-FBA168A0193A}" destId="{401AA39F-2BD1-4113-92FC-0534E0414186}" srcOrd="2" destOrd="0" presId="urn:microsoft.com/office/officeart/2005/8/layout/gear1"/>
    <dgm:cxn modelId="{829D0E14-802A-4471-AC60-B0937114439E}" type="presOf" srcId="{E6976BBD-0C4C-40F9-9D59-B2A69F35D8D9}" destId="{AB7B0891-3F5B-46A6-B85E-F4E45CB83DA6}" srcOrd="1" destOrd="0" presId="urn:microsoft.com/office/officeart/2005/8/layout/gear1"/>
    <dgm:cxn modelId="{370D4717-7CE3-4193-A342-8C38414709D7}" type="presOf" srcId="{583421EA-2BA5-4A0D-8B98-0FC42E344EAC}" destId="{3CC52709-79B6-41BF-A23F-FBA7E10A37EB}" srcOrd="2" destOrd="0" presId="urn:microsoft.com/office/officeart/2005/8/layout/gear1"/>
    <dgm:cxn modelId="{CED72F19-FA19-4657-8548-189081EB84AD}" type="presOf" srcId="{7BB1CCFD-5614-4BAE-A094-D02CE9262AB0}" destId="{EE958008-895B-4F8D-98E1-41A00A719B00}" srcOrd="0" destOrd="0" presId="urn:microsoft.com/office/officeart/2005/8/layout/gear1"/>
    <dgm:cxn modelId="{ECAC822C-4854-491B-AF27-3A82FA472DF8}" type="presOf" srcId="{583421EA-2BA5-4A0D-8B98-0FC42E344EAC}" destId="{1FF5F0EB-1F60-46F3-BEDD-81344448CDE3}" srcOrd="1" destOrd="0" presId="urn:microsoft.com/office/officeart/2005/8/layout/gear1"/>
    <dgm:cxn modelId="{3D0CDE3E-0CD9-4B60-B11E-1ACB79907CA0}" type="presOf" srcId="{E6976BBD-0C4C-40F9-9D59-B2A69F35D8D9}" destId="{88222DE3-3202-4733-B5D3-AA69F58004C4}" srcOrd="0" destOrd="0" presId="urn:microsoft.com/office/officeart/2005/8/layout/gear1"/>
    <dgm:cxn modelId="{06507161-D63E-4A6E-82FB-8456ED8F29D0}" type="presOf" srcId="{32AC7B9C-AA8B-43BE-A150-8F96EC25211C}" destId="{2F4E1C70-8ED7-4C6F-8A79-775127CC76E5}" srcOrd="0" destOrd="0" presId="urn:microsoft.com/office/officeart/2005/8/layout/gear1"/>
    <dgm:cxn modelId="{6EAE2C48-5B7F-4EE2-ADA5-A6D5CD4AA233}" srcId="{F1D24729-A246-486A-B782-4A56E1D94635}" destId="{E6976BBD-0C4C-40F9-9D59-B2A69F35D8D9}" srcOrd="0" destOrd="0" parTransId="{940209FC-D3A1-4D0F-B1FB-2C110FFF6C02}" sibTransId="{7BB1CCFD-5614-4BAE-A094-D02CE9262AB0}"/>
    <dgm:cxn modelId="{872A7659-35B9-479B-92B7-5DF5A27B6C1A}" type="presOf" srcId="{F1D24729-A246-486A-B782-4A56E1D94635}" destId="{C74F4B71-1C56-4E00-9E5A-CBD0E1E57511}" srcOrd="0" destOrd="0" presId="urn:microsoft.com/office/officeart/2005/8/layout/gear1"/>
    <dgm:cxn modelId="{9E31277D-0B90-44FF-88B5-23FD490D832E}" type="presOf" srcId="{583421EA-2BA5-4A0D-8B98-0FC42E344EAC}" destId="{00158E4A-F31B-4EBA-AC69-FA533FECC2F5}" srcOrd="0" destOrd="0" presId="urn:microsoft.com/office/officeart/2005/8/layout/gear1"/>
    <dgm:cxn modelId="{A47E8B9B-C96C-43B3-B7F2-E990F7396295}" type="presOf" srcId="{F1732540-2E08-4433-BDEF-FBA168A0193A}" destId="{7DCDBE03-CF78-49AA-874E-52FB82B8CA47}" srcOrd="0" destOrd="0" presId="urn:microsoft.com/office/officeart/2005/8/layout/gear1"/>
    <dgm:cxn modelId="{D681AC9B-D778-464A-80D4-194D6A37CBAD}" type="presOf" srcId="{E6976BBD-0C4C-40F9-9D59-B2A69F35D8D9}" destId="{A2D12AE1-9299-4566-862B-7B6EE4A2736E}" srcOrd="2" destOrd="0" presId="urn:microsoft.com/office/officeart/2005/8/layout/gear1"/>
    <dgm:cxn modelId="{F05CA7A6-BFF7-47D8-BE6D-F4799178B0AA}" type="presOf" srcId="{F1732540-2E08-4433-BDEF-FBA168A0193A}" destId="{E115709A-E216-4F1C-A824-725027416441}" srcOrd="1" destOrd="0" presId="urn:microsoft.com/office/officeart/2005/8/layout/gear1"/>
    <dgm:cxn modelId="{FEB9E2A6-C0CE-4D9D-BE39-C38CAA49FA77}" srcId="{F1D24729-A246-486A-B782-4A56E1D94635}" destId="{F1732540-2E08-4433-BDEF-FBA168A0193A}" srcOrd="1" destOrd="0" parTransId="{848C6917-E40C-4D83-973F-A005DA7FE75E}" sibTransId="{32AC7B9C-AA8B-43BE-A150-8F96EC25211C}"/>
    <dgm:cxn modelId="{D54E26A7-C5BF-4736-8195-0C1308CFEBF4}" srcId="{F1D24729-A246-486A-B782-4A56E1D94635}" destId="{583421EA-2BA5-4A0D-8B98-0FC42E344EAC}" srcOrd="2" destOrd="0" parTransId="{F3F948EA-5650-404B-AEA1-4A0E0A5465D5}" sibTransId="{C28A2AA3-0532-45A2-8F25-C82A0B9F1638}"/>
    <dgm:cxn modelId="{EF47DABF-30B1-4E31-82B5-6F460CE56965}" type="presOf" srcId="{583421EA-2BA5-4A0D-8B98-0FC42E344EAC}" destId="{07C2B946-17D3-4DBB-AA65-59FFE403165D}" srcOrd="3" destOrd="0" presId="urn:microsoft.com/office/officeart/2005/8/layout/gear1"/>
    <dgm:cxn modelId="{1C72D4D2-2FAE-4286-B20E-4749FD28C534}" type="presOf" srcId="{C28A2AA3-0532-45A2-8F25-C82A0B9F1638}" destId="{4E18639D-4E1C-4D9D-B0DD-E1A955E48853}" srcOrd="0" destOrd="0" presId="urn:microsoft.com/office/officeart/2005/8/layout/gear1"/>
    <dgm:cxn modelId="{13797E84-1181-4599-9CB8-5B76EC66B730}" type="presParOf" srcId="{C74F4B71-1C56-4E00-9E5A-CBD0E1E57511}" destId="{88222DE3-3202-4733-B5D3-AA69F58004C4}" srcOrd="0" destOrd="0" presId="urn:microsoft.com/office/officeart/2005/8/layout/gear1"/>
    <dgm:cxn modelId="{5882C848-5964-4E31-BAEC-9019A86B5D9D}" type="presParOf" srcId="{C74F4B71-1C56-4E00-9E5A-CBD0E1E57511}" destId="{AB7B0891-3F5B-46A6-B85E-F4E45CB83DA6}" srcOrd="1" destOrd="0" presId="urn:microsoft.com/office/officeart/2005/8/layout/gear1"/>
    <dgm:cxn modelId="{03B11088-1ED2-47F6-AB1D-D2458F4CE252}" type="presParOf" srcId="{C74F4B71-1C56-4E00-9E5A-CBD0E1E57511}" destId="{A2D12AE1-9299-4566-862B-7B6EE4A2736E}" srcOrd="2" destOrd="0" presId="urn:microsoft.com/office/officeart/2005/8/layout/gear1"/>
    <dgm:cxn modelId="{590F4520-E562-4F33-A7D3-6C76ECCDB51B}" type="presParOf" srcId="{C74F4B71-1C56-4E00-9E5A-CBD0E1E57511}" destId="{7DCDBE03-CF78-49AA-874E-52FB82B8CA47}" srcOrd="3" destOrd="0" presId="urn:microsoft.com/office/officeart/2005/8/layout/gear1"/>
    <dgm:cxn modelId="{E7826974-D04B-475C-A947-6A4DD21FB97B}" type="presParOf" srcId="{C74F4B71-1C56-4E00-9E5A-CBD0E1E57511}" destId="{E115709A-E216-4F1C-A824-725027416441}" srcOrd="4" destOrd="0" presId="urn:microsoft.com/office/officeart/2005/8/layout/gear1"/>
    <dgm:cxn modelId="{3EA5D2D1-C289-45A5-B119-219B2A006941}" type="presParOf" srcId="{C74F4B71-1C56-4E00-9E5A-CBD0E1E57511}" destId="{401AA39F-2BD1-4113-92FC-0534E0414186}" srcOrd="5" destOrd="0" presId="urn:microsoft.com/office/officeart/2005/8/layout/gear1"/>
    <dgm:cxn modelId="{F6CAE752-0766-4287-9EE8-0BC67E26660F}" type="presParOf" srcId="{C74F4B71-1C56-4E00-9E5A-CBD0E1E57511}" destId="{00158E4A-F31B-4EBA-AC69-FA533FECC2F5}" srcOrd="6" destOrd="0" presId="urn:microsoft.com/office/officeart/2005/8/layout/gear1"/>
    <dgm:cxn modelId="{0DAFBAC1-4618-45A4-A9E1-695A74534836}" type="presParOf" srcId="{C74F4B71-1C56-4E00-9E5A-CBD0E1E57511}" destId="{1FF5F0EB-1F60-46F3-BEDD-81344448CDE3}" srcOrd="7" destOrd="0" presId="urn:microsoft.com/office/officeart/2005/8/layout/gear1"/>
    <dgm:cxn modelId="{F1D3E86F-ABF7-40C9-8F8A-FF761E07617C}" type="presParOf" srcId="{C74F4B71-1C56-4E00-9E5A-CBD0E1E57511}" destId="{3CC52709-79B6-41BF-A23F-FBA7E10A37EB}" srcOrd="8" destOrd="0" presId="urn:microsoft.com/office/officeart/2005/8/layout/gear1"/>
    <dgm:cxn modelId="{7EB20216-4B0C-4885-9625-9783CDC8BEE5}" type="presParOf" srcId="{C74F4B71-1C56-4E00-9E5A-CBD0E1E57511}" destId="{07C2B946-17D3-4DBB-AA65-59FFE403165D}" srcOrd="9" destOrd="0" presId="urn:microsoft.com/office/officeart/2005/8/layout/gear1"/>
    <dgm:cxn modelId="{662BCD29-16CB-4CAF-B9B4-7B8F77AED76E}" type="presParOf" srcId="{C74F4B71-1C56-4E00-9E5A-CBD0E1E57511}" destId="{EE958008-895B-4F8D-98E1-41A00A719B00}" srcOrd="10" destOrd="0" presId="urn:microsoft.com/office/officeart/2005/8/layout/gear1"/>
    <dgm:cxn modelId="{573F73B0-E5CD-4136-8218-604E51761D4E}" type="presParOf" srcId="{C74F4B71-1C56-4E00-9E5A-CBD0E1E57511}" destId="{2F4E1C70-8ED7-4C6F-8A79-775127CC76E5}" srcOrd="11" destOrd="0" presId="urn:microsoft.com/office/officeart/2005/8/layout/gear1"/>
    <dgm:cxn modelId="{26CA3325-C175-4182-ABBA-548725E86A11}" type="presParOf" srcId="{C74F4B71-1C56-4E00-9E5A-CBD0E1E57511}" destId="{4E18639D-4E1C-4D9D-B0DD-E1A955E488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24729-A246-486A-B782-4A56E1D94635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6976BBD-0C4C-40F9-9D59-B2A69F35D8D9}">
      <dgm:prSet phldrT="[Texto]" custT="1"/>
      <dgm:spPr/>
      <dgm:t>
        <a:bodyPr/>
        <a:lstStyle/>
        <a:p>
          <a:r>
            <a:rPr lang="es-EC" sz="1800" dirty="0"/>
            <a:t>Sistema de Monitoreo Perlas</a:t>
          </a:r>
        </a:p>
      </dgm:t>
    </dgm:pt>
    <dgm:pt modelId="{940209FC-D3A1-4D0F-B1FB-2C110FFF6C02}" type="parTrans" cxnId="{6EAE2C48-5B7F-4EE2-ADA5-A6D5CD4AA233}">
      <dgm:prSet/>
      <dgm:spPr/>
      <dgm:t>
        <a:bodyPr/>
        <a:lstStyle/>
        <a:p>
          <a:endParaRPr lang="es-EC"/>
        </a:p>
      </dgm:t>
    </dgm:pt>
    <dgm:pt modelId="{7BB1CCFD-5614-4BAE-A094-D02CE9262AB0}" type="sibTrans" cxnId="{6EAE2C48-5B7F-4EE2-ADA5-A6D5CD4AA233}">
      <dgm:prSet/>
      <dgm:spPr/>
      <dgm:t>
        <a:bodyPr/>
        <a:lstStyle/>
        <a:p>
          <a:endParaRPr lang="es-EC"/>
        </a:p>
      </dgm:t>
    </dgm:pt>
    <dgm:pt modelId="{F1732540-2E08-4433-BDEF-FBA168A0193A}">
      <dgm:prSet phldrT="[Texto]" custT="1"/>
      <dgm:spPr/>
      <dgm:t>
        <a:bodyPr/>
        <a:lstStyle/>
        <a:p>
          <a:r>
            <a:rPr lang="es-EC" sz="1800" dirty="0"/>
            <a:t>Monto</a:t>
          </a:r>
        </a:p>
      </dgm:t>
    </dgm:pt>
    <dgm:pt modelId="{848C6917-E40C-4D83-973F-A005DA7FE75E}" type="parTrans" cxnId="{FEB9E2A6-C0CE-4D9D-BE39-C38CAA49FA77}">
      <dgm:prSet/>
      <dgm:spPr/>
      <dgm:t>
        <a:bodyPr/>
        <a:lstStyle/>
        <a:p>
          <a:endParaRPr lang="es-EC"/>
        </a:p>
      </dgm:t>
    </dgm:pt>
    <dgm:pt modelId="{32AC7B9C-AA8B-43BE-A150-8F96EC25211C}" type="sibTrans" cxnId="{FEB9E2A6-C0CE-4D9D-BE39-C38CAA49FA77}">
      <dgm:prSet/>
      <dgm:spPr/>
      <dgm:t>
        <a:bodyPr/>
        <a:lstStyle/>
        <a:p>
          <a:endParaRPr lang="es-EC"/>
        </a:p>
      </dgm:t>
    </dgm:pt>
    <dgm:pt modelId="{583421EA-2BA5-4A0D-8B98-0FC42E344EAC}">
      <dgm:prSet phldrT="[Texto]" custT="1"/>
      <dgm:spPr/>
      <dgm:t>
        <a:bodyPr/>
        <a:lstStyle/>
        <a:p>
          <a:r>
            <a:rPr lang="es-EC" sz="1800" dirty="0"/>
            <a:t>Uso del Crédito </a:t>
          </a:r>
        </a:p>
      </dgm:t>
    </dgm:pt>
    <dgm:pt modelId="{F3F948EA-5650-404B-AEA1-4A0E0A5465D5}" type="parTrans" cxnId="{D54E26A7-C5BF-4736-8195-0C1308CFEBF4}">
      <dgm:prSet/>
      <dgm:spPr/>
      <dgm:t>
        <a:bodyPr/>
        <a:lstStyle/>
        <a:p>
          <a:endParaRPr lang="es-EC"/>
        </a:p>
      </dgm:t>
    </dgm:pt>
    <dgm:pt modelId="{C28A2AA3-0532-45A2-8F25-C82A0B9F1638}" type="sibTrans" cxnId="{D54E26A7-C5BF-4736-8195-0C1308CFEBF4}">
      <dgm:prSet/>
      <dgm:spPr/>
      <dgm:t>
        <a:bodyPr/>
        <a:lstStyle/>
        <a:p>
          <a:endParaRPr lang="es-EC"/>
        </a:p>
      </dgm:t>
    </dgm:pt>
    <dgm:pt modelId="{82644FE7-7A75-46D7-AA3D-FE09E1D3BFD6}">
      <dgm:prSet phldrT="[Texto]" custT="1"/>
      <dgm:spPr/>
      <dgm:t>
        <a:bodyPr/>
        <a:lstStyle/>
        <a:p>
          <a:r>
            <a:rPr lang="es-EC" sz="1800" dirty="0"/>
            <a:t>Matriz </a:t>
          </a:r>
        </a:p>
      </dgm:t>
    </dgm:pt>
    <dgm:pt modelId="{63CD07FB-AF31-419E-9F9A-8FB5BB119ED0}" type="parTrans" cxnId="{3772E49E-215E-40AF-822B-1FB31A0C391B}">
      <dgm:prSet/>
      <dgm:spPr/>
      <dgm:t>
        <a:bodyPr/>
        <a:lstStyle/>
        <a:p>
          <a:endParaRPr lang="es-EC"/>
        </a:p>
      </dgm:t>
    </dgm:pt>
    <dgm:pt modelId="{340536A3-9F57-44D8-9D93-C01A33093A0F}" type="sibTrans" cxnId="{3772E49E-215E-40AF-822B-1FB31A0C391B}">
      <dgm:prSet/>
      <dgm:spPr/>
      <dgm:t>
        <a:bodyPr/>
        <a:lstStyle/>
        <a:p>
          <a:endParaRPr lang="es-EC"/>
        </a:p>
      </dgm:t>
    </dgm:pt>
    <dgm:pt modelId="{1489E9C3-76BE-474A-B9D0-E2CE053DD9F9}" type="pres">
      <dgm:prSet presAssocID="{F1D24729-A246-486A-B782-4A56E1D9463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E3E95E5-B7CC-45EB-9883-387B4D11D0E2}" type="pres">
      <dgm:prSet presAssocID="{E6976BBD-0C4C-40F9-9D59-B2A69F35D8D9}" presName="Accent1" presStyleCnt="0"/>
      <dgm:spPr/>
    </dgm:pt>
    <dgm:pt modelId="{81445E7F-32B9-46D2-8E45-248161BE872D}" type="pres">
      <dgm:prSet presAssocID="{E6976BBD-0C4C-40F9-9D59-B2A69F35D8D9}" presName="Accent" presStyleLbl="node1" presStyleIdx="0" presStyleCnt="4"/>
      <dgm:spPr/>
    </dgm:pt>
    <dgm:pt modelId="{D80C2106-83B9-4C69-A37F-F61B8A074008}" type="pres">
      <dgm:prSet presAssocID="{E6976BBD-0C4C-40F9-9D59-B2A69F35D8D9}" presName="Parent1" presStyleLbl="revTx" presStyleIdx="0" presStyleCnt="4" custScaleX="138867">
        <dgm:presLayoutVars>
          <dgm:chMax val="1"/>
          <dgm:chPref val="1"/>
          <dgm:bulletEnabled val="1"/>
        </dgm:presLayoutVars>
      </dgm:prSet>
      <dgm:spPr/>
    </dgm:pt>
    <dgm:pt modelId="{62F99E05-47C3-471A-8D3D-993B9547988A}" type="pres">
      <dgm:prSet presAssocID="{F1732540-2E08-4433-BDEF-FBA168A0193A}" presName="Accent2" presStyleCnt="0"/>
      <dgm:spPr/>
    </dgm:pt>
    <dgm:pt modelId="{FA4DC8E3-9F92-4097-9699-CAB3B6CCC188}" type="pres">
      <dgm:prSet presAssocID="{F1732540-2E08-4433-BDEF-FBA168A0193A}" presName="Accent" presStyleLbl="node1" presStyleIdx="1" presStyleCnt="4"/>
      <dgm:spPr/>
    </dgm:pt>
    <dgm:pt modelId="{739E24C9-76F9-4151-94B4-4436DDD6F24E}" type="pres">
      <dgm:prSet presAssocID="{F1732540-2E08-4433-BDEF-FBA168A0193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04DA8A5-6927-40B1-9FE1-4E0FFC347553}" type="pres">
      <dgm:prSet presAssocID="{583421EA-2BA5-4A0D-8B98-0FC42E344EAC}" presName="Accent3" presStyleCnt="0"/>
      <dgm:spPr/>
    </dgm:pt>
    <dgm:pt modelId="{51BFE1D2-91E3-4EA3-99C9-06D564D024E2}" type="pres">
      <dgm:prSet presAssocID="{583421EA-2BA5-4A0D-8B98-0FC42E344EAC}" presName="Accent" presStyleLbl="node1" presStyleIdx="2" presStyleCnt="4"/>
      <dgm:spPr/>
    </dgm:pt>
    <dgm:pt modelId="{50833597-0D3B-4772-B346-7B6DE6D65CAE}" type="pres">
      <dgm:prSet presAssocID="{583421EA-2BA5-4A0D-8B98-0FC42E344EAC}" presName="Parent3" presStyleLbl="revTx" presStyleIdx="2" presStyleCnt="4" custScaleX="149455">
        <dgm:presLayoutVars>
          <dgm:chMax val="1"/>
          <dgm:chPref val="1"/>
          <dgm:bulletEnabled val="1"/>
        </dgm:presLayoutVars>
      </dgm:prSet>
      <dgm:spPr/>
    </dgm:pt>
    <dgm:pt modelId="{67B701D1-BCCA-4D27-8F6C-268EF447362F}" type="pres">
      <dgm:prSet presAssocID="{82644FE7-7A75-46D7-AA3D-FE09E1D3BFD6}" presName="Accent4" presStyleCnt="0"/>
      <dgm:spPr/>
    </dgm:pt>
    <dgm:pt modelId="{0F17A210-FF9F-4AC0-AA29-A19727DE530B}" type="pres">
      <dgm:prSet presAssocID="{82644FE7-7A75-46D7-AA3D-FE09E1D3BFD6}" presName="Accent" presStyleLbl="node1" presStyleIdx="3" presStyleCnt="4"/>
      <dgm:spPr/>
    </dgm:pt>
    <dgm:pt modelId="{CDAC057B-08C5-4E5A-A17C-A30F0BA446BA}" type="pres">
      <dgm:prSet presAssocID="{82644FE7-7A75-46D7-AA3D-FE09E1D3BFD6}" presName="Parent4" presStyleLbl="revTx" presStyleIdx="3" presStyleCnt="4" custScaleX="141501">
        <dgm:presLayoutVars>
          <dgm:chMax val="1"/>
          <dgm:chPref val="1"/>
          <dgm:bulletEnabled val="1"/>
        </dgm:presLayoutVars>
      </dgm:prSet>
      <dgm:spPr/>
    </dgm:pt>
  </dgm:ptLst>
  <dgm:cxnLst>
    <dgm:cxn modelId="{D142DB2B-83CD-42C8-8AE7-F0EE6471D842}" type="presOf" srcId="{82644FE7-7A75-46D7-AA3D-FE09E1D3BFD6}" destId="{CDAC057B-08C5-4E5A-A17C-A30F0BA446BA}" srcOrd="0" destOrd="0" presId="urn:microsoft.com/office/officeart/2009/layout/CircleArrowProcess"/>
    <dgm:cxn modelId="{D9D2D438-156A-42A2-A54F-09B20F0E9F74}" type="presOf" srcId="{F1D24729-A246-486A-B782-4A56E1D94635}" destId="{1489E9C3-76BE-474A-B9D0-E2CE053DD9F9}" srcOrd="0" destOrd="0" presId="urn:microsoft.com/office/officeart/2009/layout/CircleArrowProcess"/>
    <dgm:cxn modelId="{6EAE2C48-5B7F-4EE2-ADA5-A6D5CD4AA233}" srcId="{F1D24729-A246-486A-B782-4A56E1D94635}" destId="{E6976BBD-0C4C-40F9-9D59-B2A69F35D8D9}" srcOrd="0" destOrd="0" parTransId="{940209FC-D3A1-4D0F-B1FB-2C110FFF6C02}" sibTransId="{7BB1CCFD-5614-4BAE-A094-D02CE9262AB0}"/>
    <dgm:cxn modelId="{04E52774-E837-4109-B280-70A0E6E18DBA}" type="presOf" srcId="{F1732540-2E08-4433-BDEF-FBA168A0193A}" destId="{739E24C9-76F9-4151-94B4-4436DDD6F24E}" srcOrd="0" destOrd="0" presId="urn:microsoft.com/office/officeart/2009/layout/CircleArrowProcess"/>
    <dgm:cxn modelId="{42228B55-FA0F-4273-91D2-E0CCBE8287BB}" type="presOf" srcId="{583421EA-2BA5-4A0D-8B98-0FC42E344EAC}" destId="{50833597-0D3B-4772-B346-7B6DE6D65CAE}" srcOrd="0" destOrd="0" presId="urn:microsoft.com/office/officeart/2009/layout/CircleArrowProcess"/>
    <dgm:cxn modelId="{5257D38C-39C9-47B9-B8E2-89DEFA3B72A4}" type="presOf" srcId="{E6976BBD-0C4C-40F9-9D59-B2A69F35D8D9}" destId="{D80C2106-83B9-4C69-A37F-F61B8A074008}" srcOrd="0" destOrd="0" presId="urn:microsoft.com/office/officeart/2009/layout/CircleArrowProcess"/>
    <dgm:cxn modelId="{3772E49E-215E-40AF-822B-1FB31A0C391B}" srcId="{F1D24729-A246-486A-B782-4A56E1D94635}" destId="{82644FE7-7A75-46D7-AA3D-FE09E1D3BFD6}" srcOrd="3" destOrd="0" parTransId="{63CD07FB-AF31-419E-9F9A-8FB5BB119ED0}" sibTransId="{340536A3-9F57-44D8-9D93-C01A33093A0F}"/>
    <dgm:cxn modelId="{FEB9E2A6-C0CE-4D9D-BE39-C38CAA49FA77}" srcId="{F1D24729-A246-486A-B782-4A56E1D94635}" destId="{F1732540-2E08-4433-BDEF-FBA168A0193A}" srcOrd="1" destOrd="0" parTransId="{848C6917-E40C-4D83-973F-A005DA7FE75E}" sibTransId="{32AC7B9C-AA8B-43BE-A150-8F96EC25211C}"/>
    <dgm:cxn modelId="{D54E26A7-C5BF-4736-8195-0C1308CFEBF4}" srcId="{F1D24729-A246-486A-B782-4A56E1D94635}" destId="{583421EA-2BA5-4A0D-8B98-0FC42E344EAC}" srcOrd="2" destOrd="0" parTransId="{F3F948EA-5650-404B-AEA1-4A0E0A5465D5}" sibTransId="{C28A2AA3-0532-45A2-8F25-C82A0B9F1638}"/>
    <dgm:cxn modelId="{D821302C-FA2D-4655-A1BF-B4667ADEFCC9}" type="presParOf" srcId="{1489E9C3-76BE-474A-B9D0-E2CE053DD9F9}" destId="{0E3E95E5-B7CC-45EB-9883-387B4D11D0E2}" srcOrd="0" destOrd="0" presId="urn:microsoft.com/office/officeart/2009/layout/CircleArrowProcess"/>
    <dgm:cxn modelId="{763E4757-0F85-41F2-8955-74711B258C8A}" type="presParOf" srcId="{0E3E95E5-B7CC-45EB-9883-387B4D11D0E2}" destId="{81445E7F-32B9-46D2-8E45-248161BE872D}" srcOrd="0" destOrd="0" presId="urn:microsoft.com/office/officeart/2009/layout/CircleArrowProcess"/>
    <dgm:cxn modelId="{58663303-A431-4CF9-9528-8952546FE290}" type="presParOf" srcId="{1489E9C3-76BE-474A-B9D0-E2CE053DD9F9}" destId="{D80C2106-83B9-4C69-A37F-F61B8A074008}" srcOrd="1" destOrd="0" presId="urn:microsoft.com/office/officeart/2009/layout/CircleArrowProcess"/>
    <dgm:cxn modelId="{A09F1CA2-A500-42C6-B56A-2F1D835F157F}" type="presParOf" srcId="{1489E9C3-76BE-474A-B9D0-E2CE053DD9F9}" destId="{62F99E05-47C3-471A-8D3D-993B9547988A}" srcOrd="2" destOrd="0" presId="urn:microsoft.com/office/officeart/2009/layout/CircleArrowProcess"/>
    <dgm:cxn modelId="{CE8B1320-12A4-4BBB-BFB3-45F443D2A9AF}" type="presParOf" srcId="{62F99E05-47C3-471A-8D3D-993B9547988A}" destId="{FA4DC8E3-9F92-4097-9699-CAB3B6CCC188}" srcOrd="0" destOrd="0" presId="urn:microsoft.com/office/officeart/2009/layout/CircleArrowProcess"/>
    <dgm:cxn modelId="{277B3FB4-BCBB-494E-AC75-F86CA030DF77}" type="presParOf" srcId="{1489E9C3-76BE-474A-B9D0-E2CE053DD9F9}" destId="{739E24C9-76F9-4151-94B4-4436DDD6F24E}" srcOrd="3" destOrd="0" presId="urn:microsoft.com/office/officeart/2009/layout/CircleArrowProcess"/>
    <dgm:cxn modelId="{D480CD1C-9AB6-45E0-8CDD-02CB2108DE22}" type="presParOf" srcId="{1489E9C3-76BE-474A-B9D0-E2CE053DD9F9}" destId="{104DA8A5-6927-40B1-9FE1-4E0FFC347553}" srcOrd="4" destOrd="0" presId="urn:microsoft.com/office/officeart/2009/layout/CircleArrowProcess"/>
    <dgm:cxn modelId="{B06D99DA-C6DC-4020-8B3F-E3B69D9FFC7A}" type="presParOf" srcId="{104DA8A5-6927-40B1-9FE1-4E0FFC347553}" destId="{51BFE1D2-91E3-4EA3-99C9-06D564D024E2}" srcOrd="0" destOrd="0" presId="urn:microsoft.com/office/officeart/2009/layout/CircleArrowProcess"/>
    <dgm:cxn modelId="{CF938C1B-C133-4050-8825-0A1B9D906704}" type="presParOf" srcId="{1489E9C3-76BE-474A-B9D0-E2CE053DD9F9}" destId="{50833597-0D3B-4772-B346-7B6DE6D65CAE}" srcOrd="5" destOrd="0" presId="urn:microsoft.com/office/officeart/2009/layout/CircleArrowProcess"/>
    <dgm:cxn modelId="{1816FF87-2B8E-4196-89CB-62505766B645}" type="presParOf" srcId="{1489E9C3-76BE-474A-B9D0-E2CE053DD9F9}" destId="{67B701D1-BCCA-4D27-8F6C-268EF447362F}" srcOrd="6" destOrd="0" presId="urn:microsoft.com/office/officeart/2009/layout/CircleArrowProcess"/>
    <dgm:cxn modelId="{9E22D967-8C6A-4348-9374-D2D331AA2EF2}" type="presParOf" srcId="{67B701D1-BCCA-4D27-8F6C-268EF447362F}" destId="{0F17A210-FF9F-4AC0-AA29-A19727DE530B}" srcOrd="0" destOrd="0" presId="urn:microsoft.com/office/officeart/2009/layout/CircleArrowProcess"/>
    <dgm:cxn modelId="{D8E460A8-4C47-477F-B28F-AABBB5FE07A3}" type="presParOf" srcId="{1489E9C3-76BE-474A-B9D0-E2CE053DD9F9}" destId="{CDAC057B-08C5-4E5A-A17C-A30F0BA446B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BB803-FA5F-4BC1-92B5-7AAC1265D621}" type="doc">
      <dgm:prSet loTypeId="urn:microsoft.com/office/officeart/2005/8/layout/target3" loCatId="list" qsTypeId="urn:microsoft.com/office/officeart/2005/8/quickstyle/simple3" qsCatId="simple" csTypeId="urn:microsoft.com/office/officeart/2005/8/colors/colorful5" csCatId="colorful" phldr="1"/>
      <dgm:spPr/>
    </dgm:pt>
    <dgm:pt modelId="{B0963766-DEE5-4163-A03C-AAC2117B6974}">
      <dgm:prSet phldrT="[Texto]"/>
      <dgm:spPr/>
      <dgm:t>
        <a:bodyPr/>
        <a:lstStyle/>
        <a:p>
          <a:r>
            <a:rPr lang="es-EC" dirty="0"/>
            <a:t>ENFOQUE :</a:t>
          </a:r>
        </a:p>
        <a:p>
          <a:r>
            <a:rPr lang="es-EC" dirty="0"/>
            <a:t>Cualitativo</a:t>
          </a:r>
        </a:p>
      </dgm:t>
    </dgm:pt>
    <dgm:pt modelId="{D0362677-496A-4180-844C-1E09CA55889F}" type="parTrans" cxnId="{000005F8-6DDA-4907-B19F-EDB8EA4657E0}">
      <dgm:prSet/>
      <dgm:spPr/>
      <dgm:t>
        <a:bodyPr/>
        <a:lstStyle/>
        <a:p>
          <a:endParaRPr lang="es-EC"/>
        </a:p>
      </dgm:t>
    </dgm:pt>
    <dgm:pt modelId="{11191777-5E3F-4677-93E0-F822CA8FF350}" type="sibTrans" cxnId="{000005F8-6DDA-4907-B19F-EDB8EA4657E0}">
      <dgm:prSet/>
      <dgm:spPr/>
      <dgm:t>
        <a:bodyPr/>
        <a:lstStyle/>
        <a:p>
          <a:endParaRPr lang="es-EC"/>
        </a:p>
      </dgm:t>
    </dgm:pt>
    <dgm:pt modelId="{FBBAD40D-A41A-473B-BF42-0CB92C109B72}" type="pres">
      <dgm:prSet presAssocID="{73ABB803-FA5F-4BC1-92B5-7AAC1265D62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B09483E-C190-4DB1-857C-8D88E57252D5}" type="pres">
      <dgm:prSet presAssocID="{B0963766-DEE5-4163-A03C-AAC2117B6974}" presName="circle1" presStyleLbl="node1" presStyleIdx="0" presStyleCnt="1"/>
      <dgm:spPr/>
    </dgm:pt>
    <dgm:pt modelId="{27DCC44E-E6D3-4496-B5CD-B0A6B7ECC800}" type="pres">
      <dgm:prSet presAssocID="{B0963766-DEE5-4163-A03C-AAC2117B6974}" presName="space" presStyleCnt="0"/>
      <dgm:spPr/>
    </dgm:pt>
    <dgm:pt modelId="{BB8CF0DB-9D6F-4156-9BC7-69653008409D}" type="pres">
      <dgm:prSet presAssocID="{B0963766-DEE5-4163-A03C-AAC2117B6974}" presName="rect1" presStyleLbl="alignAcc1" presStyleIdx="0" presStyleCnt="1" custLinFactNeighborX="-554" custLinFactNeighborY="-281"/>
      <dgm:spPr/>
    </dgm:pt>
    <dgm:pt modelId="{B2039EA7-2305-4BAD-A20F-C7C87A750B7D}" type="pres">
      <dgm:prSet presAssocID="{B0963766-DEE5-4163-A03C-AAC2117B697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2849904-5B11-4DDC-BC78-353432A99194}" type="presOf" srcId="{B0963766-DEE5-4163-A03C-AAC2117B6974}" destId="{BB8CF0DB-9D6F-4156-9BC7-69653008409D}" srcOrd="0" destOrd="0" presId="urn:microsoft.com/office/officeart/2005/8/layout/target3"/>
    <dgm:cxn modelId="{C1B0930A-FDD1-4FC4-ADF3-6B0F0A2FD6FD}" type="presOf" srcId="{B0963766-DEE5-4163-A03C-AAC2117B6974}" destId="{B2039EA7-2305-4BAD-A20F-C7C87A750B7D}" srcOrd="1" destOrd="0" presId="urn:microsoft.com/office/officeart/2005/8/layout/target3"/>
    <dgm:cxn modelId="{000005F8-6DDA-4907-B19F-EDB8EA4657E0}" srcId="{73ABB803-FA5F-4BC1-92B5-7AAC1265D621}" destId="{B0963766-DEE5-4163-A03C-AAC2117B6974}" srcOrd="0" destOrd="0" parTransId="{D0362677-496A-4180-844C-1E09CA55889F}" sibTransId="{11191777-5E3F-4677-93E0-F822CA8FF350}"/>
    <dgm:cxn modelId="{4754CFFA-3E47-4A84-A9E9-5B4C1C8C4840}" type="presOf" srcId="{73ABB803-FA5F-4BC1-92B5-7AAC1265D621}" destId="{FBBAD40D-A41A-473B-BF42-0CB92C109B72}" srcOrd="0" destOrd="0" presId="urn:microsoft.com/office/officeart/2005/8/layout/target3"/>
    <dgm:cxn modelId="{B3485BDC-71D3-4F75-A7DB-94C9BB6B059C}" type="presParOf" srcId="{FBBAD40D-A41A-473B-BF42-0CB92C109B72}" destId="{CB09483E-C190-4DB1-857C-8D88E57252D5}" srcOrd="0" destOrd="0" presId="urn:microsoft.com/office/officeart/2005/8/layout/target3"/>
    <dgm:cxn modelId="{53A53A99-EEE4-4E50-9E86-A91A82DD9289}" type="presParOf" srcId="{FBBAD40D-A41A-473B-BF42-0CB92C109B72}" destId="{27DCC44E-E6D3-4496-B5CD-B0A6B7ECC800}" srcOrd="1" destOrd="0" presId="urn:microsoft.com/office/officeart/2005/8/layout/target3"/>
    <dgm:cxn modelId="{2A9DA442-0352-480E-A278-53805F8631AE}" type="presParOf" srcId="{FBBAD40D-A41A-473B-BF42-0CB92C109B72}" destId="{BB8CF0DB-9D6F-4156-9BC7-69653008409D}" srcOrd="2" destOrd="0" presId="urn:microsoft.com/office/officeart/2005/8/layout/target3"/>
    <dgm:cxn modelId="{9C155A23-3988-470C-9092-12625C626705}" type="presParOf" srcId="{FBBAD40D-A41A-473B-BF42-0CB92C109B72}" destId="{B2039EA7-2305-4BAD-A20F-C7C87A750B7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219D02-4553-46A5-ADDB-6E003205A38A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AEF8629-2C8D-46DB-A41A-752CFB2CFAE0}">
      <dgm:prSet phldrT="[Texto]"/>
      <dgm:spPr/>
      <dgm:t>
        <a:bodyPr/>
        <a:lstStyle/>
        <a:p>
          <a:r>
            <a:rPr lang="es-EC" dirty="0"/>
            <a:t>Tipo de Investigación</a:t>
          </a:r>
        </a:p>
      </dgm:t>
    </dgm:pt>
    <dgm:pt modelId="{9FB9A4EB-212D-48EB-A16B-055569F5D221}" type="parTrans" cxnId="{4F8E89F8-43F5-44C9-AEE4-038D2C3A2A56}">
      <dgm:prSet/>
      <dgm:spPr/>
      <dgm:t>
        <a:bodyPr/>
        <a:lstStyle/>
        <a:p>
          <a:endParaRPr lang="es-EC"/>
        </a:p>
      </dgm:t>
    </dgm:pt>
    <dgm:pt modelId="{90549151-45CB-42EA-A423-DE854A249F09}" type="sibTrans" cxnId="{4F8E89F8-43F5-44C9-AEE4-038D2C3A2A56}">
      <dgm:prSet/>
      <dgm:spPr/>
      <dgm:t>
        <a:bodyPr/>
        <a:lstStyle/>
        <a:p>
          <a:endParaRPr lang="es-EC"/>
        </a:p>
      </dgm:t>
    </dgm:pt>
    <dgm:pt modelId="{37CF1CE1-A4C0-445F-982D-0F6F46137B27}">
      <dgm:prSet phldrT="[Texto]" custT="1"/>
      <dgm:spPr/>
      <dgm:t>
        <a:bodyPr/>
        <a:lstStyle/>
        <a:p>
          <a:r>
            <a:rPr lang="es-EC" sz="2400" dirty="0"/>
            <a:t>DESCRIPTIVA</a:t>
          </a:r>
        </a:p>
      </dgm:t>
    </dgm:pt>
    <dgm:pt modelId="{57AFD7FE-101E-406E-BBF2-7CF8E77D12DB}" type="parTrans" cxnId="{C331E99C-F41E-4347-8252-78470EF1C4AC}">
      <dgm:prSet/>
      <dgm:spPr/>
      <dgm:t>
        <a:bodyPr/>
        <a:lstStyle/>
        <a:p>
          <a:endParaRPr lang="es-EC"/>
        </a:p>
      </dgm:t>
    </dgm:pt>
    <dgm:pt modelId="{351DDAC2-778F-4ED9-8161-6DBBEB3AAB14}" type="sibTrans" cxnId="{C331E99C-F41E-4347-8252-78470EF1C4AC}">
      <dgm:prSet/>
      <dgm:spPr/>
      <dgm:t>
        <a:bodyPr/>
        <a:lstStyle/>
        <a:p>
          <a:endParaRPr lang="es-EC"/>
        </a:p>
      </dgm:t>
    </dgm:pt>
    <dgm:pt modelId="{35CFF52A-0BA7-4EB0-81E8-989E16370572}">
      <dgm:prSet phldrT="[Texto]" custT="1"/>
      <dgm:spPr/>
      <dgm:t>
        <a:bodyPr/>
        <a:lstStyle/>
        <a:p>
          <a:r>
            <a:rPr lang="es-EC" sz="2400" dirty="0"/>
            <a:t>Especificar las propiedades, las características.</a:t>
          </a:r>
        </a:p>
      </dgm:t>
    </dgm:pt>
    <dgm:pt modelId="{0CDBF098-8A51-4707-BB4D-33669D4024CE}" type="parTrans" cxnId="{18D71034-6989-49DC-AB0F-381A7E6919E9}">
      <dgm:prSet/>
      <dgm:spPr/>
      <dgm:t>
        <a:bodyPr/>
        <a:lstStyle/>
        <a:p>
          <a:endParaRPr lang="es-EC"/>
        </a:p>
      </dgm:t>
    </dgm:pt>
    <dgm:pt modelId="{9C85196F-4BF4-48A4-909A-5597512FF99E}" type="sibTrans" cxnId="{18D71034-6989-49DC-AB0F-381A7E6919E9}">
      <dgm:prSet/>
      <dgm:spPr/>
      <dgm:t>
        <a:bodyPr/>
        <a:lstStyle/>
        <a:p>
          <a:endParaRPr lang="es-EC"/>
        </a:p>
      </dgm:t>
    </dgm:pt>
    <dgm:pt modelId="{B16486BF-5B57-4D4D-BBCA-5471D85E0027}">
      <dgm:prSet phldrT="[Texto]" custT="1"/>
      <dgm:spPr/>
      <dgm:t>
        <a:bodyPr/>
        <a:lstStyle/>
        <a:p>
          <a:endParaRPr lang="es-EC" sz="2400" dirty="0"/>
        </a:p>
        <a:p>
          <a:r>
            <a:rPr lang="es-EC" sz="2400" dirty="0"/>
            <a:t>Describe e interpreta. </a:t>
          </a:r>
        </a:p>
        <a:p>
          <a:endParaRPr lang="es-EC" sz="2400" dirty="0"/>
        </a:p>
      </dgm:t>
    </dgm:pt>
    <dgm:pt modelId="{B027D8D9-EB28-4E2D-8ACB-B04B0E44673A}" type="parTrans" cxnId="{BF1729E8-52A7-4ACE-ACBB-F87DC8959DD3}">
      <dgm:prSet/>
      <dgm:spPr/>
      <dgm:t>
        <a:bodyPr/>
        <a:lstStyle/>
        <a:p>
          <a:endParaRPr lang="es-EC"/>
        </a:p>
      </dgm:t>
    </dgm:pt>
    <dgm:pt modelId="{7CA29148-00C8-4B4B-A03D-0304B7832B74}" type="sibTrans" cxnId="{BF1729E8-52A7-4ACE-ACBB-F87DC8959DD3}">
      <dgm:prSet/>
      <dgm:spPr/>
      <dgm:t>
        <a:bodyPr/>
        <a:lstStyle/>
        <a:p>
          <a:endParaRPr lang="es-EC"/>
        </a:p>
      </dgm:t>
    </dgm:pt>
    <dgm:pt modelId="{37B6BEA0-97AB-4C4C-A4A2-D532AE531CEB}" type="pres">
      <dgm:prSet presAssocID="{2E219D02-4553-46A5-ADDB-6E003205A3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AC988E-D744-49CA-8682-E07B51B43B3D}" type="pres">
      <dgm:prSet presAssocID="{CAEF8629-2C8D-46DB-A41A-752CFB2CFAE0}" presName="root" presStyleCnt="0"/>
      <dgm:spPr/>
    </dgm:pt>
    <dgm:pt modelId="{AF278109-73A4-4907-A413-37CB010413C8}" type="pres">
      <dgm:prSet presAssocID="{CAEF8629-2C8D-46DB-A41A-752CFB2CFAE0}" presName="rootComposite" presStyleCnt="0"/>
      <dgm:spPr/>
    </dgm:pt>
    <dgm:pt modelId="{DAF289BA-06D2-48C1-A652-EDA5D74B9ADC}" type="pres">
      <dgm:prSet presAssocID="{CAEF8629-2C8D-46DB-A41A-752CFB2CFAE0}" presName="rootText" presStyleLbl="node1" presStyleIdx="0" presStyleCnt="1" custScaleX="314404"/>
      <dgm:spPr/>
    </dgm:pt>
    <dgm:pt modelId="{37A6BCEC-82D3-4F8E-959F-EC3964EA92F4}" type="pres">
      <dgm:prSet presAssocID="{CAEF8629-2C8D-46DB-A41A-752CFB2CFAE0}" presName="rootConnector" presStyleLbl="node1" presStyleIdx="0" presStyleCnt="1"/>
      <dgm:spPr/>
    </dgm:pt>
    <dgm:pt modelId="{1AD73FEC-AC91-4C97-A5C4-3D487C5C6EEF}" type="pres">
      <dgm:prSet presAssocID="{CAEF8629-2C8D-46DB-A41A-752CFB2CFAE0}" presName="childShape" presStyleCnt="0"/>
      <dgm:spPr/>
    </dgm:pt>
    <dgm:pt modelId="{37851140-8F8C-4CEE-A5D2-FBAF91262D8B}" type="pres">
      <dgm:prSet presAssocID="{57AFD7FE-101E-406E-BBF2-7CF8E77D12DB}" presName="Name13" presStyleLbl="parChTrans1D2" presStyleIdx="0" presStyleCnt="3"/>
      <dgm:spPr/>
    </dgm:pt>
    <dgm:pt modelId="{4CE1C5B6-AF28-46F0-8F65-302E5D99415B}" type="pres">
      <dgm:prSet presAssocID="{37CF1CE1-A4C0-445F-982D-0F6F46137B27}" presName="childText" presStyleLbl="bgAcc1" presStyleIdx="0" presStyleCnt="3" custScaleX="314404">
        <dgm:presLayoutVars>
          <dgm:bulletEnabled val="1"/>
        </dgm:presLayoutVars>
      </dgm:prSet>
      <dgm:spPr/>
    </dgm:pt>
    <dgm:pt modelId="{D5F044D4-0BD7-4AF3-82CD-BE3DDC42E8FA}" type="pres">
      <dgm:prSet presAssocID="{0CDBF098-8A51-4707-BB4D-33669D4024CE}" presName="Name13" presStyleLbl="parChTrans1D2" presStyleIdx="1" presStyleCnt="3"/>
      <dgm:spPr/>
    </dgm:pt>
    <dgm:pt modelId="{975E2D9F-AB4D-426C-A273-DB415A910476}" type="pres">
      <dgm:prSet presAssocID="{35CFF52A-0BA7-4EB0-81E8-989E16370572}" presName="childText" presStyleLbl="bgAcc1" presStyleIdx="1" presStyleCnt="3" custScaleX="314404">
        <dgm:presLayoutVars>
          <dgm:bulletEnabled val="1"/>
        </dgm:presLayoutVars>
      </dgm:prSet>
      <dgm:spPr/>
    </dgm:pt>
    <dgm:pt modelId="{D43A4994-D17A-475F-AA18-269490F9AAB1}" type="pres">
      <dgm:prSet presAssocID="{B027D8D9-EB28-4E2D-8ACB-B04B0E44673A}" presName="Name13" presStyleLbl="parChTrans1D2" presStyleIdx="2" presStyleCnt="3"/>
      <dgm:spPr/>
    </dgm:pt>
    <dgm:pt modelId="{18141595-1275-4D3E-9367-1C286C729C3E}" type="pres">
      <dgm:prSet presAssocID="{B16486BF-5B57-4D4D-BBCA-5471D85E0027}" presName="childText" presStyleLbl="bgAcc1" presStyleIdx="2" presStyleCnt="3" custScaleX="322972">
        <dgm:presLayoutVars>
          <dgm:bulletEnabled val="1"/>
        </dgm:presLayoutVars>
      </dgm:prSet>
      <dgm:spPr/>
    </dgm:pt>
  </dgm:ptLst>
  <dgm:cxnLst>
    <dgm:cxn modelId="{3BB07504-C194-4A69-AC2F-615ACD47BDB0}" type="presOf" srcId="{57AFD7FE-101E-406E-BBF2-7CF8E77D12DB}" destId="{37851140-8F8C-4CEE-A5D2-FBAF91262D8B}" srcOrd="0" destOrd="0" presId="urn:microsoft.com/office/officeart/2005/8/layout/hierarchy3"/>
    <dgm:cxn modelId="{DD223D0A-389D-40C9-85A8-E91F1E12656A}" type="presOf" srcId="{CAEF8629-2C8D-46DB-A41A-752CFB2CFAE0}" destId="{37A6BCEC-82D3-4F8E-959F-EC3964EA92F4}" srcOrd="1" destOrd="0" presId="urn:microsoft.com/office/officeart/2005/8/layout/hierarchy3"/>
    <dgm:cxn modelId="{18D71034-6989-49DC-AB0F-381A7E6919E9}" srcId="{CAEF8629-2C8D-46DB-A41A-752CFB2CFAE0}" destId="{35CFF52A-0BA7-4EB0-81E8-989E16370572}" srcOrd="1" destOrd="0" parTransId="{0CDBF098-8A51-4707-BB4D-33669D4024CE}" sibTransId="{9C85196F-4BF4-48A4-909A-5597512FF99E}"/>
    <dgm:cxn modelId="{4869AA39-4248-4EC2-BB4B-6BCFDDF721FA}" type="presOf" srcId="{B16486BF-5B57-4D4D-BBCA-5471D85E0027}" destId="{18141595-1275-4D3E-9367-1C286C729C3E}" srcOrd="0" destOrd="0" presId="urn:microsoft.com/office/officeart/2005/8/layout/hierarchy3"/>
    <dgm:cxn modelId="{10D14488-2A2E-437C-B642-828F1C6C281A}" type="presOf" srcId="{0CDBF098-8A51-4707-BB4D-33669D4024CE}" destId="{D5F044D4-0BD7-4AF3-82CD-BE3DDC42E8FA}" srcOrd="0" destOrd="0" presId="urn:microsoft.com/office/officeart/2005/8/layout/hierarchy3"/>
    <dgm:cxn modelId="{39F2A09C-1DD3-4258-9813-4D78F5C369E2}" type="presOf" srcId="{37CF1CE1-A4C0-445F-982D-0F6F46137B27}" destId="{4CE1C5B6-AF28-46F0-8F65-302E5D99415B}" srcOrd="0" destOrd="0" presId="urn:microsoft.com/office/officeart/2005/8/layout/hierarchy3"/>
    <dgm:cxn modelId="{C331E99C-F41E-4347-8252-78470EF1C4AC}" srcId="{CAEF8629-2C8D-46DB-A41A-752CFB2CFAE0}" destId="{37CF1CE1-A4C0-445F-982D-0F6F46137B27}" srcOrd="0" destOrd="0" parTransId="{57AFD7FE-101E-406E-BBF2-7CF8E77D12DB}" sibTransId="{351DDAC2-778F-4ED9-8161-6DBBEB3AAB14}"/>
    <dgm:cxn modelId="{171E94B0-29D2-4A4A-9572-677236C61B95}" type="presOf" srcId="{35CFF52A-0BA7-4EB0-81E8-989E16370572}" destId="{975E2D9F-AB4D-426C-A273-DB415A910476}" srcOrd="0" destOrd="0" presId="urn:microsoft.com/office/officeart/2005/8/layout/hierarchy3"/>
    <dgm:cxn modelId="{656E66C7-497E-4A40-AC5A-7AE43F327EC7}" type="presOf" srcId="{B027D8D9-EB28-4E2D-8ACB-B04B0E44673A}" destId="{D43A4994-D17A-475F-AA18-269490F9AAB1}" srcOrd="0" destOrd="0" presId="urn:microsoft.com/office/officeart/2005/8/layout/hierarchy3"/>
    <dgm:cxn modelId="{C515B6E2-788A-44D5-8011-2503D7ACEDA0}" type="presOf" srcId="{CAEF8629-2C8D-46DB-A41A-752CFB2CFAE0}" destId="{DAF289BA-06D2-48C1-A652-EDA5D74B9ADC}" srcOrd="0" destOrd="0" presId="urn:microsoft.com/office/officeart/2005/8/layout/hierarchy3"/>
    <dgm:cxn modelId="{BF1729E8-52A7-4ACE-ACBB-F87DC8959DD3}" srcId="{CAEF8629-2C8D-46DB-A41A-752CFB2CFAE0}" destId="{B16486BF-5B57-4D4D-BBCA-5471D85E0027}" srcOrd="2" destOrd="0" parTransId="{B027D8D9-EB28-4E2D-8ACB-B04B0E44673A}" sibTransId="{7CA29148-00C8-4B4B-A03D-0304B7832B74}"/>
    <dgm:cxn modelId="{B59D12EA-158A-4C1D-BD81-75A51AA9DC1B}" type="presOf" srcId="{2E219D02-4553-46A5-ADDB-6E003205A38A}" destId="{37B6BEA0-97AB-4C4C-A4A2-D532AE531CEB}" srcOrd="0" destOrd="0" presId="urn:microsoft.com/office/officeart/2005/8/layout/hierarchy3"/>
    <dgm:cxn modelId="{4F8E89F8-43F5-44C9-AEE4-038D2C3A2A56}" srcId="{2E219D02-4553-46A5-ADDB-6E003205A38A}" destId="{CAEF8629-2C8D-46DB-A41A-752CFB2CFAE0}" srcOrd="0" destOrd="0" parTransId="{9FB9A4EB-212D-48EB-A16B-055569F5D221}" sibTransId="{90549151-45CB-42EA-A423-DE854A249F09}"/>
    <dgm:cxn modelId="{ECE3C7D2-7A96-42E8-BD28-A2256764D758}" type="presParOf" srcId="{37B6BEA0-97AB-4C4C-A4A2-D532AE531CEB}" destId="{DFAC988E-D744-49CA-8682-E07B51B43B3D}" srcOrd="0" destOrd="0" presId="urn:microsoft.com/office/officeart/2005/8/layout/hierarchy3"/>
    <dgm:cxn modelId="{C35556BA-F199-4C79-9D25-F9631D792F11}" type="presParOf" srcId="{DFAC988E-D744-49CA-8682-E07B51B43B3D}" destId="{AF278109-73A4-4907-A413-37CB010413C8}" srcOrd="0" destOrd="0" presId="urn:microsoft.com/office/officeart/2005/8/layout/hierarchy3"/>
    <dgm:cxn modelId="{E1CFBAB6-93D2-43D9-89CD-B13D70529312}" type="presParOf" srcId="{AF278109-73A4-4907-A413-37CB010413C8}" destId="{DAF289BA-06D2-48C1-A652-EDA5D74B9ADC}" srcOrd="0" destOrd="0" presId="urn:microsoft.com/office/officeart/2005/8/layout/hierarchy3"/>
    <dgm:cxn modelId="{BFB6DAD5-02D3-499D-96EE-0092E83CA058}" type="presParOf" srcId="{AF278109-73A4-4907-A413-37CB010413C8}" destId="{37A6BCEC-82D3-4F8E-959F-EC3964EA92F4}" srcOrd="1" destOrd="0" presId="urn:microsoft.com/office/officeart/2005/8/layout/hierarchy3"/>
    <dgm:cxn modelId="{B30BB870-9A2E-4C6D-8027-EAA29A00702B}" type="presParOf" srcId="{DFAC988E-D744-49CA-8682-E07B51B43B3D}" destId="{1AD73FEC-AC91-4C97-A5C4-3D487C5C6EEF}" srcOrd="1" destOrd="0" presId="urn:microsoft.com/office/officeart/2005/8/layout/hierarchy3"/>
    <dgm:cxn modelId="{998E521E-460F-412F-878D-4039661FEFC3}" type="presParOf" srcId="{1AD73FEC-AC91-4C97-A5C4-3D487C5C6EEF}" destId="{37851140-8F8C-4CEE-A5D2-FBAF91262D8B}" srcOrd="0" destOrd="0" presId="urn:microsoft.com/office/officeart/2005/8/layout/hierarchy3"/>
    <dgm:cxn modelId="{5C50F103-350E-4D52-808B-0CE518E02272}" type="presParOf" srcId="{1AD73FEC-AC91-4C97-A5C4-3D487C5C6EEF}" destId="{4CE1C5B6-AF28-46F0-8F65-302E5D99415B}" srcOrd="1" destOrd="0" presId="urn:microsoft.com/office/officeart/2005/8/layout/hierarchy3"/>
    <dgm:cxn modelId="{46AF87D9-DFA3-469D-BF62-2C3F7E517838}" type="presParOf" srcId="{1AD73FEC-AC91-4C97-A5C4-3D487C5C6EEF}" destId="{D5F044D4-0BD7-4AF3-82CD-BE3DDC42E8FA}" srcOrd="2" destOrd="0" presId="urn:microsoft.com/office/officeart/2005/8/layout/hierarchy3"/>
    <dgm:cxn modelId="{69CC49D1-22F1-405C-8873-2B615AACAAA2}" type="presParOf" srcId="{1AD73FEC-AC91-4C97-A5C4-3D487C5C6EEF}" destId="{975E2D9F-AB4D-426C-A273-DB415A910476}" srcOrd="3" destOrd="0" presId="urn:microsoft.com/office/officeart/2005/8/layout/hierarchy3"/>
    <dgm:cxn modelId="{0D765005-D014-4C99-BF98-0DE79879292C}" type="presParOf" srcId="{1AD73FEC-AC91-4C97-A5C4-3D487C5C6EEF}" destId="{D43A4994-D17A-475F-AA18-269490F9AAB1}" srcOrd="4" destOrd="0" presId="urn:microsoft.com/office/officeart/2005/8/layout/hierarchy3"/>
    <dgm:cxn modelId="{227027D3-443B-4958-BEC0-FEC1685DBCDC}" type="presParOf" srcId="{1AD73FEC-AC91-4C97-A5C4-3D487C5C6EEF}" destId="{18141595-1275-4D3E-9367-1C286C729C3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02A012-8258-4EFA-9FC8-31A5CF464060}" type="doc">
      <dgm:prSet loTypeId="urn:microsoft.com/office/officeart/2005/8/layout/lProcess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20C4552-A056-4A90-8B21-F676991095A9}">
      <dgm:prSet phldrT="[Texto]"/>
      <dgm:spPr/>
      <dgm:t>
        <a:bodyPr/>
        <a:lstStyle/>
        <a:p>
          <a:r>
            <a:rPr lang="es-EC" dirty="0"/>
            <a:t>PREGUNTAS PLANTEADAS</a:t>
          </a:r>
        </a:p>
      </dgm:t>
    </dgm:pt>
    <dgm:pt modelId="{E0364D06-0875-46DA-A70A-EAFED21E1577}" type="parTrans" cxnId="{A559FC33-EC27-4A3E-BAE9-DF35A76C688D}">
      <dgm:prSet/>
      <dgm:spPr/>
      <dgm:t>
        <a:bodyPr/>
        <a:lstStyle/>
        <a:p>
          <a:endParaRPr lang="es-EC"/>
        </a:p>
      </dgm:t>
    </dgm:pt>
    <dgm:pt modelId="{7BB83B17-C890-4E48-8B02-83C19C525462}" type="sibTrans" cxnId="{A559FC33-EC27-4A3E-BAE9-DF35A76C688D}">
      <dgm:prSet/>
      <dgm:spPr/>
      <dgm:t>
        <a:bodyPr/>
        <a:lstStyle/>
        <a:p>
          <a:endParaRPr lang="es-EC"/>
        </a:p>
      </dgm:t>
    </dgm:pt>
    <dgm:pt modelId="{BAA3DC6C-CFE2-4ADC-92A3-D1174456C7ED}">
      <dgm:prSet phldrT="[Texto]" custT="1"/>
      <dgm:spPr/>
      <dgm:t>
        <a:bodyPr/>
        <a:lstStyle/>
        <a:p>
          <a:r>
            <a:rPr lang="es-EC" sz="1800" dirty="0"/>
            <a:t>1.- ¿Determinar en forma absoluta y relativa la participación en colocación de microcréditos en cada sucursal con respecto al total nacional?</a:t>
          </a:r>
        </a:p>
      </dgm:t>
    </dgm:pt>
    <dgm:pt modelId="{A8B0C2BA-662D-4D49-A025-64381046F2E0}" type="parTrans" cxnId="{CF4A6906-33D6-4240-800D-A262B189D498}">
      <dgm:prSet/>
      <dgm:spPr/>
      <dgm:t>
        <a:bodyPr/>
        <a:lstStyle/>
        <a:p>
          <a:endParaRPr lang="es-EC"/>
        </a:p>
      </dgm:t>
    </dgm:pt>
    <dgm:pt modelId="{AB071831-25E6-4C19-8BDE-C64C4BB6A115}" type="sibTrans" cxnId="{CF4A6906-33D6-4240-800D-A262B189D498}">
      <dgm:prSet/>
      <dgm:spPr/>
      <dgm:t>
        <a:bodyPr/>
        <a:lstStyle/>
        <a:p>
          <a:endParaRPr lang="es-EC"/>
        </a:p>
      </dgm:t>
    </dgm:pt>
    <dgm:pt modelId="{E28FD84F-44DD-4788-BC72-BDCA7820508E}">
      <dgm:prSet phldrT="[Texto]" custT="1"/>
      <dgm:spPr/>
      <dgm:t>
        <a:bodyPr/>
        <a:lstStyle/>
        <a:p>
          <a:r>
            <a:rPr lang="es-EC" sz="1800" dirty="0"/>
            <a:t>2.- ¿Estimar en forma absoluta y relativa el nivel de provisión?</a:t>
          </a:r>
        </a:p>
      </dgm:t>
    </dgm:pt>
    <dgm:pt modelId="{B03106DC-B5DE-4375-96BF-31F45D78DE6E}" type="parTrans" cxnId="{8BC8FACC-34C5-4A04-952A-0345E05DD3F8}">
      <dgm:prSet/>
      <dgm:spPr/>
      <dgm:t>
        <a:bodyPr/>
        <a:lstStyle/>
        <a:p>
          <a:endParaRPr lang="es-EC"/>
        </a:p>
      </dgm:t>
    </dgm:pt>
    <dgm:pt modelId="{5991EBAA-21CC-404F-9B51-3566FF3CE61E}" type="sibTrans" cxnId="{8BC8FACC-34C5-4A04-952A-0345E05DD3F8}">
      <dgm:prSet/>
      <dgm:spPr/>
      <dgm:t>
        <a:bodyPr/>
        <a:lstStyle/>
        <a:p>
          <a:endParaRPr lang="es-EC"/>
        </a:p>
      </dgm:t>
    </dgm:pt>
    <dgm:pt modelId="{AB187205-B22A-4225-9291-F442027548F6}">
      <dgm:prSet phldrT="[Texto]" custT="1"/>
      <dgm:spPr/>
      <dgm:t>
        <a:bodyPr/>
        <a:lstStyle/>
        <a:p>
          <a:r>
            <a:rPr lang="es-EC" sz="1800" dirty="0"/>
            <a:t>3.- ¿Determinar en forma absoluta y relativa la satisfacción de los socios del crédito recibido?</a:t>
          </a:r>
        </a:p>
      </dgm:t>
    </dgm:pt>
    <dgm:pt modelId="{0BE140C4-9CF5-4524-971D-410ECD60334A}" type="parTrans" cxnId="{A113BA48-AC87-4AEC-AD1B-22BF36E9E528}">
      <dgm:prSet/>
      <dgm:spPr/>
      <dgm:t>
        <a:bodyPr/>
        <a:lstStyle/>
        <a:p>
          <a:endParaRPr lang="es-EC"/>
        </a:p>
      </dgm:t>
    </dgm:pt>
    <dgm:pt modelId="{2B5BD07C-7ADB-4787-812D-6071D18B0317}" type="sibTrans" cxnId="{A113BA48-AC87-4AEC-AD1B-22BF36E9E528}">
      <dgm:prSet/>
      <dgm:spPr/>
      <dgm:t>
        <a:bodyPr/>
        <a:lstStyle/>
        <a:p>
          <a:endParaRPr lang="es-EC"/>
        </a:p>
      </dgm:t>
    </dgm:pt>
    <dgm:pt modelId="{5F30C91C-B197-4FF7-93CC-DFD6466E466F}">
      <dgm:prSet phldrT="[Texto]" custT="1"/>
      <dgm:spPr/>
      <dgm:t>
        <a:bodyPr/>
        <a:lstStyle/>
        <a:p>
          <a:r>
            <a:rPr lang="es-EC" sz="1800" dirty="0"/>
            <a:t>4.- ¿El destino del crédito otorgado por la cooperativa ha mejorado la calidad de vida?</a:t>
          </a:r>
        </a:p>
      </dgm:t>
    </dgm:pt>
    <dgm:pt modelId="{F22B918B-C39A-446C-B811-7F5A4E6C1B31}" type="parTrans" cxnId="{B15AAD93-DBBC-458F-BF18-71DD99C8EE8E}">
      <dgm:prSet/>
      <dgm:spPr/>
      <dgm:t>
        <a:bodyPr/>
        <a:lstStyle/>
        <a:p>
          <a:endParaRPr lang="es-EC"/>
        </a:p>
      </dgm:t>
    </dgm:pt>
    <dgm:pt modelId="{BCBFF52A-431D-4BEB-8EA6-DF8466704B88}" type="sibTrans" cxnId="{B15AAD93-DBBC-458F-BF18-71DD99C8EE8E}">
      <dgm:prSet/>
      <dgm:spPr/>
      <dgm:t>
        <a:bodyPr/>
        <a:lstStyle/>
        <a:p>
          <a:endParaRPr lang="es-EC"/>
        </a:p>
      </dgm:t>
    </dgm:pt>
    <dgm:pt modelId="{95C026B1-7B4F-417B-BD07-82B336539376}" type="pres">
      <dgm:prSet presAssocID="{7602A012-8258-4EFA-9FC8-31A5CF464060}" presName="theList" presStyleCnt="0">
        <dgm:presLayoutVars>
          <dgm:dir/>
          <dgm:animLvl val="lvl"/>
          <dgm:resizeHandles val="exact"/>
        </dgm:presLayoutVars>
      </dgm:prSet>
      <dgm:spPr/>
    </dgm:pt>
    <dgm:pt modelId="{47EA6374-2852-43A0-9E34-6E3F9E035FCF}" type="pres">
      <dgm:prSet presAssocID="{D20C4552-A056-4A90-8B21-F676991095A9}" presName="compNode" presStyleCnt="0"/>
      <dgm:spPr/>
    </dgm:pt>
    <dgm:pt modelId="{9468795E-6F61-4BFE-82EB-8ACFC74A1941}" type="pres">
      <dgm:prSet presAssocID="{D20C4552-A056-4A90-8B21-F676991095A9}" presName="aNode" presStyleLbl="bgShp" presStyleIdx="0" presStyleCnt="1" custLinFactNeighborX="6680"/>
      <dgm:spPr/>
    </dgm:pt>
    <dgm:pt modelId="{7FB9ABA3-7878-4E3F-A813-3F9A10142582}" type="pres">
      <dgm:prSet presAssocID="{D20C4552-A056-4A90-8B21-F676991095A9}" presName="textNode" presStyleLbl="bgShp" presStyleIdx="0" presStyleCnt="1"/>
      <dgm:spPr/>
    </dgm:pt>
    <dgm:pt modelId="{CEE8522C-6D81-4A36-B0B6-EFF6FF516B53}" type="pres">
      <dgm:prSet presAssocID="{D20C4552-A056-4A90-8B21-F676991095A9}" presName="compChildNode" presStyleCnt="0"/>
      <dgm:spPr/>
    </dgm:pt>
    <dgm:pt modelId="{A391BC98-30E1-4E96-ABE4-30F48D9DAB95}" type="pres">
      <dgm:prSet presAssocID="{D20C4552-A056-4A90-8B21-F676991095A9}" presName="theInnerList" presStyleCnt="0"/>
      <dgm:spPr/>
    </dgm:pt>
    <dgm:pt modelId="{7C9CF974-A3DA-4A4B-9D8D-7FDAFD9FF290}" type="pres">
      <dgm:prSet presAssocID="{BAA3DC6C-CFE2-4ADC-92A3-D1174456C7ED}" presName="childNode" presStyleLbl="node1" presStyleIdx="0" presStyleCnt="4">
        <dgm:presLayoutVars>
          <dgm:bulletEnabled val="1"/>
        </dgm:presLayoutVars>
      </dgm:prSet>
      <dgm:spPr/>
    </dgm:pt>
    <dgm:pt modelId="{1AB6A723-6708-4ED2-950D-4FF888F5E74A}" type="pres">
      <dgm:prSet presAssocID="{BAA3DC6C-CFE2-4ADC-92A3-D1174456C7ED}" presName="aSpace2" presStyleCnt="0"/>
      <dgm:spPr/>
    </dgm:pt>
    <dgm:pt modelId="{3ACF23DE-FFED-4254-A8F7-2A850AF61B92}" type="pres">
      <dgm:prSet presAssocID="{E28FD84F-44DD-4788-BC72-BDCA7820508E}" presName="childNode" presStyleLbl="node1" presStyleIdx="1" presStyleCnt="4">
        <dgm:presLayoutVars>
          <dgm:bulletEnabled val="1"/>
        </dgm:presLayoutVars>
      </dgm:prSet>
      <dgm:spPr/>
    </dgm:pt>
    <dgm:pt modelId="{51612BF1-E1BF-4E44-9CFF-B45D52A177B2}" type="pres">
      <dgm:prSet presAssocID="{E28FD84F-44DD-4788-BC72-BDCA7820508E}" presName="aSpace2" presStyleCnt="0"/>
      <dgm:spPr/>
    </dgm:pt>
    <dgm:pt modelId="{CA7D9A94-5FB2-4973-8462-047CB578C186}" type="pres">
      <dgm:prSet presAssocID="{AB187205-B22A-4225-9291-F442027548F6}" presName="childNode" presStyleLbl="node1" presStyleIdx="2" presStyleCnt="4">
        <dgm:presLayoutVars>
          <dgm:bulletEnabled val="1"/>
        </dgm:presLayoutVars>
      </dgm:prSet>
      <dgm:spPr/>
    </dgm:pt>
    <dgm:pt modelId="{42248119-563C-429B-9D12-C5C67065DD1E}" type="pres">
      <dgm:prSet presAssocID="{AB187205-B22A-4225-9291-F442027548F6}" presName="aSpace2" presStyleCnt="0"/>
      <dgm:spPr/>
    </dgm:pt>
    <dgm:pt modelId="{4831DB98-2D13-46A8-9878-7607AEF26B13}" type="pres">
      <dgm:prSet presAssocID="{5F30C91C-B197-4FF7-93CC-DFD6466E466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CF4A6906-33D6-4240-800D-A262B189D498}" srcId="{D20C4552-A056-4A90-8B21-F676991095A9}" destId="{BAA3DC6C-CFE2-4ADC-92A3-D1174456C7ED}" srcOrd="0" destOrd="0" parTransId="{A8B0C2BA-662D-4D49-A025-64381046F2E0}" sibTransId="{AB071831-25E6-4C19-8BDE-C64C4BB6A115}"/>
    <dgm:cxn modelId="{B6988F21-7EC9-4C21-9FE7-D52F14A842F9}" type="presOf" srcId="{D20C4552-A056-4A90-8B21-F676991095A9}" destId="{7FB9ABA3-7878-4E3F-A813-3F9A10142582}" srcOrd="1" destOrd="0" presId="urn:microsoft.com/office/officeart/2005/8/layout/lProcess2"/>
    <dgm:cxn modelId="{A559FC33-EC27-4A3E-BAE9-DF35A76C688D}" srcId="{7602A012-8258-4EFA-9FC8-31A5CF464060}" destId="{D20C4552-A056-4A90-8B21-F676991095A9}" srcOrd="0" destOrd="0" parTransId="{E0364D06-0875-46DA-A70A-EAFED21E1577}" sibTransId="{7BB83B17-C890-4E48-8B02-83C19C525462}"/>
    <dgm:cxn modelId="{1B1E743B-7984-4FCF-BDD7-339236DC19BF}" type="presOf" srcId="{BAA3DC6C-CFE2-4ADC-92A3-D1174456C7ED}" destId="{7C9CF974-A3DA-4A4B-9D8D-7FDAFD9FF290}" srcOrd="0" destOrd="0" presId="urn:microsoft.com/office/officeart/2005/8/layout/lProcess2"/>
    <dgm:cxn modelId="{A113BA48-AC87-4AEC-AD1B-22BF36E9E528}" srcId="{D20C4552-A056-4A90-8B21-F676991095A9}" destId="{AB187205-B22A-4225-9291-F442027548F6}" srcOrd="2" destOrd="0" parTransId="{0BE140C4-9CF5-4524-971D-410ECD60334A}" sibTransId="{2B5BD07C-7ADB-4787-812D-6071D18B0317}"/>
    <dgm:cxn modelId="{72E9B24C-ED43-4F21-9EF4-C59C9F9D14BC}" type="presOf" srcId="{AB187205-B22A-4225-9291-F442027548F6}" destId="{CA7D9A94-5FB2-4973-8462-047CB578C186}" srcOrd="0" destOrd="0" presId="urn:microsoft.com/office/officeart/2005/8/layout/lProcess2"/>
    <dgm:cxn modelId="{A52FF458-0504-43E8-9167-3DFDE8E3532E}" type="presOf" srcId="{7602A012-8258-4EFA-9FC8-31A5CF464060}" destId="{95C026B1-7B4F-417B-BD07-82B336539376}" srcOrd="0" destOrd="0" presId="urn:microsoft.com/office/officeart/2005/8/layout/lProcess2"/>
    <dgm:cxn modelId="{B15AAD93-DBBC-458F-BF18-71DD99C8EE8E}" srcId="{D20C4552-A056-4A90-8B21-F676991095A9}" destId="{5F30C91C-B197-4FF7-93CC-DFD6466E466F}" srcOrd="3" destOrd="0" parTransId="{F22B918B-C39A-446C-B811-7F5A4E6C1B31}" sibTransId="{BCBFF52A-431D-4BEB-8EA6-DF8466704B88}"/>
    <dgm:cxn modelId="{8820B5AC-5C85-4A27-B105-E751F17D93AA}" type="presOf" srcId="{5F30C91C-B197-4FF7-93CC-DFD6466E466F}" destId="{4831DB98-2D13-46A8-9878-7607AEF26B13}" srcOrd="0" destOrd="0" presId="urn:microsoft.com/office/officeart/2005/8/layout/lProcess2"/>
    <dgm:cxn modelId="{3CDA68C0-2987-4E8D-B6B0-73D9DFF762CA}" type="presOf" srcId="{D20C4552-A056-4A90-8B21-F676991095A9}" destId="{9468795E-6F61-4BFE-82EB-8ACFC74A1941}" srcOrd="0" destOrd="0" presId="urn:microsoft.com/office/officeart/2005/8/layout/lProcess2"/>
    <dgm:cxn modelId="{8BC8FACC-34C5-4A04-952A-0345E05DD3F8}" srcId="{D20C4552-A056-4A90-8B21-F676991095A9}" destId="{E28FD84F-44DD-4788-BC72-BDCA7820508E}" srcOrd="1" destOrd="0" parTransId="{B03106DC-B5DE-4375-96BF-31F45D78DE6E}" sibTransId="{5991EBAA-21CC-404F-9B51-3566FF3CE61E}"/>
    <dgm:cxn modelId="{35BEBDCE-9084-44A4-A5ED-2290CA8A82DE}" type="presOf" srcId="{E28FD84F-44DD-4788-BC72-BDCA7820508E}" destId="{3ACF23DE-FFED-4254-A8F7-2A850AF61B92}" srcOrd="0" destOrd="0" presId="urn:microsoft.com/office/officeart/2005/8/layout/lProcess2"/>
    <dgm:cxn modelId="{729D801A-D992-4733-9B9C-2E6CB63552E3}" type="presParOf" srcId="{95C026B1-7B4F-417B-BD07-82B336539376}" destId="{47EA6374-2852-43A0-9E34-6E3F9E035FCF}" srcOrd="0" destOrd="0" presId="urn:microsoft.com/office/officeart/2005/8/layout/lProcess2"/>
    <dgm:cxn modelId="{050D979F-5E01-42EA-AC44-3AC28F72DB16}" type="presParOf" srcId="{47EA6374-2852-43A0-9E34-6E3F9E035FCF}" destId="{9468795E-6F61-4BFE-82EB-8ACFC74A1941}" srcOrd="0" destOrd="0" presId="urn:microsoft.com/office/officeart/2005/8/layout/lProcess2"/>
    <dgm:cxn modelId="{CD5898F7-55AE-48FA-A9D4-DDC95342E523}" type="presParOf" srcId="{47EA6374-2852-43A0-9E34-6E3F9E035FCF}" destId="{7FB9ABA3-7878-4E3F-A813-3F9A10142582}" srcOrd="1" destOrd="0" presId="urn:microsoft.com/office/officeart/2005/8/layout/lProcess2"/>
    <dgm:cxn modelId="{1F28BA9B-0F4B-4FE0-9B99-B5D45C221017}" type="presParOf" srcId="{47EA6374-2852-43A0-9E34-6E3F9E035FCF}" destId="{CEE8522C-6D81-4A36-B0B6-EFF6FF516B53}" srcOrd="2" destOrd="0" presId="urn:microsoft.com/office/officeart/2005/8/layout/lProcess2"/>
    <dgm:cxn modelId="{6C0C4BF6-ED08-43EE-96DF-731ACFF9451F}" type="presParOf" srcId="{CEE8522C-6D81-4A36-B0B6-EFF6FF516B53}" destId="{A391BC98-30E1-4E96-ABE4-30F48D9DAB95}" srcOrd="0" destOrd="0" presId="urn:microsoft.com/office/officeart/2005/8/layout/lProcess2"/>
    <dgm:cxn modelId="{4471660D-EC1B-4FEB-9DFE-FF0DB64109D8}" type="presParOf" srcId="{A391BC98-30E1-4E96-ABE4-30F48D9DAB95}" destId="{7C9CF974-A3DA-4A4B-9D8D-7FDAFD9FF290}" srcOrd="0" destOrd="0" presId="urn:microsoft.com/office/officeart/2005/8/layout/lProcess2"/>
    <dgm:cxn modelId="{C6DA3A2E-D50D-48E9-A038-4FA53F41938B}" type="presParOf" srcId="{A391BC98-30E1-4E96-ABE4-30F48D9DAB95}" destId="{1AB6A723-6708-4ED2-950D-4FF888F5E74A}" srcOrd="1" destOrd="0" presId="urn:microsoft.com/office/officeart/2005/8/layout/lProcess2"/>
    <dgm:cxn modelId="{E3067769-0DDC-4986-AC32-CDE3E09BD388}" type="presParOf" srcId="{A391BC98-30E1-4E96-ABE4-30F48D9DAB95}" destId="{3ACF23DE-FFED-4254-A8F7-2A850AF61B92}" srcOrd="2" destOrd="0" presId="urn:microsoft.com/office/officeart/2005/8/layout/lProcess2"/>
    <dgm:cxn modelId="{BA9E8EB0-A93E-4B9A-B419-0E982817070D}" type="presParOf" srcId="{A391BC98-30E1-4E96-ABE4-30F48D9DAB95}" destId="{51612BF1-E1BF-4E44-9CFF-B45D52A177B2}" srcOrd="3" destOrd="0" presId="urn:microsoft.com/office/officeart/2005/8/layout/lProcess2"/>
    <dgm:cxn modelId="{36AA023C-EEF3-4207-9D82-F7003669DC04}" type="presParOf" srcId="{A391BC98-30E1-4E96-ABE4-30F48D9DAB95}" destId="{CA7D9A94-5FB2-4973-8462-047CB578C186}" srcOrd="4" destOrd="0" presId="urn:microsoft.com/office/officeart/2005/8/layout/lProcess2"/>
    <dgm:cxn modelId="{781C0D41-C1A8-48CE-AF88-7B7A9AF91B55}" type="presParOf" srcId="{A391BC98-30E1-4E96-ABE4-30F48D9DAB95}" destId="{42248119-563C-429B-9D12-C5C67065DD1E}" srcOrd="5" destOrd="0" presId="urn:microsoft.com/office/officeart/2005/8/layout/lProcess2"/>
    <dgm:cxn modelId="{C912310C-96EF-42DD-A0B3-CEB3953BF44A}" type="presParOf" srcId="{A391BC98-30E1-4E96-ABE4-30F48D9DAB95}" destId="{4831DB98-2D13-46A8-9878-7607AEF26B1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977284-C5EA-4F82-B154-CD5F92A128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1CC654E-C809-4897-A3F2-475E607BBFBF}">
      <dgm:prSet phldrT="[Texto]"/>
      <dgm:spPr/>
      <dgm:t>
        <a:bodyPr/>
        <a:lstStyle/>
        <a:p>
          <a:r>
            <a:rPr lang="es-EC" dirty="0"/>
            <a:t>C1.- La cartera de microcréditos de las 6 COACS suman 22 millones de dólares, representando el 6% del total nacional que asciende a 396 millones de dólares</a:t>
          </a:r>
        </a:p>
      </dgm:t>
    </dgm:pt>
    <dgm:pt modelId="{A9B593CB-62F7-4D38-B6C3-E42FCA3638AA}" type="parTrans" cxnId="{D9C794E3-D1C7-4614-ABC7-A510532CF6AF}">
      <dgm:prSet/>
      <dgm:spPr/>
      <dgm:t>
        <a:bodyPr/>
        <a:lstStyle/>
        <a:p>
          <a:endParaRPr lang="es-EC"/>
        </a:p>
      </dgm:t>
    </dgm:pt>
    <dgm:pt modelId="{6DF7165B-2A46-4691-B626-05DB15D9A7AD}" type="sibTrans" cxnId="{D9C794E3-D1C7-4614-ABC7-A510532CF6AF}">
      <dgm:prSet/>
      <dgm:spPr/>
      <dgm:t>
        <a:bodyPr/>
        <a:lstStyle/>
        <a:p>
          <a:endParaRPr lang="es-EC"/>
        </a:p>
      </dgm:t>
    </dgm:pt>
    <dgm:pt modelId="{67F59515-9B81-4066-BFBD-79D4C49E823C}">
      <dgm:prSet phldrT="[Texto]"/>
      <dgm:spPr/>
      <dgm:t>
        <a:bodyPr/>
        <a:lstStyle/>
        <a:p>
          <a:r>
            <a:rPr lang="es-EC" dirty="0"/>
            <a:t>C2.- Se puede constatar que las Cooperativas de Ahorro y Crédito del segmento 1, ubicadas en Napo, en promedio cumplen de manera efectiva con las metas de provisión,</a:t>
          </a:r>
        </a:p>
      </dgm:t>
    </dgm:pt>
    <dgm:pt modelId="{9860029B-062E-4C3A-82EA-3BEE5E79160C}" type="parTrans" cxnId="{00B3E89E-D36B-487B-A130-A486143BF5CE}">
      <dgm:prSet/>
      <dgm:spPr/>
      <dgm:t>
        <a:bodyPr/>
        <a:lstStyle/>
        <a:p>
          <a:endParaRPr lang="es-EC"/>
        </a:p>
      </dgm:t>
    </dgm:pt>
    <dgm:pt modelId="{584721AC-A2FE-4095-9D85-508C05190C62}" type="sibTrans" cxnId="{00B3E89E-D36B-487B-A130-A486143BF5CE}">
      <dgm:prSet/>
      <dgm:spPr/>
      <dgm:t>
        <a:bodyPr/>
        <a:lstStyle/>
        <a:p>
          <a:endParaRPr lang="es-EC"/>
        </a:p>
      </dgm:t>
    </dgm:pt>
    <dgm:pt modelId="{B5C7C5D6-1AD0-4818-967B-01B96BF6F1FA}">
      <dgm:prSet phldrT="[Texto]"/>
      <dgm:spPr/>
      <dgm:t>
        <a:bodyPr/>
        <a:lstStyle/>
        <a:p>
          <a:r>
            <a:rPr lang="es-EC" dirty="0"/>
            <a:t>C3.- Como resultado de la encuesta a los socios, el 35% correspondiente a 133 personas, respondieron que en un rango 50% al 75%, pudieron cubrir sus necesidades de recursos financieros necesitados al solicitar el crédito</a:t>
          </a:r>
        </a:p>
      </dgm:t>
    </dgm:pt>
    <dgm:pt modelId="{2A62E392-7135-4BA2-9DA4-82743ECD0BE0}" type="parTrans" cxnId="{C4A298B9-FA1B-409F-9160-F1F13D1502DF}">
      <dgm:prSet/>
      <dgm:spPr/>
      <dgm:t>
        <a:bodyPr/>
        <a:lstStyle/>
        <a:p>
          <a:endParaRPr lang="es-EC"/>
        </a:p>
      </dgm:t>
    </dgm:pt>
    <dgm:pt modelId="{71FD2AB8-B663-4D52-8014-C7CC317896C8}" type="sibTrans" cxnId="{C4A298B9-FA1B-409F-9160-F1F13D1502DF}">
      <dgm:prSet/>
      <dgm:spPr/>
      <dgm:t>
        <a:bodyPr/>
        <a:lstStyle/>
        <a:p>
          <a:endParaRPr lang="es-EC"/>
        </a:p>
      </dgm:t>
    </dgm:pt>
    <dgm:pt modelId="{2079F2A3-D668-4368-BAAD-0D0D29F1FBEE}" type="pres">
      <dgm:prSet presAssocID="{03977284-C5EA-4F82-B154-CD5F92A1280D}" presName="Name0" presStyleCnt="0">
        <dgm:presLayoutVars>
          <dgm:chMax val="7"/>
          <dgm:chPref val="7"/>
          <dgm:dir/>
        </dgm:presLayoutVars>
      </dgm:prSet>
      <dgm:spPr/>
    </dgm:pt>
    <dgm:pt modelId="{7918DC69-9A82-4FA3-A63E-050B131CDA60}" type="pres">
      <dgm:prSet presAssocID="{03977284-C5EA-4F82-B154-CD5F92A1280D}" presName="Name1" presStyleCnt="0"/>
      <dgm:spPr/>
    </dgm:pt>
    <dgm:pt modelId="{8CD28FE9-CC54-4600-9275-64F0EC4CEE24}" type="pres">
      <dgm:prSet presAssocID="{03977284-C5EA-4F82-B154-CD5F92A1280D}" presName="cycle" presStyleCnt="0"/>
      <dgm:spPr/>
    </dgm:pt>
    <dgm:pt modelId="{C8FC2AAB-39C7-44E1-B57A-CA4B97D810D5}" type="pres">
      <dgm:prSet presAssocID="{03977284-C5EA-4F82-B154-CD5F92A1280D}" presName="srcNode" presStyleLbl="node1" presStyleIdx="0" presStyleCnt="3"/>
      <dgm:spPr/>
    </dgm:pt>
    <dgm:pt modelId="{7FF8B8BD-83DE-4B33-ABCB-B76E98C1CE58}" type="pres">
      <dgm:prSet presAssocID="{03977284-C5EA-4F82-B154-CD5F92A1280D}" presName="conn" presStyleLbl="parChTrans1D2" presStyleIdx="0" presStyleCnt="1"/>
      <dgm:spPr/>
    </dgm:pt>
    <dgm:pt modelId="{D235C3B8-4C28-4E27-8BE1-C0EB62133CB9}" type="pres">
      <dgm:prSet presAssocID="{03977284-C5EA-4F82-B154-CD5F92A1280D}" presName="extraNode" presStyleLbl="node1" presStyleIdx="0" presStyleCnt="3"/>
      <dgm:spPr/>
    </dgm:pt>
    <dgm:pt modelId="{2083597E-3450-4441-96B3-845173DFCCF7}" type="pres">
      <dgm:prSet presAssocID="{03977284-C5EA-4F82-B154-CD5F92A1280D}" presName="dstNode" presStyleLbl="node1" presStyleIdx="0" presStyleCnt="3"/>
      <dgm:spPr/>
    </dgm:pt>
    <dgm:pt modelId="{7D492A5F-E9E8-410B-A0A6-54F1AAC59A12}" type="pres">
      <dgm:prSet presAssocID="{01CC654E-C809-4897-A3F2-475E607BBFBF}" presName="text_1" presStyleLbl="node1" presStyleIdx="0" presStyleCnt="3">
        <dgm:presLayoutVars>
          <dgm:bulletEnabled val="1"/>
        </dgm:presLayoutVars>
      </dgm:prSet>
      <dgm:spPr/>
    </dgm:pt>
    <dgm:pt modelId="{6BCB1FD5-5F84-476D-8DB7-0777DEB34041}" type="pres">
      <dgm:prSet presAssocID="{01CC654E-C809-4897-A3F2-475E607BBFBF}" presName="accent_1" presStyleCnt="0"/>
      <dgm:spPr/>
    </dgm:pt>
    <dgm:pt modelId="{BAFBD07C-A434-45B4-BDA7-9810D8BFAEA6}" type="pres">
      <dgm:prSet presAssocID="{01CC654E-C809-4897-A3F2-475E607BBFBF}" presName="accentRepeatNode" presStyleLbl="solidFgAcc1" presStyleIdx="0" presStyleCnt="3"/>
      <dgm:spPr/>
    </dgm:pt>
    <dgm:pt modelId="{FD533057-9BF6-4D0C-AAF4-DAD1DC85BE29}" type="pres">
      <dgm:prSet presAssocID="{67F59515-9B81-4066-BFBD-79D4C49E823C}" presName="text_2" presStyleLbl="node1" presStyleIdx="1" presStyleCnt="3">
        <dgm:presLayoutVars>
          <dgm:bulletEnabled val="1"/>
        </dgm:presLayoutVars>
      </dgm:prSet>
      <dgm:spPr/>
    </dgm:pt>
    <dgm:pt modelId="{DDC61B33-D223-433D-B54F-835677FCCB7E}" type="pres">
      <dgm:prSet presAssocID="{67F59515-9B81-4066-BFBD-79D4C49E823C}" presName="accent_2" presStyleCnt="0"/>
      <dgm:spPr/>
    </dgm:pt>
    <dgm:pt modelId="{ACDF6E5C-BF2B-4E07-905C-E3EF3A8BB6D3}" type="pres">
      <dgm:prSet presAssocID="{67F59515-9B81-4066-BFBD-79D4C49E823C}" presName="accentRepeatNode" presStyleLbl="solidFgAcc1" presStyleIdx="1" presStyleCnt="3"/>
      <dgm:spPr/>
    </dgm:pt>
    <dgm:pt modelId="{BC972B4C-4FFE-4581-A41D-CF04965AD10F}" type="pres">
      <dgm:prSet presAssocID="{B5C7C5D6-1AD0-4818-967B-01B96BF6F1FA}" presName="text_3" presStyleLbl="node1" presStyleIdx="2" presStyleCnt="3">
        <dgm:presLayoutVars>
          <dgm:bulletEnabled val="1"/>
        </dgm:presLayoutVars>
      </dgm:prSet>
      <dgm:spPr/>
    </dgm:pt>
    <dgm:pt modelId="{854F2B42-3B57-4503-A2E4-25CC454C09DF}" type="pres">
      <dgm:prSet presAssocID="{B5C7C5D6-1AD0-4818-967B-01B96BF6F1FA}" presName="accent_3" presStyleCnt="0"/>
      <dgm:spPr/>
    </dgm:pt>
    <dgm:pt modelId="{83851BE1-C77F-4697-BA28-2AD5E33D5463}" type="pres">
      <dgm:prSet presAssocID="{B5C7C5D6-1AD0-4818-967B-01B96BF6F1FA}" presName="accentRepeatNode" presStyleLbl="solidFgAcc1" presStyleIdx="2" presStyleCnt="3"/>
      <dgm:spPr/>
    </dgm:pt>
  </dgm:ptLst>
  <dgm:cxnLst>
    <dgm:cxn modelId="{C0391639-5E60-4F2F-80C0-50F7C232EF11}" type="presOf" srcId="{B5C7C5D6-1AD0-4818-967B-01B96BF6F1FA}" destId="{BC972B4C-4FFE-4581-A41D-CF04965AD10F}" srcOrd="0" destOrd="0" presId="urn:microsoft.com/office/officeart/2008/layout/VerticalCurvedList"/>
    <dgm:cxn modelId="{A52D9291-DE80-43A4-A0C7-7BAF241BCED9}" type="presOf" srcId="{01CC654E-C809-4897-A3F2-475E607BBFBF}" destId="{7D492A5F-E9E8-410B-A0A6-54F1AAC59A12}" srcOrd="0" destOrd="0" presId="urn:microsoft.com/office/officeart/2008/layout/VerticalCurvedList"/>
    <dgm:cxn modelId="{00B3E89E-D36B-487B-A130-A486143BF5CE}" srcId="{03977284-C5EA-4F82-B154-CD5F92A1280D}" destId="{67F59515-9B81-4066-BFBD-79D4C49E823C}" srcOrd="1" destOrd="0" parTransId="{9860029B-062E-4C3A-82EA-3BEE5E79160C}" sibTransId="{584721AC-A2FE-4095-9D85-508C05190C62}"/>
    <dgm:cxn modelId="{9A7F149F-C399-4AB7-AB58-2C77985F39EA}" type="presOf" srcId="{03977284-C5EA-4F82-B154-CD5F92A1280D}" destId="{2079F2A3-D668-4368-BAAD-0D0D29F1FBEE}" srcOrd="0" destOrd="0" presId="urn:microsoft.com/office/officeart/2008/layout/VerticalCurvedList"/>
    <dgm:cxn modelId="{5A3A9EA6-4B77-45C4-AD25-EDFE6697335C}" type="presOf" srcId="{67F59515-9B81-4066-BFBD-79D4C49E823C}" destId="{FD533057-9BF6-4D0C-AAF4-DAD1DC85BE29}" srcOrd="0" destOrd="0" presId="urn:microsoft.com/office/officeart/2008/layout/VerticalCurvedList"/>
    <dgm:cxn modelId="{C4A298B9-FA1B-409F-9160-F1F13D1502DF}" srcId="{03977284-C5EA-4F82-B154-CD5F92A1280D}" destId="{B5C7C5D6-1AD0-4818-967B-01B96BF6F1FA}" srcOrd="2" destOrd="0" parTransId="{2A62E392-7135-4BA2-9DA4-82743ECD0BE0}" sibTransId="{71FD2AB8-B663-4D52-8014-C7CC317896C8}"/>
    <dgm:cxn modelId="{D9C794E3-D1C7-4614-ABC7-A510532CF6AF}" srcId="{03977284-C5EA-4F82-B154-CD5F92A1280D}" destId="{01CC654E-C809-4897-A3F2-475E607BBFBF}" srcOrd="0" destOrd="0" parTransId="{A9B593CB-62F7-4D38-B6C3-E42FCA3638AA}" sibTransId="{6DF7165B-2A46-4691-B626-05DB15D9A7AD}"/>
    <dgm:cxn modelId="{926CF6F2-CAD0-49B1-BCC9-2EDB348045CF}" type="presOf" srcId="{6DF7165B-2A46-4691-B626-05DB15D9A7AD}" destId="{7FF8B8BD-83DE-4B33-ABCB-B76E98C1CE58}" srcOrd="0" destOrd="0" presId="urn:microsoft.com/office/officeart/2008/layout/VerticalCurvedList"/>
    <dgm:cxn modelId="{4B7B706E-3E8E-4E42-924C-A24D15BECDA6}" type="presParOf" srcId="{2079F2A3-D668-4368-BAAD-0D0D29F1FBEE}" destId="{7918DC69-9A82-4FA3-A63E-050B131CDA60}" srcOrd="0" destOrd="0" presId="urn:microsoft.com/office/officeart/2008/layout/VerticalCurvedList"/>
    <dgm:cxn modelId="{2F8398BA-09C3-48A8-AD20-5AB15AB260F1}" type="presParOf" srcId="{7918DC69-9A82-4FA3-A63E-050B131CDA60}" destId="{8CD28FE9-CC54-4600-9275-64F0EC4CEE24}" srcOrd="0" destOrd="0" presId="urn:microsoft.com/office/officeart/2008/layout/VerticalCurvedList"/>
    <dgm:cxn modelId="{F6A8DD57-3A87-45E6-A161-4D52D6AEA06F}" type="presParOf" srcId="{8CD28FE9-CC54-4600-9275-64F0EC4CEE24}" destId="{C8FC2AAB-39C7-44E1-B57A-CA4B97D810D5}" srcOrd="0" destOrd="0" presId="urn:microsoft.com/office/officeart/2008/layout/VerticalCurvedList"/>
    <dgm:cxn modelId="{6FCCAC75-64DC-47AF-8233-0305CCD32A14}" type="presParOf" srcId="{8CD28FE9-CC54-4600-9275-64F0EC4CEE24}" destId="{7FF8B8BD-83DE-4B33-ABCB-B76E98C1CE58}" srcOrd="1" destOrd="0" presId="urn:microsoft.com/office/officeart/2008/layout/VerticalCurvedList"/>
    <dgm:cxn modelId="{4C86D10C-96AC-46A5-9A18-B1EA6C890BFB}" type="presParOf" srcId="{8CD28FE9-CC54-4600-9275-64F0EC4CEE24}" destId="{D235C3B8-4C28-4E27-8BE1-C0EB62133CB9}" srcOrd="2" destOrd="0" presId="urn:microsoft.com/office/officeart/2008/layout/VerticalCurvedList"/>
    <dgm:cxn modelId="{1CB1F571-7FE2-49D6-8496-1981A2A74FC9}" type="presParOf" srcId="{8CD28FE9-CC54-4600-9275-64F0EC4CEE24}" destId="{2083597E-3450-4441-96B3-845173DFCCF7}" srcOrd="3" destOrd="0" presId="urn:microsoft.com/office/officeart/2008/layout/VerticalCurvedList"/>
    <dgm:cxn modelId="{17D782AA-9E05-4756-9F12-377DB35C0118}" type="presParOf" srcId="{7918DC69-9A82-4FA3-A63E-050B131CDA60}" destId="{7D492A5F-E9E8-410B-A0A6-54F1AAC59A12}" srcOrd="1" destOrd="0" presId="urn:microsoft.com/office/officeart/2008/layout/VerticalCurvedList"/>
    <dgm:cxn modelId="{3C0937DE-BEF6-45A0-9164-97E6A9753D9E}" type="presParOf" srcId="{7918DC69-9A82-4FA3-A63E-050B131CDA60}" destId="{6BCB1FD5-5F84-476D-8DB7-0777DEB34041}" srcOrd="2" destOrd="0" presId="urn:microsoft.com/office/officeart/2008/layout/VerticalCurvedList"/>
    <dgm:cxn modelId="{66A55C60-AEC8-4A9A-8BD4-BBB2BC79A3CB}" type="presParOf" srcId="{6BCB1FD5-5F84-476D-8DB7-0777DEB34041}" destId="{BAFBD07C-A434-45B4-BDA7-9810D8BFAEA6}" srcOrd="0" destOrd="0" presId="urn:microsoft.com/office/officeart/2008/layout/VerticalCurvedList"/>
    <dgm:cxn modelId="{37F8D5DC-2AFB-4357-A09F-917E32F8EDA1}" type="presParOf" srcId="{7918DC69-9A82-4FA3-A63E-050B131CDA60}" destId="{FD533057-9BF6-4D0C-AAF4-DAD1DC85BE29}" srcOrd="3" destOrd="0" presId="urn:microsoft.com/office/officeart/2008/layout/VerticalCurvedList"/>
    <dgm:cxn modelId="{F527BBA2-DBD2-4C8B-BDBA-44ECD7706968}" type="presParOf" srcId="{7918DC69-9A82-4FA3-A63E-050B131CDA60}" destId="{DDC61B33-D223-433D-B54F-835677FCCB7E}" srcOrd="4" destOrd="0" presId="urn:microsoft.com/office/officeart/2008/layout/VerticalCurvedList"/>
    <dgm:cxn modelId="{F621A0DE-7F70-4539-94E6-52EDB546FD60}" type="presParOf" srcId="{DDC61B33-D223-433D-B54F-835677FCCB7E}" destId="{ACDF6E5C-BF2B-4E07-905C-E3EF3A8BB6D3}" srcOrd="0" destOrd="0" presId="urn:microsoft.com/office/officeart/2008/layout/VerticalCurvedList"/>
    <dgm:cxn modelId="{E1758BA5-9B9F-4589-A736-F5FE45FF5A8A}" type="presParOf" srcId="{7918DC69-9A82-4FA3-A63E-050B131CDA60}" destId="{BC972B4C-4FFE-4581-A41D-CF04965AD10F}" srcOrd="5" destOrd="0" presId="urn:microsoft.com/office/officeart/2008/layout/VerticalCurvedList"/>
    <dgm:cxn modelId="{D18528EE-FA31-490C-AC29-05B525BC9064}" type="presParOf" srcId="{7918DC69-9A82-4FA3-A63E-050B131CDA60}" destId="{854F2B42-3B57-4503-A2E4-25CC454C09DF}" srcOrd="6" destOrd="0" presId="urn:microsoft.com/office/officeart/2008/layout/VerticalCurvedList"/>
    <dgm:cxn modelId="{B6F13A1D-35A3-49C7-BA26-F4BF79BD593E}" type="presParOf" srcId="{854F2B42-3B57-4503-A2E4-25CC454C09DF}" destId="{83851BE1-C77F-4697-BA28-2AD5E33D54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E91BFB-3C95-4F61-A718-781129A540F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B826AE01-6BF9-49FB-B9F8-971AB70DED62}">
      <dgm:prSet/>
      <dgm:spPr/>
      <dgm:t>
        <a:bodyPr/>
        <a:lstStyle/>
        <a:p>
          <a:r>
            <a:rPr lang="es-EC" dirty="0"/>
            <a:t>C4.- De los resultados en relación a los créditos otorgados por las Cooperativas se encontró que solo el 24% de los encuestados es decir 91 socios, mejoraron su calidad de vida mientras que el 76 % restante, contestó que, muy poco le benefició el microcrédito</a:t>
          </a:r>
        </a:p>
      </dgm:t>
    </dgm:pt>
    <dgm:pt modelId="{B79B314A-22CB-481B-8F2B-EE50EA65D5F4}" type="parTrans" cxnId="{719568E6-E370-4BB9-988F-986F3577CF51}">
      <dgm:prSet/>
      <dgm:spPr/>
      <dgm:t>
        <a:bodyPr/>
        <a:lstStyle/>
        <a:p>
          <a:endParaRPr lang="es-EC"/>
        </a:p>
      </dgm:t>
    </dgm:pt>
    <dgm:pt modelId="{C2728B5A-1D79-4361-BA41-A70D87DC1461}" type="sibTrans" cxnId="{719568E6-E370-4BB9-988F-986F3577CF51}">
      <dgm:prSet/>
      <dgm:spPr/>
      <dgm:t>
        <a:bodyPr/>
        <a:lstStyle/>
        <a:p>
          <a:endParaRPr lang="es-EC"/>
        </a:p>
      </dgm:t>
    </dgm:pt>
    <dgm:pt modelId="{A81EFD7F-56D5-4816-9170-DA26384895B0}">
      <dgm:prSet/>
      <dgm:spPr/>
      <dgm:t>
        <a:bodyPr/>
        <a:lstStyle/>
        <a:p>
          <a:r>
            <a:rPr lang="es-EC" dirty="0"/>
            <a:t>C5.-Las Cooperativas de Ahorro y Crédito pertenecientes al segmento 1 de la provincia de Napo, revelan que existe una alta tasa de morosidad, ocasionando incremento en la provisión para incobrables, así como disminuyendo las utilidades de empleados e impuesto a la renta. </a:t>
          </a:r>
        </a:p>
      </dgm:t>
    </dgm:pt>
    <dgm:pt modelId="{286C74A8-35C5-4A98-AFD2-CE18565972BF}" type="parTrans" cxnId="{BC21763E-6670-45BE-B10C-53F38DD218CC}">
      <dgm:prSet/>
      <dgm:spPr/>
      <dgm:t>
        <a:bodyPr/>
        <a:lstStyle/>
        <a:p>
          <a:endParaRPr lang="es-EC"/>
        </a:p>
      </dgm:t>
    </dgm:pt>
    <dgm:pt modelId="{6D150C29-2EF8-4EF5-965D-1F198E04712A}" type="sibTrans" cxnId="{BC21763E-6670-45BE-B10C-53F38DD218CC}">
      <dgm:prSet/>
      <dgm:spPr/>
      <dgm:t>
        <a:bodyPr/>
        <a:lstStyle/>
        <a:p>
          <a:endParaRPr lang="es-EC"/>
        </a:p>
      </dgm:t>
    </dgm:pt>
    <dgm:pt modelId="{33534A89-92AD-47EC-A844-848862C95EDC}" type="pres">
      <dgm:prSet presAssocID="{2CE91BFB-3C95-4F61-A718-781129A540F4}" presName="Name0" presStyleCnt="0">
        <dgm:presLayoutVars>
          <dgm:chMax val="7"/>
          <dgm:chPref val="7"/>
          <dgm:dir/>
        </dgm:presLayoutVars>
      </dgm:prSet>
      <dgm:spPr/>
    </dgm:pt>
    <dgm:pt modelId="{E757B857-3241-484C-94E6-4910B1D9C730}" type="pres">
      <dgm:prSet presAssocID="{2CE91BFB-3C95-4F61-A718-781129A540F4}" presName="Name1" presStyleCnt="0"/>
      <dgm:spPr/>
    </dgm:pt>
    <dgm:pt modelId="{7F9FFD32-37A4-4BBB-B691-AD23243D3BF8}" type="pres">
      <dgm:prSet presAssocID="{2CE91BFB-3C95-4F61-A718-781129A540F4}" presName="cycle" presStyleCnt="0"/>
      <dgm:spPr/>
    </dgm:pt>
    <dgm:pt modelId="{7F6782DC-BA00-4CF2-AA10-E01BC643888A}" type="pres">
      <dgm:prSet presAssocID="{2CE91BFB-3C95-4F61-A718-781129A540F4}" presName="srcNode" presStyleLbl="node1" presStyleIdx="0" presStyleCnt="2"/>
      <dgm:spPr/>
    </dgm:pt>
    <dgm:pt modelId="{E977E69D-05B8-4ED5-9408-8867928A9496}" type="pres">
      <dgm:prSet presAssocID="{2CE91BFB-3C95-4F61-A718-781129A540F4}" presName="conn" presStyleLbl="parChTrans1D2" presStyleIdx="0" presStyleCnt="1"/>
      <dgm:spPr/>
    </dgm:pt>
    <dgm:pt modelId="{4590DCBE-86DC-4B89-9FDB-8C6D2BF49476}" type="pres">
      <dgm:prSet presAssocID="{2CE91BFB-3C95-4F61-A718-781129A540F4}" presName="extraNode" presStyleLbl="node1" presStyleIdx="0" presStyleCnt="2"/>
      <dgm:spPr/>
    </dgm:pt>
    <dgm:pt modelId="{CC9D7E61-E66C-4960-AD5B-AB730133E062}" type="pres">
      <dgm:prSet presAssocID="{2CE91BFB-3C95-4F61-A718-781129A540F4}" presName="dstNode" presStyleLbl="node1" presStyleIdx="0" presStyleCnt="2"/>
      <dgm:spPr/>
    </dgm:pt>
    <dgm:pt modelId="{EA3E4E65-5948-4BE3-A70B-18824F1CABB4}" type="pres">
      <dgm:prSet presAssocID="{B826AE01-6BF9-49FB-B9F8-971AB70DED62}" presName="text_1" presStyleLbl="node1" presStyleIdx="0" presStyleCnt="2">
        <dgm:presLayoutVars>
          <dgm:bulletEnabled val="1"/>
        </dgm:presLayoutVars>
      </dgm:prSet>
      <dgm:spPr/>
    </dgm:pt>
    <dgm:pt modelId="{411260BB-3A96-48E9-A52B-2190426E411F}" type="pres">
      <dgm:prSet presAssocID="{B826AE01-6BF9-49FB-B9F8-971AB70DED62}" presName="accent_1" presStyleCnt="0"/>
      <dgm:spPr/>
    </dgm:pt>
    <dgm:pt modelId="{E6B4E00E-AD0D-46BB-AE41-203D6B265265}" type="pres">
      <dgm:prSet presAssocID="{B826AE01-6BF9-49FB-B9F8-971AB70DED62}" presName="accentRepeatNode" presStyleLbl="solidFgAcc1" presStyleIdx="0" presStyleCnt="2"/>
      <dgm:spPr/>
    </dgm:pt>
    <dgm:pt modelId="{0A4D3FCD-9B47-47CC-AC10-828EE71E0891}" type="pres">
      <dgm:prSet presAssocID="{A81EFD7F-56D5-4816-9170-DA26384895B0}" presName="text_2" presStyleLbl="node1" presStyleIdx="1" presStyleCnt="2">
        <dgm:presLayoutVars>
          <dgm:bulletEnabled val="1"/>
        </dgm:presLayoutVars>
      </dgm:prSet>
      <dgm:spPr/>
    </dgm:pt>
    <dgm:pt modelId="{719AD204-85BE-493E-896E-CB45CB57296E}" type="pres">
      <dgm:prSet presAssocID="{A81EFD7F-56D5-4816-9170-DA26384895B0}" presName="accent_2" presStyleCnt="0"/>
      <dgm:spPr/>
    </dgm:pt>
    <dgm:pt modelId="{2F72E416-6BC3-4231-94AA-038B3C9DD73B}" type="pres">
      <dgm:prSet presAssocID="{A81EFD7F-56D5-4816-9170-DA26384895B0}" presName="accentRepeatNode" presStyleLbl="solidFgAcc1" presStyleIdx="1" presStyleCnt="2"/>
      <dgm:spPr/>
    </dgm:pt>
  </dgm:ptLst>
  <dgm:cxnLst>
    <dgm:cxn modelId="{4DED3128-6710-4B80-8EEA-665B3C0006D9}" type="presOf" srcId="{B826AE01-6BF9-49FB-B9F8-971AB70DED62}" destId="{EA3E4E65-5948-4BE3-A70B-18824F1CABB4}" srcOrd="0" destOrd="0" presId="urn:microsoft.com/office/officeart/2008/layout/VerticalCurvedList"/>
    <dgm:cxn modelId="{CC46CE34-D8BC-42AA-9759-61393971454C}" type="presOf" srcId="{2CE91BFB-3C95-4F61-A718-781129A540F4}" destId="{33534A89-92AD-47EC-A844-848862C95EDC}" srcOrd="0" destOrd="0" presId="urn:microsoft.com/office/officeart/2008/layout/VerticalCurvedList"/>
    <dgm:cxn modelId="{BC21763E-6670-45BE-B10C-53F38DD218CC}" srcId="{2CE91BFB-3C95-4F61-A718-781129A540F4}" destId="{A81EFD7F-56D5-4816-9170-DA26384895B0}" srcOrd="1" destOrd="0" parTransId="{286C74A8-35C5-4A98-AFD2-CE18565972BF}" sibTransId="{6D150C29-2EF8-4EF5-965D-1F198E04712A}"/>
    <dgm:cxn modelId="{0AF0E6D8-0A03-4334-80E1-0AFC36BBAAD5}" type="presOf" srcId="{A81EFD7F-56D5-4816-9170-DA26384895B0}" destId="{0A4D3FCD-9B47-47CC-AC10-828EE71E0891}" srcOrd="0" destOrd="0" presId="urn:microsoft.com/office/officeart/2008/layout/VerticalCurvedList"/>
    <dgm:cxn modelId="{9CF6D7DD-0AFF-456E-AAE2-8288BB607B71}" type="presOf" srcId="{C2728B5A-1D79-4361-BA41-A70D87DC1461}" destId="{E977E69D-05B8-4ED5-9408-8867928A9496}" srcOrd="0" destOrd="0" presId="urn:microsoft.com/office/officeart/2008/layout/VerticalCurvedList"/>
    <dgm:cxn modelId="{719568E6-E370-4BB9-988F-986F3577CF51}" srcId="{2CE91BFB-3C95-4F61-A718-781129A540F4}" destId="{B826AE01-6BF9-49FB-B9F8-971AB70DED62}" srcOrd="0" destOrd="0" parTransId="{B79B314A-22CB-481B-8F2B-EE50EA65D5F4}" sibTransId="{C2728B5A-1D79-4361-BA41-A70D87DC1461}"/>
    <dgm:cxn modelId="{D021B830-5025-411E-AA68-C139C1134766}" type="presParOf" srcId="{33534A89-92AD-47EC-A844-848862C95EDC}" destId="{E757B857-3241-484C-94E6-4910B1D9C730}" srcOrd="0" destOrd="0" presId="urn:microsoft.com/office/officeart/2008/layout/VerticalCurvedList"/>
    <dgm:cxn modelId="{E523345B-BEE2-4E2B-A9EE-702F6BD596E5}" type="presParOf" srcId="{E757B857-3241-484C-94E6-4910B1D9C730}" destId="{7F9FFD32-37A4-4BBB-B691-AD23243D3BF8}" srcOrd="0" destOrd="0" presId="urn:microsoft.com/office/officeart/2008/layout/VerticalCurvedList"/>
    <dgm:cxn modelId="{2483B194-B2F1-45CE-840E-6E379C547B28}" type="presParOf" srcId="{7F9FFD32-37A4-4BBB-B691-AD23243D3BF8}" destId="{7F6782DC-BA00-4CF2-AA10-E01BC643888A}" srcOrd="0" destOrd="0" presId="urn:microsoft.com/office/officeart/2008/layout/VerticalCurvedList"/>
    <dgm:cxn modelId="{D87437B9-5A15-4E98-B17F-62A8E51BECDF}" type="presParOf" srcId="{7F9FFD32-37A4-4BBB-B691-AD23243D3BF8}" destId="{E977E69D-05B8-4ED5-9408-8867928A9496}" srcOrd="1" destOrd="0" presId="urn:microsoft.com/office/officeart/2008/layout/VerticalCurvedList"/>
    <dgm:cxn modelId="{2D291EAF-53F5-43A4-B0DF-71135973F213}" type="presParOf" srcId="{7F9FFD32-37A4-4BBB-B691-AD23243D3BF8}" destId="{4590DCBE-86DC-4B89-9FDB-8C6D2BF49476}" srcOrd="2" destOrd="0" presId="urn:microsoft.com/office/officeart/2008/layout/VerticalCurvedList"/>
    <dgm:cxn modelId="{ADC3B389-E099-49CE-B553-86D6E390AB45}" type="presParOf" srcId="{7F9FFD32-37A4-4BBB-B691-AD23243D3BF8}" destId="{CC9D7E61-E66C-4960-AD5B-AB730133E062}" srcOrd="3" destOrd="0" presId="urn:microsoft.com/office/officeart/2008/layout/VerticalCurvedList"/>
    <dgm:cxn modelId="{DC1B1371-2BA9-4E56-9ACF-4EACDDF91BF4}" type="presParOf" srcId="{E757B857-3241-484C-94E6-4910B1D9C730}" destId="{EA3E4E65-5948-4BE3-A70B-18824F1CABB4}" srcOrd="1" destOrd="0" presId="urn:microsoft.com/office/officeart/2008/layout/VerticalCurvedList"/>
    <dgm:cxn modelId="{CA1A4610-2D91-4B26-8A1F-8378189CDC3A}" type="presParOf" srcId="{E757B857-3241-484C-94E6-4910B1D9C730}" destId="{411260BB-3A96-48E9-A52B-2190426E411F}" srcOrd="2" destOrd="0" presId="urn:microsoft.com/office/officeart/2008/layout/VerticalCurvedList"/>
    <dgm:cxn modelId="{50BA609D-785F-48A7-98D0-9272CE0D3D55}" type="presParOf" srcId="{411260BB-3A96-48E9-A52B-2190426E411F}" destId="{E6B4E00E-AD0D-46BB-AE41-203D6B265265}" srcOrd="0" destOrd="0" presId="urn:microsoft.com/office/officeart/2008/layout/VerticalCurvedList"/>
    <dgm:cxn modelId="{8112C659-F6DD-4A48-B06A-06E570B27EDC}" type="presParOf" srcId="{E757B857-3241-484C-94E6-4910B1D9C730}" destId="{0A4D3FCD-9B47-47CC-AC10-828EE71E0891}" srcOrd="3" destOrd="0" presId="urn:microsoft.com/office/officeart/2008/layout/VerticalCurvedList"/>
    <dgm:cxn modelId="{FFE5DAAA-3E6C-473F-849E-DB99082CE0E1}" type="presParOf" srcId="{E757B857-3241-484C-94E6-4910B1D9C730}" destId="{719AD204-85BE-493E-896E-CB45CB57296E}" srcOrd="4" destOrd="0" presId="urn:microsoft.com/office/officeart/2008/layout/VerticalCurvedList"/>
    <dgm:cxn modelId="{F39B8DF7-192A-4477-B745-9C55F3F94AB4}" type="presParOf" srcId="{719AD204-85BE-493E-896E-CB45CB57296E}" destId="{2F72E416-6BC3-4231-94AA-038B3C9DD7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33E1-8EAB-4419-8FEA-C7DB59702EBE}">
      <dsp:nvSpPr>
        <dsp:cNvPr id="0" name=""/>
        <dsp:cNvSpPr/>
      </dsp:nvSpPr>
      <dsp:spPr>
        <a:xfrm rot="5400000">
          <a:off x="2643785" y="1023783"/>
          <a:ext cx="1736362" cy="151063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PROBLEMA DE INVESTIGACIÓN</a:t>
          </a:r>
        </a:p>
      </dsp:txBody>
      <dsp:txXfrm rot="-5400000">
        <a:off x="2992055" y="1181503"/>
        <a:ext cx="1039821" cy="1195196"/>
      </dsp:txXfrm>
    </dsp:sp>
    <dsp:sp modelId="{52407A15-10B9-4954-9963-C47A7924BBB1}">
      <dsp:nvSpPr>
        <dsp:cNvPr id="0" name=""/>
        <dsp:cNvSpPr/>
      </dsp:nvSpPr>
      <dsp:spPr>
        <a:xfrm>
          <a:off x="4313123" y="1258192"/>
          <a:ext cx="1937780" cy="10418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Analizar si los recursos otorgados</a:t>
          </a:r>
        </a:p>
      </dsp:txBody>
      <dsp:txXfrm>
        <a:off x="4313123" y="1258192"/>
        <a:ext cx="1937780" cy="1041817"/>
      </dsp:txXfrm>
    </dsp:sp>
    <dsp:sp modelId="{109C24B4-5AC5-415F-AC10-DF578D6F10F0}">
      <dsp:nvSpPr>
        <dsp:cNvPr id="0" name=""/>
        <dsp:cNvSpPr/>
      </dsp:nvSpPr>
      <dsp:spPr>
        <a:xfrm rot="5400000">
          <a:off x="1012299" y="1023783"/>
          <a:ext cx="1736362" cy="15106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1360569" y="1181503"/>
        <a:ext cx="1039821" cy="1195196"/>
      </dsp:txXfrm>
    </dsp:sp>
    <dsp:sp modelId="{BF599DC0-9F4D-446F-A476-4F83AE0116A5}">
      <dsp:nvSpPr>
        <dsp:cNvPr id="0" name=""/>
        <dsp:cNvSpPr/>
      </dsp:nvSpPr>
      <dsp:spPr>
        <a:xfrm rot="5400000">
          <a:off x="1824916" y="2497608"/>
          <a:ext cx="1736362" cy="151063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Buen uso o mal uso de los recursos financieros.</a:t>
          </a:r>
        </a:p>
      </dsp:txBody>
      <dsp:txXfrm rot="-5400000">
        <a:off x="2173186" y="2655328"/>
        <a:ext cx="1039821" cy="1195196"/>
      </dsp:txXfrm>
    </dsp:sp>
    <dsp:sp modelId="{2D2C6F17-4189-4642-BF10-87411BB42CE9}">
      <dsp:nvSpPr>
        <dsp:cNvPr id="0" name=""/>
        <dsp:cNvSpPr/>
      </dsp:nvSpPr>
      <dsp:spPr>
        <a:xfrm>
          <a:off x="0" y="2732016"/>
          <a:ext cx="1875271" cy="10418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7EEE2-70B7-4D1D-BFC8-47A6E830A3D7}">
      <dsp:nvSpPr>
        <dsp:cNvPr id="0" name=""/>
        <dsp:cNvSpPr/>
      </dsp:nvSpPr>
      <dsp:spPr>
        <a:xfrm rot="5400000">
          <a:off x="3456402" y="2497608"/>
          <a:ext cx="1736362" cy="15106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3804672" y="2655328"/>
        <a:ext cx="1039821" cy="11951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8B8BD-83DE-4B33-ABCB-B76E98C1CE58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960B9-37D1-4A04-94AA-B3A9C52C91CC}">
      <dsp:nvSpPr>
        <dsp:cNvPr id="0" name=""/>
        <dsp:cNvSpPr/>
      </dsp:nvSpPr>
      <dsp:spPr>
        <a:xfrm>
          <a:off x="669645" y="482453"/>
          <a:ext cx="7544695" cy="9649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589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R1-C1.- Mantener el 6% de participación de microcrédito con respecto al total, y mejorar la calidad de cartera a fin de reducir el índice de morosidad </a:t>
          </a:r>
        </a:p>
      </dsp:txBody>
      <dsp:txXfrm>
        <a:off x="669645" y="482453"/>
        <a:ext cx="7544695" cy="964907"/>
      </dsp:txXfrm>
    </dsp:sp>
    <dsp:sp modelId="{4CE4CECA-F7E5-48D2-84D0-D5EF03B1C07D}">
      <dsp:nvSpPr>
        <dsp:cNvPr id="0" name=""/>
        <dsp:cNvSpPr/>
      </dsp:nvSpPr>
      <dsp:spPr>
        <a:xfrm>
          <a:off x="66578" y="361840"/>
          <a:ext cx="1206134" cy="120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D533057-9BF6-4D0C-AAF4-DAD1DC85BE29}">
      <dsp:nvSpPr>
        <dsp:cNvPr id="0" name=""/>
        <dsp:cNvSpPr/>
      </dsp:nvSpPr>
      <dsp:spPr>
        <a:xfrm>
          <a:off x="1020389" y="1929814"/>
          <a:ext cx="7193952" cy="96490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589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R1-C2.- Continuar aplicando la provisión para incobrables mayor y menor a 12 meses y así cumplir con el estándar del 100% y 35%, que recomienda la metodología PERLAS.</a:t>
          </a:r>
        </a:p>
      </dsp:txBody>
      <dsp:txXfrm>
        <a:off x="1020389" y="1929814"/>
        <a:ext cx="7193952" cy="964907"/>
      </dsp:txXfrm>
    </dsp:sp>
    <dsp:sp modelId="{ACDF6E5C-BF2B-4E07-905C-E3EF3A8BB6D3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972B4C-4FFE-4581-A41D-CF04965AD10F}">
      <dsp:nvSpPr>
        <dsp:cNvPr id="0" name=""/>
        <dsp:cNvSpPr/>
      </dsp:nvSpPr>
      <dsp:spPr>
        <a:xfrm>
          <a:off x="669645" y="3377175"/>
          <a:ext cx="7544695" cy="96490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589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R1-C3.- Mejorar la política de seguimiento del crédito a fin asegurar que el destino guarde relación con el origen del mismo. </a:t>
          </a:r>
        </a:p>
      </dsp:txBody>
      <dsp:txXfrm>
        <a:off x="669645" y="3377175"/>
        <a:ext cx="7544695" cy="964907"/>
      </dsp:txXfrm>
    </dsp:sp>
    <dsp:sp modelId="{83851BE1-C77F-4697-BA28-2AD5E33D5463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EC9E6-976E-4317-8A39-2AC3D4853C4E}">
      <dsp:nvSpPr>
        <dsp:cNvPr id="0" name=""/>
        <dsp:cNvSpPr/>
      </dsp:nvSpPr>
      <dsp:spPr>
        <a:xfrm>
          <a:off x="-5078383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78368-981E-4368-80BB-A74C76C7A042}">
      <dsp:nvSpPr>
        <dsp:cNvPr id="0" name=""/>
        <dsp:cNvSpPr/>
      </dsp:nvSpPr>
      <dsp:spPr>
        <a:xfrm>
          <a:off x="831985" y="646579"/>
          <a:ext cx="10116940" cy="12929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630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R1-C4 Actualizar el manual de crédito que permita operacionalizar su seguimiento con respecto a la política de origen y destino y así disminuir el 76% de sesgo en su uso resultado de la investigación. </a:t>
          </a:r>
        </a:p>
      </dsp:txBody>
      <dsp:txXfrm>
        <a:off x="831985" y="646579"/>
        <a:ext cx="10116940" cy="1292977"/>
      </dsp:txXfrm>
    </dsp:sp>
    <dsp:sp modelId="{8FD3F3CD-D060-48B9-A4F5-5355872A678C}">
      <dsp:nvSpPr>
        <dsp:cNvPr id="0" name=""/>
        <dsp:cNvSpPr/>
      </dsp:nvSpPr>
      <dsp:spPr>
        <a:xfrm>
          <a:off x="23874" y="484956"/>
          <a:ext cx="1616221" cy="16162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4948BA-C564-49A5-B32C-85022DEFDFBB}">
      <dsp:nvSpPr>
        <dsp:cNvPr id="0" name=""/>
        <dsp:cNvSpPr/>
      </dsp:nvSpPr>
      <dsp:spPr>
        <a:xfrm>
          <a:off x="831985" y="2586406"/>
          <a:ext cx="10116940" cy="1292977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630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/>
            <a:t>R1-C5 Mejorar los procesos de colocación y recuperación de microcréditos y así controlar el incremento de morosidad, que conlleve a igualdad de eficiencia al promedio nacional.</a:t>
          </a:r>
        </a:p>
      </dsp:txBody>
      <dsp:txXfrm>
        <a:off x="831985" y="2586406"/>
        <a:ext cx="10116940" cy="1292977"/>
      </dsp:txXfrm>
    </dsp:sp>
    <dsp:sp modelId="{AD4D7962-FC03-43F6-B2B6-4B7D84AC43C7}">
      <dsp:nvSpPr>
        <dsp:cNvPr id="0" name=""/>
        <dsp:cNvSpPr/>
      </dsp:nvSpPr>
      <dsp:spPr>
        <a:xfrm>
          <a:off x="23874" y="2424784"/>
          <a:ext cx="1616221" cy="16162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F98E-ACF8-47D4-A2B1-71863E287084}">
      <dsp:nvSpPr>
        <dsp:cNvPr id="0" name=""/>
        <dsp:cNvSpPr/>
      </dsp:nvSpPr>
      <dsp:spPr>
        <a:xfrm>
          <a:off x="0" y="7353"/>
          <a:ext cx="6250904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/>
            <a:t>Objetivo general</a:t>
          </a:r>
          <a:endParaRPr lang="es-EC" sz="2200" kern="1200" dirty="0"/>
        </a:p>
      </dsp:txBody>
      <dsp:txXfrm>
        <a:off x="25759" y="33112"/>
        <a:ext cx="6199386" cy="476152"/>
      </dsp:txXfrm>
    </dsp:sp>
    <dsp:sp modelId="{BAB52160-6B52-4D77-82D8-F93355C62AC8}">
      <dsp:nvSpPr>
        <dsp:cNvPr id="0" name=""/>
        <dsp:cNvSpPr/>
      </dsp:nvSpPr>
      <dsp:spPr>
        <a:xfrm>
          <a:off x="0" y="535023"/>
          <a:ext cx="6250904" cy="18216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6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800" kern="1200" dirty="0"/>
            <a:t>Investigar el origen y destino de los créditos productivos de las COAC´S; mediante la aplicación de la metodología PERLAS, determinación del monto del crédito, uso de los recursos de los créditos recibidos de los socios y construcción de una matriz comparativa que contenga el monto de los microcréditos y su porcentaje provincial; para responder las preguntas planteadas en la investigación.</a:t>
          </a:r>
        </a:p>
      </dsp:txBody>
      <dsp:txXfrm>
        <a:off x="0" y="535023"/>
        <a:ext cx="6250904" cy="1821600"/>
      </dsp:txXfrm>
    </dsp:sp>
    <dsp:sp modelId="{F1607A46-99D6-4DB0-B8A5-75C974F9D79D}">
      <dsp:nvSpPr>
        <dsp:cNvPr id="0" name=""/>
        <dsp:cNvSpPr/>
      </dsp:nvSpPr>
      <dsp:spPr>
        <a:xfrm>
          <a:off x="0" y="2356623"/>
          <a:ext cx="6250904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/>
            <a:t>Objetivos específicos</a:t>
          </a:r>
          <a:endParaRPr lang="es-EC" sz="2200" kern="1200" dirty="0"/>
        </a:p>
      </dsp:txBody>
      <dsp:txXfrm>
        <a:off x="25759" y="2382382"/>
        <a:ext cx="6199386" cy="476152"/>
      </dsp:txXfrm>
    </dsp:sp>
    <dsp:sp modelId="{AF560B39-07AF-4487-8336-48CA044E981E}">
      <dsp:nvSpPr>
        <dsp:cNvPr id="0" name=""/>
        <dsp:cNvSpPr/>
      </dsp:nvSpPr>
      <dsp:spPr>
        <a:xfrm>
          <a:off x="0" y="2884293"/>
          <a:ext cx="6250904" cy="214038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6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700" kern="1200" dirty="0"/>
            <a:t>Realizar un análisis financiero PERLAS de las COACS del segmento 1.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700" kern="1200" dirty="0"/>
            <a:t>Determinar los montos de los créditos otorgados por las Cooperativas de Ahorro y Crédito.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700" kern="1200" dirty="0"/>
            <a:t>Indagar el uso de los créditos recibidos por los socios.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700" kern="1200" dirty="0"/>
            <a:t>Construir una matriz comparativa que contenga el monto nacional y el porcentaje de participación Microcréditos de las Sucursales de Napo de las Cooperativas estudiadas.</a:t>
          </a:r>
        </a:p>
      </dsp:txBody>
      <dsp:txXfrm>
        <a:off x="0" y="2884293"/>
        <a:ext cx="6250904" cy="2140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22DE3-3202-4733-B5D3-AA69F58004C4}">
      <dsp:nvSpPr>
        <dsp:cNvPr id="0" name=""/>
        <dsp:cNvSpPr/>
      </dsp:nvSpPr>
      <dsp:spPr>
        <a:xfrm>
          <a:off x="1658083" y="3130323"/>
          <a:ext cx="2495077" cy="249507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La Teoría general del empleo, el interés y el dinero </a:t>
          </a:r>
          <a:endParaRPr lang="es-EC" sz="1800" kern="1200" dirty="0"/>
        </a:p>
      </dsp:txBody>
      <dsp:txXfrm>
        <a:off x="2159704" y="3714783"/>
        <a:ext cx="1491835" cy="1282521"/>
      </dsp:txXfrm>
    </dsp:sp>
    <dsp:sp modelId="{7DCDBE03-CF78-49AA-874E-52FB82B8CA47}">
      <dsp:nvSpPr>
        <dsp:cNvPr id="0" name=""/>
        <dsp:cNvSpPr/>
      </dsp:nvSpPr>
      <dsp:spPr>
        <a:xfrm>
          <a:off x="582686" y="1893495"/>
          <a:ext cx="2371539" cy="1814601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Teoría de la base de la pirámide económica.</a:t>
          </a:r>
          <a:endParaRPr lang="es-EC" sz="1800" kern="1200" dirty="0"/>
        </a:p>
      </dsp:txBody>
      <dsp:txXfrm>
        <a:off x="1120475" y="2353087"/>
        <a:ext cx="1295961" cy="895417"/>
      </dsp:txXfrm>
    </dsp:sp>
    <dsp:sp modelId="{00158E4A-F31B-4EBA-AC69-FA533FECC2F5}">
      <dsp:nvSpPr>
        <dsp:cNvPr id="0" name=""/>
        <dsp:cNvSpPr/>
      </dsp:nvSpPr>
      <dsp:spPr>
        <a:xfrm rot="20700000">
          <a:off x="1713851" y="199791"/>
          <a:ext cx="1777939" cy="177793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Teoría financiera</a:t>
          </a:r>
          <a:endParaRPr lang="es-EC" sz="1800" kern="1200" dirty="0"/>
        </a:p>
      </dsp:txBody>
      <dsp:txXfrm rot="-20700000">
        <a:off x="2103805" y="589745"/>
        <a:ext cx="998030" cy="998030"/>
      </dsp:txXfrm>
    </dsp:sp>
    <dsp:sp modelId="{EE958008-895B-4F8D-98E1-41A00A719B00}">
      <dsp:nvSpPr>
        <dsp:cNvPr id="0" name=""/>
        <dsp:cNvSpPr/>
      </dsp:nvSpPr>
      <dsp:spPr>
        <a:xfrm>
          <a:off x="1586062" y="2955253"/>
          <a:ext cx="3193698" cy="3193698"/>
        </a:xfrm>
        <a:prstGeom prst="circularArrow">
          <a:avLst>
            <a:gd name="adj1" fmla="val 4688"/>
            <a:gd name="adj2" fmla="val 299029"/>
            <a:gd name="adj3" fmla="val 2523790"/>
            <a:gd name="adj4" fmla="val 1584494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4E1C70-8ED7-4C6F-8A79-775127CC76E5}">
      <dsp:nvSpPr>
        <dsp:cNvPr id="0" name=""/>
        <dsp:cNvSpPr/>
      </dsp:nvSpPr>
      <dsp:spPr>
        <a:xfrm>
          <a:off x="372685" y="1620377"/>
          <a:ext cx="2320421" cy="23204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18639D-4E1C-4D9D-B0DD-E1A955E48853}">
      <dsp:nvSpPr>
        <dsp:cNvPr id="0" name=""/>
        <dsp:cNvSpPr/>
      </dsp:nvSpPr>
      <dsp:spPr>
        <a:xfrm>
          <a:off x="1209588" y="-5"/>
          <a:ext cx="2501881" cy="25018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45E7F-32B9-46D2-8E45-248161BE872D}">
      <dsp:nvSpPr>
        <dsp:cNvPr id="0" name=""/>
        <dsp:cNvSpPr/>
      </dsp:nvSpPr>
      <dsp:spPr>
        <a:xfrm>
          <a:off x="1502324" y="0"/>
          <a:ext cx="2121122" cy="21213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0C2106-83B9-4C69-A37F-F61B8A074008}">
      <dsp:nvSpPr>
        <dsp:cNvPr id="0" name=""/>
        <dsp:cNvSpPr/>
      </dsp:nvSpPr>
      <dsp:spPr>
        <a:xfrm>
          <a:off x="1740598" y="767867"/>
          <a:ext cx="1643778" cy="59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Sistema de Monitoreo Perlas</a:t>
          </a:r>
        </a:p>
      </dsp:txBody>
      <dsp:txXfrm>
        <a:off x="1740598" y="767867"/>
        <a:ext cx="1643778" cy="591792"/>
      </dsp:txXfrm>
    </dsp:sp>
    <dsp:sp modelId="{FA4DC8E3-9F92-4097-9699-CAB3B6CCC188}">
      <dsp:nvSpPr>
        <dsp:cNvPr id="0" name=""/>
        <dsp:cNvSpPr/>
      </dsp:nvSpPr>
      <dsp:spPr>
        <a:xfrm>
          <a:off x="913057" y="1219024"/>
          <a:ext cx="2121122" cy="21213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9E24C9-76F9-4151-94B4-4436DDD6F24E}">
      <dsp:nvSpPr>
        <dsp:cNvPr id="0" name=""/>
        <dsp:cNvSpPr/>
      </dsp:nvSpPr>
      <dsp:spPr>
        <a:xfrm>
          <a:off x="1378979" y="1989141"/>
          <a:ext cx="1183706" cy="59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Monto</a:t>
          </a:r>
        </a:p>
      </dsp:txBody>
      <dsp:txXfrm>
        <a:off x="1378979" y="1989141"/>
        <a:ext cx="1183706" cy="591792"/>
      </dsp:txXfrm>
    </dsp:sp>
    <dsp:sp modelId="{51BFE1D2-91E3-4EA3-99C9-06D564D024E2}">
      <dsp:nvSpPr>
        <dsp:cNvPr id="0" name=""/>
        <dsp:cNvSpPr/>
      </dsp:nvSpPr>
      <dsp:spPr>
        <a:xfrm>
          <a:off x="1502324" y="2442549"/>
          <a:ext cx="2121122" cy="212133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833597-0D3B-4772-B346-7B6DE6D65CAE}">
      <dsp:nvSpPr>
        <dsp:cNvPr id="0" name=""/>
        <dsp:cNvSpPr/>
      </dsp:nvSpPr>
      <dsp:spPr>
        <a:xfrm>
          <a:off x="1677933" y="3210416"/>
          <a:ext cx="1769108" cy="59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Uso del Crédito </a:t>
          </a:r>
        </a:p>
      </dsp:txBody>
      <dsp:txXfrm>
        <a:off x="1677933" y="3210416"/>
        <a:ext cx="1769108" cy="591792"/>
      </dsp:txXfrm>
    </dsp:sp>
    <dsp:sp modelId="{0F17A210-FF9F-4AC0-AA29-A19727DE530B}">
      <dsp:nvSpPr>
        <dsp:cNvPr id="0" name=""/>
        <dsp:cNvSpPr/>
      </dsp:nvSpPr>
      <dsp:spPr>
        <a:xfrm>
          <a:off x="1064253" y="3802208"/>
          <a:ext cx="1822311" cy="182319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AC057B-08C5-4E5A-A17C-A30F0BA446BA}">
      <dsp:nvSpPr>
        <dsp:cNvPr id="0" name=""/>
        <dsp:cNvSpPr/>
      </dsp:nvSpPr>
      <dsp:spPr>
        <a:xfrm>
          <a:off x="1133354" y="4431690"/>
          <a:ext cx="1674956" cy="59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Matriz </a:t>
          </a:r>
        </a:p>
      </dsp:txBody>
      <dsp:txXfrm>
        <a:off x="1133354" y="4431690"/>
        <a:ext cx="1674956" cy="591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9483E-C190-4DB1-857C-8D88E57252D5}">
      <dsp:nvSpPr>
        <dsp:cNvPr id="0" name=""/>
        <dsp:cNvSpPr/>
      </dsp:nvSpPr>
      <dsp:spPr>
        <a:xfrm>
          <a:off x="0" y="0"/>
          <a:ext cx="1717727" cy="17177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8CF0DB-9D6F-4156-9BC7-69653008409D}">
      <dsp:nvSpPr>
        <dsp:cNvPr id="0" name=""/>
        <dsp:cNvSpPr/>
      </dsp:nvSpPr>
      <dsp:spPr>
        <a:xfrm>
          <a:off x="836894" y="0"/>
          <a:ext cx="3965574" cy="1717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100" kern="1200" dirty="0"/>
            <a:t>ENFOQUE :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100" kern="1200" dirty="0"/>
            <a:t>Cualitativo</a:t>
          </a:r>
        </a:p>
      </dsp:txBody>
      <dsp:txXfrm>
        <a:off x="836894" y="0"/>
        <a:ext cx="3965574" cy="1717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289BA-06D2-48C1-A652-EDA5D74B9ADC}">
      <dsp:nvSpPr>
        <dsp:cNvPr id="0" name=""/>
        <dsp:cNvSpPr/>
      </dsp:nvSpPr>
      <dsp:spPr>
        <a:xfrm>
          <a:off x="959113" y="767"/>
          <a:ext cx="5945052" cy="945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200" kern="1200" dirty="0"/>
            <a:t>Tipo de Investigación</a:t>
          </a:r>
        </a:p>
      </dsp:txBody>
      <dsp:txXfrm>
        <a:off x="986804" y="28458"/>
        <a:ext cx="5889670" cy="890065"/>
      </dsp:txXfrm>
    </dsp:sp>
    <dsp:sp modelId="{37851140-8F8C-4CEE-A5D2-FBAF91262D8B}">
      <dsp:nvSpPr>
        <dsp:cNvPr id="0" name=""/>
        <dsp:cNvSpPr/>
      </dsp:nvSpPr>
      <dsp:spPr>
        <a:xfrm>
          <a:off x="1553618" y="946215"/>
          <a:ext cx="594505" cy="70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085"/>
              </a:lnTo>
              <a:lnTo>
                <a:pt x="594505" y="709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1C5B6-AF28-46F0-8F65-302E5D99415B}">
      <dsp:nvSpPr>
        <dsp:cNvPr id="0" name=""/>
        <dsp:cNvSpPr/>
      </dsp:nvSpPr>
      <dsp:spPr>
        <a:xfrm>
          <a:off x="2148124" y="1182577"/>
          <a:ext cx="4756041" cy="94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DESCRIPTIVA</a:t>
          </a:r>
        </a:p>
      </dsp:txBody>
      <dsp:txXfrm>
        <a:off x="2175815" y="1210268"/>
        <a:ext cx="4700659" cy="890065"/>
      </dsp:txXfrm>
    </dsp:sp>
    <dsp:sp modelId="{D5F044D4-0BD7-4AF3-82CD-BE3DDC42E8FA}">
      <dsp:nvSpPr>
        <dsp:cNvPr id="0" name=""/>
        <dsp:cNvSpPr/>
      </dsp:nvSpPr>
      <dsp:spPr>
        <a:xfrm>
          <a:off x="1553618" y="946215"/>
          <a:ext cx="594505" cy="1890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895"/>
              </a:lnTo>
              <a:lnTo>
                <a:pt x="594505" y="18908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2D9F-AB4D-426C-A273-DB415A910476}">
      <dsp:nvSpPr>
        <dsp:cNvPr id="0" name=""/>
        <dsp:cNvSpPr/>
      </dsp:nvSpPr>
      <dsp:spPr>
        <a:xfrm>
          <a:off x="2148124" y="2364387"/>
          <a:ext cx="4756041" cy="94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Especificar las propiedades, las características.</a:t>
          </a:r>
        </a:p>
      </dsp:txBody>
      <dsp:txXfrm>
        <a:off x="2175815" y="2392078"/>
        <a:ext cx="4700659" cy="890065"/>
      </dsp:txXfrm>
    </dsp:sp>
    <dsp:sp modelId="{D43A4994-D17A-475F-AA18-269490F9AAB1}">
      <dsp:nvSpPr>
        <dsp:cNvPr id="0" name=""/>
        <dsp:cNvSpPr/>
      </dsp:nvSpPr>
      <dsp:spPr>
        <a:xfrm>
          <a:off x="1553618" y="946215"/>
          <a:ext cx="594505" cy="3072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705"/>
              </a:lnTo>
              <a:lnTo>
                <a:pt x="594505" y="30727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41595-1275-4D3E-9367-1C286C729C3E}">
      <dsp:nvSpPr>
        <dsp:cNvPr id="0" name=""/>
        <dsp:cNvSpPr/>
      </dsp:nvSpPr>
      <dsp:spPr>
        <a:xfrm>
          <a:off x="2148124" y="3546197"/>
          <a:ext cx="4885651" cy="94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Describe e interpreta.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 dirty="0"/>
        </a:p>
      </dsp:txBody>
      <dsp:txXfrm>
        <a:off x="2175815" y="3573888"/>
        <a:ext cx="4830269" cy="8900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8795E-6F61-4BFE-82EB-8ACFC74A1941}">
      <dsp:nvSpPr>
        <dsp:cNvPr id="0" name=""/>
        <dsp:cNvSpPr/>
      </dsp:nvSpPr>
      <dsp:spPr>
        <a:xfrm>
          <a:off x="8368" y="0"/>
          <a:ext cx="8560583" cy="50320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000" kern="1200" dirty="0"/>
            <a:t>PREGUNTAS PLANTEADAS</a:t>
          </a:r>
        </a:p>
      </dsp:txBody>
      <dsp:txXfrm>
        <a:off x="8368" y="0"/>
        <a:ext cx="8560583" cy="1509608"/>
      </dsp:txXfrm>
    </dsp:sp>
    <dsp:sp modelId="{7C9CF974-A3DA-4A4B-9D8D-7FDAFD9FF290}">
      <dsp:nvSpPr>
        <dsp:cNvPr id="0" name=""/>
        <dsp:cNvSpPr/>
      </dsp:nvSpPr>
      <dsp:spPr>
        <a:xfrm>
          <a:off x="860242" y="1509730"/>
          <a:ext cx="6848467" cy="7330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1.- ¿Determinar en forma absoluta y relativa la participación en colocación de microcréditos en cada sucursal con respecto al total nacional?</a:t>
          </a:r>
        </a:p>
      </dsp:txBody>
      <dsp:txXfrm>
        <a:off x="881713" y="1531201"/>
        <a:ext cx="6805525" cy="690117"/>
      </dsp:txXfrm>
    </dsp:sp>
    <dsp:sp modelId="{3ACF23DE-FFED-4254-A8F7-2A850AF61B92}">
      <dsp:nvSpPr>
        <dsp:cNvPr id="0" name=""/>
        <dsp:cNvSpPr/>
      </dsp:nvSpPr>
      <dsp:spPr>
        <a:xfrm>
          <a:off x="860242" y="2355568"/>
          <a:ext cx="6848467" cy="7330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2.- ¿Estimar en forma absoluta y relativa el nivel de provisión?</a:t>
          </a:r>
        </a:p>
      </dsp:txBody>
      <dsp:txXfrm>
        <a:off x="881713" y="2377039"/>
        <a:ext cx="6805525" cy="690117"/>
      </dsp:txXfrm>
    </dsp:sp>
    <dsp:sp modelId="{CA7D9A94-5FB2-4973-8462-047CB578C186}">
      <dsp:nvSpPr>
        <dsp:cNvPr id="0" name=""/>
        <dsp:cNvSpPr/>
      </dsp:nvSpPr>
      <dsp:spPr>
        <a:xfrm>
          <a:off x="860242" y="3201406"/>
          <a:ext cx="6848467" cy="7330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3.- ¿Determinar en forma absoluta y relativa la satisfacción de los socios del crédito recibido?</a:t>
          </a:r>
        </a:p>
      </dsp:txBody>
      <dsp:txXfrm>
        <a:off x="881713" y="3222877"/>
        <a:ext cx="6805525" cy="690117"/>
      </dsp:txXfrm>
    </dsp:sp>
    <dsp:sp modelId="{4831DB98-2D13-46A8-9878-7607AEF26B13}">
      <dsp:nvSpPr>
        <dsp:cNvPr id="0" name=""/>
        <dsp:cNvSpPr/>
      </dsp:nvSpPr>
      <dsp:spPr>
        <a:xfrm>
          <a:off x="860242" y="4047243"/>
          <a:ext cx="6848467" cy="7330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4.- ¿El destino del crédito otorgado por la cooperativa ha mejorado la calidad de vida?</a:t>
          </a:r>
        </a:p>
      </dsp:txBody>
      <dsp:txXfrm>
        <a:off x="881713" y="4068714"/>
        <a:ext cx="6805525" cy="6901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8B8BD-83DE-4B33-ABCB-B76E98C1CE58}">
      <dsp:nvSpPr>
        <dsp:cNvPr id="0" name=""/>
        <dsp:cNvSpPr/>
      </dsp:nvSpPr>
      <dsp:spPr>
        <a:xfrm>
          <a:off x="-5535497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92A5F-E9E8-410B-A0A6-54F1AAC59A12}">
      <dsp:nvSpPr>
        <dsp:cNvPr id="0" name=""/>
        <dsp:cNvSpPr/>
      </dsp:nvSpPr>
      <dsp:spPr>
        <a:xfrm>
          <a:off x="679640" y="489654"/>
          <a:ext cx="7461699" cy="9793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732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C1.- La cartera de microcréditos de las 6 COACS suman 22 millones de dólares, representando el 6% del total nacional que asciende a 396 millones de dólares</a:t>
          </a:r>
        </a:p>
      </dsp:txBody>
      <dsp:txXfrm>
        <a:off x="679640" y="489654"/>
        <a:ext cx="7461699" cy="979308"/>
      </dsp:txXfrm>
    </dsp:sp>
    <dsp:sp modelId="{BAFBD07C-A434-45B4-BDA7-9810D8BFAEA6}">
      <dsp:nvSpPr>
        <dsp:cNvPr id="0" name=""/>
        <dsp:cNvSpPr/>
      </dsp:nvSpPr>
      <dsp:spPr>
        <a:xfrm>
          <a:off x="67572" y="367240"/>
          <a:ext cx="1224136" cy="1224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D533057-9BF6-4D0C-AAF4-DAD1DC85BE29}">
      <dsp:nvSpPr>
        <dsp:cNvPr id="0" name=""/>
        <dsp:cNvSpPr/>
      </dsp:nvSpPr>
      <dsp:spPr>
        <a:xfrm>
          <a:off x="1035619" y="1958617"/>
          <a:ext cx="7105720" cy="97930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732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C2.- Se puede constatar que las Cooperativas de Ahorro y Crédito del segmento 1, ubicadas en Napo, en promedio cumplen de manera efectiva con las metas de provisión,</a:t>
          </a:r>
        </a:p>
      </dsp:txBody>
      <dsp:txXfrm>
        <a:off x="1035619" y="1958617"/>
        <a:ext cx="7105720" cy="979308"/>
      </dsp:txXfrm>
    </dsp:sp>
    <dsp:sp modelId="{ACDF6E5C-BF2B-4E07-905C-E3EF3A8BB6D3}">
      <dsp:nvSpPr>
        <dsp:cNvPr id="0" name=""/>
        <dsp:cNvSpPr/>
      </dsp:nvSpPr>
      <dsp:spPr>
        <a:xfrm>
          <a:off x="423551" y="1836204"/>
          <a:ext cx="1224136" cy="1224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972B4C-4FFE-4581-A41D-CF04965AD10F}">
      <dsp:nvSpPr>
        <dsp:cNvPr id="0" name=""/>
        <dsp:cNvSpPr/>
      </dsp:nvSpPr>
      <dsp:spPr>
        <a:xfrm>
          <a:off x="679640" y="3427580"/>
          <a:ext cx="7461699" cy="97930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732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C3.- Como resultado de la encuesta a los socios, el 35% correspondiente a 133 personas, respondieron que en un rango 50% al 75%, pudieron cubrir sus necesidades de recursos financieros necesitados al solicitar el crédito</a:t>
          </a:r>
        </a:p>
      </dsp:txBody>
      <dsp:txXfrm>
        <a:off x="679640" y="3427580"/>
        <a:ext cx="7461699" cy="979308"/>
      </dsp:txXfrm>
    </dsp:sp>
    <dsp:sp modelId="{83851BE1-C77F-4697-BA28-2AD5E33D5463}">
      <dsp:nvSpPr>
        <dsp:cNvPr id="0" name=""/>
        <dsp:cNvSpPr/>
      </dsp:nvSpPr>
      <dsp:spPr>
        <a:xfrm>
          <a:off x="67572" y="3305167"/>
          <a:ext cx="1224136" cy="1224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E69D-05B8-4ED5-9408-8867928A9496}">
      <dsp:nvSpPr>
        <dsp:cNvPr id="0" name=""/>
        <dsp:cNvSpPr/>
      </dsp:nvSpPr>
      <dsp:spPr>
        <a:xfrm>
          <a:off x="-5078383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E4E65-5948-4BE3-A70B-18824F1CABB4}">
      <dsp:nvSpPr>
        <dsp:cNvPr id="0" name=""/>
        <dsp:cNvSpPr/>
      </dsp:nvSpPr>
      <dsp:spPr>
        <a:xfrm>
          <a:off x="831985" y="646579"/>
          <a:ext cx="7726884" cy="12929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63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C4.- De los resultados en relación a los créditos otorgados por las Cooperativas se encontró que solo el 24% de los encuestados es decir 91 socios, mejoraron su calidad de vida mientras que el 76 % restante, contestó que, muy poco le benefició el microcrédito</a:t>
          </a:r>
        </a:p>
      </dsp:txBody>
      <dsp:txXfrm>
        <a:off x="831985" y="646579"/>
        <a:ext cx="7726884" cy="1292977"/>
      </dsp:txXfrm>
    </dsp:sp>
    <dsp:sp modelId="{E6B4E00E-AD0D-46BB-AE41-203D6B265265}">
      <dsp:nvSpPr>
        <dsp:cNvPr id="0" name=""/>
        <dsp:cNvSpPr/>
      </dsp:nvSpPr>
      <dsp:spPr>
        <a:xfrm>
          <a:off x="23874" y="484956"/>
          <a:ext cx="1616221" cy="16162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A4D3FCD-9B47-47CC-AC10-828EE71E0891}">
      <dsp:nvSpPr>
        <dsp:cNvPr id="0" name=""/>
        <dsp:cNvSpPr/>
      </dsp:nvSpPr>
      <dsp:spPr>
        <a:xfrm>
          <a:off x="831985" y="2586406"/>
          <a:ext cx="7726884" cy="129297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63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C5.-Las Cooperativas de Ahorro y Crédito pertenecientes al segmento 1 de la provincia de Napo, revelan que existe una alta tasa de morosidad, ocasionando incremento en la provisión para incobrables, así como disminuyendo las utilidades de empleados e impuesto a la renta. </a:t>
          </a:r>
        </a:p>
      </dsp:txBody>
      <dsp:txXfrm>
        <a:off x="831985" y="2586406"/>
        <a:ext cx="7726884" cy="1292977"/>
      </dsp:txXfrm>
    </dsp:sp>
    <dsp:sp modelId="{2F72E416-6BC3-4231-94AA-038B3C9DD73B}">
      <dsp:nvSpPr>
        <dsp:cNvPr id="0" name=""/>
        <dsp:cNvSpPr/>
      </dsp:nvSpPr>
      <dsp:spPr>
        <a:xfrm>
          <a:off x="23874" y="2424784"/>
          <a:ext cx="1616221" cy="16162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EF14-F189-4C10-9292-EB1222F2DF49}" type="datetimeFigureOut">
              <a:rPr lang="es-ES" smtClean="0"/>
              <a:t>23/08/2019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7F852-C08D-4974-9547-8410F05FF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75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149D-02C6-467F-8806-EA0D360EB915}" type="datetimeFigureOut">
              <a:rPr lang="es-MX" smtClean="0"/>
              <a:t>23/08/2019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72FAF-F591-4AA9-8F62-A0A9EA2318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7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2FAF-F591-4AA9-8F62-A0A9EA23185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4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2FAF-F591-4AA9-8F62-A0A9EA23185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30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2FAF-F591-4AA9-8F62-A0A9EA231851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17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1315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</a:t>
            </a:r>
          </a:p>
        </p:txBody>
      </p:sp>
    </p:spTree>
    <p:extLst>
      <p:ext uri="{BB962C8B-B14F-4D97-AF65-F5344CB8AC3E}">
        <p14:creationId xmlns:p14="http://schemas.microsoft.com/office/powerpoint/2010/main" val="6055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369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564904"/>
            <a:ext cx="10972800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790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403" y="21328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072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708920"/>
            <a:ext cx="10972800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185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EE45-1C5A-4A46-B816-15B39BA2BC02}" type="datetimeFigureOut">
              <a:rPr lang="es-ES" smtClean="0"/>
              <a:t>23/08/2019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4975-45B3-4810-BB4F-D48E5E3B2ED4}" type="slidenum">
              <a:rPr lang="es-ES" smtClean="0"/>
              <a:t>‹Nº›</a:t>
            </a:fld>
            <a:endParaRPr lang="es-ES"/>
          </a:p>
        </p:txBody>
      </p:sp>
      <p:pic>
        <p:nvPicPr>
          <p:cNvPr id="1028" name="Picture 4" descr="F:\Documents\trabajos\ESPE\tercer semestre\PORTADA\Nueva carpeta\point_tema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8" y="1"/>
            <a:ext cx="12215968" cy="68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7448" y="1760253"/>
            <a:ext cx="10320996" cy="311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ECONÓMICAS ADMINISTRATIVAS Y DE COMERCIO</a:t>
            </a: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CARRERA DE INGENIERÍA EN FINANZAS Y AUDITORÍA</a:t>
            </a: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 PREVIO A LA OBTENCIÓN DEL TÍTULO DE INGENIERO EN FINANZAS Y AUDITORÍA CPA</a:t>
            </a:r>
            <a:endParaRPr lang="es-EC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endParaRPr lang="es-EC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“IMPACTO DEL CRÉDITO PRODUCTIVO SEGÚN EL ORIGEN Y DESTINO DE LAS COACS SEGMENTO 1, PROVINCIA DE NAPO, PERIODO 2015-2017”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87486" y="5059939"/>
            <a:ext cx="696819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DÍAZ GUANUCHE, ERIN RUBÉN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97228" y="5662925"/>
            <a:ext cx="6748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DIRECTOR: 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ING.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VÍCTOR CUENCA CARAGUAY.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Resultado de imagen para espe ceni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764704"/>
            <a:ext cx="5884618" cy="9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27072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3432" y="1700808"/>
            <a:ext cx="10657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La producción de Tomate de árbol, naranjilla y la ganadería forman parte las  actividades productivas que se desarrollan en la provincia.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737811"/>
            <a:ext cx="3459766" cy="27539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32" y="2739991"/>
            <a:ext cx="3894162" cy="27518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746" y="2739992"/>
            <a:ext cx="3808983" cy="27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75520" y="1058862"/>
            <a:ext cx="8640960" cy="489041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75520" y="695282"/>
            <a:ext cx="519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Cartera de microcréditos y morosidad total nacional.</a:t>
            </a:r>
          </a:p>
        </p:txBody>
      </p:sp>
    </p:spTree>
    <p:extLst>
      <p:ext uri="{BB962C8B-B14F-4D97-AF65-F5344CB8AC3E}">
        <p14:creationId xmlns:p14="http://schemas.microsoft.com/office/powerpoint/2010/main" val="3211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764704"/>
            <a:ext cx="9577064" cy="54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3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456" y="1124744"/>
            <a:ext cx="9950896" cy="99412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dirty="0"/>
              <a:t>Respuesta a la Pregunta 1.-Matriz sobre los tipos de Microcréditos, participación y morosidad en Napo.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33084" y="1844824"/>
            <a:ext cx="9937104" cy="4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0896" cy="994122"/>
          </a:xfrm>
        </p:spPr>
        <p:txBody>
          <a:bodyPr>
            <a:normAutofit fontScale="90000"/>
          </a:bodyPr>
          <a:lstStyle/>
          <a:p>
            <a:r>
              <a:rPr lang="es-EC" dirty="0"/>
              <a:t>Matriz sobre los tipos de Microcréditos, participación y morosidad en Napo.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9737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63552" y="83671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sz="4000" b="1" dirty="0"/>
              <a:t>Respuesta a la pregunta 2.-Provisión y morosidad total provincial.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919536" y="2155136"/>
            <a:ext cx="8326755" cy="40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75520" y="695282"/>
            <a:ext cx="385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Provisión y morosidad total provincial.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439875"/>
              </p:ext>
            </p:extLst>
          </p:nvPr>
        </p:nvGraphicFramePr>
        <p:xfrm>
          <a:off x="1559496" y="1755917"/>
          <a:ext cx="9577064" cy="440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1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9728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C" dirty="0"/>
              <a:t>Respuesta a la pregunta 3, planteada</a:t>
            </a:r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7488" y="3186635"/>
            <a:ext cx="5976664" cy="18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270892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022" y="1470815"/>
            <a:ext cx="10972800" cy="1143000"/>
          </a:xfrm>
        </p:spPr>
        <p:txBody>
          <a:bodyPr>
            <a:normAutofit/>
          </a:bodyPr>
          <a:lstStyle/>
          <a:p>
            <a:r>
              <a:rPr lang="es-EC" dirty="0"/>
              <a:t>Respuesta a la pregunta 4, planteada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5022" y="2996952"/>
            <a:ext cx="5616624" cy="172819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723286" y="2780928"/>
            <a:ext cx="48245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75720" y="764704"/>
            <a:ext cx="48245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/>
              <a:t>Conclusiones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6613548"/>
              </p:ext>
            </p:extLst>
          </p:nvPr>
        </p:nvGraphicFramePr>
        <p:xfrm>
          <a:off x="191344" y="1628800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280" y="1628800"/>
            <a:ext cx="331236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6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39813961"/>
              </p:ext>
            </p:extLst>
          </p:nvPr>
        </p:nvGraphicFramePr>
        <p:xfrm>
          <a:off x="226902" y="1012222"/>
          <a:ext cx="6250904" cy="503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roceso alternativo 12"/>
          <p:cNvSpPr/>
          <p:nvPr/>
        </p:nvSpPr>
        <p:spPr>
          <a:xfrm>
            <a:off x="6816080" y="980728"/>
            <a:ext cx="4896544" cy="73407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/>
              <a:t>JUSTIFICACIÓN</a:t>
            </a:r>
          </a:p>
        </p:txBody>
      </p:sp>
      <p:sp>
        <p:nvSpPr>
          <p:cNvPr id="17" name="Proceso alternativo 16"/>
          <p:cNvSpPr/>
          <p:nvPr/>
        </p:nvSpPr>
        <p:spPr>
          <a:xfrm>
            <a:off x="9505459" y="4130563"/>
            <a:ext cx="2212350" cy="66905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/>
              <a:t>Desarrollo</a:t>
            </a:r>
          </a:p>
        </p:txBody>
      </p:sp>
      <p:sp>
        <p:nvSpPr>
          <p:cNvPr id="18" name="Proceso alternativo 17"/>
          <p:cNvSpPr/>
          <p:nvPr/>
        </p:nvSpPr>
        <p:spPr>
          <a:xfrm>
            <a:off x="6898012" y="4130563"/>
            <a:ext cx="2366340" cy="66905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/>
              <a:t>Crecimiento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291" y="2093707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58809"/>
              </p:ext>
            </p:extLst>
          </p:nvPr>
        </p:nvGraphicFramePr>
        <p:xfrm>
          <a:off x="609600" y="1600200"/>
          <a:ext cx="85827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182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75720" y="764704"/>
            <a:ext cx="48245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/>
              <a:t>Recomendaciones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67359684"/>
              </p:ext>
            </p:extLst>
          </p:nvPr>
        </p:nvGraphicFramePr>
        <p:xfrm>
          <a:off x="155104" y="1556792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288" y="1556792"/>
            <a:ext cx="3312368" cy="20882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4272" y="3861048"/>
            <a:ext cx="34563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79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Recomendaciones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88323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813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8800" dirty="0">
                <a:latin typeface="Algerian" panose="04020705040A02060702" pitchFamily="82" charset="0"/>
              </a:rPr>
              <a:t>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36102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65670668"/>
              </p:ext>
            </p:extLst>
          </p:nvPr>
        </p:nvGraphicFramePr>
        <p:xfrm>
          <a:off x="2855640" y="1340768"/>
          <a:ext cx="6250904" cy="503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0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109309063"/>
              </p:ext>
            </p:extLst>
          </p:nvPr>
        </p:nvGraphicFramePr>
        <p:xfrm>
          <a:off x="3357798" y="692696"/>
          <a:ext cx="4536504" cy="562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7259444" y="111064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Economía debilitada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 Gobierno, aumenta el gasto publico.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Tasas interés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050940" y="2981078"/>
            <a:ext cx="350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Estratos sociales deprimidos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Mejorar oportunidades empresariales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Reducir la pobreza.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95400" y="493521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Financiación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Estructura financiera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Formas de obtener recursos </a:t>
            </a:r>
          </a:p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025" y="957021"/>
            <a:ext cx="3473442" cy="17597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285" y="2981078"/>
            <a:ext cx="2857500" cy="15547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248" y="4602168"/>
            <a:ext cx="2952750" cy="13360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5025" y="455527"/>
            <a:ext cx="4322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1913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688277442"/>
              </p:ext>
            </p:extLst>
          </p:nvPr>
        </p:nvGraphicFramePr>
        <p:xfrm>
          <a:off x="3357798" y="692696"/>
          <a:ext cx="4536504" cy="562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7259444" y="111064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Protección, Estructura, Rendimiento, Calidad de activos, 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95400" y="268511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Recursos económicos receptados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259444" y="3849585"/>
            <a:ext cx="350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Adecuado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Inadecuado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95400" y="493521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Es una tabla de doble entrada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784" y="830940"/>
            <a:ext cx="3473442" cy="17597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900" y="2310970"/>
            <a:ext cx="2857500" cy="15547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32" y="3608443"/>
            <a:ext cx="3024335" cy="13805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3275" y="5083401"/>
            <a:ext cx="2952750" cy="13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50139032"/>
              </p:ext>
            </p:extLst>
          </p:nvPr>
        </p:nvGraphicFramePr>
        <p:xfrm>
          <a:off x="623392" y="866202"/>
          <a:ext cx="4824438" cy="171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146940640"/>
              </p:ext>
            </p:extLst>
          </p:nvPr>
        </p:nvGraphicFramePr>
        <p:xfrm>
          <a:off x="4583832" y="866202"/>
          <a:ext cx="7992889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983958" y="887658"/>
            <a:ext cx="8757633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/>
          <a:srcRect l="20117" r="19882"/>
          <a:stretch/>
        </p:blipFill>
        <p:spPr>
          <a:xfrm>
            <a:off x="27732" y="2852936"/>
            <a:ext cx="2899916" cy="261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5680" y="2852936"/>
            <a:ext cx="27363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532717701"/>
              </p:ext>
            </p:extLst>
          </p:nvPr>
        </p:nvGraphicFramePr>
        <p:xfrm>
          <a:off x="1559496" y="1052736"/>
          <a:ext cx="8568952" cy="503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9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ceso alternativo 10"/>
          <p:cNvSpPr/>
          <p:nvPr/>
        </p:nvSpPr>
        <p:spPr>
          <a:xfrm>
            <a:off x="5087888" y="828836"/>
            <a:ext cx="2880320" cy="95531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/>
              <a:t>Población y Muestra</a:t>
            </a:r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492896"/>
            <a:ext cx="446449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767408" y="2084849"/>
            <a:ext cx="406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Entidades analizadas y cantidad de socios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084849"/>
            <a:ext cx="5401865" cy="18768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717032"/>
            <a:ext cx="5905921" cy="23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2333625" cy="16487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4653136"/>
            <a:ext cx="2952327" cy="1409366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711624" y="1556792"/>
            <a:ext cx="6696744" cy="42484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67808" y="111488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MUESTRA ESTRATIFICADA</a:t>
            </a:r>
          </a:p>
        </p:txBody>
      </p:sp>
    </p:spTree>
    <p:extLst>
      <p:ext uri="{BB962C8B-B14F-4D97-AF65-F5344CB8AC3E}">
        <p14:creationId xmlns:p14="http://schemas.microsoft.com/office/powerpoint/2010/main" val="631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5425</TotalTime>
  <Words>883</Words>
  <Application>Microsoft Office PowerPoint</Application>
  <PresentationFormat>Panorámica</PresentationFormat>
  <Paragraphs>88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Algerian</vt:lpstr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Respuesta a la Pregunta 1.-Matriz sobre los tipos de Microcréditos, participación y morosidad en Napo.</vt:lpstr>
      <vt:lpstr>Matriz sobre los tipos de Microcréditos, participación y morosidad en Napo.</vt:lpstr>
      <vt:lpstr>Presentación de PowerPoint</vt:lpstr>
      <vt:lpstr>Presentación de PowerPoint</vt:lpstr>
      <vt:lpstr>Respuesta a la pregunta 3, planteada</vt:lpstr>
      <vt:lpstr>Respuesta a la pregunta 4, planteada</vt:lpstr>
      <vt:lpstr>Presentación de PowerPoint</vt:lpstr>
      <vt:lpstr>Conclusiones</vt:lpstr>
      <vt:lpstr>Presentación de PowerPoint</vt:lpstr>
      <vt:lpstr>Recomendaciones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Damian</cp:lastModifiedBy>
  <cp:revision>152</cp:revision>
  <dcterms:created xsi:type="dcterms:W3CDTF">2014-04-30T18:03:23Z</dcterms:created>
  <dcterms:modified xsi:type="dcterms:W3CDTF">2019-08-23T18:42:04Z</dcterms:modified>
  <cp:contentStatus/>
</cp:coreProperties>
</file>