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handoutMasterIdLst>
    <p:handoutMasterId r:id="rId32"/>
  </p:handoutMasterIdLst>
  <p:sldIdLst>
    <p:sldId id="266" r:id="rId2"/>
    <p:sldId id="256" r:id="rId3"/>
    <p:sldId id="264" r:id="rId4"/>
    <p:sldId id="267" r:id="rId5"/>
    <p:sldId id="257" r:id="rId6"/>
    <p:sldId id="269" r:id="rId7"/>
    <p:sldId id="270" r:id="rId8"/>
    <p:sldId id="271" r:id="rId9"/>
    <p:sldId id="274" r:id="rId10"/>
    <p:sldId id="272" r:id="rId11"/>
    <p:sldId id="275" r:id="rId12"/>
    <p:sldId id="260" r:id="rId13"/>
    <p:sldId id="273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6699"/>
    <a:srgbClr val="003366"/>
    <a:srgbClr val="006699"/>
    <a:srgbClr val="008080"/>
    <a:srgbClr val="006666"/>
    <a:srgbClr val="339966"/>
    <a:srgbClr val="FFFF00"/>
    <a:srgbClr val="FFFF66"/>
    <a:srgbClr val="9900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7707" autoAdjust="0"/>
  </p:normalViewPr>
  <p:slideViewPr>
    <p:cSldViewPr>
      <p:cViewPr>
        <p:scale>
          <a:sx n="75" d="100"/>
          <a:sy n="75" d="100"/>
        </p:scale>
        <p:origin x="-3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Eddy\ESPE\TESIS\Libro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ABDY\Desktop\Viper\analisis%20y%20resultado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ABDY\Desktop\Viper\analisis%20y%20resulta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19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E7-4DDB-948E-8F85F193A3C0}"/>
              </c:ext>
            </c:extLst>
          </c:dPt>
          <c:dPt>
            <c:idx val="1"/>
            <c:spPr>
              <a:solidFill>
                <a:srgbClr val="00B0F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E7-4DDB-948E-8F85F193A3C0}"/>
              </c:ext>
            </c:extLst>
          </c:dPt>
          <c:dPt>
            <c:idx val="2"/>
            <c:spPr>
              <a:solidFill>
                <a:schemeClr val="tx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E7-4DDB-948E-8F85F193A3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ES"/>
              </a:p>
            </c:txPr>
            <c:dLblPos val="outEnd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Hoja1!$C$4:$C$6</c:f>
              <c:strCache>
                <c:ptCount val="3"/>
                <c:pt idx="0">
                  <c:v>Combinados (Sistema convencional)</c:v>
                </c:pt>
                <c:pt idx="1">
                  <c:v>Rurales (Sistema convencional y minibuses)</c:v>
                </c:pt>
                <c:pt idx="2">
                  <c:v>Urbanos (2512 Convencionales, 324 Articulados y biarticulados, 73 Corredor Central Norte)</c:v>
                </c:pt>
              </c:strCache>
            </c:strRef>
          </c:cat>
          <c:val>
            <c:numRef>
              <c:f>Hoja1!$D$4:$D$6</c:f>
              <c:numCache>
                <c:formatCode>General</c:formatCode>
                <c:ptCount val="3"/>
                <c:pt idx="0">
                  <c:v>387</c:v>
                </c:pt>
                <c:pt idx="1">
                  <c:v>37</c:v>
                </c:pt>
                <c:pt idx="2">
                  <c:v>2909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3E7-4DDB-948E-8F85F193A3C0}"/>
            </c:ext>
          </c:extLst>
        </c:ser>
        <c:dLbls>
          <c:showVal val="1"/>
        </c:dLbls>
        <c:firstSliceAng val="0"/>
      </c:pieChart>
    </c:plotArea>
    <c:legend>
      <c:legendPos val="r"/>
      <c:layout>
        <c:manualLayout>
          <c:xMode val="edge"/>
          <c:yMode val="edge"/>
          <c:x val="0.59071866552012919"/>
          <c:y val="9.4434734119773531E-2"/>
          <c:w val="0.37168636575674341"/>
          <c:h val="0.77301106592445168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/>
      <c:doughnutChart>
        <c:varyColors val="1"/>
        <c:ser>
          <c:idx val="0"/>
          <c:order val="0"/>
          <c:explosion val="25"/>
          <c:dPt>
            <c:idx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0C1B-4D69-B3B8-17C2F4B7C41E}"/>
              </c:ext>
            </c:extLst>
          </c:dPt>
          <c:dPt>
            <c:idx val="1"/>
            <c:spPr>
              <a:solidFill>
                <a:schemeClr val="accent1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C1B-4D69-B3B8-17C2F4B7C41E}"/>
              </c:ext>
            </c:extLst>
          </c:dPt>
          <c:dLbls>
            <c:dLbl>
              <c:idx val="0"/>
              <c:layout>
                <c:manualLayout>
                  <c:x val="0.17689343244976516"/>
                  <c:y val="0.15257168586667194"/>
                </c:manualLayout>
              </c:layout>
              <c:tx>
                <c:rich>
                  <a:bodyPr/>
                  <a:lstStyle/>
                  <a:p>
                    <a:fld id="{3788C51B-25F1-450E-857F-3B9B729FD576}" type="VALUE">
                      <a:rPr lang="en-US" sz="1200" b="1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r>
                      <a:rPr lang="en-US" baseline="0" dirty="0"/>
                      <a:t>, </a:t>
                    </a:r>
                    <a:fld id="{9B84FC55-E967-48EA-B460-9FC08A70B946}" type="PERCENTAGE">
                      <a:rPr lang="en-US" baseline="0"/>
                      <a:pPr/>
                      <a:t>[PORCENTAJE]</a:t>
                    </a:fld>
                    <a:endParaRPr lang="en-US" baseline="0" dirty="0"/>
                  </a:p>
                </c:rich>
              </c:tx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C1B-4D69-B3B8-17C2F4B7C41E}"/>
                </c:ext>
              </c:extLst>
            </c:dLbl>
            <c:dLbl>
              <c:idx val="1"/>
              <c:layout>
                <c:manualLayout>
                  <c:x val="0.1768934324497651"/>
                  <c:y val="-0.18308602304000646"/>
                </c:manualLayout>
              </c:layout>
              <c:showVal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1B-4D69-B3B8-17C2F4B7C4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Val val="1"/>
            <c:showPercent val="1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Hoja1!$C$23:$C$24</c:f>
              <c:strCache>
                <c:ptCount val="2"/>
                <c:pt idx="0">
                  <c:v>Privados</c:v>
                </c:pt>
                <c:pt idx="1">
                  <c:v>Integrados</c:v>
                </c:pt>
              </c:strCache>
            </c:strRef>
          </c:cat>
          <c:val>
            <c:numRef>
              <c:f>Hoja1!$D$23:$D$24</c:f>
              <c:numCache>
                <c:formatCode>General</c:formatCode>
                <c:ptCount val="2"/>
                <c:pt idx="0">
                  <c:v>1892</c:v>
                </c:pt>
                <c:pt idx="1">
                  <c:v>620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C1B-4D69-B3B8-17C2F4B7C41E}"/>
            </c:ext>
          </c:extLst>
        </c:ser>
        <c:dLbls>
          <c:showVal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15774395988962925"/>
          <c:y val="6.0108194750550986E-2"/>
          <c:w val="0.8187517666060975"/>
          <c:h val="0.64122822655583223"/>
        </c:manualLayout>
      </c:layout>
      <c:barChart>
        <c:barDir val="col"/>
        <c:grouping val="clustered"/>
        <c:ser>
          <c:idx val="0"/>
          <c:order val="0"/>
          <c:tx>
            <c:strRef>
              <c:f>'analisis del estilo '!$F$3</c:f>
              <c:strCache>
                <c:ptCount val="1"/>
                <c:pt idx="0">
                  <c:v>Norte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'analisis del estilo '!$E$4:$E$12</c:f>
              <c:strCache>
                <c:ptCount val="9"/>
                <c:pt idx="0">
                  <c:v>IIA</c:v>
                </c:pt>
                <c:pt idx="1">
                  <c:v>IIC</c:v>
                </c:pt>
                <c:pt idx="2">
                  <c:v>MI</c:v>
                </c:pt>
                <c:pt idx="3">
                  <c:v>EI</c:v>
                </c:pt>
                <c:pt idx="4">
                  <c:v>CI</c:v>
                </c:pt>
                <c:pt idx="5">
                  <c:v>RC</c:v>
                </c:pt>
                <c:pt idx="6">
                  <c:v>DPE-A</c:v>
                </c:pt>
                <c:pt idx="7">
                  <c:v>DPE-P</c:v>
                </c:pt>
                <c:pt idx="8">
                  <c:v>LF</c:v>
                </c:pt>
              </c:strCache>
            </c:strRef>
          </c:cat>
          <c:val>
            <c:numRef>
              <c:f>'analisis del estilo '!$F$4:$F$12</c:f>
              <c:numCache>
                <c:formatCode>0.0</c:formatCode>
                <c:ptCount val="9"/>
                <c:pt idx="0">
                  <c:v>3.145</c:v>
                </c:pt>
                <c:pt idx="1">
                  <c:v>2.9724999999999997</c:v>
                </c:pt>
                <c:pt idx="2">
                  <c:v>2.9950000000000001</c:v>
                </c:pt>
                <c:pt idx="3">
                  <c:v>2.9349999999999996</c:v>
                </c:pt>
                <c:pt idx="4">
                  <c:v>2.7625000000000002</c:v>
                </c:pt>
                <c:pt idx="5">
                  <c:v>3.6399999999999997</c:v>
                </c:pt>
                <c:pt idx="6">
                  <c:v>2.8175000000000003</c:v>
                </c:pt>
                <c:pt idx="7">
                  <c:v>2.8774999999999995</c:v>
                </c:pt>
                <c:pt idx="8">
                  <c:v>3.2275000000000005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11-4300-B45B-718CCF7AFB2B}"/>
            </c:ext>
          </c:extLst>
        </c:ser>
        <c:ser>
          <c:idx val="1"/>
          <c:order val="1"/>
          <c:tx>
            <c:strRef>
              <c:f>'analisis del estilo '!$G$3</c:f>
              <c:strCache>
                <c:ptCount val="1"/>
                <c:pt idx="0">
                  <c:v>Sur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strRef>
              <c:f>'analisis del estilo '!$E$4:$E$12</c:f>
              <c:strCache>
                <c:ptCount val="9"/>
                <c:pt idx="0">
                  <c:v>IIA</c:v>
                </c:pt>
                <c:pt idx="1">
                  <c:v>IIC</c:v>
                </c:pt>
                <c:pt idx="2">
                  <c:v>MI</c:v>
                </c:pt>
                <c:pt idx="3">
                  <c:v>EI</c:v>
                </c:pt>
                <c:pt idx="4">
                  <c:v>CI</c:v>
                </c:pt>
                <c:pt idx="5">
                  <c:v>RC</c:v>
                </c:pt>
                <c:pt idx="6">
                  <c:v>DPE-A</c:v>
                </c:pt>
                <c:pt idx="7">
                  <c:v>DPE-P</c:v>
                </c:pt>
                <c:pt idx="8">
                  <c:v>LF</c:v>
                </c:pt>
              </c:strCache>
            </c:strRef>
          </c:cat>
          <c:val>
            <c:numRef>
              <c:f>'analisis del estilo '!$G$4:$G$12</c:f>
              <c:numCache>
                <c:formatCode>0.0</c:formatCode>
                <c:ptCount val="9"/>
                <c:pt idx="0">
                  <c:v>2.9224999999999994</c:v>
                </c:pt>
                <c:pt idx="1">
                  <c:v>2.6575000000000002</c:v>
                </c:pt>
                <c:pt idx="2">
                  <c:v>2.8499999999999996</c:v>
                </c:pt>
                <c:pt idx="3">
                  <c:v>2.8424999999999998</c:v>
                </c:pt>
                <c:pt idx="4">
                  <c:v>2.2349999999999999</c:v>
                </c:pt>
                <c:pt idx="5">
                  <c:v>3.8675000000000002</c:v>
                </c:pt>
                <c:pt idx="6">
                  <c:v>2.4299999999999997</c:v>
                </c:pt>
                <c:pt idx="7">
                  <c:v>2.8124999999999987</c:v>
                </c:pt>
                <c:pt idx="8">
                  <c:v>3.645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11-4300-B45B-718CCF7AFB2B}"/>
            </c:ext>
          </c:extLst>
        </c:ser>
        <c:dLbls/>
        <c:gapWidth val="300"/>
        <c:axId val="63715584"/>
        <c:axId val="63730048"/>
      </c:barChart>
      <c:catAx>
        <c:axId val="63715584"/>
        <c:scaling>
          <c:orientation val="minMax"/>
        </c:scaling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dirty="0">
                    <a:solidFill>
                      <a:schemeClr val="tx1"/>
                    </a:solidFill>
                  </a:rPr>
                  <a:t>Transformacional                                     </a:t>
                </a:r>
                <a:r>
                  <a:rPr lang="es-MX" dirty="0" smtClean="0">
                    <a:solidFill>
                      <a:schemeClr val="tx1"/>
                    </a:solidFill>
                  </a:rPr>
                  <a:t>                       </a:t>
                </a:r>
                <a:r>
                  <a:rPr lang="es-MX" dirty="0">
                    <a:solidFill>
                      <a:schemeClr val="tx1"/>
                    </a:solidFill>
                  </a:rPr>
                  <a:t>Transaccional</a:t>
                </a:r>
                <a:r>
                  <a:rPr lang="es-MX" baseline="0" dirty="0">
                    <a:solidFill>
                      <a:schemeClr val="tx1"/>
                    </a:solidFill>
                  </a:rPr>
                  <a:t>         </a:t>
                </a:r>
                <a:r>
                  <a:rPr lang="es-MX" baseline="0" dirty="0" smtClean="0">
                    <a:solidFill>
                      <a:schemeClr val="tx1"/>
                    </a:solidFill>
                  </a:rPr>
                  <a:t>        </a:t>
                </a:r>
                <a:r>
                  <a:rPr lang="es-MX" baseline="0" dirty="0">
                    <a:solidFill>
                      <a:schemeClr val="tx1"/>
                    </a:solidFill>
                  </a:rPr>
                  <a:t>pasivo-</a:t>
                </a:r>
                <a:r>
                  <a:rPr lang="es-MX" baseline="0" dirty="0" err="1">
                    <a:solidFill>
                      <a:schemeClr val="tx1"/>
                    </a:solidFill>
                  </a:rPr>
                  <a:t>evitador</a:t>
                </a:r>
                <a:r>
                  <a:rPr lang="es-MX" dirty="0">
                    <a:solidFill>
                      <a:schemeClr val="tx1"/>
                    </a:solidFill>
                  </a:rPr>
                  <a:t>     </a:t>
                </a:r>
              </a:p>
              <a:p>
                <a:pPr>
                  <a:defRPr sz="900" b="0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MX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28865035837372033"/>
              <c:y val="0.86253770948527098"/>
            </c:manualLayout>
          </c:layout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3730048"/>
        <c:crossesAt val="0"/>
        <c:auto val="1"/>
        <c:lblAlgn val="ctr"/>
        <c:lblOffset val="100"/>
      </c:catAx>
      <c:valAx>
        <c:axId val="63730048"/>
        <c:scaling>
          <c:orientation val="minMax"/>
          <c:max val="5"/>
          <c:min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800" dirty="0" smtClean="0"/>
                  <a:t>Siempre</a:t>
                </a: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 smtClean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 smtClean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 smtClean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800" dirty="0"/>
                  <a:t>A menudo</a:t>
                </a:r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 smtClean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 smtClean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 smtClean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800" dirty="0"/>
                  <a:t>A veces </a:t>
                </a:r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 smtClean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 smtClean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800" dirty="0"/>
                  <a:t>Rara vez</a:t>
                </a:r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 smtClean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 smtClean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800" dirty="0"/>
              </a:p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800" dirty="0"/>
                  <a:t>Nunca</a:t>
                </a:r>
              </a:p>
            </c:rich>
          </c:tx>
          <c:layout>
            <c:manualLayout>
              <c:xMode val="edge"/>
              <c:yMode val="edge"/>
              <c:x val="5.7192996570228041E-2"/>
              <c:y val="4.549879073265365E-2"/>
            </c:manualLayout>
          </c:layout>
          <c:spPr>
            <a:noFill/>
            <a:ln>
              <a:noFill/>
            </a:ln>
            <a:effectLst/>
          </c:spPr>
        </c:title>
        <c:numFmt formatCode="0" sourceLinked="0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3715584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.2058879576186578"/>
          <c:y val="4.2334508799896954E-2"/>
          <c:w val="0.79273062830649654"/>
          <c:h val="0.78358991489700147"/>
        </c:manualLayout>
      </c:layout>
      <c:lineChart>
        <c:grouping val="standard"/>
        <c:ser>
          <c:idx val="0"/>
          <c:order val="0"/>
          <c:tx>
            <c:strRef>
              <c:f>'variables de resultado'!$G$3</c:f>
              <c:strCache>
                <c:ptCount val="1"/>
                <c:pt idx="0">
                  <c:v>Norte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'variables de resultado'!$F$4:$F$6</c:f>
              <c:strCache>
                <c:ptCount val="3"/>
                <c:pt idx="0">
                  <c:v>Esfuerzo extra</c:v>
                </c:pt>
                <c:pt idx="1">
                  <c:v>Efectividad</c:v>
                </c:pt>
                <c:pt idx="2">
                  <c:v>Satisfacción</c:v>
                </c:pt>
              </c:strCache>
            </c:strRef>
          </c:cat>
          <c:val>
            <c:numRef>
              <c:f>'variables de resultado'!$G$4:$G$6</c:f>
              <c:numCache>
                <c:formatCode>0.0</c:formatCode>
                <c:ptCount val="3"/>
                <c:pt idx="0">
                  <c:v>2.8499999999999992</c:v>
                </c:pt>
                <c:pt idx="1">
                  <c:v>2.8224999999999993</c:v>
                </c:pt>
                <c:pt idx="2">
                  <c:v>2.7833333333333337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65-4CF0-8135-D624A8C099AE}"/>
            </c:ext>
          </c:extLst>
        </c:ser>
        <c:ser>
          <c:idx val="1"/>
          <c:order val="1"/>
          <c:tx>
            <c:strRef>
              <c:f>'variables de resultado'!$H$3</c:f>
              <c:strCache>
                <c:ptCount val="1"/>
                <c:pt idx="0">
                  <c:v>Sur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'variables de resultado'!$F$4:$F$6</c:f>
              <c:strCache>
                <c:ptCount val="3"/>
                <c:pt idx="0">
                  <c:v>Esfuerzo extra</c:v>
                </c:pt>
                <c:pt idx="1">
                  <c:v>Efectividad</c:v>
                </c:pt>
                <c:pt idx="2">
                  <c:v>Satisfacción</c:v>
                </c:pt>
              </c:strCache>
            </c:strRef>
          </c:cat>
          <c:val>
            <c:numRef>
              <c:f>'variables de resultado'!$H$4:$H$6</c:f>
              <c:numCache>
                <c:formatCode>0.0</c:formatCode>
                <c:ptCount val="3"/>
                <c:pt idx="0">
                  <c:v>2.2566666666666668</c:v>
                </c:pt>
                <c:pt idx="1">
                  <c:v>2.2699999999999996</c:v>
                </c:pt>
                <c:pt idx="2">
                  <c:v>2.2400000000000002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E65-4CF0-8135-D624A8C099AE}"/>
            </c:ext>
          </c:extLst>
        </c:ser>
        <c:dLbls/>
        <c:marker val="1"/>
        <c:axId val="65355776"/>
        <c:axId val="65357312"/>
      </c:lineChart>
      <c:catAx>
        <c:axId val="653557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5357312"/>
        <c:crosses val="autoZero"/>
        <c:auto val="1"/>
        <c:lblAlgn val="ctr"/>
        <c:lblOffset val="100"/>
      </c:catAx>
      <c:valAx>
        <c:axId val="65357312"/>
        <c:scaling>
          <c:orientation val="minMax"/>
          <c:max val="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000" dirty="0"/>
                  <a:t>Siempre</a:t>
                </a:r>
                <a:endParaRPr lang="es-MX" sz="1000" b="1" i="0" u="none" strike="noStrike" baseline="0" dirty="0">
                  <a:effectLst/>
                </a:endParaRP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1000" b="0" i="0" u="none" strike="noStrike" baseline="0" dirty="0">
                  <a:effectLst/>
                </a:endParaRP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1000" b="0" i="0" u="none" strike="noStrike" baseline="0" dirty="0" smtClean="0">
                  <a:effectLst/>
                </a:endParaRP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1000" b="0" i="0" u="none" strike="noStrike" baseline="0" dirty="0">
                  <a:effectLst/>
                </a:endParaRP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000" b="0" i="0" u="none" strike="noStrike" baseline="0" dirty="0">
                    <a:effectLst/>
                  </a:rPr>
                  <a:t>A menudo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1000" b="0" i="0" u="none" strike="noStrike" baseline="0" dirty="0">
                  <a:effectLst/>
                </a:endParaRP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1000" b="0" i="0" u="none" strike="noStrike" baseline="0" dirty="0">
                  <a:effectLst/>
                </a:endParaRP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000" b="0" i="0" u="none" strike="noStrike" baseline="0" dirty="0">
                    <a:effectLst/>
                  </a:rPr>
                  <a:t>A veces 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1000" b="0" i="0" u="none" strike="noStrike" baseline="0" dirty="0">
                  <a:effectLst/>
                </a:endParaRP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1000" b="0" i="0" u="none" strike="noStrike" baseline="0" dirty="0">
                  <a:effectLst/>
                </a:endParaRP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000" b="0" i="0" u="none" strike="noStrike" baseline="0" dirty="0">
                    <a:effectLst/>
                  </a:rPr>
                  <a:t>Rara vez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1000" b="0" i="0" u="none" strike="noStrike" baseline="0" dirty="0">
                  <a:effectLst/>
                </a:endParaRP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 sz="1000" b="0" i="0" u="none" strike="noStrike" baseline="0" dirty="0">
                  <a:effectLst/>
                </a:endParaRP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sz="1000" b="0" i="0" u="none" strike="noStrike" baseline="0" dirty="0">
                    <a:effectLst/>
                  </a:rPr>
                  <a:t>Nunca</a:t>
                </a:r>
                <a:endParaRPr lang="es-MX" sz="1000" b="0" dirty="0"/>
              </a:p>
            </c:rich>
          </c:tx>
          <c:layout>
            <c:manualLayout>
              <c:xMode val="edge"/>
              <c:yMode val="edge"/>
              <c:x val="9.2791487265781718E-3"/>
              <c:y val="1.1534708468189945E-2"/>
            </c:manualLayout>
          </c:layout>
          <c:spPr>
            <a:noFill/>
            <a:ln>
              <a:noFill/>
            </a:ln>
            <a:effectLst/>
          </c:spPr>
        </c:title>
        <c:numFmt formatCode="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65355776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</c:dTable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A47DC-54C1-4CFE-B73A-425C5C9757CE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56759B51-34F0-467A-B7F4-7A557EE6A77A}">
      <dgm:prSet phldrT="[Texto]" custT="1"/>
      <dgm:spPr>
        <a:xfrm>
          <a:off x="500309" y="1055"/>
          <a:ext cx="10006183" cy="836960"/>
        </a:xfrm>
        <a:prstGeom prst="roundRect">
          <a:avLst/>
        </a:prstGeom>
      </dgm:spPr>
      <dgm:t>
        <a:bodyPr/>
        <a:lstStyle/>
        <a:p>
          <a:r>
            <a:rPr lang="es-EC" sz="1800" smtClean="0"/>
            <a:t>Cubre el 61.4% de la demanda total.</a:t>
          </a:r>
          <a:endParaRPr lang="es-ES" sz="1800" dirty="0">
            <a:latin typeface="Calibri" panose="020F0502020204030204"/>
            <a:ea typeface="+mn-ea"/>
            <a:cs typeface="+mn-cs"/>
          </a:endParaRPr>
        </a:p>
      </dgm:t>
    </dgm:pt>
    <dgm:pt modelId="{2FCA63F2-F0C8-42C6-B061-3F535EC59DDA}" type="parTrans" cxnId="{ACD61FB1-B97F-4CE1-BA65-C4BDC428CEE2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B1639AED-B795-4021-ACBF-F716E634A90D}" type="sibTrans" cxnId="{ACD61FB1-B97F-4CE1-BA65-C4BDC428CEE2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71534A3E-3AAA-4CB8-859F-35362485026B}">
      <dgm:prSet phldrT="[Texto]" custT="1"/>
      <dgm:spPr>
        <a:xfrm>
          <a:off x="500309" y="1202336"/>
          <a:ext cx="10006183" cy="836960"/>
        </a:xfrm>
        <a:prstGeom prst="roundRect">
          <a:avLst/>
        </a:prstGeom>
      </dgm:spPr>
      <dgm:t>
        <a:bodyPr/>
        <a:lstStyle/>
        <a:p>
          <a:r>
            <a:rPr lang="es-ES" sz="1800" smtClean="0"/>
            <a:t>El municipio en conjunto con las operadoras de transporte</a:t>
          </a:r>
          <a:endParaRPr lang="es-ES" sz="1800" dirty="0">
            <a:latin typeface="Calibri" panose="020F0502020204030204"/>
            <a:ea typeface="+mn-ea"/>
            <a:cs typeface="+mn-cs"/>
          </a:endParaRPr>
        </a:p>
      </dgm:t>
    </dgm:pt>
    <dgm:pt modelId="{F82AA7E6-418D-4022-B151-BAE693DB35FE}" type="parTrans" cxnId="{746312E3-4DE8-4D66-BC42-0E54650D4A8B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BFE23A9D-7096-488F-878B-C013CBDAF8FE}" type="sibTrans" cxnId="{746312E3-4DE8-4D66-BC42-0E54650D4A8B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E6E466C3-63B3-4424-A89D-E8F0FC101E25}">
      <dgm:prSet phldrT="[Texto]" custT="1"/>
      <dgm:spPr>
        <a:xfrm>
          <a:off x="500309" y="3604897"/>
          <a:ext cx="10006183" cy="836960"/>
        </a:xfrm>
        <a:prstGeom prst="roundRect">
          <a:avLst/>
        </a:prstGeom>
      </dgm:spPr>
      <dgm:t>
        <a:bodyPr/>
        <a:lstStyle/>
        <a:p>
          <a:r>
            <a:rPr lang="es-EC" sz="1800" smtClean="0"/>
            <a:t>El liderazgo es un precedente de la satisfacción.</a:t>
          </a:r>
          <a:endParaRPr lang="es-ES" sz="1800" dirty="0">
            <a:latin typeface="Calibri" panose="020F0502020204030204"/>
            <a:ea typeface="+mn-ea"/>
            <a:cs typeface="+mn-cs"/>
          </a:endParaRPr>
        </a:p>
      </dgm:t>
    </dgm:pt>
    <dgm:pt modelId="{A13A7EE8-E28A-44DA-B233-B785390904D0}" type="parTrans" cxnId="{7B8F51D4-392D-4F64-8E22-108CBAF588AF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1ACADCE8-0BDA-4C6F-A97A-4D2C54112759}" type="sibTrans" cxnId="{7B8F51D4-392D-4F64-8E22-108CBAF588AF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AE61E97A-9CDD-44F6-956B-87495889F723}">
      <dgm:prSet phldrT="[Texto]" custT="1"/>
      <dgm:spPr>
        <a:xfrm>
          <a:off x="500309" y="2403617"/>
          <a:ext cx="10006183" cy="836960"/>
        </a:xfrm>
        <a:prstGeom prst="roundRect">
          <a:avLst/>
        </a:prstGeom>
      </dgm:spPr>
      <dgm:t>
        <a:bodyPr/>
        <a:lstStyle/>
        <a:p>
          <a:r>
            <a:rPr lang="es-MX" sz="1800" b="0" i="0" smtClean="0"/>
            <a:t>Las relaciones con los colaboradores se reflejan directamente en las relaciones con los clientes.</a:t>
          </a:r>
          <a:endParaRPr lang="es-ES" sz="1800" dirty="0">
            <a:latin typeface="Calibri" panose="020F0502020204030204"/>
            <a:ea typeface="+mn-ea"/>
            <a:cs typeface="+mn-cs"/>
          </a:endParaRPr>
        </a:p>
      </dgm:t>
    </dgm:pt>
    <dgm:pt modelId="{921B29F9-8A3B-4282-80F7-85DE1A5DF292}" type="parTrans" cxnId="{167E94E1-3558-48A2-871A-5DF09AD46ABE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246DC86C-2710-4EF8-B040-1DB0BFE265CF}" type="sibTrans" cxnId="{167E94E1-3558-48A2-871A-5DF09AD46ABE}">
      <dgm:prSet/>
      <dgm:spPr/>
      <dgm:t>
        <a:bodyPr/>
        <a:lstStyle/>
        <a:p>
          <a:endParaRPr lang="es-ES" sz="1800">
            <a:solidFill>
              <a:schemeClr val="tx1"/>
            </a:solidFill>
          </a:endParaRPr>
        </a:p>
      </dgm:t>
    </dgm:pt>
    <dgm:pt modelId="{1EE377B4-3B34-4CFD-A579-C762EDD1FA62}" type="pres">
      <dgm:prSet presAssocID="{026A47DC-54C1-4CFE-B73A-425C5C9757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7A26FFC-5879-40AC-A0A3-7429650EADA9}" type="pres">
      <dgm:prSet presAssocID="{56759B51-34F0-467A-B7F4-7A557EE6A77A}" presName="parentLin" presStyleCnt="0"/>
      <dgm:spPr/>
      <dgm:t>
        <a:bodyPr/>
        <a:lstStyle/>
        <a:p>
          <a:endParaRPr lang="es-ES"/>
        </a:p>
      </dgm:t>
    </dgm:pt>
    <dgm:pt modelId="{B841571E-EF0C-438A-9775-91E5054A5BC6}" type="pres">
      <dgm:prSet presAssocID="{56759B51-34F0-467A-B7F4-7A557EE6A77A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BA5FC1E9-2684-4A72-9F16-E501E14541B0}" type="pres">
      <dgm:prSet presAssocID="{56759B51-34F0-467A-B7F4-7A557EE6A77A}" presName="parentText" presStyleLbl="node1" presStyleIdx="0" presStyleCnt="4" custScaleX="142857" custScaleY="1232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869EDF-E815-4CD7-812C-30E07462E2C9}" type="pres">
      <dgm:prSet presAssocID="{56759B51-34F0-467A-B7F4-7A557EE6A77A}" presName="negativeSpace" presStyleCnt="0"/>
      <dgm:spPr/>
      <dgm:t>
        <a:bodyPr/>
        <a:lstStyle/>
        <a:p>
          <a:endParaRPr lang="es-ES"/>
        </a:p>
      </dgm:t>
    </dgm:pt>
    <dgm:pt modelId="{55924E87-BCC0-4D04-A77E-8634F571E694}" type="pres">
      <dgm:prSet presAssocID="{56759B51-34F0-467A-B7F4-7A557EE6A77A}" presName="childText" presStyleLbl="conFgAcc1" presStyleIdx="0" presStyleCnt="4">
        <dgm:presLayoutVars>
          <dgm:bulletEnabled val="1"/>
        </dgm:presLayoutVars>
      </dgm:prSet>
      <dgm:spPr>
        <a:xfrm>
          <a:off x="0" y="498536"/>
          <a:ext cx="10509069" cy="579600"/>
        </a:xfrm>
        <a:prstGeom prst="rect">
          <a:avLst/>
        </a:prstGeom>
      </dgm:spPr>
      <dgm:t>
        <a:bodyPr/>
        <a:lstStyle/>
        <a:p>
          <a:endParaRPr lang="es-ES"/>
        </a:p>
      </dgm:t>
    </dgm:pt>
    <dgm:pt modelId="{E4500749-FA31-4D37-8148-619975A1882C}" type="pres">
      <dgm:prSet presAssocID="{B1639AED-B795-4021-ACBF-F716E634A90D}" presName="spaceBetweenRectangles" presStyleCnt="0"/>
      <dgm:spPr/>
      <dgm:t>
        <a:bodyPr/>
        <a:lstStyle/>
        <a:p>
          <a:endParaRPr lang="es-ES"/>
        </a:p>
      </dgm:t>
    </dgm:pt>
    <dgm:pt modelId="{2B5C26F6-24D6-4ED5-9C03-4AA6CB936530}" type="pres">
      <dgm:prSet presAssocID="{71534A3E-3AAA-4CB8-859F-35362485026B}" presName="parentLin" presStyleCnt="0"/>
      <dgm:spPr/>
      <dgm:t>
        <a:bodyPr/>
        <a:lstStyle/>
        <a:p>
          <a:endParaRPr lang="es-ES"/>
        </a:p>
      </dgm:t>
    </dgm:pt>
    <dgm:pt modelId="{F629E3BE-A517-440F-B8A4-8F6316FD0576}" type="pres">
      <dgm:prSet presAssocID="{71534A3E-3AAA-4CB8-859F-35362485026B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2783222E-961A-463B-A089-3BCE1478805C}" type="pres">
      <dgm:prSet presAssocID="{71534A3E-3AAA-4CB8-859F-35362485026B}" presName="parentText" presStyleLbl="node1" presStyleIdx="1" presStyleCnt="4" custScaleX="142857" custScaleY="1232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E47146-425B-4088-A4D7-219A0CB5C7E3}" type="pres">
      <dgm:prSet presAssocID="{71534A3E-3AAA-4CB8-859F-35362485026B}" presName="negativeSpace" presStyleCnt="0"/>
      <dgm:spPr/>
      <dgm:t>
        <a:bodyPr/>
        <a:lstStyle/>
        <a:p>
          <a:endParaRPr lang="es-ES"/>
        </a:p>
      </dgm:t>
    </dgm:pt>
    <dgm:pt modelId="{F4173A53-D6A7-4963-AFDF-7A58BD6B6F4E}" type="pres">
      <dgm:prSet presAssocID="{71534A3E-3AAA-4CB8-859F-35362485026B}" presName="childText" presStyleLbl="conFgAcc1" presStyleIdx="1" presStyleCnt="4">
        <dgm:presLayoutVars>
          <dgm:bulletEnabled val="1"/>
        </dgm:presLayoutVars>
      </dgm:prSet>
      <dgm:spPr>
        <a:xfrm>
          <a:off x="0" y="1699817"/>
          <a:ext cx="10509069" cy="579600"/>
        </a:xfrm>
        <a:prstGeom prst="rect">
          <a:avLst/>
        </a:prstGeom>
      </dgm:spPr>
      <dgm:t>
        <a:bodyPr/>
        <a:lstStyle/>
        <a:p>
          <a:endParaRPr lang="es-ES"/>
        </a:p>
      </dgm:t>
    </dgm:pt>
    <dgm:pt modelId="{06DB92EA-6F82-4ACF-AC69-E0FC1A55EE32}" type="pres">
      <dgm:prSet presAssocID="{BFE23A9D-7096-488F-878B-C013CBDAF8FE}" presName="spaceBetweenRectangles" presStyleCnt="0"/>
      <dgm:spPr/>
      <dgm:t>
        <a:bodyPr/>
        <a:lstStyle/>
        <a:p>
          <a:endParaRPr lang="es-ES"/>
        </a:p>
      </dgm:t>
    </dgm:pt>
    <dgm:pt modelId="{9C1434D5-B999-44AC-8CB1-8E97428384E3}" type="pres">
      <dgm:prSet presAssocID="{AE61E97A-9CDD-44F6-956B-87495889F723}" presName="parentLin" presStyleCnt="0"/>
      <dgm:spPr/>
      <dgm:t>
        <a:bodyPr/>
        <a:lstStyle/>
        <a:p>
          <a:endParaRPr lang="es-ES"/>
        </a:p>
      </dgm:t>
    </dgm:pt>
    <dgm:pt modelId="{D27F8B5A-DD8C-4213-9AC1-35ED13E93853}" type="pres">
      <dgm:prSet presAssocID="{AE61E97A-9CDD-44F6-956B-87495889F723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BE214483-1075-4C81-A7CC-811816733AAB}" type="pres">
      <dgm:prSet presAssocID="{AE61E97A-9CDD-44F6-956B-87495889F723}" presName="parentText" presStyleLbl="node1" presStyleIdx="2" presStyleCnt="4" custScaleX="142857" custScaleY="1232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DB2CC0-8DA8-4A35-B8EC-4311700863B3}" type="pres">
      <dgm:prSet presAssocID="{AE61E97A-9CDD-44F6-956B-87495889F723}" presName="negativeSpace" presStyleCnt="0"/>
      <dgm:spPr/>
      <dgm:t>
        <a:bodyPr/>
        <a:lstStyle/>
        <a:p>
          <a:endParaRPr lang="es-ES"/>
        </a:p>
      </dgm:t>
    </dgm:pt>
    <dgm:pt modelId="{8F9AA4D6-911A-45C8-A8F9-5D2EC1F9FE8D}" type="pres">
      <dgm:prSet presAssocID="{AE61E97A-9CDD-44F6-956B-87495889F723}" presName="childText" presStyleLbl="conFgAcc1" presStyleIdx="2" presStyleCnt="4">
        <dgm:presLayoutVars>
          <dgm:bulletEnabled val="1"/>
        </dgm:presLayoutVars>
      </dgm:prSet>
      <dgm:spPr>
        <a:xfrm>
          <a:off x="0" y="2901097"/>
          <a:ext cx="10509069" cy="579600"/>
        </a:xfrm>
        <a:prstGeom prst="rect">
          <a:avLst/>
        </a:prstGeom>
      </dgm:spPr>
      <dgm:t>
        <a:bodyPr/>
        <a:lstStyle/>
        <a:p>
          <a:endParaRPr lang="es-ES"/>
        </a:p>
      </dgm:t>
    </dgm:pt>
    <dgm:pt modelId="{D47F0BC9-7DFE-46FC-A81A-3BE8553A0336}" type="pres">
      <dgm:prSet presAssocID="{246DC86C-2710-4EF8-B040-1DB0BFE265CF}" presName="spaceBetweenRectangles" presStyleCnt="0"/>
      <dgm:spPr/>
      <dgm:t>
        <a:bodyPr/>
        <a:lstStyle/>
        <a:p>
          <a:endParaRPr lang="es-ES"/>
        </a:p>
      </dgm:t>
    </dgm:pt>
    <dgm:pt modelId="{68E06BB7-7C9B-4B68-BE2D-D10A9A5E3B0D}" type="pres">
      <dgm:prSet presAssocID="{E6E466C3-63B3-4424-A89D-E8F0FC101E25}" presName="parentLin" presStyleCnt="0"/>
      <dgm:spPr/>
      <dgm:t>
        <a:bodyPr/>
        <a:lstStyle/>
        <a:p>
          <a:endParaRPr lang="es-ES"/>
        </a:p>
      </dgm:t>
    </dgm:pt>
    <dgm:pt modelId="{5A483E7E-C42C-421E-AD63-93F250416A55}" type="pres">
      <dgm:prSet presAssocID="{E6E466C3-63B3-4424-A89D-E8F0FC101E25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670EF084-39C9-415D-9FA6-C73E4B1091B1}" type="pres">
      <dgm:prSet presAssocID="{E6E466C3-63B3-4424-A89D-E8F0FC101E25}" presName="parentText" presStyleLbl="node1" presStyleIdx="3" presStyleCnt="4" custScaleX="142857" custScaleY="1232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BA1890-375B-447A-A4BD-835FC874DEDE}" type="pres">
      <dgm:prSet presAssocID="{E6E466C3-63B3-4424-A89D-E8F0FC101E25}" presName="negativeSpace" presStyleCnt="0"/>
      <dgm:spPr/>
      <dgm:t>
        <a:bodyPr/>
        <a:lstStyle/>
        <a:p>
          <a:endParaRPr lang="es-ES"/>
        </a:p>
      </dgm:t>
    </dgm:pt>
    <dgm:pt modelId="{0F8BA2C8-E6D2-43C3-9E57-A0E0A582ED18}" type="pres">
      <dgm:prSet presAssocID="{E6E466C3-63B3-4424-A89D-E8F0FC101E25}" presName="childText" presStyleLbl="conFgAcc1" presStyleIdx="3" presStyleCnt="4">
        <dgm:presLayoutVars>
          <dgm:bulletEnabled val="1"/>
        </dgm:presLayoutVars>
      </dgm:prSet>
      <dgm:spPr>
        <a:xfrm>
          <a:off x="0" y="4102378"/>
          <a:ext cx="10509069" cy="579600"/>
        </a:xfrm>
        <a:prstGeom prst="rect">
          <a:avLst/>
        </a:prstGeom>
      </dgm:spPr>
      <dgm:t>
        <a:bodyPr/>
        <a:lstStyle/>
        <a:p>
          <a:endParaRPr lang="es-ES"/>
        </a:p>
      </dgm:t>
    </dgm:pt>
  </dgm:ptLst>
  <dgm:cxnLst>
    <dgm:cxn modelId="{98C7C817-3D4D-4471-B16C-DA8660B5832A}" type="presOf" srcId="{E6E466C3-63B3-4424-A89D-E8F0FC101E25}" destId="{5A483E7E-C42C-421E-AD63-93F250416A55}" srcOrd="0" destOrd="0" presId="urn:microsoft.com/office/officeart/2005/8/layout/list1"/>
    <dgm:cxn modelId="{495B47D8-9884-4086-992C-FEA2F1A745E3}" type="presOf" srcId="{AE61E97A-9CDD-44F6-956B-87495889F723}" destId="{BE214483-1075-4C81-A7CC-811816733AAB}" srcOrd="1" destOrd="0" presId="urn:microsoft.com/office/officeart/2005/8/layout/list1"/>
    <dgm:cxn modelId="{833F092C-890C-4B82-AF53-7D84B78A0EC7}" type="presOf" srcId="{56759B51-34F0-467A-B7F4-7A557EE6A77A}" destId="{B841571E-EF0C-438A-9775-91E5054A5BC6}" srcOrd="0" destOrd="0" presId="urn:microsoft.com/office/officeart/2005/8/layout/list1"/>
    <dgm:cxn modelId="{3009A2CC-8581-44CB-84C7-BE04509502BF}" type="presOf" srcId="{AE61E97A-9CDD-44F6-956B-87495889F723}" destId="{D27F8B5A-DD8C-4213-9AC1-35ED13E93853}" srcOrd="0" destOrd="0" presId="urn:microsoft.com/office/officeart/2005/8/layout/list1"/>
    <dgm:cxn modelId="{F864CD47-F01B-474A-96F9-2209B96102C2}" type="presOf" srcId="{71534A3E-3AAA-4CB8-859F-35362485026B}" destId="{F629E3BE-A517-440F-B8A4-8F6316FD0576}" srcOrd="0" destOrd="0" presId="urn:microsoft.com/office/officeart/2005/8/layout/list1"/>
    <dgm:cxn modelId="{14604E3C-660B-43BD-BA61-66FCAB6807E8}" type="presOf" srcId="{026A47DC-54C1-4CFE-B73A-425C5C9757CE}" destId="{1EE377B4-3B34-4CFD-A579-C762EDD1FA62}" srcOrd="0" destOrd="0" presId="urn:microsoft.com/office/officeart/2005/8/layout/list1"/>
    <dgm:cxn modelId="{167E94E1-3558-48A2-871A-5DF09AD46ABE}" srcId="{026A47DC-54C1-4CFE-B73A-425C5C9757CE}" destId="{AE61E97A-9CDD-44F6-956B-87495889F723}" srcOrd="2" destOrd="0" parTransId="{921B29F9-8A3B-4282-80F7-85DE1A5DF292}" sibTransId="{246DC86C-2710-4EF8-B040-1DB0BFE265CF}"/>
    <dgm:cxn modelId="{90FA24C6-7A29-499D-87CE-FCEF48E9DC67}" type="presOf" srcId="{E6E466C3-63B3-4424-A89D-E8F0FC101E25}" destId="{670EF084-39C9-415D-9FA6-C73E4B1091B1}" srcOrd="1" destOrd="0" presId="urn:microsoft.com/office/officeart/2005/8/layout/list1"/>
    <dgm:cxn modelId="{746312E3-4DE8-4D66-BC42-0E54650D4A8B}" srcId="{026A47DC-54C1-4CFE-B73A-425C5C9757CE}" destId="{71534A3E-3AAA-4CB8-859F-35362485026B}" srcOrd="1" destOrd="0" parTransId="{F82AA7E6-418D-4022-B151-BAE693DB35FE}" sibTransId="{BFE23A9D-7096-488F-878B-C013CBDAF8FE}"/>
    <dgm:cxn modelId="{459B3BDA-5363-4816-8170-1A399E78A2E2}" type="presOf" srcId="{71534A3E-3AAA-4CB8-859F-35362485026B}" destId="{2783222E-961A-463B-A089-3BCE1478805C}" srcOrd="1" destOrd="0" presId="urn:microsoft.com/office/officeart/2005/8/layout/list1"/>
    <dgm:cxn modelId="{7B8F51D4-392D-4F64-8E22-108CBAF588AF}" srcId="{026A47DC-54C1-4CFE-B73A-425C5C9757CE}" destId="{E6E466C3-63B3-4424-A89D-E8F0FC101E25}" srcOrd="3" destOrd="0" parTransId="{A13A7EE8-E28A-44DA-B233-B785390904D0}" sibTransId="{1ACADCE8-0BDA-4C6F-A97A-4D2C54112759}"/>
    <dgm:cxn modelId="{F3632443-022F-445C-B9F8-E5FAED4FB0D4}" type="presOf" srcId="{56759B51-34F0-467A-B7F4-7A557EE6A77A}" destId="{BA5FC1E9-2684-4A72-9F16-E501E14541B0}" srcOrd="1" destOrd="0" presId="urn:microsoft.com/office/officeart/2005/8/layout/list1"/>
    <dgm:cxn modelId="{ACD61FB1-B97F-4CE1-BA65-C4BDC428CEE2}" srcId="{026A47DC-54C1-4CFE-B73A-425C5C9757CE}" destId="{56759B51-34F0-467A-B7F4-7A557EE6A77A}" srcOrd="0" destOrd="0" parTransId="{2FCA63F2-F0C8-42C6-B061-3F535EC59DDA}" sibTransId="{B1639AED-B795-4021-ACBF-F716E634A90D}"/>
    <dgm:cxn modelId="{B34523D5-278C-4EC1-B7BA-BD356C69B211}" type="presParOf" srcId="{1EE377B4-3B34-4CFD-A579-C762EDD1FA62}" destId="{87A26FFC-5879-40AC-A0A3-7429650EADA9}" srcOrd="0" destOrd="0" presId="urn:microsoft.com/office/officeart/2005/8/layout/list1"/>
    <dgm:cxn modelId="{47CE998B-2054-462E-963E-3EE4A8C3B753}" type="presParOf" srcId="{87A26FFC-5879-40AC-A0A3-7429650EADA9}" destId="{B841571E-EF0C-438A-9775-91E5054A5BC6}" srcOrd="0" destOrd="0" presId="urn:microsoft.com/office/officeart/2005/8/layout/list1"/>
    <dgm:cxn modelId="{A32196B0-10CA-4025-8D0D-540D3B79EBA5}" type="presParOf" srcId="{87A26FFC-5879-40AC-A0A3-7429650EADA9}" destId="{BA5FC1E9-2684-4A72-9F16-E501E14541B0}" srcOrd="1" destOrd="0" presId="urn:microsoft.com/office/officeart/2005/8/layout/list1"/>
    <dgm:cxn modelId="{059C9E52-8E2E-43D9-AD84-524FAB06F5D7}" type="presParOf" srcId="{1EE377B4-3B34-4CFD-A579-C762EDD1FA62}" destId="{A0869EDF-E815-4CD7-812C-30E07462E2C9}" srcOrd="1" destOrd="0" presId="urn:microsoft.com/office/officeart/2005/8/layout/list1"/>
    <dgm:cxn modelId="{5C65519C-FF32-4B50-A2A5-E06D40D89555}" type="presParOf" srcId="{1EE377B4-3B34-4CFD-A579-C762EDD1FA62}" destId="{55924E87-BCC0-4D04-A77E-8634F571E694}" srcOrd="2" destOrd="0" presId="urn:microsoft.com/office/officeart/2005/8/layout/list1"/>
    <dgm:cxn modelId="{C04EEE4E-64F0-455D-9FA8-DCD28F1243F4}" type="presParOf" srcId="{1EE377B4-3B34-4CFD-A579-C762EDD1FA62}" destId="{E4500749-FA31-4D37-8148-619975A1882C}" srcOrd="3" destOrd="0" presId="urn:microsoft.com/office/officeart/2005/8/layout/list1"/>
    <dgm:cxn modelId="{B15F4658-834F-4DF2-ADF2-0B51A580669E}" type="presParOf" srcId="{1EE377B4-3B34-4CFD-A579-C762EDD1FA62}" destId="{2B5C26F6-24D6-4ED5-9C03-4AA6CB936530}" srcOrd="4" destOrd="0" presId="urn:microsoft.com/office/officeart/2005/8/layout/list1"/>
    <dgm:cxn modelId="{D7508628-E263-4276-881B-A04F61365B07}" type="presParOf" srcId="{2B5C26F6-24D6-4ED5-9C03-4AA6CB936530}" destId="{F629E3BE-A517-440F-B8A4-8F6316FD0576}" srcOrd="0" destOrd="0" presId="urn:microsoft.com/office/officeart/2005/8/layout/list1"/>
    <dgm:cxn modelId="{32085ACB-E77F-4B48-9B8C-65E73782D25F}" type="presParOf" srcId="{2B5C26F6-24D6-4ED5-9C03-4AA6CB936530}" destId="{2783222E-961A-463B-A089-3BCE1478805C}" srcOrd="1" destOrd="0" presId="urn:microsoft.com/office/officeart/2005/8/layout/list1"/>
    <dgm:cxn modelId="{04DA1E8B-3CB3-4B72-BA72-9DF0BCA8C23B}" type="presParOf" srcId="{1EE377B4-3B34-4CFD-A579-C762EDD1FA62}" destId="{FFE47146-425B-4088-A4D7-219A0CB5C7E3}" srcOrd="5" destOrd="0" presId="urn:microsoft.com/office/officeart/2005/8/layout/list1"/>
    <dgm:cxn modelId="{4D926922-362D-4ED0-9AE3-C87961F9C987}" type="presParOf" srcId="{1EE377B4-3B34-4CFD-A579-C762EDD1FA62}" destId="{F4173A53-D6A7-4963-AFDF-7A58BD6B6F4E}" srcOrd="6" destOrd="0" presId="urn:microsoft.com/office/officeart/2005/8/layout/list1"/>
    <dgm:cxn modelId="{262880EB-0847-4A56-988D-CAE0393585A6}" type="presParOf" srcId="{1EE377B4-3B34-4CFD-A579-C762EDD1FA62}" destId="{06DB92EA-6F82-4ACF-AC69-E0FC1A55EE32}" srcOrd="7" destOrd="0" presId="urn:microsoft.com/office/officeart/2005/8/layout/list1"/>
    <dgm:cxn modelId="{45DE4281-436C-41D3-9DAF-DA7C7913C5DF}" type="presParOf" srcId="{1EE377B4-3B34-4CFD-A579-C762EDD1FA62}" destId="{9C1434D5-B999-44AC-8CB1-8E97428384E3}" srcOrd="8" destOrd="0" presId="urn:microsoft.com/office/officeart/2005/8/layout/list1"/>
    <dgm:cxn modelId="{B9F66C72-851B-4885-A82E-799E32DE3D20}" type="presParOf" srcId="{9C1434D5-B999-44AC-8CB1-8E97428384E3}" destId="{D27F8B5A-DD8C-4213-9AC1-35ED13E93853}" srcOrd="0" destOrd="0" presId="urn:microsoft.com/office/officeart/2005/8/layout/list1"/>
    <dgm:cxn modelId="{24FB69FF-4BED-42D0-A798-3D8BB7086D30}" type="presParOf" srcId="{9C1434D5-B999-44AC-8CB1-8E97428384E3}" destId="{BE214483-1075-4C81-A7CC-811816733AAB}" srcOrd="1" destOrd="0" presId="urn:microsoft.com/office/officeart/2005/8/layout/list1"/>
    <dgm:cxn modelId="{6CB430BB-B624-4DBB-AA99-A3178ED34E3A}" type="presParOf" srcId="{1EE377B4-3B34-4CFD-A579-C762EDD1FA62}" destId="{70DB2CC0-8DA8-4A35-B8EC-4311700863B3}" srcOrd="9" destOrd="0" presId="urn:microsoft.com/office/officeart/2005/8/layout/list1"/>
    <dgm:cxn modelId="{960758EE-158D-447B-AA9F-F4F0EB89300D}" type="presParOf" srcId="{1EE377B4-3B34-4CFD-A579-C762EDD1FA62}" destId="{8F9AA4D6-911A-45C8-A8F9-5D2EC1F9FE8D}" srcOrd="10" destOrd="0" presId="urn:microsoft.com/office/officeart/2005/8/layout/list1"/>
    <dgm:cxn modelId="{973C7CC2-B154-4452-B09E-B20172E7F6B2}" type="presParOf" srcId="{1EE377B4-3B34-4CFD-A579-C762EDD1FA62}" destId="{D47F0BC9-7DFE-46FC-A81A-3BE8553A0336}" srcOrd="11" destOrd="0" presId="urn:microsoft.com/office/officeart/2005/8/layout/list1"/>
    <dgm:cxn modelId="{FC3583A9-EC30-4C2A-81D9-CD84CBC2D741}" type="presParOf" srcId="{1EE377B4-3B34-4CFD-A579-C762EDD1FA62}" destId="{68E06BB7-7C9B-4B68-BE2D-D10A9A5E3B0D}" srcOrd="12" destOrd="0" presId="urn:microsoft.com/office/officeart/2005/8/layout/list1"/>
    <dgm:cxn modelId="{ADCC55AA-720F-49F0-BDC8-75AB521E6105}" type="presParOf" srcId="{68E06BB7-7C9B-4B68-BE2D-D10A9A5E3B0D}" destId="{5A483E7E-C42C-421E-AD63-93F250416A55}" srcOrd="0" destOrd="0" presId="urn:microsoft.com/office/officeart/2005/8/layout/list1"/>
    <dgm:cxn modelId="{746C822C-110B-4592-8B1F-01176CC1E646}" type="presParOf" srcId="{68E06BB7-7C9B-4B68-BE2D-D10A9A5E3B0D}" destId="{670EF084-39C9-415D-9FA6-C73E4B1091B1}" srcOrd="1" destOrd="0" presId="urn:microsoft.com/office/officeart/2005/8/layout/list1"/>
    <dgm:cxn modelId="{D9B919F7-C273-4594-A07A-7BB18FACE834}" type="presParOf" srcId="{1EE377B4-3B34-4CFD-A579-C762EDD1FA62}" destId="{93BA1890-375B-447A-A4BD-835FC874DEDE}" srcOrd="13" destOrd="0" presId="urn:microsoft.com/office/officeart/2005/8/layout/list1"/>
    <dgm:cxn modelId="{601FD3A0-305E-4BB0-9E15-CACE4969F41F}" type="presParOf" srcId="{1EE377B4-3B34-4CFD-A579-C762EDD1FA62}" destId="{0F8BA2C8-E6D2-43C3-9E57-A0E0A582ED1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3CB912-049E-417D-BC13-8622E60E27D4}" type="doc">
      <dgm:prSet loTypeId="urn:microsoft.com/office/officeart/2005/8/layout/vList6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FFF587E8-ADC8-44C3-9057-7BBDC6338BC8}">
      <dgm:prSet phldrT="[Texto]"/>
      <dgm:spPr>
        <a:xfrm>
          <a:off x="1059361" y="544254"/>
          <a:ext cx="2075686" cy="1366646"/>
        </a:xfrm>
        <a:prstGeom prst="roundRect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Objetivo General</a:t>
          </a:r>
          <a:endParaRPr lang="es-ES" dirty="0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5E46C46F-DC68-4DA3-9C0C-FEB59E819E85}" type="parTrans" cxnId="{41CA46E4-0053-419F-8349-0FEAA5072228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238A8F7-E6B5-4789-AB15-E3890ACB8937}" type="sibTrans" cxnId="{41CA46E4-0053-419F-8349-0FEAA5072228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E5362A2-5C0F-47BA-89B6-9C110A91D32D}">
      <dgm:prSet phldrT="[Texto]"/>
      <dgm:spPr>
        <a:xfrm>
          <a:off x="1385950" y="2948122"/>
          <a:ext cx="2807204" cy="961638"/>
        </a:xfrm>
        <a:prstGeom prst="roundRect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s-EC" dirty="0" smtClean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Objetivos Específicos</a:t>
          </a:r>
          <a:endParaRPr lang="es-ES" dirty="0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DADBC68-153F-405D-AAEB-AA2599D0DE92}" type="parTrans" cxnId="{CF446687-23B1-4098-831B-765AB1E4EB0D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77A3029-180D-4F81-A9E8-69964F4585BD}" type="sibTrans" cxnId="{CF446687-23B1-4098-831B-765AB1E4EB0D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C0FF259-B605-43D9-A6D2-92AB8E4797F3}">
      <dgm:prSet phldrT="[Texto]"/>
      <dgm:spPr>
        <a:xfrm>
          <a:off x="4310770" y="2133646"/>
          <a:ext cx="6967728" cy="2678806"/>
        </a:xfrm>
        <a:prstGeom prst="rightArrow">
          <a:avLst>
            <a:gd name="adj1" fmla="val 75000"/>
            <a:gd name="adj2" fmla="val 50000"/>
          </a:avLst>
        </a:prstGeo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/>
          <a:r>
            <a:rPr lang="es-EC" dirty="0" smtClean="0"/>
            <a:t>Estudiar las dimensiones y variables que intervienen en el Modelo de Liderazgo de Rango Completo desde la perspectiva teórica transaccional y transformacional.</a:t>
          </a:r>
          <a:endParaRPr lang="es-E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E312A326-C5D8-43CE-AF18-8B39A4F7B145}" type="parTrans" cxnId="{4275AE48-AB2E-4051-A55C-882417333272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D306CD8-C1ED-4AC2-8410-CDF404F201F9}" type="sibTrans" cxnId="{4275AE48-AB2E-4051-A55C-882417333272}">
      <dgm:prSet/>
      <dgm:spPr/>
      <dgm:t>
        <a:bodyPr/>
        <a:lstStyle/>
        <a:p>
          <a:endParaRPr lang="es-E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9F1EA1-A9C4-469F-9861-0C04D9C1B2ED}">
      <dgm:prSet phldrT="[Texto]" custT="1"/>
      <dgm:spPr>
        <a:xfrm>
          <a:off x="3273566" y="312658"/>
          <a:ext cx="8326225" cy="1859627"/>
        </a:xfrm>
        <a:solidFill>
          <a:srgbClr val="ED7D31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/>
          <a:r>
            <a:rPr lang="es-EC" sz="1600" dirty="0" smtClean="0"/>
            <a:t>Analizar la incidencia del estilo de liderazgo en la satisfacción de los empleados de las cooperativas de transporte público del Distrito Metropolitano de Quito.</a:t>
          </a:r>
          <a:endParaRPr lang="es-E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0D4EB527-1329-4C37-9317-817E8381B924}" type="parTrans" cxnId="{31CA347F-53CA-4D7F-8E4F-88F17AC100F0}">
      <dgm:prSet/>
      <dgm:spPr/>
      <dgm:t>
        <a:bodyPr/>
        <a:lstStyle/>
        <a:p>
          <a:endParaRPr lang="es-ES"/>
        </a:p>
      </dgm:t>
    </dgm:pt>
    <dgm:pt modelId="{89C347E0-C9A9-4177-AE8B-AE4712D41536}" type="sibTrans" cxnId="{31CA347F-53CA-4D7F-8E4F-88F17AC100F0}">
      <dgm:prSet/>
      <dgm:spPr/>
      <dgm:t>
        <a:bodyPr/>
        <a:lstStyle/>
        <a:p>
          <a:endParaRPr lang="es-ES"/>
        </a:p>
      </dgm:t>
    </dgm:pt>
    <dgm:pt modelId="{DB990FB5-0623-4A48-8C5E-00AEC4D2DDFE}">
      <dgm:prSet phldrT="[Texto]" custT="1"/>
      <dgm:spPr>
        <a:xfrm>
          <a:off x="3273566" y="312658"/>
          <a:ext cx="8326225" cy="1859627"/>
        </a:xfrm>
        <a:solidFill>
          <a:srgbClr val="ED7D31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algn="l"/>
          <a:endParaRPr lang="es-E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51EA29EA-2110-47E2-BE2F-436F6BCD964D}" type="parTrans" cxnId="{51A688BD-C047-48AE-AAA3-51A5E36D8522}">
      <dgm:prSet/>
      <dgm:spPr/>
      <dgm:t>
        <a:bodyPr/>
        <a:lstStyle/>
        <a:p>
          <a:endParaRPr lang="es-ES"/>
        </a:p>
      </dgm:t>
    </dgm:pt>
    <dgm:pt modelId="{9B7FCA4F-C403-4970-A764-3281BD01ECD6}" type="sibTrans" cxnId="{51A688BD-C047-48AE-AAA3-51A5E36D8522}">
      <dgm:prSet/>
      <dgm:spPr/>
      <dgm:t>
        <a:bodyPr/>
        <a:lstStyle/>
        <a:p>
          <a:endParaRPr lang="es-ES"/>
        </a:p>
      </dgm:t>
    </dgm:pt>
    <dgm:pt modelId="{B647483B-EBD8-4B3E-A52D-C455C5CB7430}">
      <dgm:prSet/>
      <dgm:spPr/>
      <dgm:t>
        <a:bodyPr/>
        <a:lstStyle/>
        <a:p>
          <a:pPr algn="l"/>
          <a:r>
            <a:rPr lang="es-EC" dirty="0" smtClean="0"/>
            <a:t>Realizar un diagnóstico multifactorial basado en el Modelo de Liderazgo de Rango Completo, a los conductores de las cooperativas de transporte convencional.</a:t>
          </a:r>
          <a:endParaRPr lang="es-MX" dirty="0"/>
        </a:p>
      </dgm:t>
    </dgm:pt>
    <dgm:pt modelId="{09352115-EFA5-4517-A6E1-DD2FA12BE808}" type="parTrans" cxnId="{AA8FB9FE-2B65-4842-A88E-F7BB9D043647}">
      <dgm:prSet/>
      <dgm:spPr/>
      <dgm:t>
        <a:bodyPr/>
        <a:lstStyle/>
        <a:p>
          <a:endParaRPr lang="es-ES"/>
        </a:p>
      </dgm:t>
    </dgm:pt>
    <dgm:pt modelId="{08DDD69A-5BFA-4497-8CEE-2AE7CF921B63}" type="sibTrans" cxnId="{AA8FB9FE-2B65-4842-A88E-F7BB9D043647}">
      <dgm:prSet/>
      <dgm:spPr/>
      <dgm:t>
        <a:bodyPr/>
        <a:lstStyle/>
        <a:p>
          <a:endParaRPr lang="es-ES"/>
        </a:p>
      </dgm:t>
    </dgm:pt>
    <dgm:pt modelId="{86124727-C1D1-4A1A-8DAF-1671FC291385}">
      <dgm:prSet/>
      <dgm:spPr/>
      <dgm:t>
        <a:bodyPr/>
        <a:lstStyle/>
        <a:p>
          <a:pPr algn="l"/>
          <a:r>
            <a:rPr lang="es-EC" dirty="0" smtClean="0"/>
            <a:t>Identificar las características que definen el estilo de liderazgo que existe en las operadoras de transporte.</a:t>
          </a:r>
          <a:endParaRPr lang="es-MX" dirty="0"/>
        </a:p>
      </dgm:t>
    </dgm:pt>
    <dgm:pt modelId="{40BD3927-D210-4EC3-ACD9-848215046DE6}" type="parTrans" cxnId="{4F49B6BF-FD0D-4EFA-B0E7-D858CDE26076}">
      <dgm:prSet/>
      <dgm:spPr/>
      <dgm:t>
        <a:bodyPr/>
        <a:lstStyle/>
        <a:p>
          <a:endParaRPr lang="es-ES"/>
        </a:p>
      </dgm:t>
    </dgm:pt>
    <dgm:pt modelId="{1DF74CE3-681D-4326-B44B-11194AF9A4A4}" type="sibTrans" cxnId="{4F49B6BF-FD0D-4EFA-B0E7-D858CDE26076}">
      <dgm:prSet/>
      <dgm:spPr/>
      <dgm:t>
        <a:bodyPr/>
        <a:lstStyle/>
        <a:p>
          <a:endParaRPr lang="es-ES"/>
        </a:p>
      </dgm:t>
    </dgm:pt>
    <dgm:pt modelId="{5F84FC83-D30B-4BB9-B89C-E1AC0B805A21}">
      <dgm:prSet/>
      <dgm:spPr/>
      <dgm:t>
        <a:bodyPr/>
        <a:lstStyle/>
        <a:p>
          <a:pPr algn="l"/>
          <a:r>
            <a:rPr lang="es-EC" dirty="0" smtClean="0"/>
            <a:t>Establecer la relación que existe entre el estilo de liderazgo y las variables de resultado (satisfacción, esfuerzo extra, efectividad).</a:t>
          </a:r>
          <a:endParaRPr lang="es-MX" dirty="0"/>
        </a:p>
      </dgm:t>
    </dgm:pt>
    <dgm:pt modelId="{6639649A-740D-452F-9708-550786EE4B38}" type="parTrans" cxnId="{6B4EB5FE-25CA-45E1-9E7E-A5404884F8D1}">
      <dgm:prSet/>
      <dgm:spPr/>
      <dgm:t>
        <a:bodyPr/>
        <a:lstStyle/>
        <a:p>
          <a:endParaRPr lang="es-ES"/>
        </a:p>
      </dgm:t>
    </dgm:pt>
    <dgm:pt modelId="{0044D175-8924-45F0-8525-A3178EBFB321}" type="sibTrans" cxnId="{6B4EB5FE-25CA-45E1-9E7E-A5404884F8D1}">
      <dgm:prSet/>
      <dgm:spPr/>
      <dgm:t>
        <a:bodyPr/>
        <a:lstStyle/>
        <a:p>
          <a:endParaRPr lang="es-ES"/>
        </a:p>
      </dgm:t>
    </dgm:pt>
    <dgm:pt modelId="{2224075C-9F89-4C13-A454-BC7DDB046655}" type="pres">
      <dgm:prSet presAssocID="{863CB912-049E-417D-BC13-8622E60E27D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6FF46166-574B-445B-B1B8-B697E109C304}" type="pres">
      <dgm:prSet presAssocID="{FFF587E8-ADC8-44C3-9057-7BBDC6338BC8}" presName="linNode" presStyleCnt="0"/>
      <dgm:spPr/>
    </dgm:pt>
    <dgm:pt modelId="{A48DD898-0DFE-45E2-AF0D-A447FA607501}" type="pres">
      <dgm:prSet presAssocID="{FFF587E8-ADC8-44C3-9057-7BBDC6338BC8}" presName="parentShp" presStyleLbl="node1" presStyleIdx="0" presStyleCnt="2" custScaleX="44685" custScaleY="51017" custLinFactNeighborX="4131" custLinFactNeighborY="-26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6B8785-5B72-4998-9E60-B10EC367AAD9}" type="pres">
      <dgm:prSet presAssocID="{FFF587E8-ADC8-44C3-9057-7BBDC6338BC8}" presName="childShp" presStyleLbl="bgAccFollowNode1" presStyleIdx="0" presStyleCnt="2" custScaleX="119497" custScaleY="76362" custLinFactNeighborX="9349" custLinFactNeighborY="-1345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s-ES"/>
        </a:p>
      </dgm:t>
    </dgm:pt>
    <dgm:pt modelId="{2BD95F89-E926-478B-8BA5-455505059336}" type="pres">
      <dgm:prSet presAssocID="{9238A8F7-E6B5-4789-AB15-E3890ACB8937}" presName="spacing" presStyleCnt="0"/>
      <dgm:spPr/>
    </dgm:pt>
    <dgm:pt modelId="{8FC85C70-86FC-479F-B44A-458ABB676852}" type="pres">
      <dgm:prSet presAssocID="{EE5362A2-5C0F-47BA-89B6-9C110A91D32D}" presName="linNode" presStyleCnt="0"/>
      <dgm:spPr/>
    </dgm:pt>
    <dgm:pt modelId="{BFEEC946-2344-4D72-A0A5-14ADB603BECE}" type="pres">
      <dgm:prSet presAssocID="{EE5362A2-5C0F-47BA-89B6-9C110A91D32D}" presName="parentShp" presStyleLbl="node1" presStyleIdx="1" presStyleCnt="2" custScaleX="60433" custScaleY="35898" custLinFactNeighborX="3855" custLinFactNeighborY="-1893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7A9AB1-B909-4BB5-A91D-EBC6EB8C4227}" type="pres">
      <dgm:prSet presAssocID="{EE5362A2-5C0F-47BA-89B6-9C110A91D32D}" presName="childShp" presStyleLbl="bgAccFollowNode1" presStyleIdx="1" presStyleCnt="2" custScaleX="109598" custScaleY="112864" custLinFactNeighborX="9428" custLinFactNeighborY="-13713">
        <dgm:presLayoutVars>
          <dgm:bulletEnabled val="1"/>
        </dgm:presLayoutVars>
      </dgm:prSet>
      <dgm:spPr>
        <a:prstGeom prst="rightArrow">
          <a:avLst>
            <a:gd name="adj1" fmla="val 75000"/>
            <a:gd name="adj2" fmla="val 50000"/>
          </a:avLst>
        </a:prstGeom>
      </dgm:spPr>
      <dgm:t>
        <a:bodyPr/>
        <a:lstStyle/>
        <a:p>
          <a:endParaRPr lang="es-ES"/>
        </a:p>
      </dgm:t>
    </dgm:pt>
  </dgm:ptLst>
  <dgm:cxnLst>
    <dgm:cxn modelId="{51A688BD-C047-48AE-AAA3-51A5E36D8522}" srcId="{FFF587E8-ADC8-44C3-9057-7BBDC6338BC8}" destId="{DB990FB5-0623-4A48-8C5E-00AEC4D2DDFE}" srcOrd="0" destOrd="0" parTransId="{51EA29EA-2110-47E2-BE2F-436F6BCD964D}" sibTransId="{9B7FCA4F-C403-4970-A764-3281BD01ECD6}"/>
    <dgm:cxn modelId="{5F5B7B59-81F5-4FC2-BB5C-9D49CD991E00}" type="presOf" srcId="{863CB912-049E-417D-BC13-8622E60E27D4}" destId="{2224075C-9F89-4C13-A454-BC7DDB046655}" srcOrd="0" destOrd="0" presId="urn:microsoft.com/office/officeart/2005/8/layout/vList6"/>
    <dgm:cxn modelId="{4275AE48-AB2E-4051-A55C-882417333272}" srcId="{EE5362A2-5C0F-47BA-89B6-9C110A91D32D}" destId="{EC0FF259-B605-43D9-A6D2-92AB8E4797F3}" srcOrd="0" destOrd="0" parTransId="{E312A326-C5D8-43CE-AF18-8B39A4F7B145}" sibTransId="{1D306CD8-C1ED-4AC2-8410-CDF404F201F9}"/>
    <dgm:cxn modelId="{4F49B6BF-FD0D-4EFA-B0E7-D858CDE26076}" srcId="{EE5362A2-5C0F-47BA-89B6-9C110A91D32D}" destId="{86124727-C1D1-4A1A-8DAF-1671FC291385}" srcOrd="2" destOrd="0" parTransId="{40BD3927-D210-4EC3-ACD9-848215046DE6}" sibTransId="{1DF74CE3-681D-4326-B44B-11194AF9A4A4}"/>
    <dgm:cxn modelId="{3A30DFEF-832C-4E1C-A61A-24E51922EC49}" type="presOf" srcId="{DB990FB5-0623-4A48-8C5E-00AEC4D2DDFE}" destId="{F06B8785-5B72-4998-9E60-B10EC367AAD9}" srcOrd="0" destOrd="0" presId="urn:microsoft.com/office/officeart/2005/8/layout/vList6"/>
    <dgm:cxn modelId="{41CA46E4-0053-419F-8349-0FEAA5072228}" srcId="{863CB912-049E-417D-BC13-8622E60E27D4}" destId="{FFF587E8-ADC8-44C3-9057-7BBDC6338BC8}" srcOrd="0" destOrd="0" parTransId="{5E46C46F-DC68-4DA3-9C0C-FEB59E819E85}" sibTransId="{9238A8F7-E6B5-4789-AB15-E3890ACB8937}"/>
    <dgm:cxn modelId="{30BAB1C0-032E-472A-B54B-77B02FD81A31}" type="presOf" srcId="{86124727-C1D1-4A1A-8DAF-1671FC291385}" destId="{817A9AB1-B909-4BB5-A91D-EBC6EB8C4227}" srcOrd="0" destOrd="2" presId="urn:microsoft.com/office/officeart/2005/8/layout/vList6"/>
    <dgm:cxn modelId="{89A6F6CB-51F4-4756-946D-06CC5E0FABAA}" type="presOf" srcId="{B647483B-EBD8-4B3E-A52D-C455C5CB7430}" destId="{817A9AB1-B909-4BB5-A91D-EBC6EB8C4227}" srcOrd="0" destOrd="1" presId="urn:microsoft.com/office/officeart/2005/8/layout/vList6"/>
    <dgm:cxn modelId="{AA8FB9FE-2B65-4842-A88E-F7BB9D043647}" srcId="{EE5362A2-5C0F-47BA-89B6-9C110A91D32D}" destId="{B647483B-EBD8-4B3E-A52D-C455C5CB7430}" srcOrd="1" destOrd="0" parTransId="{09352115-EFA5-4517-A6E1-DD2FA12BE808}" sibTransId="{08DDD69A-5BFA-4497-8CEE-2AE7CF921B63}"/>
    <dgm:cxn modelId="{E915ED2F-F759-46BF-8500-7D9BD63D6CE7}" type="presOf" srcId="{EE5362A2-5C0F-47BA-89B6-9C110A91D32D}" destId="{BFEEC946-2344-4D72-A0A5-14ADB603BECE}" srcOrd="0" destOrd="0" presId="urn:microsoft.com/office/officeart/2005/8/layout/vList6"/>
    <dgm:cxn modelId="{CF446687-23B1-4098-831B-765AB1E4EB0D}" srcId="{863CB912-049E-417D-BC13-8622E60E27D4}" destId="{EE5362A2-5C0F-47BA-89B6-9C110A91D32D}" srcOrd="1" destOrd="0" parTransId="{3DADBC68-153F-405D-AAEB-AA2599D0DE92}" sibTransId="{677A3029-180D-4F81-A9E8-69964F4585BD}"/>
    <dgm:cxn modelId="{6B4EB5FE-25CA-45E1-9E7E-A5404884F8D1}" srcId="{EE5362A2-5C0F-47BA-89B6-9C110A91D32D}" destId="{5F84FC83-D30B-4BB9-B89C-E1AC0B805A21}" srcOrd="3" destOrd="0" parTransId="{6639649A-740D-452F-9708-550786EE4B38}" sibTransId="{0044D175-8924-45F0-8525-A3178EBFB321}"/>
    <dgm:cxn modelId="{EC607F3D-4E1B-4362-B161-6B58F3904051}" type="presOf" srcId="{F99F1EA1-A9C4-469F-9861-0C04D9C1B2ED}" destId="{F06B8785-5B72-4998-9E60-B10EC367AAD9}" srcOrd="0" destOrd="1" presId="urn:microsoft.com/office/officeart/2005/8/layout/vList6"/>
    <dgm:cxn modelId="{31CA347F-53CA-4D7F-8E4F-88F17AC100F0}" srcId="{FFF587E8-ADC8-44C3-9057-7BBDC6338BC8}" destId="{F99F1EA1-A9C4-469F-9861-0C04D9C1B2ED}" srcOrd="1" destOrd="0" parTransId="{0D4EB527-1329-4C37-9317-817E8381B924}" sibTransId="{89C347E0-C9A9-4177-AE8B-AE4712D41536}"/>
    <dgm:cxn modelId="{37578FF4-EE74-4B6A-9D97-8223E352688B}" type="presOf" srcId="{EC0FF259-B605-43D9-A6D2-92AB8E4797F3}" destId="{817A9AB1-B909-4BB5-A91D-EBC6EB8C4227}" srcOrd="0" destOrd="0" presId="urn:microsoft.com/office/officeart/2005/8/layout/vList6"/>
    <dgm:cxn modelId="{4DC54D92-D35B-4CED-83FD-41373110792A}" type="presOf" srcId="{FFF587E8-ADC8-44C3-9057-7BBDC6338BC8}" destId="{A48DD898-0DFE-45E2-AF0D-A447FA607501}" srcOrd="0" destOrd="0" presId="urn:microsoft.com/office/officeart/2005/8/layout/vList6"/>
    <dgm:cxn modelId="{67925C2B-7FAE-4101-9291-89623B36CDE1}" type="presOf" srcId="{5F84FC83-D30B-4BB9-B89C-E1AC0B805A21}" destId="{817A9AB1-B909-4BB5-A91D-EBC6EB8C4227}" srcOrd="0" destOrd="3" presId="urn:microsoft.com/office/officeart/2005/8/layout/vList6"/>
    <dgm:cxn modelId="{0DC7382C-F41B-4FF4-8F59-F71CC1D6096E}" type="presParOf" srcId="{2224075C-9F89-4C13-A454-BC7DDB046655}" destId="{6FF46166-574B-445B-B1B8-B697E109C304}" srcOrd="0" destOrd="0" presId="urn:microsoft.com/office/officeart/2005/8/layout/vList6"/>
    <dgm:cxn modelId="{81B8E209-74A5-48FF-B2D3-7AD30B069791}" type="presParOf" srcId="{6FF46166-574B-445B-B1B8-B697E109C304}" destId="{A48DD898-0DFE-45E2-AF0D-A447FA607501}" srcOrd="0" destOrd="0" presId="urn:microsoft.com/office/officeart/2005/8/layout/vList6"/>
    <dgm:cxn modelId="{5B5A7DA0-2BE2-49EE-9619-2D398F0B21E2}" type="presParOf" srcId="{6FF46166-574B-445B-B1B8-B697E109C304}" destId="{F06B8785-5B72-4998-9E60-B10EC367AAD9}" srcOrd="1" destOrd="0" presId="urn:microsoft.com/office/officeart/2005/8/layout/vList6"/>
    <dgm:cxn modelId="{669880C6-DB3A-43C1-8A2B-99CB7BA1BBB2}" type="presParOf" srcId="{2224075C-9F89-4C13-A454-BC7DDB046655}" destId="{2BD95F89-E926-478B-8BA5-455505059336}" srcOrd="1" destOrd="0" presId="urn:microsoft.com/office/officeart/2005/8/layout/vList6"/>
    <dgm:cxn modelId="{8F1968CD-7EEE-4AAD-914E-3144DD06211F}" type="presParOf" srcId="{2224075C-9F89-4C13-A454-BC7DDB046655}" destId="{8FC85C70-86FC-479F-B44A-458ABB676852}" srcOrd="2" destOrd="0" presId="urn:microsoft.com/office/officeart/2005/8/layout/vList6"/>
    <dgm:cxn modelId="{4D5ED9A9-A204-489A-BA77-F30F2199C64C}" type="presParOf" srcId="{8FC85C70-86FC-479F-B44A-458ABB676852}" destId="{BFEEC946-2344-4D72-A0A5-14ADB603BECE}" srcOrd="0" destOrd="0" presId="urn:microsoft.com/office/officeart/2005/8/layout/vList6"/>
    <dgm:cxn modelId="{7159C79D-483D-4AF8-92C9-53E6E6B0CD32}" type="presParOf" srcId="{8FC85C70-86FC-479F-B44A-458ABB676852}" destId="{817A9AB1-B909-4BB5-A91D-EBC6EB8C422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7D6776-3882-41CF-B53E-9A45F189401E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C"/>
        </a:p>
      </dgm:t>
    </dgm:pt>
    <dgm:pt modelId="{A564DA14-943D-4DBE-99A3-4A52568D9D46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solidFill>
          <a:schemeClr val="accent5">
            <a:lumMod val="50000"/>
          </a:schemeClr>
        </a:solidFill>
        <a:ln w="9525" cap="flat" cmpd="sng" algn="ctr">
          <a:solidFill>
            <a:schemeClr val="accent5">
              <a:lumMod val="50000"/>
            </a:schemeClr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s-EC" sz="1400" b="1" dirty="0">
              <a:latin typeface="+mn-lt"/>
            </a:rPr>
            <a:t>Visión de un futuro ideal</a:t>
          </a:r>
        </a:p>
      </dgm:t>
    </dgm:pt>
    <dgm:pt modelId="{434F822E-8DEA-4527-B466-E56B01F2DD32}" type="parTrans" cxnId="{2F861DD2-AB00-4A82-8DCA-69DE758A3B0E}">
      <dgm:prSet/>
      <dgm:spPr/>
      <dgm:t>
        <a:bodyPr/>
        <a:lstStyle/>
        <a:p>
          <a:endParaRPr lang="es-EC" sz="1600" b="1"/>
        </a:p>
      </dgm:t>
    </dgm:pt>
    <dgm:pt modelId="{F5E532EE-6109-42C5-9B7A-453C33F1B28B}" type="sibTrans" cxnId="{2F861DD2-AB00-4A82-8DCA-69DE758A3B0E}">
      <dgm:prSet/>
      <dgm:spPr/>
      <dgm:t>
        <a:bodyPr/>
        <a:lstStyle/>
        <a:p>
          <a:endParaRPr lang="es-EC" sz="1600" b="1"/>
        </a:p>
      </dgm:t>
    </dgm:pt>
    <dgm:pt modelId="{781A6C54-7F12-43C1-9E32-3B636D0DF71E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dgm:style>
      </dgm:prSet>
      <dgm:spPr>
        <a:solidFill>
          <a:schemeClr val="accent5">
            <a:lumMod val="90000"/>
          </a:schemeClr>
        </a:solidFill>
        <a:ln w="9525" cap="flat" cmpd="sng" algn="ctr">
          <a:solidFill>
            <a:schemeClr val="accent5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s-EC" sz="1400" b="1" dirty="0">
              <a:solidFill>
                <a:schemeClr val="accent6">
                  <a:lumMod val="75000"/>
                </a:schemeClr>
              </a:solidFill>
              <a:latin typeface="+mn-lt"/>
            </a:rPr>
            <a:t>Interacción con la situación</a:t>
          </a:r>
        </a:p>
      </dgm:t>
    </dgm:pt>
    <dgm:pt modelId="{4D748E39-0DA5-482E-9848-502E2EA92B63}" type="parTrans" cxnId="{73F1F5A8-26A5-43A4-9BC9-F3454DD27C04}">
      <dgm:prSet/>
      <dgm:spPr/>
      <dgm:t>
        <a:bodyPr/>
        <a:lstStyle/>
        <a:p>
          <a:endParaRPr lang="es-EC" sz="1600" b="1"/>
        </a:p>
      </dgm:t>
    </dgm:pt>
    <dgm:pt modelId="{A9EC110A-2C90-4622-AB47-63AE9DE1042A}" type="sibTrans" cxnId="{73F1F5A8-26A5-43A4-9BC9-F3454DD27C04}">
      <dgm:prSet/>
      <dgm:spPr/>
      <dgm:t>
        <a:bodyPr/>
        <a:lstStyle/>
        <a:p>
          <a:endParaRPr lang="es-EC" sz="1600" b="1"/>
        </a:p>
      </dgm:t>
    </dgm:pt>
    <dgm:pt modelId="{8D38BE4E-F258-4FD1-839A-3346F36488C3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dgm:style>
      </dgm:prSet>
      <dgm:spPr>
        <a:solidFill>
          <a:schemeClr val="accent5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s-EC" sz="1400" b="1" dirty="0">
              <a:latin typeface="+mn-lt"/>
            </a:rPr>
            <a:t>Relación con los seguidores</a:t>
          </a:r>
        </a:p>
      </dgm:t>
    </dgm:pt>
    <dgm:pt modelId="{99D1B15D-12E3-479D-B986-F7C92F7BD875}" type="parTrans" cxnId="{9F3B1BF6-ADE8-4411-A871-B58C817653E8}">
      <dgm:prSet/>
      <dgm:spPr/>
      <dgm:t>
        <a:bodyPr/>
        <a:lstStyle/>
        <a:p>
          <a:endParaRPr lang="es-EC" sz="1600" b="1"/>
        </a:p>
      </dgm:t>
    </dgm:pt>
    <dgm:pt modelId="{3E59A88E-C3D7-44C0-A5BD-2DABD23D3DF9}" type="sibTrans" cxnId="{9F3B1BF6-ADE8-4411-A871-B58C817653E8}">
      <dgm:prSet/>
      <dgm:spPr/>
      <dgm:t>
        <a:bodyPr/>
        <a:lstStyle/>
        <a:p>
          <a:endParaRPr lang="es-EC" sz="1600" b="1"/>
        </a:p>
      </dgm:t>
    </dgm:pt>
    <dgm:pt modelId="{DA632821-B70E-444B-B049-956215007298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dgm:style>
      </dgm:prSet>
      <dgm:spPr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</dgm:spPr>
      <dgm:t>
        <a:bodyPr/>
        <a:lstStyle/>
        <a:p>
          <a:r>
            <a:rPr lang="es-EC" sz="14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rPr>
            <a:t>Líder</a:t>
          </a:r>
        </a:p>
        <a:p>
          <a:r>
            <a:rPr lang="es-EC" sz="1400" b="1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rPr>
            <a:t>rasgos</a:t>
          </a:r>
        </a:p>
      </dgm:t>
    </dgm:pt>
    <dgm:pt modelId="{976D882A-302F-4031-9379-1800B80EFA33}" type="parTrans" cxnId="{C2A17F0E-6F1F-458F-AFF3-3AC021925859}">
      <dgm:prSet/>
      <dgm:spPr/>
      <dgm:t>
        <a:bodyPr/>
        <a:lstStyle/>
        <a:p>
          <a:endParaRPr lang="es-EC" sz="1600" b="1"/>
        </a:p>
      </dgm:t>
    </dgm:pt>
    <dgm:pt modelId="{0E8F2F16-FB4C-4D70-A1A3-8D542F78514F}" type="sibTrans" cxnId="{C2A17F0E-6F1F-458F-AFF3-3AC021925859}">
      <dgm:prSet/>
      <dgm:spPr/>
      <dgm:t>
        <a:bodyPr/>
        <a:lstStyle/>
        <a:p>
          <a:endParaRPr lang="es-EC" sz="1600" b="1"/>
        </a:p>
      </dgm:t>
    </dgm:pt>
    <dgm:pt modelId="{7D5EBC1B-57BC-4EEA-9984-6A5729FFC9BE}" type="pres">
      <dgm:prSet presAssocID="{0E7D6776-3882-41CF-B53E-9A45F189401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529A1CA-DFDF-4F34-B8BA-F998FAD6711B}" type="pres">
      <dgm:prSet presAssocID="{0E7D6776-3882-41CF-B53E-9A45F189401E}" presName="comp1" presStyleCnt="0"/>
      <dgm:spPr/>
    </dgm:pt>
    <dgm:pt modelId="{502E3AF2-F0A4-40DC-A50C-8B996D228821}" type="pres">
      <dgm:prSet presAssocID="{0E7D6776-3882-41CF-B53E-9A45F189401E}" presName="circle1" presStyleLbl="node1" presStyleIdx="0" presStyleCnt="4"/>
      <dgm:spPr/>
      <dgm:t>
        <a:bodyPr/>
        <a:lstStyle/>
        <a:p>
          <a:endParaRPr lang="es-ES"/>
        </a:p>
      </dgm:t>
    </dgm:pt>
    <dgm:pt modelId="{395F28E8-189A-4F56-8174-EFCA08001323}" type="pres">
      <dgm:prSet presAssocID="{0E7D6776-3882-41CF-B53E-9A45F189401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401DE8-D4EF-4E4B-AB0F-9A628D33BF68}" type="pres">
      <dgm:prSet presAssocID="{0E7D6776-3882-41CF-B53E-9A45F189401E}" presName="comp2" presStyleCnt="0"/>
      <dgm:spPr/>
    </dgm:pt>
    <dgm:pt modelId="{28B771F4-D08F-40F4-BA9D-CD16FCA99F50}" type="pres">
      <dgm:prSet presAssocID="{0E7D6776-3882-41CF-B53E-9A45F189401E}" presName="circle2" presStyleLbl="node1" presStyleIdx="1" presStyleCnt="4"/>
      <dgm:spPr/>
      <dgm:t>
        <a:bodyPr/>
        <a:lstStyle/>
        <a:p>
          <a:endParaRPr lang="es-ES"/>
        </a:p>
      </dgm:t>
    </dgm:pt>
    <dgm:pt modelId="{80C63227-116B-4B79-860F-97B57B8EA301}" type="pres">
      <dgm:prSet presAssocID="{0E7D6776-3882-41CF-B53E-9A45F189401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CCCAFEF-9965-4AB0-BBAA-97A640365A26}" type="pres">
      <dgm:prSet presAssocID="{0E7D6776-3882-41CF-B53E-9A45F189401E}" presName="comp3" presStyleCnt="0"/>
      <dgm:spPr/>
    </dgm:pt>
    <dgm:pt modelId="{FD607FD2-B99D-4391-8590-09187DBFEAB7}" type="pres">
      <dgm:prSet presAssocID="{0E7D6776-3882-41CF-B53E-9A45F189401E}" presName="circle3" presStyleLbl="node1" presStyleIdx="2" presStyleCnt="4"/>
      <dgm:spPr/>
      <dgm:t>
        <a:bodyPr/>
        <a:lstStyle/>
        <a:p>
          <a:endParaRPr lang="es-ES"/>
        </a:p>
      </dgm:t>
    </dgm:pt>
    <dgm:pt modelId="{1E33569F-65E7-4E57-9DBA-478F4A437570}" type="pres">
      <dgm:prSet presAssocID="{0E7D6776-3882-41CF-B53E-9A45F189401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6CCAC1-BE98-4B88-9625-7C8F9155D7A1}" type="pres">
      <dgm:prSet presAssocID="{0E7D6776-3882-41CF-B53E-9A45F189401E}" presName="comp4" presStyleCnt="0"/>
      <dgm:spPr/>
    </dgm:pt>
    <dgm:pt modelId="{8D323344-BF09-4470-9FB1-611E7D569BB1}" type="pres">
      <dgm:prSet presAssocID="{0E7D6776-3882-41CF-B53E-9A45F189401E}" presName="circle4" presStyleLbl="node1" presStyleIdx="3" presStyleCnt="4"/>
      <dgm:spPr/>
      <dgm:t>
        <a:bodyPr/>
        <a:lstStyle/>
        <a:p>
          <a:endParaRPr lang="es-ES"/>
        </a:p>
      </dgm:t>
    </dgm:pt>
    <dgm:pt modelId="{7544EBB8-60AD-475D-A0D0-B2F4E8DEA919}" type="pres">
      <dgm:prSet presAssocID="{0E7D6776-3882-41CF-B53E-9A45F189401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FCED466-D40F-423C-A8A2-E68CBE443792}" type="presOf" srcId="{8D38BE4E-F258-4FD1-839A-3346F36488C3}" destId="{1E33569F-65E7-4E57-9DBA-478F4A437570}" srcOrd="1" destOrd="0" presId="urn:microsoft.com/office/officeart/2005/8/layout/venn2"/>
    <dgm:cxn modelId="{1333A984-773A-4DFF-B38A-E8C6F33A15E0}" type="presOf" srcId="{DA632821-B70E-444B-B049-956215007298}" destId="{8D323344-BF09-4470-9FB1-611E7D569BB1}" srcOrd="0" destOrd="0" presId="urn:microsoft.com/office/officeart/2005/8/layout/venn2"/>
    <dgm:cxn modelId="{3885D8ED-A33B-42D5-9A2D-9072FA3DE6B4}" type="presOf" srcId="{781A6C54-7F12-43C1-9E32-3B636D0DF71E}" destId="{80C63227-116B-4B79-860F-97B57B8EA301}" srcOrd="1" destOrd="0" presId="urn:microsoft.com/office/officeart/2005/8/layout/venn2"/>
    <dgm:cxn modelId="{6DFD9196-9B46-4BAF-82B1-64896B859916}" type="presOf" srcId="{8D38BE4E-F258-4FD1-839A-3346F36488C3}" destId="{FD607FD2-B99D-4391-8590-09187DBFEAB7}" srcOrd="0" destOrd="0" presId="urn:microsoft.com/office/officeart/2005/8/layout/venn2"/>
    <dgm:cxn modelId="{3190E037-751B-4C59-A362-0A86FA4F657D}" type="presOf" srcId="{A564DA14-943D-4DBE-99A3-4A52568D9D46}" destId="{502E3AF2-F0A4-40DC-A50C-8B996D228821}" srcOrd="0" destOrd="0" presId="urn:microsoft.com/office/officeart/2005/8/layout/venn2"/>
    <dgm:cxn modelId="{2F861DD2-AB00-4A82-8DCA-69DE758A3B0E}" srcId="{0E7D6776-3882-41CF-B53E-9A45F189401E}" destId="{A564DA14-943D-4DBE-99A3-4A52568D9D46}" srcOrd="0" destOrd="0" parTransId="{434F822E-8DEA-4527-B466-E56B01F2DD32}" sibTransId="{F5E532EE-6109-42C5-9B7A-453C33F1B28B}"/>
    <dgm:cxn modelId="{4584DA66-18EF-4444-B54A-662F47CDAE68}" type="presOf" srcId="{A564DA14-943D-4DBE-99A3-4A52568D9D46}" destId="{395F28E8-189A-4F56-8174-EFCA08001323}" srcOrd="1" destOrd="0" presId="urn:microsoft.com/office/officeart/2005/8/layout/venn2"/>
    <dgm:cxn modelId="{73F1F5A8-26A5-43A4-9BC9-F3454DD27C04}" srcId="{0E7D6776-3882-41CF-B53E-9A45F189401E}" destId="{781A6C54-7F12-43C1-9E32-3B636D0DF71E}" srcOrd="1" destOrd="0" parTransId="{4D748E39-0DA5-482E-9848-502E2EA92B63}" sibTransId="{A9EC110A-2C90-4622-AB47-63AE9DE1042A}"/>
    <dgm:cxn modelId="{305E436E-8617-4D4E-B8AE-D791050EA375}" type="presOf" srcId="{DA632821-B70E-444B-B049-956215007298}" destId="{7544EBB8-60AD-475D-A0D0-B2F4E8DEA919}" srcOrd="1" destOrd="0" presId="urn:microsoft.com/office/officeart/2005/8/layout/venn2"/>
    <dgm:cxn modelId="{9791CE17-BD30-4C72-B6A2-B00E0D4365BA}" type="presOf" srcId="{0E7D6776-3882-41CF-B53E-9A45F189401E}" destId="{7D5EBC1B-57BC-4EEA-9984-6A5729FFC9BE}" srcOrd="0" destOrd="0" presId="urn:microsoft.com/office/officeart/2005/8/layout/venn2"/>
    <dgm:cxn modelId="{5257FB58-101F-418D-B213-07E031E1CA91}" type="presOf" srcId="{781A6C54-7F12-43C1-9E32-3B636D0DF71E}" destId="{28B771F4-D08F-40F4-BA9D-CD16FCA99F50}" srcOrd="0" destOrd="0" presId="urn:microsoft.com/office/officeart/2005/8/layout/venn2"/>
    <dgm:cxn modelId="{C2A17F0E-6F1F-458F-AFF3-3AC021925859}" srcId="{0E7D6776-3882-41CF-B53E-9A45F189401E}" destId="{DA632821-B70E-444B-B049-956215007298}" srcOrd="3" destOrd="0" parTransId="{976D882A-302F-4031-9379-1800B80EFA33}" sibTransId="{0E8F2F16-FB4C-4D70-A1A3-8D542F78514F}"/>
    <dgm:cxn modelId="{9F3B1BF6-ADE8-4411-A871-B58C817653E8}" srcId="{0E7D6776-3882-41CF-B53E-9A45F189401E}" destId="{8D38BE4E-F258-4FD1-839A-3346F36488C3}" srcOrd="2" destOrd="0" parTransId="{99D1B15D-12E3-479D-B986-F7C92F7BD875}" sibTransId="{3E59A88E-C3D7-44C0-A5BD-2DABD23D3DF9}"/>
    <dgm:cxn modelId="{FDD40DAF-4299-4733-A639-31AE775F788A}" type="presParOf" srcId="{7D5EBC1B-57BC-4EEA-9984-6A5729FFC9BE}" destId="{0529A1CA-DFDF-4F34-B8BA-F998FAD6711B}" srcOrd="0" destOrd="0" presId="urn:microsoft.com/office/officeart/2005/8/layout/venn2"/>
    <dgm:cxn modelId="{F9230409-93D7-432E-8F7F-AF00AA6D1F64}" type="presParOf" srcId="{0529A1CA-DFDF-4F34-B8BA-F998FAD6711B}" destId="{502E3AF2-F0A4-40DC-A50C-8B996D228821}" srcOrd="0" destOrd="0" presId="urn:microsoft.com/office/officeart/2005/8/layout/venn2"/>
    <dgm:cxn modelId="{CE546C92-082E-45CD-AF42-2AB265C5BA5A}" type="presParOf" srcId="{0529A1CA-DFDF-4F34-B8BA-F998FAD6711B}" destId="{395F28E8-189A-4F56-8174-EFCA08001323}" srcOrd="1" destOrd="0" presId="urn:microsoft.com/office/officeart/2005/8/layout/venn2"/>
    <dgm:cxn modelId="{E659E30D-6C55-42EF-ADDB-10D610FDF1F9}" type="presParOf" srcId="{7D5EBC1B-57BC-4EEA-9984-6A5729FFC9BE}" destId="{DC401DE8-D4EF-4E4B-AB0F-9A628D33BF68}" srcOrd="1" destOrd="0" presId="urn:microsoft.com/office/officeart/2005/8/layout/venn2"/>
    <dgm:cxn modelId="{CE3C8EB6-CEB7-44FE-AF69-33EB278012F5}" type="presParOf" srcId="{DC401DE8-D4EF-4E4B-AB0F-9A628D33BF68}" destId="{28B771F4-D08F-40F4-BA9D-CD16FCA99F50}" srcOrd="0" destOrd="0" presId="urn:microsoft.com/office/officeart/2005/8/layout/venn2"/>
    <dgm:cxn modelId="{4B2874D8-1B2C-4272-9BFF-65D89A8B2AFA}" type="presParOf" srcId="{DC401DE8-D4EF-4E4B-AB0F-9A628D33BF68}" destId="{80C63227-116B-4B79-860F-97B57B8EA301}" srcOrd="1" destOrd="0" presId="urn:microsoft.com/office/officeart/2005/8/layout/venn2"/>
    <dgm:cxn modelId="{C7796152-443E-4450-83F4-279E5BE75460}" type="presParOf" srcId="{7D5EBC1B-57BC-4EEA-9984-6A5729FFC9BE}" destId="{2CCCAFEF-9965-4AB0-BBAA-97A640365A26}" srcOrd="2" destOrd="0" presId="urn:microsoft.com/office/officeart/2005/8/layout/venn2"/>
    <dgm:cxn modelId="{8D510B35-ACC9-4532-9CCA-A8FBAE39ADFB}" type="presParOf" srcId="{2CCCAFEF-9965-4AB0-BBAA-97A640365A26}" destId="{FD607FD2-B99D-4391-8590-09187DBFEAB7}" srcOrd="0" destOrd="0" presId="urn:microsoft.com/office/officeart/2005/8/layout/venn2"/>
    <dgm:cxn modelId="{CDD79074-CEE0-4D2A-9823-CE065A1D7C30}" type="presParOf" srcId="{2CCCAFEF-9965-4AB0-BBAA-97A640365A26}" destId="{1E33569F-65E7-4E57-9DBA-478F4A437570}" srcOrd="1" destOrd="0" presId="urn:microsoft.com/office/officeart/2005/8/layout/venn2"/>
    <dgm:cxn modelId="{C2BCB00D-30F6-4F6D-A877-3705C25124B0}" type="presParOf" srcId="{7D5EBC1B-57BC-4EEA-9984-6A5729FFC9BE}" destId="{336CCAC1-BE98-4B88-9625-7C8F9155D7A1}" srcOrd="3" destOrd="0" presId="urn:microsoft.com/office/officeart/2005/8/layout/venn2"/>
    <dgm:cxn modelId="{E9A3EA3F-0534-4EB2-B7D6-606BA80141CB}" type="presParOf" srcId="{336CCAC1-BE98-4B88-9625-7C8F9155D7A1}" destId="{8D323344-BF09-4470-9FB1-611E7D569BB1}" srcOrd="0" destOrd="0" presId="urn:microsoft.com/office/officeart/2005/8/layout/venn2"/>
    <dgm:cxn modelId="{2C4CA870-4C5A-45D7-AB8E-D7E85E35ED37}" type="presParOf" srcId="{336CCAC1-BE98-4B88-9625-7C8F9155D7A1}" destId="{7544EBB8-60AD-475D-A0D0-B2F4E8DEA91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F73488-C1D8-439A-B1A1-24333FFCF98F}" type="doc">
      <dgm:prSet loTypeId="urn:microsoft.com/office/officeart/2005/8/layout/matrix1" loCatId="matrix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2724F73-5557-4B72-883D-977372B5A36E}">
      <dgm:prSet phldrT="[Texto]" custT="1"/>
      <dgm:spPr/>
      <dgm:t>
        <a:bodyPr/>
        <a:lstStyle/>
        <a:p>
          <a:r>
            <a:rPr lang="es-ES" sz="1200" b="0" dirty="0" smtClean="0"/>
            <a:t>El papel del liderazgo en el aumento del rendimiento laboral: Evidencia del sector turístico egipcio.</a:t>
          </a:r>
        </a:p>
        <a:p>
          <a:r>
            <a:rPr lang="es-ES" sz="1200" b="0" dirty="0" smtClean="0"/>
            <a:t>(</a:t>
          </a:r>
          <a:r>
            <a:rPr lang="es-ES" sz="1200" b="0" dirty="0" err="1" smtClean="0"/>
            <a:t>Elbaz</a:t>
          </a:r>
          <a:r>
            <a:rPr lang="es-ES" sz="1200" b="0" dirty="0" smtClean="0"/>
            <a:t>, 2017)</a:t>
          </a:r>
          <a:endParaRPr lang="es-ES" sz="1200" b="0" dirty="0"/>
        </a:p>
      </dgm:t>
    </dgm:pt>
    <dgm:pt modelId="{DBCF5450-0BD8-4034-BF4B-C0E4C063A1BE}" type="parTrans" cxnId="{2C8F063B-EFCD-4B95-8C34-7CB17783454F}">
      <dgm:prSet/>
      <dgm:spPr/>
      <dgm:t>
        <a:bodyPr/>
        <a:lstStyle/>
        <a:p>
          <a:endParaRPr lang="es-ES" b="0"/>
        </a:p>
      </dgm:t>
    </dgm:pt>
    <dgm:pt modelId="{162A2827-0BD7-42FA-BF3D-7F0893FB9255}" type="sibTrans" cxnId="{2C8F063B-EFCD-4B95-8C34-7CB17783454F}">
      <dgm:prSet/>
      <dgm:spPr/>
      <dgm:t>
        <a:bodyPr/>
        <a:lstStyle/>
        <a:p>
          <a:endParaRPr lang="es-ES" b="0"/>
        </a:p>
      </dgm:t>
    </dgm:pt>
    <dgm:pt modelId="{9ECC05C4-03E8-4B9D-8E0C-F72B4647E756}">
      <dgm:prSet phldrT="[Texto]" custT="1"/>
      <dgm:spPr/>
      <dgm:t>
        <a:bodyPr/>
        <a:lstStyle/>
        <a:p>
          <a:r>
            <a:rPr lang="es-EC" sz="1400" b="0" dirty="0" smtClean="0"/>
            <a:t>Prácticas de liderazgo y su relación con la cultura en un grupo de países latinoamericanos.</a:t>
          </a:r>
        </a:p>
        <a:p>
          <a:r>
            <a:rPr lang="es-EC" sz="1400" b="0" dirty="0" smtClean="0"/>
            <a:t>(Barbosa, 2014)</a:t>
          </a:r>
        </a:p>
      </dgm:t>
    </dgm:pt>
    <dgm:pt modelId="{7C788C23-152F-48EB-9ED6-A17AC6351DBF}" type="parTrans" cxnId="{40435DE8-D577-42AF-BB85-B5378A71BA61}">
      <dgm:prSet/>
      <dgm:spPr/>
      <dgm:t>
        <a:bodyPr/>
        <a:lstStyle/>
        <a:p>
          <a:endParaRPr lang="es-ES" b="0"/>
        </a:p>
      </dgm:t>
    </dgm:pt>
    <dgm:pt modelId="{3951B530-6453-4F90-B269-570B71862176}" type="sibTrans" cxnId="{40435DE8-D577-42AF-BB85-B5378A71BA61}">
      <dgm:prSet/>
      <dgm:spPr/>
      <dgm:t>
        <a:bodyPr/>
        <a:lstStyle/>
        <a:p>
          <a:endParaRPr lang="es-ES" b="0"/>
        </a:p>
      </dgm:t>
    </dgm:pt>
    <dgm:pt modelId="{F4FC7A14-715A-4786-A045-E3FBCD41D475}">
      <dgm:prSet phldrT="[Texto]" custT="1"/>
      <dgm:spPr/>
      <dgm:t>
        <a:bodyPr/>
        <a:lstStyle/>
        <a:p>
          <a:r>
            <a:rPr lang="es-EC" sz="1400" b="0" dirty="0" smtClean="0"/>
            <a:t>Liderazgo transformador y motivación entre enfermeras de hospitales en Nigeria.</a:t>
          </a:r>
        </a:p>
        <a:p>
          <a:r>
            <a:rPr lang="es-EC" sz="1400" b="0" dirty="0" smtClean="0"/>
            <a:t>(Folakemi, 2018)</a:t>
          </a:r>
          <a:endParaRPr lang="es-ES" sz="1400" b="0" dirty="0"/>
        </a:p>
      </dgm:t>
    </dgm:pt>
    <dgm:pt modelId="{A3AF5914-DB97-4044-B303-941DF1635CE3}" type="parTrans" cxnId="{FDC65601-90F8-4E53-BFB1-FA44D310ECD5}">
      <dgm:prSet/>
      <dgm:spPr/>
      <dgm:t>
        <a:bodyPr/>
        <a:lstStyle/>
        <a:p>
          <a:endParaRPr lang="es-ES" b="0"/>
        </a:p>
      </dgm:t>
    </dgm:pt>
    <dgm:pt modelId="{38117BF2-3451-4D18-B620-F836072AE5E8}" type="sibTrans" cxnId="{FDC65601-90F8-4E53-BFB1-FA44D310ECD5}">
      <dgm:prSet/>
      <dgm:spPr/>
      <dgm:t>
        <a:bodyPr/>
        <a:lstStyle/>
        <a:p>
          <a:endParaRPr lang="es-ES" b="0"/>
        </a:p>
      </dgm:t>
    </dgm:pt>
    <dgm:pt modelId="{9721AA63-B143-4DBE-91F5-6549EA8A0D23}">
      <dgm:prSet phldrT="[Texto]" custT="1"/>
      <dgm:spPr/>
      <dgm:t>
        <a:bodyPr/>
        <a:lstStyle/>
        <a:p>
          <a:r>
            <a:rPr lang="es-EC" sz="1100" b="0" dirty="0" smtClean="0"/>
            <a:t>¿</a:t>
          </a:r>
          <a:r>
            <a:rPr lang="es-EC" sz="1400" b="0" dirty="0" smtClean="0"/>
            <a:t>Puede el liderazgo ético y transformador de los compañeros mejorar la calidad del servicio de los compañeros de trabajo?</a:t>
          </a:r>
        </a:p>
        <a:p>
          <a:r>
            <a:rPr lang="es-EC" sz="1400" b="0" dirty="0" smtClean="0"/>
            <a:t>(</a:t>
          </a:r>
          <a:r>
            <a:rPr lang="es-EC" sz="1400" b="0" dirty="0" err="1" smtClean="0"/>
            <a:t>Schaubroeck</a:t>
          </a:r>
          <a:r>
            <a:rPr lang="es-EC" sz="1400" b="0" dirty="0" smtClean="0"/>
            <a:t>, 2016)</a:t>
          </a:r>
          <a:endParaRPr lang="es-ES" sz="1100" b="0" dirty="0"/>
        </a:p>
      </dgm:t>
    </dgm:pt>
    <dgm:pt modelId="{58A155F9-B600-4807-B971-A15C17D46283}" type="parTrans" cxnId="{23009212-8DB4-4A61-AE50-25FE7773A53A}">
      <dgm:prSet/>
      <dgm:spPr/>
      <dgm:t>
        <a:bodyPr/>
        <a:lstStyle/>
        <a:p>
          <a:endParaRPr lang="es-ES" b="0"/>
        </a:p>
      </dgm:t>
    </dgm:pt>
    <dgm:pt modelId="{6B6C2F13-C3E0-4AB7-9B93-96D803306DC2}" type="sibTrans" cxnId="{23009212-8DB4-4A61-AE50-25FE7773A53A}">
      <dgm:prSet/>
      <dgm:spPr/>
      <dgm:t>
        <a:bodyPr/>
        <a:lstStyle/>
        <a:p>
          <a:endParaRPr lang="es-ES" b="0"/>
        </a:p>
      </dgm:t>
    </dgm:pt>
    <dgm:pt modelId="{9948B442-8A4C-4E3E-905D-5896E19D1815}">
      <dgm:prSet phldrT="[Texto]" custT="1"/>
      <dgm:spPr/>
      <dgm:t>
        <a:bodyPr/>
        <a:lstStyle/>
        <a:p>
          <a:r>
            <a:rPr lang="es-EC" sz="1400" b="0" dirty="0" smtClean="0"/>
            <a:t>La gestión del conocimiento y el desempeño organizacional en la industria de servicios: el papel del liderazgo transformacional. </a:t>
          </a:r>
        </a:p>
        <a:p>
          <a:r>
            <a:rPr lang="es-EC" sz="1400" b="0" dirty="0" smtClean="0"/>
            <a:t>(</a:t>
          </a:r>
          <a:r>
            <a:rPr lang="es-EC" sz="1400" b="0" dirty="0" err="1" smtClean="0"/>
            <a:t>Birasnav</a:t>
          </a:r>
          <a:r>
            <a:rPr lang="es-EC" sz="1400" b="0" dirty="0" smtClean="0"/>
            <a:t>, 2017)</a:t>
          </a:r>
          <a:endParaRPr lang="es-ES" sz="1400" b="0" dirty="0"/>
        </a:p>
      </dgm:t>
    </dgm:pt>
    <dgm:pt modelId="{27220EB2-5412-4A21-B6D0-8A8813C4C827}" type="parTrans" cxnId="{B091BC62-1763-4940-B6C0-0CD77134B5CA}">
      <dgm:prSet/>
      <dgm:spPr/>
      <dgm:t>
        <a:bodyPr/>
        <a:lstStyle/>
        <a:p>
          <a:endParaRPr lang="es-ES" b="0"/>
        </a:p>
      </dgm:t>
    </dgm:pt>
    <dgm:pt modelId="{23D2757F-8B1F-4327-8951-CC383CFABC42}" type="sibTrans" cxnId="{B091BC62-1763-4940-B6C0-0CD77134B5CA}">
      <dgm:prSet/>
      <dgm:spPr/>
      <dgm:t>
        <a:bodyPr/>
        <a:lstStyle/>
        <a:p>
          <a:endParaRPr lang="es-ES" b="0"/>
        </a:p>
      </dgm:t>
    </dgm:pt>
    <dgm:pt modelId="{23D40AEA-C99B-4CF5-97BE-77E030B55A58}" type="pres">
      <dgm:prSet presAssocID="{CEF73488-C1D8-439A-B1A1-24333FFCF98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D3CE1A1-EA8C-4934-90A6-473357B447B4}" type="pres">
      <dgm:prSet presAssocID="{CEF73488-C1D8-439A-B1A1-24333FFCF98F}" presName="matrix" presStyleCnt="0"/>
      <dgm:spPr/>
    </dgm:pt>
    <dgm:pt modelId="{010A033A-BB44-43A2-B3E9-F3F1B585DAC6}" type="pres">
      <dgm:prSet presAssocID="{CEF73488-C1D8-439A-B1A1-24333FFCF98F}" presName="tile1" presStyleLbl="node1" presStyleIdx="0" presStyleCnt="4"/>
      <dgm:spPr/>
      <dgm:t>
        <a:bodyPr/>
        <a:lstStyle/>
        <a:p>
          <a:endParaRPr lang="es-ES"/>
        </a:p>
      </dgm:t>
    </dgm:pt>
    <dgm:pt modelId="{FC8E8419-DC53-4AFC-A9F7-ED13BD33B74C}" type="pres">
      <dgm:prSet presAssocID="{CEF73488-C1D8-439A-B1A1-24333FFCF98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273804-22C7-47E4-BD5E-5CCDDAA5C00E}" type="pres">
      <dgm:prSet presAssocID="{CEF73488-C1D8-439A-B1A1-24333FFCF98F}" presName="tile2" presStyleLbl="node1" presStyleIdx="1" presStyleCnt="4"/>
      <dgm:spPr/>
      <dgm:t>
        <a:bodyPr/>
        <a:lstStyle/>
        <a:p>
          <a:endParaRPr lang="es-ES"/>
        </a:p>
      </dgm:t>
    </dgm:pt>
    <dgm:pt modelId="{6EDB0462-A926-4E30-8254-1038512BF910}" type="pres">
      <dgm:prSet presAssocID="{CEF73488-C1D8-439A-B1A1-24333FFCF98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BF9D8F-BC75-407A-B0D6-629A78B2D8DE}" type="pres">
      <dgm:prSet presAssocID="{CEF73488-C1D8-439A-B1A1-24333FFCF98F}" presName="tile3" presStyleLbl="node1" presStyleIdx="2" presStyleCnt="4"/>
      <dgm:spPr/>
      <dgm:t>
        <a:bodyPr/>
        <a:lstStyle/>
        <a:p>
          <a:endParaRPr lang="es-ES"/>
        </a:p>
      </dgm:t>
    </dgm:pt>
    <dgm:pt modelId="{1C34612D-DF41-4ABA-9776-7D2A06C5A0AA}" type="pres">
      <dgm:prSet presAssocID="{CEF73488-C1D8-439A-B1A1-24333FFCF98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5F744D-3AC5-431F-B781-131BFA458B2A}" type="pres">
      <dgm:prSet presAssocID="{CEF73488-C1D8-439A-B1A1-24333FFCF98F}" presName="tile4" presStyleLbl="node1" presStyleIdx="3" presStyleCnt="4"/>
      <dgm:spPr/>
      <dgm:t>
        <a:bodyPr/>
        <a:lstStyle/>
        <a:p>
          <a:endParaRPr lang="es-ES"/>
        </a:p>
      </dgm:t>
    </dgm:pt>
    <dgm:pt modelId="{0DD9B9FE-3EAF-4089-9EF8-AC3EFE0B3F4E}" type="pres">
      <dgm:prSet presAssocID="{CEF73488-C1D8-439A-B1A1-24333FFCF98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E7A7F1D-34BD-4A43-A636-D10ED9E4C6F9}" type="pres">
      <dgm:prSet presAssocID="{CEF73488-C1D8-439A-B1A1-24333FFCF98F}" presName="centerTile" presStyleLbl="fgShp" presStyleIdx="0" presStyleCnt="1" custScaleX="131285" custScaleY="96118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7D8C7FE4-4430-4176-AE38-FB4D04B74D4E}" type="presOf" srcId="{9948B442-8A4C-4E3E-905D-5896E19D1815}" destId="{0DD9B9FE-3EAF-4089-9EF8-AC3EFE0B3F4E}" srcOrd="1" destOrd="0" presId="urn:microsoft.com/office/officeart/2005/8/layout/matrix1"/>
    <dgm:cxn modelId="{E10895D8-915F-4261-AAC6-CFB379A513BB}" type="presOf" srcId="{9ECC05C4-03E8-4B9D-8E0C-F72B4647E756}" destId="{010A033A-BB44-43A2-B3E9-F3F1B585DAC6}" srcOrd="0" destOrd="0" presId="urn:microsoft.com/office/officeart/2005/8/layout/matrix1"/>
    <dgm:cxn modelId="{8A81C48B-BB68-496A-BD1B-E56351AE2E06}" type="presOf" srcId="{CEF73488-C1D8-439A-B1A1-24333FFCF98F}" destId="{23D40AEA-C99B-4CF5-97BE-77E030B55A58}" srcOrd="0" destOrd="0" presId="urn:microsoft.com/office/officeart/2005/8/layout/matrix1"/>
    <dgm:cxn modelId="{B091BC62-1763-4940-B6C0-0CD77134B5CA}" srcId="{92724F73-5557-4B72-883D-977372B5A36E}" destId="{9948B442-8A4C-4E3E-905D-5896E19D1815}" srcOrd="3" destOrd="0" parTransId="{27220EB2-5412-4A21-B6D0-8A8813C4C827}" sibTransId="{23D2757F-8B1F-4327-8951-CC383CFABC42}"/>
    <dgm:cxn modelId="{3A648AE4-2040-48A8-92F8-B87BB7ED193D}" type="presOf" srcId="{9721AA63-B143-4DBE-91F5-6549EA8A0D23}" destId="{FFBF9D8F-BC75-407A-B0D6-629A78B2D8DE}" srcOrd="0" destOrd="0" presId="urn:microsoft.com/office/officeart/2005/8/layout/matrix1"/>
    <dgm:cxn modelId="{4961BC72-B7A4-40F4-B724-34D115355C05}" type="presOf" srcId="{F4FC7A14-715A-4786-A045-E3FBCD41D475}" destId="{6EDB0462-A926-4E30-8254-1038512BF910}" srcOrd="1" destOrd="0" presId="urn:microsoft.com/office/officeart/2005/8/layout/matrix1"/>
    <dgm:cxn modelId="{CB234507-46BD-44E9-B476-DF78E1A48DB0}" type="presOf" srcId="{9948B442-8A4C-4E3E-905D-5896E19D1815}" destId="{205F744D-3AC5-431F-B781-131BFA458B2A}" srcOrd="0" destOrd="0" presId="urn:microsoft.com/office/officeart/2005/8/layout/matrix1"/>
    <dgm:cxn modelId="{40435DE8-D577-42AF-BB85-B5378A71BA61}" srcId="{92724F73-5557-4B72-883D-977372B5A36E}" destId="{9ECC05C4-03E8-4B9D-8E0C-F72B4647E756}" srcOrd="0" destOrd="0" parTransId="{7C788C23-152F-48EB-9ED6-A17AC6351DBF}" sibTransId="{3951B530-6453-4F90-B269-570B71862176}"/>
    <dgm:cxn modelId="{4E661565-045E-4877-9350-34AA2224CF16}" type="presOf" srcId="{92724F73-5557-4B72-883D-977372B5A36E}" destId="{0E7A7F1D-34BD-4A43-A636-D10ED9E4C6F9}" srcOrd="0" destOrd="0" presId="urn:microsoft.com/office/officeart/2005/8/layout/matrix1"/>
    <dgm:cxn modelId="{06A0D042-BF11-49E9-B120-AA2E5F8F7DCF}" type="presOf" srcId="{9ECC05C4-03E8-4B9D-8E0C-F72B4647E756}" destId="{FC8E8419-DC53-4AFC-A9F7-ED13BD33B74C}" srcOrd="1" destOrd="0" presId="urn:microsoft.com/office/officeart/2005/8/layout/matrix1"/>
    <dgm:cxn modelId="{FDC65601-90F8-4E53-BFB1-FA44D310ECD5}" srcId="{92724F73-5557-4B72-883D-977372B5A36E}" destId="{F4FC7A14-715A-4786-A045-E3FBCD41D475}" srcOrd="1" destOrd="0" parTransId="{A3AF5914-DB97-4044-B303-941DF1635CE3}" sibTransId="{38117BF2-3451-4D18-B620-F836072AE5E8}"/>
    <dgm:cxn modelId="{D52D351C-4E18-4907-BE46-7B298B1721CA}" type="presOf" srcId="{9721AA63-B143-4DBE-91F5-6549EA8A0D23}" destId="{1C34612D-DF41-4ABA-9776-7D2A06C5A0AA}" srcOrd="1" destOrd="0" presId="urn:microsoft.com/office/officeart/2005/8/layout/matrix1"/>
    <dgm:cxn modelId="{23009212-8DB4-4A61-AE50-25FE7773A53A}" srcId="{92724F73-5557-4B72-883D-977372B5A36E}" destId="{9721AA63-B143-4DBE-91F5-6549EA8A0D23}" srcOrd="2" destOrd="0" parTransId="{58A155F9-B600-4807-B971-A15C17D46283}" sibTransId="{6B6C2F13-C3E0-4AB7-9B93-96D803306DC2}"/>
    <dgm:cxn modelId="{2C8F063B-EFCD-4B95-8C34-7CB17783454F}" srcId="{CEF73488-C1D8-439A-B1A1-24333FFCF98F}" destId="{92724F73-5557-4B72-883D-977372B5A36E}" srcOrd="0" destOrd="0" parTransId="{DBCF5450-0BD8-4034-BF4B-C0E4C063A1BE}" sibTransId="{162A2827-0BD7-42FA-BF3D-7F0893FB9255}"/>
    <dgm:cxn modelId="{BB07DB03-2931-4528-811F-356B58B7C957}" type="presOf" srcId="{F4FC7A14-715A-4786-A045-E3FBCD41D475}" destId="{E3273804-22C7-47E4-BD5E-5CCDDAA5C00E}" srcOrd="0" destOrd="0" presId="urn:microsoft.com/office/officeart/2005/8/layout/matrix1"/>
    <dgm:cxn modelId="{17950941-6FFD-4709-9E67-D21D3A753889}" type="presParOf" srcId="{23D40AEA-C99B-4CF5-97BE-77E030B55A58}" destId="{4D3CE1A1-EA8C-4934-90A6-473357B447B4}" srcOrd="0" destOrd="0" presId="urn:microsoft.com/office/officeart/2005/8/layout/matrix1"/>
    <dgm:cxn modelId="{09450ED7-72DD-4DF2-B352-C5A27E65AB44}" type="presParOf" srcId="{4D3CE1A1-EA8C-4934-90A6-473357B447B4}" destId="{010A033A-BB44-43A2-B3E9-F3F1B585DAC6}" srcOrd="0" destOrd="0" presId="urn:microsoft.com/office/officeart/2005/8/layout/matrix1"/>
    <dgm:cxn modelId="{9F5D1135-7FDA-4C62-A5D9-2016535455FE}" type="presParOf" srcId="{4D3CE1A1-EA8C-4934-90A6-473357B447B4}" destId="{FC8E8419-DC53-4AFC-A9F7-ED13BD33B74C}" srcOrd="1" destOrd="0" presId="urn:microsoft.com/office/officeart/2005/8/layout/matrix1"/>
    <dgm:cxn modelId="{3A231E6F-079D-498F-B077-6727D9EA3667}" type="presParOf" srcId="{4D3CE1A1-EA8C-4934-90A6-473357B447B4}" destId="{E3273804-22C7-47E4-BD5E-5CCDDAA5C00E}" srcOrd="2" destOrd="0" presId="urn:microsoft.com/office/officeart/2005/8/layout/matrix1"/>
    <dgm:cxn modelId="{17C7C547-1960-4053-A503-2D53F713DA70}" type="presParOf" srcId="{4D3CE1A1-EA8C-4934-90A6-473357B447B4}" destId="{6EDB0462-A926-4E30-8254-1038512BF910}" srcOrd="3" destOrd="0" presId="urn:microsoft.com/office/officeart/2005/8/layout/matrix1"/>
    <dgm:cxn modelId="{36B3B09F-71D8-4907-8ABC-0FBB8FC805A8}" type="presParOf" srcId="{4D3CE1A1-EA8C-4934-90A6-473357B447B4}" destId="{FFBF9D8F-BC75-407A-B0D6-629A78B2D8DE}" srcOrd="4" destOrd="0" presId="urn:microsoft.com/office/officeart/2005/8/layout/matrix1"/>
    <dgm:cxn modelId="{2D1145E4-D4DE-4F4D-B900-928236EB9E6C}" type="presParOf" srcId="{4D3CE1A1-EA8C-4934-90A6-473357B447B4}" destId="{1C34612D-DF41-4ABA-9776-7D2A06C5A0AA}" srcOrd="5" destOrd="0" presId="urn:microsoft.com/office/officeart/2005/8/layout/matrix1"/>
    <dgm:cxn modelId="{D0823A41-5E2D-481E-BE2C-4F53AE3D7B9F}" type="presParOf" srcId="{4D3CE1A1-EA8C-4934-90A6-473357B447B4}" destId="{205F744D-3AC5-431F-B781-131BFA458B2A}" srcOrd="6" destOrd="0" presId="urn:microsoft.com/office/officeart/2005/8/layout/matrix1"/>
    <dgm:cxn modelId="{93029E48-2CCD-44E3-A7F7-77735531BB42}" type="presParOf" srcId="{4D3CE1A1-EA8C-4934-90A6-473357B447B4}" destId="{0DD9B9FE-3EAF-4089-9EF8-AC3EFE0B3F4E}" srcOrd="7" destOrd="0" presId="urn:microsoft.com/office/officeart/2005/8/layout/matrix1"/>
    <dgm:cxn modelId="{E12F4FD8-611F-4677-8111-3B19A766DF65}" type="presParOf" srcId="{23D40AEA-C99B-4CF5-97BE-77E030B55A58}" destId="{0E7A7F1D-34BD-4A43-A636-D10ED9E4C6F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78E058-5BF7-4510-8035-BF47CB66FDAA}" type="doc">
      <dgm:prSet loTypeId="urn:microsoft.com/office/officeart/2005/8/layout/vList5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4444338A-20B4-48A1-BA51-E40EB4F03365}">
      <dgm:prSet phldrT="[Texto]" custT="1"/>
      <dgm:spPr>
        <a:xfrm rot="5400000">
          <a:off x="111951" y="178791"/>
          <a:ext cx="1160466" cy="812326"/>
        </a:xfr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4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Enfoque de investigación </a:t>
          </a:r>
          <a:endParaRPr lang="es-ES" sz="14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584A6D61-1883-4593-B5AD-8F44C20B263F}" type="parTrans" cxnId="{0C89FC00-5F31-4088-A3B7-630F69179A7A}">
      <dgm:prSet/>
      <dgm:spPr/>
      <dgm:t>
        <a:bodyPr/>
        <a:lstStyle/>
        <a:p>
          <a:endParaRPr lang="es-ES"/>
        </a:p>
      </dgm:t>
    </dgm:pt>
    <dgm:pt modelId="{7B43006E-0A8F-41F1-AE40-1DB0BA957C95}" type="sibTrans" cxnId="{0C89FC00-5F31-4088-A3B7-630F69179A7A}">
      <dgm:prSet/>
      <dgm:spPr/>
      <dgm:t>
        <a:bodyPr/>
        <a:lstStyle/>
        <a:p>
          <a:endParaRPr lang="es-ES"/>
        </a:p>
      </dgm:t>
    </dgm:pt>
    <dgm:pt modelId="{65E7E453-5B2B-4CF2-9539-F51060EE3EA4}">
      <dgm:prSet phldrT="[Texto]" custT="1"/>
      <dgm:spPr>
        <a:xfrm rot="5400000">
          <a:off x="6011632" y="-4450921"/>
          <a:ext cx="756050" cy="966598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Mixto</a:t>
          </a:r>
          <a:endParaRPr lang="es-E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2010D5F-AA8F-4053-AD45-A8EC19A6E764}" type="parTrans" cxnId="{DBCF663D-7BF7-4A2B-B106-CAB761902149}">
      <dgm:prSet/>
      <dgm:spPr/>
      <dgm:t>
        <a:bodyPr/>
        <a:lstStyle/>
        <a:p>
          <a:endParaRPr lang="es-ES"/>
        </a:p>
      </dgm:t>
    </dgm:pt>
    <dgm:pt modelId="{601F7838-C092-4A67-987A-878B8A796B57}" type="sibTrans" cxnId="{DBCF663D-7BF7-4A2B-B106-CAB761902149}">
      <dgm:prSet/>
      <dgm:spPr/>
      <dgm:t>
        <a:bodyPr/>
        <a:lstStyle/>
        <a:p>
          <a:endParaRPr lang="es-ES"/>
        </a:p>
      </dgm:t>
    </dgm:pt>
    <dgm:pt modelId="{82A74A26-4F85-45EE-AF40-00194913DEB2}">
      <dgm:prSet phldrT="[Texto]" custT="1"/>
      <dgm:spPr>
        <a:xfrm rot="5400000">
          <a:off x="111951" y="1222976"/>
          <a:ext cx="1160466" cy="812326"/>
        </a:xfrm>
        <a:gradFill rotWithShape="0">
          <a:gsLst>
            <a:gs pos="0">
              <a:srgbClr val="ED7D31">
                <a:hueOff val="-363841"/>
                <a:satOff val="-20982"/>
                <a:lumOff val="2157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363841"/>
                <a:satOff val="-20982"/>
                <a:lumOff val="2157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363841"/>
                <a:satOff val="-20982"/>
                <a:lumOff val="2157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363841"/>
              <a:satOff val="-20982"/>
              <a:lumOff val="2157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4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Tipo</a:t>
          </a:r>
          <a:endParaRPr lang="es-ES" sz="14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602F65CE-943B-479B-82C3-DD6EE496AD50}" type="parTrans" cxnId="{63561A2A-E177-44BA-B780-A35AF485DEDE}">
      <dgm:prSet/>
      <dgm:spPr/>
      <dgm:t>
        <a:bodyPr/>
        <a:lstStyle/>
        <a:p>
          <a:endParaRPr lang="es-ES"/>
        </a:p>
      </dgm:t>
    </dgm:pt>
    <dgm:pt modelId="{094195E0-A46E-4793-9833-6E771D326298}" type="sibTrans" cxnId="{63561A2A-E177-44BA-B780-A35AF485DEDE}">
      <dgm:prSet/>
      <dgm:spPr/>
      <dgm:t>
        <a:bodyPr/>
        <a:lstStyle/>
        <a:p>
          <a:endParaRPr lang="es-ES"/>
        </a:p>
      </dgm:t>
    </dgm:pt>
    <dgm:pt modelId="{539DEF3C-8F2D-48DA-8103-44180E403390}">
      <dgm:prSet phldrT="[Texto]" custT="1"/>
      <dgm:spPr>
        <a:xfrm rot="5400000">
          <a:off x="6184190" y="-3600715"/>
          <a:ext cx="754303" cy="1005354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363841"/>
              <a:satOff val="-20982"/>
              <a:lumOff val="2157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</a:t>
          </a:r>
          <a:r>
            <a:rPr lang="es-ES" sz="16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experimental, transversal</a:t>
          </a:r>
          <a:endParaRPr lang="es-E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EF68C9D0-4058-4B68-AEE9-646AA6B9661A}" type="parTrans" cxnId="{314D447D-7D2A-40FD-89C7-2D0CA264BA1C}">
      <dgm:prSet/>
      <dgm:spPr/>
      <dgm:t>
        <a:bodyPr/>
        <a:lstStyle/>
        <a:p>
          <a:endParaRPr lang="es-ES"/>
        </a:p>
      </dgm:t>
    </dgm:pt>
    <dgm:pt modelId="{09A119A3-86EB-4AF0-83C7-A2919AB0059A}" type="sibTrans" cxnId="{314D447D-7D2A-40FD-89C7-2D0CA264BA1C}">
      <dgm:prSet/>
      <dgm:spPr/>
      <dgm:t>
        <a:bodyPr/>
        <a:lstStyle/>
        <a:p>
          <a:endParaRPr lang="es-ES"/>
        </a:p>
      </dgm:t>
    </dgm:pt>
    <dgm:pt modelId="{47C9BBD8-368B-4F20-AED5-2021BEF23B1B}">
      <dgm:prSet phldrT="[Texto]" custT="1"/>
      <dgm:spPr>
        <a:xfrm rot="5400000">
          <a:off x="111951" y="2267161"/>
          <a:ext cx="1160466" cy="812326"/>
        </a:xfrm>
        <a:gradFill rotWithShape="0">
          <a:gsLst>
            <a:gs pos="0">
              <a:srgbClr val="ED7D31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4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Característica</a:t>
          </a:r>
          <a:endParaRPr lang="es-ES" sz="14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271C4C54-75C8-46CE-A455-B8E61E2B3F29}" type="parTrans" cxnId="{20D2A393-DF86-40E9-8D76-0372CB5CF1B4}">
      <dgm:prSet/>
      <dgm:spPr/>
      <dgm:t>
        <a:bodyPr/>
        <a:lstStyle/>
        <a:p>
          <a:endParaRPr lang="es-ES"/>
        </a:p>
      </dgm:t>
    </dgm:pt>
    <dgm:pt modelId="{A78B45A0-A99F-48BB-9402-1AB0FF580C79}" type="sibTrans" cxnId="{20D2A393-DF86-40E9-8D76-0372CB5CF1B4}">
      <dgm:prSet/>
      <dgm:spPr/>
      <dgm:t>
        <a:bodyPr/>
        <a:lstStyle/>
        <a:p>
          <a:endParaRPr lang="es-ES"/>
        </a:p>
      </dgm:t>
    </dgm:pt>
    <dgm:pt modelId="{7B3F7BBB-ADAF-49EA-82EB-6512989886E1}">
      <dgm:prSet phldrT="[Texto]" custT="1"/>
      <dgm:spPr>
        <a:xfrm rot="5400000">
          <a:off x="6184190" y="-2556530"/>
          <a:ext cx="754303" cy="1005354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S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Causal, correlacional.</a:t>
          </a:r>
          <a:endParaRPr lang="es-E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DBCFFA1-D055-4326-99A2-D6D471DD7B32}" type="parTrans" cxnId="{5C661503-B412-432F-9B5B-80BF64330D89}">
      <dgm:prSet/>
      <dgm:spPr/>
      <dgm:t>
        <a:bodyPr/>
        <a:lstStyle/>
        <a:p>
          <a:endParaRPr lang="es-ES"/>
        </a:p>
      </dgm:t>
    </dgm:pt>
    <dgm:pt modelId="{2716370D-D541-400F-8764-AFE06976B367}" type="sibTrans" cxnId="{5C661503-B412-432F-9B5B-80BF64330D89}">
      <dgm:prSet/>
      <dgm:spPr/>
      <dgm:t>
        <a:bodyPr/>
        <a:lstStyle/>
        <a:p>
          <a:endParaRPr lang="es-ES"/>
        </a:p>
      </dgm:t>
    </dgm:pt>
    <dgm:pt modelId="{8BDD3A1A-9DAE-41B1-8FC7-B85F03F5A1D5}">
      <dgm:prSet custT="1"/>
      <dgm:spPr>
        <a:xfrm rot="5400000">
          <a:off x="111951" y="3311346"/>
          <a:ext cx="1160466" cy="812326"/>
        </a:xfrm>
        <a:gradFill rotWithShape="0">
          <a:gsLst>
            <a:gs pos="0">
              <a:srgbClr val="ED7D31">
                <a:hueOff val="-1091522"/>
                <a:satOff val="-62946"/>
                <a:lumOff val="6471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1091522"/>
                <a:satOff val="-62946"/>
                <a:lumOff val="6471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1091522"/>
                <a:satOff val="-62946"/>
                <a:lumOff val="6471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1091522"/>
              <a:satOff val="-62946"/>
              <a:lumOff val="6471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400" b="1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Fuentes de Información </a:t>
          </a:r>
          <a:endParaRPr lang="es-ES" sz="14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03EDE22F-CB1C-448C-8BC5-64CA097758DF}" type="parTrans" cxnId="{B2F910FD-9FDE-463A-8307-C78795DD8B96}">
      <dgm:prSet/>
      <dgm:spPr/>
      <dgm:t>
        <a:bodyPr/>
        <a:lstStyle/>
        <a:p>
          <a:endParaRPr lang="es-ES"/>
        </a:p>
      </dgm:t>
    </dgm:pt>
    <dgm:pt modelId="{D529C3FD-2BB2-48C3-8DC4-78622DBE32A9}" type="sibTrans" cxnId="{B2F910FD-9FDE-463A-8307-C78795DD8B96}">
      <dgm:prSet/>
      <dgm:spPr/>
      <dgm:t>
        <a:bodyPr/>
        <a:lstStyle/>
        <a:p>
          <a:endParaRPr lang="es-ES"/>
        </a:p>
      </dgm:t>
    </dgm:pt>
    <dgm:pt modelId="{4B7D3B1F-5C3D-4A29-B8BB-FC992A7E4F29}">
      <dgm:prSet custT="1"/>
      <dgm:spPr>
        <a:xfrm rot="5400000">
          <a:off x="6184190" y="-1512345"/>
          <a:ext cx="754303" cy="1005354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1091522"/>
              <a:satOff val="-62946"/>
              <a:lumOff val="6471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Fuentes primarias y secundarias</a:t>
          </a:r>
          <a:endParaRPr lang="es-E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733B3FBE-5B52-4E37-B0CC-432C40962AA2}" type="parTrans" cxnId="{BDCA3AF6-1CE5-4A61-885B-1CC6149E93C9}">
      <dgm:prSet/>
      <dgm:spPr/>
      <dgm:t>
        <a:bodyPr/>
        <a:lstStyle/>
        <a:p>
          <a:endParaRPr lang="es-ES"/>
        </a:p>
      </dgm:t>
    </dgm:pt>
    <dgm:pt modelId="{8F711DEE-5BAB-44B1-9719-21612A8BDBEE}" type="sibTrans" cxnId="{BDCA3AF6-1CE5-4A61-885B-1CC6149E93C9}">
      <dgm:prSet/>
      <dgm:spPr/>
      <dgm:t>
        <a:bodyPr/>
        <a:lstStyle/>
        <a:p>
          <a:endParaRPr lang="es-ES"/>
        </a:p>
      </dgm:t>
    </dgm:pt>
    <dgm:pt modelId="{600BEDF2-E172-4B49-8C70-D36DFFB41B53}">
      <dgm:prSet custT="1"/>
      <dgm:spPr>
        <a:xfrm rot="5400000">
          <a:off x="111951" y="4355531"/>
          <a:ext cx="1160466" cy="812326"/>
        </a:xfrm>
        <a:gradFill rotWithShape="0">
          <a:gsLst>
            <a:gs pos="0">
              <a:srgbClr val="ED7D31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400" b="1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Método de recolección de datos</a:t>
          </a:r>
          <a:endParaRPr lang="es-ES" sz="14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A4A316D-532A-454C-B8D3-EC3A534DA288}" type="parTrans" cxnId="{D25C56B3-3E0C-4483-B728-EAE00B66A79C}">
      <dgm:prSet/>
      <dgm:spPr/>
      <dgm:t>
        <a:bodyPr/>
        <a:lstStyle/>
        <a:p>
          <a:endParaRPr lang="es-ES"/>
        </a:p>
      </dgm:t>
    </dgm:pt>
    <dgm:pt modelId="{94AE6936-09B2-4F54-B06E-FF68D7106E78}" type="sibTrans" cxnId="{D25C56B3-3E0C-4483-B728-EAE00B66A79C}">
      <dgm:prSet/>
      <dgm:spPr/>
      <dgm:t>
        <a:bodyPr/>
        <a:lstStyle/>
        <a:p>
          <a:endParaRPr lang="es-ES"/>
        </a:p>
      </dgm:t>
    </dgm:pt>
    <dgm:pt modelId="{BA1569E1-EBC8-4E9D-B6DC-C64201847F1E}">
      <dgm:prSet custT="1"/>
      <dgm:spPr>
        <a:xfrm rot="5400000">
          <a:off x="6184190" y="-468160"/>
          <a:ext cx="754303" cy="1005354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s-EC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Encuestas a los conductores, cuestionario de liderazgo multifactorial (MLQ).</a:t>
          </a:r>
          <a:endParaRPr lang="es-ES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86E4879B-5441-4827-A230-152718EB9524}" type="parTrans" cxnId="{02328E7D-AFF0-442A-92A7-1A14204C5726}">
      <dgm:prSet/>
      <dgm:spPr/>
      <dgm:t>
        <a:bodyPr/>
        <a:lstStyle/>
        <a:p>
          <a:endParaRPr lang="es-ES"/>
        </a:p>
      </dgm:t>
    </dgm:pt>
    <dgm:pt modelId="{AA7D25A1-C134-4AB7-8A5C-41245B80877F}" type="sibTrans" cxnId="{02328E7D-AFF0-442A-92A7-1A14204C5726}">
      <dgm:prSet/>
      <dgm:spPr/>
      <dgm:t>
        <a:bodyPr/>
        <a:lstStyle/>
        <a:p>
          <a:endParaRPr lang="es-ES"/>
        </a:p>
      </dgm:t>
    </dgm:pt>
    <dgm:pt modelId="{45A6B6B6-F65F-42D0-85F2-B55248DFB1B5}" type="pres">
      <dgm:prSet presAssocID="{1B78E058-5BF7-4510-8035-BF47CB66FD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2BDA828-B6C0-40EA-BE23-58F53ACD1D50}" type="pres">
      <dgm:prSet presAssocID="{4444338A-20B4-48A1-BA51-E40EB4F03365}" presName="linNode" presStyleCnt="0"/>
      <dgm:spPr/>
    </dgm:pt>
    <dgm:pt modelId="{A103A81E-B6B3-41BD-971F-2A6397304F1A}" type="pres">
      <dgm:prSet presAssocID="{4444338A-20B4-48A1-BA51-E40EB4F03365}" presName="parentText" presStyleLbl="node1" presStyleIdx="0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S"/>
        </a:p>
      </dgm:t>
    </dgm:pt>
    <dgm:pt modelId="{73BECDAD-2B26-46FA-BBBC-38ED4AC26897}" type="pres">
      <dgm:prSet presAssocID="{4444338A-20B4-48A1-BA51-E40EB4F03365}" presName="descendantText" presStyleLbl="alignAccFollowNode1" presStyleIdx="0" presStyleCnt="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S"/>
        </a:p>
      </dgm:t>
    </dgm:pt>
    <dgm:pt modelId="{446FDECC-310D-4B2E-9D2F-35924029B0C7}" type="pres">
      <dgm:prSet presAssocID="{7B43006E-0A8F-41F1-AE40-1DB0BA957C95}" presName="sp" presStyleCnt="0"/>
      <dgm:spPr/>
    </dgm:pt>
    <dgm:pt modelId="{F5209C44-CCCC-4FDB-A58B-D87BD0DD598D}" type="pres">
      <dgm:prSet presAssocID="{82A74A26-4F85-45EE-AF40-00194913DEB2}" presName="linNode" presStyleCnt="0"/>
      <dgm:spPr/>
    </dgm:pt>
    <dgm:pt modelId="{2D639EAF-038E-485B-9B2A-DF5E72A85781}" type="pres">
      <dgm:prSet presAssocID="{82A74A26-4F85-45EE-AF40-00194913DEB2}" presName="parentText" presStyleLbl="node1" presStyleIdx="1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S"/>
        </a:p>
      </dgm:t>
    </dgm:pt>
    <dgm:pt modelId="{4B3AFEB3-F66F-4BBA-B6AB-1F74937B7736}" type="pres">
      <dgm:prSet presAssocID="{82A74A26-4F85-45EE-AF40-00194913DEB2}" presName="descendantText" presStyleLbl="alignAccFollowNode1" presStyleIdx="1" presStyleCnt="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S"/>
        </a:p>
      </dgm:t>
    </dgm:pt>
    <dgm:pt modelId="{8E160886-78E3-4935-A231-57135D0E5603}" type="pres">
      <dgm:prSet presAssocID="{094195E0-A46E-4793-9833-6E771D326298}" presName="sp" presStyleCnt="0"/>
      <dgm:spPr/>
    </dgm:pt>
    <dgm:pt modelId="{FDCA447F-D940-4886-93A3-CDE148B644D5}" type="pres">
      <dgm:prSet presAssocID="{47C9BBD8-368B-4F20-AED5-2021BEF23B1B}" presName="linNode" presStyleCnt="0"/>
      <dgm:spPr/>
    </dgm:pt>
    <dgm:pt modelId="{FEF658C6-0768-4E80-ADD5-26113D051C3D}" type="pres">
      <dgm:prSet presAssocID="{47C9BBD8-368B-4F20-AED5-2021BEF23B1B}" presName="parentText" presStyleLbl="node1" presStyleIdx="2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S"/>
        </a:p>
      </dgm:t>
    </dgm:pt>
    <dgm:pt modelId="{00F75156-6326-497F-84FC-A19D4CB75566}" type="pres">
      <dgm:prSet presAssocID="{47C9BBD8-368B-4F20-AED5-2021BEF23B1B}" presName="descendantText" presStyleLbl="alignAccFollowNode1" presStyleIdx="2" presStyleCnt="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S"/>
        </a:p>
      </dgm:t>
    </dgm:pt>
    <dgm:pt modelId="{6475787E-5DDA-43D4-B65A-2ED298675020}" type="pres">
      <dgm:prSet presAssocID="{A78B45A0-A99F-48BB-9402-1AB0FF580C79}" presName="sp" presStyleCnt="0"/>
      <dgm:spPr/>
    </dgm:pt>
    <dgm:pt modelId="{A4D36B18-3A24-4E41-92DF-68CC0E9F59AF}" type="pres">
      <dgm:prSet presAssocID="{8BDD3A1A-9DAE-41B1-8FC7-B85F03F5A1D5}" presName="linNode" presStyleCnt="0"/>
      <dgm:spPr/>
    </dgm:pt>
    <dgm:pt modelId="{6C36943B-5EC1-4B7B-B27C-7F952FC9FCAB}" type="pres">
      <dgm:prSet presAssocID="{8BDD3A1A-9DAE-41B1-8FC7-B85F03F5A1D5}" presName="parentText" presStyleLbl="node1" presStyleIdx="3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S"/>
        </a:p>
      </dgm:t>
    </dgm:pt>
    <dgm:pt modelId="{6E839A3A-F685-4AB6-B91E-D012EDF2EF8F}" type="pres">
      <dgm:prSet presAssocID="{8BDD3A1A-9DAE-41B1-8FC7-B85F03F5A1D5}" presName="descendantText" presStyleLbl="alignAccFollowNode1" presStyleIdx="3" presStyleCnt="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S"/>
        </a:p>
      </dgm:t>
    </dgm:pt>
    <dgm:pt modelId="{D9D1B2DF-85DB-4CC1-B200-0D49DA52CC85}" type="pres">
      <dgm:prSet presAssocID="{D529C3FD-2BB2-48C3-8DC4-78622DBE32A9}" presName="sp" presStyleCnt="0"/>
      <dgm:spPr/>
    </dgm:pt>
    <dgm:pt modelId="{8DB2845A-F233-4567-8952-7907FFCE2235}" type="pres">
      <dgm:prSet presAssocID="{600BEDF2-E172-4B49-8C70-D36DFFB41B53}" presName="linNode" presStyleCnt="0"/>
      <dgm:spPr/>
    </dgm:pt>
    <dgm:pt modelId="{8D08D268-CF04-47F3-AA86-D359AD508BFE}" type="pres">
      <dgm:prSet presAssocID="{600BEDF2-E172-4B49-8C70-D36DFFB41B53}" presName="parentText" presStyleLbl="node1" presStyleIdx="4" presStyleCnt="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s-ES"/>
        </a:p>
      </dgm:t>
    </dgm:pt>
    <dgm:pt modelId="{88D04253-0008-47DE-9D1B-82373F83B4F3}" type="pres">
      <dgm:prSet presAssocID="{600BEDF2-E172-4B49-8C70-D36DFFB41B53}" presName="descendantText" presStyleLbl="alignAccFollowNode1" presStyleIdx="4" presStyleCnt="5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es-ES"/>
        </a:p>
      </dgm:t>
    </dgm:pt>
  </dgm:ptLst>
  <dgm:cxnLst>
    <dgm:cxn modelId="{20D2A393-DF86-40E9-8D76-0372CB5CF1B4}" srcId="{1B78E058-5BF7-4510-8035-BF47CB66FDAA}" destId="{47C9BBD8-368B-4F20-AED5-2021BEF23B1B}" srcOrd="2" destOrd="0" parTransId="{271C4C54-75C8-46CE-A455-B8E61E2B3F29}" sibTransId="{A78B45A0-A99F-48BB-9402-1AB0FF580C79}"/>
    <dgm:cxn modelId="{A94C0E39-4E0B-4B2C-8D2F-68CF250130BB}" type="presOf" srcId="{82A74A26-4F85-45EE-AF40-00194913DEB2}" destId="{2D639EAF-038E-485B-9B2A-DF5E72A85781}" srcOrd="0" destOrd="0" presId="urn:microsoft.com/office/officeart/2005/8/layout/vList5"/>
    <dgm:cxn modelId="{0C89FC00-5F31-4088-A3B7-630F69179A7A}" srcId="{1B78E058-5BF7-4510-8035-BF47CB66FDAA}" destId="{4444338A-20B4-48A1-BA51-E40EB4F03365}" srcOrd="0" destOrd="0" parTransId="{584A6D61-1883-4593-B5AD-8F44C20B263F}" sibTransId="{7B43006E-0A8F-41F1-AE40-1DB0BA957C95}"/>
    <dgm:cxn modelId="{D8DF3E2A-F617-46E3-A2FC-974D6B352E06}" type="presOf" srcId="{8BDD3A1A-9DAE-41B1-8FC7-B85F03F5A1D5}" destId="{6C36943B-5EC1-4B7B-B27C-7F952FC9FCAB}" srcOrd="0" destOrd="0" presId="urn:microsoft.com/office/officeart/2005/8/layout/vList5"/>
    <dgm:cxn modelId="{F523206A-32A3-4643-B668-5CBD432DB6DD}" type="presOf" srcId="{600BEDF2-E172-4B49-8C70-D36DFFB41B53}" destId="{8D08D268-CF04-47F3-AA86-D359AD508BFE}" srcOrd="0" destOrd="0" presId="urn:microsoft.com/office/officeart/2005/8/layout/vList5"/>
    <dgm:cxn modelId="{02328E7D-AFF0-442A-92A7-1A14204C5726}" srcId="{600BEDF2-E172-4B49-8C70-D36DFFB41B53}" destId="{BA1569E1-EBC8-4E9D-B6DC-C64201847F1E}" srcOrd="0" destOrd="0" parTransId="{86E4879B-5441-4827-A230-152718EB9524}" sibTransId="{AA7D25A1-C134-4AB7-8A5C-41245B80877F}"/>
    <dgm:cxn modelId="{EC84A653-3E39-4B1A-B974-05D31B428A87}" type="presOf" srcId="{1B78E058-5BF7-4510-8035-BF47CB66FDAA}" destId="{45A6B6B6-F65F-42D0-85F2-B55248DFB1B5}" srcOrd="0" destOrd="0" presId="urn:microsoft.com/office/officeart/2005/8/layout/vList5"/>
    <dgm:cxn modelId="{314D447D-7D2A-40FD-89C7-2D0CA264BA1C}" srcId="{82A74A26-4F85-45EE-AF40-00194913DEB2}" destId="{539DEF3C-8F2D-48DA-8103-44180E403390}" srcOrd="0" destOrd="0" parTransId="{EF68C9D0-4058-4B68-AEE9-646AA6B9661A}" sibTransId="{09A119A3-86EB-4AF0-83C7-A2919AB0059A}"/>
    <dgm:cxn modelId="{BDCA3AF6-1CE5-4A61-885B-1CC6149E93C9}" srcId="{8BDD3A1A-9DAE-41B1-8FC7-B85F03F5A1D5}" destId="{4B7D3B1F-5C3D-4A29-B8BB-FC992A7E4F29}" srcOrd="0" destOrd="0" parTransId="{733B3FBE-5B52-4E37-B0CC-432C40962AA2}" sibTransId="{8F711DEE-5BAB-44B1-9719-21612A8BDBEE}"/>
    <dgm:cxn modelId="{706477CD-82D2-4C45-962D-7925C45475AA}" type="presOf" srcId="{539DEF3C-8F2D-48DA-8103-44180E403390}" destId="{4B3AFEB3-F66F-4BBA-B6AB-1F74937B7736}" srcOrd="0" destOrd="0" presId="urn:microsoft.com/office/officeart/2005/8/layout/vList5"/>
    <dgm:cxn modelId="{A1282FEE-0BE7-4E18-8F62-EB53E0D82F3F}" type="presOf" srcId="{7B3F7BBB-ADAF-49EA-82EB-6512989886E1}" destId="{00F75156-6326-497F-84FC-A19D4CB75566}" srcOrd="0" destOrd="0" presId="urn:microsoft.com/office/officeart/2005/8/layout/vList5"/>
    <dgm:cxn modelId="{A915FCF7-092A-43AB-AB79-5251C1896B16}" type="presOf" srcId="{65E7E453-5B2B-4CF2-9539-F51060EE3EA4}" destId="{73BECDAD-2B26-46FA-BBBC-38ED4AC26897}" srcOrd="0" destOrd="0" presId="urn:microsoft.com/office/officeart/2005/8/layout/vList5"/>
    <dgm:cxn modelId="{CC8D94A6-151C-450A-A6A7-84CF0A5E3ACA}" type="presOf" srcId="{4444338A-20B4-48A1-BA51-E40EB4F03365}" destId="{A103A81E-B6B3-41BD-971F-2A6397304F1A}" srcOrd="0" destOrd="0" presId="urn:microsoft.com/office/officeart/2005/8/layout/vList5"/>
    <dgm:cxn modelId="{D25C56B3-3E0C-4483-B728-EAE00B66A79C}" srcId="{1B78E058-5BF7-4510-8035-BF47CB66FDAA}" destId="{600BEDF2-E172-4B49-8C70-D36DFFB41B53}" srcOrd="4" destOrd="0" parTransId="{EA4A316D-532A-454C-B8D3-EC3A534DA288}" sibTransId="{94AE6936-09B2-4F54-B06E-FF68D7106E78}"/>
    <dgm:cxn modelId="{DBCF663D-7BF7-4A2B-B106-CAB761902149}" srcId="{4444338A-20B4-48A1-BA51-E40EB4F03365}" destId="{65E7E453-5B2B-4CF2-9539-F51060EE3EA4}" srcOrd="0" destOrd="0" parTransId="{62010D5F-AA8F-4053-AD45-A8EC19A6E764}" sibTransId="{601F7838-C092-4A67-987A-878B8A796B57}"/>
    <dgm:cxn modelId="{63561A2A-E177-44BA-B780-A35AF485DEDE}" srcId="{1B78E058-5BF7-4510-8035-BF47CB66FDAA}" destId="{82A74A26-4F85-45EE-AF40-00194913DEB2}" srcOrd="1" destOrd="0" parTransId="{602F65CE-943B-479B-82C3-DD6EE496AD50}" sibTransId="{094195E0-A46E-4793-9833-6E771D326298}"/>
    <dgm:cxn modelId="{0E74EE8A-5F40-4109-82A5-AC32441E808F}" type="presOf" srcId="{4B7D3B1F-5C3D-4A29-B8BB-FC992A7E4F29}" destId="{6E839A3A-F685-4AB6-B91E-D012EDF2EF8F}" srcOrd="0" destOrd="0" presId="urn:microsoft.com/office/officeart/2005/8/layout/vList5"/>
    <dgm:cxn modelId="{D600ACDC-D5D4-40C8-ACB2-65D8F9A6A401}" type="presOf" srcId="{47C9BBD8-368B-4F20-AED5-2021BEF23B1B}" destId="{FEF658C6-0768-4E80-ADD5-26113D051C3D}" srcOrd="0" destOrd="0" presId="urn:microsoft.com/office/officeart/2005/8/layout/vList5"/>
    <dgm:cxn modelId="{B2F910FD-9FDE-463A-8307-C78795DD8B96}" srcId="{1B78E058-5BF7-4510-8035-BF47CB66FDAA}" destId="{8BDD3A1A-9DAE-41B1-8FC7-B85F03F5A1D5}" srcOrd="3" destOrd="0" parTransId="{03EDE22F-CB1C-448C-8BC5-64CA097758DF}" sibTransId="{D529C3FD-2BB2-48C3-8DC4-78622DBE32A9}"/>
    <dgm:cxn modelId="{5C661503-B412-432F-9B5B-80BF64330D89}" srcId="{47C9BBD8-368B-4F20-AED5-2021BEF23B1B}" destId="{7B3F7BBB-ADAF-49EA-82EB-6512989886E1}" srcOrd="0" destOrd="0" parTransId="{6DBCFFA1-D055-4326-99A2-D6D471DD7B32}" sibTransId="{2716370D-D541-400F-8764-AFE06976B367}"/>
    <dgm:cxn modelId="{A9E03E67-D4DA-4717-84BB-C8A5F7312B4E}" type="presOf" srcId="{BA1569E1-EBC8-4E9D-B6DC-C64201847F1E}" destId="{88D04253-0008-47DE-9D1B-82373F83B4F3}" srcOrd="0" destOrd="0" presId="urn:microsoft.com/office/officeart/2005/8/layout/vList5"/>
    <dgm:cxn modelId="{C45727B7-E9FB-4200-97D7-BF0EDA77B7C5}" type="presParOf" srcId="{45A6B6B6-F65F-42D0-85F2-B55248DFB1B5}" destId="{22BDA828-B6C0-40EA-BE23-58F53ACD1D50}" srcOrd="0" destOrd="0" presId="urn:microsoft.com/office/officeart/2005/8/layout/vList5"/>
    <dgm:cxn modelId="{780DAB58-26FC-4267-8423-0C333F97BE07}" type="presParOf" srcId="{22BDA828-B6C0-40EA-BE23-58F53ACD1D50}" destId="{A103A81E-B6B3-41BD-971F-2A6397304F1A}" srcOrd="0" destOrd="0" presId="urn:microsoft.com/office/officeart/2005/8/layout/vList5"/>
    <dgm:cxn modelId="{B5146F3E-EFFC-4E8B-8DBE-74E4AACA05DA}" type="presParOf" srcId="{22BDA828-B6C0-40EA-BE23-58F53ACD1D50}" destId="{73BECDAD-2B26-46FA-BBBC-38ED4AC26897}" srcOrd="1" destOrd="0" presId="urn:microsoft.com/office/officeart/2005/8/layout/vList5"/>
    <dgm:cxn modelId="{175598C7-4614-4889-819B-81659A90C4CE}" type="presParOf" srcId="{45A6B6B6-F65F-42D0-85F2-B55248DFB1B5}" destId="{446FDECC-310D-4B2E-9D2F-35924029B0C7}" srcOrd="1" destOrd="0" presId="urn:microsoft.com/office/officeart/2005/8/layout/vList5"/>
    <dgm:cxn modelId="{B5A29277-90B6-433C-B4F7-6F8FB8469A06}" type="presParOf" srcId="{45A6B6B6-F65F-42D0-85F2-B55248DFB1B5}" destId="{F5209C44-CCCC-4FDB-A58B-D87BD0DD598D}" srcOrd="2" destOrd="0" presId="urn:microsoft.com/office/officeart/2005/8/layout/vList5"/>
    <dgm:cxn modelId="{63400750-CADA-4127-9C48-B769BD9880F4}" type="presParOf" srcId="{F5209C44-CCCC-4FDB-A58B-D87BD0DD598D}" destId="{2D639EAF-038E-485B-9B2A-DF5E72A85781}" srcOrd="0" destOrd="0" presId="urn:microsoft.com/office/officeart/2005/8/layout/vList5"/>
    <dgm:cxn modelId="{1CCB632B-7F91-4596-B974-7822AFB1CD67}" type="presParOf" srcId="{F5209C44-CCCC-4FDB-A58B-D87BD0DD598D}" destId="{4B3AFEB3-F66F-4BBA-B6AB-1F74937B7736}" srcOrd="1" destOrd="0" presId="urn:microsoft.com/office/officeart/2005/8/layout/vList5"/>
    <dgm:cxn modelId="{9EC5B4DE-6A81-476C-9B36-93C12D73075F}" type="presParOf" srcId="{45A6B6B6-F65F-42D0-85F2-B55248DFB1B5}" destId="{8E160886-78E3-4935-A231-57135D0E5603}" srcOrd="3" destOrd="0" presId="urn:microsoft.com/office/officeart/2005/8/layout/vList5"/>
    <dgm:cxn modelId="{0825A369-7C66-4374-9E4A-2D1E5CE06B7F}" type="presParOf" srcId="{45A6B6B6-F65F-42D0-85F2-B55248DFB1B5}" destId="{FDCA447F-D940-4886-93A3-CDE148B644D5}" srcOrd="4" destOrd="0" presId="urn:microsoft.com/office/officeart/2005/8/layout/vList5"/>
    <dgm:cxn modelId="{DFC5B8E3-699C-4D78-978E-A60CBF0FF523}" type="presParOf" srcId="{FDCA447F-D940-4886-93A3-CDE148B644D5}" destId="{FEF658C6-0768-4E80-ADD5-26113D051C3D}" srcOrd="0" destOrd="0" presId="urn:microsoft.com/office/officeart/2005/8/layout/vList5"/>
    <dgm:cxn modelId="{99011B0C-4826-4C5A-BB6C-1C6486F61688}" type="presParOf" srcId="{FDCA447F-D940-4886-93A3-CDE148B644D5}" destId="{00F75156-6326-497F-84FC-A19D4CB75566}" srcOrd="1" destOrd="0" presId="urn:microsoft.com/office/officeart/2005/8/layout/vList5"/>
    <dgm:cxn modelId="{1C0F413A-70E2-48FB-A5F3-F90745D3D0DB}" type="presParOf" srcId="{45A6B6B6-F65F-42D0-85F2-B55248DFB1B5}" destId="{6475787E-5DDA-43D4-B65A-2ED298675020}" srcOrd="5" destOrd="0" presId="urn:microsoft.com/office/officeart/2005/8/layout/vList5"/>
    <dgm:cxn modelId="{A83CB4B9-517B-400D-9B08-DD050E277B01}" type="presParOf" srcId="{45A6B6B6-F65F-42D0-85F2-B55248DFB1B5}" destId="{A4D36B18-3A24-4E41-92DF-68CC0E9F59AF}" srcOrd="6" destOrd="0" presId="urn:microsoft.com/office/officeart/2005/8/layout/vList5"/>
    <dgm:cxn modelId="{5C40221C-AE3F-49CC-B755-72FF3DB71D3E}" type="presParOf" srcId="{A4D36B18-3A24-4E41-92DF-68CC0E9F59AF}" destId="{6C36943B-5EC1-4B7B-B27C-7F952FC9FCAB}" srcOrd="0" destOrd="0" presId="urn:microsoft.com/office/officeart/2005/8/layout/vList5"/>
    <dgm:cxn modelId="{FEADA030-2344-4677-AAD8-8DA5952827BB}" type="presParOf" srcId="{A4D36B18-3A24-4E41-92DF-68CC0E9F59AF}" destId="{6E839A3A-F685-4AB6-B91E-D012EDF2EF8F}" srcOrd="1" destOrd="0" presId="urn:microsoft.com/office/officeart/2005/8/layout/vList5"/>
    <dgm:cxn modelId="{72602336-7282-40D0-8735-E1211F976A14}" type="presParOf" srcId="{45A6B6B6-F65F-42D0-85F2-B55248DFB1B5}" destId="{D9D1B2DF-85DB-4CC1-B200-0D49DA52CC85}" srcOrd="7" destOrd="0" presId="urn:microsoft.com/office/officeart/2005/8/layout/vList5"/>
    <dgm:cxn modelId="{7CEE65B8-910D-49E7-97A1-457387B828E0}" type="presParOf" srcId="{45A6B6B6-F65F-42D0-85F2-B55248DFB1B5}" destId="{8DB2845A-F233-4567-8952-7907FFCE2235}" srcOrd="8" destOrd="0" presId="urn:microsoft.com/office/officeart/2005/8/layout/vList5"/>
    <dgm:cxn modelId="{4CC0D9C2-77AD-4A44-8F5B-7DB40C108C9B}" type="presParOf" srcId="{8DB2845A-F233-4567-8952-7907FFCE2235}" destId="{8D08D268-CF04-47F3-AA86-D359AD508BFE}" srcOrd="0" destOrd="0" presId="urn:microsoft.com/office/officeart/2005/8/layout/vList5"/>
    <dgm:cxn modelId="{D9451766-1576-414B-93A9-65B0DB224493}" type="presParOf" srcId="{8DB2845A-F233-4567-8952-7907FFCE2235}" destId="{88D04253-0008-47DE-9D1B-82373F83B4F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C5542AB-DE7C-4F18-A2B9-A4220940C177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6A4B3B8-2664-46A5-8F54-B67C4440394C}">
      <dgm:prSet phldrT="[Texto]"/>
      <dgm:spPr/>
      <dgm:t>
        <a:bodyPr/>
        <a:lstStyle/>
        <a:p>
          <a:r>
            <a:rPr lang="es-ES" dirty="0" smtClean="0"/>
            <a:t>Contrastar su estilo de liderazgo con el ideal</a:t>
          </a:r>
          <a:endParaRPr lang="es-ES" dirty="0"/>
        </a:p>
      </dgm:t>
    </dgm:pt>
    <dgm:pt modelId="{C6D8AC23-FE58-40D0-83DF-E2C18A726AFF}" type="parTrans" cxnId="{1D42D9F9-68C1-46C2-A5E2-038B45131510}">
      <dgm:prSet/>
      <dgm:spPr/>
      <dgm:t>
        <a:bodyPr/>
        <a:lstStyle/>
        <a:p>
          <a:endParaRPr lang="es-ES"/>
        </a:p>
      </dgm:t>
    </dgm:pt>
    <dgm:pt modelId="{D5B2E4DB-FA5B-44F6-ABAD-AF2876556CA3}" type="sibTrans" cxnId="{1D42D9F9-68C1-46C2-A5E2-038B45131510}">
      <dgm:prSet/>
      <dgm:spPr/>
      <dgm:t>
        <a:bodyPr/>
        <a:lstStyle/>
        <a:p>
          <a:endParaRPr lang="es-ES"/>
        </a:p>
      </dgm:t>
    </dgm:pt>
    <dgm:pt modelId="{935B87D6-0E81-40C2-A8B1-935F7D3BCED5}">
      <dgm:prSet phldrT="[Texto]"/>
      <dgm:spPr/>
      <dgm:t>
        <a:bodyPr/>
        <a:lstStyle/>
        <a:p>
          <a:r>
            <a:rPr lang="es-ES" dirty="0" smtClean="0"/>
            <a:t>Informar y capacitar a los conductores</a:t>
          </a:r>
          <a:endParaRPr lang="es-ES" dirty="0"/>
        </a:p>
      </dgm:t>
    </dgm:pt>
    <dgm:pt modelId="{6D396E65-1C47-4431-B7CD-83FDA40108BB}" type="parTrans" cxnId="{4084B5BF-9853-4B99-BE77-69837C81130C}">
      <dgm:prSet/>
      <dgm:spPr/>
      <dgm:t>
        <a:bodyPr/>
        <a:lstStyle/>
        <a:p>
          <a:endParaRPr lang="es-ES"/>
        </a:p>
      </dgm:t>
    </dgm:pt>
    <dgm:pt modelId="{1D8A1F2A-51A7-4179-A1B7-1976D78ECD12}" type="sibTrans" cxnId="{4084B5BF-9853-4B99-BE77-69837C81130C}">
      <dgm:prSet/>
      <dgm:spPr/>
      <dgm:t>
        <a:bodyPr/>
        <a:lstStyle/>
        <a:p>
          <a:endParaRPr lang="es-ES"/>
        </a:p>
      </dgm:t>
    </dgm:pt>
    <dgm:pt modelId="{761E0BCD-3D8E-4869-A506-EDCD147A9DD2}">
      <dgm:prSet phldrT="[Texto]"/>
      <dgm:spPr/>
      <dgm:t>
        <a:bodyPr/>
        <a:lstStyle/>
        <a:p>
          <a:r>
            <a:rPr lang="es-ES" dirty="0" smtClean="0"/>
            <a:t>Implantar una cultura transformacional</a:t>
          </a:r>
          <a:endParaRPr lang="es-ES" dirty="0"/>
        </a:p>
      </dgm:t>
    </dgm:pt>
    <dgm:pt modelId="{BD3CC9FC-4D9A-4940-89F8-4454A92BCA77}" type="parTrans" cxnId="{B303BC82-BF4D-40D9-808B-F469DFE99CE9}">
      <dgm:prSet/>
      <dgm:spPr/>
      <dgm:t>
        <a:bodyPr/>
        <a:lstStyle/>
        <a:p>
          <a:endParaRPr lang="es-ES"/>
        </a:p>
      </dgm:t>
    </dgm:pt>
    <dgm:pt modelId="{8F00288E-83CF-440F-B7E6-BA55D6E47D5B}" type="sibTrans" cxnId="{B303BC82-BF4D-40D9-808B-F469DFE99CE9}">
      <dgm:prSet/>
      <dgm:spPr/>
      <dgm:t>
        <a:bodyPr/>
        <a:lstStyle/>
        <a:p>
          <a:endParaRPr lang="es-ES"/>
        </a:p>
      </dgm:t>
    </dgm:pt>
    <dgm:pt modelId="{64C43C30-E1E9-4CB6-BCCB-A665D23D07AE}">
      <dgm:prSet/>
      <dgm:spPr/>
      <dgm:t>
        <a:bodyPr/>
        <a:lstStyle/>
        <a:p>
          <a:r>
            <a:rPr lang="es-ES" dirty="0" smtClean="0"/>
            <a:t>Administrar estratégicamente el sistema de recompensas.</a:t>
          </a:r>
          <a:endParaRPr lang="es-ES" dirty="0"/>
        </a:p>
      </dgm:t>
    </dgm:pt>
    <dgm:pt modelId="{7C6D2134-1E92-4FF8-8B73-E5BD78B0EC94}" type="parTrans" cxnId="{F6B96463-67A2-4D4C-8476-934147392E18}">
      <dgm:prSet/>
      <dgm:spPr/>
      <dgm:t>
        <a:bodyPr/>
        <a:lstStyle/>
        <a:p>
          <a:endParaRPr lang="es-ES"/>
        </a:p>
      </dgm:t>
    </dgm:pt>
    <dgm:pt modelId="{99C164FC-17F8-45C1-98A7-CC297F3ABCF6}" type="sibTrans" cxnId="{F6B96463-67A2-4D4C-8476-934147392E18}">
      <dgm:prSet/>
      <dgm:spPr/>
      <dgm:t>
        <a:bodyPr/>
        <a:lstStyle/>
        <a:p>
          <a:endParaRPr lang="es-ES"/>
        </a:p>
      </dgm:t>
    </dgm:pt>
    <dgm:pt modelId="{4A1FD897-0FB1-43A5-9A08-217AEF13446D}" type="pres">
      <dgm:prSet presAssocID="{4C5542AB-DE7C-4F18-A2B9-A4220940C177}" presName="arrowDiagram" presStyleCnt="0">
        <dgm:presLayoutVars>
          <dgm:chMax val="5"/>
          <dgm:dir/>
          <dgm:resizeHandles val="exact"/>
        </dgm:presLayoutVars>
      </dgm:prSet>
      <dgm:spPr/>
    </dgm:pt>
    <dgm:pt modelId="{3D9BE299-77DF-4A87-ADAA-40FB1787BDE3}" type="pres">
      <dgm:prSet presAssocID="{4C5542AB-DE7C-4F18-A2B9-A4220940C177}" presName="arrow" presStyleLbl="bgShp" presStyleIdx="0" presStyleCnt="1"/>
      <dgm:spPr/>
    </dgm:pt>
    <dgm:pt modelId="{4D1D8550-FA62-4CE9-B072-265CDFB8F022}" type="pres">
      <dgm:prSet presAssocID="{4C5542AB-DE7C-4F18-A2B9-A4220940C177}" presName="arrowDiagram4" presStyleCnt="0"/>
      <dgm:spPr/>
    </dgm:pt>
    <dgm:pt modelId="{4A53E69F-FDE1-479E-929B-1DEAA80545D4}" type="pres">
      <dgm:prSet presAssocID="{C6A4B3B8-2664-46A5-8F54-B67C4440394C}" presName="bullet4a" presStyleLbl="node1" presStyleIdx="0" presStyleCnt="4"/>
      <dgm:spPr/>
    </dgm:pt>
    <dgm:pt modelId="{6DFFA766-8449-4A0A-B11F-078BA999C60A}" type="pres">
      <dgm:prSet presAssocID="{C6A4B3B8-2664-46A5-8F54-B67C4440394C}" presName="textBox4a" presStyleLbl="revTx" presStyleIdx="0" presStyleCnt="4">
        <dgm:presLayoutVars>
          <dgm:bulletEnabled val="1"/>
        </dgm:presLayoutVars>
      </dgm:prSet>
      <dgm:spPr/>
    </dgm:pt>
    <dgm:pt modelId="{93247DF2-08CE-44A4-8F63-0A514ABC5DC7}" type="pres">
      <dgm:prSet presAssocID="{64C43C30-E1E9-4CB6-BCCB-A665D23D07AE}" presName="bullet4b" presStyleLbl="node1" presStyleIdx="1" presStyleCnt="4"/>
      <dgm:spPr>
        <a:solidFill>
          <a:schemeClr val="accent1">
            <a:lumMod val="75000"/>
          </a:schemeClr>
        </a:solidFill>
      </dgm:spPr>
    </dgm:pt>
    <dgm:pt modelId="{4F181DC9-2D37-415C-8C4F-56DF7D6342D1}" type="pres">
      <dgm:prSet presAssocID="{64C43C30-E1E9-4CB6-BCCB-A665D23D07AE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378B93-CC6F-4621-81E1-479E4214049D}" type="pres">
      <dgm:prSet presAssocID="{935B87D6-0E81-40C2-A8B1-935F7D3BCED5}" presName="bullet4c" presStyleLbl="node1" presStyleIdx="2" presStyleCnt="4"/>
      <dgm:spPr>
        <a:solidFill>
          <a:srgbClr val="00B0F0"/>
        </a:solidFill>
      </dgm:spPr>
    </dgm:pt>
    <dgm:pt modelId="{87B806CF-6DD1-450C-8A60-F994EB47CBC4}" type="pres">
      <dgm:prSet presAssocID="{935B87D6-0E81-40C2-A8B1-935F7D3BCED5}" presName="textBox4c" presStyleLbl="revTx" presStyleIdx="2" presStyleCnt="4">
        <dgm:presLayoutVars>
          <dgm:bulletEnabled val="1"/>
        </dgm:presLayoutVars>
      </dgm:prSet>
      <dgm:spPr/>
    </dgm:pt>
    <dgm:pt modelId="{7A94B72D-66C4-499B-A0E4-2319BA03EE2D}" type="pres">
      <dgm:prSet presAssocID="{761E0BCD-3D8E-4869-A506-EDCD147A9DD2}" presName="bullet4d" presStyleLbl="node1" presStyleIdx="3" presStyleCnt="4"/>
      <dgm:spPr>
        <a:solidFill>
          <a:srgbClr val="336699"/>
        </a:solidFill>
      </dgm:spPr>
    </dgm:pt>
    <dgm:pt modelId="{4F0A0D7C-614F-4884-B700-604F8EE5EA60}" type="pres">
      <dgm:prSet presAssocID="{761E0BCD-3D8E-4869-A506-EDCD147A9DD2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C2C1065-B3E4-49CF-A84D-4CDFC40B1004}" type="presOf" srcId="{935B87D6-0E81-40C2-A8B1-935F7D3BCED5}" destId="{87B806CF-6DD1-450C-8A60-F994EB47CBC4}" srcOrd="0" destOrd="0" presId="urn:microsoft.com/office/officeart/2005/8/layout/arrow2"/>
    <dgm:cxn modelId="{570ABE5C-88B4-44F3-A7B7-D3DE5A967B77}" type="presOf" srcId="{761E0BCD-3D8E-4869-A506-EDCD147A9DD2}" destId="{4F0A0D7C-614F-4884-B700-604F8EE5EA60}" srcOrd="0" destOrd="0" presId="urn:microsoft.com/office/officeart/2005/8/layout/arrow2"/>
    <dgm:cxn modelId="{1D42D9F9-68C1-46C2-A5E2-038B45131510}" srcId="{4C5542AB-DE7C-4F18-A2B9-A4220940C177}" destId="{C6A4B3B8-2664-46A5-8F54-B67C4440394C}" srcOrd="0" destOrd="0" parTransId="{C6D8AC23-FE58-40D0-83DF-E2C18A726AFF}" sibTransId="{D5B2E4DB-FA5B-44F6-ABAD-AF2876556CA3}"/>
    <dgm:cxn modelId="{B303BC82-BF4D-40D9-808B-F469DFE99CE9}" srcId="{4C5542AB-DE7C-4F18-A2B9-A4220940C177}" destId="{761E0BCD-3D8E-4869-A506-EDCD147A9DD2}" srcOrd="3" destOrd="0" parTransId="{BD3CC9FC-4D9A-4940-89F8-4454A92BCA77}" sibTransId="{8F00288E-83CF-440F-B7E6-BA55D6E47D5B}"/>
    <dgm:cxn modelId="{07A6D1BA-C26C-46FE-894D-4524C97E4FD3}" type="presOf" srcId="{4C5542AB-DE7C-4F18-A2B9-A4220940C177}" destId="{4A1FD897-0FB1-43A5-9A08-217AEF13446D}" srcOrd="0" destOrd="0" presId="urn:microsoft.com/office/officeart/2005/8/layout/arrow2"/>
    <dgm:cxn modelId="{F6B96463-67A2-4D4C-8476-934147392E18}" srcId="{4C5542AB-DE7C-4F18-A2B9-A4220940C177}" destId="{64C43C30-E1E9-4CB6-BCCB-A665D23D07AE}" srcOrd="1" destOrd="0" parTransId="{7C6D2134-1E92-4FF8-8B73-E5BD78B0EC94}" sibTransId="{99C164FC-17F8-45C1-98A7-CC297F3ABCF6}"/>
    <dgm:cxn modelId="{4084B5BF-9853-4B99-BE77-69837C81130C}" srcId="{4C5542AB-DE7C-4F18-A2B9-A4220940C177}" destId="{935B87D6-0E81-40C2-A8B1-935F7D3BCED5}" srcOrd="2" destOrd="0" parTransId="{6D396E65-1C47-4431-B7CD-83FDA40108BB}" sibTransId="{1D8A1F2A-51A7-4179-A1B7-1976D78ECD12}"/>
    <dgm:cxn modelId="{33DB0F08-2FDE-44D9-811E-098976A2C68E}" type="presOf" srcId="{C6A4B3B8-2664-46A5-8F54-B67C4440394C}" destId="{6DFFA766-8449-4A0A-B11F-078BA999C60A}" srcOrd="0" destOrd="0" presId="urn:microsoft.com/office/officeart/2005/8/layout/arrow2"/>
    <dgm:cxn modelId="{6960CD20-C593-4666-9FAE-2761E4BA4760}" type="presOf" srcId="{64C43C30-E1E9-4CB6-BCCB-A665D23D07AE}" destId="{4F181DC9-2D37-415C-8C4F-56DF7D6342D1}" srcOrd="0" destOrd="0" presId="urn:microsoft.com/office/officeart/2005/8/layout/arrow2"/>
    <dgm:cxn modelId="{A913F98A-DBC7-4E1F-B9D9-F951EFAFC861}" type="presParOf" srcId="{4A1FD897-0FB1-43A5-9A08-217AEF13446D}" destId="{3D9BE299-77DF-4A87-ADAA-40FB1787BDE3}" srcOrd="0" destOrd="0" presId="urn:microsoft.com/office/officeart/2005/8/layout/arrow2"/>
    <dgm:cxn modelId="{5D7F7290-1562-4BFD-8DA1-88F34EE42C0D}" type="presParOf" srcId="{4A1FD897-0FB1-43A5-9A08-217AEF13446D}" destId="{4D1D8550-FA62-4CE9-B072-265CDFB8F022}" srcOrd="1" destOrd="0" presId="urn:microsoft.com/office/officeart/2005/8/layout/arrow2"/>
    <dgm:cxn modelId="{CAB5E80B-437E-4C92-8887-F1E0F6896E42}" type="presParOf" srcId="{4D1D8550-FA62-4CE9-B072-265CDFB8F022}" destId="{4A53E69F-FDE1-479E-929B-1DEAA80545D4}" srcOrd="0" destOrd="0" presId="urn:microsoft.com/office/officeart/2005/8/layout/arrow2"/>
    <dgm:cxn modelId="{7DAA909A-B172-4754-ACE6-D341FCA59B8C}" type="presParOf" srcId="{4D1D8550-FA62-4CE9-B072-265CDFB8F022}" destId="{6DFFA766-8449-4A0A-B11F-078BA999C60A}" srcOrd="1" destOrd="0" presId="urn:microsoft.com/office/officeart/2005/8/layout/arrow2"/>
    <dgm:cxn modelId="{294DC860-B5F7-4222-909C-4C824E5F243B}" type="presParOf" srcId="{4D1D8550-FA62-4CE9-B072-265CDFB8F022}" destId="{93247DF2-08CE-44A4-8F63-0A514ABC5DC7}" srcOrd="2" destOrd="0" presId="urn:microsoft.com/office/officeart/2005/8/layout/arrow2"/>
    <dgm:cxn modelId="{73B715E5-FC21-452A-876F-201D08D5BCB0}" type="presParOf" srcId="{4D1D8550-FA62-4CE9-B072-265CDFB8F022}" destId="{4F181DC9-2D37-415C-8C4F-56DF7D6342D1}" srcOrd="3" destOrd="0" presId="urn:microsoft.com/office/officeart/2005/8/layout/arrow2"/>
    <dgm:cxn modelId="{14FC3902-1003-4103-9188-CDBC9154980E}" type="presParOf" srcId="{4D1D8550-FA62-4CE9-B072-265CDFB8F022}" destId="{E3378B93-CC6F-4621-81E1-479E4214049D}" srcOrd="4" destOrd="0" presId="urn:microsoft.com/office/officeart/2005/8/layout/arrow2"/>
    <dgm:cxn modelId="{73FDF1FF-CFAA-42C4-932F-1012744B39E3}" type="presParOf" srcId="{4D1D8550-FA62-4CE9-B072-265CDFB8F022}" destId="{87B806CF-6DD1-450C-8A60-F994EB47CBC4}" srcOrd="5" destOrd="0" presId="urn:microsoft.com/office/officeart/2005/8/layout/arrow2"/>
    <dgm:cxn modelId="{301B1C7D-9D67-4262-B718-91A1A43772C2}" type="presParOf" srcId="{4D1D8550-FA62-4CE9-B072-265CDFB8F022}" destId="{7A94B72D-66C4-499B-A0E4-2319BA03EE2D}" srcOrd="6" destOrd="0" presId="urn:microsoft.com/office/officeart/2005/8/layout/arrow2"/>
    <dgm:cxn modelId="{FD863621-83B1-49DA-BCF2-155CC0EB63B8}" type="presParOf" srcId="{4D1D8550-FA62-4CE9-B072-265CDFB8F022}" destId="{4F0A0D7C-614F-4884-B700-604F8EE5EA6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924E87-BCC0-4D04-A77E-8634F571E694}">
      <dsp:nvSpPr>
        <dsp:cNvPr id="0" name=""/>
        <dsp:cNvSpPr/>
      </dsp:nvSpPr>
      <dsp:spPr>
        <a:xfrm>
          <a:off x="0" y="533283"/>
          <a:ext cx="468052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FC1E9-2684-4A72-9F16-E501E14541B0}">
      <dsp:nvSpPr>
        <dsp:cNvPr id="0" name=""/>
        <dsp:cNvSpPr/>
      </dsp:nvSpPr>
      <dsp:spPr>
        <a:xfrm>
          <a:off x="222827" y="35802"/>
          <a:ext cx="4456545" cy="836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smtClean="0"/>
            <a:t>Cubre el 61.4% de la demanda total.</a:t>
          </a:r>
          <a:endParaRPr lang="es-ES" sz="1800" kern="1200" dirty="0">
            <a:latin typeface="Calibri" panose="020F0502020204030204"/>
            <a:ea typeface="+mn-ea"/>
            <a:cs typeface="+mn-cs"/>
          </a:endParaRPr>
        </a:p>
      </dsp:txBody>
      <dsp:txXfrm>
        <a:off x="222827" y="35802"/>
        <a:ext cx="4456545" cy="836960"/>
      </dsp:txXfrm>
    </dsp:sp>
    <dsp:sp modelId="{F4173A53-D6A7-4963-AFDF-7A58BD6B6F4E}">
      <dsp:nvSpPr>
        <dsp:cNvPr id="0" name=""/>
        <dsp:cNvSpPr/>
      </dsp:nvSpPr>
      <dsp:spPr>
        <a:xfrm>
          <a:off x="0" y="1734564"/>
          <a:ext cx="468052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4800000"/>
              <a:satOff val="-16668"/>
              <a:lumOff val="20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3222E-961A-463B-A089-3BCE1478805C}">
      <dsp:nvSpPr>
        <dsp:cNvPr id="0" name=""/>
        <dsp:cNvSpPr/>
      </dsp:nvSpPr>
      <dsp:spPr>
        <a:xfrm>
          <a:off x="222827" y="1237083"/>
          <a:ext cx="4456545" cy="836960"/>
        </a:xfrm>
        <a:prstGeom prst="roundRect">
          <a:avLst/>
        </a:prstGeom>
        <a:gradFill rotWithShape="0">
          <a:gsLst>
            <a:gs pos="0">
              <a:schemeClr val="accent2">
                <a:hueOff val="-4800000"/>
                <a:satOff val="-16668"/>
                <a:lumOff val="20000"/>
                <a:alphaOff val="0"/>
                <a:tint val="50000"/>
                <a:satMod val="300000"/>
              </a:schemeClr>
            </a:gs>
            <a:gs pos="35000">
              <a:schemeClr val="accent2">
                <a:hueOff val="-4800000"/>
                <a:satOff val="-16668"/>
                <a:lumOff val="20000"/>
                <a:alphaOff val="0"/>
                <a:tint val="37000"/>
                <a:satMod val="300000"/>
              </a:schemeClr>
            </a:gs>
            <a:gs pos="100000">
              <a:schemeClr val="accent2">
                <a:hueOff val="-4800000"/>
                <a:satOff val="-16668"/>
                <a:lumOff val="20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smtClean="0"/>
            <a:t>El municipio en conjunto con las operadoras de transporte</a:t>
          </a:r>
          <a:endParaRPr lang="es-ES" sz="1800" kern="1200" dirty="0">
            <a:latin typeface="Calibri" panose="020F0502020204030204"/>
            <a:ea typeface="+mn-ea"/>
            <a:cs typeface="+mn-cs"/>
          </a:endParaRPr>
        </a:p>
      </dsp:txBody>
      <dsp:txXfrm>
        <a:off x="222827" y="1237083"/>
        <a:ext cx="4456545" cy="836960"/>
      </dsp:txXfrm>
    </dsp:sp>
    <dsp:sp modelId="{8F9AA4D6-911A-45C8-A8F9-5D2EC1F9FE8D}">
      <dsp:nvSpPr>
        <dsp:cNvPr id="0" name=""/>
        <dsp:cNvSpPr/>
      </dsp:nvSpPr>
      <dsp:spPr>
        <a:xfrm>
          <a:off x="0" y="2935844"/>
          <a:ext cx="468052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9600000"/>
              <a:satOff val="-33335"/>
              <a:lumOff val="400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14483-1075-4C81-A7CC-811816733AAB}">
      <dsp:nvSpPr>
        <dsp:cNvPr id="0" name=""/>
        <dsp:cNvSpPr/>
      </dsp:nvSpPr>
      <dsp:spPr>
        <a:xfrm>
          <a:off x="222827" y="2438364"/>
          <a:ext cx="4456545" cy="836960"/>
        </a:xfrm>
        <a:prstGeom prst="roundRect">
          <a:avLst/>
        </a:prstGeom>
        <a:gradFill rotWithShape="0">
          <a:gsLst>
            <a:gs pos="0">
              <a:schemeClr val="accent2">
                <a:hueOff val="-9600000"/>
                <a:satOff val="-33335"/>
                <a:lumOff val="40001"/>
                <a:alphaOff val="0"/>
                <a:tint val="50000"/>
                <a:satMod val="300000"/>
              </a:schemeClr>
            </a:gs>
            <a:gs pos="35000">
              <a:schemeClr val="accent2">
                <a:hueOff val="-9600000"/>
                <a:satOff val="-33335"/>
                <a:lumOff val="4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9600000"/>
                <a:satOff val="-33335"/>
                <a:lumOff val="4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i="0" kern="1200" smtClean="0"/>
            <a:t>Las relaciones con los colaboradores se reflejan directamente en las relaciones con los clientes.</a:t>
          </a:r>
          <a:endParaRPr lang="es-ES" sz="1800" kern="1200" dirty="0">
            <a:latin typeface="Calibri" panose="020F0502020204030204"/>
            <a:ea typeface="+mn-ea"/>
            <a:cs typeface="+mn-cs"/>
          </a:endParaRPr>
        </a:p>
      </dsp:txBody>
      <dsp:txXfrm>
        <a:off x="222827" y="2438364"/>
        <a:ext cx="4456545" cy="836960"/>
      </dsp:txXfrm>
    </dsp:sp>
    <dsp:sp modelId="{0F8BA2C8-E6D2-43C3-9E57-A0E0A582ED18}">
      <dsp:nvSpPr>
        <dsp:cNvPr id="0" name=""/>
        <dsp:cNvSpPr/>
      </dsp:nvSpPr>
      <dsp:spPr>
        <a:xfrm>
          <a:off x="0" y="4137125"/>
          <a:ext cx="468052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0EF084-39C9-415D-9FA6-C73E4B1091B1}">
      <dsp:nvSpPr>
        <dsp:cNvPr id="0" name=""/>
        <dsp:cNvSpPr/>
      </dsp:nvSpPr>
      <dsp:spPr>
        <a:xfrm>
          <a:off x="222827" y="3639644"/>
          <a:ext cx="4456545" cy="836960"/>
        </a:xfrm>
        <a:prstGeom prst="roundRect">
          <a:avLst/>
        </a:prstGeom>
        <a:gradFill rotWithShape="0">
          <a:gsLst>
            <a:gs pos="0">
              <a:schemeClr val="accent2">
                <a:hueOff val="-14400000"/>
                <a:satOff val="-50003"/>
                <a:lumOff val="60001"/>
                <a:alphaOff val="0"/>
                <a:tint val="50000"/>
                <a:satMod val="300000"/>
              </a:schemeClr>
            </a:gs>
            <a:gs pos="35000">
              <a:schemeClr val="accent2">
                <a:hueOff val="-14400000"/>
                <a:satOff val="-50003"/>
                <a:lumOff val="60001"/>
                <a:alphaOff val="0"/>
                <a:tint val="37000"/>
                <a:satMod val="300000"/>
              </a:schemeClr>
            </a:gs>
            <a:gs pos="100000">
              <a:schemeClr val="accent2">
                <a:hueOff val="-14400000"/>
                <a:satOff val="-50003"/>
                <a:lumOff val="6000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smtClean="0"/>
            <a:t>El liderazgo es un precedente de la satisfacción.</a:t>
          </a:r>
          <a:endParaRPr lang="es-ES" sz="1800" kern="1200" dirty="0">
            <a:latin typeface="Calibri" panose="020F0502020204030204"/>
            <a:ea typeface="+mn-ea"/>
            <a:cs typeface="+mn-cs"/>
          </a:endParaRPr>
        </a:p>
      </dsp:txBody>
      <dsp:txXfrm>
        <a:off x="222827" y="3639644"/>
        <a:ext cx="4456545" cy="836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6B8785-5B72-4998-9E60-B10EC367AAD9}">
      <dsp:nvSpPr>
        <dsp:cNvPr id="0" name=""/>
        <dsp:cNvSpPr/>
      </dsp:nvSpPr>
      <dsp:spPr>
        <a:xfrm>
          <a:off x="2598127" y="0"/>
          <a:ext cx="6943660" cy="2082025"/>
        </a:xfrm>
        <a:prstGeom prst="rightArrow">
          <a:avLst>
            <a:gd name="adj1" fmla="val 75000"/>
            <a:gd name="adj2" fmla="val 50000"/>
          </a:avLst>
        </a:prstGeom>
        <a:solidFill>
          <a:srgbClr val="ED7D31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ED7D31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Analizar la incidencia del estilo de liderazgo en la satisfacción de los empleados de las cooperativas de transporte público del Distrito Metropolitano de Quito.</a:t>
          </a: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2598127" y="0"/>
        <a:ext cx="6943660" cy="2082025"/>
      </dsp:txXfrm>
    </dsp:sp>
    <dsp:sp modelId="{A48DD898-0DFE-45E2-AF0D-A447FA607501}">
      <dsp:nvSpPr>
        <dsp:cNvPr id="0" name=""/>
        <dsp:cNvSpPr/>
      </dsp:nvSpPr>
      <dsp:spPr>
        <a:xfrm>
          <a:off x="744985" y="343475"/>
          <a:ext cx="1731019" cy="1390988"/>
        </a:xfrm>
        <a:prstGeom prst="roundRect">
          <a:avLst/>
        </a:prstGeom>
        <a:solidFill>
          <a:srgbClr val="ED7D31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Objetivo General</a:t>
          </a:r>
          <a:endParaRPr lang="es-ES" sz="2700" kern="1200" dirty="0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744985" y="343475"/>
        <a:ext cx="1731019" cy="1390988"/>
      </dsp:txXfrm>
    </dsp:sp>
    <dsp:sp modelId="{817A9AB1-B909-4BB5-A91D-EBC6EB8C4227}">
      <dsp:nvSpPr>
        <dsp:cNvPr id="0" name=""/>
        <dsp:cNvSpPr/>
      </dsp:nvSpPr>
      <dsp:spPr>
        <a:xfrm>
          <a:off x="3195425" y="1986026"/>
          <a:ext cx="6362236" cy="3077259"/>
        </a:xfrm>
        <a:prstGeom prst="rightArrow">
          <a:avLst>
            <a:gd name="adj1" fmla="val 75000"/>
            <a:gd name="adj2" fmla="val 50000"/>
          </a:avLst>
        </a:prstGeom>
        <a:solidFill>
          <a:srgbClr val="A5A5A5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A5A5A5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Estudiar las dimensiones y variables que intervienen en el Modelo de Liderazgo de Rango Completo desde la perspectiva teórica transaccional y transformacional.</a:t>
          </a:r>
          <a:endParaRPr lang="es-ES" sz="1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Realizar un diagnóstico multifactorial basado en el Modelo de Liderazgo de Rango Completo, a los conductores de las cooperativas de transporte convencional.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Identificar las características que definen el estilo de liderazgo que existe en las operadoras de transporte.</a:t>
          </a:r>
          <a:endParaRPr lang="es-MX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500" kern="1200" dirty="0" smtClean="0"/>
            <a:t>Establecer la relación que existe entre el estilo de liderazgo y las variables de resultado (satisfacción, esfuerzo extra, efectividad).</a:t>
          </a:r>
          <a:endParaRPr lang="es-MX" sz="1500" kern="1200" dirty="0"/>
        </a:p>
      </dsp:txBody>
      <dsp:txXfrm>
        <a:off x="3195425" y="1986026"/>
        <a:ext cx="6362236" cy="3077259"/>
      </dsp:txXfrm>
    </dsp:sp>
    <dsp:sp modelId="{BFEEC946-2344-4D72-A0A5-14ADB603BECE}">
      <dsp:nvSpPr>
        <dsp:cNvPr id="0" name=""/>
        <dsp:cNvSpPr/>
      </dsp:nvSpPr>
      <dsp:spPr>
        <a:xfrm>
          <a:off x="715559" y="2892948"/>
          <a:ext cx="2338783" cy="978766"/>
        </a:xfrm>
        <a:prstGeom prst="roundRect">
          <a:avLst/>
        </a:prstGeom>
        <a:solidFill>
          <a:srgbClr val="A5A5A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kern="1200" dirty="0" smtClean="0">
              <a:solidFill>
                <a:sysClr val="windowText" lastClr="000000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Objetivos Específicos</a:t>
          </a:r>
          <a:endParaRPr lang="es-ES" sz="2700" kern="1200" dirty="0">
            <a:solidFill>
              <a:sysClr val="windowText" lastClr="000000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715559" y="2892948"/>
        <a:ext cx="2338783" cy="9787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2E3AF2-F0A4-40DC-A50C-8B996D228821}">
      <dsp:nvSpPr>
        <dsp:cNvPr id="0" name=""/>
        <dsp:cNvSpPr/>
      </dsp:nvSpPr>
      <dsp:spPr>
        <a:xfrm>
          <a:off x="915471" y="0"/>
          <a:ext cx="4145722" cy="4145722"/>
        </a:xfrm>
        <a:prstGeom prst="ellipse">
          <a:avLst/>
        </a:prstGeom>
        <a:solidFill>
          <a:schemeClr val="accent5">
            <a:lumMod val="50000"/>
          </a:schemeClr>
        </a:solidFill>
        <a:ln w="9525" cap="flat" cmpd="sng" algn="ctr">
          <a:solidFill>
            <a:schemeClr val="accent5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>
              <a:latin typeface="+mn-lt"/>
            </a:rPr>
            <a:t>Visión de un futuro ideal</a:t>
          </a:r>
        </a:p>
      </dsp:txBody>
      <dsp:txXfrm>
        <a:off x="2408760" y="207286"/>
        <a:ext cx="1159143" cy="621858"/>
      </dsp:txXfrm>
    </dsp:sp>
    <dsp:sp modelId="{28B771F4-D08F-40F4-BA9D-CD16FCA99F50}">
      <dsp:nvSpPr>
        <dsp:cNvPr id="0" name=""/>
        <dsp:cNvSpPr/>
      </dsp:nvSpPr>
      <dsp:spPr>
        <a:xfrm>
          <a:off x="1330043" y="829144"/>
          <a:ext cx="3316577" cy="3316577"/>
        </a:xfrm>
        <a:prstGeom prst="ellipse">
          <a:avLst/>
        </a:prstGeom>
        <a:solidFill>
          <a:schemeClr val="accent5">
            <a:lumMod val="90000"/>
          </a:schemeClr>
        </a:solidFill>
        <a:ln w="9525" cap="flat" cmpd="sng" algn="ctr">
          <a:solidFill>
            <a:schemeClr val="accent5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5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>
              <a:solidFill>
                <a:schemeClr val="accent6">
                  <a:lumMod val="75000"/>
                </a:schemeClr>
              </a:solidFill>
              <a:latin typeface="+mn-lt"/>
            </a:rPr>
            <a:t>Interacción con la situación</a:t>
          </a:r>
        </a:p>
      </dsp:txBody>
      <dsp:txXfrm>
        <a:off x="2408760" y="1028139"/>
        <a:ext cx="1159143" cy="596983"/>
      </dsp:txXfrm>
    </dsp:sp>
    <dsp:sp modelId="{FD607FD2-B99D-4391-8590-09187DBFEAB7}">
      <dsp:nvSpPr>
        <dsp:cNvPr id="0" name=""/>
        <dsp:cNvSpPr/>
      </dsp:nvSpPr>
      <dsp:spPr>
        <a:xfrm>
          <a:off x="1744615" y="1658288"/>
          <a:ext cx="2487433" cy="2487433"/>
        </a:xfrm>
        <a:prstGeom prst="ellipse">
          <a:avLst/>
        </a:prstGeom>
        <a:solidFill>
          <a:schemeClr val="accent5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2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>
              <a:latin typeface="+mn-lt"/>
            </a:rPr>
            <a:t>Relación con los seguidores</a:t>
          </a:r>
        </a:p>
      </dsp:txBody>
      <dsp:txXfrm>
        <a:off x="2408760" y="1844846"/>
        <a:ext cx="1159143" cy="559672"/>
      </dsp:txXfrm>
    </dsp:sp>
    <dsp:sp modelId="{8D323344-BF09-4470-9FB1-611E7D569BB1}">
      <dsp:nvSpPr>
        <dsp:cNvPr id="0" name=""/>
        <dsp:cNvSpPr/>
      </dsp:nvSpPr>
      <dsp:spPr>
        <a:xfrm>
          <a:off x="2159187" y="2487433"/>
          <a:ext cx="1658288" cy="1658288"/>
        </a:xfrm>
        <a:prstGeom prst="ellipse">
          <a:avLst/>
        </a:pr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accent6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rPr>
            <a:t>Líder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rPr>
            <a:t>rasgos</a:t>
          </a:r>
        </a:p>
      </dsp:txBody>
      <dsp:txXfrm>
        <a:off x="2402038" y="2902005"/>
        <a:ext cx="1172587" cy="8291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0A033A-BB44-43A2-B3E9-F3F1B585DAC6}">
      <dsp:nvSpPr>
        <dsp:cNvPr id="0" name=""/>
        <dsp:cNvSpPr/>
      </dsp:nvSpPr>
      <dsp:spPr>
        <a:xfrm rot="16200000">
          <a:off x="630069" y="-630069"/>
          <a:ext cx="2376264" cy="3636403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/>
            <a:t>Prácticas de liderazgo y su relación con la cultura en un grupo de países latinoamericanos.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/>
            <a:t>(Barbosa, 2014)</a:t>
          </a:r>
        </a:p>
      </dsp:txBody>
      <dsp:txXfrm rot="16200000">
        <a:off x="927102" y="-927102"/>
        <a:ext cx="1782198" cy="3636403"/>
      </dsp:txXfrm>
    </dsp:sp>
    <dsp:sp modelId="{E3273804-22C7-47E4-BD5E-5CCDDAA5C00E}">
      <dsp:nvSpPr>
        <dsp:cNvPr id="0" name=""/>
        <dsp:cNvSpPr/>
      </dsp:nvSpPr>
      <dsp:spPr>
        <a:xfrm>
          <a:off x="3636403" y="0"/>
          <a:ext cx="3636403" cy="2376264"/>
        </a:xfrm>
        <a:prstGeom prst="round1Rect">
          <a:avLst/>
        </a:prstGeom>
        <a:gradFill rotWithShape="0">
          <a:gsLst>
            <a:gs pos="0">
              <a:schemeClr val="accent5">
                <a:hueOff val="1085675"/>
                <a:satOff val="3732"/>
                <a:lumOff val="-17909"/>
                <a:alphaOff val="0"/>
                <a:tint val="50000"/>
                <a:satMod val="300000"/>
              </a:schemeClr>
            </a:gs>
            <a:gs pos="35000">
              <a:schemeClr val="accent5">
                <a:hueOff val="1085675"/>
                <a:satOff val="3732"/>
                <a:lumOff val="-17909"/>
                <a:alphaOff val="0"/>
                <a:tint val="37000"/>
                <a:satMod val="300000"/>
              </a:schemeClr>
            </a:gs>
            <a:gs pos="100000">
              <a:schemeClr val="accent5">
                <a:hueOff val="1085675"/>
                <a:satOff val="3732"/>
                <a:lumOff val="-1790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/>
            <a:t>Liderazgo transformador y motivación entre enfermeras de hospitales en Nigeria.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/>
            <a:t>(Folakemi, 2018)</a:t>
          </a:r>
          <a:endParaRPr lang="es-ES" sz="1400" b="0" kern="1200" dirty="0"/>
        </a:p>
      </dsp:txBody>
      <dsp:txXfrm>
        <a:off x="3636403" y="0"/>
        <a:ext cx="3636403" cy="1782198"/>
      </dsp:txXfrm>
    </dsp:sp>
    <dsp:sp modelId="{FFBF9D8F-BC75-407A-B0D6-629A78B2D8DE}">
      <dsp:nvSpPr>
        <dsp:cNvPr id="0" name=""/>
        <dsp:cNvSpPr/>
      </dsp:nvSpPr>
      <dsp:spPr>
        <a:xfrm rot="10800000">
          <a:off x="0" y="2376264"/>
          <a:ext cx="3636403" cy="2376264"/>
        </a:xfrm>
        <a:prstGeom prst="round1Rect">
          <a:avLst/>
        </a:prstGeom>
        <a:gradFill rotWithShape="0">
          <a:gsLst>
            <a:gs pos="0">
              <a:schemeClr val="accent5">
                <a:hueOff val="2171350"/>
                <a:satOff val="7464"/>
                <a:lumOff val="-35817"/>
                <a:alphaOff val="0"/>
                <a:tint val="50000"/>
                <a:satMod val="300000"/>
              </a:schemeClr>
            </a:gs>
            <a:gs pos="35000">
              <a:schemeClr val="accent5">
                <a:hueOff val="2171350"/>
                <a:satOff val="7464"/>
                <a:lumOff val="-35817"/>
                <a:alphaOff val="0"/>
                <a:tint val="37000"/>
                <a:satMod val="300000"/>
              </a:schemeClr>
            </a:gs>
            <a:gs pos="100000">
              <a:schemeClr val="accent5">
                <a:hueOff val="2171350"/>
                <a:satOff val="7464"/>
                <a:lumOff val="-358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b="0" kern="1200" dirty="0" smtClean="0"/>
            <a:t>¿</a:t>
          </a:r>
          <a:r>
            <a:rPr lang="es-EC" sz="1400" b="0" kern="1200" dirty="0" smtClean="0"/>
            <a:t>Puede el liderazgo ético y transformador de los compañeros mejorar la calidad del servicio de los compañeros de trabajo?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/>
            <a:t>(</a:t>
          </a:r>
          <a:r>
            <a:rPr lang="es-EC" sz="1400" b="0" kern="1200" dirty="0" err="1" smtClean="0"/>
            <a:t>Schaubroeck</a:t>
          </a:r>
          <a:r>
            <a:rPr lang="es-EC" sz="1400" b="0" kern="1200" dirty="0" smtClean="0"/>
            <a:t>, 2016)</a:t>
          </a:r>
          <a:endParaRPr lang="es-ES" sz="1100" b="0" kern="1200" dirty="0"/>
        </a:p>
      </dsp:txBody>
      <dsp:txXfrm rot="10800000">
        <a:off x="0" y="2970329"/>
        <a:ext cx="3636403" cy="1782198"/>
      </dsp:txXfrm>
    </dsp:sp>
    <dsp:sp modelId="{205F744D-3AC5-431F-B781-131BFA458B2A}">
      <dsp:nvSpPr>
        <dsp:cNvPr id="0" name=""/>
        <dsp:cNvSpPr/>
      </dsp:nvSpPr>
      <dsp:spPr>
        <a:xfrm rot="5400000">
          <a:off x="4266473" y="1746194"/>
          <a:ext cx="2376264" cy="3636403"/>
        </a:xfrm>
        <a:prstGeom prst="round1Rect">
          <a:avLst/>
        </a:prstGeom>
        <a:gradFill rotWithShape="0">
          <a:gsLst>
            <a:gs pos="0">
              <a:schemeClr val="accent5">
                <a:hueOff val="3257024"/>
                <a:satOff val="11196"/>
                <a:lumOff val="-53726"/>
                <a:alphaOff val="0"/>
                <a:tint val="50000"/>
                <a:satMod val="300000"/>
              </a:schemeClr>
            </a:gs>
            <a:gs pos="35000">
              <a:schemeClr val="accent5">
                <a:hueOff val="3257024"/>
                <a:satOff val="11196"/>
                <a:lumOff val="-53726"/>
                <a:alphaOff val="0"/>
                <a:tint val="37000"/>
                <a:satMod val="300000"/>
              </a:schemeClr>
            </a:gs>
            <a:gs pos="100000">
              <a:schemeClr val="accent5">
                <a:hueOff val="3257024"/>
                <a:satOff val="11196"/>
                <a:lumOff val="-53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/>
            <a:t>La gestión del conocimiento y el desempeño organizacional en la industria de servicios: el papel del liderazgo transformacional.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0" kern="1200" dirty="0" smtClean="0"/>
            <a:t>(</a:t>
          </a:r>
          <a:r>
            <a:rPr lang="es-EC" sz="1400" b="0" kern="1200" dirty="0" err="1" smtClean="0"/>
            <a:t>Birasnav</a:t>
          </a:r>
          <a:r>
            <a:rPr lang="es-EC" sz="1400" b="0" kern="1200" dirty="0" smtClean="0"/>
            <a:t>, 2017)</a:t>
          </a:r>
          <a:endParaRPr lang="es-ES" sz="1400" b="0" kern="1200" dirty="0"/>
        </a:p>
      </dsp:txBody>
      <dsp:txXfrm rot="5400000">
        <a:off x="4563506" y="2043227"/>
        <a:ext cx="1782198" cy="3636403"/>
      </dsp:txXfrm>
    </dsp:sp>
    <dsp:sp modelId="{0E7A7F1D-34BD-4A43-A636-D10ED9E4C6F9}">
      <dsp:nvSpPr>
        <dsp:cNvPr id="0" name=""/>
        <dsp:cNvSpPr/>
      </dsp:nvSpPr>
      <dsp:spPr>
        <a:xfrm>
          <a:off x="2204188" y="1805259"/>
          <a:ext cx="2864431" cy="1142008"/>
        </a:xfrm>
        <a:prstGeom prst="roundRect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tint val="4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El papel del liderazgo en el aumento del rendimiento laboral: Evidencia del sector turístico egipcio.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 smtClean="0"/>
            <a:t>(</a:t>
          </a:r>
          <a:r>
            <a:rPr lang="es-ES" sz="1200" b="0" kern="1200" dirty="0" err="1" smtClean="0"/>
            <a:t>Elbaz</a:t>
          </a:r>
          <a:r>
            <a:rPr lang="es-ES" sz="1200" b="0" kern="1200" dirty="0" smtClean="0"/>
            <a:t>, 2017)</a:t>
          </a:r>
          <a:endParaRPr lang="es-ES" sz="1200" b="0" kern="1200" dirty="0"/>
        </a:p>
      </dsp:txBody>
      <dsp:txXfrm>
        <a:off x="2204188" y="1805259"/>
        <a:ext cx="2864431" cy="114200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BECDAD-2B26-46FA-BBBC-38ED4AC26897}">
      <dsp:nvSpPr>
        <dsp:cNvPr id="0" name=""/>
        <dsp:cNvSpPr/>
      </dsp:nvSpPr>
      <dsp:spPr>
        <a:xfrm rot="5400000">
          <a:off x="4803962" y="-1956533"/>
          <a:ext cx="774789" cy="488598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Mixto</a:t>
          </a: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4803962" y="-1956533"/>
        <a:ext cx="774789" cy="4885983"/>
      </dsp:txXfrm>
    </dsp:sp>
    <dsp:sp modelId="{A103A81E-B6B3-41BD-971F-2A6397304F1A}">
      <dsp:nvSpPr>
        <dsp:cNvPr id="0" name=""/>
        <dsp:cNvSpPr/>
      </dsp:nvSpPr>
      <dsp:spPr>
        <a:xfrm>
          <a:off x="0" y="2215"/>
          <a:ext cx="2748365" cy="968486"/>
        </a:xfrm>
        <a:prstGeom prst="chevron">
          <a:avLst/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Enfoque de investigación </a:t>
          </a:r>
          <a:endParaRPr lang="es-ES" sz="14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215"/>
        <a:ext cx="2748365" cy="968486"/>
      </dsp:txXfrm>
    </dsp:sp>
    <dsp:sp modelId="{4B3AFEB3-F66F-4BBA-B6AB-1F74937B7736}">
      <dsp:nvSpPr>
        <dsp:cNvPr id="0" name=""/>
        <dsp:cNvSpPr/>
      </dsp:nvSpPr>
      <dsp:spPr>
        <a:xfrm rot="5400000">
          <a:off x="4803962" y="-939622"/>
          <a:ext cx="774789" cy="488598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363841"/>
              <a:satOff val="-20982"/>
              <a:lumOff val="2157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No</a:t>
          </a:r>
          <a:r>
            <a:rPr lang="es-ES" sz="1600" kern="12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 experimental, transversal</a:t>
          </a: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4803962" y="-939622"/>
        <a:ext cx="774789" cy="4885983"/>
      </dsp:txXfrm>
    </dsp:sp>
    <dsp:sp modelId="{2D639EAF-038E-485B-9B2A-DF5E72A85781}">
      <dsp:nvSpPr>
        <dsp:cNvPr id="0" name=""/>
        <dsp:cNvSpPr/>
      </dsp:nvSpPr>
      <dsp:spPr>
        <a:xfrm>
          <a:off x="0" y="1019125"/>
          <a:ext cx="2748365" cy="968486"/>
        </a:xfrm>
        <a:prstGeom prst="chevron">
          <a:avLst/>
        </a:prstGeom>
        <a:gradFill rotWithShape="0">
          <a:gsLst>
            <a:gs pos="0">
              <a:srgbClr val="ED7D31">
                <a:hueOff val="-363841"/>
                <a:satOff val="-20982"/>
                <a:lumOff val="2157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363841"/>
                <a:satOff val="-20982"/>
                <a:lumOff val="2157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363841"/>
                <a:satOff val="-20982"/>
                <a:lumOff val="2157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363841"/>
              <a:satOff val="-20982"/>
              <a:lumOff val="2157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Tipo</a:t>
          </a:r>
          <a:endParaRPr lang="es-ES" sz="14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1019125"/>
        <a:ext cx="2748365" cy="968486"/>
      </dsp:txXfrm>
    </dsp:sp>
    <dsp:sp modelId="{00F75156-6326-497F-84FC-A19D4CB75566}">
      <dsp:nvSpPr>
        <dsp:cNvPr id="0" name=""/>
        <dsp:cNvSpPr/>
      </dsp:nvSpPr>
      <dsp:spPr>
        <a:xfrm rot="5400000">
          <a:off x="4803962" y="77288"/>
          <a:ext cx="774789" cy="488598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Causal, correlacional.</a:t>
          </a: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4803962" y="77288"/>
        <a:ext cx="774789" cy="4885983"/>
      </dsp:txXfrm>
    </dsp:sp>
    <dsp:sp modelId="{FEF658C6-0768-4E80-ADD5-26113D051C3D}">
      <dsp:nvSpPr>
        <dsp:cNvPr id="0" name=""/>
        <dsp:cNvSpPr/>
      </dsp:nvSpPr>
      <dsp:spPr>
        <a:xfrm>
          <a:off x="0" y="2036036"/>
          <a:ext cx="2748365" cy="968486"/>
        </a:xfrm>
        <a:prstGeom prst="chevron">
          <a:avLst/>
        </a:prstGeom>
        <a:gradFill rotWithShape="0">
          <a:gsLst>
            <a:gs pos="0">
              <a:srgbClr val="ED7D31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727682"/>
              <a:satOff val="-41964"/>
              <a:lumOff val="4314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Característica</a:t>
          </a:r>
          <a:endParaRPr lang="es-ES" sz="14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2036036"/>
        <a:ext cx="2748365" cy="968486"/>
      </dsp:txXfrm>
    </dsp:sp>
    <dsp:sp modelId="{6E839A3A-F685-4AB6-B91E-D012EDF2EF8F}">
      <dsp:nvSpPr>
        <dsp:cNvPr id="0" name=""/>
        <dsp:cNvSpPr/>
      </dsp:nvSpPr>
      <dsp:spPr>
        <a:xfrm rot="5400000">
          <a:off x="4803962" y="1094199"/>
          <a:ext cx="774789" cy="488598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1091522"/>
              <a:satOff val="-62946"/>
              <a:lumOff val="6471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Fuentes primarias y secundarias</a:t>
          </a: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4803962" y="1094199"/>
        <a:ext cx="774789" cy="4885983"/>
      </dsp:txXfrm>
    </dsp:sp>
    <dsp:sp modelId="{6C36943B-5EC1-4B7B-B27C-7F952FC9FCAB}">
      <dsp:nvSpPr>
        <dsp:cNvPr id="0" name=""/>
        <dsp:cNvSpPr/>
      </dsp:nvSpPr>
      <dsp:spPr>
        <a:xfrm>
          <a:off x="0" y="3052947"/>
          <a:ext cx="2748365" cy="968486"/>
        </a:xfrm>
        <a:prstGeom prst="chevron">
          <a:avLst/>
        </a:prstGeom>
        <a:gradFill rotWithShape="0">
          <a:gsLst>
            <a:gs pos="0">
              <a:srgbClr val="ED7D31">
                <a:hueOff val="-1091522"/>
                <a:satOff val="-62946"/>
                <a:lumOff val="6471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1091522"/>
                <a:satOff val="-62946"/>
                <a:lumOff val="6471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1091522"/>
                <a:satOff val="-62946"/>
                <a:lumOff val="6471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1091522"/>
              <a:satOff val="-62946"/>
              <a:lumOff val="6471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Fuentes de Información </a:t>
          </a:r>
          <a:endParaRPr lang="es-ES" sz="14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3052947"/>
        <a:ext cx="2748365" cy="968486"/>
      </dsp:txXfrm>
    </dsp:sp>
    <dsp:sp modelId="{88D04253-0008-47DE-9D1B-82373F83B4F3}">
      <dsp:nvSpPr>
        <dsp:cNvPr id="0" name=""/>
        <dsp:cNvSpPr/>
      </dsp:nvSpPr>
      <dsp:spPr>
        <a:xfrm rot="5400000">
          <a:off x="4803962" y="2111109"/>
          <a:ext cx="774789" cy="4885983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635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Encuestas a los conductores, cuestionario de liderazgo multifactorial (MLQ).</a:t>
          </a:r>
          <a:endParaRPr lang="es-ES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 rot="5400000">
        <a:off x="4803962" y="2111109"/>
        <a:ext cx="774789" cy="4885983"/>
      </dsp:txXfrm>
    </dsp:sp>
    <dsp:sp modelId="{8D08D268-CF04-47F3-AA86-D359AD508BFE}">
      <dsp:nvSpPr>
        <dsp:cNvPr id="0" name=""/>
        <dsp:cNvSpPr/>
      </dsp:nvSpPr>
      <dsp:spPr>
        <a:xfrm>
          <a:off x="0" y="4069858"/>
          <a:ext cx="2748365" cy="968486"/>
        </a:xfrm>
        <a:prstGeom prst="chevron">
          <a:avLst/>
        </a:prstGeom>
        <a:gradFill rotWithShape="0">
          <a:gsLst>
            <a:gs pos="0">
              <a:srgbClr val="ED7D31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rgbClr>
            </a:gs>
            <a:gs pos="50000">
              <a:srgbClr val="ED7D31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rgbClr>
            </a:gs>
            <a:gs pos="100000">
              <a:srgbClr val="ED7D31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 w="6350" cap="flat" cmpd="sng" algn="ctr">
          <a:solidFill>
            <a:srgbClr val="ED7D31">
              <a:hueOff val="-1455363"/>
              <a:satOff val="-83928"/>
              <a:lumOff val="8628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b="1" kern="1200" dirty="0" smtClean="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Método de recolección de datos</a:t>
          </a:r>
          <a:endParaRPr lang="es-ES" sz="14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0" y="4069858"/>
        <a:ext cx="2748365" cy="96848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9BE299-77DF-4A87-ADAA-40FB1787BDE3}">
      <dsp:nvSpPr>
        <dsp:cNvPr id="0" name=""/>
        <dsp:cNvSpPr/>
      </dsp:nvSpPr>
      <dsp:spPr>
        <a:xfrm>
          <a:off x="32364" y="0"/>
          <a:ext cx="8000166" cy="500010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3E69F-FDE1-479E-929B-1DEAA80545D4}">
      <dsp:nvSpPr>
        <dsp:cNvPr id="0" name=""/>
        <dsp:cNvSpPr/>
      </dsp:nvSpPr>
      <dsp:spPr>
        <a:xfrm>
          <a:off x="820381" y="3718077"/>
          <a:ext cx="184003" cy="184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FFA766-8449-4A0A-B11F-078BA999C60A}">
      <dsp:nvSpPr>
        <dsp:cNvPr id="0" name=""/>
        <dsp:cNvSpPr/>
      </dsp:nvSpPr>
      <dsp:spPr>
        <a:xfrm>
          <a:off x="912383" y="3810079"/>
          <a:ext cx="1368028" cy="1190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0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Contrastar su estilo de liderazgo con el ideal</a:t>
          </a:r>
          <a:endParaRPr lang="es-ES" sz="1400" kern="1200" dirty="0"/>
        </a:p>
      </dsp:txBody>
      <dsp:txXfrm>
        <a:off x="912383" y="3810079"/>
        <a:ext cx="1368028" cy="1190024"/>
      </dsp:txXfrm>
    </dsp:sp>
    <dsp:sp modelId="{93247DF2-08CE-44A4-8F63-0A514ABC5DC7}">
      <dsp:nvSpPr>
        <dsp:cNvPr id="0" name=""/>
        <dsp:cNvSpPr/>
      </dsp:nvSpPr>
      <dsp:spPr>
        <a:xfrm>
          <a:off x="2120408" y="2555053"/>
          <a:ext cx="320006" cy="320006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81DC9-2D37-415C-8C4F-56DF7D6342D1}">
      <dsp:nvSpPr>
        <dsp:cNvPr id="0" name=""/>
        <dsp:cNvSpPr/>
      </dsp:nvSpPr>
      <dsp:spPr>
        <a:xfrm>
          <a:off x="2280411" y="2715056"/>
          <a:ext cx="1680034" cy="22850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56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Administrar estratégicamente el sistema de recompensas.</a:t>
          </a:r>
          <a:endParaRPr lang="es-ES" sz="1400" kern="1200" dirty="0"/>
        </a:p>
      </dsp:txBody>
      <dsp:txXfrm>
        <a:off x="2280411" y="2715056"/>
        <a:ext cx="1680034" cy="2285047"/>
      </dsp:txXfrm>
    </dsp:sp>
    <dsp:sp modelId="{E3378B93-CC6F-4621-81E1-479E4214049D}">
      <dsp:nvSpPr>
        <dsp:cNvPr id="0" name=""/>
        <dsp:cNvSpPr/>
      </dsp:nvSpPr>
      <dsp:spPr>
        <a:xfrm>
          <a:off x="3780442" y="1698035"/>
          <a:ext cx="424008" cy="42400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806CF-6DD1-450C-8A60-F994EB47CBC4}">
      <dsp:nvSpPr>
        <dsp:cNvPr id="0" name=""/>
        <dsp:cNvSpPr/>
      </dsp:nvSpPr>
      <dsp:spPr>
        <a:xfrm>
          <a:off x="3992447" y="1910039"/>
          <a:ext cx="1680034" cy="30900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67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Informar y capacitar a los conductores</a:t>
          </a:r>
          <a:endParaRPr lang="es-ES" sz="1400" kern="1200" dirty="0"/>
        </a:p>
      </dsp:txBody>
      <dsp:txXfrm>
        <a:off x="3992447" y="1910039"/>
        <a:ext cx="1680034" cy="3090064"/>
      </dsp:txXfrm>
    </dsp:sp>
    <dsp:sp modelId="{7A94B72D-66C4-499B-A0E4-2319BA03EE2D}">
      <dsp:nvSpPr>
        <dsp:cNvPr id="0" name=""/>
        <dsp:cNvSpPr/>
      </dsp:nvSpPr>
      <dsp:spPr>
        <a:xfrm>
          <a:off x="5588480" y="1131023"/>
          <a:ext cx="568011" cy="568011"/>
        </a:xfrm>
        <a:prstGeom prst="ellipse">
          <a:avLst/>
        </a:prstGeom>
        <a:solidFill>
          <a:srgbClr val="3366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A0D7C-614F-4884-B700-604F8EE5EA60}">
      <dsp:nvSpPr>
        <dsp:cNvPr id="0" name=""/>
        <dsp:cNvSpPr/>
      </dsp:nvSpPr>
      <dsp:spPr>
        <a:xfrm>
          <a:off x="5872486" y="1415029"/>
          <a:ext cx="1680034" cy="3585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97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Implantar una cultura transformacional</a:t>
          </a:r>
          <a:endParaRPr lang="es-ES" sz="1400" kern="1200" dirty="0"/>
        </a:p>
      </dsp:txBody>
      <dsp:txXfrm>
        <a:off x="5872486" y="1415029"/>
        <a:ext cx="1680034" cy="3585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8F513-517E-4CF4-875C-566F382BDF2E}" type="datetimeFigureOut">
              <a:rPr lang="es-ES" smtClean="0"/>
              <a:pPr/>
              <a:t>29/07/2019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5A72-D475-4644-863B-4274F2D12A4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128841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l">
              <a:defRPr sz="14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3" y="0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/>
          <a:lstStyle>
            <a:lvl1pPr algn="r">
              <a:defRPr sz="1400"/>
            </a:lvl1pPr>
          </a:lstStyle>
          <a:p>
            <a:fld id="{467A6AF2-C3A6-4EA1-BB42-D573A88196E2}" type="datetimeFigureOut">
              <a:rPr lang="es-ES" smtClean="0"/>
              <a:pPr/>
              <a:t>29/07/2019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875" tIns="49937" rIns="99875" bIns="49937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3"/>
            <a:ext cx="5679440" cy="4605576"/>
          </a:xfrm>
          <a:prstGeom prst="rect">
            <a:avLst/>
          </a:prstGeom>
        </p:spPr>
        <p:txBody>
          <a:bodyPr vert="horz" lIns="99875" tIns="49937" rIns="99875" bIns="4993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l">
              <a:defRPr sz="1400"/>
            </a:lvl1pPr>
          </a:lstStyle>
          <a:p>
            <a:r>
              <a:rPr lang="es-ES"/>
              <a:t>CÓDIGO: SGC.DI.269       VERSIÓN: 1.0        DICIEMBRE 13 2011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3" y="9721106"/>
            <a:ext cx="3076363" cy="511731"/>
          </a:xfrm>
          <a:prstGeom prst="rect">
            <a:avLst/>
          </a:prstGeom>
        </p:spPr>
        <p:txBody>
          <a:bodyPr vert="horz" lIns="99875" tIns="49937" rIns="99875" bIns="49937" rtlCol="0" anchor="b"/>
          <a:lstStyle>
            <a:lvl1pPr algn="r">
              <a:defRPr sz="1400"/>
            </a:lvl1pPr>
          </a:lstStyle>
          <a:p>
            <a:fld id="{6A7441D7-C633-4324-86FF-E00342CAD5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246240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441D7-C633-4324-86FF-E00342CAD518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CÓDIGO: SGC.DI.269       VERSIÓN: 1.0        DICIEMBRE 13 2011</a:t>
            </a:r>
          </a:p>
        </p:txBody>
      </p:sp>
    </p:spTree>
    <p:extLst>
      <p:ext uri="{BB962C8B-B14F-4D97-AF65-F5344CB8AC3E}">
        <p14:creationId xmlns:p14="http://schemas.microsoft.com/office/powerpoint/2010/main" xmlns="" val="277510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3"/>
          <p:cNvGraphicFramePr>
            <a:graphicFrameLocks noChangeAspect="1"/>
          </p:cNvGraphicFramePr>
          <p:nvPr/>
        </p:nvGraphicFramePr>
        <p:xfrm>
          <a:off x="-19050" y="749300"/>
          <a:ext cx="9163050" cy="5360988"/>
        </p:xfrm>
        <a:graphic>
          <a:graphicData uri="http://schemas.openxmlformats.org/presentationml/2006/ole">
            <p:oleObj spid="_x0000_s1061" name="CorelDRAW" r:id="rId3" imgW="9168480" imgH="5375520" progId="">
              <p:embed/>
            </p:oleObj>
          </a:graphicData>
        </a:graphic>
      </p:graphicFrame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071813" y="22860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s-ES" sz="1400"/>
          </a:p>
        </p:txBody>
      </p:sp>
      <p:pic>
        <p:nvPicPr>
          <p:cNvPr id="8" name="12 Imagen" descr="pie de pagina espe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64225"/>
            <a:ext cx="9144000" cy="1065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5661248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11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5662451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2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5662451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9" name="8 Image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102" y="222164"/>
            <a:ext cx="2232000" cy="576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rot="10800000" flipH="1">
            <a:off x="25400" y="6235700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 rot="10800000" flipH="1">
            <a:off x="25400" y="62833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800">
              <a:solidFill>
                <a:schemeClr val="tx1"/>
              </a:solidFill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2"/>
          </p:nvPr>
        </p:nvSpPr>
        <p:spPr>
          <a:xfrm>
            <a:off x="385192" y="6656871"/>
            <a:ext cx="202656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FECHA ÚLTIMA REVISIÓN: </a:t>
            </a:r>
            <a:r>
              <a:rPr lang="es-EC" dirty="0"/>
              <a:t>09/10/13</a:t>
            </a: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8160" y="6658074"/>
            <a:ext cx="144780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812360" y="6658074"/>
            <a:ext cx="874440" cy="2136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r>
              <a:rPr lang="es-EC" b="1" dirty="0"/>
              <a:t>VERSIÓN: </a:t>
            </a:r>
            <a:r>
              <a:rPr lang="es-EC" dirty="0"/>
              <a:t>1.1</a:t>
            </a:r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0214" y="5981170"/>
            <a:ext cx="2232000" cy="5764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 i="1">
          <a:solidFill>
            <a:srgbClr val="FFFF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323528" y="1052736"/>
            <a:ext cx="8424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“</a:t>
            </a:r>
            <a:r>
              <a:rPr lang="es-MX" sz="4400" smtClean="0">
                <a:solidFill>
                  <a:schemeClr val="bg1"/>
                </a:solidFill>
                <a:latin typeface="Book Antiqua" panose="02040602050305030304" pitchFamily="18" charset="0"/>
              </a:rPr>
              <a:t>Liderazgo </a:t>
            </a:r>
            <a:r>
              <a:rPr lang="es-MX" sz="4400" smtClean="0">
                <a:solidFill>
                  <a:schemeClr val="bg1"/>
                </a:solidFill>
                <a:latin typeface="Book Antiqua" panose="02040602050305030304" pitchFamily="18" charset="0"/>
              </a:rPr>
              <a:t>e</a:t>
            </a:r>
            <a:r>
              <a:rPr lang="es-MX" sz="4400" smtClean="0">
                <a:solidFill>
                  <a:schemeClr val="bg1"/>
                </a:solidFill>
                <a:latin typeface="Book Antiqua" panose="02040602050305030304" pitchFamily="18" charset="0"/>
              </a:rPr>
              <a:t>s </a:t>
            </a:r>
            <a:r>
              <a:rPr lang="es-MX" sz="4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el arte de hacer que alguien haga algo que tu quieres porque la persona quiere hacerlo”</a:t>
            </a:r>
            <a:endParaRPr lang="es-MX" sz="4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652120" y="4149080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Dwight D. Eisenhower</a:t>
            </a:r>
            <a:endParaRPr lang="es-MX" sz="20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MODELO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575279" y="1556792"/>
            <a:ext cx="0" cy="4013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V="1">
            <a:off x="575279" y="5570654"/>
            <a:ext cx="7021057" cy="18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1398476" y="734217"/>
            <a:ext cx="6368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699"/>
                </a:solidFill>
                <a:latin typeface="+mj-lt"/>
                <a:cs typeface="Calibri" panose="020F0502020204030204" pitchFamily="34" charset="0"/>
              </a:rPr>
              <a:t>MODELO DE LIDERAZGO DE RANGO COMPLETO  </a:t>
            </a:r>
            <a:endParaRPr lang="es-MX" sz="1600" b="1" dirty="0">
              <a:solidFill>
                <a:srgbClr val="006699"/>
              </a:solidFill>
              <a:latin typeface="+mj-lt"/>
              <a:cs typeface="Calibri" panose="020F0502020204030204" pitchFamily="34" charset="0"/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575279" y="1757330"/>
            <a:ext cx="4263505" cy="3813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899592" y="5291843"/>
            <a:ext cx="1476164" cy="225389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/>
              <a:t>Laissez Faire</a:t>
            </a:r>
            <a:endParaRPr lang="es-MX" sz="1100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4728914" y="1869221"/>
            <a:ext cx="1427348" cy="3972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100" dirty="0" smtClean="0"/>
              <a:t>Consideración Individualizada</a:t>
            </a:r>
            <a:endParaRPr lang="es-MX" sz="1100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4186163" y="2348880"/>
            <a:ext cx="1321941" cy="38270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100" dirty="0" smtClean="0"/>
              <a:t>Estimulación intelectual</a:t>
            </a:r>
            <a:endParaRPr lang="es-MX" sz="1100" dirty="0"/>
          </a:p>
        </p:txBody>
      </p:sp>
      <p:sp>
        <p:nvSpPr>
          <p:cNvPr id="25" name="Rectángulo redondeado 24"/>
          <p:cNvSpPr/>
          <p:nvPr/>
        </p:nvSpPr>
        <p:spPr>
          <a:xfrm>
            <a:off x="3614648" y="2852936"/>
            <a:ext cx="1389400" cy="3380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100" dirty="0" smtClean="0"/>
              <a:t>Motivación </a:t>
            </a:r>
            <a:r>
              <a:rPr lang="es-MX" sz="1100" dirty="0" err="1" smtClean="0"/>
              <a:t>Inspiracional</a:t>
            </a:r>
            <a:endParaRPr lang="es-MX" sz="1100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3131840" y="3284984"/>
            <a:ext cx="1238242" cy="3380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100" dirty="0" smtClean="0"/>
              <a:t>Influencia idealizada</a:t>
            </a:r>
            <a:endParaRPr lang="es-MX" sz="1100" dirty="0"/>
          </a:p>
        </p:txBody>
      </p:sp>
      <p:sp>
        <p:nvSpPr>
          <p:cNvPr id="27" name="Rectángulo redondeado 26"/>
          <p:cNvSpPr/>
          <p:nvPr/>
        </p:nvSpPr>
        <p:spPr>
          <a:xfrm>
            <a:off x="2555776" y="3789040"/>
            <a:ext cx="1377102" cy="338083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100" dirty="0" smtClean="0"/>
              <a:t>Recompensa Contingente</a:t>
            </a:r>
            <a:endParaRPr lang="es-MX" sz="1100" dirty="0"/>
          </a:p>
        </p:txBody>
      </p:sp>
      <p:sp>
        <p:nvSpPr>
          <p:cNvPr id="28" name="Rectángulo redondeado 27"/>
          <p:cNvSpPr/>
          <p:nvPr/>
        </p:nvSpPr>
        <p:spPr>
          <a:xfrm>
            <a:off x="2008658" y="4261620"/>
            <a:ext cx="1605990" cy="338083"/>
          </a:xfrm>
          <a:prstGeom prst="roundRect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100" dirty="0" smtClean="0"/>
              <a:t>Dirección por excepción activa</a:t>
            </a:r>
            <a:endParaRPr lang="es-MX" sz="1100" dirty="0"/>
          </a:p>
        </p:txBody>
      </p:sp>
      <p:sp>
        <p:nvSpPr>
          <p:cNvPr id="31" name="Rectángulo redondeado 30"/>
          <p:cNvSpPr/>
          <p:nvPr/>
        </p:nvSpPr>
        <p:spPr>
          <a:xfrm>
            <a:off x="1414231" y="4818280"/>
            <a:ext cx="1605990" cy="338083"/>
          </a:xfrm>
          <a:prstGeom prst="round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100" dirty="0" smtClean="0"/>
              <a:t>Dirección por excepción pasiva</a:t>
            </a:r>
            <a:endParaRPr lang="es-MX" sz="1100" dirty="0"/>
          </a:p>
        </p:txBody>
      </p:sp>
      <p:cxnSp>
        <p:nvCxnSpPr>
          <p:cNvPr id="36" name="Conector recto 35"/>
          <p:cNvCxnSpPr>
            <a:stCxn id="26" idx="3"/>
          </p:cNvCxnSpPr>
          <p:nvPr/>
        </p:nvCxnSpPr>
        <p:spPr>
          <a:xfrm flipV="1">
            <a:off x="4370082" y="3452406"/>
            <a:ext cx="2556560" cy="16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V="1">
            <a:off x="4987945" y="3002882"/>
            <a:ext cx="1938697" cy="410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5508104" y="2499178"/>
            <a:ext cx="141853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V="1">
            <a:off x="6156262" y="2063211"/>
            <a:ext cx="770380" cy="162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 flipV="1">
            <a:off x="6926642" y="2065276"/>
            <a:ext cx="0" cy="13850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V="1">
            <a:off x="6914454" y="2768748"/>
            <a:ext cx="177826" cy="332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Elipse 52"/>
          <p:cNvSpPr/>
          <p:nvPr/>
        </p:nvSpPr>
        <p:spPr>
          <a:xfrm>
            <a:off x="7091906" y="2558430"/>
            <a:ext cx="1897844" cy="42959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 smtClean="0"/>
              <a:t>Liderazgo transformacional</a:t>
            </a:r>
            <a:endParaRPr lang="es-MX" sz="1100" b="1" dirty="0"/>
          </a:p>
        </p:txBody>
      </p:sp>
      <p:cxnSp>
        <p:nvCxnSpPr>
          <p:cNvPr id="55" name="Conector recto 54"/>
          <p:cNvCxnSpPr>
            <a:stCxn id="27" idx="3"/>
          </p:cNvCxnSpPr>
          <p:nvPr/>
        </p:nvCxnSpPr>
        <p:spPr>
          <a:xfrm flipV="1">
            <a:off x="3932878" y="3958081"/>
            <a:ext cx="1497069" cy="1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55"/>
          <p:cNvCxnSpPr/>
          <p:nvPr/>
        </p:nvCxnSpPr>
        <p:spPr>
          <a:xfrm flipV="1">
            <a:off x="3614648" y="4450520"/>
            <a:ext cx="1815299" cy="6113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/>
          <p:cNvCxnSpPr/>
          <p:nvPr/>
        </p:nvCxnSpPr>
        <p:spPr>
          <a:xfrm>
            <a:off x="5424472" y="3946464"/>
            <a:ext cx="0" cy="504056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Elipse 61"/>
          <p:cNvSpPr/>
          <p:nvPr/>
        </p:nvSpPr>
        <p:spPr>
          <a:xfrm>
            <a:off x="5615805" y="3997601"/>
            <a:ext cx="1897844" cy="422189"/>
          </a:xfrm>
          <a:prstGeom prst="ellips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 smtClean="0"/>
              <a:t>Liderazgo transaccional</a:t>
            </a:r>
            <a:endParaRPr lang="es-MX" sz="1100" b="1" dirty="0"/>
          </a:p>
        </p:txBody>
      </p:sp>
      <p:cxnSp>
        <p:nvCxnSpPr>
          <p:cNvPr id="71" name="Conector recto 70"/>
          <p:cNvCxnSpPr/>
          <p:nvPr/>
        </p:nvCxnSpPr>
        <p:spPr>
          <a:xfrm flipV="1">
            <a:off x="5429947" y="4198492"/>
            <a:ext cx="177826" cy="3327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Conector recto 71"/>
          <p:cNvCxnSpPr/>
          <p:nvPr/>
        </p:nvCxnSpPr>
        <p:spPr>
          <a:xfrm flipV="1">
            <a:off x="3020221" y="4976254"/>
            <a:ext cx="910088" cy="11774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>
            <a:stCxn id="21" idx="3"/>
          </p:cNvCxnSpPr>
          <p:nvPr/>
        </p:nvCxnSpPr>
        <p:spPr>
          <a:xfrm flipV="1">
            <a:off x="2375756" y="5374940"/>
            <a:ext cx="1554553" cy="29598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cto 74"/>
          <p:cNvCxnSpPr/>
          <p:nvPr/>
        </p:nvCxnSpPr>
        <p:spPr>
          <a:xfrm flipV="1">
            <a:off x="3950839" y="5180028"/>
            <a:ext cx="177826" cy="332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Conector recto 75"/>
          <p:cNvCxnSpPr/>
          <p:nvPr/>
        </p:nvCxnSpPr>
        <p:spPr>
          <a:xfrm>
            <a:off x="3924733" y="4959943"/>
            <a:ext cx="0" cy="41499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ipse 82"/>
          <p:cNvSpPr/>
          <p:nvPr/>
        </p:nvSpPr>
        <p:spPr>
          <a:xfrm>
            <a:off x="4154770" y="4917722"/>
            <a:ext cx="1897844" cy="511649"/>
          </a:xfrm>
          <a:prstGeom prst="ellips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 smtClean="0"/>
              <a:t>Comportamiento</a:t>
            </a:r>
          </a:p>
          <a:p>
            <a:pPr algn="ctr"/>
            <a:r>
              <a:rPr lang="es-MX" sz="1100" b="1" dirty="0"/>
              <a:t>p</a:t>
            </a:r>
            <a:r>
              <a:rPr lang="es-MX" sz="1100" b="1" dirty="0" smtClean="0"/>
              <a:t>asivo </a:t>
            </a:r>
            <a:r>
              <a:rPr lang="es-MX" sz="1100" b="1" dirty="0" err="1" smtClean="0"/>
              <a:t>evitador</a:t>
            </a:r>
            <a:endParaRPr lang="es-MX" sz="1100" b="1" dirty="0"/>
          </a:p>
        </p:txBody>
      </p:sp>
      <p:sp>
        <p:nvSpPr>
          <p:cNvPr id="86" name="CuadroTexto 85"/>
          <p:cNvSpPr txBox="1"/>
          <p:nvPr/>
        </p:nvSpPr>
        <p:spPr>
          <a:xfrm>
            <a:off x="3324758" y="568254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Pasividad vs Vigorosidad</a:t>
            </a:r>
            <a:endParaRPr lang="es-MX" sz="1400" dirty="0"/>
          </a:p>
        </p:txBody>
      </p:sp>
      <p:sp>
        <p:nvSpPr>
          <p:cNvPr id="87" name="CuadroTexto 86"/>
          <p:cNvSpPr txBox="1"/>
          <p:nvPr/>
        </p:nvSpPr>
        <p:spPr>
          <a:xfrm rot="16200000">
            <a:off x="-1020209" y="2922259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Inefectividad vs Efectividad</a:t>
            </a:r>
            <a:endParaRPr lang="es-MX" sz="1400" dirty="0"/>
          </a:p>
        </p:txBody>
      </p:sp>
      <p:sp>
        <p:nvSpPr>
          <p:cNvPr id="88" name="CuadroTexto 87"/>
          <p:cNvSpPr txBox="1"/>
          <p:nvPr/>
        </p:nvSpPr>
        <p:spPr>
          <a:xfrm>
            <a:off x="6956830" y="788329"/>
            <a:ext cx="2050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/>
              <a:t>(</a:t>
            </a:r>
            <a:r>
              <a:rPr lang="es-MX" sz="1100" dirty="0" smtClean="0"/>
              <a:t>Bass y </a:t>
            </a:r>
            <a:r>
              <a:rPr lang="es-MX" sz="1100" dirty="0" err="1" smtClean="0"/>
              <a:t>Avolio</a:t>
            </a:r>
            <a:r>
              <a:rPr lang="es-MX" sz="1100" dirty="0" smtClean="0"/>
              <a:t> 2004)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xmlns="" val="7081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6" name="CuadroTexto 5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VARIABLES DE ESTUDIO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9490683"/>
              </p:ext>
            </p:extLst>
          </p:nvPr>
        </p:nvGraphicFramePr>
        <p:xfrm>
          <a:off x="1331640" y="908721"/>
          <a:ext cx="6480720" cy="4375921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3578905">
                  <a:extLst>
                    <a:ext uri="{9D8B030D-6E8A-4147-A177-3AD203B41FA5}">
                      <a16:colId xmlns:a16="http://schemas.microsoft.com/office/drawing/2014/main" xmlns="" val="1523968626"/>
                    </a:ext>
                  </a:extLst>
                </a:gridCol>
                <a:gridCol w="2901815">
                  <a:extLst>
                    <a:ext uri="{9D8B030D-6E8A-4147-A177-3AD203B41FA5}">
                      <a16:colId xmlns:a16="http://schemas.microsoft.com/office/drawing/2014/main" xmlns="" val="3822990633"/>
                    </a:ext>
                  </a:extLst>
                </a:gridCol>
              </a:tblGrid>
              <a:tr h="630358">
                <a:tc>
                  <a:txBody>
                    <a:bodyPr/>
                    <a:lstStyle/>
                    <a:p>
                      <a:pPr indent="-38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+mj-lt"/>
                        </a:rPr>
                        <a:t>Independiente</a:t>
                      </a:r>
                    </a:p>
                    <a:p>
                      <a:pPr indent="-38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(Estilo</a:t>
                      </a:r>
                      <a:r>
                        <a:rPr lang="es-MX" sz="14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liderazgo)</a:t>
                      </a:r>
                      <a:endParaRPr lang="es-MX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 smtClean="0">
                          <a:effectLst/>
                          <a:latin typeface="+mj-lt"/>
                        </a:rPr>
                        <a:t>Dependiente</a:t>
                      </a:r>
                    </a:p>
                    <a:p>
                      <a:pPr marL="0" marR="0" indent="-381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(Satisfacción</a:t>
                      </a:r>
                      <a:r>
                        <a:rPr lang="es-MX" sz="1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MX" sz="14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03278180"/>
                  </a:ext>
                </a:extLst>
              </a:tr>
              <a:tr h="3690121">
                <a:tc>
                  <a:txBody>
                    <a:bodyPr/>
                    <a:lstStyle/>
                    <a:p>
                      <a:pPr indent="-38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</a:rPr>
                        <a:t>Liderazgo </a:t>
                      </a:r>
                      <a:r>
                        <a:rPr lang="es-EC" sz="1400" dirty="0">
                          <a:effectLst/>
                        </a:rPr>
                        <a:t>transformacional</a:t>
                      </a:r>
                      <a:endParaRPr lang="es-MX" sz="120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    </a:t>
                      </a:r>
                      <a:r>
                        <a:rPr lang="es-EC" sz="1200" dirty="0">
                          <a:effectLst/>
                        </a:rPr>
                        <a:t> </a:t>
                      </a:r>
                      <a:r>
                        <a:rPr lang="es-EC" sz="1200" b="0" dirty="0">
                          <a:effectLst/>
                        </a:rPr>
                        <a:t>Influencia idealizada atribuida</a:t>
                      </a:r>
                      <a:endParaRPr lang="es-MX" sz="1200" b="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      Influencia idealizada conductual</a:t>
                      </a:r>
                      <a:endParaRPr lang="es-MX" sz="1200" b="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</a:rPr>
                        <a:t>     </a:t>
                      </a:r>
                      <a:r>
                        <a:rPr lang="es-EC" sz="1200" b="0" dirty="0">
                          <a:effectLst/>
                        </a:rPr>
                        <a:t>Inspiración motivacional.</a:t>
                      </a:r>
                      <a:endParaRPr lang="es-MX" sz="1200" b="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     Consideración individualizada.</a:t>
                      </a:r>
                      <a:endParaRPr lang="es-MX" sz="1200" b="0" dirty="0">
                        <a:effectLst/>
                      </a:endParaRPr>
                    </a:p>
                    <a:p>
                      <a:pPr indent="-38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</a:rPr>
                        <a:t>    </a:t>
                      </a:r>
                      <a:r>
                        <a:rPr lang="es-EC" sz="1200" b="0" dirty="0">
                          <a:effectLst/>
                        </a:rPr>
                        <a:t> Estimulación Intelectual</a:t>
                      </a:r>
                      <a:r>
                        <a:rPr lang="es-EC" sz="1200" dirty="0" smtClean="0">
                          <a:effectLst/>
                        </a:rPr>
                        <a:t>.</a:t>
                      </a:r>
                    </a:p>
                    <a:p>
                      <a:pPr indent="-38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</a:endParaRPr>
                    </a:p>
                    <a:p>
                      <a:pPr indent="-38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Liderazgo Transaccional</a:t>
                      </a:r>
                      <a:endParaRPr lang="es-MX" sz="120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    </a:t>
                      </a:r>
                      <a:r>
                        <a:rPr lang="es-EC" sz="1200" dirty="0">
                          <a:effectLst/>
                        </a:rPr>
                        <a:t> </a:t>
                      </a:r>
                      <a:r>
                        <a:rPr lang="es-EC" sz="1200" b="0" dirty="0">
                          <a:effectLst/>
                        </a:rPr>
                        <a:t>Recompensa contingente</a:t>
                      </a:r>
                      <a:endParaRPr lang="es-MX" sz="1200" b="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      Dirección por excepción activa</a:t>
                      </a:r>
                      <a:endParaRPr lang="es-MX" sz="1200" b="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</a:endParaRPr>
                    </a:p>
                    <a:p>
                      <a:pPr indent="-38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Comportamiento pasivo-</a:t>
                      </a:r>
                      <a:r>
                        <a:rPr lang="es-EC" sz="1400" dirty="0" err="1">
                          <a:effectLst/>
                        </a:rPr>
                        <a:t>evitador</a:t>
                      </a:r>
                      <a:endParaRPr lang="es-MX" sz="120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     </a:t>
                      </a:r>
                      <a:r>
                        <a:rPr lang="es-EC" sz="1200" b="0" dirty="0">
                          <a:effectLst/>
                        </a:rPr>
                        <a:t>Dirección por excepción pasiva</a:t>
                      </a:r>
                      <a:endParaRPr lang="es-MX" sz="1200" b="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</a:rPr>
                        <a:t>     Laissez </a:t>
                      </a:r>
                      <a:r>
                        <a:rPr lang="es-EC" sz="1200" b="0" dirty="0" smtClean="0">
                          <a:effectLst/>
                        </a:rPr>
                        <a:t>faire</a:t>
                      </a:r>
                      <a:endParaRPr lang="es-MX" sz="1200" b="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effectLst/>
                        </a:rPr>
                        <a:t>Efectos </a:t>
                      </a:r>
                      <a:r>
                        <a:rPr lang="es-EC" sz="1400" b="1" dirty="0">
                          <a:effectLst/>
                        </a:rPr>
                        <a:t>de liderazgo</a:t>
                      </a:r>
                      <a:endParaRPr lang="es-MX" sz="1200" b="1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    Esfuerzo extra</a:t>
                      </a:r>
                      <a:endParaRPr lang="es-MX" sz="120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    Efectividad</a:t>
                      </a:r>
                      <a:endParaRPr lang="es-MX" sz="1200" dirty="0">
                        <a:effectLst/>
                      </a:endParaRPr>
                    </a:p>
                    <a:p>
                      <a:pPr indent="-381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    Satisfacción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326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A1CEAB-7A9D-4FBA-BBBD-A00E7649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/>
              <a:t>FECHA ÚLTIMA REVISIÓN: 13/12/11</a:t>
            </a:r>
            <a:endParaRPr lang="es-EC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2195BA8-1C1A-45BD-BFCB-B65E948DAE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B604867-3BED-4851-8FF0-352AE22B8B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/>
              <a:t>CÓDIGO: </a:t>
            </a:r>
            <a:r>
              <a:rPr lang="es-EC"/>
              <a:t>SGC.DI.260</a:t>
            </a:r>
            <a:endParaRPr lang="es-EC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D027FCC-B138-4069-898E-C058A34B02C9}"/>
              </a:ext>
            </a:extLst>
          </p:cNvPr>
          <p:cNvSpPr txBox="1"/>
          <p:nvPr/>
        </p:nvSpPr>
        <p:spPr>
          <a:xfrm>
            <a:off x="3021543" y="0"/>
            <a:ext cx="3100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sz="2000" b="1" dirty="0">
                <a:latin typeface="+mj-lt"/>
              </a:rPr>
              <a:t>MATRIZ DE VARIABLES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0BA53ED-C809-4E1B-9F8C-4C95F1FB8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4076773"/>
              </p:ext>
            </p:extLst>
          </p:nvPr>
        </p:nvGraphicFramePr>
        <p:xfrm>
          <a:off x="0" y="553065"/>
          <a:ext cx="9144000" cy="4841747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835696">
                  <a:extLst>
                    <a:ext uri="{9D8B030D-6E8A-4147-A177-3AD203B41FA5}">
                      <a16:colId xmlns:a16="http://schemas.microsoft.com/office/drawing/2014/main" xmlns="" val="397101339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494581576"/>
                    </a:ext>
                  </a:extLst>
                </a:gridCol>
                <a:gridCol w="1286827">
                  <a:extLst>
                    <a:ext uri="{9D8B030D-6E8A-4147-A177-3AD203B41FA5}">
                      <a16:colId xmlns:a16="http://schemas.microsoft.com/office/drawing/2014/main" xmlns="" val="3082687929"/>
                    </a:ext>
                  </a:extLst>
                </a:gridCol>
                <a:gridCol w="2313573">
                  <a:extLst>
                    <a:ext uri="{9D8B030D-6E8A-4147-A177-3AD203B41FA5}">
                      <a16:colId xmlns:a16="http://schemas.microsoft.com/office/drawing/2014/main" xmlns="" val="4248284192"/>
                    </a:ext>
                  </a:extLst>
                </a:gridCol>
                <a:gridCol w="574216">
                  <a:extLst>
                    <a:ext uri="{9D8B030D-6E8A-4147-A177-3AD203B41FA5}">
                      <a16:colId xmlns:a16="http://schemas.microsoft.com/office/drawing/2014/main" xmlns="" val="766014444"/>
                    </a:ext>
                  </a:extLst>
                </a:gridCol>
                <a:gridCol w="1117464">
                  <a:extLst>
                    <a:ext uri="{9D8B030D-6E8A-4147-A177-3AD203B41FA5}">
                      <a16:colId xmlns:a16="http://schemas.microsoft.com/office/drawing/2014/main" xmlns="" val="748501989"/>
                    </a:ext>
                  </a:extLst>
                </a:gridCol>
              </a:tblGrid>
              <a:tr h="536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Objetivo específico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Hipótesis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Dimensión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Variables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Ítem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Instrumento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extLst>
                  <a:ext uri="{0D108BD9-81ED-4DB2-BD59-A6C34878D82A}">
                    <a16:rowId xmlns:a16="http://schemas.microsoft.com/office/drawing/2014/main" xmlns="" val="3352355186"/>
                  </a:ext>
                </a:extLst>
              </a:tr>
              <a:tr h="297676">
                <a:tc rowSpan="9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Identificar las características que definen el estilo de liderazgo en las cooperativas de transporte del DMQ</a:t>
                      </a:r>
                      <a:endParaRPr lang="es-EC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H1:  Las características que predominan en los líderes de las cooperativas de transporte del DMQ corresponden al estilo de liderazgo transaccional.</a:t>
                      </a:r>
                      <a:endParaRPr lang="es-EC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C" sz="12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Liderazgo transformacional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Influencia idealizada atribuida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 rowSpan="1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El instrumento está basado en la encuesta desarrollada por los autores Bass y </a:t>
                      </a:r>
                      <a:r>
                        <a:rPr lang="es-EC" sz="1200" dirty="0" err="1">
                          <a:effectLst/>
                        </a:rPr>
                        <a:t>Avolio</a:t>
                      </a:r>
                      <a:r>
                        <a:rPr lang="es-EC" sz="1200" dirty="0">
                          <a:effectLst/>
                        </a:rPr>
                        <a:t>, quienes desarrollaron el Multifactorial </a:t>
                      </a:r>
                      <a:r>
                        <a:rPr lang="es-EC" sz="1200" dirty="0" err="1">
                          <a:effectLst/>
                        </a:rPr>
                        <a:t>Leadership</a:t>
                      </a:r>
                      <a:r>
                        <a:rPr lang="es-EC" sz="1200" dirty="0">
                          <a:effectLst/>
                        </a:rPr>
                        <a:t> </a:t>
                      </a:r>
                      <a:r>
                        <a:rPr lang="es-EC" sz="1200" dirty="0" err="1">
                          <a:effectLst/>
                        </a:rPr>
                        <a:t>Questionary</a:t>
                      </a:r>
                      <a:r>
                        <a:rPr lang="es-EC" sz="1200" dirty="0">
                          <a:effectLst/>
                        </a:rPr>
                        <a:t> (MLQ) 5x short, que analiza los factores de cada uno de los diferentes estilos de liderazgo.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/>
                </a:tc>
                <a:extLst>
                  <a:ext uri="{0D108BD9-81ED-4DB2-BD59-A6C34878D82A}">
                    <a16:rowId xmlns:a16="http://schemas.microsoft.com/office/drawing/2014/main" xmlns="" val="3409467037"/>
                  </a:ext>
                </a:extLst>
              </a:tr>
              <a:tr h="33745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Influencia idealizada conductual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614327"/>
                  </a:ext>
                </a:extLst>
              </a:tr>
              <a:tr h="30741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Motivación inspiradora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5846886"/>
                  </a:ext>
                </a:extLst>
              </a:tr>
              <a:tr h="32230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Estimulación intelectual</a:t>
                      </a: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4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0402957"/>
                  </a:ext>
                </a:extLst>
              </a:tr>
              <a:tr h="27115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Consideración individualizada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4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4350242"/>
                  </a:ext>
                </a:extLst>
              </a:tr>
              <a:tr h="36605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Liderazgo transaccional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Recompensa Contingente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4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1648393"/>
                  </a:ext>
                </a:extLst>
              </a:tr>
              <a:tr h="37886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Dirección por excepción activa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4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6504204"/>
                  </a:ext>
                </a:extLst>
              </a:tr>
              <a:tr h="36003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Comportamiento (pasivo-</a:t>
                      </a:r>
                      <a:r>
                        <a:rPr lang="es-EC" sz="1200" dirty="0" err="1">
                          <a:effectLst/>
                        </a:rPr>
                        <a:t>evitador</a:t>
                      </a:r>
                      <a:r>
                        <a:rPr lang="es-EC" sz="1200" dirty="0">
                          <a:effectLst/>
                        </a:rPr>
                        <a:t>)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Dirección por excepción pasiva.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4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5858864"/>
                  </a:ext>
                </a:extLst>
              </a:tr>
              <a:tr h="33454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“Laissez Faire” (No liderazgo)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4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3292616"/>
                  </a:ext>
                </a:extLst>
              </a:tr>
              <a:tr h="345787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Establecer </a:t>
                      </a:r>
                      <a:r>
                        <a:rPr lang="es-ES" sz="1200">
                          <a:effectLst/>
                        </a:rPr>
                        <a:t>la relación </a:t>
                      </a:r>
                      <a:r>
                        <a:rPr lang="es-ES" sz="1200" dirty="0">
                          <a:effectLst/>
                        </a:rPr>
                        <a:t>entre los estilos de liderazgo y las variables de resultado.</a:t>
                      </a:r>
                      <a:endParaRPr lang="es-EC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H2: El estilo de liderazgo transformacional se asocia con mayor fuerza a las variables de resultado que el resto de los estilos.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dirty="0">
                          <a:effectLst/>
                        </a:rPr>
                        <a:t>Efectos de liderazgo (Variables de resultado)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effectLst/>
                        </a:rPr>
                        <a:t>Esfuerzo extra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3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9659722"/>
                  </a:ext>
                </a:extLst>
              </a:tr>
              <a:tr h="42927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Efectividad</a:t>
                      </a: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4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038235"/>
                  </a:ext>
                </a:extLst>
              </a:tr>
              <a:tr h="12706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Satisfacción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3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094" marR="64094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4175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553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1403648" y="1772816"/>
            <a:ext cx="65527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CAPÍTULO 3</a:t>
            </a:r>
          </a:p>
          <a:p>
            <a:pPr algn="ctr"/>
            <a:endParaRPr lang="es-MX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METODOLÓGICO</a:t>
            </a:r>
          </a:p>
        </p:txBody>
      </p:sp>
    </p:spTree>
    <p:extLst>
      <p:ext uri="{BB962C8B-B14F-4D97-AF65-F5344CB8AC3E}">
        <p14:creationId xmlns:p14="http://schemas.microsoft.com/office/powerpoint/2010/main" xmlns="" val="33952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72008" y="1166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METODOLOGÍA </a:t>
            </a:r>
            <a:endParaRPr lang="es-MX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690475485"/>
              </p:ext>
            </p:extLst>
          </p:nvPr>
        </p:nvGraphicFramePr>
        <p:xfrm>
          <a:off x="539552" y="908720"/>
          <a:ext cx="7634349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745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72008" y="1166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CÁLCULO DE LA MUESTRA</a:t>
            </a:r>
            <a:endParaRPr lang="es-MX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xmlns="" val="1246317973"/>
              </p:ext>
            </p:extLst>
          </p:nvPr>
        </p:nvGraphicFramePr>
        <p:xfrm>
          <a:off x="-513711" y="1004810"/>
          <a:ext cx="5277806" cy="2880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ángulo 6"/>
          <p:cNvSpPr/>
          <p:nvPr/>
        </p:nvSpPr>
        <p:spPr>
          <a:xfrm>
            <a:off x="1043608" y="83415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Flota total de buses en el DMQ </a:t>
            </a:r>
            <a:endParaRPr lang="es-MX" sz="14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xmlns="" val="2041653192"/>
              </p:ext>
            </p:extLst>
          </p:nvPr>
        </p:nvGraphicFramePr>
        <p:xfrm>
          <a:off x="5161550" y="2620643"/>
          <a:ext cx="3769000" cy="2336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ángulo 8"/>
          <p:cNvSpPr/>
          <p:nvPr/>
        </p:nvSpPr>
        <p:spPr>
          <a:xfrm>
            <a:off x="5211040" y="1875642"/>
            <a:ext cx="3670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Flota total de </a:t>
            </a:r>
            <a:r>
              <a:rPr lang="de-DE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buses urbanos </a:t>
            </a: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convencionales en el DMQ</a:t>
            </a:r>
            <a:endParaRPr lang="es-MX" sz="1400" dirty="0"/>
          </a:p>
        </p:txBody>
      </p:sp>
      <p:sp>
        <p:nvSpPr>
          <p:cNvPr id="14" name="Abrir llave 13"/>
          <p:cNvSpPr/>
          <p:nvPr/>
        </p:nvSpPr>
        <p:spPr>
          <a:xfrm>
            <a:off x="5257394" y="2444971"/>
            <a:ext cx="859989" cy="2592592"/>
          </a:xfrm>
          <a:prstGeom prst="leftBrace">
            <a:avLst>
              <a:gd name="adj1" fmla="val 74136"/>
              <a:gd name="adj2" fmla="val 5081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5" name="Conector angular 24"/>
          <p:cNvCxnSpPr/>
          <p:nvPr/>
        </p:nvCxnSpPr>
        <p:spPr>
          <a:xfrm>
            <a:off x="4387374" y="2960954"/>
            <a:ext cx="834514" cy="811113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2970064" y="4691582"/>
            <a:ext cx="1814133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47 operadoras de transporte inscritas en la Secretaría de la Movilidad  </a:t>
            </a:r>
            <a:endParaRPr lang="es-MX" sz="1200" dirty="0"/>
          </a:p>
        </p:txBody>
      </p:sp>
      <p:cxnSp>
        <p:nvCxnSpPr>
          <p:cNvPr id="41" name="Conector angular 40"/>
          <p:cNvCxnSpPr/>
          <p:nvPr/>
        </p:nvCxnSpPr>
        <p:spPr>
          <a:xfrm rot="10800000" flipV="1">
            <a:off x="4764096" y="4890702"/>
            <a:ext cx="1846589" cy="242404"/>
          </a:xfrm>
          <a:prstGeom prst="bentConnector3">
            <a:avLst>
              <a:gd name="adj1" fmla="val -18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8">
            <a:extLst>
              <a:ext uri="{FF2B5EF4-FFF2-40B4-BE49-F238E27FC236}">
                <a16:creationId xmlns:a16="http://schemas.microsoft.com/office/drawing/2014/main" xmlns="" id="{0EF7ED17-C168-4208-8B9B-024F5C79253A}"/>
              </a:ext>
            </a:extLst>
          </p:cNvPr>
          <p:cNvSpPr/>
          <p:nvPr/>
        </p:nvSpPr>
        <p:spPr>
          <a:xfrm>
            <a:off x="946170" y="4211051"/>
            <a:ext cx="1498057" cy="65384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Norte</a:t>
            </a:r>
            <a:r>
              <a:rPr lang="es-EC" sz="1400" dirty="0" smtClean="0">
                <a:solidFill>
                  <a:schemeClr val="tx1"/>
                </a:solidFill>
              </a:rPr>
              <a:t>: 732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54" name="Oval 8">
            <a:extLst>
              <a:ext uri="{FF2B5EF4-FFF2-40B4-BE49-F238E27FC236}">
                <a16:creationId xmlns:a16="http://schemas.microsoft.com/office/drawing/2014/main" xmlns="" id="{0EF7ED17-C168-4208-8B9B-024F5C79253A}"/>
              </a:ext>
            </a:extLst>
          </p:cNvPr>
          <p:cNvSpPr/>
          <p:nvPr/>
        </p:nvSpPr>
        <p:spPr>
          <a:xfrm>
            <a:off x="1011138" y="5350189"/>
            <a:ext cx="1400622" cy="65384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b="1" dirty="0" smtClean="0">
                <a:solidFill>
                  <a:schemeClr val="tx1"/>
                </a:solidFill>
              </a:rPr>
              <a:t>Sur</a:t>
            </a:r>
            <a:r>
              <a:rPr lang="es-EC" sz="1400" dirty="0" smtClean="0">
                <a:solidFill>
                  <a:schemeClr val="tx1"/>
                </a:solidFill>
              </a:rPr>
              <a:t>: 1160</a:t>
            </a:r>
            <a:endParaRPr lang="es-EC" sz="1400" dirty="0">
              <a:solidFill>
                <a:schemeClr val="tx1"/>
              </a:solidFill>
            </a:endParaRPr>
          </a:p>
        </p:txBody>
      </p:sp>
      <p:cxnSp>
        <p:nvCxnSpPr>
          <p:cNvPr id="56" name="Conector recto 55"/>
          <p:cNvCxnSpPr>
            <a:stCxn id="16" idx="1"/>
            <a:endCxn id="53" idx="6"/>
          </p:cNvCxnSpPr>
          <p:nvPr/>
        </p:nvCxnSpPr>
        <p:spPr>
          <a:xfrm flipH="1" flipV="1">
            <a:off x="2444227" y="4537972"/>
            <a:ext cx="525837" cy="5691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>
            <a:stCxn id="16" idx="1"/>
            <a:endCxn id="54" idx="6"/>
          </p:cNvCxnSpPr>
          <p:nvPr/>
        </p:nvCxnSpPr>
        <p:spPr>
          <a:xfrm flipH="1">
            <a:off x="2411760" y="5107081"/>
            <a:ext cx="558304" cy="5700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511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CÁLCULO DE LA MUESTRA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-1044624" y="1084163"/>
            <a:ext cx="6368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6699"/>
                </a:solidFill>
                <a:latin typeface="+mj-lt"/>
                <a:cs typeface="Calibri" panose="020F0502020204030204" pitchFamily="34" charset="0"/>
              </a:rPr>
              <a:t>Muestreo no probabilístico por cuota</a:t>
            </a:r>
            <a:endParaRPr lang="es-MX" sz="1600" b="1" dirty="0">
              <a:solidFill>
                <a:srgbClr val="006699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35868" y="1811647"/>
            <a:ext cx="5400092" cy="1096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Error máximo aceptable: 5%</a:t>
            </a:r>
            <a:endParaRPr lang="es-EC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400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Nivel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deseado de confianza: 95%</a:t>
            </a:r>
            <a:endParaRPr lang="es-EC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universo es </a:t>
            </a:r>
            <a:r>
              <a:rPr lang="es-EC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finito </a:t>
            </a:r>
            <a:r>
              <a:rPr lang="es-EC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lo tanto corresponde a:</a:t>
            </a:r>
            <a:endParaRPr lang="es-EC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Rectángulo 7"/>
              <p:cNvSpPr/>
              <p:nvPr/>
            </p:nvSpPr>
            <p:spPr>
              <a:xfrm>
                <a:off x="4632176" y="1146898"/>
                <a:ext cx="4648336" cy="25780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88290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EC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EC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es-EC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s-MX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𝑝𝑞</m:t>
                          </m:r>
                        </m:num>
                        <m:den>
                          <m:sSup>
                            <m:sSupPr>
                              <m:ctrlPr>
                                <a:rPr lang="es-MX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s-MX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s-EC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𝑝𝑞</m:t>
                          </m:r>
                        </m:den>
                      </m:f>
                    </m:oMath>
                  </m:oMathPara>
                </a14:m>
                <a:endParaRPr lang="es-MX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88290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EC" sz="1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MX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EC" sz="1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1892 </m:t>
                          </m:r>
                          <m:r>
                            <a:rPr lang="es-EC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s-MX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(1,96)</m:t>
                              </m:r>
                            </m:e>
                            <m:sup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(0,5)(0,5)</m:t>
                          </m:r>
                        </m:num>
                        <m:den>
                          <m:sSup>
                            <m:sSupPr>
                              <m:ctrlPr>
                                <a:rPr lang="es-MX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(0,05)</m:t>
                              </m:r>
                            </m:e>
                            <m:sup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s-MX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s-EC" sz="140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1892 </m:t>
                              </m:r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s-EC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MX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MX" sz="1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EC" sz="1400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1,96</m:t>
                                  </m:r>
                                </m:e>
                              </m:d>
                            </m:e>
                            <m:sup>
                              <m:r>
                                <a:rPr lang="es-EC" sz="1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sz="1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(0,5)(0,5)</m:t>
                          </m:r>
                        </m:den>
                      </m:f>
                    </m:oMath>
                  </m:oMathPara>
                </a14:m>
                <a:endParaRPr lang="es-MX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88290">
                  <a:lnSpc>
                    <a:spcPct val="15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400" b="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s-EC" sz="1400" b="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=319.46</m:t>
                      </m:r>
                    </m:oMath>
                  </m:oMathPara>
                </a14:m>
                <a:endParaRPr lang="es-MX" sz="1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88290" algn="ctr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es-MX" sz="1600" b="1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320 encuestas</a:t>
                </a:r>
                <a:endParaRPr lang="es-MX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176" y="1146898"/>
                <a:ext cx="4648336" cy="2578078"/>
              </a:xfrm>
              <a:prstGeom prst="rect">
                <a:avLst/>
              </a:prstGeom>
              <a:blipFill>
                <a:blip r:embed="rId2" cstate="print"/>
                <a:stretch>
                  <a:fillRect b="-70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3118490"/>
              </p:ext>
            </p:extLst>
          </p:nvPr>
        </p:nvGraphicFramePr>
        <p:xfrm>
          <a:off x="1429375" y="3995761"/>
          <a:ext cx="5917569" cy="158383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19636">
                  <a:extLst>
                    <a:ext uri="{9D8B030D-6E8A-4147-A177-3AD203B41FA5}">
                      <a16:colId xmlns:a16="http://schemas.microsoft.com/office/drawing/2014/main" xmlns="" val="4215419155"/>
                    </a:ext>
                  </a:extLst>
                </a:gridCol>
                <a:gridCol w="1119636">
                  <a:extLst>
                    <a:ext uri="{9D8B030D-6E8A-4147-A177-3AD203B41FA5}">
                      <a16:colId xmlns:a16="http://schemas.microsoft.com/office/drawing/2014/main" xmlns="" val="2128455813"/>
                    </a:ext>
                  </a:extLst>
                </a:gridCol>
                <a:gridCol w="1343739">
                  <a:extLst>
                    <a:ext uri="{9D8B030D-6E8A-4147-A177-3AD203B41FA5}">
                      <a16:colId xmlns:a16="http://schemas.microsoft.com/office/drawing/2014/main" xmlns="" val="3957714931"/>
                    </a:ext>
                  </a:extLst>
                </a:gridCol>
                <a:gridCol w="1167279">
                  <a:extLst>
                    <a:ext uri="{9D8B030D-6E8A-4147-A177-3AD203B41FA5}">
                      <a16:colId xmlns:a16="http://schemas.microsoft.com/office/drawing/2014/main" xmlns="" val="2259775808"/>
                    </a:ext>
                  </a:extLst>
                </a:gridCol>
                <a:gridCol w="1167279">
                  <a:extLst>
                    <a:ext uri="{9D8B030D-6E8A-4147-A177-3AD203B41FA5}">
                      <a16:colId xmlns:a16="http://schemas.microsoft.com/office/drawing/2014/main" xmlns="" val="3613062198"/>
                    </a:ext>
                  </a:extLst>
                </a:gridCol>
              </a:tblGrid>
              <a:tr h="643954"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Estrato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 dirty="0">
                          <a:effectLst/>
                        </a:rPr>
                        <a:t>Sector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Conductores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 dirty="0">
                          <a:effectLst/>
                        </a:rPr>
                        <a:t>Porcentaje (%)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Muestra por cuota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76931253"/>
                  </a:ext>
                </a:extLst>
              </a:tr>
              <a:tr h="300517"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1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Norte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732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38,7%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124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96963382"/>
                  </a:ext>
                </a:extLst>
              </a:tr>
              <a:tr h="319680"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2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Sur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1160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61,3%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196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88553767"/>
                  </a:ext>
                </a:extLst>
              </a:tr>
              <a:tr h="319680"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 dirty="0">
                          <a:effectLst/>
                        </a:rPr>
                        <a:t>Total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1892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>
                          <a:effectLst/>
                        </a:rPr>
                        <a:t>100%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de-DE" sz="1400" dirty="0">
                          <a:effectLst/>
                        </a:rPr>
                        <a:t>320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36956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41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2411760" y="1772816"/>
            <a:ext cx="45365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CAPÍTULO 4</a:t>
            </a:r>
          </a:p>
          <a:p>
            <a:pPr algn="ctr"/>
            <a:endParaRPr lang="es-MX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RESULTADOS </a:t>
            </a:r>
          </a:p>
        </p:txBody>
      </p:sp>
    </p:spTree>
    <p:extLst>
      <p:ext uri="{BB962C8B-B14F-4D97-AF65-F5344CB8AC3E}">
        <p14:creationId xmlns:p14="http://schemas.microsoft.com/office/powerpoint/2010/main" xmlns="" val="3860107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4211960" y="184482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ANÁLISIS DESCRIPTIVO</a:t>
            </a:r>
            <a:endParaRPr lang="es-MX" sz="4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6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2645094942"/>
              </p:ext>
            </p:extLst>
          </p:nvPr>
        </p:nvGraphicFramePr>
        <p:xfrm>
          <a:off x="179512" y="908720"/>
          <a:ext cx="865130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5436096" y="1196752"/>
            <a:ext cx="1584176" cy="3456384"/>
            <a:chOff x="7140" y="7140"/>
            <a:chExt cx="1710" cy="4065"/>
          </a:xfrm>
        </p:grpSpPr>
        <p:cxnSp>
          <p:nvCxnSpPr>
            <p:cNvPr id="7" name="AutoShape 8"/>
            <p:cNvCxnSpPr>
              <a:cxnSpLocks noChangeShapeType="1"/>
            </p:cNvCxnSpPr>
            <p:nvPr/>
          </p:nvCxnSpPr>
          <p:spPr bwMode="auto">
            <a:xfrm flipH="1" flipV="1">
              <a:off x="7140" y="7140"/>
              <a:ext cx="30" cy="4065"/>
            </a:xfrm>
            <a:prstGeom prst="straightConnector1">
              <a:avLst/>
            </a:prstGeom>
            <a:noFill/>
            <a:ln w="12700" cmpd="sng">
              <a:solidFill>
                <a:schemeClr val="dk1">
                  <a:lumMod val="100000"/>
                  <a:lumOff val="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  <p:cxnSp>
          <p:nvCxnSpPr>
            <p:cNvPr id="8" name="AutoShape 9"/>
            <p:cNvCxnSpPr>
              <a:cxnSpLocks noChangeShapeType="1"/>
            </p:cNvCxnSpPr>
            <p:nvPr/>
          </p:nvCxnSpPr>
          <p:spPr bwMode="auto">
            <a:xfrm flipH="1" flipV="1">
              <a:off x="8820" y="7140"/>
              <a:ext cx="30" cy="4065"/>
            </a:xfrm>
            <a:prstGeom prst="straightConnector1">
              <a:avLst/>
            </a:prstGeom>
            <a:noFill/>
            <a:ln w="12700" cmpd="sng">
              <a:solidFill>
                <a:schemeClr val="dk1">
                  <a:lumMod val="100000"/>
                  <a:lumOff val="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</p:grpSp>
      <p:sp>
        <p:nvSpPr>
          <p:cNvPr id="9" name="CuadroTexto 8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ESTILO DE LIDERAZGO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s-EC" b="1" dirty="0"/>
              <a:t>FECHA ÚLTIMA REVISIÓN: 13/12/11</a:t>
            </a:r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C" b="1" dirty="0"/>
              <a:t>CÓDIGO: </a:t>
            </a:r>
            <a:r>
              <a:rPr lang="es-EC" dirty="0"/>
              <a:t>GDI.3.1.004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11364" y="2254285"/>
            <a:ext cx="7026592" cy="14754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es-ES_tradnl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TEMA: </a:t>
            </a:r>
            <a:r>
              <a:rPr lang="es-ES" dirty="0"/>
              <a:t>ESTILO DE LIDERAZGO Y SU INCIDENCIA EN LA SATISFACCIÓN DE LOS EMPLEADOS DEL TRANSPORTE PÚBLICO URBANO DEL DISTRITO METROPOLITANO DE QUITO </a:t>
            </a:r>
            <a:endParaRPr lang="es-ES_tradnl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545065" y="3729707"/>
            <a:ext cx="6735127" cy="10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es-ES_tradnl" sz="15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/>
            <a:r>
              <a:rPr lang="es-ES_tradnl" sz="1500" b="1" dirty="0" smtClean="0">
                <a:solidFill>
                  <a:srgbClr val="000000"/>
                </a:solidFill>
                <a:latin typeface="Calibri" pitchFamily="34" charset="0"/>
              </a:rPr>
              <a:t>Autor:</a:t>
            </a:r>
            <a:endParaRPr lang="es-ES_tradnl" sz="15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/>
            <a:r>
              <a:rPr lang="es-ES_tradnl" sz="1500" b="1" dirty="0" smtClean="0">
                <a:solidFill>
                  <a:srgbClr val="000000"/>
                </a:solidFill>
                <a:latin typeface="Calibri" pitchFamily="34" charset="0"/>
              </a:rPr>
              <a:t>ABDY SALAZAR</a:t>
            </a:r>
          </a:p>
          <a:p>
            <a:pPr algn="ctr" eaLnBrk="0" hangingPunct="0"/>
            <a:endParaRPr lang="es-ES_tradnl" sz="1500" b="1" dirty="0">
              <a:solidFill>
                <a:srgbClr val="000000"/>
              </a:solidFill>
              <a:latin typeface="Calibri" pitchFamily="34" charset="0"/>
            </a:endParaRPr>
          </a:p>
          <a:p>
            <a:pPr algn="ctr" eaLnBrk="0" hangingPunct="0"/>
            <a:r>
              <a:rPr lang="es-ES_tradnl" sz="1500" b="1" dirty="0" smtClean="0">
                <a:solidFill>
                  <a:srgbClr val="000000"/>
                </a:solidFill>
                <a:latin typeface="Calibri" pitchFamily="34" charset="0"/>
              </a:rPr>
              <a:t>DIRECTORA: DRA. AMPARO MARTINEZ</a:t>
            </a:r>
            <a:endParaRPr lang="es-ES_tradnl" sz="15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195736" y="1241971"/>
            <a:ext cx="56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DEPARTAMENTO DE CIENCIAS </a:t>
            </a:r>
            <a:r>
              <a:rPr lang="es-E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ECONÓMICAS </a:t>
            </a:r>
            <a:r>
              <a:rPr lang="es-E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ADMINISTRATIVAS Y DE COMERCIO 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pic>
        <p:nvPicPr>
          <p:cNvPr id="5" name="Imagen 4"/>
          <p:cNvPicPr/>
          <p:nvPr/>
        </p:nvPicPr>
        <p:blipFill rotWithShape="1">
          <a:blip r:embed="rId2" cstate="print"/>
          <a:srcRect r="13010" b="15695"/>
          <a:stretch/>
        </p:blipFill>
        <p:spPr bwMode="auto">
          <a:xfrm>
            <a:off x="1485229" y="764704"/>
            <a:ext cx="6768752" cy="51125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ESTILO DE LIDERAZGO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43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xmlns="" val="748412882"/>
              </p:ext>
            </p:extLst>
          </p:nvPr>
        </p:nvGraphicFramePr>
        <p:xfrm>
          <a:off x="0" y="1700808"/>
          <a:ext cx="4738370" cy="310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agen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84" r="24426"/>
          <a:stretch/>
        </p:blipFill>
        <p:spPr bwMode="auto">
          <a:xfrm>
            <a:off x="4860032" y="1412776"/>
            <a:ext cx="4094112" cy="447828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SATISFACCIÓN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n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5574" r="11896" b="78799"/>
          <a:stretch/>
        </p:blipFill>
        <p:spPr bwMode="auto">
          <a:xfrm>
            <a:off x="8139702" y="604719"/>
            <a:ext cx="936104" cy="10960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638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4211960" y="184482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ANÁLISIS INFERENCIAL</a:t>
            </a:r>
            <a:endParaRPr lang="es-MX" sz="4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1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ANÁLISIS CHI CUADRADO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5307142"/>
              </p:ext>
            </p:extLst>
          </p:nvPr>
        </p:nvGraphicFramePr>
        <p:xfrm>
          <a:off x="5186753" y="3560684"/>
          <a:ext cx="3995937" cy="2364297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1627092">
                  <a:extLst>
                    <a:ext uri="{9D8B030D-6E8A-4147-A177-3AD203B41FA5}">
                      <a16:colId xmlns:a16="http://schemas.microsoft.com/office/drawing/2014/main" xmlns="" val="2849514869"/>
                    </a:ext>
                  </a:extLst>
                </a:gridCol>
                <a:gridCol w="711977">
                  <a:extLst>
                    <a:ext uri="{9D8B030D-6E8A-4147-A177-3AD203B41FA5}">
                      <a16:colId xmlns:a16="http://schemas.microsoft.com/office/drawing/2014/main" xmlns="" val="644207797"/>
                    </a:ext>
                  </a:extLst>
                </a:gridCol>
                <a:gridCol w="680877">
                  <a:extLst>
                    <a:ext uri="{9D8B030D-6E8A-4147-A177-3AD203B41FA5}">
                      <a16:colId xmlns:a16="http://schemas.microsoft.com/office/drawing/2014/main" xmlns="" val="3972803754"/>
                    </a:ext>
                  </a:extLst>
                </a:gridCol>
                <a:gridCol w="975991">
                  <a:extLst>
                    <a:ext uri="{9D8B030D-6E8A-4147-A177-3AD203B41FA5}">
                      <a16:colId xmlns:a16="http://schemas.microsoft.com/office/drawing/2014/main" xmlns="" val="3697784398"/>
                    </a:ext>
                  </a:extLst>
                </a:gridCol>
              </a:tblGrid>
              <a:tr h="164929">
                <a:tc gridSpan="4"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Pruebas de </a:t>
                      </a:r>
                      <a:r>
                        <a:rPr lang="es-MX" sz="1100" dirty="0" err="1">
                          <a:effectLst/>
                        </a:rPr>
                        <a:t>chi</a:t>
                      </a:r>
                      <a:r>
                        <a:rPr lang="es-MX" sz="1100" dirty="0">
                          <a:effectLst/>
                        </a:rPr>
                        <a:t>-cuadrado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0118697"/>
                  </a:ext>
                </a:extLst>
              </a:tr>
              <a:tr h="423229">
                <a:tc>
                  <a:txBody>
                    <a:bodyPr/>
                    <a:lstStyle/>
                    <a:p>
                      <a:pPr indent="-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Valor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gl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Sig. asintótica (2 caras)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3466647038"/>
                  </a:ext>
                </a:extLst>
              </a:tr>
              <a:tr h="342990"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Chi-cuadrado de Pearson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261.807</a:t>
                      </a:r>
                      <a:r>
                        <a:rPr lang="es-MX" sz="1100" baseline="30000" dirty="0">
                          <a:effectLst/>
                        </a:rPr>
                        <a:t>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highlight>
                            <a:srgbClr val="FFFF00"/>
                          </a:highlight>
                        </a:rPr>
                        <a:t>.000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6146697"/>
                  </a:ext>
                </a:extLst>
              </a:tr>
              <a:tr h="164929"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Razón de verosimilitud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167.316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6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.000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61933771"/>
                  </a:ext>
                </a:extLst>
              </a:tr>
              <a:tr h="342990"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Asociación lineal por lineal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122.130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.000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96964548"/>
                  </a:ext>
                </a:extLst>
              </a:tr>
              <a:tr h="258634"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N de casos válidos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320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-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81205952"/>
                  </a:ext>
                </a:extLst>
              </a:tr>
              <a:tr h="342990">
                <a:tc gridSpan="4"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a. 3 casillas (25.0%) han esperado un recuento menor que 5. El recuento mínimo esperado es 1.72.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5321535"/>
                  </a:ext>
                </a:extLst>
              </a:tr>
            </a:tbl>
          </a:graphicData>
        </a:graphic>
      </p:graphicFrame>
      <p:pic>
        <p:nvPicPr>
          <p:cNvPr id="9" name="Imagen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96" t="5748" r="25014" b="1201"/>
          <a:stretch/>
        </p:blipFill>
        <p:spPr bwMode="auto">
          <a:xfrm>
            <a:off x="0" y="1628800"/>
            <a:ext cx="5112060" cy="46085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0" name="Imagen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5209" t="5748" b="69158"/>
          <a:stretch/>
        </p:blipFill>
        <p:spPr bwMode="auto">
          <a:xfrm>
            <a:off x="5186753" y="1628800"/>
            <a:ext cx="1728192" cy="13690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251520" y="563488"/>
            <a:ext cx="9071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810" algn="just">
              <a:lnSpc>
                <a:spcPct val="200000"/>
              </a:lnSpc>
              <a:spcAft>
                <a:spcPts val="0"/>
              </a:spcAft>
            </a:pPr>
            <a:r>
              <a:rPr lang="es-MX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MX" sz="14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 estilo de liderazgo </a:t>
            </a:r>
            <a:r>
              <a:rPr lang="es-MX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tiene incidencia en el nivel de satisfacción del conductor de una operadora </a:t>
            </a:r>
            <a:r>
              <a:rPr lang="es-MX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transporte</a:t>
            </a:r>
            <a:endParaRPr lang="es-MX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3810" algn="just">
              <a:lnSpc>
                <a:spcPct val="200000"/>
              </a:lnSpc>
              <a:spcAft>
                <a:spcPts val="0"/>
              </a:spcAft>
            </a:pPr>
            <a:r>
              <a:rPr lang="es-MX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MX" sz="1400" b="1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s-MX" sz="14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estilo de liderazgo </a:t>
            </a:r>
            <a:r>
              <a:rPr lang="es-MX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tiene </a:t>
            </a:r>
            <a:r>
              <a:rPr lang="es-MX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incidencia en el nivel de satisfacción del conductor de una operadora de </a:t>
            </a:r>
            <a:r>
              <a:rPr lang="es-MX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transporte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45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32465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ANÁLISIS DE CORRELACIÓN DE PEARSON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1029636"/>
              </p:ext>
            </p:extLst>
          </p:nvPr>
        </p:nvGraphicFramePr>
        <p:xfrm>
          <a:off x="385193" y="2052264"/>
          <a:ext cx="5338935" cy="35014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2503">
                  <a:extLst>
                    <a:ext uri="{9D8B030D-6E8A-4147-A177-3AD203B41FA5}">
                      <a16:colId xmlns:a16="http://schemas.microsoft.com/office/drawing/2014/main" xmlns="" val="3093315099"/>
                    </a:ext>
                  </a:extLst>
                </a:gridCol>
                <a:gridCol w="1673270">
                  <a:extLst>
                    <a:ext uri="{9D8B030D-6E8A-4147-A177-3AD203B41FA5}">
                      <a16:colId xmlns:a16="http://schemas.microsoft.com/office/drawing/2014/main" xmlns="" val="4006040940"/>
                    </a:ext>
                  </a:extLst>
                </a:gridCol>
                <a:gridCol w="1524393">
                  <a:extLst>
                    <a:ext uri="{9D8B030D-6E8A-4147-A177-3AD203B41FA5}">
                      <a16:colId xmlns:a16="http://schemas.microsoft.com/office/drawing/2014/main" xmlns="" val="1079046134"/>
                    </a:ext>
                  </a:extLst>
                </a:gridCol>
                <a:gridCol w="28494">
                  <a:extLst>
                    <a:ext uri="{9D8B030D-6E8A-4147-A177-3AD203B41FA5}">
                      <a16:colId xmlns:a16="http://schemas.microsoft.com/office/drawing/2014/main" xmlns="" val="1942807367"/>
                    </a:ext>
                  </a:extLst>
                </a:gridCol>
                <a:gridCol w="160275">
                  <a:extLst>
                    <a:ext uri="{9D8B030D-6E8A-4147-A177-3AD203B41FA5}">
                      <a16:colId xmlns:a16="http://schemas.microsoft.com/office/drawing/2014/main" xmlns="" val="2302187179"/>
                    </a:ext>
                  </a:extLst>
                </a:gridCol>
              </a:tblGrid>
              <a:tr h="287167">
                <a:tc gridSpan="4"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                          </a:t>
                      </a:r>
                      <a:r>
                        <a:rPr lang="es-MX" sz="1200" b="1" dirty="0" smtClean="0">
                          <a:effectLst/>
                        </a:rPr>
                        <a:t>Correlaciones 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38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808900178"/>
                  </a:ext>
                </a:extLst>
              </a:tr>
              <a:tr h="369942">
                <a:tc gridSpan="2">
                  <a:txBody>
                    <a:bodyPr/>
                    <a:lstStyle/>
                    <a:p>
                      <a:pPr indent="-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Estilo de liderazgo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Efecto de liderazgo </a:t>
                      </a:r>
                      <a:endParaRPr lang="es-MX" sz="1600">
                        <a:effectLst/>
                      </a:endParaRPr>
                    </a:p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(Satisfacción)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indent="-38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1684109"/>
                  </a:ext>
                </a:extLst>
              </a:tr>
              <a:tr h="287167">
                <a:tc rowSpan="3"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Liderazgo Transformacional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Correlación de Pearson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highlight>
                            <a:srgbClr val="FFFF00"/>
                          </a:highlight>
                        </a:rPr>
                        <a:t>.701</a:t>
                      </a:r>
                      <a:r>
                        <a:rPr lang="es-MX" sz="1200" baseline="30000">
                          <a:effectLst/>
                          <a:highlight>
                            <a:srgbClr val="FFFF00"/>
                          </a:highlight>
                        </a:rPr>
                        <a:t>**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21968589"/>
                  </a:ext>
                </a:extLst>
              </a:tr>
              <a:tr h="2871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Sig. (bilateral)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.000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4348085"/>
                  </a:ext>
                </a:extLst>
              </a:tr>
              <a:tr h="2871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320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359711"/>
                  </a:ext>
                </a:extLst>
              </a:tr>
              <a:tr h="287167">
                <a:tc rowSpan="3"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Liderazgo Transaccional 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Correlación de Pearson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highlight>
                            <a:srgbClr val="FFFF00"/>
                          </a:highlight>
                        </a:rPr>
                        <a:t>.650</a:t>
                      </a:r>
                      <a:r>
                        <a:rPr lang="es-MX" sz="1200" baseline="30000">
                          <a:effectLst/>
                          <a:highlight>
                            <a:srgbClr val="FFFF00"/>
                          </a:highlight>
                        </a:rPr>
                        <a:t>**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48223157"/>
                  </a:ext>
                </a:extLst>
              </a:tr>
              <a:tr h="2871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Sig. (bilateral)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.000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2287928"/>
                  </a:ext>
                </a:extLst>
              </a:tr>
              <a:tr h="2871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320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4058319"/>
                  </a:ext>
                </a:extLst>
              </a:tr>
              <a:tr h="287167">
                <a:tc rowSpan="3"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Liderazgo Pasivo-evitador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Correlación de Pearson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highlight>
                            <a:srgbClr val="FFFF00"/>
                          </a:highlight>
                        </a:rPr>
                        <a:t>-.455</a:t>
                      </a:r>
                      <a:r>
                        <a:rPr lang="es-MX" sz="1200" baseline="30000">
                          <a:effectLst/>
                          <a:highlight>
                            <a:srgbClr val="FFFF00"/>
                          </a:highlight>
                        </a:rPr>
                        <a:t>**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5750565"/>
                  </a:ext>
                </a:extLst>
              </a:tr>
              <a:tr h="2871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Sig. (bilateral)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.000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>
                          <a:effectLst/>
                        </a:rPr>
                        <a:t> 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2721804"/>
                  </a:ext>
                </a:extLst>
              </a:tr>
              <a:tr h="2871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indent="-381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indent="-381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320</a:t>
                      </a:r>
                      <a:endParaRPr lang="es-MX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-381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5466773"/>
                  </a:ext>
                </a:extLst>
              </a:tr>
              <a:tr h="223352">
                <a:tc gridSpan="5">
                  <a:txBody>
                    <a:bodyPr/>
                    <a:lstStyle/>
                    <a:p>
                      <a:pPr marL="38100" marR="38100" indent="-38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La correlación es significativa en el nivel 0,01 (2 colas).</a:t>
                      </a:r>
                      <a:r>
                        <a:rPr lang="es-MX" sz="1200" baseline="-25000" dirty="0">
                          <a:effectLst/>
                        </a:rPr>
                        <a:t>**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063432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248435" y="750186"/>
            <a:ext cx="80284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El </a:t>
            </a:r>
            <a:r>
              <a:rPr lang="es-EC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coeficiente de correlación de Pearson que nos permite medir el comportamiento de asociación de dos variables, en este caso medimos el grado (fuerza de relación) y la dirección (si esta es positiva o negativa) que tiene el tipo de liderazgo del gerente con la satisfacción del conductor.</a:t>
            </a:r>
            <a:endParaRPr lang="es-MX" sz="1600" dirty="0"/>
          </a:p>
        </p:txBody>
      </p:sp>
      <p:cxnSp>
        <p:nvCxnSpPr>
          <p:cNvPr id="9" name="Conector recto de flecha 8"/>
          <p:cNvCxnSpPr/>
          <p:nvPr/>
        </p:nvCxnSpPr>
        <p:spPr>
          <a:xfrm>
            <a:off x="5220072" y="2852936"/>
            <a:ext cx="1224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5220072" y="3764322"/>
            <a:ext cx="1224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5220072" y="4581128"/>
            <a:ext cx="1224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6588224" y="2671830"/>
            <a:ext cx="1252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Positiva Alta</a:t>
            </a:r>
            <a:endParaRPr lang="es-MX" sz="140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588224" y="3579656"/>
            <a:ext cx="1252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Positiva Alta</a:t>
            </a:r>
            <a:endParaRPr lang="es-MX" sz="1400" b="1" dirty="0"/>
          </a:p>
        </p:txBody>
      </p:sp>
      <p:sp>
        <p:nvSpPr>
          <p:cNvPr id="14" name="CuadroTexto 13"/>
          <p:cNvSpPr txBox="1"/>
          <p:nvPr/>
        </p:nvSpPr>
        <p:spPr>
          <a:xfrm>
            <a:off x="6567845" y="4427820"/>
            <a:ext cx="1486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Negativa Media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xmlns="" val="4259865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6" name="CuadroTexto 5"/>
          <p:cNvSpPr txBox="1"/>
          <p:nvPr/>
        </p:nvSpPr>
        <p:spPr>
          <a:xfrm>
            <a:off x="2339752" y="1772816"/>
            <a:ext cx="45365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CAPÍTULO 5</a:t>
            </a:r>
          </a:p>
          <a:p>
            <a:pPr algn="ctr"/>
            <a:endParaRPr lang="es-MX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PROPUESTA</a:t>
            </a:r>
          </a:p>
        </p:txBody>
      </p:sp>
    </p:spTree>
    <p:extLst>
      <p:ext uri="{BB962C8B-B14F-4D97-AF65-F5344CB8AC3E}">
        <p14:creationId xmlns:p14="http://schemas.microsoft.com/office/powerpoint/2010/main" xmlns="" val="169329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6971737"/>
              </p:ext>
            </p:extLst>
          </p:nvPr>
        </p:nvGraphicFramePr>
        <p:xfrm>
          <a:off x="899592" y="980728"/>
          <a:ext cx="7344013" cy="462464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014402">
                  <a:extLst>
                    <a:ext uri="{9D8B030D-6E8A-4147-A177-3AD203B41FA5}">
                      <a16:colId xmlns:a16="http://schemas.microsoft.com/office/drawing/2014/main" xmlns="" val="3853741860"/>
                    </a:ext>
                  </a:extLst>
                </a:gridCol>
                <a:gridCol w="4329611">
                  <a:extLst>
                    <a:ext uri="{9D8B030D-6E8A-4147-A177-3AD203B41FA5}">
                      <a16:colId xmlns:a16="http://schemas.microsoft.com/office/drawing/2014/main" xmlns="" val="2371898405"/>
                    </a:ext>
                  </a:extLst>
                </a:gridCol>
              </a:tblGrid>
              <a:tr h="4334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ESTRATEGIAS</a:t>
                      </a: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</a:rPr>
                        <a:t>ACTIVIDADES</a:t>
                      </a:r>
                      <a:endParaRPr lang="es-MX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2405541027"/>
                  </a:ext>
                </a:extLst>
              </a:tr>
              <a:tr h="217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Estrategia 1: </a:t>
                      </a:r>
                      <a:r>
                        <a:rPr lang="es-MX" sz="1400" b="0" dirty="0">
                          <a:effectLst/>
                        </a:rPr>
                        <a:t>Establecer confianza y relación laboral efectiva entre los altos directivos y colaboradores.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Compartir información relevante con el equipo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2944068596"/>
                  </a:ext>
                </a:extLst>
              </a:tr>
              <a:tr h="24080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Desarrollo de sinergia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1683664460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Compartir truinfos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1072420490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Empoderamiento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91754001"/>
                  </a:ext>
                </a:extLst>
              </a:tr>
              <a:tr h="4466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Influenciar al equipo de manera conductual y atribuida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619879274"/>
                  </a:ext>
                </a:extLst>
              </a:tr>
              <a:tr h="29786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Estrategia 2: </a:t>
                      </a:r>
                      <a:r>
                        <a:rPr lang="es-MX" sz="1400" b="0" dirty="0">
                          <a:effectLst/>
                        </a:rPr>
                        <a:t>Propiciar un clima organizacional adecuado 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Difusión de información de la empresa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459758931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Establecer una competencia laboral sana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734286607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Impulsar el team building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376989006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Evaluaciones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3556309689"/>
                  </a:ext>
                </a:extLst>
              </a:tr>
              <a:tr h="217553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Estrategia 3: </a:t>
                      </a:r>
                      <a:r>
                        <a:rPr lang="es-MX" sz="1400" b="0" dirty="0">
                          <a:effectLst/>
                        </a:rPr>
                        <a:t>Establecer el uso de canales de comunicación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Colocación de carteleras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2603099517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Radio frecuencia, control satelital y teléfono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4026352815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Reuniones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2488653958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Buzón de sugerencias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3253609629"/>
                  </a:ext>
                </a:extLst>
              </a:tr>
              <a:tr h="217553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Estrategia 4: </a:t>
                      </a:r>
                      <a:r>
                        <a:rPr lang="es-MX" sz="1400" b="0" dirty="0">
                          <a:effectLst/>
                        </a:rPr>
                        <a:t>Impulsar el desarrollo profesional 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0" dirty="0">
                          <a:effectLst/>
                        </a:rPr>
                        <a:t>personal de los conductores</a:t>
                      </a:r>
                      <a:endParaRPr lang="es-MX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Inducción al personal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3674790861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Capacitación al personal 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3811592826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</a:rPr>
                        <a:t>Talleres motivacionales</a:t>
                      </a:r>
                      <a:endParaRPr lang="es-MX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798788654"/>
                  </a:ext>
                </a:extLst>
              </a:tr>
              <a:tr h="21755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Concurso de competencias y méritos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13" marR="43913" marT="0" marB="0" anchor="ctr"/>
                </a:tc>
                <a:extLst>
                  <a:ext uri="{0D108BD9-81ED-4DB2-BD59-A6C34878D82A}">
                    <a16:rowId xmlns:a16="http://schemas.microsoft.com/office/drawing/2014/main" xmlns="" val="4129188043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899592" y="12757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Times New Roman" panose="02020603050405020304" pitchFamily="18" charset="0"/>
                <a:ea typeface="Calibri" panose="020F0502020204030204" pitchFamily="34" charset="0"/>
              </a:rPr>
              <a:t>Proyecto de mejora de liderazgo en gerentes y satisfacción laboral en </a:t>
            </a:r>
            <a:r>
              <a:rPr lang="es-MX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colaboradores de operadoras de transporte.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09533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4545" y="84046"/>
            <a:ext cx="9144001" cy="431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_tradnl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CONCLUSIONES</a:t>
            </a:r>
            <a:endParaRPr lang="es-ES_tradnl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1560" y="1196752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/>
              <a:t>Los gerentes no cumplen con el liderazgo efectivo pues </a:t>
            </a:r>
            <a:r>
              <a:rPr lang="es-MX" dirty="0" smtClean="0"/>
              <a:t>los puntajes obtenidos muestran un estilo predominante transaccional seguido de un comportamiento pasivo y luego </a:t>
            </a:r>
            <a:r>
              <a:rPr lang="es-MX" dirty="0" smtClean="0"/>
              <a:t>transformacional.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611560" y="2348880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/>
              <a:t>Cerca </a:t>
            </a:r>
            <a:r>
              <a:rPr lang="es-MX" dirty="0" smtClean="0"/>
              <a:t>del 83% del total de conductores se sienten poco o medianamente satisfechos con el perfil de liderazgo definido en sus sectores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11560" y="4293096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/>
              <a:t>La práctica del liderazgo </a:t>
            </a:r>
            <a:r>
              <a:rPr lang="es-MX" dirty="0" smtClean="0"/>
              <a:t>permitirá </a:t>
            </a:r>
            <a:r>
              <a:rPr lang="es-MX" dirty="0" smtClean="0"/>
              <a:t>a mediano y largo plazo una mejora en la calidad de vida laboral que </a:t>
            </a:r>
            <a:r>
              <a:rPr lang="es-MX" dirty="0" smtClean="0"/>
              <a:t>se vera reflejada en la calidad del servicio brindado.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611560" y="342900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MX" dirty="0" smtClean="0"/>
              <a:t>El líder </a:t>
            </a:r>
            <a:r>
              <a:rPr lang="es-MX" dirty="0" smtClean="0"/>
              <a:t>transformacional produce en sus subordinados mayores niveles de </a:t>
            </a:r>
            <a:r>
              <a:rPr lang="es-MX" dirty="0" smtClean="0"/>
              <a:t>satisfacción que otros estilos.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7398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4545" y="84046"/>
            <a:ext cx="9144001" cy="431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_tradnl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RECOMENDACIONES</a:t>
            </a:r>
            <a:endParaRPr lang="es-ES_tradnl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467544" y="836712"/>
          <a:ext cx="8064896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69861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2132856"/>
            <a:ext cx="9144001" cy="431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s-ES_tradnl" sz="8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aur" panose="02030504050205020304" pitchFamily="18" charset="0"/>
              </a:rPr>
              <a:t>GRACIAS</a:t>
            </a:r>
            <a:endParaRPr lang="es-ES_tradnl" sz="8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17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03648" y="1772816"/>
            <a:ext cx="65527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CAPÍTULO 1</a:t>
            </a:r>
          </a:p>
          <a:p>
            <a:pPr algn="ctr"/>
            <a:endParaRPr lang="es-MX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ASPECTOS GENERALES</a:t>
            </a:r>
          </a:p>
        </p:txBody>
      </p:sp>
    </p:spTree>
    <p:extLst>
      <p:ext uri="{BB962C8B-B14F-4D97-AF65-F5344CB8AC3E}">
        <p14:creationId xmlns:p14="http://schemas.microsoft.com/office/powerpoint/2010/main" xmlns="" val="3522312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INTRODUCCIÓN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3075998336"/>
              </p:ext>
            </p:extLst>
          </p:nvPr>
        </p:nvGraphicFramePr>
        <p:xfrm>
          <a:off x="539552" y="908720"/>
          <a:ext cx="468052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6626" name="Picture 2" descr="Resultado de imagen para bus urbano animado"/>
          <p:cNvPicPr>
            <a:picLocks noChangeAspect="1" noChangeArrowheads="1"/>
          </p:cNvPicPr>
          <p:nvPr/>
        </p:nvPicPr>
        <p:blipFill>
          <a:blip r:embed="rId7" cstate="print"/>
          <a:srcRect l="16059" t="9117" r="19706" b="37001"/>
          <a:stretch>
            <a:fillRect/>
          </a:stretch>
        </p:blipFill>
        <p:spPr bwMode="auto">
          <a:xfrm>
            <a:off x="5724128" y="764704"/>
            <a:ext cx="2550785" cy="2139702"/>
          </a:xfrm>
          <a:prstGeom prst="rect">
            <a:avLst/>
          </a:prstGeom>
          <a:noFill/>
        </p:spPr>
      </p:pic>
      <p:pic>
        <p:nvPicPr>
          <p:cNvPr id="26628" name="Picture 4" descr="Imagen relacionad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3140968"/>
            <a:ext cx="2448272" cy="24482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080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dirty="0"/>
              <a:t>FECHA ÚLTIMA REVISIÓN: 13/12/11</a:t>
            </a:r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/>
              <a:t>VERSIÓN: </a:t>
            </a:r>
            <a:r>
              <a:rPr lang="es-EC"/>
              <a:t>1.0</a:t>
            </a:r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dirty="0"/>
              <a:t>CÓDIGO: </a:t>
            </a:r>
            <a:r>
              <a:rPr lang="es-EC" dirty="0"/>
              <a:t>GDI.3.1.004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E6D2F61-5E1B-44D0-BCB1-C95BEE13AD60}"/>
              </a:ext>
            </a:extLst>
          </p:cNvPr>
          <p:cNvSpPr txBox="1"/>
          <p:nvPr/>
        </p:nvSpPr>
        <p:spPr>
          <a:xfrm>
            <a:off x="4595373" y="2813978"/>
            <a:ext cx="218022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C" sz="1600" dirty="0"/>
              <a:t>Baja calidad en el servicio de transporte público urbano de Quito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43BF5DA5-368D-4EC3-A773-9E5753E16243}"/>
              </a:ext>
            </a:extLst>
          </p:cNvPr>
          <p:cNvSpPr/>
          <p:nvPr/>
        </p:nvSpPr>
        <p:spPr>
          <a:xfrm>
            <a:off x="37986" y="2483308"/>
            <a:ext cx="2026568" cy="158417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400" dirty="0"/>
              <a:t>Gestión inadecuada por parte de dirigentes. (liderazgo ineficiente)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60C76D7D-7FCA-47B4-A388-86E146F93A48}"/>
              </a:ext>
            </a:extLst>
          </p:cNvPr>
          <p:cNvSpPr/>
          <p:nvPr/>
        </p:nvSpPr>
        <p:spPr>
          <a:xfrm>
            <a:off x="3342196" y="4285430"/>
            <a:ext cx="2026568" cy="158417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200" dirty="0"/>
              <a:t>Falta de presupuesto para cubrir costos operativos y de mantenimiento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08B5C88D-2118-4672-B754-BA398EC6D087}"/>
              </a:ext>
            </a:extLst>
          </p:cNvPr>
          <p:cNvSpPr/>
          <p:nvPr/>
        </p:nvSpPr>
        <p:spPr>
          <a:xfrm>
            <a:off x="3463935" y="938641"/>
            <a:ext cx="1848449" cy="141896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200" dirty="0"/>
              <a:t>Empleados desmotivados e insatisfechos con el clima organizacional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455776D2-2826-4828-B0DB-C5545ED2F096}"/>
              </a:ext>
            </a:extLst>
          </p:cNvPr>
          <p:cNvSpPr/>
          <p:nvPr/>
        </p:nvSpPr>
        <p:spPr>
          <a:xfrm>
            <a:off x="2411759" y="2565913"/>
            <a:ext cx="1848449" cy="141896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200" dirty="0"/>
              <a:t>Sistemas administrativos y operativos deficientes.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18B8AFA-330E-4D52-BC4D-BC210C62729B}"/>
              </a:ext>
            </a:extLst>
          </p:cNvPr>
          <p:cNvSpPr/>
          <p:nvPr/>
        </p:nvSpPr>
        <p:spPr>
          <a:xfrm>
            <a:off x="7081830" y="1856431"/>
            <a:ext cx="1604970" cy="12537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200" dirty="0"/>
              <a:t>Usuarios insatisfechos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196552C5-DE7E-4162-9748-6198FE40D16A}"/>
              </a:ext>
            </a:extLst>
          </p:cNvPr>
          <p:cNvSpPr/>
          <p:nvPr/>
        </p:nvSpPr>
        <p:spPr>
          <a:xfrm>
            <a:off x="7059182" y="3429000"/>
            <a:ext cx="1604970" cy="1253753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sz="1200" dirty="0"/>
              <a:t>Excesivos controles y multas por parte de organismos de control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A18D46C-7B6A-44B3-A9EF-77BCCE18F156}"/>
              </a:ext>
            </a:extLst>
          </p:cNvPr>
          <p:cNvCxnSpPr>
            <a:stCxn id="7" idx="6"/>
            <a:endCxn id="10" idx="2"/>
          </p:cNvCxnSpPr>
          <p:nvPr/>
        </p:nvCxnSpPr>
        <p:spPr>
          <a:xfrm>
            <a:off x="2064554" y="3275396"/>
            <a:ext cx="3472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D5E8A494-F053-4AED-8664-716D55B6C42B}"/>
              </a:ext>
            </a:extLst>
          </p:cNvPr>
          <p:cNvCxnSpPr>
            <a:stCxn id="10" idx="0"/>
            <a:endCxn id="9" idx="3"/>
          </p:cNvCxnSpPr>
          <p:nvPr/>
        </p:nvCxnSpPr>
        <p:spPr>
          <a:xfrm flipV="1">
            <a:off x="3335984" y="2149803"/>
            <a:ext cx="398650" cy="416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1975508E-F3E5-48FE-A8C1-8053F6FFC9CB}"/>
              </a:ext>
            </a:extLst>
          </p:cNvPr>
          <p:cNvCxnSpPr>
            <a:stCxn id="10" idx="4"/>
            <a:endCxn id="8" idx="1"/>
          </p:cNvCxnSpPr>
          <p:nvPr/>
        </p:nvCxnSpPr>
        <p:spPr>
          <a:xfrm>
            <a:off x="3335984" y="3984878"/>
            <a:ext cx="302996" cy="532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F3BDF571-E575-4F43-8E8C-990A180911E2}"/>
              </a:ext>
            </a:extLst>
          </p:cNvPr>
          <p:cNvCxnSpPr>
            <a:stCxn id="9" idx="5"/>
            <a:endCxn id="3" idx="0"/>
          </p:cNvCxnSpPr>
          <p:nvPr/>
        </p:nvCxnSpPr>
        <p:spPr>
          <a:xfrm>
            <a:off x="5041685" y="2149803"/>
            <a:ext cx="643800" cy="6641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xmlns="" id="{CF8FFBDD-6FDF-4417-97C9-02088D2F95A1}"/>
              </a:ext>
            </a:extLst>
          </p:cNvPr>
          <p:cNvCxnSpPr>
            <a:endCxn id="3" idx="2"/>
          </p:cNvCxnSpPr>
          <p:nvPr/>
        </p:nvCxnSpPr>
        <p:spPr>
          <a:xfrm flipV="1">
            <a:off x="5112060" y="3891196"/>
            <a:ext cx="573425" cy="6262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FEFC3623-2359-4B6C-9B86-772AA8EAD34C}"/>
              </a:ext>
            </a:extLst>
          </p:cNvPr>
          <p:cNvCxnSpPr>
            <a:stCxn id="3" idx="3"/>
            <a:endCxn id="11" idx="3"/>
          </p:cNvCxnSpPr>
          <p:nvPr/>
        </p:nvCxnSpPr>
        <p:spPr>
          <a:xfrm flipV="1">
            <a:off x="6775597" y="2926576"/>
            <a:ext cx="541275" cy="426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31AAE233-C275-42D7-8E59-83F42B9A1310}"/>
              </a:ext>
            </a:extLst>
          </p:cNvPr>
          <p:cNvCxnSpPr>
            <a:stCxn id="3" idx="3"/>
            <a:endCxn id="12" idx="1"/>
          </p:cNvCxnSpPr>
          <p:nvPr/>
        </p:nvCxnSpPr>
        <p:spPr>
          <a:xfrm>
            <a:off x="6775597" y="3352587"/>
            <a:ext cx="518627" cy="260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http://www.institutodelaciudad.com.ec/images/acmovilidad/by_ds4ever.jpg">
            <a:extLst>
              <a:ext uri="{FF2B5EF4-FFF2-40B4-BE49-F238E27FC236}">
                <a16:creationId xmlns:a16="http://schemas.microsoft.com/office/drawing/2014/main" xmlns="" id="{7924AA92-590B-440B-B4BD-3F6620D800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733" t="24873" r="3466"/>
          <a:stretch/>
        </p:blipFill>
        <p:spPr bwMode="auto">
          <a:xfrm>
            <a:off x="167084" y="555189"/>
            <a:ext cx="2968182" cy="1926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n relacionada">
            <a:extLst>
              <a:ext uri="{FF2B5EF4-FFF2-40B4-BE49-F238E27FC236}">
                <a16:creationId xmlns:a16="http://schemas.microsoft.com/office/drawing/2014/main" xmlns="" id="{21497345-F6F0-464B-9ED4-F6C14D818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510" y="4193185"/>
            <a:ext cx="2982756" cy="18701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21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PLANTEAMIENTO DEL PROBLEMA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501930" y="620688"/>
            <a:ext cx="2744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(Instituto de la ciudad de Quito, 2017)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OBJETIVOS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3670214656"/>
              </p:ext>
            </p:extLst>
          </p:nvPr>
        </p:nvGraphicFramePr>
        <p:xfrm>
          <a:off x="-540568" y="476672"/>
          <a:ext cx="9684568" cy="5442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537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1403648" y="1772816"/>
            <a:ext cx="655272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rgbClr val="33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CAPÍTULO 2</a:t>
            </a:r>
          </a:p>
          <a:p>
            <a:pPr algn="ctr"/>
            <a:endParaRPr lang="es-MX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MARCO TEÓRICO </a:t>
            </a:r>
          </a:p>
        </p:txBody>
      </p:sp>
    </p:spTree>
    <p:extLst>
      <p:ext uri="{BB962C8B-B14F-4D97-AF65-F5344CB8AC3E}">
        <p14:creationId xmlns:p14="http://schemas.microsoft.com/office/powerpoint/2010/main" xmlns="" val="172660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grpSp>
        <p:nvGrpSpPr>
          <p:cNvPr id="29" name="Grupo 28"/>
          <p:cNvGrpSpPr/>
          <p:nvPr/>
        </p:nvGrpSpPr>
        <p:grpSpPr>
          <a:xfrm>
            <a:off x="44534" y="647529"/>
            <a:ext cx="9096900" cy="349321"/>
            <a:chOff x="44534" y="647529"/>
            <a:chExt cx="9096900" cy="349321"/>
          </a:xfrm>
        </p:grpSpPr>
        <p:sp>
          <p:nvSpPr>
            <p:cNvPr id="30" name="Elipse 29"/>
            <p:cNvSpPr/>
            <p:nvPr/>
          </p:nvSpPr>
          <p:spPr>
            <a:xfrm>
              <a:off x="44534" y="647529"/>
              <a:ext cx="349321" cy="349321"/>
            </a:xfrm>
            <a:prstGeom prst="ellipse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Acorde 30"/>
            <p:cNvSpPr/>
            <p:nvPr/>
          </p:nvSpPr>
          <p:spPr>
            <a:xfrm>
              <a:off x="79466" y="682461"/>
              <a:ext cx="279456" cy="279456"/>
            </a:xfrm>
            <a:prstGeom prst="chord">
              <a:avLst>
                <a:gd name="adj1" fmla="val 2508618"/>
                <a:gd name="adj2" fmla="val 8291382"/>
              </a:avLst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Forma libre 31"/>
            <p:cNvSpPr/>
            <p:nvPr/>
          </p:nvSpPr>
          <p:spPr>
            <a:xfrm>
              <a:off x="466630" y="647529"/>
              <a:ext cx="1033407" cy="349321"/>
            </a:xfrm>
            <a:custGeom>
              <a:avLst/>
              <a:gdLst>
                <a:gd name="connsiteX0" fmla="*/ 0 w 1033407"/>
                <a:gd name="connsiteY0" fmla="*/ 0 h 349321"/>
                <a:gd name="connsiteX1" fmla="*/ 1033407 w 1033407"/>
                <a:gd name="connsiteY1" fmla="*/ 0 h 349321"/>
                <a:gd name="connsiteX2" fmla="*/ 1033407 w 1033407"/>
                <a:gd name="connsiteY2" fmla="*/ 349321 h 349321"/>
                <a:gd name="connsiteX3" fmla="*/ 0 w 1033407"/>
                <a:gd name="connsiteY3" fmla="*/ 349321 h 349321"/>
                <a:gd name="connsiteX4" fmla="*/ 0 w 1033407"/>
                <a:gd name="connsiteY4" fmla="*/ 0 h 34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3407" h="349321">
                  <a:moveTo>
                    <a:pt x="0" y="0"/>
                  </a:moveTo>
                  <a:lnTo>
                    <a:pt x="1033407" y="0"/>
                  </a:lnTo>
                  <a:lnTo>
                    <a:pt x="1033407" y="349321"/>
                  </a:lnTo>
                  <a:lnTo>
                    <a:pt x="0" y="34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b" anchorCtr="0">
              <a:noAutofit/>
            </a:bodyPr>
            <a:lstStyle/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050" kern="1200" dirty="0"/>
                <a:t>Teoría del gran hombre</a:t>
              </a:r>
            </a:p>
          </p:txBody>
        </p:sp>
        <p:sp>
          <p:nvSpPr>
            <p:cNvPr id="33" name="Elipse 32"/>
            <p:cNvSpPr/>
            <p:nvPr/>
          </p:nvSpPr>
          <p:spPr>
            <a:xfrm>
              <a:off x="1572813" y="647529"/>
              <a:ext cx="349321" cy="349321"/>
            </a:xfrm>
            <a:prstGeom prst="ellipse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Acorde 33"/>
            <p:cNvSpPr/>
            <p:nvPr/>
          </p:nvSpPr>
          <p:spPr>
            <a:xfrm>
              <a:off x="1607745" y="682461"/>
              <a:ext cx="279456" cy="279456"/>
            </a:xfrm>
            <a:prstGeom prst="chord">
              <a:avLst>
                <a:gd name="adj1" fmla="val 1168272"/>
                <a:gd name="adj2" fmla="val 9631728"/>
              </a:avLst>
            </a:prstGeom>
          </p:spPr>
          <p:style>
            <a:lnRef idx="2">
              <a:schemeClr val="accent5">
                <a:hueOff val="651405"/>
                <a:satOff val="2239"/>
                <a:lumOff val="-10745"/>
                <a:alphaOff val="0"/>
              </a:schemeClr>
            </a:lnRef>
            <a:fillRef idx="1">
              <a:schemeClr val="accent5">
                <a:hueOff val="651405"/>
                <a:satOff val="2239"/>
                <a:lumOff val="-10745"/>
                <a:alphaOff val="0"/>
              </a:schemeClr>
            </a:fillRef>
            <a:effectRef idx="0">
              <a:schemeClr val="accent5">
                <a:hueOff val="651405"/>
                <a:satOff val="2239"/>
                <a:lumOff val="-1074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Forma libre 34"/>
            <p:cNvSpPr/>
            <p:nvPr/>
          </p:nvSpPr>
          <p:spPr>
            <a:xfrm>
              <a:off x="1994909" y="647529"/>
              <a:ext cx="1033407" cy="349321"/>
            </a:xfrm>
            <a:custGeom>
              <a:avLst/>
              <a:gdLst>
                <a:gd name="connsiteX0" fmla="*/ 0 w 1033407"/>
                <a:gd name="connsiteY0" fmla="*/ 0 h 349321"/>
                <a:gd name="connsiteX1" fmla="*/ 1033407 w 1033407"/>
                <a:gd name="connsiteY1" fmla="*/ 0 h 349321"/>
                <a:gd name="connsiteX2" fmla="*/ 1033407 w 1033407"/>
                <a:gd name="connsiteY2" fmla="*/ 349321 h 349321"/>
                <a:gd name="connsiteX3" fmla="*/ 0 w 1033407"/>
                <a:gd name="connsiteY3" fmla="*/ 349321 h 349321"/>
                <a:gd name="connsiteX4" fmla="*/ 0 w 1033407"/>
                <a:gd name="connsiteY4" fmla="*/ 0 h 34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3407" h="349321">
                  <a:moveTo>
                    <a:pt x="0" y="0"/>
                  </a:moveTo>
                  <a:lnTo>
                    <a:pt x="1033407" y="0"/>
                  </a:lnTo>
                  <a:lnTo>
                    <a:pt x="1033407" y="349321"/>
                  </a:lnTo>
                  <a:lnTo>
                    <a:pt x="0" y="34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b" anchorCtr="0">
              <a:noAutofit/>
            </a:bodyPr>
            <a:lstStyle/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050" kern="1200" dirty="0"/>
                <a:t>Teoría de los rasgos</a:t>
              </a:r>
            </a:p>
          </p:txBody>
        </p:sp>
        <p:sp>
          <p:nvSpPr>
            <p:cNvPr id="36" name="Elipse 35"/>
            <p:cNvSpPr/>
            <p:nvPr/>
          </p:nvSpPr>
          <p:spPr>
            <a:xfrm>
              <a:off x="3101093" y="647529"/>
              <a:ext cx="349321" cy="349321"/>
            </a:xfrm>
            <a:prstGeom prst="ellipse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Acorde 36"/>
            <p:cNvSpPr/>
            <p:nvPr/>
          </p:nvSpPr>
          <p:spPr>
            <a:xfrm>
              <a:off x="3136025" y="682461"/>
              <a:ext cx="279456" cy="279456"/>
            </a:xfrm>
            <a:prstGeom prst="chord">
              <a:avLst>
                <a:gd name="adj1" fmla="val 0"/>
                <a:gd name="adj2" fmla="val 10800000"/>
              </a:avLst>
            </a:prstGeom>
          </p:spPr>
          <p:style>
            <a:lnRef idx="2">
              <a:schemeClr val="accent5">
                <a:hueOff val="1302810"/>
                <a:satOff val="4478"/>
                <a:lumOff val="-21490"/>
                <a:alphaOff val="0"/>
              </a:schemeClr>
            </a:lnRef>
            <a:fillRef idx="1">
              <a:schemeClr val="accent5">
                <a:hueOff val="1302810"/>
                <a:satOff val="4478"/>
                <a:lumOff val="-21490"/>
                <a:alphaOff val="0"/>
              </a:schemeClr>
            </a:fillRef>
            <a:effectRef idx="0">
              <a:schemeClr val="accent5">
                <a:hueOff val="1302810"/>
                <a:satOff val="4478"/>
                <a:lumOff val="-2149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Forma libre 37"/>
            <p:cNvSpPr/>
            <p:nvPr/>
          </p:nvSpPr>
          <p:spPr>
            <a:xfrm>
              <a:off x="3523189" y="647529"/>
              <a:ext cx="1033407" cy="349321"/>
            </a:xfrm>
            <a:custGeom>
              <a:avLst/>
              <a:gdLst>
                <a:gd name="connsiteX0" fmla="*/ 0 w 1033407"/>
                <a:gd name="connsiteY0" fmla="*/ 0 h 349321"/>
                <a:gd name="connsiteX1" fmla="*/ 1033407 w 1033407"/>
                <a:gd name="connsiteY1" fmla="*/ 0 h 349321"/>
                <a:gd name="connsiteX2" fmla="*/ 1033407 w 1033407"/>
                <a:gd name="connsiteY2" fmla="*/ 349321 h 349321"/>
                <a:gd name="connsiteX3" fmla="*/ 0 w 1033407"/>
                <a:gd name="connsiteY3" fmla="*/ 349321 h 349321"/>
                <a:gd name="connsiteX4" fmla="*/ 0 w 1033407"/>
                <a:gd name="connsiteY4" fmla="*/ 0 h 34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3407" h="349321">
                  <a:moveTo>
                    <a:pt x="0" y="0"/>
                  </a:moveTo>
                  <a:lnTo>
                    <a:pt x="1033407" y="0"/>
                  </a:lnTo>
                  <a:lnTo>
                    <a:pt x="1033407" y="349321"/>
                  </a:lnTo>
                  <a:lnTo>
                    <a:pt x="0" y="34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b" anchorCtr="0">
              <a:noAutofit/>
            </a:bodyPr>
            <a:lstStyle/>
            <a:p>
              <a:pPr lvl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050" kern="1200" dirty="0"/>
                <a:t>Teoría del comportamiento</a:t>
              </a:r>
            </a:p>
          </p:txBody>
        </p:sp>
        <p:sp>
          <p:nvSpPr>
            <p:cNvPr id="39" name="Elipse 38"/>
            <p:cNvSpPr/>
            <p:nvPr/>
          </p:nvSpPr>
          <p:spPr>
            <a:xfrm>
              <a:off x="4629372" y="647529"/>
              <a:ext cx="349321" cy="349321"/>
            </a:xfrm>
            <a:prstGeom prst="ellipse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Acorde 39"/>
            <p:cNvSpPr/>
            <p:nvPr/>
          </p:nvSpPr>
          <p:spPr>
            <a:xfrm>
              <a:off x="4664304" y="682461"/>
              <a:ext cx="279456" cy="279456"/>
            </a:xfrm>
            <a:prstGeom prst="chord">
              <a:avLst>
                <a:gd name="adj1" fmla="val 20431728"/>
                <a:gd name="adj2" fmla="val 11968272"/>
              </a:avLst>
            </a:prstGeom>
          </p:spPr>
          <p:style>
            <a:lnRef idx="2">
              <a:schemeClr val="accent5">
                <a:hueOff val="1954216"/>
                <a:satOff val="6718"/>
                <a:lumOff val="-32236"/>
                <a:alphaOff val="0"/>
              </a:schemeClr>
            </a:lnRef>
            <a:fillRef idx="1">
              <a:schemeClr val="accent5">
                <a:hueOff val="1954216"/>
                <a:satOff val="6718"/>
                <a:lumOff val="-32236"/>
                <a:alphaOff val="0"/>
              </a:schemeClr>
            </a:fillRef>
            <a:effectRef idx="0">
              <a:schemeClr val="accent5">
                <a:hueOff val="1954216"/>
                <a:satOff val="6718"/>
                <a:lumOff val="-3223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Forma libre 40"/>
            <p:cNvSpPr/>
            <p:nvPr/>
          </p:nvSpPr>
          <p:spPr>
            <a:xfrm>
              <a:off x="5051468" y="647529"/>
              <a:ext cx="1033407" cy="349321"/>
            </a:xfrm>
            <a:custGeom>
              <a:avLst/>
              <a:gdLst>
                <a:gd name="connsiteX0" fmla="*/ 0 w 1033407"/>
                <a:gd name="connsiteY0" fmla="*/ 0 h 349321"/>
                <a:gd name="connsiteX1" fmla="*/ 1033407 w 1033407"/>
                <a:gd name="connsiteY1" fmla="*/ 0 h 349321"/>
                <a:gd name="connsiteX2" fmla="*/ 1033407 w 1033407"/>
                <a:gd name="connsiteY2" fmla="*/ 349321 h 349321"/>
                <a:gd name="connsiteX3" fmla="*/ 0 w 1033407"/>
                <a:gd name="connsiteY3" fmla="*/ 349321 h 349321"/>
                <a:gd name="connsiteX4" fmla="*/ 0 w 1033407"/>
                <a:gd name="connsiteY4" fmla="*/ 0 h 34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3407" h="349321">
                  <a:moveTo>
                    <a:pt x="0" y="0"/>
                  </a:moveTo>
                  <a:lnTo>
                    <a:pt x="1033407" y="0"/>
                  </a:lnTo>
                  <a:lnTo>
                    <a:pt x="1033407" y="349321"/>
                  </a:lnTo>
                  <a:lnTo>
                    <a:pt x="0" y="34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b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100" kern="1200" dirty="0"/>
                <a:t>Teoría de la contingencia</a:t>
              </a:r>
            </a:p>
          </p:txBody>
        </p:sp>
        <p:sp>
          <p:nvSpPr>
            <p:cNvPr id="42" name="Elipse 41"/>
            <p:cNvSpPr/>
            <p:nvPr/>
          </p:nvSpPr>
          <p:spPr>
            <a:xfrm>
              <a:off x="6157652" y="647529"/>
              <a:ext cx="349321" cy="349321"/>
            </a:xfrm>
            <a:prstGeom prst="ellipse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Acorde 42"/>
            <p:cNvSpPr/>
            <p:nvPr/>
          </p:nvSpPr>
          <p:spPr>
            <a:xfrm>
              <a:off x="6192584" y="682461"/>
              <a:ext cx="279456" cy="279456"/>
            </a:xfrm>
            <a:prstGeom prst="chord">
              <a:avLst>
                <a:gd name="adj1" fmla="val 19091382"/>
                <a:gd name="adj2" fmla="val 13308618"/>
              </a:avLst>
            </a:prstGeom>
          </p:spPr>
          <p:style>
            <a:lnRef idx="2">
              <a:schemeClr val="accent5">
                <a:hueOff val="2605621"/>
                <a:satOff val="8957"/>
                <a:lumOff val="-42981"/>
                <a:alphaOff val="0"/>
              </a:schemeClr>
            </a:lnRef>
            <a:fillRef idx="1">
              <a:schemeClr val="accent5">
                <a:hueOff val="2605621"/>
                <a:satOff val="8957"/>
                <a:lumOff val="-42981"/>
                <a:alphaOff val="0"/>
              </a:schemeClr>
            </a:fillRef>
            <a:effectRef idx="0">
              <a:schemeClr val="accent5">
                <a:hueOff val="2605621"/>
                <a:satOff val="8957"/>
                <a:lumOff val="-429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Forma libre 43"/>
            <p:cNvSpPr/>
            <p:nvPr/>
          </p:nvSpPr>
          <p:spPr>
            <a:xfrm>
              <a:off x="6579748" y="647529"/>
              <a:ext cx="1033407" cy="349321"/>
            </a:xfrm>
            <a:custGeom>
              <a:avLst/>
              <a:gdLst>
                <a:gd name="connsiteX0" fmla="*/ 0 w 1033407"/>
                <a:gd name="connsiteY0" fmla="*/ 0 h 349321"/>
                <a:gd name="connsiteX1" fmla="*/ 1033407 w 1033407"/>
                <a:gd name="connsiteY1" fmla="*/ 0 h 349321"/>
                <a:gd name="connsiteX2" fmla="*/ 1033407 w 1033407"/>
                <a:gd name="connsiteY2" fmla="*/ 349321 h 349321"/>
                <a:gd name="connsiteX3" fmla="*/ 0 w 1033407"/>
                <a:gd name="connsiteY3" fmla="*/ 349321 h 349321"/>
                <a:gd name="connsiteX4" fmla="*/ 0 w 1033407"/>
                <a:gd name="connsiteY4" fmla="*/ 0 h 34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3407" h="349321">
                  <a:moveTo>
                    <a:pt x="0" y="0"/>
                  </a:moveTo>
                  <a:lnTo>
                    <a:pt x="1033407" y="0"/>
                  </a:lnTo>
                  <a:lnTo>
                    <a:pt x="1033407" y="349321"/>
                  </a:lnTo>
                  <a:lnTo>
                    <a:pt x="0" y="34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b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100" kern="1200" dirty="0"/>
                <a:t>Teoría de la influencia</a:t>
              </a:r>
            </a:p>
          </p:txBody>
        </p:sp>
        <p:sp>
          <p:nvSpPr>
            <p:cNvPr id="45" name="Elipse 44"/>
            <p:cNvSpPr/>
            <p:nvPr/>
          </p:nvSpPr>
          <p:spPr>
            <a:xfrm>
              <a:off x="7685931" y="647529"/>
              <a:ext cx="349321" cy="349321"/>
            </a:xfrm>
            <a:prstGeom prst="ellipse">
              <a:avLst/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6" name="Acorde 45"/>
            <p:cNvSpPr/>
            <p:nvPr/>
          </p:nvSpPr>
          <p:spPr>
            <a:xfrm>
              <a:off x="7720863" y="682461"/>
              <a:ext cx="279456" cy="279456"/>
            </a:xfrm>
            <a:prstGeom prst="chord">
              <a:avLst>
                <a:gd name="adj1" fmla="val 16200000"/>
                <a:gd name="adj2" fmla="val 16200000"/>
              </a:avLst>
            </a:prstGeom>
          </p:spPr>
          <p:style>
            <a:lnRef idx="2">
              <a:schemeClr val="accent5">
                <a:hueOff val="3257026"/>
                <a:satOff val="11196"/>
                <a:lumOff val="-53726"/>
                <a:alphaOff val="0"/>
              </a:schemeClr>
            </a:lnRef>
            <a:fillRef idx="1">
              <a:schemeClr val="accent5">
                <a:hueOff val="3257026"/>
                <a:satOff val="11196"/>
                <a:lumOff val="-53726"/>
                <a:alphaOff val="0"/>
              </a:schemeClr>
            </a:fillRef>
            <a:effectRef idx="0">
              <a:schemeClr val="accent5">
                <a:hueOff val="3257026"/>
                <a:satOff val="11196"/>
                <a:lumOff val="-53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Forma libre 46"/>
            <p:cNvSpPr/>
            <p:nvPr/>
          </p:nvSpPr>
          <p:spPr>
            <a:xfrm>
              <a:off x="8108027" y="647529"/>
              <a:ext cx="1033407" cy="349321"/>
            </a:xfrm>
            <a:custGeom>
              <a:avLst/>
              <a:gdLst>
                <a:gd name="connsiteX0" fmla="*/ 0 w 1033407"/>
                <a:gd name="connsiteY0" fmla="*/ 0 h 349321"/>
                <a:gd name="connsiteX1" fmla="*/ 1033407 w 1033407"/>
                <a:gd name="connsiteY1" fmla="*/ 0 h 349321"/>
                <a:gd name="connsiteX2" fmla="*/ 1033407 w 1033407"/>
                <a:gd name="connsiteY2" fmla="*/ 349321 h 349321"/>
                <a:gd name="connsiteX3" fmla="*/ 0 w 1033407"/>
                <a:gd name="connsiteY3" fmla="*/ 349321 h 349321"/>
                <a:gd name="connsiteX4" fmla="*/ 0 w 1033407"/>
                <a:gd name="connsiteY4" fmla="*/ 0 h 34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3407" h="349321">
                  <a:moveTo>
                    <a:pt x="0" y="0"/>
                  </a:moveTo>
                  <a:lnTo>
                    <a:pt x="1033407" y="0"/>
                  </a:lnTo>
                  <a:lnTo>
                    <a:pt x="1033407" y="349321"/>
                  </a:lnTo>
                  <a:lnTo>
                    <a:pt x="0" y="34932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27940" rIns="27940" bIns="27940" numCol="1" spcCol="1270" anchor="b" anchorCtr="0">
              <a:noAutofit/>
            </a:bodyPr>
            <a:lstStyle/>
            <a:p>
              <a:pPr lvl="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100" kern="1200" dirty="0"/>
                <a:t>Teoría de las relaciones</a:t>
              </a:r>
            </a:p>
          </p:txBody>
        </p:sp>
      </p:grpSp>
      <p:sp>
        <p:nvSpPr>
          <p:cNvPr id="6" name="CuadroTexto 5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TEORÍAS DE SOPORTE 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8" name="Diagram 4">
            <a:extLst>
              <a:ext uri="{FF2B5EF4-FFF2-40B4-BE49-F238E27FC236}">
                <a16:creationId xmlns:a16="http://schemas.microsoft.com/office/drawing/2014/main" xmlns="" id="{D2F24664-4C6D-4304-9C07-209470E404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57143234"/>
              </p:ext>
            </p:extLst>
          </p:nvPr>
        </p:nvGraphicFramePr>
        <p:xfrm>
          <a:off x="-684583" y="1988840"/>
          <a:ext cx="5976664" cy="414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8" name="Grupo 47"/>
          <p:cNvGrpSpPr/>
          <p:nvPr/>
        </p:nvGrpSpPr>
        <p:grpSpPr>
          <a:xfrm>
            <a:off x="294414" y="1102343"/>
            <a:ext cx="8524363" cy="704111"/>
            <a:chOff x="294414" y="1102343"/>
            <a:chExt cx="8524363" cy="704111"/>
          </a:xfrm>
        </p:grpSpPr>
        <p:sp>
          <p:nvSpPr>
            <p:cNvPr id="49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3541164" y="1485071"/>
              <a:ext cx="6776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smtClean="0"/>
                <a:t>Lewin</a:t>
              </a:r>
              <a:endParaRPr lang="es-EC" sz="1200" dirty="0"/>
            </a:p>
          </p:txBody>
        </p:sp>
        <p:sp>
          <p:nvSpPr>
            <p:cNvPr id="50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5066213" y="1483010"/>
              <a:ext cx="6920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err="1" smtClean="0"/>
                <a:t>Fiedler</a:t>
              </a:r>
              <a:r>
                <a:rPr lang="es-EC" sz="1200" dirty="0" smtClean="0"/>
                <a:t> </a:t>
              </a:r>
              <a:endParaRPr lang="es-EC" sz="1200" dirty="0"/>
            </a:p>
          </p:txBody>
        </p:sp>
        <p:sp>
          <p:nvSpPr>
            <p:cNvPr id="51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7924867" y="1529455"/>
              <a:ext cx="6752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smtClean="0"/>
                <a:t>Bass</a:t>
              </a:r>
              <a:endParaRPr lang="es-EC" sz="1200" dirty="0"/>
            </a:p>
          </p:txBody>
        </p:sp>
        <p:cxnSp>
          <p:nvCxnSpPr>
            <p:cNvPr id="52" name="Conector recto de flecha 51"/>
            <p:cNvCxnSpPr/>
            <p:nvPr/>
          </p:nvCxnSpPr>
          <p:spPr>
            <a:xfrm>
              <a:off x="529709" y="1435162"/>
              <a:ext cx="828906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3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313685" y="1485071"/>
              <a:ext cx="6920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err="1" smtClean="0"/>
                <a:t>Stodgill</a:t>
              </a:r>
              <a:r>
                <a:rPr lang="es-EC" sz="1200" dirty="0" smtClean="0"/>
                <a:t> </a:t>
              </a:r>
              <a:endParaRPr lang="es-EC" sz="1200" dirty="0"/>
            </a:p>
          </p:txBody>
        </p:sp>
        <p:sp>
          <p:nvSpPr>
            <p:cNvPr id="54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1870354" y="1483010"/>
              <a:ext cx="720080" cy="279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err="1" smtClean="0"/>
                <a:t>Kreitner</a:t>
              </a:r>
              <a:endParaRPr lang="es-EC" sz="1200" dirty="0"/>
            </a:p>
          </p:txBody>
        </p:sp>
        <p:cxnSp>
          <p:nvCxnSpPr>
            <p:cNvPr id="55" name="Conector recto 54"/>
            <p:cNvCxnSpPr/>
            <p:nvPr/>
          </p:nvCxnSpPr>
          <p:spPr>
            <a:xfrm>
              <a:off x="529709" y="1337350"/>
              <a:ext cx="0" cy="97812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6" name="Conector recto 55"/>
            <p:cNvCxnSpPr/>
            <p:nvPr/>
          </p:nvCxnSpPr>
          <p:spPr>
            <a:xfrm>
              <a:off x="2223846" y="1383554"/>
              <a:ext cx="0" cy="97812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>
              <a:off x="3770069" y="1383554"/>
              <a:ext cx="0" cy="97812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8" name="Conector recto 57"/>
            <p:cNvCxnSpPr/>
            <p:nvPr/>
          </p:nvCxnSpPr>
          <p:spPr>
            <a:xfrm>
              <a:off x="5282238" y="1383554"/>
              <a:ext cx="0" cy="97812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/>
          </p:nvCxnSpPr>
          <p:spPr>
            <a:xfrm>
              <a:off x="6722397" y="1383554"/>
              <a:ext cx="0" cy="97812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8162557" y="1375824"/>
              <a:ext cx="0" cy="97812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1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294414" y="1102344"/>
              <a:ext cx="6776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smtClean="0"/>
                <a:t>1900</a:t>
              </a:r>
              <a:endParaRPr lang="es-EC" sz="1200" dirty="0"/>
            </a:p>
          </p:txBody>
        </p:sp>
        <p:sp>
          <p:nvSpPr>
            <p:cNvPr id="62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1952807" y="1127556"/>
              <a:ext cx="6776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smtClean="0"/>
                <a:t>1920</a:t>
              </a:r>
              <a:endParaRPr lang="es-EC" sz="1200" dirty="0"/>
            </a:p>
          </p:txBody>
        </p:sp>
        <p:sp>
          <p:nvSpPr>
            <p:cNvPr id="63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3525275" y="1119687"/>
              <a:ext cx="6776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smtClean="0"/>
                <a:t>1941</a:t>
              </a:r>
              <a:endParaRPr lang="es-EC" sz="1200" dirty="0"/>
            </a:p>
          </p:txBody>
        </p:sp>
        <p:sp>
          <p:nvSpPr>
            <p:cNvPr id="64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5043725" y="1127556"/>
              <a:ext cx="6776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smtClean="0"/>
                <a:t>1960</a:t>
              </a:r>
              <a:endParaRPr lang="es-EC" sz="1200" dirty="0"/>
            </a:p>
          </p:txBody>
        </p:sp>
        <p:sp>
          <p:nvSpPr>
            <p:cNvPr id="65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6445983" y="1127556"/>
              <a:ext cx="6776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smtClean="0"/>
                <a:t>1970</a:t>
              </a:r>
              <a:endParaRPr lang="es-EC" sz="1200" dirty="0"/>
            </a:p>
          </p:txBody>
        </p:sp>
        <p:sp>
          <p:nvSpPr>
            <p:cNvPr id="66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7880549" y="1102343"/>
              <a:ext cx="6776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smtClean="0"/>
                <a:t>1980</a:t>
              </a:r>
              <a:endParaRPr lang="es-EC" sz="1200" dirty="0"/>
            </a:p>
          </p:txBody>
        </p:sp>
        <p:sp>
          <p:nvSpPr>
            <p:cNvPr id="67" name="TextBox 9">
              <a:extLst>
                <a:ext uri="{FF2B5EF4-FFF2-40B4-BE49-F238E27FC236}">
                  <a16:creationId xmlns:a16="http://schemas.microsoft.com/office/drawing/2014/main" xmlns="" id="{AE8F15B1-00D9-454D-9224-4F22AF63341B}"/>
                </a:ext>
              </a:extLst>
            </p:cNvPr>
            <p:cNvSpPr txBox="1"/>
            <p:nvPr/>
          </p:nvSpPr>
          <p:spPr>
            <a:xfrm>
              <a:off x="6399894" y="1520734"/>
              <a:ext cx="9909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C" sz="1200" dirty="0" err="1" smtClean="0"/>
                <a:t>MacGregor</a:t>
              </a:r>
              <a:endParaRPr lang="es-EC" sz="1200" dirty="0"/>
            </a:p>
          </p:txBody>
        </p:sp>
      </p:grpSp>
      <p:sp>
        <p:nvSpPr>
          <p:cNvPr id="68" name="TextBox 9">
            <a:extLst>
              <a:ext uri="{FF2B5EF4-FFF2-40B4-BE49-F238E27FC236}">
                <a16:creationId xmlns:a16="http://schemas.microsoft.com/office/drawing/2014/main" xmlns="" id="{AE8F15B1-00D9-454D-9224-4F22AF63341B}"/>
              </a:ext>
            </a:extLst>
          </p:cNvPr>
          <p:cNvSpPr txBox="1"/>
          <p:nvPr/>
        </p:nvSpPr>
        <p:spPr>
          <a:xfrm>
            <a:off x="323528" y="5826785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400" dirty="0" err="1" smtClean="0"/>
              <a:t>Daft</a:t>
            </a:r>
            <a:r>
              <a:rPr lang="es-EC" sz="1400" dirty="0" smtClean="0"/>
              <a:t>, </a:t>
            </a:r>
            <a:r>
              <a:rPr lang="es-EC" sz="1400" dirty="0"/>
              <a:t>2006</a:t>
            </a:r>
          </a:p>
        </p:txBody>
      </p:sp>
      <p:grpSp>
        <p:nvGrpSpPr>
          <p:cNvPr id="69" name="Grupo 68"/>
          <p:cNvGrpSpPr/>
          <p:nvPr/>
        </p:nvGrpSpPr>
        <p:grpSpPr>
          <a:xfrm>
            <a:off x="5860132" y="3124984"/>
            <a:ext cx="2099568" cy="662762"/>
            <a:chOff x="-22445" y="1861"/>
            <a:chExt cx="4157123" cy="1457166"/>
          </a:xfrm>
        </p:grpSpPr>
        <p:sp>
          <p:nvSpPr>
            <p:cNvPr id="70" name="Rectángulo 69"/>
            <p:cNvSpPr/>
            <p:nvPr/>
          </p:nvSpPr>
          <p:spPr>
            <a:xfrm>
              <a:off x="0" y="1861"/>
              <a:ext cx="4134678" cy="1457166"/>
            </a:xfrm>
            <a:prstGeom prst="rect">
              <a:avLst/>
            </a:pr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CuadroTexto 70"/>
            <p:cNvSpPr txBox="1"/>
            <p:nvPr/>
          </p:nvSpPr>
          <p:spPr>
            <a:xfrm>
              <a:off x="-22445" y="1861"/>
              <a:ext cx="4134678" cy="14571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/>
                <a:t>Liderazgo Transaccional</a:t>
              </a:r>
            </a:p>
          </p:txBody>
        </p:sp>
      </p:grpSp>
      <p:grpSp>
        <p:nvGrpSpPr>
          <p:cNvPr id="72" name="Grupo 71"/>
          <p:cNvGrpSpPr/>
          <p:nvPr/>
        </p:nvGrpSpPr>
        <p:grpSpPr>
          <a:xfrm>
            <a:off x="5871468" y="3859307"/>
            <a:ext cx="2088232" cy="693502"/>
            <a:chOff x="0" y="1576899"/>
            <a:chExt cx="4134678" cy="1524753"/>
          </a:xfrm>
        </p:grpSpPr>
        <p:sp>
          <p:nvSpPr>
            <p:cNvPr id="73" name="Rectángulo 72"/>
            <p:cNvSpPr/>
            <p:nvPr/>
          </p:nvSpPr>
          <p:spPr>
            <a:xfrm>
              <a:off x="0" y="1576899"/>
              <a:ext cx="4134678" cy="1524753"/>
            </a:xfrm>
            <a:prstGeom prst="rect">
              <a:avLst/>
            </a:prstGeom>
          </p:spPr>
          <p:style>
            <a:lnRef idx="0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3">
              <a:schemeClr val="lt1">
                <a:hueOff val="0"/>
                <a:satOff val="0"/>
                <a:lumOff val="0"/>
                <a:alphaOff val="0"/>
              </a:schemeClr>
            </a:fillRef>
            <a:effectRef idx="3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4" name="CuadroTexto 73"/>
            <p:cNvSpPr txBox="1"/>
            <p:nvPr/>
          </p:nvSpPr>
          <p:spPr>
            <a:xfrm>
              <a:off x="0" y="1576899"/>
              <a:ext cx="4134678" cy="15247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1600" kern="1200" dirty="0"/>
                <a:t>Liderazgo Transformacional</a:t>
              </a:r>
            </a:p>
          </p:txBody>
        </p:sp>
      </p:grpSp>
      <p:cxnSp>
        <p:nvCxnSpPr>
          <p:cNvPr id="75" name="Conector recto 74"/>
          <p:cNvCxnSpPr/>
          <p:nvPr/>
        </p:nvCxnSpPr>
        <p:spPr>
          <a:xfrm flipV="1">
            <a:off x="3059832" y="4552810"/>
            <a:ext cx="2898068" cy="14720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9">
            <a:extLst>
              <a:ext uri="{FF2B5EF4-FFF2-40B4-BE49-F238E27FC236}">
                <a16:creationId xmlns:a16="http://schemas.microsoft.com/office/drawing/2014/main" xmlns="" id="{AE8F15B1-00D9-454D-9224-4F22AF63341B}"/>
              </a:ext>
            </a:extLst>
          </p:cNvPr>
          <p:cNvSpPr txBox="1"/>
          <p:nvPr/>
        </p:nvSpPr>
        <p:spPr>
          <a:xfrm>
            <a:off x="7344635" y="4528979"/>
            <a:ext cx="17691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Bass y </a:t>
            </a:r>
            <a:r>
              <a:rPr lang="es-EC" sz="1200" dirty="0" err="1" smtClean="0"/>
              <a:t>Avolio</a:t>
            </a:r>
            <a:r>
              <a:rPr lang="es-EC" sz="1200" dirty="0" smtClean="0"/>
              <a:t>, </a:t>
            </a:r>
            <a:r>
              <a:rPr lang="es-EC" sz="1200" dirty="0" smtClean="0"/>
              <a:t>2004</a:t>
            </a:r>
            <a:endParaRPr lang="es-EC" sz="1200" dirty="0"/>
          </a:p>
        </p:txBody>
      </p:sp>
      <p:cxnSp>
        <p:nvCxnSpPr>
          <p:cNvPr id="77" name="Conector recto 76"/>
          <p:cNvCxnSpPr/>
          <p:nvPr/>
        </p:nvCxnSpPr>
        <p:spPr>
          <a:xfrm>
            <a:off x="2843808" y="2060848"/>
            <a:ext cx="3017817" cy="10867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538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C" b="1" smtClean="0"/>
              <a:t>FECHA ÚLTIMA REVISIÓN: 13/12/11</a:t>
            </a:r>
            <a:endParaRPr lang="es-EC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s-EC" b="1" smtClean="0"/>
              <a:t>VERSIÓN: </a:t>
            </a:r>
            <a:r>
              <a:rPr lang="es-EC" smtClean="0"/>
              <a:t>1.0</a:t>
            </a:r>
            <a:endParaRPr lang="es-EC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C" b="1" smtClean="0"/>
              <a:t>CÓDIGO: </a:t>
            </a:r>
            <a:r>
              <a:rPr lang="es-EC" smtClean="0"/>
              <a:t>SGC.DI.260</a:t>
            </a:r>
            <a:endParaRPr lang="es-EC" dirty="0"/>
          </a:p>
        </p:txBody>
      </p:sp>
      <p:sp>
        <p:nvSpPr>
          <p:cNvPr id="5" name="CuadroTexto 4"/>
          <p:cNvSpPr txBox="1"/>
          <p:nvPr/>
        </p:nvSpPr>
        <p:spPr>
          <a:xfrm>
            <a:off x="72008" y="11663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MARCO REFERENCIAL</a:t>
            </a:r>
            <a:endParaRPr lang="es-MX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971600" y="1052736"/>
          <a:ext cx="727280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581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333399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1712</Words>
  <Application>Microsoft Office PowerPoint</Application>
  <PresentationFormat>Presentación en pantalla (4:3)</PresentationFormat>
  <Paragraphs>451</Paragraphs>
  <Slides>29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1" baseType="lpstr">
      <vt:lpstr>Diseño predeterminado</vt:lpstr>
      <vt:lpstr>CorelDRAW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</vt:vector>
  </TitlesOfParts>
  <Company>espe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MACROPROCESO GESTIÓN FINANCIERA</dc:title>
  <dc:subject>MANUAL DE PROCESOS</dc:subject>
  <dc:creator>ESPE</dc:creator>
  <dc:description>VERSIÓN 1.0 - MAYO 23 2009</dc:description>
  <cp:lastModifiedBy>Usuario</cp:lastModifiedBy>
  <cp:revision>199</cp:revision>
  <dcterms:created xsi:type="dcterms:W3CDTF">2008-08-08T13:28:34Z</dcterms:created>
  <dcterms:modified xsi:type="dcterms:W3CDTF">2019-07-29T14:48:39Z</dcterms:modified>
</cp:coreProperties>
</file>