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3"/>
  </p:notesMasterIdLst>
  <p:handoutMasterIdLst>
    <p:handoutMasterId r:id="rId34"/>
  </p:handoutMasterIdLst>
  <p:sldIdLst>
    <p:sldId id="268" r:id="rId5"/>
    <p:sldId id="269" r:id="rId6"/>
    <p:sldId id="271" r:id="rId7"/>
    <p:sldId id="262" r:id="rId8"/>
    <p:sldId id="272" r:id="rId9"/>
    <p:sldId id="273" r:id="rId10"/>
    <p:sldId id="277" r:id="rId11"/>
    <p:sldId id="274" r:id="rId12"/>
    <p:sldId id="275" r:id="rId13"/>
    <p:sldId id="278" r:id="rId14"/>
    <p:sldId id="280" r:id="rId15"/>
    <p:sldId id="283" r:id="rId16"/>
    <p:sldId id="279" r:id="rId17"/>
    <p:sldId id="281" r:id="rId18"/>
    <p:sldId id="282" r:id="rId19"/>
    <p:sldId id="284" r:id="rId20"/>
    <p:sldId id="285" r:id="rId21"/>
    <p:sldId id="286" r:id="rId22"/>
    <p:sldId id="288" r:id="rId23"/>
    <p:sldId id="289" r:id="rId24"/>
    <p:sldId id="290" r:id="rId25"/>
    <p:sldId id="291" r:id="rId26"/>
    <p:sldId id="299" r:id="rId27"/>
    <p:sldId id="300" r:id="rId28"/>
    <p:sldId id="276" r:id="rId29"/>
    <p:sldId id="297" r:id="rId30"/>
    <p:sldId id="257" r:id="rId31"/>
    <p:sldId id="298" r:id="rId3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52" autoAdjust="0"/>
  </p:normalViewPr>
  <p:slideViewPr>
    <p:cSldViewPr snapToGrid="0">
      <p:cViewPr varScale="1">
        <p:scale>
          <a:sx n="75" d="100"/>
          <a:sy n="75" d="100"/>
        </p:scale>
        <p:origin x="198" y="66"/>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194FFE89-DD1A-434A-B46E-FC01616819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a:extLst>
              <a:ext uri="{FF2B5EF4-FFF2-40B4-BE49-F238E27FC236}">
                <a16:creationId xmlns:a16="http://schemas.microsoft.com/office/drawing/2014/main" xmlns="" id="{705BBA22-1009-4062-B497-20D4D1F420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C358C0-C44C-498D-A1E1-DE48B4230B7D}" type="datetime1">
              <a:rPr lang="es-ES" smtClean="0"/>
              <a:t>22/07/2019</a:t>
            </a:fld>
            <a:endParaRPr lang="es-ES" dirty="0"/>
          </a:p>
        </p:txBody>
      </p:sp>
      <p:sp>
        <p:nvSpPr>
          <p:cNvPr id="4" name="Marcador de posición de pie de página 3">
            <a:extLst>
              <a:ext uri="{FF2B5EF4-FFF2-40B4-BE49-F238E27FC236}">
                <a16:creationId xmlns:a16="http://schemas.microsoft.com/office/drawing/2014/main" xmlns="" id="{265305A3-EF7C-4109-870C-75957F87F8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xmlns="" id="{A65183E6-2BF7-4148-8288-DCAD651FB94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6FCA6C9-E2E2-4922-B1A7-E6462166C8C6}" type="slidenum">
              <a:rPr lang="es-ES" smtClean="0"/>
              <a:t>‹Nº›</a:t>
            </a:fld>
            <a:endParaRPr lang="es-ES"/>
          </a:p>
        </p:txBody>
      </p:sp>
    </p:spTree>
    <p:extLst>
      <p:ext uri="{BB962C8B-B14F-4D97-AF65-F5344CB8AC3E}">
        <p14:creationId xmlns:p14="http://schemas.microsoft.com/office/powerpoint/2010/main" val="3900596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92B87-2711-4A81-9AC1-A41D13AFD163}" type="datetime1">
              <a:rPr lang="es-ES" smtClean="0"/>
              <a:pPr/>
              <a:t>22/07/2019</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2C70E52-1238-4A7F-867E-2F90BFCA0D60}" type="slidenum">
              <a:rPr lang="es-ES" noProof="0" smtClean="0"/>
              <a:t>‹Nº›</a:t>
            </a:fld>
            <a:endParaRPr lang="es-ES" noProof="0"/>
          </a:p>
        </p:txBody>
      </p:sp>
    </p:spTree>
    <p:extLst>
      <p:ext uri="{BB962C8B-B14F-4D97-AF65-F5344CB8AC3E}">
        <p14:creationId xmlns:p14="http://schemas.microsoft.com/office/powerpoint/2010/main" val="353458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a:t>
            </a:fld>
            <a:endParaRPr lang="es-ES"/>
          </a:p>
        </p:txBody>
      </p:sp>
    </p:spTree>
    <p:extLst>
      <p:ext uri="{BB962C8B-B14F-4D97-AF65-F5344CB8AC3E}">
        <p14:creationId xmlns:p14="http://schemas.microsoft.com/office/powerpoint/2010/main" val="4240068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10</a:t>
            </a:fld>
            <a:endParaRPr lang="es-ES"/>
          </a:p>
        </p:txBody>
      </p:sp>
    </p:spTree>
    <p:extLst>
      <p:ext uri="{BB962C8B-B14F-4D97-AF65-F5344CB8AC3E}">
        <p14:creationId xmlns:p14="http://schemas.microsoft.com/office/powerpoint/2010/main" val="216637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11</a:t>
            </a:fld>
            <a:endParaRPr lang="es-ES"/>
          </a:p>
        </p:txBody>
      </p:sp>
    </p:spTree>
    <p:extLst>
      <p:ext uri="{BB962C8B-B14F-4D97-AF65-F5344CB8AC3E}">
        <p14:creationId xmlns:p14="http://schemas.microsoft.com/office/powerpoint/2010/main" val="3287812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12</a:t>
            </a:fld>
            <a:endParaRPr lang="es-ES"/>
          </a:p>
        </p:txBody>
      </p:sp>
    </p:spTree>
    <p:extLst>
      <p:ext uri="{BB962C8B-B14F-4D97-AF65-F5344CB8AC3E}">
        <p14:creationId xmlns:p14="http://schemas.microsoft.com/office/powerpoint/2010/main" val="428703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15</a:t>
            </a:fld>
            <a:endParaRPr lang="es-ES"/>
          </a:p>
        </p:txBody>
      </p:sp>
    </p:spTree>
    <p:extLst>
      <p:ext uri="{BB962C8B-B14F-4D97-AF65-F5344CB8AC3E}">
        <p14:creationId xmlns:p14="http://schemas.microsoft.com/office/powerpoint/2010/main" val="284284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16</a:t>
            </a:fld>
            <a:endParaRPr lang="es-ES"/>
          </a:p>
        </p:txBody>
      </p:sp>
    </p:spTree>
    <p:extLst>
      <p:ext uri="{BB962C8B-B14F-4D97-AF65-F5344CB8AC3E}">
        <p14:creationId xmlns:p14="http://schemas.microsoft.com/office/powerpoint/2010/main" val="257793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17</a:t>
            </a:fld>
            <a:endParaRPr lang="es-ES"/>
          </a:p>
        </p:txBody>
      </p:sp>
    </p:spTree>
    <p:extLst>
      <p:ext uri="{BB962C8B-B14F-4D97-AF65-F5344CB8AC3E}">
        <p14:creationId xmlns:p14="http://schemas.microsoft.com/office/powerpoint/2010/main" val="163724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18</a:t>
            </a:fld>
            <a:endParaRPr lang="es-ES"/>
          </a:p>
        </p:txBody>
      </p:sp>
    </p:spTree>
    <p:extLst>
      <p:ext uri="{BB962C8B-B14F-4D97-AF65-F5344CB8AC3E}">
        <p14:creationId xmlns:p14="http://schemas.microsoft.com/office/powerpoint/2010/main" val="200584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19</a:t>
            </a:fld>
            <a:endParaRPr lang="es-ES"/>
          </a:p>
        </p:txBody>
      </p:sp>
    </p:spTree>
    <p:extLst>
      <p:ext uri="{BB962C8B-B14F-4D97-AF65-F5344CB8AC3E}">
        <p14:creationId xmlns:p14="http://schemas.microsoft.com/office/powerpoint/2010/main" val="264450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20</a:t>
            </a:fld>
            <a:endParaRPr lang="es-ES"/>
          </a:p>
        </p:txBody>
      </p:sp>
    </p:spTree>
    <p:extLst>
      <p:ext uri="{BB962C8B-B14F-4D97-AF65-F5344CB8AC3E}">
        <p14:creationId xmlns:p14="http://schemas.microsoft.com/office/powerpoint/2010/main" val="3882368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21</a:t>
            </a:fld>
            <a:endParaRPr lang="es-ES"/>
          </a:p>
        </p:txBody>
      </p:sp>
    </p:spTree>
    <p:extLst>
      <p:ext uri="{BB962C8B-B14F-4D97-AF65-F5344CB8AC3E}">
        <p14:creationId xmlns:p14="http://schemas.microsoft.com/office/powerpoint/2010/main" val="192896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2</a:t>
            </a:fld>
            <a:endParaRPr lang="es-ES"/>
          </a:p>
        </p:txBody>
      </p:sp>
    </p:spTree>
    <p:extLst>
      <p:ext uri="{BB962C8B-B14F-4D97-AF65-F5344CB8AC3E}">
        <p14:creationId xmlns:p14="http://schemas.microsoft.com/office/powerpoint/2010/main" val="559068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22</a:t>
            </a:fld>
            <a:endParaRPr lang="es-ES"/>
          </a:p>
        </p:txBody>
      </p:sp>
    </p:spTree>
    <p:extLst>
      <p:ext uri="{BB962C8B-B14F-4D97-AF65-F5344CB8AC3E}">
        <p14:creationId xmlns:p14="http://schemas.microsoft.com/office/powerpoint/2010/main" val="1118393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25</a:t>
            </a:fld>
            <a:endParaRPr lang="es-ES"/>
          </a:p>
        </p:txBody>
      </p:sp>
    </p:spTree>
    <p:extLst>
      <p:ext uri="{BB962C8B-B14F-4D97-AF65-F5344CB8AC3E}">
        <p14:creationId xmlns:p14="http://schemas.microsoft.com/office/powerpoint/2010/main" val="2700202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26</a:t>
            </a:fld>
            <a:endParaRPr lang="es-ES"/>
          </a:p>
        </p:txBody>
      </p:sp>
    </p:spTree>
    <p:extLst>
      <p:ext uri="{BB962C8B-B14F-4D97-AF65-F5344CB8AC3E}">
        <p14:creationId xmlns:p14="http://schemas.microsoft.com/office/powerpoint/2010/main" val="208278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27</a:t>
            </a:fld>
            <a:endParaRPr lang="es-ES"/>
          </a:p>
        </p:txBody>
      </p:sp>
    </p:spTree>
    <p:extLst>
      <p:ext uri="{BB962C8B-B14F-4D97-AF65-F5344CB8AC3E}">
        <p14:creationId xmlns:p14="http://schemas.microsoft.com/office/powerpoint/2010/main" val="400010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3</a:t>
            </a:fld>
            <a:endParaRPr lang="es-ES"/>
          </a:p>
        </p:txBody>
      </p:sp>
    </p:spTree>
    <p:extLst>
      <p:ext uri="{BB962C8B-B14F-4D97-AF65-F5344CB8AC3E}">
        <p14:creationId xmlns:p14="http://schemas.microsoft.com/office/powerpoint/2010/main" val="71381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4</a:t>
            </a:fld>
            <a:endParaRPr lang="es-ES"/>
          </a:p>
        </p:txBody>
      </p:sp>
    </p:spTree>
    <p:extLst>
      <p:ext uri="{BB962C8B-B14F-4D97-AF65-F5344CB8AC3E}">
        <p14:creationId xmlns:p14="http://schemas.microsoft.com/office/powerpoint/2010/main" val="2241651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5</a:t>
            </a:fld>
            <a:endParaRPr lang="es-ES"/>
          </a:p>
        </p:txBody>
      </p:sp>
    </p:spTree>
    <p:extLst>
      <p:ext uri="{BB962C8B-B14F-4D97-AF65-F5344CB8AC3E}">
        <p14:creationId xmlns:p14="http://schemas.microsoft.com/office/powerpoint/2010/main" val="1798472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6</a:t>
            </a:fld>
            <a:endParaRPr lang="es-ES"/>
          </a:p>
        </p:txBody>
      </p:sp>
    </p:spTree>
    <p:extLst>
      <p:ext uri="{BB962C8B-B14F-4D97-AF65-F5344CB8AC3E}">
        <p14:creationId xmlns:p14="http://schemas.microsoft.com/office/powerpoint/2010/main" val="242547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7</a:t>
            </a:fld>
            <a:endParaRPr lang="es-ES"/>
          </a:p>
        </p:txBody>
      </p:sp>
    </p:spTree>
    <p:extLst>
      <p:ext uri="{BB962C8B-B14F-4D97-AF65-F5344CB8AC3E}">
        <p14:creationId xmlns:p14="http://schemas.microsoft.com/office/powerpoint/2010/main" val="4252580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8</a:t>
            </a:fld>
            <a:endParaRPr lang="es-ES"/>
          </a:p>
        </p:txBody>
      </p:sp>
    </p:spTree>
    <p:extLst>
      <p:ext uri="{BB962C8B-B14F-4D97-AF65-F5344CB8AC3E}">
        <p14:creationId xmlns:p14="http://schemas.microsoft.com/office/powerpoint/2010/main" val="200947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22C70E52-1238-4A7F-867E-2F90BFCA0D60}" type="slidenum">
              <a:rPr lang="es-ES" smtClean="0"/>
              <a:t>9</a:t>
            </a:fld>
            <a:endParaRPr lang="es-ES"/>
          </a:p>
        </p:txBody>
      </p:sp>
    </p:spTree>
    <p:extLst>
      <p:ext uri="{BB962C8B-B14F-4D97-AF65-F5344CB8AC3E}">
        <p14:creationId xmlns:p14="http://schemas.microsoft.com/office/powerpoint/2010/main" val="1779021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ítulo y contenido">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0"/>
            <a:ext cx="10840914" cy="1260000"/>
          </a:xfrm>
        </p:spPr>
        <p:txBody>
          <a:bodyPr rtlCol="0" anchor="ctr" anchorCtr="0">
            <a:normAutofit/>
          </a:bodyPr>
          <a:lstStyle>
            <a:lvl1pPr>
              <a:defRPr sz="300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685801" y="1869601"/>
            <a:ext cx="10840914" cy="3921600"/>
          </a:xfrm>
        </p:spPr>
        <p:txBody>
          <a:bodyPr rtlCol="0" anchor="t" anchorCtr="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7DA84119-8240-4845-BD01-2786B6976425}" type="datetime1">
              <a:rPr lang="es-ES" noProof="0" smtClean="0"/>
              <a:t>22/07/2019</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cxnSp>
        <p:nvCxnSpPr>
          <p:cNvPr id="8" name="Conector recto 7">
            <a:extLst>
              <a:ext uri="{FF2B5EF4-FFF2-40B4-BE49-F238E27FC236}">
                <a16:creationId xmlns:a16="http://schemas.microsoft.com/office/drawing/2014/main" xmlns=""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pic>
        <p:nvPicPr>
          <p:cNvPr id="7" name="Imagen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hasCustomPrompt="1"/>
          </p:nvPr>
        </p:nvSpPr>
        <p:spPr>
          <a:xfrm>
            <a:off x="685801" y="609601"/>
            <a:ext cx="10840913" cy="3124199"/>
          </a:xfrm>
        </p:spPr>
        <p:txBody>
          <a:bodyPr rtlCol="0" anchor="ctr">
            <a:normAutofit/>
          </a:bodyPr>
          <a:lstStyle>
            <a:lvl1pPr algn="l">
              <a:defRPr sz="3000" b="0" cap="none"/>
            </a:lvl1pPr>
          </a:lstStyle>
          <a:p>
            <a:pPr rtl="0"/>
            <a:r>
              <a:rPr lang="es-ES" noProof="0"/>
              <a:t>HAGA CLIC PARA EDITAR EL ESTILO DEL TÍTULO DEL PATRÓN</a:t>
            </a:r>
          </a:p>
        </p:txBody>
      </p:sp>
      <p:sp>
        <p:nvSpPr>
          <p:cNvPr id="3" name="Marcador de posición de texto 2"/>
          <p:cNvSpPr>
            <a:spLocks noGrp="1"/>
          </p:cNvSpPr>
          <p:nvPr>
            <p:ph type="body" idx="1" hasCustomPrompt="1"/>
          </p:nvPr>
        </p:nvSpPr>
        <p:spPr>
          <a:xfrm>
            <a:off x="685800" y="3733800"/>
            <a:ext cx="10840914" cy="2057400"/>
          </a:xfrm>
        </p:spPr>
        <p:txBody>
          <a:bodyPr rtlCol="0"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8751CC07-C6EA-4B19-B21B-F21CD960CB05}" type="datetime1">
              <a:rPr lang="es-ES" noProof="0" smtClean="0"/>
              <a:t>22/07/2019</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0"/>
            <a:ext cx="10840914" cy="1260000"/>
          </a:xfrm>
        </p:spPr>
        <p:txBody>
          <a:bodyPr rtlCol="0">
            <a:normAutofit/>
          </a:bodyPr>
          <a:lstStyle>
            <a:lvl1pPr>
              <a:defRPr sz="3000"/>
            </a:lvl1pPr>
          </a:lstStyle>
          <a:p>
            <a:pPr rtl="0"/>
            <a:r>
              <a:rPr lang="es-ES" noProof="0" smtClean="0"/>
              <a:t>Haga clic para modificar el estilo de título del patrón</a:t>
            </a:r>
            <a:endParaRPr lang="es-ES" noProof="0"/>
          </a:p>
        </p:txBody>
      </p:sp>
      <p:sp>
        <p:nvSpPr>
          <p:cNvPr id="3" name="Marcador de posición de fecha 2"/>
          <p:cNvSpPr>
            <a:spLocks noGrp="1"/>
          </p:cNvSpPr>
          <p:nvPr>
            <p:ph type="dt" sz="half" idx="10"/>
          </p:nvPr>
        </p:nvSpPr>
        <p:spPr/>
        <p:txBody>
          <a:bodyPr rtlCol="0"/>
          <a:lstStyle/>
          <a:p>
            <a:pPr rtl="0"/>
            <a:fld id="{0D155427-7CF5-4CF7-B6B0-39C2418E56E7}" type="datetime1">
              <a:rPr lang="es-ES" noProof="0" smtClean="0"/>
              <a:t>22/07/2019</a:t>
            </a:fld>
            <a:endParaRPr lang="es-ES" noProof="0"/>
          </a:p>
        </p:txBody>
      </p:sp>
      <p:sp>
        <p:nvSpPr>
          <p:cNvPr id="4" name="Marcador de posición de pie de página 3"/>
          <p:cNvSpPr>
            <a:spLocks noGrp="1"/>
          </p:cNvSpPr>
          <p:nvPr>
            <p:ph type="ftr" sz="quarter" idx="11"/>
          </p:nvPr>
        </p:nvSpPr>
        <p:spPr/>
        <p:txBody>
          <a:bodyPr rtlCol="0"/>
          <a:lstStyle/>
          <a:p>
            <a:pPr rtl="0"/>
            <a:r>
              <a:rPr lang="es-ES" noProof="0"/>
              <a:t>Agregar un pie de página</a:t>
            </a:r>
          </a:p>
        </p:txBody>
      </p:sp>
      <p:sp>
        <p:nvSpPr>
          <p:cNvPr id="5" name="Marcador de posición de número de diapositiva 4"/>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Imagen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Marcador de posición de fecha 1"/>
          <p:cNvSpPr>
            <a:spLocks noGrp="1"/>
          </p:cNvSpPr>
          <p:nvPr>
            <p:ph type="dt" sz="half" idx="10"/>
          </p:nvPr>
        </p:nvSpPr>
        <p:spPr/>
        <p:txBody>
          <a:bodyPr rtlCol="0"/>
          <a:lstStyle/>
          <a:p>
            <a:pPr rtl="0"/>
            <a:fld id="{C5547786-EEBE-4706-ACD9-FE928A10B11B}" type="datetime1">
              <a:rPr lang="es-ES" noProof="0" smtClean="0"/>
              <a:t>22/07/2019</a:t>
            </a:fld>
            <a:endParaRPr lang="es-ES" noProof="0"/>
          </a:p>
        </p:txBody>
      </p:sp>
      <p:sp>
        <p:nvSpPr>
          <p:cNvPr id="3" name="Marcador de posición de pie de página 2"/>
          <p:cNvSpPr>
            <a:spLocks noGrp="1"/>
          </p:cNvSpPr>
          <p:nvPr>
            <p:ph type="ftr" sz="quarter" idx="11"/>
          </p:nvPr>
        </p:nvSpPr>
        <p:spPr/>
        <p:txBody>
          <a:bodyPr rtlCol="0"/>
          <a:lstStyle/>
          <a:p>
            <a:pPr rtl="0"/>
            <a:r>
              <a:rPr lang="es-ES" noProof="0"/>
              <a:t>Agregar un pie de página</a:t>
            </a:r>
          </a:p>
        </p:txBody>
      </p:sp>
      <p:sp>
        <p:nvSpPr>
          <p:cNvPr id="4" name="Marcador de posición de número de diapositiva 3"/>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n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ítulo 1"/>
          <p:cNvSpPr>
            <a:spLocks noGrp="1"/>
          </p:cNvSpPr>
          <p:nvPr>
            <p:ph type="ctrTitle"/>
          </p:nvPr>
        </p:nvSpPr>
        <p:spPr>
          <a:xfrm>
            <a:off x="2476500" y="2716272"/>
            <a:ext cx="8683625" cy="2421464"/>
          </a:xfrm>
        </p:spPr>
        <p:txBody>
          <a:bodyPr rtlCol="0" anchor="b">
            <a:normAutofit/>
          </a:bodyPr>
          <a:lstStyle>
            <a:lvl1pPr algn="r">
              <a:defRPr sz="4800">
                <a:effectLst/>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hasCustomPrompt="1"/>
          </p:nvPr>
        </p:nvSpPr>
        <p:spPr>
          <a:xfrm>
            <a:off x="2476500" y="5137736"/>
            <a:ext cx="8683625" cy="732840"/>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8932558" y="5870575"/>
            <a:ext cx="1600200" cy="377825"/>
          </a:xfrm>
        </p:spPr>
        <p:txBody>
          <a:bodyPr rtlCol="0"/>
          <a:lstStyle/>
          <a:p>
            <a:pPr rtl="0"/>
            <a:fld id="{C03DAB1D-FF88-4B1F-9694-673F0907BE82}" type="datetime1">
              <a:rPr lang="es-ES" noProof="0" smtClean="0"/>
              <a:t>22/07/2019</a:t>
            </a:fld>
            <a:endParaRPr lang="es-ES" noProof="0"/>
          </a:p>
        </p:txBody>
      </p:sp>
      <p:sp>
        <p:nvSpPr>
          <p:cNvPr id="5" name="Marcador de posición de pie de página 4"/>
          <p:cNvSpPr>
            <a:spLocks noGrp="1"/>
          </p:cNvSpPr>
          <p:nvPr>
            <p:ph type="ftr" sz="quarter" idx="11"/>
          </p:nvPr>
        </p:nvSpPr>
        <p:spPr>
          <a:xfrm>
            <a:off x="3962399" y="5870575"/>
            <a:ext cx="4893958" cy="377825"/>
          </a:xfrm>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a:xfrm>
            <a:off x="10608958" y="5870575"/>
            <a:ext cx="551167" cy="377825"/>
          </a:xfrm>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p:nvPr>
        </p:nvSpPr>
        <p:spPr>
          <a:xfrm>
            <a:off x="552450" y="1874308"/>
            <a:ext cx="3814235" cy="1260000"/>
          </a:xfrm>
        </p:spPr>
        <p:txBody>
          <a:bodyPr rtlCol="0" anchor="ctr" anchorCtr="0">
            <a:noAutofit/>
          </a:bodyPr>
          <a:lstStyle>
            <a:lvl1pPr algn="r">
              <a:defRPr sz="3000" b="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4648200" y="0"/>
            <a:ext cx="7543800" cy="6856214"/>
          </a:xfrm>
        </p:spPr>
        <p:txBody>
          <a:bodyPr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552450" y="3134308"/>
            <a:ext cx="3814235" cy="2016600"/>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CBE7047D-2722-4D09-999A-DD62A657ADBF}" type="datetime1">
              <a:rPr lang="es-ES" noProof="0" smtClean="0"/>
              <a:t>22/07/2019</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y descripción de título">
    <p:spTree>
      <p:nvGrpSpPr>
        <p:cNvPr id="1" name=""/>
        <p:cNvGrpSpPr/>
        <p:nvPr/>
      </p:nvGrpSpPr>
      <p:grpSpPr>
        <a:xfrm>
          <a:off x="0" y="0"/>
          <a:ext cx="0" cy="0"/>
          <a:chOff x="0" y="0"/>
          <a:chExt cx="0" cy="0"/>
        </a:xfrm>
      </p:grpSpPr>
      <p:pic>
        <p:nvPicPr>
          <p:cNvPr id="11" name="Imagen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601"/>
            <a:ext cx="10840914" cy="1260000"/>
          </a:xfrm>
        </p:spPr>
        <p:txBody>
          <a:bodyPr rtlCol="0" anchor="ctr" anchorCtr="0">
            <a:normAutofit/>
          </a:bodyPr>
          <a:lstStyle>
            <a:lvl1pPr>
              <a:defRPr sz="3000"/>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685799" y="1881824"/>
            <a:ext cx="10840914" cy="1032826"/>
          </a:xfrm>
        </p:spPr>
        <p:txBody>
          <a:bodyPr rtlCol="0"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7" name="Marcador de posición de fecha 6"/>
          <p:cNvSpPr>
            <a:spLocks noGrp="1"/>
          </p:cNvSpPr>
          <p:nvPr>
            <p:ph type="dt" sz="half" idx="10"/>
          </p:nvPr>
        </p:nvSpPr>
        <p:spPr/>
        <p:txBody>
          <a:bodyPr rtlCol="0"/>
          <a:lstStyle/>
          <a:p>
            <a:pPr rtl="0"/>
            <a:fld id="{A59E33FB-4060-4D94-A6F0-5780C0264376}" type="datetime1">
              <a:rPr lang="es-ES" noProof="0" smtClean="0"/>
              <a:t>22/07/2019</a:t>
            </a:fld>
            <a:endParaRPr lang="es-ES" noProof="0"/>
          </a:p>
        </p:txBody>
      </p:sp>
      <p:sp>
        <p:nvSpPr>
          <p:cNvPr id="8" name="Marcador de posición de pie de página 7"/>
          <p:cNvSpPr>
            <a:spLocks noGrp="1"/>
          </p:cNvSpPr>
          <p:nvPr>
            <p:ph type="ftr" sz="quarter" idx="11"/>
          </p:nvPr>
        </p:nvSpPr>
        <p:spPr/>
        <p:txBody>
          <a:bodyPr rtlCol="0"/>
          <a:lstStyle/>
          <a:p>
            <a:pPr rtl="0"/>
            <a:r>
              <a:rPr lang="es-ES" noProof="0"/>
              <a:t>Agregar un pie de página</a:t>
            </a:r>
          </a:p>
        </p:txBody>
      </p:sp>
      <p:sp>
        <p:nvSpPr>
          <p:cNvPr id="6" name="Marcador de texto 5">
            <a:extLst>
              <a:ext uri="{FF2B5EF4-FFF2-40B4-BE49-F238E27FC236}">
                <a16:creationId xmlns:a16="http://schemas.microsoft.com/office/drawing/2014/main" xmlns="" id="{B47DAE59-9D63-4159-8F3E-560C31F19A89}"/>
              </a:ext>
            </a:extLst>
          </p:cNvPr>
          <p:cNvSpPr>
            <a:spLocks noGrp="1"/>
          </p:cNvSpPr>
          <p:nvPr>
            <p:ph type="body" sz="quarter" idx="14" hasCustomPrompt="1"/>
          </p:nvPr>
        </p:nvSpPr>
        <p:spPr>
          <a:xfrm>
            <a:off x="1216192"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s-ES" noProof="0"/>
              <a:t>Editar estilos de texto del patrón</a:t>
            </a:r>
          </a:p>
        </p:txBody>
      </p:sp>
      <p:sp>
        <p:nvSpPr>
          <p:cNvPr id="9" name="Marcador de posición de número de diapositiva 8"/>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
        <p:nvSpPr>
          <p:cNvPr id="12" name="Marcador de posición de texto 2">
            <a:extLst>
              <a:ext uri="{FF2B5EF4-FFF2-40B4-BE49-F238E27FC236}">
                <a16:creationId xmlns:a16="http://schemas.microsoft.com/office/drawing/2014/main" xmlns="" id="{4249143D-80A5-4E4C-BBFD-F253500CE226}"/>
              </a:ext>
            </a:extLst>
          </p:cNvPr>
          <p:cNvSpPr>
            <a:spLocks noGrp="1"/>
          </p:cNvSpPr>
          <p:nvPr>
            <p:ph type="body" idx="13" hasCustomPrompt="1"/>
          </p:nvPr>
        </p:nvSpPr>
        <p:spPr>
          <a:xfrm>
            <a:off x="685799" y="2914650"/>
            <a:ext cx="10840914" cy="502126"/>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texto 5">
            <a:extLst>
              <a:ext uri="{FF2B5EF4-FFF2-40B4-BE49-F238E27FC236}">
                <a16:creationId xmlns:a16="http://schemas.microsoft.com/office/drawing/2014/main" xmlns="" id="{B06123F0-984B-4EF8-9945-3621C401B7AD}"/>
              </a:ext>
            </a:extLst>
          </p:cNvPr>
          <p:cNvSpPr>
            <a:spLocks noGrp="1"/>
          </p:cNvSpPr>
          <p:nvPr>
            <p:ph type="body" sz="quarter" idx="17" hasCustomPrompt="1"/>
          </p:nvPr>
        </p:nvSpPr>
        <p:spPr>
          <a:xfrm>
            <a:off x="7465366"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s-ES" noProof="0"/>
              <a:t>Editar estilos de texto del patrón</a:t>
            </a:r>
          </a:p>
        </p:txBody>
      </p:sp>
      <p:sp>
        <p:nvSpPr>
          <p:cNvPr id="21" name="Marcador de texto 5">
            <a:extLst>
              <a:ext uri="{FF2B5EF4-FFF2-40B4-BE49-F238E27FC236}">
                <a16:creationId xmlns:a16="http://schemas.microsoft.com/office/drawing/2014/main" xmlns="" id="{A669C074-A9BE-4B07-ACEE-3B34AAC8B9E7}"/>
              </a:ext>
            </a:extLst>
          </p:cNvPr>
          <p:cNvSpPr>
            <a:spLocks noGrp="1"/>
          </p:cNvSpPr>
          <p:nvPr>
            <p:ph type="body" sz="quarter" idx="18" hasCustomPrompt="1"/>
          </p:nvPr>
        </p:nvSpPr>
        <p:spPr>
          <a:xfrm>
            <a:off x="9548424"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s-ES" noProof="0"/>
              <a:t>Editar estilos de texto del patrón</a:t>
            </a:r>
          </a:p>
        </p:txBody>
      </p:sp>
      <p:sp>
        <p:nvSpPr>
          <p:cNvPr id="19" name="Marcador de texto 5">
            <a:extLst>
              <a:ext uri="{FF2B5EF4-FFF2-40B4-BE49-F238E27FC236}">
                <a16:creationId xmlns:a16="http://schemas.microsoft.com/office/drawing/2014/main" xmlns="" id="{84A40D78-D6DD-41A7-A132-9D48DF8649A9}"/>
              </a:ext>
            </a:extLst>
          </p:cNvPr>
          <p:cNvSpPr>
            <a:spLocks noGrp="1"/>
          </p:cNvSpPr>
          <p:nvPr>
            <p:ph type="body" sz="quarter" idx="16" hasCustomPrompt="1"/>
          </p:nvPr>
        </p:nvSpPr>
        <p:spPr>
          <a:xfrm>
            <a:off x="5382308"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s-ES" noProof="0"/>
              <a:t>Editar estilos de texto del patrón</a:t>
            </a:r>
          </a:p>
        </p:txBody>
      </p:sp>
      <p:sp>
        <p:nvSpPr>
          <p:cNvPr id="18" name="Marcador de texto 5">
            <a:extLst>
              <a:ext uri="{FF2B5EF4-FFF2-40B4-BE49-F238E27FC236}">
                <a16:creationId xmlns:a16="http://schemas.microsoft.com/office/drawing/2014/main" xmlns="" id="{4A9CFAA7-850F-4C92-A9BE-56452E5CA04D}"/>
              </a:ext>
            </a:extLst>
          </p:cNvPr>
          <p:cNvSpPr>
            <a:spLocks noGrp="1"/>
          </p:cNvSpPr>
          <p:nvPr>
            <p:ph type="body" sz="quarter" idx="15" hasCustomPrompt="1"/>
          </p:nvPr>
        </p:nvSpPr>
        <p:spPr>
          <a:xfrm>
            <a:off x="3299250"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es-ES" noProof="0"/>
              <a:t>Editar estilos de texto del patrón</a:t>
            </a:r>
          </a:p>
        </p:txBody>
      </p:sp>
      <p:cxnSp>
        <p:nvCxnSpPr>
          <p:cNvPr id="14" name="Conector recto 13">
            <a:extLst>
              <a:ext uri="{FF2B5EF4-FFF2-40B4-BE49-F238E27FC236}">
                <a16:creationId xmlns:a16="http://schemas.microsoft.com/office/drawing/2014/main" xmlns="" id="{CC5A0CF1-9FE7-4149-97DC-5221639144C8}"/>
              </a:ext>
              <a:ext uri="{C183D7F6-B498-43B3-948B-1728B52AA6E4}">
                <adec:decorative xmlns:adec="http://schemas.microsoft.com/office/drawing/2017/decorative" xmlns=""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p:nvPr>
        </p:nvSpPr>
        <p:spPr>
          <a:xfrm>
            <a:off x="1457326" y="995967"/>
            <a:ext cx="6238874" cy="1260000"/>
          </a:xfrm>
        </p:spPr>
        <p:txBody>
          <a:bodyPr rtlCol="0" anchor="ctr" anchorCtr="0">
            <a:noAutofit/>
          </a:bodyPr>
          <a:lstStyle>
            <a:lvl1pPr algn="r">
              <a:defRPr sz="3000" b="0"/>
            </a:lvl1pPr>
          </a:lstStyle>
          <a:p>
            <a:pPr rtl="0"/>
            <a:r>
              <a:rPr lang="es-ES" noProof="0" smtClean="0"/>
              <a:t>Haga clic para modificar el estilo de título del patrón</a:t>
            </a:r>
            <a:endParaRPr lang="es-ES" noProof="0"/>
          </a:p>
        </p:txBody>
      </p:sp>
      <p:sp>
        <p:nvSpPr>
          <p:cNvPr id="14" name="Marcador de posición de imagen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1085849" y="2255967"/>
            <a:ext cx="6610351" cy="3476618"/>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1A440861-38A6-4A65-9D49-5A3755B00870}" type="datetime1">
              <a:rPr lang="es-ES" noProof="0" smtClean="0"/>
              <a:t>22/07/2019</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 con leyenda a la derecha">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ítulo 1"/>
          <p:cNvSpPr>
            <a:spLocks noGrp="1"/>
          </p:cNvSpPr>
          <p:nvPr>
            <p:ph type="title"/>
          </p:nvPr>
        </p:nvSpPr>
        <p:spPr>
          <a:xfrm>
            <a:off x="6657974" y="995968"/>
            <a:ext cx="4848225" cy="1260000"/>
          </a:xfrm>
        </p:spPr>
        <p:txBody>
          <a:bodyPr rtlCol="0" anchor="ctr" anchorCtr="0">
            <a:normAutofit/>
          </a:bodyPr>
          <a:lstStyle>
            <a:lvl1pPr algn="l">
              <a:defRPr sz="3000" b="0"/>
            </a:lvl1pPr>
          </a:lstStyle>
          <a:p>
            <a:pPr rtl="0"/>
            <a:r>
              <a:rPr lang="es-ES" noProof="0" smtClean="0"/>
              <a:t>Haga clic para modificar el estilo de título del patrón</a:t>
            </a:r>
            <a:endParaRPr lang="es-ES" noProof="0"/>
          </a:p>
        </p:txBody>
      </p:sp>
      <p:sp>
        <p:nvSpPr>
          <p:cNvPr id="14" name="Marcador de posición de imagen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6657974" y="2255968"/>
            <a:ext cx="4848225" cy="3476617"/>
          </a:xfrm>
        </p:spPr>
        <p:txBody>
          <a:bodyPr rtlCol="0"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B8AC0DC0-7AA0-47B4-8566-3139D7BCA291}" type="datetime1">
              <a:rPr lang="es-ES" noProof="0" smtClean="0"/>
              <a:t>22/07/2019</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pic>
        <p:nvPicPr>
          <p:cNvPr id="16" name="Imagen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Cuadro de texto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dirty="0">
                <a:solidFill>
                  <a:schemeClr val="tx1"/>
                </a:solidFill>
                <a:effectLst/>
              </a:rPr>
              <a:t>”</a:t>
            </a:r>
          </a:p>
        </p:txBody>
      </p:sp>
      <p:sp>
        <p:nvSpPr>
          <p:cNvPr id="11" name="Cuadro de texto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dirty="0">
                <a:solidFill>
                  <a:schemeClr val="tx1"/>
                </a:solidFill>
                <a:effectLst/>
              </a:rPr>
              <a:t>“</a:t>
            </a:r>
          </a:p>
        </p:txBody>
      </p:sp>
      <p:sp>
        <p:nvSpPr>
          <p:cNvPr id="2" name="Título 1"/>
          <p:cNvSpPr>
            <a:spLocks noGrp="1"/>
          </p:cNvSpPr>
          <p:nvPr>
            <p:ph type="title" hasCustomPrompt="1"/>
          </p:nvPr>
        </p:nvSpPr>
        <p:spPr>
          <a:xfrm>
            <a:off x="1320801" y="609601"/>
            <a:ext cx="9550399" cy="2743199"/>
          </a:xfrm>
        </p:spPr>
        <p:txBody>
          <a:bodyPr rtlCol="0" anchor="ctr">
            <a:normAutofit/>
          </a:bodyPr>
          <a:lstStyle>
            <a:lvl1pPr algn="ctr">
              <a:defRPr sz="3000" b="0" i="1" cap="none">
                <a:solidFill>
                  <a:schemeClr val="tx1"/>
                </a:solidFill>
              </a:defRPr>
            </a:lvl1pPr>
          </a:lstStyle>
          <a:p>
            <a:pPr rtl="0"/>
            <a:r>
              <a:rPr lang="es-ES" noProof="0"/>
              <a:t>HAGA CLIC PARA EDITAR EL ESTILO DEL TÍTULO DEL PATRÓN</a:t>
            </a:r>
          </a:p>
        </p:txBody>
      </p:sp>
      <p:sp>
        <p:nvSpPr>
          <p:cNvPr id="10" name="Marcador de texto 9"/>
          <p:cNvSpPr>
            <a:spLocks noGrp="1"/>
          </p:cNvSpPr>
          <p:nvPr>
            <p:ph type="body" sz="quarter" idx="13" hasCustomPrompt="1"/>
          </p:nvPr>
        </p:nvSpPr>
        <p:spPr>
          <a:xfrm>
            <a:off x="1426408" y="3352800"/>
            <a:ext cx="9339184" cy="381000"/>
          </a:xfrm>
        </p:spPr>
        <p:txBody>
          <a:bodyPr rtlCol="0"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Editar estilos de texto del patrón</a:t>
            </a:r>
          </a:p>
        </p:txBody>
      </p:sp>
      <p:sp>
        <p:nvSpPr>
          <p:cNvPr id="7" name="Rectángulo: Esquinas redondeadas 6">
            <a:extLst>
              <a:ext uri="{FF2B5EF4-FFF2-40B4-BE49-F238E27FC236}">
                <a16:creationId xmlns:a16="http://schemas.microsoft.com/office/drawing/2014/main" xmlns=""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texto 2"/>
          <p:cNvSpPr>
            <a:spLocks noGrp="1"/>
          </p:cNvSpPr>
          <p:nvPr>
            <p:ph type="body" idx="1" hasCustomPrompt="1"/>
          </p:nvPr>
        </p:nvSpPr>
        <p:spPr>
          <a:xfrm>
            <a:off x="1857375" y="4021138"/>
            <a:ext cx="8486775" cy="1760537"/>
          </a:xfrm>
        </p:spPr>
        <p:txBody>
          <a:bodyPr rtlCol="0"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D66DE5C9-B45B-4EFF-BB41-776A451104B3}" type="datetime1">
              <a:rPr lang="es-ES" noProof="0" smtClean="0"/>
              <a:t>22/07/2019</a:t>
            </a:fld>
            <a:endParaRPr lang="es-ES" noProof="0"/>
          </a:p>
        </p:txBody>
      </p:sp>
      <p:sp>
        <p:nvSpPr>
          <p:cNvPr id="5" name="Marcador de posición de pie de página 4"/>
          <p:cNvSpPr>
            <a:spLocks noGrp="1"/>
          </p:cNvSpPr>
          <p:nvPr>
            <p:ph type="ftr" sz="quarter" idx="11"/>
          </p:nvPr>
        </p:nvSpPr>
        <p:spPr/>
        <p:txBody>
          <a:bodyPr rtlCol="0"/>
          <a:lstStyle/>
          <a:p>
            <a:pPr rtl="0"/>
            <a:r>
              <a:rPr lang="es-ES" noProof="0"/>
              <a:t>Agregar un pie de página</a:t>
            </a:r>
          </a:p>
        </p:txBody>
      </p:sp>
      <p:sp>
        <p:nvSpPr>
          <p:cNvPr id="6" name="Marcador de posición de número de diapositiva 5"/>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Imagen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p:nvPr>
        </p:nvSpPr>
        <p:spPr>
          <a:xfrm>
            <a:off x="685801" y="609599"/>
            <a:ext cx="10840914" cy="1260000"/>
          </a:xfrm>
        </p:spPr>
        <p:txBody>
          <a:bodyPr rtlCol="0">
            <a:normAutofit/>
          </a:bodyPr>
          <a:lstStyle>
            <a:lvl1pPr>
              <a:defRPr sz="3000"/>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685799" y="1869599"/>
            <a:ext cx="5202071"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98270" y="1869599"/>
            <a:ext cx="5228444"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E1B57C3C-5B5B-4C4B-AF84-C4AD3D8A19F3}" type="datetime1">
              <a:rPr lang="es-ES" noProof="0" smtClean="0"/>
              <a:t>22/07/2019</a:t>
            </a:fld>
            <a:endParaRPr lang="es-ES" noProof="0"/>
          </a:p>
        </p:txBody>
      </p:sp>
      <p:sp>
        <p:nvSpPr>
          <p:cNvPr id="8" name="Marcador de posición de pie de página 7"/>
          <p:cNvSpPr>
            <a:spLocks noGrp="1"/>
          </p:cNvSpPr>
          <p:nvPr>
            <p:ph type="ftr" sz="quarter" idx="11"/>
          </p:nvPr>
        </p:nvSpPr>
        <p:spPr/>
        <p:txBody>
          <a:bodyPr rtlCol="0"/>
          <a:lstStyle/>
          <a:p>
            <a:pPr rtl="0"/>
            <a:r>
              <a:rPr lang="es-ES" noProof="0"/>
              <a:t>Agregar un pie de página</a:t>
            </a:r>
          </a:p>
        </p:txBody>
      </p:sp>
      <p:sp>
        <p:nvSpPr>
          <p:cNvPr id="9" name="Marcador de posición de número de diapositiva 8"/>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cxnSp>
        <p:nvCxnSpPr>
          <p:cNvPr id="12" name="Conector recto 11">
            <a:extLst>
              <a:ext uri="{FF2B5EF4-FFF2-40B4-BE49-F238E27FC236}">
                <a16:creationId xmlns:a16="http://schemas.microsoft.com/office/drawing/2014/main" xmlns="" id="{8031B0A9-3E16-4C5B-A6CE-045BCB91A008}"/>
              </a:ext>
              <a:ext uri="{C183D7F6-B498-43B3-948B-1728B52AA6E4}">
                <adec:decorative xmlns:adec="http://schemas.microsoft.com/office/drawing/2017/decorative" xmlns=""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pic>
        <p:nvPicPr>
          <p:cNvPr id="8" name="Imagen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ítulo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es-ES" noProof="0"/>
              <a:t>Haga clic para editar el estilo de título del patrón</a:t>
            </a:r>
          </a:p>
        </p:txBody>
      </p:sp>
      <p:sp>
        <p:nvSpPr>
          <p:cNvPr id="9" name="Rectángulo: Esquinas redondeadas 8">
            <a:extLst>
              <a:ext uri="{FF2B5EF4-FFF2-40B4-BE49-F238E27FC236}">
                <a16:creationId xmlns:a16="http://schemas.microsoft.com/office/drawing/2014/main" xmlns=""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Marcador de posición de contenido 2"/>
          <p:cNvSpPr>
            <a:spLocks noGrp="1"/>
          </p:cNvSpPr>
          <p:nvPr>
            <p:ph sz="half" idx="1" hasCustomPrompt="1"/>
          </p:nvPr>
        </p:nvSpPr>
        <p:spPr>
          <a:xfrm>
            <a:off x="685802" y="1869600"/>
            <a:ext cx="5040000" cy="3921601"/>
          </a:xfrm>
          <a:prstGeom prst="roundRect">
            <a:avLst>
              <a:gd name="adj" fmla="val 1970"/>
            </a:avLst>
          </a:prstGeom>
          <a:ln w="28575">
            <a:noFill/>
          </a:ln>
          <a:effectLst/>
        </p:spPr>
        <p:txBody>
          <a:bodyPr rtlCol="0" anchor="t" anchorCtr="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488644" y="1869601"/>
            <a:ext cx="5040000" cy="3921600"/>
          </a:xfrm>
          <a:prstGeom prst="roundRect">
            <a:avLst>
              <a:gd name="adj" fmla="val 2211"/>
            </a:avLst>
          </a:prstGeom>
          <a:ln w="28575">
            <a:noFill/>
          </a:ln>
          <a:effectLst/>
        </p:spPr>
        <p:txBody>
          <a:bodyPr rtlCol="0" anchor="t" anchorCtr="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F5DD45ED-4241-4ADD-AF00-4987BA86337A}" type="datetime1">
              <a:rPr lang="es-ES" noProof="0" smtClean="0"/>
              <a:t>22/07/2019</a:t>
            </a:fld>
            <a:endParaRPr lang="es-ES" noProof="0"/>
          </a:p>
        </p:txBody>
      </p:sp>
      <p:sp>
        <p:nvSpPr>
          <p:cNvPr id="6" name="Marcador de posición de pie de página 5"/>
          <p:cNvSpPr>
            <a:spLocks noGrp="1"/>
          </p:cNvSpPr>
          <p:nvPr>
            <p:ph type="ftr" sz="quarter" idx="11"/>
          </p:nvPr>
        </p:nvSpPr>
        <p:spPr/>
        <p:txBody>
          <a:bodyPr rtlCol="0"/>
          <a:lstStyle/>
          <a:p>
            <a:pPr rtl="0"/>
            <a:r>
              <a:rPr lang="es-ES" noProof="0"/>
              <a:t>Agregar un pie de página</a:t>
            </a:r>
          </a:p>
        </p:txBody>
      </p:sp>
      <p:sp>
        <p:nvSpPr>
          <p:cNvPr id="7" name="Marcador de posición de número de diapositiva 6"/>
          <p:cNvSpPr>
            <a:spLocks noGrp="1"/>
          </p:cNvSpPr>
          <p:nvPr>
            <p:ph type="sldNum" sz="quarter" idx="12"/>
          </p:nvPr>
        </p:nvSpPr>
        <p:spPr/>
        <p:txBody>
          <a:bodyPr rtlCol="0"/>
          <a:lstStyle/>
          <a:p>
            <a:pPr rtl="0"/>
            <a:fld id="{5D99DD2A-B520-4620-9B43-64B657BA2D42}" type="slidenum">
              <a:rPr lang="es-ES" noProof="0" smtClean="0"/>
              <a:t>‹Nº›</a:t>
            </a:fld>
            <a:endParaRPr lang="es-ES" noProof="0"/>
          </a:p>
        </p:txBody>
      </p:sp>
      <p:cxnSp>
        <p:nvCxnSpPr>
          <p:cNvPr id="10" name="Conector recto 9">
            <a:extLst>
              <a:ext uri="{FF2B5EF4-FFF2-40B4-BE49-F238E27FC236}">
                <a16:creationId xmlns:a16="http://schemas.microsoft.com/office/drawing/2014/main" xmlns="" id="{E8539E0A-8009-4A6E-A7A1-5AEFA52206C3}"/>
              </a:ext>
              <a:ext uri="{C183D7F6-B498-43B3-948B-1728B52AA6E4}">
                <adec:decorative xmlns:adec="http://schemas.microsoft.com/office/drawing/2017/decorative" xmlns=""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884F1CF7-BF3F-49C4-9A5C-92E251F1CFD2}" type="datetime1">
              <a:rPr lang="es-ES" noProof="0" smtClean="0"/>
              <a:t>22/07/2019</a:t>
            </a:fld>
            <a:endParaRPr lang="es-ES" noProof="0" dirty="0"/>
          </a:p>
        </p:txBody>
      </p:sp>
      <p:sp>
        <p:nvSpPr>
          <p:cNvPr id="5" name="Marcador de posición de pie de página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es-ES" noProof="0"/>
              <a:t>Agregar un pie de página</a:t>
            </a:r>
          </a:p>
        </p:txBody>
      </p:sp>
      <p:sp>
        <p:nvSpPr>
          <p:cNvPr id="6" name="Marcador de posición de número de diapositiva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5D99DD2A-B520-4620-9B43-64B657BA2D42}" type="slidenum">
              <a:rPr lang="es-ES" noProof="0" smtClean="0"/>
              <a:t>‹Nº›</a:t>
            </a:fld>
            <a:endParaRPr lang="es-ES" noProof="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cono pilar">
            <a:extLst>
              <a:ext uri="{FF2B5EF4-FFF2-40B4-BE49-F238E27FC236}">
                <a16:creationId xmlns:a16="http://schemas.microsoft.com/office/drawing/2014/main" xmlns="" id="{FC7E2CCC-C53E-454B-9DE0-F2484BA0FF9D}"/>
              </a:ext>
              <a:ext uri="{C183D7F6-B498-43B3-948B-1728B52AA6E4}">
                <adec:decorative xmlns:adec="http://schemas.microsoft.com/office/drawing/2017/decorative" xmlns="" val="1"/>
              </a:ext>
            </a:extLst>
          </p:cNvPr>
          <p:cNvPicPr>
            <a:picLocks/>
          </p:cNvPicPr>
          <p:nvPr/>
        </p:nvPicPr>
        <p:blipFill>
          <a:blip r:embed="rId3"/>
          <a:stretch>
            <a:fillRect/>
          </a:stretch>
        </p:blipFill>
        <p:spPr>
          <a:xfrm>
            <a:off x="9577705" y="612276"/>
            <a:ext cx="1905000" cy="1905000"/>
          </a:xfrm>
          <a:prstGeom prst="rect">
            <a:avLst/>
          </a:prstGeom>
          <a:ln>
            <a:noFill/>
          </a:ln>
        </p:spPr>
      </p:pic>
      <p:sp>
        <p:nvSpPr>
          <p:cNvPr id="2" name="Título 1">
            <a:extLst>
              <a:ext uri="{FF2B5EF4-FFF2-40B4-BE49-F238E27FC236}">
                <a16:creationId xmlns:a16="http://schemas.microsoft.com/office/drawing/2014/main" xmlns="" id="{7635B398-1E7F-44AD-8356-8345134C958C}"/>
              </a:ext>
            </a:extLst>
          </p:cNvPr>
          <p:cNvSpPr>
            <a:spLocks noGrp="1"/>
          </p:cNvSpPr>
          <p:nvPr>
            <p:ph type="ctrTitle"/>
          </p:nvPr>
        </p:nvSpPr>
        <p:spPr>
          <a:xfrm>
            <a:off x="2476500" y="2208272"/>
            <a:ext cx="8683625" cy="2421464"/>
          </a:xfrm>
        </p:spPr>
        <p:txBody>
          <a:bodyPr rtlCol="0">
            <a:normAutofit/>
          </a:bodyPr>
          <a:lstStyle/>
          <a:p>
            <a:r>
              <a:rPr lang="es-EC" sz="3600" b="1" dirty="0"/>
              <a:t>ANÁLISIS DE CONDICIONES CLIMATOLÓGICAS DEL DENGUE TROPICAL EN EL MARCO DEL CAMBIO CLIMÁTICO UTILIZANDO SIG</a:t>
            </a:r>
            <a:endParaRPr lang="es-ES" sz="4000" dirty="0"/>
          </a:p>
        </p:txBody>
      </p:sp>
      <p:sp>
        <p:nvSpPr>
          <p:cNvPr id="3" name="Subtítulo 2">
            <a:extLst>
              <a:ext uri="{FF2B5EF4-FFF2-40B4-BE49-F238E27FC236}">
                <a16:creationId xmlns:a16="http://schemas.microsoft.com/office/drawing/2014/main" xmlns="" id="{852A3D91-AB3F-4EDF-B87E-FDDF6C5DC4CF}"/>
              </a:ext>
            </a:extLst>
          </p:cNvPr>
          <p:cNvSpPr>
            <a:spLocks noGrp="1"/>
          </p:cNvSpPr>
          <p:nvPr>
            <p:ph type="subTitle" idx="1"/>
          </p:nvPr>
        </p:nvSpPr>
        <p:spPr>
          <a:xfrm>
            <a:off x="2476500" y="4591636"/>
            <a:ext cx="8683625" cy="732840"/>
          </a:xfrm>
        </p:spPr>
        <p:txBody>
          <a:bodyPr rtlCol="0"/>
          <a:lstStyle/>
          <a:p>
            <a:pPr rtl="0"/>
            <a:r>
              <a:rPr lang="es-ES" sz="2400" dirty="0" smtClean="0"/>
              <a:t>UNIVERSIDAD DE LAS FUERZAS ARMADAS - ESPE</a:t>
            </a:r>
            <a:endParaRPr lang="es-ES" sz="2400" dirty="0"/>
          </a:p>
          <a:p>
            <a:pPr rtl="0"/>
            <a:endParaRPr lang="es-ES" dirty="0"/>
          </a:p>
          <a:p>
            <a:pPr rtl="0"/>
            <a:endParaRPr lang="es-ES" dirty="0"/>
          </a:p>
        </p:txBody>
      </p:sp>
      <p:sp>
        <p:nvSpPr>
          <p:cNvPr id="4" name="CuadroTexto 3"/>
          <p:cNvSpPr txBox="1"/>
          <p:nvPr/>
        </p:nvSpPr>
        <p:spPr>
          <a:xfrm>
            <a:off x="7708900" y="5334000"/>
            <a:ext cx="3421834" cy="923330"/>
          </a:xfrm>
          <a:prstGeom prst="rect">
            <a:avLst/>
          </a:prstGeom>
          <a:noFill/>
        </p:spPr>
        <p:txBody>
          <a:bodyPr wrap="none" rtlCol="0">
            <a:spAutoFit/>
          </a:bodyPr>
          <a:lstStyle/>
          <a:p>
            <a:pPr algn="r"/>
            <a:r>
              <a:rPr lang="es-ES_tradnl" dirty="0" smtClean="0"/>
              <a:t>AUTOR: TATIANA CARVAJAL</a:t>
            </a:r>
          </a:p>
          <a:p>
            <a:pPr algn="r"/>
            <a:r>
              <a:rPr lang="es-ES_tradnl" dirty="0" smtClean="0"/>
              <a:t>TUTOR: DR. FABIÁN RODRÍGUEZ</a:t>
            </a:r>
          </a:p>
          <a:p>
            <a:pPr algn="r"/>
            <a:r>
              <a:rPr lang="es-ES_tradnl" dirty="0" smtClean="0"/>
              <a:t>PONENTE: ING. IZAR SINDE</a:t>
            </a:r>
            <a:endParaRPr lang="es-ES" dirty="0"/>
          </a:p>
        </p:txBody>
      </p:sp>
    </p:spTree>
    <p:extLst>
      <p:ext uri="{BB962C8B-B14F-4D97-AF65-F5344CB8AC3E}">
        <p14:creationId xmlns:p14="http://schemas.microsoft.com/office/powerpoint/2010/main" val="23527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p:txBody>
          <a:bodyPr rtlCol="0">
            <a:normAutofit/>
          </a:bodyPr>
          <a:lstStyle/>
          <a:p>
            <a:pPr rtl="0"/>
            <a:r>
              <a:rPr lang="es-ES_tradnl" dirty="0" smtClean="0"/>
              <a:t>OBJETIVOS</a:t>
            </a:r>
            <a:endParaRPr lang="es-ES" dirty="0"/>
          </a:p>
        </p:txBody>
      </p:sp>
      <p:sp>
        <p:nvSpPr>
          <p:cNvPr id="3" name="Marcador de contenido 2"/>
          <p:cNvSpPr>
            <a:spLocks noGrp="1"/>
          </p:cNvSpPr>
          <p:nvPr>
            <p:ph idx="1"/>
          </p:nvPr>
        </p:nvSpPr>
        <p:spPr/>
        <p:txBody>
          <a:bodyPr/>
          <a:lstStyle/>
          <a:p>
            <a:pPr algn="just"/>
            <a:r>
              <a:rPr lang="es-EC" b="1" dirty="0"/>
              <a:t> Determinar qué factores climatológicos deberían darse en el marco del cambio climático para el desarrollo del mosquito del dengue en los </a:t>
            </a:r>
            <a:r>
              <a:rPr lang="es-EC" b="1" dirty="0" smtClean="0"/>
              <a:t>valles </a:t>
            </a:r>
            <a:r>
              <a:rPr lang="es-EC" b="1" dirty="0"/>
              <a:t>interandinos con ayuda de herramientas geo informáticas y </a:t>
            </a:r>
            <a:r>
              <a:rPr lang="es-EC" b="1" dirty="0" smtClean="0"/>
              <a:t>estadísticas.</a:t>
            </a:r>
          </a:p>
          <a:p>
            <a:pPr lvl="0" algn="just"/>
            <a:r>
              <a:rPr lang="es-EC" dirty="0"/>
              <a:t>Caracterizar áreas con las condiciones en donde se podría desarrollar el virus transmisor del dengue para tener un panorama de distribución en los valles de la Sierra con la utilización herramientas </a:t>
            </a:r>
            <a:r>
              <a:rPr lang="es-EC" dirty="0" err="1"/>
              <a:t>geomáticas</a:t>
            </a:r>
            <a:r>
              <a:rPr lang="es-EC" dirty="0"/>
              <a:t>.</a:t>
            </a:r>
            <a:endParaRPr lang="es-ES" dirty="0"/>
          </a:p>
          <a:p>
            <a:pPr lvl="0" algn="just"/>
            <a:r>
              <a:rPr lang="es-EC" dirty="0"/>
              <a:t>Establecer un modelo de distribución de especies </a:t>
            </a:r>
            <a:r>
              <a:rPr lang="es-EC" dirty="0" smtClean="0"/>
              <a:t>aplicando evaluación </a:t>
            </a:r>
            <a:r>
              <a:rPr lang="es-EC" dirty="0" err="1"/>
              <a:t>multicriterio</a:t>
            </a:r>
            <a:r>
              <a:rPr lang="es-EC" dirty="0"/>
              <a:t> – lógica de </a:t>
            </a:r>
            <a:r>
              <a:rPr lang="es-EC" dirty="0" err="1"/>
              <a:t>Fuzzy</a:t>
            </a:r>
            <a:r>
              <a:rPr lang="es-EC" dirty="0"/>
              <a:t> para determinar las zonas donde se pueda desarrollar el virus del dengue con medios digitales estadísticos y </a:t>
            </a:r>
            <a:r>
              <a:rPr lang="es-EC" dirty="0" err="1"/>
              <a:t>geoinformáticos</a:t>
            </a:r>
            <a:r>
              <a:rPr lang="es-EC" dirty="0"/>
              <a:t>.</a:t>
            </a:r>
            <a:endParaRPr lang="es-ES" dirty="0"/>
          </a:p>
          <a:p>
            <a:pPr lvl="0" algn="just"/>
            <a:r>
              <a:rPr lang="es-EC" dirty="0"/>
              <a:t>Caracterizar las zonas de mayor riesgo ante </a:t>
            </a:r>
            <a:r>
              <a:rPr lang="es-EC" dirty="0" smtClean="0"/>
              <a:t>un posible </a:t>
            </a:r>
            <a:r>
              <a:rPr lang="es-EC" dirty="0"/>
              <a:t>cambio climático basados en la evaluación </a:t>
            </a:r>
            <a:r>
              <a:rPr lang="es-EC" dirty="0" err="1"/>
              <a:t>multicriterio</a:t>
            </a:r>
            <a:r>
              <a:rPr lang="es-EC" dirty="0"/>
              <a:t> para desarrollar políticas de prevención y mitigación.</a:t>
            </a:r>
            <a:endParaRPr lang="es-ES" dirty="0"/>
          </a:p>
          <a:p>
            <a:endParaRPr lang="es-ES" dirty="0"/>
          </a:p>
        </p:txBody>
      </p:sp>
    </p:spTree>
    <p:extLst>
      <p:ext uri="{BB962C8B-B14F-4D97-AF65-F5344CB8AC3E}">
        <p14:creationId xmlns:p14="http://schemas.microsoft.com/office/powerpoint/2010/main" val="41989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a:xfrm>
            <a:off x="685800" y="609600"/>
            <a:ext cx="10840915" cy="1260000"/>
          </a:xfrm>
        </p:spPr>
        <p:txBody>
          <a:bodyPr rtlCol="0">
            <a:normAutofit/>
          </a:bodyPr>
          <a:lstStyle/>
          <a:p>
            <a:pPr rtl="0"/>
            <a:r>
              <a:rPr lang="es-ES_tradnl" dirty="0" smtClean="0"/>
              <a:t>METODOLOGÍA</a:t>
            </a:r>
            <a:endParaRPr lang="es-ES" dirty="0"/>
          </a:p>
        </p:txBody>
      </p:sp>
      <p:sp>
        <p:nvSpPr>
          <p:cNvPr id="5" name="CuadroTexto 4"/>
          <p:cNvSpPr txBox="1"/>
          <p:nvPr/>
        </p:nvSpPr>
        <p:spPr>
          <a:xfrm>
            <a:off x="685800" y="4320700"/>
            <a:ext cx="4572000" cy="2585323"/>
          </a:xfrm>
          <a:prstGeom prst="rect">
            <a:avLst/>
          </a:prstGeom>
          <a:noFill/>
        </p:spPr>
        <p:txBody>
          <a:bodyPr wrap="square" rtlCol="0">
            <a:spAutoFit/>
          </a:bodyPr>
          <a:lstStyle/>
          <a:p>
            <a:pPr marL="285750" indent="-285750" algn="just">
              <a:buFont typeface="Arial" panose="020B0604020202020204" pitchFamily="34" charset="0"/>
              <a:buChar char="•"/>
            </a:pPr>
            <a:r>
              <a:rPr lang="es-ES_tradnl" dirty="0" smtClean="0"/>
              <a:t>Información climatológica de las estaciones </a:t>
            </a:r>
            <a:r>
              <a:rPr lang="es-ES_tradnl" dirty="0"/>
              <a:t>m</a:t>
            </a:r>
            <a:r>
              <a:rPr lang="es-ES_tradnl" dirty="0" smtClean="0"/>
              <a:t>eteorológicas más cercanas a los valles analizados.</a:t>
            </a:r>
          </a:p>
          <a:p>
            <a:pPr marL="285750" indent="-285750" algn="just">
              <a:buFont typeface="Arial" panose="020B0604020202020204" pitchFamily="34" charset="0"/>
              <a:buChar char="•"/>
            </a:pPr>
            <a:r>
              <a:rPr lang="es-ES_tradnl" dirty="0" smtClean="0"/>
              <a:t>Número de casos de dengue en el Ecuador.</a:t>
            </a:r>
          </a:p>
          <a:p>
            <a:pPr marL="285750" indent="-285750" algn="just">
              <a:buFont typeface="Arial" panose="020B0604020202020204" pitchFamily="34" charset="0"/>
              <a:buChar char="•"/>
            </a:pPr>
            <a:r>
              <a:rPr lang="es-ES_tradnl" dirty="0" smtClean="0"/>
              <a:t>Uso y ocupación del suelo.</a:t>
            </a:r>
          </a:p>
          <a:p>
            <a:pPr marL="285750" indent="-285750" algn="just">
              <a:buFont typeface="Arial" panose="020B0604020202020204" pitchFamily="34" charset="0"/>
              <a:buChar char="•"/>
            </a:pPr>
            <a:r>
              <a:rPr lang="es-ES_tradnl" dirty="0" smtClean="0"/>
              <a:t>Botaderos de basura</a:t>
            </a:r>
          </a:p>
          <a:p>
            <a:pPr marL="285750" indent="-285750" algn="just">
              <a:buFont typeface="Arial" panose="020B0604020202020204" pitchFamily="34" charset="0"/>
              <a:buChar char="•"/>
            </a:pPr>
            <a:r>
              <a:rPr lang="es-ES_tradnl" dirty="0" smtClean="0"/>
              <a:t>Ríos </a:t>
            </a:r>
            <a:r>
              <a:rPr lang="es-ES_tradnl" dirty="0" smtClean="0"/>
              <a:t>y Quebradas </a:t>
            </a:r>
          </a:p>
          <a:p>
            <a:pPr marL="285750" indent="-285750" algn="just">
              <a:buFont typeface="Arial" panose="020B0604020202020204" pitchFamily="34" charset="0"/>
              <a:buChar char="•"/>
            </a:pPr>
            <a:endParaRPr lang="es-ES_tradnl" dirty="0" smtClean="0"/>
          </a:p>
          <a:p>
            <a:pPr marL="285750" indent="-285750">
              <a:buFont typeface="Arial" panose="020B0604020202020204" pitchFamily="34" charset="0"/>
              <a:buChar char="•"/>
            </a:pPr>
            <a:endParaRPr lang="es-ES_tradnl" dirty="0" smtClean="0"/>
          </a:p>
        </p:txBody>
      </p:sp>
      <p:pic>
        <p:nvPicPr>
          <p:cNvPr id="9" name="Imagen 8"/>
          <p:cNvPicPr/>
          <p:nvPr/>
        </p:nvPicPr>
        <p:blipFill>
          <a:blip r:embed="rId3">
            <a:extLst>
              <a:ext uri="{28A0092B-C50C-407E-A947-70E740481C1C}">
                <a14:useLocalDpi xmlns:a14="http://schemas.microsoft.com/office/drawing/2010/main" val="0"/>
              </a:ext>
            </a:extLst>
          </a:blip>
          <a:stretch>
            <a:fillRect/>
          </a:stretch>
        </p:blipFill>
        <p:spPr>
          <a:xfrm>
            <a:off x="7287080" y="785811"/>
            <a:ext cx="3942715" cy="5565775"/>
          </a:xfrm>
          <a:prstGeom prst="rect">
            <a:avLst/>
          </a:prstGeom>
        </p:spPr>
      </p:pic>
      <p:pic>
        <p:nvPicPr>
          <p:cNvPr id="3" name="Imagen 2"/>
          <p:cNvPicPr>
            <a:picLocks noChangeAspect="1"/>
          </p:cNvPicPr>
          <p:nvPr/>
        </p:nvPicPr>
        <p:blipFill rotWithShape="1">
          <a:blip r:embed="rId4"/>
          <a:srcRect r="72956"/>
          <a:stretch/>
        </p:blipFill>
        <p:spPr>
          <a:xfrm>
            <a:off x="5393470" y="1869600"/>
            <a:ext cx="1615879" cy="4076295"/>
          </a:xfrm>
          <a:prstGeom prst="rect">
            <a:avLst/>
          </a:prstGeom>
        </p:spPr>
        <p:style>
          <a:lnRef idx="1">
            <a:schemeClr val="accent3"/>
          </a:lnRef>
          <a:fillRef idx="2">
            <a:schemeClr val="accent3"/>
          </a:fillRef>
          <a:effectRef idx="1">
            <a:schemeClr val="accent3"/>
          </a:effectRef>
          <a:fontRef idx="minor">
            <a:schemeClr val="dk1"/>
          </a:fontRef>
        </p:style>
      </p:pic>
      <p:pic>
        <p:nvPicPr>
          <p:cNvPr id="8" name="Imagen 7"/>
          <p:cNvPicPr/>
          <p:nvPr/>
        </p:nvPicPr>
        <p:blipFill rotWithShape="1">
          <a:blip r:embed="rId5"/>
          <a:srcRect l="19354" t="22731" r="39253" b="12007"/>
          <a:stretch/>
        </p:blipFill>
        <p:spPr bwMode="auto">
          <a:xfrm>
            <a:off x="1515020" y="1573132"/>
            <a:ext cx="3006180" cy="273486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844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a:xfrm>
            <a:off x="528816" y="274400"/>
            <a:ext cx="10840914" cy="1260000"/>
          </a:xfrm>
        </p:spPr>
        <p:txBody>
          <a:bodyPr rtlCol="0">
            <a:normAutofit/>
          </a:bodyPr>
          <a:lstStyle/>
          <a:p>
            <a:pPr rtl="0"/>
            <a:r>
              <a:rPr lang="es-ES_tradnl" dirty="0" smtClean="0"/>
              <a:t>Proyección del clima</a:t>
            </a:r>
            <a:endParaRPr lang="es-ES" dirty="0"/>
          </a:p>
        </p:txBody>
      </p:sp>
      <p:sp>
        <p:nvSpPr>
          <p:cNvPr id="3" name="Marcador de contenido 2"/>
          <p:cNvSpPr>
            <a:spLocks noGrp="1"/>
          </p:cNvSpPr>
          <p:nvPr>
            <p:ph idx="1"/>
          </p:nvPr>
        </p:nvSpPr>
        <p:spPr>
          <a:xfrm>
            <a:off x="432889" y="1267949"/>
            <a:ext cx="5359399" cy="992652"/>
          </a:xfrm>
        </p:spPr>
        <p:txBody>
          <a:bodyPr/>
          <a:lstStyle/>
          <a:p>
            <a:r>
              <a:rPr lang="es-ES_tradnl" dirty="0" smtClean="0"/>
              <a:t>Proyección de datos hasta el 2050 </a:t>
            </a:r>
          </a:p>
          <a:p>
            <a:r>
              <a:rPr lang="es-ES_tradnl" dirty="0" smtClean="0"/>
              <a:t>Propuesta de caso hipotético en 1ºC, 1.5ºC y 2ºC</a:t>
            </a:r>
          </a:p>
          <a:p>
            <a:endParaRPr lang="es-ES" dirty="0"/>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21370" b="24074"/>
          <a:stretch/>
        </p:blipFill>
        <p:spPr>
          <a:xfrm rot="20886680">
            <a:off x="528591" y="2663691"/>
            <a:ext cx="3429000" cy="3741444"/>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t="18148" b="10555"/>
          <a:stretch/>
        </p:blipFill>
        <p:spPr>
          <a:xfrm rot="956087">
            <a:off x="7877229" y="1154158"/>
            <a:ext cx="3429000" cy="4889500"/>
          </a:xfrm>
          <a:prstGeom prst="rect">
            <a:avLst/>
          </a:prstGeom>
        </p:spPr>
      </p:pic>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l="19134" t="29815" b="30370"/>
          <a:stretch/>
        </p:blipFill>
        <p:spPr>
          <a:xfrm rot="371768">
            <a:off x="4505803" y="2303652"/>
            <a:ext cx="3974454" cy="3913717"/>
          </a:xfrm>
          <a:prstGeom prst="rect">
            <a:avLst/>
          </a:prstGeom>
        </p:spPr>
      </p:pic>
    </p:spTree>
    <p:extLst>
      <p:ext uri="{BB962C8B-B14F-4D97-AF65-F5344CB8AC3E}">
        <p14:creationId xmlns:p14="http://schemas.microsoft.com/office/powerpoint/2010/main" val="76868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print"/>
          <a:srcRect l="17477" t="17991" r="17332" b="20640"/>
          <a:stretch/>
        </p:blipFill>
        <p:spPr bwMode="auto">
          <a:xfrm>
            <a:off x="4997083" y="1567341"/>
            <a:ext cx="5623292" cy="3644107"/>
          </a:xfrm>
          <a:prstGeom prst="rect">
            <a:avLst/>
          </a:prstGeom>
          <a:ln>
            <a:noFill/>
          </a:ln>
          <a:extLst>
            <a:ext uri="{53640926-AAD7-44D8-BBD7-CCE9431645EC}">
              <a14:shadowObscured xmlns:a14="http://schemas.microsoft.com/office/drawing/2010/main"/>
            </a:ext>
          </a:extLst>
        </p:spPr>
      </p:pic>
      <p:sp>
        <p:nvSpPr>
          <p:cNvPr id="7" name="Título 6"/>
          <p:cNvSpPr>
            <a:spLocks noGrp="1"/>
          </p:cNvSpPr>
          <p:nvPr>
            <p:ph type="title"/>
          </p:nvPr>
        </p:nvSpPr>
        <p:spPr/>
        <p:txBody>
          <a:bodyPr/>
          <a:lstStyle/>
          <a:p>
            <a:r>
              <a:rPr lang="es-ES_tradnl" dirty="0" smtClean="0"/>
              <a:t>Utilización del software </a:t>
            </a:r>
            <a:r>
              <a:rPr lang="es-ES_tradnl" dirty="0" err="1" smtClean="0"/>
              <a:t>spss</a:t>
            </a:r>
            <a:endParaRPr lang="es-ES" dirty="0"/>
          </a:p>
        </p:txBody>
      </p:sp>
      <p:sp>
        <p:nvSpPr>
          <p:cNvPr id="8" name="Marcador de contenido 7"/>
          <p:cNvSpPr>
            <a:spLocks noGrp="1"/>
          </p:cNvSpPr>
          <p:nvPr>
            <p:ph idx="1"/>
          </p:nvPr>
        </p:nvSpPr>
        <p:spPr>
          <a:xfrm>
            <a:off x="685801" y="2081820"/>
            <a:ext cx="3841015" cy="3921600"/>
          </a:xfrm>
        </p:spPr>
        <p:txBody>
          <a:bodyPr/>
          <a:lstStyle/>
          <a:p>
            <a:r>
              <a:rPr lang="es-ES_tradnl" dirty="0" smtClean="0"/>
              <a:t>Insertar datos depurados</a:t>
            </a:r>
          </a:p>
          <a:p>
            <a:r>
              <a:rPr lang="es-ES_tradnl" dirty="0" smtClean="0"/>
              <a:t>Elegir variables dependientes e independientes</a:t>
            </a:r>
          </a:p>
          <a:p>
            <a:r>
              <a:rPr lang="es-ES_tradnl" dirty="0" smtClean="0"/>
              <a:t>Modificar los estadísticos </a:t>
            </a:r>
          </a:p>
          <a:p>
            <a:r>
              <a:rPr lang="es-ES_tradnl" dirty="0" smtClean="0"/>
              <a:t>Añadir año de pronóstico </a:t>
            </a:r>
            <a:endParaRPr lang="es-ES" dirty="0"/>
          </a:p>
        </p:txBody>
      </p:sp>
      <p:pic>
        <p:nvPicPr>
          <p:cNvPr id="10" name="Imagen 9"/>
          <p:cNvPicPr/>
          <p:nvPr/>
        </p:nvPicPr>
        <p:blipFill rotWithShape="1">
          <a:blip r:embed="rId3" cstate="print"/>
          <a:srcRect l="32382" t="13871" r="4361" b="10689"/>
          <a:stretch/>
        </p:blipFill>
        <p:spPr bwMode="auto">
          <a:xfrm>
            <a:off x="6779847" y="2050348"/>
            <a:ext cx="4746868" cy="3953072"/>
          </a:xfrm>
          <a:prstGeom prst="rect">
            <a:avLst/>
          </a:prstGeom>
          <a:ln>
            <a:noFill/>
          </a:ln>
          <a:extLst>
            <a:ext uri="{53640926-AAD7-44D8-BBD7-CCE9431645EC}">
              <a14:shadowObscured xmlns:a14="http://schemas.microsoft.com/office/drawing/2010/main"/>
            </a:ext>
          </a:extLst>
        </p:spPr>
      </p:pic>
      <p:pic>
        <p:nvPicPr>
          <p:cNvPr id="9" name="Imagen 8"/>
          <p:cNvPicPr/>
          <p:nvPr/>
        </p:nvPicPr>
        <p:blipFill rotWithShape="1">
          <a:blip r:embed="rId4" cstate="print"/>
          <a:srcRect l="32921" t="14305" r="4496" b="10912"/>
          <a:stretch/>
        </p:blipFill>
        <p:spPr bwMode="auto">
          <a:xfrm>
            <a:off x="5778500" y="3173495"/>
            <a:ext cx="5032375" cy="33543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78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S_tradnl" dirty="0" smtClean="0"/>
              <a:t>Correlación estadística</a:t>
            </a:r>
            <a:endParaRPr lang="es-ES" dirty="0"/>
          </a:p>
        </p:txBody>
      </p:sp>
      <p:sp>
        <p:nvSpPr>
          <p:cNvPr id="8" name="Marcador de contenido 7"/>
          <p:cNvSpPr>
            <a:spLocks noGrp="1"/>
          </p:cNvSpPr>
          <p:nvPr>
            <p:ph idx="1"/>
          </p:nvPr>
        </p:nvSpPr>
        <p:spPr>
          <a:xfrm>
            <a:off x="685801" y="2056420"/>
            <a:ext cx="4635499" cy="3921600"/>
          </a:xfrm>
        </p:spPr>
        <p:txBody>
          <a:bodyPr/>
          <a:lstStyle/>
          <a:p>
            <a:r>
              <a:rPr lang="es-ES_tradnl" dirty="0" smtClean="0"/>
              <a:t>Verificar si hay relación entre los casos del dengue y variables climatológicas (</a:t>
            </a:r>
            <a:r>
              <a:rPr lang="es-EC" dirty="0"/>
              <a:t>si el valor es igual a uno advierte de una correlación positiva perfecta caso contrario si el valor es de menos uno será una correlación negativa perfecta</a:t>
            </a:r>
            <a:r>
              <a:rPr lang="es-ES_tradnl" dirty="0" smtClean="0"/>
              <a:t>).</a:t>
            </a:r>
          </a:p>
          <a:p>
            <a:r>
              <a:rPr lang="es-EC" dirty="0"/>
              <a:t>R</a:t>
            </a:r>
            <a:r>
              <a:rPr lang="es-EC" dirty="0" smtClean="0"/>
              <a:t>elacionar </a:t>
            </a:r>
            <a:r>
              <a:rPr lang="es-EC" dirty="0"/>
              <a:t>las variables </a:t>
            </a:r>
            <a:r>
              <a:rPr lang="es-EC" dirty="0" smtClean="0"/>
              <a:t>meteorológicas.</a:t>
            </a:r>
            <a:endParaRPr lang="es-ES_tradnl" dirty="0" smtClean="0"/>
          </a:p>
          <a:p>
            <a:endParaRPr lang="es-ES_tradnl" dirty="0" smtClean="0"/>
          </a:p>
          <a:p>
            <a:endParaRPr lang="es-ES" dirty="0"/>
          </a:p>
        </p:txBody>
      </p:sp>
      <mc:AlternateContent xmlns:mc="http://schemas.openxmlformats.org/markup-compatibility/2006" xmlns:a14="http://schemas.microsoft.com/office/drawing/2010/main">
        <mc:Choice Requires="a14">
          <p:sp>
            <p:nvSpPr>
              <p:cNvPr id="3" name="Rectángulo 2"/>
              <p:cNvSpPr/>
              <p:nvPr/>
            </p:nvSpPr>
            <p:spPr>
              <a:xfrm>
                <a:off x="7204627" y="3869057"/>
                <a:ext cx="1973745" cy="5926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𝐼</m:t>
                      </m:r>
                      <m:r>
                        <a:rPr lang="es-ES" i="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𝑡𝑒𝑚𝑝𝑒𝑟𝑎𝑡𝑢𝑟𝑎</m:t>
                          </m:r>
                        </m:num>
                        <m:den>
                          <m:r>
                            <a:rPr lang="es-ES" i="1">
                              <a:latin typeface="Cambria Math" panose="02040503050406030204" pitchFamily="18" charset="0"/>
                            </a:rPr>
                            <m:t>h𝑢𝑚𝑒𝑑𝑎𝑑</m:t>
                          </m:r>
                        </m:den>
                      </m:f>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7204627" y="3869057"/>
                <a:ext cx="1973745" cy="592663"/>
              </a:xfrm>
              <a:prstGeom prst="rect">
                <a:avLst/>
              </a:prstGeom>
              <a:blipFill rotWithShape="0">
                <a:blip r:embed="rId2"/>
                <a:stretch>
                  <a:fillRect/>
                </a:stretch>
              </a:blipFill>
            </p:spPr>
            <p:txBody>
              <a:bodyPr/>
              <a:lstStyle/>
              <a:p>
                <a:r>
                  <a:rPr lang="es-ES">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3385204785"/>
              </p:ext>
            </p:extLst>
          </p:nvPr>
        </p:nvGraphicFramePr>
        <p:xfrm>
          <a:off x="6410479" y="2219856"/>
          <a:ext cx="4038600" cy="1298944"/>
        </p:xfrm>
        <a:graphic>
          <a:graphicData uri="http://schemas.openxmlformats.org/drawingml/2006/table">
            <a:tbl>
              <a:tblPr firstRow="1" firstCol="1" bandRow="1">
                <a:tableStyleId>{C083E6E3-FA7D-4D7B-A595-EF9225AFEA82}</a:tableStyleId>
              </a:tblPr>
              <a:tblGrid>
                <a:gridCol w="2123604"/>
                <a:gridCol w="1914996"/>
              </a:tblGrid>
              <a:tr h="324736">
                <a:tc>
                  <a:txBody>
                    <a:bodyPr/>
                    <a:lstStyle/>
                    <a:p>
                      <a:pPr algn="just">
                        <a:lnSpc>
                          <a:spcPct val="115000"/>
                        </a:lnSpc>
                        <a:spcAft>
                          <a:spcPts val="1000"/>
                        </a:spcAft>
                      </a:pPr>
                      <a:r>
                        <a:rPr lang="es-EC" sz="1200" dirty="0">
                          <a:effectLst/>
                        </a:rPr>
                        <a:t>0</a:t>
                      </a:r>
                      <a:r>
                        <a:rPr lang="es-EC" sz="1200" dirty="0">
                          <a:effectLst/>
                          <a:sym typeface="Symbol" panose="05050102010706020507" pitchFamily="18" charset="2"/>
                        </a:rPr>
                        <a:t></a:t>
                      </a:r>
                      <a:r>
                        <a:rPr lang="es-EC" sz="1200" dirty="0">
                          <a:effectLst/>
                        </a:rPr>
                        <a:t> r</a:t>
                      </a:r>
                      <a:r>
                        <a:rPr lang="es-EC" sz="1200" dirty="0">
                          <a:effectLst/>
                          <a:sym typeface="Symbol" panose="05050102010706020507" pitchFamily="18" charset="2"/>
                        </a:rPr>
                        <a:t></a:t>
                      </a:r>
                      <a:r>
                        <a:rPr lang="es-EC" sz="1200" dirty="0">
                          <a:effectLst/>
                        </a:rPr>
                        <a:t> 1</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spcAft>
                          <a:spcPts val="1000"/>
                        </a:spcAft>
                      </a:pPr>
                      <a:r>
                        <a:rPr lang="es-EC" sz="1200" dirty="0">
                          <a:effectLst/>
                        </a:rPr>
                        <a:t>Positiva </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324736">
                <a:tc>
                  <a:txBody>
                    <a:bodyPr/>
                    <a:lstStyle/>
                    <a:p>
                      <a:pPr algn="just">
                        <a:lnSpc>
                          <a:spcPct val="115000"/>
                        </a:lnSpc>
                        <a:spcAft>
                          <a:spcPts val="1000"/>
                        </a:spcAft>
                      </a:pPr>
                      <a:r>
                        <a:rPr lang="es-EC" sz="1200">
                          <a:effectLst/>
                        </a:rPr>
                        <a:t>-1</a:t>
                      </a:r>
                      <a:r>
                        <a:rPr lang="es-EC" sz="1200">
                          <a:effectLst/>
                          <a:sym typeface="Symbol" panose="05050102010706020507" pitchFamily="18" charset="2"/>
                        </a:rPr>
                        <a:t></a:t>
                      </a:r>
                      <a:r>
                        <a:rPr lang="es-EC" sz="1200">
                          <a:effectLst/>
                        </a:rPr>
                        <a:t> r </a:t>
                      </a:r>
                      <a:r>
                        <a:rPr lang="es-EC" sz="1200">
                          <a:effectLst/>
                          <a:sym typeface="Symbol" panose="05050102010706020507" pitchFamily="18" charset="2"/>
                        </a:rPr>
                        <a:t></a:t>
                      </a:r>
                      <a:r>
                        <a:rPr lang="es-EC" sz="1200">
                          <a:effectLst/>
                        </a:rPr>
                        <a:t> 0</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spcAft>
                          <a:spcPts val="1000"/>
                        </a:spcAft>
                      </a:pPr>
                      <a:r>
                        <a:rPr lang="es-EC" sz="1200">
                          <a:effectLst/>
                        </a:rPr>
                        <a:t>Negativa</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324736">
                <a:tc>
                  <a:txBody>
                    <a:bodyPr/>
                    <a:lstStyle/>
                    <a:p>
                      <a:pPr algn="just">
                        <a:lnSpc>
                          <a:spcPct val="115000"/>
                        </a:lnSpc>
                        <a:spcAft>
                          <a:spcPts val="1000"/>
                        </a:spcAft>
                      </a:pPr>
                      <a:r>
                        <a:rPr lang="es-EC" sz="1200" dirty="0">
                          <a:effectLst/>
                        </a:rPr>
                        <a:t>r=1</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spcAft>
                          <a:spcPts val="1000"/>
                        </a:spcAft>
                      </a:pPr>
                      <a:r>
                        <a:rPr lang="es-EC" sz="1200">
                          <a:effectLst/>
                        </a:rPr>
                        <a:t>Perfecta </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324736">
                <a:tc>
                  <a:txBody>
                    <a:bodyPr/>
                    <a:lstStyle/>
                    <a:p>
                      <a:pPr algn="just">
                        <a:lnSpc>
                          <a:spcPct val="115000"/>
                        </a:lnSpc>
                        <a:spcAft>
                          <a:spcPts val="1000"/>
                        </a:spcAft>
                      </a:pPr>
                      <a:r>
                        <a:rPr lang="es-EC" sz="1200">
                          <a:effectLst/>
                        </a:rPr>
                        <a:t>r=0</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15000"/>
                        </a:lnSpc>
                        <a:spcAft>
                          <a:spcPts val="1000"/>
                        </a:spcAft>
                      </a:pPr>
                      <a:r>
                        <a:rPr lang="es-EC" sz="1200" dirty="0">
                          <a:effectLst/>
                        </a:rPr>
                        <a:t>Sin correlación</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6426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p:txBody>
          <a:bodyPr rtlCol="0">
            <a:normAutofit/>
          </a:bodyPr>
          <a:lstStyle/>
          <a:p>
            <a:pPr rtl="0"/>
            <a:r>
              <a:rPr lang="es-ES_tradnl" dirty="0" smtClean="0"/>
              <a:t>Modelos de aplicación</a:t>
            </a:r>
            <a:endParaRPr lang="es-ES" dirty="0"/>
          </a:p>
        </p:txBody>
      </p:sp>
      <p:sp>
        <p:nvSpPr>
          <p:cNvPr id="3" name="Marcador de contenido 2"/>
          <p:cNvSpPr>
            <a:spLocks noGrp="1"/>
          </p:cNvSpPr>
          <p:nvPr>
            <p:ph idx="1"/>
          </p:nvPr>
        </p:nvSpPr>
        <p:spPr>
          <a:xfrm>
            <a:off x="482601" y="2094931"/>
            <a:ext cx="6794499" cy="3921600"/>
          </a:xfrm>
        </p:spPr>
        <p:txBody>
          <a:bodyPr/>
          <a:lstStyle/>
          <a:p>
            <a:pPr algn="just"/>
            <a:r>
              <a:rPr lang="es-ES" dirty="0"/>
              <a:t>S</a:t>
            </a:r>
            <a:r>
              <a:rPr lang="es-ES" dirty="0" smtClean="0"/>
              <a:t>e </a:t>
            </a:r>
            <a:r>
              <a:rPr lang="es-ES" dirty="0"/>
              <a:t>establece el conjunto de soluciones posibles del problema de decisión </a:t>
            </a:r>
            <a:r>
              <a:rPr lang="es-ES" dirty="0" smtClean="0"/>
              <a:t>analizado.</a:t>
            </a:r>
          </a:p>
          <a:p>
            <a:pPr algn="just"/>
            <a:r>
              <a:rPr lang="es-ES" dirty="0" smtClean="0"/>
              <a:t>Se </a:t>
            </a:r>
            <a:r>
              <a:rPr lang="es-ES" dirty="0"/>
              <a:t>asocia a cada solución posible un código (un valor) que cuantifica el grado de deseabilidad que tiene cada alternativa para el centro </a:t>
            </a:r>
            <a:r>
              <a:rPr lang="es-ES" dirty="0" smtClean="0"/>
              <a:t>decisor</a:t>
            </a:r>
            <a:endParaRPr lang="es-ES" dirty="0"/>
          </a:p>
          <a:p>
            <a:pPr algn="just"/>
            <a:r>
              <a:rPr lang="es-ES" dirty="0"/>
              <a:t>U</a:t>
            </a:r>
            <a:r>
              <a:rPr lang="es-ES" dirty="0" smtClean="0"/>
              <a:t>tilizando </a:t>
            </a:r>
            <a:r>
              <a:rPr lang="es-ES" dirty="0"/>
              <a:t>técnicas matemáticas se procede a determinar entre las soluciones posibles, aquella o aquellas que poseen el mayor grado de deseabilidad obteniendo así la solución óptima del problema planteado, en base a un determinado </a:t>
            </a:r>
            <a:r>
              <a:rPr lang="es-ES" dirty="0" smtClean="0"/>
              <a:t>criterio.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200" y="777967"/>
            <a:ext cx="4081097" cy="218326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247" y="1959359"/>
            <a:ext cx="2951602" cy="2904172"/>
          </a:xfrm>
          <a:prstGeom prst="rect">
            <a:avLst/>
          </a:prstGeom>
        </p:spPr>
      </p:pic>
      <p:sp>
        <p:nvSpPr>
          <p:cNvPr id="6" name="CuadroTexto 5"/>
          <p:cNvSpPr txBox="1"/>
          <p:nvPr/>
        </p:nvSpPr>
        <p:spPr>
          <a:xfrm>
            <a:off x="6279747" y="5398592"/>
            <a:ext cx="5461000" cy="646331"/>
          </a:xfrm>
          <a:prstGeom prst="rect">
            <a:avLst/>
          </a:prstGeom>
          <a:noFill/>
        </p:spPr>
        <p:txBody>
          <a:bodyPr wrap="square" rtlCol="0">
            <a:spAutoFit/>
          </a:bodyPr>
          <a:lstStyle/>
          <a:p>
            <a:pPr marL="342900" indent="-342900">
              <a:buFont typeface="Wingdings" panose="05000000000000000000" pitchFamily="2" charset="2"/>
              <a:buChar char="ü"/>
            </a:pPr>
            <a:r>
              <a:rPr lang="es-ES_tradnl" dirty="0" smtClean="0"/>
              <a:t>Diseño de una matriz</a:t>
            </a:r>
            <a:r>
              <a:rPr lang="es-ES" dirty="0" smtClean="0"/>
              <a:t> con criterios y alternativas</a:t>
            </a:r>
          </a:p>
          <a:p>
            <a:pPr marL="342900" indent="-342900">
              <a:buFont typeface="Wingdings" panose="05000000000000000000" pitchFamily="2" charset="2"/>
              <a:buChar char="ü"/>
            </a:pPr>
            <a:r>
              <a:rPr lang="es-ES_tradnl" dirty="0" smtClean="0"/>
              <a:t>Agregación de distintas puntuaciones a los criterios</a:t>
            </a:r>
          </a:p>
        </p:txBody>
      </p:sp>
    </p:spTree>
    <p:extLst>
      <p:ext uri="{BB962C8B-B14F-4D97-AF65-F5344CB8AC3E}">
        <p14:creationId xmlns:p14="http://schemas.microsoft.com/office/powerpoint/2010/main" val="220651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p:txBody>
          <a:bodyPr rtlCol="0">
            <a:normAutofit/>
          </a:bodyPr>
          <a:lstStyle/>
          <a:p>
            <a:pPr rtl="0"/>
            <a:r>
              <a:rPr lang="es-ES_tradnl" dirty="0" smtClean="0"/>
              <a:t>RESULTADOS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10071198"/>
              </p:ext>
            </p:extLst>
          </p:nvPr>
        </p:nvGraphicFramePr>
        <p:xfrm>
          <a:off x="2361406" y="1651001"/>
          <a:ext cx="7011193" cy="3845184"/>
        </p:xfrm>
        <a:graphic>
          <a:graphicData uri="http://schemas.openxmlformats.org/drawingml/2006/table">
            <a:tbl>
              <a:tblPr firstRow="1" firstCol="1" bandRow="1">
                <a:tableStyleId>{F5AB1C69-6EDB-4FF4-983F-18BD219EF322}</a:tableStyleId>
              </a:tblPr>
              <a:tblGrid>
                <a:gridCol w="1752025"/>
                <a:gridCol w="1753056"/>
                <a:gridCol w="1753056"/>
                <a:gridCol w="1753056"/>
              </a:tblGrid>
              <a:tr h="292750">
                <a:tc gridSpan="4">
                  <a:txBody>
                    <a:bodyPr/>
                    <a:lstStyle/>
                    <a:p>
                      <a:pPr algn="ctr">
                        <a:lnSpc>
                          <a:spcPct val="115000"/>
                        </a:lnSpc>
                        <a:spcAft>
                          <a:spcPts val="1000"/>
                        </a:spcAft>
                      </a:pPr>
                      <a:r>
                        <a:rPr lang="es-EC" sz="1200" dirty="0">
                          <a:effectLst/>
                        </a:rPr>
                        <a:t>VALORES DEL PRONÓSTICO ALCANZADOS</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605217">
                <a:tc>
                  <a:txBody>
                    <a:bodyPr/>
                    <a:lstStyle/>
                    <a:p>
                      <a:pPr algn="ctr">
                        <a:lnSpc>
                          <a:spcPct val="115000"/>
                        </a:lnSpc>
                        <a:spcAft>
                          <a:spcPts val="1000"/>
                        </a:spcAft>
                      </a:pPr>
                      <a:r>
                        <a:rPr lang="es-EC" sz="1200" dirty="0">
                          <a:effectLst/>
                        </a:rPr>
                        <a:t>Nombre del Valle</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Temperatura Media </a:t>
                      </a:r>
                      <a:r>
                        <a:rPr lang="es-EC" sz="1200">
                          <a:effectLst/>
                          <a:sym typeface="Symbol" panose="05050102010706020507" pitchFamily="18" charset="2"/>
                        </a:rPr>
                        <a:t></a:t>
                      </a:r>
                      <a:r>
                        <a:rPr lang="es-EC" sz="1200">
                          <a:effectLst/>
                        </a:rPr>
                        <a:t>ºC</a:t>
                      </a:r>
                      <a:r>
                        <a:rPr lang="es-EC" sz="1200">
                          <a:effectLst/>
                          <a:sym typeface="Symbol" panose="05050102010706020507" pitchFamily="18" charset="2"/>
                        </a:rPr>
                        <a:t></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Humedad Relativa </a:t>
                      </a:r>
                      <a:r>
                        <a:rPr lang="es-EC" sz="1200">
                          <a:effectLst/>
                          <a:sym typeface="Symbol" panose="05050102010706020507" pitchFamily="18" charset="2"/>
                        </a:rPr>
                        <a:t></a:t>
                      </a:r>
                      <a:r>
                        <a:rPr lang="es-EC" sz="1200">
                          <a:effectLst/>
                        </a:rPr>
                        <a:t>%</a:t>
                      </a:r>
                      <a:r>
                        <a:rPr lang="es-EC" sz="1200">
                          <a:effectLst/>
                          <a:sym typeface="Symbol" panose="05050102010706020507" pitchFamily="18" charset="2"/>
                        </a:rPr>
                        <a:t></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Precipitación </a:t>
                      </a:r>
                      <a:r>
                        <a:rPr lang="es-EC" sz="1200">
                          <a:effectLst/>
                          <a:sym typeface="Symbol" panose="05050102010706020507" pitchFamily="18" charset="2"/>
                        </a:rPr>
                        <a:t></a:t>
                      </a:r>
                      <a:r>
                        <a:rPr lang="es-EC" sz="1200">
                          <a:effectLst/>
                        </a:rPr>
                        <a:t>mm</a:t>
                      </a:r>
                      <a:r>
                        <a:rPr lang="es-EC" sz="1200">
                          <a:effectLst/>
                          <a:sym typeface="Symbol" panose="05050102010706020507" pitchFamily="18" charset="2"/>
                        </a:rPr>
                        <a:t></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Cañar</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18,6</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78</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448,4</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Paute</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27,2</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71</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1181,5</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Vilcabamba</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26</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100</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2035,6</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Patate</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20,3</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89</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541</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Chambo</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20,7</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85</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570,8</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Chimbo</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19,4</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60</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dirty="0">
                          <a:effectLst/>
                        </a:rPr>
                        <a:t>1113,9</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605217">
                <a:tc>
                  <a:txBody>
                    <a:bodyPr/>
                    <a:lstStyle/>
                    <a:p>
                      <a:pPr algn="just">
                        <a:lnSpc>
                          <a:spcPct val="115000"/>
                        </a:lnSpc>
                        <a:spcAft>
                          <a:spcPts val="1000"/>
                        </a:spcAft>
                      </a:pPr>
                      <a:r>
                        <a:rPr lang="es-EC" sz="1200">
                          <a:effectLst/>
                        </a:rPr>
                        <a:t>Guayllabamba</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23</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57</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2008,3</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Chota</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26,5</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82</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244,4</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92750">
                <a:tc>
                  <a:txBody>
                    <a:bodyPr/>
                    <a:lstStyle/>
                    <a:p>
                      <a:pPr algn="just">
                        <a:lnSpc>
                          <a:spcPct val="115000"/>
                        </a:lnSpc>
                        <a:spcAft>
                          <a:spcPts val="1000"/>
                        </a:spcAft>
                      </a:pPr>
                      <a:r>
                        <a:rPr lang="es-EC" sz="1200">
                          <a:effectLst/>
                        </a:rPr>
                        <a:t>Jubones</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35,5</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a:effectLst/>
                        </a:rPr>
                        <a:t>90</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1000"/>
                        </a:spcAft>
                      </a:pPr>
                      <a:r>
                        <a:rPr lang="es-EC" sz="1200" dirty="0">
                          <a:effectLst/>
                        </a:rPr>
                        <a:t>971,8</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800228253"/>
              </p:ext>
            </p:extLst>
          </p:nvPr>
        </p:nvGraphicFramePr>
        <p:xfrm>
          <a:off x="4388008" y="3441700"/>
          <a:ext cx="3295492" cy="2979469"/>
        </p:xfrm>
        <a:graphic>
          <a:graphicData uri="http://schemas.openxmlformats.org/drawingml/2006/table">
            <a:tbl>
              <a:tblPr firstRow="1" firstCol="1" bandRow="1">
                <a:tableStyleId>{F5AB1C69-6EDB-4FF4-983F-18BD219EF322}</a:tableStyleId>
              </a:tblPr>
              <a:tblGrid>
                <a:gridCol w="1599920"/>
                <a:gridCol w="1695572"/>
              </a:tblGrid>
              <a:tr h="463659">
                <a:tc>
                  <a:txBody>
                    <a:bodyPr/>
                    <a:lstStyle/>
                    <a:p>
                      <a:pPr algn="ctr">
                        <a:lnSpc>
                          <a:spcPct val="115000"/>
                        </a:lnSpc>
                        <a:spcAft>
                          <a:spcPts val="0"/>
                        </a:spcAft>
                      </a:pPr>
                      <a:r>
                        <a:rPr lang="es-ES" sz="1200" dirty="0">
                          <a:effectLst/>
                        </a:rPr>
                        <a:t>VALLE</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15000"/>
                        </a:lnSpc>
                        <a:spcAft>
                          <a:spcPts val="0"/>
                        </a:spcAft>
                      </a:pPr>
                      <a:r>
                        <a:rPr lang="es-ES" sz="1200">
                          <a:effectLst/>
                        </a:rPr>
                        <a:t>INDICE DE CORRELACIÓN</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dirty="0">
                          <a:effectLst/>
                        </a:rPr>
                        <a:t>CAÑAR</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dirty="0">
                          <a:effectLst/>
                        </a:rPr>
                        <a:t>0,22</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a:effectLst/>
                        </a:rPr>
                        <a:t>PAUTE</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dirty="0">
                          <a:effectLst/>
                        </a:rPr>
                        <a:t>0,31</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dirty="0">
                          <a:effectLst/>
                        </a:rPr>
                        <a:t>VILCABAMBA</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a:effectLst/>
                        </a:rPr>
                        <a:t>0,34</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a:effectLst/>
                        </a:rPr>
                        <a:t>PATATE</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a:effectLst/>
                        </a:rPr>
                        <a:t>0,26</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a:effectLst/>
                        </a:rPr>
                        <a:t>CHAMBO</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a:effectLst/>
                        </a:rPr>
                        <a:t>0,25</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a:effectLst/>
                        </a:rPr>
                        <a:t>CHIMBO</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a:effectLst/>
                        </a:rPr>
                        <a:t>0,23</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314">
                <a:tc>
                  <a:txBody>
                    <a:bodyPr/>
                    <a:lstStyle/>
                    <a:p>
                      <a:pPr>
                        <a:lnSpc>
                          <a:spcPct val="115000"/>
                        </a:lnSpc>
                        <a:spcAft>
                          <a:spcPts val="0"/>
                        </a:spcAft>
                      </a:pPr>
                      <a:r>
                        <a:rPr lang="es-ES" sz="1200">
                          <a:effectLst/>
                        </a:rPr>
                        <a:t>GUAYLLABAMBA</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a:effectLst/>
                        </a:rPr>
                        <a:t>0,33</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a:effectLst/>
                        </a:rPr>
                        <a:t>CHOTA </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a:effectLst/>
                        </a:rPr>
                        <a:t>0,29</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79562">
                <a:tc>
                  <a:txBody>
                    <a:bodyPr/>
                    <a:lstStyle/>
                    <a:p>
                      <a:pPr>
                        <a:lnSpc>
                          <a:spcPct val="115000"/>
                        </a:lnSpc>
                        <a:spcAft>
                          <a:spcPts val="0"/>
                        </a:spcAft>
                      </a:pPr>
                      <a:r>
                        <a:rPr lang="es-ES" sz="1200" dirty="0">
                          <a:effectLst/>
                        </a:rPr>
                        <a:t>JUBONES</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115000"/>
                        </a:lnSpc>
                        <a:spcAft>
                          <a:spcPts val="0"/>
                        </a:spcAft>
                      </a:pPr>
                      <a:r>
                        <a:rPr lang="es-ES" sz="1200" dirty="0">
                          <a:effectLst/>
                        </a:rPr>
                        <a:t>0,33</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7733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p:txBody>
          <a:bodyPr rtlCol="0">
            <a:normAutofit/>
          </a:bodyPr>
          <a:lstStyle/>
          <a:p>
            <a:pPr rtl="0"/>
            <a:r>
              <a:rPr lang="es-ES_tradnl" dirty="0" smtClean="0"/>
              <a:t>RESULTADOS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62019306"/>
              </p:ext>
            </p:extLst>
          </p:nvPr>
        </p:nvGraphicFramePr>
        <p:xfrm>
          <a:off x="7315200" y="1616075"/>
          <a:ext cx="4336416" cy="3708400"/>
        </p:xfrm>
        <a:graphic>
          <a:graphicData uri="http://schemas.openxmlformats.org/drawingml/2006/table">
            <a:tbl>
              <a:tblPr firstRow="1" bandRow="1">
                <a:tableStyleId>{F5AB1C69-6EDB-4FF4-983F-18BD219EF322}</a:tableStyleId>
              </a:tblPr>
              <a:tblGrid>
                <a:gridCol w="2168208"/>
                <a:gridCol w="2168208"/>
              </a:tblGrid>
              <a:tr h="370840">
                <a:tc>
                  <a:txBody>
                    <a:bodyPr/>
                    <a:lstStyle/>
                    <a:p>
                      <a:r>
                        <a:rPr lang="es-ES_tradnl" dirty="0" smtClean="0"/>
                        <a:t>VALLE</a:t>
                      </a:r>
                      <a:endParaRPr lang="es-ES" dirty="0"/>
                    </a:p>
                  </a:txBody>
                  <a:tcPr/>
                </a:tc>
                <a:tc>
                  <a:txBody>
                    <a:bodyPr/>
                    <a:lstStyle/>
                    <a:p>
                      <a:r>
                        <a:rPr lang="el-GR" dirty="0" smtClean="0"/>
                        <a:t>α</a:t>
                      </a:r>
                      <a:endParaRPr lang="es-ES" dirty="0"/>
                    </a:p>
                  </a:txBody>
                  <a:tcPr/>
                </a:tc>
              </a:tr>
              <a:tr h="370840">
                <a:tc>
                  <a:txBody>
                    <a:bodyPr/>
                    <a:lstStyle/>
                    <a:p>
                      <a:r>
                        <a:rPr lang="es-ES_tradnl" dirty="0" smtClean="0"/>
                        <a:t>CAÑAR</a:t>
                      </a:r>
                      <a:endParaRPr lang="es-ES" dirty="0"/>
                    </a:p>
                  </a:txBody>
                  <a:tcPr/>
                </a:tc>
                <a:tc>
                  <a:txBody>
                    <a:bodyPr/>
                    <a:lstStyle/>
                    <a:p>
                      <a:r>
                        <a:rPr lang="es-ES_tradnl" dirty="0" smtClean="0"/>
                        <a:t>0.12</a:t>
                      </a:r>
                      <a:endParaRPr lang="es-ES" dirty="0"/>
                    </a:p>
                  </a:txBody>
                  <a:tcPr/>
                </a:tc>
              </a:tr>
              <a:tr h="370840">
                <a:tc>
                  <a:txBody>
                    <a:bodyPr/>
                    <a:lstStyle/>
                    <a:p>
                      <a:r>
                        <a:rPr lang="es-ES_tradnl" dirty="0" smtClean="0"/>
                        <a:t>PAUTE</a:t>
                      </a:r>
                      <a:endParaRPr lang="es-ES" dirty="0"/>
                    </a:p>
                  </a:txBody>
                  <a:tcPr/>
                </a:tc>
                <a:tc>
                  <a:txBody>
                    <a:bodyPr/>
                    <a:lstStyle/>
                    <a:p>
                      <a:r>
                        <a:rPr lang="es-ES_tradnl" dirty="0" smtClean="0"/>
                        <a:t>-0.06</a:t>
                      </a:r>
                      <a:endParaRPr lang="es-ES" dirty="0"/>
                    </a:p>
                  </a:txBody>
                  <a:tcPr/>
                </a:tc>
              </a:tr>
              <a:tr h="370840">
                <a:tc>
                  <a:txBody>
                    <a:bodyPr/>
                    <a:lstStyle/>
                    <a:p>
                      <a:r>
                        <a:rPr lang="es-ES_tradnl" dirty="0" smtClean="0"/>
                        <a:t>PATATE </a:t>
                      </a:r>
                      <a:endParaRPr lang="es-ES" dirty="0"/>
                    </a:p>
                  </a:txBody>
                  <a:tcPr/>
                </a:tc>
                <a:tc>
                  <a:txBody>
                    <a:bodyPr/>
                    <a:lstStyle/>
                    <a:p>
                      <a:r>
                        <a:rPr lang="es-ES_tradnl" dirty="0" smtClean="0"/>
                        <a:t>-0.4</a:t>
                      </a:r>
                      <a:endParaRPr lang="es-ES" dirty="0"/>
                    </a:p>
                  </a:txBody>
                  <a:tcPr/>
                </a:tc>
              </a:tr>
              <a:tr h="370840">
                <a:tc>
                  <a:txBody>
                    <a:bodyPr/>
                    <a:lstStyle/>
                    <a:p>
                      <a:r>
                        <a:rPr lang="es-ES_tradnl" dirty="0" smtClean="0"/>
                        <a:t>CHAMBO</a:t>
                      </a:r>
                      <a:endParaRPr lang="es-ES" dirty="0"/>
                    </a:p>
                  </a:txBody>
                  <a:tcPr/>
                </a:tc>
                <a:tc>
                  <a:txBody>
                    <a:bodyPr/>
                    <a:lstStyle/>
                    <a:p>
                      <a:r>
                        <a:rPr lang="es-ES_tradnl" dirty="0" smtClean="0"/>
                        <a:t>0.36</a:t>
                      </a:r>
                      <a:endParaRPr lang="es-ES" dirty="0"/>
                    </a:p>
                  </a:txBody>
                  <a:tcPr/>
                </a:tc>
              </a:tr>
              <a:tr h="370840">
                <a:tc>
                  <a:txBody>
                    <a:bodyPr/>
                    <a:lstStyle/>
                    <a:p>
                      <a:r>
                        <a:rPr lang="es-ES_tradnl" dirty="0" smtClean="0"/>
                        <a:t>CHIMBO</a:t>
                      </a:r>
                      <a:endParaRPr lang="es-ES" dirty="0"/>
                    </a:p>
                  </a:txBody>
                  <a:tcPr/>
                </a:tc>
                <a:tc>
                  <a:txBody>
                    <a:bodyPr/>
                    <a:lstStyle/>
                    <a:p>
                      <a:r>
                        <a:rPr lang="es-ES_tradnl" dirty="0" smtClean="0"/>
                        <a:t>0.41</a:t>
                      </a:r>
                      <a:endParaRPr lang="es-ES" dirty="0"/>
                    </a:p>
                  </a:txBody>
                  <a:tcPr/>
                </a:tc>
              </a:tr>
              <a:tr h="370840">
                <a:tc>
                  <a:txBody>
                    <a:bodyPr/>
                    <a:lstStyle/>
                    <a:p>
                      <a:r>
                        <a:rPr lang="es-ES_tradnl" dirty="0" smtClean="0"/>
                        <a:t>GUAYLLABAMBA</a:t>
                      </a:r>
                      <a:endParaRPr lang="es-ES" dirty="0"/>
                    </a:p>
                  </a:txBody>
                  <a:tcPr/>
                </a:tc>
                <a:tc>
                  <a:txBody>
                    <a:bodyPr/>
                    <a:lstStyle/>
                    <a:p>
                      <a:r>
                        <a:rPr lang="es-ES_tradnl" dirty="0" smtClean="0"/>
                        <a:t>0.16</a:t>
                      </a:r>
                      <a:endParaRPr lang="es-ES" dirty="0"/>
                    </a:p>
                  </a:txBody>
                  <a:tcPr/>
                </a:tc>
              </a:tr>
              <a:tr h="370840">
                <a:tc>
                  <a:txBody>
                    <a:bodyPr/>
                    <a:lstStyle/>
                    <a:p>
                      <a:r>
                        <a:rPr lang="es-ES_tradnl" dirty="0" smtClean="0"/>
                        <a:t>CHOTA</a:t>
                      </a:r>
                      <a:endParaRPr lang="es-ES" dirty="0"/>
                    </a:p>
                  </a:txBody>
                  <a:tcPr/>
                </a:tc>
                <a:tc>
                  <a:txBody>
                    <a:bodyPr/>
                    <a:lstStyle/>
                    <a:p>
                      <a:r>
                        <a:rPr lang="es-ES_tradnl" dirty="0" smtClean="0"/>
                        <a:t>-0.01</a:t>
                      </a:r>
                      <a:endParaRPr lang="es-ES" dirty="0"/>
                    </a:p>
                  </a:txBody>
                  <a:tcPr/>
                </a:tc>
              </a:tr>
              <a:tr h="370840">
                <a:tc>
                  <a:txBody>
                    <a:bodyPr/>
                    <a:lstStyle/>
                    <a:p>
                      <a:r>
                        <a:rPr lang="es-ES_tradnl" dirty="0" smtClean="0"/>
                        <a:t>JUBONES </a:t>
                      </a:r>
                      <a:endParaRPr lang="es-ES" dirty="0"/>
                    </a:p>
                  </a:txBody>
                  <a:tcPr/>
                </a:tc>
                <a:tc>
                  <a:txBody>
                    <a:bodyPr/>
                    <a:lstStyle/>
                    <a:p>
                      <a:r>
                        <a:rPr lang="es-ES_tradnl" dirty="0" smtClean="0"/>
                        <a:t>0.12</a:t>
                      </a:r>
                      <a:endParaRPr lang="es-ES" dirty="0"/>
                    </a:p>
                  </a:txBody>
                  <a:tcPr/>
                </a:tc>
              </a:tr>
              <a:tr h="370840">
                <a:tc>
                  <a:txBody>
                    <a:bodyPr/>
                    <a:lstStyle/>
                    <a:p>
                      <a:r>
                        <a:rPr lang="es-ES_tradnl" dirty="0" smtClean="0"/>
                        <a:t>VILCABAMBA</a:t>
                      </a:r>
                      <a:endParaRPr lang="es-ES" dirty="0"/>
                    </a:p>
                  </a:txBody>
                  <a:tcPr/>
                </a:tc>
                <a:tc>
                  <a:txBody>
                    <a:bodyPr/>
                    <a:lstStyle/>
                    <a:p>
                      <a:r>
                        <a:rPr lang="es-ES_tradnl" dirty="0" smtClean="0"/>
                        <a:t>0.17</a:t>
                      </a:r>
                      <a:endParaRPr lang="es-ES" dirty="0"/>
                    </a:p>
                  </a:txBody>
                  <a:tcPr/>
                </a:tc>
              </a:tr>
            </a:tbl>
          </a:graphicData>
        </a:graphic>
      </p:graphicFrame>
      <p:sp>
        <p:nvSpPr>
          <p:cNvPr id="7" name="CuadroTexto 6"/>
          <p:cNvSpPr txBox="1"/>
          <p:nvPr/>
        </p:nvSpPr>
        <p:spPr>
          <a:xfrm>
            <a:off x="1524000" y="2187100"/>
            <a:ext cx="4890589" cy="2862322"/>
          </a:xfrm>
          <a:prstGeom prst="rect">
            <a:avLst/>
          </a:prstGeom>
          <a:noFill/>
        </p:spPr>
        <p:txBody>
          <a:bodyPr wrap="square" rtlCol="0">
            <a:spAutoFit/>
          </a:bodyPr>
          <a:lstStyle/>
          <a:p>
            <a:pPr algn="just"/>
            <a:r>
              <a:rPr lang="es-EC" dirty="0"/>
              <a:t>El coeficiente de correlación que se obtuvo con el  nuevo índice demuestra la relación directa o inversa entre las variables climatológicas y los casos de </a:t>
            </a:r>
            <a:r>
              <a:rPr lang="es-EC" dirty="0" smtClean="0"/>
              <a:t>dengue</a:t>
            </a:r>
          </a:p>
          <a:p>
            <a:endParaRPr lang="es-EC" dirty="0"/>
          </a:p>
          <a:p>
            <a:pPr algn="just"/>
            <a:r>
              <a:rPr lang="es-EC" dirty="0"/>
              <a:t>Para los valles que tienen una relación positiva son: Cañar, Chambo, Chimbo, </a:t>
            </a:r>
            <a:r>
              <a:rPr lang="es-EC" dirty="0" err="1" smtClean="0"/>
              <a:t>Guayllabamba</a:t>
            </a:r>
            <a:r>
              <a:rPr lang="es-EC" dirty="0" smtClean="0"/>
              <a:t>, </a:t>
            </a:r>
            <a:r>
              <a:rPr lang="es-EC" dirty="0" err="1" smtClean="0"/>
              <a:t>Vilcabamba</a:t>
            </a:r>
            <a:r>
              <a:rPr lang="es-EC" dirty="0" smtClean="0"/>
              <a:t> </a:t>
            </a:r>
            <a:r>
              <a:rPr lang="es-EC" dirty="0"/>
              <a:t>y Jubones; por otra parte los valles que no guardan relación son: Paute, </a:t>
            </a:r>
            <a:r>
              <a:rPr lang="es-EC" dirty="0" err="1" smtClean="0"/>
              <a:t>Patate</a:t>
            </a:r>
            <a:r>
              <a:rPr lang="es-EC" dirty="0" smtClean="0"/>
              <a:t> y Chota</a:t>
            </a:r>
            <a:endParaRPr lang="es-ES" dirty="0"/>
          </a:p>
        </p:txBody>
      </p:sp>
    </p:spTree>
    <p:extLst>
      <p:ext uri="{BB962C8B-B14F-4D97-AF65-F5344CB8AC3E}">
        <p14:creationId xmlns:p14="http://schemas.microsoft.com/office/powerpoint/2010/main" val="421621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p:txBody>
          <a:bodyPr rtlCol="0">
            <a:normAutofit/>
          </a:bodyPr>
          <a:lstStyle/>
          <a:p>
            <a:pPr rtl="0"/>
            <a:r>
              <a:rPr lang="es-ES_tradnl" dirty="0" smtClean="0"/>
              <a:t>RESULTADOS</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29741466"/>
              </p:ext>
            </p:extLst>
          </p:nvPr>
        </p:nvGraphicFramePr>
        <p:xfrm>
          <a:off x="1473200" y="1600200"/>
          <a:ext cx="8216899" cy="3200398"/>
        </p:xfrm>
        <a:graphic>
          <a:graphicData uri="http://schemas.openxmlformats.org/drawingml/2006/table">
            <a:tbl>
              <a:tblPr firstRow="1" firstCol="1" bandRow="1">
                <a:tableStyleId>{F5AB1C69-6EDB-4FF4-983F-18BD219EF322}</a:tableStyleId>
              </a:tblPr>
              <a:tblGrid>
                <a:gridCol w="2053318"/>
                <a:gridCol w="2054527"/>
                <a:gridCol w="2054527"/>
                <a:gridCol w="2054527"/>
              </a:tblGrid>
              <a:tr h="268941">
                <a:tc>
                  <a:txBody>
                    <a:bodyPr/>
                    <a:lstStyle/>
                    <a:p>
                      <a:pPr algn="ctr">
                        <a:lnSpc>
                          <a:spcPct val="115000"/>
                        </a:lnSpc>
                        <a:spcAft>
                          <a:spcPts val="1000"/>
                        </a:spcAft>
                      </a:pPr>
                      <a:r>
                        <a:rPr lang="es-EC" sz="1100">
                          <a:effectLst/>
                        </a:rPr>
                        <a:t>Nombre del Valle</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Temperatura Máxima </a:t>
                      </a:r>
                      <a:r>
                        <a:rPr lang="es-EC" sz="1100">
                          <a:effectLst/>
                          <a:sym typeface="Symbol" panose="05050102010706020507" pitchFamily="18" charset="2"/>
                        </a:rPr>
                        <a:t></a:t>
                      </a:r>
                      <a:r>
                        <a:rPr lang="es-EC" sz="1100">
                          <a:effectLst/>
                        </a:rPr>
                        <a:t>ºC</a:t>
                      </a:r>
                      <a:r>
                        <a:rPr lang="es-EC" sz="1100">
                          <a:effectLst/>
                          <a:sym typeface="Symbol" panose="05050102010706020507" pitchFamily="18" charset="2"/>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Humedad Relativa </a:t>
                      </a:r>
                      <a:r>
                        <a:rPr lang="es-EC" sz="1100">
                          <a:effectLst/>
                          <a:sym typeface="Symbol" panose="05050102010706020507" pitchFamily="18" charset="2"/>
                        </a:rPr>
                        <a:t></a:t>
                      </a:r>
                      <a:r>
                        <a:rPr lang="es-EC" sz="1100">
                          <a:effectLst/>
                        </a:rPr>
                        <a:t>%</a:t>
                      </a:r>
                      <a:r>
                        <a:rPr lang="es-EC" sz="1100">
                          <a:effectLst/>
                          <a:sym typeface="Symbol" panose="05050102010706020507" pitchFamily="18" charset="2"/>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Precipitación </a:t>
                      </a:r>
                      <a:r>
                        <a:rPr lang="es-EC" sz="1100">
                          <a:effectLst/>
                          <a:sym typeface="Symbol" panose="05050102010706020507" pitchFamily="18" charset="2"/>
                        </a:rPr>
                        <a:t></a:t>
                      </a:r>
                      <a:r>
                        <a:rPr lang="es-EC" sz="1100">
                          <a:effectLst/>
                        </a:rPr>
                        <a:t>mm</a:t>
                      </a:r>
                      <a:r>
                        <a:rPr lang="es-EC" sz="1100">
                          <a:effectLst/>
                          <a:sym typeface="Symbol" panose="05050102010706020507" pitchFamily="18" charset="2"/>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30573">
                <a:tc>
                  <a:txBody>
                    <a:bodyPr/>
                    <a:lstStyle/>
                    <a:p>
                      <a:pPr>
                        <a:lnSpc>
                          <a:spcPct val="115000"/>
                        </a:lnSpc>
                        <a:spcAft>
                          <a:spcPts val="1000"/>
                        </a:spcAft>
                      </a:pPr>
                      <a:r>
                        <a:rPr lang="es-EC" sz="1100" dirty="0">
                          <a:solidFill>
                            <a:schemeClr val="bg1"/>
                          </a:solidFill>
                          <a:effectLst/>
                        </a:rPr>
                        <a:t>Cañar</a:t>
                      </a:r>
                      <a:endParaRPr lang="es-ES" sz="1100" dirty="0">
                        <a:solidFill>
                          <a:schemeClr val="bg1"/>
                        </a:solidFill>
                        <a:effectLst/>
                        <a:latin typeface="Times New Roman" panose="02020603050405020304" pitchFamily="18" charset="0"/>
                        <a:ea typeface="Calibri" panose="020F0502020204030204" pitchFamily="34" charset="0"/>
                      </a:endParaRPr>
                    </a:p>
                  </a:txBody>
                  <a:tcPr marL="60998" marR="60998" marT="0" marB="0">
                    <a:solidFill>
                      <a:schemeClr val="tx1"/>
                    </a:solidFill>
                  </a:tcPr>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30573">
                <a:tc>
                  <a:txBody>
                    <a:bodyPr/>
                    <a:lstStyle/>
                    <a:p>
                      <a:pPr>
                        <a:lnSpc>
                          <a:spcPct val="115000"/>
                        </a:lnSpc>
                        <a:spcAft>
                          <a:spcPts val="1000"/>
                        </a:spcAft>
                      </a:pPr>
                      <a:r>
                        <a:rPr lang="es-EC" sz="1100" dirty="0">
                          <a:effectLst/>
                        </a:rPr>
                        <a:t>Paute</a:t>
                      </a:r>
                      <a:endParaRPr lang="es-ES" sz="1100" dirty="0">
                        <a:solidFill>
                          <a:srgbClr val="000000"/>
                        </a:solidFill>
                        <a:effectLst/>
                        <a:latin typeface="Times New Roman" panose="02020603050405020304" pitchFamily="18" charset="0"/>
                        <a:ea typeface="Calibri" panose="020F0502020204030204" pitchFamily="34" charset="0"/>
                      </a:endParaRPr>
                    </a:p>
                  </a:txBody>
                  <a:tcPr marL="60998" marR="60998" marT="0" marB="0">
                    <a:solidFill>
                      <a:schemeClr val="accent3">
                        <a:lumMod val="60000"/>
                        <a:lumOff val="40000"/>
                      </a:schemeClr>
                    </a:solidFill>
                  </a:tcPr>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30573">
                <a:tc>
                  <a:txBody>
                    <a:bodyPr/>
                    <a:lstStyle/>
                    <a:p>
                      <a:pPr>
                        <a:lnSpc>
                          <a:spcPct val="115000"/>
                        </a:lnSpc>
                        <a:spcAft>
                          <a:spcPts val="1000"/>
                        </a:spcAft>
                      </a:pPr>
                      <a:r>
                        <a:rPr lang="es-EC" sz="1100" dirty="0" err="1">
                          <a:effectLst/>
                        </a:rPr>
                        <a:t>Vilcabamba</a:t>
                      </a:r>
                      <a:endParaRPr lang="es-ES" sz="1100" dirty="0">
                        <a:solidFill>
                          <a:srgbClr val="000000"/>
                        </a:solidFill>
                        <a:effectLst/>
                        <a:latin typeface="Times New Roman" panose="02020603050405020304" pitchFamily="18" charset="0"/>
                        <a:ea typeface="Calibri" panose="020F0502020204030204" pitchFamily="34" charset="0"/>
                      </a:endParaRPr>
                    </a:p>
                  </a:txBody>
                  <a:tcPr marL="60998" marR="60998" marT="0" marB="0">
                    <a:solidFill>
                      <a:srgbClr val="FF0000"/>
                    </a:solidFill>
                  </a:tcPr>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30573">
                <a:tc>
                  <a:txBody>
                    <a:bodyPr/>
                    <a:lstStyle/>
                    <a:p>
                      <a:pPr>
                        <a:lnSpc>
                          <a:spcPct val="115000"/>
                        </a:lnSpc>
                        <a:spcAft>
                          <a:spcPts val="1000"/>
                        </a:spcAft>
                      </a:pPr>
                      <a:r>
                        <a:rPr lang="es-EC" sz="1100" dirty="0" err="1">
                          <a:solidFill>
                            <a:schemeClr val="bg1"/>
                          </a:solidFill>
                          <a:effectLst/>
                        </a:rPr>
                        <a:t>Patate</a:t>
                      </a:r>
                      <a:endParaRPr lang="es-ES" sz="1100" dirty="0">
                        <a:solidFill>
                          <a:schemeClr val="bg1"/>
                        </a:solidFill>
                        <a:effectLst/>
                        <a:latin typeface="Times New Roman" panose="02020603050405020304" pitchFamily="18" charset="0"/>
                        <a:ea typeface="Calibri" panose="020F0502020204030204" pitchFamily="34" charset="0"/>
                      </a:endParaRPr>
                    </a:p>
                  </a:txBody>
                  <a:tcPr marL="60998" marR="60998" marT="0" marB="0">
                    <a:solidFill>
                      <a:srgbClr val="FFFF00"/>
                    </a:solidFill>
                  </a:tcPr>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30573">
                <a:tc>
                  <a:txBody>
                    <a:bodyPr/>
                    <a:lstStyle/>
                    <a:p>
                      <a:pPr>
                        <a:lnSpc>
                          <a:spcPct val="115000"/>
                        </a:lnSpc>
                        <a:spcAft>
                          <a:spcPts val="1000"/>
                        </a:spcAft>
                      </a:pPr>
                      <a:r>
                        <a:rPr lang="es-EC" sz="1100" dirty="0">
                          <a:solidFill>
                            <a:schemeClr val="bg1"/>
                          </a:solidFill>
                          <a:effectLst/>
                        </a:rPr>
                        <a:t>Chambo</a:t>
                      </a:r>
                      <a:endParaRPr lang="es-ES" sz="1100" dirty="0">
                        <a:solidFill>
                          <a:schemeClr val="bg1"/>
                        </a:solidFill>
                        <a:effectLst/>
                        <a:latin typeface="Times New Roman" panose="02020603050405020304" pitchFamily="18" charset="0"/>
                        <a:ea typeface="Calibri" panose="020F0502020204030204" pitchFamily="34" charset="0"/>
                      </a:endParaRPr>
                    </a:p>
                  </a:txBody>
                  <a:tcPr marL="60998" marR="60998" marT="0" marB="0">
                    <a:solidFill>
                      <a:srgbClr val="FFFF00"/>
                    </a:solidFill>
                  </a:tcPr>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30573">
                <a:tc>
                  <a:txBody>
                    <a:bodyPr/>
                    <a:lstStyle/>
                    <a:p>
                      <a:pPr>
                        <a:lnSpc>
                          <a:spcPct val="115000"/>
                        </a:lnSpc>
                        <a:spcAft>
                          <a:spcPts val="1000"/>
                        </a:spcAft>
                      </a:pPr>
                      <a:r>
                        <a:rPr lang="es-EC" sz="1100" dirty="0">
                          <a:effectLst/>
                        </a:rPr>
                        <a:t>Chimbo</a:t>
                      </a:r>
                      <a:endParaRPr lang="es-ES" sz="1100" dirty="0">
                        <a:solidFill>
                          <a:srgbClr val="000000"/>
                        </a:solidFill>
                        <a:effectLst/>
                        <a:latin typeface="Times New Roman" panose="02020603050405020304" pitchFamily="18" charset="0"/>
                        <a:ea typeface="Calibri" panose="020F0502020204030204" pitchFamily="34" charset="0"/>
                      </a:endParaRPr>
                    </a:p>
                  </a:txBody>
                  <a:tcPr marL="60998" marR="60998" marT="0" marB="0">
                    <a:solidFill>
                      <a:schemeClr val="accent3">
                        <a:lumMod val="60000"/>
                        <a:lumOff val="40000"/>
                      </a:schemeClr>
                    </a:solidFill>
                  </a:tcPr>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42902">
                <a:tc>
                  <a:txBody>
                    <a:bodyPr/>
                    <a:lstStyle/>
                    <a:p>
                      <a:pPr>
                        <a:lnSpc>
                          <a:spcPct val="115000"/>
                        </a:lnSpc>
                        <a:spcAft>
                          <a:spcPts val="1000"/>
                        </a:spcAft>
                      </a:pPr>
                      <a:r>
                        <a:rPr lang="es-EC" sz="1100" dirty="0" err="1">
                          <a:effectLst/>
                        </a:rPr>
                        <a:t>Guayllabamba</a:t>
                      </a:r>
                      <a:endParaRPr lang="es-ES" sz="1100" dirty="0">
                        <a:solidFill>
                          <a:srgbClr val="000000"/>
                        </a:solidFill>
                        <a:effectLst/>
                        <a:latin typeface="Times New Roman" panose="02020603050405020304" pitchFamily="18" charset="0"/>
                        <a:ea typeface="Calibri" panose="020F0502020204030204" pitchFamily="34" charset="0"/>
                      </a:endParaRPr>
                    </a:p>
                  </a:txBody>
                  <a:tcPr marL="60998" marR="60998" marT="0" marB="0">
                    <a:solidFill>
                      <a:schemeClr val="accent3">
                        <a:lumMod val="60000"/>
                        <a:lumOff val="40000"/>
                      </a:schemeClr>
                    </a:solidFill>
                  </a:tcPr>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330573">
                <a:tc>
                  <a:txBody>
                    <a:bodyPr/>
                    <a:lstStyle/>
                    <a:p>
                      <a:pPr>
                        <a:lnSpc>
                          <a:spcPct val="115000"/>
                        </a:lnSpc>
                        <a:spcAft>
                          <a:spcPts val="1000"/>
                        </a:spcAft>
                      </a:pPr>
                      <a:r>
                        <a:rPr lang="es-EC" sz="1100" dirty="0">
                          <a:effectLst/>
                        </a:rPr>
                        <a:t>Chota</a:t>
                      </a:r>
                      <a:endParaRPr lang="es-ES" sz="1100" dirty="0">
                        <a:solidFill>
                          <a:srgbClr val="000000"/>
                        </a:solidFill>
                        <a:effectLst/>
                        <a:latin typeface="Times New Roman" panose="02020603050405020304" pitchFamily="18" charset="0"/>
                        <a:ea typeface="Calibri" panose="020F0502020204030204" pitchFamily="34" charset="0"/>
                      </a:endParaRPr>
                    </a:p>
                  </a:txBody>
                  <a:tcPr marL="60998" marR="60998" marT="0" marB="0">
                    <a:solidFill>
                      <a:schemeClr val="accent3">
                        <a:lumMod val="60000"/>
                        <a:lumOff val="40000"/>
                      </a:schemeClr>
                    </a:solidFill>
                  </a:tcPr>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1100">
                          <a:effectLst/>
                        </a:rPr>
                        <a:t>x</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r>
              <a:tr h="274544">
                <a:tc>
                  <a:txBody>
                    <a:bodyPr/>
                    <a:lstStyle/>
                    <a:p>
                      <a:pPr>
                        <a:lnSpc>
                          <a:spcPct val="115000"/>
                        </a:lnSpc>
                        <a:spcAft>
                          <a:spcPts val="1000"/>
                        </a:spcAft>
                      </a:pPr>
                      <a:r>
                        <a:rPr lang="es-EC" sz="1100" dirty="0">
                          <a:solidFill>
                            <a:schemeClr val="tx1"/>
                          </a:solidFill>
                          <a:effectLst/>
                        </a:rPr>
                        <a:t>Jubones</a:t>
                      </a:r>
                      <a:endParaRPr lang="es-ES" sz="1100" dirty="0">
                        <a:solidFill>
                          <a:schemeClr val="tx1"/>
                        </a:solidFill>
                        <a:effectLst/>
                        <a:latin typeface="Times New Roman" panose="02020603050405020304" pitchFamily="18" charset="0"/>
                        <a:ea typeface="Calibri" panose="020F0502020204030204" pitchFamily="34" charset="0"/>
                      </a:endParaRPr>
                    </a:p>
                  </a:txBody>
                  <a:tcPr marL="60998" marR="60998" marT="0" marB="0">
                    <a:solidFill>
                      <a:srgbClr val="FF0000"/>
                    </a:solidFill>
                  </a:tcPr>
                </a:tc>
                <a:tc>
                  <a:txBody>
                    <a:bodyPr/>
                    <a:lstStyle/>
                    <a:p>
                      <a:pPr algn="ctr">
                        <a:lnSpc>
                          <a:spcPct val="115000"/>
                        </a:lnSpc>
                        <a:spcAft>
                          <a:spcPts val="1000"/>
                        </a:spcAft>
                      </a:pPr>
                      <a:r>
                        <a:rPr lang="es-EC" sz="900">
                          <a:effectLst/>
                        </a:rPr>
                        <a:t>✔</a:t>
                      </a:r>
                      <a:endParaRPr lang="es-ES" sz="110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dirty="0">
                          <a:effectLst/>
                        </a:rPr>
                        <a:t>✔</a:t>
                      </a:r>
                      <a:endParaRPr lang="es-ES" sz="1100" dirty="0">
                        <a:solidFill>
                          <a:srgbClr val="000000"/>
                        </a:solidFill>
                        <a:effectLst/>
                        <a:latin typeface="Times New Roman" panose="02020603050405020304" pitchFamily="18" charset="0"/>
                        <a:ea typeface="Calibri" panose="020F0502020204030204" pitchFamily="34" charset="0"/>
                      </a:endParaRPr>
                    </a:p>
                  </a:txBody>
                  <a:tcPr marL="60998" marR="60998" marT="0" marB="0"/>
                </a:tc>
                <a:tc>
                  <a:txBody>
                    <a:bodyPr/>
                    <a:lstStyle/>
                    <a:p>
                      <a:pPr algn="ctr">
                        <a:lnSpc>
                          <a:spcPct val="115000"/>
                        </a:lnSpc>
                        <a:spcAft>
                          <a:spcPts val="1000"/>
                        </a:spcAft>
                      </a:pPr>
                      <a:r>
                        <a:rPr lang="es-EC" sz="900" dirty="0">
                          <a:effectLst/>
                        </a:rPr>
                        <a:t>✔</a:t>
                      </a:r>
                      <a:endParaRPr lang="es-ES" sz="1100" dirty="0">
                        <a:solidFill>
                          <a:srgbClr val="000000"/>
                        </a:solidFill>
                        <a:effectLst/>
                        <a:latin typeface="Times New Roman" panose="02020603050405020304" pitchFamily="18" charset="0"/>
                        <a:ea typeface="Calibri" panose="020F0502020204030204" pitchFamily="34" charset="0"/>
                      </a:endParaRPr>
                    </a:p>
                  </a:txBody>
                  <a:tcPr marL="60998" marR="60998"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380759832"/>
              </p:ext>
            </p:extLst>
          </p:nvPr>
        </p:nvGraphicFramePr>
        <p:xfrm>
          <a:off x="4816316" y="5044343"/>
          <a:ext cx="2181384" cy="988156"/>
        </p:xfrm>
        <a:graphic>
          <a:graphicData uri="http://schemas.openxmlformats.org/drawingml/2006/table">
            <a:tbl>
              <a:tblPr firstRow="1" firstCol="1" bandRow="1">
                <a:tableStyleId>{F5AB1C69-6EDB-4FF4-983F-18BD219EF322}</a:tableStyleId>
              </a:tblPr>
              <a:tblGrid>
                <a:gridCol w="605569"/>
                <a:gridCol w="1575815"/>
              </a:tblGrid>
              <a:tr h="247039">
                <a:tc>
                  <a:txBody>
                    <a:bodyPr/>
                    <a:lstStyle/>
                    <a:p>
                      <a:pPr algn="just">
                        <a:lnSpc>
                          <a:spcPct val="115000"/>
                        </a:lnSpc>
                        <a:spcAft>
                          <a:spcPts val="0"/>
                        </a:spcAft>
                      </a:pPr>
                      <a:r>
                        <a:rPr lang="es-EC" sz="1200" dirty="0">
                          <a:effectLst/>
                        </a:rPr>
                        <a:t> </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FF0000"/>
                    </a:solidFill>
                  </a:tcPr>
                </a:tc>
                <a:tc>
                  <a:txBody>
                    <a:bodyPr/>
                    <a:lstStyle/>
                    <a:p>
                      <a:pPr algn="ctr">
                        <a:lnSpc>
                          <a:spcPct val="115000"/>
                        </a:lnSpc>
                        <a:spcAft>
                          <a:spcPts val="0"/>
                        </a:spcAft>
                      </a:pPr>
                      <a:r>
                        <a:rPr lang="es-EC" sz="900" dirty="0">
                          <a:effectLst/>
                        </a:rPr>
                        <a:t>ALTO RIESGO</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noFill/>
                  </a:tcPr>
                </a:tc>
              </a:tr>
              <a:tr h="247039">
                <a:tc>
                  <a:txBody>
                    <a:bodyPr/>
                    <a:lstStyle/>
                    <a:p>
                      <a:pPr algn="just">
                        <a:lnSpc>
                          <a:spcPct val="115000"/>
                        </a:lnSpc>
                        <a:spcAft>
                          <a:spcPts val="0"/>
                        </a:spcAft>
                      </a:pPr>
                      <a:r>
                        <a:rPr lang="es-EC" sz="1200" dirty="0">
                          <a:effectLst/>
                        </a:rPr>
                        <a:t> </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rgbClr val="FFFF00"/>
                    </a:solidFill>
                  </a:tcPr>
                </a:tc>
                <a:tc>
                  <a:txBody>
                    <a:bodyPr/>
                    <a:lstStyle/>
                    <a:p>
                      <a:pPr algn="ctr">
                        <a:lnSpc>
                          <a:spcPct val="115000"/>
                        </a:lnSpc>
                        <a:spcAft>
                          <a:spcPts val="0"/>
                        </a:spcAft>
                      </a:pPr>
                      <a:r>
                        <a:rPr lang="es-EC" sz="900">
                          <a:effectLst/>
                        </a:rPr>
                        <a:t>MEDIO RIESGO</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47039">
                <a:tc>
                  <a:txBody>
                    <a:bodyPr/>
                    <a:lstStyle/>
                    <a:p>
                      <a:pPr algn="just">
                        <a:lnSpc>
                          <a:spcPct val="115000"/>
                        </a:lnSpc>
                        <a:spcAft>
                          <a:spcPts val="0"/>
                        </a:spcAft>
                      </a:pPr>
                      <a:r>
                        <a:rPr lang="es-EC" sz="1200" dirty="0">
                          <a:effectLst/>
                        </a:rPr>
                        <a:t> </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chemeClr val="accent3">
                        <a:lumMod val="60000"/>
                        <a:lumOff val="40000"/>
                      </a:schemeClr>
                    </a:solidFill>
                  </a:tcPr>
                </a:tc>
                <a:tc>
                  <a:txBody>
                    <a:bodyPr/>
                    <a:lstStyle/>
                    <a:p>
                      <a:pPr algn="ctr">
                        <a:lnSpc>
                          <a:spcPct val="115000"/>
                        </a:lnSpc>
                        <a:spcAft>
                          <a:spcPts val="0"/>
                        </a:spcAft>
                      </a:pPr>
                      <a:r>
                        <a:rPr lang="es-EC" sz="900">
                          <a:effectLst/>
                        </a:rPr>
                        <a:t>BAJO RIESGO</a:t>
                      </a:r>
                      <a:endParaRPr lang="es-ES" sz="1200">
                        <a:solidFill>
                          <a:srgbClr val="000000"/>
                        </a:solidFill>
                        <a:effectLst/>
                        <a:latin typeface="Times New Roman" panose="02020603050405020304" pitchFamily="18" charset="0"/>
                        <a:ea typeface="Calibri" panose="020F0502020204030204" pitchFamily="34" charset="0"/>
                      </a:endParaRPr>
                    </a:p>
                  </a:txBody>
                  <a:tcPr marL="68580" marR="68580" marT="0" marB="0"/>
                </a:tc>
              </a:tr>
              <a:tr h="247039">
                <a:tc>
                  <a:txBody>
                    <a:bodyPr/>
                    <a:lstStyle/>
                    <a:p>
                      <a:pPr algn="just">
                        <a:lnSpc>
                          <a:spcPct val="115000"/>
                        </a:lnSpc>
                        <a:spcAft>
                          <a:spcPts val="0"/>
                        </a:spcAft>
                      </a:pPr>
                      <a:r>
                        <a:rPr lang="es-EC" sz="1200" dirty="0">
                          <a:effectLst/>
                        </a:rPr>
                        <a:t> </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solidFill>
                      <a:schemeClr val="tx1"/>
                    </a:solidFill>
                  </a:tcPr>
                </a:tc>
                <a:tc>
                  <a:txBody>
                    <a:bodyPr/>
                    <a:lstStyle/>
                    <a:p>
                      <a:pPr algn="ctr">
                        <a:lnSpc>
                          <a:spcPct val="115000"/>
                        </a:lnSpc>
                        <a:spcAft>
                          <a:spcPts val="0"/>
                        </a:spcAft>
                      </a:pPr>
                      <a:r>
                        <a:rPr lang="es-EC" sz="900" dirty="0">
                          <a:effectLst/>
                        </a:rPr>
                        <a:t>RIESGO NULO</a:t>
                      </a:r>
                      <a:endParaRPr lang="es-ES" sz="1200" dirty="0">
                        <a:solidFill>
                          <a:srgbClr val="000000"/>
                        </a:solidFill>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66058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es-ES_tradnl" dirty="0" smtClean="0"/>
              <a:t>JUBONES</a:t>
            </a:r>
            <a:endParaRPr lang="es-ES" dirty="0"/>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b="30799"/>
          <a:stretch/>
        </p:blipFill>
        <p:spPr bwMode="auto">
          <a:xfrm>
            <a:off x="6979249" y="1869600"/>
            <a:ext cx="3960000" cy="720000"/>
          </a:xfrm>
          <a:prstGeom prst="rect">
            <a:avLst/>
          </a:prstGeom>
          <a:noFill/>
          <a:ln>
            <a:noFill/>
          </a:ln>
          <a:extLst>
            <a:ext uri="{53640926-AAD7-44D8-BBD7-CCE9431645EC}">
              <a14:shadowObscured xmlns:a14="http://schemas.microsoft.com/office/drawing/2010/main"/>
            </a:ext>
          </a:extLst>
        </p:spPr>
      </p:pic>
      <p:pic>
        <p:nvPicPr>
          <p:cNvPr id="3" name="Marcador de contenido 2"/>
          <p:cNvPicPr>
            <a:picLocks noGrp="1" noChangeAspect="1"/>
          </p:cNvPicPr>
          <p:nvPr>
            <p:ph idx="1"/>
          </p:nvPr>
        </p:nvPicPr>
        <p:blipFill rotWithShape="1">
          <a:blip r:embed="rId4">
            <a:extLst>
              <a:ext uri="{28A0092B-C50C-407E-A947-70E740481C1C}">
                <a14:useLocalDpi xmlns:a14="http://schemas.microsoft.com/office/drawing/2010/main" val="0"/>
              </a:ext>
            </a:extLst>
          </a:blip>
          <a:srcRect r="33976"/>
          <a:stretch/>
        </p:blipFill>
        <p:spPr>
          <a:xfrm>
            <a:off x="1344322" y="609600"/>
            <a:ext cx="4088394" cy="5760000"/>
          </a:xfrm>
        </p:spPr>
      </p:pic>
      <p:pic>
        <p:nvPicPr>
          <p:cNvPr id="2" name="Imagen 1"/>
          <p:cNvPicPr>
            <a:picLocks noChangeAspect="1"/>
          </p:cNvPicPr>
          <p:nvPr/>
        </p:nvPicPr>
        <p:blipFill>
          <a:blip r:embed="rId5"/>
          <a:stretch>
            <a:fillRect/>
          </a:stretch>
        </p:blipFill>
        <p:spPr>
          <a:xfrm>
            <a:off x="6499715" y="3012600"/>
            <a:ext cx="4919068" cy="2953944"/>
          </a:xfrm>
          <a:prstGeom prst="rect">
            <a:avLst/>
          </a:prstGeom>
        </p:spPr>
      </p:pic>
    </p:spTree>
    <p:extLst>
      <p:ext uri="{BB962C8B-B14F-4D97-AF65-F5344CB8AC3E}">
        <p14:creationId xmlns:p14="http://schemas.microsoft.com/office/powerpoint/2010/main" val="92463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texto 3">
            <a:extLst>
              <a:ext uri="{FF2B5EF4-FFF2-40B4-BE49-F238E27FC236}">
                <a16:creationId xmlns:a16="http://schemas.microsoft.com/office/drawing/2014/main" xmlns="" id="{5BA0452F-E4D7-4ED7-A292-A7A5A20AC516}"/>
              </a:ext>
            </a:extLst>
          </p:cNvPr>
          <p:cNvSpPr>
            <a:spLocks noGrp="1"/>
          </p:cNvSpPr>
          <p:nvPr>
            <p:ph type="body" sz="half" idx="2"/>
          </p:nvPr>
        </p:nvSpPr>
        <p:spPr>
          <a:xfrm>
            <a:off x="584534" y="1957133"/>
            <a:ext cx="3814235" cy="3207126"/>
          </a:xfrm>
        </p:spPr>
        <p:txBody>
          <a:bodyPr rtlCol="0">
            <a:normAutofit/>
          </a:bodyPr>
          <a:lstStyle/>
          <a:p>
            <a:r>
              <a:rPr lang="es-ES" dirty="0"/>
              <a:t>El cambio climático es un fenómeno emergente con una distribución no equitativa, ya que los mayores riesgos los padecen las poblaciones más pobres, que son las que menos contribuyen en la emisión de gases generadores del efecto invernadero.1 Un ejemplo de ello es que la emisión en EE.UU., es 7 veces mayor que en China y 19 veces mayor que en África.</a:t>
            </a:r>
          </a:p>
          <a:p>
            <a:pPr rtl="0"/>
            <a:endParaRPr lang="es-ES" dirty="0"/>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5350" y="2237581"/>
            <a:ext cx="7429500" cy="2381250"/>
          </a:xfrm>
        </p:spPr>
      </p:pic>
    </p:spTree>
    <p:extLst>
      <p:ext uri="{BB962C8B-B14F-4D97-AF65-F5344CB8AC3E}">
        <p14:creationId xmlns:p14="http://schemas.microsoft.com/office/powerpoint/2010/main" val="23429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es-ES_tradnl" dirty="0" smtClean="0"/>
              <a:t>VILCABAMBA</a:t>
            </a:r>
            <a:endParaRPr lang="es-ES" dirty="0"/>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b="30799"/>
          <a:stretch/>
        </p:blipFill>
        <p:spPr bwMode="auto">
          <a:xfrm>
            <a:off x="7672000" y="1721700"/>
            <a:ext cx="3960000" cy="720000"/>
          </a:xfrm>
          <a:prstGeom prst="rect">
            <a:avLst/>
          </a:prstGeom>
          <a:noFill/>
          <a:ln>
            <a:noFill/>
          </a:ln>
          <a:extLst>
            <a:ext uri="{53640926-AAD7-44D8-BBD7-CCE9431645EC}">
              <a14:shadowObscured xmlns:a14="http://schemas.microsoft.com/office/drawing/2010/main"/>
            </a:ext>
          </a:extLst>
        </p:spPr>
      </p:pic>
      <p:pic>
        <p:nvPicPr>
          <p:cNvPr id="3" name="Marcador de contenido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6401" y="1031874"/>
            <a:ext cx="6574914" cy="4680000"/>
          </a:xfrm>
        </p:spPr>
      </p:pic>
      <p:pic>
        <p:nvPicPr>
          <p:cNvPr id="2" name="Imagen 1"/>
          <p:cNvPicPr>
            <a:picLocks noChangeAspect="1"/>
          </p:cNvPicPr>
          <p:nvPr/>
        </p:nvPicPr>
        <p:blipFill>
          <a:blip r:embed="rId5"/>
          <a:stretch>
            <a:fillRect/>
          </a:stretch>
        </p:blipFill>
        <p:spPr>
          <a:xfrm>
            <a:off x="7158632" y="2857074"/>
            <a:ext cx="4753968" cy="2854800"/>
          </a:xfrm>
          <a:prstGeom prst="rect">
            <a:avLst/>
          </a:prstGeom>
        </p:spPr>
      </p:pic>
    </p:spTree>
    <p:extLst>
      <p:ext uri="{BB962C8B-B14F-4D97-AF65-F5344CB8AC3E}">
        <p14:creationId xmlns:p14="http://schemas.microsoft.com/office/powerpoint/2010/main" val="277791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es-ES_tradnl" dirty="0" smtClean="0"/>
              <a:t>PATATE</a:t>
            </a:r>
            <a:endParaRPr lang="es-ES" dirty="0"/>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b="30799"/>
          <a:stretch/>
        </p:blipFill>
        <p:spPr bwMode="auto">
          <a:xfrm>
            <a:off x="7132955" y="1869600"/>
            <a:ext cx="3960000" cy="720000"/>
          </a:xfrm>
          <a:prstGeom prst="rect">
            <a:avLst/>
          </a:prstGeom>
          <a:noFill/>
          <a:ln>
            <a:noFill/>
          </a:ln>
          <a:extLst>
            <a:ext uri="{53640926-AAD7-44D8-BBD7-CCE9431645EC}">
              <a14:shadowObscured xmlns:a14="http://schemas.microsoft.com/office/drawing/2010/main"/>
            </a:ext>
          </a:extLst>
        </p:spPr>
      </p:pic>
      <p:pic>
        <p:nvPicPr>
          <p:cNvPr id="3" name="Marcador de contenido 2"/>
          <p:cNvPicPr>
            <a:picLocks noGrp="1" noChangeAspect="1"/>
          </p:cNvPicPr>
          <p:nvPr>
            <p:ph idx="1"/>
          </p:nvPr>
        </p:nvPicPr>
        <p:blipFill rotWithShape="1">
          <a:blip r:embed="rId4">
            <a:extLst>
              <a:ext uri="{28A0092B-C50C-407E-A947-70E740481C1C}">
                <a14:useLocalDpi xmlns:a14="http://schemas.microsoft.com/office/drawing/2010/main" val="0"/>
              </a:ext>
            </a:extLst>
          </a:blip>
          <a:srcRect r="34366"/>
          <a:stretch/>
        </p:blipFill>
        <p:spPr>
          <a:xfrm>
            <a:off x="1192692" y="800787"/>
            <a:ext cx="4087263" cy="5760000"/>
          </a:xfrm>
        </p:spPr>
      </p:pic>
      <p:pic>
        <p:nvPicPr>
          <p:cNvPr id="2" name="Imagen 1"/>
          <p:cNvPicPr>
            <a:picLocks noChangeAspect="1"/>
          </p:cNvPicPr>
          <p:nvPr/>
        </p:nvPicPr>
        <p:blipFill>
          <a:blip r:embed="rId5"/>
          <a:stretch>
            <a:fillRect/>
          </a:stretch>
        </p:blipFill>
        <p:spPr>
          <a:xfrm>
            <a:off x="6577221" y="2938209"/>
            <a:ext cx="5071468" cy="3045462"/>
          </a:xfrm>
          <a:prstGeom prst="rect">
            <a:avLst/>
          </a:prstGeom>
        </p:spPr>
      </p:pic>
    </p:spTree>
    <p:extLst>
      <p:ext uri="{BB962C8B-B14F-4D97-AF65-F5344CB8AC3E}">
        <p14:creationId xmlns:p14="http://schemas.microsoft.com/office/powerpoint/2010/main" val="79015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r>
              <a:rPr lang="es-ES_tradnl" dirty="0" smtClean="0"/>
              <a:t>CHAMBO</a:t>
            </a:r>
            <a:endParaRPr lang="es-ES" dirty="0"/>
          </a:p>
        </p:txBody>
      </p:sp>
      <p:pic>
        <p:nvPicPr>
          <p:cNvPr id="9" name="Imagen 8"/>
          <p:cNvPicPr/>
          <p:nvPr/>
        </p:nvPicPr>
        <p:blipFill rotWithShape="1">
          <a:blip r:embed="rId3" cstate="print">
            <a:extLst>
              <a:ext uri="{28A0092B-C50C-407E-A947-70E740481C1C}">
                <a14:useLocalDpi xmlns:a14="http://schemas.microsoft.com/office/drawing/2010/main" val="0"/>
              </a:ext>
            </a:extLst>
          </a:blip>
          <a:srcRect b="32833"/>
          <a:stretch/>
        </p:blipFill>
        <p:spPr bwMode="auto">
          <a:xfrm>
            <a:off x="6824345" y="1869600"/>
            <a:ext cx="3960000" cy="720000"/>
          </a:xfrm>
          <a:prstGeom prst="rect">
            <a:avLst/>
          </a:prstGeom>
          <a:noFill/>
          <a:ln>
            <a:noFill/>
          </a:ln>
          <a:extLst>
            <a:ext uri="{53640926-AAD7-44D8-BBD7-CCE9431645EC}">
              <a14:shadowObscured xmlns:a14="http://schemas.microsoft.com/office/drawing/2010/main"/>
            </a:ext>
          </a:extLst>
        </p:spPr>
      </p:pic>
      <p:pic>
        <p:nvPicPr>
          <p:cNvPr id="3" name="Marcador de contenido 2"/>
          <p:cNvPicPr>
            <a:picLocks noGrp="1" noChangeAspect="1"/>
          </p:cNvPicPr>
          <p:nvPr>
            <p:ph idx="1"/>
          </p:nvPr>
        </p:nvPicPr>
        <p:blipFill rotWithShape="1">
          <a:blip r:embed="rId4">
            <a:extLst>
              <a:ext uri="{28A0092B-C50C-407E-A947-70E740481C1C}">
                <a14:useLocalDpi xmlns:a14="http://schemas.microsoft.com/office/drawing/2010/main" val="0"/>
              </a:ext>
            </a:extLst>
          </a:blip>
          <a:srcRect r="34336"/>
          <a:stretch/>
        </p:blipFill>
        <p:spPr>
          <a:xfrm>
            <a:off x="1041400" y="609600"/>
            <a:ext cx="4081399" cy="5760000"/>
          </a:xfrm>
        </p:spPr>
      </p:pic>
      <p:pic>
        <p:nvPicPr>
          <p:cNvPr id="5" name="Imagen 4"/>
          <p:cNvPicPr>
            <a:picLocks noChangeAspect="1"/>
          </p:cNvPicPr>
          <p:nvPr/>
        </p:nvPicPr>
        <p:blipFill>
          <a:blip r:embed="rId5"/>
          <a:stretch>
            <a:fillRect/>
          </a:stretch>
        </p:blipFill>
        <p:spPr>
          <a:xfrm>
            <a:off x="6452623" y="2997200"/>
            <a:ext cx="4703443" cy="2824459"/>
          </a:xfrm>
          <a:prstGeom prst="rect">
            <a:avLst/>
          </a:prstGeom>
        </p:spPr>
      </p:pic>
    </p:spTree>
    <p:extLst>
      <p:ext uri="{BB962C8B-B14F-4D97-AF65-F5344CB8AC3E}">
        <p14:creationId xmlns:p14="http://schemas.microsoft.com/office/powerpoint/2010/main" val="899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256126697"/>
              </p:ext>
            </p:extLst>
          </p:nvPr>
        </p:nvGraphicFramePr>
        <p:xfrm>
          <a:off x="1320800" y="1227666"/>
          <a:ext cx="9372600" cy="4389120"/>
        </p:xfrm>
        <a:graphic>
          <a:graphicData uri="http://schemas.openxmlformats.org/drawingml/2006/table">
            <a:tbl>
              <a:tblPr firstRow="1" bandRow="1">
                <a:tableStyleId>{5940675A-B579-460E-94D1-54222C63F5DA}</a:tableStyleId>
              </a:tblPr>
              <a:tblGrid>
                <a:gridCol w="4686300"/>
                <a:gridCol w="4686300"/>
              </a:tblGrid>
              <a:tr h="370840">
                <a:tc>
                  <a:txBody>
                    <a:bodyPr/>
                    <a:lstStyle/>
                    <a:p>
                      <a:r>
                        <a:rPr lang="es-ES_tradnl" dirty="0" smtClean="0"/>
                        <a:t>Paute</a:t>
                      </a:r>
                    </a:p>
                    <a:p>
                      <a:endParaRPr lang="es-ES_tradnl" dirty="0" smtClean="0"/>
                    </a:p>
                    <a:p>
                      <a:endParaRPr lang="es-ES_tradnl" dirty="0" smtClean="0"/>
                    </a:p>
                    <a:p>
                      <a:endParaRPr lang="es-ES_tradnl" dirty="0" smtClean="0"/>
                    </a:p>
                    <a:p>
                      <a:endParaRPr lang="es-ES" dirty="0"/>
                    </a:p>
                  </a:txBody>
                  <a:tcPr/>
                </a:tc>
                <a:tc>
                  <a:txBody>
                    <a:bodyPr/>
                    <a:lstStyle/>
                    <a:p>
                      <a:r>
                        <a:rPr lang="es-ES_tradnl" dirty="0" smtClean="0"/>
                        <a:t>Chimbo</a:t>
                      </a:r>
                      <a:endParaRPr lang="es-ES" dirty="0"/>
                    </a:p>
                  </a:txBody>
                  <a:tcPr/>
                </a:tc>
              </a:tr>
              <a:tr h="370840">
                <a:tc>
                  <a:txBody>
                    <a:bodyPr/>
                    <a:lstStyle/>
                    <a:p>
                      <a:r>
                        <a:rPr lang="es-ES_tradnl" dirty="0" err="1" smtClean="0"/>
                        <a:t>Guayllabamba</a:t>
                      </a:r>
                      <a:endParaRPr lang="es-ES_tradnl" dirty="0" smtClean="0"/>
                    </a:p>
                    <a:p>
                      <a:endParaRPr lang="es-ES_tradnl" dirty="0" smtClean="0"/>
                    </a:p>
                    <a:p>
                      <a:endParaRPr lang="es-ES_tradnl" dirty="0" smtClean="0"/>
                    </a:p>
                    <a:p>
                      <a:endParaRPr lang="es-ES_tradnl" dirty="0" smtClean="0"/>
                    </a:p>
                    <a:p>
                      <a:endParaRPr lang="es-ES" dirty="0"/>
                    </a:p>
                  </a:txBody>
                  <a:tcPr/>
                </a:tc>
                <a:tc>
                  <a:txBody>
                    <a:bodyPr/>
                    <a:lstStyle/>
                    <a:p>
                      <a:r>
                        <a:rPr lang="es-ES_tradnl" dirty="0" smtClean="0"/>
                        <a:t>Chota</a:t>
                      </a:r>
                      <a:endParaRPr lang="es-ES" dirty="0"/>
                    </a:p>
                  </a:txBody>
                  <a:tcPr/>
                </a:tc>
              </a:tr>
              <a:tr h="370840">
                <a:tc gridSpan="2">
                  <a:txBody>
                    <a:bodyPr/>
                    <a:lstStyle/>
                    <a:p>
                      <a:r>
                        <a:rPr lang="es-ES_tradnl" dirty="0" smtClean="0"/>
                        <a:t>Cañar</a:t>
                      </a:r>
                    </a:p>
                    <a:p>
                      <a:endParaRPr lang="es-ES_tradnl" dirty="0" smtClean="0"/>
                    </a:p>
                    <a:p>
                      <a:endParaRPr lang="es-ES_tradnl" dirty="0" smtClean="0"/>
                    </a:p>
                    <a:p>
                      <a:endParaRPr lang="es-ES_tradnl" dirty="0" smtClean="0"/>
                    </a:p>
                    <a:p>
                      <a:endParaRPr lang="es-ES" dirty="0"/>
                    </a:p>
                  </a:txBody>
                  <a:tcPr/>
                </a:tc>
                <a:tc hMerge="1">
                  <a:txBody>
                    <a:bodyPr/>
                    <a:lstStyle/>
                    <a:p>
                      <a:endParaRPr lang="es-ES" dirty="0"/>
                    </a:p>
                  </a:txBody>
                  <a:tcPr/>
                </a:tc>
              </a:tr>
            </a:tbl>
          </a:graphicData>
        </a:graphic>
      </p:graphicFrame>
      <p:pic>
        <p:nvPicPr>
          <p:cNvPr id="6" name="Imagen 5"/>
          <p:cNvPicPr/>
          <p:nvPr/>
        </p:nvPicPr>
        <p:blipFill rotWithShape="1">
          <a:blip r:embed="rId2" cstate="print">
            <a:extLst>
              <a:ext uri="{28A0092B-C50C-407E-A947-70E740481C1C}">
                <a14:useLocalDpi xmlns:a14="http://schemas.microsoft.com/office/drawing/2010/main" val="0"/>
              </a:ext>
            </a:extLst>
          </a:blip>
          <a:srcRect b="32834"/>
          <a:stretch/>
        </p:blipFill>
        <p:spPr bwMode="auto">
          <a:xfrm>
            <a:off x="2087245" y="3173095"/>
            <a:ext cx="3240000" cy="720000"/>
          </a:xfrm>
          <a:prstGeom prst="rect">
            <a:avLst/>
          </a:prstGeom>
          <a:noFill/>
          <a:ln>
            <a:noFill/>
          </a:ln>
          <a:extLst>
            <a:ext uri="{53640926-AAD7-44D8-BBD7-CCE9431645EC}">
              <a14:shadowObscured xmlns:a14="http://schemas.microsoft.com/office/drawing/2010/main"/>
            </a:ext>
          </a:extLst>
        </p:spPr>
      </p:pic>
      <p:pic>
        <p:nvPicPr>
          <p:cNvPr id="7" name="Imagen 6"/>
          <p:cNvPicPr/>
          <p:nvPr/>
        </p:nvPicPr>
        <p:blipFill rotWithShape="1">
          <a:blip r:embed="rId3" cstate="print">
            <a:extLst>
              <a:ext uri="{28A0092B-C50C-407E-A947-70E740481C1C}">
                <a14:useLocalDpi xmlns:a14="http://schemas.microsoft.com/office/drawing/2010/main" val="0"/>
              </a:ext>
            </a:extLst>
          </a:blip>
          <a:srcRect b="32833"/>
          <a:stretch/>
        </p:blipFill>
        <p:spPr bwMode="auto">
          <a:xfrm>
            <a:off x="6554151" y="3173095"/>
            <a:ext cx="3240000" cy="720000"/>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4" cstate="print">
            <a:extLst>
              <a:ext uri="{28A0092B-C50C-407E-A947-70E740481C1C}">
                <a14:useLocalDpi xmlns:a14="http://schemas.microsoft.com/office/drawing/2010/main" val="0"/>
              </a:ext>
            </a:extLst>
          </a:blip>
          <a:srcRect b="30799"/>
          <a:stretch/>
        </p:blipFill>
        <p:spPr bwMode="auto">
          <a:xfrm>
            <a:off x="4580255" y="4570095"/>
            <a:ext cx="2880000" cy="720000"/>
          </a:xfrm>
          <a:prstGeom prst="rect">
            <a:avLst/>
          </a:prstGeom>
          <a:noFill/>
          <a:ln>
            <a:noFill/>
          </a:ln>
          <a:extLst>
            <a:ext uri="{53640926-AAD7-44D8-BBD7-CCE9431645EC}">
              <a14:shadowObscured xmlns:a14="http://schemas.microsoft.com/office/drawing/2010/main"/>
            </a:ext>
          </a:extLst>
        </p:spPr>
      </p:pic>
      <p:pic>
        <p:nvPicPr>
          <p:cNvPr id="9" name="Imagen 8"/>
          <p:cNvPicPr/>
          <p:nvPr/>
        </p:nvPicPr>
        <p:blipFill rotWithShape="1">
          <a:blip r:embed="rId5" cstate="print">
            <a:extLst>
              <a:ext uri="{28A0092B-C50C-407E-A947-70E740481C1C}">
                <a14:useLocalDpi xmlns:a14="http://schemas.microsoft.com/office/drawing/2010/main" val="0"/>
              </a:ext>
            </a:extLst>
          </a:blip>
          <a:srcRect b="32834"/>
          <a:stretch/>
        </p:blipFill>
        <p:spPr bwMode="auto">
          <a:xfrm>
            <a:off x="2087245" y="1598295"/>
            <a:ext cx="3240000" cy="720000"/>
          </a:xfrm>
          <a:prstGeom prst="rect">
            <a:avLst/>
          </a:prstGeom>
          <a:noFill/>
          <a:ln>
            <a:noFill/>
          </a:ln>
          <a:extLst>
            <a:ext uri="{53640926-AAD7-44D8-BBD7-CCE9431645EC}">
              <a14:shadowObscured xmlns:a14="http://schemas.microsoft.com/office/drawing/2010/main"/>
            </a:ext>
          </a:extLst>
        </p:spPr>
      </p:pic>
      <p:pic>
        <p:nvPicPr>
          <p:cNvPr id="10" name="Imagen 9"/>
          <p:cNvPicPr/>
          <p:nvPr/>
        </p:nvPicPr>
        <p:blipFill rotWithShape="1">
          <a:blip r:embed="rId6" cstate="print">
            <a:extLst>
              <a:ext uri="{28A0092B-C50C-407E-A947-70E740481C1C}">
                <a14:useLocalDpi xmlns:a14="http://schemas.microsoft.com/office/drawing/2010/main" val="0"/>
              </a:ext>
            </a:extLst>
          </a:blip>
          <a:srcRect b="34869"/>
          <a:stretch/>
        </p:blipFill>
        <p:spPr bwMode="auto">
          <a:xfrm>
            <a:off x="6554151" y="1598295"/>
            <a:ext cx="3240000" cy="72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853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335872" y="694390"/>
            <a:ext cx="4119028" cy="5905272"/>
          </a:xfrm>
          <a:prstGeom prst="rect">
            <a:avLst/>
          </a:prstGeom>
        </p:spPr>
      </p:pic>
      <p:sp>
        <p:nvSpPr>
          <p:cNvPr id="5" name="Elipse 4"/>
          <p:cNvSpPr/>
          <p:nvPr/>
        </p:nvSpPr>
        <p:spPr>
          <a:xfrm>
            <a:off x="4419600" y="4445000"/>
            <a:ext cx="609600" cy="5461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6" name="Elipse 5"/>
          <p:cNvSpPr/>
          <p:nvPr/>
        </p:nvSpPr>
        <p:spPr>
          <a:xfrm>
            <a:off x="4521200" y="5156200"/>
            <a:ext cx="609600" cy="5461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7" name="Elipse 6"/>
          <p:cNvSpPr/>
          <p:nvPr/>
        </p:nvSpPr>
        <p:spPr>
          <a:xfrm>
            <a:off x="5029200" y="3456526"/>
            <a:ext cx="457200" cy="381000"/>
          </a:xfrm>
          <a:prstGeom prst="ellipse">
            <a:avLst/>
          </a:prstGeom>
          <a:no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8" name="Elipse 7"/>
          <p:cNvSpPr/>
          <p:nvPr/>
        </p:nvSpPr>
        <p:spPr>
          <a:xfrm>
            <a:off x="5130800" y="3136900"/>
            <a:ext cx="457200" cy="381000"/>
          </a:xfrm>
          <a:prstGeom prst="ellipse">
            <a:avLst/>
          </a:prstGeom>
          <a:no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9" name="Elipse 8"/>
          <p:cNvSpPr/>
          <p:nvPr/>
        </p:nvSpPr>
        <p:spPr>
          <a:xfrm>
            <a:off x="5486400" y="1979102"/>
            <a:ext cx="304800" cy="317500"/>
          </a:xfrm>
          <a:prstGeom prst="ellipse">
            <a:avLst/>
          </a:prstGeom>
          <a:no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0" name="Elipse 9"/>
          <p:cNvSpPr/>
          <p:nvPr/>
        </p:nvSpPr>
        <p:spPr>
          <a:xfrm>
            <a:off x="5257800" y="2282839"/>
            <a:ext cx="304800" cy="317500"/>
          </a:xfrm>
          <a:prstGeom prst="ellipse">
            <a:avLst/>
          </a:prstGeom>
          <a:no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1" name="Elipse 10"/>
          <p:cNvSpPr/>
          <p:nvPr/>
        </p:nvSpPr>
        <p:spPr>
          <a:xfrm>
            <a:off x="4826000" y="3388888"/>
            <a:ext cx="304800" cy="317500"/>
          </a:xfrm>
          <a:prstGeom prst="ellipse">
            <a:avLst/>
          </a:prstGeom>
          <a:no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2" name="Elipse 11"/>
          <p:cNvSpPr/>
          <p:nvPr/>
        </p:nvSpPr>
        <p:spPr>
          <a:xfrm>
            <a:off x="4978400" y="4270475"/>
            <a:ext cx="304800" cy="317500"/>
          </a:xfrm>
          <a:prstGeom prst="ellipse">
            <a:avLst/>
          </a:prstGeom>
          <a:no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
        <p:nvSpPr>
          <p:cNvPr id="13" name="Elipse 12"/>
          <p:cNvSpPr/>
          <p:nvPr/>
        </p:nvSpPr>
        <p:spPr>
          <a:xfrm>
            <a:off x="4826000" y="4054461"/>
            <a:ext cx="304800" cy="317500"/>
          </a:xfrm>
          <a:prstGeom prst="ellipse">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2067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4BA199-95B7-41B3-9A72-44BD819B1C1F}"/>
              </a:ext>
            </a:extLst>
          </p:cNvPr>
          <p:cNvSpPr>
            <a:spLocks noGrp="1"/>
          </p:cNvSpPr>
          <p:nvPr>
            <p:ph type="title"/>
          </p:nvPr>
        </p:nvSpPr>
        <p:spPr/>
        <p:txBody>
          <a:bodyPr rtlCol="0">
            <a:normAutofit/>
          </a:bodyPr>
          <a:lstStyle/>
          <a:p>
            <a:pPr rtl="0"/>
            <a:r>
              <a:rPr lang="es-ES" dirty="0" smtClean="0"/>
              <a:t>conclusiones</a:t>
            </a:r>
            <a:endParaRPr lang="es-ES" dirty="0"/>
          </a:p>
        </p:txBody>
      </p:sp>
      <p:pic>
        <p:nvPicPr>
          <p:cNvPr id="10" name="Imagen 9" descr="icono martillo de juez ">
            <a:extLst>
              <a:ext uri="{FF2B5EF4-FFF2-40B4-BE49-F238E27FC236}">
                <a16:creationId xmlns:a16="http://schemas.microsoft.com/office/drawing/2014/main" xmlns="" id="{4CC9C727-CD5E-461F-9DE1-B579A54D1FE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245085" y="600024"/>
            <a:ext cx="1171575" cy="1171575"/>
          </a:xfrm>
          <a:prstGeom prst="rect">
            <a:avLst/>
          </a:prstGeom>
        </p:spPr>
      </p:pic>
      <p:sp>
        <p:nvSpPr>
          <p:cNvPr id="3" name="Marcador de posición de contenido 2">
            <a:extLst>
              <a:ext uri="{FF2B5EF4-FFF2-40B4-BE49-F238E27FC236}">
                <a16:creationId xmlns:a16="http://schemas.microsoft.com/office/drawing/2014/main" xmlns="" id="{344B0985-002E-41EF-80D7-888D43261784}"/>
              </a:ext>
            </a:extLst>
          </p:cNvPr>
          <p:cNvSpPr>
            <a:spLocks noGrp="1"/>
          </p:cNvSpPr>
          <p:nvPr>
            <p:ph sz="half" idx="1"/>
          </p:nvPr>
        </p:nvSpPr>
        <p:spPr/>
        <p:txBody>
          <a:bodyPr rtlCol="0"/>
          <a:lstStyle/>
          <a:p>
            <a:pPr algn="just"/>
            <a:r>
              <a:rPr lang="es-EC" dirty="0"/>
              <a:t>Se concluye que los </a:t>
            </a:r>
            <a:r>
              <a:rPr lang="es-EC" dirty="0" smtClean="0"/>
              <a:t>valles </a:t>
            </a:r>
            <a:r>
              <a:rPr lang="es-EC" dirty="0"/>
              <a:t>de </a:t>
            </a:r>
            <a:r>
              <a:rPr lang="es-EC" dirty="0" err="1"/>
              <a:t>Vilcabamba</a:t>
            </a:r>
            <a:r>
              <a:rPr lang="es-EC" dirty="0"/>
              <a:t> y Jubones de los nueve </a:t>
            </a:r>
            <a:r>
              <a:rPr lang="es-EC" dirty="0" smtClean="0"/>
              <a:t>analizados, </a:t>
            </a:r>
            <a:r>
              <a:rPr lang="es-EC" dirty="0"/>
              <a:t>son </a:t>
            </a:r>
            <a:r>
              <a:rPr lang="es-EC" dirty="0" smtClean="0"/>
              <a:t>los únicos  </a:t>
            </a:r>
            <a:r>
              <a:rPr lang="es-EC" dirty="0"/>
              <a:t>que presentan un alto riesgo en cuanto a la proliferación del virus del dengue, debido a las condiciones climatológicas y sociales.  Los Valles de </a:t>
            </a:r>
            <a:r>
              <a:rPr lang="es-EC" dirty="0" err="1"/>
              <a:t>Patate</a:t>
            </a:r>
            <a:r>
              <a:rPr lang="es-EC" dirty="0"/>
              <a:t> y Chambo tienen riesgo medio y los demás valles analizados no tienen mayor significancia para este estudio.</a:t>
            </a:r>
            <a:endParaRPr lang="es-ES" dirty="0"/>
          </a:p>
          <a:p>
            <a:pPr algn="just"/>
            <a:r>
              <a:rPr lang="es-EC" dirty="0"/>
              <a:t>Los resultados obtenidos de la investigación demuestran que una variación climatológica, </a:t>
            </a:r>
            <a:r>
              <a:rPr lang="es-EC" dirty="0" smtClean="0"/>
              <a:t>perjudicaría</a:t>
            </a:r>
            <a:r>
              <a:rPr lang="es-EC" dirty="0" smtClean="0"/>
              <a:t> </a:t>
            </a:r>
            <a:r>
              <a:rPr lang="es-EC" dirty="0"/>
              <a:t>la </a:t>
            </a:r>
            <a:r>
              <a:rPr lang="es-EC" dirty="0" smtClean="0"/>
              <a:t>salud pública </a:t>
            </a:r>
            <a:r>
              <a:rPr lang="es-EC" dirty="0"/>
              <a:t>y favorecería las condiciones para que el dengue se desarrolle en algunos de los casos con los que se </a:t>
            </a:r>
            <a:r>
              <a:rPr lang="es-EC" dirty="0" smtClean="0"/>
              <a:t>trabajó</a:t>
            </a:r>
            <a:r>
              <a:rPr lang="es-ES" dirty="0" smtClean="0"/>
              <a:t>.</a:t>
            </a:r>
            <a:endParaRPr lang="es-ES" dirty="0"/>
          </a:p>
        </p:txBody>
      </p:sp>
      <p:sp>
        <p:nvSpPr>
          <p:cNvPr id="4" name="Marcador de posición de contenido 3">
            <a:extLst>
              <a:ext uri="{FF2B5EF4-FFF2-40B4-BE49-F238E27FC236}">
                <a16:creationId xmlns:a16="http://schemas.microsoft.com/office/drawing/2014/main" xmlns="" id="{2846FF52-309D-45FC-A407-74955F1EF153}"/>
              </a:ext>
            </a:extLst>
          </p:cNvPr>
          <p:cNvSpPr>
            <a:spLocks noGrp="1"/>
          </p:cNvSpPr>
          <p:nvPr>
            <p:ph sz="half" idx="2"/>
          </p:nvPr>
        </p:nvSpPr>
        <p:spPr/>
        <p:txBody>
          <a:bodyPr rtlCol="0"/>
          <a:lstStyle/>
          <a:p>
            <a:pPr algn="just"/>
            <a:r>
              <a:rPr lang="es-EC" dirty="0"/>
              <a:t>S</a:t>
            </a:r>
            <a:r>
              <a:rPr lang="es-EC" dirty="0" smtClean="0"/>
              <a:t>e </a:t>
            </a:r>
            <a:r>
              <a:rPr lang="es-EC" dirty="0"/>
              <a:t>puede concluir que la cercanía de los botaderos de basura, de quebradas y ríos son las zonas donde es aún más probable la ocurrencia del brote del virus. Es importante también tener en cuenta que pese a que en algunas zonas no nos dieron datos óptimos para el dengue estas condiciones pueden cambiar según el cuidado y tratamiento que se le dé a aguas estancadas; eso quiere decir que el nivel de educación y responsabilidad social también favorece o desfavorece al problema tratado.</a:t>
            </a:r>
            <a:endParaRPr lang="es-ES" dirty="0"/>
          </a:p>
        </p:txBody>
      </p:sp>
    </p:spTree>
    <p:extLst>
      <p:ext uri="{BB962C8B-B14F-4D97-AF65-F5344CB8AC3E}">
        <p14:creationId xmlns:p14="http://schemas.microsoft.com/office/powerpoint/2010/main" val="133014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74BA199-95B7-41B3-9A72-44BD819B1C1F}"/>
              </a:ext>
            </a:extLst>
          </p:cNvPr>
          <p:cNvSpPr>
            <a:spLocks noGrp="1"/>
          </p:cNvSpPr>
          <p:nvPr>
            <p:ph type="title"/>
          </p:nvPr>
        </p:nvSpPr>
        <p:spPr/>
        <p:txBody>
          <a:bodyPr rtlCol="0">
            <a:normAutofit/>
          </a:bodyPr>
          <a:lstStyle/>
          <a:p>
            <a:pPr rtl="0"/>
            <a:r>
              <a:rPr lang="es-ES" dirty="0" smtClean="0"/>
              <a:t>RECOMENDACIONES</a:t>
            </a:r>
            <a:endParaRPr lang="es-ES" dirty="0"/>
          </a:p>
        </p:txBody>
      </p:sp>
      <p:pic>
        <p:nvPicPr>
          <p:cNvPr id="10" name="Imagen 9" descr="icono martillo de juez ">
            <a:extLst>
              <a:ext uri="{FF2B5EF4-FFF2-40B4-BE49-F238E27FC236}">
                <a16:creationId xmlns:a16="http://schemas.microsoft.com/office/drawing/2014/main" xmlns="" id="{4CC9C727-CD5E-461F-9DE1-B579A54D1FE9}"/>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245085" y="600024"/>
            <a:ext cx="1171575" cy="1171575"/>
          </a:xfrm>
          <a:prstGeom prst="rect">
            <a:avLst/>
          </a:prstGeom>
        </p:spPr>
      </p:pic>
      <p:sp>
        <p:nvSpPr>
          <p:cNvPr id="3" name="Marcador de posición de contenido 2">
            <a:extLst>
              <a:ext uri="{FF2B5EF4-FFF2-40B4-BE49-F238E27FC236}">
                <a16:creationId xmlns:a16="http://schemas.microsoft.com/office/drawing/2014/main" xmlns="" id="{344B0985-002E-41EF-80D7-888D43261784}"/>
              </a:ext>
            </a:extLst>
          </p:cNvPr>
          <p:cNvSpPr>
            <a:spLocks noGrp="1"/>
          </p:cNvSpPr>
          <p:nvPr>
            <p:ph sz="half" idx="1"/>
          </p:nvPr>
        </p:nvSpPr>
        <p:spPr/>
        <p:txBody>
          <a:bodyPr rtlCol="0">
            <a:normAutofit lnSpcReduction="10000"/>
          </a:bodyPr>
          <a:lstStyle/>
          <a:p>
            <a:pPr lvl="0"/>
            <a:r>
              <a:rPr lang="es-EC" dirty="0"/>
              <a:t>Se recomienda realizar estudios similares para zonas que tienen condiciones climatológicas cambiantes o han cambiado sus condiciones en los últimos años</a:t>
            </a:r>
            <a:r>
              <a:rPr lang="es-EC" dirty="0" smtClean="0"/>
              <a:t>.</a:t>
            </a:r>
            <a:endParaRPr lang="es-ES" dirty="0"/>
          </a:p>
          <a:p>
            <a:pPr lvl="0"/>
            <a:r>
              <a:rPr lang="es-EC" dirty="0"/>
              <a:t>Involucrar a los Gobiernos Autónomos Descentralizados en proyectos de este tipo ya que está velando por el bienestar de sus mandantes</a:t>
            </a:r>
            <a:r>
              <a:rPr lang="es-EC" dirty="0" smtClean="0"/>
              <a:t>.</a:t>
            </a:r>
            <a:endParaRPr lang="es-ES" dirty="0"/>
          </a:p>
          <a:p>
            <a:pPr lvl="0"/>
            <a:r>
              <a:rPr lang="es-EC" dirty="0"/>
              <a:t>Crear campañas de prevención para una posible proliferación del dengue en zonas propensas, tales como la limpieza de contenedores de agua, el no acumulamiento de agua lluvia donde no se drene ni evapore fácilmente el agua.</a:t>
            </a:r>
            <a:endParaRPr lang="es-ES" dirty="0"/>
          </a:p>
        </p:txBody>
      </p:sp>
      <p:sp>
        <p:nvSpPr>
          <p:cNvPr id="4" name="Marcador de posición de contenido 3">
            <a:extLst>
              <a:ext uri="{FF2B5EF4-FFF2-40B4-BE49-F238E27FC236}">
                <a16:creationId xmlns:a16="http://schemas.microsoft.com/office/drawing/2014/main" xmlns="" id="{2846FF52-309D-45FC-A407-74955F1EF153}"/>
              </a:ext>
            </a:extLst>
          </p:cNvPr>
          <p:cNvSpPr>
            <a:spLocks noGrp="1"/>
          </p:cNvSpPr>
          <p:nvPr>
            <p:ph sz="half" idx="2"/>
          </p:nvPr>
        </p:nvSpPr>
        <p:spPr/>
        <p:txBody>
          <a:bodyPr rtlCol="0">
            <a:normAutofit lnSpcReduction="10000"/>
          </a:bodyPr>
          <a:lstStyle/>
          <a:p>
            <a:pPr lvl="0"/>
            <a:r>
              <a:rPr lang="es-EC" dirty="0"/>
              <a:t>La información de las estaciones meteorológicas juegan el papel más importante de este estudio; es así que se recomienda la liberación de la información y también es necesario mayor número de estaciones cerca de los puntos donde se realizó el análisis</a:t>
            </a:r>
            <a:r>
              <a:rPr lang="es-EC" dirty="0" smtClean="0"/>
              <a:t>.</a:t>
            </a:r>
            <a:endParaRPr lang="es-ES" dirty="0"/>
          </a:p>
          <a:p>
            <a:pPr lvl="0"/>
            <a:r>
              <a:rPr lang="es-EC" dirty="0"/>
              <a:t>Se recomienda que en futuros proyectos se trabaje con datos mensuales para que la proyección o probabilidad de ocurrencia sea lo más clara</a:t>
            </a:r>
            <a:r>
              <a:rPr lang="es-EC" dirty="0" smtClean="0"/>
              <a:t>.</a:t>
            </a:r>
            <a:endParaRPr lang="es-ES" dirty="0"/>
          </a:p>
        </p:txBody>
      </p:sp>
    </p:spTree>
    <p:extLst>
      <p:ext uri="{BB962C8B-B14F-4D97-AF65-F5344CB8AC3E}">
        <p14:creationId xmlns:p14="http://schemas.microsoft.com/office/powerpoint/2010/main" val="43202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E98DCA46-603B-4178-8707-30E192CE6B8D}"/>
              </a:ext>
            </a:extLst>
          </p:cNvPr>
          <p:cNvSpPr>
            <a:spLocks noGrp="1"/>
          </p:cNvSpPr>
          <p:nvPr>
            <p:ph type="title"/>
          </p:nvPr>
        </p:nvSpPr>
        <p:spPr>
          <a:xfrm>
            <a:off x="972554" y="1000600"/>
            <a:ext cx="6355346" cy="1260000"/>
          </a:xfrm>
        </p:spPr>
        <p:txBody>
          <a:bodyPr rtlCol="0">
            <a:noAutofit/>
          </a:bodyPr>
          <a:lstStyle/>
          <a:p>
            <a:pPr rtl="0"/>
            <a:r>
              <a:rPr lang="es-ES" sz="3200" b="1" dirty="0" smtClean="0">
                <a:latin typeface="Papyrus" panose="03070502060502030205" pitchFamily="66" charset="0"/>
              </a:rPr>
              <a:t>GRACIAS POR LA ATENCIÓN PRESTADA</a:t>
            </a:r>
            <a:endParaRPr lang="es-ES" sz="3200" b="1" dirty="0">
              <a:latin typeface="Papyrus" panose="03070502060502030205" pitchFamily="66" charset="0"/>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0000" b="20000"/>
          <a:stretch/>
        </p:blipFill>
        <p:spPr>
          <a:xfrm>
            <a:off x="7708901" y="1181100"/>
            <a:ext cx="4000500" cy="4800600"/>
          </a:xfrm>
          <a:prstGeom prst="rect">
            <a:avLst/>
          </a:prstGeom>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t="34815" b="33333"/>
          <a:stretch/>
        </p:blipFill>
        <p:spPr>
          <a:xfrm>
            <a:off x="1080239" y="2260600"/>
            <a:ext cx="5841261" cy="3721100"/>
          </a:xfrm>
          <a:prstGeom prst="rect">
            <a:avLst/>
          </a:prstGeom>
        </p:spPr>
      </p:pic>
    </p:spTree>
    <p:extLst>
      <p:ext uri="{BB962C8B-B14F-4D97-AF65-F5344CB8AC3E}">
        <p14:creationId xmlns:p14="http://schemas.microsoft.com/office/powerpoint/2010/main" val="239459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327" y="0"/>
            <a:ext cx="10840914" cy="1260000"/>
          </a:xfrm>
        </p:spPr>
        <p:txBody>
          <a:bodyPr/>
          <a:lstStyle/>
          <a:p>
            <a:r>
              <a:rPr lang="es-ES_tradnl" dirty="0" smtClean="0"/>
              <a:t>BIBLIOGRAFÍA</a:t>
            </a:r>
            <a:endParaRPr lang="es-ES" dirty="0"/>
          </a:p>
        </p:txBody>
      </p:sp>
      <p:sp>
        <p:nvSpPr>
          <p:cNvPr id="4" name="Rectangle 1"/>
          <p:cNvSpPr>
            <a:spLocks noChangeArrowheads="1"/>
          </p:cNvSpPr>
          <p:nvPr/>
        </p:nvSpPr>
        <p:spPr bwMode="auto">
          <a:xfrm>
            <a:off x="0" y="764024"/>
            <a:ext cx="30743288"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Abelenda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R. (2012).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Enfermedades Tropicales y Calentamiento Global?</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Obtenido de Universidad Santiago de Compostela: http://enfermedadestropicalesenfermeria.blogspot.com/2012/11/enfermedaes-tropicales-y-calentamiento.html</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Aguirre, Z., Román, J., Montalvo, D.,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Albuja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L.,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Almendáriz</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 &amp; Carvajal, V. (2011). Biodiversidad de los valles secos interandinos del Ecuador.</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Amestoy, J. (2010).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El Planeta Tierra en peligro: Calentamiento Global, Cambio Climático.</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Alicante: Club Universitario.</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Ballester, F. (2017). Contaminación Atmosférica, Cambio Climático y Salud.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Revista Española de Salud Pública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Ballester,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Ferran</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(1996). La relación entre la temperatura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amabiental</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y la mortalidad.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Rev</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Esp</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Salud Pública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251-256.</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Barros, V. (2005).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Cambio Climático global.</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Buenos Aires: Libros del Zorzal.</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Berberian</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G., &amp;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Rosanova</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M. (2012). Impact of climate change on infectious diseases.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Arch</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Argent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Pediatr</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39-45.</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Borbor, M. (2017). Aedes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aegypti</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ocupará nuevas áreas del Ecuador.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El Universo</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IPCC. (2013).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El Quinto Reporte de Evaluación del IPCC ¿Qué implica para Latinoamérica.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Alianza Clima y Desarrollo, y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Overseas</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Development</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Institute</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Licencia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Creative</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Commons</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3.0. Obtenido de ¿Qué implica para.</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IPCC. (2014).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Cambio climático, Informe de síntesis .</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Suiza: Contribución de los Grupos de trabajo I, II y III al Quinto Informe de Evaluación del Grupo.</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Isaza, J., &amp; Campos, D. (2007).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Cambio climático: glaciaciones y calentamiento global.</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Bogotá: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Ultracolor</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Ltda.</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Ize</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(2007).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Cambio climático y salud humana. INECC. México</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Obtenido de http://www2.ine.gob.mx/publicaciones/gacetas/367/cambioysalud.html </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Kourí</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G. (2006). El dengue, un problema creciente de salud en las Américas.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Revista Panamericana de Salud Pública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143-145.</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Kuhn, K., Campbell-</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Lendrum</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D.,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Haines</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 &amp; Cox, J. (2005). </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Using Climate to predict infectious disease epidemics.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WHO</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1-47.</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Lemus, E., &amp;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Corratgé</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H. (2009). Cambio climático y dengue en Cuba.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Revista Cubana de Medicina General Integral</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Lemus, E.,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Estevez</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G., &amp;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Veázquez</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J. (2002). Campaña por la esperanza: la lucha contra el dengue.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Editora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Politica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41-2.</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López, R., &amp; Molina, R. (2005). Cambio climático en España y Riesgo de enfermedades infecciosas y parasitarias transmitidas por artrópodos y roedores.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Revista Española de salud pública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López, Rogelio. (2018). Las enfermedades tropicales vuelven a España por el cambio climático. </a:t>
            </a:r>
            <a:r>
              <a:rPr kumimoji="0" lang="en-US"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Salud</a:t>
            </a:r>
            <a:r>
              <a:rPr kumimoji="0" lang="en-US"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internacional</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Pourrut</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P. (1995).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El agua en el Ecuador.</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Quito: Corporación Editora Nacional.</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Rabadán-</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Diehl</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(2017). El cambio climático sería el causante de nuevas enfermedades.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Science</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Ramirez</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L. (2008).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El modelo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multiatributo</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para el cálculo de la demanda ponderada según necesidades y problemas sanitarios </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Obtenido de http://hum.unne.edu.ar/investigacion/geografia/labtig/publicaciones/public14.pdf</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Rosas, P., Padilla , O.,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Toulkeridis</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T., &amp; Moreno, W. (2016).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Modelamiento del nicho ecológico de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Anopheles</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spp</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en el Ecuador mediante herramientas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geoinformaticas</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Sangolquí: Universidad de las fuerzas Armadas ESPE.</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SEEIMC. (2015).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La enfermedad afecta a habitantes de zonas tropicales y subtropicales, sobre todo Asia Sudoriental y el Pacífico Occidental. En los últimos años, la incidencia y la gravedad de la enfermedad han aumentado rápidamente en Latinoamérica y el Caribe</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Obtenido de Sociedad Española de Enfermedades Infecciosas y Microbiología Clínica: http://www.elperiodicodelafarmacia.com/articulo/enfermedades-y-trastornos/abc-enfermedades-tropicales/20150924130821003323.html</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SENPLADES. (2017).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Plan Nacional de Desarrollo.</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Quito.</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Stewart, A., &amp; Lowe, R. (2013). Climate and Non-Climate Drivers of Dengue Epidemics in Southern Coastal Ecuador. </a:t>
            </a:r>
            <a:r>
              <a:rPr kumimoji="0" lang="en-US"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The American Society of Tropical Medicine and Hygiene</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971-981.</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Stewart, A.,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Luzadis</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V.,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Borbor</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M., Silva, M.,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Ordoñez</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 T.,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Beltrán</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 E., &amp; Ryan, S. (2014). A social-ecological analysis of community perceptions of dengue fever and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Aedes</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aegypti</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in Machala, Ecuador.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BMC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Public</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Health</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Valerio, L.,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Sabria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M., &amp; Fabregat, A. (2002). Las enfermedades tropicales en el mundo occidental.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Medicina clínica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508-514.</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Verdera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J. (2008). Consecuencias del calentamiento global. enfermedades emergentes, reemergentes y bioseguridad. </a:t>
            </a:r>
            <a:r>
              <a:rPr kumimoji="0" lang="en-US"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Medwave</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Vezzani</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D., Velázquez, S., &amp;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Schweigmann</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N. (2004). Seasonal pattern of abundance of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Aedes</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aegypti</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Diptera</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Culicidae</a:t>
            </a:r>
            <a:r>
              <a:rPr kumimoji="0" lang="en-US"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Mem</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1"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Inst</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Oswaldo Cruz</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Wagstaff</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 (2002). Pobreza y desigualdades en el sector de la salud. </a:t>
            </a:r>
            <a:r>
              <a:rPr kumimoji="0" lang="es-EC" altLang="es-ES" sz="1200" b="0" i="1"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Revista panamericana de salud pública</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316-326.</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S" sz="11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Boussion</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M. (2012). Predecir los brotes de dengue en función del clima.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Institut</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de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Recherche</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pour</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le </a:t>
            </a:r>
            <a:r>
              <a:rPr kumimoji="0" lang="es-EC" altLang="es-ES" sz="1200" b="0" i="0" u="none" strike="noStrike" cap="none" normalizeH="0" baseline="0" dirty="0" err="1" smtClean="0">
                <a:ln>
                  <a:noFill/>
                </a:ln>
                <a:effectLst/>
                <a:latin typeface="Times New Roman" panose="02020603050405020304" pitchFamily="18" charset="0"/>
                <a:ea typeface="Calibri" panose="020F0502020204030204" pitchFamily="34" charset="0"/>
                <a:cs typeface="Times New Roman" panose="02020603050405020304" pitchFamily="18" charset="0"/>
              </a:rPr>
              <a:t>Developpement</a:t>
            </a:r>
            <a:r>
              <a:rPr kumimoji="0" lang="es-EC" altLang="es-ES" sz="1200" b="0" i="0" u="none" strike="noStrike" cap="none" normalizeH="0" baseline="0" dirty="0" smtClean="0">
                <a:ln>
                  <a:noFill/>
                </a:ln>
                <a:effectLst/>
                <a:latin typeface="Times New Roman" panose="02020603050405020304" pitchFamily="18" charset="0"/>
                <a:ea typeface="Calibri" panose="020F0502020204030204" pitchFamily="34" charset="0"/>
                <a:cs typeface="Times New Roman" panose="02020603050405020304" pitchFamily="18" charset="0"/>
              </a:rPr>
              <a:t>, 410. Recuperado el 17 de 08 de 2017, de https://es.ird.fr/la-mediateca/fichas-cientificas/410-predecir-los-brotes-de-dengue-en-funcion-del-clima</a:t>
            </a:r>
            <a:endParaRPr kumimoji="0" lang="es-ES" altLang="es-ES" sz="12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6494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descr="icono del calendario">
            <a:extLst>
              <a:ext uri="{FF2B5EF4-FFF2-40B4-BE49-F238E27FC236}">
                <a16:creationId xmlns:a16="http://schemas.microsoft.com/office/drawing/2014/main" xmlns="" id="{B83E2AB1-C03F-4257-9171-5FD5FA2720D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685799" y="781680"/>
            <a:ext cx="742950" cy="742950"/>
          </a:xfrm>
          <a:prstGeom prst="rect">
            <a:avLst/>
          </a:prstGeom>
        </p:spPr>
      </p:pic>
      <p:sp>
        <p:nvSpPr>
          <p:cNvPr id="3" name="Marcador de posición de texto 2">
            <a:extLst>
              <a:ext uri="{FF2B5EF4-FFF2-40B4-BE49-F238E27FC236}">
                <a16:creationId xmlns:a16="http://schemas.microsoft.com/office/drawing/2014/main" xmlns="" id="{1D935431-5E3F-4C1A-BED1-C5BC3D661ED8}"/>
              </a:ext>
            </a:extLst>
          </p:cNvPr>
          <p:cNvSpPr>
            <a:spLocks noGrp="1"/>
          </p:cNvSpPr>
          <p:nvPr>
            <p:ph type="body" idx="1"/>
          </p:nvPr>
        </p:nvSpPr>
        <p:spPr>
          <a:xfrm>
            <a:off x="685799" y="1568313"/>
            <a:ext cx="10840914" cy="1032826"/>
          </a:xfrm>
        </p:spPr>
        <p:txBody>
          <a:bodyPr rtlCol="0"/>
          <a:lstStyle/>
          <a:p>
            <a:r>
              <a:rPr lang="es-EC" dirty="0"/>
              <a:t>Desde 1950 se habló de un calentamiento continuo de nuestro planeta debido a las modificaciones que se han dado por las actividades antropogénicas como consecuencia de la industrialización y la demanda de vehículos a medida que pasa el tiempo</a:t>
            </a:r>
            <a:endParaRPr lang="es-ES" dirty="0"/>
          </a:p>
        </p:txBody>
      </p:sp>
      <p:sp>
        <p:nvSpPr>
          <p:cNvPr id="32" name="Marcador de posición de texto 31">
            <a:extLst>
              <a:ext uri="{FF2B5EF4-FFF2-40B4-BE49-F238E27FC236}">
                <a16:creationId xmlns:a16="http://schemas.microsoft.com/office/drawing/2014/main" xmlns="" id="{E9D7F99C-4A63-4AF2-8DFC-783C463444FE}"/>
              </a:ext>
            </a:extLst>
          </p:cNvPr>
          <p:cNvSpPr>
            <a:spLocks noGrp="1"/>
          </p:cNvSpPr>
          <p:nvPr>
            <p:ph type="body" sz="quarter" idx="14"/>
          </p:nvPr>
        </p:nvSpPr>
        <p:spPr>
          <a:xfrm>
            <a:off x="1190792" y="3748570"/>
            <a:ext cx="1310050" cy="959003"/>
          </a:xfrm>
        </p:spPr>
        <p:txBody>
          <a:bodyPr rtlCol="0"/>
          <a:lstStyle/>
          <a:p>
            <a:pPr rtl="0">
              <a:spcAft>
                <a:spcPts val="0"/>
              </a:spcAft>
            </a:pPr>
            <a:r>
              <a:rPr lang="es-ES" dirty="0" smtClean="0"/>
              <a:t>[1972]</a:t>
            </a:r>
            <a:endParaRPr lang="es-ES" dirty="0"/>
          </a:p>
          <a:p>
            <a:pPr rtl="0">
              <a:spcAft>
                <a:spcPts val="0"/>
              </a:spcAft>
            </a:pPr>
            <a:r>
              <a:rPr lang="es-ES_tradnl" dirty="0" smtClean="0"/>
              <a:t>Primera Conferencia de las Naciones Unidas sobre </a:t>
            </a:r>
            <a:r>
              <a:rPr lang="es-ES_tradnl" dirty="0"/>
              <a:t>e</a:t>
            </a:r>
            <a:r>
              <a:rPr lang="es-ES_tradnl" dirty="0" smtClean="0"/>
              <a:t>l Medio Humano</a:t>
            </a:r>
            <a:endParaRPr lang="es-ES" dirty="0"/>
          </a:p>
        </p:txBody>
      </p:sp>
      <p:sp>
        <p:nvSpPr>
          <p:cNvPr id="11" name="Elipse 9" descr="elemento decorativo">
            <a:extLst>
              <a:ext uri="{FF2B5EF4-FFF2-40B4-BE49-F238E27FC236}">
                <a16:creationId xmlns:a16="http://schemas.microsoft.com/office/drawing/2014/main" xmlns="" id="{6A7147D9-5182-4F63-A1F6-2C7F380BCAEC}"/>
              </a:ext>
              <a:ext uri="{C183D7F6-B498-43B3-948B-1728B52AA6E4}">
                <adec:decorative xmlns:adec="http://schemas.microsoft.com/office/drawing/2017/decorative" xmlns="" val="1"/>
              </a:ext>
            </a:extLst>
          </p:cNvPr>
          <p:cNvSpPr>
            <a:spLocks noChangeArrowheads="1"/>
          </p:cNvSpPr>
          <p:nvPr/>
        </p:nvSpPr>
        <p:spPr bwMode="auto">
          <a:xfrm>
            <a:off x="1711580" y="4787996"/>
            <a:ext cx="252000" cy="252000"/>
          </a:xfrm>
          <a:prstGeom prst="ellipse">
            <a:avLst/>
          </a:prstGeom>
          <a:solidFill>
            <a:schemeClr val="bg1">
              <a:lumMod val="65000"/>
              <a:lumOff val="35000"/>
            </a:schemeClr>
          </a:solidFill>
          <a:ln w="9525">
            <a:solidFill>
              <a:schemeClr val="bg2">
                <a:lumMod val="75000"/>
                <a:lumOff val="25000"/>
              </a:schemeClr>
            </a:solidFill>
          </a:ln>
          <a:effectLst>
            <a:glow rad="63500">
              <a:schemeClr val="bg2">
                <a:lumMod val="75000"/>
                <a:lumOff val="25000"/>
                <a:alpha val="40000"/>
              </a:schemeClr>
            </a:glow>
          </a:effectLst>
          <a:extLst/>
        </p:spPr>
        <p:txBody>
          <a:bodyPr rtlCol="0"/>
          <a:lstStyle/>
          <a:p>
            <a:pPr rtl="0" eaLnBrk="1" fontAlgn="auto" hangingPunct="1">
              <a:spcBef>
                <a:spcPts val="0"/>
              </a:spcBef>
              <a:spcAft>
                <a:spcPts val="0"/>
              </a:spcAft>
              <a:defRPr/>
            </a:pPr>
            <a:endParaRPr lang="es-ES">
              <a:latin typeface="+mj-lt"/>
            </a:endParaRPr>
          </a:p>
        </p:txBody>
      </p:sp>
      <p:sp>
        <p:nvSpPr>
          <p:cNvPr id="33" name="Marcador de texto 32">
            <a:extLst>
              <a:ext uri="{FF2B5EF4-FFF2-40B4-BE49-F238E27FC236}">
                <a16:creationId xmlns:a16="http://schemas.microsoft.com/office/drawing/2014/main" xmlns="" id="{11214B34-DA9D-4C1E-8508-23F492C53998}"/>
              </a:ext>
            </a:extLst>
          </p:cNvPr>
          <p:cNvSpPr>
            <a:spLocks noGrp="1"/>
          </p:cNvSpPr>
          <p:nvPr>
            <p:ph type="body" sz="quarter" idx="15"/>
          </p:nvPr>
        </p:nvSpPr>
        <p:spPr>
          <a:xfrm>
            <a:off x="3172250" y="3773970"/>
            <a:ext cx="1564850" cy="959003"/>
          </a:xfrm>
        </p:spPr>
        <p:txBody>
          <a:bodyPr rtlCol="0"/>
          <a:lstStyle/>
          <a:p>
            <a:pPr rtl="0">
              <a:spcAft>
                <a:spcPts val="0"/>
              </a:spcAft>
            </a:pPr>
            <a:r>
              <a:rPr lang="es-ES" dirty="0" smtClean="0"/>
              <a:t>[1988]</a:t>
            </a:r>
            <a:endParaRPr lang="es-ES" dirty="0"/>
          </a:p>
          <a:p>
            <a:pPr rtl="0">
              <a:spcAft>
                <a:spcPts val="0"/>
              </a:spcAft>
            </a:pPr>
            <a:r>
              <a:rPr lang="es-ES" dirty="0" smtClean="0"/>
              <a:t>Grupo Intergubernamental  de expertos sobre el Cambio Climático</a:t>
            </a:r>
            <a:endParaRPr lang="es-ES" dirty="0"/>
          </a:p>
        </p:txBody>
      </p:sp>
      <p:sp>
        <p:nvSpPr>
          <p:cNvPr id="15" name="Elipse 14" descr="elemento decorativo">
            <a:extLst>
              <a:ext uri="{FF2B5EF4-FFF2-40B4-BE49-F238E27FC236}">
                <a16:creationId xmlns:a16="http://schemas.microsoft.com/office/drawing/2014/main" xmlns="" id="{3184FF17-95E1-488F-85D0-829B6630F938}"/>
              </a:ext>
              <a:ext uri="{C183D7F6-B498-43B3-948B-1728B52AA6E4}">
                <adec:decorative xmlns:adec="http://schemas.microsoft.com/office/drawing/2017/decorative" xmlns="" val="1"/>
              </a:ext>
            </a:extLst>
          </p:cNvPr>
          <p:cNvSpPr>
            <a:spLocks noChangeArrowheads="1"/>
          </p:cNvSpPr>
          <p:nvPr/>
        </p:nvSpPr>
        <p:spPr bwMode="auto">
          <a:xfrm>
            <a:off x="3829549"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rtlCol="0"/>
          <a:lstStyle/>
          <a:p>
            <a:pPr rtl="0" eaLnBrk="1" fontAlgn="auto" hangingPunct="1">
              <a:spcBef>
                <a:spcPts val="0"/>
              </a:spcBef>
              <a:spcAft>
                <a:spcPts val="0"/>
              </a:spcAft>
              <a:defRPr/>
            </a:pPr>
            <a:endParaRPr lang="es-ES">
              <a:latin typeface="+mj-lt"/>
            </a:endParaRPr>
          </a:p>
        </p:txBody>
      </p:sp>
      <p:sp>
        <p:nvSpPr>
          <p:cNvPr id="34" name="Marcador de texto 33">
            <a:extLst>
              <a:ext uri="{FF2B5EF4-FFF2-40B4-BE49-F238E27FC236}">
                <a16:creationId xmlns:a16="http://schemas.microsoft.com/office/drawing/2014/main" xmlns="" id="{181BCB65-05D6-4968-A705-E5461BD4B7EF}"/>
              </a:ext>
            </a:extLst>
          </p:cNvPr>
          <p:cNvSpPr>
            <a:spLocks noGrp="1"/>
          </p:cNvSpPr>
          <p:nvPr>
            <p:ph type="body" sz="quarter" idx="16"/>
          </p:nvPr>
        </p:nvSpPr>
        <p:spPr/>
        <p:txBody>
          <a:bodyPr rtlCol="0"/>
          <a:lstStyle/>
          <a:p>
            <a:pPr rtl="0">
              <a:spcAft>
                <a:spcPts val="0"/>
              </a:spcAft>
            </a:pPr>
            <a:r>
              <a:rPr lang="es-ES" dirty="0" smtClean="0"/>
              <a:t>[1992]</a:t>
            </a:r>
          </a:p>
          <a:p>
            <a:pPr rtl="0">
              <a:spcAft>
                <a:spcPts val="0"/>
              </a:spcAft>
            </a:pPr>
            <a:r>
              <a:rPr lang="es-ES_tradnl" dirty="0" smtClean="0"/>
              <a:t>Cumbre de la Tierra</a:t>
            </a:r>
            <a:endParaRPr lang="es-ES" dirty="0"/>
          </a:p>
        </p:txBody>
      </p:sp>
      <p:sp>
        <p:nvSpPr>
          <p:cNvPr id="16" name="Elipse 19" descr="elemento decorativo">
            <a:extLst>
              <a:ext uri="{FF2B5EF4-FFF2-40B4-BE49-F238E27FC236}">
                <a16:creationId xmlns:a16="http://schemas.microsoft.com/office/drawing/2014/main" xmlns="" id="{E8029F86-BAEB-4FB6-9968-621202C1E881}"/>
              </a:ext>
              <a:ext uri="{C183D7F6-B498-43B3-948B-1728B52AA6E4}">
                <adec:decorative xmlns:adec="http://schemas.microsoft.com/office/drawing/2017/decorative" xmlns="" val="1"/>
              </a:ext>
            </a:extLst>
          </p:cNvPr>
          <p:cNvSpPr>
            <a:spLocks noChangeArrowheads="1"/>
          </p:cNvSpPr>
          <p:nvPr/>
        </p:nvSpPr>
        <p:spPr bwMode="auto">
          <a:xfrm>
            <a:off x="5908702" y="4788790"/>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rtlCol="0"/>
          <a:lstStyle/>
          <a:p>
            <a:pPr rtl="0" eaLnBrk="1" fontAlgn="auto" hangingPunct="1">
              <a:spcBef>
                <a:spcPts val="0"/>
              </a:spcBef>
              <a:spcAft>
                <a:spcPts val="0"/>
              </a:spcAft>
              <a:defRPr/>
            </a:pPr>
            <a:endParaRPr lang="es-ES">
              <a:latin typeface="+mj-lt"/>
            </a:endParaRPr>
          </a:p>
        </p:txBody>
      </p:sp>
      <p:sp>
        <p:nvSpPr>
          <p:cNvPr id="35" name="Marcador de texto 34">
            <a:extLst>
              <a:ext uri="{FF2B5EF4-FFF2-40B4-BE49-F238E27FC236}">
                <a16:creationId xmlns:a16="http://schemas.microsoft.com/office/drawing/2014/main" xmlns="" id="{2EF458CD-7F65-4446-8840-6E8C9C68317E}"/>
              </a:ext>
            </a:extLst>
          </p:cNvPr>
          <p:cNvSpPr>
            <a:spLocks noGrp="1"/>
          </p:cNvSpPr>
          <p:nvPr>
            <p:ph type="body" sz="quarter" idx="17"/>
          </p:nvPr>
        </p:nvSpPr>
        <p:spPr/>
        <p:txBody>
          <a:bodyPr rtlCol="0"/>
          <a:lstStyle/>
          <a:p>
            <a:pPr rtl="0">
              <a:spcAft>
                <a:spcPts val="0"/>
              </a:spcAft>
            </a:pPr>
            <a:r>
              <a:rPr lang="es-ES" dirty="0" smtClean="0"/>
              <a:t>[1997]</a:t>
            </a:r>
            <a:endParaRPr lang="es-ES" dirty="0"/>
          </a:p>
          <a:p>
            <a:pPr rtl="0">
              <a:spcAft>
                <a:spcPts val="0"/>
              </a:spcAft>
            </a:pPr>
            <a:r>
              <a:rPr lang="es-ES" dirty="0" smtClean="0"/>
              <a:t>Protocolo de Kioto</a:t>
            </a:r>
            <a:endParaRPr lang="es-ES" dirty="0"/>
          </a:p>
        </p:txBody>
      </p:sp>
      <p:sp>
        <p:nvSpPr>
          <p:cNvPr id="17" name="Elipse 270" descr="elemento decorativo">
            <a:extLst>
              <a:ext uri="{FF2B5EF4-FFF2-40B4-BE49-F238E27FC236}">
                <a16:creationId xmlns:a16="http://schemas.microsoft.com/office/drawing/2014/main" xmlns="" id="{A8F4EDB0-C386-4CCF-B742-D9788F7B7C44}"/>
              </a:ext>
              <a:ext uri="{C183D7F6-B498-43B3-948B-1728B52AA6E4}">
                <adec:decorative xmlns:adec="http://schemas.microsoft.com/office/drawing/2017/decorative" xmlns="" val="1"/>
              </a:ext>
            </a:extLst>
          </p:cNvPr>
          <p:cNvSpPr>
            <a:spLocks noChangeArrowheads="1"/>
          </p:cNvSpPr>
          <p:nvPr/>
        </p:nvSpPr>
        <p:spPr bwMode="auto">
          <a:xfrm>
            <a:off x="7988741" y="4787996"/>
            <a:ext cx="252000" cy="252000"/>
          </a:xfrm>
          <a:prstGeom prst="ellipse">
            <a:avLst/>
          </a:prstGeom>
          <a:solidFill>
            <a:schemeClr val="bg1">
              <a:lumMod val="65000"/>
              <a:lumOff val="35000"/>
            </a:schemeClr>
          </a:solidFill>
          <a:ln>
            <a:solidFill>
              <a:schemeClr val="bg2">
                <a:lumMod val="75000"/>
                <a:lumOff val="25000"/>
              </a:schemeClr>
            </a:solidFill>
          </a:ln>
          <a:effectLst>
            <a:glow rad="63500">
              <a:schemeClr val="bg2">
                <a:lumMod val="75000"/>
                <a:lumOff val="25000"/>
                <a:alpha val="40000"/>
              </a:schemeClr>
            </a:glow>
          </a:effectLst>
          <a:extLst/>
        </p:spPr>
        <p:txBody>
          <a:bodyPr rtlCol="0"/>
          <a:lstStyle/>
          <a:p>
            <a:pPr rtl="0" eaLnBrk="1" fontAlgn="auto" hangingPunct="1">
              <a:spcBef>
                <a:spcPts val="0"/>
              </a:spcBef>
              <a:spcAft>
                <a:spcPts val="0"/>
              </a:spcAft>
              <a:defRPr/>
            </a:pPr>
            <a:endParaRPr lang="es-ES">
              <a:latin typeface="+mj-lt"/>
            </a:endParaRPr>
          </a:p>
        </p:txBody>
      </p:sp>
      <p:sp>
        <p:nvSpPr>
          <p:cNvPr id="36" name="Marcador de texto 35">
            <a:extLst>
              <a:ext uri="{FF2B5EF4-FFF2-40B4-BE49-F238E27FC236}">
                <a16:creationId xmlns:a16="http://schemas.microsoft.com/office/drawing/2014/main" xmlns="" id="{E14C2379-D648-4FA4-892B-A031C8CF38FA}"/>
              </a:ext>
            </a:extLst>
          </p:cNvPr>
          <p:cNvSpPr>
            <a:spLocks noGrp="1"/>
          </p:cNvSpPr>
          <p:nvPr>
            <p:ph type="body" sz="quarter" idx="18"/>
          </p:nvPr>
        </p:nvSpPr>
        <p:spPr>
          <a:xfrm>
            <a:off x="9548424" y="3773970"/>
            <a:ext cx="1310050" cy="959003"/>
          </a:xfrm>
        </p:spPr>
        <p:txBody>
          <a:bodyPr rtlCol="0"/>
          <a:lstStyle/>
          <a:p>
            <a:pPr rtl="0">
              <a:spcAft>
                <a:spcPts val="0"/>
              </a:spcAft>
            </a:pPr>
            <a:r>
              <a:rPr lang="es-ES" dirty="0" smtClean="0"/>
              <a:t>[2011]</a:t>
            </a:r>
            <a:endParaRPr lang="es-ES" dirty="0"/>
          </a:p>
          <a:p>
            <a:pPr rtl="0">
              <a:spcAft>
                <a:spcPts val="0"/>
              </a:spcAft>
            </a:pPr>
            <a:r>
              <a:rPr lang="es-ES" dirty="0" smtClean="0"/>
              <a:t>XVII Conferencia sobre el Cambio Climático </a:t>
            </a:r>
            <a:r>
              <a:rPr lang="es-ES" dirty="0" err="1" smtClean="0"/>
              <a:t>Durban</a:t>
            </a:r>
            <a:endParaRPr lang="es-ES" dirty="0"/>
          </a:p>
        </p:txBody>
      </p:sp>
      <p:sp>
        <p:nvSpPr>
          <p:cNvPr id="13" name="Elipse 11" descr="elemento decorativo">
            <a:extLst>
              <a:ext uri="{FF2B5EF4-FFF2-40B4-BE49-F238E27FC236}">
                <a16:creationId xmlns:a16="http://schemas.microsoft.com/office/drawing/2014/main" xmlns="" id="{D62D13F9-C589-486F-8D76-6D51992A2E08}"/>
              </a:ext>
              <a:ext uri="{C183D7F6-B498-43B3-948B-1728B52AA6E4}">
                <adec:decorative xmlns:adec="http://schemas.microsoft.com/office/drawing/2017/decorative" xmlns="" val="1"/>
              </a:ext>
            </a:extLst>
          </p:cNvPr>
          <p:cNvSpPr>
            <a:spLocks noChangeArrowheads="1"/>
          </p:cNvSpPr>
          <p:nvPr/>
        </p:nvSpPr>
        <p:spPr bwMode="auto">
          <a:xfrm>
            <a:off x="10059449" y="4782234"/>
            <a:ext cx="288000" cy="288000"/>
          </a:xfrm>
          <a:prstGeom prst="ellipse">
            <a:avLst/>
          </a:prstGeom>
          <a:solidFill>
            <a:schemeClr val="bg1">
              <a:lumMod val="50000"/>
              <a:lumOff val="50000"/>
            </a:schemeClr>
          </a:solidFill>
          <a:ln w="15875">
            <a:solidFill>
              <a:schemeClr val="bg2">
                <a:lumMod val="50000"/>
                <a:lumOff val="50000"/>
              </a:schemeClr>
            </a:solidFill>
          </a:ln>
          <a:effectLst>
            <a:glow rad="101600">
              <a:schemeClr val="bg2">
                <a:lumMod val="75000"/>
                <a:lumOff val="25000"/>
                <a:alpha val="60000"/>
              </a:schemeClr>
            </a:glow>
          </a:effectLst>
          <a:extLst/>
        </p:spPr>
        <p:txBody>
          <a:bodyPr rtlCol="0"/>
          <a:lstStyle/>
          <a:p>
            <a:pPr rtl="0" eaLnBrk="1" fontAlgn="auto" hangingPunct="1">
              <a:spcBef>
                <a:spcPts val="0"/>
              </a:spcBef>
              <a:spcAft>
                <a:spcPts val="0"/>
              </a:spcAft>
              <a:defRPr/>
            </a:pPr>
            <a:endParaRPr lang="es-ES">
              <a:latin typeface="+mj-lt"/>
            </a:endParaRPr>
          </a:p>
        </p:txBody>
      </p:sp>
      <p:sp>
        <p:nvSpPr>
          <p:cNvPr id="10" name="Rectángulo 7" descr="escala de tiempo">
            <a:extLst>
              <a:ext uri="{FF2B5EF4-FFF2-40B4-BE49-F238E27FC236}">
                <a16:creationId xmlns:a16="http://schemas.microsoft.com/office/drawing/2014/main" xmlns="" id="{2B8D0290-68FF-400B-B201-1F38FEE7607A}"/>
              </a:ext>
              <a:ext uri="{C183D7F6-B498-43B3-948B-1728B52AA6E4}">
                <adec:decorative xmlns:adec="http://schemas.microsoft.com/office/drawing/2017/decorative" xmlns="" val="1"/>
              </a:ext>
            </a:extLst>
          </p:cNvPr>
          <p:cNvSpPr>
            <a:spLocks noChangeArrowheads="1"/>
          </p:cNvSpPr>
          <p:nvPr/>
        </p:nvSpPr>
        <p:spPr bwMode="auto">
          <a:xfrm>
            <a:off x="1884000" y="4913996"/>
            <a:ext cx="8424000" cy="20638"/>
          </a:xfrm>
          <a:prstGeom prst="rect">
            <a:avLst/>
          </a:prstGeom>
          <a:solidFill>
            <a:schemeClr val="tx1">
              <a:lumMod val="50000"/>
            </a:schemeClr>
          </a:solidFill>
          <a:ln w="9525">
            <a:noFill/>
            <a:miter lim="800000"/>
            <a:headEnd/>
            <a:tailEnd/>
          </a:ln>
          <a:extLst/>
        </p:spPr>
        <p:txBody>
          <a:bodyPr rtlCol="0"/>
          <a:lstStyle/>
          <a:p>
            <a:pPr rtl="0" eaLnBrk="1" fontAlgn="auto" hangingPunct="1">
              <a:spcBef>
                <a:spcPts val="0"/>
              </a:spcBef>
              <a:spcAft>
                <a:spcPts val="0"/>
              </a:spcAft>
              <a:defRPr/>
            </a:pPr>
            <a:endParaRPr lang="es-ES">
              <a:latin typeface="+mj-lt"/>
            </a:endParaRPr>
          </a:p>
        </p:txBody>
      </p:sp>
      <p:sp>
        <p:nvSpPr>
          <p:cNvPr id="4" name="Marcador de texto 3"/>
          <p:cNvSpPr>
            <a:spLocks noGrp="1"/>
          </p:cNvSpPr>
          <p:nvPr>
            <p:ph type="body" idx="13"/>
          </p:nvPr>
        </p:nvSpPr>
        <p:spPr/>
        <p:txBody>
          <a:bodyPr/>
          <a:lstStyle/>
          <a:p>
            <a:r>
              <a:rPr lang="es-EC" sz="1600" dirty="0"/>
              <a:t>Tenemos un planeta más cálido; lo cual desencadena una serie de problemas como derretimiento de glaciares, aumento de nivel del mar, cambio en la salinidad y acidez en los océanos, cambio en el funcionamiento de los ecosistemas y efectos en la salud.</a:t>
            </a:r>
            <a:endParaRPr lang="es-ES" sz="1600" dirty="0"/>
          </a:p>
        </p:txBody>
      </p:sp>
    </p:spTree>
    <p:extLst>
      <p:ext uri="{BB962C8B-B14F-4D97-AF65-F5344CB8AC3E}">
        <p14:creationId xmlns:p14="http://schemas.microsoft.com/office/powerpoint/2010/main" val="53704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texto 3">
            <a:extLst>
              <a:ext uri="{FF2B5EF4-FFF2-40B4-BE49-F238E27FC236}">
                <a16:creationId xmlns:a16="http://schemas.microsoft.com/office/drawing/2014/main" xmlns="" id="{44FA16B2-6A61-4B79-B91C-B41F21F14F7D}"/>
              </a:ext>
            </a:extLst>
          </p:cNvPr>
          <p:cNvSpPr>
            <a:spLocks noGrp="1"/>
          </p:cNvSpPr>
          <p:nvPr>
            <p:ph type="body" sz="half" idx="2"/>
          </p:nvPr>
        </p:nvSpPr>
        <p:spPr>
          <a:xfrm>
            <a:off x="1085849" y="1828801"/>
            <a:ext cx="6610351" cy="3606800"/>
          </a:xfrm>
        </p:spPr>
        <p:txBody>
          <a:bodyPr rtlCol="0">
            <a:normAutofit/>
          </a:bodyPr>
          <a:lstStyle/>
          <a:p>
            <a:r>
              <a:rPr lang="es-EC" dirty="0"/>
              <a:t>El calentamiento global ha ocasionado no solo daños en el medio ambiente sino también en los seres humanos, debido a que ha aumentado la contaminación en el agua, aire y suelo; además, propagaciones de virus y olas de calor que han causado miles de </a:t>
            </a:r>
            <a:r>
              <a:rPr lang="es-EC" dirty="0" smtClean="0"/>
              <a:t>muertes.</a:t>
            </a:r>
          </a:p>
          <a:p>
            <a:r>
              <a:rPr lang="es-EC" dirty="0"/>
              <a:t>S</a:t>
            </a:r>
            <a:r>
              <a:rPr lang="es-EC" dirty="0" smtClean="0"/>
              <a:t>e </a:t>
            </a:r>
            <a:r>
              <a:rPr lang="es-EC" dirty="0"/>
              <a:t>han visto ya </a:t>
            </a:r>
            <a:r>
              <a:rPr lang="es-EC" dirty="0" smtClean="0"/>
              <a:t>variaciones </a:t>
            </a:r>
            <a:r>
              <a:rPr lang="es-EC" dirty="0"/>
              <a:t>a causa del cambio climático como el deshielo de </a:t>
            </a:r>
            <a:r>
              <a:rPr lang="es-EC" dirty="0" smtClean="0"/>
              <a:t>permafrost</a:t>
            </a:r>
            <a:r>
              <a:rPr lang="es-EC" dirty="0"/>
              <a:t>, alargamiento de las estaciones, desplazamiento de animales, incidencia de insectos, entre </a:t>
            </a:r>
            <a:r>
              <a:rPr lang="es-EC" dirty="0" smtClean="0"/>
              <a:t>otros.</a:t>
            </a:r>
          </a:p>
          <a:p>
            <a:r>
              <a:rPr lang="es-EC" dirty="0" smtClean="0"/>
              <a:t>Enfermedades </a:t>
            </a:r>
            <a:r>
              <a:rPr lang="es-EC" dirty="0"/>
              <a:t>como el dengue y la malaria que suponía estaban bajo control han reaparecido a causa del calentamiento </a:t>
            </a:r>
            <a:r>
              <a:rPr lang="es-EC" dirty="0" smtClean="0"/>
              <a:t>global.</a:t>
            </a:r>
          </a:p>
        </p:txBody>
      </p:sp>
      <p:pic>
        <p:nvPicPr>
          <p:cNvPr id="8" name="Marcador de posición de imagen 7"/>
          <p:cNvPicPr>
            <a:picLocks noGrp="1" noChangeAspect="1"/>
          </p:cNvPicPr>
          <p:nvPr>
            <p:ph type="pic" idx="1"/>
          </p:nvPr>
        </p:nvPicPr>
        <p:blipFill>
          <a:blip r:embed="rId3">
            <a:extLst>
              <a:ext uri="{28A0092B-C50C-407E-A947-70E740481C1C}">
                <a14:useLocalDpi xmlns:a14="http://schemas.microsoft.com/office/drawing/2010/main" val="0"/>
              </a:ext>
            </a:extLst>
          </a:blip>
          <a:srcRect l="24958" r="24958"/>
          <a:stretch>
            <a:fillRect/>
          </a:stretch>
        </p:blipFill>
        <p:spPr/>
      </p:pic>
    </p:spTree>
    <p:extLst>
      <p:ext uri="{BB962C8B-B14F-4D97-AF65-F5344CB8AC3E}">
        <p14:creationId xmlns:p14="http://schemas.microsoft.com/office/powerpoint/2010/main" val="173389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BE71A9-3DD2-40A0-A793-8A327B7870FD}"/>
              </a:ext>
            </a:extLst>
          </p:cNvPr>
          <p:cNvSpPr>
            <a:spLocks noGrp="1"/>
          </p:cNvSpPr>
          <p:nvPr>
            <p:ph type="title"/>
          </p:nvPr>
        </p:nvSpPr>
        <p:spPr/>
        <p:txBody>
          <a:bodyPr rtlCol="0">
            <a:noAutofit/>
          </a:bodyPr>
          <a:lstStyle/>
          <a:p>
            <a:pPr algn="just"/>
            <a:r>
              <a:rPr lang="es-EC" sz="1400" dirty="0"/>
              <a:t>Los insectos presentan alta sensibilidad ante el cambio climático por la temperatura, patrones de precipitación y viento, lo que puede aumentar la distribución o alterar su desarrollo</a:t>
            </a:r>
            <a:endParaRPr lang="es-ES" sz="1400" dirty="0"/>
          </a:p>
        </p:txBody>
      </p:sp>
      <p:sp>
        <p:nvSpPr>
          <p:cNvPr id="4" name="Marcador de posición de texto 3">
            <a:extLst>
              <a:ext uri="{FF2B5EF4-FFF2-40B4-BE49-F238E27FC236}">
                <a16:creationId xmlns:a16="http://schemas.microsoft.com/office/drawing/2014/main" xmlns="" id="{89E3F3D3-E33B-4CC0-A31E-7554F6BAEA6C}"/>
              </a:ext>
            </a:extLst>
          </p:cNvPr>
          <p:cNvSpPr>
            <a:spLocks noGrp="1"/>
          </p:cNvSpPr>
          <p:nvPr>
            <p:ph type="body" sz="half" idx="2"/>
          </p:nvPr>
        </p:nvSpPr>
        <p:spPr>
          <a:xfrm>
            <a:off x="6311900" y="2255968"/>
            <a:ext cx="5194299" cy="3476617"/>
          </a:xfrm>
        </p:spPr>
        <p:txBody>
          <a:bodyPr rtlCol="0"/>
          <a:lstStyle/>
          <a:p>
            <a:pPr rtl="0"/>
            <a:r>
              <a:rPr lang="es-ES_tradnl" dirty="0" smtClean="0"/>
              <a:t>CARACTERÍSTICAS </a:t>
            </a:r>
          </a:p>
          <a:p>
            <a:pPr marL="285750" indent="-285750" rtl="0">
              <a:buFont typeface="Arial" panose="020B0604020202020204" pitchFamily="34" charset="0"/>
              <a:buChar char="•"/>
            </a:pPr>
            <a:r>
              <a:rPr lang="es-ES_tradnl" dirty="0" smtClean="0"/>
              <a:t>Mosquito sobrevive hasta 2200 msnm</a:t>
            </a:r>
          </a:p>
          <a:p>
            <a:pPr marL="285750" indent="-285750" rtl="0">
              <a:buFont typeface="Arial" panose="020B0604020202020204" pitchFamily="34" charset="0"/>
              <a:buChar char="•"/>
            </a:pPr>
            <a:r>
              <a:rPr lang="es-ES_tradnl" dirty="0" smtClean="0"/>
              <a:t>Virus del mosquito sobrevive hasta 1700 msnm</a:t>
            </a:r>
          </a:p>
          <a:p>
            <a:pPr marL="285750" indent="-285750" rtl="0">
              <a:buFont typeface="Arial" panose="020B0604020202020204" pitchFamily="34" charset="0"/>
              <a:buChar char="•"/>
            </a:pPr>
            <a:r>
              <a:rPr lang="es-ES_tradnl" dirty="0" smtClean="0"/>
              <a:t>Temperatura promedio de 32ºC</a:t>
            </a:r>
          </a:p>
          <a:p>
            <a:pPr marL="285750" indent="-285750" rtl="0">
              <a:buFont typeface="Arial" panose="020B0604020202020204" pitchFamily="34" charset="0"/>
              <a:buChar char="•"/>
            </a:pPr>
            <a:r>
              <a:rPr lang="es-ES_tradnl" dirty="0" smtClean="0"/>
              <a:t>Humedad Relativa 90%</a:t>
            </a:r>
          </a:p>
          <a:p>
            <a:pPr marL="285750" indent="-285750" rtl="0">
              <a:buFont typeface="Arial" panose="020B0604020202020204" pitchFamily="34" charset="0"/>
              <a:buChar char="•"/>
            </a:pPr>
            <a:r>
              <a:rPr lang="es-ES_tradnl" dirty="0" smtClean="0"/>
              <a:t>Precipitaciones mayores a 500 mm</a:t>
            </a:r>
          </a:p>
          <a:p>
            <a:pPr rtl="0"/>
            <a:endParaRPr lang="es-ES" dirty="0"/>
          </a:p>
        </p:txBody>
      </p:sp>
      <p:pic>
        <p:nvPicPr>
          <p:cNvPr id="5" name="Marcador de posición de imagen 4"/>
          <p:cNvPicPr>
            <a:picLocks noGrp="1" noChangeAspect="1"/>
          </p:cNvPicPr>
          <p:nvPr>
            <p:ph type="pic" idx="1"/>
          </p:nvPr>
        </p:nvPicPr>
        <p:blipFill>
          <a:blip r:embed="rId3">
            <a:extLst>
              <a:ext uri="{28A0092B-C50C-407E-A947-70E740481C1C}">
                <a14:useLocalDpi xmlns:a14="http://schemas.microsoft.com/office/drawing/2010/main" val="0"/>
              </a:ext>
            </a:extLst>
          </a:blip>
          <a:srcRect l="16239" r="16239"/>
          <a:stretch>
            <a:fillRect/>
          </a:stretch>
        </p:blipFill>
        <p:spPr>
          <a:xfrm>
            <a:off x="613275" y="914400"/>
            <a:ext cx="5216026" cy="4818185"/>
          </a:xfrm>
        </p:spPr>
      </p:pic>
      <p:sp>
        <p:nvSpPr>
          <p:cNvPr id="3" name="Rectángulo 2"/>
          <p:cNvSpPr/>
          <p:nvPr/>
        </p:nvSpPr>
        <p:spPr>
          <a:xfrm>
            <a:off x="1113924" y="5486820"/>
            <a:ext cx="4503156" cy="923330"/>
          </a:xfrm>
          <a:prstGeom prst="rect">
            <a:avLst/>
          </a:prstGeom>
          <a:noFill/>
        </p:spPr>
        <p:txBody>
          <a:bodyPr wrap="none" lIns="91440" tIns="45720" rIns="91440" bIns="45720">
            <a:spAutoFit/>
          </a:bodyPr>
          <a:lstStyle/>
          <a:p>
            <a:pPr algn="ctr"/>
            <a:r>
              <a:rPr lang="es-ES" sz="5400" b="1" i="1" dirty="0" smtClean="0">
                <a:ln w="9525">
                  <a:solidFill>
                    <a:schemeClr val="bg1"/>
                  </a:solidFill>
                  <a:prstDash val="solid"/>
                </a:ln>
                <a:effectLst>
                  <a:outerShdw blurRad="12700" dist="38100" dir="2700000" algn="tl" rotWithShape="0">
                    <a:schemeClr val="bg1">
                      <a:lumMod val="50000"/>
                    </a:schemeClr>
                  </a:outerShdw>
                </a:effectLst>
              </a:rPr>
              <a:t>Aedes </a:t>
            </a:r>
            <a:r>
              <a:rPr lang="es-ES" sz="5400" b="1" i="1" dirty="0" err="1">
                <a:ln w="9525">
                  <a:solidFill>
                    <a:schemeClr val="bg1"/>
                  </a:solidFill>
                  <a:prstDash val="solid"/>
                </a:ln>
                <a:effectLst>
                  <a:outerShdw blurRad="12700" dist="38100" dir="2700000" algn="tl" rotWithShape="0">
                    <a:schemeClr val="bg1">
                      <a:lumMod val="50000"/>
                    </a:schemeClr>
                  </a:outerShdw>
                </a:effectLst>
              </a:rPr>
              <a:t>A</a:t>
            </a:r>
            <a:r>
              <a:rPr lang="es-ES" sz="5400" b="1" i="1" dirty="0" err="1" smtClean="0">
                <a:ln w="9525">
                  <a:solidFill>
                    <a:schemeClr val="bg1"/>
                  </a:solidFill>
                  <a:prstDash val="solid"/>
                </a:ln>
                <a:effectLst>
                  <a:outerShdw blurRad="12700" dist="38100" dir="2700000" algn="tl" rotWithShape="0">
                    <a:schemeClr val="bg1">
                      <a:lumMod val="50000"/>
                    </a:schemeClr>
                  </a:outerShdw>
                </a:effectLst>
              </a:rPr>
              <a:t>egypti</a:t>
            </a:r>
            <a:endParaRPr lang="es-ES" sz="5400" b="1" i="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4386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F70BC9-4028-4C57-A49A-BB164F023B33}"/>
              </a:ext>
            </a:extLst>
          </p:cNvPr>
          <p:cNvSpPr>
            <a:spLocks noGrp="1"/>
          </p:cNvSpPr>
          <p:nvPr>
            <p:ph type="title"/>
          </p:nvPr>
        </p:nvSpPr>
        <p:spPr/>
        <p:txBody>
          <a:bodyPr rtlCol="0"/>
          <a:lstStyle/>
          <a:p>
            <a:pPr rtl="0"/>
            <a:r>
              <a:rPr lang="es-ES_tradnl" dirty="0" smtClean="0"/>
              <a:t>PRETENDER QUE EL CAMBIO CLIMÁTICO NO ES REAL, NO HARÁ QUE DESAPAREZCA</a:t>
            </a:r>
            <a:endParaRPr lang="es-ES" dirty="0"/>
          </a:p>
        </p:txBody>
      </p:sp>
      <p:sp>
        <p:nvSpPr>
          <p:cNvPr id="3" name="Marcador de posición de texto 2">
            <a:extLst>
              <a:ext uri="{FF2B5EF4-FFF2-40B4-BE49-F238E27FC236}">
                <a16:creationId xmlns:a16="http://schemas.microsoft.com/office/drawing/2014/main" xmlns="" id="{9C059A28-6923-4B5B-9304-CCFE4E2B8582}"/>
              </a:ext>
            </a:extLst>
          </p:cNvPr>
          <p:cNvSpPr>
            <a:spLocks noGrp="1"/>
          </p:cNvSpPr>
          <p:nvPr>
            <p:ph type="body" sz="quarter" idx="13"/>
          </p:nvPr>
        </p:nvSpPr>
        <p:spPr/>
        <p:txBody>
          <a:bodyPr rtlCol="0"/>
          <a:lstStyle/>
          <a:p>
            <a:pPr rtl="0"/>
            <a:r>
              <a:rPr lang="es-ES" dirty="0" smtClean="0"/>
              <a:t>Leonardo Di </a:t>
            </a:r>
            <a:r>
              <a:rPr lang="es-ES" dirty="0" err="1"/>
              <a:t>C</a:t>
            </a:r>
            <a:r>
              <a:rPr lang="es-ES" dirty="0" err="1" smtClean="0"/>
              <a:t>aprio</a:t>
            </a:r>
            <a:endParaRPr lang="es-ES" dirty="0"/>
          </a:p>
        </p:txBody>
      </p:sp>
      <p:sp>
        <p:nvSpPr>
          <p:cNvPr id="4" name="Marcador de posición de texto 3">
            <a:extLst>
              <a:ext uri="{FF2B5EF4-FFF2-40B4-BE49-F238E27FC236}">
                <a16:creationId xmlns:a16="http://schemas.microsoft.com/office/drawing/2014/main" xmlns="" id="{1EC8D87A-A43B-467C-9549-98D8C6155027}"/>
              </a:ext>
            </a:extLst>
          </p:cNvPr>
          <p:cNvSpPr>
            <a:spLocks noGrp="1"/>
          </p:cNvSpPr>
          <p:nvPr>
            <p:ph type="body" idx="1"/>
          </p:nvPr>
        </p:nvSpPr>
        <p:spPr bwMode="black"/>
        <p:txBody>
          <a:bodyPr rtlCol="0"/>
          <a:lstStyle/>
          <a:p>
            <a:r>
              <a:rPr lang="es-EC" dirty="0"/>
              <a:t>Según un informe global </a:t>
            </a:r>
            <a:r>
              <a:rPr lang="es-EC" dirty="0" smtClean="0"/>
              <a:t>del IPCC advierte </a:t>
            </a:r>
            <a:r>
              <a:rPr lang="es-EC" dirty="0"/>
              <a:t>que un incremento en la temperatura de 1,5ºC y de 2ºC dentro de 11 años traerá consecuencias sobre el ecosistema, salud humana y bienestar, aumentando la morbilidad y la </a:t>
            </a:r>
            <a:r>
              <a:rPr lang="es-EC" dirty="0" smtClean="0"/>
              <a:t>mortalidad.</a:t>
            </a:r>
            <a:endParaRPr lang="es-ES" dirty="0"/>
          </a:p>
        </p:txBody>
      </p:sp>
    </p:spTree>
    <p:extLst>
      <p:ext uri="{BB962C8B-B14F-4D97-AF65-F5344CB8AC3E}">
        <p14:creationId xmlns:p14="http://schemas.microsoft.com/office/powerpoint/2010/main" val="198330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p:txBody>
          <a:bodyPr rtlCol="0">
            <a:normAutofit/>
          </a:bodyPr>
          <a:lstStyle/>
          <a:p>
            <a:pPr rtl="0"/>
            <a:r>
              <a:rPr lang="es-ES" dirty="0" smtClean="0"/>
              <a:t>Planteamiento del problema</a:t>
            </a:r>
            <a:endParaRPr lang="es-ES" dirty="0"/>
          </a:p>
        </p:txBody>
      </p:sp>
      <p:pic>
        <p:nvPicPr>
          <p:cNvPr id="7" name="Imagen 6" descr="icono de lupa">
            <a:extLst>
              <a:ext uri="{FF2B5EF4-FFF2-40B4-BE49-F238E27FC236}">
                <a16:creationId xmlns:a16="http://schemas.microsoft.com/office/drawing/2014/main" xmlns="" id="{AAE36621-6FAB-4009-9D5C-CE767DF10D2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7755831" y="894451"/>
            <a:ext cx="685800" cy="685800"/>
          </a:xfrm>
          <a:prstGeom prst="rect">
            <a:avLst/>
          </a:prstGeom>
        </p:spPr>
      </p:pic>
      <p:sp>
        <p:nvSpPr>
          <p:cNvPr id="3" name="Marcador de posición de contenido 2">
            <a:extLst>
              <a:ext uri="{FF2B5EF4-FFF2-40B4-BE49-F238E27FC236}">
                <a16:creationId xmlns:a16="http://schemas.microsoft.com/office/drawing/2014/main" xmlns="" id="{90E8A47E-9D4A-4D70-B23A-B0AC3757292F}"/>
              </a:ext>
            </a:extLst>
          </p:cNvPr>
          <p:cNvSpPr>
            <a:spLocks noGrp="1"/>
          </p:cNvSpPr>
          <p:nvPr>
            <p:ph idx="1"/>
          </p:nvPr>
        </p:nvSpPr>
        <p:spPr/>
        <p:txBody>
          <a:bodyPr rtlCol="0"/>
          <a:lstStyle/>
          <a:p>
            <a:pPr algn="just"/>
            <a:r>
              <a:rPr lang="es-ES" dirty="0" smtClean="0"/>
              <a:t>En Ecuador se han reportado consecuencias del cambio climático, como inundaciones, estiajes, proliferación de plagas, entre otros;</a:t>
            </a:r>
            <a:r>
              <a:rPr lang="es-EC" dirty="0" smtClean="0"/>
              <a:t> </a:t>
            </a:r>
            <a:r>
              <a:rPr lang="es-EC" dirty="0"/>
              <a:t>en los últimos años han existido fenómenos atípicos muy difíciles de pronosticar y definir su </a:t>
            </a:r>
            <a:r>
              <a:rPr lang="es-EC" dirty="0" smtClean="0"/>
              <a:t>comportamiento, </a:t>
            </a:r>
            <a:r>
              <a:rPr lang="es-EC" dirty="0"/>
              <a:t>el cambio climático ocasionaría que el virus llegue a zonas donde incremente la temperatura; y no precisamente en la Costa o en la Amazonia, donde siempre han </a:t>
            </a:r>
            <a:r>
              <a:rPr lang="es-EC" dirty="0" smtClean="0"/>
              <a:t>existido. </a:t>
            </a:r>
            <a:endParaRPr lang="es-EC" dirty="0"/>
          </a:p>
          <a:p>
            <a:pPr algn="just"/>
            <a:r>
              <a:rPr lang="es-EC" dirty="0"/>
              <a:t>Es así que se plantea un estudio estadístico para la región Sierra en Ecuador en los principales valles interandinos donde </a:t>
            </a:r>
            <a:r>
              <a:rPr lang="es-EC" dirty="0" smtClean="0"/>
              <a:t>se proyecte </a:t>
            </a:r>
            <a:r>
              <a:rPr lang="es-EC" dirty="0" smtClean="0"/>
              <a:t>de </a:t>
            </a:r>
            <a:r>
              <a:rPr lang="es-EC" dirty="0"/>
              <a:t>los parámetros climatológicos </a:t>
            </a:r>
            <a:r>
              <a:rPr lang="es-EC" dirty="0" smtClean="0"/>
              <a:t>de </a:t>
            </a:r>
            <a:r>
              <a:rPr lang="es-EC" dirty="0"/>
              <a:t>temperatura y humedad, para con ello diagnosticar si existe las condiciones apropiadas para que el </a:t>
            </a:r>
            <a:r>
              <a:rPr lang="es-EC" i="1" dirty="0"/>
              <a:t>Aedes </a:t>
            </a:r>
            <a:r>
              <a:rPr lang="es-EC" i="1" dirty="0" err="1"/>
              <a:t>aegypty</a:t>
            </a:r>
            <a:r>
              <a:rPr lang="es-EC" dirty="0"/>
              <a:t> se desarrolle </a:t>
            </a:r>
            <a:r>
              <a:rPr lang="es-EC" dirty="0" smtClean="0"/>
              <a:t>y </a:t>
            </a:r>
            <a:r>
              <a:rPr lang="es-EC" dirty="0"/>
              <a:t>cause un brote de virus del dengue ante un posible cambio climático donde antes era casi imposible, creando escenarios con una variabilidad de 1, 1.5 y 2 </a:t>
            </a:r>
            <a:r>
              <a:rPr lang="es-EC" dirty="0">
                <a:sym typeface="Symbol" panose="05050102010706020507" pitchFamily="18" charset="2"/>
              </a:rPr>
              <a:t></a:t>
            </a:r>
            <a:r>
              <a:rPr lang="es-EC" dirty="0" err="1"/>
              <a:t>ºC</a:t>
            </a:r>
            <a:r>
              <a:rPr lang="es-EC" dirty="0">
                <a:sym typeface="Symbol" panose="05050102010706020507" pitchFamily="18" charset="2"/>
              </a:rPr>
              <a:t></a:t>
            </a:r>
            <a:r>
              <a:rPr lang="es-EC" dirty="0"/>
              <a:t> y ; con la utilización de herramientas </a:t>
            </a:r>
            <a:r>
              <a:rPr lang="es-EC" dirty="0" err="1"/>
              <a:t>geomáticas</a:t>
            </a:r>
            <a:r>
              <a:rPr lang="es-EC" dirty="0"/>
              <a:t> que permitan la variabilidad de los datos</a:t>
            </a:r>
            <a:r>
              <a:rPr lang="es-EC" dirty="0" smtClean="0"/>
              <a:t>.</a:t>
            </a:r>
            <a:endParaRPr lang="es-ES" dirty="0"/>
          </a:p>
        </p:txBody>
      </p:sp>
    </p:spTree>
    <p:extLst>
      <p:ext uri="{BB962C8B-B14F-4D97-AF65-F5344CB8AC3E}">
        <p14:creationId xmlns:p14="http://schemas.microsoft.com/office/powerpoint/2010/main" val="21444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cono de bolígrafo y papel">
            <a:extLst>
              <a:ext uri="{FF2B5EF4-FFF2-40B4-BE49-F238E27FC236}">
                <a16:creationId xmlns:a16="http://schemas.microsoft.com/office/drawing/2014/main" xmlns="" id="{CE889C08-FD1F-4AE0-9D82-E718A6E92DF1}"/>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0538153" y="168538"/>
            <a:ext cx="814387" cy="814387"/>
          </a:xfrm>
          <a:prstGeom prst="rect">
            <a:avLst/>
          </a:prstGeom>
        </p:spPr>
      </p:pic>
      <p:sp>
        <p:nvSpPr>
          <p:cNvPr id="3" name="Marcador de posición de texto 2">
            <a:extLst>
              <a:ext uri="{FF2B5EF4-FFF2-40B4-BE49-F238E27FC236}">
                <a16:creationId xmlns:a16="http://schemas.microsoft.com/office/drawing/2014/main" xmlns="" id="{CBECD2AB-7B57-4093-A2C5-E0BA9203854D}"/>
              </a:ext>
            </a:extLst>
          </p:cNvPr>
          <p:cNvSpPr>
            <a:spLocks noGrp="1"/>
          </p:cNvSpPr>
          <p:nvPr>
            <p:ph type="body" idx="1"/>
          </p:nvPr>
        </p:nvSpPr>
        <p:spPr>
          <a:xfrm>
            <a:off x="685799" y="1003300"/>
            <a:ext cx="5202071" cy="1782527"/>
          </a:xfrm>
        </p:spPr>
        <p:txBody>
          <a:bodyPr rtlCol="0"/>
          <a:lstStyle/>
          <a:p>
            <a:r>
              <a:rPr lang="es-EC" dirty="0"/>
              <a:t>Existe una interrelación entre la pobreza y la salud, y es palpable que los países pobres presentan mayores problemas de salud y hace que de una u otra forma sigan siendo pobres; las desigualdades sanitarias exponen a una sociedad con pocos ingresos y baja educación en el </a:t>
            </a:r>
            <a:r>
              <a:rPr lang="es-EC" dirty="0" smtClean="0"/>
              <a:t>tema.</a:t>
            </a:r>
            <a:endParaRPr lang="es-ES" dirty="0"/>
          </a:p>
        </p:txBody>
      </p:sp>
      <p:sp>
        <p:nvSpPr>
          <p:cNvPr id="5" name="Marcador de posición de texto 4">
            <a:extLst>
              <a:ext uri="{FF2B5EF4-FFF2-40B4-BE49-F238E27FC236}">
                <a16:creationId xmlns:a16="http://schemas.microsoft.com/office/drawing/2014/main" xmlns="" id="{C97B01CB-70D1-4DA6-A9BF-B0BA77A1609B}"/>
              </a:ext>
            </a:extLst>
          </p:cNvPr>
          <p:cNvSpPr>
            <a:spLocks noGrp="1"/>
          </p:cNvSpPr>
          <p:nvPr>
            <p:ph type="body" sz="quarter" idx="3"/>
          </p:nvPr>
        </p:nvSpPr>
        <p:spPr>
          <a:xfrm>
            <a:off x="6298270" y="1513999"/>
            <a:ext cx="5228444" cy="916228"/>
          </a:xfrm>
        </p:spPr>
        <p:txBody>
          <a:bodyPr rtlCol="0"/>
          <a:lstStyle/>
          <a:p>
            <a:r>
              <a:rPr lang="es-EC" dirty="0" smtClean="0"/>
              <a:t>La transmisión </a:t>
            </a:r>
            <a:r>
              <a:rPr lang="es-EC" dirty="0"/>
              <a:t>requiere de varios factores que hacen que la propagación del mosquito sea más fácil; como el crecimiento demográfico, la infraestructura de la salud pública, condiciones socioeconómicas, salubridad, gestión de aguas servidas, accesibilidad a servicios básicos y no menos importante el cambio climático.</a:t>
            </a:r>
            <a:endParaRPr lang="es-ES" dirty="0"/>
          </a:p>
        </p:txBody>
      </p:sp>
      <p:pic>
        <p:nvPicPr>
          <p:cNvPr id="7" name="Marcador de contenido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5800" y="3118799"/>
            <a:ext cx="5202238" cy="2419040"/>
          </a:xfrm>
        </p:spPr>
      </p:pic>
      <p:pic>
        <p:nvPicPr>
          <p:cNvPr id="9" name="Marcador de contenido 8"/>
          <p:cNvPicPr>
            <a:picLocks noGrp="1" noChangeAspect="1"/>
          </p:cNvPicPr>
          <p:nvPr>
            <p:ph sz="quarter" idx="4"/>
          </p:nvPr>
        </p:nvPicPr>
        <p:blipFill>
          <a:blip r:embed="rId5"/>
          <a:stretch>
            <a:fillRect/>
          </a:stretch>
        </p:blipFill>
        <p:spPr>
          <a:xfrm>
            <a:off x="7469095" y="3270571"/>
            <a:ext cx="2859272" cy="2115495"/>
          </a:xfrm>
          <a:prstGeom prst="rect">
            <a:avLst/>
          </a:prstGeom>
        </p:spPr>
      </p:pic>
    </p:spTree>
    <p:extLst>
      <p:ext uri="{BB962C8B-B14F-4D97-AF65-F5344CB8AC3E}">
        <p14:creationId xmlns:p14="http://schemas.microsoft.com/office/powerpoint/2010/main" val="144521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478200-0985-4DED-A84B-D6ADED92FAE6}"/>
              </a:ext>
            </a:extLst>
          </p:cNvPr>
          <p:cNvSpPr>
            <a:spLocks noGrp="1"/>
          </p:cNvSpPr>
          <p:nvPr>
            <p:ph type="title"/>
          </p:nvPr>
        </p:nvSpPr>
        <p:spPr>
          <a:xfrm>
            <a:off x="685801" y="330200"/>
            <a:ext cx="10840914" cy="1260000"/>
          </a:xfrm>
        </p:spPr>
        <p:txBody>
          <a:bodyPr rtlCol="0">
            <a:normAutofit/>
          </a:bodyPr>
          <a:lstStyle/>
          <a:p>
            <a:pPr rtl="0"/>
            <a:r>
              <a:rPr lang="es-ES_tradnl" dirty="0" smtClean="0"/>
              <a:t>ÁREA DE ESTUDIO</a:t>
            </a:r>
            <a:endParaRPr lang="es-ES" dirty="0"/>
          </a:p>
        </p:txBody>
      </p:sp>
      <p:sp>
        <p:nvSpPr>
          <p:cNvPr id="4" name="CuadroTexto 3"/>
          <p:cNvSpPr txBox="1"/>
          <p:nvPr/>
        </p:nvSpPr>
        <p:spPr>
          <a:xfrm>
            <a:off x="6106258" y="2978874"/>
            <a:ext cx="4573451" cy="1200329"/>
          </a:xfrm>
          <a:prstGeom prst="rect">
            <a:avLst/>
          </a:prstGeom>
          <a:noFill/>
        </p:spPr>
        <p:txBody>
          <a:bodyPr wrap="square" rtlCol="0">
            <a:spAutoFit/>
          </a:bodyPr>
          <a:lstStyle/>
          <a:p>
            <a:pPr algn="just"/>
            <a:r>
              <a:rPr lang="es-ES_tradnl" dirty="0"/>
              <a:t>Los valles interandinos </a:t>
            </a:r>
            <a:r>
              <a:rPr lang="es-ES_tradnl" dirty="0" smtClean="0"/>
              <a:t> </a:t>
            </a:r>
            <a:r>
              <a:rPr lang="es-ES_tradnl" dirty="0"/>
              <a:t>en los que se va a trabajar están: Valle </a:t>
            </a:r>
            <a:r>
              <a:rPr lang="es-ES_tradnl" dirty="0" smtClean="0"/>
              <a:t>del </a:t>
            </a:r>
            <a:r>
              <a:rPr lang="es-ES_tradnl" dirty="0"/>
              <a:t>Chota, </a:t>
            </a:r>
            <a:r>
              <a:rPr lang="es-ES_tradnl" dirty="0" err="1" smtClean="0"/>
              <a:t>Guayllabamba</a:t>
            </a:r>
            <a:r>
              <a:rPr lang="es-ES_tradnl" dirty="0" smtClean="0"/>
              <a:t>, </a:t>
            </a:r>
            <a:r>
              <a:rPr lang="es-ES_tradnl" dirty="0" err="1"/>
              <a:t>Patate</a:t>
            </a:r>
            <a:r>
              <a:rPr lang="es-ES_tradnl" dirty="0"/>
              <a:t>, Chambo, </a:t>
            </a:r>
            <a:r>
              <a:rPr lang="es-ES_tradnl" dirty="0" smtClean="0"/>
              <a:t>Chimbo, </a:t>
            </a:r>
            <a:r>
              <a:rPr lang="es-ES_tradnl" dirty="0"/>
              <a:t>Cañar, Paute, </a:t>
            </a:r>
            <a:r>
              <a:rPr lang="es-ES_tradnl" dirty="0" smtClean="0"/>
              <a:t>Jubones</a:t>
            </a:r>
            <a:r>
              <a:rPr lang="es-ES_tradnl" dirty="0"/>
              <a:t> </a:t>
            </a:r>
            <a:r>
              <a:rPr lang="es-ES_tradnl" dirty="0" smtClean="0"/>
              <a:t> y </a:t>
            </a:r>
            <a:r>
              <a:rPr lang="es-ES_tradnl" dirty="0" err="1" smtClean="0"/>
              <a:t>Vilcabamba</a:t>
            </a:r>
            <a:endParaRPr lang="es-ES" dirty="0"/>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2119312" y="1312178"/>
            <a:ext cx="3609975" cy="5048250"/>
          </a:xfrm>
          <a:prstGeom prst="rect">
            <a:avLst/>
          </a:prstGeom>
        </p:spPr>
      </p:pic>
    </p:spTree>
    <p:extLst>
      <p:ext uri="{BB962C8B-B14F-4D97-AF65-F5344CB8AC3E}">
        <p14:creationId xmlns:p14="http://schemas.microsoft.com/office/powerpoint/2010/main" val="27762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_30104657_TF22736411" id="{07ABA09F-BA21-4F16-B3B3-A5FE395B42EA}" vid="{49B98D5B-02BC-479C-92E7-E4B17A9539B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E21D3-7788-4819-8437-C5C4B0C5D46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63CD11F-9FDB-4628-B708-63BFB2D681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BF972C-B81A-46A3-BFB2-A01F0B5DB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Evento famoso en una presentación de historia</Template>
  <TotalTime>0</TotalTime>
  <Words>2625</Words>
  <Application>Microsoft Office PowerPoint</Application>
  <PresentationFormat>Panorámica</PresentationFormat>
  <Paragraphs>292</Paragraphs>
  <Slides>28</Slides>
  <Notes>23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Calibri</vt:lpstr>
      <vt:lpstr>Cambria Math</vt:lpstr>
      <vt:lpstr>Corbel</vt:lpstr>
      <vt:lpstr>Papyrus</vt:lpstr>
      <vt:lpstr>Symbol</vt:lpstr>
      <vt:lpstr>Times New Roman</vt:lpstr>
      <vt:lpstr>Wingdings</vt:lpstr>
      <vt:lpstr>Celestial</vt:lpstr>
      <vt:lpstr>ANÁLISIS DE CONDICIONES CLIMATOLÓGICAS DEL DENGUE TROPICAL EN EL MARCO DEL CAMBIO CLIMÁTICO UTILIZANDO SIG</vt:lpstr>
      <vt:lpstr>Presentación de PowerPoint</vt:lpstr>
      <vt:lpstr>Presentación de PowerPoint</vt:lpstr>
      <vt:lpstr>Presentación de PowerPoint</vt:lpstr>
      <vt:lpstr>Los insectos presentan alta sensibilidad ante el cambio climático por la temperatura, patrones de precipitación y viento, lo que puede aumentar la distribución o alterar su desarrollo</vt:lpstr>
      <vt:lpstr>PRETENDER QUE EL CAMBIO CLIMÁTICO NO ES REAL, NO HARÁ QUE DESAPAREZCA</vt:lpstr>
      <vt:lpstr>Planteamiento del problema</vt:lpstr>
      <vt:lpstr>Presentación de PowerPoint</vt:lpstr>
      <vt:lpstr>ÁREA DE ESTUDIO</vt:lpstr>
      <vt:lpstr>OBJETIVOS</vt:lpstr>
      <vt:lpstr>METODOLOGÍA</vt:lpstr>
      <vt:lpstr>Proyección del clima</vt:lpstr>
      <vt:lpstr>Utilización del software spss</vt:lpstr>
      <vt:lpstr>Correlación estadística</vt:lpstr>
      <vt:lpstr>Modelos de aplicación</vt:lpstr>
      <vt:lpstr>RESULTADOS</vt:lpstr>
      <vt:lpstr>RESULTADOS</vt:lpstr>
      <vt:lpstr>RESULTADOS</vt:lpstr>
      <vt:lpstr>JUBONES</vt:lpstr>
      <vt:lpstr>VILCABAMBA</vt:lpstr>
      <vt:lpstr>PATATE</vt:lpstr>
      <vt:lpstr>CHAMBO</vt:lpstr>
      <vt:lpstr>Presentación de PowerPoint</vt:lpstr>
      <vt:lpstr>Presentación de PowerPoint</vt:lpstr>
      <vt:lpstr>conclusiones</vt:lpstr>
      <vt:lpstr>RECOMENDACIONES</vt:lpstr>
      <vt:lpstr>GRACIAS POR LA ATENCIÓN PRESTADA</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2019-06-30T21:57:06Z</dcterms:created>
  <dcterms:modified xsi:type="dcterms:W3CDTF">2019-07-23T02:43:36Z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