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864" r:id="rId1"/>
  </p:sldMasterIdLst>
  <p:notesMasterIdLst>
    <p:notesMasterId r:id="rId17"/>
  </p:notesMasterIdLst>
  <p:handoutMasterIdLst>
    <p:handoutMasterId r:id="rId18"/>
  </p:handoutMasterIdLst>
  <p:sldIdLst>
    <p:sldId id="289" r:id="rId2"/>
    <p:sldId id="293" r:id="rId3"/>
    <p:sldId id="304" r:id="rId4"/>
    <p:sldId id="290" r:id="rId5"/>
    <p:sldId id="259" r:id="rId6"/>
    <p:sldId id="257" r:id="rId7"/>
    <p:sldId id="297" r:id="rId8"/>
    <p:sldId id="298" r:id="rId9"/>
    <p:sldId id="299" r:id="rId10"/>
    <p:sldId id="296" r:id="rId11"/>
    <p:sldId id="303" r:id="rId12"/>
    <p:sldId id="300" r:id="rId13"/>
    <p:sldId id="301" r:id="rId14"/>
    <p:sldId id="302" r:id="rId15"/>
    <p:sldId id="270" r:id="rId16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F66780F-5510-41AE-A53A-D2122C5838E9}" type="datetimeFigureOut">
              <a:rPr lang="es-EC" smtClean="0"/>
              <a:pPr/>
              <a:t>4/9/2019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45234DE-D074-4E57-B08F-E55B9882D51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CCED2A2-1A16-493D-8627-9B40F0A7C81A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E9E97A9-C586-4B0E-95D6-EC4850B268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85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97A9-C586-4B0E-95D6-EC4850B2682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00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97A9-C586-4B0E-95D6-EC4850B2682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00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97A9-C586-4B0E-95D6-EC4850B2682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04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D22C7E-8D62-43B5-B87F-0395039E827B}" type="datetimeFigureOut">
              <a:rPr lang="es-ES" smtClean="0"/>
              <a:pPr/>
              <a:t>04/09/2019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A4C848-D1A2-47E4-BBD7-0C53D556F0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respaldos%20-%2009-06-2018/TESIS%20ESPE%20APROBADO/PRESENTACI&#211;N%20POWER%20POINT/DISE&#209;O/Copia%20de%20DIRECCIONAMIENTO%20OK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ec/url?sa=i&amp;rct=j&amp;q=&amp;esrc=s&amp;frm=1&amp;source=images&amp;cd=&amp;cad=rja&amp;uact=8&amp;docid=VInZ92CmhmZqvM&amp;tbnid=yor58FvaULE5EM:&amp;ved=0CAUQjRw&amp;url=http://actualidad.orange.es/fotos/nuevas-enfermedades-mentales-del-siglo-xxi/sindrome-burn-out.html&amp;ei=eWU3U7idEITisASSkoCYBg&amp;bvm=bv.63808443,d.dmQ&amp;psig=AFQjCNEwmN7uh-O0rx_2FiWkSuRn6aT1Ug&amp;ust=139622574052636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80002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s-ES" sz="4200" b="1" dirty="0"/>
              <a:t>VICERRECTORADO DE INVESTIGACIÓN, </a:t>
            </a:r>
            <a:endParaRPr lang="es-ES" sz="4200" b="1" dirty="0" smtClean="0"/>
          </a:p>
          <a:p>
            <a:pPr marL="0" indent="0" algn="ctr">
              <a:buNone/>
            </a:pPr>
            <a:r>
              <a:rPr lang="es-ES" sz="4200" b="1" dirty="0" smtClean="0"/>
              <a:t>INNOVACIÓN </a:t>
            </a:r>
            <a:r>
              <a:rPr lang="es-ES" sz="4200" b="1" dirty="0"/>
              <a:t>Y TRANSFERENCIA DE </a:t>
            </a:r>
            <a:endParaRPr lang="es-ES" sz="4200" b="1" dirty="0" smtClean="0"/>
          </a:p>
          <a:p>
            <a:pPr marL="0" indent="0" algn="ctr">
              <a:buNone/>
            </a:pPr>
            <a:r>
              <a:rPr lang="es-ES" sz="4200" b="1" dirty="0" smtClean="0"/>
              <a:t>TECNOLOGÍA</a:t>
            </a:r>
            <a:endParaRPr lang="es-ES" sz="4200" dirty="0"/>
          </a:p>
          <a:p>
            <a:pPr algn="ctr">
              <a:buNone/>
            </a:pPr>
            <a:endParaRPr lang="es-EC" sz="4600" dirty="0" smtClean="0"/>
          </a:p>
          <a:p>
            <a:pPr marL="0" indent="0" algn="ctr">
              <a:buNone/>
            </a:pPr>
            <a:r>
              <a:rPr lang="es-EC" sz="4200" b="1" dirty="0"/>
              <a:t>CENTRO </a:t>
            </a:r>
            <a:r>
              <a:rPr lang="es-EC" sz="4200" b="1" dirty="0" smtClean="0"/>
              <a:t>DEPOSGRADOS</a:t>
            </a:r>
          </a:p>
          <a:p>
            <a:pPr marL="0" indent="0" algn="ctr">
              <a:buNone/>
            </a:pPr>
            <a:endParaRPr lang="es-EC" sz="4200" b="1" dirty="0" smtClean="0"/>
          </a:p>
          <a:p>
            <a:pPr marL="0" indent="0" algn="ctr">
              <a:buNone/>
            </a:pPr>
            <a:r>
              <a:rPr lang="es-EC" sz="4200" b="1" dirty="0" smtClean="0"/>
              <a:t>MAESTRÍA EN GESTIÓN DE LA CALIDAD Y PRODUCTIVIDAD</a:t>
            </a:r>
          </a:p>
          <a:p>
            <a:pPr marL="0" indent="0" algn="ctr">
              <a:buNone/>
            </a:pPr>
            <a:endParaRPr lang="es-EC" sz="4200" b="1" dirty="0"/>
          </a:p>
          <a:p>
            <a:pPr algn="ctr">
              <a:buNone/>
            </a:pPr>
            <a:r>
              <a:rPr lang="es-ES" sz="4500" dirty="0"/>
              <a:t>TRABAJO DE TITULACIÓN PREVIO A LA OBTENCIÓN DEL TÍTULO DE </a:t>
            </a:r>
            <a:endParaRPr lang="es-ES" sz="4500" dirty="0" smtClean="0"/>
          </a:p>
          <a:p>
            <a:pPr algn="ctr">
              <a:buNone/>
            </a:pPr>
            <a:r>
              <a:rPr lang="es-ES" sz="4500" dirty="0" smtClean="0"/>
              <a:t>MAGISTER </a:t>
            </a:r>
            <a:r>
              <a:rPr lang="es-ES" sz="4500" dirty="0"/>
              <a:t>EN GESTIÓN DE LA CALIDAD Y </a:t>
            </a:r>
            <a:r>
              <a:rPr lang="es-ES" sz="4500" dirty="0" smtClean="0"/>
              <a:t>PRODUCTIVIDAD</a:t>
            </a:r>
          </a:p>
          <a:p>
            <a:pPr algn="ctr">
              <a:buNone/>
            </a:pPr>
            <a:endParaRPr lang="es-ES" sz="4500" dirty="0"/>
          </a:p>
          <a:p>
            <a:pPr algn="ctr">
              <a:buNone/>
            </a:pPr>
            <a:r>
              <a:rPr lang="es-ES" sz="4500" b="1" dirty="0"/>
              <a:t>TEMA: </a:t>
            </a:r>
            <a:r>
              <a:rPr lang="es-ES" sz="4500" dirty="0"/>
              <a:t>Diseño del Plan Estratégico para la Escuela de Servicios y Especialistas de la Fuerza Terrestre bajo la metodología del Balance Score Card.</a:t>
            </a:r>
          </a:p>
          <a:p>
            <a:pPr algn="ctr">
              <a:buNone/>
            </a:pPr>
            <a:endParaRPr lang="es-EC" sz="4500" dirty="0"/>
          </a:p>
          <a:p>
            <a:pPr marL="0" indent="0">
              <a:buNone/>
            </a:pPr>
            <a:r>
              <a:rPr lang="es-ES" sz="4500" b="1" dirty="0" smtClean="0"/>
              <a:t>    AUTOR</a:t>
            </a:r>
            <a:r>
              <a:rPr lang="es-ES" sz="4500" b="1" dirty="0"/>
              <a:t>: </a:t>
            </a:r>
            <a:r>
              <a:rPr lang="es-ES" sz="4500" dirty="0"/>
              <a:t>PASPUEL FÉLIX, DIANA ELIZABETH</a:t>
            </a:r>
          </a:p>
          <a:p>
            <a:pPr marL="0" indent="0">
              <a:buNone/>
            </a:pPr>
            <a:r>
              <a:rPr lang="es-ES" sz="4500" b="1" dirty="0"/>
              <a:t> </a:t>
            </a:r>
          </a:p>
          <a:p>
            <a:pPr marL="0" indent="0">
              <a:buNone/>
            </a:pPr>
            <a:r>
              <a:rPr lang="es-ES" sz="4500" b="1" dirty="0" smtClean="0"/>
              <a:t>    DIRECTOR</a:t>
            </a:r>
            <a:r>
              <a:rPr lang="es-ES" sz="4500" b="1" dirty="0"/>
              <a:t>: </a:t>
            </a:r>
            <a:r>
              <a:rPr lang="es-ES" sz="4500" dirty="0"/>
              <a:t>Mgtr. ALQUINGA QUINCHIGUANO, RUBÉN VINICIO</a:t>
            </a:r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endParaRPr lang="es-EC" dirty="0" smtClean="0"/>
          </a:p>
          <a:p>
            <a:pPr algn="ctr">
              <a:buNone/>
            </a:pPr>
            <a:endParaRPr lang="es-EC" dirty="0" smtClean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752528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0340" y="-531440"/>
            <a:ext cx="1385316" cy="18620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115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endParaRPr lang="es-ES" sz="1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476672"/>
            <a:ext cx="2010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arco Teórico</a:t>
            </a:r>
            <a:endParaRPr lang="es-ES" sz="2800" b="1" dirty="0"/>
          </a:p>
        </p:txBody>
      </p:sp>
      <p:sp>
        <p:nvSpPr>
          <p:cNvPr id="22" name="21 Abrir llave"/>
          <p:cNvSpPr/>
          <p:nvPr/>
        </p:nvSpPr>
        <p:spPr>
          <a:xfrm rot="10800000">
            <a:off x="5291998" y="4673700"/>
            <a:ext cx="333917" cy="18039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676000" y="4975521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Rige el CEDMT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Gestiona educación militar,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Educación regular y generación</a:t>
            </a: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 doctrina.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5868144" y="5013176"/>
            <a:ext cx="2520280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Subsistema de Educación Militar de la F.T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3.bp.blogspot.com/-606eyJJNzXQ/UMSpiq9lbBI/AAAAAAAAABc/9RLsCYIuZJM/s640/esque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" y="1233974"/>
            <a:ext cx="4457038" cy="2846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-VW9iQ7BV-k8/VMQxnWm_XJI/AAAAAAAAAAw/j3mX_mE2W_Y/s1600/disecurricu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0608"/>
            <a:ext cx="4104456" cy="267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62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0340" y="-531440"/>
            <a:ext cx="1385316" cy="18620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115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endParaRPr lang="es-ES" sz="1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476672"/>
            <a:ext cx="2010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arco Teórico</a:t>
            </a:r>
            <a:endParaRPr lang="es-ES" sz="28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30780" y="1215336"/>
            <a:ext cx="2598146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Componentes del Sistema de Educación y Doctrina Militar de FF.AA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Abrir llave"/>
          <p:cNvSpPr/>
          <p:nvPr/>
        </p:nvSpPr>
        <p:spPr>
          <a:xfrm rot="16200000">
            <a:off x="1346357" y="2126660"/>
            <a:ext cx="352788" cy="13756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67544" y="2897068"/>
            <a:ext cx="2308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Se definen como: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Perfeccionamiento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Especialización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Capacitación.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36766" y="4581128"/>
            <a:ext cx="1938434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Balance Score Card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2308429" y="4386868"/>
            <a:ext cx="352788" cy="18381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484823" y="4433048"/>
            <a:ext cx="6691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Es un conjunto de indicadores.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Proporcionan a la alta dirección una visión comprensiva institucional.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Disminuye la posibilidad de error en una persona (estar dentro de los indicadores es muy relevante)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Implica la participación del personal directivo, administrativo y docente de la E.S.E.E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571868" y="1428736"/>
            <a:ext cx="2520280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Planificación Estratégica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32570" y="1456221"/>
            <a:ext cx="2626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Valores que rigen a la Institución.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Su principal razón de ser.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Hacia dónde quieren caminar.</a:t>
            </a:r>
          </a:p>
          <a:p>
            <a:pPr algn="just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Paso importante para un plan eficaz.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Abrir llave"/>
          <p:cNvSpPr/>
          <p:nvPr/>
        </p:nvSpPr>
        <p:spPr>
          <a:xfrm>
            <a:off x="6156176" y="1426245"/>
            <a:ext cx="352788" cy="21467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9210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90340" y="-300900"/>
            <a:ext cx="1183337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96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endParaRPr lang="es-ES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1103167" y="476672"/>
            <a:ext cx="3612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ARCO METODOLÓGICO</a:t>
            </a:r>
            <a:endParaRPr lang="es-ES" sz="2800" b="1" dirty="0"/>
          </a:p>
        </p:txBody>
      </p:sp>
      <p:sp>
        <p:nvSpPr>
          <p:cNvPr id="6" name="3 Triángulo isósceles"/>
          <p:cNvSpPr/>
          <p:nvPr/>
        </p:nvSpPr>
        <p:spPr>
          <a:xfrm rot="3538622">
            <a:off x="2653210" y="-1880326"/>
            <a:ext cx="4717445" cy="8736959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155791" y="203851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TIPO DE INVESTIGACIÓN</a:t>
            </a:r>
            <a:endParaRPr lang="es-EC" b="1" dirty="0"/>
          </a:p>
        </p:txBody>
      </p:sp>
      <p:sp>
        <p:nvSpPr>
          <p:cNvPr id="8" name="Rectangle 7"/>
          <p:cNvSpPr/>
          <p:nvPr/>
        </p:nvSpPr>
        <p:spPr>
          <a:xfrm>
            <a:off x="4405815" y="1878340"/>
            <a:ext cx="4359879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Investigación descriptiva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Investigación de campo</a:t>
            </a:r>
            <a:endParaRPr lang="es-EC" dirty="0"/>
          </a:p>
        </p:txBody>
      </p:sp>
      <p:sp>
        <p:nvSpPr>
          <p:cNvPr id="9" name="Rectangle 8"/>
          <p:cNvSpPr/>
          <p:nvPr/>
        </p:nvSpPr>
        <p:spPr>
          <a:xfrm>
            <a:off x="314142" y="3479401"/>
            <a:ext cx="3894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MÉTODO</a:t>
            </a:r>
            <a:endParaRPr lang="es-EC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4395230" y="3261178"/>
            <a:ext cx="4359879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Método descriptivo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Método Analítico</a:t>
            </a:r>
            <a:endParaRPr lang="es-EC" dirty="0"/>
          </a:p>
        </p:txBody>
      </p:sp>
      <p:sp>
        <p:nvSpPr>
          <p:cNvPr id="11" name="Rectangle 10"/>
          <p:cNvSpPr/>
          <p:nvPr/>
        </p:nvSpPr>
        <p:spPr>
          <a:xfrm>
            <a:off x="682008" y="5072074"/>
            <a:ext cx="314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TÉCNICAS</a:t>
            </a:r>
            <a:endParaRPr lang="es-EC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4393983" y="4942909"/>
            <a:ext cx="4111671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Encuestas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Entrevistas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45577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111625" y="1268760"/>
            <a:ext cx="845103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96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6" name="3 Triángulo isósceles"/>
          <p:cNvSpPr/>
          <p:nvPr/>
        </p:nvSpPr>
        <p:spPr>
          <a:xfrm rot="3538622">
            <a:off x="2653210" y="-1880326"/>
            <a:ext cx="4717445" cy="8736959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6 CuadroTexto"/>
          <p:cNvSpPr txBox="1"/>
          <p:nvPr/>
        </p:nvSpPr>
        <p:spPr>
          <a:xfrm>
            <a:off x="935443" y="1943795"/>
            <a:ext cx="81289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800" b="1" dirty="0" smtClean="0"/>
              <a:t>NÁLISIS SITUACIONAL PARA EL DISEÑO DE UN PLAN 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b="1" dirty="0" smtClean="0"/>
              <a:t>ESTRATÉGICO DE LA ESCUELA DE SERVICIOS Y 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b="1" dirty="0" smtClean="0"/>
              <a:t>ESPECIALISTAS DEL EJÉRCITO.</a:t>
            </a:r>
            <a:endParaRPr lang="es-ES" sz="2800" b="1" dirty="0"/>
          </a:p>
        </p:txBody>
      </p:sp>
      <p:pic>
        <p:nvPicPr>
          <p:cNvPr id="7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23662" r="5113" b="10780"/>
          <a:stretch>
            <a:fillRect/>
          </a:stretch>
        </p:blipFill>
        <p:spPr bwMode="auto">
          <a:xfrm>
            <a:off x="2771800" y="4431986"/>
            <a:ext cx="4032250" cy="20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32945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111625" y="1268760"/>
            <a:ext cx="981359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96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endParaRPr lang="es-ES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3 Triángulo isósceles"/>
          <p:cNvSpPr/>
          <p:nvPr/>
        </p:nvSpPr>
        <p:spPr>
          <a:xfrm rot="3538622">
            <a:off x="2653210" y="-1880326"/>
            <a:ext cx="4717445" cy="8736959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6 CuadroTexto"/>
          <p:cNvSpPr txBox="1"/>
          <p:nvPr/>
        </p:nvSpPr>
        <p:spPr>
          <a:xfrm>
            <a:off x="935443" y="1943795"/>
            <a:ext cx="7741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ISEÑO DE LA PLANIFICACIÓN ESTRATÉGICA PARA 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b="1" dirty="0" smtClean="0"/>
              <a:t>LA  ESCUELA DE SERVICIOS Y ESPECIALISTAS DEL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b="1" dirty="0" smtClean="0"/>
              <a:t>EJÉRCITO.</a:t>
            </a:r>
            <a:endParaRPr lang="es-ES" sz="2800" b="1" dirty="0"/>
          </a:p>
        </p:txBody>
      </p:sp>
      <p:pic>
        <p:nvPicPr>
          <p:cNvPr id="4098" name="Picture 2" descr="Resultado de imagen para DISEÃO PLANIFICACION ESTRATEGICA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2466072" cy="2564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7440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riángulo isósceles"/>
          <p:cNvSpPr/>
          <p:nvPr/>
        </p:nvSpPr>
        <p:spPr>
          <a:xfrm rot="3538622">
            <a:off x="2653210" y="-1880326"/>
            <a:ext cx="4717445" cy="8736959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714480" y="2348880"/>
            <a:ext cx="6446711" cy="18620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1500" b="1" dirty="0" smtClean="0">
                <a:solidFill>
                  <a:schemeClr val="accent1">
                    <a:lumMod val="75000"/>
                  </a:schemeClr>
                </a:solidFill>
              </a:rPr>
              <a:t>Gracias</a:t>
            </a:r>
            <a:endParaRPr lang="es-ES" sz="1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745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QSERQUEBQWFRQUFRQVFBUVFBQVFBQUFBAVFBUUFRUXHSYeGBklGRcUHy8gIycpLCwsFR4xNTAqNSYrLCkBCQoKDgwOGg8PGiwkHCQsLCwsLCwsKSkpLCwpLSwpLCwsLCwpLCwsLCwsKSksKSwsLCkpLCkpKSwsKSwsLCwsKf/AABEIALcBFAMBIgACEQEDEQH/xAAcAAAABwEBAAAAAAAAAAAAAAAAAQIDBAUGBwj/xABKEAACAQIDBAYFCAULAwUAAAABAgMAEQQSIQUGMUETIlFhcYEHMpGhsRQjQlJiksHRM0NyouEVFiQ0U2OCk7LS8FRz8ReDo8LD/8QAGgEAAgMBAQAAAAAAAAAAAAAAAgMAAQQFBv/EADERAAICAQMCAwUIAwEAAAAAAAABAhEDEiExBBMFQVEiYZGhsRQyQnGBweHwFdHxI//aAAwDAQACEQMRAD8A7WcMKbbCCkLtRDwI9oozj1oeCEHaeWKNnbgB7TyFUmxdmFnMknEnM3d9VfKps0/ymaw/RxHTsaTkfLj7KvMPhgot7fxooquSm9hE8l10qKqXNqn4pbRtbsqJhvWHjQ5NyR2JUcdhShT+WiyUntsOxq9Kz0vo6Lo6vTJFBdJR9JRZKLJUuSILz0ecU1lorVetkoezUL0wTQzVO4XQ/pR1Gz00+LAqdwmknXpiTFgcNfhUF8QTxNIz1HkL0j0kxPE00W7KNIyalR4PtoFbJsiJkp2PCE1NTDgU4Fo1BlWRkwA5mnRhl7KcJptpqPZFAOHFIbDUDiTyoukY0DcS9xDQU00VSlQ86XkHOqUWXqK9kpsrVi7oONRZMWnIXqcEsisKbZqhbd3qw+FQviJFjUdt2b7qgn3Vz/a3pvw63GHjll7CQIkPmetb/DVq2SzpBloVxDEembFs10jgReQYSOfvZl+FCi0slnV5NtKD1oz5EH42pE+0YstyGXy/I1YT7vqSBdg1lvwK3bMB5ZlA5+tUbG7EIhZr6qBdbdy5te4tbyNdxQ6aVLc5+rIi53ewoVNOfD21dVXbGHzSHuqdI4AJJsBxJ4CubJU6H2IxZ6jfsN8Kh4ZtVPhUXaGPLoTHcDNlvwzLxPlT2HOi+VZ8m2wyG5ciQUeaonRih0dZ+8xukmXoXqJl7z7aLXtNF3vcVpJlCoRZu2kmZ+0eyr7y9CaSfahlqu+VP3e+iO0GH0R7f4VfcRKZYlKZndUF2Nv+cqr5drMBouvjpVXPOzG7XJoZTXkiJE3EbSJ9XQe80wspNNRxX/KrLDbO+tp3D86VyHwMxpepccPbUpIAOFH0dGosHUhKtbhSxNRdFQ6KiqSK2FdNR9NSOiodHV3ImwrpKLSklKakcDiaq35kokgrSjKKq5MZ2fx9lMPI7cNO9tf3R+Yq9TKotZMco4a1XS7TzGy6/s6+08BTHyQH1yW8fV+6NPbT6x1Tk2XSGbseOnvP5D30eSn8lHkoSxlDbw5g6gjsI51wf0rbrR4bGhsMmWPEKz9Go6qSIQsgUclN1a3ax5WrvuSue7/bOjlkiMihivSZbk6ZmS+nkKZBk5OJjZ7H6Bo66Quxo+UKn/2wffahRamFpRon3hYgDO1gQQMxsCNQQL1JbeJspu51BBub3DXLXv23NV0myMtOPsjq3r2jhi9Dh3I3WydpqmFV2NlWPOx1NlCAnQa8KbhMmLIeVTHDxji+k3Y0nZ4VH2DD/RgOyO3sS1aLpFXx/jXnclRk6W9s1FZthcqdg04cBranMIeqvgKLbXWjNhrbhx5g0nBnqLfsFc/JuzXj4LijtTqlT2UGjFI7T9RljVqFqGWnVjFRY2yWMEUhhUroRTckVU8TLsitTbVKMQpBw476rSy7IEi1HaKrX5IDz+FGdl9h91XoZVlWgK8D7hUjpn7R7Kkvs3Tj7qL5J31NLJYIJXPG3vqaBTUGGIqs3w2VPiMMY8LJ0UuZSHzMtgDqLprWjFBNpN17wGWzSGmziT2VlP5KxOFOKYYiSTD/ACRinSyF5UxCqxJU20W1jx48tKyuwtoYtvkOXGyO+MTE545OjIRY0ZVkQ5b3D5NCTe55A1o+z6k3GSr9fRv9gbOqfLO40htodxrnmx978RJspHZv6W2ITCklVuHbEBblQLXEZJ4cqPd7fCabaMkMuXoJBOcMcoBPyeYxNqON8rnypUunmtXuv5BWjcyY1j3eFNAXowtOKKzBBLHSwtKApQFUQSFpWWlAULVRYm1C1KoqhBNqwW+XpDXZrorQdMZAzD1BYKwFrsD2it6a436V3JxUKxwmWToiRZS2UNKRyGnDu4UyDrcijqdBn00yNquzkt/3pPwS1Cs3HsHGkAkxx/ZLC48bBvjRVXfXqjV9kl6M7JjkzixeIAEHS4vpb8aSNn9X14+H1u+1Jwu0OnQEdGrKdVKjMhDXANjpcWNuw0/Lh8w+iNLdVbA9/Gu7HqYJVq/vwOK8MvQl7vG8BHOx/EfhU3bmMyKCBa7WJ58L8artgQZSQWByg6g3BGZ7j3j2UN4cWzRwCwylcxP2rAADusWrF1G8pV7x2Fe0iIdrX50iHHEuovxYD2kCq+1O4YddP2l/1CsMYpG+SNxhrNe62ANgb8bEg+HCn+hHK486pN6t549n4fp5z1bhVQAF5HIJCKDbWwJ46AE1k9j+njCSuFmilgBNg91kUdmbL1h5A07ZGZWzoWfjYnQ2PjULZ+3C7yoy5SisQb3uAcpv52rkeH9L2LnxTmIQww5iVjlQszKPrvmGU210Gnfat1sHaqzK2IUFelgL2NrrcglTbmCCPKqjp39QtL5NnhcSDGpPMX95pQnDC44a+42PwqhwOJuE0uBEpPm7G/sFQ8RvA0csESgfOAMxIJsGZibWPGwNVkajG2SKcnSNKwF6AAvVPtLaDrIQvAW00+qDzpqDbTBh0hCrzzFVHDhc8KLsS06gO4rov1Gt7+4VJBrHRbdExLYeQMvcx0HgKY25vK+Fws05JbokZguYjMRwF+WtqZHC9N2U506o2U637PZTCRa8vf8AnXnTEem/aTsCHjQD6Kx3HHgSWufGup7o75PjcMkwNibrIua+V1NmHhwI7mFDDG5uky5S08nRA1hrTck621PvrPTbYdQvW4g3+8R2dwphttOeLfD8qaunm0B3UW23VLYeYLqTFIABqTeM6Ac65Fhmlmw2zMLDBOs+HxIlkd4ZI1jQO9+uwAOjA255bV17DYgmIMBma3Dhf8qSk7kjMlhzN+H5/wAKDFmeJNVe/wCzX7jKumcpOEkw+0cUnRt0EMs+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/Sh5G5u8smY/dIHuoVbRMLaG/fpx8qFN0IdrZI9GkRT5Yjf2yNYm9s0eUjyZWHlWswz2LgcAdO7jce6q/ZGEyMvAu0SGZwoBlcD12t3lj51MwdyJSeZI7tLinaPL3r5mS739wNhbSupYqBmLLZRYDXjx460WOlJRFGoUXJvrqcot900NnYW+bJ6qub3PEAqb8PdTG0cJKJA4/RZMjm41e6ldOPbWvPFap+nkZ8T3j6ke1OQesPEfGkilLoa5qOk0YD08bd6TGxYdT1cPEGYA/rZtTcdoQJ981zVWqw3o2qcVjcRNp85K5W3DIvUTx6qrScFsqWwkWMMLaXI0+0Vvfvom15maKb4JGz9tCJrkE2NyAL5jky2N+XKut+jfeWKHAxB3d7oS0a5ckZLsSo1uDr6ulcPxeGaO2YHgbNY2Yg2OVuDWOhtzq82HiGTFAZyqAKrDiCpXhbgNTe9NwvHGf/AKfdfJWTXL2Y8nf23zwn1GBIy6BAcvZo17VRTb1YBp1kXp80YGmW65QMutz486zmJQMLk6DiPtA6G1UrQxhtLi+hsfjevRLwjpZre2vzOb9syQfvOiYzf7DZ2Y9LYhfoD6o19aqDaW8ezsWyCdZjY2GVcpsTqL5rf+Ky+3ZkTTMLALrzOluFUg2lEpBAcka8rH8RWyHhfSuFSb+P8Axzzu0W+9eLw6CNtlnEJLHJdiS18mU6esQetbS2tRNtekl8Xs98PKtpi0d3TRJI1bMbj6LXC6DQ68OFRQ9+uptzy8x+dUO0ol1dQRcm/YTpwHKsXXeGQw49eB7eaf1H4uo7kqnyV163foq3oGGkmjlzdHIocBQDZ1NibEjiD7hWDFWOy3CyBuFuPYVOn5VxOmSeWOri9zTP7rO6H0g4bq3EvMeovbf63fQl39wvISfdX/dXM5McgCCzFuta2g5dtOwy5xqMvne9euXhvTVdv4nOeWR1jAekfD9GAFl565V8frU2/pRg5LL/AJan/wDSubwy5IyePrf6azM28DC/VX94/Ais8vBukcnafxDj1GV7I7b/AOouHkt1ZdDmHUTiFP2++nZN9oZUZbSAOpW+VLgMCLjr1yXdvaPSBsygWvwJ16vfVr/KKqvaR5cqB+C9L5J/Ep9VlTplhHsjB4WCT5OcSWEcioG6Pg4XMhykFlJHMG1zpXPcdsXr3GgtrbtvyrUvttyvUC3OmtydTaqXeTECIAL673t2KAbEgVy/EfCXhXdxcedv4G3puqUk4ZOfIvvQ9ufFPijLiCD0DKYo7jMXBzCRwDcDq6A6Gx7K78BXmb0fb6/ybiGkdWkSQBZQLZtLkMt+JFzz1v516M2dtNZUR4yGSRQ6MOBVhcH2Vwcy01ZojvwWAFZHbHpCjw8zxNFIxjIBZcljdA2lzfnatbGdBXA/SDtVhtDFJyWRbf5EfGuj4V02PqcjjkW1X9DP1OSUI3E3cnpegH6iX2x/nTDemOH/AKeX7yfnXI8RtAgC4uSL+81Eixbu1hYDnpXon4R0S/C/izGuozNcnYW9MsP/AE8n3kqNgN4sLtDE3dJIskZYs0kYQKh4m4+121zaY39laP0dwB8TIrKGVsPICrAFWBeMEEHiDQ9V4V02LBKcFul6smLqckppNlzjcLeRuhlvHchSDcEAnW6mx8aKpe1ESNwsaoq5VISMBFQEerl5HwoV5amdhNNGyWMDUCxtbyosLFZLDm3Zfn2U45qLPtbocnrXdrDLYHvOtLxOXc238/gDNLQO7OD5msVCtfToyG5A8Gty7Kq5sU7S5ZFC2RWQWOaxABub2ve/Kp2zdrK7M4XLc69rMR6xPaQB7KaxU4ad/wDsJbhp88dPYtdDK5NStU/4MeNJTVDYFVm9G0hh8LJIeQt434jXna9Wqiueel/aFlggB9YtK2vJQEUEdhLN92uajpSdIwUUQD345j8TUzCynN539/CoOAPWQHt+FJXF2Y9hP40SVsRq3NPtrZ/ylUJZlyrawykILWzWNuqdBYc7eUuXcyIMGaZw2Rc7IVZQ+UerGUBKjTiwJ7qq9m41BlzLmy3I5Hh760MWwPlWryui5gQETM75dQb8FF+0G9u7VeVzb3fA2Lgt6tjM+PEUaCUsWvlNrXICkgsOR5eyq+DbURbKyyG9wOso1BGuoroWI3QhxCjpsNIGsrdJDKEkk4AqUkbKDY24Dxqs3h3SwEQ6OGLEByukrLipVBv9WNSCe7Qa16DpOrfaxwjfCv1X/PicnLi7knNqmZza5wiKgmixLu8ayApPGFAa9uMZ4W7/ADrJzJ1zkDhb6B7Mw8SAAfGwrd7U2RFIYg2IdGSFIiP5PxhuVLG4GUcc3DurUbt7EwsUf9VTEyDLlefCTQEnmWbEEi3OyqByrfHqoYIKTtv9V9di1ib24OYKhFtD7Kq8dhWOljxrrO090GmmaQiGJTayxPZRY/VEVvO9Uu3ty+hglm6cWjVnymM6kDRQ1+Z04c6OfXdPkhonJb+XP0M+PBkhK0jlAFSMJ6w9mnHXTSmGq+3H2EcZjooFYLmEhLEXChIma9rgnW1eaxUpq+Dpvgmqmg7u0CrTBtZP4Ct1H6Fm+li18oD+MlXeF9GuDhKiTpZb8mcKo1A1yBTYk99ekn4p00Vs2/yX+6MD6ecvI5oTeI99/hWaxGyV7T7vyrvGN9GmGdrqzxLySO2XhqbuCb1HHolwf0mmP+NR8Fqv8vgq9/gSPTzTOK7MiMTAITZjre2t7Cn5je/Zeuzx+ijACxyyGxuLzP8Ahan09GOzx+pJ8Zpj/wDal/5jEm/vfD+Q300m72OG4T9Io14j43qp2/jc8rW4Kcg8ib++9d33p3TwOFwc8sOGjMyRO0QLOzFwvVIBa5sbHTsrzlm8aydX4lHqIaIJ++xsMGiWpilNd39CW0WkwIRj+hnkjTtyFFlt5F2Hsrg612j0LbUggwE7YiVIwcU2sjxov9Xh5v41w80HKFI1RdM68nAV503/AMO7bVxeVHYZ19VGYaRIOQrueG3twbj5vEwEfZlQ/Ammn3wwIJBxmGBHEGZAR43NP6DNLppuSje1AZYa1R54fYuIc9XDznQcIJTwH7NO4DdPGl9MLiLd8Lry+0BXpLD4xJFzROrr9ZGDD2ilE11n4vkvaG5n+zxSqzgn8yccw/qsnmFHxIrS+j/dnEYfEM+IiMYMZUEsh1zqbdVjyFdTc1W4qQBtTYf8v7qrN4nnzY3BxST/AD/2TH00IyTTM86Bwp6XLZcthHmtlYjU8zpQqLu/NJDG6PmQ9NMwDEEkPIXB05a6dwFCuboHuTTo0QbT4+POo+LS+lrlVJGnAnh/pNHs3HRzgtC2dTY5gDl1HANwPDlTiRMcx11YjgOAutY8KuTNGT7oysZDWAFm6w8eB/Co7x/PseF4k90j/nVhkAALG2Ugamw7DxpjESp0gsR6pAN/Wuw0Xttce3nrbVK6ZnivaQkLWP3v9HrY6cSicR2jWPKYy3qs7XuGH1q2YFOKKxp0bmr5OCz7OGHnkiDhxEzKXUWVyuhNiTaxuOPKqp1Fq1DbIPy/ERSA2Esl+9XZpAfNCp86XiNywx+Zkyjsdc3kCtveDR44SlLZC9N20UOwMYkc0ZlTpE6QIyXIzBlIHDsJBtztXQNrYaLE2aCdosoULCS0aCwsdYwbk6ansqm3a3PvJMHYNlw00q2W1nieIi1zxtm9lWZwo5inxlLHPU+UXjxa00yXsrC5Tllw00oH6yDaDvmB5tF0ystteFW8qYG1mwG0nOvVC4657r5xpWeXD9l/aafiZl9VmHgaZ3095N/psF9m9DarvPJltFsvFai3XeGJrd5ZyfbVphMPnRWZHiY8UfIzLrzKEg+RrBx7TnHCaT7zfnUqPbuIH65vPX40mfblwq/Vg9iS8zatssngw8wRVdt7c2XE4d4gUuwupNyAy6qSNL2YA+VUce8mJH6z91fyqVHvhih9Nfur/tpOhcpk7UjhuI3ddCR0kDFTYgYiMEEGx9crWy9G+62Lg2jhZ3hIjV2zPniICvE6E6MSR1qv02VEHLrCgckkspIa5Nybg1KCH+88sROPg9aZSh+D50B2ZHVjOv1h7aYchrkEeqQD36W94vXPsHj2jIsua39pNPID4h5Dfzq0/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+14m/PBv6L8Ytg3Rjzlf/RGb11HpTa1j/mS/7qgzbIickvDGxPEuC1/HNVQqLd+fp/0uVyq/I583o4cC74iIcOItqeXWYEV1LcnB4fA4AxTOhVmZ5jKUERZgLmzaAZQo1PKq1diQ3uMPBft6FL9nZU6AFFypkRb3sqKBftsOdFJwapNgrGzJbe3dimnvs7E4BEAPUjRWPbd7CQNz1AAtyphNyMcLZDhHvwtgYivm/wAnsPOtyJn+u3lpQK34knxNPXWzWyf1/grsFJsrAbXw4yRfIYlJuRaNRe1iSIhe/lXScJjbhQTnY2uQCFvbW19bXrLQIL1eYBdRQZs7zb0k/d5/nuyu2oqi2kw9+Pwqv2hsdZQA99PqllPtWxqeqinAb0H2iaWwuMIrhGKxno6wkzZ5YjI3DM7yO1hwF2bhQrZBaFJ1t8h0Q1jpKQWAHZTgoxSsbqQ2StCY4BqONyTr30c8QsbAahuVKQ60JG/GnOVi0qZUZaWq1F2wk5MfyZVFpAZc9+tHY5lWx0N7a1XTRbQzfNCMDkDr8daXaQ/cp948LGMfK6jUwRB++UoR7QipVNsyclSXIB1GhqfBG8js0xBkklfOVFgcnzQsOyyUcuCQGwbW5FiOfZ769H0HS+zGT/P4itVLYZ3dxf8ASrg6GPEIeGobDSae21Ewqx3T2SBiyCLqIZzw0zdCfzqJJHSeuxJZHXu/cb08txkLTgFBVpYWuU4G0ILTiigBTiig0gsNRSwKCilgULiCAClAUYFGBQ0UAUoUAKUBUoFhiliiFKFSgWC1HagBR1dFAoUKOpRAUKFCppIKFKFJFLFSiDuHGtXuAGoqkg41OwuPLMUiHWGYXYHLcAcPrC5t5UyMW0xOQ0C04i1UbLweKWWV55VeN8nRRqgUQ5Vs/W9Z8x114W0q4QUpsTQlqFKIoUIRAU0oU0rU5nApaGiwKU6U18oXtHtoHFry18Aaesc3wgBWQUIorE3Ynxy6eFhSRIew+elLUnu+NIcHHkbdnFPSBvM0O0ZlwwVVjyqw61jJlzOwAIt61vEE86rP58T31Cny/MGqreZ3kxk5YHO08vVtqCZSAtvYKOOHjYXOth2nsr0/hcJzmoXtRky0rOz+jRVnwzYlielYyxlbjKg01GgNyLHXtrPZerWz3L3fXBQyRAkkspZj9I9BHew5AMXA8Kyhj0PifjWSUnkyzd7Xt+RowtIh5aMLTxShkoXjNWoSFparRhacVaU8ZeoJVpaijVaWq0DgSzO4TfWF0EhSVIy2XpGQZAx+sVJtxqdjN4oYpeibPnChrLG79U8+qDWO2Yttku2YDo5w+U2KyFWQhGHEgnstwFW2ysUZtpLIBlMmCVrccpbKfO1aJdNFX7rMqyS2Rexby4djFaQfP3EfVazEGxW9tDcgWNuIqfNjER0Rms0hIQa3YqLm3gK5ziRnwkoUfPYCcsZFHrh5WBfXgcy3I4dUVfvtpZJJMWPUw2FXJcfrpwHsD2gZVt9qhl0tcf30IsrfP99TR4TbEMsjRxyKzpfMo4izZT79KnCuY4LFQ4bE4J4pFcsnR4nKb9Zz1mYnvf8A+OuoWpeXBoquGXCeoKhR2o7UnSGFQo6Or0kCFCjtRgVNJYBS1FJtTiir0EHoBSthXbE6cFZ7nkrdITY9hIym1HAtXOyowGFhbW57yeJoW9KYuastiT2+6k5z2e+niaaasliqEGT/AJY0KFCpZNJn44ZDxPvNPpgu1j5aVnt39+YpsN0khCyRlEmX6pdggcfYJN78tRyrSq9xcU6WbInXA2lVjiYZRyv4608HApgeNOZRQNylyyhby0y09+B9lNtakme3ChULfAa4PNxmLSlZ3IkVnzu7ZgZEvcs3E3Ye+rPdTE9Pi4YgoBZwQWOl0+csQORy286tE9GM7yO2JkUlmZj0drszEknUADU8AKptn7j44uCkTIwIIbMFsRzBvevS9F3oVppbfIxzT8z0ThI7g31/8WrHLHq3ifjUzcHYG0llEmPxOZApVYlsQSbWZyFGo17T38iT4AxMytxDG/t41UMcdUoJry4CxzTbornipOSprx0gxUyWIepEYJSwtPdHRiOkSxBahsLSgtOBKUEpTxE1FKdz8ISD0CaG9tQPNQbGnMXuxDJJ0jBg+UJdJHTqjgtlIFquAtHloXr9SVH0KnCbtwRQvDGmVJAwfUktmFjdjrwqPh9z4Uh6FC4TpVlbVSXKkEKxI9XQcLHTjV9l1o8tBcvUlR9Co25u3FioxHJdbMGDJlDAgEcwdLGrKKOygXJsALnibDie+nctHlqVJqitk7EWoUu1C1V2yahFqFqXlo8tX2yahFqMClZaUFoljK1CQKcVaASnVSr7RNQ7AtXGzh1h/wA5VWQrVvs1bsP+cqTPHtuU5FkxpljT0kdqivWbsp8AphlqFN0KV2WEeYJMWyHMngftLcEqe64B8QK6l6Pt8g6rDKdCPm2J4fYPhyrlcq3osDjjC32SeXEHtFaepx29QGGaXsvg9K5qUWrJ7l70DEIEc/OKBr9deTCtSTWWI6UaYy1NlqW1JK1txNIkkQuj1vT+DsDrQaOgq11VJSiCvQ0uz8QtuNDauxknFwcrgaN29zVT4OTWtFg5QRXNyxeKWqL3MUo9qVow+M2a8ZIccOY9U+dRTHXTDEDyFVeM3bifULlPamn7vCtOPxBcTQ1T29r5GFyUYStBi912XVGD6gWIytqbeFRJNgzL+rJ/Zs3wrYs+KXmEpJ8Mq8lGEp94CujAjxFvjRZaOosPcby0MtO5aLLSpYiWNZdaPLTmXWjy0rtF2N5aPLTgWlZaNYwbGctDJT2Shkou2iWM5KGWnslDLU7aKsaC0sJTgSnYsOT6oJ8BepUVyWMqlOqlWEOxJT9G37RA93GpcGxNes1/2eHtNJlmxrzAlkjDllbBGSbAXJ5CtDs7ZxTrNx5Ds/jUzB4NIx1BbtPM+dOSygVz8udz2itgZTtbETEMagSNUrE4i9QHejxoZDgPNQprNQpukh5oNMTJQoVclaEosN3dtNDIoBIIPzZ7D9U91d23e22MVCHAsw0Ydjc7dtChXJyKpbG7H7UN/InMtINChTcbCG3pFChXSwyYtike1S8PjytChWmUU1uDSkty8wW1A3GrASXoqFcnNBRlsY5ezKkNSrfjRxQW4E/GjoUpvYTGKcrYpkPOx8aizbPjPrRL4gLQoVUZNcD3a4ZBk2Zhua28C/52pqTYEPIuPMfiKFCtSyTVe0zJkz5IrZlRjNnBDoT50/hdjB/p2/w/xoqFbZZJLHdkeeagnZOXdgf2n7n8aWN1/wC8/c/jRUKwvqcvr9DRDNJoWN1x/aH7v8aWN105u3kAKOhQPqMvqM7kgn3eiUXJc+Y/KmYsDAToCe67fwoUKZHJOUW22Y8uad8lpBgIxwjUeIBP41MCeXhRUKyybb3NULa3DyCiNChVIkhuaewqonxBJoUK14YoPDvuxhpKbLUKFaeDQxOahQoUrUyUf//Z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100" name="AutoShape 4" descr="data:image/jpeg;base64,/9j/4AAQSkZJRgABAQAAAQABAAD/2wCEAAkGBhQSERQUEBQWFRQUFRQVFBUVFBQVFBQUFBAVFBUUFRUXHSYeGBklGRcUHy8gIycpLCwsFR4xNTAqNSYrLCkBCQoKDgwOGg8PGiwkHCQsLCwsLCwsKSkpLCwpLSwpLCwsLCwpLCwsLCwsKSksKSwsLCkpLCkpKSwsKSwsLCwsKf/AABEIALcBFAMBIgACEQEDEQH/xAAcAAAABwEBAAAAAAAAAAAAAAAAAQIDBAUGBwj/xABKEAACAQIDBAYFCAULAwUAAAABAgMAEQQSIQUGMUETIlFhcYEHMpGhsRQjQlJiksHRM0NyouEVFiQ0U2OCk7LS8FRz8ReDo8LD/8QAGgEAAgMBAQAAAAAAAAAAAAAAAgMAAQQFBv/EADERAAICAQMCAwUIAwEAAAAAAAABAhEDEiExBBMFQVEiYZGhsRQyQnGBweHwFdHxI//aAAwDAQACEQMRAD8A7WcMKbbCCkLtRDwI9oozj1oeCEHaeWKNnbgB7TyFUmxdmFnMknEnM3d9VfKps0/ymaw/RxHTsaTkfLj7KvMPhgot7fxooquSm9hE8l10qKqXNqn4pbRtbsqJhvWHjQ5NyR2JUcdhShT+WiyUntsOxq9Kz0vo6Lo6vTJFBdJR9JRZKLJUuSILz0ecU1lorVetkoezUL0wTQzVO4XQ/pR1Gz00+LAqdwmknXpiTFgcNfhUF8QTxNIz1HkL0j0kxPE00W7KNIyalR4PtoFbJsiJkp2PCE1NTDgU4Fo1BlWRkwA5mnRhl7KcJptpqPZFAOHFIbDUDiTyoukY0DcS9xDQU00VSlQ86XkHOqUWXqK9kpsrVi7oONRZMWnIXqcEsisKbZqhbd3qw+FQviJFjUdt2b7qgn3Vz/a3pvw63GHjll7CQIkPmetb/DVq2SzpBloVxDEembFs10jgReQYSOfvZl+FCi0slnV5NtKD1oz5EH42pE+0YstyGXy/I1YT7vqSBdg1lvwK3bMB5ZlA5+tUbG7EIhZr6qBdbdy5te4tbyNdxQ6aVLc5+rIi53ewoVNOfD21dVXbGHzSHuqdI4AJJsBxJ4CubJU6H2IxZ6jfsN8Kh4ZtVPhUXaGPLoTHcDNlvwzLxPlT2HOi+VZ8m2wyG5ciQUeaonRih0dZ+8xukmXoXqJl7z7aLXtNF3vcVpJlCoRZu2kmZ+0eyr7y9CaSfahlqu+VP3e+iO0GH0R7f4VfcRKZYlKZndUF2Nv+cqr5drMBouvjpVXPOzG7XJoZTXkiJE3EbSJ9XQe80wspNNRxX/KrLDbO+tp3D86VyHwMxpepccPbUpIAOFH0dGosHUhKtbhSxNRdFQ6KiqSK2FdNR9NSOiodHV3ImwrpKLSklKakcDiaq35kokgrSjKKq5MZ2fx9lMPI7cNO9tf3R+Yq9TKotZMco4a1XS7TzGy6/s6+08BTHyQH1yW8fV+6NPbT6x1Tk2XSGbseOnvP5D30eSn8lHkoSxlDbw5g6gjsI51wf0rbrR4bGhsMmWPEKz9Go6qSIQsgUclN1a3ax5WrvuSue7/bOjlkiMihivSZbk6ZmS+nkKZBk5OJjZ7H6Bo66Quxo+UKn/2wffahRamFpRon3hYgDO1gQQMxsCNQQL1JbeJspu51BBub3DXLXv23NV0myMtOPsjq3r2jhi9Dh3I3WydpqmFV2NlWPOx1NlCAnQa8KbhMmLIeVTHDxji+k3Y0nZ4VH2DD/RgOyO3sS1aLpFXx/jXnclRk6W9s1FZthcqdg04cBranMIeqvgKLbXWjNhrbhx5g0nBnqLfsFc/JuzXj4LijtTqlT2UGjFI7T9RljVqFqGWnVjFRY2yWMEUhhUroRTckVU8TLsitTbVKMQpBw476rSy7IEi1HaKrX5IDz+FGdl9h91XoZVlWgK8D7hUjpn7R7Kkvs3Tj7qL5J31NLJYIJXPG3vqaBTUGGIqs3w2VPiMMY8LJ0UuZSHzMtgDqLprWjFBNpN17wGWzSGmziT2VlP5KxOFOKYYiSTD/ACRinSyF5UxCqxJU20W1jx48tKyuwtoYtvkOXGyO+MTE545OjIRY0ZVkQ5b3D5NCTe55A1o+z6k3GSr9fRv9gbOqfLO40htodxrnmx978RJspHZv6W2ITCklVuHbEBblQLXEZJ4cqPd7fCabaMkMuXoJBOcMcoBPyeYxNqON8rnypUunmtXuv5BWjcyY1j3eFNAXowtOKKzBBLHSwtKApQFUQSFpWWlAULVRYm1C1KoqhBNqwW+XpDXZrorQdMZAzD1BYKwFrsD2it6a436V3JxUKxwmWToiRZS2UNKRyGnDu4UyDrcijqdBn00yNquzkt/3pPwS1Cs3HsHGkAkxx/ZLC48bBvjRVXfXqjV9kl6M7JjkzixeIAEHS4vpb8aSNn9X14+H1u+1Jwu0OnQEdGrKdVKjMhDXANjpcWNuw0/Lh8w+iNLdVbA9/Gu7HqYJVq/vwOK8MvQl7vG8BHOx/EfhU3bmMyKCBa7WJ58L8artgQZSQWByg6g3BGZ7j3j2UN4cWzRwCwylcxP2rAADusWrF1G8pV7x2Fe0iIdrX50iHHEuovxYD2kCq+1O4YddP2l/1CsMYpG+SNxhrNe62ANgb8bEg+HCn+hHK486pN6t549n4fp5z1bhVQAF5HIJCKDbWwJ46AE1k9j+njCSuFmilgBNg91kUdmbL1h5A07ZGZWzoWfjYnQ2PjULZ+3C7yoy5SisQb3uAcpv52rkeH9L2LnxTmIQww5iVjlQszKPrvmGU210Gnfat1sHaqzK2IUFelgL2NrrcglTbmCCPKqjp39QtL5NnhcSDGpPMX95pQnDC44a+42PwqhwOJuE0uBEpPm7G/sFQ8RvA0csESgfOAMxIJsGZibWPGwNVkajG2SKcnSNKwF6AAvVPtLaDrIQvAW00+qDzpqDbTBh0hCrzzFVHDhc8KLsS06gO4rov1Gt7+4VJBrHRbdExLYeQMvcx0HgKY25vK+Fws05JbokZguYjMRwF+WtqZHC9N2U506o2U637PZTCRa8vf8AnXnTEem/aTsCHjQD6Kx3HHgSWufGup7o75PjcMkwNibrIua+V1NmHhwI7mFDDG5uky5S08nRA1hrTck621PvrPTbYdQvW4g3+8R2dwphttOeLfD8qaunm0B3UW23VLYeYLqTFIABqTeM6Ac65Fhmlmw2zMLDBOs+HxIlkd4ZI1jQO9+uwAOjA255bV17DYgmIMBma3Dhf8qSk7kjMlhzN+H5/wAKDFmeJNVe/wCzX7jKumcpOEkw+0cUnRt0EMs+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/Sh5G5u8smY/dIHuoVbRMLaG/fpx8qFN0IdrZI9GkRT5Yjf2yNYm9s0eUjyZWHlWswz2LgcAdO7jce6q/ZGEyMvAu0SGZwoBlcD12t3lj51MwdyJSeZI7tLinaPL3r5mS739wNhbSupYqBmLLZRYDXjx460WOlJRFGoUXJvrqcot900NnYW+bJ6qub3PEAqb8PdTG0cJKJA4/RZMjm41e6ldOPbWvPFap+nkZ8T3j6ke1OQesPEfGkilLoa5qOk0YD08bd6TGxYdT1cPEGYA/rZtTcdoQJ981zVWqw3o2qcVjcRNp85K5W3DIvUTx6qrScFsqWwkWMMLaXI0+0Vvfvom15maKb4JGz9tCJrkE2NyAL5jky2N+XKut+jfeWKHAxB3d7oS0a5ckZLsSo1uDr6ulcPxeGaO2YHgbNY2Yg2OVuDWOhtzq82HiGTFAZyqAKrDiCpXhbgNTe9NwvHGf/AKfdfJWTXL2Y8nf23zwn1GBIy6BAcvZo17VRTb1YBp1kXp80YGmW65QMutz486zmJQMLk6DiPtA6G1UrQxhtLi+hsfjevRLwjpZre2vzOb9syQfvOiYzf7DZ2Y9LYhfoD6o19aqDaW8ezsWyCdZjY2GVcpsTqL5rf+Ky+3ZkTTMLALrzOluFUg2lEpBAcka8rH8RWyHhfSuFSb+P8Axzzu0W+9eLw6CNtlnEJLHJdiS18mU6esQetbS2tRNtekl8Xs98PKtpi0d3TRJI1bMbj6LXC6DQ68OFRQ9+uptzy8x+dUO0ol1dQRcm/YTpwHKsXXeGQw49eB7eaf1H4uo7kqnyV163foq3oGGkmjlzdHIocBQDZ1NibEjiD7hWDFWOy3CyBuFuPYVOn5VxOmSeWOri9zTP7rO6H0g4bq3EvMeovbf63fQl39wvISfdX/dXM5McgCCzFuta2g5dtOwy5xqMvne9euXhvTVdv4nOeWR1jAekfD9GAFl565V8frU2/pRg5LL/AJan/wDSubwy5IyePrf6azM28DC/VX94/Ais8vBukcnafxDj1GV7I7b/AOouHkt1ZdDmHUTiFP2++nZN9oZUZbSAOpW+VLgMCLjr1yXdvaPSBsygWvwJ16vfVr/KKqvaR5cqB+C9L5J/Ep9VlTplhHsjB4WCT5OcSWEcioG6Pg4XMhykFlJHMG1zpXPcdsXr3GgtrbtvyrUvttyvUC3OmtydTaqXeTECIAL673t2KAbEgVy/EfCXhXdxcedv4G3puqUk4ZOfIvvQ9ufFPijLiCD0DKYo7jMXBzCRwDcDq6A6Gx7K78BXmb0fb6/ybiGkdWkSQBZQLZtLkMt+JFzz1v516M2dtNZUR4yGSRQ6MOBVhcH2Vwcy01ZojvwWAFZHbHpCjw8zxNFIxjIBZcljdA2lzfnatbGdBXA/SDtVhtDFJyWRbf5EfGuj4V02PqcjjkW1X9DP1OSUI3E3cnpegH6iX2x/nTDemOH/AKeX7yfnXI8RtAgC4uSL+81Eixbu1hYDnpXon4R0S/C/izGuozNcnYW9MsP/AE8n3kqNgN4sLtDE3dJIskZYs0kYQKh4m4+121zaY39laP0dwB8TIrKGVsPICrAFWBeMEEHiDQ9V4V02LBKcFul6smLqckppNlzjcLeRuhlvHchSDcEAnW6mx8aKpe1ESNwsaoq5VISMBFQEerl5HwoV5amdhNNGyWMDUCxtbyosLFZLDm3Zfn2U45qLPtbocnrXdrDLYHvOtLxOXc238/gDNLQO7OD5msVCtfToyG5A8Gty7Kq5sU7S5ZFC2RWQWOaxABub2ve/Kp2zdrK7M4XLc69rMR6xPaQB7KaxU4ad/wDsJbhp88dPYtdDK5NStU/4MeNJTVDYFVm9G0hh8LJIeQt434jXna9Wqiueel/aFlggB9YtK2vJQEUEdhLN92uajpSdIwUUQD345j8TUzCynN539/CoOAPWQHt+FJXF2Y9hP40SVsRq3NPtrZ/ylUJZlyrawykILWzWNuqdBYc7eUuXcyIMGaZw2Rc7IVZQ+UerGUBKjTiwJ7qq9m41BlzLmy3I5Hh760MWwPlWryui5gQETM75dQb8FF+0G9u7VeVzb3fA2Lgt6tjM+PEUaCUsWvlNrXICkgsOR5eyq+DbURbKyyG9wOso1BGuoroWI3QhxCjpsNIGsrdJDKEkk4AqUkbKDY24Dxqs3h3SwEQ6OGLEByukrLipVBv9WNSCe7Qa16DpOrfaxwjfCv1X/PicnLi7knNqmZza5wiKgmixLu8ayApPGFAa9uMZ4W7/ADrJzJ1zkDhb6B7Mw8SAAfGwrd7U2RFIYg2IdGSFIiP5PxhuVLG4GUcc3DurUbt7EwsUf9VTEyDLlefCTQEnmWbEEi3OyqByrfHqoYIKTtv9V9di1ib24OYKhFtD7Kq8dhWOljxrrO090GmmaQiGJTayxPZRY/VEVvO9Uu3ty+hglm6cWjVnymM6kDRQ1+Z04c6OfXdPkhonJb+XP0M+PBkhK0jlAFSMJ6w9mnHXTSmGq+3H2EcZjooFYLmEhLEXChIma9rgnW1eaxUpq+Dpvgmqmg7u0CrTBtZP4Ct1H6Fm+li18oD+MlXeF9GuDhKiTpZb8mcKo1A1yBTYk99ekn4p00Vs2/yX+6MD6ecvI5oTeI99/hWaxGyV7T7vyrvGN9GmGdrqzxLySO2XhqbuCb1HHolwf0mmP+NR8Fqv8vgq9/gSPTzTOK7MiMTAITZjre2t7Cn5je/Zeuzx+ijACxyyGxuLzP8Ahan09GOzx+pJ8Zpj/wDal/5jEm/vfD+Q300m72OG4T9Io14j43qp2/jc8rW4Kcg8ib++9d33p3TwOFwc8sOGjMyRO0QLOzFwvVIBa5sbHTsrzlm8aydX4lHqIaIJ++xsMGiWpilNd39CW0WkwIRj+hnkjTtyFFlt5F2Hsrg612j0LbUggwE7YiVIwcU2sjxov9Xh5v41w80HKFI1RdM68nAV503/AMO7bVxeVHYZ19VGYaRIOQrueG3twbj5vEwEfZlQ/Ammn3wwIJBxmGBHEGZAR43NP6DNLppuSje1AZYa1R54fYuIc9XDznQcIJTwH7NO4DdPGl9MLiLd8Lry+0BXpLD4xJFzROrr9ZGDD2ilE11n4vkvaG5n+zxSqzgn8yccw/qsnmFHxIrS+j/dnEYfEM+IiMYMZUEsh1zqbdVjyFdTc1W4qQBtTYf8v7qrN4nnzY3BxST/AD/2TH00IyTTM86Bwp6XLZcthHmtlYjU8zpQqLu/NJDG6PmQ9NMwDEEkPIXB05a6dwFCuboHuTTo0QbT4+POo+LS+lrlVJGnAnh/pNHs3HRzgtC2dTY5gDl1HANwPDlTiRMcx11YjgOAutY8KuTNGT7oysZDWAFm6w8eB/Co7x/PseF4k90j/nVhkAALG2Ugamw7DxpjESp0gsR6pAN/Wuw0Xttce3nrbVK6ZnivaQkLWP3v9HrY6cSicR2jWPKYy3qs7XuGH1q2YFOKKxp0bmr5OCz7OGHnkiDhxEzKXUWVyuhNiTaxuOPKqp1Fq1DbIPy/ERSA2Esl+9XZpAfNCp86XiNywx+Zkyjsdc3kCtveDR44SlLZC9N20UOwMYkc0ZlTpE6QIyXIzBlIHDsJBtztXQNrYaLE2aCdosoULCS0aCwsdYwbk6ansqm3a3PvJMHYNlw00q2W1nieIi1zxtm9lWZwo5inxlLHPU+UXjxa00yXsrC5Tllw00oH6yDaDvmB5tF0ystteFW8qYG1mwG0nOvVC4657r5xpWeXD9l/aafiZl9VmHgaZ3095N/psF9m9DarvPJltFsvFai3XeGJrd5ZyfbVphMPnRWZHiY8UfIzLrzKEg+RrBx7TnHCaT7zfnUqPbuIH65vPX40mfblwq/Vg9iS8zatssngw8wRVdt7c2XE4d4gUuwupNyAy6qSNL2YA+VUce8mJH6z91fyqVHvhih9Nfur/tpOhcpk7UjhuI3ddCR0kDFTYgYiMEEGx9crWy9G+62Lg2jhZ3hIjV2zPniICvE6E6MSR1qv02VEHLrCgckkspIa5Nybg1KCH+88sROPg9aZSh+D50B2ZHVjOv1h7aYchrkEeqQD36W94vXPsHj2jIsua39pNPID4h5Dfzq0/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+14m/PBv6L8Ytg3Rjzlf/RGb11HpTa1j/mS/7qgzbIickvDGxPEuC1/HNVQqLd+fp/0uVyq/I583o4cC74iIcOItqeXWYEV1LcnB4fA4AxTOhVmZ5jKUERZgLmzaAZQo1PKq1diQ3uMPBft6FL9nZU6AFFypkRb3sqKBftsOdFJwapNgrGzJbe3dimnvs7E4BEAPUjRWPbd7CQNz1AAtyphNyMcLZDhHvwtgYivm/wAnsPOtyJn+u3lpQK34knxNPXWzWyf1/grsFJsrAbXw4yRfIYlJuRaNRe1iSIhe/lXScJjbhQTnY2uQCFvbW19bXrLQIL1eYBdRQZs7zb0k/d5/nuyu2oqi2kw9+Pwqv2hsdZQA99PqllPtWxqeqinAb0H2iaWwuMIrhGKxno6wkzZ5YjI3DM7yO1hwF2bhQrZBaFJ1t8h0Q1jpKQWAHZTgoxSsbqQ2StCY4BqONyTr30c8QsbAahuVKQ60JG/GnOVi0qZUZaWq1F2wk5MfyZVFpAZc9+tHY5lWx0N7a1XTRbQzfNCMDkDr8daXaQ/cp948LGMfK6jUwRB++UoR7QipVNsyclSXIB1GhqfBG8js0xBkklfOVFgcnzQsOyyUcuCQGwbW5FiOfZ769H0HS+zGT/P4itVLYZ3dxf8ASrg6GPEIeGobDSae21Ewqx3T2SBiyCLqIZzw0zdCfzqJJHSeuxJZHXu/cb08txkLTgFBVpYWuU4G0ILTiigBTiig0gsNRSwKCilgULiCAClAUYFGBQ0UAUoUAKUBUoFhiliiFKFSgWC1HagBR1dFAoUKOpRAUKFCppIKFKFJFLFSiDuHGtXuAGoqkg41OwuPLMUiHWGYXYHLcAcPrC5t5UyMW0xOQ0C04i1UbLweKWWV55VeN8nRRqgUQ5Vs/W9Z8x114W0q4QUpsTQlqFKIoUIRAU0oU0rU5nApaGiwKU6U18oXtHtoHFry18Aaesc3wgBWQUIorE3Ynxy6eFhSRIew+elLUnu+NIcHHkbdnFPSBvM0O0ZlwwVVjyqw61jJlzOwAIt61vEE86rP58T31Cny/MGqreZ3kxk5YHO08vVtqCZSAtvYKOOHjYXOth2nsr0/hcJzmoXtRky0rOz+jRVnwzYlielYyxlbjKg01GgNyLHXtrPZerWz3L3fXBQyRAkkspZj9I9BHew5AMXA8Kyhj0PifjWSUnkyzd7Xt+RowtIh5aMLTxShkoXjNWoSFparRhacVaU8ZeoJVpaijVaWq0DgSzO4TfWF0EhSVIy2XpGQZAx+sVJtxqdjN4oYpeibPnChrLG79U8+qDWO2Yttku2YDo5w+U2KyFWQhGHEgnstwFW2ysUZtpLIBlMmCVrccpbKfO1aJdNFX7rMqyS2Rexby4djFaQfP3EfVazEGxW9tDcgWNuIqfNjER0Rms0hIQa3YqLm3gK5ziRnwkoUfPYCcsZFHrh5WBfXgcy3I4dUVfvtpZJJMWPUw2FXJcfrpwHsD2gZVt9qhl0tcf30IsrfP99TR4TbEMsjRxyKzpfMo4izZT79KnCuY4LFQ4bE4J4pFcsnR4nKb9Zz1mYnvf8A+OuoWpeXBoquGXCeoKhR2o7UnSGFQo6Or0kCFCjtRgVNJYBS1FJtTiir0EHoBSthXbE6cFZ7nkrdITY9hIym1HAtXOyowGFhbW57yeJoW9KYuastiT2+6k5z2e+niaaasliqEGT/AJY0KFCpZNJn44ZDxPvNPpgu1j5aVnt39+YpsN0khCyRlEmX6pdggcfYJN78tRyrSq9xcU6WbInXA2lVjiYZRyv4608HApgeNOZRQNylyyhby0y09+B9lNtakme3ChULfAa4PNxmLSlZ3IkVnzu7ZgZEvcs3E3Ye+rPdTE9Pi4YgoBZwQWOl0+csQORy286tE9GM7yO2JkUlmZj0drszEknUADU8AKptn7j44uCkTIwIIbMFsRzBvevS9F3oVppbfIxzT8z0ThI7g31/8WrHLHq3ifjUzcHYG0llEmPxOZApVYlsQSbWZyFGo17T38iT4AxMytxDG/t41UMcdUoJry4CxzTbornipOSprx0gxUyWIepEYJSwtPdHRiOkSxBahsLSgtOBKUEpTxE1FKdz8ISD0CaG9tQPNQbGnMXuxDJJ0jBg+UJdJHTqjgtlIFquAtHloXr9SVH0KnCbtwRQvDGmVJAwfUktmFjdjrwqPh9z4Uh6FC4TpVlbVSXKkEKxI9XQcLHTjV9l1o8tBcvUlR9Co25u3FioxHJdbMGDJlDAgEcwdLGrKKOygXJsALnibDie+nctHlqVJqitk7EWoUu1C1V2yahFqFqXlo8tX2yahFqMClZaUFoljK1CQKcVaASnVSr7RNQ7AtXGzh1h/wA5VWQrVvs1bsP+cqTPHtuU5FkxpljT0kdqivWbsp8AphlqFN0KV2WEeYJMWyHMngftLcEqe64B8QK6l6Pt8g6rDKdCPm2J4fYPhyrlcq3osDjjC32SeXEHtFaepx29QGGaXsvg9K5qUWrJ7l70DEIEc/OKBr9deTCtSTWWI6UaYy1NlqW1JK1txNIkkQuj1vT+DsDrQaOgq11VJSiCvQ0uz8QtuNDauxknFwcrgaN29zVT4OTWtFg5QRXNyxeKWqL3MUo9qVow+M2a8ZIccOY9U+dRTHXTDEDyFVeM3bifULlPamn7vCtOPxBcTQ1T29r5GFyUYStBi912XVGD6gWIytqbeFRJNgzL+rJ/Zs3wrYs+KXmEpJ8Mq8lGEp94CujAjxFvjRZaOosPcby0MtO5aLLSpYiWNZdaPLTmXWjy0rtF2N5aPLTgWlZaNYwbGctDJT2Shkou2iWM5KGWnslDLU7aKsaC0sJTgSnYsOT6oJ8BepUVyWMqlOqlWEOxJT9G37RA93GpcGxNes1/2eHtNJlmxrzAlkjDllbBGSbAXJ5CtDs7ZxTrNx5Ds/jUzB4NIx1BbtPM+dOSygVz8udz2itgZTtbETEMagSNUrE4i9QHejxoZDgPNQprNQpukh5oNMTJQoVclaEosN3dtNDIoBIIPzZ7D9U91d23e22MVCHAsw0Ydjc7dtChXJyKpbG7H7UN/InMtINChTcbCG3pFChXSwyYtike1S8PjytChWmUU1uDSkty8wW1A3GrASXoqFcnNBRlsY5ezKkNSrfjRxQW4E/GjoUpvYTGKcrYpkPOx8aizbPjPrRL4gLQoVUZNcD3a4ZBk2Zhua28C/52pqTYEPIuPMfiKFCtSyTVe0zJkz5IrZlRjNnBDoT50/hdjB/p2/w/xoqFbZZJLHdkeeagnZOXdgf2n7n8aWN1/wC8/c/jRUKwvqcvr9DRDNJoWN1x/aH7v8aWN105u3kAKOhQPqMvqM7kgn3eiUXJc+Y/KmYsDAToCe67fwoUKZHJOUW22Y8uad8lpBgIxwjUeIBP41MCeXhRUKyybb3NULa3DyCiNChVIkhuaewqonxBJoUK14YoPDvuxhpKbLUKFaeDQxOahQoUrUyUf//Z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102" name="AutoShape 6" descr="data:image/jpeg;base64,/9j/4AAQSkZJRgABAQAAAQABAAD/2wCEAAkGBhQSERQUEBQWFRQUFRQVFBUVFBQVFBQUFBAVFBUUFRUXHSYeGBklGRcUHy8gIycpLCwsFR4xNTAqNSYrLCkBCQoKDgwOGg8PGiwkHCQsLCwsLCwsKSkpLCwpLSwpLCwsLCwpLCwsLCwsKSksKSwsLCkpLCkpKSwsKSwsLCwsKf/AABEIALcBFAMBIgACEQEDEQH/xAAcAAAABwEBAAAAAAAAAAAAAAAAAQIDBAUGBwj/xABKEAACAQIDBAYFCAULAwUAAAABAgMAEQQSIQUGMUETIlFhcYEHMpGhsRQjQlJiksHRM0NyouEVFiQ0U2OCk7LS8FRz8ReDo8LD/8QAGgEAAgMBAQAAAAAAAAAAAAAAAgMAAQQFBv/EADERAAICAQMCAwUIAwEAAAAAAAABAhEDEiExBBMFQVEiYZGhsRQyQnGBweHwFdHxI//aAAwDAQACEQMRAD8A7WcMKbbCCkLtRDwI9oozj1oeCEHaeWKNnbgB7TyFUmxdmFnMknEnM3d9VfKps0/ymaw/RxHTsaTkfLj7KvMPhgot7fxooquSm9hE8l10qKqXNqn4pbRtbsqJhvWHjQ5NyR2JUcdhShT+WiyUntsOxq9Kz0vo6Lo6vTJFBdJR9JRZKLJUuSILz0ecU1lorVetkoezUL0wTQzVO4XQ/pR1Gz00+LAqdwmknXpiTFgcNfhUF8QTxNIz1HkL0j0kxPE00W7KNIyalR4PtoFbJsiJkp2PCE1NTDgU4Fo1BlWRkwA5mnRhl7KcJptpqPZFAOHFIbDUDiTyoukY0DcS9xDQU00VSlQ86XkHOqUWXqK9kpsrVi7oONRZMWnIXqcEsisKbZqhbd3qw+FQviJFjUdt2b7qgn3Vz/a3pvw63GHjll7CQIkPmetb/DVq2SzpBloVxDEembFs10jgReQYSOfvZl+FCi0slnV5NtKD1oz5EH42pE+0YstyGXy/I1YT7vqSBdg1lvwK3bMB5ZlA5+tUbG7EIhZr6qBdbdy5te4tbyNdxQ6aVLc5+rIi53ewoVNOfD21dVXbGHzSHuqdI4AJJsBxJ4CubJU6H2IxZ6jfsN8Kh4ZtVPhUXaGPLoTHcDNlvwzLxPlT2HOi+VZ8m2wyG5ciQUeaonRih0dZ+8xukmXoXqJl7z7aLXtNF3vcVpJlCoRZu2kmZ+0eyr7y9CaSfahlqu+VP3e+iO0GH0R7f4VfcRKZYlKZndUF2Nv+cqr5drMBouvjpVXPOzG7XJoZTXkiJE3EbSJ9XQe80wspNNRxX/KrLDbO+tp3D86VyHwMxpepccPbUpIAOFH0dGosHUhKtbhSxNRdFQ6KiqSK2FdNR9NSOiodHV3ImwrpKLSklKakcDiaq35kokgrSjKKq5MZ2fx9lMPI7cNO9tf3R+Yq9TKotZMco4a1XS7TzGy6/s6+08BTHyQH1yW8fV+6NPbT6x1Tk2XSGbseOnvP5D30eSn8lHkoSxlDbw5g6gjsI51wf0rbrR4bGhsMmWPEKz9Go6qSIQsgUclN1a3ax5WrvuSue7/bOjlkiMihivSZbk6ZmS+nkKZBk5OJjZ7H6Bo66Quxo+UKn/2wffahRamFpRon3hYgDO1gQQMxsCNQQL1JbeJspu51BBub3DXLXv23NV0myMtOPsjq3r2jhi9Dh3I3WydpqmFV2NlWPOx1NlCAnQa8KbhMmLIeVTHDxji+k3Y0nZ4VH2DD/RgOyO3sS1aLpFXx/jXnclRk6W9s1FZthcqdg04cBranMIeqvgKLbXWjNhrbhx5g0nBnqLfsFc/JuzXj4LijtTqlT2UGjFI7T9RljVqFqGWnVjFRY2yWMEUhhUroRTckVU8TLsitTbVKMQpBw476rSy7IEi1HaKrX5IDz+FGdl9h91XoZVlWgK8D7hUjpn7R7Kkvs3Tj7qL5J31NLJYIJXPG3vqaBTUGGIqs3w2VPiMMY8LJ0UuZSHzMtgDqLprWjFBNpN17wGWzSGmziT2VlP5KxOFOKYYiSTD/ACRinSyF5UxCqxJU20W1jx48tKyuwtoYtvkOXGyO+MTE545OjIRY0ZVkQ5b3D5NCTe55A1o+z6k3GSr9fRv9gbOqfLO40htodxrnmx978RJspHZv6W2ITCklVuHbEBblQLXEZJ4cqPd7fCabaMkMuXoJBOcMcoBPyeYxNqON8rnypUunmtXuv5BWjcyY1j3eFNAXowtOKKzBBLHSwtKApQFUQSFpWWlAULVRYm1C1KoqhBNqwW+XpDXZrorQdMZAzD1BYKwFrsD2it6a436V3JxUKxwmWToiRZS2UNKRyGnDu4UyDrcijqdBn00yNquzkt/3pPwS1Cs3HsHGkAkxx/ZLC48bBvjRVXfXqjV9kl6M7JjkzixeIAEHS4vpb8aSNn9X14+H1u+1Jwu0OnQEdGrKdVKjMhDXANjpcWNuw0/Lh8w+iNLdVbA9/Gu7HqYJVq/vwOK8MvQl7vG8BHOx/EfhU3bmMyKCBa7WJ58L8artgQZSQWByg6g3BGZ7j3j2UN4cWzRwCwylcxP2rAADusWrF1G8pV7x2Fe0iIdrX50iHHEuovxYD2kCq+1O4YddP2l/1CsMYpG+SNxhrNe62ANgb8bEg+HCn+hHK486pN6t549n4fp5z1bhVQAF5HIJCKDbWwJ46AE1k9j+njCSuFmilgBNg91kUdmbL1h5A07ZGZWzoWfjYnQ2PjULZ+3C7yoy5SisQb3uAcpv52rkeH9L2LnxTmIQww5iVjlQszKPrvmGU210Gnfat1sHaqzK2IUFelgL2NrrcglTbmCCPKqjp39QtL5NnhcSDGpPMX95pQnDC44a+42PwqhwOJuE0uBEpPm7G/sFQ8RvA0csESgfOAMxIJsGZibWPGwNVkajG2SKcnSNKwF6AAvVPtLaDrIQvAW00+qDzpqDbTBh0hCrzzFVHDhc8KLsS06gO4rov1Gt7+4VJBrHRbdExLYeQMvcx0HgKY25vK+Fws05JbokZguYjMRwF+WtqZHC9N2U506o2U637PZTCRa8vf8AnXnTEem/aTsCHjQD6Kx3HHgSWufGup7o75PjcMkwNibrIua+V1NmHhwI7mFDDG5uky5S08nRA1hrTck621PvrPTbYdQvW4g3+8R2dwphttOeLfD8qaunm0B3UW23VLYeYLqTFIABqTeM6Ac65Fhmlmw2zMLDBOs+HxIlkd4ZI1jQO9+uwAOjA255bV17DYgmIMBma3Dhf8qSk7kjMlhzN+H5/wAKDFmeJNVe/wCzX7jKumcpOEkw+0cUnRt0EMs+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/Sh5G5u8smY/dIHuoVbRMLaG/fpx8qFN0IdrZI9GkRT5Yjf2yNYm9s0eUjyZWHlWswz2LgcAdO7jce6q/ZGEyMvAu0SGZwoBlcD12t3lj51MwdyJSeZI7tLinaPL3r5mS739wNhbSupYqBmLLZRYDXjx460WOlJRFGoUXJvrqcot900NnYW+bJ6qub3PEAqb8PdTG0cJKJA4/RZMjm41e6ldOPbWvPFap+nkZ8T3j6ke1OQesPEfGkilLoa5qOk0YD08bd6TGxYdT1cPEGYA/rZtTcdoQJ981zVWqw3o2qcVjcRNp85K5W3DIvUTx6qrScFsqWwkWMMLaXI0+0Vvfvom15maKb4JGz9tCJrkE2NyAL5jky2N+XKut+jfeWKHAxB3d7oS0a5ckZLsSo1uDr6ulcPxeGaO2YHgbNY2Yg2OVuDWOhtzq82HiGTFAZyqAKrDiCpXhbgNTe9NwvHGf/AKfdfJWTXL2Y8nf23zwn1GBIy6BAcvZo17VRTb1YBp1kXp80YGmW65QMutz486zmJQMLk6DiPtA6G1UrQxhtLi+hsfjevRLwjpZre2vzOb9syQfvOiYzf7DZ2Y9LYhfoD6o19aqDaW8ezsWyCdZjY2GVcpsTqL5rf+Ky+3ZkTTMLALrzOluFUg2lEpBAcka8rH8RWyHhfSuFSb+P8Axzzu0W+9eLw6CNtlnEJLHJdiS18mU6esQetbS2tRNtekl8Xs98PKtpi0d3TRJI1bMbj6LXC6DQ68OFRQ9+uptzy8x+dUO0ol1dQRcm/YTpwHKsXXeGQw49eB7eaf1H4uo7kqnyV163foq3oGGkmjlzdHIocBQDZ1NibEjiD7hWDFWOy3CyBuFuPYVOn5VxOmSeWOri9zTP7rO6H0g4bq3EvMeovbf63fQl39wvISfdX/dXM5McgCCzFuta2g5dtOwy5xqMvne9euXhvTVdv4nOeWR1jAekfD9GAFl565V8frU2/pRg5LL/AJan/wDSubwy5IyePrf6azM28DC/VX94/Ais8vBukcnafxDj1GV7I7b/AOouHkt1ZdDmHUTiFP2++nZN9oZUZbSAOpW+VLgMCLjr1yXdvaPSBsygWvwJ16vfVr/KKqvaR5cqB+C9L5J/Ep9VlTplhHsjB4WCT5OcSWEcioG6Pg4XMhykFlJHMG1zpXPcdsXr3GgtrbtvyrUvttyvUC3OmtydTaqXeTECIAL673t2KAbEgVy/EfCXhXdxcedv4G3puqUk4ZOfIvvQ9ufFPijLiCD0DKYo7jMXBzCRwDcDq6A6Gx7K78BXmb0fb6/ybiGkdWkSQBZQLZtLkMt+JFzz1v516M2dtNZUR4yGSRQ6MOBVhcH2Vwcy01ZojvwWAFZHbHpCjw8zxNFIxjIBZcljdA2lzfnatbGdBXA/SDtVhtDFJyWRbf5EfGuj4V02PqcjjkW1X9DP1OSUI3E3cnpegH6iX2x/nTDemOH/AKeX7yfnXI8RtAgC4uSL+81Eixbu1hYDnpXon4R0S/C/izGuozNcnYW9MsP/AE8n3kqNgN4sLtDE3dJIskZYs0kYQKh4m4+121zaY39laP0dwB8TIrKGVsPICrAFWBeMEEHiDQ9V4V02LBKcFul6smLqckppNlzjcLeRuhlvHchSDcEAnW6mx8aKpe1ESNwsaoq5VISMBFQEerl5HwoV5amdhNNGyWMDUCxtbyosLFZLDm3Zfn2U45qLPtbocnrXdrDLYHvOtLxOXc238/gDNLQO7OD5msVCtfToyG5A8Gty7Kq5sU7S5ZFC2RWQWOaxABub2ve/Kp2zdrK7M4XLc69rMR6xPaQB7KaxU4ad/wDsJbhp88dPYtdDK5NStU/4MeNJTVDYFVm9G0hh8LJIeQt434jXna9Wqiueel/aFlggB9YtK2vJQEUEdhLN92uajpSdIwUUQD345j8TUzCynN539/CoOAPWQHt+FJXF2Y9hP40SVsRq3NPtrZ/ylUJZlyrawykILWzWNuqdBYc7eUuXcyIMGaZw2Rc7IVZQ+UerGUBKjTiwJ7qq9m41BlzLmy3I5Hh760MWwPlWryui5gQETM75dQb8FF+0G9u7VeVzb3fA2Lgt6tjM+PEUaCUsWvlNrXICkgsOR5eyq+DbURbKyyG9wOso1BGuoroWI3QhxCjpsNIGsrdJDKEkk4AqUkbKDY24Dxqs3h3SwEQ6OGLEByukrLipVBv9WNSCe7Qa16DpOrfaxwjfCv1X/PicnLi7knNqmZza5wiKgmixLu8ayApPGFAa9uMZ4W7/ADrJzJ1zkDhb6B7Mw8SAAfGwrd7U2RFIYg2IdGSFIiP5PxhuVLG4GUcc3DurUbt7EwsUf9VTEyDLlefCTQEnmWbEEi3OyqByrfHqoYIKTtv9V9di1ib24OYKhFtD7Kq8dhWOljxrrO090GmmaQiGJTayxPZRY/VEVvO9Uu3ty+hglm6cWjVnymM6kDRQ1+Z04c6OfXdPkhonJb+XP0M+PBkhK0jlAFSMJ6w9mnHXTSmGq+3H2EcZjooFYLmEhLEXChIma9rgnW1eaxUpq+Dpvgmqmg7u0CrTBtZP4Ct1H6Fm+li18oD+MlXeF9GuDhKiTpZb8mcKo1A1yBTYk99ekn4p00Vs2/yX+6MD6ecvI5oTeI99/hWaxGyV7T7vyrvGN9GmGdrqzxLySO2XhqbuCb1HHolwf0mmP+NR8Fqv8vgq9/gSPTzTOK7MiMTAITZjre2t7Cn5je/Zeuzx+ijACxyyGxuLzP8Ahan09GOzx+pJ8Zpj/wDal/5jEm/vfD+Q300m72OG4T9Io14j43qp2/jc8rW4Kcg8ib++9d33p3TwOFwc8sOGjMyRO0QLOzFwvVIBa5sbHTsrzlm8aydX4lHqIaIJ++xsMGiWpilNd39CW0WkwIRj+hnkjTtyFFlt5F2Hsrg612j0LbUggwE7YiVIwcU2sjxov9Xh5v41w80HKFI1RdM68nAV503/AMO7bVxeVHYZ19VGYaRIOQrueG3twbj5vEwEfZlQ/Ammn3wwIJBxmGBHEGZAR43NP6DNLppuSje1AZYa1R54fYuIc9XDznQcIJTwH7NO4DdPGl9MLiLd8Lry+0BXpLD4xJFzROrr9ZGDD2ilE11n4vkvaG5n+zxSqzgn8yccw/qsnmFHxIrS+j/dnEYfEM+IiMYMZUEsh1zqbdVjyFdTc1W4qQBtTYf8v7qrN4nnzY3BxST/AD/2TH00IyTTM86Bwp6XLZcthHmtlYjU8zpQqLu/NJDG6PmQ9NMwDEEkPIXB05a6dwFCuboHuTTo0QbT4+POo+LS+lrlVJGnAnh/pNHs3HRzgtC2dTY5gDl1HANwPDlTiRMcx11YjgOAutY8KuTNGT7oysZDWAFm6w8eB/Co7x/PseF4k90j/nVhkAALG2Ugamw7DxpjESp0gsR6pAN/Wuw0Xttce3nrbVK6ZnivaQkLWP3v9HrY6cSicR2jWPKYy3qs7XuGH1q2YFOKKxp0bmr5OCz7OGHnkiDhxEzKXUWVyuhNiTaxuOPKqp1Fq1DbIPy/ERSA2Esl+9XZpAfNCp86XiNywx+Zkyjsdc3kCtveDR44SlLZC9N20UOwMYkc0ZlTpE6QIyXIzBlIHDsJBtztXQNrYaLE2aCdosoULCS0aCwsdYwbk6ansqm3a3PvJMHYNlw00q2W1nieIi1zxtm9lWZwo5inxlLHPU+UXjxa00yXsrC5Tllw00oH6yDaDvmB5tF0ystteFW8qYG1mwG0nOvVC4657r5xpWeXD9l/aafiZl9VmHgaZ3095N/psF9m9DarvPJltFsvFai3XeGJrd5ZyfbVphMPnRWZHiY8UfIzLrzKEg+RrBx7TnHCaT7zfnUqPbuIH65vPX40mfblwq/Vg9iS8zatssngw8wRVdt7c2XE4d4gUuwupNyAy6qSNL2YA+VUce8mJH6z91fyqVHvhih9Nfur/tpOhcpk7UjhuI3ddCR0kDFTYgYiMEEGx9crWy9G+62Lg2jhZ3hIjV2zPniICvE6E6MSR1qv02VEHLrCgckkspIa5Nybg1KCH+88sROPg9aZSh+D50B2ZHVjOv1h7aYchrkEeqQD36W94vXPsHj2jIsua39pNPID4h5Dfzq0/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+14m/PBv6L8Ytg3Rjzlf/RGb11HpTa1j/mS/7qgzbIickvDGxPEuC1/HNVQqLd+fp/0uVyq/I583o4cC74iIcOItqeXWYEV1LcnB4fA4AxTOhVmZ5jKUERZgLmzaAZQo1PKq1diQ3uMPBft6FL9nZU6AFFypkRb3sqKBftsOdFJwapNgrGzJbe3dimnvs7E4BEAPUjRWPbd7CQNz1AAtyphNyMcLZDhHvwtgYivm/wAnsPOtyJn+u3lpQK34knxNPXWzWyf1/grsFJsrAbXw4yRfIYlJuRaNRe1iSIhe/lXScJjbhQTnY2uQCFvbW19bXrLQIL1eYBdRQZs7zb0k/d5/nuyu2oqi2kw9+Pwqv2hsdZQA99PqllPtWxqeqinAb0H2iaWwuMIrhGKxno6wkzZ5YjI3DM7yO1hwF2bhQrZBaFJ1t8h0Q1jpKQWAHZTgoxSsbqQ2StCY4BqONyTr30c8QsbAahuVKQ60JG/GnOVi0qZUZaWq1F2wk5MfyZVFpAZc9+tHY5lWx0N7a1XTRbQzfNCMDkDr8daXaQ/cp948LGMfK6jUwRB++UoR7QipVNsyclSXIB1GhqfBG8js0xBkklfOVFgcnzQsOyyUcuCQGwbW5FiOfZ769H0HS+zGT/P4itVLYZ3dxf8ASrg6GPEIeGobDSae21Ewqx3T2SBiyCLqIZzw0zdCfzqJJHSeuxJZHXu/cb08txkLTgFBVpYWuU4G0ILTiigBTiig0gsNRSwKCilgULiCAClAUYFGBQ0UAUoUAKUBUoFhiliiFKFSgWC1HagBR1dFAoUKOpRAUKFCppIKFKFJFLFSiDuHGtXuAGoqkg41OwuPLMUiHWGYXYHLcAcPrC5t5UyMW0xOQ0C04i1UbLweKWWV55VeN8nRRqgUQ5Vs/W9Z8x114W0q4QUpsTQlqFKIoUIRAU0oU0rU5nApaGiwKU6U18oXtHtoHFry18Aaesc3wgBWQUIorE3Ynxy6eFhSRIew+elLUnu+NIcHHkbdnFPSBvM0O0ZlwwVVjyqw61jJlzOwAIt61vEE86rP58T31Cny/MGqreZ3kxk5YHO08vVtqCZSAtvYKOOHjYXOth2nsr0/hcJzmoXtRky0rOz+jRVnwzYlielYyxlbjKg01GgNyLHXtrPZerWz3L3fXBQyRAkkspZj9I9BHew5AMXA8Kyhj0PifjWSUnkyzd7Xt+RowtIh5aMLTxShkoXjNWoSFparRhacVaU8ZeoJVpaijVaWq0DgSzO4TfWF0EhSVIy2XpGQZAx+sVJtxqdjN4oYpeibPnChrLG79U8+qDWO2Yttku2YDo5w+U2KyFWQhGHEgnstwFW2ysUZtpLIBlMmCVrccpbKfO1aJdNFX7rMqyS2Rexby4djFaQfP3EfVazEGxW9tDcgWNuIqfNjER0Rms0hIQa3YqLm3gK5ziRnwkoUfPYCcsZFHrh5WBfXgcy3I4dUVfvtpZJJMWPUw2FXJcfrpwHsD2gZVt9qhl0tcf30IsrfP99TR4TbEMsjRxyKzpfMo4izZT79KnCuY4LFQ4bE4J4pFcsnR4nKb9Zz1mYnvf8A+OuoWpeXBoquGXCeoKhR2o7UnSGFQo6Or0kCFCjtRgVNJYBS1FJtTiir0EHoBSthXbE6cFZ7nkrdITY9hIym1HAtXOyowGFhbW57yeJoW9KYuastiT2+6k5z2e+niaaasliqEGT/AJY0KFCpZNJn44ZDxPvNPpgu1j5aVnt39+YpsN0khCyRlEmX6pdggcfYJN78tRyrSq9xcU6WbInXA2lVjiYZRyv4608HApgeNOZRQNylyyhby0y09+B9lNtakme3ChULfAa4PNxmLSlZ3IkVnzu7ZgZEvcs3E3Ye+rPdTE9Pi4YgoBZwQWOl0+csQORy286tE9GM7yO2JkUlmZj0drszEknUADU8AKptn7j44uCkTIwIIbMFsRzBvevS9F3oVppbfIxzT8z0ThI7g31/8WrHLHq3ifjUzcHYG0llEmPxOZApVYlsQSbWZyFGo17T38iT4AxMytxDG/t41UMcdUoJry4CxzTbornipOSprx0gxUyWIepEYJSwtPdHRiOkSxBahsLSgtOBKUEpTxE1FKdz8ISD0CaG9tQPNQbGnMXuxDJJ0jBg+UJdJHTqjgtlIFquAtHloXr9SVH0KnCbtwRQvDGmVJAwfUktmFjdjrwqPh9z4Uh6FC4TpVlbVSXKkEKxI9XQcLHTjV9l1o8tBcvUlR9Co25u3FioxHJdbMGDJlDAgEcwdLGrKKOygXJsALnibDie+nctHlqVJqitk7EWoUu1C1V2yahFqFqXlo8tX2yahFqMClZaUFoljK1CQKcVaASnVSr7RNQ7AtXGzh1h/wA5VWQrVvs1bsP+cqTPHtuU5FkxpljT0kdqivWbsp8AphlqFN0KV2WEeYJMWyHMngftLcEqe64B8QK6l6Pt8g6rDKdCPm2J4fYPhyrlcq3osDjjC32SeXEHtFaepx29QGGaXsvg9K5qUWrJ7l70DEIEc/OKBr9deTCtSTWWI6UaYy1NlqW1JK1txNIkkQuj1vT+DsDrQaOgq11VJSiCvQ0uz8QtuNDauxknFwcrgaN29zVT4OTWtFg5QRXNyxeKWqL3MUo9qVow+M2a8ZIccOY9U+dRTHXTDEDyFVeM3bifULlPamn7vCtOPxBcTQ1T29r5GFyUYStBi912XVGD6gWIytqbeFRJNgzL+rJ/Zs3wrYs+KXmEpJ8Mq8lGEp94CujAjxFvjRZaOosPcby0MtO5aLLSpYiWNZdaPLTmXWjy0rtF2N5aPLTgWlZaNYwbGctDJT2Shkou2iWM5KGWnslDLU7aKsaC0sJTgSnYsOT6oJ8BepUVyWMqlOqlWEOxJT9G37RA93GpcGxNes1/2eHtNJlmxrzAlkjDllbBGSbAXJ5CtDs7ZxTrNx5Ds/jUzB4NIx1BbtPM+dOSygVz8udz2itgZTtbETEMagSNUrE4i9QHejxoZDgPNQprNQpukh5oNMTJQoVclaEosN3dtNDIoBIIPzZ7D9U91d23e22MVCHAsw0Ydjc7dtChXJyKpbG7H7UN/InMtINChTcbCG3pFChXSwyYtike1S8PjytChWmUU1uDSkty8wW1A3GrASXoqFcnNBRlsY5ezKkNSrfjRxQW4E/GjoUpvYTGKcrYpkPOx8aizbPjPrRL4gLQoVUZNcD3a4ZBk2Zhua28C/52pqTYEPIuPMfiKFCtSyTVe0zJkz5IrZlRjNnBDoT50/hdjB/p2/w/xoqFbZZJLHdkeeagnZOXdgf2n7n8aWN1/wC8/c/jRUKwvqcvr9DRDNJoWN1x/aH7v8aWN105u3kAKOhQPqMvqM7kgn3eiUXJc+Y/KmYsDAToCe67fwoUKZHJOUW22Y8uad8lpBgIxwjUeIBP41MCeXhRUKyybb3NULa3DyCiNChVIkhuaewqonxBJoUK14YoPDvuxhpKbLUKFaeDQxOahQoUrUyUf//Z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304800" y="285728"/>
            <a:ext cx="8686800" cy="83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FORMULACIÓN DEL PROBLEMA</a:t>
            </a:r>
            <a:endParaRPr kumimoji="0" lang="es-EC" sz="4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6" descr="https://encrypted-tbn1.gstatic.com/images?q=tbn:ANd9GcQVyf45yfvHzgz2yyjHnmplx-GdvZTBr43jXjZTuyW8o7XKaSqEo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9658"/>
            <a:ext cx="2099119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24 Flecha derecha"/>
          <p:cNvSpPr/>
          <p:nvPr/>
        </p:nvSpPr>
        <p:spPr>
          <a:xfrm>
            <a:off x="2643174" y="3074090"/>
            <a:ext cx="1285884" cy="64294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1403957"/>
            <a:ext cx="1362075" cy="2038350"/>
          </a:xfrm>
          <a:prstGeom prst="rect">
            <a:avLst/>
          </a:prstGeom>
        </p:spPr>
      </p:pic>
      <p:sp>
        <p:nvSpPr>
          <p:cNvPr id="11" name="22 Rectángulo"/>
          <p:cNvSpPr/>
          <p:nvPr/>
        </p:nvSpPr>
        <p:spPr>
          <a:xfrm>
            <a:off x="5522507" y="1402460"/>
            <a:ext cx="2577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Influye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la ausencia de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Plan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Estratégico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st3.depositphotos.com/1026873/14846/v/1600/depositphotos_148465943-stock-illustration-soldiers-on-the-performance-o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58923"/>
            <a:ext cx="2505876" cy="1673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2 Rectángulo"/>
          <p:cNvSpPr/>
          <p:nvPr/>
        </p:nvSpPr>
        <p:spPr>
          <a:xfrm>
            <a:off x="4355976" y="4590452"/>
            <a:ext cx="4357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toma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de decisiones oportuna y viable por parte de los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directivos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2 Rectángulo"/>
          <p:cNvSpPr/>
          <p:nvPr/>
        </p:nvSpPr>
        <p:spPr>
          <a:xfrm>
            <a:off x="4355976" y="5530704"/>
            <a:ext cx="4357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E.S.E.E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1"/>
    </mc:Choice>
    <mc:Fallback xmlns="">
      <p:transition spd="slow" advTm="215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JUSTIFICACIÓN E IMPORTANCIA</a:t>
            </a:r>
            <a:endParaRPr lang="es-ES" dirty="0"/>
          </a:p>
        </p:txBody>
      </p:sp>
      <p:pic>
        <p:nvPicPr>
          <p:cNvPr id="4098" name="Picture 2" descr="https://tse4.mm.bing.net/th?id=OIP.oiAv2g-k_jfbT5p-JflT8gHaHv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016224" cy="191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2 Rectángulo"/>
          <p:cNvSpPr/>
          <p:nvPr/>
        </p:nvSpPr>
        <p:spPr>
          <a:xfrm>
            <a:off x="1043608" y="1295400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B.S.C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2 Rectángulo"/>
          <p:cNvSpPr/>
          <p:nvPr/>
        </p:nvSpPr>
        <p:spPr>
          <a:xfrm>
            <a:off x="304800" y="3823737"/>
            <a:ext cx="24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Indicadores financieros y no financieros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s://image.freepik.com/vetores-gratis/controlando-o-brinquedo-usando-controle-remoto-via-radio_7496-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06" y="4346957"/>
            <a:ext cx="1420300" cy="13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2 Rectángulo"/>
          <p:cNvSpPr/>
          <p:nvPr/>
        </p:nvSpPr>
        <p:spPr>
          <a:xfrm>
            <a:off x="242156" y="5950079"/>
            <a:ext cx="24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Proyectos de una institución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484784"/>
            <a:ext cx="2069504" cy="1352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22 Rectángulo"/>
          <p:cNvSpPr/>
          <p:nvPr/>
        </p:nvSpPr>
        <p:spPr>
          <a:xfrm>
            <a:off x="6686872" y="1541621"/>
            <a:ext cx="1215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estrategias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echa curvada hacia la izquierda 6"/>
          <p:cNvSpPr/>
          <p:nvPr/>
        </p:nvSpPr>
        <p:spPr>
          <a:xfrm>
            <a:off x="7862664" y="1546876"/>
            <a:ext cx="1296144" cy="22375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caminos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2" name="22 Rectángulo"/>
          <p:cNvSpPr/>
          <p:nvPr/>
        </p:nvSpPr>
        <p:spPr>
          <a:xfrm>
            <a:off x="6012160" y="3304392"/>
            <a:ext cx="1575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cumplimiento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6497488" y="3683476"/>
            <a:ext cx="576064" cy="2409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describe</a:t>
            </a:r>
            <a:endParaRPr lang="es-ES" dirty="0"/>
          </a:p>
        </p:txBody>
      </p:sp>
      <p:pic>
        <p:nvPicPr>
          <p:cNvPr id="4102" name="Picture 6" descr="https://image.slidesharecdn.com/sistemadeevaluaciondeaprendizaje-150902150126-lva1-app6891/95/sistema-de-evaluacion-del-aprendizaje-uladech-catlica-3-638.jpg?cb=14412062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01" y="3926338"/>
            <a:ext cx="2257405" cy="169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se3.mm.bing.net/th?id=OIP.W6Gf0Xne56zoMMP-znrgZQHaE6&amp;pid=Api&amp;P=0&amp;w=254&amp;h=1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022" y="4218978"/>
            <a:ext cx="1739592" cy="11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nda 10"/>
          <p:cNvSpPr/>
          <p:nvPr/>
        </p:nvSpPr>
        <p:spPr>
          <a:xfrm>
            <a:off x="7533777" y="5301865"/>
            <a:ext cx="1403648" cy="679884"/>
          </a:xfrm>
          <a:prstGeom prst="wav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FUTURO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01694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5693103" y="2247136"/>
            <a:ext cx="3163877" cy="38242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2000" dirty="0">
                <a:solidFill>
                  <a:schemeClr val="tx1"/>
                </a:solidFill>
              </a:rPr>
              <a:t>Proponer un diseño de Plan Estratégico basado en el Balance Score Card para la Escuela de Servicios y Especialista de la Fuerza Terrestre.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098" name="AutoShape 2" descr="data:image/jpeg;base64,/9j/4AAQSkZJRgABAQAAAQABAAD/2wCEAAkGBhQSERQUEBQWFRQUFRQVFBUVFBQVFBQUFBAVFBUUFRUXHSYeGBklGRcUHy8gIycpLCwsFR4xNTAqNSYrLCkBCQoKDgwOGg8PGiwkHCQsLCwsLCwsKSkpLCwpLSwpLCwsLCwpLCwsLCwsKSksKSwsLCkpLCkpKSwsKSwsLCwsKf/AABEIALcBFAMBIgACEQEDEQH/xAAcAAAABwEBAAAAAAAAAAAAAAAAAQIDBAUGBwj/xABKEAACAQIDBAYFCAULAwUAAAABAgMAEQQSIQUGMUETIlFhcYEHMpGhsRQjQlJiksHRM0NyouEVFiQ0U2OCk7LS8FRz8ReDo8LD/8QAGgEAAgMBAQAAAAAAAAAAAAAAAgMAAQQFBv/EADERAAICAQMCAwUIAwEAAAAAAAABAhEDEiExBBMFQVEiYZGhsRQyQnGBweHwFdHxI//aAAwDAQACEQMRAD8A7WcMKbbCCkLtRDwI9oozj1oeCEHaeWKNnbgB7TyFUmxdmFnMknEnM3d9VfKps0/ymaw/RxHTsaTkfLj7KvMPhgot7fxooquSm9hE8l10qKqXNqn4pbRtbsqJhvWHjQ5NyR2JUcdhShT+WiyUntsOxq9Kz0vo6Lo6vTJFBdJR9JRZKLJUuSILz0ecU1lorVetkoezUL0wTQzVO4XQ/pR1Gz00+LAqdwmknXpiTFgcNfhUF8QTxNIz1HkL0j0kxPE00W7KNIyalR4PtoFbJsiJkp2PCE1NTDgU4Fo1BlWRkwA5mnRhl7KcJptpqPZFAOHFIbDUDiTyoukY0DcS9xDQU00VSlQ86XkHOqUWXqK9kpsrVi7oONRZMWnIXqcEsisKbZqhbd3qw+FQviJFjUdt2b7qgn3Vz/a3pvw63GHjll7CQIkPmetb/DVq2SzpBloVxDEembFs10jgReQYSOfvZl+FCi0slnV5NtKD1oz5EH42pE+0YstyGXy/I1YT7vqSBdg1lvwK3bMB5ZlA5+tUbG7EIhZr6qBdbdy5te4tbyNdxQ6aVLc5+rIi53ewoVNOfD21dVXbGHzSHuqdI4AJJsBxJ4CubJU6H2IxZ6jfsN8Kh4ZtVPhUXaGPLoTHcDNlvwzLxPlT2HOi+VZ8m2wyG5ciQUeaonRih0dZ+8xukmXoXqJl7z7aLXtNF3vcVpJlCoRZu2kmZ+0eyr7y9CaSfahlqu+VP3e+iO0GH0R7f4VfcRKZYlKZndUF2Nv+cqr5drMBouvjpVXPOzG7XJoZTXkiJE3EbSJ9XQe80wspNNRxX/KrLDbO+tp3D86VyHwMxpepccPbUpIAOFH0dGosHUhKtbhSxNRdFQ6KiqSK2FdNR9NSOiodHV3ImwrpKLSklKakcDiaq35kokgrSjKKq5MZ2fx9lMPI7cNO9tf3R+Yq9TKotZMco4a1XS7TzGy6/s6+08BTHyQH1yW8fV+6NPbT6x1Tk2XSGbseOnvP5D30eSn8lHkoSxlDbw5g6gjsI51wf0rbrR4bGhsMmWPEKz9Go6qSIQsgUclN1a3ax5WrvuSue7/bOjlkiMihivSZbk6ZmS+nkKZBk5OJjZ7H6Bo66Quxo+UKn/2wffahRamFpRon3hYgDO1gQQMxsCNQQL1JbeJspu51BBub3DXLXv23NV0myMtOPsjq3r2jhi9Dh3I3WydpqmFV2NlWPOx1NlCAnQa8KbhMmLIeVTHDxji+k3Y0nZ4VH2DD/RgOyO3sS1aLpFXx/jXnclRk6W9s1FZthcqdg04cBranMIeqvgKLbXWjNhrbhx5g0nBnqLfsFc/JuzXj4LijtTqlT2UGjFI7T9RljVqFqGWnVjFRY2yWMEUhhUroRTckVU8TLsitTbVKMQpBw476rSy7IEi1HaKrX5IDz+FGdl9h91XoZVlWgK8D7hUjpn7R7Kkvs3Tj7qL5J31NLJYIJXPG3vqaBTUGGIqs3w2VPiMMY8LJ0UuZSHzMtgDqLprWjFBNpN17wGWzSGmziT2VlP5KxOFOKYYiSTD/ACRinSyF5UxCqxJU20W1jx48tKyuwtoYtvkOXGyO+MTE545OjIRY0ZVkQ5b3D5NCTe55A1o+z6k3GSr9fRv9gbOqfLO40htodxrnmx978RJspHZv6W2ITCklVuHbEBblQLXEZJ4cqPd7fCabaMkMuXoJBOcMcoBPyeYxNqON8rnypUunmtXuv5BWjcyY1j3eFNAXowtOKKzBBLHSwtKApQFUQSFpWWlAULVRYm1C1KoqhBNqwW+XpDXZrorQdMZAzD1BYKwFrsD2it6a436V3JxUKxwmWToiRZS2UNKRyGnDu4UyDrcijqdBn00yNquzkt/3pPwS1Cs3HsHGkAkxx/ZLC48bBvjRVXfXqjV9kl6M7JjkzixeIAEHS4vpb8aSNn9X14+H1u+1Jwu0OnQEdGrKdVKjMhDXANjpcWNuw0/Lh8w+iNLdVbA9/Gu7HqYJVq/vwOK8MvQl7vG8BHOx/EfhU3bmMyKCBa7WJ58L8artgQZSQWByg6g3BGZ7j3j2UN4cWzRwCwylcxP2rAADusWrF1G8pV7x2Fe0iIdrX50iHHEuovxYD2kCq+1O4YddP2l/1CsMYpG+SNxhrNe62ANgb8bEg+HCn+hHK486pN6t549n4fp5z1bhVQAF5HIJCKDbWwJ46AE1k9j+njCSuFmilgBNg91kUdmbL1h5A07ZGZWzoWfjYnQ2PjULZ+3C7yoy5SisQb3uAcpv52rkeH9L2LnxTmIQww5iVjlQszKPrvmGU210Gnfat1sHaqzK2IUFelgL2NrrcglTbmCCPKqjp39QtL5NnhcSDGpPMX95pQnDC44a+42PwqhwOJuE0uBEpPm7G/sFQ8RvA0csESgfOAMxIJsGZibWPGwNVkajG2SKcnSNKwF6AAvVPtLaDrIQvAW00+qDzpqDbTBh0hCrzzFVHDhc8KLsS06gO4rov1Gt7+4VJBrHRbdExLYeQMvcx0HgKY25vK+Fws05JbokZguYjMRwF+WtqZHC9N2U506o2U637PZTCRa8vf8AnXnTEem/aTsCHjQD6Kx3HHgSWufGup7o75PjcMkwNibrIua+V1NmHhwI7mFDDG5uky5S08nRA1hrTck621PvrPTbYdQvW4g3+8R2dwphttOeLfD8qaunm0B3UW23VLYeYLqTFIABqTeM6Ac65Fhmlmw2zMLDBOs+HxIlkd4ZI1jQO9+uwAOjA255bV17DYgmIMBma3Dhf8qSk7kjMlhzN+H5/wAKDFmeJNVe/wCzX7jKumcpOEkw+0cUnRt0EMs+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/Sh5G5u8smY/dIHuoVbRMLaG/fpx8qFN0IdrZI9GkRT5Yjf2yNYm9s0eUjyZWHlWswz2LgcAdO7jce6q/ZGEyMvAu0SGZwoBlcD12t3lj51MwdyJSeZI7tLinaPL3r5mS739wNhbSupYqBmLLZRYDXjx460WOlJRFGoUXJvrqcot900NnYW+bJ6qub3PEAqb8PdTG0cJKJA4/RZMjm41e6ldOPbWvPFap+nkZ8T3j6ke1OQesPEfGkilLoa5qOk0YD08bd6TGxYdT1cPEGYA/rZtTcdoQJ981zVWqw3o2qcVjcRNp85K5W3DIvUTx6qrScFsqWwkWMMLaXI0+0Vvfvom15maKb4JGz9tCJrkE2NyAL5jky2N+XKut+jfeWKHAxB3d7oS0a5ckZLsSo1uDr6ulcPxeGaO2YHgbNY2Yg2OVuDWOhtzq82HiGTFAZyqAKrDiCpXhbgNTe9NwvHGf/AKfdfJWTXL2Y8nf23zwn1GBIy6BAcvZo17VRTb1YBp1kXp80YGmW65QMutz486zmJQMLk6DiPtA6G1UrQxhtLi+hsfjevRLwjpZre2vzOb9syQfvOiYzf7DZ2Y9LYhfoD6o19aqDaW8ezsWyCdZjY2GVcpsTqL5rf+Ky+3ZkTTMLALrzOluFUg2lEpBAcka8rH8RWyHhfSuFSb+P8Axzzu0W+9eLw6CNtlnEJLHJdiS18mU6esQetbS2tRNtekl8Xs98PKtpi0d3TRJI1bMbj6LXC6DQ68OFRQ9+uptzy8x+dUO0ol1dQRcm/YTpwHKsXXeGQw49eB7eaf1H4uo7kqnyV163foq3oGGkmjlzdHIocBQDZ1NibEjiD7hWDFWOy3CyBuFuPYVOn5VxOmSeWOri9zTP7rO6H0g4bq3EvMeovbf63fQl39wvISfdX/dXM5McgCCzFuta2g5dtOwy5xqMvne9euXhvTVdv4nOeWR1jAekfD9GAFl565V8frU2/pRg5LL/AJan/wDSubwy5IyePrf6azM28DC/VX94/Ais8vBukcnafxDj1GV7I7b/AOouHkt1ZdDmHUTiFP2++nZN9oZUZbSAOpW+VLgMCLjr1yXdvaPSBsygWvwJ16vfVr/KKqvaR5cqB+C9L5J/Ep9VlTplhHsjB4WCT5OcSWEcioG6Pg4XMhykFlJHMG1zpXPcdsXr3GgtrbtvyrUvttyvUC3OmtydTaqXeTECIAL673t2KAbEgVy/EfCXhXdxcedv4G3puqUk4ZOfIvvQ9ufFPijLiCD0DKYo7jMXBzCRwDcDq6A6Gx7K78BXmb0fb6/ybiGkdWkSQBZQLZtLkMt+JFzz1v516M2dtNZUR4yGSRQ6MOBVhcH2Vwcy01ZojvwWAFZHbHpCjw8zxNFIxjIBZcljdA2lzfnatbGdBXA/SDtVhtDFJyWRbf5EfGuj4V02PqcjjkW1X9DP1OSUI3E3cnpegH6iX2x/nTDemOH/AKeX7yfnXI8RtAgC4uSL+81Eixbu1hYDnpXon4R0S/C/izGuozNcnYW9MsP/AE8n3kqNgN4sLtDE3dJIskZYs0kYQKh4m4+121zaY39laP0dwB8TIrKGVsPICrAFWBeMEEHiDQ9V4V02LBKcFul6smLqckppNlzjcLeRuhlvHchSDcEAnW6mx8aKpe1ESNwsaoq5VISMBFQEerl5HwoV5amdhNNGyWMDUCxtbyosLFZLDm3Zfn2U45qLPtbocnrXdrDLYHvOtLxOXc238/gDNLQO7OD5msVCtfToyG5A8Gty7Kq5sU7S5ZFC2RWQWOaxABub2ve/Kp2zdrK7M4XLc69rMR6xPaQB7KaxU4ad/wDsJbhp88dPYtdDK5NStU/4MeNJTVDYFVm9G0hh8LJIeQt434jXna9Wqiueel/aFlggB9YtK2vJQEUEdhLN92uajpSdIwUUQD345j8TUzCynN539/CoOAPWQHt+FJXF2Y9hP40SVsRq3NPtrZ/ylUJZlyrawykILWzWNuqdBYc7eUuXcyIMGaZw2Rc7IVZQ+UerGUBKjTiwJ7qq9m41BlzLmy3I5Hh760MWwPlWryui5gQETM75dQb8FF+0G9u7VeVzb3fA2Lgt6tjM+PEUaCUsWvlNrXICkgsOR5eyq+DbURbKyyG9wOso1BGuoroWI3QhxCjpsNIGsrdJDKEkk4AqUkbKDY24Dxqs3h3SwEQ6OGLEByukrLipVBv9WNSCe7Qa16DpOrfaxwjfCv1X/PicnLi7knNqmZza5wiKgmixLu8ayApPGFAa9uMZ4W7/ADrJzJ1zkDhb6B7Mw8SAAfGwrd7U2RFIYg2IdGSFIiP5PxhuVLG4GUcc3DurUbt7EwsUf9VTEyDLlefCTQEnmWbEEi3OyqByrfHqoYIKTtv9V9di1ib24OYKhFtD7Kq8dhWOljxrrO090GmmaQiGJTayxPZRY/VEVvO9Uu3ty+hglm6cWjVnymM6kDRQ1+Z04c6OfXdPkhonJb+XP0M+PBkhK0jlAFSMJ6w9mnHXTSmGq+3H2EcZjooFYLmEhLEXChIma9rgnW1eaxUpq+Dpvgmqmg7u0CrTBtZP4Ct1H6Fm+li18oD+MlXeF9GuDhKiTpZb8mcKo1A1yBTYk99ekn4p00Vs2/yX+6MD6ecvI5oTeI99/hWaxGyV7T7vyrvGN9GmGdrqzxLySO2XhqbuCb1HHolwf0mmP+NR8Fqv8vgq9/gSPTzTOK7MiMTAITZjre2t7Cn5je/Zeuzx+ijACxyyGxuLzP8Ahan09GOzx+pJ8Zpj/wDal/5jEm/vfD+Q300m72OG4T9Io14j43qp2/jc8rW4Kcg8ib++9d33p3TwOFwc8sOGjMyRO0QLOzFwvVIBa5sbHTsrzlm8aydX4lHqIaIJ++xsMGiWpilNd39CW0WkwIRj+hnkjTtyFFlt5F2Hsrg612j0LbUggwE7YiVIwcU2sjxov9Xh5v41w80HKFI1RdM68nAV503/AMO7bVxeVHYZ19VGYaRIOQrueG3twbj5vEwEfZlQ/Ammn3wwIJBxmGBHEGZAR43NP6DNLppuSje1AZYa1R54fYuIc9XDznQcIJTwH7NO4DdPGl9MLiLd8Lry+0BXpLD4xJFzROrr9ZGDD2ilE11n4vkvaG5n+zxSqzgn8yccw/qsnmFHxIrS+j/dnEYfEM+IiMYMZUEsh1zqbdVjyFdTc1W4qQBtTYf8v7qrN4nnzY3BxST/AD/2TH00IyTTM86Bwp6XLZcthHmtlYjU8zpQqLu/NJDG6PmQ9NMwDEEkPIXB05a6dwFCuboHuTTo0QbT4+POo+LS+lrlVJGnAnh/pNHs3HRzgtC2dTY5gDl1HANwPDlTiRMcx11YjgOAutY8KuTNGT7oysZDWAFm6w8eB/Co7x/PseF4k90j/nVhkAALG2Ugamw7DxpjESp0gsR6pAN/Wuw0Xttce3nrbVK6ZnivaQkLWP3v9HrY6cSicR2jWPKYy3qs7XuGH1q2YFOKKxp0bmr5OCz7OGHnkiDhxEzKXUWVyuhNiTaxuOPKqp1Fq1DbIPy/ERSA2Esl+9XZpAfNCp86XiNywx+Zkyjsdc3kCtveDR44SlLZC9N20UOwMYkc0ZlTpE6QIyXIzBlIHDsJBtztXQNrYaLE2aCdosoULCS0aCwsdYwbk6ansqm3a3PvJMHYNlw00q2W1nieIi1zxtm9lWZwo5inxlLHPU+UXjxa00yXsrC5Tllw00oH6yDaDvmB5tF0ystteFW8qYG1mwG0nOvVC4657r5xpWeXD9l/aafiZl9VmHgaZ3095N/psF9m9DarvPJltFsvFai3XeGJrd5ZyfbVphMPnRWZHiY8UfIzLrzKEg+RrBx7TnHCaT7zfnUqPbuIH65vPX40mfblwq/Vg9iS8zatssngw8wRVdt7c2XE4d4gUuwupNyAy6qSNL2YA+VUce8mJH6z91fyqVHvhih9Nfur/tpOhcpk7UjhuI3ddCR0kDFTYgYiMEEGx9crWy9G+62Lg2jhZ3hIjV2zPniICvE6E6MSR1qv02VEHLrCgckkspIa5Nybg1KCH+88sROPg9aZSh+D50B2ZHVjOv1h7aYchrkEeqQD36W94vXPsHj2jIsua39pNPID4h5Dfzq0/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+14m/PBv6L8Ytg3Rjzlf/RGb11HpTa1j/mS/7qgzbIickvDGxPEuC1/HNVQqLd+fp/0uVyq/I583o4cC74iIcOItqeXWYEV1LcnB4fA4AxTOhVmZ5jKUERZgLmzaAZQo1PKq1diQ3uMPBft6FL9nZU6AFFypkRb3sqKBftsOdFJwapNgrGzJbe3dimnvs7E4BEAPUjRWPbd7CQNz1AAtyphNyMcLZDhHvwtgYivm/wAnsPOtyJn+u3lpQK34knxNPXWzWyf1/grsFJsrAbXw4yRfIYlJuRaNRe1iSIhe/lXScJjbhQTnY2uQCFvbW19bXrLQIL1eYBdRQZs7zb0k/d5/nuyu2oqi2kw9+Pwqv2hsdZQA99PqllPtWxqeqinAb0H2iaWwuMIrhGKxno6wkzZ5YjI3DM7yO1hwF2bhQrZBaFJ1t8h0Q1jpKQWAHZTgoxSsbqQ2StCY4BqONyTr30c8QsbAahuVKQ60JG/GnOVi0qZUZaWq1F2wk5MfyZVFpAZc9+tHY5lWx0N7a1XTRbQzfNCMDkDr8daXaQ/cp948LGMfK6jUwRB++UoR7QipVNsyclSXIB1GhqfBG8js0xBkklfOVFgcnzQsOyyUcuCQGwbW5FiOfZ769H0HS+zGT/P4itVLYZ3dxf8ASrg6GPEIeGobDSae21Ewqx3T2SBiyCLqIZzw0zdCfzqJJHSeuxJZHXu/cb08txkLTgFBVpYWuU4G0ILTiigBTiig0gsNRSwKCilgULiCAClAUYFGBQ0UAUoUAKUBUoFhiliiFKFSgWC1HagBR1dFAoUKOpRAUKFCppIKFKFJFLFSiDuHGtXuAGoqkg41OwuPLMUiHWGYXYHLcAcPrC5t5UyMW0xOQ0C04i1UbLweKWWV55VeN8nRRqgUQ5Vs/W9Z8x114W0q4QUpsTQlqFKIoUIRAU0oU0rU5nApaGiwKU6U18oXtHtoHFry18Aaesc3wgBWQUIorE3Ynxy6eFhSRIew+elLUnu+NIcHHkbdnFPSBvM0O0ZlwwVVjyqw61jJlzOwAIt61vEE86rP58T31Cny/MGqreZ3kxk5YHO08vVtqCZSAtvYKOOHjYXOth2nsr0/hcJzmoXtRky0rOz+jRVnwzYlielYyxlbjKg01GgNyLHXtrPZerWz3L3fXBQyRAkkspZj9I9BHew5AMXA8Kyhj0PifjWSUnkyzd7Xt+RowtIh5aMLTxShkoXjNWoSFparRhacVaU8ZeoJVpaijVaWq0DgSzO4TfWF0EhSVIy2XpGQZAx+sVJtxqdjN4oYpeibPnChrLG79U8+qDWO2Yttku2YDo5w+U2KyFWQhGHEgnstwFW2ysUZtpLIBlMmCVrccpbKfO1aJdNFX7rMqyS2Rexby4djFaQfP3EfVazEGxW9tDcgWNuIqfNjER0Rms0hIQa3YqLm3gK5ziRnwkoUfPYCcsZFHrh5WBfXgcy3I4dUVfvtpZJJMWPUw2FXJcfrpwHsD2gZVt9qhl0tcf30IsrfP99TR4TbEMsjRxyKzpfMo4izZT79KnCuY4LFQ4bE4J4pFcsnR4nKb9Zz1mYnvf8A+OuoWpeXBoquGXCeoKhR2o7UnSGFQo6Or0kCFCjtRgVNJYBS1FJtTiir0EHoBSthXbE6cFZ7nkrdITY9hIym1HAtXOyowGFhbW57yeJoW9KYuastiT2+6k5z2e+niaaasliqEGT/AJY0KFCpZNJn44ZDxPvNPpgu1j5aVnt39+YpsN0khCyRlEmX6pdggcfYJN78tRyrSq9xcU6WbInXA2lVjiYZRyv4608HApgeNOZRQNylyyhby0y09+B9lNtakme3ChULfAa4PNxmLSlZ3IkVnzu7ZgZEvcs3E3Ye+rPdTE9Pi4YgoBZwQWOl0+csQORy286tE9GM7yO2JkUlmZj0drszEknUADU8AKptn7j44uCkTIwIIbMFsRzBvevS9F3oVppbfIxzT8z0ThI7g31/8WrHLHq3ifjUzcHYG0llEmPxOZApVYlsQSbWZyFGo17T38iT4AxMytxDG/t41UMcdUoJry4CxzTbornipOSprx0gxUyWIepEYJSwtPdHRiOkSxBahsLSgtOBKUEpTxE1FKdz8ISD0CaG9tQPNQbGnMXuxDJJ0jBg+UJdJHTqjgtlIFquAtHloXr9SVH0KnCbtwRQvDGmVJAwfUktmFjdjrwqPh9z4Uh6FC4TpVlbVSXKkEKxI9XQcLHTjV9l1o8tBcvUlR9Co25u3FioxHJdbMGDJlDAgEcwdLGrKKOygXJsALnibDie+nctHlqVJqitk7EWoUu1C1V2yahFqFqXlo8tX2yahFqMClZaUFoljK1CQKcVaASnVSr7RNQ7AtXGzh1h/wA5VWQrVvs1bsP+cqTPHtuU5FkxpljT0kdqivWbsp8AphlqFN0KV2WEeYJMWyHMngftLcEqe64B8QK6l6Pt8g6rDKdCPm2J4fYPhyrlcq3osDjjC32SeXEHtFaepx29QGGaXsvg9K5qUWrJ7l70DEIEc/OKBr9deTCtSTWWI6UaYy1NlqW1JK1txNIkkQuj1vT+DsDrQaOgq11VJSiCvQ0uz8QtuNDauxknFwcrgaN29zVT4OTWtFg5QRXNyxeKWqL3MUo9qVow+M2a8ZIccOY9U+dRTHXTDEDyFVeM3bifULlPamn7vCtOPxBcTQ1T29r5GFyUYStBi912XVGD6gWIytqbeFRJNgzL+rJ/Zs3wrYs+KXmEpJ8Mq8lGEp94CujAjxFvjRZaOosPcby0MtO5aLLSpYiWNZdaPLTmXWjy0rtF2N5aPLTgWlZaNYwbGctDJT2Shkou2iWM5KGWnslDLU7aKsaC0sJTgSnYsOT6oJ8BepUVyWMqlOqlWEOxJT9G37RA93GpcGxNes1/2eHtNJlmxrzAlkjDllbBGSbAXJ5CtDs7ZxTrNx5Ds/jUzB4NIx1BbtPM+dOSygVz8udz2itgZTtbETEMagSNUrE4i9QHejxoZDgPNQprNQpukh5oNMTJQoVclaEosN3dtNDIoBIIPzZ7D9U91d23e22MVCHAsw0Ydjc7dtChXJyKpbG7H7UN/InMtINChTcbCG3pFChXSwyYtike1S8PjytChWmUU1uDSkty8wW1A3GrASXoqFcnNBRlsY5ezKkNSrfjRxQW4E/GjoUpvYTGKcrYpkPOx8aizbPjPrRL4gLQoVUZNcD3a4ZBk2Zhua28C/52pqTYEPIuPMfiKFCtSyTVe0zJkz5IrZlRjNnBDoT50/hdjB/p2/w/xoqFbZZJLHdkeeagnZOXdgf2n7n8aWN1/wC8/c/jRUKwvqcvr9DRDNJoWN1x/aH7v8aWN105u3kAKOhQPqMvqM7kgn3eiUXJc+Y/KmYsDAToCe67fwoUKZHJOUW22Y8uad8lpBgIxwjUeIBP41MCeXhRUKyybb3NULa3DyCiNChVIkhuaewqonxBJoUK14YoPDvuxhpKbLUKFaeDQxOahQoUrUyUf//Z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100" name="AutoShape 4" descr="data:image/jpeg;base64,/9j/4AAQSkZJRgABAQAAAQABAAD/2wCEAAkGBhQSERQUEBQWFRQUFRQVFBUVFBQVFBQUFBAVFBUUFRUXHSYeGBklGRcUHy8gIycpLCwsFR4xNTAqNSYrLCkBCQoKDgwOGg8PGiwkHCQsLCwsLCwsKSkpLCwpLSwpLCwsLCwpLCwsLCwsKSksKSwsLCkpLCkpKSwsKSwsLCwsKf/AABEIALcBFAMBIgACEQEDEQH/xAAcAAAABwEBAAAAAAAAAAAAAAAAAQIDBAUGBwj/xABKEAACAQIDBAYFCAULAwUAAAABAgMAEQQSIQUGMUETIlFhcYEHMpGhsRQjQlJiksHRM0NyouEVFiQ0U2OCk7LS8FRz8ReDo8LD/8QAGgEAAgMBAQAAAAAAAAAAAAAAAgMAAQQFBv/EADERAAICAQMCAwUIAwEAAAAAAAABAhEDEiExBBMFQVEiYZGhsRQyQnGBweHwFdHxI//aAAwDAQACEQMRAD8A7WcMKbbCCkLtRDwI9oozj1oeCEHaeWKNnbgB7TyFUmxdmFnMknEnM3d9VfKps0/ymaw/RxHTsaTkfLj7KvMPhgot7fxooquSm9hE8l10qKqXNqn4pbRtbsqJhvWHjQ5NyR2JUcdhShT+WiyUntsOxq9Kz0vo6Lo6vTJFBdJR9JRZKLJUuSILz0ecU1lorVetkoezUL0wTQzVO4XQ/pR1Gz00+LAqdwmknXpiTFgcNfhUF8QTxNIz1HkL0j0kxPE00W7KNIyalR4PtoFbJsiJkp2PCE1NTDgU4Fo1BlWRkwA5mnRhl7KcJptpqPZFAOHFIbDUDiTyoukY0DcS9xDQU00VSlQ86XkHOqUWXqK9kpsrVi7oONRZMWnIXqcEsisKbZqhbd3qw+FQviJFjUdt2b7qgn3Vz/a3pvw63GHjll7CQIkPmetb/DVq2SzpBloVxDEembFs10jgReQYSOfvZl+FCi0slnV5NtKD1oz5EH42pE+0YstyGXy/I1YT7vqSBdg1lvwK3bMB5ZlA5+tUbG7EIhZr6qBdbdy5te4tbyNdxQ6aVLc5+rIi53ewoVNOfD21dVXbGHzSHuqdI4AJJsBxJ4CubJU6H2IxZ6jfsN8Kh4ZtVPhUXaGPLoTHcDNlvwzLxPlT2HOi+VZ8m2wyG5ciQUeaonRih0dZ+8xukmXoXqJl7z7aLXtNF3vcVpJlCoRZu2kmZ+0eyr7y9CaSfahlqu+VP3e+iO0GH0R7f4VfcRKZYlKZndUF2Nv+cqr5drMBouvjpVXPOzG7XJoZTXkiJE3EbSJ9XQe80wspNNRxX/KrLDbO+tp3D86VyHwMxpepccPbUpIAOFH0dGosHUhKtbhSxNRdFQ6KiqSK2FdNR9NSOiodHV3ImwrpKLSklKakcDiaq35kokgrSjKKq5MZ2fx9lMPI7cNO9tf3R+Yq9TKotZMco4a1XS7TzGy6/s6+08BTHyQH1yW8fV+6NPbT6x1Tk2XSGbseOnvP5D30eSn8lHkoSxlDbw5g6gjsI51wf0rbrR4bGhsMmWPEKz9Go6qSIQsgUclN1a3ax5WrvuSue7/bOjlkiMihivSZbk6ZmS+nkKZBk5OJjZ7H6Bo66Quxo+UKn/2wffahRamFpRon3hYgDO1gQQMxsCNQQL1JbeJspu51BBub3DXLXv23NV0myMtOPsjq3r2jhi9Dh3I3WydpqmFV2NlWPOx1NlCAnQa8KbhMmLIeVTHDxji+k3Y0nZ4VH2DD/RgOyO3sS1aLpFXx/jXnclRk6W9s1FZthcqdg04cBranMIeqvgKLbXWjNhrbhx5g0nBnqLfsFc/JuzXj4LijtTqlT2UGjFI7T9RljVqFqGWnVjFRY2yWMEUhhUroRTckVU8TLsitTbVKMQpBw476rSy7IEi1HaKrX5IDz+FGdl9h91XoZVlWgK8D7hUjpn7R7Kkvs3Tj7qL5J31NLJYIJXPG3vqaBTUGGIqs3w2VPiMMY8LJ0UuZSHzMtgDqLprWjFBNpN17wGWzSGmziT2VlP5KxOFOKYYiSTD/ACRinSyF5UxCqxJU20W1jx48tKyuwtoYtvkOXGyO+MTE545OjIRY0ZVkQ5b3D5NCTe55A1o+z6k3GSr9fRv9gbOqfLO40htodxrnmx978RJspHZv6W2ITCklVuHbEBblQLXEZJ4cqPd7fCabaMkMuXoJBOcMcoBPyeYxNqON8rnypUunmtXuv5BWjcyY1j3eFNAXowtOKKzBBLHSwtKApQFUQSFpWWlAULVRYm1C1KoqhBNqwW+XpDXZrorQdMZAzD1BYKwFrsD2it6a436V3JxUKxwmWToiRZS2UNKRyGnDu4UyDrcijqdBn00yNquzkt/3pPwS1Cs3HsHGkAkxx/ZLC48bBvjRVXfXqjV9kl6M7JjkzixeIAEHS4vpb8aSNn9X14+H1u+1Jwu0OnQEdGrKdVKjMhDXANjpcWNuw0/Lh8w+iNLdVbA9/Gu7HqYJVq/vwOK8MvQl7vG8BHOx/EfhU3bmMyKCBa7WJ58L8artgQZSQWByg6g3BGZ7j3j2UN4cWzRwCwylcxP2rAADusWrF1G8pV7x2Fe0iIdrX50iHHEuovxYD2kCq+1O4YddP2l/1CsMYpG+SNxhrNe62ANgb8bEg+HCn+hHK486pN6t549n4fp5z1bhVQAF5HIJCKDbWwJ46AE1k9j+njCSuFmilgBNg91kUdmbL1h5A07ZGZWzoWfjYnQ2PjULZ+3C7yoy5SisQb3uAcpv52rkeH9L2LnxTmIQww5iVjlQszKPrvmGU210Gnfat1sHaqzK2IUFelgL2NrrcglTbmCCPKqjp39QtL5NnhcSDGpPMX95pQnDC44a+42PwqhwOJuE0uBEpPm7G/sFQ8RvA0csESgfOAMxIJsGZibWPGwNVkajG2SKcnSNKwF6AAvVPtLaDrIQvAW00+qDzpqDbTBh0hCrzzFVHDhc8KLsS06gO4rov1Gt7+4VJBrHRbdExLYeQMvcx0HgKY25vK+Fws05JbokZguYjMRwF+WtqZHC9N2U506o2U637PZTCRa8vf8AnXnTEem/aTsCHjQD6Kx3HHgSWufGup7o75PjcMkwNibrIua+V1NmHhwI7mFDDG5uky5S08nRA1hrTck621PvrPTbYdQvW4g3+8R2dwphttOeLfD8qaunm0B3UW23VLYeYLqTFIABqTeM6Ac65Fhmlmw2zMLDBOs+HxIlkd4ZI1jQO9+uwAOjA255bV17DYgmIMBma3Dhf8qSk7kjMlhzN+H5/wAKDFmeJNVe/wCzX7jKumcpOEkw+0cUnRt0EMs+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/Sh5G5u8smY/dIHuoVbRMLaG/fpx8qFN0IdrZI9GkRT5Yjf2yNYm9s0eUjyZWHlWswz2LgcAdO7jce6q/ZGEyMvAu0SGZwoBlcD12t3lj51MwdyJSeZI7tLinaPL3r5mS739wNhbSupYqBmLLZRYDXjx460WOlJRFGoUXJvrqcot900NnYW+bJ6qub3PEAqb8PdTG0cJKJA4/RZMjm41e6ldOPbWvPFap+nkZ8T3j6ke1OQesPEfGkilLoa5qOk0YD08bd6TGxYdT1cPEGYA/rZtTcdoQJ981zVWqw3o2qcVjcRNp85K5W3DIvUTx6qrScFsqWwkWMMLaXI0+0Vvfvom15maKb4JGz9tCJrkE2NyAL5jky2N+XKut+jfeWKHAxB3d7oS0a5ckZLsSo1uDr6ulcPxeGaO2YHgbNY2Yg2OVuDWOhtzq82HiGTFAZyqAKrDiCpXhbgNTe9NwvHGf/AKfdfJWTXL2Y8nf23zwn1GBIy6BAcvZo17VRTb1YBp1kXp80YGmW65QMutz486zmJQMLk6DiPtA6G1UrQxhtLi+hsfjevRLwjpZre2vzOb9syQfvOiYzf7DZ2Y9LYhfoD6o19aqDaW8ezsWyCdZjY2GVcpsTqL5rf+Ky+3ZkTTMLALrzOluFUg2lEpBAcka8rH8RWyHhfSuFSb+P8Axzzu0W+9eLw6CNtlnEJLHJdiS18mU6esQetbS2tRNtekl8Xs98PKtpi0d3TRJI1bMbj6LXC6DQ68OFRQ9+uptzy8x+dUO0ol1dQRcm/YTpwHKsXXeGQw49eB7eaf1H4uo7kqnyV163foq3oGGkmjlzdHIocBQDZ1NibEjiD7hWDFWOy3CyBuFuPYVOn5VxOmSeWOri9zTP7rO6H0g4bq3EvMeovbf63fQl39wvISfdX/dXM5McgCCzFuta2g5dtOwy5xqMvne9euXhvTVdv4nOeWR1jAekfD9GAFl565V8frU2/pRg5LL/AJan/wDSubwy5IyePrf6azM28DC/VX94/Ais8vBukcnafxDj1GV7I7b/AOouHkt1ZdDmHUTiFP2++nZN9oZUZbSAOpW+VLgMCLjr1yXdvaPSBsygWvwJ16vfVr/KKqvaR5cqB+C9L5J/Ep9VlTplhHsjB4WCT5OcSWEcioG6Pg4XMhykFlJHMG1zpXPcdsXr3GgtrbtvyrUvttyvUC3OmtydTaqXeTECIAL673t2KAbEgVy/EfCXhXdxcedv4G3puqUk4ZOfIvvQ9ufFPijLiCD0DKYo7jMXBzCRwDcDq6A6Gx7K78BXmb0fb6/ybiGkdWkSQBZQLZtLkMt+JFzz1v516M2dtNZUR4yGSRQ6MOBVhcH2Vwcy01ZojvwWAFZHbHpCjw8zxNFIxjIBZcljdA2lzfnatbGdBXA/SDtVhtDFJyWRbf5EfGuj4V02PqcjjkW1X9DP1OSUI3E3cnpegH6iX2x/nTDemOH/AKeX7yfnXI8RtAgC4uSL+81Eixbu1hYDnpXon4R0S/C/izGuozNcnYW9MsP/AE8n3kqNgN4sLtDE3dJIskZYs0kYQKh4m4+121zaY39laP0dwB8TIrKGVsPICrAFWBeMEEHiDQ9V4V02LBKcFul6smLqckppNlzjcLeRuhlvHchSDcEAnW6mx8aKpe1ESNwsaoq5VISMBFQEerl5HwoV5amdhNNGyWMDUCxtbyosLFZLDm3Zfn2U45qLPtbocnrXdrDLYHvOtLxOXc238/gDNLQO7OD5msVCtfToyG5A8Gty7Kq5sU7S5ZFC2RWQWOaxABub2ve/Kp2zdrK7M4XLc69rMR6xPaQB7KaxU4ad/wDsJbhp88dPYtdDK5NStU/4MeNJTVDYFVm9G0hh8LJIeQt434jXna9Wqiueel/aFlggB9YtK2vJQEUEdhLN92uajpSdIwUUQD345j8TUzCynN539/CoOAPWQHt+FJXF2Y9hP40SVsRq3NPtrZ/ylUJZlyrawykILWzWNuqdBYc7eUuXcyIMGaZw2Rc7IVZQ+UerGUBKjTiwJ7qq9m41BlzLmy3I5Hh760MWwPlWryui5gQETM75dQb8FF+0G9u7VeVzb3fA2Lgt6tjM+PEUaCUsWvlNrXICkgsOR5eyq+DbURbKyyG9wOso1BGuoroWI3QhxCjpsNIGsrdJDKEkk4AqUkbKDY24Dxqs3h3SwEQ6OGLEByukrLipVBv9WNSCe7Qa16DpOrfaxwjfCv1X/PicnLi7knNqmZza5wiKgmixLu8ayApPGFAa9uMZ4W7/ADrJzJ1zkDhb6B7Mw8SAAfGwrd7U2RFIYg2IdGSFIiP5PxhuVLG4GUcc3DurUbt7EwsUf9VTEyDLlefCTQEnmWbEEi3OyqByrfHqoYIKTtv9V9di1ib24OYKhFtD7Kq8dhWOljxrrO090GmmaQiGJTayxPZRY/VEVvO9Uu3ty+hglm6cWjVnymM6kDRQ1+Z04c6OfXdPkhonJb+XP0M+PBkhK0jlAFSMJ6w9mnHXTSmGq+3H2EcZjooFYLmEhLEXChIma9rgnW1eaxUpq+Dpvgmqmg7u0CrTBtZP4Ct1H6Fm+li18oD+MlXeF9GuDhKiTpZb8mcKo1A1yBTYk99ekn4p00Vs2/yX+6MD6ecvI5oTeI99/hWaxGyV7T7vyrvGN9GmGdrqzxLySO2XhqbuCb1HHolwf0mmP+NR8Fqv8vgq9/gSPTzTOK7MiMTAITZjre2t7Cn5je/Zeuzx+ijACxyyGxuLzP8Ahan09GOzx+pJ8Zpj/wDal/5jEm/vfD+Q300m72OG4T9Io14j43qp2/jc8rW4Kcg8ib++9d33p3TwOFwc8sOGjMyRO0QLOzFwvVIBa5sbHTsrzlm8aydX4lHqIaIJ++xsMGiWpilNd39CW0WkwIRj+hnkjTtyFFlt5F2Hsrg612j0LbUggwE7YiVIwcU2sjxov9Xh5v41w80HKFI1RdM68nAV503/AMO7bVxeVHYZ19VGYaRIOQrueG3twbj5vEwEfZlQ/Ammn3wwIJBxmGBHEGZAR43NP6DNLppuSje1AZYa1R54fYuIc9XDznQcIJTwH7NO4DdPGl9MLiLd8Lry+0BXpLD4xJFzROrr9ZGDD2ilE11n4vkvaG5n+zxSqzgn8yccw/qsnmFHxIrS+j/dnEYfEM+IiMYMZUEsh1zqbdVjyFdTc1W4qQBtTYf8v7qrN4nnzY3BxST/AD/2TH00IyTTM86Bwp6XLZcthHmtlYjU8zpQqLu/NJDG6PmQ9NMwDEEkPIXB05a6dwFCuboHuTTo0QbT4+POo+LS+lrlVJGnAnh/pNHs3HRzgtC2dTY5gDl1HANwPDlTiRMcx11YjgOAutY8KuTNGT7oysZDWAFm6w8eB/Co7x/PseF4k90j/nVhkAALG2Ugamw7DxpjESp0gsR6pAN/Wuw0Xttce3nrbVK6ZnivaQkLWP3v9HrY6cSicR2jWPKYy3qs7XuGH1q2YFOKKxp0bmr5OCz7OGHnkiDhxEzKXUWVyuhNiTaxuOPKqp1Fq1DbIPy/ERSA2Esl+9XZpAfNCp86XiNywx+Zkyjsdc3kCtveDR44SlLZC9N20UOwMYkc0ZlTpE6QIyXIzBlIHDsJBtztXQNrYaLE2aCdosoULCS0aCwsdYwbk6ansqm3a3PvJMHYNlw00q2W1nieIi1zxtm9lWZwo5inxlLHPU+UXjxa00yXsrC5Tllw00oH6yDaDvmB5tF0ystteFW8qYG1mwG0nOvVC4657r5xpWeXD9l/aafiZl9VmHgaZ3095N/psF9m9DarvPJltFsvFai3XeGJrd5ZyfbVphMPnRWZHiY8UfIzLrzKEg+RrBx7TnHCaT7zfnUqPbuIH65vPX40mfblwq/Vg9iS8zatssngw8wRVdt7c2XE4d4gUuwupNyAy6qSNL2YA+VUce8mJH6z91fyqVHvhih9Nfur/tpOhcpk7UjhuI3ddCR0kDFTYgYiMEEGx9crWy9G+62Lg2jhZ3hIjV2zPniICvE6E6MSR1qv02VEHLrCgckkspIa5Nybg1KCH+88sROPg9aZSh+D50B2ZHVjOv1h7aYchrkEeqQD36W94vXPsHj2jIsua39pNPID4h5Dfzq0/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+14m/PBv6L8Ytg3Rjzlf/RGb11HpTa1j/mS/7qgzbIickvDGxPEuC1/HNVQqLd+fp/0uVyq/I583o4cC74iIcOItqeXWYEV1LcnB4fA4AxTOhVmZ5jKUERZgLmzaAZQo1PKq1diQ3uMPBft6FL9nZU6AFFypkRb3sqKBftsOdFJwapNgrGzJbe3dimnvs7E4BEAPUjRWPbd7CQNz1AAtyphNyMcLZDhHvwtgYivm/wAnsPOtyJn+u3lpQK34knxNPXWzWyf1/grsFJsrAbXw4yRfIYlJuRaNRe1iSIhe/lXScJjbhQTnY2uQCFvbW19bXrLQIL1eYBdRQZs7zb0k/d5/nuyu2oqi2kw9+Pwqv2hsdZQA99PqllPtWxqeqinAb0H2iaWwuMIrhGKxno6wkzZ5YjI3DM7yO1hwF2bhQrZBaFJ1t8h0Q1jpKQWAHZTgoxSsbqQ2StCY4BqONyTr30c8QsbAahuVKQ60JG/GnOVi0qZUZaWq1F2wk5MfyZVFpAZc9+tHY5lWx0N7a1XTRbQzfNCMDkDr8daXaQ/cp948LGMfK6jUwRB++UoR7QipVNsyclSXIB1GhqfBG8js0xBkklfOVFgcnzQsOyyUcuCQGwbW5FiOfZ769H0HS+zGT/P4itVLYZ3dxf8ASrg6GPEIeGobDSae21Ewqx3T2SBiyCLqIZzw0zdCfzqJJHSeuxJZHXu/cb08txkLTgFBVpYWuU4G0ILTiigBTiig0gsNRSwKCilgULiCAClAUYFGBQ0UAUoUAKUBUoFhiliiFKFSgWC1HagBR1dFAoUKOpRAUKFCppIKFKFJFLFSiDuHGtXuAGoqkg41OwuPLMUiHWGYXYHLcAcPrC5t5UyMW0xOQ0C04i1UbLweKWWV55VeN8nRRqgUQ5Vs/W9Z8x114W0q4QUpsTQlqFKIoUIRAU0oU0rU5nApaGiwKU6U18oXtHtoHFry18Aaesc3wgBWQUIorE3Ynxy6eFhSRIew+elLUnu+NIcHHkbdnFPSBvM0O0ZlwwVVjyqw61jJlzOwAIt61vEE86rP58T31Cny/MGqreZ3kxk5YHO08vVtqCZSAtvYKOOHjYXOth2nsr0/hcJzmoXtRky0rOz+jRVnwzYlielYyxlbjKg01GgNyLHXtrPZerWz3L3fXBQyRAkkspZj9I9BHew5AMXA8Kyhj0PifjWSUnkyzd7Xt+RowtIh5aMLTxShkoXjNWoSFparRhacVaU8ZeoJVpaijVaWq0DgSzO4TfWF0EhSVIy2XpGQZAx+sVJtxqdjN4oYpeibPnChrLG79U8+qDWO2Yttku2YDo5w+U2KyFWQhGHEgnstwFW2ysUZtpLIBlMmCVrccpbKfO1aJdNFX7rMqyS2Rexby4djFaQfP3EfVazEGxW9tDcgWNuIqfNjER0Rms0hIQa3YqLm3gK5ziRnwkoUfPYCcsZFHrh5WBfXgcy3I4dUVfvtpZJJMWPUw2FXJcfrpwHsD2gZVt9qhl0tcf30IsrfP99TR4TbEMsjRxyKzpfMo4izZT79KnCuY4LFQ4bE4J4pFcsnR4nKb9Zz1mYnvf8A+OuoWpeXBoquGXCeoKhR2o7UnSGFQo6Or0kCFCjtRgVNJYBS1FJtTiir0EHoBSthXbE6cFZ7nkrdITY9hIym1HAtXOyowGFhbW57yeJoW9KYuastiT2+6k5z2e+niaaasliqEGT/AJY0KFCpZNJn44ZDxPvNPpgu1j5aVnt39+YpsN0khCyRlEmX6pdggcfYJN78tRyrSq9xcU6WbInXA2lVjiYZRyv4608HApgeNOZRQNylyyhby0y09+B9lNtakme3ChULfAa4PNxmLSlZ3IkVnzu7ZgZEvcs3E3Ye+rPdTE9Pi4YgoBZwQWOl0+csQORy286tE9GM7yO2JkUlmZj0drszEknUADU8AKptn7j44uCkTIwIIbMFsRzBvevS9F3oVppbfIxzT8z0ThI7g31/8WrHLHq3ifjUzcHYG0llEmPxOZApVYlsQSbWZyFGo17T38iT4AxMytxDG/t41UMcdUoJry4CxzTbornipOSprx0gxUyWIepEYJSwtPdHRiOkSxBahsLSgtOBKUEpTxE1FKdz8ISD0CaG9tQPNQbGnMXuxDJJ0jBg+UJdJHTqjgtlIFquAtHloXr9SVH0KnCbtwRQvDGmVJAwfUktmFjdjrwqPh9z4Uh6FC4TpVlbVSXKkEKxI9XQcLHTjV9l1o8tBcvUlR9Co25u3FioxHJdbMGDJlDAgEcwdLGrKKOygXJsALnibDie+nctHlqVJqitk7EWoUu1C1V2yahFqFqXlo8tX2yahFqMClZaUFoljK1CQKcVaASnVSr7RNQ7AtXGzh1h/wA5VWQrVvs1bsP+cqTPHtuU5FkxpljT0kdqivWbsp8AphlqFN0KV2WEeYJMWyHMngftLcEqe64B8QK6l6Pt8g6rDKdCPm2J4fYPhyrlcq3osDjjC32SeXEHtFaepx29QGGaXsvg9K5qUWrJ7l70DEIEc/OKBr9deTCtSTWWI6UaYy1NlqW1JK1txNIkkQuj1vT+DsDrQaOgq11VJSiCvQ0uz8QtuNDauxknFwcrgaN29zVT4OTWtFg5QRXNyxeKWqL3MUo9qVow+M2a8ZIccOY9U+dRTHXTDEDyFVeM3bifULlPamn7vCtOPxBcTQ1T29r5GFyUYStBi912XVGD6gWIytqbeFRJNgzL+rJ/Zs3wrYs+KXmEpJ8Mq8lGEp94CujAjxFvjRZaOosPcby0MtO5aLLSpYiWNZdaPLTmXWjy0rtF2N5aPLTgWlZaNYwbGctDJT2Shkou2iWM5KGWnslDLU7aKsaC0sJTgSnYsOT6oJ8BepUVyWMqlOqlWEOxJT9G37RA93GpcGxNes1/2eHtNJlmxrzAlkjDllbBGSbAXJ5CtDs7ZxTrNx5Ds/jUzB4NIx1BbtPM+dOSygVz8udz2itgZTtbETEMagSNUrE4i9QHejxoZDgPNQprNQpukh5oNMTJQoVclaEosN3dtNDIoBIIPzZ7D9U91d23e22MVCHAsw0Ydjc7dtChXJyKpbG7H7UN/InMtINChTcbCG3pFChXSwyYtike1S8PjytChWmUU1uDSkty8wW1A3GrASXoqFcnNBRlsY5ezKkNSrfjRxQW4E/GjoUpvYTGKcrYpkPOx8aizbPjPrRL4gLQoVUZNcD3a4ZBk2Zhua28C/52pqTYEPIuPMfiKFCtSyTVe0zJkz5IrZlRjNnBDoT50/hdjB/p2/w/xoqFbZZJLHdkeeagnZOXdgf2n7n8aWN1/wC8/c/jRUKwvqcvr9DRDNJoWN1x/aH7v8aWN105u3kAKOhQPqMvqM7kgn3eiUXJc+Y/KmYsDAToCe67fwoUKZHJOUW22Y8uad8lpBgIxwjUeIBP41MCeXhRUKyybb3NULa3DyCiNChVIkhuaewqonxBJoUK14YoPDvuxhpKbLUKFaeDQxOahQoUrUyUf//Z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102" name="AutoShape 6" descr="data:image/jpeg;base64,/9j/4AAQSkZJRgABAQAAAQABAAD/2wCEAAkGBhQSERQUEBQWFRQUFRQVFBUVFBQVFBQUFBAVFBUUFRUXHSYeGBklGRcUHy8gIycpLCwsFR4xNTAqNSYrLCkBCQoKDgwOGg8PGiwkHCQsLCwsLCwsKSkpLCwpLSwpLCwsLCwpLCwsLCwsKSksKSwsLCkpLCkpKSwsKSwsLCwsKf/AABEIALcBFAMBIgACEQEDEQH/xAAcAAAABwEBAAAAAAAAAAAAAAAAAQIDBAUGBwj/xABKEAACAQIDBAYFCAULAwUAAAABAgMAEQQSIQUGMUETIlFhcYEHMpGhsRQjQlJiksHRM0NyouEVFiQ0U2OCk7LS8FRz8ReDo8LD/8QAGgEAAgMBAQAAAAAAAAAAAAAAAgMAAQQFBv/EADERAAICAQMCAwUIAwEAAAAAAAABAhEDEiExBBMFQVEiYZGhsRQyQnGBweHwFdHxI//aAAwDAQACEQMRAD8A7WcMKbbCCkLtRDwI9oozj1oeCEHaeWKNnbgB7TyFUmxdmFnMknEnM3d9VfKps0/ymaw/RxHTsaTkfLj7KvMPhgot7fxooquSm9hE8l10qKqXNqn4pbRtbsqJhvWHjQ5NyR2JUcdhShT+WiyUntsOxq9Kz0vo6Lo6vTJFBdJR9JRZKLJUuSILz0ecU1lorVetkoezUL0wTQzVO4XQ/pR1Gz00+LAqdwmknXpiTFgcNfhUF8QTxNIz1HkL0j0kxPE00W7KNIyalR4PtoFbJsiJkp2PCE1NTDgU4Fo1BlWRkwA5mnRhl7KcJptpqPZFAOHFIbDUDiTyoukY0DcS9xDQU00VSlQ86XkHOqUWXqK9kpsrVi7oONRZMWnIXqcEsisKbZqhbd3qw+FQviJFjUdt2b7qgn3Vz/a3pvw63GHjll7CQIkPmetb/DVq2SzpBloVxDEembFs10jgReQYSOfvZl+FCi0slnV5NtKD1oz5EH42pE+0YstyGXy/I1YT7vqSBdg1lvwK3bMB5ZlA5+tUbG7EIhZr6qBdbdy5te4tbyNdxQ6aVLc5+rIi53ewoVNOfD21dVXbGHzSHuqdI4AJJsBxJ4CubJU6H2IxZ6jfsN8Kh4ZtVPhUXaGPLoTHcDNlvwzLxPlT2HOi+VZ8m2wyG5ciQUeaonRih0dZ+8xukmXoXqJl7z7aLXtNF3vcVpJlCoRZu2kmZ+0eyr7y9CaSfahlqu+VP3e+iO0GH0R7f4VfcRKZYlKZndUF2Nv+cqr5drMBouvjpVXPOzG7XJoZTXkiJE3EbSJ9XQe80wspNNRxX/KrLDbO+tp3D86VyHwMxpepccPbUpIAOFH0dGosHUhKtbhSxNRdFQ6KiqSK2FdNR9NSOiodHV3ImwrpKLSklKakcDiaq35kokgrSjKKq5MZ2fx9lMPI7cNO9tf3R+Yq9TKotZMco4a1XS7TzGy6/s6+08BTHyQH1yW8fV+6NPbT6x1Tk2XSGbseOnvP5D30eSn8lHkoSxlDbw5g6gjsI51wf0rbrR4bGhsMmWPEKz9Go6qSIQsgUclN1a3ax5WrvuSue7/bOjlkiMihivSZbk6ZmS+nkKZBk5OJjZ7H6Bo66Quxo+UKn/2wffahRamFpRon3hYgDO1gQQMxsCNQQL1JbeJspu51BBub3DXLXv23NV0myMtOPsjq3r2jhi9Dh3I3WydpqmFV2NlWPOx1NlCAnQa8KbhMmLIeVTHDxji+k3Y0nZ4VH2DD/RgOyO3sS1aLpFXx/jXnclRk6W9s1FZthcqdg04cBranMIeqvgKLbXWjNhrbhx5g0nBnqLfsFc/JuzXj4LijtTqlT2UGjFI7T9RljVqFqGWnVjFRY2yWMEUhhUroRTckVU8TLsitTbVKMQpBw476rSy7IEi1HaKrX5IDz+FGdl9h91XoZVlWgK8D7hUjpn7R7Kkvs3Tj7qL5J31NLJYIJXPG3vqaBTUGGIqs3w2VPiMMY8LJ0UuZSHzMtgDqLprWjFBNpN17wGWzSGmziT2VlP5KxOFOKYYiSTD/ACRinSyF5UxCqxJU20W1jx48tKyuwtoYtvkOXGyO+MTE545OjIRY0ZVkQ5b3D5NCTe55A1o+z6k3GSr9fRv9gbOqfLO40htodxrnmx978RJspHZv6W2ITCklVuHbEBblQLXEZJ4cqPd7fCabaMkMuXoJBOcMcoBPyeYxNqON8rnypUunmtXuv5BWjcyY1j3eFNAXowtOKKzBBLHSwtKApQFUQSFpWWlAULVRYm1C1KoqhBNqwW+XpDXZrorQdMZAzD1BYKwFrsD2it6a436V3JxUKxwmWToiRZS2UNKRyGnDu4UyDrcijqdBn00yNquzkt/3pPwS1Cs3HsHGkAkxx/ZLC48bBvjRVXfXqjV9kl6M7JjkzixeIAEHS4vpb8aSNn9X14+H1u+1Jwu0OnQEdGrKdVKjMhDXANjpcWNuw0/Lh8w+iNLdVbA9/Gu7HqYJVq/vwOK8MvQl7vG8BHOx/EfhU3bmMyKCBa7WJ58L8artgQZSQWByg6g3BGZ7j3j2UN4cWzRwCwylcxP2rAADusWrF1G8pV7x2Fe0iIdrX50iHHEuovxYD2kCq+1O4YddP2l/1CsMYpG+SNxhrNe62ANgb8bEg+HCn+hHK486pN6t549n4fp5z1bhVQAF5HIJCKDbWwJ46AE1k9j+njCSuFmilgBNg91kUdmbL1h5A07ZGZWzoWfjYnQ2PjULZ+3C7yoy5SisQb3uAcpv52rkeH9L2LnxTmIQww5iVjlQszKPrvmGU210Gnfat1sHaqzK2IUFelgL2NrrcglTbmCCPKqjp39QtL5NnhcSDGpPMX95pQnDC44a+42PwqhwOJuE0uBEpPm7G/sFQ8RvA0csESgfOAMxIJsGZibWPGwNVkajG2SKcnSNKwF6AAvVPtLaDrIQvAW00+qDzpqDbTBh0hCrzzFVHDhc8KLsS06gO4rov1Gt7+4VJBrHRbdExLYeQMvcx0HgKY25vK+Fws05JbokZguYjMRwF+WtqZHC9N2U506o2U637PZTCRa8vf8AnXnTEem/aTsCHjQD6Kx3HHgSWufGup7o75PjcMkwNibrIua+V1NmHhwI7mFDDG5uky5S08nRA1hrTck621PvrPTbYdQvW4g3+8R2dwphttOeLfD8qaunm0B3UW23VLYeYLqTFIABqTeM6Ac65Fhmlmw2zMLDBOs+HxIlkd4ZI1jQO9+uwAOjA255bV17DYgmIMBma3Dhf8qSk7kjMlhzN+H5/wAKDFmeJNVe/wCzX7jKumcpOEkw+0cUnRt0EMs+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/Sh5G5u8smY/dIHuoVbRMLaG/fpx8qFN0IdrZI9GkRT5Yjf2yNYm9s0eUjyZWHlWswz2LgcAdO7jce6q/ZGEyMvAu0SGZwoBlcD12t3lj51MwdyJSeZI7tLinaPL3r5mS739wNhbSupYqBmLLZRYDXjx460WOlJRFGoUXJvrqcot900NnYW+bJ6qub3PEAqb8PdTG0cJKJA4/RZMjm41e6ldOPbWvPFap+nkZ8T3j6ke1OQesPEfGkilLoa5qOk0YD08bd6TGxYdT1cPEGYA/rZtTcdoQJ981zVWqw3o2qcVjcRNp85K5W3DIvUTx6qrScFsqWwkWMMLaXI0+0Vvfvom15maKb4JGz9tCJrkE2NyAL5jky2N+XKut+jfeWKHAxB3d7oS0a5ckZLsSo1uDr6ulcPxeGaO2YHgbNY2Yg2OVuDWOhtzq82HiGTFAZyqAKrDiCpXhbgNTe9NwvHGf/AKfdfJWTXL2Y8nf23zwn1GBIy6BAcvZo17VRTb1YBp1kXp80YGmW65QMutz486zmJQMLk6DiPtA6G1UrQxhtLi+hsfjevRLwjpZre2vzOb9syQfvOiYzf7DZ2Y9LYhfoD6o19aqDaW8ezsWyCdZjY2GVcpsTqL5rf+Ky+3ZkTTMLALrzOluFUg2lEpBAcka8rH8RWyHhfSuFSb+P8Axzzu0W+9eLw6CNtlnEJLHJdiS18mU6esQetbS2tRNtekl8Xs98PKtpi0d3TRJI1bMbj6LXC6DQ68OFRQ9+uptzy8x+dUO0ol1dQRcm/YTpwHKsXXeGQw49eB7eaf1H4uo7kqnyV163foq3oGGkmjlzdHIocBQDZ1NibEjiD7hWDFWOy3CyBuFuPYVOn5VxOmSeWOri9zTP7rO6H0g4bq3EvMeovbf63fQl39wvISfdX/dXM5McgCCzFuta2g5dtOwy5xqMvne9euXhvTVdv4nOeWR1jAekfD9GAFl565V8frU2/pRg5LL/AJan/wDSubwy5IyePrf6azM28DC/VX94/Ais8vBukcnafxDj1GV7I7b/AOouHkt1ZdDmHUTiFP2++nZN9oZUZbSAOpW+VLgMCLjr1yXdvaPSBsygWvwJ16vfVr/KKqvaR5cqB+C9L5J/Ep9VlTplhHsjB4WCT5OcSWEcioG6Pg4XMhykFlJHMG1zpXPcdsXr3GgtrbtvyrUvttyvUC3OmtydTaqXeTECIAL673t2KAbEgVy/EfCXhXdxcedv4G3puqUk4ZOfIvvQ9ufFPijLiCD0DKYo7jMXBzCRwDcDq6A6Gx7K78BXmb0fb6/ybiGkdWkSQBZQLZtLkMt+JFzz1v516M2dtNZUR4yGSRQ6MOBVhcH2Vwcy01ZojvwWAFZHbHpCjw8zxNFIxjIBZcljdA2lzfnatbGdBXA/SDtVhtDFJyWRbf5EfGuj4V02PqcjjkW1X9DP1OSUI3E3cnpegH6iX2x/nTDemOH/AKeX7yfnXI8RtAgC4uSL+81Eixbu1hYDnpXon4R0S/C/izGuozNcnYW9MsP/AE8n3kqNgN4sLtDE3dJIskZYs0kYQKh4m4+121zaY39laP0dwB8TIrKGVsPICrAFWBeMEEHiDQ9V4V02LBKcFul6smLqckppNlzjcLeRuhlvHchSDcEAnW6mx8aKpe1ESNwsaoq5VISMBFQEerl5HwoV5amdhNNGyWMDUCxtbyosLFZLDm3Zfn2U45qLPtbocnrXdrDLYHvOtLxOXc238/gDNLQO7OD5msVCtfToyG5A8Gty7Kq5sU7S5ZFC2RWQWOaxABub2ve/Kp2zdrK7M4XLc69rMR6xPaQB7KaxU4ad/wDsJbhp88dPYtdDK5NStU/4MeNJTVDYFVm9G0hh8LJIeQt434jXna9Wqiueel/aFlggB9YtK2vJQEUEdhLN92uajpSdIwUUQD345j8TUzCynN539/CoOAPWQHt+FJXF2Y9hP40SVsRq3NPtrZ/ylUJZlyrawykILWzWNuqdBYc7eUuXcyIMGaZw2Rc7IVZQ+UerGUBKjTiwJ7qq9m41BlzLmy3I5Hh760MWwPlWryui5gQETM75dQb8FF+0G9u7VeVzb3fA2Lgt6tjM+PEUaCUsWvlNrXICkgsOR5eyq+DbURbKyyG9wOso1BGuoroWI3QhxCjpsNIGsrdJDKEkk4AqUkbKDY24Dxqs3h3SwEQ6OGLEByukrLipVBv9WNSCe7Qa16DpOrfaxwjfCv1X/PicnLi7knNqmZza5wiKgmixLu8ayApPGFAa9uMZ4W7/ADrJzJ1zkDhb6B7Mw8SAAfGwrd7U2RFIYg2IdGSFIiP5PxhuVLG4GUcc3DurUbt7EwsUf9VTEyDLlefCTQEnmWbEEi3OyqByrfHqoYIKTtv9V9di1ib24OYKhFtD7Kq8dhWOljxrrO090GmmaQiGJTayxPZRY/VEVvO9Uu3ty+hglm6cWjVnymM6kDRQ1+Z04c6OfXdPkhonJb+XP0M+PBkhK0jlAFSMJ6w9mnHXTSmGq+3H2EcZjooFYLmEhLEXChIma9rgnW1eaxUpq+Dpvgmqmg7u0CrTBtZP4Ct1H6Fm+li18oD+MlXeF9GuDhKiTpZb8mcKo1A1yBTYk99ekn4p00Vs2/yX+6MD6ecvI5oTeI99/hWaxGyV7T7vyrvGN9GmGdrqzxLySO2XhqbuCb1HHolwf0mmP+NR8Fqv8vgq9/gSPTzTOK7MiMTAITZjre2t7Cn5je/Zeuzx+ijACxyyGxuLzP8Ahan09GOzx+pJ8Zpj/wDal/5jEm/vfD+Q300m72OG4T9Io14j43qp2/jc8rW4Kcg8ib++9d33p3TwOFwc8sOGjMyRO0QLOzFwvVIBa5sbHTsrzlm8aydX4lHqIaIJ++xsMGiWpilNd39CW0WkwIRj+hnkjTtyFFlt5F2Hsrg612j0LbUggwE7YiVIwcU2sjxov9Xh5v41w80HKFI1RdM68nAV503/AMO7bVxeVHYZ19VGYaRIOQrueG3twbj5vEwEfZlQ/Ammn3wwIJBxmGBHEGZAR43NP6DNLppuSje1AZYa1R54fYuIc9XDznQcIJTwH7NO4DdPGl9MLiLd8Lry+0BXpLD4xJFzROrr9ZGDD2ilE11n4vkvaG5n+zxSqzgn8yccw/qsnmFHxIrS+j/dnEYfEM+IiMYMZUEsh1zqbdVjyFdTc1W4qQBtTYf8v7qrN4nnzY3BxST/AD/2TH00IyTTM86Bwp6XLZcthHmtlYjU8zpQqLu/NJDG6PmQ9NMwDEEkPIXB05a6dwFCuboHuTTo0QbT4+POo+LS+lrlVJGnAnh/pNHs3HRzgtC2dTY5gDl1HANwPDlTiRMcx11YjgOAutY8KuTNGT7oysZDWAFm6w8eB/Co7x/PseF4k90j/nVhkAALG2Ugamw7DxpjESp0gsR6pAN/Wuw0Xttce3nrbVK6ZnivaQkLWP3v9HrY6cSicR2jWPKYy3qs7XuGH1q2YFOKKxp0bmr5OCz7OGHnkiDhxEzKXUWVyuhNiTaxuOPKqp1Fq1DbIPy/ERSA2Esl+9XZpAfNCp86XiNywx+Zkyjsdc3kCtveDR44SlLZC9N20UOwMYkc0ZlTpE6QIyXIzBlIHDsJBtztXQNrYaLE2aCdosoULCS0aCwsdYwbk6ansqm3a3PvJMHYNlw00q2W1nieIi1zxtm9lWZwo5inxlLHPU+UXjxa00yXsrC5Tllw00oH6yDaDvmB5tF0ystteFW8qYG1mwG0nOvVC4657r5xpWeXD9l/aafiZl9VmHgaZ3095N/psF9m9DarvPJltFsvFai3XeGJrd5ZyfbVphMPnRWZHiY8UfIzLrzKEg+RrBx7TnHCaT7zfnUqPbuIH65vPX40mfblwq/Vg9iS8zatssngw8wRVdt7c2XE4d4gUuwupNyAy6qSNL2YA+VUce8mJH6z91fyqVHvhih9Nfur/tpOhcpk7UjhuI3ddCR0kDFTYgYiMEEGx9crWy9G+62Lg2jhZ3hIjV2zPniICvE6E6MSR1qv02VEHLrCgckkspIa5Nybg1KCH+88sROPg9aZSh+D50B2ZHVjOv1h7aYchrkEeqQD36W94vXPsHj2jIsua39pNPID4h5Dfzq0/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+14m/PBv6L8Ytg3Rjzlf/RGb11HpTa1j/mS/7qgzbIickvDGxPEuC1/HNVQqLd+fp/0uVyq/I583o4cC74iIcOItqeXWYEV1LcnB4fA4AxTOhVmZ5jKUERZgLmzaAZQo1PKq1diQ3uMPBft6FL9nZU6AFFypkRb3sqKBftsOdFJwapNgrGzJbe3dimnvs7E4BEAPUjRWPbd7CQNz1AAtyphNyMcLZDhHvwtgYivm/wAnsPOtyJn+u3lpQK34knxNPXWzWyf1/grsFJsrAbXw4yRfIYlJuRaNRe1iSIhe/lXScJjbhQTnY2uQCFvbW19bXrLQIL1eYBdRQZs7zb0k/d5/nuyu2oqi2kw9+Pwqv2hsdZQA99PqllPtWxqeqinAb0H2iaWwuMIrhGKxno6wkzZ5YjI3DM7yO1hwF2bhQrZBaFJ1t8h0Q1jpKQWAHZTgoxSsbqQ2StCY4BqONyTr30c8QsbAahuVKQ60JG/GnOVi0qZUZaWq1F2wk5MfyZVFpAZc9+tHY5lWx0N7a1XTRbQzfNCMDkDr8daXaQ/cp948LGMfK6jUwRB++UoR7QipVNsyclSXIB1GhqfBG8js0xBkklfOVFgcnzQsOyyUcuCQGwbW5FiOfZ769H0HS+zGT/P4itVLYZ3dxf8ASrg6GPEIeGobDSae21Ewqx3T2SBiyCLqIZzw0zdCfzqJJHSeuxJZHXu/cb08txkLTgFBVpYWuU4G0ILTiigBTiig0gsNRSwKCilgULiCAClAUYFGBQ0UAUoUAKUBUoFhiliiFKFSgWC1HagBR1dFAoUKOpRAUKFCppIKFKFJFLFSiDuHGtXuAGoqkg41OwuPLMUiHWGYXYHLcAcPrC5t5UyMW0xOQ0C04i1UbLweKWWV55VeN8nRRqgUQ5Vs/W9Z8x114W0q4QUpsTQlqFKIoUIRAU0oU0rU5nApaGiwKU6U18oXtHtoHFry18Aaesc3wgBWQUIorE3Ynxy6eFhSRIew+elLUnu+NIcHHkbdnFPSBvM0O0ZlwwVVjyqw61jJlzOwAIt61vEE86rP58T31Cny/MGqreZ3kxk5YHO08vVtqCZSAtvYKOOHjYXOth2nsr0/hcJzmoXtRky0rOz+jRVnwzYlielYyxlbjKg01GgNyLHXtrPZerWz3L3fXBQyRAkkspZj9I9BHew5AMXA8Kyhj0PifjWSUnkyzd7Xt+RowtIh5aMLTxShkoXjNWoSFparRhacVaU8ZeoJVpaijVaWq0DgSzO4TfWF0EhSVIy2XpGQZAx+sVJtxqdjN4oYpeibPnChrLG79U8+qDWO2Yttku2YDo5w+U2KyFWQhGHEgnstwFW2ysUZtpLIBlMmCVrccpbKfO1aJdNFX7rMqyS2Rexby4djFaQfP3EfVazEGxW9tDcgWNuIqfNjER0Rms0hIQa3YqLm3gK5ziRnwkoUfPYCcsZFHrh5WBfXgcy3I4dUVfvtpZJJMWPUw2FXJcfrpwHsD2gZVt9qhl0tcf30IsrfP99TR4TbEMsjRxyKzpfMo4izZT79KnCuY4LFQ4bE4J4pFcsnR4nKb9Zz1mYnvf8A+OuoWpeXBoquGXCeoKhR2o7UnSGFQo6Or0kCFCjtRgVNJYBS1FJtTiir0EHoBSthXbE6cFZ7nkrdITY9hIym1HAtXOyowGFhbW57yeJoW9KYuastiT2+6k5z2e+niaaasliqEGT/AJY0KFCpZNJn44ZDxPvNPpgu1j5aVnt39+YpsN0khCyRlEmX6pdggcfYJN78tRyrSq9xcU6WbInXA2lVjiYZRyv4608HApgeNOZRQNylyyhby0y09+B9lNtakme3ChULfAa4PNxmLSlZ3IkVnzu7ZgZEvcs3E3Ye+rPdTE9Pi4YgoBZwQWOl0+csQORy286tE9GM7yO2JkUlmZj0drszEknUADU8AKptn7j44uCkTIwIIbMFsRzBvevS9F3oVppbfIxzT8z0ThI7g31/8WrHLHq3ifjUzcHYG0llEmPxOZApVYlsQSbWZyFGo17T38iT4AxMytxDG/t41UMcdUoJry4CxzTbornipOSprx0gxUyWIepEYJSwtPdHRiOkSxBahsLSgtOBKUEpTxE1FKdz8ISD0CaG9tQPNQbGnMXuxDJJ0jBg+UJdJHTqjgtlIFquAtHloXr9SVH0KnCbtwRQvDGmVJAwfUktmFjdjrwqPh9z4Uh6FC4TpVlbVSXKkEKxI9XQcLHTjV9l1o8tBcvUlR9Co25u3FioxHJdbMGDJlDAgEcwdLGrKKOygXJsALnibDie+nctHlqVJqitk7EWoUu1C1V2yahFqFqXlo8tX2yahFqMClZaUFoljK1CQKcVaASnVSr7RNQ7AtXGzh1h/wA5VWQrVvs1bsP+cqTPHtuU5FkxpljT0kdqivWbsp8AphlqFN0KV2WEeYJMWyHMngftLcEqe64B8QK6l6Pt8g6rDKdCPm2J4fYPhyrlcq3osDjjC32SeXEHtFaepx29QGGaXsvg9K5qUWrJ7l70DEIEc/OKBr9deTCtSTWWI6UaYy1NlqW1JK1txNIkkQuj1vT+DsDrQaOgq11VJSiCvQ0uz8QtuNDauxknFwcrgaN29zVT4OTWtFg5QRXNyxeKWqL3MUo9qVow+M2a8ZIccOY9U+dRTHXTDEDyFVeM3bifULlPamn7vCtOPxBcTQ1T29r5GFyUYStBi912XVGD6gWIytqbeFRJNgzL+rJ/Zs3wrYs+KXmEpJ8Mq8lGEp94CujAjxFvjRZaOosPcby0MtO5aLLSpYiWNZdaPLTmXWjy0rtF2N5aPLTgWlZaNYwbGctDJT2Shkou2iWM5KGWnslDLU7aKsaC0sJTgSnYsOT6oJ8BepUVyWMqlOqlWEOxJT9G37RA93GpcGxNes1/2eHtNJlmxrzAlkjDllbBGSbAXJ5CtDs7ZxTrNx5Ds/jUzB4NIx1BbtPM+dOSygVz8udz2itgZTtbETEMagSNUrE4i9QHejxoZDgPNQprNQpukh5oNMTJQoVclaEosN3dtNDIoBIIPzZ7D9U91d23e22MVCHAsw0Ydjc7dtChXJyKpbG7H7UN/InMtINChTcbCG3pFChXSwyYtike1S8PjytChWmUU1uDSkty8wW1A3GrASXoqFcnNBRlsY5ezKkNSrfjRxQW4E/GjoUpvYTGKcrYpkPOx8aizbPjPrRL4gLQoVUZNcD3a4ZBk2Zhua28C/52pqTYEPIuPMfiKFCtSyTVe0zJkz5IrZlRjNnBDoT50/hdjB/p2/w/xoqFbZZJLHdkeeagnZOXdgf2n7n8aWN1/wC8/c/jRUKwvqcvr9DRDNJoWN1x/aH7v8aWN105u3kAKOhQPqMvqM7kgn3eiUXJc+Y/KmYsDAToCe67fwoUKZHJOUW22Y8uad8lpBgIxwjUeIBP41MCeXhRUKyybb3NULa3DyCiNChVIkhuaewqonxBJoUK14YoPDvuxhpKbLUKFaeDQxOahQoUrUyUf//Z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02" y="328827"/>
            <a:ext cx="2115495" cy="1918309"/>
          </a:xfrm>
          <a:prstGeom prst="rect">
            <a:avLst/>
          </a:prstGeom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97" y="1874126"/>
            <a:ext cx="2928391" cy="2634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1"/>
    </mc:Choice>
    <mc:Fallback xmlns="">
      <p:transition spd="slow" advTm="215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>
          <a:xfrm>
            <a:off x="4644008" y="616495"/>
            <a:ext cx="0" cy="5536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759496" y="3384769"/>
            <a:ext cx="57690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Flecha curvada hacia la izquierda"/>
          <p:cNvSpPr/>
          <p:nvPr/>
        </p:nvSpPr>
        <p:spPr>
          <a:xfrm>
            <a:off x="4759904" y="2916718"/>
            <a:ext cx="883666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Flecha curvada hacia la izquierda"/>
          <p:cNvSpPr/>
          <p:nvPr/>
        </p:nvSpPr>
        <p:spPr>
          <a:xfrm rot="11007502">
            <a:off x="3719612" y="2822502"/>
            <a:ext cx="896980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43474" y="1006277"/>
            <a:ext cx="288451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anose="05000000000000000000" pitchFamily="2" charset="2"/>
              <a:buChar char="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Efectuar el diagnóstico situacional en la Escuela de Servicios y Especialistas de la Fuerza Terrestre para el diseño de un Plan Estratégico de gestión educativa.</a:t>
            </a:r>
            <a:endParaRPr lang="es-EC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EC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358680" y="1151572"/>
            <a:ext cx="24109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Char char="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Realizar un (FODA), a fin de determinar los problemas más importantes de la institución.</a:t>
            </a:r>
            <a:endParaRPr lang="es-EC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43473" y="3726242"/>
            <a:ext cx="280603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Char char="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Determinar los parámetros para el diseño de un Plan Estratégico de la Escuela de Servicios y Especialistas de la Fuerza Terrestre de gestión educativa, basado en la técnica del Balance Score Card.</a:t>
            </a:r>
            <a:endParaRPr lang="es-EC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402280" y="3799879"/>
            <a:ext cx="236731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Char char="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Identificar los objetivos estratégicos y acciones conforme a los lineamientos institucionales u necesidades actuales.</a:t>
            </a:r>
            <a:endParaRPr lang="es-EC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406" y="168570"/>
            <a:ext cx="5214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b="1" dirty="0" smtClean="0"/>
              <a:t>OBJETIVOS ESPECÍFICOS</a:t>
            </a:r>
            <a:endParaRPr lang="es-EC" sz="2600" b="1" dirty="0"/>
          </a:p>
        </p:txBody>
      </p:sp>
    </p:spTree>
    <p:extLst>
      <p:ext uri="{BB962C8B-B14F-4D97-AF65-F5344CB8AC3E}">
        <p14:creationId xmlns:p14="http://schemas.microsoft.com/office/powerpoint/2010/main" val="9636473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0340" y="-531440"/>
            <a:ext cx="1385316" cy="18620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ES" sz="115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endParaRPr lang="es-ES" sz="1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476672"/>
            <a:ext cx="2010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arco Teórico</a:t>
            </a:r>
            <a:endParaRPr lang="es-ES" sz="28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30780" y="1215336"/>
            <a:ext cx="2598146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Reseña Histórica del CEDE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Abrir llave"/>
          <p:cNvSpPr/>
          <p:nvPr/>
        </p:nvSpPr>
        <p:spPr>
          <a:xfrm rot="16200000">
            <a:off x="1346357" y="2126660"/>
            <a:ext cx="352788" cy="13756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67544" y="2897068"/>
            <a:ext cx="42354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Creado 14-Sep-2005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Regula a los Institutos Militares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Establece un modelo educativo a base</a:t>
            </a:r>
          </a:p>
          <a:p>
            <a:pPr algn="just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de las competencias establecidas.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491245" y="4732110"/>
            <a:ext cx="274689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/>
              <a:t>Ser el referente en la administración educativa y la generación de doctrina en las Fuerzas Armadas, proveyendo servicios educativos de calidad y generando cuerpos doctrinarios que permitan el desarrollo de las capacidades del ejército y el apoyo a las acciones del estado </a:t>
            </a:r>
            <a:r>
              <a:rPr lang="es-ES" sz="1300" dirty="0" smtClean="0"/>
              <a:t>ecuatoriano.</a:t>
            </a:r>
            <a:endParaRPr lang="es-ES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38428" y="1432083"/>
            <a:ext cx="2843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/>
              <a:t> Participar en el desarrollo de las capacidades terrestres, mediante la educación militar, doctrina militar terrestre, estudios históricos y capacitación, a fin de contribuir a la defensa de la soberanía y la integridad territorial, el apoyo a la seguridad pública y del estado</a:t>
            </a:r>
            <a:endParaRPr lang="es-ES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409435" y="5082858"/>
            <a:ext cx="3572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Optimizar los recursos financieros del CEDE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Fortalecer el sistema de gestión de Doctrina de la F.T</a:t>
            </a:r>
          </a:p>
        </p:txBody>
      </p:sp>
      <p:sp>
        <p:nvSpPr>
          <p:cNvPr id="2" name="Llamada ovalada 1"/>
          <p:cNvSpPr/>
          <p:nvPr/>
        </p:nvSpPr>
        <p:spPr>
          <a:xfrm>
            <a:off x="6588224" y="3952656"/>
            <a:ext cx="1800200" cy="779454"/>
          </a:xfrm>
          <a:prstGeom prst="wedgeEllipse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OBJETIVOS</a:t>
            </a:r>
            <a:endParaRPr lang="es-ES" dirty="0"/>
          </a:p>
        </p:txBody>
      </p:sp>
      <p:pic>
        <p:nvPicPr>
          <p:cNvPr id="5126" name="Picture 6" descr="https://tse4.mm.bing.net/th?id=OIP.Y2ONejiIJDK7p-_mErqjpwHaF_&amp;pid=Api&amp;P=0&amp;w=211&amp;h=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9149">
            <a:off x="3773347" y="1464081"/>
            <a:ext cx="2009775" cy="162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tse3.mm.bing.net/th?id=OIP.1zFr9Z3fRDKo4APS9shmbwHaDz&amp;pid=Api&amp;P=0&amp;w=322&amp;h=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1609">
            <a:off x="188737" y="4927173"/>
            <a:ext cx="2080648" cy="1476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607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5720" y="214290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ORGANIZACIÓN DE LA ESCUELA DE SERVICIOS 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" name="Imagen 4" descr="Diapositiva1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06" b="17117"/>
          <a:stretch>
            <a:fillRect/>
          </a:stretch>
        </p:blipFill>
        <p:spPr bwMode="auto">
          <a:xfrm>
            <a:off x="683568" y="1052736"/>
            <a:ext cx="784887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92288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5720" y="214290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PROCESOS DE LA ESCUELA DE SERVICIOS 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7859" y="1844823"/>
            <a:ext cx="145029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28815"/>
              </p:ext>
            </p:extLst>
          </p:nvPr>
        </p:nvGraphicFramePr>
        <p:xfrm>
          <a:off x="285720" y="1268760"/>
          <a:ext cx="8367748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iapositiva" r:id="rId3" imgW="4569445" imgH="3426611" progId="PowerPoint.Slide.12">
                  <p:embed/>
                </p:oleObj>
              </mc:Choice>
              <mc:Fallback>
                <p:oleObj name="Diapositiva" r:id="rId3" imgW="4569445" imgH="3426611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268760"/>
                        <a:ext cx="8367748" cy="5112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0040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QSERQUEBQWFRQUFRQVFBUVFBQVFBQUFBAVFBUUFRUXHSYeGBklGRcUHy8gIycpLCwsFR4xNTAqNSYrLCkBCQoKDgwOGg8PGiwkHCQsLCwsLCwsKSkpLCwpLSwpLCwsLCwpLCwsLCwsKSksKSwsLCkpLCkpKSwsKSwsLCwsKf/AABEIALcBFAMBIgACEQEDEQH/xAAcAAAABwEBAAAAAAAAAAAAAAAAAQIDBAUGBwj/xABKEAACAQIDBAYFCAULAwUAAAABAgMAEQQSIQUGMUETIlFhcYEHMpGhsRQjQlJiksHRM0NyouEVFiQ0U2OCk7LS8FRz8ReDo8LD/8QAGgEAAgMBAQAAAAAAAAAAAAAAAgMAAQQFBv/EADERAAICAQMCAwUIAwEAAAAAAAABAhEDEiExBBMFQVEiYZGhsRQyQnGBweHwFdHxI//aAAwDAQACEQMRAD8A7WcMKbbCCkLtRDwI9oozj1oeCEHaeWKNnbgB7TyFUmxdmFnMknEnM3d9VfKps0/ymaw/RxHTsaTkfLj7KvMPhgot7fxooquSm9hE8l10qKqXNqn4pbRtbsqJhvWHjQ5NyR2JUcdhShT+WiyUntsOxq9Kz0vo6Lo6vTJFBdJR9JRZKLJUuSILz0ecU1lorVetkoezUL0wTQzVO4XQ/pR1Gz00+LAqdwmknXpiTFgcNfhUF8QTxNIz1HkL0j0kxPE00W7KNIyalR4PtoFbJsiJkp2PCE1NTDgU4Fo1BlWRkwA5mnRhl7KcJptpqPZFAOHFIbDUDiTyoukY0DcS9xDQU00VSlQ86XkHOqUWXqK9kpsrVi7oONRZMWnIXqcEsisKbZqhbd3qw+FQviJFjUdt2b7qgn3Vz/a3pvw63GHjll7CQIkPmetb/DVq2SzpBloVxDEembFs10jgReQYSOfvZl+FCi0slnV5NtKD1oz5EH42pE+0YstyGXy/I1YT7vqSBdg1lvwK3bMB5ZlA5+tUbG7EIhZr6qBdbdy5te4tbyNdxQ6aVLc5+rIi53ewoVNOfD21dVXbGHzSHuqdI4AJJsBxJ4CubJU6H2IxZ6jfsN8Kh4ZtVPhUXaGPLoTHcDNlvwzLxPlT2HOi+VZ8m2wyG5ciQUeaonRih0dZ+8xukmXoXqJl7z7aLXtNF3vcVpJlCoRZu2kmZ+0eyr7y9CaSfahlqu+VP3e+iO0GH0R7f4VfcRKZYlKZndUF2Nv+cqr5drMBouvjpVXPOzG7XJoZTXkiJE3EbSJ9XQe80wspNNRxX/KrLDbO+tp3D86VyHwMxpepccPbUpIAOFH0dGosHUhKtbhSxNRdFQ6KiqSK2FdNR9NSOiodHV3ImwrpKLSklKakcDiaq35kokgrSjKKq5MZ2fx9lMPI7cNO9tf3R+Yq9TKotZMco4a1XS7TzGy6/s6+08BTHyQH1yW8fV+6NPbT6x1Tk2XSGbseOnvP5D30eSn8lHkoSxlDbw5g6gjsI51wf0rbrR4bGhsMmWPEKz9Go6qSIQsgUclN1a3ax5WrvuSue7/bOjlkiMihivSZbk6ZmS+nkKZBk5OJjZ7H6Bo66Quxo+UKn/2wffahRamFpRon3hYgDO1gQQMxsCNQQL1JbeJspu51BBub3DXLXv23NV0myMtOPsjq3r2jhi9Dh3I3WydpqmFV2NlWPOx1NlCAnQa8KbhMmLIeVTHDxji+k3Y0nZ4VH2DD/RgOyO3sS1aLpFXx/jXnclRk6W9s1FZthcqdg04cBranMIeqvgKLbXWjNhrbhx5g0nBnqLfsFc/JuzXj4LijtTqlT2UGjFI7T9RljVqFqGWnVjFRY2yWMEUhhUroRTckVU8TLsitTbVKMQpBw476rSy7IEi1HaKrX5IDz+FGdl9h91XoZVlWgK8D7hUjpn7R7Kkvs3Tj7qL5J31NLJYIJXPG3vqaBTUGGIqs3w2VPiMMY8LJ0UuZSHzMtgDqLprWjFBNpN17wGWzSGmziT2VlP5KxOFOKYYiSTD/ACRinSyF5UxCqxJU20W1jx48tKyuwtoYtvkOXGyO+MTE545OjIRY0ZVkQ5b3D5NCTe55A1o+z6k3GSr9fRv9gbOqfLO40htodxrnmx978RJspHZv6W2ITCklVuHbEBblQLXEZJ4cqPd7fCabaMkMuXoJBOcMcoBPyeYxNqON8rnypUunmtXuv5BWjcyY1j3eFNAXowtOKKzBBLHSwtKApQFUQSFpWWlAULVRYm1C1KoqhBNqwW+XpDXZrorQdMZAzD1BYKwFrsD2it6a436V3JxUKxwmWToiRZS2UNKRyGnDu4UyDrcijqdBn00yNquzkt/3pPwS1Cs3HsHGkAkxx/ZLC48bBvjRVXfXqjV9kl6M7JjkzixeIAEHS4vpb8aSNn9X14+H1u+1Jwu0OnQEdGrKdVKjMhDXANjpcWNuw0/Lh8w+iNLdVbA9/Gu7HqYJVq/vwOK8MvQl7vG8BHOx/EfhU3bmMyKCBa7WJ58L8artgQZSQWByg6g3BGZ7j3j2UN4cWzRwCwylcxP2rAADusWrF1G8pV7x2Fe0iIdrX50iHHEuovxYD2kCq+1O4YddP2l/1CsMYpG+SNxhrNe62ANgb8bEg+HCn+hHK486pN6t549n4fp5z1bhVQAF5HIJCKDbWwJ46AE1k9j+njCSuFmilgBNg91kUdmbL1h5A07ZGZWzoWfjYnQ2PjULZ+3C7yoy5SisQb3uAcpv52rkeH9L2LnxTmIQww5iVjlQszKPrvmGU210Gnfat1sHaqzK2IUFelgL2NrrcglTbmCCPKqjp39QtL5NnhcSDGpPMX95pQnDC44a+42PwqhwOJuE0uBEpPm7G/sFQ8RvA0csESgfOAMxIJsGZibWPGwNVkajG2SKcnSNKwF6AAvVPtLaDrIQvAW00+qDzpqDbTBh0hCrzzFVHDhc8KLsS06gO4rov1Gt7+4VJBrHRbdExLYeQMvcx0HgKY25vK+Fws05JbokZguYjMRwF+WtqZHC9N2U506o2U637PZTCRa8vf8AnXnTEem/aTsCHjQD6Kx3HHgSWufGup7o75PjcMkwNibrIua+V1NmHhwI7mFDDG5uky5S08nRA1hrTck621PvrPTbYdQvW4g3+8R2dwphttOeLfD8qaunm0B3UW23VLYeYLqTFIABqTeM6Ac65Fhmlmw2zMLDBOs+HxIlkd4ZI1jQO9+uwAOjA255bV17DYgmIMBma3Dhf8qSk7kjMlhzN+H5/wAKDFmeJNVe/wCzX7jKumcpOEkw+0cUnRt0EMs+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/Sh5G5u8smY/dIHuoVbRMLaG/fpx8qFN0IdrZI9GkRT5Yjf2yNYm9s0eUjyZWHlWswz2LgcAdO7jce6q/ZGEyMvAu0SGZwoBlcD12t3lj51MwdyJSeZI7tLinaPL3r5mS739wNhbSupYqBmLLZRYDXjx460WOlJRFGoUXJvrqcot900NnYW+bJ6qub3PEAqb8PdTG0cJKJA4/RZMjm41e6ldOPbWvPFap+nkZ8T3j6ke1OQesPEfGkilLoa5qOk0YD08bd6TGxYdT1cPEGYA/rZtTcdoQJ981zVWqw3o2qcVjcRNp85K5W3DIvUTx6qrScFsqWwkWMMLaXI0+0Vvfvom15maKb4JGz9tCJrkE2NyAL5jky2N+XKut+jfeWKHAxB3d7oS0a5ckZLsSo1uDr6ulcPxeGaO2YHgbNY2Yg2OVuDWOhtzq82HiGTFAZyqAKrDiCpXhbgNTe9NwvHGf/AKfdfJWTXL2Y8nf23zwn1GBIy6BAcvZo17VRTb1YBp1kXp80YGmW65QMutz486zmJQMLk6DiPtA6G1UrQxhtLi+hsfjevRLwjpZre2vzOb9syQfvOiYzf7DZ2Y9LYhfoD6o19aqDaW8ezsWyCdZjY2GVcpsTqL5rf+Ky+3ZkTTMLALrzOluFUg2lEpBAcka8rH8RWyHhfSuFSb+P8Axzzu0W+9eLw6CNtlnEJLHJdiS18mU6esQetbS2tRNtekl8Xs98PKtpi0d3TRJI1bMbj6LXC6DQ68OFRQ9+uptzy8x+dUO0ol1dQRcm/YTpwHKsXXeGQw49eB7eaf1H4uo7kqnyV163foq3oGGkmjlzdHIocBQDZ1NibEjiD7hWDFWOy3CyBuFuPYVOn5VxOmSeWOri9zTP7rO6H0g4bq3EvMeovbf63fQl39wvISfdX/dXM5McgCCzFuta2g5dtOwy5xqMvne9euXhvTVdv4nOeWR1jAekfD9GAFl565V8frU2/pRg5LL/AJan/wDSubwy5IyePrf6azM28DC/VX94/Ais8vBukcnafxDj1GV7I7b/AOouHkt1ZdDmHUTiFP2++nZN9oZUZbSAOpW+VLgMCLjr1yXdvaPSBsygWvwJ16vfVr/KKqvaR5cqB+C9L5J/Ep9VlTplhHsjB4WCT5OcSWEcioG6Pg4XMhykFlJHMG1zpXPcdsXr3GgtrbtvyrUvttyvUC3OmtydTaqXeTECIAL673t2KAbEgVy/EfCXhXdxcedv4G3puqUk4ZOfIvvQ9ufFPijLiCD0DKYo7jMXBzCRwDcDq6A6Gx7K78BXmb0fb6/ybiGkdWkSQBZQLZtLkMt+JFzz1v516M2dtNZUR4yGSRQ6MOBVhcH2Vwcy01ZojvwWAFZHbHpCjw8zxNFIxjIBZcljdA2lzfnatbGdBXA/SDtVhtDFJyWRbf5EfGuj4V02PqcjjkW1X9DP1OSUI3E3cnpegH6iX2x/nTDemOH/AKeX7yfnXI8RtAgC4uSL+81Eixbu1hYDnpXon4R0S/C/izGuozNcnYW9MsP/AE8n3kqNgN4sLtDE3dJIskZYs0kYQKh4m4+121zaY39laP0dwB8TIrKGVsPICrAFWBeMEEHiDQ9V4V02LBKcFul6smLqckppNlzjcLeRuhlvHchSDcEAnW6mx8aKpe1ESNwsaoq5VISMBFQEerl5HwoV5amdhNNGyWMDUCxtbyosLFZLDm3Zfn2U45qLPtbocnrXdrDLYHvOtLxOXc238/gDNLQO7OD5msVCtfToyG5A8Gty7Kq5sU7S5ZFC2RWQWOaxABub2ve/Kp2zdrK7M4XLc69rMR6xPaQB7KaxU4ad/wDsJbhp88dPYtdDK5NStU/4MeNJTVDYFVm9G0hh8LJIeQt434jXna9Wqiueel/aFlggB9YtK2vJQEUEdhLN92uajpSdIwUUQD345j8TUzCynN539/CoOAPWQHt+FJXF2Y9hP40SVsRq3NPtrZ/ylUJZlyrawykILWzWNuqdBYc7eUuXcyIMGaZw2Rc7IVZQ+UerGUBKjTiwJ7qq9m41BlzLmy3I5Hh760MWwPlWryui5gQETM75dQb8FF+0G9u7VeVzb3fA2Lgt6tjM+PEUaCUsWvlNrXICkgsOR5eyq+DbURbKyyG9wOso1BGuoroWI3QhxCjpsNIGsrdJDKEkk4AqUkbKDY24Dxqs3h3SwEQ6OGLEByukrLipVBv9WNSCe7Qa16DpOrfaxwjfCv1X/PicnLi7knNqmZza5wiKgmixLu8ayApPGFAa9uMZ4W7/ADrJzJ1zkDhb6B7Mw8SAAfGwrd7U2RFIYg2IdGSFIiP5PxhuVLG4GUcc3DurUbt7EwsUf9VTEyDLlefCTQEnmWbEEi3OyqByrfHqoYIKTtv9V9di1ib24OYKhFtD7Kq8dhWOljxrrO090GmmaQiGJTayxPZRY/VEVvO9Uu3ty+hglm6cWjVnymM6kDRQ1+Z04c6OfXdPkhonJb+XP0M+PBkhK0jlAFSMJ6w9mnHXTSmGq+3H2EcZjooFYLmEhLEXChIma9rgnW1eaxUpq+Dpvgmqmg7u0CrTBtZP4Ct1H6Fm+li18oD+MlXeF9GuDhKiTpZb8mcKo1A1yBTYk99ekn4p00Vs2/yX+6MD6ecvI5oTeI99/hWaxGyV7T7vyrvGN9GmGdrqzxLySO2XhqbuCb1HHolwf0mmP+NR8Fqv8vgq9/gSPTzTOK7MiMTAITZjre2t7Cn5je/Zeuzx+ijACxyyGxuLzP8Ahan09GOzx+pJ8Zpj/wDal/5jEm/vfD+Q300m72OG4T9Io14j43qp2/jc8rW4Kcg8ib++9d33p3TwOFwc8sOGjMyRO0QLOzFwvVIBa5sbHTsrzlm8aydX4lHqIaIJ++xsMGiWpilNd39CW0WkwIRj+hnkjTtyFFlt5F2Hsrg612j0LbUggwE7YiVIwcU2sjxov9Xh5v41w80HKFI1RdM68nAV503/AMO7bVxeVHYZ19VGYaRIOQrueG3twbj5vEwEfZlQ/Ammn3wwIJBxmGBHEGZAR43NP6DNLppuSje1AZYa1R54fYuIc9XDznQcIJTwH7NO4DdPGl9MLiLd8Lry+0BXpLD4xJFzROrr9ZGDD2ilE11n4vkvaG5n+zxSqzgn8yccw/qsnmFHxIrS+j/dnEYfEM+IiMYMZUEsh1zqbdVjyFdTc1W4qQBtTYf8v7qrN4nnzY3BxST/AD/2TH00IyTTM86Bwp6XLZcthHmtlYjU8zpQqLu/NJDG6PmQ9NMwDEEkPIXB05a6dwFCuboHuTTo0QbT4+POo+LS+lrlVJGnAnh/pNHs3HRzgtC2dTY5gDl1HANwPDlTiRMcx11YjgOAutY8KuTNGT7oysZDWAFm6w8eB/Co7x/PseF4k90j/nVhkAALG2Ugamw7DxpjESp0gsR6pAN/Wuw0Xttce3nrbVK6ZnivaQkLWP3v9HrY6cSicR2jWPKYy3qs7XuGH1q2YFOKKxp0bmr5OCz7OGHnkiDhxEzKXUWVyuhNiTaxuOPKqp1Fq1DbIPy/ERSA2Esl+9XZpAfNCp86XiNywx+Zkyjsdc3kCtveDR44SlLZC9N20UOwMYkc0ZlTpE6QIyXIzBlIHDsJBtztXQNrYaLE2aCdosoULCS0aCwsdYwbk6ansqm3a3PvJMHYNlw00q2W1nieIi1zxtm9lWZwo5inxlLHPU+UXjxa00yXsrC5Tllw00oH6yDaDvmB5tF0ystteFW8qYG1mwG0nOvVC4657r5xpWeXD9l/aafiZl9VmHgaZ3095N/psF9m9DarvPJltFsvFai3XeGJrd5ZyfbVphMPnRWZHiY8UfIzLrzKEg+RrBx7TnHCaT7zfnUqPbuIH65vPX40mfblwq/Vg9iS8zatssngw8wRVdt7c2XE4d4gUuwupNyAy6qSNL2YA+VUce8mJH6z91fyqVHvhih9Nfur/tpOhcpk7UjhuI3ddCR0kDFTYgYiMEEGx9crWy9G+62Lg2jhZ3hIjV2zPniICvE6E6MSR1qv02VEHLrCgckkspIa5Nybg1KCH+88sROPg9aZSh+D50B2ZHVjOv1h7aYchrkEeqQD36W94vXPsHj2jIsua39pNPID4h5Dfzq0/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+14m/PBv6L8Ytg3Rjzlf/RGb11HpTa1j/mS/7qgzbIickvDGxPEuC1/HNVQqLd+fp/0uVyq/I583o4cC74iIcOItqeXWYEV1LcnB4fA4AxTOhVmZ5jKUERZgLmzaAZQo1PKq1diQ3uMPBft6FL9nZU6AFFypkRb3sqKBftsOdFJwapNgrGzJbe3dimnvs7E4BEAPUjRWPbd7CQNz1AAtyphNyMcLZDhHvwtgYivm/wAnsPOtyJn+u3lpQK34knxNPXWzWyf1/grsFJsrAbXw4yRfIYlJuRaNRe1iSIhe/lXScJjbhQTnY2uQCFvbW19bXrLQIL1eYBdRQZs7zb0k/d5/nuyu2oqi2kw9+Pwqv2hsdZQA99PqllPtWxqeqinAb0H2iaWwuMIrhGKxno6wkzZ5YjI3DM7yO1hwF2bhQrZBaFJ1t8h0Q1jpKQWAHZTgoxSsbqQ2StCY4BqONyTr30c8QsbAahuVKQ60JG/GnOVi0qZUZaWq1F2wk5MfyZVFpAZc9+tHY5lWx0N7a1XTRbQzfNCMDkDr8daXaQ/cp948LGMfK6jUwRB++UoR7QipVNsyclSXIB1GhqfBG8js0xBkklfOVFgcnzQsOyyUcuCQGwbW5FiOfZ769H0HS+zGT/P4itVLYZ3dxf8ASrg6GPEIeGobDSae21Ewqx3T2SBiyCLqIZzw0zdCfzqJJHSeuxJZHXu/cb08txkLTgFBVpYWuU4G0ILTiigBTiig0gsNRSwKCilgULiCAClAUYFGBQ0UAUoUAKUBUoFhiliiFKFSgWC1HagBR1dFAoUKOpRAUKFCppIKFKFJFLFSiDuHGtXuAGoqkg41OwuPLMUiHWGYXYHLcAcPrC5t5UyMW0xOQ0C04i1UbLweKWWV55VeN8nRRqgUQ5Vs/W9Z8x114W0q4QUpsTQlqFKIoUIRAU0oU0rU5nApaGiwKU6U18oXtHtoHFry18Aaesc3wgBWQUIorE3Ynxy6eFhSRIew+elLUnu+NIcHHkbdnFPSBvM0O0ZlwwVVjyqw61jJlzOwAIt61vEE86rP58T31Cny/MGqreZ3kxk5YHO08vVtqCZSAtvYKOOHjYXOth2nsr0/hcJzmoXtRky0rOz+jRVnwzYlielYyxlbjKg01GgNyLHXtrPZerWz3L3fXBQyRAkkspZj9I9BHew5AMXA8Kyhj0PifjWSUnkyzd7Xt+RowtIh5aMLTxShkoXjNWoSFparRhacVaU8ZeoJVpaijVaWq0DgSzO4TfWF0EhSVIy2XpGQZAx+sVJtxqdjN4oYpeibPnChrLG79U8+qDWO2Yttku2YDo5w+U2KyFWQhGHEgnstwFW2ysUZtpLIBlMmCVrccpbKfO1aJdNFX7rMqyS2Rexby4djFaQfP3EfVazEGxW9tDcgWNuIqfNjER0Rms0hIQa3YqLm3gK5ziRnwkoUfPYCcsZFHrh5WBfXgcy3I4dUVfvtpZJJMWPUw2FXJcfrpwHsD2gZVt9qhl0tcf30IsrfP99TR4TbEMsjRxyKzpfMo4izZT79KnCuY4LFQ4bE4J4pFcsnR4nKb9Zz1mYnvf8A+OuoWpeXBoquGXCeoKhR2o7UnSGFQo6Or0kCFCjtRgVNJYBS1FJtTiir0EHoBSthXbE6cFZ7nkrdITY9hIym1HAtXOyowGFhbW57yeJoW9KYuastiT2+6k5z2e+niaaasliqEGT/AJY0KFCpZNJn44ZDxPvNPpgu1j5aVnt39+YpsN0khCyRlEmX6pdggcfYJN78tRyrSq9xcU6WbInXA2lVjiYZRyv4608HApgeNOZRQNylyyhby0y09+B9lNtakme3ChULfAa4PNxmLSlZ3IkVnzu7ZgZEvcs3E3Ye+rPdTE9Pi4YgoBZwQWOl0+csQORy286tE9GM7yO2JkUlmZj0drszEknUADU8AKptn7j44uCkTIwIIbMFsRzBvevS9F3oVppbfIxzT8z0ThI7g31/8WrHLHq3ifjUzcHYG0llEmPxOZApVYlsQSbWZyFGo17T38iT4AxMytxDG/t41UMcdUoJry4CxzTbornipOSprx0gxUyWIepEYJSwtPdHRiOkSxBahsLSgtOBKUEpTxE1FKdz8ISD0CaG9tQPNQbGnMXuxDJJ0jBg+UJdJHTqjgtlIFquAtHloXr9SVH0KnCbtwRQvDGmVJAwfUktmFjdjrwqPh9z4Uh6FC4TpVlbVSXKkEKxI9XQcLHTjV9l1o8tBcvUlR9Co25u3FioxHJdbMGDJlDAgEcwdLGrKKOygXJsALnibDie+nctHlqVJqitk7EWoUu1C1V2yahFqFqXlo8tX2yahFqMClZaUFoljK1CQKcVaASnVSr7RNQ7AtXGzh1h/wA5VWQrVvs1bsP+cqTPHtuU5FkxpljT0kdqivWbsp8AphlqFN0KV2WEeYJMWyHMngftLcEqe64B8QK6l6Pt8g6rDKdCPm2J4fYPhyrlcq3osDjjC32SeXEHtFaepx29QGGaXsvg9K5qUWrJ7l70DEIEc/OKBr9deTCtSTWWI6UaYy1NlqW1JK1txNIkkQuj1vT+DsDrQaOgq11VJSiCvQ0uz8QtuNDauxknFwcrgaN29zVT4OTWtFg5QRXNyxeKWqL3MUo9qVow+M2a8ZIccOY9U+dRTHXTDEDyFVeM3bifULlPamn7vCtOPxBcTQ1T29r5GFyUYStBi912XVGD6gWIytqbeFRJNgzL+rJ/Zs3wrYs+KXmEpJ8Mq8lGEp94CujAjxFvjRZaOosPcby0MtO5aLLSpYiWNZdaPLTmXWjy0rtF2N5aPLTgWlZaNYwbGctDJT2Shkou2iWM5KGWnslDLU7aKsaC0sJTgSnYsOT6oJ8BepUVyWMqlOqlWEOxJT9G37RA93GpcGxNes1/2eHtNJlmxrzAlkjDllbBGSbAXJ5CtDs7ZxTrNx5Ds/jUzB4NIx1BbtPM+dOSygVz8udz2itgZTtbETEMagSNUrE4i9QHejxoZDgPNQprNQpukh5oNMTJQoVclaEosN3dtNDIoBIIPzZ7D9U91d23e22MVCHAsw0Ydjc7dtChXJyKpbG7H7UN/InMtINChTcbCG3pFChXSwyYtike1S8PjytChWmUU1uDSkty8wW1A3GrASXoqFcnNBRlsY5ezKkNSrfjRxQW4E/GjoUpvYTGKcrYpkPOx8aizbPjPrRL4gLQoVUZNcD3a4ZBk2Zhua28C/52pqTYEPIuPMfiKFCtSyTVe0zJkz5IrZlRjNnBDoT50/hdjB/p2/w/xoqFbZZJLHdkeeagnZOXdgf2n7n8aWN1/wC8/c/jRUKwvqcvr9DRDNJoWN1x/aH7v8aWN105u3kAKOhQPqMvqM7kgn3eiUXJc+Y/KmYsDAToCe67fwoUKZHJOUW22Y8uad8lpBgIxwjUeIBP41MCeXhRUKyybb3NULa3DyCiNChVIkhuaewqonxBJoUK14YoPDvuxhpKbLUKFaeDQxOahQoUrUyUf//Z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100" name="AutoShape 4" descr="data:image/jpeg;base64,/9j/4AAQSkZJRgABAQAAAQABAAD/2wCEAAkGBhQSERQUEBQWFRQUFRQVFBUVFBQVFBQUFBAVFBUUFRUXHSYeGBklGRcUHy8gIycpLCwsFR4xNTAqNSYrLCkBCQoKDgwOGg8PGiwkHCQsLCwsLCwsKSkpLCwpLSwpLCwsLCwpLCwsLCwsKSksKSwsLCkpLCkpKSwsKSwsLCwsKf/AABEIALcBFAMBIgACEQEDEQH/xAAcAAAABwEBAAAAAAAAAAAAAAAAAQIDBAUGBwj/xABKEAACAQIDBAYFCAULAwUAAAABAgMAEQQSIQUGMUETIlFhcYEHMpGhsRQjQlJiksHRM0NyouEVFiQ0U2OCk7LS8FRz8ReDo8LD/8QAGgEAAgMBAQAAAAAAAAAAAAAAAgMAAQQFBv/EADERAAICAQMCAwUIAwEAAAAAAAABAhEDEiExBBMFQVEiYZGhsRQyQnGBweHwFdHxI//aAAwDAQACEQMRAD8A7WcMKbbCCkLtRDwI9oozj1oeCEHaeWKNnbgB7TyFUmxdmFnMknEnM3d9VfKps0/ymaw/RxHTsaTkfLj7KvMPhgot7fxooquSm9hE8l10qKqXNqn4pbRtbsqJhvWHjQ5NyR2JUcdhShT+WiyUntsOxq9Kz0vo6Lo6vTJFBdJR9JRZKLJUuSILz0ecU1lorVetkoezUL0wTQzVO4XQ/pR1Gz00+LAqdwmknXpiTFgcNfhUF8QTxNIz1HkL0j0kxPE00W7KNIyalR4PtoFbJsiJkp2PCE1NTDgU4Fo1BlWRkwA5mnRhl7KcJptpqPZFAOHFIbDUDiTyoukY0DcS9xDQU00VSlQ86XkHOqUWXqK9kpsrVi7oONRZMWnIXqcEsisKbZqhbd3qw+FQviJFjUdt2b7qgn3Vz/a3pvw63GHjll7CQIkPmetb/DVq2SzpBloVxDEembFs10jgReQYSOfvZl+FCi0slnV5NtKD1oz5EH42pE+0YstyGXy/I1YT7vqSBdg1lvwK3bMB5ZlA5+tUbG7EIhZr6qBdbdy5te4tbyNdxQ6aVLc5+rIi53ewoVNOfD21dVXbGHzSHuqdI4AJJsBxJ4CubJU6H2IxZ6jfsN8Kh4ZtVPhUXaGPLoTHcDNlvwzLxPlT2HOi+VZ8m2wyG5ciQUeaonRih0dZ+8xukmXoXqJl7z7aLXtNF3vcVpJlCoRZu2kmZ+0eyr7y9CaSfahlqu+VP3e+iO0GH0R7f4VfcRKZYlKZndUF2Nv+cqr5drMBouvjpVXPOzG7XJoZTXkiJE3EbSJ9XQe80wspNNRxX/KrLDbO+tp3D86VyHwMxpepccPbUpIAOFH0dGosHUhKtbhSxNRdFQ6KiqSK2FdNR9NSOiodHV3ImwrpKLSklKakcDiaq35kokgrSjKKq5MZ2fx9lMPI7cNO9tf3R+Yq9TKotZMco4a1XS7TzGy6/s6+08BTHyQH1yW8fV+6NPbT6x1Tk2XSGbseOnvP5D30eSn8lHkoSxlDbw5g6gjsI51wf0rbrR4bGhsMmWPEKz9Go6qSIQsgUclN1a3ax5WrvuSue7/bOjlkiMihivSZbk6ZmS+nkKZBk5OJjZ7H6Bo66Quxo+UKn/2wffahRamFpRon3hYgDO1gQQMxsCNQQL1JbeJspu51BBub3DXLXv23NV0myMtOPsjq3r2jhi9Dh3I3WydpqmFV2NlWPOx1NlCAnQa8KbhMmLIeVTHDxji+k3Y0nZ4VH2DD/RgOyO3sS1aLpFXx/jXnclRk6W9s1FZthcqdg04cBranMIeqvgKLbXWjNhrbhx5g0nBnqLfsFc/JuzXj4LijtTqlT2UGjFI7T9RljVqFqGWnVjFRY2yWMEUhhUroRTckVU8TLsitTbVKMQpBw476rSy7IEi1HaKrX5IDz+FGdl9h91XoZVlWgK8D7hUjpn7R7Kkvs3Tj7qL5J31NLJYIJXPG3vqaBTUGGIqs3w2VPiMMY8LJ0UuZSHzMtgDqLprWjFBNpN17wGWzSGmziT2VlP5KxOFOKYYiSTD/ACRinSyF5UxCqxJU20W1jx48tKyuwtoYtvkOXGyO+MTE545OjIRY0ZVkQ5b3D5NCTe55A1o+z6k3GSr9fRv9gbOqfLO40htodxrnmx978RJspHZv6W2ITCklVuHbEBblQLXEZJ4cqPd7fCabaMkMuXoJBOcMcoBPyeYxNqON8rnypUunmtXuv5BWjcyY1j3eFNAXowtOKKzBBLHSwtKApQFUQSFpWWlAULVRYm1C1KoqhBNqwW+XpDXZrorQdMZAzD1BYKwFrsD2it6a436V3JxUKxwmWToiRZS2UNKRyGnDu4UyDrcijqdBn00yNquzkt/3pPwS1Cs3HsHGkAkxx/ZLC48bBvjRVXfXqjV9kl6M7JjkzixeIAEHS4vpb8aSNn9X14+H1u+1Jwu0OnQEdGrKdVKjMhDXANjpcWNuw0/Lh8w+iNLdVbA9/Gu7HqYJVq/vwOK8MvQl7vG8BHOx/EfhU3bmMyKCBa7WJ58L8artgQZSQWByg6g3BGZ7j3j2UN4cWzRwCwylcxP2rAADusWrF1G8pV7x2Fe0iIdrX50iHHEuovxYD2kCq+1O4YddP2l/1CsMYpG+SNxhrNe62ANgb8bEg+HCn+hHK486pN6t549n4fp5z1bhVQAF5HIJCKDbWwJ46AE1k9j+njCSuFmilgBNg91kUdmbL1h5A07ZGZWzoWfjYnQ2PjULZ+3C7yoy5SisQb3uAcpv52rkeH9L2LnxTmIQww5iVjlQszKPrvmGU210Gnfat1sHaqzK2IUFelgL2NrrcglTbmCCPKqjp39QtL5NnhcSDGpPMX95pQnDC44a+42PwqhwOJuE0uBEpPm7G/sFQ8RvA0csESgfOAMxIJsGZibWPGwNVkajG2SKcnSNKwF6AAvVPtLaDrIQvAW00+qDzpqDbTBh0hCrzzFVHDhc8KLsS06gO4rov1Gt7+4VJBrHRbdExLYeQMvcx0HgKY25vK+Fws05JbokZguYjMRwF+WtqZHC9N2U506o2U637PZTCRa8vf8AnXnTEem/aTsCHjQD6Kx3HHgSWufGup7o75PjcMkwNibrIua+V1NmHhwI7mFDDG5uky5S08nRA1hrTck621PvrPTbYdQvW4g3+8R2dwphttOeLfD8qaunm0B3UW23VLYeYLqTFIABqTeM6Ac65Fhmlmw2zMLDBOs+HxIlkd4ZI1jQO9+uwAOjA255bV17DYgmIMBma3Dhf8qSk7kjMlhzN+H5/wAKDFmeJNVe/wCzX7jKumcpOEkw+0cUnRt0EMs+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/Sh5G5u8smY/dIHuoVbRMLaG/fpx8qFN0IdrZI9GkRT5Yjf2yNYm9s0eUjyZWHlWswz2LgcAdO7jce6q/ZGEyMvAu0SGZwoBlcD12t3lj51MwdyJSeZI7tLinaPL3r5mS739wNhbSupYqBmLLZRYDXjx460WOlJRFGoUXJvrqcot900NnYW+bJ6qub3PEAqb8PdTG0cJKJA4/RZMjm41e6ldOPbWvPFap+nkZ8T3j6ke1OQesPEfGkilLoa5qOk0YD08bd6TGxYdT1cPEGYA/rZtTcdoQJ981zVWqw3o2qcVjcRNp85K5W3DIvUTx6qrScFsqWwkWMMLaXI0+0Vvfvom15maKb4JGz9tCJrkE2NyAL5jky2N+XKut+jfeWKHAxB3d7oS0a5ckZLsSo1uDr6ulcPxeGaO2YHgbNY2Yg2OVuDWOhtzq82HiGTFAZyqAKrDiCpXhbgNTe9NwvHGf/AKfdfJWTXL2Y8nf23zwn1GBIy6BAcvZo17VRTb1YBp1kXp80YGmW65QMutz486zmJQMLk6DiPtA6G1UrQxhtLi+hsfjevRLwjpZre2vzOb9syQfvOiYzf7DZ2Y9LYhfoD6o19aqDaW8ezsWyCdZjY2GVcpsTqL5rf+Ky+3ZkTTMLALrzOluFUg2lEpBAcka8rH8RWyHhfSuFSb+P8Axzzu0W+9eLw6CNtlnEJLHJdiS18mU6esQetbS2tRNtekl8Xs98PKtpi0d3TRJI1bMbj6LXC6DQ68OFRQ9+uptzy8x+dUO0ol1dQRcm/YTpwHKsXXeGQw49eB7eaf1H4uo7kqnyV163foq3oGGkmjlzdHIocBQDZ1NibEjiD7hWDFWOy3CyBuFuPYVOn5VxOmSeWOri9zTP7rO6H0g4bq3EvMeovbf63fQl39wvISfdX/dXM5McgCCzFuta2g5dtOwy5xqMvne9euXhvTVdv4nOeWR1jAekfD9GAFl565V8frU2/pRg5LL/AJan/wDSubwy5IyePrf6azM28DC/VX94/Ais8vBukcnafxDj1GV7I7b/AOouHkt1ZdDmHUTiFP2++nZN9oZUZbSAOpW+VLgMCLjr1yXdvaPSBsygWvwJ16vfVr/KKqvaR5cqB+C9L5J/Ep9VlTplhHsjB4WCT5OcSWEcioG6Pg4XMhykFlJHMG1zpXPcdsXr3GgtrbtvyrUvttyvUC3OmtydTaqXeTECIAL673t2KAbEgVy/EfCXhXdxcedv4G3puqUk4ZOfIvvQ9ufFPijLiCD0DKYo7jMXBzCRwDcDq6A6Gx7K78BXmb0fb6/ybiGkdWkSQBZQLZtLkMt+JFzz1v516M2dtNZUR4yGSRQ6MOBVhcH2Vwcy01ZojvwWAFZHbHpCjw8zxNFIxjIBZcljdA2lzfnatbGdBXA/SDtVhtDFJyWRbf5EfGuj4V02PqcjjkW1X9DP1OSUI3E3cnpegH6iX2x/nTDemOH/AKeX7yfnXI8RtAgC4uSL+81Eixbu1hYDnpXon4R0S/C/izGuozNcnYW9MsP/AE8n3kqNgN4sLtDE3dJIskZYs0kYQKh4m4+121zaY39laP0dwB8TIrKGVsPICrAFWBeMEEHiDQ9V4V02LBKcFul6smLqckppNlzjcLeRuhlvHchSDcEAnW6mx8aKpe1ESNwsaoq5VISMBFQEerl5HwoV5amdhNNGyWMDUCxtbyosLFZLDm3Zfn2U45qLPtbocnrXdrDLYHvOtLxOXc238/gDNLQO7OD5msVCtfToyG5A8Gty7Kq5sU7S5ZFC2RWQWOaxABub2ve/Kp2zdrK7M4XLc69rMR6xPaQB7KaxU4ad/wDsJbhp88dPYtdDK5NStU/4MeNJTVDYFVm9G0hh8LJIeQt434jXna9Wqiueel/aFlggB9YtK2vJQEUEdhLN92uajpSdIwUUQD345j8TUzCynN539/CoOAPWQHt+FJXF2Y9hP40SVsRq3NPtrZ/ylUJZlyrawykILWzWNuqdBYc7eUuXcyIMGaZw2Rc7IVZQ+UerGUBKjTiwJ7qq9m41BlzLmy3I5Hh760MWwPlWryui5gQETM75dQb8FF+0G9u7VeVzb3fA2Lgt6tjM+PEUaCUsWvlNrXICkgsOR5eyq+DbURbKyyG9wOso1BGuoroWI3QhxCjpsNIGsrdJDKEkk4AqUkbKDY24Dxqs3h3SwEQ6OGLEByukrLipVBv9WNSCe7Qa16DpOrfaxwjfCv1X/PicnLi7knNqmZza5wiKgmixLu8ayApPGFAa9uMZ4W7/ADrJzJ1zkDhb6B7Mw8SAAfGwrd7U2RFIYg2IdGSFIiP5PxhuVLG4GUcc3DurUbt7EwsUf9VTEyDLlefCTQEnmWbEEi3OyqByrfHqoYIKTtv9V9di1ib24OYKhFtD7Kq8dhWOljxrrO090GmmaQiGJTayxPZRY/VEVvO9Uu3ty+hglm6cWjVnymM6kDRQ1+Z04c6OfXdPkhonJb+XP0M+PBkhK0jlAFSMJ6w9mnHXTSmGq+3H2EcZjooFYLmEhLEXChIma9rgnW1eaxUpq+Dpvgmqmg7u0CrTBtZP4Ct1H6Fm+li18oD+MlXeF9GuDhKiTpZb8mcKo1A1yBTYk99ekn4p00Vs2/yX+6MD6ecvI5oTeI99/hWaxGyV7T7vyrvGN9GmGdrqzxLySO2XhqbuCb1HHolwf0mmP+NR8Fqv8vgq9/gSPTzTOK7MiMTAITZjre2t7Cn5je/Zeuzx+ijACxyyGxuLzP8Ahan09GOzx+pJ8Zpj/wDal/5jEm/vfD+Q300m72OG4T9Io14j43qp2/jc8rW4Kcg8ib++9d33p3TwOFwc8sOGjMyRO0QLOzFwvVIBa5sbHTsrzlm8aydX4lHqIaIJ++xsMGiWpilNd39CW0WkwIRj+hnkjTtyFFlt5F2Hsrg612j0LbUggwE7YiVIwcU2sjxov9Xh5v41w80HKFI1RdM68nAV503/AMO7bVxeVHYZ19VGYaRIOQrueG3twbj5vEwEfZlQ/Ammn3wwIJBxmGBHEGZAR43NP6DNLppuSje1AZYa1R54fYuIc9XDznQcIJTwH7NO4DdPGl9MLiLd8Lry+0BXpLD4xJFzROrr9ZGDD2ilE11n4vkvaG5n+zxSqzgn8yccw/qsnmFHxIrS+j/dnEYfEM+IiMYMZUEsh1zqbdVjyFdTc1W4qQBtTYf8v7qrN4nnzY3BxST/AD/2TH00IyTTM86Bwp6XLZcthHmtlYjU8zpQqLu/NJDG6PmQ9NMwDEEkPIXB05a6dwFCuboHuTTo0QbT4+POo+LS+lrlVJGnAnh/pNHs3HRzgtC2dTY5gDl1HANwPDlTiRMcx11YjgOAutY8KuTNGT7oysZDWAFm6w8eB/Co7x/PseF4k90j/nVhkAALG2Ugamw7DxpjESp0gsR6pAN/Wuw0Xttce3nrbVK6ZnivaQkLWP3v9HrY6cSicR2jWPKYy3qs7XuGH1q2YFOKKxp0bmr5OCz7OGHnkiDhxEzKXUWVyuhNiTaxuOPKqp1Fq1DbIPy/ERSA2Esl+9XZpAfNCp86XiNywx+Zkyjsdc3kCtveDR44SlLZC9N20UOwMYkc0ZlTpE6QIyXIzBlIHDsJBtztXQNrYaLE2aCdosoULCS0aCwsdYwbk6ansqm3a3PvJMHYNlw00q2W1nieIi1zxtm9lWZwo5inxlLHPU+UXjxa00yXsrC5Tllw00oH6yDaDvmB5tF0ystteFW8qYG1mwG0nOvVC4657r5xpWeXD9l/aafiZl9VmHgaZ3095N/psF9m9DarvPJltFsvFai3XeGJrd5ZyfbVphMPnRWZHiY8UfIzLrzKEg+RrBx7TnHCaT7zfnUqPbuIH65vPX40mfblwq/Vg9iS8zatssngw8wRVdt7c2XE4d4gUuwupNyAy6qSNL2YA+VUce8mJH6z91fyqVHvhih9Nfur/tpOhcpk7UjhuI3ddCR0kDFTYgYiMEEGx9crWy9G+62Lg2jhZ3hIjV2zPniICvE6E6MSR1qv02VEHLrCgckkspIa5Nybg1KCH+88sROPg9aZSh+D50B2ZHVjOv1h7aYchrkEeqQD36W94vXPsHj2jIsua39pNPID4h5Dfzq0/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+14m/PBv6L8Ytg3Rjzlf/RGb11HpTa1j/mS/7qgzbIickvDGxPEuC1/HNVQqLd+fp/0uVyq/I583o4cC74iIcOItqeXWYEV1LcnB4fA4AxTOhVmZ5jKUERZgLmzaAZQo1PKq1diQ3uMPBft6FL9nZU6AFFypkRb3sqKBftsOdFJwapNgrGzJbe3dimnvs7E4BEAPUjRWPbd7CQNz1AAtyphNyMcLZDhHvwtgYivm/wAnsPOtyJn+u3lpQK34knxNPXWzWyf1/grsFJsrAbXw4yRfIYlJuRaNRe1iSIhe/lXScJjbhQTnY2uQCFvbW19bXrLQIL1eYBdRQZs7zb0k/d5/nuyu2oqi2kw9+Pwqv2hsdZQA99PqllPtWxqeqinAb0H2iaWwuMIrhGKxno6wkzZ5YjI3DM7yO1hwF2bhQrZBaFJ1t8h0Q1jpKQWAHZTgoxSsbqQ2StCY4BqONyTr30c8QsbAahuVKQ60JG/GnOVi0qZUZaWq1F2wk5MfyZVFpAZc9+tHY5lWx0N7a1XTRbQzfNCMDkDr8daXaQ/cp948LGMfK6jUwRB++UoR7QipVNsyclSXIB1GhqfBG8js0xBkklfOVFgcnzQsOyyUcuCQGwbW5FiOfZ769H0HS+zGT/P4itVLYZ3dxf8ASrg6GPEIeGobDSae21Ewqx3T2SBiyCLqIZzw0zdCfzqJJHSeuxJZHXu/cb08txkLTgFBVpYWuU4G0ILTiigBTiig0gsNRSwKCilgULiCAClAUYFGBQ0UAUoUAKUBUoFhiliiFKFSgWC1HagBR1dFAoUKOpRAUKFCppIKFKFJFLFSiDuHGtXuAGoqkg41OwuPLMUiHWGYXYHLcAcPrC5t5UyMW0xOQ0C04i1UbLweKWWV55VeN8nRRqgUQ5Vs/W9Z8x114W0q4QUpsTQlqFKIoUIRAU0oU0rU5nApaGiwKU6U18oXtHtoHFry18Aaesc3wgBWQUIorE3Ynxy6eFhSRIew+elLUnu+NIcHHkbdnFPSBvM0O0ZlwwVVjyqw61jJlzOwAIt61vEE86rP58T31Cny/MGqreZ3kxk5YHO08vVtqCZSAtvYKOOHjYXOth2nsr0/hcJzmoXtRky0rOz+jRVnwzYlielYyxlbjKg01GgNyLHXtrPZerWz3L3fXBQyRAkkspZj9I9BHew5AMXA8Kyhj0PifjWSUnkyzd7Xt+RowtIh5aMLTxShkoXjNWoSFparRhacVaU8ZeoJVpaijVaWq0DgSzO4TfWF0EhSVIy2XpGQZAx+sVJtxqdjN4oYpeibPnChrLG79U8+qDWO2Yttku2YDo5w+U2KyFWQhGHEgnstwFW2ysUZtpLIBlMmCVrccpbKfO1aJdNFX7rMqyS2Rexby4djFaQfP3EfVazEGxW9tDcgWNuIqfNjER0Rms0hIQa3YqLm3gK5ziRnwkoUfPYCcsZFHrh5WBfXgcy3I4dUVfvtpZJJMWPUw2FXJcfrpwHsD2gZVt9qhl0tcf30IsrfP99TR4TbEMsjRxyKzpfMo4izZT79KnCuY4LFQ4bE4J4pFcsnR4nKb9Zz1mYnvf8A+OuoWpeXBoquGXCeoKhR2o7UnSGFQo6Or0kCFCjtRgVNJYBS1FJtTiir0EHoBSthXbE6cFZ7nkrdITY9hIym1HAtXOyowGFhbW57yeJoW9KYuastiT2+6k5z2e+niaaasliqEGT/AJY0KFCpZNJn44ZDxPvNPpgu1j5aVnt39+YpsN0khCyRlEmX6pdggcfYJN78tRyrSq9xcU6WbInXA2lVjiYZRyv4608HApgeNOZRQNylyyhby0y09+B9lNtakme3ChULfAa4PNxmLSlZ3IkVnzu7ZgZEvcs3E3Ye+rPdTE9Pi4YgoBZwQWOl0+csQORy286tE9GM7yO2JkUlmZj0drszEknUADU8AKptn7j44uCkTIwIIbMFsRzBvevS9F3oVppbfIxzT8z0ThI7g31/8WrHLHq3ifjUzcHYG0llEmPxOZApVYlsQSbWZyFGo17T38iT4AxMytxDG/t41UMcdUoJry4CxzTbornipOSprx0gxUyWIepEYJSwtPdHRiOkSxBahsLSgtOBKUEpTxE1FKdz8ISD0CaG9tQPNQbGnMXuxDJJ0jBg+UJdJHTqjgtlIFquAtHloXr9SVH0KnCbtwRQvDGmVJAwfUktmFjdjrwqPh9z4Uh6FC4TpVlbVSXKkEKxI9XQcLHTjV9l1o8tBcvUlR9Co25u3FioxHJdbMGDJlDAgEcwdLGrKKOygXJsALnibDie+nctHlqVJqitk7EWoUu1C1V2yahFqFqXlo8tX2yahFqMClZaUFoljK1CQKcVaASnVSr7RNQ7AtXGzh1h/wA5VWQrVvs1bsP+cqTPHtuU5FkxpljT0kdqivWbsp8AphlqFN0KV2WEeYJMWyHMngftLcEqe64B8QK6l6Pt8g6rDKdCPm2J4fYPhyrlcq3osDjjC32SeXEHtFaepx29QGGaXsvg9K5qUWrJ7l70DEIEc/OKBr9deTCtSTWWI6UaYy1NlqW1JK1txNIkkQuj1vT+DsDrQaOgq11VJSiCvQ0uz8QtuNDauxknFwcrgaN29zVT4OTWtFg5QRXNyxeKWqL3MUo9qVow+M2a8ZIccOY9U+dRTHXTDEDyFVeM3bifULlPamn7vCtOPxBcTQ1T29r5GFyUYStBi912XVGD6gWIytqbeFRJNgzL+rJ/Zs3wrYs+KXmEpJ8Mq8lGEp94CujAjxFvjRZaOosPcby0MtO5aLLSpYiWNZdaPLTmXWjy0rtF2N5aPLTgWlZaNYwbGctDJT2Shkou2iWM5KGWnslDLU7aKsaC0sJTgSnYsOT6oJ8BepUVyWMqlOqlWEOxJT9G37RA93GpcGxNes1/2eHtNJlmxrzAlkjDllbBGSbAXJ5CtDs7ZxTrNx5Ds/jUzB4NIx1BbtPM+dOSygVz8udz2itgZTtbETEMagSNUrE4i9QHejxoZDgPNQprNQpukh5oNMTJQoVclaEosN3dtNDIoBIIPzZ7D9U91d23e22MVCHAsw0Ydjc7dtChXJyKpbG7H7UN/InMtINChTcbCG3pFChXSwyYtike1S8PjytChWmUU1uDSkty8wW1A3GrASXoqFcnNBRlsY5ezKkNSrfjRxQW4E/GjoUpvYTGKcrYpkPOx8aizbPjPrRL4gLQoVUZNcD3a4ZBk2Zhua28C/52pqTYEPIuPMfiKFCtSyTVe0zJkz5IrZlRjNnBDoT50/hdjB/p2/w/xoqFbZZJLHdkeeagnZOXdgf2n7n8aWN1/wC8/c/jRUKwvqcvr9DRDNJoWN1x/aH7v8aWN105u3kAKOhQPqMvqM7kgn3eiUXJc+Y/KmYsDAToCe67fwoUKZHJOUW22Y8uad8lpBgIxwjUeIBP41MCeXhRUKyybb3NULa3DyCiNChVIkhuaewqonxBJoUK14YoPDvuxhpKbLUKFaeDQxOahQoUrUyUf//Z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102" name="AutoShape 6" descr="data:image/jpeg;base64,/9j/4AAQSkZJRgABAQAAAQABAAD/2wCEAAkGBhQSERQUEBQWFRQUFRQVFBUVFBQVFBQUFBAVFBUUFRUXHSYeGBklGRcUHy8gIycpLCwsFR4xNTAqNSYrLCkBCQoKDgwOGg8PGiwkHCQsLCwsLCwsKSkpLCwpLSwpLCwsLCwpLCwsLCwsKSksKSwsLCkpLCkpKSwsKSwsLCwsKf/AABEIALcBFAMBIgACEQEDEQH/xAAcAAAABwEBAAAAAAAAAAAAAAAAAQIDBAUGBwj/xABKEAACAQIDBAYFCAULAwUAAAABAgMAEQQSIQUGMUETIlFhcYEHMpGhsRQjQlJiksHRM0NyouEVFiQ0U2OCk7LS8FRz8ReDo8LD/8QAGgEAAgMBAQAAAAAAAAAAAAAAAgMAAQQFBv/EADERAAICAQMCAwUIAwEAAAAAAAABAhEDEiExBBMFQVEiYZGhsRQyQnGBweHwFdHxI//aAAwDAQACEQMRAD8A7WcMKbbCCkLtRDwI9oozj1oeCEHaeWKNnbgB7TyFUmxdmFnMknEnM3d9VfKps0/ymaw/RxHTsaTkfLj7KvMPhgot7fxooquSm9hE8l10qKqXNqn4pbRtbsqJhvWHjQ5NyR2JUcdhShT+WiyUntsOxq9Kz0vo6Lo6vTJFBdJR9JRZKLJUuSILz0ecU1lorVetkoezUL0wTQzVO4XQ/pR1Gz00+LAqdwmknXpiTFgcNfhUF8QTxNIz1HkL0j0kxPE00W7KNIyalR4PtoFbJsiJkp2PCE1NTDgU4Fo1BlWRkwA5mnRhl7KcJptpqPZFAOHFIbDUDiTyoukY0DcS9xDQU00VSlQ86XkHOqUWXqK9kpsrVi7oONRZMWnIXqcEsisKbZqhbd3qw+FQviJFjUdt2b7qgn3Vz/a3pvw63GHjll7CQIkPmetb/DVq2SzpBloVxDEembFs10jgReQYSOfvZl+FCi0slnV5NtKD1oz5EH42pE+0YstyGXy/I1YT7vqSBdg1lvwK3bMB5ZlA5+tUbG7EIhZr6qBdbdy5te4tbyNdxQ6aVLc5+rIi53ewoVNOfD21dVXbGHzSHuqdI4AJJsBxJ4CubJU6H2IxZ6jfsN8Kh4ZtVPhUXaGPLoTHcDNlvwzLxPlT2HOi+VZ8m2wyG5ciQUeaonRih0dZ+8xukmXoXqJl7z7aLXtNF3vcVpJlCoRZu2kmZ+0eyr7y9CaSfahlqu+VP3e+iO0GH0R7f4VfcRKZYlKZndUF2Nv+cqr5drMBouvjpVXPOzG7XJoZTXkiJE3EbSJ9XQe80wspNNRxX/KrLDbO+tp3D86VyHwMxpepccPbUpIAOFH0dGosHUhKtbhSxNRdFQ6KiqSK2FdNR9NSOiodHV3ImwrpKLSklKakcDiaq35kokgrSjKKq5MZ2fx9lMPI7cNO9tf3R+Yq9TKotZMco4a1XS7TzGy6/s6+08BTHyQH1yW8fV+6NPbT6x1Tk2XSGbseOnvP5D30eSn8lHkoSxlDbw5g6gjsI51wf0rbrR4bGhsMmWPEKz9Go6qSIQsgUclN1a3ax5WrvuSue7/bOjlkiMihivSZbk6ZmS+nkKZBk5OJjZ7H6Bo66Quxo+UKn/2wffahRamFpRon3hYgDO1gQQMxsCNQQL1JbeJspu51BBub3DXLXv23NV0myMtOPsjq3r2jhi9Dh3I3WydpqmFV2NlWPOx1NlCAnQa8KbhMmLIeVTHDxji+k3Y0nZ4VH2DD/RgOyO3sS1aLpFXx/jXnclRk6W9s1FZthcqdg04cBranMIeqvgKLbXWjNhrbhx5g0nBnqLfsFc/JuzXj4LijtTqlT2UGjFI7T9RljVqFqGWnVjFRY2yWMEUhhUroRTckVU8TLsitTbVKMQpBw476rSy7IEi1HaKrX5IDz+FGdl9h91XoZVlWgK8D7hUjpn7R7Kkvs3Tj7qL5J31NLJYIJXPG3vqaBTUGGIqs3w2VPiMMY8LJ0UuZSHzMtgDqLprWjFBNpN17wGWzSGmziT2VlP5KxOFOKYYiSTD/ACRinSyF5UxCqxJU20W1jx48tKyuwtoYtvkOXGyO+MTE545OjIRY0ZVkQ5b3D5NCTe55A1o+z6k3GSr9fRv9gbOqfLO40htodxrnmx978RJspHZv6W2ITCklVuHbEBblQLXEZJ4cqPd7fCabaMkMuXoJBOcMcoBPyeYxNqON8rnypUunmtXuv5BWjcyY1j3eFNAXowtOKKzBBLHSwtKApQFUQSFpWWlAULVRYm1C1KoqhBNqwW+XpDXZrorQdMZAzD1BYKwFrsD2it6a436V3JxUKxwmWToiRZS2UNKRyGnDu4UyDrcijqdBn00yNquzkt/3pPwS1Cs3HsHGkAkxx/ZLC48bBvjRVXfXqjV9kl6M7JjkzixeIAEHS4vpb8aSNn9X14+H1u+1Jwu0OnQEdGrKdVKjMhDXANjpcWNuw0/Lh8w+iNLdVbA9/Gu7HqYJVq/vwOK8MvQl7vG8BHOx/EfhU3bmMyKCBa7WJ58L8artgQZSQWByg6g3BGZ7j3j2UN4cWzRwCwylcxP2rAADusWrF1G8pV7x2Fe0iIdrX50iHHEuovxYD2kCq+1O4YddP2l/1CsMYpG+SNxhrNe62ANgb8bEg+HCn+hHK486pN6t549n4fp5z1bhVQAF5HIJCKDbWwJ46AE1k9j+njCSuFmilgBNg91kUdmbL1h5A07ZGZWzoWfjYnQ2PjULZ+3C7yoy5SisQb3uAcpv52rkeH9L2LnxTmIQww5iVjlQszKPrvmGU210Gnfat1sHaqzK2IUFelgL2NrrcglTbmCCPKqjp39QtL5NnhcSDGpPMX95pQnDC44a+42PwqhwOJuE0uBEpPm7G/sFQ8RvA0csESgfOAMxIJsGZibWPGwNVkajG2SKcnSNKwF6AAvVPtLaDrIQvAW00+qDzpqDbTBh0hCrzzFVHDhc8KLsS06gO4rov1Gt7+4VJBrHRbdExLYeQMvcx0HgKY25vK+Fws05JbokZguYjMRwF+WtqZHC9N2U506o2U637PZTCRa8vf8AnXnTEem/aTsCHjQD6Kx3HHgSWufGup7o75PjcMkwNibrIua+V1NmHhwI7mFDDG5uky5S08nRA1hrTck621PvrPTbYdQvW4g3+8R2dwphttOeLfD8qaunm0B3UW23VLYeYLqTFIABqTeM6Ac65Fhmlmw2zMLDBOs+HxIlkd4ZI1jQO9+uwAOjA255bV17DYgmIMBma3Dhf8qSk7kjMlhzN+H5/wAKDFmeJNVe/wCzX7jKumcpOEkw+0cUnRt0EMs+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/Sh5G5u8smY/dIHuoVbRMLaG/fpx8qFN0IdrZI9GkRT5Yjf2yNYm9s0eUjyZWHlWswz2LgcAdO7jce6q/ZGEyMvAu0SGZwoBlcD12t3lj51MwdyJSeZI7tLinaPL3r5mS739wNhbSupYqBmLLZRYDXjx460WOlJRFGoUXJvrqcot900NnYW+bJ6qub3PEAqb8PdTG0cJKJA4/RZMjm41e6ldOPbWvPFap+nkZ8T3j6ke1OQesPEfGkilLoa5qOk0YD08bd6TGxYdT1cPEGYA/rZtTcdoQJ981zVWqw3o2qcVjcRNp85K5W3DIvUTx6qrScFsqWwkWMMLaXI0+0Vvfvom15maKb4JGz9tCJrkE2NyAL5jky2N+XKut+jfeWKHAxB3d7oS0a5ckZLsSo1uDr6ulcPxeGaO2YHgbNY2Yg2OVuDWOhtzq82HiGTFAZyqAKrDiCpXhbgNTe9NwvHGf/AKfdfJWTXL2Y8nf23zwn1GBIy6BAcvZo17VRTb1YBp1kXp80YGmW65QMutz486zmJQMLk6DiPtA6G1UrQxhtLi+hsfjevRLwjpZre2vzOb9syQfvOiYzf7DZ2Y9LYhfoD6o19aqDaW8ezsWyCdZjY2GVcpsTqL5rf+Ky+3ZkTTMLALrzOluFUg2lEpBAcka8rH8RWyHhfSuFSb+P8Axzzu0W+9eLw6CNtlnEJLHJdiS18mU6esQetbS2tRNtekl8Xs98PKtpi0d3TRJI1bMbj6LXC6DQ68OFRQ9+uptzy8x+dUO0ol1dQRcm/YTpwHKsXXeGQw49eB7eaf1H4uo7kqnyV163foq3oGGkmjlzdHIocBQDZ1NibEjiD7hWDFWOy3CyBuFuPYVOn5VxOmSeWOri9zTP7rO6H0g4bq3EvMeovbf63fQl39wvISfdX/dXM5McgCCzFuta2g5dtOwy5xqMvne9euXhvTVdv4nOeWR1jAekfD9GAFl565V8frU2/pRg5LL/AJan/wDSubwy5IyePrf6azM28DC/VX94/Ais8vBukcnafxDj1GV7I7b/AOouHkt1ZdDmHUTiFP2++nZN9oZUZbSAOpW+VLgMCLjr1yXdvaPSBsygWvwJ16vfVr/KKqvaR5cqB+C9L5J/Ep9VlTplhHsjB4WCT5OcSWEcioG6Pg4XMhykFlJHMG1zpXPcdsXr3GgtrbtvyrUvttyvUC3OmtydTaqXeTECIAL673t2KAbEgVy/EfCXhXdxcedv4G3puqUk4ZOfIvvQ9ufFPijLiCD0DKYo7jMXBzCRwDcDq6A6Gx7K78BXmb0fb6/ybiGkdWkSQBZQLZtLkMt+JFzz1v516M2dtNZUR4yGSRQ6MOBVhcH2Vwcy01ZojvwWAFZHbHpCjw8zxNFIxjIBZcljdA2lzfnatbGdBXA/SDtVhtDFJyWRbf5EfGuj4V02PqcjjkW1X9DP1OSUI3E3cnpegH6iX2x/nTDemOH/AKeX7yfnXI8RtAgC4uSL+81Eixbu1hYDnpXon4R0S/C/izGuozNcnYW9MsP/AE8n3kqNgN4sLtDE3dJIskZYs0kYQKh4m4+121zaY39laP0dwB8TIrKGVsPICrAFWBeMEEHiDQ9V4V02LBKcFul6smLqckppNlzjcLeRuhlvHchSDcEAnW6mx8aKpe1ESNwsaoq5VISMBFQEerl5HwoV5amdhNNGyWMDUCxtbyosLFZLDm3Zfn2U45qLPtbocnrXdrDLYHvOtLxOXc238/gDNLQO7OD5msVCtfToyG5A8Gty7Kq5sU7S5ZFC2RWQWOaxABub2ve/Kp2zdrK7M4XLc69rMR6xPaQB7KaxU4ad/wDsJbhp88dPYtdDK5NStU/4MeNJTVDYFVm9G0hh8LJIeQt434jXna9Wqiueel/aFlggB9YtK2vJQEUEdhLN92uajpSdIwUUQD345j8TUzCynN539/CoOAPWQHt+FJXF2Y9hP40SVsRq3NPtrZ/ylUJZlyrawykILWzWNuqdBYc7eUuXcyIMGaZw2Rc7IVZQ+UerGUBKjTiwJ7qq9m41BlzLmy3I5Hh760MWwPlWryui5gQETM75dQb8FF+0G9u7VeVzb3fA2Lgt6tjM+PEUaCUsWvlNrXICkgsOR5eyq+DbURbKyyG9wOso1BGuoroWI3QhxCjpsNIGsrdJDKEkk4AqUkbKDY24Dxqs3h3SwEQ6OGLEByukrLipVBv9WNSCe7Qa16DpOrfaxwjfCv1X/PicnLi7knNqmZza5wiKgmixLu8ayApPGFAa9uMZ4W7/ADrJzJ1zkDhb6B7Mw8SAAfGwrd7U2RFIYg2IdGSFIiP5PxhuVLG4GUcc3DurUbt7EwsUf9VTEyDLlefCTQEnmWbEEi3OyqByrfHqoYIKTtv9V9di1ib24OYKhFtD7Kq8dhWOljxrrO090GmmaQiGJTayxPZRY/VEVvO9Uu3ty+hglm6cWjVnymM6kDRQ1+Z04c6OfXdPkhonJb+XP0M+PBkhK0jlAFSMJ6w9mnHXTSmGq+3H2EcZjooFYLmEhLEXChIma9rgnW1eaxUpq+Dpvgmqmg7u0CrTBtZP4Ct1H6Fm+li18oD+MlXeF9GuDhKiTpZb8mcKo1A1yBTYk99ekn4p00Vs2/yX+6MD6ecvI5oTeI99/hWaxGyV7T7vyrvGN9GmGdrqzxLySO2XhqbuCb1HHolwf0mmP+NR8Fqv8vgq9/gSPTzTOK7MiMTAITZjre2t7Cn5je/Zeuzx+ijACxyyGxuLzP8Ahan09GOzx+pJ8Zpj/wDal/5jEm/vfD+Q300m72OG4T9Io14j43qp2/jc8rW4Kcg8ib++9d33p3TwOFwc8sOGjMyRO0QLOzFwvVIBa5sbHTsrzlm8aydX4lHqIaIJ++xsMGiWpilNd39CW0WkwIRj+hnkjTtyFFlt5F2Hsrg612j0LbUggwE7YiVIwcU2sjxov9Xh5v41w80HKFI1RdM68nAV503/AMO7bVxeVHYZ19VGYaRIOQrueG3twbj5vEwEfZlQ/Ammn3wwIJBxmGBHEGZAR43NP6DNLppuSje1AZYa1R54fYuIc9XDznQcIJTwH7NO4DdPGl9MLiLd8Lry+0BXpLD4xJFzROrr9ZGDD2ilE11n4vkvaG5n+zxSqzgn8yccw/qsnmFHxIrS+j/dnEYfEM+IiMYMZUEsh1zqbdVjyFdTc1W4qQBtTYf8v7qrN4nnzY3BxST/AD/2TH00IyTTM86Bwp6XLZcthHmtlYjU8zpQqLu/NJDG6PmQ9NMwDEEkPIXB05a6dwFCuboHuTTo0QbT4+POo+LS+lrlVJGnAnh/pNHs3HRzgtC2dTY5gDl1HANwPDlTiRMcx11YjgOAutY8KuTNGT7oysZDWAFm6w8eB/Co7x/PseF4k90j/nVhkAALG2Ugamw7DxpjESp0gsR6pAN/Wuw0Xttce3nrbVK6ZnivaQkLWP3v9HrY6cSicR2jWPKYy3qs7XuGH1q2YFOKKxp0bmr5OCz7OGHnkiDhxEzKXUWVyuhNiTaxuOPKqp1Fq1DbIPy/ERSA2Esl+9XZpAfNCp86XiNywx+Zkyjsdc3kCtveDR44SlLZC9N20UOwMYkc0ZlTpE6QIyXIzBlIHDsJBtztXQNrYaLE2aCdosoULCS0aCwsdYwbk6ansqm3a3PvJMHYNlw00q2W1nieIi1zxtm9lWZwo5inxlLHPU+UXjxa00yXsrC5Tllw00oH6yDaDvmB5tF0ystteFW8qYG1mwG0nOvVC4657r5xpWeXD9l/aafiZl9VmHgaZ3095N/psF9m9DarvPJltFsvFai3XeGJrd5ZyfbVphMPnRWZHiY8UfIzLrzKEg+RrBx7TnHCaT7zfnUqPbuIH65vPX40mfblwq/Vg9iS8zatssngw8wRVdt7c2XE4d4gUuwupNyAy6qSNL2YA+VUce8mJH6z91fyqVHvhih9Nfur/tpOhcpk7UjhuI3ddCR0kDFTYgYiMEEGx9crWy9G+62Lg2jhZ3hIjV2zPniICvE6E6MSR1qv02VEHLrCgckkspIa5Nybg1KCH+88sROPg9aZSh+D50B2ZHVjOv1h7aYchrkEeqQD36W94vXPsHj2jIsua39pNPID4h5Dfzq0/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+14m/PBv6L8Ytg3Rjzlf/RGb11HpTa1j/mS/7qgzbIickvDGxPEuC1/HNVQqLd+fp/0uVyq/I583o4cC74iIcOItqeXWYEV1LcnB4fA4AxTOhVmZ5jKUERZgLmzaAZQo1PKq1diQ3uMPBft6FL9nZU6AFFypkRb3sqKBftsOdFJwapNgrGzJbe3dimnvs7E4BEAPUjRWPbd7CQNz1AAtyphNyMcLZDhHvwtgYivm/wAnsPOtyJn+u3lpQK34knxNPXWzWyf1/grsFJsrAbXw4yRfIYlJuRaNRe1iSIhe/lXScJjbhQTnY2uQCFvbW19bXrLQIL1eYBdRQZs7zb0k/d5/nuyu2oqi2kw9+Pwqv2hsdZQA99PqllPtWxqeqinAb0H2iaWwuMIrhGKxno6wkzZ5YjI3DM7yO1hwF2bhQrZBaFJ1t8h0Q1jpKQWAHZTgoxSsbqQ2StCY4BqONyTr30c8QsbAahuVKQ60JG/GnOVi0qZUZaWq1F2wk5MfyZVFpAZc9+tHY5lWx0N7a1XTRbQzfNCMDkDr8daXaQ/cp948LGMfK6jUwRB++UoR7QipVNsyclSXIB1GhqfBG8js0xBkklfOVFgcnzQsOyyUcuCQGwbW5FiOfZ769H0HS+zGT/P4itVLYZ3dxf8ASrg6GPEIeGobDSae21Ewqx3T2SBiyCLqIZzw0zdCfzqJJHSeuxJZHXu/cb08txkLTgFBVpYWuU4G0ILTiigBTiig0gsNRSwKCilgULiCAClAUYFGBQ0UAUoUAKUBUoFhiliiFKFSgWC1HagBR1dFAoUKOpRAUKFCppIKFKFJFLFSiDuHGtXuAGoqkg41OwuPLMUiHWGYXYHLcAcPrC5t5UyMW0xOQ0C04i1UbLweKWWV55VeN8nRRqgUQ5Vs/W9Z8x114W0q4QUpsTQlqFKIoUIRAU0oU0rU5nApaGiwKU6U18oXtHtoHFry18Aaesc3wgBWQUIorE3Ynxy6eFhSRIew+elLUnu+NIcHHkbdnFPSBvM0O0ZlwwVVjyqw61jJlzOwAIt61vEE86rP58T31Cny/MGqreZ3kxk5YHO08vVtqCZSAtvYKOOHjYXOth2nsr0/hcJzmoXtRky0rOz+jRVnwzYlielYyxlbjKg01GgNyLHXtrPZerWz3L3fXBQyRAkkspZj9I9BHew5AMXA8Kyhj0PifjWSUnkyzd7Xt+RowtIh5aMLTxShkoXjNWoSFparRhacVaU8ZeoJVpaijVaWq0DgSzO4TfWF0EhSVIy2XpGQZAx+sVJtxqdjN4oYpeibPnChrLG79U8+qDWO2Yttku2YDo5w+U2KyFWQhGHEgnstwFW2ysUZtpLIBlMmCVrccpbKfO1aJdNFX7rMqyS2Rexby4djFaQfP3EfVazEGxW9tDcgWNuIqfNjER0Rms0hIQa3YqLm3gK5ziRnwkoUfPYCcsZFHrh5WBfXgcy3I4dUVfvtpZJJMWPUw2FXJcfrpwHsD2gZVt9qhl0tcf30IsrfP99TR4TbEMsjRxyKzpfMo4izZT79KnCuY4LFQ4bE4J4pFcsnR4nKb9Zz1mYnvf8A+OuoWpeXBoquGXCeoKhR2o7UnSGFQo6Or0kCFCjtRgVNJYBS1FJtTiir0EHoBSthXbE6cFZ7nkrdITY9hIym1HAtXOyowGFhbW57yeJoW9KYuastiT2+6k5z2e+niaaasliqEGT/AJY0KFCpZNJn44ZDxPvNPpgu1j5aVnt39+YpsN0khCyRlEmX6pdggcfYJN78tRyrSq9xcU6WbInXA2lVjiYZRyv4608HApgeNOZRQNylyyhby0y09+B9lNtakme3ChULfAa4PNxmLSlZ3IkVnzu7ZgZEvcs3E3Ye+rPdTE9Pi4YgoBZwQWOl0+csQORy286tE9GM7yO2JkUlmZj0drszEknUADU8AKptn7j44uCkTIwIIbMFsRzBvevS9F3oVppbfIxzT8z0ThI7g31/8WrHLHq3ifjUzcHYG0llEmPxOZApVYlsQSbWZyFGo17T38iT4AxMytxDG/t41UMcdUoJry4CxzTbornipOSprx0gxUyWIepEYJSwtPdHRiOkSxBahsLSgtOBKUEpTxE1FKdz8ISD0CaG9tQPNQbGnMXuxDJJ0jBg+UJdJHTqjgtlIFquAtHloXr9SVH0KnCbtwRQvDGmVJAwfUktmFjdjrwqPh9z4Uh6FC4TpVlbVSXKkEKxI9XQcLHTjV9l1o8tBcvUlR9Co25u3FioxHJdbMGDJlDAgEcwdLGrKKOygXJsALnibDie+nctHlqVJqitk7EWoUu1C1V2yahFqFqXlo8tX2yahFqMClZaUFoljK1CQKcVaASnVSr7RNQ7AtXGzh1h/wA5VWQrVvs1bsP+cqTPHtuU5FkxpljT0kdqivWbsp8AphlqFN0KV2WEeYJMWyHMngftLcEqe64B8QK6l6Pt8g6rDKdCPm2J4fYPhyrlcq3osDjjC32SeXEHtFaepx29QGGaXsvg9K5qUWrJ7l70DEIEc/OKBr9deTCtSTWWI6UaYy1NlqW1JK1txNIkkQuj1vT+DsDrQaOgq11VJSiCvQ0uz8QtuNDauxknFwcrgaN29zVT4OTWtFg5QRXNyxeKWqL3MUo9qVow+M2a8ZIccOY9U+dRTHXTDEDyFVeM3bifULlPamn7vCtOPxBcTQ1T29r5GFyUYStBi912XVGD6gWIytqbeFRJNgzL+rJ/Zs3wrYs+KXmEpJ8Mq8lGEp94CujAjxFvjRZaOosPcby0MtO5aLLSpYiWNZdaPLTmXWjy0rtF2N5aPLTgWlZaNYwbGctDJT2Shkou2iWM5KGWnslDLU7aKsaC0sJTgSnYsOT6oJ8BepUVyWMqlOqlWEOxJT9G37RA93GpcGxNes1/2eHtNJlmxrzAlkjDllbBGSbAXJ5CtDs7ZxTrNx5Ds/jUzB4NIx1BbtPM+dOSygVz8udz2itgZTtbETEMagSNUrE4i9QHejxoZDgPNQprNQpukh5oNMTJQoVclaEosN3dtNDIoBIIPzZ7D9U91d23e22MVCHAsw0Ydjc7dtChXJyKpbG7H7UN/InMtINChTcbCG3pFChXSwyYtike1S8PjytChWmUU1uDSkty8wW1A3GrASXoqFcnNBRlsY5ezKkNSrfjRxQW4E/GjoUpvYTGKcrYpkPOx8aizbPjPrRL4gLQoVUZNcD3a4ZBk2Zhua28C/52pqTYEPIuPMfiKFCtSyTVe0zJkz5IrZlRjNnBDoT50/hdjB/p2/w/xoqFbZZJLHdkeeagnZOXdgf2n7n8aWN1/wC8/c/jRUKwvqcvr9DRDNJoWN1x/aH7v8aWN105u3kAKOhQPqMvqM7kgn3eiUXJc+Y/KmYsDAToCe67fwoUKZHJOUW22Y8uad8lpBgIxwjUeIBP41MCeXhRUKyybb3NULa3DyCiNChVIkhuaewqonxBJoUK14YoPDvuxhpKbLUKFaeDQxOahQoUrUyUf//Z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304800" y="285728"/>
            <a:ext cx="8686800" cy="838200"/>
          </a:xfrm>
          <a:prstGeom prst="rect">
            <a:avLst/>
          </a:prstGeom>
        </p:spPr>
        <p:txBody>
          <a:bodyPr vert="horz" anchor="t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ESCUELA DE SERVICIOS Y ESPECIALISTAS DE LA FUERZA TERRESTRE</a:t>
            </a:r>
            <a:endParaRPr kumimoji="0" lang="es-EC" sz="4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041096" y="1500174"/>
            <a:ext cx="4960060" cy="4161074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357687" y="1746112"/>
            <a:ext cx="43577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Escuela de Servicios y Especialistas de la Fuerza Terrestre, forma, capacita perfecciona</a:t>
            </a: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especializa,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 personal de </a:t>
            </a: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tropa de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fuerza</a:t>
            </a: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terrestre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en forma permanente, para el desempeño</a:t>
            </a: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sus funciones logísticas y administrativas en las diferentes jerarquías</a:t>
            </a: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 fin de contribuir al conocimiento, mantenimiento, operación y </a:t>
            </a:r>
            <a:r>
              <a:rPr lang="es-ES" dirty="0"/>
              <a:t>empleo eficiente de los medios que dispone la F.T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2643174" y="3074090"/>
            <a:ext cx="1285884" cy="64294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4" name="Picture 2" descr="Resultado de imagen para MISION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021582"/>
            <a:ext cx="2438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1"/>
    </mc:Choice>
    <mc:Fallback xmlns="">
      <p:transition spd="slow" advTm="2150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1552</TotalTime>
  <Words>633</Words>
  <Application>Microsoft Office PowerPoint</Application>
  <PresentationFormat>Presentación en pantalla (4:3)</PresentationFormat>
  <Paragraphs>104</Paragraphs>
  <Slides>15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Viajes</vt:lpstr>
      <vt:lpstr>Diapositiva</vt:lpstr>
      <vt:lpstr>Presentación de PowerPoint</vt:lpstr>
      <vt:lpstr>Presentación de PowerPoint</vt:lpstr>
      <vt:lpstr>JUSTIFICACIÓN E IMPORTANCIA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consultoemp</dc:creator>
  <cp:lastModifiedBy>Windows User</cp:lastModifiedBy>
  <cp:revision>137</cp:revision>
  <cp:lastPrinted>2019-08-26T21:47:17Z</cp:lastPrinted>
  <dcterms:created xsi:type="dcterms:W3CDTF">2012-07-19T19:19:18Z</dcterms:created>
  <dcterms:modified xsi:type="dcterms:W3CDTF">2019-09-05T02:07:07Z</dcterms:modified>
</cp:coreProperties>
</file>